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72" r:id="rId2"/>
    <p:sldId id="256" r:id="rId3"/>
    <p:sldId id="261" r:id="rId4"/>
    <p:sldId id="262" r:id="rId5"/>
    <p:sldId id="269" r:id="rId6"/>
    <p:sldId id="271" r:id="rId7"/>
    <p:sldId id="270" r:id="rId8"/>
    <p:sldId id="263" r:id="rId9"/>
    <p:sldId id="264" r:id="rId10"/>
    <p:sldId id="258" r:id="rId11"/>
    <p:sldId id="260" r:id="rId12"/>
    <p:sldId id="268" r:id="rId13"/>
    <p:sldId id="267" r:id="rId14"/>
    <p:sldId id="257" r:id="rId15"/>
    <p:sldId id="273" r:id="rId16"/>
    <p:sldId id="274" r:id="rId17"/>
    <p:sldId id="265" r:id="rId18"/>
    <p:sldId id="266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6A893-053E-4614-8DB4-B0361B6F3585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64B56-212A-4F2F-9262-3622025EE5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221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Text Box 1"/>
          <p:cNvSpPr txBox="1">
            <a:spLocks noChangeArrowheads="1"/>
          </p:cNvSpPr>
          <p:nvPr/>
        </p:nvSpPr>
        <p:spPr bwMode="auto">
          <a:xfrm>
            <a:off x="-11798300" y="-11796713"/>
            <a:ext cx="11784012" cy="1247775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72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68938" cy="4097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097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Text Box 1"/>
          <p:cNvSpPr txBox="1">
            <a:spLocks noChangeArrowheads="1"/>
          </p:cNvSpPr>
          <p:nvPr/>
        </p:nvSpPr>
        <p:spPr bwMode="auto">
          <a:xfrm>
            <a:off x="-11798300" y="-11796713"/>
            <a:ext cx="11784012" cy="1247775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82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68938" cy="4097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5671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Text Box 1"/>
          <p:cNvSpPr txBox="1">
            <a:spLocks noChangeArrowheads="1"/>
          </p:cNvSpPr>
          <p:nvPr/>
        </p:nvSpPr>
        <p:spPr bwMode="auto">
          <a:xfrm>
            <a:off x="-11798300" y="-11796713"/>
            <a:ext cx="11790362" cy="124841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92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68938" cy="4097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5775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Text Box 1"/>
          <p:cNvSpPr txBox="1">
            <a:spLocks noChangeArrowheads="1"/>
          </p:cNvSpPr>
          <p:nvPr/>
        </p:nvSpPr>
        <p:spPr bwMode="auto">
          <a:xfrm>
            <a:off x="-11798300" y="-11796713"/>
            <a:ext cx="11785600" cy="124793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1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68938" cy="4097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1980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Text Box 1"/>
          <p:cNvSpPr txBox="1">
            <a:spLocks noChangeArrowheads="1"/>
          </p:cNvSpPr>
          <p:nvPr/>
        </p:nvSpPr>
        <p:spPr bwMode="auto">
          <a:xfrm>
            <a:off x="-11798300" y="-11796713"/>
            <a:ext cx="11790362" cy="124841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68938" cy="4097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9433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Text Box 1"/>
          <p:cNvSpPr txBox="1">
            <a:spLocks noChangeArrowheads="1"/>
          </p:cNvSpPr>
          <p:nvPr/>
        </p:nvSpPr>
        <p:spPr bwMode="auto">
          <a:xfrm>
            <a:off x="-11798300" y="-11796713"/>
            <a:ext cx="11784012" cy="1247775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0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68938" cy="4097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2695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3CA5-3958-4698-B2B2-58C3F410BFB4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6134-1788-4FCE-8EFA-7BA1582F5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653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3CA5-3958-4698-B2B2-58C3F410BFB4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6134-1788-4FCE-8EFA-7BA1582F5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266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3CA5-3958-4698-B2B2-58C3F410BFB4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6134-1788-4FCE-8EFA-7BA1582F5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704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3CA5-3958-4698-B2B2-58C3F410BFB4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6134-1788-4FCE-8EFA-7BA1582F5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087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3CA5-3958-4698-B2B2-58C3F410BFB4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6134-1788-4FCE-8EFA-7BA1582F5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872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3CA5-3958-4698-B2B2-58C3F410BFB4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6134-1788-4FCE-8EFA-7BA1582F5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62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3CA5-3958-4698-B2B2-58C3F410BFB4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6134-1788-4FCE-8EFA-7BA1582F5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694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3CA5-3958-4698-B2B2-58C3F410BFB4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6134-1788-4FCE-8EFA-7BA1582F5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870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3CA5-3958-4698-B2B2-58C3F410BFB4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6134-1788-4FCE-8EFA-7BA1582F5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484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3CA5-3958-4698-B2B2-58C3F410BFB4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6134-1788-4FCE-8EFA-7BA1582F5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758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3CA5-3958-4698-B2B2-58C3F410BFB4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6134-1788-4FCE-8EFA-7BA1582F5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642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53CA5-3958-4698-B2B2-58C3F410BFB4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86134-1788-4FCE-8EFA-7BA1582F5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963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docs/technotes/guides/reflection/proxy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aeldung.com/java-dynamic-proxies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microsoft.com/en-gb/dotnet/api/system.runtime.remoting.proxies.realproxy?view=netframework-4.8.1" TargetMode="External"/><Relationship Id="rId2" Type="http://schemas.openxmlformats.org/officeDocument/2006/relationships/hyperlink" Target="https://learn.microsoft.com/en-us/dotnet/api/system.reflection.dispatchproxy?view=net-9.0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en/java/javase/22/docs/api/java.base/java/lang/Class.html" TargetMode="External"/><Relationship Id="rId2" Type="http://schemas.openxmlformats.org/officeDocument/2006/relationships/hyperlink" Target="https://learn.microsoft.com/en-us/dotnet/framework/reflection-and-codedom/emitting-dynamic-methods-and-assembli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oracle.com/en/java/javase/22/docs/api/java.base/java/lang/String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en/java/javase/18/docs/api/java.base/java/lang/reflect/InvocationHandler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oracle.com/en/java/javase/18/docs/api/java.base/java/lang/reflect/Proxy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1E685-E1F4-AA11-9732-6DBFF17B40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Creating New Types at Runtime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3BF2C9-54DF-A6C5-40DB-DF4F440109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Java Dynamic Proxy</a:t>
            </a:r>
          </a:p>
          <a:p>
            <a:r>
              <a:rPr lang="en-GB" dirty="0"/>
              <a:t>.NET </a:t>
            </a:r>
            <a:r>
              <a:rPr lang="en-GB" dirty="0" err="1"/>
              <a:t>System.Reflection.DispatchProxy</a:t>
            </a:r>
            <a:endParaRPr lang="en-GB" dirty="0"/>
          </a:p>
          <a:p>
            <a:r>
              <a:rPr lang="en-GB" dirty="0"/>
              <a:t>.NET </a:t>
            </a:r>
            <a:r>
              <a:rPr lang="en-GB" dirty="0" err="1"/>
              <a:t>System.Reflection.Emit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5768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00200"/>
            <a:ext cx="7086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917577" y="685802"/>
            <a:ext cx="3603625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rgbClr val="FF0000"/>
                </a:solidFill>
              </a:rPr>
              <a:t>Proxy object – an instance</a:t>
            </a:r>
          </a:p>
          <a:p>
            <a:r>
              <a:rPr lang="en-US" altLang="en-US" i="1">
                <a:solidFill>
                  <a:srgbClr val="FF0000"/>
                </a:solidFill>
              </a:rPr>
              <a:t>of the dynamic proxy class </a:t>
            </a:r>
          </a:p>
          <a:p>
            <a:r>
              <a:rPr lang="en-US" altLang="en-US" i="1">
                <a:solidFill>
                  <a:srgbClr val="FF0000"/>
                </a:solidFill>
              </a:rPr>
              <a:t>created automatically at runtime</a:t>
            </a:r>
            <a:r>
              <a:rPr lang="en-US" altLang="en-US"/>
              <a:t>   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4776790" y="2971802"/>
            <a:ext cx="3106737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solidFill>
                  <a:srgbClr val="FF0000"/>
                </a:solidFill>
              </a:rPr>
              <a:t>The service of the original </a:t>
            </a:r>
          </a:p>
          <a:p>
            <a:r>
              <a:rPr lang="en-US" altLang="en-US" i="1">
                <a:solidFill>
                  <a:srgbClr val="FF0000"/>
                </a:solidFill>
              </a:rPr>
              <a:t>Object is called by Reflection</a:t>
            </a:r>
          </a:p>
        </p:txBody>
      </p:sp>
    </p:spTree>
    <p:extLst>
      <p:ext uri="{BB962C8B-B14F-4D97-AF65-F5344CB8AC3E}">
        <p14:creationId xmlns:p14="http://schemas.microsoft.com/office/powerpoint/2010/main" val="33503024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18488" cy="1225550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200"/>
              <a:t>Creating a dynamic proxy in Java</a:t>
            </a:r>
          </a:p>
        </p:txBody>
      </p:sp>
      <p:sp>
        <p:nvSpPr>
          <p:cNvPr id="6144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18488" cy="5233988"/>
          </a:xfrm>
          <a:ln/>
        </p:spPr>
        <p:txBody>
          <a:bodyPr vert="horz" lIns="0" tIns="0" rIns="0" bIns="0" rtlCol="0">
            <a:normAutofit/>
          </a:bodyPr>
          <a:lstStyle/>
          <a:p>
            <a: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2000" u="sng" dirty="0"/>
              <a:t>Create a proxy instance for some interface  </a:t>
            </a:r>
            <a:r>
              <a:rPr lang="en-US" altLang="en-US" sz="2000" u="sng" dirty="0">
                <a:cs typeface="Courier New" panose="02070309020205020404" pitchFamily="49" charset="0"/>
              </a:rPr>
              <a:t>Foo</a:t>
            </a:r>
            <a:r>
              <a:rPr lang="en-US" altLang="en-US" sz="2000" u="sng" dirty="0"/>
              <a:t>:</a:t>
            </a:r>
            <a:r>
              <a:rPr lang="en-US" altLang="en-US" sz="1800" dirty="0"/>
              <a:t> </a:t>
            </a:r>
          </a:p>
          <a:p>
            <a: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en-US" sz="1800" dirty="0"/>
          </a:p>
          <a:p>
            <a: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en-US" sz="1800" dirty="0"/>
          </a:p>
          <a:p>
            <a: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en-US" sz="1800" dirty="0"/>
          </a:p>
          <a:p>
            <a: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en-US" sz="1800" dirty="0"/>
          </a:p>
          <a:p>
            <a: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en-US" sz="1800" dirty="0"/>
          </a:p>
          <a:p>
            <a: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en-US" sz="1800" dirty="0"/>
          </a:p>
          <a:p>
            <a: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en-US" sz="1800" dirty="0"/>
          </a:p>
          <a:p>
            <a: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800" dirty="0"/>
              <a:t>A </a:t>
            </a:r>
            <a:r>
              <a:rPr lang="en-US" altLang="en-US" sz="1800" i="1" dirty="0"/>
              <a:t>dynamic proxy class</a:t>
            </a:r>
            <a:r>
              <a:rPr lang="en-US" altLang="en-US" sz="1800" dirty="0"/>
              <a:t>  is a class that implements a list of interfaces specified at runtime when the class is created. A </a:t>
            </a:r>
            <a:r>
              <a:rPr lang="en-US" altLang="en-US" sz="1800" i="1" dirty="0"/>
              <a:t>proxy interface</a:t>
            </a:r>
            <a:r>
              <a:rPr lang="en-US" altLang="en-US" sz="1800" dirty="0"/>
              <a:t> is such an interface that is implemented by a proxy class. A </a:t>
            </a:r>
            <a:r>
              <a:rPr lang="en-US" altLang="en-US" sz="1800" i="1" dirty="0"/>
              <a:t>proxy instance</a:t>
            </a:r>
            <a:r>
              <a:rPr lang="en-US" altLang="en-US" sz="1800" dirty="0"/>
              <a:t> is an instance of a proxy class.</a:t>
            </a:r>
          </a:p>
          <a:p>
            <a: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800" dirty="0"/>
              <a:t>The unqualified name of a proxy class is unspecified. The space of class names that begin with the string </a:t>
            </a:r>
            <a:r>
              <a:rPr lang="en-US" altLang="en-US" sz="1800" dirty="0">
                <a:cs typeface="Courier New" panose="02070309020205020404" pitchFamily="49" charset="0"/>
              </a:rPr>
              <a:t>"$Proxy"</a:t>
            </a:r>
            <a:r>
              <a:rPr lang="en-US" altLang="en-US" sz="1800" dirty="0"/>
              <a:t> should be, however, reserved for proxy classes. A proxy class extends </a:t>
            </a:r>
            <a:r>
              <a:rPr lang="en-US" altLang="en-US" sz="1800" dirty="0" err="1">
                <a:cs typeface="Courier New" panose="02070309020205020404" pitchFamily="49" charset="0"/>
              </a:rPr>
              <a:t>java.lang.reflect.Proxy</a:t>
            </a:r>
            <a:r>
              <a:rPr lang="en-US" altLang="en-US" sz="1800" dirty="0"/>
              <a:t>. A proxy class implements exactly the interfaces specified at its creation, in the same order.  </a:t>
            </a:r>
          </a:p>
          <a:p>
            <a: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en-US" sz="1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1A6153-9EF9-6B8C-1CA4-41EBECA57DAC}"/>
              </a:ext>
            </a:extLst>
          </p:cNvPr>
          <p:cNvSpPr txBox="1"/>
          <p:nvPr/>
        </p:nvSpPr>
        <p:spPr>
          <a:xfrm flipH="1">
            <a:off x="358266" y="2650210"/>
            <a:ext cx="87857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InvocationHandler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handler = new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MyInvocationHandler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(...); 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Foo f = (Foo)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Proxy.newProxyInstance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				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Foo.class.getClassLoader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(), //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ClassLoader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				new Class[] {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Foo.class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},  // implemented interfaces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				handler);                   //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invocationhandler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3003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FD4AA-9C54-400A-7224-A4EBC2677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Example: Using a Dynamic Proxy for Timing of Methods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FC7FA16D-EC8D-EFE8-BEB8-01D7508D9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117363"/>
            <a:ext cx="8531818" cy="378565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java.lang.reflect.Proxy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Main {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static void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main(String[]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IMath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target =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Math();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IMath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mathTimingProxyInstance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IMath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Proxy.</a:t>
            </a:r>
            <a:r>
              <a:rPr kumimoji="0" lang="en-US" altLang="en-US" sz="12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newProxyInstance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Main.</a:t>
            </a:r>
            <a:r>
              <a:rPr kumimoji="0" lang="en-US" altLang="en-US" sz="12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.getClassLoader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Class[] {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IMath.</a:t>
            </a:r>
            <a:r>
              <a:rPr kumimoji="0" lang="en-US" altLang="en-US" sz="12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TimingHandler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(target));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kumimoji="0" lang="en-US" altLang="en-US" sz="12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out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.println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"type of proxy is “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mathTimingProxyInstance.getClass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mathTimingProxyInstance.add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mathTimingProxyInstance.mult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755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FD4AA-9C54-400A-7224-A4EBC2677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Implementation of Dynamic Timing Proxy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AA2FAFDF-ED66-4D5C-8E24-3846341CC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07" y="1996878"/>
            <a:ext cx="8531817" cy="47705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java.lang.reflect.InvocationHandler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java.lang.reflect.Method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TimingHandler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implements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InvocationHandler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Object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target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TimingHandler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(Object target) {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2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target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target;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Object invoke(Object proxy, Method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method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Object[]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throws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Throwable {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start =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kumimoji="0" lang="en-US" altLang="en-US" sz="12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nanoTime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Object result =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method.invoke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target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elapsed =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kumimoji="0" lang="en-US" altLang="en-US" sz="12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nanoTime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- start;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kumimoji="0" lang="en-US" altLang="en-US" sz="12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out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.println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"Execution of method "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method.getName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()+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 finished in "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+elapsed +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 ns"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result;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773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2" y="319090"/>
            <a:ext cx="8213725" cy="1038225"/>
          </a:xfrm>
          <a:ln/>
        </p:spPr>
        <p:txBody>
          <a:bodyPr vert="horz" lIns="0" tIns="0" rIns="0" bIns="0" rtlCol="0" anchor="ctr"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/>
              <a:t>More on Java dynamic proxy</a:t>
            </a:r>
          </a:p>
        </p:txBody>
      </p:sp>
      <p:sp>
        <p:nvSpPr>
          <p:cNvPr id="58370" name="Rectangle 2"/>
          <p:cNvSpPr>
            <a:spLocks noGrp="1" noChangeArrowheads="1"/>
          </p:cNvSpPr>
          <p:nvPr>
            <p:ph idx="1"/>
          </p:nvPr>
        </p:nvSpPr>
        <p:spPr>
          <a:xfrm>
            <a:off x="457202" y="1600200"/>
            <a:ext cx="8557489" cy="4421188"/>
          </a:xfrm>
          <a:ln/>
        </p:spPr>
        <p:txBody>
          <a:bodyPr vert="horz" lIns="0" tIns="0" rIns="0" bIns="0" rtlCol="0">
            <a:normAutofit/>
          </a:bodyPr>
          <a:lstStyle/>
          <a:p>
            <a:pPr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2000" dirty="0"/>
              <a:t>To read more about java dynamic proxy:</a:t>
            </a:r>
          </a:p>
          <a:p>
            <a:pPr>
              <a:buFont typeface="Times New Roman" panose="02020603050405020304" pitchFamily="18" charset="0"/>
              <a:buChar char="•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2000" dirty="0">
                <a:hlinkClick r:id="rId3"/>
              </a:rPr>
              <a:t>https://docs.oracle.com/javase/8/docs/technotes/guides/reflection/proxy.html</a:t>
            </a:r>
            <a:endParaRPr lang="en-US" altLang="en-US" sz="2000" dirty="0"/>
          </a:p>
          <a:p>
            <a:pPr>
              <a:buFont typeface="Times New Roman" panose="02020603050405020304" pitchFamily="18" charset="0"/>
              <a:buChar char="•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2000" dirty="0">
                <a:hlinkClick r:id="rId4"/>
              </a:rPr>
              <a:t>https://www.baeldung.com/java-dynamic-proxies</a:t>
            </a:r>
            <a:endParaRPr lang="en-US" altLang="en-US" sz="2000" dirty="0"/>
          </a:p>
          <a:p>
            <a:pPr marL="0" indent="0"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en-US" sz="2000" dirty="0"/>
          </a:p>
          <a:p>
            <a:pPr>
              <a:buFont typeface="Times New Roman" panose="02020603050405020304" pitchFamily="18" charset="0"/>
              <a:buChar char="•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3017526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F7F913-A1E7-1D12-0795-1F7637675E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AF50E30-533C-7792-0277-3D05270801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.NET </a:t>
            </a:r>
            <a:r>
              <a:rPr lang="en-GB" sz="4400" dirty="0" err="1"/>
              <a:t>System.Reflection.DispatchProxy</a:t>
            </a:r>
            <a:endParaRPr lang="en-GB" sz="44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F37668E-6DFC-822C-2BBE-2AD292D729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240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43C2AD-E31C-00F5-BEE6-33DA68C54C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330FF-82AF-991F-102B-137636E4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System.Reflection.DispatchProxy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644DD-8EBC-2B20-0C6D-D014F940F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System.Reflection.DispatchProxy</a:t>
            </a:r>
            <a:r>
              <a:rPr lang="en-GB" dirty="0"/>
              <a:t>  </a:t>
            </a:r>
            <a:r>
              <a:rPr lang="en-GB" sz="2000" dirty="0">
                <a:hlinkClick r:id="rId2"/>
              </a:rPr>
              <a:t>https://learn.microsoft.com/en-us/dotnet/api/system.reflection.dispatchproxy?view=net-9.0</a:t>
            </a:r>
            <a:endParaRPr lang="en-GB" sz="2000" dirty="0"/>
          </a:p>
          <a:p>
            <a:endParaRPr lang="en-GB" dirty="0"/>
          </a:p>
          <a:p>
            <a:r>
              <a:rPr lang="en-GB" dirty="0" err="1"/>
              <a:t>System.Runtime.Remoting.Proxies.RealProxy</a:t>
            </a:r>
            <a:r>
              <a:rPr lang="en-GB" dirty="0"/>
              <a:t> </a:t>
            </a:r>
            <a:r>
              <a:rPr lang="en-GB" sz="2400" dirty="0">
                <a:hlinkClick r:id="rId3"/>
              </a:rPr>
              <a:t>https://learn.microsoft.com/en-gb/dotnet/api/system.runtime.remoting.proxies.realproxy?view=netframework-4.8.1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35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A855D95-9ECD-4A6C-1206-1195C3DDB2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.NET </a:t>
            </a:r>
            <a:r>
              <a:rPr lang="en-GB" dirty="0" err="1"/>
              <a:t>System.Reflection.Emit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868BE74-DBB3-8FCA-807D-660DDB83A3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451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A899F-DE6A-A4DE-68B3-39EFFA36F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System.Reflection.Emit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D7FA8-316D-D647-C660-2046D939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038061"/>
            <a:ext cx="8653895" cy="4351338"/>
          </a:xfrm>
        </p:spPr>
        <p:txBody>
          <a:bodyPr/>
          <a:lstStyle/>
          <a:p>
            <a:r>
              <a:rPr lang="en-GB" dirty="0" err="1"/>
              <a:t>System.Reflection.Emit</a:t>
            </a:r>
            <a:r>
              <a:rPr lang="en-GB" dirty="0"/>
              <a:t> namespace: A mechanism to define </a:t>
            </a:r>
            <a:r>
              <a:rPr lang="en-GB" b="1" dirty="0"/>
              <a:t>new types (metadata and MSIL code) </a:t>
            </a:r>
            <a:r>
              <a:rPr lang="en-GB" dirty="0"/>
              <a:t>at runtime!</a:t>
            </a:r>
          </a:p>
          <a:p>
            <a:r>
              <a:rPr lang="en-GB" sz="2000" dirty="0">
                <a:hlinkClick r:id="rId2"/>
              </a:rPr>
              <a:t>https://learn.microsoft.com/en-us/dotnet/framework/reflection-and-codedom/emitting-dynamic-methods-and-assemblies</a:t>
            </a:r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Something similar for Java?  </a:t>
            </a:r>
          </a:p>
          <a:p>
            <a:r>
              <a:rPr lang="en-GB" sz="2000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813CF09-47B9-B1F9-7ACC-DEC9D445C1C0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071418" y="4530807"/>
            <a:ext cx="7342909" cy="8309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353833"/>
                </a:solidFill>
                <a:effectLst/>
                <a:latin typeface="DejaVu Sans Mono" panose="020B0609030804020204" pitchFamily="49" charset="0"/>
                <a:cs typeface="DejaVu Sans Mono" panose="020B0609030804020204" pitchFamily="49" charset="0"/>
              </a:rPr>
              <a:t>In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353833"/>
                </a:solidFill>
                <a:effectLst/>
                <a:latin typeface="DejaVu Sans Mono" panose="020B0609030804020204" pitchFamily="49" charset="0"/>
                <a:cs typeface="DejaVu Sans Mono" panose="020B0609030804020204" pitchFamily="49" charset="0"/>
              </a:rPr>
              <a:t>ClassLoader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353833"/>
                </a:solidFill>
                <a:effectLst/>
                <a:latin typeface="DejaVu Sans Mono" panose="020B0609030804020204" pitchFamily="49" charset="0"/>
                <a:cs typeface="DejaVu Sans Mono" panose="020B0609030804020204" pitchFamily="49" charset="0"/>
              </a:rPr>
              <a:t>:</a:t>
            </a: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353833"/>
                </a:solidFill>
                <a:effectLst/>
                <a:latin typeface="DejaVu Sans Mono" panose="020B0609030804020204" pitchFamily="49" charset="0"/>
                <a:cs typeface="DejaVu Sans Mono" panose="020B0609030804020204" pitchFamily="49" charset="0"/>
              </a:rPr>
              <a:t>protected final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A6782"/>
                </a:solidFill>
                <a:effectLst/>
                <a:latin typeface="DejaVu Sans Mono" panose="020B0609030804020204" pitchFamily="49" charset="0"/>
                <a:cs typeface="DejaVu Sans Mono" panose="020B0609030804020204" pitchFamily="49" charset="0"/>
                <a:hlinkClick r:id="rId3" tooltip="class in java.lang"/>
              </a:rPr>
              <a:t>Class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353833"/>
                </a:solidFill>
                <a:effectLst/>
                <a:latin typeface="DejaVu Sans Mono" panose="020B0609030804020204" pitchFamily="49" charset="0"/>
                <a:cs typeface="DejaVu Sans Mono" panose="020B0609030804020204" pitchFamily="49" charset="0"/>
              </a:rPr>
              <a:t>&lt;?&gt; 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353833"/>
                </a:solidFill>
                <a:effectLst/>
                <a:latin typeface="DejaVu Sans Mono" panose="020B0609030804020204" pitchFamily="49" charset="0"/>
                <a:cs typeface="DejaVu Sans Mono" panose="020B0609030804020204" pitchFamily="49" charset="0"/>
              </a:rPr>
              <a:t>defineClass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353833"/>
                </a:solidFill>
                <a:effectLst/>
                <a:latin typeface="DejaVu Sans Mono" panose="020B0609030804020204" pitchFamily="49" charset="0"/>
                <a:cs typeface="DejaVu Sans Mono" panose="020B060903080402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4A6782"/>
                </a:solidFill>
                <a:effectLst/>
                <a:latin typeface="DejaVu Sans Mono" panose="020B0609030804020204" pitchFamily="49" charset="0"/>
                <a:cs typeface="DejaVu Sans Mono" panose="020B0609030804020204" pitchFamily="49" charset="0"/>
                <a:hlinkClick r:id="rId4" tooltip="class in java.lang"/>
              </a:rPr>
              <a:t>String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353833"/>
                </a:solidFill>
                <a:effectLst/>
                <a:latin typeface="DejaVu Sans Mono" panose="020B0609030804020204" pitchFamily="49" charset="0"/>
                <a:cs typeface="DejaVu Sans Mono" panose="020B0609030804020204" pitchFamily="49" charset="0"/>
              </a:rPr>
              <a:t> name,</a:t>
            </a: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353833"/>
                </a:solidFill>
                <a:latin typeface="DejaVu Sans Mono" panose="020B0609030804020204" pitchFamily="49" charset="0"/>
                <a:cs typeface="DejaVu Sans Mono" panose="020B0609030804020204" pitchFamily="49" charset="0"/>
              </a:rPr>
              <a:t>                          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353833"/>
                </a:solidFill>
                <a:effectLst/>
                <a:latin typeface="DejaVu Sans Mono" panose="020B0609030804020204" pitchFamily="49" charset="0"/>
                <a:cs typeface="DejaVu Sans Mono" panose="020B0609030804020204" pitchFamily="49" charset="0"/>
              </a:rPr>
              <a:t> byte[] b, int off, int 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353833"/>
                </a:solidFill>
                <a:effectLst/>
                <a:latin typeface="DejaVu Sans Mono" panose="020B0609030804020204" pitchFamily="49" charset="0"/>
                <a:cs typeface="DejaVu Sans Mono" panose="020B0609030804020204" pitchFamily="49" charset="0"/>
              </a:rPr>
              <a:t>len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353833"/>
                </a:solidFill>
                <a:effectLst/>
                <a:latin typeface="DejaVu Sans Mono" panose="020B0609030804020204" pitchFamily="49" charset="0"/>
                <a:cs typeface="DejaVu Sans Mono" panose="020B0609030804020204" pitchFamily="49" charset="0"/>
              </a:rPr>
              <a:t>)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554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Java Dynamic Proxy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836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2" y="319090"/>
            <a:ext cx="8213725" cy="1038225"/>
          </a:xfrm>
          <a:ln/>
        </p:spPr>
        <p:txBody>
          <a:bodyPr vert="horz" lIns="0" tIns="0" rIns="0" bIns="0" rtlCol="0" anchor="ctr"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Proxy pattern</a:t>
            </a:r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30350"/>
            <a:ext cx="7543800" cy="509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6897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19200"/>
            <a:ext cx="7696200" cy="418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63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2" y="319090"/>
            <a:ext cx="8213725" cy="1038225"/>
          </a:xfrm>
          <a:ln/>
        </p:spPr>
        <p:txBody>
          <a:bodyPr vert="horz" lIns="0" tIns="0" rIns="0" bIns="0" rtlCol="0" anchor="ctr"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/>
              <a:t>Classical Proxy Implementation vs Dynamic Proxy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825500" y="5457825"/>
            <a:ext cx="812323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A Classical Proxy Implementation requires the Programmer to write </a:t>
            </a:r>
          </a:p>
          <a:p>
            <a:r>
              <a:rPr lang="en-US" altLang="en-US" dirty="0"/>
              <a:t>the code of the Proxy class  for every  Original Interface and compile it.</a:t>
            </a:r>
          </a:p>
          <a:p>
            <a:r>
              <a:rPr lang="en-US" altLang="en-US" dirty="0"/>
              <a:t>A </a:t>
            </a:r>
            <a:r>
              <a:rPr lang="en-US" altLang="en-US" i="1" dirty="0"/>
              <a:t>dynamic proxy class</a:t>
            </a:r>
            <a:r>
              <a:rPr lang="en-US" altLang="en-US" dirty="0"/>
              <a:t>  is a  class that implements a list of interfaces specified </a:t>
            </a:r>
          </a:p>
          <a:p>
            <a:r>
              <a:rPr lang="en-US" altLang="en-US" b="1" dirty="0"/>
              <a:t>at runtime</a:t>
            </a:r>
            <a:r>
              <a:rPr lang="en-US" altLang="en-US" dirty="0"/>
              <a:t> when </a:t>
            </a:r>
            <a:r>
              <a:rPr lang="en-US" altLang="en-US" b="1" dirty="0"/>
              <a:t>the class is created and immediately instantiated</a:t>
            </a:r>
          </a:p>
        </p:txBody>
      </p:sp>
      <p:sp>
        <p:nvSpPr>
          <p:cNvPr id="56325" name="Freeform 5"/>
          <p:cNvSpPr>
            <a:spLocks/>
          </p:cNvSpPr>
          <p:nvPr/>
        </p:nvSpPr>
        <p:spPr bwMode="auto">
          <a:xfrm>
            <a:off x="3163890" y="3421063"/>
            <a:ext cx="2109787" cy="1858962"/>
          </a:xfrm>
          <a:custGeom>
            <a:avLst/>
            <a:gdLst>
              <a:gd name="T0" fmla="*/ 497 w 1329"/>
              <a:gd name="T1" fmla="*/ 149 h 1171"/>
              <a:gd name="T2" fmla="*/ 357 w 1329"/>
              <a:gd name="T3" fmla="*/ 158 h 1171"/>
              <a:gd name="T4" fmla="*/ 320 w 1329"/>
              <a:gd name="T5" fmla="*/ 186 h 1171"/>
              <a:gd name="T6" fmla="*/ 93 w 1329"/>
              <a:gd name="T7" fmla="*/ 233 h 1171"/>
              <a:gd name="T8" fmla="*/ 42 w 1329"/>
              <a:gd name="T9" fmla="*/ 274 h 1171"/>
              <a:gd name="T10" fmla="*/ 0 w 1329"/>
              <a:gd name="T11" fmla="*/ 395 h 1171"/>
              <a:gd name="T12" fmla="*/ 37 w 1329"/>
              <a:gd name="T13" fmla="*/ 646 h 1171"/>
              <a:gd name="T14" fmla="*/ 56 w 1329"/>
              <a:gd name="T15" fmla="*/ 804 h 1171"/>
              <a:gd name="T16" fmla="*/ 446 w 1329"/>
              <a:gd name="T17" fmla="*/ 1101 h 1171"/>
              <a:gd name="T18" fmla="*/ 571 w 1329"/>
              <a:gd name="T19" fmla="*/ 1138 h 1171"/>
              <a:gd name="T20" fmla="*/ 887 w 1329"/>
              <a:gd name="T21" fmla="*/ 1157 h 1171"/>
              <a:gd name="T22" fmla="*/ 1008 w 1329"/>
              <a:gd name="T23" fmla="*/ 1171 h 1171"/>
              <a:gd name="T24" fmla="*/ 1105 w 1329"/>
              <a:gd name="T25" fmla="*/ 1166 h 1171"/>
              <a:gd name="T26" fmla="*/ 1129 w 1329"/>
              <a:gd name="T27" fmla="*/ 1138 h 1171"/>
              <a:gd name="T28" fmla="*/ 1259 w 1329"/>
              <a:gd name="T29" fmla="*/ 985 h 1171"/>
              <a:gd name="T30" fmla="*/ 1314 w 1329"/>
              <a:gd name="T31" fmla="*/ 804 h 1171"/>
              <a:gd name="T32" fmla="*/ 1291 w 1329"/>
              <a:gd name="T33" fmla="*/ 604 h 1171"/>
              <a:gd name="T34" fmla="*/ 920 w 1329"/>
              <a:gd name="T35" fmla="*/ 51 h 1171"/>
              <a:gd name="T36" fmla="*/ 864 w 1329"/>
              <a:gd name="T37" fmla="*/ 14 h 1171"/>
              <a:gd name="T38" fmla="*/ 827 w 1329"/>
              <a:gd name="T39" fmla="*/ 0 h 1171"/>
              <a:gd name="T40" fmla="*/ 659 w 1329"/>
              <a:gd name="T41" fmla="*/ 24 h 1171"/>
              <a:gd name="T42" fmla="*/ 622 w 1329"/>
              <a:gd name="T43" fmla="*/ 38 h 1171"/>
              <a:gd name="T44" fmla="*/ 604 w 1329"/>
              <a:gd name="T45" fmla="*/ 47 h 1171"/>
              <a:gd name="T46" fmla="*/ 566 w 1329"/>
              <a:gd name="T47" fmla="*/ 61 h 1171"/>
              <a:gd name="T48" fmla="*/ 446 w 1329"/>
              <a:gd name="T49" fmla="*/ 154 h 1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329" h="1171">
                <a:moveTo>
                  <a:pt x="497" y="149"/>
                </a:moveTo>
                <a:cubicBezTo>
                  <a:pt x="435" y="136"/>
                  <a:pt x="441" y="131"/>
                  <a:pt x="357" y="158"/>
                </a:cubicBezTo>
                <a:cubicBezTo>
                  <a:pt x="342" y="163"/>
                  <a:pt x="334" y="179"/>
                  <a:pt x="320" y="186"/>
                </a:cubicBezTo>
                <a:cubicBezTo>
                  <a:pt x="255" y="253"/>
                  <a:pt x="203" y="226"/>
                  <a:pt x="93" y="233"/>
                </a:cubicBezTo>
                <a:cubicBezTo>
                  <a:pt x="77" y="249"/>
                  <a:pt x="61" y="262"/>
                  <a:pt x="42" y="274"/>
                </a:cubicBezTo>
                <a:cubicBezTo>
                  <a:pt x="21" y="314"/>
                  <a:pt x="10" y="352"/>
                  <a:pt x="0" y="395"/>
                </a:cubicBezTo>
                <a:cubicBezTo>
                  <a:pt x="3" y="478"/>
                  <a:pt x="16" y="565"/>
                  <a:pt x="37" y="646"/>
                </a:cubicBezTo>
                <a:cubicBezTo>
                  <a:pt x="43" y="699"/>
                  <a:pt x="37" y="755"/>
                  <a:pt x="56" y="804"/>
                </a:cubicBezTo>
                <a:cubicBezTo>
                  <a:pt x="120" y="967"/>
                  <a:pt x="285" y="1066"/>
                  <a:pt x="446" y="1101"/>
                </a:cubicBezTo>
                <a:cubicBezTo>
                  <a:pt x="493" y="1122"/>
                  <a:pt x="520" y="1132"/>
                  <a:pt x="571" y="1138"/>
                </a:cubicBezTo>
                <a:cubicBezTo>
                  <a:pt x="669" y="1159"/>
                  <a:pt x="793" y="1155"/>
                  <a:pt x="887" y="1157"/>
                </a:cubicBezTo>
                <a:cubicBezTo>
                  <a:pt x="927" y="1163"/>
                  <a:pt x="967" y="1167"/>
                  <a:pt x="1008" y="1171"/>
                </a:cubicBezTo>
                <a:cubicBezTo>
                  <a:pt x="1040" y="1169"/>
                  <a:pt x="1073" y="1170"/>
                  <a:pt x="1105" y="1166"/>
                </a:cubicBezTo>
                <a:cubicBezTo>
                  <a:pt x="1117" y="1164"/>
                  <a:pt x="1120" y="1147"/>
                  <a:pt x="1129" y="1138"/>
                </a:cubicBezTo>
                <a:cubicBezTo>
                  <a:pt x="1178" y="1089"/>
                  <a:pt x="1234" y="1051"/>
                  <a:pt x="1259" y="985"/>
                </a:cubicBezTo>
                <a:cubicBezTo>
                  <a:pt x="1281" y="928"/>
                  <a:pt x="1281" y="855"/>
                  <a:pt x="1314" y="804"/>
                </a:cubicBezTo>
                <a:cubicBezTo>
                  <a:pt x="1329" y="737"/>
                  <a:pt x="1303" y="671"/>
                  <a:pt x="1291" y="604"/>
                </a:cubicBezTo>
                <a:cubicBezTo>
                  <a:pt x="1256" y="408"/>
                  <a:pt x="1145" y="93"/>
                  <a:pt x="920" y="51"/>
                </a:cubicBezTo>
                <a:cubicBezTo>
                  <a:pt x="901" y="39"/>
                  <a:pt x="884" y="24"/>
                  <a:pt x="864" y="14"/>
                </a:cubicBezTo>
                <a:cubicBezTo>
                  <a:pt x="852" y="8"/>
                  <a:pt x="827" y="0"/>
                  <a:pt x="827" y="0"/>
                </a:cubicBezTo>
                <a:cubicBezTo>
                  <a:pt x="767" y="4"/>
                  <a:pt x="717" y="17"/>
                  <a:pt x="659" y="24"/>
                </a:cubicBezTo>
                <a:cubicBezTo>
                  <a:pt x="647" y="29"/>
                  <a:pt x="634" y="32"/>
                  <a:pt x="622" y="38"/>
                </a:cubicBezTo>
                <a:cubicBezTo>
                  <a:pt x="616" y="41"/>
                  <a:pt x="610" y="44"/>
                  <a:pt x="604" y="47"/>
                </a:cubicBezTo>
                <a:cubicBezTo>
                  <a:pt x="592" y="52"/>
                  <a:pt x="566" y="61"/>
                  <a:pt x="566" y="61"/>
                </a:cubicBezTo>
                <a:cubicBezTo>
                  <a:pt x="526" y="92"/>
                  <a:pt x="478" y="113"/>
                  <a:pt x="446" y="154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109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FD4AA-9C54-400A-7224-A4EBC2677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Example: Using a Classic Proxy for Timing of Methods of </a:t>
            </a:r>
            <a:r>
              <a:rPr lang="en-GB" dirty="0" err="1"/>
              <a:t>IMath</a:t>
            </a:r>
            <a:r>
              <a:rPr lang="en-GB" dirty="0"/>
              <a:t> objects 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AA2FAFDF-ED66-4D5C-8E24-3846341CC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407" y="7809790"/>
            <a:ext cx="760633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FC7FA16D-EC8D-EFE8-BEB8-01D7508D9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173" y="6123542"/>
            <a:ext cx="7143458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C65A098-EEC3-4B8F-6860-18274EFEA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410" y="1884222"/>
            <a:ext cx="8012624" cy="126188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public interface </a:t>
            </a:r>
            <a:r>
              <a:rPr kumimoji="0" lang="en-US" altLang="en-US" sz="1200" b="0" i="0" u="none" strike="noStrike" cap="none" normalizeH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IMath</a:t>
            </a:r>
            <a:r>
              <a:rPr kumimoji="0" lang="en-US" alt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{</a:t>
            </a:r>
            <a:br>
              <a:rPr kumimoji="0" lang="en-US" alt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kumimoji="0" lang="en-US" altLang="en-US" sz="1200" b="1" i="0" u="none" strike="noStrike" cap="none" normalizeH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int </a:t>
            </a:r>
            <a:r>
              <a:rPr kumimoji="0" lang="en-US" alt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add(</a:t>
            </a:r>
            <a:r>
              <a:rPr kumimoji="0" lang="en-US" altLang="en-US" sz="1200" b="1" i="0" u="none" strike="noStrike" cap="none" normalizeH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int </a:t>
            </a:r>
            <a:r>
              <a:rPr kumimoji="0" lang="en-US" alt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a, </a:t>
            </a:r>
            <a:r>
              <a:rPr kumimoji="0" lang="en-US" altLang="en-US" sz="1200" b="1" i="0" u="none" strike="noStrike" cap="none" normalizeH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int </a:t>
            </a:r>
            <a:r>
              <a:rPr kumimoji="0" lang="en-US" alt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b);</a:t>
            </a:r>
            <a:br>
              <a:rPr kumimoji="0" lang="en-US" alt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kumimoji="0" lang="en-US" altLang="en-US" sz="1200" b="1" i="0" u="none" strike="noStrike" cap="none" normalizeH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int </a:t>
            </a:r>
            <a:r>
              <a:rPr kumimoji="0" lang="en-US" altLang="en-US" sz="1200" b="0" i="0" u="none" strike="noStrike" cap="none" normalizeH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mult</a:t>
            </a:r>
            <a:r>
              <a:rPr kumimoji="0" lang="en-US" alt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1200" b="1" i="0" u="none" strike="noStrike" cap="none" normalizeH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int </a:t>
            </a:r>
            <a:r>
              <a:rPr kumimoji="0" lang="en-US" altLang="en-US" sz="1200" b="0" i="0" u="none" strike="noStrike" cap="none" normalizeH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a,</a:t>
            </a:r>
            <a:r>
              <a:rPr kumimoji="0" lang="en-US" altLang="en-US" sz="1200" b="1" i="0" u="none" strike="noStrike" cap="none" normalizeH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cap="none" normalizeH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b);</a:t>
            </a:r>
            <a:br>
              <a:rPr kumimoji="0" lang="en-US" alt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}</a:t>
            </a:r>
            <a:br>
              <a:rPr kumimoji="0" lang="en-US" alt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</a:br>
            <a:endParaRPr kumimoji="0" lang="en-US" altLang="en-US" sz="28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25B34A7-55E2-0FE6-F11A-D5F984CBC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698" y="3171113"/>
            <a:ext cx="8221851" cy="156966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Math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implements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IMath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int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add(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a,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b) {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int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mult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a,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b){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a*b;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582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807674DF-9811-0168-A2E4-1239DCDEB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695" y="1110103"/>
            <a:ext cx="8011655" cy="563231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MathTimingProxy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implements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IMath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IMath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target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MathTimingProxy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IMath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target) {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2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target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=target;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int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add(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a,</a:t>
            </a:r>
            <a:r>
              <a:rPr kumimoji="0" lang="en-US" altLang="en-US" sz="12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b){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start =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kumimoji="0" lang="en-US" altLang="en-US" sz="12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nanoTime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result = </a:t>
            </a:r>
            <a:r>
              <a:rPr kumimoji="0" lang="en-US" altLang="en-US" sz="12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target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.add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elapsed =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kumimoji="0" lang="en-US" altLang="en-US" sz="12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nanoTime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- start;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kumimoji="0" lang="en-US" altLang="en-US" sz="12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out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.println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"Execution of method add in "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 elapsed +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 ns"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result;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int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mult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a,</a:t>
            </a:r>
            <a:r>
              <a:rPr kumimoji="0" lang="en-US" altLang="en-US" sz="12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b){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start =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kumimoji="0" lang="en-US" altLang="en-US" sz="12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nanoTime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result = </a:t>
            </a:r>
            <a:r>
              <a:rPr kumimoji="0" lang="en-US" altLang="en-US" sz="12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target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.mult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elapsed =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kumimoji="0" lang="en-US" altLang="en-US" sz="12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nanoTime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- start;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</a:t>
            </a:r>
            <a:r>
              <a:rPr kumimoji="0" lang="en-US" altLang="en-US" sz="12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out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.println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"Execution of method </a:t>
            </a:r>
            <a:r>
              <a:rPr kumimoji="0" lang="en-US" altLang="en-US" sz="12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mult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in "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 elapsed +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 ns"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result;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865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FD4AA-9C54-400A-7224-A4EBC2677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AA2FAFDF-ED66-4D5C-8E24-3846341CC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5398" y="7320936"/>
            <a:ext cx="6876066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9A40BEE3-2E01-8E3D-E80F-0F43E4AB3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190" y="1843953"/>
            <a:ext cx="7369444" cy="31700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Main {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static void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main(String[]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IMath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target =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Math();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IMath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mathTimingProxyInstance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MathTimingProxy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(target);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mathTimingProxyInstance.add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mathTimingProxyInstance.mult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983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18488" cy="1225550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4000"/>
              <a:t>Java dynamic proxy</a:t>
            </a:r>
          </a:p>
        </p:txBody>
      </p:sp>
      <p:sp>
        <p:nvSpPr>
          <p:cNvPr id="57346" name="Rectangle 2"/>
          <p:cNvSpPr>
            <a:spLocks noGrp="1" noChangeArrowheads="1"/>
          </p:cNvSpPr>
          <p:nvPr>
            <p:ph idx="1"/>
          </p:nvPr>
        </p:nvSpPr>
        <p:spPr>
          <a:xfrm>
            <a:off x="317716" y="1600200"/>
            <a:ext cx="8218488" cy="5233988"/>
          </a:xfrm>
          <a:ln/>
        </p:spPr>
        <p:txBody>
          <a:bodyPr vert="horz" lIns="0" tIns="0" rIns="0" bIns="0" rtlCol="0">
            <a:normAutofit fontScale="92500" lnSpcReduction="20000"/>
          </a:bodyPr>
          <a:lstStyle/>
          <a:p>
            <a:pPr marL="677863" indent="-677863">
              <a:buFont typeface="Times New Roman" panose="02020603050405020304" pitchFamily="18" charset="0"/>
              <a:buChar char="•"/>
              <a:tabLst>
                <a:tab pos="677863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1800" dirty="0"/>
              <a:t>A </a:t>
            </a:r>
            <a:r>
              <a:rPr lang="en-US" altLang="en-US" sz="1800" i="1" dirty="0"/>
              <a:t>dynamic proxy class</a:t>
            </a:r>
            <a:r>
              <a:rPr lang="en-US" altLang="en-US" sz="1800" dirty="0"/>
              <a:t> is a class that implements a list of interfaces </a:t>
            </a:r>
            <a:r>
              <a:rPr lang="en-US" altLang="en-US" sz="1800" b="1" dirty="0"/>
              <a:t>specified at runtime</a:t>
            </a:r>
            <a:r>
              <a:rPr lang="en-US" altLang="en-US" sz="1800" dirty="0"/>
              <a:t> such that a method invocation through one of the interfaces on an instance of the class will be encoded and dispatched to another object through a uniform interface. </a:t>
            </a:r>
          </a:p>
          <a:p>
            <a:pPr marL="677863" indent="-677863">
              <a:buFont typeface="Times New Roman" panose="02020603050405020304" pitchFamily="18" charset="0"/>
              <a:buChar char="•"/>
              <a:tabLst>
                <a:tab pos="677863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1800" dirty="0"/>
              <a:t>Thus, a dynamic proxy class can be used to create a type-safe proxy object for a list of interfaces </a:t>
            </a:r>
            <a:r>
              <a:rPr lang="en-US" altLang="en-US" sz="1800" b="1" dirty="0"/>
              <a:t>without requiring pre-generation of the proxy class</a:t>
            </a:r>
            <a:r>
              <a:rPr lang="en-US" altLang="en-US" sz="1800" dirty="0"/>
              <a:t>, such as with compile-time tools.</a:t>
            </a:r>
          </a:p>
          <a:p>
            <a:pPr marL="677863" indent="-677863">
              <a:buFont typeface="Times New Roman" panose="02020603050405020304" pitchFamily="18" charset="0"/>
              <a:buChar char="•"/>
              <a:tabLst>
                <a:tab pos="677863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GB" sz="1800" b="0" dirty="0" err="1">
                <a:solidFill>
                  <a:srgbClr val="000000"/>
                </a:solidFill>
                <a:effectLst/>
                <a:hlinkClick r:id="rId3"/>
              </a:rPr>
              <a:t>java.lang.reflect.InvocationHandler</a:t>
            </a:r>
            <a:endParaRPr lang="en-GB" sz="1800" b="0" dirty="0">
              <a:solidFill>
                <a:srgbClr val="000000"/>
              </a:solidFill>
              <a:effectLst/>
            </a:endParaRPr>
          </a:p>
          <a:p>
            <a:pPr marL="677863" indent="-677863">
              <a:buFont typeface="Times New Roman" panose="02020603050405020304" pitchFamily="18" charset="0"/>
              <a:buChar char="•"/>
              <a:tabLst>
                <a:tab pos="677863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GB" altLang="en-US" sz="1800" dirty="0" err="1">
                <a:solidFill>
                  <a:srgbClr val="000000"/>
                </a:solidFill>
                <a:hlinkClick r:id="rId4"/>
              </a:rPr>
              <a:t>java.lang.reflect.Proxy</a:t>
            </a:r>
            <a:endParaRPr lang="en-US" altLang="en-US" sz="1800" dirty="0"/>
          </a:p>
          <a:p>
            <a:pPr marL="677863" indent="-677863">
              <a:buFont typeface="Times New Roman" panose="02020603050405020304" pitchFamily="18" charset="0"/>
              <a:buChar char="•"/>
              <a:tabLst>
                <a:tab pos="677863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1800" dirty="0"/>
              <a:t>Class </a:t>
            </a:r>
            <a:r>
              <a:rPr lang="en-US" altLang="en-US" sz="1800" dirty="0" err="1"/>
              <a:t>java.lang.reflect.Proxy</a:t>
            </a:r>
            <a:r>
              <a:rPr lang="en-US" altLang="en-US" sz="1800" dirty="0"/>
              <a:t>  acts as a factory to create new classes that implement some given interfaces (dynamic proxy classes), and also their instances (proxy instances) </a:t>
            </a:r>
          </a:p>
          <a:p>
            <a:pPr marL="677863" indent="-677863">
              <a:buFont typeface="Times New Roman" panose="02020603050405020304" pitchFamily="18" charset="0"/>
              <a:buChar char="•"/>
              <a:tabLst>
                <a:tab pos="677863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GB" altLang="en-US" sz="1800" dirty="0"/>
              <a:t>Each proxy instance has an associated invocation handler object, which implements the interface </a:t>
            </a:r>
            <a:r>
              <a:rPr lang="en-GB" altLang="en-US" sz="1800" dirty="0" err="1"/>
              <a:t>java.lang.reflect.InvocationHandler</a:t>
            </a:r>
            <a:r>
              <a:rPr lang="en-GB" altLang="en-US" sz="1800" dirty="0"/>
              <a:t>.</a:t>
            </a:r>
            <a:endParaRPr lang="en-US" altLang="en-US" sz="1800" dirty="0"/>
          </a:p>
          <a:p>
            <a:pPr marL="677863" indent="-677863">
              <a:buFont typeface="Times New Roman" panose="02020603050405020304" pitchFamily="18" charset="0"/>
              <a:buChar char="•"/>
              <a:tabLst>
                <a:tab pos="677863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1800" dirty="0"/>
              <a:t>Method invocations on an instance of a dynamic proxy class are dispatched to a single method in the instance's </a:t>
            </a:r>
            <a:r>
              <a:rPr lang="en-US" altLang="en-US" sz="1800" b="1" i="1" dirty="0"/>
              <a:t>invocation handler</a:t>
            </a:r>
            <a:r>
              <a:rPr lang="en-US" altLang="en-US" sz="1800" dirty="0"/>
              <a:t>, and they are encoded with a </a:t>
            </a:r>
            <a:r>
              <a:rPr lang="en-US" altLang="en-US" sz="1800" dirty="0" err="1">
                <a:cs typeface="Courier New" panose="02070309020205020404" pitchFamily="49" charset="0"/>
              </a:rPr>
              <a:t>java.lang.reflect.Method</a:t>
            </a:r>
            <a:r>
              <a:rPr lang="en-US" altLang="en-US" sz="1800" dirty="0"/>
              <a:t> object identifying the method that was invoked and an array of type </a:t>
            </a:r>
            <a:r>
              <a:rPr lang="en-US" altLang="en-US" sz="1800" dirty="0">
                <a:cs typeface="Courier New" panose="02070309020205020404" pitchFamily="49" charset="0"/>
              </a:rPr>
              <a:t>Object</a:t>
            </a:r>
            <a:r>
              <a:rPr lang="en-US" altLang="en-US" sz="1800" dirty="0"/>
              <a:t> containing the arguments. </a:t>
            </a:r>
          </a:p>
          <a:p>
            <a:pPr marL="677863" indent="-677863">
              <a:buFont typeface="Times New Roman" panose="02020603050405020304" pitchFamily="18" charset="0"/>
              <a:buChar char="•"/>
              <a:tabLst>
                <a:tab pos="677863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1800" dirty="0"/>
              <a:t>This process allows implementations to "intercept" method calls and reroute them or add functionality dynamically. The dynamic proxy can act as a Decorator pattern, where the proxy wraps invocations with additional functionality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0B6BD40-48AA-1E25-967A-AE1479B0B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39484" y="41377"/>
            <a:ext cx="184731" cy="37444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50784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9583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InvocationHandler</a:t>
            </a:r>
            <a:r>
              <a:rPr lang="en-US" dirty="0"/>
              <a:t> Interface</a:t>
            </a:r>
            <a:endParaRPr lang="en-GB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61804" y="1889200"/>
            <a:ext cx="8220392" cy="885482"/>
          </a:xfrm>
          <a:prstGeom prst="rect">
            <a:avLst/>
          </a:prstGeom>
          <a:solidFill>
            <a:srgbClr val="F7F7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53958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  <a:latin typeface="Andale Mono"/>
              </a:rPr>
              <a:t>public interface </a:t>
            </a:r>
            <a:r>
              <a:rPr lang="en-US" altLang="en-US" sz="1800" dirty="0" err="1">
                <a:solidFill>
                  <a:srgbClr val="000000"/>
                </a:solidFill>
                <a:latin typeface="Andale Mono"/>
              </a:rPr>
              <a:t>InvocationHandler</a:t>
            </a:r>
            <a:r>
              <a:rPr lang="en-US" altLang="en-US" sz="1800" dirty="0">
                <a:solidFill>
                  <a:srgbClr val="000000"/>
                </a:solidFill>
                <a:latin typeface="Andale Mono"/>
              </a:rPr>
              <a:t> {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  <a:latin typeface="Andale Mono"/>
              </a:rPr>
              <a:t>                Object invoke(Object proxy, Method </a:t>
            </a:r>
            <a:r>
              <a:rPr lang="en-US" altLang="en-US" sz="1800" dirty="0" err="1">
                <a:solidFill>
                  <a:srgbClr val="000000"/>
                </a:solidFill>
                <a:latin typeface="Andale Mono"/>
              </a:rPr>
              <a:t>method</a:t>
            </a:r>
            <a:r>
              <a:rPr lang="en-US" altLang="en-US" sz="1800" dirty="0">
                <a:solidFill>
                  <a:srgbClr val="000000"/>
                </a:solidFill>
                <a:latin typeface="Andale Mono"/>
              </a:rPr>
              <a:t>, Object[] </a:t>
            </a:r>
            <a:r>
              <a:rPr lang="en-US" altLang="en-US" sz="1800" dirty="0" err="1">
                <a:solidFill>
                  <a:srgbClr val="000000"/>
                </a:solidFill>
                <a:latin typeface="Andale Mono"/>
              </a:rPr>
              <a:t>args</a:t>
            </a:r>
            <a:r>
              <a:rPr lang="en-US" altLang="en-US" sz="1800" dirty="0">
                <a:solidFill>
                  <a:srgbClr val="000000"/>
                </a:solidFill>
                <a:latin typeface="Andale Mono"/>
              </a:rPr>
              <a:t>) throws </a:t>
            </a:r>
            <a:r>
              <a:rPr lang="en-US" altLang="en-US" sz="1800" dirty="0" err="1">
                <a:solidFill>
                  <a:srgbClr val="000000"/>
                </a:solidFill>
                <a:latin typeface="Andale Mono"/>
              </a:rPr>
              <a:t>Throwable</a:t>
            </a:r>
            <a:r>
              <a:rPr lang="en-US" altLang="en-US" sz="1800" dirty="0">
                <a:solidFill>
                  <a:srgbClr val="000000"/>
                </a:solidFill>
                <a:latin typeface="Andale Mono"/>
              </a:rPr>
              <a:t>;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000000"/>
                </a:solidFill>
                <a:latin typeface="Andale Mono"/>
              </a:rPr>
              <a:t> }</a:t>
            </a:r>
            <a:r>
              <a:rPr lang="en-US" altLang="en-US" sz="1800" dirty="0"/>
              <a:t> </a:t>
            </a:r>
            <a:endParaRPr lang="en-US" altLang="en-US" sz="1800" dirty="0">
              <a:latin typeface="Arial" panose="020B0604020202020204" pitchFamily="34" charset="0"/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581891" y="2854036"/>
            <a:ext cx="8201891" cy="3449782"/>
          </a:xfrm>
          <a:prstGeom prst="cloudCallout">
            <a:avLst>
              <a:gd name="adj1" fmla="val -46714"/>
              <a:gd name="adj2" fmla="val -6510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The job </a:t>
            </a:r>
            <a:r>
              <a:rPr lang="en-GB" dirty="0">
                <a:solidFill>
                  <a:srgbClr val="FF0000"/>
                </a:solidFill>
              </a:rPr>
              <a:t>of an invocation handler is to actually perform the requested method invocation on behalf of a dynamic proxy.  He gets a Method object (from the Reflection API) and the objects that are the arguments for the method call. In the simplest case, he can just call </a:t>
            </a:r>
            <a:r>
              <a:rPr lang="en-GB" dirty="0" err="1">
                <a:solidFill>
                  <a:srgbClr val="FF0000"/>
                </a:solidFill>
              </a:rPr>
              <a:t>Mehod.invoke</a:t>
            </a:r>
            <a:r>
              <a:rPr lang="en-GB" dirty="0">
                <a:solidFill>
                  <a:srgbClr val="FF0000"/>
                </a:solidFill>
              </a:rPr>
              <a:t>() or add pre or post </a:t>
            </a:r>
            <a:r>
              <a:rPr lang="en-GB" dirty="0" err="1">
                <a:solidFill>
                  <a:srgbClr val="FF0000"/>
                </a:solidFill>
              </a:rPr>
              <a:t>processings</a:t>
            </a:r>
            <a:r>
              <a:rPr lang="en-GB" dirty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     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084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398</TotalTime>
  <Words>1443</Words>
  <Application>Microsoft Office PowerPoint</Application>
  <PresentationFormat>On-screen Show (4:3)</PresentationFormat>
  <Paragraphs>87</Paragraphs>
  <Slides>18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Andale Mono</vt:lpstr>
      <vt:lpstr>Arial</vt:lpstr>
      <vt:lpstr>Calibri</vt:lpstr>
      <vt:lpstr>Calibri Light</vt:lpstr>
      <vt:lpstr>Courier New</vt:lpstr>
      <vt:lpstr>DejaVu Sans Mono</vt:lpstr>
      <vt:lpstr>Times New Roman</vt:lpstr>
      <vt:lpstr>Office Theme</vt:lpstr>
      <vt:lpstr>Creating New Types at Runtime</vt:lpstr>
      <vt:lpstr>The Java Dynamic Proxy</vt:lpstr>
      <vt:lpstr>Proxy pattern</vt:lpstr>
      <vt:lpstr>Classical Proxy Implementation vs Dynamic Proxy</vt:lpstr>
      <vt:lpstr>Example: Using a Classic Proxy for Timing of Methods of IMath objects </vt:lpstr>
      <vt:lpstr>PowerPoint Presentation</vt:lpstr>
      <vt:lpstr>PowerPoint Presentation</vt:lpstr>
      <vt:lpstr>Java dynamic proxy</vt:lpstr>
      <vt:lpstr>The InvocationHandler Interface</vt:lpstr>
      <vt:lpstr>PowerPoint Presentation</vt:lpstr>
      <vt:lpstr>Creating a dynamic proxy in Java</vt:lpstr>
      <vt:lpstr>Example: Using a Dynamic Proxy for Timing of Methods</vt:lpstr>
      <vt:lpstr>Implementation of Dynamic Timing Proxy</vt:lpstr>
      <vt:lpstr>More on Java dynamic proxy</vt:lpstr>
      <vt:lpstr>.NET System.Reflection.DispatchProxy</vt:lpstr>
      <vt:lpstr>System.Reflection.DispatchProxy</vt:lpstr>
      <vt:lpstr>.NET System.Reflection.Emit</vt:lpstr>
      <vt:lpstr>System.Reflection.Emit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Ioana</dc:creator>
  <cp:lastModifiedBy>Ioana Sora</cp:lastModifiedBy>
  <cp:revision>29</cp:revision>
  <dcterms:created xsi:type="dcterms:W3CDTF">2016-04-06T13:14:48Z</dcterms:created>
  <dcterms:modified xsi:type="dcterms:W3CDTF">2025-05-07T15:45:01Z</dcterms:modified>
</cp:coreProperties>
</file>