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00" r:id="rId3"/>
    <p:sldId id="302" r:id="rId4"/>
    <p:sldId id="395" r:id="rId5"/>
    <p:sldId id="353" r:id="rId6"/>
    <p:sldId id="354" r:id="rId7"/>
    <p:sldId id="385" r:id="rId8"/>
    <p:sldId id="304" r:id="rId9"/>
    <p:sldId id="305" r:id="rId10"/>
    <p:sldId id="329" r:id="rId11"/>
    <p:sldId id="330" r:id="rId12"/>
    <p:sldId id="341" r:id="rId13"/>
    <p:sldId id="406" r:id="rId14"/>
    <p:sldId id="348" r:id="rId15"/>
    <p:sldId id="369" r:id="rId16"/>
    <p:sldId id="370" r:id="rId17"/>
    <p:sldId id="386" r:id="rId18"/>
    <p:sldId id="388" r:id="rId19"/>
    <p:sldId id="340" r:id="rId20"/>
    <p:sldId id="389" r:id="rId21"/>
    <p:sldId id="390" r:id="rId22"/>
    <p:sldId id="336" r:id="rId23"/>
    <p:sldId id="391" r:id="rId24"/>
    <p:sldId id="392" r:id="rId25"/>
    <p:sldId id="372" r:id="rId26"/>
    <p:sldId id="373" r:id="rId27"/>
    <p:sldId id="374" r:id="rId28"/>
    <p:sldId id="375" r:id="rId29"/>
    <p:sldId id="376" r:id="rId30"/>
    <p:sldId id="377" r:id="rId31"/>
    <p:sldId id="378" r:id="rId32"/>
    <p:sldId id="380" r:id="rId33"/>
    <p:sldId id="333" r:id="rId34"/>
    <p:sldId id="405" r:id="rId35"/>
    <p:sldId id="404" r:id="rId36"/>
    <p:sldId id="407" r:id="rId37"/>
    <p:sldId id="383" r:id="rId38"/>
    <p:sldId id="334" r:id="rId39"/>
    <p:sldId id="339" r:id="rId40"/>
    <p:sldId id="381" r:id="rId41"/>
    <p:sldId id="382" r:id="rId42"/>
    <p:sldId id="402"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9ED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16868D1C-8436-5947-6345-2EBFBCA3578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51555" name="Rectangle 3">
            <a:extLst>
              <a:ext uri="{FF2B5EF4-FFF2-40B4-BE49-F238E27FC236}">
                <a16:creationId xmlns:a16="http://schemas.microsoft.com/office/drawing/2014/main" id="{86E53FF7-EBA5-79FD-C5B1-883990BE25B9}"/>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51556" name="Rectangle 4">
            <a:extLst>
              <a:ext uri="{FF2B5EF4-FFF2-40B4-BE49-F238E27FC236}">
                <a16:creationId xmlns:a16="http://schemas.microsoft.com/office/drawing/2014/main" id="{8457EE62-D5D5-3C32-AC8C-BE981AD13C5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51557" name="Rectangle 5">
            <a:extLst>
              <a:ext uri="{FF2B5EF4-FFF2-40B4-BE49-F238E27FC236}">
                <a16:creationId xmlns:a16="http://schemas.microsoft.com/office/drawing/2014/main" id="{6026FB4E-9BB5-30CA-0D1F-8B42728069F6}"/>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48E25A-00D2-47B0-AAEF-FCDA22D48B0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6C5255B-8DC7-81A8-24B4-C3910A71003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7411" name="Rectangle 3">
            <a:extLst>
              <a:ext uri="{FF2B5EF4-FFF2-40B4-BE49-F238E27FC236}">
                <a16:creationId xmlns:a16="http://schemas.microsoft.com/office/drawing/2014/main" id="{8ADF7146-1789-E9CA-1B06-B7BCECEEA614}"/>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99C15DA0-99E5-E8E9-5EDB-3A14B249037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586F17E8-7434-3DC5-5FA1-3809981206D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7414" name="Rectangle 6">
            <a:extLst>
              <a:ext uri="{FF2B5EF4-FFF2-40B4-BE49-F238E27FC236}">
                <a16:creationId xmlns:a16="http://schemas.microsoft.com/office/drawing/2014/main" id="{7D529452-7236-350D-835F-35635247FA1D}"/>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7415" name="Rectangle 7">
            <a:extLst>
              <a:ext uri="{FF2B5EF4-FFF2-40B4-BE49-F238E27FC236}">
                <a16:creationId xmlns:a16="http://schemas.microsoft.com/office/drawing/2014/main" id="{F5323072-E6C1-7E89-43C5-B1B99C27FB3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2C4873-E259-4352-A7D2-4A51F41F5A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7079507-242F-F63B-8F82-DF5C540899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24F200-83BA-4C99-9CC4-FE1ACB246C7D}" type="slidenum">
              <a:rPr lang="en-US" altLang="en-US" smtClean="0"/>
              <a:pPr/>
              <a:t>3</a:t>
            </a:fld>
            <a:endParaRPr lang="en-US" altLang="en-US"/>
          </a:p>
        </p:txBody>
      </p:sp>
      <p:sp>
        <p:nvSpPr>
          <p:cNvPr id="8195" name="Rectangle 2">
            <a:extLst>
              <a:ext uri="{FF2B5EF4-FFF2-40B4-BE49-F238E27FC236}">
                <a16:creationId xmlns:a16="http://schemas.microsoft.com/office/drawing/2014/main" id="{46A8D6D8-070B-7513-C8FB-3C6737A70F88}"/>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707D97D3-879A-E510-A2C7-8F63178CE16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Bass – fig.2.1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A52970A-69EC-227B-3421-97C72E2BEB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759BFE-02FE-4ACD-849F-396E58D6F88D}" type="slidenum">
              <a:rPr lang="en-US" altLang="en-US" smtClean="0"/>
              <a:pPr/>
              <a:t>19</a:t>
            </a:fld>
            <a:endParaRPr lang="en-US" altLang="en-US"/>
          </a:p>
        </p:txBody>
      </p:sp>
      <p:sp>
        <p:nvSpPr>
          <p:cNvPr id="50179" name="Rectangle 2">
            <a:extLst>
              <a:ext uri="{FF2B5EF4-FFF2-40B4-BE49-F238E27FC236}">
                <a16:creationId xmlns:a16="http://schemas.microsoft.com/office/drawing/2014/main" id="{CD3EB5D3-2360-C170-1636-09D62F65D866}"/>
              </a:ext>
            </a:extLst>
          </p:cNvPr>
          <p:cNvSpPr>
            <a:spLocks noGrp="1" noRot="1" noChangeAspect="1" noChangeArrowheads="1" noTextEdit="1"/>
          </p:cNvSpPr>
          <p:nvPr>
            <p:ph type="sldImg"/>
          </p:nvPr>
        </p:nvSpPr>
        <p:spPr>
          <a:xfrm>
            <a:off x="1144588" y="685800"/>
            <a:ext cx="4572000" cy="3429000"/>
          </a:xfrm>
          <a:ln/>
        </p:spPr>
      </p:sp>
      <p:sp>
        <p:nvSpPr>
          <p:cNvPr id="50180" name="Rectangle 3">
            <a:extLst>
              <a:ext uri="{FF2B5EF4-FFF2-40B4-BE49-F238E27FC236}">
                <a16:creationId xmlns:a16="http://schemas.microsoft.com/office/drawing/2014/main" id="{BD00D1E7-13E7-44BC-6B3C-20B67E1692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FEE101A-36D5-9715-C106-89A6C0D014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9FA2C-2472-41AE-8429-7A33A55DC9CE}" type="slidenum">
              <a:rPr lang="en-US" altLang="en-US" smtClean="0"/>
              <a:pPr/>
              <a:t>33</a:t>
            </a:fld>
            <a:endParaRPr lang="en-US" altLang="en-US"/>
          </a:p>
        </p:txBody>
      </p:sp>
      <p:sp>
        <p:nvSpPr>
          <p:cNvPr id="76803" name="Rectangle 2">
            <a:extLst>
              <a:ext uri="{FF2B5EF4-FFF2-40B4-BE49-F238E27FC236}">
                <a16:creationId xmlns:a16="http://schemas.microsoft.com/office/drawing/2014/main" id="{B937F14F-D951-F4BE-A87A-45EAC36D891E}"/>
              </a:ext>
            </a:extLst>
          </p:cNvPr>
          <p:cNvSpPr>
            <a:spLocks noGrp="1" noRot="1" noChangeAspect="1" noChangeArrowheads="1" noTextEdit="1"/>
          </p:cNvSpPr>
          <p:nvPr>
            <p:ph type="sldImg"/>
          </p:nvPr>
        </p:nvSpPr>
        <p:spPr>
          <a:xfrm>
            <a:off x="1144588" y="685800"/>
            <a:ext cx="4572000" cy="3429000"/>
          </a:xfrm>
          <a:ln/>
        </p:spPr>
      </p:sp>
      <p:sp>
        <p:nvSpPr>
          <p:cNvPr id="76804" name="Rectangle 3">
            <a:extLst>
              <a:ext uri="{FF2B5EF4-FFF2-40B4-BE49-F238E27FC236}">
                <a16:creationId xmlns:a16="http://schemas.microsoft.com/office/drawing/2014/main" id="{B0271140-2ABD-8895-6B80-2A40CBBB1B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45FA81D-5780-617C-013D-08A7EEDA7B8C}"/>
            </a:ext>
          </a:extLst>
        </p:cNvPr>
        <p:cNvGrpSpPr/>
        <p:nvPr/>
      </p:nvGrpSpPr>
      <p:grpSpPr>
        <a:xfrm>
          <a:off x="0" y="0"/>
          <a:ext cx="0" cy="0"/>
          <a:chOff x="0" y="0"/>
          <a:chExt cx="0" cy="0"/>
        </a:xfrm>
      </p:grpSpPr>
      <p:sp>
        <p:nvSpPr>
          <p:cNvPr id="70658" name="Rectangle 7">
            <a:extLst>
              <a:ext uri="{FF2B5EF4-FFF2-40B4-BE49-F238E27FC236}">
                <a16:creationId xmlns:a16="http://schemas.microsoft.com/office/drawing/2014/main" id="{F60B1454-7AB9-88FE-74E3-462511C37F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D62C89-77E3-4D97-B4FD-F10619A6E915}" type="slidenum">
              <a:rPr lang="en-US" altLang="en-US" smtClean="0"/>
              <a:pPr/>
              <a:t>34</a:t>
            </a:fld>
            <a:endParaRPr lang="en-US" altLang="en-US"/>
          </a:p>
        </p:txBody>
      </p:sp>
      <p:sp>
        <p:nvSpPr>
          <p:cNvPr id="70659" name="Rectangle 2">
            <a:extLst>
              <a:ext uri="{FF2B5EF4-FFF2-40B4-BE49-F238E27FC236}">
                <a16:creationId xmlns:a16="http://schemas.microsoft.com/office/drawing/2014/main" id="{6B3DA621-528E-9398-2022-269F9DC006D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13E47AE-CA7F-DBF9-7C3E-F4617769F0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86945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48FD18B-B16E-DAD1-5C41-86A98EB11F3E}"/>
            </a:ext>
          </a:extLst>
        </p:cNvPr>
        <p:cNvGrpSpPr/>
        <p:nvPr/>
      </p:nvGrpSpPr>
      <p:grpSpPr>
        <a:xfrm>
          <a:off x="0" y="0"/>
          <a:ext cx="0" cy="0"/>
          <a:chOff x="0" y="0"/>
          <a:chExt cx="0" cy="0"/>
        </a:xfrm>
      </p:grpSpPr>
      <p:sp>
        <p:nvSpPr>
          <p:cNvPr id="67586" name="Rectangle 7">
            <a:extLst>
              <a:ext uri="{FF2B5EF4-FFF2-40B4-BE49-F238E27FC236}">
                <a16:creationId xmlns:a16="http://schemas.microsoft.com/office/drawing/2014/main" id="{D5AC4162-3197-A770-44BA-2F512A575C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CBF5E9-A6DA-430A-BBAC-8BB191E21F3E}" type="slidenum">
              <a:rPr lang="en-US" altLang="en-US" smtClean="0"/>
              <a:pPr/>
              <a:t>39</a:t>
            </a:fld>
            <a:endParaRPr lang="en-US" altLang="en-US"/>
          </a:p>
        </p:txBody>
      </p:sp>
      <p:sp>
        <p:nvSpPr>
          <p:cNvPr id="67587" name="Rectangle 2">
            <a:extLst>
              <a:ext uri="{FF2B5EF4-FFF2-40B4-BE49-F238E27FC236}">
                <a16:creationId xmlns:a16="http://schemas.microsoft.com/office/drawing/2014/main" id="{B50480FD-0758-E66E-6D14-DB221DFCB79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00A3BEFF-5802-7C0D-65AB-B502AE85B8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289768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8967A33-DFA8-7B8A-AF64-D018D8BA33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71182" indent="-296609">
              <a:defRPr>
                <a:solidFill>
                  <a:schemeClr val="tx1"/>
                </a:solidFill>
                <a:latin typeface="Arial" panose="020B0604020202020204" pitchFamily="34" charset="0"/>
              </a:defRPr>
            </a:lvl2pPr>
            <a:lvl3pPr marL="1186434" indent="-237287">
              <a:defRPr>
                <a:solidFill>
                  <a:schemeClr val="tx1"/>
                </a:solidFill>
                <a:latin typeface="Arial" panose="020B0604020202020204" pitchFamily="34" charset="0"/>
              </a:defRPr>
            </a:lvl3pPr>
            <a:lvl4pPr marL="1661008" indent="-237287">
              <a:defRPr>
                <a:solidFill>
                  <a:schemeClr val="tx1"/>
                </a:solidFill>
                <a:latin typeface="Arial" panose="020B0604020202020204" pitchFamily="34" charset="0"/>
              </a:defRPr>
            </a:lvl4pPr>
            <a:lvl5pPr marL="2135581" indent="-237287">
              <a:defRPr>
                <a:solidFill>
                  <a:schemeClr val="tx1"/>
                </a:solidFill>
                <a:latin typeface="Arial" panose="020B0604020202020204" pitchFamily="34" charset="0"/>
              </a:defRPr>
            </a:lvl5pPr>
            <a:lvl6pPr marL="2610155" indent="-237287" eaLnBrk="0" fontAlgn="base" hangingPunct="0">
              <a:spcBef>
                <a:spcPct val="0"/>
              </a:spcBef>
              <a:spcAft>
                <a:spcPct val="0"/>
              </a:spcAft>
              <a:defRPr>
                <a:solidFill>
                  <a:schemeClr val="tx1"/>
                </a:solidFill>
                <a:latin typeface="Arial" panose="020B0604020202020204" pitchFamily="34" charset="0"/>
              </a:defRPr>
            </a:lvl6pPr>
            <a:lvl7pPr marL="3084728" indent="-237287" eaLnBrk="0" fontAlgn="base" hangingPunct="0">
              <a:spcBef>
                <a:spcPct val="0"/>
              </a:spcBef>
              <a:spcAft>
                <a:spcPct val="0"/>
              </a:spcAft>
              <a:defRPr>
                <a:solidFill>
                  <a:schemeClr val="tx1"/>
                </a:solidFill>
                <a:latin typeface="Arial" panose="020B0604020202020204" pitchFamily="34" charset="0"/>
              </a:defRPr>
            </a:lvl7pPr>
            <a:lvl8pPr marL="3559302" indent="-237287" eaLnBrk="0" fontAlgn="base" hangingPunct="0">
              <a:spcBef>
                <a:spcPct val="0"/>
              </a:spcBef>
              <a:spcAft>
                <a:spcPct val="0"/>
              </a:spcAft>
              <a:defRPr>
                <a:solidFill>
                  <a:schemeClr val="tx1"/>
                </a:solidFill>
                <a:latin typeface="Arial" panose="020B0604020202020204" pitchFamily="34" charset="0"/>
              </a:defRPr>
            </a:lvl8pPr>
            <a:lvl9pPr marL="4033876" indent="-237287" eaLnBrk="0" fontAlgn="base" hangingPunct="0">
              <a:spcBef>
                <a:spcPct val="0"/>
              </a:spcBef>
              <a:spcAft>
                <a:spcPct val="0"/>
              </a:spcAft>
              <a:defRPr>
                <a:solidFill>
                  <a:schemeClr val="tx1"/>
                </a:solidFill>
                <a:latin typeface="Arial" panose="020B0604020202020204" pitchFamily="34" charset="0"/>
              </a:defRPr>
            </a:lvl9pPr>
          </a:lstStyle>
          <a:p>
            <a:fld id="{A1667204-3CF1-4620-8915-8219D8882C90}" type="slidenum">
              <a:rPr lang="en-US" altLang="en-US" smtClean="0"/>
              <a:pPr/>
              <a:t>42</a:t>
            </a:fld>
            <a:endParaRPr lang="en-US" altLang="en-US"/>
          </a:p>
        </p:txBody>
      </p:sp>
      <p:sp>
        <p:nvSpPr>
          <p:cNvPr id="79875" name="Rectangle 2">
            <a:extLst>
              <a:ext uri="{FF2B5EF4-FFF2-40B4-BE49-F238E27FC236}">
                <a16:creationId xmlns:a16="http://schemas.microsoft.com/office/drawing/2014/main" id="{B4965F7A-7BF5-91B1-4122-AD956470904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F33A0E9-A6C6-2921-D556-D6C2588DA5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555BC90-1A38-34D1-658D-93361E7DB3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EFBCC3-6C42-4BCA-A541-E38833BA06A1}" type="slidenum">
              <a:rPr lang="en-US" altLang="en-US" smtClean="0"/>
              <a:pPr/>
              <a:t>4</a:t>
            </a:fld>
            <a:endParaRPr lang="en-US" altLang="en-US"/>
          </a:p>
        </p:txBody>
      </p:sp>
      <p:sp>
        <p:nvSpPr>
          <p:cNvPr id="10243" name="Rectangle 2">
            <a:extLst>
              <a:ext uri="{FF2B5EF4-FFF2-40B4-BE49-F238E27FC236}">
                <a16:creationId xmlns:a16="http://schemas.microsoft.com/office/drawing/2014/main" id="{56790881-D9F4-D6E4-7E12-30CC3BFE17E5}"/>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79BE7771-E150-370A-4AA3-4444566D000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Bass – fig.2.1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9F26168-C1ED-441C-C921-7E68C1061B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492C71-A95C-4B84-BCF0-081032AD1FB3}" type="slidenum">
              <a:rPr lang="en-US" altLang="en-US" smtClean="0"/>
              <a:pPr/>
              <a:t>8</a:t>
            </a:fld>
            <a:endParaRPr lang="en-US" altLang="en-US"/>
          </a:p>
        </p:txBody>
      </p:sp>
      <p:sp>
        <p:nvSpPr>
          <p:cNvPr id="15363" name="Rectangle 2">
            <a:extLst>
              <a:ext uri="{FF2B5EF4-FFF2-40B4-BE49-F238E27FC236}">
                <a16:creationId xmlns:a16="http://schemas.microsoft.com/office/drawing/2014/main" id="{DE243C6E-9722-E337-BA76-EC09F9B771B2}"/>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15364" name="Rectangle 3">
            <a:extLst>
              <a:ext uri="{FF2B5EF4-FFF2-40B4-BE49-F238E27FC236}">
                <a16:creationId xmlns:a16="http://schemas.microsoft.com/office/drawing/2014/main" id="{2CE89E24-A06A-0210-AB8C-261333A7D4C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Structure(s) – there’s more than one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58E1863-4DBF-1321-B4B1-65C16A9F49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D78C8-1899-47D1-B933-0AB7D2591185}" type="slidenum">
              <a:rPr lang="en-US" altLang="en-US" smtClean="0"/>
              <a:pPr/>
              <a:t>9</a:t>
            </a:fld>
            <a:endParaRPr lang="en-US" altLang="en-US"/>
          </a:p>
        </p:txBody>
      </p:sp>
      <p:sp>
        <p:nvSpPr>
          <p:cNvPr id="17411" name="Rectangle 2">
            <a:extLst>
              <a:ext uri="{FF2B5EF4-FFF2-40B4-BE49-F238E27FC236}">
                <a16:creationId xmlns:a16="http://schemas.microsoft.com/office/drawing/2014/main" id="{19AC9D07-7D77-9034-6DE7-8F9EBB6E9426}"/>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17412" name="Rectangle 3">
            <a:extLst>
              <a:ext uri="{FF2B5EF4-FFF2-40B4-BE49-F238E27FC236}">
                <a16:creationId xmlns:a16="http://schemas.microsoft.com/office/drawing/2014/main" id="{9B8D81C0-0DC2-2A4F-3749-64A4C4D9A5B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3FB8C93-68C1-60DA-C201-48EC9BA7B4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11874F-81A0-4512-A464-C15F754BF885}" type="slidenum">
              <a:rPr lang="en-US" altLang="en-US" smtClean="0"/>
              <a:pPr/>
              <a:t>10</a:t>
            </a:fld>
            <a:endParaRPr lang="en-US" altLang="en-US"/>
          </a:p>
        </p:txBody>
      </p:sp>
      <p:sp>
        <p:nvSpPr>
          <p:cNvPr id="19459" name="Rectangle 2">
            <a:extLst>
              <a:ext uri="{FF2B5EF4-FFF2-40B4-BE49-F238E27FC236}">
                <a16:creationId xmlns:a16="http://schemas.microsoft.com/office/drawing/2014/main" id="{4C625B06-D94B-68BE-6D3A-B37362D575CE}"/>
              </a:ext>
            </a:extLst>
          </p:cNvPr>
          <p:cNvSpPr>
            <a:spLocks noGrp="1" noRot="1" noChangeAspect="1" noChangeArrowheads="1" noTextEdit="1"/>
          </p:cNvSpPr>
          <p:nvPr>
            <p:ph type="sldImg"/>
          </p:nvPr>
        </p:nvSpPr>
        <p:spPr>
          <a:xfrm>
            <a:off x="1144588" y="685800"/>
            <a:ext cx="4572000" cy="3429000"/>
          </a:xfrm>
          <a:ln/>
        </p:spPr>
      </p:sp>
      <p:sp>
        <p:nvSpPr>
          <p:cNvPr id="19460" name="Rectangle 3">
            <a:extLst>
              <a:ext uri="{FF2B5EF4-FFF2-40B4-BE49-F238E27FC236}">
                <a16:creationId xmlns:a16="http://schemas.microsoft.com/office/drawing/2014/main" id="{A9ECACEA-DDEE-8B33-E0D2-65A36B2AF0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246F4FE-D551-22E2-42C6-149BBB9B0A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55D941-1035-4781-925E-3C82676AA904}" type="slidenum">
              <a:rPr lang="en-US" altLang="en-US" smtClean="0"/>
              <a:pPr/>
              <a:t>11</a:t>
            </a:fld>
            <a:endParaRPr lang="en-US" altLang="en-US"/>
          </a:p>
        </p:txBody>
      </p:sp>
      <p:sp>
        <p:nvSpPr>
          <p:cNvPr id="21507" name="Rectangle 2">
            <a:extLst>
              <a:ext uri="{FF2B5EF4-FFF2-40B4-BE49-F238E27FC236}">
                <a16:creationId xmlns:a16="http://schemas.microsoft.com/office/drawing/2014/main" id="{28555333-9EA2-5B07-74F5-6D959424626C}"/>
              </a:ext>
            </a:extLst>
          </p:cNvPr>
          <p:cNvSpPr>
            <a:spLocks noGrp="1" noRot="1" noChangeAspect="1" noChangeArrowheads="1" noTextEdit="1"/>
          </p:cNvSpPr>
          <p:nvPr>
            <p:ph type="sldImg"/>
          </p:nvPr>
        </p:nvSpPr>
        <p:spPr>
          <a:xfrm>
            <a:off x="1144588" y="685800"/>
            <a:ext cx="4572000" cy="3429000"/>
          </a:xfrm>
          <a:ln/>
        </p:spPr>
      </p:sp>
      <p:sp>
        <p:nvSpPr>
          <p:cNvPr id="21508" name="Rectangle 3">
            <a:extLst>
              <a:ext uri="{FF2B5EF4-FFF2-40B4-BE49-F238E27FC236}">
                <a16:creationId xmlns:a16="http://schemas.microsoft.com/office/drawing/2014/main" id="{C3014D31-4CED-8FDE-14C4-6C277C3C9A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F31D39B-6B7F-C910-2E55-8C96B98739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2F378D-3B62-49DD-9520-7B7FA5108B3F}" type="slidenum">
              <a:rPr lang="en-US" altLang="en-US" smtClean="0"/>
              <a:pPr/>
              <a:t>12</a:t>
            </a:fld>
            <a:endParaRPr lang="en-US" altLang="en-US"/>
          </a:p>
        </p:txBody>
      </p:sp>
      <p:sp>
        <p:nvSpPr>
          <p:cNvPr id="23555" name="Rectangle 2">
            <a:extLst>
              <a:ext uri="{FF2B5EF4-FFF2-40B4-BE49-F238E27FC236}">
                <a16:creationId xmlns:a16="http://schemas.microsoft.com/office/drawing/2014/main" id="{1B1A3923-895A-F3BA-12EF-02DB398808E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2A92A10-805B-4AA3-E22C-41C5FE9000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D22CD-2226-BB38-C5E4-D6EFFFCAEA6F}"/>
            </a:ext>
          </a:extLst>
        </p:cNvPr>
        <p:cNvGrpSpPr/>
        <p:nvPr/>
      </p:nvGrpSpPr>
      <p:grpSpPr>
        <a:xfrm>
          <a:off x="0" y="0"/>
          <a:ext cx="0" cy="0"/>
          <a:chOff x="0" y="0"/>
          <a:chExt cx="0" cy="0"/>
        </a:xfrm>
      </p:grpSpPr>
      <p:sp>
        <p:nvSpPr>
          <p:cNvPr id="23554" name="Rectangle 7">
            <a:extLst>
              <a:ext uri="{FF2B5EF4-FFF2-40B4-BE49-F238E27FC236}">
                <a16:creationId xmlns:a16="http://schemas.microsoft.com/office/drawing/2014/main" id="{AB5E0BEF-0E52-D199-0382-262B78B284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2F378D-3B62-49DD-9520-7B7FA5108B3F}" type="slidenum">
              <a:rPr lang="en-US" altLang="en-US" smtClean="0"/>
              <a:pPr/>
              <a:t>13</a:t>
            </a:fld>
            <a:endParaRPr lang="en-US" altLang="en-US"/>
          </a:p>
        </p:txBody>
      </p:sp>
      <p:sp>
        <p:nvSpPr>
          <p:cNvPr id="23555" name="Rectangle 2">
            <a:extLst>
              <a:ext uri="{FF2B5EF4-FFF2-40B4-BE49-F238E27FC236}">
                <a16:creationId xmlns:a16="http://schemas.microsoft.com/office/drawing/2014/main" id="{B06E7968-B780-0C0E-A9CB-8446AB879E9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8F937D9-3333-D9B0-19F0-CD595EBDBF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5881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1D87CB6-321B-F1A1-5855-DB08752219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5CAA6A-41BF-48C7-B3BF-4229D1DA0332}" type="slidenum">
              <a:rPr lang="en-US" altLang="en-US" smtClean="0"/>
              <a:pPr/>
              <a:t>17</a:t>
            </a:fld>
            <a:endParaRPr lang="en-US" altLang="en-US"/>
          </a:p>
        </p:txBody>
      </p:sp>
      <p:sp>
        <p:nvSpPr>
          <p:cNvPr id="47107" name="Rectangle 2">
            <a:extLst>
              <a:ext uri="{FF2B5EF4-FFF2-40B4-BE49-F238E27FC236}">
                <a16:creationId xmlns:a16="http://schemas.microsoft.com/office/drawing/2014/main" id="{DE1678D2-7EFB-9DCB-32B7-AB0CC4277338}"/>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94995FD7-58EE-4EBD-C007-0A59CC2AB1E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Bass – fig.2.1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E750BD11-DD6F-1FDE-98E4-C97FD4CB5E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75AD181-28C8-4A4A-247C-EC8A66E3B2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9E02885-F8B8-AE27-6462-C1FB3AFB2D6C}"/>
              </a:ext>
            </a:extLst>
          </p:cNvPr>
          <p:cNvSpPr>
            <a:spLocks noGrp="1" noChangeArrowheads="1"/>
          </p:cNvSpPr>
          <p:nvPr>
            <p:ph type="sldNum" sz="quarter" idx="12"/>
          </p:nvPr>
        </p:nvSpPr>
        <p:spPr>
          <a:ln/>
        </p:spPr>
        <p:txBody>
          <a:bodyPr/>
          <a:lstStyle>
            <a:lvl1pPr>
              <a:defRPr/>
            </a:lvl1pPr>
          </a:lstStyle>
          <a:p>
            <a:pPr>
              <a:defRPr/>
            </a:pPr>
            <a:fld id="{76FD80E3-21EF-43F4-BC32-1A23AD1745E8}" type="slidenum">
              <a:rPr lang="en-US" altLang="en-US"/>
              <a:pPr>
                <a:defRPr/>
              </a:pPr>
              <a:t>‹#›</a:t>
            </a:fld>
            <a:endParaRPr lang="en-US" altLang="en-US"/>
          </a:p>
        </p:txBody>
      </p:sp>
    </p:spTree>
    <p:extLst>
      <p:ext uri="{BB962C8B-B14F-4D97-AF65-F5344CB8AC3E}">
        <p14:creationId xmlns:p14="http://schemas.microsoft.com/office/powerpoint/2010/main" val="15055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A721BD2-390E-16D0-EE0D-91E03BC74F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710F2F-62F8-5A14-CB6A-90CF71BB5E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E734AE9-3378-3F8D-D1D3-4A5A67E9AF0F}"/>
              </a:ext>
            </a:extLst>
          </p:cNvPr>
          <p:cNvSpPr>
            <a:spLocks noGrp="1" noChangeArrowheads="1"/>
          </p:cNvSpPr>
          <p:nvPr>
            <p:ph type="sldNum" sz="quarter" idx="12"/>
          </p:nvPr>
        </p:nvSpPr>
        <p:spPr>
          <a:ln/>
        </p:spPr>
        <p:txBody>
          <a:bodyPr/>
          <a:lstStyle>
            <a:lvl1pPr>
              <a:defRPr/>
            </a:lvl1pPr>
          </a:lstStyle>
          <a:p>
            <a:pPr>
              <a:defRPr/>
            </a:pPr>
            <a:fld id="{8D9A5A35-112C-47E0-8DFF-1C3FEDC8C0DC}" type="slidenum">
              <a:rPr lang="en-US" altLang="en-US"/>
              <a:pPr>
                <a:defRPr/>
              </a:pPr>
              <a:t>‹#›</a:t>
            </a:fld>
            <a:endParaRPr lang="en-US" altLang="en-US"/>
          </a:p>
        </p:txBody>
      </p:sp>
    </p:spTree>
    <p:extLst>
      <p:ext uri="{BB962C8B-B14F-4D97-AF65-F5344CB8AC3E}">
        <p14:creationId xmlns:p14="http://schemas.microsoft.com/office/powerpoint/2010/main" val="429372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42E7A57-3853-8012-50E3-B9F7DA26EF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35179B-F9F9-819F-A5BF-011658AC0F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40C2B1-6E83-CB79-9D03-F114AA3F9377}"/>
              </a:ext>
            </a:extLst>
          </p:cNvPr>
          <p:cNvSpPr>
            <a:spLocks noGrp="1" noChangeArrowheads="1"/>
          </p:cNvSpPr>
          <p:nvPr>
            <p:ph type="sldNum" sz="quarter" idx="12"/>
          </p:nvPr>
        </p:nvSpPr>
        <p:spPr>
          <a:ln/>
        </p:spPr>
        <p:txBody>
          <a:bodyPr/>
          <a:lstStyle>
            <a:lvl1pPr>
              <a:defRPr/>
            </a:lvl1pPr>
          </a:lstStyle>
          <a:p>
            <a:pPr>
              <a:defRPr/>
            </a:pPr>
            <a:fld id="{20620EA5-9711-49E7-BA21-02AEA52B4DAE}" type="slidenum">
              <a:rPr lang="en-US" altLang="en-US"/>
              <a:pPr>
                <a:defRPr/>
              </a:pPr>
              <a:t>‹#›</a:t>
            </a:fld>
            <a:endParaRPr lang="en-US" altLang="en-US"/>
          </a:p>
        </p:txBody>
      </p:sp>
    </p:spTree>
    <p:extLst>
      <p:ext uri="{BB962C8B-B14F-4D97-AF65-F5344CB8AC3E}">
        <p14:creationId xmlns:p14="http://schemas.microsoft.com/office/powerpoint/2010/main" val="391805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3801125-DD83-2A1A-5220-F3701E7178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00543D8-911F-536A-A114-F9CD893B3D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B7F361B-199D-B942-02D9-2A2DF3A9F993}"/>
              </a:ext>
            </a:extLst>
          </p:cNvPr>
          <p:cNvSpPr>
            <a:spLocks noGrp="1" noChangeArrowheads="1"/>
          </p:cNvSpPr>
          <p:nvPr>
            <p:ph type="sldNum" sz="quarter" idx="12"/>
          </p:nvPr>
        </p:nvSpPr>
        <p:spPr>
          <a:ln/>
        </p:spPr>
        <p:txBody>
          <a:bodyPr/>
          <a:lstStyle>
            <a:lvl1pPr>
              <a:defRPr/>
            </a:lvl1pPr>
          </a:lstStyle>
          <a:p>
            <a:pPr>
              <a:defRPr/>
            </a:pPr>
            <a:fld id="{5AECF2E9-16A0-4459-B943-1A1DEE96ACC6}" type="slidenum">
              <a:rPr lang="en-US" altLang="en-US"/>
              <a:pPr>
                <a:defRPr/>
              </a:pPr>
              <a:t>‹#›</a:t>
            </a:fld>
            <a:endParaRPr lang="en-US" altLang="en-US"/>
          </a:p>
        </p:txBody>
      </p:sp>
    </p:spTree>
    <p:extLst>
      <p:ext uri="{BB962C8B-B14F-4D97-AF65-F5344CB8AC3E}">
        <p14:creationId xmlns:p14="http://schemas.microsoft.com/office/powerpoint/2010/main" val="141507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5EC6E16-6EB8-794E-F981-38E2194BC2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BAAE15-BD7A-FA1E-0A0B-C6F85E0175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779BE9F-7DD1-2108-20A0-960B81296626}"/>
              </a:ext>
            </a:extLst>
          </p:cNvPr>
          <p:cNvSpPr>
            <a:spLocks noGrp="1" noChangeArrowheads="1"/>
          </p:cNvSpPr>
          <p:nvPr>
            <p:ph type="sldNum" sz="quarter" idx="12"/>
          </p:nvPr>
        </p:nvSpPr>
        <p:spPr>
          <a:ln/>
        </p:spPr>
        <p:txBody>
          <a:bodyPr/>
          <a:lstStyle>
            <a:lvl1pPr>
              <a:defRPr/>
            </a:lvl1pPr>
          </a:lstStyle>
          <a:p>
            <a:pPr>
              <a:defRPr/>
            </a:pPr>
            <a:fld id="{545E94E3-6F5D-4496-8FC3-31794DF21A56}" type="slidenum">
              <a:rPr lang="en-US" altLang="en-US"/>
              <a:pPr>
                <a:defRPr/>
              </a:pPr>
              <a:t>‹#›</a:t>
            </a:fld>
            <a:endParaRPr lang="en-US" altLang="en-US"/>
          </a:p>
        </p:txBody>
      </p:sp>
    </p:spTree>
    <p:extLst>
      <p:ext uri="{BB962C8B-B14F-4D97-AF65-F5344CB8AC3E}">
        <p14:creationId xmlns:p14="http://schemas.microsoft.com/office/powerpoint/2010/main" val="181987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E51FC0D-BE10-E670-094F-D792923FCC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39067B7-3C86-862A-6A2E-8974DF4EEB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C3DAC-0B69-18BF-3476-86421C2445C9}"/>
              </a:ext>
            </a:extLst>
          </p:cNvPr>
          <p:cNvSpPr>
            <a:spLocks noGrp="1" noChangeArrowheads="1"/>
          </p:cNvSpPr>
          <p:nvPr>
            <p:ph type="sldNum" sz="quarter" idx="12"/>
          </p:nvPr>
        </p:nvSpPr>
        <p:spPr>
          <a:ln/>
        </p:spPr>
        <p:txBody>
          <a:bodyPr/>
          <a:lstStyle>
            <a:lvl1pPr>
              <a:defRPr/>
            </a:lvl1pPr>
          </a:lstStyle>
          <a:p>
            <a:pPr>
              <a:defRPr/>
            </a:pPr>
            <a:fld id="{17C43C64-CCEA-4C0D-BEB4-B4EAB00DD780}" type="slidenum">
              <a:rPr lang="en-US" altLang="en-US"/>
              <a:pPr>
                <a:defRPr/>
              </a:pPr>
              <a:t>‹#›</a:t>
            </a:fld>
            <a:endParaRPr lang="en-US" altLang="en-US"/>
          </a:p>
        </p:txBody>
      </p:sp>
    </p:spTree>
    <p:extLst>
      <p:ext uri="{BB962C8B-B14F-4D97-AF65-F5344CB8AC3E}">
        <p14:creationId xmlns:p14="http://schemas.microsoft.com/office/powerpoint/2010/main" val="384946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2300400-1C53-6448-BCD9-01147209A0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DB4EDA1-94DB-14B2-E704-76104046AB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DA3A1D-C153-30C4-F4E8-71A08AE080E2}"/>
              </a:ext>
            </a:extLst>
          </p:cNvPr>
          <p:cNvSpPr>
            <a:spLocks noGrp="1" noChangeArrowheads="1"/>
          </p:cNvSpPr>
          <p:nvPr>
            <p:ph type="sldNum" sz="quarter" idx="12"/>
          </p:nvPr>
        </p:nvSpPr>
        <p:spPr>
          <a:ln/>
        </p:spPr>
        <p:txBody>
          <a:bodyPr/>
          <a:lstStyle>
            <a:lvl1pPr>
              <a:defRPr/>
            </a:lvl1pPr>
          </a:lstStyle>
          <a:p>
            <a:pPr>
              <a:defRPr/>
            </a:pPr>
            <a:fld id="{B710E220-6035-418C-9F93-09C91B350260}" type="slidenum">
              <a:rPr lang="en-US" altLang="en-US"/>
              <a:pPr>
                <a:defRPr/>
              </a:pPr>
              <a:t>‹#›</a:t>
            </a:fld>
            <a:endParaRPr lang="en-US" altLang="en-US"/>
          </a:p>
        </p:txBody>
      </p:sp>
    </p:spTree>
    <p:extLst>
      <p:ext uri="{BB962C8B-B14F-4D97-AF65-F5344CB8AC3E}">
        <p14:creationId xmlns:p14="http://schemas.microsoft.com/office/powerpoint/2010/main" val="127018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D692846-7EE2-B0CC-E2D7-9F817D04C1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089B829-676B-D831-A424-357984874E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5AA7504-5B3B-0A80-8F61-DB48AA84953D}"/>
              </a:ext>
            </a:extLst>
          </p:cNvPr>
          <p:cNvSpPr>
            <a:spLocks noGrp="1" noChangeArrowheads="1"/>
          </p:cNvSpPr>
          <p:nvPr>
            <p:ph type="sldNum" sz="quarter" idx="12"/>
          </p:nvPr>
        </p:nvSpPr>
        <p:spPr>
          <a:ln/>
        </p:spPr>
        <p:txBody>
          <a:bodyPr/>
          <a:lstStyle>
            <a:lvl1pPr>
              <a:defRPr/>
            </a:lvl1pPr>
          </a:lstStyle>
          <a:p>
            <a:pPr>
              <a:defRPr/>
            </a:pPr>
            <a:fld id="{04500BC2-A046-4D24-BA70-D2DE16B26B1E}" type="slidenum">
              <a:rPr lang="en-US" altLang="en-US"/>
              <a:pPr>
                <a:defRPr/>
              </a:pPr>
              <a:t>‹#›</a:t>
            </a:fld>
            <a:endParaRPr lang="en-US" altLang="en-US"/>
          </a:p>
        </p:txBody>
      </p:sp>
    </p:spTree>
    <p:extLst>
      <p:ext uri="{BB962C8B-B14F-4D97-AF65-F5344CB8AC3E}">
        <p14:creationId xmlns:p14="http://schemas.microsoft.com/office/powerpoint/2010/main" val="151126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55F0A7B-67BC-8607-01EE-08B1BAB53E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7211073-50FB-7356-7C5D-CA472CC6E2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4232172-4711-F646-FCA4-E4B841EF4A32}"/>
              </a:ext>
            </a:extLst>
          </p:cNvPr>
          <p:cNvSpPr>
            <a:spLocks noGrp="1" noChangeArrowheads="1"/>
          </p:cNvSpPr>
          <p:nvPr>
            <p:ph type="sldNum" sz="quarter" idx="12"/>
          </p:nvPr>
        </p:nvSpPr>
        <p:spPr>
          <a:ln/>
        </p:spPr>
        <p:txBody>
          <a:bodyPr/>
          <a:lstStyle>
            <a:lvl1pPr>
              <a:defRPr/>
            </a:lvl1pPr>
          </a:lstStyle>
          <a:p>
            <a:pPr>
              <a:defRPr/>
            </a:pPr>
            <a:fld id="{590D75DE-4EF4-4934-BB6D-6F019800FDA2}" type="slidenum">
              <a:rPr lang="en-US" altLang="en-US"/>
              <a:pPr>
                <a:defRPr/>
              </a:pPr>
              <a:t>‹#›</a:t>
            </a:fld>
            <a:endParaRPr lang="en-US" altLang="en-US"/>
          </a:p>
        </p:txBody>
      </p:sp>
    </p:spTree>
    <p:extLst>
      <p:ext uri="{BB962C8B-B14F-4D97-AF65-F5344CB8AC3E}">
        <p14:creationId xmlns:p14="http://schemas.microsoft.com/office/powerpoint/2010/main" val="214539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9686413-EF2C-008E-22E4-BEB8186ACA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FCD920A-6BD5-41F1-D474-A9923FCCDA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CE78008-06AF-7B5C-B6DA-8AAD5245EB03}"/>
              </a:ext>
            </a:extLst>
          </p:cNvPr>
          <p:cNvSpPr>
            <a:spLocks noGrp="1" noChangeArrowheads="1"/>
          </p:cNvSpPr>
          <p:nvPr>
            <p:ph type="sldNum" sz="quarter" idx="12"/>
          </p:nvPr>
        </p:nvSpPr>
        <p:spPr>
          <a:ln/>
        </p:spPr>
        <p:txBody>
          <a:bodyPr/>
          <a:lstStyle>
            <a:lvl1pPr>
              <a:defRPr/>
            </a:lvl1pPr>
          </a:lstStyle>
          <a:p>
            <a:pPr>
              <a:defRPr/>
            </a:pPr>
            <a:fld id="{115DED83-00D3-45A2-91D4-B015D9E72397}" type="slidenum">
              <a:rPr lang="en-US" altLang="en-US"/>
              <a:pPr>
                <a:defRPr/>
              </a:pPr>
              <a:t>‹#›</a:t>
            </a:fld>
            <a:endParaRPr lang="en-US" altLang="en-US"/>
          </a:p>
        </p:txBody>
      </p:sp>
    </p:spTree>
    <p:extLst>
      <p:ext uri="{BB962C8B-B14F-4D97-AF65-F5344CB8AC3E}">
        <p14:creationId xmlns:p14="http://schemas.microsoft.com/office/powerpoint/2010/main" val="217855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97A355A-A7A5-91C6-A55A-18A09F6BC8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5C656C3-217C-E22E-F47F-1A1BA67041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EEC5DBE-1439-4ED8-8A3D-91F1CB1882C1}"/>
              </a:ext>
            </a:extLst>
          </p:cNvPr>
          <p:cNvSpPr>
            <a:spLocks noGrp="1" noChangeArrowheads="1"/>
          </p:cNvSpPr>
          <p:nvPr>
            <p:ph type="sldNum" sz="quarter" idx="12"/>
          </p:nvPr>
        </p:nvSpPr>
        <p:spPr>
          <a:ln/>
        </p:spPr>
        <p:txBody>
          <a:bodyPr/>
          <a:lstStyle>
            <a:lvl1pPr>
              <a:defRPr/>
            </a:lvl1pPr>
          </a:lstStyle>
          <a:p>
            <a:pPr>
              <a:defRPr/>
            </a:pPr>
            <a:fld id="{EB5A18B8-F476-4ACE-B88A-CE0BB24809EF}" type="slidenum">
              <a:rPr lang="en-US" altLang="en-US"/>
              <a:pPr>
                <a:defRPr/>
              </a:pPr>
              <a:t>‹#›</a:t>
            </a:fld>
            <a:endParaRPr lang="en-US" altLang="en-US"/>
          </a:p>
        </p:txBody>
      </p:sp>
    </p:spTree>
    <p:extLst>
      <p:ext uri="{BB962C8B-B14F-4D97-AF65-F5344CB8AC3E}">
        <p14:creationId xmlns:p14="http://schemas.microsoft.com/office/powerpoint/2010/main" val="215849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8BD6D36-4C4B-7DB4-6E29-6133A632D0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6B1A1E3-6B1D-9E05-9AB7-B288128F50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72C9038-B1CE-0B34-72C1-846E259A9361}"/>
              </a:ext>
            </a:extLst>
          </p:cNvPr>
          <p:cNvSpPr>
            <a:spLocks noGrp="1" noChangeArrowheads="1"/>
          </p:cNvSpPr>
          <p:nvPr>
            <p:ph type="sldNum" sz="quarter" idx="12"/>
          </p:nvPr>
        </p:nvSpPr>
        <p:spPr>
          <a:ln/>
        </p:spPr>
        <p:txBody>
          <a:bodyPr/>
          <a:lstStyle>
            <a:lvl1pPr>
              <a:defRPr/>
            </a:lvl1pPr>
          </a:lstStyle>
          <a:p>
            <a:pPr>
              <a:defRPr/>
            </a:pPr>
            <a:fld id="{40F8994F-9F5C-4C1F-84E0-D47F896C035B}" type="slidenum">
              <a:rPr lang="en-US" altLang="en-US"/>
              <a:pPr>
                <a:defRPr/>
              </a:pPr>
              <a:t>‹#›</a:t>
            </a:fld>
            <a:endParaRPr lang="en-US" altLang="en-US"/>
          </a:p>
        </p:txBody>
      </p:sp>
    </p:spTree>
    <p:extLst>
      <p:ext uri="{BB962C8B-B14F-4D97-AF65-F5344CB8AC3E}">
        <p14:creationId xmlns:p14="http://schemas.microsoft.com/office/powerpoint/2010/main" val="282835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BE9387F-9F9C-4433-F1EB-B4571A0D81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F4EB12-9FA6-B239-BDC8-13040477DB5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B568721-B3AA-2B9C-2FA9-9AA9E114404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1FFD8D6-53CC-D096-56AD-F2DFFBECFFC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34FFC88-710F-AA01-824E-02A7FE725DB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6E7BFEE-AE41-4B31-B9A6-395C341934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igfoot.cs.upt.ro/~ioana/arhit-eng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9A8A385-1E4C-188E-C6ED-52FC39CF8028}"/>
              </a:ext>
            </a:extLst>
          </p:cNvPr>
          <p:cNvSpPr>
            <a:spLocks noGrp="1" noChangeArrowheads="1"/>
          </p:cNvSpPr>
          <p:nvPr>
            <p:ph type="ctrTitle"/>
          </p:nvPr>
        </p:nvSpPr>
        <p:spPr>
          <a:xfrm>
            <a:off x="685800" y="1676400"/>
            <a:ext cx="7772400" cy="1470025"/>
          </a:xfrm>
        </p:spPr>
        <p:txBody>
          <a:bodyPr anchor="ctr"/>
          <a:lstStyle/>
          <a:p>
            <a:pPr eaLnBrk="1" hangingPunct="1"/>
            <a:r>
              <a:rPr lang="en-US" altLang="en-US" sz="3600" b="1" dirty="0" err="1"/>
              <a:t>Proiectarea</a:t>
            </a:r>
            <a:r>
              <a:rPr lang="en-US" altLang="en-US" sz="3600" b="1" dirty="0"/>
              <a:t> </a:t>
            </a:r>
            <a:r>
              <a:rPr lang="en-US" altLang="en-US" sz="3600" b="1" dirty="0" err="1"/>
              <a:t>si</a:t>
            </a:r>
            <a:r>
              <a:rPr lang="en-US" altLang="en-US" sz="3600" b="1" dirty="0"/>
              <a:t> </a:t>
            </a:r>
            <a:r>
              <a:rPr lang="en-US" altLang="en-US" sz="3600" b="1" dirty="0" err="1"/>
              <a:t>Arhitectura</a:t>
            </a:r>
            <a:r>
              <a:rPr lang="en-US" altLang="en-US" sz="3600" b="1" dirty="0"/>
              <a:t> </a:t>
            </a:r>
            <a:r>
              <a:rPr lang="en-US" altLang="en-US" sz="3600" b="1" dirty="0" err="1"/>
              <a:t>Sistemelor</a:t>
            </a:r>
            <a:r>
              <a:rPr lang="en-US" altLang="en-US" sz="3600" b="1" dirty="0"/>
              <a:t> Software </a:t>
            </a:r>
            <a:r>
              <a:rPr lang="en-US" altLang="en-US" sz="3600" b="1" dirty="0" err="1"/>
              <a:t>Complexe</a:t>
            </a:r>
            <a:br>
              <a:rPr lang="en-US" altLang="en-US" sz="3600" b="1" dirty="0"/>
            </a:br>
            <a:r>
              <a:rPr lang="en-US" altLang="en-US" sz="2800" b="1" dirty="0"/>
              <a:t>  </a:t>
            </a:r>
            <a:br>
              <a:rPr lang="en-US" altLang="en-US" sz="3600" b="1" dirty="0"/>
            </a:br>
            <a:r>
              <a:rPr lang="en-US" altLang="en-US" sz="3600" b="1" dirty="0"/>
              <a:t>Design and Architecture of Complex Software Systems</a:t>
            </a:r>
          </a:p>
        </p:txBody>
      </p:sp>
      <p:sp>
        <p:nvSpPr>
          <p:cNvPr id="4099" name="Rectangle 3">
            <a:extLst>
              <a:ext uri="{FF2B5EF4-FFF2-40B4-BE49-F238E27FC236}">
                <a16:creationId xmlns:a16="http://schemas.microsoft.com/office/drawing/2014/main" id="{7E0970AD-F721-C1E9-DF31-88A3D7056FCD}"/>
              </a:ext>
            </a:extLst>
          </p:cNvPr>
          <p:cNvSpPr>
            <a:spLocks noGrp="1" noChangeArrowheads="1"/>
          </p:cNvSpPr>
          <p:nvPr>
            <p:ph type="subTitle" idx="1"/>
          </p:nvPr>
        </p:nvSpPr>
        <p:spPr>
          <a:xfrm>
            <a:off x="1524000" y="4648200"/>
            <a:ext cx="6400800" cy="1752600"/>
          </a:xfrm>
        </p:spPr>
        <p:txBody>
          <a:bodyPr/>
          <a:lstStyle/>
          <a:p>
            <a:pPr eaLnBrk="1" hangingPunct="1">
              <a:lnSpc>
                <a:spcPct val="80000"/>
              </a:lnSpc>
            </a:pPr>
            <a:r>
              <a:rPr lang="en-US" altLang="en-US" dirty="0" err="1"/>
              <a:t>Conf.dr.ing</a:t>
            </a:r>
            <a:r>
              <a:rPr lang="en-US" altLang="en-US" dirty="0"/>
              <a:t>. Ioana </a:t>
            </a:r>
            <a:r>
              <a:rPr lang="en-US" altLang="en-US" dirty="0" err="1">
                <a:cs typeface="Arial" panose="020B0604020202020204" pitchFamily="34" charset="0"/>
              </a:rPr>
              <a:t>Şora</a:t>
            </a:r>
            <a:endParaRPr lang="en-US" altLang="en-US" dirty="0">
              <a:cs typeface="Arial" panose="020B0604020202020204" pitchFamily="34" charset="0"/>
            </a:endParaRPr>
          </a:p>
          <a:p>
            <a:pPr eaLnBrk="1" hangingPunct="1">
              <a:lnSpc>
                <a:spcPct val="80000"/>
              </a:lnSpc>
            </a:pPr>
            <a:endParaRPr lang="en-US" altLang="en-US" dirty="0">
              <a:cs typeface="Arial" panose="020B0604020202020204" pitchFamily="34" charset="0"/>
            </a:endParaRPr>
          </a:p>
          <a:p>
            <a:pPr eaLnBrk="1" hangingPunct="1">
              <a:lnSpc>
                <a:spcPct val="80000"/>
              </a:lnSpc>
            </a:pPr>
            <a:r>
              <a:rPr lang="en-US" altLang="en-US" sz="2000" dirty="0">
                <a:hlinkClick r:id="rId2"/>
              </a:rPr>
              <a:t>http://staff.cs.upt.ro/~ioana/arhit-engl/</a:t>
            </a:r>
            <a:endParaRPr lang="en-US" altLang="en-US" sz="2000" dirty="0"/>
          </a:p>
          <a:p>
            <a:pPr eaLnBrk="1" hangingPunct="1">
              <a:lnSpc>
                <a:spcPct val="80000"/>
              </a:lnSpc>
            </a:pPr>
            <a:endParaRPr lang="en-US" altLang="en-US" sz="2000" dirty="0">
              <a:cs typeface="Arial" panose="020B0604020202020204" pitchFamily="34" charset="0"/>
            </a:endParaRPr>
          </a:p>
          <a:p>
            <a:pPr eaLnBrk="1" hangingPunct="1">
              <a:lnSpc>
                <a:spcPct val="80000"/>
              </a:lnSpc>
            </a:pPr>
            <a:r>
              <a:rPr lang="en-US" altLang="en-US" sz="2000" dirty="0">
                <a:cs typeface="Arial" panose="020B0604020202020204" pitchFamily="34" charset="0"/>
              </a:rPr>
              <a:t>ioana.sora@cs.upt.ro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41EBCA1-4F2F-235E-2CE5-A9FABFDB958D}"/>
              </a:ext>
            </a:extLst>
          </p:cNvPr>
          <p:cNvSpPr>
            <a:spLocks noGrp="1" noChangeArrowheads="1"/>
          </p:cNvSpPr>
          <p:nvPr>
            <p:ph type="title"/>
          </p:nvPr>
        </p:nvSpPr>
        <p:spPr/>
        <p:txBody>
          <a:bodyPr/>
          <a:lstStyle/>
          <a:p>
            <a:pPr eaLnBrk="1" hangingPunct="1"/>
            <a:r>
              <a:rPr lang="en-US" altLang="en-US" sz="3200"/>
              <a:t>Software architecture definition explained (2)</a:t>
            </a:r>
          </a:p>
        </p:txBody>
      </p:sp>
      <p:sp>
        <p:nvSpPr>
          <p:cNvPr id="18435" name="Rectangle 3">
            <a:extLst>
              <a:ext uri="{FF2B5EF4-FFF2-40B4-BE49-F238E27FC236}">
                <a16:creationId xmlns:a16="http://schemas.microsoft.com/office/drawing/2014/main" id="{BD0DD218-63B6-1F33-D6CA-6756AE2E50E9}"/>
              </a:ext>
            </a:extLst>
          </p:cNvPr>
          <p:cNvSpPr>
            <a:spLocks noGrp="1" noChangeArrowheads="1"/>
          </p:cNvSpPr>
          <p:nvPr>
            <p:ph type="body" idx="1"/>
          </p:nvPr>
        </p:nvSpPr>
        <p:spPr>
          <a:xfrm>
            <a:off x="457200" y="3276600"/>
            <a:ext cx="8229600" cy="3276600"/>
          </a:xfrm>
        </p:spPr>
        <p:txBody>
          <a:bodyPr/>
          <a:lstStyle/>
          <a:p>
            <a:pPr eaLnBrk="1" hangingPunct="1"/>
            <a:r>
              <a:rPr lang="en-US" altLang="en-US" sz="2400" u="sng" dirty="0">
                <a:solidFill>
                  <a:srgbClr val="FF0000"/>
                </a:solidFill>
              </a:rPr>
              <a:t>Structures of the system</a:t>
            </a:r>
            <a:r>
              <a:rPr lang="en-US" altLang="en-US" sz="2400" dirty="0"/>
              <a:t>: Architecture is described by </a:t>
            </a:r>
            <a:r>
              <a:rPr lang="en-US" altLang="en-US" sz="2400" b="1" dirty="0">
                <a:solidFill>
                  <a:srgbClr val="FF0000"/>
                </a:solidFill>
              </a:rPr>
              <a:t>multiple</a:t>
            </a:r>
            <a:r>
              <a:rPr lang="en-US" altLang="en-US" sz="2400" dirty="0"/>
              <a:t> different structures (views):</a:t>
            </a:r>
            <a:endParaRPr lang="en-US" altLang="en-US" sz="2800" dirty="0"/>
          </a:p>
          <a:p>
            <a:pPr lvl="1" eaLnBrk="1" hangingPunct="1"/>
            <a:r>
              <a:rPr lang="en-US" altLang="en-US" sz="2000" dirty="0"/>
              <a:t>The modules structure  - the static structure of a system, results in the design phase.</a:t>
            </a:r>
            <a:endParaRPr lang="en-US" altLang="en-US" sz="1600" dirty="0"/>
          </a:p>
          <a:p>
            <a:pPr lvl="1" eaLnBrk="1" hangingPunct="1"/>
            <a:r>
              <a:rPr lang="en-US" altLang="en-US" sz="2000" dirty="0"/>
              <a:t>The interactions structure – the dynamic structure that can be observed at runtime </a:t>
            </a:r>
          </a:p>
          <a:p>
            <a:pPr lvl="1" eaLnBrk="1" hangingPunct="1"/>
            <a:r>
              <a:rPr lang="en-US" altLang="en-US" sz="2000" dirty="0"/>
              <a:t>The allocation/deployment structures – describes how software elements are mapped onto non-software elements (hardware, staff)</a:t>
            </a:r>
          </a:p>
        </p:txBody>
      </p:sp>
      <p:sp>
        <p:nvSpPr>
          <p:cNvPr id="18436" name="Rectangle 4">
            <a:extLst>
              <a:ext uri="{FF2B5EF4-FFF2-40B4-BE49-F238E27FC236}">
                <a16:creationId xmlns:a16="http://schemas.microsoft.com/office/drawing/2014/main" id="{5BE73C98-B465-97BC-6FC6-4F5A7E356F99}"/>
              </a:ext>
            </a:extLst>
          </p:cNvPr>
          <p:cNvSpPr>
            <a:spLocks noChangeArrowheads="1"/>
          </p:cNvSpPr>
          <p:nvPr/>
        </p:nvSpPr>
        <p:spPr bwMode="auto">
          <a:xfrm>
            <a:off x="838200" y="1676400"/>
            <a:ext cx="7391400" cy="1203325"/>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“The software architecture is the structure or </a:t>
            </a:r>
            <a:r>
              <a:rPr lang="en-US" altLang="en-US" sz="1800" u="sng">
                <a:solidFill>
                  <a:srgbClr val="FF0000"/>
                </a:solidFill>
              </a:rPr>
              <a:t>structures of the system</a:t>
            </a:r>
            <a:r>
              <a:rPr lang="en-US" altLang="en-US" sz="1800"/>
              <a:t>, which comprise </a:t>
            </a:r>
            <a:r>
              <a:rPr lang="en-US" altLang="en-US" sz="1800">
                <a:solidFill>
                  <a:schemeClr val="accent2"/>
                </a:solidFill>
              </a:rPr>
              <a:t>software elements</a:t>
            </a:r>
            <a:r>
              <a:rPr lang="en-US" altLang="en-US" sz="1800"/>
              <a:t>, the </a:t>
            </a:r>
            <a:r>
              <a:rPr lang="en-US" altLang="en-US" sz="1800">
                <a:solidFill>
                  <a:schemeClr val="accent2"/>
                </a:solidFill>
              </a:rPr>
              <a:t>externally visible properties</a:t>
            </a:r>
            <a:r>
              <a:rPr lang="en-US" altLang="en-US" sz="1800"/>
              <a:t> of those elements and the </a:t>
            </a:r>
            <a:r>
              <a:rPr lang="en-US" altLang="en-US" sz="1800">
                <a:solidFill>
                  <a:schemeClr val="accent2"/>
                </a:solidFill>
              </a:rPr>
              <a:t>relationships among them”</a:t>
            </a:r>
          </a:p>
          <a:p>
            <a:pPr lvl="1" eaLnBrk="1" hangingPunct="1">
              <a:spcBef>
                <a:spcPct val="0"/>
              </a:spcBef>
              <a:buFontTx/>
              <a:buNone/>
            </a:pPr>
            <a:r>
              <a:rPr lang="en-US" altLang="en-US" sz="1800"/>
              <a:t>(Bass et 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99DD540-7428-6A5C-FEC2-6E38A470BA33}"/>
              </a:ext>
            </a:extLst>
          </p:cNvPr>
          <p:cNvSpPr>
            <a:spLocks noGrp="1" noChangeArrowheads="1"/>
          </p:cNvSpPr>
          <p:nvPr>
            <p:ph type="title"/>
          </p:nvPr>
        </p:nvSpPr>
        <p:spPr/>
        <p:txBody>
          <a:bodyPr/>
          <a:lstStyle/>
          <a:p>
            <a:pPr eaLnBrk="1" hangingPunct="1"/>
            <a:r>
              <a:rPr lang="en-US" altLang="en-US" sz="3200"/>
              <a:t>Software architecture definition explained (3)</a:t>
            </a:r>
          </a:p>
        </p:txBody>
      </p:sp>
      <p:sp>
        <p:nvSpPr>
          <p:cNvPr id="20483" name="Rectangle 3">
            <a:extLst>
              <a:ext uri="{FF2B5EF4-FFF2-40B4-BE49-F238E27FC236}">
                <a16:creationId xmlns:a16="http://schemas.microsoft.com/office/drawing/2014/main" id="{D5834D9A-87F1-212B-AA04-9FD93850563E}"/>
              </a:ext>
            </a:extLst>
          </p:cNvPr>
          <p:cNvSpPr>
            <a:spLocks noGrp="1" noChangeArrowheads="1"/>
          </p:cNvSpPr>
          <p:nvPr>
            <p:ph type="body" idx="1"/>
          </p:nvPr>
        </p:nvSpPr>
        <p:spPr>
          <a:xfrm>
            <a:off x="457200" y="3276600"/>
            <a:ext cx="8229600" cy="3276600"/>
          </a:xfrm>
        </p:spPr>
        <p:txBody>
          <a:bodyPr/>
          <a:lstStyle/>
          <a:p>
            <a:pPr eaLnBrk="1" hangingPunct="1"/>
            <a:r>
              <a:rPr lang="en-US" altLang="en-US" sz="2400"/>
              <a:t>Inside each structural view, software elements and relationships among them may have different meanings:</a:t>
            </a:r>
            <a:endParaRPr lang="en-US" altLang="en-US" sz="2000"/>
          </a:p>
          <a:p>
            <a:pPr lvl="1" eaLnBrk="1" hangingPunct="1"/>
            <a:r>
              <a:rPr lang="en-US" altLang="en-US" sz="2000" b="1"/>
              <a:t>Elements</a:t>
            </a:r>
            <a:r>
              <a:rPr lang="en-US" altLang="en-US" sz="2000"/>
              <a:t> can be: objects, classes, functions, processes, programs, libraries, databases, etc.</a:t>
            </a:r>
          </a:p>
          <a:p>
            <a:pPr lvl="1" eaLnBrk="1" hangingPunct="1"/>
            <a:r>
              <a:rPr lang="en-US" altLang="en-US" sz="2000" b="1"/>
              <a:t>Relationships</a:t>
            </a:r>
            <a:r>
              <a:rPr lang="en-US" altLang="en-US" sz="2000"/>
              <a:t> between elements: part of, synchronization, function call, etc.</a:t>
            </a:r>
          </a:p>
        </p:txBody>
      </p:sp>
      <p:sp>
        <p:nvSpPr>
          <p:cNvPr id="20484" name="Rectangle 4">
            <a:extLst>
              <a:ext uri="{FF2B5EF4-FFF2-40B4-BE49-F238E27FC236}">
                <a16:creationId xmlns:a16="http://schemas.microsoft.com/office/drawing/2014/main" id="{EAB37062-AFB5-CE42-AD17-B3B7C2E8BF05}"/>
              </a:ext>
            </a:extLst>
          </p:cNvPr>
          <p:cNvSpPr>
            <a:spLocks noChangeArrowheads="1"/>
          </p:cNvSpPr>
          <p:nvPr/>
        </p:nvSpPr>
        <p:spPr bwMode="auto">
          <a:xfrm>
            <a:off x="838200" y="1676400"/>
            <a:ext cx="7391400" cy="1203325"/>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“The software architecture is the structure or </a:t>
            </a:r>
            <a:r>
              <a:rPr lang="en-US" altLang="en-US" sz="1800">
                <a:solidFill>
                  <a:schemeClr val="accent2"/>
                </a:solidFill>
              </a:rPr>
              <a:t>structures of the system</a:t>
            </a:r>
            <a:r>
              <a:rPr lang="en-US" altLang="en-US" sz="1800"/>
              <a:t>, which comprise </a:t>
            </a:r>
            <a:r>
              <a:rPr lang="en-US" altLang="en-US" sz="1800">
                <a:solidFill>
                  <a:srgbClr val="FF0000"/>
                </a:solidFill>
              </a:rPr>
              <a:t>software elements</a:t>
            </a:r>
            <a:r>
              <a:rPr lang="en-US" altLang="en-US" sz="1800"/>
              <a:t>, the </a:t>
            </a:r>
            <a:r>
              <a:rPr lang="en-US" altLang="en-US" sz="1800">
                <a:solidFill>
                  <a:schemeClr val="accent2"/>
                </a:solidFill>
              </a:rPr>
              <a:t>externally visible properties</a:t>
            </a:r>
            <a:r>
              <a:rPr lang="en-US" altLang="en-US" sz="1800"/>
              <a:t> of those elements and the </a:t>
            </a:r>
            <a:r>
              <a:rPr lang="en-US" altLang="en-US" sz="1800">
                <a:solidFill>
                  <a:srgbClr val="FF0000"/>
                </a:solidFill>
              </a:rPr>
              <a:t>relationships among them</a:t>
            </a:r>
            <a:r>
              <a:rPr lang="en-US" altLang="en-US" sz="1800">
                <a:solidFill>
                  <a:schemeClr val="accent2"/>
                </a:solidFill>
              </a:rPr>
              <a:t>”</a:t>
            </a:r>
          </a:p>
          <a:p>
            <a:pPr lvl="1" eaLnBrk="1" hangingPunct="1">
              <a:spcBef>
                <a:spcPct val="0"/>
              </a:spcBef>
              <a:buFontTx/>
              <a:buNone/>
            </a:pPr>
            <a:r>
              <a:rPr lang="en-US" altLang="en-US" sz="1800"/>
              <a:t>(Bass et 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59783AA-EF94-1C75-2B07-FE89D2724554}"/>
              </a:ext>
            </a:extLst>
          </p:cNvPr>
          <p:cNvSpPr>
            <a:spLocks noGrp="1" noChangeArrowheads="1"/>
          </p:cNvSpPr>
          <p:nvPr>
            <p:ph type="title"/>
          </p:nvPr>
        </p:nvSpPr>
        <p:spPr/>
        <p:txBody>
          <a:bodyPr/>
          <a:lstStyle/>
          <a:p>
            <a:pPr eaLnBrk="1" hangingPunct="1"/>
            <a:r>
              <a:rPr lang="en-US" altLang="en-US" sz="3600" dirty="0"/>
              <a:t>Multiple Architectural Structures  =</a:t>
            </a:r>
            <a:br>
              <a:rPr lang="en-US" altLang="en-US" sz="3600" dirty="0"/>
            </a:br>
            <a:r>
              <a:rPr lang="en-US" altLang="en-US" sz="3600" dirty="0"/>
              <a:t>Architectural Viewpoints</a:t>
            </a:r>
          </a:p>
        </p:txBody>
      </p:sp>
      <p:sp>
        <p:nvSpPr>
          <p:cNvPr id="22531" name="Rectangle 3">
            <a:extLst>
              <a:ext uri="{FF2B5EF4-FFF2-40B4-BE49-F238E27FC236}">
                <a16:creationId xmlns:a16="http://schemas.microsoft.com/office/drawing/2014/main" id="{01B3E2D8-2030-6902-EDA1-F7F7C7A4D0FF}"/>
              </a:ext>
            </a:extLst>
          </p:cNvPr>
          <p:cNvSpPr>
            <a:spLocks noGrp="1" noChangeArrowheads="1"/>
          </p:cNvSpPr>
          <p:nvPr>
            <p:ph type="body" idx="1"/>
          </p:nvPr>
        </p:nvSpPr>
        <p:spPr>
          <a:xfrm>
            <a:off x="762000" y="1828800"/>
            <a:ext cx="7924800" cy="4419600"/>
          </a:xfrm>
        </p:spPr>
        <p:txBody>
          <a:bodyPr/>
          <a:lstStyle/>
          <a:p>
            <a:pPr eaLnBrk="1" hangingPunct="1">
              <a:spcBef>
                <a:spcPct val="0"/>
              </a:spcBef>
            </a:pPr>
            <a:r>
              <a:rPr lang="en-US" altLang="en-US" sz="2000" dirty="0"/>
              <a:t>Software Architecture = a set of different views of different viewpoints</a:t>
            </a:r>
          </a:p>
          <a:p>
            <a:pPr eaLnBrk="1" hangingPunct="1">
              <a:lnSpc>
                <a:spcPct val="90000"/>
              </a:lnSpc>
            </a:pPr>
            <a:r>
              <a:rPr lang="en-US" altLang="en-US" sz="2000" dirty="0"/>
              <a:t>Particular case: UML for OO design: </a:t>
            </a:r>
          </a:p>
          <a:p>
            <a:pPr lvl="1" eaLnBrk="1" hangingPunct="1">
              <a:lnSpc>
                <a:spcPct val="90000"/>
              </a:lnSpc>
            </a:pPr>
            <a:r>
              <a:rPr lang="en-US" altLang="en-US" sz="1800" dirty="0"/>
              <a:t>Class Diagrams vs Object (Collaboration) Diagrams</a:t>
            </a:r>
          </a:p>
          <a:p>
            <a:pPr eaLnBrk="1" hangingPunct="1">
              <a:spcBef>
                <a:spcPct val="0"/>
              </a:spcBef>
            </a:pPr>
            <a:r>
              <a:rPr lang="en-US" altLang="en-US" sz="2000" dirty="0"/>
              <a:t>Similar: </a:t>
            </a:r>
          </a:p>
          <a:p>
            <a:pPr lvl="1" eaLnBrk="1" hangingPunct="1">
              <a:spcBef>
                <a:spcPct val="0"/>
              </a:spcBef>
            </a:pPr>
            <a:r>
              <a:rPr lang="en-US" altLang="en-US" sz="1600" dirty="0"/>
              <a:t>Maps in geography: for the same territory, we have several different viewpoints:  physical map, political map, economical or resource map, road network map, etc.</a:t>
            </a:r>
          </a:p>
          <a:p>
            <a:pPr eaLnBrk="1" hangingPunct="1">
              <a:spcBef>
                <a:spcPct val="0"/>
              </a:spcBef>
            </a:pPr>
            <a:endParaRPr lang="en-US"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781E-24BE-2132-F0BE-8BE3354000B2}"/>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F8A97591-555C-1FC0-240C-00200E08F39B}"/>
              </a:ext>
            </a:extLst>
          </p:cNvPr>
          <p:cNvSpPr>
            <a:spLocks noGrp="1" noChangeArrowheads="1"/>
          </p:cNvSpPr>
          <p:nvPr>
            <p:ph type="title"/>
          </p:nvPr>
        </p:nvSpPr>
        <p:spPr/>
        <p:txBody>
          <a:bodyPr/>
          <a:lstStyle/>
          <a:p>
            <a:pPr eaLnBrk="1" hangingPunct="1"/>
            <a:r>
              <a:rPr lang="en-US" altLang="en-US" sz="3600"/>
              <a:t>Multiple Architectural Structures  =</a:t>
            </a:r>
            <a:br>
              <a:rPr lang="en-US" altLang="en-US" sz="3600"/>
            </a:br>
            <a:r>
              <a:rPr lang="en-US" altLang="en-US" sz="3600"/>
              <a:t>Architectural Viewpoints</a:t>
            </a:r>
          </a:p>
        </p:txBody>
      </p:sp>
      <p:sp>
        <p:nvSpPr>
          <p:cNvPr id="22531" name="Rectangle 3">
            <a:extLst>
              <a:ext uri="{FF2B5EF4-FFF2-40B4-BE49-F238E27FC236}">
                <a16:creationId xmlns:a16="http://schemas.microsoft.com/office/drawing/2014/main" id="{4C5C70D4-E86D-6163-B455-E62444C51A55}"/>
              </a:ext>
            </a:extLst>
          </p:cNvPr>
          <p:cNvSpPr>
            <a:spLocks noGrp="1" noChangeArrowheads="1"/>
          </p:cNvSpPr>
          <p:nvPr>
            <p:ph type="body" idx="1"/>
          </p:nvPr>
        </p:nvSpPr>
        <p:spPr>
          <a:xfrm>
            <a:off x="457200" y="1828800"/>
            <a:ext cx="8229600" cy="4419600"/>
          </a:xfrm>
        </p:spPr>
        <p:txBody>
          <a:bodyPr/>
          <a:lstStyle/>
          <a:p>
            <a:pPr eaLnBrk="1" hangingPunct="1">
              <a:spcBef>
                <a:spcPct val="0"/>
              </a:spcBef>
            </a:pPr>
            <a:r>
              <a:rPr lang="en-US" altLang="en-US" sz="2800" dirty="0"/>
              <a:t>Viewpoints examples:</a:t>
            </a:r>
            <a:endParaRPr lang="en-US" altLang="en-US" sz="2800" b="1" dirty="0"/>
          </a:p>
          <a:p>
            <a:pPr lvl="1" eaLnBrk="1" hangingPunct="1">
              <a:spcBef>
                <a:spcPct val="0"/>
              </a:spcBef>
            </a:pPr>
            <a:r>
              <a:rPr lang="en-US" altLang="en-US" sz="2400" b="1" dirty="0"/>
              <a:t>Module</a:t>
            </a:r>
            <a:r>
              <a:rPr lang="en-US" altLang="en-US" sz="2400" dirty="0"/>
              <a:t>    (Design/Functional Structure)</a:t>
            </a:r>
          </a:p>
          <a:p>
            <a:pPr lvl="2" eaLnBrk="1" hangingPunct="1">
              <a:spcBef>
                <a:spcPct val="0"/>
              </a:spcBef>
            </a:pPr>
            <a:r>
              <a:rPr lang="en-US" altLang="en-US" sz="1800" dirty="0"/>
              <a:t>Elements: Units of implementation(classes, modules, packages. </a:t>
            </a:r>
            <a:r>
              <a:rPr lang="en-US" altLang="en-US" sz="1800" dirty="0" err="1"/>
              <a:t>Etc</a:t>
            </a:r>
            <a:r>
              <a:rPr lang="en-US" altLang="en-US" sz="1800" dirty="0"/>
              <a:t>). </a:t>
            </a:r>
          </a:p>
          <a:p>
            <a:pPr lvl="2" eaLnBrk="1" hangingPunct="1">
              <a:spcBef>
                <a:spcPct val="0"/>
              </a:spcBef>
            </a:pPr>
            <a:r>
              <a:rPr lang="en-US" altLang="en-US" sz="1800" dirty="0"/>
              <a:t>Relationships: depends (uses), is part of</a:t>
            </a:r>
          </a:p>
          <a:p>
            <a:pPr lvl="1" eaLnBrk="1" hangingPunct="1">
              <a:spcBef>
                <a:spcPct val="0"/>
              </a:spcBef>
            </a:pPr>
            <a:r>
              <a:rPr lang="en-US" altLang="en-US" sz="2400" b="1" dirty="0"/>
              <a:t>Component and Connector</a:t>
            </a:r>
            <a:r>
              <a:rPr lang="en-US" altLang="en-US" sz="2400" dirty="0"/>
              <a:t> (Runtime)</a:t>
            </a:r>
          </a:p>
          <a:p>
            <a:pPr lvl="2" eaLnBrk="1" hangingPunct="1">
              <a:spcBef>
                <a:spcPct val="0"/>
              </a:spcBef>
            </a:pPr>
            <a:r>
              <a:rPr lang="en-US" altLang="en-US" sz="1800" dirty="0"/>
              <a:t>Elements: Processing units or data storage units (objects, processes, servers, </a:t>
            </a:r>
            <a:r>
              <a:rPr lang="en-US" altLang="en-US" sz="1800" dirty="0" err="1"/>
              <a:t>fatabases</a:t>
            </a:r>
            <a:r>
              <a:rPr lang="en-US" altLang="en-US" sz="1800" dirty="0"/>
              <a:t>, </a:t>
            </a:r>
            <a:r>
              <a:rPr lang="en-US" altLang="en-US" sz="1800" dirty="0" err="1"/>
              <a:t>etc</a:t>
            </a:r>
            <a:r>
              <a:rPr lang="en-US" altLang="en-US" sz="1800" dirty="0"/>
              <a:t>)</a:t>
            </a:r>
          </a:p>
          <a:p>
            <a:pPr lvl="2" eaLnBrk="1" hangingPunct="1">
              <a:spcBef>
                <a:spcPct val="0"/>
              </a:spcBef>
            </a:pPr>
            <a:r>
              <a:rPr lang="en-US" altLang="en-US" sz="1800" dirty="0"/>
              <a:t>Relationships: messages, communication, dataflows</a:t>
            </a:r>
          </a:p>
          <a:p>
            <a:pPr lvl="1" eaLnBrk="1" hangingPunct="1">
              <a:spcBef>
                <a:spcPct val="0"/>
              </a:spcBef>
            </a:pPr>
            <a:r>
              <a:rPr lang="en-US" altLang="en-US" sz="2400" b="1" dirty="0"/>
              <a:t>Allocation</a:t>
            </a:r>
            <a:r>
              <a:rPr lang="en-US" altLang="en-US" sz="2400" dirty="0"/>
              <a:t>  (Deployment, Physical Structure, Team Structure)</a:t>
            </a:r>
          </a:p>
          <a:p>
            <a:pPr lvl="2" eaLnBrk="1" hangingPunct="1">
              <a:spcBef>
                <a:spcPct val="0"/>
              </a:spcBef>
            </a:pPr>
            <a:r>
              <a:rPr lang="en-US" altLang="en-US" sz="1800" dirty="0"/>
              <a:t>Elements: Software and non-software elements</a:t>
            </a:r>
          </a:p>
          <a:p>
            <a:pPr lvl="2" eaLnBrk="1" hangingPunct="1">
              <a:spcBef>
                <a:spcPct val="0"/>
              </a:spcBef>
            </a:pPr>
            <a:r>
              <a:rPr lang="en-US" altLang="en-US" sz="1800" dirty="0"/>
              <a:t>Relationships: allocated to</a:t>
            </a:r>
          </a:p>
          <a:p>
            <a:pPr lvl="2" eaLnBrk="1" hangingPunct="1">
              <a:spcBef>
                <a:spcPct val="0"/>
              </a:spcBef>
            </a:pPr>
            <a:endParaRPr lang="en-US" altLang="en-US" sz="1800" dirty="0"/>
          </a:p>
          <a:p>
            <a:pPr lvl="1" eaLnBrk="1" hangingPunct="1">
              <a:spcBef>
                <a:spcPct val="0"/>
              </a:spcBef>
            </a:pPr>
            <a:r>
              <a:rPr lang="en-US" altLang="en-US" sz="2200" dirty="0"/>
              <a:t>New viewpoints can be defined and used as needed</a:t>
            </a:r>
          </a:p>
          <a:p>
            <a:pPr eaLnBrk="1" hangingPunct="1">
              <a:spcBef>
                <a:spcPct val="0"/>
              </a:spcBef>
            </a:pPr>
            <a:endParaRPr lang="en-US" altLang="en-US" sz="2000" dirty="0"/>
          </a:p>
        </p:txBody>
      </p:sp>
    </p:spTree>
    <p:extLst>
      <p:ext uri="{BB962C8B-B14F-4D97-AF65-F5344CB8AC3E}">
        <p14:creationId xmlns:p14="http://schemas.microsoft.com/office/powerpoint/2010/main" val="366412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61AF4C-F99A-8235-50B3-6AD3E8C4588B}"/>
              </a:ext>
            </a:extLst>
          </p:cNvPr>
          <p:cNvSpPr>
            <a:spLocks noGrp="1" noChangeArrowheads="1"/>
          </p:cNvSpPr>
          <p:nvPr>
            <p:ph type="title"/>
          </p:nvPr>
        </p:nvSpPr>
        <p:spPr/>
        <p:txBody>
          <a:bodyPr/>
          <a:lstStyle/>
          <a:p>
            <a:pPr eaLnBrk="1" hangingPunct="1"/>
            <a:r>
              <a:rPr lang="en-US" altLang="en-US" sz="4000"/>
              <a:t>Module viewpoint vs C&amp;C viewpoint</a:t>
            </a:r>
          </a:p>
        </p:txBody>
      </p:sp>
      <p:pic>
        <p:nvPicPr>
          <p:cNvPr id="40963" name="Picture 3">
            <a:extLst>
              <a:ext uri="{FF2B5EF4-FFF2-40B4-BE49-F238E27FC236}">
                <a16:creationId xmlns:a16="http://schemas.microsoft.com/office/drawing/2014/main" id="{9FD8AC8D-5647-F077-7F7A-173F99583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48" y="1828800"/>
            <a:ext cx="83058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36B07AC0-3B08-C8F0-28D3-48BFC44E7EB9}"/>
              </a:ext>
            </a:extLst>
          </p:cNvPr>
          <p:cNvSpPr txBox="1">
            <a:spLocks noChangeArrowheads="1"/>
          </p:cNvSpPr>
          <p:nvPr/>
        </p:nvSpPr>
        <p:spPr bwMode="auto">
          <a:xfrm>
            <a:off x="7067550" y="6491288"/>
            <a:ext cx="1350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[Clements]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772ABF6-A6A3-142F-278E-F4B754B5C794}"/>
              </a:ext>
            </a:extLst>
          </p:cNvPr>
          <p:cNvSpPr>
            <a:spLocks noGrp="1" noChangeArrowheads="1"/>
          </p:cNvSpPr>
          <p:nvPr>
            <p:ph type="title"/>
          </p:nvPr>
        </p:nvSpPr>
        <p:spPr/>
        <p:txBody>
          <a:bodyPr/>
          <a:lstStyle/>
          <a:p>
            <a:pPr eaLnBrk="1" hangingPunct="1"/>
            <a:r>
              <a:rPr lang="en-US" altLang="en-US" sz="4000"/>
              <a:t>Describing software architectures</a:t>
            </a:r>
          </a:p>
        </p:txBody>
      </p:sp>
      <p:sp>
        <p:nvSpPr>
          <p:cNvPr id="44035" name="Rectangle 3">
            <a:extLst>
              <a:ext uri="{FF2B5EF4-FFF2-40B4-BE49-F238E27FC236}">
                <a16:creationId xmlns:a16="http://schemas.microsoft.com/office/drawing/2014/main" id="{772EA795-B99D-8536-3241-123DD90F4CEA}"/>
              </a:ext>
            </a:extLst>
          </p:cNvPr>
          <p:cNvSpPr>
            <a:spLocks noGrp="1" noChangeArrowheads="1"/>
          </p:cNvSpPr>
          <p:nvPr>
            <p:ph type="body" idx="1"/>
          </p:nvPr>
        </p:nvSpPr>
        <p:spPr/>
        <p:txBody>
          <a:bodyPr/>
          <a:lstStyle/>
          <a:p>
            <a:pPr eaLnBrk="1" hangingPunct="1"/>
            <a:r>
              <a:rPr lang="en-US" altLang="en-US" sz="2400" dirty="0"/>
              <a:t>IEEE/IEC/ISO 42010:2011  “Systems and software engineering – Architecture description”</a:t>
            </a:r>
          </a:p>
          <a:p>
            <a:pPr eaLnBrk="1" hangingPunct="1"/>
            <a:r>
              <a:rPr lang="en-US" altLang="en-US" sz="2400" dirty="0"/>
              <a:t>Revised by IEEE/IEC/ISO 42010:2022 “Software, systems and Enterprise – Architecture Description”</a:t>
            </a:r>
          </a:p>
          <a:p>
            <a:pPr eaLnBrk="1" hangingPunct="1"/>
            <a:r>
              <a:rPr lang="en-US" altLang="en-US" sz="2400" dirty="0"/>
              <a:t>It specifies the  </a:t>
            </a:r>
            <a:r>
              <a:rPr lang="en-US" altLang="en-US" sz="2400" i="1" dirty="0"/>
              <a:t>requirements</a:t>
            </a:r>
            <a:r>
              <a:rPr lang="en-US" altLang="en-US" sz="2400" dirty="0"/>
              <a:t> for architectural descriptions </a:t>
            </a:r>
          </a:p>
          <a:p>
            <a:pPr eaLnBrk="1" hangingPunct="1"/>
            <a:r>
              <a:rPr lang="en-US" altLang="en-US" sz="2400" dirty="0"/>
              <a:t>It does not specify any description language</a:t>
            </a:r>
          </a:p>
          <a:p>
            <a:pPr lvl="1" eaLnBrk="1" hangingPunct="1"/>
            <a:r>
              <a:rPr lang="en-US" altLang="en-US" sz="2000" dirty="0"/>
              <a:t>ADL’s (Architecture Description Languages): Wright, ACME, </a:t>
            </a:r>
            <a:r>
              <a:rPr lang="en-US" altLang="en-US" sz="2000" dirty="0" err="1"/>
              <a:t>SysML</a:t>
            </a:r>
            <a:r>
              <a:rPr lang="en-US" altLang="en-US" sz="2000" dirty="0"/>
              <a:t>, </a:t>
            </a:r>
            <a:r>
              <a:rPr lang="en-US" altLang="en-US" sz="2000" dirty="0" err="1"/>
              <a:t>Rapide</a:t>
            </a:r>
            <a:r>
              <a:rPr lang="en-US" altLang="en-US" sz="2000" dirty="0"/>
              <a:t>, </a:t>
            </a:r>
            <a:r>
              <a:rPr lang="en-US" altLang="en-US" sz="2000" dirty="0" err="1"/>
              <a:t>etc</a:t>
            </a:r>
            <a:endParaRPr lang="en-US" altLang="en-US" sz="2000" dirty="0"/>
          </a:p>
          <a:p>
            <a:pPr lvl="1" eaLnBrk="1" hangingPunct="1"/>
            <a:r>
              <a:rPr lang="en-US" altLang="en-US" sz="2000" dirty="0"/>
              <a:t>UML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9C5633-F3FA-4DFB-C5DE-E7D4E4545A8C}"/>
              </a:ext>
            </a:extLst>
          </p:cNvPr>
          <p:cNvSpPr>
            <a:spLocks noGrp="1" noChangeArrowheads="1"/>
          </p:cNvSpPr>
          <p:nvPr>
            <p:ph type="title"/>
          </p:nvPr>
        </p:nvSpPr>
        <p:spPr/>
        <p:txBody>
          <a:bodyPr/>
          <a:lstStyle/>
          <a:p>
            <a:pPr eaLnBrk="1" hangingPunct="1"/>
            <a:r>
              <a:rPr lang="en-US" altLang="en-US" sz="4000"/>
              <a:t>The key principles of the Architecture Description Standard</a:t>
            </a:r>
          </a:p>
        </p:txBody>
      </p:sp>
      <p:sp>
        <p:nvSpPr>
          <p:cNvPr id="45059" name="Rectangle 3">
            <a:extLst>
              <a:ext uri="{FF2B5EF4-FFF2-40B4-BE49-F238E27FC236}">
                <a16:creationId xmlns:a16="http://schemas.microsoft.com/office/drawing/2014/main" id="{0339E70E-29B5-739A-2C6A-0866D6603B51}"/>
              </a:ext>
            </a:extLst>
          </p:cNvPr>
          <p:cNvSpPr>
            <a:spLocks noGrp="1" noChangeArrowheads="1"/>
          </p:cNvSpPr>
          <p:nvPr>
            <p:ph type="body" idx="1"/>
          </p:nvPr>
        </p:nvSpPr>
        <p:spPr/>
        <p:txBody>
          <a:bodyPr/>
          <a:lstStyle/>
          <a:p>
            <a:pPr eaLnBrk="1" hangingPunct="1"/>
            <a:r>
              <a:rPr lang="en-US" altLang="en-US" sz="2400"/>
              <a:t>Architecture descriptions should demonstrate how an architecture meets the needs of the system’s diverse stakeholders;</a:t>
            </a:r>
          </a:p>
          <a:p>
            <a:pPr eaLnBrk="1" hangingPunct="1"/>
            <a:r>
              <a:rPr lang="en-US" altLang="en-US" sz="2400"/>
              <a:t>The architecture concerns of the diverse stakeholders can be addressed by an architecture description constructed with multiple </a:t>
            </a:r>
            <a:r>
              <a:rPr lang="en-US" altLang="en-US" sz="2400" b="1"/>
              <a:t>architecture views</a:t>
            </a:r>
            <a:r>
              <a:rPr lang="en-US" altLang="en-US" sz="2400"/>
              <a:t> of the system, where each view covers a subset of those concerns;</a:t>
            </a:r>
          </a:p>
          <a:p>
            <a:pPr eaLnBrk="1" hangingPunct="1"/>
            <a:r>
              <a:rPr lang="en-US" altLang="en-US" sz="2400"/>
              <a:t>The rules for well-formedness, completeness and analyzability of each architecture view should be explicit via an </a:t>
            </a:r>
            <a:r>
              <a:rPr lang="en-US" altLang="en-US" sz="2400" b="1"/>
              <a:t>architecture viewpoint</a:t>
            </a:r>
            <a:r>
              <a:rPr lang="en-US" altLang="en-US" sz="2400"/>
              <a:t>;</a:t>
            </a:r>
          </a:p>
          <a:p>
            <a:pPr eaLnBrk="1" hangingPunct="1"/>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D3C62F5-BE1D-7C89-FCA7-33014DD71F16}"/>
              </a:ext>
            </a:extLst>
          </p:cNvPr>
          <p:cNvSpPr>
            <a:spLocks noGrp="1" noChangeArrowheads="1"/>
          </p:cNvSpPr>
          <p:nvPr>
            <p:ph type="title"/>
          </p:nvPr>
        </p:nvSpPr>
        <p:spPr/>
        <p:txBody>
          <a:bodyPr/>
          <a:lstStyle/>
          <a:p>
            <a:pPr eaLnBrk="1" hangingPunct="1"/>
            <a:r>
              <a:rPr lang="en-US" altLang="en-US" sz="4000"/>
              <a:t>Box and lines diagrams?</a:t>
            </a:r>
          </a:p>
        </p:txBody>
      </p:sp>
      <p:sp>
        <p:nvSpPr>
          <p:cNvPr id="46083" name="TextBox 1">
            <a:extLst>
              <a:ext uri="{FF2B5EF4-FFF2-40B4-BE49-F238E27FC236}">
                <a16:creationId xmlns:a16="http://schemas.microsoft.com/office/drawing/2014/main" id="{79B59F59-8491-651A-ABA5-6CB460BC3A48}"/>
              </a:ext>
            </a:extLst>
          </p:cNvPr>
          <p:cNvSpPr txBox="1">
            <a:spLocks noChangeArrowheads="1"/>
          </p:cNvSpPr>
          <p:nvPr/>
        </p:nvSpPr>
        <p:spPr bwMode="auto">
          <a:xfrm>
            <a:off x="1295400" y="1828800"/>
            <a:ext cx="6324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400"/>
              <a:t>After all, software architectures could be represented by a </a:t>
            </a:r>
            <a:r>
              <a:rPr lang="en-GB" altLang="en-US" sz="2400" b="1">
                <a:solidFill>
                  <a:srgbClr val="FF0000"/>
                </a:solidFill>
              </a:rPr>
              <a:t>set</a:t>
            </a:r>
            <a:r>
              <a:rPr lang="en-GB" altLang="en-US" sz="2400"/>
              <a:t> of box and lines diagrams, </a:t>
            </a:r>
            <a:r>
              <a:rPr lang="en-GB" altLang="en-US" sz="2800" b="1">
                <a:solidFill>
                  <a:srgbClr val="FF0000"/>
                </a:solidFill>
              </a:rPr>
              <a:t>if:</a:t>
            </a:r>
            <a:endParaRPr lang="en-GB" altLang="en-US" sz="2400" b="1">
              <a:solidFill>
                <a:srgbClr val="FF0000"/>
              </a:solidFill>
            </a:endParaRPr>
          </a:p>
          <a:p>
            <a:pPr lvl="1">
              <a:spcBef>
                <a:spcPct val="0"/>
              </a:spcBef>
              <a:buFont typeface="Arial" panose="020B0604020202020204" pitchFamily="34" charset="0"/>
              <a:buChar char="•"/>
            </a:pPr>
            <a:r>
              <a:rPr lang="en-GB" altLang="en-US" sz="2400"/>
              <a:t>for every diagram, you specify which </a:t>
            </a:r>
            <a:r>
              <a:rPr lang="en-GB" altLang="en-US" sz="2400" b="1">
                <a:solidFill>
                  <a:srgbClr val="FF0000"/>
                </a:solidFill>
              </a:rPr>
              <a:t>viewpoint</a:t>
            </a:r>
            <a:r>
              <a:rPr lang="en-GB" altLang="en-US" sz="2400"/>
              <a:t> it covers and what represent the boxes(which types of elements) and what represent the lines (which types of relationships or connectors)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E842744-600E-7A2E-2BF2-D9912EB495E9}"/>
              </a:ext>
            </a:extLst>
          </p:cNvPr>
          <p:cNvSpPr>
            <a:spLocks noGrp="1" noChangeArrowheads="1"/>
          </p:cNvSpPr>
          <p:nvPr>
            <p:ph type="title"/>
          </p:nvPr>
        </p:nvSpPr>
        <p:spPr/>
        <p:txBody>
          <a:bodyPr/>
          <a:lstStyle/>
          <a:p>
            <a:pPr eaLnBrk="1" hangingPunct="1"/>
            <a:r>
              <a:rPr lang="en-US" altLang="en-US" sz="4000"/>
              <a:t>Example - the architecture</a:t>
            </a:r>
          </a:p>
        </p:txBody>
      </p:sp>
      <p:pic>
        <p:nvPicPr>
          <p:cNvPr id="48131" name="Picture 3">
            <a:extLst>
              <a:ext uri="{FF2B5EF4-FFF2-40B4-BE49-F238E27FC236}">
                <a16:creationId xmlns:a16="http://schemas.microsoft.com/office/drawing/2014/main" id="{EBE7C7F0-BA0F-6659-D319-7DA922A77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9AC184D-FCF1-398C-8147-5AEF538FB582}"/>
              </a:ext>
            </a:extLst>
          </p:cNvPr>
          <p:cNvSpPr>
            <a:spLocks noGrp="1" noChangeArrowheads="1"/>
          </p:cNvSpPr>
          <p:nvPr>
            <p:ph type="title"/>
          </p:nvPr>
        </p:nvSpPr>
        <p:spPr/>
        <p:txBody>
          <a:bodyPr/>
          <a:lstStyle/>
          <a:p>
            <a:pPr eaLnBrk="1" hangingPunct="1"/>
            <a:r>
              <a:rPr lang="en-US" altLang="en-US" sz="3600"/>
              <a:t>Why is software architecture important?</a:t>
            </a:r>
          </a:p>
        </p:txBody>
      </p:sp>
      <p:sp>
        <p:nvSpPr>
          <p:cNvPr id="53251" name="Rectangle 3">
            <a:extLst>
              <a:ext uri="{FF2B5EF4-FFF2-40B4-BE49-F238E27FC236}">
                <a16:creationId xmlns:a16="http://schemas.microsoft.com/office/drawing/2014/main" id="{65625962-CB7B-F808-0478-E1CDBD1BCD6F}"/>
              </a:ext>
            </a:extLst>
          </p:cNvPr>
          <p:cNvSpPr>
            <a:spLocks noGrp="1" noChangeArrowheads="1"/>
          </p:cNvSpPr>
          <p:nvPr>
            <p:ph type="body" sz="half" idx="1"/>
          </p:nvPr>
        </p:nvSpPr>
        <p:spPr/>
        <p:txBody>
          <a:bodyPr/>
          <a:lstStyle/>
          <a:p>
            <a:pPr marL="0" indent="0" eaLnBrk="1" hangingPunct="1">
              <a:buFontTx/>
              <a:buNone/>
              <a:defRPr/>
            </a:pPr>
            <a:endParaRPr lang="en-US" altLang="en-US" sz="2800" dirty="0"/>
          </a:p>
          <a:p>
            <a:pPr eaLnBrk="1" hangingPunct="1">
              <a:lnSpc>
                <a:spcPct val="115000"/>
              </a:lnSpc>
              <a:defRPr/>
            </a:pPr>
            <a:r>
              <a:rPr lang="en-US" altLang="en-US" sz="2800" dirty="0"/>
              <a:t>Communication between stakeholders</a:t>
            </a:r>
          </a:p>
          <a:p>
            <a:pPr eaLnBrk="1" hangingPunct="1">
              <a:lnSpc>
                <a:spcPct val="115000"/>
              </a:lnSpc>
              <a:defRPr/>
            </a:pPr>
            <a:r>
              <a:rPr lang="en-US" altLang="en-US" sz="2800" dirty="0"/>
              <a:t>Early design decisions</a:t>
            </a:r>
          </a:p>
          <a:p>
            <a:pPr eaLnBrk="1" hangingPunct="1">
              <a:lnSpc>
                <a:spcPct val="115000"/>
              </a:lnSpc>
              <a:defRPr/>
            </a:pPr>
            <a:r>
              <a:rPr lang="en-US" altLang="en-US" sz="2800" dirty="0"/>
              <a:t>Transferable, reusable model</a:t>
            </a:r>
          </a:p>
        </p:txBody>
      </p:sp>
      <p:sp>
        <p:nvSpPr>
          <p:cNvPr id="49156" name="AutoShape 5">
            <a:extLst>
              <a:ext uri="{FF2B5EF4-FFF2-40B4-BE49-F238E27FC236}">
                <a16:creationId xmlns:a16="http://schemas.microsoft.com/office/drawing/2014/main" id="{B26B40EB-2E84-99C7-5142-D1B438918FEC}"/>
              </a:ext>
            </a:extLst>
          </p:cNvPr>
          <p:cNvSpPr>
            <a:spLocks noChangeArrowheads="1"/>
          </p:cNvSpPr>
          <p:nvPr/>
        </p:nvSpPr>
        <p:spPr bwMode="auto">
          <a:xfrm>
            <a:off x="4648200" y="2133600"/>
            <a:ext cx="4191000" cy="762000"/>
          </a:xfrm>
          <a:prstGeom prst="wedgeRoundRectCallout">
            <a:avLst>
              <a:gd name="adj1" fmla="val -73551"/>
              <a:gd name="adj2" fmla="val -17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Terminology, vocabulary  ?</a:t>
            </a:r>
          </a:p>
        </p:txBody>
      </p:sp>
      <p:sp>
        <p:nvSpPr>
          <p:cNvPr id="49157" name="AutoShape 6">
            <a:extLst>
              <a:ext uri="{FF2B5EF4-FFF2-40B4-BE49-F238E27FC236}">
                <a16:creationId xmlns:a16="http://schemas.microsoft.com/office/drawing/2014/main" id="{4488B15D-0763-D3A7-153B-3CFCE5063FDD}"/>
              </a:ext>
            </a:extLst>
          </p:cNvPr>
          <p:cNvSpPr>
            <a:spLocks noChangeArrowheads="1"/>
          </p:cNvSpPr>
          <p:nvPr/>
        </p:nvSpPr>
        <p:spPr bwMode="auto">
          <a:xfrm>
            <a:off x="4648200" y="3124200"/>
            <a:ext cx="4191000" cy="762000"/>
          </a:xfrm>
          <a:prstGeom prst="wedgeRoundRectCallout">
            <a:avLst>
              <a:gd name="adj1" fmla="val -73731"/>
              <a:gd name="adj2" fmla="val 155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t>Starting points ? </a:t>
            </a:r>
            <a:r>
              <a:rPr lang="en-US" altLang="en-US" sz="2400"/>
              <a:t>Reuse?</a:t>
            </a:r>
          </a:p>
        </p:txBody>
      </p:sp>
      <p:sp>
        <p:nvSpPr>
          <p:cNvPr id="49158" name="Rectangle 7">
            <a:extLst>
              <a:ext uri="{FF2B5EF4-FFF2-40B4-BE49-F238E27FC236}">
                <a16:creationId xmlns:a16="http://schemas.microsoft.com/office/drawing/2014/main" id="{BFEF55BA-6C1B-33B8-02E6-0748A9548DAD}"/>
              </a:ext>
            </a:extLst>
          </p:cNvPr>
          <p:cNvSpPr>
            <a:spLocks noChangeArrowheads="1"/>
          </p:cNvSpPr>
          <p:nvPr/>
        </p:nvSpPr>
        <p:spPr bwMode="auto">
          <a:xfrm>
            <a:off x="4610100" y="4351338"/>
            <a:ext cx="4267200" cy="1752600"/>
          </a:xfrm>
          <a:prstGeom prst="rect">
            <a:avLst/>
          </a:prstGeom>
          <a:solidFill>
            <a:srgbClr val="FFFF00"/>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a:p>
            <a:pPr algn="ctr" eaLnBrk="1" hangingPunct="1">
              <a:spcBef>
                <a:spcPct val="0"/>
              </a:spcBef>
              <a:buFontTx/>
              <a:buNone/>
            </a:pPr>
            <a:r>
              <a:rPr lang="en-US" altLang="en-US" sz="2400"/>
              <a:t>Established terminology,</a:t>
            </a:r>
          </a:p>
          <a:p>
            <a:pPr algn="ctr" eaLnBrk="1" hangingPunct="1">
              <a:spcBef>
                <a:spcPct val="0"/>
              </a:spcBef>
              <a:buFontTx/>
              <a:buNone/>
            </a:pPr>
            <a:r>
              <a:rPr lang="en-US" altLang="en-US" sz="2400"/>
              <a:t> good practices, standards, </a:t>
            </a:r>
          </a:p>
          <a:p>
            <a:pPr algn="ctr" eaLnBrk="1" hangingPunct="1">
              <a:spcBef>
                <a:spcPct val="0"/>
              </a:spcBef>
              <a:buFontTx/>
              <a:buNone/>
            </a:pPr>
            <a:r>
              <a:rPr lang="en-US" altLang="en-US" sz="2400"/>
              <a:t>success stories  ….</a:t>
            </a:r>
          </a:p>
          <a:p>
            <a:pPr algn="ctr" eaLnBrk="1" hangingPunct="1">
              <a:spcBef>
                <a:spcPct val="0"/>
              </a:spcBef>
              <a:buFontTx/>
              <a:buNone/>
            </a:pPr>
            <a:r>
              <a:rPr lang="en-US" altLang="en-US" sz="2400"/>
              <a:t>PATTERNS</a:t>
            </a:r>
          </a:p>
          <a:p>
            <a:pPr algn="ctr" eaLnBrk="1" hangingPunct="1">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animBg="1"/>
      <p:bldP spid="491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65017-9A28-44BC-973E-2556396AA6AD}"/>
            </a:ext>
          </a:extLst>
        </p:cNvPr>
        <p:cNvGrpSpPr/>
        <p:nvPr/>
      </p:nvGrpSpPr>
      <p:grpSpPr>
        <a:xfrm>
          <a:off x="0" y="0"/>
          <a:ext cx="0" cy="0"/>
          <a:chOff x="0" y="0"/>
          <a:chExt cx="0" cy="0"/>
        </a:xfrm>
      </p:grpSpPr>
      <p:sp>
        <p:nvSpPr>
          <p:cNvPr id="77826" name="Rectangle 2">
            <a:extLst>
              <a:ext uri="{FF2B5EF4-FFF2-40B4-BE49-F238E27FC236}">
                <a16:creationId xmlns:a16="http://schemas.microsoft.com/office/drawing/2014/main" id="{71ED3D31-A616-E8E2-85AC-49EFFC26C59C}"/>
              </a:ext>
            </a:extLst>
          </p:cNvPr>
          <p:cNvSpPr>
            <a:spLocks noGrp="1" noChangeArrowheads="1"/>
          </p:cNvSpPr>
          <p:nvPr>
            <p:ph type="title"/>
          </p:nvPr>
        </p:nvSpPr>
        <p:spPr/>
        <p:txBody>
          <a:bodyPr/>
          <a:lstStyle/>
          <a:p>
            <a:pPr eaLnBrk="1" hangingPunct="1"/>
            <a:r>
              <a:rPr lang="en-US" altLang="en-US" dirty="0"/>
              <a:t>Course Syllabus</a:t>
            </a:r>
          </a:p>
        </p:txBody>
      </p:sp>
      <p:sp>
        <p:nvSpPr>
          <p:cNvPr id="77827" name="Rectangle 3">
            <a:extLst>
              <a:ext uri="{FF2B5EF4-FFF2-40B4-BE49-F238E27FC236}">
                <a16:creationId xmlns:a16="http://schemas.microsoft.com/office/drawing/2014/main" id="{9F175F3D-42EB-BD8F-646A-8F2ED25F119E}"/>
              </a:ext>
            </a:extLst>
          </p:cNvPr>
          <p:cNvSpPr>
            <a:spLocks noGrp="1" noChangeArrowheads="1"/>
          </p:cNvSpPr>
          <p:nvPr>
            <p:ph type="body" idx="1"/>
          </p:nvPr>
        </p:nvSpPr>
        <p:spPr/>
        <p:txBody>
          <a:bodyPr/>
          <a:lstStyle/>
          <a:p>
            <a:pPr eaLnBrk="1" hangingPunct="1">
              <a:lnSpc>
                <a:spcPct val="80000"/>
              </a:lnSpc>
            </a:pPr>
            <a:r>
              <a:rPr lang="en-US" altLang="en-US" sz="2400" dirty="0"/>
              <a:t>Intro, Basic concepts</a:t>
            </a:r>
          </a:p>
          <a:p>
            <a:pPr lvl="1" eaLnBrk="1" hangingPunct="1">
              <a:lnSpc>
                <a:spcPct val="80000"/>
              </a:lnSpc>
            </a:pPr>
            <a:r>
              <a:rPr lang="en-US" altLang="en-US" sz="2000" dirty="0"/>
              <a:t>What is software architecture ? Patterns? </a:t>
            </a:r>
          </a:p>
          <a:p>
            <a:pPr eaLnBrk="1" hangingPunct="1">
              <a:lnSpc>
                <a:spcPct val="80000"/>
              </a:lnSpc>
            </a:pPr>
            <a:r>
              <a:rPr lang="en-US" altLang="en-US" sz="2400" dirty="0"/>
              <a:t>Fundamental architectural styles</a:t>
            </a:r>
          </a:p>
          <a:p>
            <a:pPr lvl="1" eaLnBrk="1" hangingPunct="1">
              <a:lnSpc>
                <a:spcPct val="80000"/>
              </a:lnSpc>
            </a:pPr>
            <a:r>
              <a:rPr lang="en-US" altLang="en-US" sz="2000" dirty="0"/>
              <a:t>Pipes and filters</a:t>
            </a:r>
          </a:p>
          <a:p>
            <a:pPr lvl="1" eaLnBrk="1" hangingPunct="1">
              <a:lnSpc>
                <a:spcPct val="80000"/>
              </a:lnSpc>
            </a:pPr>
            <a:r>
              <a:rPr lang="en-US" altLang="en-US" sz="2000" dirty="0"/>
              <a:t>Layers</a:t>
            </a:r>
          </a:p>
          <a:p>
            <a:pPr lvl="1" eaLnBrk="1" hangingPunct="1">
              <a:lnSpc>
                <a:spcPct val="80000"/>
              </a:lnSpc>
            </a:pPr>
            <a:r>
              <a:rPr lang="en-US" altLang="en-US" sz="2000" dirty="0"/>
              <a:t>Blackboard</a:t>
            </a:r>
          </a:p>
          <a:p>
            <a:pPr lvl="1" eaLnBrk="1" hangingPunct="1">
              <a:lnSpc>
                <a:spcPct val="80000"/>
              </a:lnSpc>
            </a:pPr>
            <a:r>
              <a:rPr lang="en-US" altLang="en-US" sz="2000" dirty="0"/>
              <a:t>Event-driven</a:t>
            </a:r>
          </a:p>
          <a:p>
            <a:pPr eaLnBrk="1" hangingPunct="1">
              <a:lnSpc>
                <a:spcPct val="80000"/>
              </a:lnSpc>
            </a:pPr>
            <a:r>
              <a:rPr lang="en-US" altLang="en-US" sz="2400" dirty="0"/>
              <a:t>Architectural patterns for :</a:t>
            </a:r>
          </a:p>
          <a:p>
            <a:pPr lvl="1" eaLnBrk="1" hangingPunct="1">
              <a:lnSpc>
                <a:spcPct val="80000"/>
              </a:lnSpc>
            </a:pPr>
            <a:r>
              <a:rPr lang="en-US" altLang="en-US" sz="2000" dirty="0"/>
              <a:t>Adaptive systems</a:t>
            </a:r>
          </a:p>
          <a:p>
            <a:pPr lvl="2" eaLnBrk="1" hangingPunct="1">
              <a:lnSpc>
                <a:spcPct val="80000"/>
              </a:lnSpc>
            </a:pPr>
            <a:r>
              <a:rPr lang="en-US" altLang="en-US" sz="1800" dirty="0"/>
              <a:t>The Reflection Pattern</a:t>
            </a:r>
          </a:p>
          <a:p>
            <a:pPr lvl="1" eaLnBrk="1" hangingPunct="1">
              <a:lnSpc>
                <a:spcPct val="80000"/>
              </a:lnSpc>
            </a:pPr>
            <a:r>
              <a:rPr lang="en-US" altLang="en-US" sz="2000" dirty="0"/>
              <a:t>Distributed systems</a:t>
            </a:r>
          </a:p>
          <a:p>
            <a:pPr lvl="2" eaLnBrk="1" hangingPunct="1">
              <a:lnSpc>
                <a:spcPct val="80000"/>
              </a:lnSpc>
            </a:pPr>
            <a:r>
              <a:rPr lang="en-US" altLang="en-US" sz="1800" dirty="0"/>
              <a:t>The Broker Pattern</a:t>
            </a:r>
          </a:p>
          <a:p>
            <a:pPr lvl="1" eaLnBrk="1" hangingPunct="1">
              <a:lnSpc>
                <a:spcPct val="80000"/>
              </a:lnSpc>
            </a:pPr>
            <a:r>
              <a:rPr lang="en-US" altLang="en-US" sz="2000" dirty="0"/>
              <a:t>Data access patterns</a:t>
            </a:r>
          </a:p>
          <a:p>
            <a:pPr lvl="2" eaLnBrk="1" hangingPunct="1">
              <a:lnSpc>
                <a:spcPct val="80000"/>
              </a:lnSpc>
            </a:pPr>
            <a:r>
              <a:rPr lang="en-US" altLang="en-US" sz="1800" dirty="0"/>
              <a:t>Pattern for Object-Relational Mappings </a:t>
            </a:r>
          </a:p>
          <a:p>
            <a:pPr lvl="2" eaLnBrk="1" hangingPunct="1">
              <a:lnSpc>
                <a:spcPct val="80000"/>
              </a:lnSpc>
            </a:pPr>
            <a:r>
              <a:rPr lang="en-US" altLang="en-US" sz="1800" dirty="0"/>
              <a:t>Pattern for decoupling data access</a:t>
            </a:r>
          </a:p>
        </p:txBody>
      </p:sp>
      <p:sp>
        <p:nvSpPr>
          <p:cNvPr id="2" name="TextBox 1">
            <a:extLst>
              <a:ext uri="{FF2B5EF4-FFF2-40B4-BE49-F238E27FC236}">
                <a16:creationId xmlns:a16="http://schemas.microsoft.com/office/drawing/2014/main" id="{ACA5C624-E3F1-2348-5126-7272D08C8A6B}"/>
              </a:ext>
            </a:extLst>
          </p:cNvPr>
          <p:cNvSpPr txBox="1"/>
          <p:nvPr/>
        </p:nvSpPr>
        <p:spPr>
          <a:xfrm>
            <a:off x="6477000" y="1828800"/>
            <a:ext cx="962764" cy="369332"/>
          </a:xfrm>
          <a:prstGeom prst="rect">
            <a:avLst/>
          </a:prstGeom>
          <a:noFill/>
        </p:spPr>
        <p:txBody>
          <a:bodyPr wrap="none" rtlCol="0">
            <a:spAutoFit/>
          </a:bodyPr>
          <a:lstStyle/>
          <a:p>
            <a:r>
              <a:rPr lang="en-GB" dirty="0">
                <a:solidFill>
                  <a:srgbClr val="FF0000"/>
                </a:solidFill>
              </a:rPr>
              <a:t>Week 1</a:t>
            </a:r>
          </a:p>
        </p:txBody>
      </p:sp>
      <p:sp>
        <p:nvSpPr>
          <p:cNvPr id="3" name="TextBox 2">
            <a:extLst>
              <a:ext uri="{FF2B5EF4-FFF2-40B4-BE49-F238E27FC236}">
                <a16:creationId xmlns:a16="http://schemas.microsoft.com/office/drawing/2014/main" id="{EC99F58D-FE68-8040-73BE-EC3BDF8450BE}"/>
              </a:ext>
            </a:extLst>
          </p:cNvPr>
          <p:cNvSpPr txBox="1"/>
          <p:nvPr/>
        </p:nvSpPr>
        <p:spPr>
          <a:xfrm>
            <a:off x="6400800" y="2880346"/>
            <a:ext cx="1219245" cy="369332"/>
          </a:xfrm>
          <a:prstGeom prst="rect">
            <a:avLst/>
          </a:prstGeom>
          <a:noFill/>
        </p:spPr>
        <p:txBody>
          <a:bodyPr wrap="none" rtlCol="0">
            <a:spAutoFit/>
          </a:bodyPr>
          <a:lstStyle/>
          <a:p>
            <a:r>
              <a:rPr lang="en-GB" dirty="0">
                <a:solidFill>
                  <a:srgbClr val="FF0000"/>
                </a:solidFill>
              </a:rPr>
              <a:t>Week 2, 3</a:t>
            </a:r>
          </a:p>
        </p:txBody>
      </p:sp>
      <p:sp>
        <p:nvSpPr>
          <p:cNvPr id="4" name="TextBox 3">
            <a:extLst>
              <a:ext uri="{FF2B5EF4-FFF2-40B4-BE49-F238E27FC236}">
                <a16:creationId xmlns:a16="http://schemas.microsoft.com/office/drawing/2014/main" id="{6E087B42-C258-A1C8-AC4E-D24F2B38A768}"/>
              </a:ext>
            </a:extLst>
          </p:cNvPr>
          <p:cNvSpPr txBox="1"/>
          <p:nvPr/>
        </p:nvSpPr>
        <p:spPr>
          <a:xfrm>
            <a:off x="6416533" y="4345158"/>
            <a:ext cx="1219245" cy="369332"/>
          </a:xfrm>
          <a:prstGeom prst="rect">
            <a:avLst/>
          </a:prstGeom>
          <a:noFill/>
        </p:spPr>
        <p:txBody>
          <a:bodyPr wrap="none" rtlCol="0">
            <a:spAutoFit/>
          </a:bodyPr>
          <a:lstStyle/>
          <a:p>
            <a:r>
              <a:rPr lang="en-GB" dirty="0">
                <a:solidFill>
                  <a:srgbClr val="FF0000"/>
                </a:solidFill>
              </a:rPr>
              <a:t>Week 4, 5</a:t>
            </a:r>
          </a:p>
        </p:txBody>
      </p:sp>
      <p:sp>
        <p:nvSpPr>
          <p:cNvPr id="5" name="TextBox 4">
            <a:extLst>
              <a:ext uri="{FF2B5EF4-FFF2-40B4-BE49-F238E27FC236}">
                <a16:creationId xmlns:a16="http://schemas.microsoft.com/office/drawing/2014/main" id="{CA7C8CAA-2CE8-00BF-AFA8-5ED27DA4CF18}"/>
              </a:ext>
            </a:extLst>
          </p:cNvPr>
          <p:cNvSpPr txBox="1"/>
          <p:nvPr/>
        </p:nvSpPr>
        <p:spPr>
          <a:xfrm>
            <a:off x="6445599" y="4943090"/>
            <a:ext cx="1219245" cy="369332"/>
          </a:xfrm>
          <a:prstGeom prst="rect">
            <a:avLst/>
          </a:prstGeom>
          <a:noFill/>
        </p:spPr>
        <p:txBody>
          <a:bodyPr wrap="none" rtlCol="0">
            <a:spAutoFit/>
          </a:bodyPr>
          <a:lstStyle/>
          <a:p>
            <a:r>
              <a:rPr lang="en-GB" dirty="0">
                <a:solidFill>
                  <a:srgbClr val="FF0000"/>
                </a:solidFill>
              </a:rPr>
              <a:t>Week 6, 7</a:t>
            </a:r>
          </a:p>
        </p:txBody>
      </p:sp>
      <p:sp>
        <p:nvSpPr>
          <p:cNvPr id="6" name="TextBox 5">
            <a:extLst>
              <a:ext uri="{FF2B5EF4-FFF2-40B4-BE49-F238E27FC236}">
                <a16:creationId xmlns:a16="http://schemas.microsoft.com/office/drawing/2014/main" id="{1DB39428-2F29-74AD-E180-B57536750A14}"/>
              </a:ext>
            </a:extLst>
          </p:cNvPr>
          <p:cNvSpPr txBox="1"/>
          <p:nvPr/>
        </p:nvSpPr>
        <p:spPr>
          <a:xfrm>
            <a:off x="6438507" y="5571908"/>
            <a:ext cx="1603965" cy="369332"/>
          </a:xfrm>
          <a:prstGeom prst="rect">
            <a:avLst/>
          </a:prstGeom>
          <a:noFill/>
        </p:spPr>
        <p:txBody>
          <a:bodyPr wrap="none" rtlCol="0">
            <a:spAutoFit/>
          </a:bodyPr>
          <a:lstStyle/>
          <a:p>
            <a:r>
              <a:rPr lang="en-GB" dirty="0">
                <a:solidFill>
                  <a:srgbClr val="FF0000"/>
                </a:solidFill>
              </a:rPr>
              <a:t>Week 8, 9, 10</a:t>
            </a:r>
          </a:p>
        </p:txBody>
      </p:sp>
    </p:spTree>
    <p:extLst>
      <p:ext uri="{BB962C8B-B14F-4D97-AF65-F5344CB8AC3E}">
        <p14:creationId xmlns:p14="http://schemas.microsoft.com/office/powerpoint/2010/main" val="26375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085A97D-B308-2C2C-FC36-A15357242086}"/>
              </a:ext>
            </a:extLst>
          </p:cNvPr>
          <p:cNvSpPr>
            <a:spLocks noGrp="1" noChangeArrowheads="1"/>
          </p:cNvSpPr>
          <p:nvPr>
            <p:ph type="title"/>
          </p:nvPr>
        </p:nvSpPr>
        <p:spPr/>
        <p:txBody>
          <a:bodyPr/>
          <a:lstStyle/>
          <a:p>
            <a:r>
              <a:rPr lang="en-GB" altLang="en-US"/>
              <a:t>Pattern</a:t>
            </a:r>
          </a:p>
        </p:txBody>
      </p:sp>
      <p:sp>
        <p:nvSpPr>
          <p:cNvPr id="3" name="Content Placeholder 2">
            <a:extLst>
              <a:ext uri="{FF2B5EF4-FFF2-40B4-BE49-F238E27FC236}">
                <a16:creationId xmlns:a16="http://schemas.microsoft.com/office/drawing/2014/main" id="{4206D706-F005-CE0F-17F0-4AE8741846A9}"/>
              </a:ext>
            </a:extLst>
          </p:cNvPr>
          <p:cNvSpPr>
            <a:spLocks noGrp="1"/>
          </p:cNvSpPr>
          <p:nvPr>
            <p:ph idx="1"/>
          </p:nvPr>
        </p:nvSpPr>
        <p:spPr/>
        <p:txBody>
          <a:bodyPr/>
          <a:lstStyle/>
          <a:p>
            <a:pPr>
              <a:defRPr/>
            </a:pPr>
            <a:r>
              <a:rPr lang="en-GB" sz="2000" dirty="0">
                <a:latin typeface="+mj-lt"/>
              </a:rPr>
              <a:t>“Each pattern describes a </a:t>
            </a:r>
            <a:r>
              <a:rPr lang="en-GB" sz="2000" b="1" dirty="0">
                <a:solidFill>
                  <a:srgbClr val="FF0000"/>
                </a:solidFill>
                <a:latin typeface="+mj-lt"/>
              </a:rPr>
              <a:t>problem </a:t>
            </a:r>
            <a:r>
              <a:rPr lang="en-GB" sz="2000" dirty="0">
                <a:latin typeface="+mj-lt"/>
              </a:rPr>
              <a:t>which occurs over and over again in our environment, and then describes </a:t>
            </a:r>
            <a:r>
              <a:rPr lang="en-GB" sz="2000" b="1" dirty="0">
                <a:solidFill>
                  <a:srgbClr val="FF0000"/>
                </a:solidFill>
                <a:latin typeface="+mj-lt"/>
              </a:rPr>
              <a:t>the core of the solution</a:t>
            </a:r>
            <a:r>
              <a:rPr lang="en-GB" sz="2000" dirty="0">
                <a:latin typeface="+mj-lt"/>
              </a:rPr>
              <a:t> to that problem, in such a way that you can use this solution a million times over, without ever doing it the same way twice”  (Christopher Alexander,  pattern in the context of civil engineering and architecture)</a:t>
            </a:r>
          </a:p>
          <a:p>
            <a:pPr>
              <a:defRPr/>
            </a:pPr>
            <a:endParaRPr lang="en-GB" sz="2000" dirty="0">
              <a:latin typeface="+mj-lt"/>
            </a:endParaRPr>
          </a:p>
          <a:p>
            <a:pPr>
              <a:defRPr/>
            </a:pPr>
            <a:r>
              <a:rPr lang="en-GB" sz="2000" dirty="0">
                <a:latin typeface="+mj-lt"/>
              </a:rPr>
              <a:t>In software: </a:t>
            </a:r>
          </a:p>
          <a:p>
            <a:pPr>
              <a:defRPr/>
            </a:pPr>
            <a:r>
              <a:rPr lang="en-GB" sz="2000" b="1" dirty="0">
                <a:solidFill>
                  <a:srgbClr val="FF0000"/>
                </a:solidFill>
                <a:latin typeface="+mj-lt"/>
              </a:rPr>
              <a:t>Pattern = general solution to a recurring problem in a specific context</a:t>
            </a:r>
          </a:p>
          <a:p>
            <a:pPr>
              <a:defRPr/>
            </a:pPr>
            <a:r>
              <a:rPr lang="en-GB" sz="2000" dirty="0">
                <a:latin typeface="+mj-lt"/>
              </a:rPr>
              <a:t>Pattern = a form of reuse: </a:t>
            </a:r>
          </a:p>
          <a:p>
            <a:pPr lvl="1">
              <a:defRPr/>
            </a:pPr>
            <a:r>
              <a:rPr lang="en-GB" sz="1600" dirty="0">
                <a:latin typeface="+mj-lt"/>
              </a:rPr>
              <a:t>Reuse of wisdom, experience (no direct reuse of code)</a:t>
            </a:r>
          </a:p>
          <a:p>
            <a:pPr lvl="1">
              <a:defRPr/>
            </a:pPr>
            <a:r>
              <a:rPr lang="en-GB" sz="1600" dirty="0">
                <a:latin typeface="+mj-lt"/>
              </a:rPr>
              <a:t>Kind of partial reuse of design solutions:</a:t>
            </a:r>
          </a:p>
          <a:p>
            <a:pPr lvl="2">
              <a:defRPr/>
            </a:pPr>
            <a:r>
              <a:rPr lang="en-GB" sz="1200" dirty="0">
                <a:latin typeface="+mj-lt"/>
              </a:rPr>
              <a:t>At different levels of abstraction</a:t>
            </a:r>
          </a:p>
          <a:p>
            <a:pPr lvl="2">
              <a:defRPr/>
            </a:pPr>
            <a:r>
              <a:rPr lang="en-GB" sz="1200" dirty="0">
                <a:latin typeface="+mj-lt"/>
              </a:rPr>
              <a:t>At different levels of detail</a:t>
            </a:r>
          </a:p>
          <a:p>
            <a:pPr marL="914400" lvl="2" indent="0">
              <a:buFontTx/>
              <a:buNone/>
              <a:defRPr/>
            </a:pPr>
            <a:endParaRPr lang="en-GB" sz="1200" dirty="0">
              <a:latin typeface="+mj-lt"/>
            </a:endParaRPr>
          </a:p>
          <a:p>
            <a:pPr marL="0" indent="0">
              <a:buFontTx/>
              <a:buNone/>
              <a:defRPr/>
            </a:pPr>
            <a:endParaRPr lang="en-GB" sz="200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437CD79-6C28-C7B0-DC99-F849DC4CFA5D}"/>
              </a:ext>
            </a:extLst>
          </p:cNvPr>
          <p:cNvSpPr>
            <a:spLocks noGrp="1" noChangeArrowheads="1"/>
          </p:cNvSpPr>
          <p:nvPr>
            <p:ph type="title"/>
          </p:nvPr>
        </p:nvSpPr>
        <p:spPr/>
        <p:txBody>
          <a:bodyPr/>
          <a:lstStyle/>
          <a:p>
            <a:r>
              <a:rPr lang="en-GB" altLang="en-US"/>
              <a:t>Pattern</a:t>
            </a:r>
          </a:p>
        </p:txBody>
      </p:sp>
      <p:cxnSp>
        <p:nvCxnSpPr>
          <p:cNvPr id="6" name="Straight Arrow Connector 5">
            <a:extLst>
              <a:ext uri="{FF2B5EF4-FFF2-40B4-BE49-F238E27FC236}">
                <a16:creationId xmlns:a16="http://schemas.microsoft.com/office/drawing/2014/main" id="{CAA367B3-901A-4003-28FA-C29C418E0ADB}"/>
              </a:ext>
            </a:extLst>
          </p:cNvPr>
          <p:cNvCxnSpPr>
            <a:cxnSpLocks/>
          </p:cNvCxnSpPr>
          <p:nvPr/>
        </p:nvCxnSpPr>
        <p:spPr>
          <a:xfrm flipV="1">
            <a:off x="1066800" y="1676400"/>
            <a:ext cx="76200" cy="4419600"/>
          </a:xfrm>
          <a:prstGeom prst="straightConnector1">
            <a:avLst/>
          </a:prstGeom>
          <a:ln w="12382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2228" name="TextBox 8">
            <a:extLst>
              <a:ext uri="{FF2B5EF4-FFF2-40B4-BE49-F238E27FC236}">
                <a16:creationId xmlns:a16="http://schemas.microsoft.com/office/drawing/2014/main" id="{CD9BC313-69E1-4B21-A59C-2E12CA5B8909}"/>
              </a:ext>
            </a:extLst>
          </p:cNvPr>
          <p:cNvSpPr txBox="1">
            <a:spLocks noChangeArrowheads="1"/>
          </p:cNvSpPr>
          <p:nvPr/>
        </p:nvSpPr>
        <p:spPr bwMode="auto">
          <a:xfrm>
            <a:off x="533400" y="1247775"/>
            <a:ext cx="1417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Abstraction</a:t>
            </a:r>
          </a:p>
        </p:txBody>
      </p:sp>
      <p:sp>
        <p:nvSpPr>
          <p:cNvPr id="52229" name="TextBox 9">
            <a:extLst>
              <a:ext uri="{FF2B5EF4-FFF2-40B4-BE49-F238E27FC236}">
                <a16:creationId xmlns:a16="http://schemas.microsoft.com/office/drawing/2014/main" id="{DABC9389-B57F-EA48-7499-F66E6F72EFA5}"/>
              </a:ext>
            </a:extLst>
          </p:cNvPr>
          <p:cNvSpPr txBox="1">
            <a:spLocks noChangeArrowheads="1"/>
          </p:cNvSpPr>
          <p:nvPr/>
        </p:nvSpPr>
        <p:spPr bwMode="auto">
          <a:xfrm>
            <a:off x="457200" y="6154738"/>
            <a:ext cx="1493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Detail</a:t>
            </a:r>
          </a:p>
          <a:p>
            <a:pPr>
              <a:spcBef>
                <a:spcPct val="0"/>
              </a:spcBef>
              <a:buFontTx/>
              <a:buNone/>
            </a:pPr>
            <a:endParaRPr lang="en-GB" altLang="en-US" sz="1800">
              <a:solidFill>
                <a:srgbClr val="FF0000"/>
              </a:solidFill>
            </a:endParaRPr>
          </a:p>
        </p:txBody>
      </p:sp>
      <p:sp>
        <p:nvSpPr>
          <p:cNvPr id="52230" name="TextBox 10">
            <a:extLst>
              <a:ext uri="{FF2B5EF4-FFF2-40B4-BE49-F238E27FC236}">
                <a16:creationId xmlns:a16="http://schemas.microsoft.com/office/drawing/2014/main" id="{7D929A3B-292C-2276-2F6C-7284C7478A81}"/>
              </a:ext>
            </a:extLst>
          </p:cNvPr>
          <p:cNvSpPr txBox="1">
            <a:spLocks noChangeArrowheads="1"/>
          </p:cNvSpPr>
          <p:nvPr/>
        </p:nvSpPr>
        <p:spPr bwMode="auto">
          <a:xfrm>
            <a:off x="2133600" y="1524000"/>
            <a:ext cx="662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i="1"/>
              <a:t>An </a:t>
            </a:r>
            <a:r>
              <a:rPr lang="en-US" altLang="en-US" sz="1800" b="1" i="1">
                <a:solidFill>
                  <a:srgbClr val="FF0000"/>
                </a:solidFill>
              </a:rPr>
              <a:t>architectural style </a:t>
            </a:r>
            <a:r>
              <a:rPr lang="en-US" altLang="en-US" sz="1800" i="1"/>
              <a:t>defines a </a:t>
            </a:r>
            <a:r>
              <a:rPr lang="en-US" altLang="en-US" sz="1800" b="1" i="1"/>
              <a:t>family </a:t>
            </a:r>
            <a:r>
              <a:rPr lang="en-US" altLang="en-US" sz="1800" i="1"/>
              <a:t>of software systems in terms of their </a:t>
            </a:r>
            <a:r>
              <a:rPr lang="en-US" altLang="en-US" sz="1800" b="1" i="1"/>
              <a:t>structural organization</a:t>
            </a:r>
            <a:r>
              <a:rPr lang="en-US" altLang="en-US" sz="1800" i="1"/>
              <a:t>. An architectural style expresses </a:t>
            </a:r>
            <a:r>
              <a:rPr lang="en-US" altLang="en-US" sz="1800" b="1" i="1"/>
              <a:t>components</a:t>
            </a:r>
            <a:r>
              <a:rPr lang="en-US" altLang="en-US" sz="1800" i="1"/>
              <a:t> and the </a:t>
            </a:r>
            <a:r>
              <a:rPr lang="en-US" altLang="en-US" sz="1800" b="1" i="1"/>
              <a:t>relationships</a:t>
            </a:r>
            <a:r>
              <a:rPr lang="en-US" altLang="en-US" sz="1800" i="1"/>
              <a:t> between them, with the </a:t>
            </a:r>
            <a:r>
              <a:rPr lang="en-US" altLang="en-US" sz="1800" b="1" i="1"/>
              <a:t>constraints</a:t>
            </a:r>
            <a:r>
              <a:rPr lang="en-US" altLang="en-US" sz="1800" i="1"/>
              <a:t> of their application, and the associated composition and design </a:t>
            </a:r>
            <a:r>
              <a:rPr lang="en-US" altLang="en-US" sz="1800" b="1" i="1"/>
              <a:t>rules</a:t>
            </a:r>
            <a:r>
              <a:rPr lang="en-US" altLang="en-US" sz="1800" i="1"/>
              <a:t> for their construction.</a:t>
            </a:r>
            <a:r>
              <a:rPr lang="en-US" altLang="en-US" sz="1800"/>
              <a:t>” </a:t>
            </a:r>
          </a:p>
        </p:txBody>
      </p:sp>
      <p:sp>
        <p:nvSpPr>
          <p:cNvPr id="52231" name="TextBox 13">
            <a:extLst>
              <a:ext uri="{FF2B5EF4-FFF2-40B4-BE49-F238E27FC236}">
                <a16:creationId xmlns:a16="http://schemas.microsoft.com/office/drawing/2014/main" id="{67791908-C0B2-8319-0AB5-8A1465C8F5AA}"/>
              </a:ext>
            </a:extLst>
          </p:cNvPr>
          <p:cNvSpPr txBox="1">
            <a:spLocks noChangeArrowheads="1"/>
          </p:cNvSpPr>
          <p:nvPr/>
        </p:nvSpPr>
        <p:spPr bwMode="auto">
          <a:xfrm>
            <a:off x="2133600" y="3201988"/>
            <a:ext cx="6477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i="1"/>
              <a:t>An </a:t>
            </a:r>
            <a:r>
              <a:rPr lang="en-US" altLang="en-US" sz="1800" b="1" i="1">
                <a:solidFill>
                  <a:srgbClr val="FF0000"/>
                </a:solidFill>
              </a:rPr>
              <a:t>architectural pattern </a:t>
            </a:r>
            <a:r>
              <a:rPr lang="en-US" altLang="en-US" sz="1800" i="1"/>
              <a:t>expresses a </a:t>
            </a:r>
            <a:r>
              <a:rPr lang="en-US" altLang="en-US" sz="1800" b="1" i="1"/>
              <a:t>fundamental structural organization schema</a:t>
            </a:r>
            <a:r>
              <a:rPr lang="en-US" altLang="en-US" sz="1800" i="1"/>
              <a:t> for software systems. It provides a set of </a:t>
            </a:r>
            <a:r>
              <a:rPr lang="en-US" altLang="en-US" sz="1800" b="1" i="1"/>
              <a:t>predefined subsystems</a:t>
            </a:r>
            <a:r>
              <a:rPr lang="en-US" altLang="en-US" sz="1800" i="1"/>
              <a:t>, specifies their responsibilities, and includes </a:t>
            </a:r>
            <a:r>
              <a:rPr lang="en-US" altLang="en-US" sz="1800" b="1" i="1"/>
              <a:t>rules</a:t>
            </a:r>
            <a:r>
              <a:rPr lang="en-US" altLang="en-US" sz="1800" i="1"/>
              <a:t> and guidelines for organizing the </a:t>
            </a:r>
            <a:r>
              <a:rPr lang="en-US" altLang="en-US" sz="1800" b="1" i="1"/>
              <a:t>relationships</a:t>
            </a:r>
            <a:r>
              <a:rPr lang="en-US" altLang="en-US" sz="1800" i="1"/>
              <a:t> between them</a:t>
            </a:r>
            <a:r>
              <a:rPr lang="en-US" altLang="en-US" sz="1800"/>
              <a:t>.”</a:t>
            </a:r>
          </a:p>
        </p:txBody>
      </p:sp>
      <p:sp>
        <p:nvSpPr>
          <p:cNvPr id="52232" name="TextBox 15">
            <a:extLst>
              <a:ext uri="{FF2B5EF4-FFF2-40B4-BE49-F238E27FC236}">
                <a16:creationId xmlns:a16="http://schemas.microsoft.com/office/drawing/2014/main" id="{773AC787-A785-A903-C2E3-4D9E6E1642AA}"/>
              </a:ext>
            </a:extLst>
          </p:cNvPr>
          <p:cNvSpPr txBox="1">
            <a:spLocks noChangeArrowheads="1"/>
          </p:cNvSpPr>
          <p:nvPr/>
        </p:nvSpPr>
        <p:spPr bwMode="auto">
          <a:xfrm>
            <a:off x="2136775" y="4795838"/>
            <a:ext cx="66262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1800"/>
              <a:t>“</a:t>
            </a:r>
            <a:r>
              <a:rPr lang="en-US" altLang="en-US" sz="1800" i="1"/>
              <a:t>A </a:t>
            </a:r>
            <a:r>
              <a:rPr lang="en-US" altLang="en-US" sz="1800" b="1" i="1">
                <a:solidFill>
                  <a:srgbClr val="FF0000"/>
                </a:solidFill>
              </a:rPr>
              <a:t>design pattern </a:t>
            </a:r>
            <a:r>
              <a:rPr lang="en-US" altLang="en-US" sz="1800" i="1"/>
              <a:t>provides a </a:t>
            </a:r>
            <a:r>
              <a:rPr lang="en-US" altLang="en-US" sz="1800" b="1" i="1"/>
              <a:t>scheme for refining the subsystems</a:t>
            </a:r>
            <a:r>
              <a:rPr lang="en-US" altLang="en-US" sz="1800" i="1"/>
              <a:t> of a software system, or the relationships between them. It describes a commonly-recurring structure of communicating components that solves a </a:t>
            </a:r>
            <a:r>
              <a:rPr lang="en-US" altLang="en-US" sz="1800" b="1" i="1"/>
              <a:t>general design problem</a:t>
            </a:r>
            <a:r>
              <a:rPr lang="en-US" altLang="en-US" sz="1800" i="1"/>
              <a:t> within a </a:t>
            </a:r>
            <a:r>
              <a:rPr lang="en-US" altLang="en-US" sz="1800" b="1" i="1"/>
              <a:t>particular context</a:t>
            </a:r>
            <a:r>
              <a:rPr lang="en-US" altLang="en-US" sz="1800" i="1"/>
              <a:t>.”</a:t>
            </a:r>
          </a:p>
        </p:txBody>
      </p:sp>
      <p:sp>
        <p:nvSpPr>
          <p:cNvPr id="2" name="Rectangle: Rounded Corners 1">
            <a:extLst>
              <a:ext uri="{FF2B5EF4-FFF2-40B4-BE49-F238E27FC236}">
                <a16:creationId xmlns:a16="http://schemas.microsoft.com/office/drawing/2014/main" id="{D9A074A8-8EE9-163A-3825-16A6DE5B48E5}"/>
              </a:ext>
            </a:extLst>
          </p:cNvPr>
          <p:cNvSpPr/>
          <p:nvPr/>
        </p:nvSpPr>
        <p:spPr>
          <a:xfrm>
            <a:off x="1752600" y="4710113"/>
            <a:ext cx="7086600" cy="1690687"/>
          </a:xfrm>
          <a:prstGeom prst="roundRect">
            <a:avLst/>
          </a:prstGeom>
          <a:noFill/>
          <a:ln w="698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84BC8BF-0133-0BF8-CAC8-AAD9981C3086}"/>
              </a:ext>
            </a:extLst>
          </p:cNvPr>
          <p:cNvSpPr>
            <a:spLocks noGrp="1" noChangeArrowheads="1"/>
          </p:cNvSpPr>
          <p:nvPr>
            <p:ph type="title"/>
          </p:nvPr>
        </p:nvSpPr>
        <p:spPr/>
        <p:txBody>
          <a:bodyPr/>
          <a:lstStyle/>
          <a:p>
            <a:pPr eaLnBrk="1" hangingPunct="1"/>
            <a:r>
              <a:rPr lang="en-US" altLang="en-US"/>
              <a:t>Design pattern</a:t>
            </a:r>
          </a:p>
        </p:txBody>
      </p:sp>
      <p:sp>
        <p:nvSpPr>
          <p:cNvPr id="53251" name="Rectangle 3">
            <a:extLst>
              <a:ext uri="{FF2B5EF4-FFF2-40B4-BE49-F238E27FC236}">
                <a16:creationId xmlns:a16="http://schemas.microsoft.com/office/drawing/2014/main" id="{19A72BD7-F835-D7FA-17E0-461502906D1E}"/>
              </a:ext>
            </a:extLst>
          </p:cNvPr>
          <p:cNvSpPr>
            <a:spLocks noGrp="1" noChangeArrowheads="1"/>
          </p:cNvSpPr>
          <p:nvPr>
            <p:ph type="body" idx="1"/>
          </p:nvPr>
        </p:nvSpPr>
        <p:spPr/>
        <p:txBody>
          <a:bodyPr/>
          <a:lstStyle/>
          <a:p>
            <a:pPr eaLnBrk="1" hangingPunct="1">
              <a:lnSpc>
                <a:spcPct val="95000"/>
              </a:lnSpc>
            </a:pPr>
            <a:r>
              <a:rPr lang="en-US" altLang="en-US" sz="2000"/>
              <a:t>“</a:t>
            </a:r>
            <a:r>
              <a:rPr lang="en-US" altLang="en-US" sz="2400" i="1"/>
              <a:t>A design pattern provides a </a:t>
            </a:r>
            <a:r>
              <a:rPr lang="en-US" altLang="en-US" sz="2400" b="1" i="1"/>
              <a:t>scheme for refining the subsystems</a:t>
            </a:r>
            <a:r>
              <a:rPr lang="en-US" altLang="en-US" sz="2400" i="1"/>
              <a:t> of a software system, or the relationships between them. It describes a commonly-recurring structure of communicating components that solves a </a:t>
            </a:r>
            <a:r>
              <a:rPr lang="en-US" altLang="en-US" sz="2400" b="1" i="1"/>
              <a:t>general design problem</a:t>
            </a:r>
            <a:r>
              <a:rPr lang="en-US" altLang="en-US" sz="2400" i="1"/>
              <a:t> within a </a:t>
            </a:r>
            <a:r>
              <a:rPr lang="en-US" altLang="en-US" sz="2400" b="1" i="1"/>
              <a:t>particular context</a:t>
            </a:r>
            <a:r>
              <a:rPr lang="en-US" altLang="en-US" sz="2400" i="1"/>
              <a:t>.”</a:t>
            </a:r>
          </a:p>
          <a:p>
            <a:pPr algn="r" eaLnBrk="1" hangingPunct="1">
              <a:lnSpc>
                <a:spcPct val="95000"/>
              </a:lnSpc>
              <a:buFontTx/>
              <a:buNone/>
            </a:pPr>
            <a:r>
              <a:rPr lang="en-US" altLang="en-US" sz="2000"/>
              <a:t>[POSA1]</a:t>
            </a:r>
          </a:p>
          <a:p>
            <a:pPr algn="r" eaLnBrk="1" hangingPunct="1">
              <a:lnSpc>
                <a:spcPct val="95000"/>
              </a:lnSpc>
              <a:buFontTx/>
              <a:buNone/>
            </a:pPr>
            <a:endParaRPr lang="en-US" altLang="en-US" sz="2000"/>
          </a:p>
          <a:p>
            <a:pPr eaLnBrk="1" hangingPunct="1">
              <a:lnSpc>
                <a:spcPct val="95000"/>
              </a:lnSpc>
            </a:pPr>
            <a:r>
              <a:rPr lang="en-US" altLang="en-US" sz="2000"/>
              <a:t>Smaller in scale  than architectural patterns, independent of a particular programming language  but dependent on a programming paradigm</a:t>
            </a:r>
          </a:p>
          <a:p>
            <a:pPr eaLnBrk="1" hangingPunct="1">
              <a:lnSpc>
                <a:spcPct val="95000"/>
              </a:lnSpc>
            </a:pPr>
            <a:r>
              <a:rPr lang="en-US" altLang="en-US" sz="2000"/>
              <a:t>The application of a design pattern has no effect on the fundamental structure of a software system, but may have a strong influence on the architecture of a </a:t>
            </a:r>
            <a:r>
              <a:rPr lang="en-US" altLang="en-US" sz="2000" i="1"/>
              <a:t>subsystem.</a:t>
            </a:r>
          </a:p>
          <a:p>
            <a:pPr eaLnBrk="1" hangingPunct="1">
              <a:lnSpc>
                <a:spcPct val="95000"/>
              </a:lnSpc>
            </a:pPr>
            <a:endParaRPr lang="en-US" altLang="en-US" sz="20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F5D433E-091A-4E16-91B9-B4FB5F2D8B42}"/>
              </a:ext>
            </a:extLst>
          </p:cNvPr>
          <p:cNvSpPr>
            <a:spLocks noGrp="1" noChangeArrowheads="1"/>
          </p:cNvSpPr>
          <p:nvPr>
            <p:ph type="title"/>
          </p:nvPr>
        </p:nvSpPr>
        <p:spPr/>
        <p:txBody>
          <a:bodyPr/>
          <a:lstStyle/>
          <a:p>
            <a:pPr eaLnBrk="1" hangingPunct="1"/>
            <a:r>
              <a:rPr lang="en-US" altLang="en-US"/>
              <a:t>Design pattern catalogs</a:t>
            </a:r>
          </a:p>
        </p:txBody>
      </p:sp>
      <p:sp>
        <p:nvSpPr>
          <p:cNvPr id="59395" name="Rectangle 3">
            <a:extLst>
              <a:ext uri="{FF2B5EF4-FFF2-40B4-BE49-F238E27FC236}">
                <a16:creationId xmlns:a16="http://schemas.microsoft.com/office/drawing/2014/main" id="{182869A9-296A-2585-DCAD-96062BAD5186}"/>
              </a:ext>
            </a:extLst>
          </p:cNvPr>
          <p:cNvSpPr>
            <a:spLocks noGrp="1" noChangeArrowheads="1"/>
          </p:cNvSpPr>
          <p:nvPr>
            <p:ph type="body" idx="1"/>
          </p:nvPr>
        </p:nvSpPr>
        <p:spPr/>
        <p:txBody>
          <a:bodyPr/>
          <a:lstStyle/>
          <a:p>
            <a:pPr eaLnBrk="1" hangingPunct="1">
              <a:lnSpc>
                <a:spcPct val="95000"/>
              </a:lnSpc>
              <a:defRPr/>
            </a:pPr>
            <a:r>
              <a:rPr lang="en-US" altLang="en-US" sz="2000" dirty="0"/>
              <a:t>Go4 Design patterns: a collection of patterns for </a:t>
            </a:r>
            <a:r>
              <a:rPr lang="en-US" altLang="en-US" sz="2000" b="1" dirty="0"/>
              <a:t>object oriented programming</a:t>
            </a:r>
          </a:p>
          <a:p>
            <a:pPr eaLnBrk="1" hangingPunct="1">
              <a:lnSpc>
                <a:spcPct val="95000"/>
              </a:lnSpc>
              <a:defRPr/>
            </a:pPr>
            <a:endParaRPr lang="en-US" altLang="en-US" sz="2000" dirty="0"/>
          </a:p>
          <a:p>
            <a:pPr eaLnBrk="1" hangingPunct="1">
              <a:lnSpc>
                <a:spcPct val="95000"/>
              </a:lnSpc>
              <a:defRPr/>
            </a:pPr>
            <a:r>
              <a:rPr lang="en-GB" sz="2000" dirty="0">
                <a:solidFill>
                  <a:srgbClr val="0F1111"/>
                </a:solidFill>
              </a:rPr>
              <a:t>Erich Gama,  Richard Helm,  Ralph Johnson,  John </a:t>
            </a:r>
            <a:r>
              <a:rPr lang="en-GB" sz="2000" dirty="0" err="1">
                <a:solidFill>
                  <a:srgbClr val="0F1111"/>
                </a:solidFill>
              </a:rPr>
              <a:t>Vlissides</a:t>
            </a:r>
            <a:r>
              <a:rPr lang="en-GB" sz="2000" dirty="0">
                <a:solidFill>
                  <a:srgbClr val="0F1111"/>
                </a:solidFill>
              </a:rPr>
              <a:t>, “Design Patterns: Elements of Reusable Object-Oriented Software ”</a:t>
            </a:r>
          </a:p>
          <a:p>
            <a:pPr eaLnBrk="1" hangingPunct="1">
              <a:lnSpc>
                <a:spcPct val="95000"/>
              </a:lnSpc>
              <a:defRPr/>
            </a:pPr>
            <a:r>
              <a:rPr lang="en-GB" sz="2000" dirty="0">
                <a:solidFill>
                  <a:srgbClr val="0F1111"/>
                </a:solidFill>
              </a:rPr>
              <a:t>Pattern:</a:t>
            </a:r>
          </a:p>
          <a:p>
            <a:pPr lvl="1" eaLnBrk="1" hangingPunct="1">
              <a:lnSpc>
                <a:spcPct val="95000"/>
              </a:lnSpc>
              <a:defRPr/>
            </a:pPr>
            <a:r>
              <a:rPr lang="en-GB" sz="1600" dirty="0">
                <a:solidFill>
                  <a:srgbClr val="0F1111"/>
                </a:solidFill>
              </a:rPr>
              <a:t>Name</a:t>
            </a:r>
          </a:p>
          <a:p>
            <a:pPr lvl="1" eaLnBrk="1" hangingPunct="1">
              <a:lnSpc>
                <a:spcPct val="95000"/>
              </a:lnSpc>
              <a:defRPr/>
            </a:pPr>
            <a:r>
              <a:rPr lang="en-GB" sz="1600" dirty="0">
                <a:solidFill>
                  <a:srgbClr val="0F1111"/>
                </a:solidFill>
              </a:rPr>
              <a:t>Intent - what does it do</a:t>
            </a:r>
          </a:p>
          <a:p>
            <a:pPr lvl="1" eaLnBrk="1" hangingPunct="1">
              <a:lnSpc>
                <a:spcPct val="95000"/>
              </a:lnSpc>
              <a:defRPr/>
            </a:pPr>
            <a:r>
              <a:rPr lang="en-GB" sz="1600" dirty="0">
                <a:solidFill>
                  <a:srgbClr val="0F1111"/>
                </a:solidFill>
              </a:rPr>
              <a:t>Motivation -  scenario that illustrates the design problem</a:t>
            </a:r>
          </a:p>
          <a:p>
            <a:pPr lvl="1" eaLnBrk="1" hangingPunct="1">
              <a:lnSpc>
                <a:spcPct val="95000"/>
              </a:lnSpc>
              <a:defRPr/>
            </a:pPr>
            <a:r>
              <a:rPr lang="en-GB" sz="1600" dirty="0">
                <a:solidFill>
                  <a:srgbClr val="0F1111"/>
                </a:solidFill>
              </a:rPr>
              <a:t>Applicability – situations in which the pattern can be applied</a:t>
            </a:r>
          </a:p>
          <a:p>
            <a:pPr lvl="1" eaLnBrk="1" hangingPunct="1">
              <a:lnSpc>
                <a:spcPct val="95000"/>
              </a:lnSpc>
              <a:defRPr/>
            </a:pPr>
            <a:r>
              <a:rPr lang="en-GB" sz="1600" dirty="0">
                <a:solidFill>
                  <a:srgbClr val="0F1111"/>
                </a:solidFill>
              </a:rPr>
              <a:t>Structure – class diagram</a:t>
            </a:r>
          </a:p>
          <a:p>
            <a:pPr lvl="1" eaLnBrk="1" hangingPunct="1">
              <a:lnSpc>
                <a:spcPct val="95000"/>
              </a:lnSpc>
              <a:defRPr/>
            </a:pPr>
            <a:r>
              <a:rPr lang="en-GB" sz="1600" dirty="0">
                <a:solidFill>
                  <a:srgbClr val="0F1111"/>
                </a:solidFill>
              </a:rPr>
              <a:t>Participants – the classes and/or objects and their </a:t>
            </a:r>
            <a:r>
              <a:rPr lang="en-GB" sz="1600" dirty="0" err="1">
                <a:solidFill>
                  <a:srgbClr val="0F1111"/>
                </a:solidFill>
              </a:rPr>
              <a:t>responsabilities</a:t>
            </a:r>
            <a:endParaRPr lang="en-GB" sz="1600" dirty="0">
              <a:solidFill>
                <a:srgbClr val="0F1111"/>
              </a:solidFill>
            </a:endParaRPr>
          </a:p>
          <a:p>
            <a:pPr lvl="1" eaLnBrk="1" hangingPunct="1">
              <a:lnSpc>
                <a:spcPct val="95000"/>
              </a:lnSpc>
              <a:defRPr/>
            </a:pPr>
            <a:r>
              <a:rPr lang="en-GB" sz="1600" dirty="0">
                <a:solidFill>
                  <a:srgbClr val="0F1111"/>
                </a:solidFill>
              </a:rPr>
              <a:t>Collaborations</a:t>
            </a:r>
          </a:p>
          <a:p>
            <a:pPr lvl="1" eaLnBrk="1" hangingPunct="1">
              <a:lnSpc>
                <a:spcPct val="95000"/>
              </a:lnSpc>
              <a:defRPr/>
            </a:pPr>
            <a:r>
              <a:rPr lang="en-GB" sz="1600" dirty="0">
                <a:solidFill>
                  <a:srgbClr val="0F1111"/>
                </a:solidFill>
              </a:rPr>
              <a:t>Consequences</a:t>
            </a:r>
          </a:p>
          <a:p>
            <a:pPr eaLnBrk="1" hangingPunct="1">
              <a:lnSpc>
                <a:spcPct val="95000"/>
              </a:lnSpc>
              <a:defRPr/>
            </a:pPr>
            <a:endParaRPr lang="en-GB" sz="2000" dirty="0">
              <a:solidFill>
                <a:srgbClr val="0F1111"/>
              </a:solidFill>
            </a:endParaRPr>
          </a:p>
          <a:p>
            <a:pPr eaLnBrk="1" hangingPunct="1">
              <a:lnSpc>
                <a:spcPct val="95000"/>
              </a:lnSpc>
              <a:defRPr/>
            </a:pPr>
            <a:endParaRPr lang="en-GB" sz="2000" dirty="0">
              <a:solidFill>
                <a:srgbClr val="0F1111"/>
              </a:solidFill>
            </a:endParaRPr>
          </a:p>
          <a:p>
            <a:pPr marL="0" indent="0" eaLnBrk="1" hangingPunct="1">
              <a:lnSpc>
                <a:spcPct val="95000"/>
              </a:lnSpc>
              <a:buFontTx/>
              <a:buNone/>
              <a:defRPr/>
            </a:pPr>
            <a:endParaRPr lang="en-US" alt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46DB58E-EF33-2AAB-375C-9F8585E85061}"/>
              </a:ext>
            </a:extLst>
          </p:cNvPr>
          <p:cNvSpPr>
            <a:spLocks noGrp="1" noChangeArrowheads="1"/>
          </p:cNvSpPr>
          <p:nvPr>
            <p:ph type="title"/>
          </p:nvPr>
        </p:nvSpPr>
        <p:spPr/>
        <p:txBody>
          <a:bodyPr/>
          <a:lstStyle/>
          <a:p>
            <a:pPr eaLnBrk="1" hangingPunct="1"/>
            <a:r>
              <a:rPr lang="en-US" altLang="en-US"/>
              <a:t>Example: The </a:t>
            </a:r>
            <a:r>
              <a:rPr lang="en-US" altLang="en-US" i="1"/>
              <a:t>Observer </a:t>
            </a:r>
            <a:br>
              <a:rPr lang="en-US" altLang="en-US" i="1"/>
            </a:br>
            <a:r>
              <a:rPr lang="en-US" altLang="en-US"/>
              <a:t>Design Pattern</a:t>
            </a:r>
          </a:p>
        </p:txBody>
      </p:sp>
      <p:sp>
        <p:nvSpPr>
          <p:cNvPr id="59395" name="Rectangle 3">
            <a:extLst>
              <a:ext uri="{FF2B5EF4-FFF2-40B4-BE49-F238E27FC236}">
                <a16:creationId xmlns:a16="http://schemas.microsoft.com/office/drawing/2014/main" id="{7A6FBEAC-EA66-1C28-9C6E-CAF4840DECDD}"/>
              </a:ext>
            </a:extLst>
          </p:cNvPr>
          <p:cNvSpPr>
            <a:spLocks noGrp="1" noChangeArrowheads="1"/>
          </p:cNvSpPr>
          <p:nvPr>
            <p:ph type="body" idx="1"/>
          </p:nvPr>
        </p:nvSpPr>
        <p:spPr/>
        <p:txBody>
          <a:bodyPr/>
          <a:lstStyle/>
          <a:p>
            <a:pPr eaLnBrk="1" hangingPunct="1">
              <a:lnSpc>
                <a:spcPct val="95000"/>
              </a:lnSpc>
              <a:defRPr/>
            </a:pPr>
            <a:endParaRPr lang="en-GB" sz="2000" dirty="0">
              <a:solidFill>
                <a:srgbClr val="0F1111"/>
              </a:solidFill>
            </a:endParaRPr>
          </a:p>
          <a:p>
            <a:pPr eaLnBrk="1" hangingPunct="1">
              <a:lnSpc>
                <a:spcPct val="95000"/>
              </a:lnSpc>
              <a:defRPr/>
            </a:pPr>
            <a:endParaRPr lang="en-GB" sz="2000" dirty="0">
              <a:solidFill>
                <a:srgbClr val="0F1111"/>
              </a:solidFill>
            </a:endParaRPr>
          </a:p>
          <a:p>
            <a:pPr marL="0" indent="0" eaLnBrk="1" hangingPunct="1">
              <a:lnSpc>
                <a:spcPct val="95000"/>
              </a:lnSpc>
              <a:buFontTx/>
              <a:buNone/>
              <a:defRPr/>
            </a:pPr>
            <a:endParaRPr lang="en-US" altLang="en-US" sz="2000" i="1" dirty="0"/>
          </a:p>
        </p:txBody>
      </p:sp>
      <p:sp>
        <p:nvSpPr>
          <p:cNvPr id="2" name="Rectangle 3">
            <a:extLst>
              <a:ext uri="{FF2B5EF4-FFF2-40B4-BE49-F238E27FC236}">
                <a16:creationId xmlns:a16="http://schemas.microsoft.com/office/drawing/2014/main" id="{9B540F2F-A2B1-12B1-78D1-0A50F92EE24A}"/>
              </a:ext>
            </a:extLst>
          </p:cNvPr>
          <p:cNvSpPr txBox="1">
            <a:spLocks noChangeArrowheads="1"/>
          </p:cNvSpPr>
          <p:nvPr/>
        </p:nvSpPr>
        <p:spPr bwMode="auto">
          <a:xfrm>
            <a:off x="609600" y="1752600"/>
            <a:ext cx="8229600" cy="4525963"/>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5000"/>
              </a:lnSpc>
              <a:defRPr/>
            </a:pPr>
            <a:r>
              <a:rPr lang="en-US" altLang="en-US" sz="2000" b="1" dirty="0"/>
              <a:t>Observer – Motivation:</a:t>
            </a:r>
          </a:p>
          <a:p>
            <a:pPr>
              <a:defRPr/>
            </a:pPr>
            <a:r>
              <a:rPr lang="en-GB" sz="1800" dirty="0"/>
              <a:t>Need to maintain consistency between related cooperating objects, but without their classes tightly coupled</a:t>
            </a:r>
            <a:endParaRPr lang="en-US" altLang="en-US" sz="1800" dirty="0"/>
          </a:p>
          <a:p>
            <a:pPr eaLnBrk="1" hangingPunct="1">
              <a:lnSpc>
                <a:spcPct val="95000"/>
              </a:lnSpc>
              <a:defRPr/>
            </a:pPr>
            <a:r>
              <a:rPr lang="en-GB" sz="1800" dirty="0">
                <a:solidFill>
                  <a:srgbClr val="0F1111"/>
                </a:solidFill>
              </a:rPr>
              <a:t>Example: graphical user interface classes &lt;-&gt; application data</a:t>
            </a:r>
          </a:p>
          <a:p>
            <a:pPr eaLnBrk="1" hangingPunct="1">
              <a:lnSpc>
                <a:spcPct val="95000"/>
              </a:lnSpc>
              <a:defRPr/>
            </a:pPr>
            <a:endParaRPr lang="en-GB" sz="2000" dirty="0">
              <a:solidFill>
                <a:srgbClr val="0F1111"/>
              </a:solidFill>
            </a:endParaRPr>
          </a:p>
          <a:p>
            <a:pPr marL="0" indent="0" eaLnBrk="1" hangingPunct="1">
              <a:lnSpc>
                <a:spcPct val="95000"/>
              </a:lnSpc>
              <a:buFontTx/>
              <a:buNone/>
              <a:defRPr/>
            </a:pPr>
            <a:endParaRPr lang="en-US" altLang="en-US" sz="2000" i="1" dirty="0"/>
          </a:p>
        </p:txBody>
      </p:sp>
      <p:pic>
        <p:nvPicPr>
          <p:cNvPr id="55301" name="Picture 3">
            <a:extLst>
              <a:ext uri="{FF2B5EF4-FFF2-40B4-BE49-F238E27FC236}">
                <a16:creationId xmlns:a16="http://schemas.microsoft.com/office/drawing/2014/main" id="{EE5E039B-4762-7A65-CD5F-A43395B4F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3276600"/>
            <a:ext cx="50006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837B014-24ED-3A1C-FDDD-77A64D42EFF0}"/>
              </a:ext>
            </a:extLst>
          </p:cNvPr>
          <p:cNvSpPr>
            <a:spLocks noGrp="1" noChangeArrowheads="1"/>
          </p:cNvSpPr>
          <p:nvPr>
            <p:ph type="title"/>
          </p:nvPr>
        </p:nvSpPr>
        <p:spPr/>
        <p:txBody>
          <a:bodyPr/>
          <a:lstStyle/>
          <a:p>
            <a:pPr eaLnBrk="1" hangingPunct="1"/>
            <a:r>
              <a:rPr lang="en-US" altLang="en-US" i="1"/>
              <a:t>Observer - </a:t>
            </a:r>
            <a:r>
              <a:rPr lang="en-US" altLang="en-US"/>
              <a:t>Intent</a:t>
            </a:r>
          </a:p>
        </p:txBody>
      </p:sp>
      <p:sp>
        <p:nvSpPr>
          <p:cNvPr id="59395" name="Rectangle 3">
            <a:extLst>
              <a:ext uri="{FF2B5EF4-FFF2-40B4-BE49-F238E27FC236}">
                <a16:creationId xmlns:a16="http://schemas.microsoft.com/office/drawing/2014/main" id="{F1EC13AB-7B16-4DAF-6A5C-635C380808D8}"/>
              </a:ext>
            </a:extLst>
          </p:cNvPr>
          <p:cNvSpPr>
            <a:spLocks noGrp="1" noChangeArrowheads="1"/>
          </p:cNvSpPr>
          <p:nvPr>
            <p:ph type="body" idx="1"/>
          </p:nvPr>
        </p:nvSpPr>
        <p:spPr/>
        <p:txBody>
          <a:bodyPr/>
          <a:lstStyle/>
          <a:p>
            <a:pPr eaLnBrk="1" hangingPunct="1">
              <a:lnSpc>
                <a:spcPct val="95000"/>
              </a:lnSpc>
              <a:defRPr/>
            </a:pPr>
            <a:endParaRPr lang="en-GB" sz="2000" dirty="0">
              <a:solidFill>
                <a:srgbClr val="0F1111"/>
              </a:solidFill>
            </a:endParaRPr>
          </a:p>
          <a:p>
            <a:pPr eaLnBrk="1" hangingPunct="1">
              <a:lnSpc>
                <a:spcPct val="95000"/>
              </a:lnSpc>
              <a:defRPr/>
            </a:pPr>
            <a:endParaRPr lang="en-GB" sz="2000" dirty="0">
              <a:solidFill>
                <a:srgbClr val="0F1111"/>
              </a:solidFill>
            </a:endParaRPr>
          </a:p>
          <a:p>
            <a:pPr marL="0" indent="0" eaLnBrk="1" hangingPunct="1">
              <a:lnSpc>
                <a:spcPct val="95000"/>
              </a:lnSpc>
              <a:buFontTx/>
              <a:buNone/>
              <a:defRPr/>
            </a:pPr>
            <a:endParaRPr lang="en-US" altLang="en-US" sz="2000" i="1" dirty="0"/>
          </a:p>
        </p:txBody>
      </p:sp>
      <p:sp>
        <p:nvSpPr>
          <p:cNvPr id="2" name="Rectangle 3">
            <a:extLst>
              <a:ext uri="{FF2B5EF4-FFF2-40B4-BE49-F238E27FC236}">
                <a16:creationId xmlns:a16="http://schemas.microsoft.com/office/drawing/2014/main" id="{ECB4B488-1556-8242-87C2-2069D308A9CC}"/>
              </a:ext>
            </a:extLst>
          </p:cNvPr>
          <p:cNvSpPr txBox="1">
            <a:spLocks noChangeArrowheads="1"/>
          </p:cNvSpPr>
          <p:nvPr/>
        </p:nvSpPr>
        <p:spPr bwMode="auto">
          <a:xfrm>
            <a:off x="609600" y="1417638"/>
            <a:ext cx="8229600" cy="48609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5000"/>
              </a:lnSpc>
              <a:defRPr/>
            </a:pPr>
            <a:r>
              <a:rPr lang="en-US" altLang="en-US" sz="2000" b="1" dirty="0"/>
              <a:t>Observer – Intent:</a:t>
            </a:r>
          </a:p>
          <a:p>
            <a:pPr>
              <a:defRPr/>
            </a:pPr>
            <a:r>
              <a:rPr lang="en-GB" sz="1800" dirty="0"/>
              <a:t>Define a one-to-many dependency between objects so that when one object changes state, all its dependents are notified and updated automatically.</a:t>
            </a:r>
          </a:p>
          <a:p>
            <a:pPr marL="0" indent="0">
              <a:buFontTx/>
              <a:buNone/>
              <a:defRPr/>
            </a:pPr>
            <a:endParaRPr lang="en-GB" sz="1800" dirty="0">
              <a:solidFill>
                <a:srgbClr val="0F1111"/>
              </a:solidFill>
            </a:endParaRPr>
          </a:p>
          <a:p>
            <a:pPr eaLnBrk="1" hangingPunct="1">
              <a:lnSpc>
                <a:spcPct val="95000"/>
              </a:lnSpc>
              <a:defRPr/>
            </a:pPr>
            <a:r>
              <a:rPr lang="en-GB" sz="1600" dirty="0">
                <a:solidFill>
                  <a:srgbClr val="0F1111"/>
                </a:solidFill>
              </a:rPr>
              <a:t>Example: the different graphical views are dependent on the data object and therefore should be </a:t>
            </a:r>
            <a:r>
              <a:rPr lang="en-GB" sz="1600" dirty="0" err="1">
                <a:solidFill>
                  <a:srgbClr val="0F1111"/>
                </a:solidFill>
              </a:rPr>
              <a:t>notifed</a:t>
            </a:r>
            <a:r>
              <a:rPr lang="en-GB" sz="1600" dirty="0">
                <a:solidFill>
                  <a:srgbClr val="0F1111"/>
                </a:solidFill>
              </a:rPr>
              <a:t> of any  changes in its state</a:t>
            </a:r>
          </a:p>
          <a:p>
            <a:pPr eaLnBrk="1" hangingPunct="1">
              <a:lnSpc>
                <a:spcPct val="95000"/>
              </a:lnSpc>
              <a:defRPr/>
            </a:pPr>
            <a:endParaRPr lang="en-GB" sz="2000" dirty="0">
              <a:solidFill>
                <a:srgbClr val="0F1111"/>
              </a:solidFill>
            </a:endParaRPr>
          </a:p>
          <a:p>
            <a:pPr marL="0" indent="0" eaLnBrk="1" hangingPunct="1">
              <a:lnSpc>
                <a:spcPct val="95000"/>
              </a:lnSpc>
              <a:buFontTx/>
              <a:buNone/>
              <a:defRPr/>
            </a:pPr>
            <a:endParaRPr lang="en-US" altLang="en-US" sz="2000" i="1" dirty="0"/>
          </a:p>
        </p:txBody>
      </p:sp>
      <p:pic>
        <p:nvPicPr>
          <p:cNvPr id="56325" name="Picture 3">
            <a:extLst>
              <a:ext uri="{FF2B5EF4-FFF2-40B4-BE49-F238E27FC236}">
                <a16:creationId xmlns:a16="http://schemas.microsoft.com/office/drawing/2014/main" id="{CCA108D9-31B6-06C8-A85F-0C5B475AB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44888"/>
            <a:ext cx="50006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48751C4-F830-6196-0717-33019DF1D43E}"/>
              </a:ext>
            </a:extLst>
          </p:cNvPr>
          <p:cNvSpPr>
            <a:spLocks noGrp="1" noChangeArrowheads="1"/>
          </p:cNvSpPr>
          <p:nvPr>
            <p:ph type="title"/>
          </p:nvPr>
        </p:nvSpPr>
        <p:spPr/>
        <p:txBody>
          <a:bodyPr/>
          <a:lstStyle/>
          <a:p>
            <a:pPr eaLnBrk="1" hangingPunct="1"/>
            <a:r>
              <a:rPr lang="en-US" altLang="en-US" i="1"/>
              <a:t>Observer - </a:t>
            </a:r>
            <a:r>
              <a:rPr lang="en-US" altLang="en-US"/>
              <a:t>Applicability</a:t>
            </a:r>
          </a:p>
        </p:txBody>
      </p:sp>
      <p:sp>
        <p:nvSpPr>
          <p:cNvPr id="59395" name="Rectangle 3">
            <a:extLst>
              <a:ext uri="{FF2B5EF4-FFF2-40B4-BE49-F238E27FC236}">
                <a16:creationId xmlns:a16="http://schemas.microsoft.com/office/drawing/2014/main" id="{06763D48-FEA0-45A5-9CB6-EBC4FF577D5D}"/>
              </a:ext>
            </a:extLst>
          </p:cNvPr>
          <p:cNvSpPr>
            <a:spLocks noGrp="1" noChangeArrowheads="1"/>
          </p:cNvSpPr>
          <p:nvPr>
            <p:ph type="body" idx="1"/>
          </p:nvPr>
        </p:nvSpPr>
        <p:spPr/>
        <p:txBody>
          <a:bodyPr/>
          <a:lstStyle/>
          <a:p>
            <a:pPr eaLnBrk="1" hangingPunct="1">
              <a:lnSpc>
                <a:spcPct val="95000"/>
              </a:lnSpc>
              <a:defRPr/>
            </a:pPr>
            <a:endParaRPr lang="en-GB" sz="2000" dirty="0">
              <a:solidFill>
                <a:srgbClr val="0F1111"/>
              </a:solidFill>
            </a:endParaRPr>
          </a:p>
          <a:p>
            <a:pPr eaLnBrk="1" hangingPunct="1">
              <a:lnSpc>
                <a:spcPct val="95000"/>
              </a:lnSpc>
              <a:defRPr/>
            </a:pPr>
            <a:endParaRPr lang="en-GB" sz="2000" dirty="0">
              <a:solidFill>
                <a:srgbClr val="0F1111"/>
              </a:solidFill>
            </a:endParaRPr>
          </a:p>
          <a:p>
            <a:pPr marL="0" indent="0" eaLnBrk="1" hangingPunct="1">
              <a:lnSpc>
                <a:spcPct val="95000"/>
              </a:lnSpc>
              <a:buFontTx/>
              <a:buNone/>
              <a:defRPr/>
            </a:pPr>
            <a:endParaRPr lang="en-US" altLang="en-US" sz="2000" i="1" dirty="0"/>
          </a:p>
        </p:txBody>
      </p:sp>
      <p:sp>
        <p:nvSpPr>
          <p:cNvPr id="2" name="Rectangle 3">
            <a:extLst>
              <a:ext uri="{FF2B5EF4-FFF2-40B4-BE49-F238E27FC236}">
                <a16:creationId xmlns:a16="http://schemas.microsoft.com/office/drawing/2014/main" id="{77655E7F-2226-54BD-7AAE-5710A9F196E4}"/>
              </a:ext>
            </a:extLst>
          </p:cNvPr>
          <p:cNvSpPr txBox="1">
            <a:spLocks noChangeArrowheads="1"/>
          </p:cNvSpPr>
          <p:nvPr/>
        </p:nvSpPr>
        <p:spPr bwMode="auto">
          <a:xfrm>
            <a:off x="609600" y="1417638"/>
            <a:ext cx="8229600" cy="4860925"/>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5000"/>
              </a:lnSpc>
              <a:defRPr/>
            </a:pPr>
            <a:r>
              <a:rPr lang="en-US" altLang="en-US" sz="2000" b="1" dirty="0"/>
              <a:t>Observer – Applicability:</a:t>
            </a:r>
          </a:p>
          <a:p>
            <a:pPr eaLnBrk="1" hangingPunct="1">
              <a:lnSpc>
                <a:spcPct val="95000"/>
              </a:lnSpc>
              <a:defRPr/>
            </a:pPr>
            <a:r>
              <a:rPr lang="en-GB" sz="2000" dirty="0"/>
              <a:t>Use the Observer pattern in the following situations:</a:t>
            </a:r>
          </a:p>
          <a:p>
            <a:pPr lvl="1" eaLnBrk="1" hangingPunct="1">
              <a:lnSpc>
                <a:spcPct val="95000"/>
              </a:lnSpc>
              <a:defRPr/>
            </a:pPr>
            <a:r>
              <a:rPr lang="en-GB" sz="1600" dirty="0"/>
              <a:t>When an abstraction has two aspects, one dependent on the other. Encapsulating these aspects in separate objects lets you vary and reuse them independently.</a:t>
            </a:r>
          </a:p>
          <a:p>
            <a:pPr lvl="2" eaLnBrk="1" hangingPunct="1">
              <a:lnSpc>
                <a:spcPct val="95000"/>
              </a:lnSpc>
              <a:defRPr/>
            </a:pPr>
            <a:r>
              <a:rPr lang="en-GB" sz="1200" dirty="0"/>
              <a:t>The dependent = observer</a:t>
            </a:r>
          </a:p>
          <a:p>
            <a:pPr lvl="2" eaLnBrk="1" hangingPunct="1">
              <a:lnSpc>
                <a:spcPct val="95000"/>
              </a:lnSpc>
              <a:defRPr/>
            </a:pPr>
            <a:r>
              <a:rPr lang="en-GB" sz="1200" dirty="0"/>
              <a:t>The independent = subject, observable</a:t>
            </a:r>
          </a:p>
          <a:p>
            <a:pPr lvl="1">
              <a:defRPr/>
            </a:pPr>
            <a:r>
              <a:rPr lang="en-GB" sz="1600" dirty="0"/>
              <a:t>When a change to one object (the subject) requires changing others (the observers), and you don't know how many objects need to be changed.</a:t>
            </a:r>
          </a:p>
          <a:p>
            <a:pPr lvl="1">
              <a:defRPr/>
            </a:pPr>
            <a:r>
              <a:rPr lang="en-GB" sz="1600" dirty="0"/>
              <a:t>When an object (the subject) should be able to notify other (the observers) without making assumptions about who these objects are. In other words, you don’t want these objects tightly coupled.</a:t>
            </a:r>
            <a:endParaRPr lang="en-US" altLang="en-US" sz="1600" b="1" dirty="0"/>
          </a:p>
          <a:p>
            <a:pPr marL="0" indent="0" eaLnBrk="1" hangingPunct="1">
              <a:lnSpc>
                <a:spcPct val="95000"/>
              </a:lnSpc>
              <a:buFontTx/>
              <a:buNone/>
              <a:defRPr/>
            </a:pPr>
            <a:endParaRPr lang="en-US" altLang="en-US" sz="20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0B83F3C-BC97-3F09-1219-CAF76AF53E40}"/>
              </a:ext>
            </a:extLst>
          </p:cNvPr>
          <p:cNvSpPr>
            <a:spLocks noGrp="1" noChangeArrowheads="1"/>
          </p:cNvSpPr>
          <p:nvPr>
            <p:ph type="title"/>
          </p:nvPr>
        </p:nvSpPr>
        <p:spPr>
          <a:xfrm>
            <a:off x="457200" y="152400"/>
            <a:ext cx="8229600" cy="1143000"/>
          </a:xfrm>
        </p:spPr>
        <p:txBody>
          <a:bodyPr/>
          <a:lstStyle/>
          <a:p>
            <a:r>
              <a:rPr lang="en-GB" altLang="en-US" sz="3600" i="1"/>
              <a:t>Observer</a:t>
            </a:r>
            <a:r>
              <a:rPr lang="en-GB" altLang="en-US" sz="3600"/>
              <a:t> – Structure</a:t>
            </a:r>
          </a:p>
        </p:txBody>
      </p:sp>
      <p:pic>
        <p:nvPicPr>
          <p:cNvPr id="58371" name="Picture 3">
            <a:extLst>
              <a:ext uri="{FF2B5EF4-FFF2-40B4-BE49-F238E27FC236}">
                <a16:creationId xmlns:a16="http://schemas.microsoft.com/office/drawing/2014/main" id="{BE5A63F3-B441-823A-7425-CEF089A79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064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7">
            <a:extLst>
              <a:ext uri="{FF2B5EF4-FFF2-40B4-BE49-F238E27FC236}">
                <a16:creationId xmlns:a16="http://schemas.microsoft.com/office/drawing/2014/main" id="{2FB2D263-EB24-81B5-8BE1-4EE55440D731}"/>
              </a:ext>
            </a:extLst>
          </p:cNvPr>
          <p:cNvSpPr txBox="1">
            <a:spLocks noChangeArrowheads="1"/>
          </p:cNvSpPr>
          <p:nvPr/>
        </p:nvSpPr>
        <p:spPr bwMode="auto">
          <a:xfrm>
            <a:off x="4800600" y="5943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Figure from [GoF]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FC736D4-4BEE-C0BB-506F-DC617AABC4D5}"/>
              </a:ext>
            </a:extLst>
          </p:cNvPr>
          <p:cNvSpPr>
            <a:spLocks noGrp="1" noChangeArrowheads="1"/>
          </p:cNvSpPr>
          <p:nvPr>
            <p:ph type="title"/>
          </p:nvPr>
        </p:nvSpPr>
        <p:spPr>
          <a:xfrm>
            <a:off x="457200" y="152400"/>
            <a:ext cx="8229600" cy="1143000"/>
          </a:xfrm>
        </p:spPr>
        <p:txBody>
          <a:bodyPr/>
          <a:lstStyle/>
          <a:p>
            <a:r>
              <a:rPr lang="en-GB" altLang="en-US" sz="3600" i="1"/>
              <a:t>Observer</a:t>
            </a:r>
            <a:r>
              <a:rPr lang="en-GB" altLang="en-US" sz="3600"/>
              <a:t> – Participants</a:t>
            </a:r>
          </a:p>
        </p:txBody>
      </p:sp>
      <p:sp>
        <p:nvSpPr>
          <p:cNvPr id="59395" name="Rectangle 3">
            <a:extLst>
              <a:ext uri="{FF2B5EF4-FFF2-40B4-BE49-F238E27FC236}">
                <a16:creationId xmlns:a16="http://schemas.microsoft.com/office/drawing/2014/main" id="{8F2D9768-7979-678C-4302-3503ED621D26}"/>
              </a:ext>
            </a:extLst>
          </p:cNvPr>
          <p:cNvSpPr txBox="1">
            <a:spLocks noChangeArrowheads="1"/>
          </p:cNvSpPr>
          <p:nvPr/>
        </p:nvSpPr>
        <p:spPr bwMode="auto">
          <a:xfrm>
            <a:off x="457200" y="1287463"/>
            <a:ext cx="8534400" cy="483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GB" altLang="en-US" sz="1600" b="1"/>
              <a:t>Subject: </a:t>
            </a:r>
          </a:p>
          <a:p>
            <a:pPr lvl="1"/>
            <a:r>
              <a:rPr lang="en-GB" altLang="en-US" sz="1600"/>
              <a:t>knows its observers. </a:t>
            </a:r>
          </a:p>
          <a:p>
            <a:pPr lvl="1"/>
            <a:r>
              <a:rPr lang="en-GB" altLang="en-US" sz="1600"/>
              <a:t>any number of Observer objects may observe a subject.</a:t>
            </a:r>
          </a:p>
          <a:p>
            <a:pPr lvl="1"/>
            <a:r>
              <a:rPr lang="en-GB" altLang="en-US" sz="1600"/>
              <a:t>provides an interface for attaching and detaching Observer objects.</a:t>
            </a:r>
          </a:p>
          <a:p>
            <a:r>
              <a:rPr lang="en-GB" altLang="en-US" sz="1600" b="1"/>
              <a:t>Observer: </a:t>
            </a:r>
          </a:p>
          <a:p>
            <a:pPr lvl="1"/>
            <a:r>
              <a:rPr lang="en-GB" altLang="en-US" sz="1600"/>
              <a:t>defines an updating interface for objects that should be notified of changes in a subject.</a:t>
            </a:r>
          </a:p>
          <a:p>
            <a:r>
              <a:rPr lang="en-GB" altLang="en-US" sz="1600" b="1"/>
              <a:t>ConcreteSubject: </a:t>
            </a:r>
          </a:p>
          <a:p>
            <a:pPr lvl="1"/>
            <a:r>
              <a:rPr lang="en-GB" altLang="en-US" sz="1600"/>
              <a:t>stores state of interest to ConcreteObserver objects. </a:t>
            </a:r>
          </a:p>
          <a:p>
            <a:pPr lvl="1"/>
            <a:r>
              <a:rPr lang="en-GB" altLang="en-US" sz="1600"/>
              <a:t>sends a notification to its observers when its state changes.</a:t>
            </a:r>
          </a:p>
          <a:p>
            <a:r>
              <a:rPr lang="en-GB" altLang="en-US" sz="1600" b="1"/>
              <a:t>ConcreteObserver: </a:t>
            </a:r>
          </a:p>
          <a:p>
            <a:pPr lvl="1"/>
            <a:r>
              <a:rPr lang="en-GB" altLang="en-US" sz="1600"/>
              <a:t>maintains a reference to a ConcreteSubject object.</a:t>
            </a:r>
          </a:p>
          <a:p>
            <a:pPr lvl="1"/>
            <a:r>
              <a:rPr lang="en-GB" altLang="en-US" sz="1600"/>
              <a:t>stores state that should stay consistent with the subject’s. </a:t>
            </a:r>
          </a:p>
          <a:p>
            <a:pPr lvl="1"/>
            <a:r>
              <a:rPr lang="en-GB" altLang="en-US" sz="1600"/>
              <a:t>implements the Observer updating interface to keep its state consistent with the subject's.</a:t>
            </a:r>
            <a:endParaRPr lang="en-US" altLang="en-US" sz="16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91389B6-2592-94FD-0ABA-56BE8D074FD0}"/>
              </a:ext>
            </a:extLst>
          </p:cNvPr>
          <p:cNvSpPr>
            <a:spLocks noGrp="1" noChangeArrowheads="1"/>
          </p:cNvSpPr>
          <p:nvPr>
            <p:ph type="title"/>
          </p:nvPr>
        </p:nvSpPr>
        <p:spPr>
          <a:xfrm>
            <a:off x="457200" y="152400"/>
            <a:ext cx="8229600" cy="1143000"/>
          </a:xfrm>
        </p:spPr>
        <p:txBody>
          <a:bodyPr/>
          <a:lstStyle/>
          <a:p>
            <a:r>
              <a:rPr lang="en-GB" altLang="en-US" sz="3600" i="1"/>
              <a:t>Observer</a:t>
            </a:r>
            <a:r>
              <a:rPr lang="en-GB" altLang="en-US" sz="3600"/>
              <a:t> – Collaborations</a:t>
            </a:r>
          </a:p>
        </p:txBody>
      </p:sp>
      <p:sp>
        <p:nvSpPr>
          <p:cNvPr id="60419" name="TextBox 7">
            <a:extLst>
              <a:ext uri="{FF2B5EF4-FFF2-40B4-BE49-F238E27FC236}">
                <a16:creationId xmlns:a16="http://schemas.microsoft.com/office/drawing/2014/main" id="{AF578365-C794-D164-6D05-464C586A813C}"/>
              </a:ext>
            </a:extLst>
          </p:cNvPr>
          <p:cNvSpPr txBox="1">
            <a:spLocks noChangeArrowheads="1"/>
          </p:cNvSpPr>
          <p:nvPr/>
        </p:nvSpPr>
        <p:spPr bwMode="auto">
          <a:xfrm>
            <a:off x="4800600" y="594360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400"/>
              <a:t>Figure from [GoF]</a:t>
            </a:r>
          </a:p>
        </p:txBody>
      </p:sp>
      <p:pic>
        <p:nvPicPr>
          <p:cNvPr id="60420" name="Picture 4">
            <a:extLst>
              <a:ext uri="{FF2B5EF4-FFF2-40B4-BE49-F238E27FC236}">
                <a16:creationId xmlns:a16="http://schemas.microsoft.com/office/drawing/2014/main" id="{57AC67F9-8A37-856D-9718-270F64C92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8032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52D9209-6118-0458-99E7-754B67A8B0CB}"/>
              </a:ext>
            </a:extLst>
          </p:cNvPr>
          <p:cNvSpPr>
            <a:spLocks noGrp="1" noChangeArrowheads="1"/>
          </p:cNvSpPr>
          <p:nvPr>
            <p:ph type="title"/>
          </p:nvPr>
        </p:nvSpPr>
        <p:spPr/>
        <p:txBody>
          <a:bodyPr/>
          <a:lstStyle/>
          <a:p>
            <a:pPr eaLnBrk="1" hangingPunct="1"/>
            <a:r>
              <a:rPr lang="en-US" altLang="en-US" sz="4000"/>
              <a:t>What is software architecture ?</a:t>
            </a:r>
            <a:br>
              <a:rPr lang="en-US" altLang="en-US" sz="4000"/>
            </a:br>
            <a:r>
              <a:rPr lang="en-US" altLang="en-US" sz="4000"/>
              <a:t>What is not software architecture ?</a:t>
            </a:r>
          </a:p>
        </p:txBody>
      </p:sp>
      <p:sp>
        <p:nvSpPr>
          <p:cNvPr id="7171" name="Text Box 6">
            <a:extLst>
              <a:ext uri="{FF2B5EF4-FFF2-40B4-BE49-F238E27FC236}">
                <a16:creationId xmlns:a16="http://schemas.microsoft.com/office/drawing/2014/main" id="{33360A69-E42D-44F1-5369-6211BF1823A6}"/>
              </a:ext>
            </a:extLst>
          </p:cNvPr>
          <p:cNvSpPr txBox="1">
            <a:spLocks noChangeArrowheads="1"/>
          </p:cNvSpPr>
          <p:nvPr/>
        </p:nvSpPr>
        <p:spPr bwMode="auto">
          <a:xfrm>
            <a:off x="1031875" y="1695450"/>
            <a:ext cx="85407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a:solidFill>
                  <a:srgbClr val="FF0000"/>
                </a:solidFill>
              </a:rPr>
              <a:t>?</a:t>
            </a:r>
          </a:p>
        </p:txBody>
      </p:sp>
      <p:sp>
        <p:nvSpPr>
          <p:cNvPr id="7172" name="TextBox 1">
            <a:extLst>
              <a:ext uri="{FF2B5EF4-FFF2-40B4-BE49-F238E27FC236}">
                <a16:creationId xmlns:a16="http://schemas.microsoft.com/office/drawing/2014/main" id="{BE92656D-36B1-ED7D-5070-0F9F376DE435}"/>
              </a:ext>
            </a:extLst>
          </p:cNvPr>
          <p:cNvSpPr txBox="1">
            <a:spLocks noChangeArrowheads="1"/>
          </p:cNvSpPr>
          <p:nvPr/>
        </p:nvSpPr>
        <p:spPr bwMode="auto">
          <a:xfrm>
            <a:off x="1905000" y="1676400"/>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Very often, when speaking about software architecture, people are drawing “box and lines diagrams” …. </a:t>
            </a:r>
          </a:p>
        </p:txBody>
      </p:sp>
      <p:pic>
        <p:nvPicPr>
          <p:cNvPr id="7173" name="Picture 3" descr="A white board with writing on it&#10;&#10;Description automatically generated with medium confidence">
            <a:extLst>
              <a:ext uri="{FF2B5EF4-FFF2-40B4-BE49-F238E27FC236}">
                <a16:creationId xmlns:a16="http://schemas.microsoft.com/office/drawing/2014/main" id="{7984CAFB-B13D-BC55-5B60-EA851786F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3523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AEA41FB-B747-B20D-F1BD-E7C614047272}"/>
              </a:ext>
            </a:extLst>
          </p:cNvPr>
          <p:cNvSpPr>
            <a:spLocks noGrp="1" noChangeArrowheads="1"/>
          </p:cNvSpPr>
          <p:nvPr>
            <p:ph type="title"/>
          </p:nvPr>
        </p:nvSpPr>
        <p:spPr>
          <a:xfrm>
            <a:off x="457200" y="152400"/>
            <a:ext cx="8229600" cy="1143000"/>
          </a:xfrm>
        </p:spPr>
        <p:txBody>
          <a:bodyPr/>
          <a:lstStyle/>
          <a:p>
            <a:r>
              <a:rPr lang="en-GB" altLang="en-US" sz="3600" i="1"/>
              <a:t>Observer</a:t>
            </a:r>
            <a:r>
              <a:rPr lang="en-GB" altLang="en-US" sz="3600"/>
              <a:t> – Consequences</a:t>
            </a:r>
          </a:p>
        </p:txBody>
      </p:sp>
      <p:sp>
        <p:nvSpPr>
          <p:cNvPr id="61443" name="Rectangle 3">
            <a:extLst>
              <a:ext uri="{FF2B5EF4-FFF2-40B4-BE49-F238E27FC236}">
                <a16:creationId xmlns:a16="http://schemas.microsoft.com/office/drawing/2014/main" id="{559590ED-4085-FFAE-6B36-3403CF1BB1A1}"/>
              </a:ext>
            </a:extLst>
          </p:cNvPr>
          <p:cNvSpPr txBox="1">
            <a:spLocks noChangeArrowheads="1"/>
          </p:cNvSpPr>
          <p:nvPr/>
        </p:nvSpPr>
        <p:spPr bwMode="auto">
          <a:xfrm>
            <a:off x="457200" y="1295400"/>
            <a:ext cx="85344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1800"/>
              <a:t>Abstract coupling between subject and observers: the subject only knows that it has a list of observers, defined by the simple Observer interface</a:t>
            </a:r>
          </a:p>
          <a:p>
            <a:r>
              <a:rPr lang="en-US" altLang="en-US" sz="1800"/>
              <a:t>You can reuse the subject without reusing its observers</a:t>
            </a:r>
          </a:p>
          <a:p>
            <a:r>
              <a:rPr lang="en-US" altLang="en-US" sz="1800"/>
              <a:t>You can reuse the observers together  with an other subject</a:t>
            </a:r>
          </a:p>
          <a:p>
            <a:r>
              <a:rPr lang="en-US" altLang="en-US" sz="1800"/>
              <a:t>You can attach many observers to a subject. The subject does not care how many observers there are (notify = broadcast type of communication)</a:t>
            </a:r>
          </a:p>
          <a:p>
            <a:endParaRPr lang="en-US" altLang="en-US" sz="16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DEB5663-434F-2ACC-786C-7AC386FB948D}"/>
              </a:ext>
            </a:extLst>
          </p:cNvPr>
          <p:cNvSpPr>
            <a:spLocks noGrp="1" noChangeArrowheads="1"/>
          </p:cNvSpPr>
          <p:nvPr>
            <p:ph type="title"/>
          </p:nvPr>
        </p:nvSpPr>
        <p:spPr>
          <a:xfrm>
            <a:off x="457200" y="152400"/>
            <a:ext cx="8229600" cy="1143000"/>
          </a:xfrm>
        </p:spPr>
        <p:txBody>
          <a:bodyPr/>
          <a:lstStyle/>
          <a:p>
            <a:r>
              <a:rPr lang="en-GB" altLang="en-US" sz="3600" i="1"/>
              <a:t>Observer</a:t>
            </a:r>
            <a:r>
              <a:rPr lang="en-GB" altLang="en-US" sz="3600"/>
              <a:t> – Known Usages</a:t>
            </a:r>
          </a:p>
        </p:txBody>
      </p:sp>
      <p:sp>
        <p:nvSpPr>
          <p:cNvPr id="62467" name="Rectangle 3">
            <a:extLst>
              <a:ext uri="{FF2B5EF4-FFF2-40B4-BE49-F238E27FC236}">
                <a16:creationId xmlns:a16="http://schemas.microsoft.com/office/drawing/2014/main" id="{CF1154DF-4FEC-95EB-1901-B1CDBD05511E}"/>
              </a:ext>
            </a:extLst>
          </p:cNvPr>
          <p:cNvSpPr txBox="1">
            <a:spLocks noChangeArrowheads="1"/>
          </p:cNvSpPr>
          <p:nvPr/>
        </p:nvSpPr>
        <p:spPr bwMode="auto">
          <a:xfrm>
            <a:off x="457200" y="1295400"/>
            <a:ext cx="85344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1800" dirty="0"/>
              <a:t>Publisher-Subscriber</a:t>
            </a:r>
          </a:p>
          <a:p>
            <a:r>
              <a:rPr lang="en-US" altLang="en-US" sz="1800" dirty="0"/>
              <a:t>Listeners</a:t>
            </a:r>
          </a:p>
          <a:p>
            <a:r>
              <a:rPr lang="en-US" altLang="en-US" sz="1800" dirty="0"/>
              <a:t>MVC (Model-View-Controller)</a:t>
            </a:r>
          </a:p>
          <a:p>
            <a:pPr marL="0" indent="0">
              <a:buNone/>
            </a:pPr>
            <a:endParaRPr lang="en-US" altLang="en-US" sz="1800" dirty="0"/>
          </a:p>
          <a:p>
            <a:endParaRPr lang="en-US" alt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9D3F4005-BD18-210F-ACFA-68C94FB82BE2}"/>
              </a:ext>
            </a:extLst>
          </p:cNvPr>
          <p:cNvSpPr>
            <a:spLocks noGrp="1" noChangeArrowheads="1"/>
          </p:cNvSpPr>
          <p:nvPr>
            <p:ph type="title"/>
          </p:nvPr>
        </p:nvSpPr>
        <p:spPr/>
        <p:txBody>
          <a:bodyPr/>
          <a:lstStyle/>
          <a:p>
            <a:r>
              <a:rPr lang="en-GB" altLang="en-US"/>
              <a:t>Pattern</a:t>
            </a:r>
          </a:p>
        </p:txBody>
      </p:sp>
      <p:cxnSp>
        <p:nvCxnSpPr>
          <p:cNvPr id="6" name="Straight Arrow Connector 5">
            <a:extLst>
              <a:ext uri="{FF2B5EF4-FFF2-40B4-BE49-F238E27FC236}">
                <a16:creationId xmlns:a16="http://schemas.microsoft.com/office/drawing/2014/main" id="{74EA188E-6677-BC2F-7410-7BE9981428E2}"/>
              </a:ext>
            </a:extLst>
          </p:cNvPr>
          <p:cNvCxnSpPr>
            <a:cxnSpLocks/>
          </p:cNvCxnSpPr>
          <p:nvPr/>
        </p:nvCxnSpPr>
        <p:spPr>
          <a:xfrm flipV="1">
            <a:off x="1066800" y="1676400"/>
            <a:ext cx="76200" cy="4419600"/>
          </a:xfrm>
          <a:prstGeom prst="straightConnector1">
            <a:avLst/>
          </a:prstGeom>
          <a:ln w="12382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64516" name="TextBox 8">
            <a:extLst>
              <a:ext uri="{FF2B5EF4-FFF2-40B4-BE49-F238E27FC236}">
                <a16:creationId xmlns:a16="http://schemas.microsoft.com/office/drawing/2014/main" id="{84BBC68F-9059-8C4F-62DC-4861AB63920E}"/>
              </a:ext>
            </a:extLst>
          </p:cNvPr>
          <p:cNvSpPr txBox="1">
            <a:spLocks noChangeArrowheads="1"/>
          </p:cNvSpPr>
          <p:nvPr/>
        </p:nvSpPr>
        <p:spPr bwMode="auto">
          <a:xfrm>
            <a:off x="533400" y="1247775"/>
            <a:ext cx="1417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Abstraction</a:t>
            </a:r>
          </a:p>
        </p:txBody>
      </p:sp>
      <p:sp>
        <p:nvSpPr>
          <p:cNvPr id="64517" name="TextBox 9">
            <a:extLst>
              <a:ext uri="{FF2B5EF4-FFF2-40B4-BE49-F238E27FC236}">
                <a16:creationId xmlns:a16="http://schemas.microsoft.com/office/drawing/2014/main" id="{487DC7E4-3718-FA20-C0CA-A9305939B58F}"/>
              </a:ext>
            </a:extLst>
          </p:cNvPr>
          <p:cNvSpPr txBox="1">
            <a:spLocks noChangeArrowheads="1"/>
          </p:cNvSpPr>
          <p:nvPr/>
        </p:nvSpPr>
        <p:spPr bwMode="auto">
          <a:xfrm>
            <a:off x="457200" y="6154738"/>
            <a:ext cx="1493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Detail</a:t>
            </a:r>
          </a:p>
          <a:p>
            <a:pPr>
              <a:spcBef>
                <a:spcPct val="0"/>
              </a:spcBef>
              <a:buFontTx/>
              <a:buNone/>
            </a:pPr>
            <a:endParaRPr lang="en-GB" altLang="en-US" sz="1800">
              <a:solidFill>
                <a:srgbClr val="FF0000"/>
              </a:solidFill>
            </a:endParaRPr>
          </a:p>
        </p:txBody>
      </p:sp>
      <p:sp>
        <p:nvSpPr>
          <p:cNvPr id="64518" name="TextBox 10">
            <a:extLst>
              <a:ext uri="{FF2B5EF4-FFF2-40B4-BE49-F238E27FC236}">
                <a16:creationId xmlns:a16="http://schemas.microsoft.com/office/drawing/2014/main" id="{59C0F547-A693-2824-BBC5-2981A34FFD90}"/>
              </a:ext>
            </a:extLst>
          </p:cNvPr>
          <p:cNvSpPr txBox="1">
            <a:spLocks noChangeArrowheads="1"/>
          </p:cNvSpPr>
          <p:nvPr/>
        </p:nvSpPr>
        <p:spPr bwMode="auto">
          <a:xfrm>
            <a:off x="2133600" y="1524000"/>
            <a:ext cx="662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i="1"/>
              <a:t>An </a:t>
            </a:r>
            <a:r>
              <a:rPr lang="en-US" altLang="en-US" sz="1800" b="1" i="1">
                <a:solidFill>
                  <a:srgbClr val="FF0000"/>
                </a:solidFill>
              </a:rPr>
              <a:t>architectural style </a:t>
            </a:r>
            <a:r>
              <a:rPr lang="en-US" altLang="en-US" sz="1800" i="1"/>
              <a:t>defines a </a:t>
            </a:r>
            <a:r>
              <a:rPr lang="en-US" altLang="en-US" sz="1800" b="1" i="1"/>
              <a:t>family</a:t>
            </a:r>
            <a:r>
              <a:rPr lang="en-US" altLang="en-US" sz="1800" i="1"/>
              <a:t> of software systems in terms of their </a:t>
            </a:r>
            <a:r>
              <a:rPr lang="en-US" altLang="en-US" sz="1800" b="1" i="1"/>
              <a:t>structural organization</a:t>
            </a:r>
            <a:r>
              <a:rPr lang="en-US" altLang="en-US" sz="1800" i="1"/>
              <a:t>. An architectural style expresses </a:t>
            </a:r>
            <a:r>
              <a:rPr lang="en-US" altLang="en-US" sz="1800" b="1" i="1"/>
              <a:t>components</a:t>
            </a:r>
            <a:r>
              <a:rPr lang="en-US" altLang="en-US" sz="1800" i="1"/>
              <a:t> and the </a:t>
            </a:r>
            <a:r>
              <a:rPr lang="en-US" altLang="en-US" sz="1800" b="1" i="1"/>
              <a:t>relationships</a:t>
            </a:r>
            <a:r>
              <a:rPr lang="en-US" altLang="en-US" sz="1800" i="1"/>
              <a:t> between them, with the </a:t>
            </a:r>
            <a:r>
              <a:rPr lang="en-US" altLang="en-US" sz="1800" b="1" i="1"/>
              <a:t>constraints</a:t>
            </a:r>
            <a:r>
              <a:rPr lang="en-US" altLang="en-US" sz="1800" i="1"/>
              <a:t> of their application, and the associated composition and design </a:t>
            </a:r>
            <a:r>
              <a:rPr lang="en-US" altLang="en-US" sz="1800" b="1" i="1"/>
              <a:t>rules</a:t>
            </a:r>
            <a:r>
              <a:rPr lang="en-US" altLang="en-US" sz="1800" i="1"/>
              <a:t> for their construction.</a:t>
            </a:r>
            <a:r>
              <a:rPr lang="en-US" altLang="en-US" sz="1800"/>
              <a:t>” </a:t>
            </a:r>
          </a:p>
        </p:txBody>
      </p:sp>
      <p:sp>
        <p:nvSpPr>
          <p:cNvPr id="64519" name="TextBox 13">
            <a:extLst>
              <a:ext uri="{FF2B5EF4-FFF2-40B4-BE49-F238E27FC236}">
                <a16:creationId xmlns:a16="http://schemas.microsoft.com/office/drawing/2014/main" id="{B7C0A12B-C16A-8A12-45D3-3B5192854910}"/>
              </a:ext>
            </a:extLst>
          </p:cNvPr>
          <p:cNvSpPr txBox="1">
            <a:spLocks noChangeArrowheads="1"/>
          </p:cNvSpPr>
          <p:nvPr/>
        </p:nvSpPr>
        <p:spPr bwMode="auto">
          <a:xfrm>
            <a:off x="2133600" y="3201988"/>
            <a:ext cx="6477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i="1"/>
              <a:t>An </a:t>
            </a:r>
            <a:r>
              <a:rPr lang="en-US" altLang="en-US" sz="1800" b="1" i="1">
                <a:solidFill>
                  <a:srgbClr val="FF0000"/>
                </a:solidFill>
              </a:rPr>
              <a:t>architectural pattern </a:t>
            </a:r>
            <a:r>
              <a:rPr lang="en-US" altLang="en-US" sz="1800" i="1"/>
              <a:t>expresses a </a:t>
            </a:r>
            <a:r>
              <a:rPr lang="en-US" altLang="en-US" sz="1800" b="1" i="1"/>
              <a:t>fundamental structural organization schema</a:t>
            </a:r>
            <a:r>
              <a:rPr lang="en-US" altLang="en-US" sz="1800" i="1"/>
              <a:t> for software systems. It provides a set of </a:t>
            </a:r>
            <a:r>
              <a:rPr lang="en-US" altLang="en-US" sz="1800" b="1" i="1"/>
              <a:t>predefined subsystems</a:t>
            </a:r>
            <a:r>
              <a:rPr lang="en-US" altLang="en-US" sz="1800" i="1"/>
              <a:t>, specifies their responsibilities, and includes </a:t>
            </a:r>
            <a:r>
              <a:rPr lang="en-US" altLang="en-US" sz="1800" b="1" i="1"/>
              <a:t>rules</a:t>
            </a:r>
            <a:r>
              <a:rPr lang="en-US" altLang="en-US" sz="1800" i="1"/>
              <a:t> and guidelines for organizing the </a:t>
            </a:r>
            <a:r>
              <a:rPr lang="en-US" altLang="en-US" sz="1800" b="1" i="1"/>
              <a:t>relationships</a:t>
            </a:r>
            <a:r>
              <a:rPr lang="en-US" altLang="en-US" sz="1800" i="1"/>
              <a:t> between them</a:t>
            </a:r>
            <a:r>
              <a:rPr lang="en-US" altLang="en-US" sz="1800"/>
              <a:t>.”</a:t>
            </a:r>
          </a:p>
        </p:txBody>
      </p:sp>
      <p:sp>
        <p:nvSpPr>
          <p:cNvPr id="64520" name="TextBox 15">
            <a:extLst>
              <a:ext uri="{FF2B5EF4-FFF2-40B4-BE49-F238E27FC236}">
                <a16:creationId xmlns:a16="http://schemas.microsoft.com/office/drawing/2014/main" id="{2FF751A7-58EC-C25F-FAC5-7C456AE225F5}"/>
              </a:ext>
            </a:extLst>
          </p:cNvPr>
          <p:cNvSpPr txBox="1">
            <a:spLocks noChangeArrowheads="1"/>
          </p:cNvSpPr>
          <p:nvPr/>
        </p:nvSpPr>
        <p:spPr bwMode="auto">
          <a:xfrm>
            <a:off x="2136775" y="4795838"/>
            <a:ext cx="66262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1800"/>
              <a:t>“</a:t>
            </a:r>
            <a:r>
              <a:rPr lang="en-US" altLang="en-US" sz="1800" i="1"/>
              <a:t>A </a:t>
            </a:r>
            <a:r>
              <a:rPr lang="en-US" altLang="en-US" sz="1800" b="1" i="1">
                <a:solidFill>
                  <a:srgbClr val="FF0000"/>
                </a:solidFill>
              </a:rPr>
              <a:t>design pattern </a:t>
            </a:r>
            <a:r>
              <a:rPr lang="en-US" altLang="en-US" sz="1800" i="1"/>
              <a:t>provides a </a:t>
            </a:r>
            <a:r>
              <a:rPr lang="en-US" altLang="en-US" sz="1800" b="1" i="1"/>
              <a:t>scheme for refining the subsystems</a:t>
            </a:r>
            <a:r>
              <a:rPr lang="en-US" altLang="en-US" sz="1800" i="1"/>
              <a:t> of a software system, or the relationships between them. It describes a commonly-recurring structure of communicating components that solves a </a:t>
            </a:r>
            <a:r>
              <a:rPr lang="en-US" altLang="en-US" sz="1800" b="1" i="1"/>
              <a:t>general design problem</a:t>
            </a:r>
            <a:r>
              <a:rPr lang="en-US" altLang="en-US" sz="1800" i="1"/>
              <a:t> within a </a:t>
            </a:r>
            <a:r>
              <a:rPr lang="en-US" altLang="en-US" sz="1800" b="1" i="1"/>
              <a:t>particular context</a:t>
            </a:r>
            <a:r>
              <a:rPr lang="en-US" altLang="en-US" sz="1800" i="1"/>
              <a:t>. [Go4]”</a:t>
            </a:r>
          </a:p>
        </p:txBody>
      </p:sp>
      <p:sp>
        <p:nvSpPr>
          <p:cNvPr id="2" name="Rectangle: Rounded Corners 1">
            <a:extLst>
              <a:ext uri="{FF2B5EF4-FFF2-40B4-BE49-F238E27FC236}">
                <a16:creationId xmlns:a16="http://schemas.microsoft.com/office/drawing/2014/main" id="{107B138D-77A9-9BE8-BE33-F738DF07AB9E}"/>
              </a:ext>
            </a:extLst>
          </p:cNvPr>
          <p:cNvSpPr/>
          <p:nvPr/>
        </p:nvSpPr>
        <p:spPr>
          <a:xfrm>
            <a:off x="1701538" y="3066839"/>
            <a:ext cx="7086600" cy="1690687"/>
          </a:xfrm>
          <a:prstGeom prst="roundRect">
            <a:avLst/>
          </a:prstGeom>
          <a:noFill/>
          <a:ln w="698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F361D93-2DDE-BCA0-DD4A-F6CBCCD8F8C6}"/>
              </a:ext>
            </a:extLst>
          </p:cNvPr>
          <p:cNvSpPr>
            <a:spLocks noGrp="1" noChangeArrowheads="1"/>
          </p:cNvSpPr>
          <p:nvPr>
            <p:ph type="title"/>
          </p:nvPr>
        </p:nvSpPr>
        <p:spPr/>
        <p:txBody>
          <a:bodyPr/>
          <a:lstStyle/>
          <a:p>
            <a:pPr eaLnBrk="1" hangingPunct="1"/>
            <a:r>
              <a:rPr lang="en-US" altLang="en-US" sz="4000"/>
              <a:t>Architectural Pattern</a:t>
            </a:r>
          </a:p>
        </p:txBody>
      </p:sp>
      <p:sp>
        <p:nvSpPr>
          <p:cNvPr id="75779" name="Rectangle 3">
            <a:extLst>
              <a:ext uri="{FF2B5EF4-FFF2-40B4-BE49-F238E27FC236}">
                <a16:creationId xmlns:a16="http://schemas.microsoft.com/office/drawing/2014/main" id="{48342E18-4D20-B472-ACDF-98CDFD4F1AF0}"/>
              </a:ext>
            </a:extLst>
          </p:cNvPr>
          <p:cNvSpPr>
            <a:spLocks noGrp="1" noChangeArrowheads="1"/>
          </p:cNvSpPr>
          <p:nvPr>
            <p:ph type="body" idx="1"/>
          </p:nvPr>
        </p:nvSpPr>
        <p:spPr>
          <a:extLst>
            <a:ext uri="{91240B29-F687-4F45-9708-019B960494DF}">
              <a14:hiddenLine xmlns:a14="http://schemas.microsoft.com/office/drawing/2010/main" w="9525">
                <a:solidFill>
                  <a:schemeClr val="tx2"/>
                </a:solidFill>
                <a:miter lim="800000"/>
                <a:headEnd/>
                <a:tailEnd/>
              </a14:hiddenLine>
            </a:ext>
          </a:extLst>
        </p:spPr>
        <p:txBody>
          <a:bodyPr/>
          <a:lstStyle/>
          <a:p>
            <a:pPr eaLnBrk="1" hangingPunct="1"/>
            <a:r>
              <a:rPr lang="en-US" altLang="en-US" sz="2800"/>
              <a:t>“</a:t>
            </a:r>
            <a:r>
              <a:rPr lang="en-US" altLang="en-US" sz="2400" i="1"/>
              <a:t>An architectural pattern expresses a </a:t>
            </a:r>
            <a:r>
              <a:rPr lang="en-US" altLang="en-US" sz="2400" b="1" i="1"/>
              <a:t>fundamental structural organization schema</a:t>
            </a:r>
            <a:r>
              <a:rPr lang="en-US" altLang="en-US" sz="2400" i="1"/>
              <a:t> for software systems. It provides a set of </a:t>
            </a:r>
            <a:r>
              <a:rPr lang="en-US" altLang="en-US" sz="2400" b="1" i="1"/>
              <a:t>predefined subsystems</a:t>
            </a:r>
            <a:r>
              <a:rPr lang="en-US" altLang="en-US" sz="2400" i="1"/>
              <a:t>, specifies their responsibilities, and includes </a:t>
            </a:r>
            <a:r>
              <a:rPr lang="en-US" altLang="en-US" sz="2400" b="1" i="1"/>
              <a:t>rules</a:t>
            </a:r>
            <a:r>
              <a:rPr lang="en-US" altLang="en-US" sz="2400" i="1"/>
              <a:t> and guidelines for organizing the </a:t>
            </a:r>
            <a:r>
              <a:rPr lang="en-US" altLang="en-US" sz="2400" b="1" i="1"/>
              <a:t>relationships</a:t>
            </a:r>
            <a:r>
              <a:rPr lang="en-US" altLang="en-US" sz="2400" i="1"/>
              <a:t> between them</a:t>
            </a:r>
            <a:r>
              <a:rPr lang="en-US" altLang="en-US" sz="2400"/>
              <a:t>.”</a:t>
            </a:r>
          </a:p>
          <a:p>
            <a:pPr algn="r" eaLnBrk="1" hangingPunct="1">
              <a:buFontTx/>
              <a:buNone/>
            </a:pPr>
            <a:r>
              <a:rPr lang="en-US" altLang="en-US" sz="2300"/>
              <a:t>[POSA1]</a:t>
            </a:r>
          </a:p>
          <a:p>
            <a:pPr eaLnBrk="1" hangingPunct="1"/>
            <a:r>
              <a:rPr lang="en-US" altLang="en-US" sz="2300"/>
              <a:t>Examples: </a:t>
            </a:r>
          </a:p>
          <a:p>
            <a:pPr lvl="1" eaLnBrk="1" hangingPunct="1"/>
            <a:r>
              <a:rPr lang="en-US" altLang="en-US" sz="2000" i="1"/>
              <a:t>Model-View-Controller</a:t>
            </a:r>
          </a:p>
          <a:p>
            <a:pPr lvl="1" eaLnBrk="1" hangingPunct="1"/>
            <a:r>
              <a:rPr lang="en-US" altLang="en-US" sz="2000" i="1"/>
              <a:t>Broker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C7D86-8BFB-1406-0670-2AF799D47AC9}"/>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54EA4EA9-5B6A-5055-4BBD-B07DECFBA8F6}"/>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MVC: Context &amp; Problem</a:t>
            </a:r>
          </a:p>
        </p:txBody>
      </p:sp>
      <p:sp>
        <p:nvSpPr>
          <p:cNvPr id="69635" name="Rectangle 3">
            <a:extLst>
              <a:ext uri="{FF2B5EF4-FFF2-40B4-BE49-F238E27FC236}">
                <a16:creationId xmlns:a16="http://schemas.microsoft.com/office/drawing/2014/main" id="{836096A8-4382-340F-0029-983709E6777B}"/>
              </a:ext>
            </a:extLst>
          </p:cNvPr>
          <p:cNvSpPr>
            <a:spLocks noGrp="1" noChangeArrowheads="1"/>
          </p:cNvSpPr>
          <p:nvPr>
            <p:ph type="body" idx="1"/>
          </p:nvPr>
        </p:nvSpPr>
        <p:spPr>
          <a:xfrm>
            <a:off x="457200" y="1600200"/>
            <a:ext cx="8229600" cy="5267325"/>
          </a:xfrm>
        </p:spPr>
        <p:txBody>
          <a:bodyPr/>
          <a:lstStyle/>
          <a:p>
            <a:pPr marL="341313" indent="-341313">
              <a:spcBef>
                <a:spcPts val="6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Context: Interactive application with flexible human-computer interaction</a:t>
            </a:r>
          </a:p>
          <a:p>
            <a:pPr marL="341313" indent="-341313">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800" dirty="0"/>
              <a:t>Problem:</a:t>
            </a:r>
          </a:p>
          <a:p>
            <a:pPr marL="741363" lvl="1" indent="-341313">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300" dirty="0"/>
              <a:t>Changes to user interface must be easy</a:t>
            </a:r>
          </a:p>
          <a:p>
            <a:pPr marL="741363" lvl="1" indent="-341313">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300" dirty="0"/>
              <a:t>The same information can be presented in different ways</a:t>
            </a:r>
          </a:p>
          <a:p>
            <a:pPr marL="741363" lvl="1" indent="-341313">
              <a:spcBef>
                <a:spcPts val="5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300" dirty="0"/>
              <a:t>The display and behavior of the application must reflect data changes immediately</a:t>
            </a:r>
          </a:p>
        </p:txBody>
      </p:sp>
    </p:spTree>
    <p:extLst>
      <p:ext uri="{BB962C8B-B14F-4D97-AF65-F5344CB8AC3E}">
        <p14:creationId xmlns:p14="http://schemas.microsoft.com/office/powerpoint/2010/main" val="1620206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D429-5E4F-F048-EDD7-09453C0C6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D624F-6C65-FFFF-A1B8-D3AD081F232E}"/>
              </a:ext>
            </a:extLst>
          </p:cNvPr>
          <p:cNvSpPr>
            <a:spLocks noGrp="1"/>
          </p:cNvSpPr>
          <p:nvPr>
            <p:ph type="title"/>
          </p:nvPr>
        </p:nvSpPr>
        <p:spPr/>
        <p:txBody>
          <a:bodyPr/>
          <a:lstStyle/>
          <a:p>
            <a:r>
              <a:rPr lang="en-GB" sz="3600" dirty="0"/>
              <a:t>MVC: Solution-Structure</a:t>
            </a:r>
          </a:p>
        </p:txBody>
      </p:sp>
      <p:sp>
        <p:nvSpPr>
          <p:cNvPr id="3" name="Content Placeholder 2">
            <a:extLst>
              <a:ext uri="{FF2B5EF4-FFF2-40B4-BE49-F238E27FC236}">
                <a16:creationId xmlns:a16="http://schemas.microsoft.com/office/drawing/2014/main" id="{0323E165-B4DB-B82C-EA0C-3046941730CE}"/>
              </a:ext>
            </a:extLst>
          </p:cNvPr>
          <p:cNvSpPr>
            <a:spLocks noGrp="1"/>
          </p:cNvSpPr>
          <p:nvPr>
            <p:ph idx="1"/>
          </p:nvPr>
        </p:nvSpPr>
        <p:spPr/>
        <p:txBody>
          <a:bodyPr/>
          <a:lstStyle/>
          <a:p>
            <a:r>
              <a:rPr lang="en-GB" sz="2800" dirty="0"/>
              <a:t>MVC architectures are composed from 3 predefined subsystems:</a:t>
            </a:r>
          </a:p>
          <a:p>
            <a:pPr lvl="1"/>
            <a:r>
              <a:rPr lang="en-GB" sz="2400" dirty="0"/>
              <a:t>Model: manages data and business logic. It is independent from view and controller.</a:t>
            </a:r>
          </a:p>
          <a:p>
            <a:pPr lvl="2"/>
            <a:r>
              <a:rPr lang="en-GB" sz="2000" b="0" i="0" dirty="0">
                <a:solidFill>
                  <a:srgbClr val="1B1B1B"/>
                </a:solidFill>
                <a:effectLst/>
                <a:latin typeface="Inter"/>
              </a:rPr>
              <a:t>If the state of this data changes, then the model will usually notify the View and in some variants also notifies the Controller</a:t>
            </a:r>
          </a:p>
          <a:p>
            <a:pPr lvl="1"/>
            <a:r>
              <a:rPr lang="en-GB" sz="2400" dirty="0">
                <a:solidFill>
                  <a:srgbClr val="1B1B1B"/>
                </a:solidFill>
                <a:latin typeface="Inter"/>
              </a:rPr>
              <a:t>View: handles layout and display. </a:t>
            </a:r>
          </a:p>
          <a:p>
            <a:pPr lvl="2"/>
            <a:r>
              <a:rPr lang="en-GB" sz="2000" dirty="0">
                <a:solidFill>
                  <a:srgbClr val="1B1B1B"/>
                </a:solidFill>
                <a:latin typeface="Inter"/>
              </a:rPr>
              <a:t>In some variants handles also user input and notifies Controller about user requests</a:t>
            </a:r>
          </a:p>
          <a:p>
            <a:pPr lvl="1"/>
            <a:r>
              <a:rPr lang="en-GB" sz="2400" dirty="0"/>
              <a:t>Controller: routes commands to the model and view</a:t>
            </a:r>
          </a:p>
          <a:p>
            <a:pPr lvl="1"/>
            <a:endParaRPr lang="en-GB" dirty="0"/>
          </a:p>
        </p:txBody>
      </p:sp>
    </p:spTree>
    <p:extLst>
      <p:ext uri="{BB962C8B-B14F-4D97-AF65-F5344CB8AC3E}">
        <p14:creationId xmlns:p14="http://schemas.microsoft.com/office/powerpoint/2010/main" val="140356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FB72-7925-0F98-8692-790239591782}"/>
              </a:ext>
            </a:extLst>
          </p:cNvPr>
          <p:cNvSpPr>
            <a:spLocks noGrp="1"/>
          </p:cNvSpPr>
          <p:nvPr>
            <p:ph type="title"/>
          </p:nvPr>
        </p:nvSpPr>
        <p:spPr/>
        <p:txBody>
          <a:bodyPr/>
          <a:lstStyle/>
          <a:p>
            <a:r>
              <a:rPr lang="en-GB" dirty="0"/>
              <a:t>MVC architectural pattern for interactive systems</a:t>
            </a:r>
          </a:p>
        </p:txBody>
      </p:sp>
      <p:sp>
        <p:nvSpPr>
          <p:cNvPr id="4" name="Rectangle 3">
            <a:extLst>
              <a:ext uri="{FF2B5EF4-FFF2-40B4-BE49-F238E27FC236}">
                <a16:creationId xmlns:a16="http://schemas.microsoft.com/office/drawing/2014/main" id="{5F57D6E2-055C-C7E9-2AD5-B34FFFB1B3D3}"/>
              </a:ext>
            </a:extLst>
          </p:cNvPr>
          <p:cNvSpPr/>
          <p:nvPr/>
        </p:nvSpPr>
        <p:spPr>
          <a:xfrm>
            <a:off x="5906678" y="4191000"/>
            <a:ext cx="12192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Controller</a:t>
            </a:r>
          </a:p>
        </p:txBody>
      </p:sp>
      <p:sp>
        <p:nvSpPr>
          <p:cNvPr id="5" name="Rectangle 4">
            <a:extLst>
              <a:ext uri="{FF2B5EF4-FFF2-40B4-BE49-F238E27FC236}">
                <a16:creationId xmlns:a16="http://schemas.microsoft.com/office/drawing/2014/main" id="{F1D8F6DC-6F4E-91B3-857E-8E6EF71D5EE9}"/>
              </a:ext>
            </a:extLst>
          </p:cNvPr>
          <p:cNvSpPr/>
          <p:nvPr/>
        </p:nvSpPr>
        <p:spPr>
          <a:xfrm>
            <a:off x="3886200" y="2362200"/>
            <a:ext cx="1219200" cy="803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Model</a:t>
            </a:r>
          </a:p>
        </p:txBody>
      </p:sp>
      <p:sp>
        <p:nvSpPr>
          <p:cNvPr id="6" name="Rectangle 5">
            <a:extLst>
              <a:ext uri="{FF2B5EF4-FFF2-40B4-BE49-F238E27FC236}">
                <a16:creationId xmlns:a16="http://schemas.microsoft.com/office/drawing/2014/main" id="{121F7628-9EAC-E142-4BE3-B00A9DC69720}"/>
              </a:ext>
            </a:extLst>
          </p:cNvPr>
          <p:cNvSpPr/>
          <p:nvPr/>
        </p:nvSpPr>
        <p:spPr>
          <a:xfrm>
            <a:off x="1956862" y="4121595"/>
            <a:ext cx="12192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View</a:t>
            </a:r>
          </a:p>
        </p:txBody>
      </p:sp>
      <p:pic>
        <p:nvPicPr>
          <p:cNvPr id="7" name="Graphic 6" descr="User with solid fill">
            <a:extLst>
              <a:ext uri="{FF2B5EF4-FFF2-40B4-BE49-F238E27FC236}">
                <a16:creationId xmlns:a16="http://schemas.microsoft.com/office/drawing/2014/main" id="{DC391AB1-8BB1-3F39-4286-1244A3679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9000" y="5572506"/>
            <a:ext cx="914400" cy="914400"/>
          </a:xfrm>
          <a:prstGeom prst="rect">
            <a:avLst/>
          </a:prstGeom>
        </p:spPr>
      </p:pic>
      <p:cxnSp>
        <p:nvCxnSpPr>
          <p:cNvPr id="10" name="Straight Arrow Connector 9">
            <a:extLst>
              <a:ext uri="{FF2B5EF4-FFF2-40B4-BE49-F238E27FC236}">
                <a16:creationId xmlns:a16="http://schemas.microsoft.com/office/drawing/2014/main" id="{EC0EE78E-98AF-E4ED-718B-209ECAEF1C7B}"/>
              </a:ext>
            </a:extLst>
          </p:cNvPr>
          <p:cNvCxnSpPr>
            <a:cxnSpLocks/>
            <a:stCxn id="4" idx="0"/>
            <a:endCxn id="5" idx="3"/>
          </p:cNvCxnSpPr>
          <p:nvPr/>
        </p:nvCxnSpPr>
        <p:spPr>
          <a:xfrm flipH="1" flipV="1">
            <a:off x="5105400" y="2763940"/>
            <a:ext cx="1410878" cy="1427060"/>
          </a:xfrm>
          <a:prstGeom prst="straightConnector1">
            <a:avLst/>
          </a:prstGeom>
          <a:ln w="381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90BCCFD-98B5-5A99-6455-4C7E138372E7}"/>
              </a:ext>
            </a:extLst>
          </p:cNvPr>
          <p:cNvCxnSpPr>
            <a:cxnSpLocks/>
            <a:stCxn id="6" idx="0"/>
          </p:cNvCxnSpPr>
          <p:nvPr/>
        </p:nvCxnSpPr>
        <p:spPr>
          <a:xfrm flipV="1">
            <a:off x="2566462" y="2658554"/>
            <a:ext cx="1275761" cy="1463041"/>
          </a:xfrm>
          <a:prstGeom prst="straightConnector1">
            <a:avLst/>
          </a:prstGeom>
          <a:ln w="381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3FAC3B-1CE8-F1A8-77F4-F8BF50EE005B}"/>
              </a:ext>
            </a:extLst>
          </p:cNvPr>
          <p:cNvSpPr txBox="1"/>
          <p:nvPr/>
        </p:nvSpPr>
        <p:spPr>
          <a:xfrm>
            <a:off x="5915290" y="3340253"/>
            <a:ext cx="1518364" cy="369332"/>
          </a:xfrm>
          <a:prstGeom prst="rect">
            <a:avLst/>
          </a:prstGeom>
          <a:noFill/>
        </p:spPr>
        <p:txBody>
          <a:bodyPr wrap="none" rtlCol="0">
            <a:spAutoFit/>
          </a:bodyPr>
          <a:lstStyle/>
          <a:p>
            <a:r>
              <a:rPr lang="en-GB" dirty="0" err="1"/>
              <a:t>updateModel</a:t>
            </a:r>
            <a:endParaRPr lang="en-GB" dirty="0"/>
          </a:p>
        </p:txBody>
      </p:sp>
      <p:sp>
        <p:nvSpPr>
          <p:cNvPr id="18" name="TextBox 17">
            <a:extLst>
              <a:ext uri="{FF2B5EF4-FFF2-40B4-BE49-F238E27FC236}">
                <a16:creationId xmlns:a16="http://schemas.microsoft.com/office/drawing/2014/main" id="{E985445D-F70D-CACE-43B4-76133C2C2194}"/>
              </a:ext>
            </a:extLst>
          </p:cNvPr>
          <p:cNvSpPr txBox="1"/>
          <p:nvPr/>
        </p:nvSpPr>
        <p:spPr>
          <a:xfrm>
            <a:off x="2209800" y="3179438"/>
            <a:ext cx="992579" cy="369332"/>
          </a:xfrm>
          <a:prstGeom prst="rect">
            <a:avLst/>
          </a:prstGeom>
          <a:noFill/>
        </p:spPr>
        <p:txBody>
          <a:bodyPr wrap="none" rtlCol="0">
            <a:spAutoFit/>
          </a:bodyPr>
          <a:lstStyle/>
          <a:p>
            <a:r>
              <a:rPr lang="en-GB" dirty="0" err="1"/>
              <a:t>getData</a:t>
            </a:r>
            <a:endParaRPr lang="en-GB" dirty="0"/>
          </a:p>
        </p:txBody>
      </p:sp>
      <p:cxnSp>
        <p:nvCxnSpPr>
          <p:cNvPr id="24" name="Straight Arrow Connector 23">
            <a:extLst>
              <a:ext uri="{FF2B5EF4-FFF2-40B4-BE49-F238E27FC236}">
                <a16:creationId xmlns:a16="http://schemas.microsoft.com/office/drawing/2014/main" id="{D8CF7630-C028-3C28-2569-CB07908B8191}"/>
              </a:ext>
            </a:extLst>
          </p:cNvPr>
          <p:cNvCxnSpPr>
            <a:cxnSpLocks/>
          </p:cNvCxnSpPr>
          <p:nvPr/>
        </p:nvCxnSpPr>
        <p:spPr>
          <a:xfrm flipH="1">
            <a:off x="2871262" y="3018690"/>
            <a:ext cx="940717" cy="1102905"/>
          </a:xfrm>
          <a:prstGeom prst="straightConnector1">
            <a:avLst/>
          </a:prstGeom>
          <a:ln w="25400">
            <a:solidFill>
              <a:schemeClr val="accent2"/>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C03631-4F22-FFD9-EB8F-00BE0FBE8441}"/>
              </a:ext>
            </a:extLst>
          </p:cNvPr>
          <p:cNvSpPr txBox="1"/>
          <p:nvPr/>
        </p:nvSpPr>
        <p:spPr>
          <a:xfrm>
            <a:off x="3200400" y="3429000"/>
            <a:ext cx="1544012" cy="369332"/>
          </a:xfrm>
          <a:prstGeom prst="rect">
            <a:avLst/>
          </a:prstGeom>
          <a:noFill/>
        </p:spPr>
        <p:txBody>
          <a:bodyPr wrap="none" rtlCol="0">
            <a:spAutoFit/>
          </a:bodyPr>
          <a:lstStyle/>
          <a:p>
            <a:r>
              <a:rPr lang="en-GB" dirty="0" err="1">
                <a:solidFill>
                  <a:schemeClr val="accent2">
                    <a:lumMod val="60000"/>
                    <a:lumOff val="40000"/>
                  </a:schemeClr>
                </a:solidFill>
              </a:rPr>
              <a:t>notifyChange</a:t>
            </a:r>
            <a:endParaRPr lang="en-GB" dirty="0">
              <a:solidFill>
                <a:schemeClr val="accent2">
                  <a:lumMod val="60000"/>
                  <a:lumOff val="40000"/>
                </a:schemeClr>
              </a:solidFill>
            </a:endParaRPr>
          </a:p>
        </p:txBody>
      </p:sp>
      <p:sp>
        <p:nvSpPr>
          <p:cNvPr id="27" name="TextBox 26">
            <a:extLst>
              <a:ext uri="{FF2B5EF4-FFF2-40B4-BE49-F238E27FC236}">
                <a16:creationId xmlns:a16="http://schemas.microsoft.com/office/drawing/2014/main" id="{381DE8A0-6BD8-7FB0-B1AC-4B462591B986}"/>
              </a:ext>
            </a:extLst>
          </p:cNvPr>
          <p:cNvSpPr txBox="1"/>
          <p:nvPr/>
        </p:nvSpPr>
        <p:spPr>
          <a:xfrm>
            <a:off x="3972996" y="4038600"/>
            <a:ext cx="1685077" cy="369332"/>
          </a:xfrm>
          <a:prstGeom prst="rect">
            <a:avLst/>
          </a:prstGeom>
          <a:noFill/>
        </p:spPr>
        <p:txBody>
          <a:bodyPr wrap="none" rtlCol="0">
            <a:spAutoFit/>
          </a:bodyPr>
          <a:lstStyle/>
          <a:p>
            <a:r>
              <a:rPr lang="en-GB" dirty="0" err="1">
                <a:solidFill>
                  <a:schemeClr val="tx2"/>
                </a:solidFill>
              </a:rPr>
              <a:t>sendUserInput</a:t>
            </a:r>
            <a:endParaRPr lang="en-GB" dirty="0">
              <a:solidFill>
                <a:schemeClr val="tx2"/>
              </a:solidFill>
            </a:endParaRPr>
          </a:p>
        </p:txBody>
      </p:sp>
      <p:cxnSp>
        <p:nvCxnSpPr>
          <p:cNvPr id="28" name="Straight Arrow Connector 27">
            <a:extLst>
              <a:ext uri="{FF2B5EF4-FFF2-40B4-BE49-F238E27FC236}">
                <a16:creationId xmlns:a16="http://schemas.microsoft.com/office/drawing/2014/main" id="{C5688568-FA26-E860-CCBD-6C425B505618}"/>
              </a:ext>
            </a:extLst>
          </p:cNvPr>
          <p:cNvCxnSpPr>
            <a:cxnSpLocks/>
          </p:cNvCxnSpPr>
          <p:nvPr/>
        </p:nvCxnSpPr>
        <p:spPr>
          <a:xfrm>
            <a:off x="3139437" y="4419600"/>
            <a:ext cx="2767241" cy="0"/>
          </a:xfrm>
          <a:prstGeom prst="straightConnector1">
            <a:avLst/>
          </a:prstGeom>
          <a:ln w="3810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D4D75FB-F569-C76D-B425-B76178142F2E}"/>
              </a:ext>
            </a:extLst>
          </p:cNvPr>
          <p:cNvCxnSpPr>
            <a:cxnSpLocks/>
          </p:cNvCxnSpPr>
          <p:nvPr/>
        </p:nvCxnSpPr>
        <p:spPr>
          <a:xfrm flipH="1" flipV="1">
            <a:off x="3117734" y="4648200"/>
            <a:ext cx="2788944" cy="17518"/>
          </a:xfrm>
          <a:prstGeom prst="straightConnector1">
            <a:avLst/>
          </a:prstGeom>
          <a:ln w="38100">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A0A1560-0E1F-4363-03B1-E9A74469E751}"/>
              </a:ext>
            </a:extLst>
          </p:cNvPr>
          <p:cNvSpPr txBox="1"/>
          <p:nvPr/>
        </p:nvSpPr>
        <p:spPr>
          <a:xfrm>
            <a:off x="3898235" y="4648200"/>
            <a:ext cx="1283365" cy="369332"/>
          </a:xfrm>
          <a:prstGeom prst="rect">
            <a:avLst/>
          </a:prstGeom>
          <a:noFill/>
        </p:spPr>
        <p:txBody>
          <a:bodyPr wrap="none" rtlCol="0">
            <a:spAutoFit/>
          </a:bodyPr>
          <a:lstStyle/>
          <a:p>
            <a:r>
              <a:rPr lang="en-GB" dirty="0" err="1"/>
              <a:t>selectView</a:t>
            </a:r>
            <a:endParaRPr lang="en-GB" dirty="0"/>
          </a:p>
        </p:txBody>
      </p:sp>
      <p:sp>
        <p:nvSpPr>
          <p:cNvPr id="8" name="TextBox 7">
            <a:extLst>
              <a:ext uri="{FF2B5EF4-FFF2-40B4-BE49-F238E27FC236}">
                <a16:creationId xmlns:a16="http://schemas.microsoft.com/office/drawing/2014/main" id="{20126C1E-A5AA-CE87-E2EF-2EF856DB1866}"/>
              </a:ext>
            </a:extLst>
          </p:cNvPr>
          <p:cNvSpPr txBox="1"/>
          <p:nvPr/>
        </p:nvSpPr>
        <p:spPr>
          <a:xfrm>
            <a:off x="5053537" y="5682592"/>
            <a:ext cx="3962401" cy="1077218"/>
          </a:xfrm>
          <a:prstGeom prst="rect">
            <a:avLst/>
          </a:prstGeom>
          <a:noFill/>
        </p:spPr>
        <p:txBody>
          <a:bodyPr wrap="square" rtlCol="0">
            <a:spAutoFit/>
          </a:bodyPr>
          <a:lstStyle/>
          <a:p>
            <a:r>
              <a:rPr lang="en-GB" sz="1600" dirty="0"/>
              <a:t>(*) some variations may exist in the way the subsystems interact</a:t>
            </a:r>
          </a:p>
          <a:p>
            <a:r>
              <a:rPr lang="en-GB" sz="1600" dirty="0"/>
              <a:t>(**)variants of the MVC pattern: MVP, MVVM, etc</a:t>
            </a:r>
          </a:p>
        </p:txBody>
      </p:sp>
      <p:cxnSp>
        <p:nvCxnSpPr>
          <p:cNvPr id="3" name="Straight Arrow Connector 2">
            <a:extLst>
              <a:ext uri="{FF2B5EF4-FFF2-40B4-BE49-F238E27FC236}">
                <a16:creationId xmlns:a16="http://schemas.microsoft.com/office/drawing/2014/main" id="{4AE8760E-9C2D-E997-E15A-421E0ABB9028}"/>
              </a:ext>
            </a:extLst>
          </p:cNvPr>
          <p:cNvCxnSpPr>
            <a:cxnSpLocks/>
          </p:cNvCxnSpPr>
          <p:nvPr/>
        </p:nvCxnSpPr>
        <p:spPr>
          <a:xfrm flipV="1">
            <a:off x="4343400" y="5017532"/>
            <a:ext cx="1970604" cy="842256"/>
          </a:xfrm>
          <a:prstGeom prst="straightConnector1">
            <a:avLst/>
          </a:prstGeom>
          <a:ln w="38100">
            <a:solidFill>
              <a:schemeClr val="accent4"/>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1EEBF0-B27A-E60A-C9D8-0ACC1963ACF2}"/>
              </a:ext>
            </a:extLst>
          </p:cNvPr>
          <p:cNvCxnSpPr>
            <a:cxnSpLocks/>
          </p:cNvCxnSpPr>
          <p:nvPr/>
        </p:nvCxnSpPr>
        <p:spPr>
          <a:xfrm flipH="1" flipV="1">
            <a:off x="2718863" y="4981883"/>
            <a:ext cx="862537" cy="700709"/>
          </a:xfrm>
          <a:prstGeom prst="straightConnector1">
            <a:avLst/>
          </a:prstGeom>
          <a:ln w="38100">
            <a:solidFill>
              <a:schemeClr val="accent4"/>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431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55225-F78C-8993-5938-BB9BF188E761}"/>
            </a:ext>
          </a:extLst>
        </p:cNvPr>
        <p:cNvGrpSpPr/>
        <p:nvPr/>
      </p:nvGrpSpPr>
      <p:grpSpPr>
        <a:xfrm>
          <a:off x="0" y="0"/>
          <a:ext cx="0" cy="0"/>
          <a:chOff x="0" y="0"/>
          <a:chExt cx="0" cy="0"/>
        </a:xfrm>
      </p:grpSpPr>
      <p:sp>
        <p:nvSpPr>
          <p:cNvPr id="74754" name="Title 1">
            <a:extLst>
              <a:ext uri="{FF2B5EF4-FFF2-40B4-BE49-F238E27FC236}">
                <a16:creationId xmlns:a16="http://schemas.microsoft.com/office/drawing/2014/main" id="{5F106632-2B57-6E89-77D2-5D70A9DD03AC}"/>
              </a:ext>
            </a:extLst>
          </p:cNvPr>
          <p:cNvSpPr>
            <a:spLocks noGrp="1" noChangeArrowheads="1"/>
          </p:cNvSpPr>
          <p:nvPr>
            <p:ph type="title"/>
          </p:nvPr>
        </p:nvSpPr>
        <p:spPr/>
        <p:txBody>
          <a:bodyPr/>
          <a:lstStyle/>
          <a:p>
            <a:r>
              <a:rPr lang="en-GB" altLang="en-US"/>
              <a:t>Pattern</a:t>
            </a:r>
          </a:p>
        </p:txBody>
      </p:sp>
      <p:cxnSp>
        <p:nvCxnSpPr>
          <p:cNvPr id="6" name="Straight Arrow Connector 5">
            <a:extLst>
              <a:ext uri="{FF2B5EF4-FFF2-40B4-BE49-F238E27FC236}">
                <a16:creationId xmlns:a16="http://schemas.microsoft.com/office/drawing/2014/main" id="{911713B4-4728-993C-5CD4-F400526D9625}"/>
              </a:ext>
            </a:extLst>
          </p:cNvPr>
          <p:cNvCxnSpPr>
            <a:cxnSpLocks/>
          </p:cNvCxnSpPr>
          <p:nvPr/>
        </p:nvCxnSpPr>
        <p:spPr>
          <a:xfrm flipV="1">
            <a:off x="1066800" y="1676400"/>
            <a:ext cx="76200" cy="4419600"/>
          </a:xfrm>
          <a:prstGeom prst="straightConnector1">
            <a:avLst/>
          </a:prstGeom>
          <a:ln w="12382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4756" name="TextBox 8">
            <a:extLst>
              <a:ext uri="{FF2B5EF4-FFF2-40B4-BE49-F238E27FC236}">
                <a16:creationId xmlns:a16="http://schemas.microsoft.com/office/drawing/2014/main" id="{9FA53093-A635-5393-6F54-34D2E0B98806}"/>
              </a:ext>
            </a:extLst>
          </p:cNvPr>
          <p:cNvSpPr txBox="1">
            <a:spLocks noChangeArrowheads="1"/>
          </p:cNvSpPr>
          <p:nvPr/>
        </p:nvSpPr>
        <p:spPr bwMode="auto">
          <a:xfrm>
            <a:off x="533400" y="1247775"/>
            <a:ext cx="1417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Abstraction</a:t>
            </a:r>
          </a:p>
        </p:txBody>
      </p:sp>
      <p:sp>
        <p:nvSpPr>
          <p:cNvPr id="74757" name="TextBox 9">
            <a:extLst>
              <a:ext uri="{FF2B5EF4-FFF2-40B4-BE49-F238E27FC236}">
                <a16:creationId xmlns:a16="http://schemas.microsoft.com/office/drawing/2014/main" id="{B91E9C7C-2BA3-5027-BFF6-62F55269DDC2}"/>
              </a:ext>
            </a:extLst>
          </p:cNvPr>
          <p:cNvSpPr txBox="1">
            <a:spLocks noChangeArrowheads="1"/>
          </p:cNvSpPr>
          <p:nvPr/>
        </p:nvSpPr>
        <p:spPr bwMode="auto">
          <a:xfrm>
            <a:off x="457200" y="6154738"/>
            <a:ext cx="1493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Detail</a:t>
            </a:r>
          </a:p>
          <a:p>
            <a:pPr>
              <a:spcBef>
                <a:spcPct val="0"/>
              </a:spcBef>
              <a:buFontTx/>
              <a:buNone/>
            </a:pPr>
            <a:endParaRPr lang="en-GB" altLang="en-US" sz="1800">
              <a:solidFill>
                <a:srgbClr val="FF0000"/>
              </a:solidFill>
            </a:endParaRPr>
          </a:p>
        </p:txBody>
      </p:sp>
      <p:sp>
        <p:nvSpPr>
          <p:cNvPr id="74758" name="TextBox 10">
            <a:extLst>
              <a:ext uri="{FF2B5EF4-FFF2-40B4-BE49-F238E27FC236}">
                <a16:creationId xmlns:a16="http://schemas.microsoft.com/office/drawing/2014/main" id="{AB890FD6-FBED-F9DC-B3BE-D7B2F16CCA8B}"/>
              </a:ext>
            </a:extLst>
          </p:cNvPr>
          <p:cNvSpPr txBox="1">
            <a:spLocks noChangeArrowheads="1"/>
          </p:cNvSpPr>
          <p:nvPr/>
        </p:nvSpPr>
        <p:spPr bwMode="auto">
          <a:xfrm>
            <a:off x="2133600" y="1524000"/>
            <a:ext cx="662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i="1"/>
              <a:t>An </a:t>
            </a:r>
            <a:r>
              <a:rPr lang="en-US" altLang="en-US" sz="1800" b="1" i="1">
                <a:solidFill>
                  <a:srgbClr val="FF0000"/>
                </a:solidFill>
              </a:rPr>
              <a:t>architectural style </a:t>
            </a:r>
            <a:r>
              <a:rPr lang="en-US" altLang="en-US" sz="1800" i="1"/>
              <a:t>defines a family of software systems in terms of their </a:t>
            </a:r>
            <a:r>
              <a:rPr lang="en-US" altLang="en-US" sz="1800" b="1" i="1"/>
              <a:t>structural organization</a:t>
            </a:r>
            <a:r>
              <a:rPr lang="en-US" altLang="en-US" sz="1800" i="1"/>
              <a:t>. An architectural style expresses </a:t>
            </a:r>
            <a:r>
              <a:rPr lang="en-US" altLang="en-US" sz="1800" b="1" i="1"/>
              <a:t>components</a:t>
            </a:r>
            <a:r>
              <a:rPr lang="en-US" altLang="en-US" sz="1800" i="1"/>
              <a:t> and the </a:t>
            </a:r>
            <a:r>
              <a:rPr lang="en-US" altLang="en-US" sz="1800" b="1" i="1"/>
              <a:t>relationships</a:t>
            </a:r>
            <a:r>
              <a:rPr lang="en-US" altLang="en-US" sz="1800" i="1"/>
              <a:t> between them, with the </a:t>
            </a:r>
            <a:r>
              <a:rPr lang="en-US" altLang="en-US" sz="1800" b="1" i="1"/>
              <a:t>constraints</a:t>
            </a:r>
            <a:r>
              <a:rPr lang="en-US" altLang="en-US" sz="1800" i="1"/>
              <a:t> of their application, and the associated composition and design </a:t>
            </a:r>
            <a:r>
              <a:rPr lang="en-US" altLang="en-US" sz="1800" b="1" i="1"/>
              <a:t>rules</a:t>
            </a:r>
            <a:r>
              <a:rPr lang="en-US" altLang="en-US" sz="1800" i="1"/>
              <a:t> for their construction.</a:t>
            </a:r>
            <a:r>
              <a:rPr lang="en-US" altLang="en-US" sz="1800"/>
              <a:t>” </a:t>
            </a:r>
          </a:p>
        </p:txBody>
      </p:sp>
      <p:sp>
        <p:nvSpPr>
          <p:cNvPr id="74759" name="TextBox 13">
            <a:extLst>
              <a:ext uri="{FF2B5EF4-FFF2-40B4-BE49-F238E27FC236}">
                <a16:creationId xmlns:a16="http://schemas.microsoft.com/office/drawing/2014/main" id="{868515A5-A304-E9D1-496B-13204CA9B9A6}"/>
              </a:ext>
            </a:extLst>
          </p:cNvPr>
          <p:cNvSpPr txBox="1">
            <a:spLocks noChangeArrowheads="1"/>
          </p:cNvSpPr>
          <p:nvPr/>
        </p:nvSpPr>
        <p:spPr bwMode="auto">
          <a:xfrm>
            <a:off x="2133600" y="3201988"/>
            <a:ext cx="6477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t>
            </a:r>
            <a:r>
              <a:rPr lang="en-US" altLang="en-US" sz="1800" i="1"/>
              <a:t>An </a:t>
            </a:r>
            <a:r>
              <a:rPr lang="en-US" altLang="en-US" sz="1800" b="1" i="1">
                <a:solidFill>
                  <a:srgbClr val="FF0000"/>
                </a:solidFill>
              </a:rPr>
              <a:t>architectural pattern </a:t>
            </a:r>
            <a:r>
              <a:rPr lang="en-US" altLang="en-US" sz="1800" i="1"/>
              <a:t>expresses a </a:t>
            </a:r>
            <a:r>
              <a:rPr lang="en-US" altLang="en-US" sz="1800" b="1" i="1"/>
              <a:t>fundamental structural organization schema</a:t>
            </a:r>
            <a:r>
              <a:rPr lang="en-US" altLang="en-US" sz="1800" i="1"/>
              <a:t> for software systems. It provides a set of </a:t>
            </a:r>
            <a:r>
              <a:rPr lang="en-US" altLang="en-US" sz="1800" b="1" i="1"/>
              <a:t>predefined subsystems</a:t>
            </a:r>
            <a:r>
              <a:rPr lang="en-US" altLang="en-US" sz="1800" i="1"/>
              <a:t>, specifies their responsibilities, and includes </a:t>
            </a:r>
            <a:r>
              <a:rPr lang="en-US" altLang="en-US" sz="1800" b="1" i="1"/>
              <a:t>rules</a:t>
            </a:r>
            <a:r>
              <a:rPr lang="en-US" altLang="en-US" sz="1800" i="1"/>
              <a:t> and guidelines for organizing the </a:t>
            </a:r>
            <a:r>
              <a:rPr lang="en-US" altLang="en-US" sz="1800" b="1" i="1"/>
              <a:t>relationships</a:t>
            </a:r>
            <a:r>
              <a:rPr lang="en-US" altLang="en-US" sz="1800" i="1"/>
              <a:t> between them</a:t>
            </a:r>
            <a:r>
              <a:rPr lang="en-US" altLang="en-US" sz="1800"/>
              <a:t>.”</a:t>
            </a:r>
          </a:p>
        </p:txBody>
      </p:sp>
      <p:sp>
        <p:nvSpPr>
          <p:cNvPr id="74760" name="TextBox 15">
            <a:extLst>
              <a:ext uri="{FF2B5EF4-FFF2-40B4-BE49-F238E27FC236}">
                <a16:creationId xmlns:a16="http://schemas.microsoft.com/office/drawing/2014/main" id="{93EE923B-111D-6C18-EB66-7BEA42F114E7}"/>
              </a:ext>
            </a:extLst>
          </p:cNvPr>
          <p:cNvSpPr txBox="1">
            <a:spLocks noChangeArrowheads="1"/>
          </p:cNvSpPr>
          <p:nvPr/>
        </p:nvSpPr>
        <p:spPr bwMode="auto">
          <a:xfrm>
            <a:off x="2136775" y="4795838"/>
            <a:ext cx="66262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pPr>
            <a:r>
              <a:rPr lang="en-US" altLang="en-US" sz="1800"/>
              <a:t>“</a:t>
            </a:r>
            <a:r>
              <a:rPr lang="en-US" altLang="en-US" sz="1800" i="1"/>
              <a:t>A </a:t>
            </a:r>
            <a:r>
              <a:rPr lang="en-US" altLang="en-US" sz="1800" b="1" i="1">
                <a:solidFill>
                  <a:srgbClr val="FF0000"/>
                </a:solidFill>
              </a:rPr>
              <a:t>design pattern </a:t>
            </a:r>
            <a:r>
              <a:rPr lang="en-US" altLang="en-US" sz="1800" i="1"/>
              <a:t>provides a </a:t>
            </a:r>
            <a:r>
              <a:rPr lang="en-US" altLang="en-US" sz="1800" b="1" i="1"/>
              <a:t>scheme for refining the subsystems</a:t>
            </a:r>
            <a:r>
              <a:rPr lang="en-US" altLang="en-US" sz="1800" i="1"/>
              <a:t> of a software system, or the relationships between them. It describes a commonly-recurring structure of communicating components that solves a </a:t>
            </a:r>
            <a:r>
              <a:rPr lang="en-US" altLang="en-US" sz="1800" b="1" i="1"/>
              <a:t>general design problem</a:t>
            </a:r>
            <a:r>
              <a:rPr lang="en-US" altLang="en-US" sz="1800" i="1"/>
              <a:t> within a </a:t>
            </a:r>
            <a:r>
              <a:rPr lang="en-US" altLang="en-US" sz="1800" b="1" i="1"/>
              <a:t>particular context</a:t>
            </a:r>
            <a:r>
              <a:rPr lang="en-US" altLang="en-US" sz="1800" i="1"/>
              <a:t>. [Go4]”</a:t>
            </a:r>
          </a:p>
        </p:txBody>
      </p:sp>
      <p:sp>
        <p:nvSpPr>
          <p:cNvPr id="2" name="Rectangle: Rounded Corners 1">
            <a:extLst>
              <a:ext uri="{FF2B5EF4-FFF2-40B4-BE49-F238E27FC236}">
                <a16:creationId xmlns:a16="http://schemas.microsoft.com/office/drawing/2014/main" id="{64550DBE-21FE-D418-F37C-FFAB99ACCC57}"/>
              </a:ext>
            </a:extLst>
          </p:cNvPr>
          <p:cNvSpPr/>
          <p:nvPr/>
        </p:nvSpPr>
        <p:spPr>
          <a:xfrm>
            <a:off x="1951038" y="1411288"/>
            <a:ext cx="7086600" cy="1690687"/>
          </a:xfrm>
          <a:prstGeom prst="roundRect">
            <a:avLst/>
          </a:prstGeom>
          <a:noFill/>
          <a:ln w="698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81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7373-7410-FD46-802E-524F7E7AA23C}"/>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2122A123-DAFB-06F9-6D4B-02D900562B43}"/>
              </a:ext>
            </a:extLst>
          </p:cNvPr>
          <p:cNvSpPr>
            <a:spLocks noGrp="1" noChangeArrowheads="1"/>
          </p:cNvSpPr>
          <p:nvPr>
            <p:ph type="title"/>
          </p:nvPr>
        </p:nvSpPr>
        <p:spPr/>
        <p:txBody>
          <a:bodyPr/>
          <a:lstStyle/>
          <a:p>
            <a:pPr eaLnBrk="1" hangingPunct="1"/>
            <a:r>
              <a:rPr lang="en-US" altLang="en-US"/>
              <a:t>Architectural Styles</a:t>
            </a:r>
          </a:p>
        </p:txBody>
      </p:sp>
      <p:sp>
        <p:nvSpPr>
          <p:cNvPr id="65539" name="Rectangle 3">
            <a:extLst>
              <a:ext uri="{FF2B5EF4-FFF2-40B4-BE49-F238E27FC236}">
                <a16:creationId xmlns:a16="http://schemas.microsoft.com/office/drawing/2014/main" id="{E59CD559-9069-7293-245B-09944B4925E0}"/>
              </a:ext>
            </a:extLst>
          </p:cNvPr>
          <p:cNvSpPr>
            <a:spLocks noGrp="1" noChangeArrowheads="1"/>
          </p:cNvSpPr>
          <p:nvPr>
            <p:ph type="body" idx="1"/>
          </p:nvPr>
        </p:nvSpPr>
        <p:spPr>
          <a:xfrm>
            <a:off x="457200" y="1600200"/>
            <a:ext cx="8229600" cy="5105400"/>
          </a:xfrm>
        </p:spPr>
        <p:txBody>
          <a:bodyPr/>
          <a:lstStyle/>
          <a:p>
            <a:pPr eaLnBrk="1" hangingPunct="1">
              <a:lnSpc>
                <a:spcPct val="80000"/>
              </a:lnSpc>
            </a:pPr>
            <a:r>
              <a:rPr lang="en-US" altLang="en-US" sz="2600"/>
              <a:t>“</a:t>
            </a:r>
            <a:r>
              <a:rPr lang="en-US" altLang="en-US" sz="2600" i="1"/>
              <a:t>An architectural style defines a </a:t>
            </a:r>
            <a:r>
              <a:rPr lang="en-US" altLang="en-US" sz="2600" b="1" i="1"/>
              <a:t>family</a:t>
            </a:r>
            <a:r>
              <a:rPr lang="en-US" altLang="en-US" sz="2600" i="1"/>
              <a:t> of software systems in terms of their </a:t>
            </a:r>
            <a:r>
              <a:rPr lang="en-US" altLang="en-US" sz="2600" b="1" i="1"/>
              <a:t>structural organization</a:t>
            </a:r>
            <a:r>
              <a:rPr lang="en-US" altLang="en-US" sz="2600" i="1"/>
              <a:t>. An architectural style expresses </a:t>
            </a:r>
            <a:r>
              <a:rPr lang="en-US" altLang="en-US" sz="2600" b="1" i="1"/>
              <a:t>components</a:t>
            </a:r>
            <a:r>
              <a:rPr lang="en-US" altLang="en-US" sz="2600" i="1"/>
              <a:t> and the </a:t>
            </a:r>
            <a:r>
              <a:rPr lang="en-US" altLang="en-US" sz="2600" b="1" i="1"/>
              <a:t>relationships</a:t>
            </a:r>
            <a:r>
              <a:rPr lang="en-US" altLang="en-US" sz="2600" i="1"/>
              <a:t> between them, with the </a:t>
            </a:r>
            <a:r>
              <a:rPr lang="en-US" altLang="en-US" sz="2600" b="1" i="1"/>
              <a:t>constraints</a:t>
            </a:r>
            <a:r>
              <a:rPr lang="en-US" altLang="en-US" sz="2600" i="1"/>
              <a:t> of their application, and the associated composition and design </a:t>
            </a:r>
            <a:r>
              <a:rPr lang="en-US" altLang="en-US" sz="2600" b="1" i="1"/>
              <a:t>rules</a:t>
            </a:r>
            <a:r>
              <a:rPr lang="en-US" altLang="en-US" sz="2600" i="1"/>
              <a:t> for their construction.</a:t>
            </a:r>
            <a:r>
              <a:rPr lang="en-US" altLang="en-US" sz="2600"/>
              <a:t>”</a:t>
            </a:r>
            <a:r>
              <a:rPr lang="en-US" altLang="en-US" sz="2400"/>
              <a:t> </a:t>
            </a:r>
          </a:p>
          <a:p>
            <a:pPr algn="r" eaLnBrk="1" hangingPunct="1">
              <a:lnSpc>
                <a:spcPct val="80000"/>
              </a:lnSpc>
              <a:buFontTx/>
              <a:buNone/>
            </a:pPr>
            <a:r>
              <a:rPr lang="en-US" altLang="en-US" sz="2000"/>
              <a:t>[POSA1]/pag.394</a:t>
            </a:r>
          </a:p>
          <a:p>
            <a:pPr eaLnBrk="1" hangingPunct="1">
              <a:lnSpc>
                <a:spcPct val="80000"/>
              </a:lnSpc>
            </a:pPr>
            <a:r>
              <a:rPr lang="en-US" altLang="en-US" sz="2400"/>
              <a:t>Example: the Pipes-and-filters architectural style </a:t>
            </a:r>
          </a:p>
          <a:p>
            <a:pPr lvl="1" eaLnBrk="1" hangingPunct="1">
              <a:lnSpc>
                <a:spcPct val="80000"/>
              </a:lnSpc>
            </a:pPr>
            <a:r>
              <a:rPr lang="en-US" altLang="en-US" sz="2000"/>
              <a:t>Components: all of the same type, Filter.</a:t>
            </a:r>
          </a:p>
          <a:p>
            <a:pPr lvl="2" eaLnBrk="1" hangingPunct="1">
              <a:lnSpc>
                <a:spcPct val="80000"/>
              </a:lnSpc>
            </a:pPr>
            <a:r>
              <a:rPr lang="en-US" altLang="en-US" sz="1800"/>
              <a:t>Components process data flows, have 1 or more input ports and  1 or more output ports</a:t>
            </a:r>
          </a:p>
          <a:p>
            <a:pPr lvl="1" eaLnBrk="1" hangingPunct="1">
              <a:lnSpc>
                <a:spcPct val="80000"/>
              </a:lnSpc>
            </a:pPr>
            <a:r>
              <a:rPr lang="en-US" altLang="en-US" sz="2000"/>
              <a:t>Relationships:  Pipe connectors</a:t>
            </a:r>
          </a:p>
          <a:p>
            <a:pPr lvl="2" eaLnBrk="1" hangingPunct="1">
              <a:lnSpc>
                <a:spcPct val="80000"/>
              </a:lnSpc>
            </a:pPr>
            <a:r>
              <a:rPr lang="en-US" altLang="en-US" sz="1800"/>
              <a:t> Binary unidirectional connector, transmits dataflows from an output port to an input port of another filter </a:t>
            </a:r>
          </a:p>
          <a:p>
            <a:pPr lvl="1" eaLnBrk="1" hangingPunct="1">
              <a:lnSpc>
                <a:spcPct val="80000"/>
              </a:lnSpc>
            </a:pPr>
            <a:r>
              <a:rPr lang="en-US" altLang="en-US" sz="2000"/>
              <a:t>Constraints and rules:</a:t>
            </a:r>
          </a:p>
          <a:p>
            <a:pPr lvl="2" eaLnBrk="1" hangingPunct="1">
              <a:lnSpc>
                <a:spcPct val="80000"/>
              </a:lnSpc>
            </a:pPr>
            <a:r>
              <a:rPr lang="en-US" altLang="en-US" sz="1800"/>
              <a:t>A filter must not know the identity of the filters it sends or receives data </a:t>
            </a:r>
          </a:p>
        </p:txBody>
      </p:sp>
    </p:spTree>
    <p:extLst>
      <p:ext uri="{BB962C8B-B14F-4D97-AF65-F5344CB8AC3E}">
        <p14:creationId xmlns:p14="http://schemas.microsoft.com/office/powerpoint/2010/main" val="2834700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5DA0C-4810-8067-7E71-233CC1853458}"/>
            </a:ext>
          </a:extLst>
        </p:cNvPr>
        <p:cNvGrpSpPr/>
        <p:nvPr/>
      </p:nvGrpSpPr>
      <p:grpSpPr>
        <a:xfrm>
          <a:off x="0" y="0"/>
          <a:ext cx="0" cy="0"/>
          <a:chOff x="0" y="0"/>
          <a:chExt cx="0" cy="0"/>
        </a:xfrm>
      </p:grpSpPr>
      <p:sp>
        <p:nvSpPr>
          <p:cNvPr id="66562" name="Rectangle 2">
            <a:extLst>
              <a:ext uri="{FF2B5EF4-FFF2-40B4-BE49-F238E27FC236}">
                <a16:creationId xmlns:a16="http://schemas.microsoft.com/office/drawing/2014/main" id="{C9D4697C-4F45-340E-5D2B-F32704FADB10}"/>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Example: Pipes and Filters Architectural Style</a:t>
            </a:r>
          </a:p>
        </p:txBody>
      </p:sp>
      <p:sp>
        <p:nvSpPr>
          <p:cNvPr id="66563" name="Rectangle 3">
            <a:extLst>
              <a:ext uri="{FF2B5EF4-FFF2-40B4-BE49-F238E27FC236}">
                <a16:creationId xmlns:a16="http://schemas.microsoft.com/office/drawing/2014/main" id="{45AD1AEB-EDE3-7F8B-D98C-BB6A083F8A41}"/>
              </a:ext>
            </a:extLst>
          </p:cNvPr>
          <p:cNvSpPr>
            <a:spLocks noGrp="1" noChangeArrowheads="1"/>
          </p:cNvSpPr>
          <p:nvPr>
            <p:ph type="body" idx="1"/>
          </p:nvPr>
        </p:nvSpPr>
        <p:spPr/>
        <p:txBody>
          <a:bodyPr/>
          <a:lstStyle/>
          <a:p>
            <a: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t>“The </a:t>
            </a:r>
            <a:r>
              <a:rPr lang="en-US" altLang="en-US" sz="2000" b="1" i="1" dirty="0"/>
              <a:t>Pipes and Filters </a:t>
            </a:r>
            <a:r>
              <a:rPr lang="en-US" altLang="en-US" sz="2000" dirty="0"/>
              <a:t>architectural style provides a structure for systems that process a </a:t>
            </a:r>
            <a:r>
              <a:rPr lang="en-US" altLang="en-US" sz="2000" i="1" dirty="0"/>
              <a:t>stream of data</a:t>
            </a:r>
            <a:r>
              <a:rPr lang="en-US" altLang="en-US" sz="2000" dirty="0"/>
              <a:t>. Each processing step is encapsulated in a </a:t>
            </a:r>
            <a:r>
              <a:rPr lang="en-US" altLang="en-US" sz="2000" i="1" dirty="0"/>
              <a:t>filter</a:t>
            </a:r>
            <a:r>
              <a:rPr lang="en-US" altLang="en-US" sz="2000" dirty="0"/>
              <a:t> component. Data is passed through </a:t>
            </a:r>
            <a:r>
              <a:rPr lang="en-US" altLang="en-US" sz="2000" i="1" dirty="0"/>
              <a:t>pipes</a:t>
            </a:r>
            <a:r>
              <a:rPr lang="en-US" altLang="en-US" sz="2000" dirty="0"/>
              <a:t> between </a:t>
            </a:r>
            <a:r>
              <a:rPr lang="en-US" altLang="en-US" sz="2000" i="1" dirty="0"/>
              <a:t>adjacent </a:t>
            </a:r>
            <a:r>
              <a:rPr lang="en-US" altLang="en-US" sz="2000" dirty="0"/>
              <a:t>filters. Recombining filters allows you to build families of related systems.” [POSA1]</a:t>
            </a:r>
          </a:p>
          <a:p>
            <a: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p>
          <a:p>
            <a: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p>
          <a:p>
            <a: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p>
          <a:p>
            <a:pPr marL="341313" indent="-341313">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p>
          <a:p>
            <a:pPr marL="341313" indent="-341313">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p>
          <a:p>
            <a:pPr marL="341313" indent="-341313">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t>Most well-known example: operating system command pipelines:</a:t>
            </a:r>
          </a:p>
          <a:p>
            <a:pPr marL="341313" indent="-341313">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t>ls | grep old | more</a:t>
            </a:r>
            <a:endParaRPr lang="en-US" altLang="en-US" sz="2400" dirty="0"/>
          </a:p>
        </p:txBody>
      </p:sp>
      <p:sp>
        <p:nvSpPr>
          <p:cNvPr id="2" name="Rectangle 1">
            <a:extLst>
              <a:ext uri="{FF2B5EF4-FFF2-40B4-BE49-F238E27FC236}">
                <a16:creationId xmlns:a16="http://schemas.microsoft.com/office/drawing/2014/main" id="{3FFF3EB9-E284-8D66-AAB7-5105F413BAE2}"/>
              </a:ext>
            </a:extLst>
          </p:cNvPr>
          <p:cNvSpPr/>
          <p:nvPr/>
        </p:nvSpPr>
        <p:spPr>
          <a:xfrm>
            <a:off x="2362200" y="3581400"/>
            <a:ext cx="533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639766F-7A5B-06B4-32B9-AE5D0C7F1271}"/>
              </a:ext>
            </a:extLst>
          </p:cNvPr>
          <p:cNvSpPr/>
          <p:nvPr/>
        </p:nvSpPr>
        <p:spPr>
          <a:xfrm>
            <a:off x="3429000" y="3581400"/>
            <a:ext cx="533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37B2041-2519-D4F2-13BB-55A76F9D274C}"/>
              </a:ext>
            </a:extLst>
          </p:cNvPr>
          <p:cNvSpPr/>
          <p:nvPr/>
        </p:nvSpPr>
        <p:spPr>
          <a:xfrm>
            <a:off x="5334000" y="3581400"/>
            <a:ext cx="533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5BEA60F-007E-D939-1732-C2C1ED29CA3C}"/>
              </a:ext>
            </a:extLst>
          </p:cNvPr>
          <p:cNvSpPr txBox="1"/>
          <p:nvPr/>
        </p:nvSpPr>
        <p:spPr>
          <a:xfrm>
            <a:off x="4441840" y="3289012"/>
            <a:ext cx="595035" cy="584775"/>
          </a:xfrm>
          <a:prstGeom prst="rect">
            <a:avLst/>
          </a:prstGeom>
          <a:noFill/>
        </p:spPr>
        <p:txBody>
          <a:bodyPr wrap="none" rtlCol="0">
            <a:spAutoFit/>
          </a:bodyPr>
          <a:lstStyle/>
          <a:p>
            <a:r>
              <a:rPr lang="en-GB" sz="3200" b="1" dirty="0"/>
              <a:t>…</a:t>
            </a:r>
          </a:p>
        </p:txBody>
      </p:sp>
      <p:sp>
        <p:nvSpPr>
          <p:cNvPr id="6" name="Rectangle 5">
            <a:extLst>
              <a:ext uri="{FF2B5EF4-FFF2-40B4-BE49-F238E27FC236}">
                <a16:creationId xmlns:a16="http://schemas.microsoft.com/office/drawing/2014/main" id="{7CBD4086-BE34-53E9-6F73-162FFF78F153}"/>
              </a:ext>
            </a:extLst>
          </p:cNvPr>
          <p:cNvSpPr/>
          <p:nvPr/>
        </p:nvSpPr>
        <p:spPr>
          <a:xfrm>
            <a:off x="2362200" y="4419600"/>
            <a:ext cx="533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E356D98-9F64-F608-6823-C0169000C238}"/>
              </a:ext>
            </a:extLst>
          </p:cNvPr>
          <p:cNvSpPr/>
          <p:nvPr/>
        </p:nvSpPr>
        <p:spPr>
          <a:xfrm>
            <a:off x="3429000" y="4419600"/>
            <a:ext cx="533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5E1CBF0-47C0-7BE5-B61E-F00EC724E753}"/>
              </a:ext>
            </a:extLst>
          </p:cNvPr>
          <p:cNvSpPr/>
          <p:nvPr/>
        </p:nvSpPr>
        <p:spPr>
          <a:xfrm>
            <a:off x="5334000" y="4419600"/>
            <a:ext cx="533400"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911416AE-A248-3B20-AF75-E72FEE34DD4C}"/>
              </a:ext>
            </a:extLst>
          </p:cNvPr>
          <p:cNvCxnSpPr>
            <a:cxnSpLocks/>
            <a:stCxn id="6" idx="3"/>
            <a:endCxn id="7" idx="1"/>
          </p:cNvCxnSpPr>
          <p:nvPr/>
        </p:nvCxnSpPr>
        <p:spPr>
          <a:xfrm>
            <a:off x="2895600" y="4533900"/>
            <a:ext cx="53340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2E62A7-D3BD-6D26-FEAE-8F3E7B025CBC}"/>
              </a:ext>
            </a:extLst>
          </p:cNvPr>
          <p:cNvCxnSpPr>
            <a:cxnSpLocks/>
          </p:cNvCxnSpPr>
          <p:nvPr/>
        </p:nvCxnSpPr>
        <p:spPr>
          <a:xfrm>
            <a:off x="3962400" y="4533114"/>
            <a:ext cx="53340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AA9DAE-FE70-75D5-881F-24D6BC633ABC}"/>
              </a:ext>
            </a:extLst>
          </p:cNvPr>
          <p:cNvCxnSpPr>
            <a:cxnSpLocks/>
          </p:cNvCxnSpPr>
          <p:nvPr/>
        </p:nvCxnSpPr>
        <p:spPr>
          <a:xfrm>
            <a:off x="4800600" y="4533114"/>
            <a:ext cx="53340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D939BC-B84C-9821-B351-B2181F00D089}"/>
              </a:ext>
            </a:extLst>
          </p:cNvPr>
          <p:cNvSpPr txBox="1"/>
          <p:nvPr/>
        </p:nvSpPr>
        <p:spPr>
          <a:xfrm>
            <a:off x="895132" y="3504455"/>
            <a:ext cx="1467068" cy="369332"/>
          </a:xfrm>
          <a:prstGeom prst="rect">
            <a:avLst/>
          </a:prstGeom>
          <a:noFill/>
        </p:spPr>
        <p:txBody>
          <a:bodyPr wrap="none" rtlCol="0">
            <a:spAutoFit/>
          </a:bodyPr>
          <a:lstStyle/>
          <a:p>
            <a:r>
              <a:rPr lang="en-GB" dirty="0"/>
              <a:t>Module view</a:t>
            </a:r>
          </a:p>
        </p:txBody>
      </p:sp>
      <p:sp>
        <p:nvSpPr>
          <p:cNvPr id="16" name="TextBox 15">
            <a:extLst>
              <a:ext uri="{FF2B5EF4-FFF2-40B4-BE49-F238E27FC236}">
                <a16:creationId xmlns:a16="http://schemas.microsoft.com/office/drawing/2014/main" id="{2CB78FE0-610A-1F86-80D3-8706C36043F6}"/>
              </a:ext>
            </a:extLst>
          </p:cNvPr>
          <p:cNvSpPr txBox="1"/>
          <p:nvPr/>
        </p:nvSpPr>
        <p:spPr>
          <a:xfrm>
            <a:off x="766891" y="4348448"/>
            <a:ext cx="1390124" cy="369332"/>
          </a:xfrm>
          <a:prstGeom prst="rect">
            <a:avLst/>
          </a:prstGeom>
          <a:noFill/>
        </p:spPr>
        <p:txBody>
          <a:bodyPr wrap="none" rtlCol="0">
            <a:spAutoFit/>
          </a:bodyPr>
          <a:lstStyle/>
          <a:p>
            <a:r>
              <a:rPr lang="en-GB" dirty="0"/>
              <a:t>   C&amp;C view</a:t>
            </a:r>
          </a:p>
        </p:txBody>
      </p:sp>
    </p:spTree>
    <p:extLst>
      <p:ext uri="{BB962C8B-B14F-4D97-AF65-F5344CB8AC3E}">
        <p14:creationId xmlns:p14="http://schemas.microsoft.com/office/powerpoint/2010/main" val="1829157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617BEE5-6267-CEC2-B9CF-7EE6C13C79FD}"/>
              </a:ext>
            </a:extLst>
          </p:cNvPr>
          <p:cNvSpPr>
            <a:spLocks noGrp="1" noChangeArrowheads="1"/>
          </p:cNvSpPr>
          <p:nvPr>
            <p:ph type="title"/>
          </p:nvPr>
        </p:nvSpPr>
        <p:spPr/>
        <p:txBody>
          <a:bodyPr/>
          <a:lstStyle/>
          <a:p>
            <a:pPr eaLnBrk="1" hangingPunct="1"/>
            <a:r>
              <a:rPr lang="en-US" altLang="en-US" sz="4000"/>
              <a:t>Example</a:t>
            </a:r>
          </a:p>
        </p:txBody>
      </p:sp>
      <p:sp>
        <p:nvSpPr>
          <p:cNvPr id="9219" name="Text Placeholder 2">
            <a:extLst>
              <a:ext uri="{FF2B5EF4-FFF2-40B4-BE49-F238E27FC236}">
                <a16:creationId xmlns:a16="http://schemas.microsoft.com/office/drawing/2014/main" id="{4CAD4171-B7E8-EF3A-0029-A0C475EE754C}"/>
              </a:ext>
            </a:extLst>
          </p:cNvPr>
          <p:cNvSpPr>
            <a:spLocks noGrp="1" noChangeArrowheads="1"/>
          </p:cNvSpPr>
          <p:nvPr>
            <p:ph type="body" sz="half" idx="1"/>
          </p:nvPr>
        </p:nvSpPr>
        <p:spPr>
          <a:xfrm>
            <a:off x="647700" y="1752600"/>
            <a:ext cx="8229600" cy="4395788"/>
          </a:xfrm>
        </p:spPr>
        <p:txBody>
          <a:bodyPr/>
          <a:lstStyle/>
          <a:p>
            <a:r>
              <a:rPr lang="en-GB" altLang="en-US" sz="1800"/>
              <a:t>Case study:  two software engineers developed together a </a:t>
            </a:r>
            <a:r>
              <a:rPr lang="en-US" altLang="en-US" sz="1800"/>
              <a:t>system doing a simple text processing: the lines of the original text are transformed in following way:  odd lines are rewritten in upper case and even lines are rewritten in lower case. </a:t>
            </a:r>
          </a:p>
          <a:p>
            <a:r>
              <a:rPr lang="en-US" altLang="en-US" sz="1800"/>
              <a:t>The two engineers are asked, independently, to explain the architecture of their system. </a:t>
            </a:r>
          </a:p>
          <a:p>
            <a:r>
              <a:rPr lang="en-US" altLang="en-US" sz="1800"/>
              <a:t>Each of them draws a diagram explaining the “architecture” of the system …</a:t>
            </a:r>
          </a:p>
          <a:p>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9D69-831E-F012-0745-4EDC6E4CFB41}"/>
            </a:ext>
          </a:extLst>
        </p:cNvPr>
        <p:cNvGrpSpPr/>
        <p:nvPr/>
      </p:nvGrpSpPr>
      <p:grpSpPr>
        <a:xfrm>
          <a:off x="0" y="0"/>
          <a:ext cx="0" cy="0"/>
          <a:chOff x="0" y="0"/>
          <a:chExt cx="0" cy="0"/>
        </a:xfrm>
      </p:grpSpPr>
      <p:sp>
        <p:nvSpPr>
          <p:cNvPr id="68610" name="Title 1">
            <a:extLst>
              <a:ext uri="{FF2B5EF4-FFF2-40B4-BE49-F238E27FC236}">
                <a16:creationId xmlns:a16="http://schemas.microsoft.com/office/drawing/2014/main" id="{A0C5D860-EB82-DE2D-0239-325799F9691B}"/>
              </a:ext>
            </a:extLst>
          </p:cNvPr>
          <p:cNvSpPr>
            <a:spLocks noGrp="1" noChangeArrowheads="1"/>
          </p:cNvSpPr>
          <p:nvPr>
            <p:ph type="title"/>
          </p:nvPr>
        </p:nvSpPr>
        <p:spPr/>
        <p:txBody>
          <a:bodyPr/>
          <a:lstStyle/>
          <a:p>
            <a:r>
              <a:rPr lang="en-GB" altLang="en-US" sz="4000"/>
              <a:t>Pipes  and Filters: another problem example</a:t>
            </a:r>
          </a:p>
        </p:txBody>
      </p:sp>
      <p:sp>
        <p:nvSpPr>
          <p:cNvPr id="68611" name="Content Placeholder 2">
            <a:extLst>
              <a:ext uri="{FF2B5EF4-FFF2-40B4-BE49-F238E27FC236}">
                <a16:creationId xmlns:a16="http://schemas.microsoft.com/office/drawing/2014/main" id="{F678DE5F-59C8-4570-5228-43A10B17933D}"/>
              </a:ext>
            </a:extLst>
          </p:cNvPr>
          <p:cNvSpPr>
            <a:spLocks noGrp="1" noChangeArrowheads="1"/>
          </p:cNvSpPr>
          <p:nvPr>
            <p:ph idx="1"/>
          </p:nvPr>
        </p:nvSpPr>
        <p:spPr>
          <a:xfrm>
            <a:off x="457200" y="1600200"/>
            <a:ext cx="8229600" cy="3048000"/>
          </a:xfrm>
        </p:spPr>
        <p:txBody>
          <a:bodyPr/>
          <a:lstStyle/>
          <a:p>
            <a:r>
              <a:rPr lang="en-GB" altLang="en-US" sz="2000"/>
              <a:t>A server receives messages containing orders from clients. </a:t>
            </a:r>
            <a:r>
              <a:rPr lang="en-GB" altLang="en-US" sz="2000">
                <a:solidFill>
                  <a:srgbClr val="333333"/>
                </a:solidFill>
              </a:rPr>
              <a:t> </a:t>
            </a:r>
          </a:p>
          <a:p>
            <a:r>
              <a:rPr lang="en-GB" altLang="en-US" sz="2000">
                <a:solidFill>
                  <a:srgbClr val="333333"/>
                </a:solidFill>
              </a:rPr>
              <a:t>The server frontend processor:</a:t>
            </a:r>
          </a:p>
          <a:p>
            <a:pPr lvl="1"/>
            <a:r>
              <a:rPr lang="en-GB" altLang="en-US" sz="1600">
                <a:solidFill>
                  <a:srgbClr val="333333"/>
                </a:solidFill>
              </a:rPr>
              <a:t>Incoming data: a stream of possibly duplicated, encrypted messages containing extra authentication data</a:t>
            </a:r>
          </a:p>
          <a:p>
            <a:pPr lvl="1"/>
            <a:r>
              <a:rPr lang="en-GB" altLang="en-US" sz="1600">
                <a:solidFill>
                  <a:srgbClr val="333333"/>
                </a:solidFill>
              </a:rPr>
              <a:t>Outgoing data:  a stream of unique, simple plain-text order messages</a:t>
            </a:r>
          </a:p>
          <a:p>
            <a:pPr lvl="1"/>
            <a:r>
              <a:rPr lang="en-GB" altLang="en-US" sz="1600">
                <a:solidFill>
                  <a:srgbClr val="333333"/>
                </a:solidFill>
              </a:rPr>
              <a:t>Use the </a:t>
            </a:r>
            <a:r>
              <a:rPr lang="en-GB" altLang="en-US" sz="1600" i="1">
                <a:solidFill>
                  <a:srgbClr val="333333"/>
                </a:solidFill>
              </a:rPr>
              <a:t>Pipes and Filters</a:t>
            </a:r>
            <a:r>
              <a:rPr lang="en-GB" altLang="en-US" sz="1600">
                <a:solidFill>
                  <a:srgbClr val="333333"/>
                </a:solidFill>
              </a:rPr>
              <a:t> architectural style to divide the larger processing task into a sequence of smaller, independent processing steps (Filters) that are connected by channels (Pipes).</a:t>
            </a:r>
          </a:p>
          <a:p>
            <a:pPr lvl="1"/>
            <a:r>
              <a:rPr lang="en-GB" altLang="en-US" sz="1600">
                <a:solidFill>
                  <a:srgbClr val="333333"/>
                </a:solidFill>
              </a:rPr>
              <a:t>It will be possible to  reuse the independent Filters in order to build the server frontend processor for another service which does not require authentication</a:t>
            </a:r>
          </a:p>
          <a:p>
            <a:endParaRPr lang="en-GB" altLang="en-US" sz="2000"/>
          </a:p>
        </p:txBody>
      </p:sp>
      <p:sp>
        <p:nvSpPr>
          <p:cNvPr id="4" name="Rectangle 3">
            <a:extLst>
              <a:ext uri="{FF2B5EF4-FFF2-40B4-BE49-F238E27FC236}">
                <a16:creationId xmlns:a16="http://schemas.microsoft.com/office/drawing/2014/main" id="{87E0FD85-B5CB-193C-AAFF-23A24D8ABCC7}"/>
              </a:ext>
            </a:extLst>
          </p:cNvPr>
          <p:cNvSpPr/>
          <p:nvPr/>
        </p:nvSpPr>
        <p:spPr>
          <a:xfrm>
            <a:off x="1828800" y="48006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Decrypt</a:t>
            </a:r>
          </a:p>
        </p:txBody>
      </p:sp>
      <p:sp>
        <p:nvSpPr>
          <p:cNvPr id="5" name="Rectangle 4">
            <a:extLst>
              <a:ext uri="{FF2B5EF4-FFF2-40B4-BE49-F238E27FC236}">
                <a16:creationId xmlns:a16="http://schemas.microsoft.com/office/drawing/2014/main" id="{B5EEDE31-81D5-832B-2CC2-C55A525D7214}"/>
              </a:ext>
            </a:extLst>
          </p:cNvPr>
          <p:cNvSpPr/>
          <p:nvPr/>
        </p:nvSpPr>
        <p:spPr>
          <a:xfrm>
            <a:off x="3810000" y="4800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Authenticate</a:t>
            </a:r>
          </a:p>
        </p:txBody>
      </p:sp>
      <p:sp>
        <p:nvSpPr>
          <p:cNvPr id="6" name="Rectangle 5">
            <a:extLst>
              <a:ext uri="{FF2B5EF4-FFF2-40B4-BE49-F238E27FC236}">
                <a16:creationId xmlns:a16="http://schemas.microsoft.com/office/drawing/2014/main" id="{4D529684-7D41-2F36-EA3A-67C0D9EFD92F}"/>
              </a:ext>
            </a:extLst>
          </p:cNvPr>
          <p:cNvSpPr/>
          <p:nvPr/>
        </p:nvSpPr>
        <p:spPr>
          <a:xfrm>
            <a:off x="6096000" y="4800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rPr>
              <a:t>DeDuplicate</a:t>
            </a:r>
            <a:endParaRPr lang="en-GB" dirty="0">
              <a:solidFill>
                <a:schemeClr val="tx1"/>
              </a:solidFill>
            </a:endParaRPr>
          </a:p>
        </p:txBody>
      </p:sp>
      <p:cxnSp>
        <p:nvCxnSpPr>
          <p:cNvPr id="8" name="Straight Arrow Connector 7">
            <a:extLst>
              <a:ext uri="{FF2B5EF4-FFF2-40B4-BE49-F238E27FC236}">
                <a16:creationId xmlns:a16="http://schemas.microsoft.com/office/drawing/2014/main" id="{2B78CA12-FE77-7FEF-1995-D133D7114EE6}"/>
              </a:ext>
            </a:extLst>
          </p:cNvPr>
          <p:cNvCxnSpPr>
            <a:endCxn id="4" idx="1"/>
          </p:cNvCxnSpPr>
          <p:nvPr/>
        </p:nvCxnSpPr>
        <p:spPr>
          <a:xfrm>
            <a:off x="914400" y="5105400"/>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47C2DD4-974B-7FF6-0786-276626A801D3}"/>
              </a:ext>
            </a:extLst>
          </p:cNvPr>
          <p:cNvCxnSpPr>
            <a:cxnSpLocks/>
            <a:stCxn id="4" idx="3"/>
          </p:cNvCxnSpPr>
          <p:nvPr/>
        </p:nvCxnSpPr>
        <p:spPr>
          <a:xfrm>
            <a:off x="3124200" y="5105400"/>
            <a:ext cx="685800" cy="952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B94D0D0-709A-D5C4-7B8B-AFE93CC7EFCF}"/>
              </a:ext>
            </a:extLst>
          </p:cNvPr>
          <p:cNvCxnSpPr>
            <a:cxnSpLocks/>
            <a:endCxn id="6" idx="1"/>
          </p:cNvCxnSpPr>
          <p:nvPr/>
        </p:nvCxnSpPr>
        <p:spPr>
          <a:xfrm flipV="1">
            <a:off x="5334000" y="5105400"/>
            <a:ext cx="762000" cy="952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B853FB-9F38-A0E8-ED73-5B3E3D97D009}"/>
              </a:ext>
            </a:extLst>
          </p:cNvPr>
          <p:cNvCxnSpPr/>
          <p:nvPr/>
        </p:nvCxnSpPr>
        <p:spPr>
          <a:xfrm>
            <a:off x="7620000" y="5110163"/>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D343B0-80A1-F2E0-EE05-4F20F9CD7183}"/>
              </a:ext>
            </a:extLst>
          </p:cNvPr>
          <p:cNvCxnSpPr/>
          <p:nvPr/>
        </p:nvCxnSpPr>
        <p:spPr>
          <a:xfrm>
            <a:off x="1981200" y="6257925"/>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F922A55-DADF-BFED-7E8F-9B182FBF3946}"/>
              </a:ext>
            </a:extLst>
          </p:cNvPr>
          <p:cNvSpPr/>
          <p:nvPr/>
        </p:nvSpPr>
        <p:spPr>
          <a:xfrm>
            <a:off x="2895600" y="5953125"/>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Decrypt</a:t>
            </a:r>
          </a:p>
        </p:txBody>
      </p:sp>
      <p:sp>
        <p:nvSpPr>
          <p:cNvPr id="21" name="Rectangle 20">
            <a:extLst>
              <a:ext uri="{FF2B5EF4-FFF2-40B4-BE49-F238E27FC236}">
                <a16:creationId xmlns:a16="http://schemas.microsoft.com/office/drawing/2014/main" id="{CC672401-F2AC-A815-39D8-8E54370C3243}"/>
              </a:ext>
            </a:extLst>
          </p:cNvPr>
          <p:cNvSpPr/>
          <p:nvPr/>
        </p:nvSpPr>
        <p:spPr>
          <a:xfrm>
            <a:off x="4876800" y="5964238"/>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rPr>
              <a:t>DeDuplicate</a:t>
            </a:r>
            <a:endParaRPr lang="en-GB" dirty="0">
              <a:solidFill>
                <a:schemeClr val="tx1"/>
              </a:solidFill>
            </a:endParaRPr>
          </a:p>
        </p:txBody>
      </p:sp>
      <p:cxnSp>
        <p:nvCxnSpPr>
          <p:cNvPr id="22" name="Straight Arrow Connector 21">
            <a:extLst>
              <a:ext uri="{FF2B5EF4-FFF2-40B4-BE49-F238E27FC236}">
                <a16:creationId xmlns:a16="http://schemas.microsoft.com/office/drawing/2014/main" id="{41C9F17D-F722-3B86-95D7-FEE1FDA487DF}"/>
              </a:ext>
            </a:extLst>
          </p:cNvPr>
          <p:cNvCxnSpPr>
            <a:cxnSpLocks/>
            <a:stCxn id="20" idx="3"/>
          </p:cNvCxnSpPr>
          <p:nvPr/>
        </p:nvCxnSpPr>
        <p:spPr>
          <a:xfrm>
            <a:off x="4191000" y="6257925"/>
            <a:ext cx="685800" cy="11113"/>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E3B16A-741C-2BE0-D27B-2E2386BB9851}"/>
              </a:ext>
            </a:extLst>
          </p:cNvPr>
          <p:cNvCxnSpPr/>
          <p:nvPr/>
        </p:nvCxnSpPr>
        <p:spPr>
          <a:xfrm>
            <a:off x="6400800" y="6257925"/>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A318304-A2C3-82A4-6981-BD3F4D77B188}"/>
              </a:ext>
            </a:extLst>
          </p:cNvPr>
          <p:cNvSpPr/>
          <p:nvPr/>
        </p:nvSpPr>
        <p:spPr>
          <a:xfrm>
            <a:off x="1524000" y="4648200"/>
            <a:ext cx="6324600" cy="887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a:extLst>
              <a:ext uri="{FF2B5EF4-FFF2-40B4-BE49-F238E27FC236}">
                <a16:creationId xmlns:a16="http://schemas.microsoft.com/office/drawing/2014/main" id="{409DDAB6-09D5-C7D7-6F0D-751608BDAD73}"/>
              </a:ext>
            </a:extLst>
          </p:cNvPr>
          <p:cNvSpPr/>
          <p:nvPr/>
        </p:nvSpPr>
        <p:spPr>
          <a:xfrm>
            <a:off x="2590800" y="5840413"/>
            <a:ext cx="4114800" cy="885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563208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A4721-51FA-438E-B402-A7C1C57A0154}"/>
            </a:ext>
          </a:extLst>
        </p:cNvPr>
        <p:cNvGrpSpPr/>
        <p:nvPr/>
      </p:nvGrpSpPr>
      <p:grpSpPr>
        <a:xfrm>
          <a:off x="0" y="0"/>
          <a:ext cx="0" cy="0"/>
          <a:chOff x="0" y="0"/>
          <a:chExt cx="0" cy="0"/>
        </a:xfrm>
      </p:grpSpPr>
      <p:sp>
        <p:nvSpPr>
          <p:cNvPr id="73730" name="Title 1">
            <a:extLst>
              <a:ext uri="{FF2B5EF4-FFF2-40B4-BE49-F238E27FC236}">
                <a16:creationId xmlns:a16="http://schemas.microsoft.com/office/drawing/2014/main" id="{62EE2961-E074-52B8-7A8B-4D9C1BBDABD5}"/>
              </a:ext>
            </a:extLst>
          </p:cNvPr>
          <p:cNvSpPr>
            <a:spLocks noGrp="1" noChangeArrowheads="1"/>
          </p:cNvSpPr>
          <p:nvPr>
            <p:ph type="title"/>
          </p:nvPr>
        </p:nvSpPr>
        <p:spPr/>
        <p:txBody>
          <a:bodyPr/>
          <a:lstStyle/>
          <a:p>
            <a:r>
              <a:rPr lang="en-GB" altLang="en-US" sz="4000"/>
              <a:t>Architectural style as an abstraction</a:t>
            </a:r>
          </a:p>
        </p:txBody>
      </p:sp>
      <p:sp>
        <p:nvSpPr>
          <p:cNvPr id="4" name="Rectangle 3">
            <a:extLst>
              <a:ext uri="{FF2B5EF4-FFF2-40B4-BE49-F238E27FC236}">
                <a16:creationId xmlns:a16="http://schemas.microsoft.com/office/drawing/2014/main" id="{E7F3163A-5EED-A00C-D0DF-E277F2395066}"/>
              </a:ext>
            </a:extLst>
          </p:cNvPr>
          <p:cNvSpPr/>
          <p:nvPr/>
        </p:nvSpPr>
        <p:spPr>
          <a:xfrm>
            <a:off x="1828800" y="44196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Decrypt</a:t>
            </a:r>
          </a:p>
        </p:txBody>
      </p:sp>
      <p:sp>
        <p:nvSpPr>
          <p:cNvPr id="5" name="Rectangle 4">
            <a:extLst>
              <a:ext uri="{FF2B5EF4-FFF2-40B4-BE49-F238E27FC236}">
                <a16:creationId xmlns:a16="http://schemas.microsoft.com/office/drawing/2014/main" id="{957F5963-2746-7B02-4524-04615D4B2C8E}"/>
              </a:ext>
            </a:extLst>
          </p:cNvPr>
          <p:cNvSpPr/>
          <p:nvPr/>
        </p:nvSpPr>
        <p:spPr>
          <a:xfrm>
            <a:off x="3810000" y="4419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Authenticate</a:t>
            </a:r>
          </a:p>
        </p:txBody>
      </p:sp>
      <p:sp>
        <p:nvSpPr>
          <p:cNvPr id="6" name="Rectangle 5">
            <a:extLst>
              <a:ext uri="{FF2B5EF4-FFF2-40B4-BE49-F238E27FC236}">
                <a16:creationId xmlns:a16="http://schemas.microsoft.com/office/drawing/2014/main" id="{E3FACEC0-40BE-F3AD-8251-3EBCA5C1D67B}"/>
              </a:ext>
            </a:extLst>
          </p:cNvPr>
          <p:cNvSpPr/>
          <p:nvPr/>
        </p:nvSpPr>
        <p:spPr>
          <a:xfrm>
            <a:off x="6096000" y="44196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rPr>
              <a:t>DeDuplicate</a:t>
            </a:r>
            <a:endParaRPr lang="en-GB" dirty="0">
              <a:solidFill>
                <a:schemeClr val="tx1"/>
              </a:solidFill>
            </a:endParaRPr>
          </a:p>
        </p:txBody>
      </p:sp>
      <p:cxnSp>
        <p:nvCxnSpPr>
          <p:cNvPr id="8" name="Straight Arrow Connector 7">
            <a:extLst>
              <a:ext uri="{FF2B5EF4-FFF2-40B4-BE49-F238E27FC236}">
                <a16:creationId xmlns:a16="http://schemas.microsoft.com/office/drawing/2014/main" id="{33C1E598-8239-72BB-9F35-4AD79847F012}"/>
              </a:ext>
            </a:extLst>
          </p:cNvPr>
          <p:cNvCxnSpPr>
            <a:endCxn id="4" idx="1"/>
          </p:cNvCxnSpPr>
          <p:nvPr/>
        </p:nvCxnSpPr>
        <p:spPr>
          <a:xfrm>
            <a:off x="914400" y="4724400"/>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DE2C5D-0F4A-5F71-6B6E-82954360EB3C}"/>
              </a:ext>
            </a:extLst>
          </p:cNvPr>
          <p:cNvCxnSpPr>
            <a:cxnSpLocks/>
            <a:stCxn id="4" idx="3"/>
          </p:cNvCxnSpPr>
          <p:nvPr/>
        </p:nvCxnSpPr>
        <p:spPr>
          <a:xfrm>
            <a:off x="3124200" y="4724400"/>
            <a:ext cx="685800" cy="952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3ACA2D2-F4E7-22F0-2750-4109339A07D7}"/>
              </a:ext>
            </a:extLst>
          </p:cNvPr>
          <p:cNvCxnSpPr>
            <a:cxnSpLocks/>
            <a:endCxn id="6" idx="1"/>
          </p:cNvCxnSpPr>
          <p:nvPr/>
        </p:nvCxnSpPr>
        <p:spPr>
          <a:xfrm flipV="1">
            <a:off x="5334000" y="4724400"/>
            <a:ext cx="762000" cy="952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B355E98-85BC-E10E-9B5F-FAF85C5725D5}"/>
              </a:ext>
            </a:extLst>
          </p:cNvPr>
          <p:cNvCxnSpPr/>
          <p:nvPr/>
        </p:nvCxnSpPr>
        <p:spPr>
          <a:xfrm>
            <a:off x="7620000" y="4729163"/>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A09FB5-CD3F-0736-10CD-F1D6BBA150E6}"/>
              </a:ext>
            </a:extLst>
          </p:cNvPr>
          <p:cNvCxnSpPr/>
          <p:nvPr/>
        </p:nvCxnSpPr>
        <p:spPr>
          <a:xfrm>
            <a:off x="1981200" y="6257925"/>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86E55CF-6E92-9A9E-EF36-5455C169BD4C}"/>
              </a:ext>
            </a:extLst>
          </p:cNvPr>
          <p:cNvSpPr/>
          <p:nvPr/>
        </p:nvSpPr>
        <p:spPr>
          <a:xfrm>
            <a:off x="2895600" y="5953125"/>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Decrypt</a:t>
            </a:r>
          </a:p>
        </p:txBody>
      </p:sp>
      <p:sp>
        <p:nvSpPr>
          <p:cNvPr id="21" name="Rectangle 20">
            <a:extLst>
              <a:ext uri="{FF2B5EF4-FFF2-40B4-BE49-F238E27FC236}">
                <a16:creationId xmlns:a16="http://schemas.microsoft.com/office/drawing/2014/main" id="{DCB14BA8-9C2A-BE8F-694D-A83738639A21}"/>
              </a:ext>
            </a:extLst>
          </p:cNvPr>
          <p:cNvSpPr/>
          <p:nvPr/>
        </p:nvSpPr>
        <p:spPr>
          <a:xfrm>
            <a:off x="4876800" y="5964238"/>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a:solidFill>
                  <a:schemeClr val="tx1"/>
                </a:solidFill>
              </a:rPr>
              <a:t>DeDuplicate</a:t>
            </a:r>
            <a:endParaRPr lang="en-GB" dirty="0">
              <a:solidFill>
                <a:schemeClr val="tx1"/>
              </a:solidFill>
            </a:endParaRPr>
          </a:p>
        </p:txBody>
      </p:sp>
      <p:cxnSp>
        <p:nvCxnSpPr>
          <p:cNvPr id="22" name="Straight Arrow Connector 21">
            <a:extLst>
              <a:ext uri="{FF2B5EF4-FFF2-40B4-BE49-F238E27FC236}">
                <a16:creationId xmlns:a16="http://schemas.microsoft.com/office/drawing/2014/main" id="{7D0233C5-D6CE-6F05-12CA-2C3E638BEF31}"/>
              </a:ext>
            </a:extLst>
          </p:cNvPr>
          <p:cNvCxnSpPr>
            <a:cxnSpLocks/>
            <a:stCxn id="20" idx="3"/>
          </p:cNvCxnSpPr>
          <p:nvPr/>
        </p:nvCxnSpPr>
        <p:spPr>
          <a:xfrm>
            <a:off x="4191000" y="6257925"/>
            <a:ext cx="685800" cy="11113"/>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06D058-E06D-AA72-63F4-1A8ADA77E3AC}"/>
              </a:ext>
            </a:extLst>
          </p:cNvPr>
          <p:cNvCxnSpPr/>
          <p:nvPr/>
        </p:nvCxnSpPr>
        <p:spPr>
          <a:xfrm>
            <a:off x="6400800" y="6257925"/>
            <a:ext cx="91440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973AF2A-D67E-A4C4-ABA9-6D15D47981CB}"/>
              </a:ext>
            </a:extLst>
          </p:cNvPr>
          <p:cNvSpPr/>
          <p:nvPr/>
        </p:nvSpPr>
        <p:spPr>
          <a:xfrm>
            <a:off x="1524000" y="4267200"/>
            <a:ext cx="6324600" cy="887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24">
            <a:extLst>
              <a:ext uri="{FF2B5EF4-FFF2-40B4-BE49-F238E27FC236}">
                <a16:creationId xmlns:a16="http://schemas.microsoft.com/office/drawing/2014/main" id="{CD43B31F-1536-61EE-C23B-DFC2141866CA}"/>
              </a:ext>
            </a:extLst>
          </p:cNvPr>
          <p:cNvSpPr/>
          <p:nvPr/>
        </p:nvSpPr>
        <p:spPr>
          <a:xfrm>
            <a:off x="2590800" y="5840413"/>
            <a:ext cx="4114800" cy="885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745" name="Content Placeholder 6">
            <a:extLst>
              <a:ext uri="{FF2B5EF4-FFF2-40B4-BE49-F238E27FC236}">
                <a16:creationId xmlns:a16="http://schemas.microsoft.com/office/drawing/2014/main" id="{40DFC178-8DBA-8314-BC39-51481DE3C9C1}"/>
              </a:ext>
            </a:extLst>
          </p:cNvPr>
          <p:cNvSpPr>
            <a:spLocks noGrp="1" noChangeArrowheads="1"/>
          </p:cNvSpPr>
          <p:nvPr>
            <p:ph idx="1"/>
          </p:nvPr>
        </p:nvSpPr>
        <p:spPr>
          <a:xfrm>
            <a:off x="457200" y="1600200"/>
            <a:ext cx="8229600" cy="2732088"/>
          </a:xfrm>
        </p:spPr>
        <p:txBody>
          <a:bodyPr/>
          <a:lstStyle/>
          <a:p>
            <a:r>
              <a:rPr lang="en-GB" altLang="en-US" sz="2400" dirty="0"/>
              <a:t>The </a:t>
            </a:r>
            <a:r>
              <a:rPr lang="en-GB" altLang="en-US" sz="2400" dirty="0" err="1"/>
              <a:t>Pipes&amp;Filters</a:t>
            </a:r>
            <a:r>
              <a:rPr lang="en-GB" altLang="en-US" sz="2400" dirty="0"/>
              <a:t> architectural style does not limit whether:</a:t>
            </a:r>
          </a:p>
          <a:p>
            <a:pPr lvl="1"/>
            <a:r>
              <a:rPr lang="en-GB" altLang="en-US" sz="1800" dirty="0"/>
              <a:t>All Filters run in the same process or each Filter runs in its own process</a:t>
            </a:r>
          </a:p>
          <a:p>
            <a:pPr lvl="1"/>
            <a:r>
              <a:rPr lang="en-GB" altLang="en-US" sz="1800" dirty="0"/>
              <a:t>Pipes (the mechanisms used for passing data) are simple method calls or Pipes are  complex inter process communication mechanisms</a:t>
            </a:r>
          </a:p>
          <a:p>
            <a:pPr lvl="1"/>
            <a:r>
              <a:rPr lang="en-GB" altLang="en-US" sz="1800" dirty="0"/>
              <a:t>Does not rely on a specific (Object Oriented) programming paradigm</a:t>
            </a:r>
          </a:p>
        </p:txBody>
      </p:sp>
    </p:spTree>
    <p:extLst>
      <p:ext uri="{BB962C8B-B14F-4D97-AF65-F5344CB8AC3E}">
        <p14:creationId xmlns:p14="http://schemas.microsoft.com/office/powerpoint/2010/main" val="157493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2C08FFC-A966-1B3D-BF97-747E017E1170}"/>
              </a:ext>
            </a:extLst>
          </p:cNvPr>
          <p:cNvSpPr>
            <a:spLocks noGrp="1" noChangeArrowheads="1"/>
          </p:cNvSpPr>
          <p:nvPr>
            <p:ph type="title"/>
          </p:nvPr>
        </p:nvSpPr>
        <p:spPr/>
        <p:txBody>
          <a:bodyPr/>
          <a:lstStyle/>
          <a:p>
            <a:pPr eaLnBrk="1" hangingPunct="1"/>
            <a:r>
              <a:rPr lang="en-US" altLang="en-US"/>
              <a:t>Resources</a:t>
            </a:r>
          </a:p>
        </p:txBody>
      </p:sp>
      <p:pic>
        <p:nvPicPr>
          <p:cNvPr id="78853" name="Picture 2">
            <a:extLst>
              <a:ext uri="{FF2B5EF4-FFF2-40B4-BE49-F238E27FC236}">
                <a16:creationId xmlns:a16="http://schemas.microsoft.com/office/drawing/2014/main" id="{CF0C4622-7301-103E-1549-17A69E0E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3124200"/>
            <a:ext cx="243363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4" descr="A picture containing text, sport, athletic game, golf&#10;&#10;Description automatically generated">
            <a:extLst>
              <a:ext uri="{FF2B5EF4-FFF2-40B4-BE49-F238E27FC236}">
                <a16:creationId xmlns:a16="http://schemas.microsoft.com/office/drawing/2014/main" id="{57E63794-DD37-D061-059E-2B7C384BE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822" y="1287462"/>
            <a:ext cx="235902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coperta_posa1">
            <a:extLst>
              <a:ext uri="{FF2B5EF4-FFF2-40B4-BE49-F238E27FC236}">
                <a16:creationId xmlns:a16="http://schemas.microsoft.com/office/drawing/2014/main" id="{CD282D74-794C-3B65-A43E-D87164E64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03" y="1358107"/>
            <a:ext cx="2486025"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9DD499-6A20-2E2B-A94A-C813A880ADA0}"/>
              </a:ext>
            </a:extLst>
          </p:cNvPr>
          <p:cNvPicPr>
            <a:picLocks noChangeAspect="1"/>
          </p:cNvPicPr>
          <p:nvPr/>
        </p:nvPicPr>
        <p:blipFill>
          <a:blip r:embed="rId6"/>
          <a:stretch>
            <a:fillRect/>
          </a:stretch>
        </p:blipFill>
        <p:spPr>
          <a:xfrm>
            <a:off x="142875" y="276995"/>
            <a:ext cx="2206971" cy="2895600"/>
          </a:xfrm>
          <a:prstGeom prst="rect">
            <a:avLst/>
          </a:prstGeom>
          <a:ln>
            <a:solidFill>
              <a:schemeClr val="tx1"/>
            </a:solidFill>
          </a:ln>
        </p:spPr>
      </p:pic>
      <p:pic>
        <p:nvPicPr>
          <p:cNvPr id="78851" name="Picture 5" descr="nock">
            <a:extLst>
              <a:ext uri="{FF2B5EF4-FFF2-40B4-BE49-F238E27FC236}">
                <a16:creationId xmlns:a16="http://schemas.microsoft.com/office/drawing/2014/main" id="{D849EF67-2CD7-141B-3D28-A97D6AD734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8650" y="3657600"/>
            <a:ext cx="2165350" cy="303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4" descr="fowler">
            <a:extLst>
              <a:ext uri="{FF2B5EF4-FFF2-40B4-BE49-F238E27FC236}">
                <a16:creationId xmlns:a16="http://schemas.microsoft.com/office/drawing/2014/main" id="{B8303455-DBBC-B2E9-A977-1CBF0CA622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10207"/>
          <a:stretch>
            <a:fillRect/>
          </a:stretch>
        </p:blipFill>
        <p:spPr bwMode="auto">
          <a:xfrm>
            <a:off x="3221038" y="4381500"/>
            <a:ext cx="2198687"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2418928-C6C0-FB7B-2501-AAC216ACD97B}"/>
              </a:ext>
            </a:extLst>
          </p:cNvPr>
          <p:cNvSpPr>
            <a:spLocks noGrp="1" noChangeArrowheads="1"/>
          </p:cNvSpPr>
          <p:nvPr>
            <p:ph type="title"/>
          </p:nvPr>
        </p:nvSpPr>
        <p:spPr/>
        <p:txBody>
          <a:bodyPr/>
          <a:lstStyle/>
          <a:p>
            <a:pPr eaLnBrk="1" hangingPunct="1"/>
            <a:r>
              <a:rPr lang="en-US" altLang="en-US" sz="3200"/>
              <a:t>Example – Diagram by first engineer</a:t>
            </a:r>
          </a:p>
        </p:txBody>
      </p:sp>
      <p:pic>
        <p:nvPicPr>
          <p:cNvPr id="11267" name="Picture 4">
            <a:extLst>
              <a:ext uri="{FF2B5EF4-FFF2-40B4-BE49-F238E27FC236}">
                <a16:creationId xmlns:a16="http://schemas.microsoft.com/office/drawing/2014/main" id="{FCD72135-F49D-8958-B5D4-B6C12E40F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17" r="50533" b="25259"/>
          <a:stretch>
            <a:fillRect/>
          </a:stretch>
        </p:blipFill>
        <p:spPr bwMode="auto">
          <a:xfrm>
            <a:off x="1600200" y="1905000"/>
            <a:ext cx="6019800"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524DF50-4917-FB1E-A84C-8F29E1754525}"/>
              </a:ext>
            </a:extLst>
          </p:cNvPr>
          <p:cNvSpPr>
            <a:spLocks noGrp="1" noChangeArrowheads="1"/>
          </p:cNvSpPr>
          <p:nvPr>
            <p:ph type="title"/>
          </p:nvPr>
        </p:nvSpPr>
        <p:spPr/>
        <p:txBody>
          <a:bodyPr/>
          <a:lstStyle/>
          <a:p>
            <a:pPr eaLnBrk="1" hangingPunct="1"/>
            <a:r>
              <a:rPr lang="en-US" altLang="en-US" sz="3200"/>
              <a:t>Example – Diagram by second engineer </a:t>
            </a:r>
          </a:p>
        </p:txBody>
      </p:sp>
      <p:pic>
        <p:nvPicPr>
          <p:cNvPr id="12291" name="Picture 3">
            <a:extLst>
              <a:ext uri="{FF2B5EF4-FFF2-40B4-BE49-F238E27FC236}">
                <a16:creationId xmlns:a16="http://schemas.microsoft.com/office/drawing/2014/main" id="{3AA636DF-8EB1-E34E-F293-0F9F60932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33" t="7217" b="25259"/>
          <a:stretch>
            <a:fillRect/>
          </a:stretch>
        </p:blipFill>
        <p:spPr bwMode="auto">
          <a:xfrm>
            <a:off x="1600200" y="1674813"/>
            <a:ext cx="655320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023E7C30-D07B-04AF-65F3-21CAB629F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17" r="50533" b="25259"/>
          <a:stretch>
            <a:fillRect/>
          </a:stretch>
        </p:blipFill>
        <p:spPr bwMode="auto">
          <a:xfrm>
            <a:off x="317500" y="1982788"/>
            <a:ext cx="42545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extLst>
              <a:ext uri="{FF2B5EF4-FFF2-40B4-BE49-F238E27FC236}">
                <a16:creationId xmlns:a16="http://schemas.microsoft.com/office/drawing/2014/main" id="{88ADF522-9DC3-9501-6954-5EBBD86CC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33" t="7217" b="25259"/>
          <a:stretch>
            <a:fillRect/>
          </a:stretch>
        </p:blipFill>
        <p:spPr bwMode="auto">
          <a:xfrm>
            <a:off x="4783138" y="1981200"/>
            <a:ext cx="42560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a:extLst>
              <a:ext uri="{FF2B5EF4-FFF2-40B4-BE49-F238E27FC236}">
                <a16:creationId xmlns:a16="http://schemas.microsoft.com/office/drawing/2014/main" id="{B7E955BB-8515-80D6-EB91-FD4D32C367EB}"/>
              </a:ext>
            </a:extLst>
          </p:cNvPr>
          <p:cNvSpPr txBox="1">
            <a:spLocks noChangeArrowheads="1"/>
          </p:cNvSpPr>
          <p:nvPr/>
        </p:nvSpPr>
        <p:spPr bwMode="auto">
          <a:xfrm>
            <a:off x="4114800" y="152400"/>
            <a:ext cx="19050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800">
                <a:solidFill>
                  <a:srgbClr val="FF000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E202404-CA75-A186-C593-34233A0A1E6C}"/>
              </a:ext>
            </a:extLst>
          </p:cNvPr>
          <p:cNvSpPr>
            <a:spLocks noGrp="1" noChangeArrowheads="1"/>
          </p:cNvSpPr>
          <p:nvPr>
            <p:ph type="title"/>
          </p:nvPr>
        </p:nvSpPr>
        <p:spPr/>
        <p:txBody>
          <a:bodyPr/>
          <a:lstStyle/>
          <a:p>
            <a:pPr eaLnBrk="1" hangingPunct="1"/>
            <a:r>
              <a:rPr lang="en-US" altLang="en-US"/>
              <a:t>Software architecture - definition</a:t>
            </a:r>
          </a:p>
        </p:txBody>
      </p:sp>
      <p:sp>
        <p:nvSpPr>
          <p:cNvPr id="14339" name="Rectangle 3">
            <a:extLst>
              <a:ext uri="{FF2B5EF4-FFF2-40B4-BE49-F238E27FC236}">
                <a16:creationId xmlns:a16="http://schemas.microsoft.com/office/drawing/2014/main" id="{A9CE09D2-B078-0319-31D3-3CC0260980F2}"/>
              </a:ext>
            </a:extLst>
          </p:cNvPr>
          <p:cNvSpPr>
            <a:spLocks noGrp="1" noChangeArrowheads="1"/>
          </p:cNvSpPr>
          <p:nvPr>
            <p:ph type="body" idx="1"/>
          </p:nvPr>
        </p:nvSpPr>
        <p:spPr/>
        <p:txBody>
          <a:bodyPr/>
          <a:lstStyle/>
          <a:p>
            <a:pPr eaLnBrk="1" hangingPunct="1"/>
            <a:r>
              <a:rPr lang="en-US" altLang="en-US"/>
              <a:t>“The software architecture is the structure or </a:t>
            </a:r>
            <a:r>
              <a:rPr lang="en-US" altLang="en-US">
                <a:solidFill>
                  <a:schemeClr val="accent2"/>
                </a:solidFill>
              </a:rPr>
              <a:t>structures of the system</a:t>
            </a:r>
            <a:r>
              <a:rPr lang="en-US" altLang="en-US"/>
              <a:t>, which comprise </a:t>
            </a:r>
            <a:r>
              <a:rPr lang="en-US" altLang="en-US">
                <a:solidFill>
                  <a:schemeClr val="accent2"/>
                </a:solidFill>
              </a:rPr>
              <a:t>software elements</a:t>
            </a:r>
            <a:r>
              <a:rPr lang="en-US" altLang="en-US"/>
              <a:t>, the </a:t>
            </a:r>
            <a:r>
              <a:rPr lang="en-US" altLang="en-US">
                <a:solidFill>
                  <a:schemeClr val="accent2"/>
                </a:solidFill>
              </a:rPr>
              <a:t>externally visible properties</a:t>
            </a:r>
            <a:r>
              <a:rPr lang="en-US" altLang="en-US"/>
              <a:t> of those elements and the </a:t>
            </a:r>
            <a:r>
              <a:rPr lang="en-US" altLang="en-US">
                <a:solidFill>
                  <a:schemeClr val="accent2"/>
                </a:solidFill>
              </a:rPr>
              <a:t>relationships among them”</a:t>
            </a:r>
          </a:p>
          <a:p>
            <a:pPr lvl="1" eaLnBrk="1" hangingPunct="1">
              <a:buFontTx/>
              <a:buNone/>
            </a:pPr>
            <a:r>
              <a:rPr lang="en-US" altLang="en-US"/>
              <a:t>(Bass et 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1F83E1-C13F-CFEF-E9FD-CBFB1AB0880E}"/>
              </a:ext>
            </a:extLst>
          </p:cNvPr>
          <p:cNvSpPr>
            <a:spLocks noGrp="1" noChangeArrowheads="1"/>
          </p:cNvSpPr>
          <p:nvPr>
            <p:ph type="title"/>
          </p:nvPr>
        </p:nvSpPr>
        <p:spPr/>
        <p:txBody>
          <a:bodyPr/>
          <a:lstStyle/>
          <a:p>
            <a:pPr eaLnBrk="1" hangingPunct="1"/>
            <a:r>
              <a:rPr lang="en-US" altLang="en-US" sz="3200"/>
              <a:t>Software architecture definition explained (1)</a:t>
            </a:r>
          </a:p>
        </p:txBody>
      </p:sp>
      <p:sp>
        <p:nvSpPr>
          <p:cNvPr id="16387" name="Rectangle 3">
            <a:extLst>
              <a:ext uri="{FF2B5EF4-FFF2-40B4-BE49-F238E27FC236}">
                <a16:creationId xmlns:a16="http://schemas.microsoft.com/office/drawing/2014/main" id="{8017003F-6554-2DC2-996D-0A78329CB8A0}"/>
              </a:ext>
            </a:extLst>
          </p:cNvPr>
          <p:cNvSpPr>
            <a:spLocks noGrp="1" noChangeArrowheads="1"/>
          </p:cNvSpPr>
          <p:nvPr>
            <p:ph type="body" sz="half" idx="1"/>
          </p:nvPr>
        </p:nvSpPr>
        <p:spPr>
          <a:xfrm>
            <a:off x="533400" y="3376613"/>
            <a:ext cx="8229600" cy="3176587"/>
          </a:xfrm>
        </p:spPr>
        <p:txBody>
          <a:bodyPr/>
          <a:lstStyle/>
          <a:p>
            <a:pPr eaLnBrk="1" hangingPunct="1"/>
            <a:r>
              <a:rPr lang="en-US" altLang="en-US" sz="2400" u="sng">
                <a:solidFill>
                  <a:srgbClr val="FF0000"/>
                </a:solidFill>
              </a:rPr>
              <a:t>Software elements</a:t>
            </a:r>
            <a:r>
              <a:rPr lang="en-US" altLang="en-US" sz="2400"/>
              <a:t>: (the term </a:t>
            </a:r>
            <a:r>
              <a:rPr lang="en-US" altLang="en-US" sz="2400" i="1"/>
              <a:t>of architectural element </a:t>
            </a:r>
            <a:r>
              <a:rPr lang="en-US" altLang="en-US" sz="2400"/>
              <a:t> is preferred instead of architectural </a:t>
            </a:r>
            <a:r>
              <a:rPr lang="en-US" altLang="en-US" sz="2400" i="1"/>
              <a:t>component.</a:t>
            </a:r>
            <a:r>
              <a:rPr lang="en-US" altLang="en-US" sz="2400"/>
              <a:t>)</a:t>
            </a:r>
          </a:p>
          <a:p>
            <a:pPr lvl="1" eaLnBrk="1" hangingPunct="1"/>
            <a:r>
              <a:rPr lang="en-US" altLang="en-US" sz="2000"/>
              <a:t>A software element is an </a:t>
            </a:r>
            <a:r>
              <a:rPr lang="en-US" altLang="en-US" sz="2000" b="1"/>
              <a:t>abstraction</a:t>
            </a:r>
            <a:r>
              <a:rPr lang="en-US" altLang="en-US" sz="2000"/>
              <a:t> of a </a:t>
            </a:r>
            <a:r>
              <a:rPr lang="en-US" altLang="en-US" sz="2000" b="1"/>
              <a:t>part</a:t>
            </a:r>
            <a:r>
              <a:rPr lang="en-US" altLang="en-US" sz="2000"/>
              <a:t> of the system</a:t>
            </a:r>
          </a:p>
          <a:p>
            <a:pPr lvl="1" eaLnBrk="1" hangingPunct="1"/>
            <a:r>
              <a:rPr lang="en-US" altLang="en-US" sz="2000"/>
              <a:t>Architecture is an  </a:t>
            </a:r>
            <a:r>
              <a:rPr lang="en-US" altLang="en-US" sz="2000" b="1"/>
              <a:t>abstraction</a:t>
            </a:r>
            <a:r>
              <a:rPr lang="en-US" altLang="en-US" sz="2000"/>
              <a:t> of a system </a:t>
            </a:r>
          </a:p>
          <a:p>
            <a:pPr lvl="1" eaLnBrk="1" hangingPunct="1"/>
            <a:r>
              <a:rPr lang="en-US" altLang="en-US" sz="2000"/>
              <a:t>Abstractions are hiding certain details</a:t>
            </a:r>
          </a:p>
          <a:p>
            <a:pPr lvl="1" eaLnBrk="1" hangingPunct="1"/>
            <a:r>
              <a:rPr lang="en-US" altLang="en-US" sz="2000"/>
              <a:t>A structure of a system is determined by elements and their relationships</a:t>
            </a:r>
          </a:p>
        </p:txBody>
      </p:sp>
      <p:sp>
        <p:nvSpPr>
          <p:cNvPr id="16388" name="Rectangle 5">
            <a:extLst>
              <a:ext uri="{FF2B5EF4-FFF2-40B4-BE49-F238E27FC236}">
                <a16:creationId xmlns:a16="http://schemas.microsoft.com/office/drawing/2014/main" id="{CF97A6DB-BA69-B48F-8305-962A61010D32}"/>
              </a:ext>
            </a:extLst>
          </p:cNvPr>
          <p:cNvSpPr>
            <a:spLocks noChangeArrowheads="1"/>
          </p:cNvSpPr>
          <p:nvPr/>
        </p:nvSpPr>
        <p:spPr bwMode="auto">
          <a:xfrm>
            <a:off x="1066800" y="1524000"/>
            <a:ext cx="7162800" cy="1203325"/>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“The software architecture is the structure or </a:t>
            </a:r>
            <a:r>
              <a:rPr lang="en-US" altLang="en-US" sz="1800">
                <a:solidFill>
                  <a:schemeClr val="accent2"/>
                </a:solidFill>
              </a:rPr>
              <a:t>structures of the system</a:t>
            </a:r>
            <a:r>
              <a:rPr lang="en-US" altLang="en-US" sz="1800"/>
              <a:t>, which comprise </a:t>
            </a:r>
            <a:r>
              <a:rPr lang="en-US" altLang="en-US" sz="1800" u="sng">
                <a:solidFill>
                  <a:srgbClr val="FF0000"/>
                </a:solidFill>
              </a:rPr>
              <a:t>software elements</a:t>
            </a:r>
            <a:r>
              <a:rPr lang="en-US" altLang="en-US" sz="1800"/>
              <a:t>, the </a:t>
            </a:r>
            <a:r>
              <a:rPr lang="en-US" altLang="en-US" sz="1800">
                <a:solidFill>
                  <a:schemeClr val="accent2"/>
                </a:solidFill>
              </a:rPr>
              <a:t>externally visible properties</a:t>
            </a:r>
            <a:r>
              <a:rPr lang="en-US" altLang="en-US" sz="1800"/>
              <a:t> of those elements and the </a:t>
            </a:r>
            <a:r>
              <a:rPr lang="en-US" altLang="en-US" sz="1800">
                <a:solidFill>
                  <a:schemeClr val="accent2"/>
                </a:solidFill>
              </a:rPr>
              <a:t>relationships among them”</a:t>
            </a:r>
          </a:p>
          <a:p>
            <a:pPr lvl="1" eaLnBrk="1" hangingPunct="1">
              <a:spcBef>
                <a:spcPct val="0"/>
              </a:spcBef>
              <a:buFontTx/>
              <a:buNone/>
            </a:pPr>
            <a:r>
              <a:rPr lang="en-US" altLang="en-US" sz="1800"/>
              <a:t>(Bass et al)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4123</TotalTime>
  <Words>2727</Words>
  <Application>Microsoft Office PowerPoint</Application>
  <PresentationFormat>On-screen Show (4:3)</PresentationFormat>
  <Paragraphs>297</Paragraphs>
  <Slides>42</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Inter</vt:lpstr>
      <vt:lpstr>Default Design</vt:lpstr>
      <vt:lpstr>Proiectarea si Arhitectura Sistemelor Software Complexe    Design and Architecture of Complex Software Systems</vt:lpstr>
      <vt:lpstr>Course Syllabus</vt:lpstr>
      <vt:lpstr>What is software architecture ? What is not software architecture ?</vt:lpstr>
      <vt:lpstr>Example</vt:lpstr>
      <vt:lpstr>Example – Diagram by first engineer</vt:lpstr>
      <vt:lpstr>Example – Diagram by second engineer </vt:lpstr>
      <vt:lpstr>PowerPoint Presentation</vt:lpstr>
      <vt:lpstr>Software architecture - definition</vt:lpstr>
      <vt:lpstr>Software architecture definition explained (1)</vt:lpstr>
      <vt:lpstr>Software architecture definition explained (2)</vt:lpstr>
      <vt:lpstr>Software architecture definition explained (3)</vt:lpstr>
      <vt:lpstr>Multiple Architectural Structures  = Architectural Viewpoints</vt:lpstr>
      <vt:lpstr>Multiple Architectural Structures  = Architectural Viewpoints</vt:lpstr>
      <vt:lpstr>Module viewpoint vs C&amp;C viewpoint</vt:lpstr>
      <vt:lpstr>Describing software architectures</vt:lpstr>
      <vt:lpstr>The key principles of the Architecture Description Standard</vt:lpstr>
      <vt:lpstr>Box and lines diagrams?</vt:lpstr>
      <vt:lpstr>Example - the architecture</vt:lpstr>
      <vt:lpstr>Why is software architecture important?</vt:lpstr>
      <vt:lpstr>Pattern</vt:lpstr>
      <vt:lpstr>Pattern</vt:lpstr>
      <vt:lpstr>Design pattern</vt:lpstr>
      <vt:lpstr>Design pattern catalogs</vt:lpstr>
      <vt:lpstr>Example: The Observer  Design Pattern</vt:lpstr>
      <vt:lpstr>Observer - Intent</vt:lpstr>
      <vt:lpstr>Observer - Applicability</vt:lpstr>
      <vt:lpstr>Observer – Structure</vt:lpstr>
      <vt:lpstr>Observer – Participants</vt:lpstr>
      <vt:lpstr>Observer – Collaborations</vt:lpstr>
      <vt:lpstr>Observer – Consequences</vt:lpstr>
      <vt:lpstr>Observer – Known Usages</vt:lpstr>
      <vt:lpstr>Pattern</vt:lpstr>
      <vt:lpstr>Architectural Pattern</vt:lpstr>
      <vt:lpstr>MVC: Context &amp; Problem</vt:lpstr>
      <vt:lpstr>MVC: Solution-Structure</vt:lpstr>
      <vt:lpstr>MVC architectural pattern for interactive systems</vt:lpstr>
      <vt:lpstr>Pattern</vt:lpstr>
      <vt:lpstr>Architectural Styles</vt:lpstr>
      <vt:lpstr>Example: Pipes and Filters Architectural Style</vt:lpstr>
      <vt:lpstr>Pipes  and Filters: another problem example</vt:lpstr>
      <vt:lpstr>Architectural style as an abstraction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PASSC</dc:title>
  <dc:creator>user</dc:creator>
  <cp:lastModifiedBy>Ioana Sora</cp:lastModifiedBy>
  <cp:revision>334</cp:revision>
  <dcterms:created xsi:type="dcterms:W3CDTF">2008-02-18T17:04:42Z</dcterms:created>
  <dcterms:modified xsi:type="dcterms:W3CDTF">2024-02-22T07:51:45Z</dcterms:modified>
</cp:coreProperties>
</file>