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4"/>
  </p:notesMasterIdLst>
  <p:sldIdLst>
    <p:sldId id="298" r:id="rId2"/>
    <p:sldId id="256" r:id="rId3"/>
    <p:sldId id="386" r:id="rId4"/>
    <p:sldId id="387" r:id="rId5"/>
    <p:sldId id="377" r:id="rId6"/>
    <p:sldId id="322" r:id="rId7"/>
    <p:sldId id="323" r:id="rId8"/>
    <p:sldId id="324" r:id="rId9"/>
    <p:sldId id="325" r:id="rId10"/>
    <p:sldId id="326" r:id="rId11"/>
    <p:sldId id="327" r:id="rId12"/>
    <p:sldId id="329" r:id="rId13"/>
    <p:sldId id="331" r:id="rId14"/>
    <p:sldId id="330" r:id="rId15"/>
    <p:sldId id="333" r:id="rId16"/>
    <p:sldId id="332" r:id="rId17"/>
    <p:sldId id="334" r:id="rId18"/>
    <p:sldId id="335" r:id="rId19"/>
    <p:sldId id="336" r:id="rId20"/>
    <p:sldId id="337" r:id="rId21"/>
    <p:sldId id="338" r:id="rId22"/>
    <p:sldId id="263" r:id="rId23"/>
    <p:sldId id="264" r:id="rId24"/>
    <p:sldId id="354" r:id="rId25"/>
    <p:sldId id="378" r:id="rId26"/>
    <p:sldId id="339" r:id="rId27"/>
    <p:sldId id="341" r:id="rId28"/>
    <p:sldId id="381" r:id="rId29"/>
    <p:sldId id="342" r:id="rId30"/>
    <p:sldId id="343" r:id="rId31"/>
    <p:sldId id="344" r:id="rId32"/>
    <p:sldId id="345" r:id="rId33"/>
    <p:sldId id="346" r:id="rId34"/>
    <p:sldId id="351" r:id="rId35"/>
    <p:sldId id="384" r:id="rId36"/>
    <p:sldId id="352" r:id="rId37"/>
    <p:sldId id="353" r:id="rId38"/>
    <p:sldId id="379" r:id="rId39"/>
    <p:sldId id="285" r:id="rId40"/>
    <p:sldId id="286" r:id="rId41"/>
    <p:sldId id="287" r:id="rId42"/>
    <p:sldId id="385" r:id="rId43"/>
    <p:sldId id="288" r:id="rId44"/>
    <p:sldId id="289" r:id="rId45"/>
    <p:sldId id="290" r:id="rId46"/>
    <p:sldId id="291" r:id="rId47"/>
    <p:sldId id="292" r:id="rId48"/>
    <p:sldId id="293" r:id="rId49"/>
    <p:sldId id="294" r:id="rId50"/>
    <p:sldId id="355" r:id="rId51"/>
    <p:sldId id="356" r:id="rId52"/>
    <p:sldId id="357" r:id="rId53"/>
  </p:sldIdLst>
  <p:sldSz cx="9144000" cy="6858000" type="screen4x3"/>
  <p:notesSz cx="6858000" cy="9144000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1186" y="6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>
            <a:extLst>
              <a:ext uri="{FF2B5EF4-FFF2-40B4-BE49-F238E27FC236}">
                <a16:creationId xmlns:a16="http://schemas.microsoft.com/office/drawing/2014/main" id="{B2189452-19A9-E395-8532-218FDAF956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D0C9FAF-7580-CF7E-CD07-348BFA41023A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DABAFCBF-2C38-92DF-E528-7394010B0726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3884613" y="0"/>
            <a:ext cx="2970212" cy="4556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3" name="Rectangle 4">
            <a:extLst>
              <a:ext uri="{FF2B5EF4-FFF2-40B4-BE49-F238E27FC236}">
                <a16:creationId xmlns:a16="http://schemas.microsoft.com/office/drawing/2014/main" id="{303EA5DC-A533-43BF-7A31-7E1CA70B53AC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DEB627B-2087-A7B2-DE8F-19A018A4B0C2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AF3292AF-1952-7497-B30E-82015CCD72C6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8685213"/>
            <a:ext cx="2970213" cy="4556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l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332EE031-139C-4302-49E5-F877C2938FA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84613" y="8685213"/>
            <a:ext cx="2970212" cy="4556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F7598D4C-18BC-4E46-ACDA-956C080A50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D8D385A4-3136-A2BA-9D1D-41CA817F679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C120666-13F1-4693-BE43-0D86153CF4B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123" name="Text Box 1">
            <a:extLst>
              <a:ext uri="{FF2B5EF4-FFF2-40B4-BE49-F238E27FC236}">
                <a16:creationId xmlns:a16="http://schemas.microsoft.com/office/drawing/2014/main" id="{3F69D543-3B44-37A8-851E-D209A2A5B7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5124" name="Text Box 2">
            <a:extLst>
              <a:ext uri="{FF2B5EF4-FFF2-40B4-BE49-F238E27FC236}">
                <a16:creationId xmlns:a16="http://schemas.microsoft.com/office/drawing/2014/main" id="{B1FAE242-48C0-AEA8-6B06-D848BD2387F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>
                <a:latin typeface="Arial" panose="020B0604020202020204" pitchFamily="34" charset="0"/>
              </a:rPr>
              <a:t>POSA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19EE72C9-3A10-5070-C35D-DC67F812823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25EC6F6-8D95-4121-BAE3-205A7F14BB8C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7651" name="Text Box 2">
            <a:extLst>
              <a:ext uri="{FF2B5EF4-FFF2-40B4-BE49-F238E27FC236}">
                <a16:creationId xmlns:a16="http://schemas.microsoft.com/office/drawing/2014/main" id="{3F5B6491-DB1C-D0C5-497B-76AC0D2D74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7652" name="Text Box 3">
            <a:extLst>
              <a:ext uri="{FF2B5EF4-FFF2-40B4-BE49-F238E27FC236}">
                <a16:creationId xmlns:a16="http://schemas.microsoft.com/office/drawing/2014/main" id="{F8F9AB11-4EBF-DDFC-48F7-60D95BE2D7A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>
                <a:latin typeface="Arial" panose="020B0604020202020204" pitchFamily="34" charset="0"/>
              </a:rPr>
              <a:t>POSA pag 36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DC5721CA-1F2A-5B79-6D6B-ADE85427133D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B90E000-79A1-454E-8266-0E0DDE1D62B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16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9699" name="Text Box 2">
            <a:extLst>
              <a:ext uri="{FF2B5EF4-FFF2-40B4-BE49-F238E27FC236}">
                <a16:creationId xmlns:a16="http://schemas.microsoft.com/office/drawing/2014/main" id="{2629E9A7-DD10-94D9-3B6E-6A1C6B0342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9700" name="Text Box 3">
            <a:extLst>
              <a:ext uri="{FF2B5EF4-FFF2-40B4-BE49-F238E27FC236}">
                <a16:creationId xmlns:a16="http://schemas.microsoft.com/office/drawing/2014/main" id="{8CF3D676-2737-D342-E6E9-A4C2AFC55A2D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>
                <a:latin typeface="Arial" panose="020B0604020202020204" pitchFamily="34" charset="0"/>
              </a:rPr>
              <a:t>POSA pag 36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CB170FD0-EA06-1015-7763-0FF87F6B2B5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3DEB78D-CC11-4F63-AA04-2BA20FAA245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17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8EA8105F-EE94-3416-D8C6-C669702864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9F103775-3DD5-4AA7-D40E-C069CBA99B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/>
              <a:t>Clements 85-86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7EEDFA7F-3E80-F388-DF5C-D77AAAE565C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2D98652-40CA-48A9-8DF2-FC70A50A40A2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18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1BA6A4F0-A4FA-D7E1-8C96-642A6F8A7A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F085FC7D-AC80-BDB2-9B00-7C555C0591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/>
              <a:t>Clements 85-86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A1C7A2DC-4271-AB64-0691-74EC4F24CBE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9E61F19-A130-48BA-B126-BCD3C71BB35D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3E811FCD-1F12-CF86-7AB0-7BCBBF5C83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3D00AADD-1C7B-CFA1-9945-AC017B3BA3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en-US"/>
              <a:t>Clements 85-86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B88FB4EA-5B0D-187F-F28C-19CF5336046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8BEC5E1-44D5-4364-9904-9336D6EA36E1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09B884C1-A26C-B075-305A-310E5024F63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A50AE576-81C3-A2D0-CFD8-03168AF343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66CF10B1-0AC0-7715-927F-952B4B9B6AF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422B2EA-9D2A-4990-9B78-A5857DBF5736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0963" name="Rectangle 1">
            <a:extLst>
              <a:ext uri="{FF2B5EF4-FFF2-40B4-BE49-F238E27FC236}">
                <a16:creationId xmlns:a16="http://schemas.microsoft.com/office/drawing/2014/main" id="{85F86BE2-E697-7786-2459-CFFC14B0A6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4" name="Rectangle 2">
            <a:extLst>
              <a:ext uri="{FF2B5EF4-FFF2-40B4-BE49-F238E27FC236}">
                <a16:creationId xmlns:a16="http://schemas.microsoft.com/office/drawing/2014/main" id="{72BE1625-763F-8DDD-7F29-36DA3BA035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49393AC3-5E41-A700-E447-1083A40213E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2522B71-4415-4734-8FD8-9FF67F1FD80D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3011" name="Text Box 1">
            <a:extLst>
              <a:ext uri="{FF2B5EF4-FFF2-40B4-BE49-F238E27FC236}">
                <a16:creationId xmlns:a16="http://schemas.microsoft.com/office/drawing/2014/main" id="{86D4B56A-28F3-8CF6-BF98-C2992F9CB7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3012" name="Text Box 2">
            <a:extLst>
              <a:ext uri="{FF2B5EF4-FFF2-40B4-BE49-F238E27FC236}">
                <a16:creationId xmlns:a16="http://schemas.microsoft.com/office/drawing/2014/main" id="{7AFC4668-19C0-B060-E9FE-625C8117CABC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>
                <a:latin typeface="Arial" panose="020B0604020202020204" pitchFamily="34" charset="0"/>
              </a:rPr>
              <a:t>POSA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6DFEC46F-90C1-5355-5795-AD7551FD6A5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036DA8C-DCF9-4D62-9731-758FA62FD81C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6083" name="Text Box 2">
            <a:extLst>
              <a:ext uri="{FF2B5EF4-FFF2-40B4-BE49-F238E27FC236}">
                <a16:creationId xmlns:a16="http://schemas.microsoft.com/office/drawing/2014/main" id="{51E6D484-8AF8-44AE-C7AC-3E1F559087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46084" name="Text Box 3">
            <a:extLst>
              <a:ext uri="{FF2B5EF4-FFF2-40B4-BE49-F238E27FC236}">
                <a16:creationId xmlns:a16="http://schemas.microsoft.com/office/drawing/2014/main" id="{0A9A6CB6-0C9A-6E28-7BE1-C6F677BC74B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>
                <a:latin typeface="Arial" panose="020B0604020202020204" pitchFamily="34" charset="0"/>
              </a:rPr>
              <a:t>POSA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8B9F9390-412C-A989-5975-D3BD5EEE3AF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E822774-7484-4814-8B82-0B3F65EABA9C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26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25F228C2-0974-ED2D-B01C-999A1482E82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34AAE108-CC8D-0BD2-DF35-B5513B9560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505956CF-0573-F2F9-E22A-F4B33EAE152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EAEEA89-74AD-41AD-86E6-60E53F622F9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9219" name="Text Box 2">
            <a:extLst>
              <a:ext uri="{FF2B5EF4-FFF2-40B4-BE49-F238E27FC236}">
                <a16:creationId xmlns:a16="http://schemas.microsoft.com/office/drawing/2014/main" id="{A860B6AB-7B31-12EE-BA66-D991080FFC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9220" name="Text Box 3">
            <a:extLst>
              <a:ext uri="{FF2B5EF4-FFF2-40B4-BE49-F238E27FC236}">
                <a16:creationId xmlns:a16="http://schemas.microsoft.com/office/drawing/2014/main" id="{BDD438AA-C9CB-4EB0-3895-1472546DD592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>
                <a:latin typeface="Arial" panose="020B0604020202020204" pitchFamily="34" charset="0"/>
              </a:rPr>
              <a:t>POSA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7C495EC9-AB46-B8BF-7488-7B80B8CE571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7112D43-329A-4816-8B96-ECA1D0C1AAA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27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8344FC02-243A-A78C-59BD-B3C7C2D724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0844EEEE-0277-C314-4390-79D74F5F42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4A630150-6EC0-D9A8-A0C1-06C10C204B0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B8F2905-F86F-4CDC-917C-9DD1E43F67DD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E2AF8400-4771-CD76-7751-0C218C26718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FF518569-367A-E0BD-72A1-73861818CE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5D930D48-2AF2-40DD-2B6A-200F64FB803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D470650-83F3-48F1-8FC0-C6D82CC43B8E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C3A52B67-D54F-9E2A-3262-060A730866B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E45C93BE-7D1B-0E2D-B09D-D3D9383B32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E2376C66-121B-D7BF-F47F-5E01BE5B69F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CF71765-8F3A-4CFB-8A5B-4D17E0ECE761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60D7FA95-A499-D8AE-747B-D587EB20581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7135DBF5-02F7-0EE2-FE8F-BD2F2E97A5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F1EF0A63-3BD6-E094-3B68-163CAFE2B07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5EE5C80-6589-4BE0-BC43-984B0EB7BA4E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DDF67864-3FD6-B0E3-8F04-253469ADD10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26AB5A71-5B00-1D69-8B2C-2F37D3B3A5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C5AB572F-B106-63D9-C7FA-25980B94EE4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1C1AE35-A06E-4442-9A1B-B3675FFC0CC5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2467" name="Text Box 2">
            <a:extLst>
              <a:ext uri="{FF2B5EF4-FFF2-40B4-BE49-F238E27FC236}">
                <a16:creationId xmlns:a16="http://schemas.microsoft.com/office/drawing/2014/main" id="{CE8D34AD-5740-4AAE-4551-AA8EA3B99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62468" name="Text Box 3">
            <a:extLst>
              <a:ext uri="{FF2B5EF4-FFF2-40B4-BE49-F238E27FC236}">
                <a16:creationId xmlns:a16="http://schemas.microsoft.com/office/drawing/2014/main" id="{1932E79C-DAF5-F7AE-2AA1-7BED45351C79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>
                <a:latin typeface="Arial" panose="020B0604020202020204" pitchFamily="34" charset="0"/>
              </a:rPr>
              <a:t>POSA  60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D56456EC-5E17-CB90-E7AA-55609C56BBB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A724280-B312-4AC3-B6D3-44C8F15A17CE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4515" name="Text Box 2">
            <a:extLst>
              <a:ext uri="{FF2B5EF4-FFF2-40B4-BE49-F238E27FC236}">
                <a16:creationId xmlns:a16="http://schemas.microsoft.com/office/drawing/2014/main" id="{B71DF577-B6F9-3799-FA4C-F9289D51A7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64516" name="Text Box 3">
            <a:extLst>
              <a:ext uri="{FF2B5EF4-FFF2-40B4-BE49-F238E27FC236}">
                <a16:creationId xmlns:a16="http://schemas.microsoft.com/office/drawing/2014/main" id="{CAF59AE5-0FC1-3B17-7E05-7B807CD4D8D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>
                <a:latin typeface="Arial" panose="020B0604020202020204" pitchFamily="34" charset="0"/>
              </a:rPr>
              <a:t>POSA  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>
            <a:extLst>
              <a:ext uri="{FF2B5EF4-FFF2-40B4-BE49-F238E27FC236}">
                <a16:creationId xmlns:a16="http://schemas.microsoft.com/office/drawing/2014/main" id="{E78D4532-0E57-A1E4-D737-AC670E08115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E1AC4EE-15FB-4BC0-A923-EF3D37F48F9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36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7587" name="Rectangle 2">
            <a:extLst>
              <a:ext uri="{FF2B5EF4-FFF2-40B4-BE49-F238E27FC236}">
                <a16:creationId xmlns:a16="http://schemas.microsoft.com/office/drawing/2014/main" id="{A8D9BC10-875D-3239-A251-5DD11E06EB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7588" name="Rectangle 3">
            <a:extLst>
              <a:ext uri="{FF2B5EF4-FFF2-40B4-BE49-F238E27FC236}">
                <a16:creationId xmlns:a16="http://schemas.microsoft.com/office/drawing/2014/main" id="{CF7BFE21-52B7-9FDD-3416-96CE34A247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>
            <a:extLst>
              <a:ext uri="{FF2B5EF4-FFF2-40B4-BE49-F238E27FC236}">
                <a16:creationId xmlns:a16="http://schemas.microsoft.com/office/drawing/2014/main" id="{8AB5489E-E0A5-1A1F-7341-D8EF1A3FECE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B1B89F5-63D7-4F3D-B102-EC239A081ED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37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F82B98D8-19B5-5472-D03D-0C857FB85B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A5BE6761-106E-9282-A99D-C0D5B48986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>
            <a:extLst>
              <a:ext uri="{FF2B5EF4-FFF2-40B4-BE49-F238E27FC236}">
                <a16:creationId xmlns:a16="http://schemas.microsoft.com/office/drawing/2014/main" id="{09BF739D-ADF9-EA8C-C505-D28D338D863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7CE571A-BC47-4402-93A5-FA171EE3FB23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38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71683" name="Text Box 2">
            <a:extLst>
              <a:ext uri="{FF2B5EF4-FFF2-40B4-BE49-F238E27FC236}">
                <a16:creationId xmlns:a16="http://schemas.microsoft.com/office/drawing/2014/main" id="{9B4FE28D-DBEB-DC8C-A898-92F8AE8AA9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71684" name="Text Box 3">
            <a:extLst>
              <a:ext uri="{FF2B5EF4-FFF2-40B4-BE49-F238E27FC236}">
                <a16:creationId xmlns:a16="http://schemas.microsoft.com/office/drawing/2014/main" id="{7F36BC59-A78F-A0E6-16CA-82D061FAB67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>
                <a:latin typeface="Arial" panose="020B0604020202020204" pitchFamily="34" charset="0"/>
              </a:rPr>
              <a:t>POSA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675C5484-576E-5364-0981-B9EE37054F0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77D687D-4F69-404A-A42F-6018626DBAFB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1267" name="Text Box 2">
            <a:extLst>
              <a:ext uri="{FF2B5EF4-FFF2-40B4-BE49-F238E27FC236}">
                <a16:creationId xmlns:a16="http://schemas.microsoft.com/office/drawing/2014/main" id="{B60BA0C6-665B-ED35-DDB5-5DEA8481BD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1268" name="Text Box 3">
            <a:extLst>
              <a:ext uri="{FF2B5EF4-FFF2-40B4-BE49-F238E27FC236}">
                <a16:creationId xmlns:a16="http://schemas.microsoft.com/office/drawing/2014/main" id="{DA50860B-249B-61DD-B8C5-BE744BBEEAC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>
                <a:latin typeface="Arial" panose="020B0604020202020204" pitchFamily="34" charset="0"/>
              </a:rPr>
              <a:t>POSA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>
            <a:extLst>
              <a:ext uri="{FF2B5EF4-FFF2-40B4-BE49-F238E27FC236}">
                <a16:creationId xmlns:a16="http://schemas.microsoft.com/office/drawing/2014/main" id="{E1F6BFE7-1973-4C7A-DA1E-5E5846312EB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48907ED-45DB-4E4A-A4A1-649B4F50478D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73731" name="Text Box 1">
            <a:extLst>
              <a:ext uri="{FF2B5EF4-FFF2-40B4-BE49-F238E27FC236}">
                <a16:creationId xmlns:a16="http://schemas.microsoft.com/office/drawing/2014/main" id="{B9EAC289-A9D0-233C-46BB-A32D34D436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73732" name="Text Box 2">
            <a:extLst>
              <a:ext uri="{FF2B5EF4-FFF2-40B4-BE49-F238E27FC236}">
                <a16:creationId xmlns:a16="http://schemas.microsoft.com/office/drawing/2014/main" id="{89370EAE-724B-B114-AB8F-EA164A6DDFC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>
                <a:latin typeface="Arial" panose="020B0604020202020204" pitchFamily="34" charset="0"/>
              </a:rPr>
              <a:t>POSA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>
            <a:extLst>
              <a:ext uri="{FF2B5EF4-FFF2-40B4-BE49-F238E27FC236}">
                <a16:creationId xmlns:a16="http://schemas.microsoft.com/office/drawing/2014/main" id="{3CD4B74B-0DC0-66A5-BBBD-8A92DD77C23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DA878CA-34CE-44C4-B4D2-6791A4620BE7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75779" name="Text Box 1">
            <a:extLst>
              <a:ext uri="{FF2B5EF4-FFF2-40B4-BE49-F238E27FC236}">
                <a16:creationId xmlns:a16="http://schemas.microsoft.com/office/drawing/2014/main" id="{A032B554-23C9-BDA8-9BD1-72294DB76F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75780" name="Text Box 2">
            <a:extLst>
              <a:ext uri="{FF2B5EF4-FFF2-40B4-BE49-F238E27FC236}">
                <a16:creationId xmlns:a16="http://schemas.microsoft.com/office/drawing/2014/main" id="{91ED311C-8DFD-9E0E-DB00-5C0A7F03B78E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>
                <a:latin typeface="Arial" panose="020B0604020202020204" pitchFamily="34" charset="0"/>
              </a:rPr>
              <a:t>POSA 71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>
            <a:extLst>
              <a:ext uri="{FF2B5EF4-FFF2-40B4-BE49-F238E27FC236}">
                <a16:creationId xmlns:a16="http://schemas.microsoft.com/office/drawing/2014/main" id="{32C2B434-D1D0-7298-AB74-7FE15C99E06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61013E3-B31C-4A7B-A748-603157FE5B6B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77827" name="Rectangle 1">
            <a:extLst>
              <a:ext uri="{FF2B5EF4-FFF2-40B4-BE49-F238E27FC236}">
                <a16:creationId xmlns:a16="http://schemas.microsoft.com/office/drawing/2014/main" id="{F6C36639-E8B7-183D-E1A4-44B128D12BF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7828" name="Rectangle 2">
            <a:extLst>
              <a:ext uri="{FF2B5EF4-FFF2-40B4-BE49-F238E27FC236}">
                <a16:creationId xmlns:a16="http://schemas.microsoft.com/office/drawing/2014/main" id="{F17A7C0E-FEAB-CDA9-B810-CA88BAA047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>
            <a:extLst>
              <a:ext uri="{FF2B5EF4-FFF2-40B4-BE49-F238E27FC236}">
                <a16:creationId xmlns:a16="http://schemas.microsoft.com/office/drawing/2014/main" id="{49B3E0EB-697C-2C32-0785-58621F77B80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9F9993A-525F-4893-B64D-B1921F132D1D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79875" name="Rectangle 2">
            <a:extLst>
              <a:ext uri="{FF2B5EF4-FFF2-40B4-BE49-F238E27FC236}">
                <a16:creationId xmlns:a16="http://schemas.microsoft.com/office/drawing/2014/main" id="{4D7B860C-AB8B-9408-4D8A-FA2FC134D5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79876" name="Rectangle 3">
            <a:extLst>
              <a:ext uri="{FF2B5EF4-FFF2-40B4-BE49-F238E27FC236}">
                <a16:creationId xmlns:a16="http://schemas.microsoft.com/office/drawing/2014/main" id="{6818B182-D955-D990-0BEC-45D9BA6572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>
            <a:extLst>
              <a:ext uri="{FF2B5EF4-FFF2-40B4-BE49-F238E27FC236}">
                <a16:creationId xmlns:a16="http://schemas.microsoft.com/office/drawing/2014/main" id="{EFDDF134-1147-07E2-2FC3-F3F393B04C2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CEE7870-05CC-4993-981D-FE97CF634AEE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81923" name="Rectangle 1">
            <a:extLst>
              <a:ext uri="{FF2B5EF4-FFF2-40B4-BE49-F238E27FC236}">
                <a16:creationId xmlns:a16="http://schemas.microsoft.com/office/drawing/2014/main" id="{2AACB40C-418F-5926-F06F-7FFFE83D92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1924" name="Rectangle 2">
            <a:extLst>
              <a:ext uri="{FF2B5EF4-FFF2-40B4-BE49-F238E27FC236}">
                <a16:creationId xmlns:a16="http://schemas.microsoft.com/office/drawing/2014/main" id="{37C507A0-0EE7-B418-3BB8-18917C8F73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>
            <a:extLst>
              <a:ext uri="{FF2B5EF4-FFF2-40B4-BE49-F238E27FC236}">
                <a16:creationId xmlns:a16="http://schemas.microsoft.com/office/drawing/2014/main" id="{D5BB3076-7EC4-39B4-713F-BA5B39CF3DB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E1A5891-7517-42A0-992C-F850845C1F4B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83971" name="Text Box 1">
            <a:extLst>
              <a:ext uri="{FF2B5EF4-FFF2-40B4-BE49-F238E27FC236}">
                <a16:creationId xmlns:a16="http://schemas.microsoft.com/office/drawing/2014/main" id="{3B442758-1237-E00C-DF9F-8D9CFEEFA8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83972" name="Text Box 2">
            <a:extLst>
              <a:ext uri="{FF2B5EF4-FFF2-40B4-BE49-F238E27FC236}">
                <a16:creationId xmlns:a16="http://schemas.microsoft.com/office/drawing/2014/main" id="{4EB86EB9-C173-F010-57F4-457714D91FFA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>
                <a:latin typeface="Arial" panose="020B0604020202020204" pitchFamily="34" charset="0"/>
              </a:rPr>
              <a:t>POSA 79</a:t>
            </a: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>
            <a:extLst>
              <a:ext uri="{FF2B5EF4-FFF2-40B4-BE49-F238E27FC236}">
                <a16:creationId xmlns:a16="http://schemas.microsoft.com/office/drawing/2014/main" id="{586AEAA6-59EB-E069-033B-570CDF62902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66560567-6B9E-4F3D-A4B1-3A471AC40ACF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86019" name="Rectangle 1">
            <a:extLst>
              <a:ext uri="{FF2B5EF4-FFF2-40B4-BE49-F238E27FC236}">
                <a16:creationId xmlns:a16="http://schemas.microsoft.com/office/drawing/2014/main" id="{A13EC963-95C9-E5A2-8E94-1DC0861EE6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6020" name="Rectangle 2">
            <a:extLst>
              <a:ext uri="{FF2B5EF4-FFF2-40B4-BE49-F238E27FC236}">
                <a16:creationId xmlns:a16="http://schemas.microsoft.com/office/drawing/2014/main" id="{27DA7D8A-933D-8571-C065-5F2630E498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>
            <a:extLst>
              <a:ext uri="{FF2B5EF4-FFF2-40B4-BE49-F238E27FC236}">
                <a16:creationId xmlns:a16="http://schemas.microsoft.com/office/drawing/2014/main" id="{DA6E3AFA-1C35-7C33-CDAD-68D8B7B42C4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92C1926-B0B3-44D3-BBA0-C9DFA7696099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46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88067" name="Rectangle 1">
            <a:extLst>
              <a:ext uri="{FF2B5EF4-FFF2-40B4-BE49-F238E27FC236}">
                <a16:creationId xmlns:a16="http://schemas.microsoft.com/office/drawing/2014/main" id="{A352B88A-FCF9-60BA-F48C-783CE9A92F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8068" name="Rectangle 2">
            <a:extLst>
              <a:ext uri="{FF2B5EF4-FFF2-40B4-BE49-F238E27FC236}">
                <a16:creationId xmlns:a16="http://schemas.microsoft.com/office/drawing/2014/main" id="{6857456C-4420-85ED-BC73-92F3E466AA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>
            <a:extLst>
              <a:ext uri="{FF2B5EF4-FFF2-40B4-BE49-F238E27FC236}">
                <a16:creationId xmlns:a16="http://schemas.microsoft.com/office/drawing/2014/main" id="{871E0D7D-7676-2648-CD54-5D84301A057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0A9A7CB-4F8B-427B-B531-FE7CDD0B2630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47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90115" name="Rectangle 1">
            <a:extLst>
              <a:ext uri="{FF2B5EF4-FFF2-40B4-BE49-F238E27FC236}">
                <a16:creationId xmlns:a16="http://schemas.microsoft.com/office/drawing/2014/main" id="{A2DED90D-0BF3-EA62-858C-1A68E68EC7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0116" name="Rectangle 2">
            <a:extLst>
              <a:ext uri="{FF2B5EF4-FFF2-40B4-BE49-F238E27FC236}">
                <a16:creationId xmlns:a16="http://schemas.microsoft.com/office/drawing/2014/main" id="{73F7B32A-1012-4C53-EE07-CDA2933D65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>
            <a:extLst>
              <a:ext uri="{FF2B5EF4-FFF2-40B4-BE49-F238E27FC236}">
                <a16:creationId xmlns:a16="http://schemas.microsoft.com/office/drawing/2014/main" id="{CF81FCF5-17C2-69C2-02EF-BE8B79CE442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A9A366E-A2DF-451F-9E2C-DAC786D811DC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48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92163" name="Rectangle 1">
            <a:extLst>
              <a:ext uri="{FF2B5EF4-FFF2-40B4-BE49-F238E27FC236}">
                <a16:creationId xmlns:a16="http://schemas.microsoft.com/office/drawing/2014/main" id="{1633E5F6-716C-110F-97C1-7E4F9A1F2D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164" name="Rectangle 2">
            <a:extLst>
              <a:ext uri="{FF2B5EF4-FFF2-40B4-BE49-F238E27FC236}">
                <a16:creationId xmlns:a16="http://schemas.microsoft.com/office/drawing/2014/main" id="{5234DA30-C8A9-187E-1B0E-7B71765454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E8D7C9B7-433E-781F-CF5E-7E074C0CC3C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4181AD7-FFB4-4BF4-A1AF-7C8B0B259460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3315" name="Text Box 2">
            <a:extLst>
              <a:ext uri="{FF2B5EF4-FFF2-40B4-BE49-F238E27FC236}">
                <a16:creationId xmlns:a16="http://schemas.microsoft.com/office/drawing/2014/main" id="{6AC97E5C-5FF3-70D6-F43D-DF001DFCF9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13316" name="Text Box 3">
            <a:extLst>
              <a:ext uri="{FF2B5EF4-FFF2-40B4-BE49-F238E27FC236}">
                <a16:creationId xmlns:a16="http://schemas.microsoft.com/office/drawing/2014/main" id="{8D33D964-1C91-3D81-358D-05DA2383928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>
                <a:latin typeface="Arial" panose="020B0604020202020204" pitchFamily="34" charset="0"/>
              </a:rPr>
              <a:t>POSA1 </a:t>
            </a: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>
            <a:extLst>
              <a:ext uri="{FF2B5EF4-FFF2-40B4-BE49-F238E27FC236}">
                <a16:creationId xmlns:a16="http://schemas.microsoft.com/office/drawing/2014/main" id="{085F5CEA-6CEE-8DA6-66F9-A2334B61BC0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ACB0FE1-A496-4446-9420-73B1F73E9693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49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94211" name="Rectangle 1">
            <a:extLst>
              <a:ext uri="{FF2B5EF4-FFF2-40B4-BE49-F238E27FC236}">
                <a16:creationId xmlns:a16="http://schemas.microsoft.com/office/drawing/2014/main" id="{97E4967A-4373-651E-674A-CC96206C12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4212" name="Rectangle 2">
            <a:extLst>
              <a:ext uri="{FF2B5EF4-FFF2-40B4-BE49-F238E27FC236}">
                <a16:creationId xmlns:a16="http://schemas.microsoft.com/office/drawing/2014/main" id="{D445CF02-879D-AA82-36F2-C82539B6FB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DD87FE81-47FB-37DD-A2E9-77FD8B38F4C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8FB35C2-92F9-4D8E-811C-C5AB7740F010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3EE718C9-2F8E-F696-EB5F-86EDCC39DB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E9A2217A-9B6E-E29E-DB05-D5CC143B3F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345E7E0B-8B7B-8042-7686-0C3C48292CA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1E2D32B-2856-41A6-BF12-B0F2D5D2D74C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FDDB3402-59BD-3FF9-2317-D458AC7AF7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3842D60C-01ED-BCBB-C471-BC6E85AE8E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F24850AB-C159-3620-9B70-9E517E5F5220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859CC8C0-8AC6-4ACD-BE3B-5EBCCCB79ECD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1507" name="Text Box 2">
            <a:extLst>
              <a:ext uri="{FF2B5EF4-FFF2-40B4-BE49-F238E27FC236}">
                <a16:creationId xmlns:a16="http://schemas.microsoft.com/office/drawing/2014/main" id="{288314D0-2C73-FBF4-FBD8-98F23147D2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1508" name="Text Box 3">
            <a:extLst>
              <a:ext uri="{FF2B5EF4-FFF2-40B4-BE49-F238E27FC236}">
                <a16:creationId xmlns:a16="http://schemas.microsoft.com/office/drawing/2014/main" id="{60FFB871-8FD7-A84A-B0DE-B13C395A8DCB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>
                <a:latin typeface="Arial" panose="020B0604020202020204" pitchFamily="34" charset="0"/>
              </a:rPr>
              <a:t>POSA pag 36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D0A2A3E2-64E5-12AF-157D-16890D67F47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BB90239D-E28E-4EB1-8DC7-35BD8B893EF5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3555" name="Text Box 2">
            <a:extLst>
              <a:ext uri="{FF2B5EF4-FFF2-40B4-BE49-F238E27FC236}">
                <a16:creationId xmlns:a16="http://schemas.microsoft.com/office/drawing/2014/main" id="{AE58A385-6259-1779-809A-1391276FBE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3556" name="Text Box 3">
            <a:extLst>
              <a:ext uri="{FF2B5EF4-FFF2-40B4-BE49-F238E27FC236}">
                <a16:creationId xmlns:a16="http://schemas.microsoft.com/office/drawing/2014/main" id="{54FD19EF-306F-56D0-47BD-8C9358234280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>
                <a:latin typeface="Arial" panose="020B0604020202020204" pitchFamily="34" charset="0"/>
              </a:rPr>
              <a:t>POSA pag 36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6A77AA0B-B366-C51C-05F3-C316D4E74F8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A03A9E5E-03DA-427E-8D54-7117200DA5FE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5603" name="Text Box 2">
            <a:extLst>
              <a:ext uri="{FF2B5EF4-FFF2-40B4-BE49-F238E27FC236}">
                <a16:creationId xmlns:a16="http://schemas.microsoft.com/office/drawing/2014/main" id="{BA71C4B7-0269-D848-EDCB-71312C49CF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25604" name="Text Box 3">
            <a:extLst>
              <a:ext uri="{FF2B5EF4-FFF2-40B4-BE49-F238E27FC236}">
                <a16:creationId xmlns:a16="http://schemas.microsoft.com/office/drawing/2014/main" id="{89A32AA6-4F81-FFFC-C9A9-F26078AB455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>
              <a:spcBef>
                <a:spcPts val="4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>
                <a:latin typeface="Arial" panose="020B0604020202020204" pitchFamily="34" charset="0"/>
              </a:rPr>
              <a:t>POSA pag 36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825D5A4-A806-9497-7FCB-225A598A49D4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35C674-2E31-7283-047D-3FFBA632A480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59D1D7-CF8B-B3C1-86D0-C67C4D4C98A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4802D-C964-4833-8436-A32B93C4F8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3556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F9E5D4D-8683-C95A-0B90-9D46A305E4D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6A54406-CE7B-896C-F5F2-344FFFCB215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5CAC5A-086D-7230-A7CF-CC3F29403CA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3363-85EE-49DF-9E24-B6190A9538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1062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E098A59-7236-5116-A78C-F02870C36BD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A04ADE0-5EF0-0E1A-3028-D48A7CFC42ED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9DBE74E-0993-AF73-450A-E5FAC2E4C00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EC7522-F289-40A7-A1C9-6BB845458F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00407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8013" cy="114141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8013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8013" cy="21859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42698BAC-9DEB-3127-D41D-E631E0DD7BA7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AD3652C-E8E5-D5AB-923C-4C4A18AF250B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0C536BF0-621D-F0D1-A823-02D751AD129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C967B8-A9DD-44C6-B8AC-557BB0EE1F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0749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7CD95DF-C6FF-EE70-8BE8-B29AD48B147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802EAF-A8F4-39AD-3B1D-BCD917B91B1E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B6E1906-4355-961B-CC5C-A71D1C8FDBE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9C2ECE-32E5-4D1B-8D9F-C51489E016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9840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B6BF14D-023F-32DE-7FFD-0B70E65A8AC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9F6CD8-4E5D-258C-E2BA-340E0D8DF74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094434B-B310-4975-0AEE-EAD0CACB67DC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A23AD0-959B-4816-BDDA-381D67EC66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2546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DC949B7-6F62-3F4D-B1CD-8FD6EF06B5F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57A3904-E9C4-993B-1164-B6680112CDF4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0EFFAE68-882F-B1D9-27BF-C74A66CAE3A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E3CD2-CCF3-4443-8A82-8F4E178651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7716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AB5FC1B-4E1A-0B6C-F506-C6C80136017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8C251E77-AA87-0E9E-9944-CE66E41D2173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id="{8FCE77DF-FE8E-3352-50A9-FB9DE98B5138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505EA0-A9FC-4A49-8F37-44722A1F464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9857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5CA2692D-6BCD-5201-3A0C-02913395A32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A7BE71-C1D7-8673-43C6-85A0B74A6A2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22C9C9D-399C-4282-08FA-3EA351B2BAD9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348C3-A084-4F23-8277-A074021D18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2345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BCC314E0-432E-934F-7FE0-16F0E8748A0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191B0E6-3F78-D74F-C388-4F7EA21F01A8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0D9B1BF-00D5-AFDC-5FF5-B03FC3A588A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0ECCF1-187A-4426-AC8E-303BA341CD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8779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B99C3938-8E0A-9F80-DD83-02DB00B9703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0382D21-A6F5-8171-C1D3-6D45E414A25A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0F2706F0-05EA-1865-A9BD-4CC68F9CF3DD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4CB6C-F2CB-4D31-A6B1-4273E1DF68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8791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6C10D7F9-F5DB-9E1A-1424-34AC5217FE7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3652863-B146-D870-B436-9D4800FEFB1C}"/>
              </a:ext>
            </a:extLst>
          </p:cNvPr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18BE763-3705-ED8F-7FCE-FFCBBC9E09A6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31BE12-0142-405C-BD34-31CE564112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7538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AF5F3455-6683-80C4-9D56-69E1CDCDCE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6D1A5476-254C-C731-F712-F112E57CAC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3B399CFC-59E8-2E2E-FC19-C7BC9F8E4A23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l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0815512-E219-7BD9-A3CB-A9FFEF431204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5953F4E8-1321-8370-3DD3-DCC7E3937D7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41E78C55-7667-4AED-955D-6BE0387837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</a:defRPr>
      </a:lvl5pPr>
      <a:lvl6pPr marL="25146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</a:defRPr>
      </a:lvl6pPr>
      <a:lvl7pPr marL="29718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</a:defRPr>
      </a:lvl7pPr>
      <a:lvl8pPr marL="34290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</a:defRPr>
      </a:lvl8pPr>
      <a:lvl9pPr marL="3886200" indent="-228600" algn="ctr" defTabSz="457200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000000"/>
          </a:solidFill>
          <a:latin typeface="Arial" panose="020B0604020202020204" pitchFamily="34" charset="0"/>
        </a:defRPr>
      </a:lvl9pPr>
    </p:titleStyle>
    <p:bodyStyle>
      <a:lvl1pPr marL="342900" indent="-342900" algn="l" defTabSz="457200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rco.panizza.name/dispenseTM/slides/exerc/eventNotifier/eventNotifier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wmf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w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aipatterns.com/PipesAndFilters.html" TargetMode="External"/><Relationship Id="rId7" Type="http://schemas.openxmlformats.org/officeDocument/2006/relationships/hyperlink" Target="https://learn.microsoft.com/en-us/azure/architecture/patterns/publisher-subscriber" TargetMode="External"/><Relationship Id="rId2" Type="http://schemas.openxmlformats.org/officeDocument/2006/relationships/hyperlink" Target="http://www.eaipatterns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learn.microsoft.com/en-us/azure/architecture/patterns/pipes-and-filters" TargetMode="External"/><Relationship Id="rId5" Type="http://schemas.openxmlformats.org/officeDocument/2006/relationships/hyperlink" Target="http://www.eaipatterns.com/Messaging.html" TargetMode="External"/><Relationship Id="rId4" Type="http://schemas.openxmlformats.org/officeDocument/2006/relationships/hyperlink" Target="http://www.eaipatterns.com/SharedDataBaseIntegration.html" TargetMode="Externa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28930AC7-4E02-756F-8068-19D229C793F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/>
            <a:r>
              <a:rPr lang="en-US" altLang="en-US" sz="4400"/>
              <a:t>Fundamental architectural styles</a:t>
            </a:r>
          </a:p>
        </p:txBody>
      </p:sp>
      <p:sp>
        <p:nvSpPr>
          <p:cNvPr id="3075" name="Rectangle 4">
            <a:extLst>
              <a:ext uri="{FF2B5EF4-FFF2-40B4-BE49-F238E27FC236}">
                <a16:creationId xmlns:a16="http://schemas.microsoft.com/office/drawing/2014/main" id="{A6036320-EEDD-EDF2-CECD-53250A02B37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r>
              <a:rPr lang="en-US" altLang="en-US" sz="3200"/>
              <a:t>Part 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2438F1A7-6AF3-B4C1-1605-6CBCF59DBE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/>
              <a:t>Layers: Solution - Structure</a:t>
            </a:r>
          </a:p>
        </p:txBody>
      </p:sp>
      <p:pic>
        <p:nvPicPr>
          <p:cNvPr id="17411" name="Picture 3">
            <a:extLst>
              <a:ext uri="{FF2B5EF4-FFF2-40B4-BE49-F238E27FC236}">
                <a16:creationId xmlns:a16="http://schemas.microsoft.com/office/drawing/2014/main" id="{DB0AE530-7A2F-0341-927F-E99ACB844D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185"/>
          <a:stretch>
            <a:fillRect/>
          </a:stretch>
        </p:blipFill>
        <p:spPr bwMode="auto">
          <a:xfrm>
            <a:off x="4267200" y="1806575"/>
            <a:ext cx="4876800" cy="387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r="7185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12" name="Rectangle 4">
            <a:extLst>
              <a:ext uri="{FF2B5EF4-FFF2-40B4-BE49-F238E27FC236}">
                <a16:creationId xmlns:a16="http://schemas.microsoft.com/office/drawing/2014/main" id="{7B51DD37-2C5E-F754-51C5-A5941CD19F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600200"/>
            <a:ext cx="3733800" cy="4525963"/>
          </a:xfrm>
        </p:spPr>
        <p:txBody>
          <a:bodyPr/>
          <a:lstStyle/>
          <a:p>
            <a:pPr marL="341313" indent="-341313" eaLnBrk="1" hangingPunct="1"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The system is organized as a o stack of subsystems (called layers)</a:t>
            </a:r>
          </a:p>
          <a:p>
            <a:pPr marL="341313" indent="-341313" eaLnBrk="1" hangingPunct="1"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Layer numbering: lowest is  Layer1, highest is LayerN</a:t>
            </a:r>
          </a:p>
          <a:p>
            <a:pPr marL="341313" indent="-341313" eaLnBrk="1" hangingPunct="1"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 b="1">
                <a:solidFill>
                  <a:srgbClr val="FF0000"/>
                </a:solidFill>
              </a:rPr>
              <a:t>The Layers pattern is defined by restrictions of the  </a:t>
            </a:r>
            <a:r>
              <a:rPr lang="en-US" altLang="en-US" sz="2400" b="1" i="1">
                <a:solidFill>
                  <a:srgbClr val="FF0000"/>
                </a:solidFill>
              </a:rPr>
              <a:t>uses relationships: </a:t>
            </a:r>
            <a:r>
              <a:rPr lang="en-US" altLang="en-US" sz="2400" b="1">
                <a:solidFill>
                  <a:srgbClr val="FF0000"/>
                </a:solidFill>
              </a:rPr>
              <a:t> </a:t>
            </a:r>
          </a:p>
          <a:p>
            <a:pPr marL="341313" indent="-341313" eaLnBrk="1" hangingPunct="1"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 b="1">
                <a:solidFill>
                  <a:srgbClr val="FF0000"/>
                </a:solidFill>
              </a:rPr>
              <a:t>LayerJ </a:t>
            </a:r>
            <a:r>
              <a:rPr lang="en-US" altLang="en-US" sz="2400" b="1" i="1">
                <a:solidFill>
                  <a:srgbClr val="FF0000"/>
                </a:solidFill>
              </a:rPr>
              <a:t>is allowed to use</a:t>
            </a:r>
            <a:r>
              <a:rPr lang="en-US" altLang="en-US" sz="2400" b="1">
                <a:solidFill>
                  <a:srgbClr val="FF0000"/>
                </a:solidFill>
              </a:rPr>
              <a:t> LayerJ-1</a:t>
            </a:r>
          </a:p>
        </p:txBody>
      </p:sp>
      <p:sp>
        <p:nvSpPr>
          <p:cNvPr id="17413" name="Text Box 5">
            <a:extLst>
              <a:ext uri="{FF2B5EF4-FFF2-40B4-BE49-F238E27FC236}">
                <a16:creationId xmlns:a16="http://schemas.microsoft.com/office/drawing/2014/main" id="{020E1B11-E6CE-9AF5-C85A-7FB8F641C5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4388" y="6262688"/>
            <a:ext cx="1871662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/>
              <a:t>[POSA]-Fig/P.34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3D7C6958-09F9-D010-B771-95F17674E1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Layers: structural characteristics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0E3041DA-B552-66B6-6F55-8EB9D21D5C2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2667000" cy="4524375"/>
          </a:xfrm>
        </p:spPr>
        <p:txBody>
          <a:bodyPr/>
          <a:lstStyle/>
          <a:p>
            <a:pPr marL="0" indent="0" eaLnBrk="1" hangingPunct="1">
              <a:spcBef>
                <a:spcPct val="20000"/>
              </a:spcBef>
              <a:buFont typeface="Times New Roman" panose="02020603050405020304" pitchFamily="18" charset="0"/>
              <a:buChar char="•"/>
            </a:pPr>
            <a:r>
              <a:rPr lang="en-US" altLang="en-US" sz="2400"/>
              <a:t>“Stack”</a:t>
            </a:r>
          </a:p>
          <a:p>
            <a:pPr marL="0" indent="0" eaLnBrk="1" hangingPunct="1">
              <a:spcBef>
                <a:spcPct val="20000"/>
              </a:spcBef>
              <a:buFont typeface="Times New Roman" panose="02020603050405020304" pitchFamily="18" charset="0"/>
              <a:buChar char="•"/>
            </a:pPr>
            <a:r>
              <a:rPr lang="en-US" altLang="en-US" sz="2400"/>
              <a:t>“Onion”</a:t>
            </a:r>
          </a:p>
          <a:p>
            <a:pPr marL="0" indent="0" eaLnBrk="1" hangingPunct="1">
              <a:spcBef>
                <a:spcPct val="20000"/>
              </a:spcBef>
              <a:buFont typeface="Times New Roman" panose="02020603050405020304" pitchFamily="18" charset="0"/>
              <a:buChar char="•"/>
            </a:pPr>
            <a:r>
              <a:rPr lang="en-US" altLang="en-US" sz="2400"/>
              <a:t>Each layer hides all lower layers for accesses from higher layers </a:t>
            </a:r>
          </a:p>
        </p:txBody>
      </p:sp>
      <p:pic>
        <p:nvPicPr>
          <p:cNvPr id="19460" name="Picture 4">
            <a:extLst>
              <a:ext uri="{FF2B5EF4-FFF2-40B4-BE49-F238E27FC236}">
                <a16:creationId xmlns:a16="http://schemas.microsoft.com/office/drawing/2014/main" id="{0348DE8D-BFBA-B455-AF74-3A6C465026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36"/>
          <a:stretch>
            <a:fillRect/>
          </a:stretch>
        </p:blipFill>
        <p:spPr bwMode="auto">
          <a:xfrm>
            <a:off x="3124200" y="2209800"/>
            <a:ext cx="5848350" cy="3230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>
                    <a:lum contrast="-6000"/>
                  </a:blip>
                  <a:srcRect l="6136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9461" name="Text Box 5">
            <a:extLst>
              <a:ext uri="{FF2B5EF4-FFF2-40B4-BE49-F238E27FC236}">
                <a16:creationId xmlns:a16="http://schemas.microsoft.com/office/drawing/2014/main" id="{B4DA3DB7-1AC9-DD8C-11FE-798AE4A61C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9988" y="5803900"/>
            <a:ext cx="1871662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/>
              <a:t>[POSA]-Fig/P.35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067C31BD-E370-C857-799F-8BA00A375D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/>
              <a:t>Layers: Dynamic behavior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E015F37C-81B3-CF1B-B978-C0068E25D4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7848600" cy="5495925"/>
          </a:xfrm>
        </p:spPr>
        <p:txBody>
          <a:bodyPr/>
          <a:lstStyle/>
          <a:p>
            <a:pPr marL="341313" indent="-341313" eaLnBrk="1" hangingPunct="1">
              <a:spcBef>
                <a:spcPts val="45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800"/>
              <a:t>Two scenarios of dynamic behavior:</a:t>
            </a:r>
          </a:p>
          <a:p>
            <a:pPr marL="741363" lvl="1" indent="-284163" eaLnBrk="1" hangingPunct="1">
              <a:spcBef>
                <a:spcPts val="45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Top-down communication </a:t>
            </a:r>
          </a:p>
          <a:p>
            <a:pPr marL="741363" lvl="1" indent="-284163" eaLnBrk="1" hangingPunct="1">
              <a:spcBef>
                <a:spcPts val="45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Bottom-up communication </a:t>
            </a:r>
          </a:p>
          <a:p>
            <a:pPr marL="741363" lvl="1" indent="-284163" eaLnBrk="1" hangingPunct="1">
              <a:spcBef>
                <a:spcPts val="400"/>
              </a:spcBef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en-US"/>
          </a:p>
          <a:p>
            <a:pPr marL="341313" indent="-341313" eaLnBrk="1" hangingPunct="1">
              <a:spcBef>
                <a:spcPts val="450"/>
              </a:spcBef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DE1FCC78-E6B8-E32B-3539-9C8FE97AFC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000"/>
              <a:t>Layers: top-down communication</a:t>
            </a:r>
          </a:p>
        </p:txBody>
      </p:sp>
      <p:pic>
        <p:nvPicPr>
          <p:cNvPr id="22531" name="Picture 3">
            <a:extLst>
              <a:ext uri="{FF2B5EF4-FFF2-40B4-BE49-F238E27FC236}">
                <a16:creationId xmlns:a16="http://schemas.microsoft.com/office/drawing/2014/main" id="{B890D9D1-33B4-D923-9058-5CB130A46F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36"/>
          <a:stretch>
            <a:fillRect/>
          </a:stretch>
        </p:blipFill>
        <p:spPr bwMode="auto">
          <a:xfrm>
            <a:off x="1219200" y="2057400"/>
            <a:ext cx="6610350" cy="365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>
                    <a:lum contrast="-6000"/>
                  </a:blip>
                  <a:srcRect l="6136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2532" name="Text Box 4">
            <a:extLst>
              <a:ext uri="{FF2B5EF4-FFF2-40B4-BE49-F238E27FC236}">
                <a16:creationId xmlns:a16="http://schemas.microsoft.com/office/drawing/2014/main" id="{F44441B4-F730-8729-D6BB-F07FAAB2B4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125" y="1484313"/>
            <a:ext cx="1924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n-US">
                <a:solidFill>
                  <a:srgbClr val="FF0000"/>
                </a:solidFill>
              </a:rPr>
              <a:t>EVENT, CAUSE </a:t>
            </a:r>
          </a:p>
        </p:txBody>
      </p:sp>
      <p:sp>
        <p:nvSpPr>
          <p:cNvPr id="22533" name="Line 5">
            <a:extLst>
              <a:ext uri="{FF2B5EF4-FFF2-40B4-BE49-F238E27FC236}">
                <a16:creationId xmlns:a16="http://schemas.microsoft.com/office/drawing/2014/main" id="{033E9A71-E39E-2130-00DE-96C11CD8836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1828800"/>
            <a:ext cx="0" cy="2286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34" name="Line 6">
            <a:extLst>
              <a:ext uri="{FF2B5EF4-FFF2-40B4-BE49-F238E27FC236}">
                <a16:creationId xmlns:a16="http://schemas.microsoft.com/office/drawing/2014/main" id="{98C30B6E-47E6-4181-BE85-696D2A960AD9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2743200"/>
            <a:ext cx="533400" cy="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35" name="Text Box 7">
            <a:extLst>
              <a:ext uri="{FF2B5EF4-FFF2-40B4-BE49-F238E27FC236}">
                <a16:creationId xmlns:a16="http://schemas.microsoft.com/office/drawing/2014/main" id="{7E7E24F0-4725-29D8-C59A-B5A40F342E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2681288"/>
            <a:ext cx="641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n-US">
                <a:solidFill>
                  <a:srgbClr val="008000"/>
                </a:solidFill>
              </a:rPr>
              <a:t>calls</a:t>
            </a:r>
          </a:p>
        </p:txBody>
      </p:sp>
      <p:sp>
        <p:nvSpPr>
          <p:cNvPr id="22536" name="Line 8">
            <a:extLst>
              <a:ext uri="{FF2B5EF4-FFF2-40B4-BE49-F238E27FC236}">
                <a16:creationId xmlns:a16="http://schemas.microsoft.com/office/drawing/2014/main" id="{E5958661-1D3C-6F9A-957E-126CE53CDD52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2895600"/>
            <a:ext cx="0" cy="22860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37" name="Line 9">
            <a:extLst>
              <a:ext uri="{FF2B5EF4-FFF2-40B4-BE49-F238E27FC236}">
                <a16:creationId xmlns:a16="http://schemas.microsoft.com/office/drawing/2014/main" id="{134CC1BF-D0DC-9583-DE13-63E107F5B0E6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3657600"/>
            <a:ext cx="0" cy="22860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38" name="Line 10">
            <a:extLst>
              <a:ext uri="{FF2B5EF4-FFF2-40B4-BE49-F238E27FC236}">
                <a16:creationId xmlns:a16="http://schemas.microsoft.com/office/drawing/2014/main" id="{A6991439-EA77-9FD9-2716-8ED29FAEDFCA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648200"/>
            <a:ext cx="0" cy="22860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39" name="Line 11">
            <a:extLst>
              <a:ext uri="{FF2B5EF4-FFF2-40B4-BE49-F238E27FC236}">
                <a16:creationId xmlns:a16="http://schemas.microsoft.com/office/drawing/2014/main" id="{284B3479-2434-EDB8-80A9-20554409B5F5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2743200"/>
            <a:ext cx="0" cy="21336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540" name="Text Box 12">
            <a:extLst>
              <a:ext uri="{FF2B5EF4-FFF2-40B4-BE49-F238E27FC236}">
                <a16:creationId xmlns:a16="http://schemas.microsoft.com/office/drawing/2014/main" id="{B1592C95-549B-C115-F86D-9C4246F9E3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050" y="3595688"/>
            <a:ext cx="22669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n-US">
                <a:solidFill>
                  <a:schemeClr val="hlink"/>
                </a:solidFill>
              </a:rPr>
              <a:t>Allowed direction </a:t>
            </a:r>
          </a:p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n-US">
                <a:solidFill>
                  <a:schemeClr val="hlink"/>
                </a:solidFill>
              </a:rPr>
              <a:t>of </a:t>
            </a:r>
            <a:r>
              <a:rPr lang="en-US" altLang="en-US" i="1">
                <a:solidFill>
                  <a:schemeClr val="hlink"/>
                </a:solidFill>
              </a:rPr>
              <a:t>uses </a:t>
            </a:r>
            <a:r>
              <a:rPr lang="en-US" altLang="en-US">
                <a:solidFill>
                  <a:schemeClr val="hlink"/>
                </a:solidFill>
              </a:rPr>
              <a:t>relationships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BF7B7A05-17F3-4B2E-325C-EE9FDE236D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/>
              <a:t>Layers: Dynamic behavior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64D2A4AB-693E-F824-BDFE-14699C48F5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7848600" cy="4800600"/>
          </a:xfrm>
        </p:spPr>
        <p:txBody>
          <a:bodyPr/>
          <a:lstStyle/>
          <a:p>
            <a:pPr marL="341313" indent="-341313" eaLnBrk="1" hangingPunct="1">
              <a:spcBef>
                <a:spcPct val="50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800" b="1"/>
              <a:t>Scenario 1: Top-down communication: </a:t>
            </a:r>
          </a:p>
          <a:p>
            <a:pPr marL="741363" lvl="1" indent="-284163" eaLnBrk="1" hangingPunct="1">
              <a:spcBef>
                <a:spcPct val="5000"/>
              </a:spcBef>
              <a:buFont typeface="Times New Roman" panose="02020603050405020304" pitchFamily="18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A client issues a request to Layer N. Since Layer N cannot carry out the request on its own, it calls the Layer N – 1, which calls Layer N-2, etc until reaching Layer 1.</a:t>
            </a:r>
          </a:p>
          <a:p>
            <a:pPr marL="741363" lvl="1" indent="-284163" eaLnBrk="1" hangingPunct="1">
              <a:spcBef>
                <a:spcPct val="5000"/>
              </a:spcBef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A characteristic of such top-down communication is that Layer J often translates a single request from Layer J+1 Into several requests to Layer J- 1.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F6EA1099-4A27-0585-AFBA-6EBB29FD85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000"/>
              <a:t>Layers: bottom-up communication</a:t>
            </a:r>
          </a:p>
        </p:txBody>
      </p:sp>
      <p:pic>
        <p:nvPicPr>
          <p:cNvPr id="26627" name="Picture 3">
            <a:extLst>
              <a:ext uri="{FF2B5EF4-FFF2-40B4-BE49-F238E27FC236}">
                <a16:creationId xmlns:a16="http://schemas.microsoft.com/office/drawing/2014/main" id="{89518E62-25B1-ECBC-4F2A-71A004BBBD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contrast="-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36"/>
          <a:stretch>
            <a:fillRect/>
          </a:stretch>
        </p:blipFill>
        <p:spPr bwMode="auto">
          <a:xfrm>
            <a:off x="1219200" y="2057400"/>
            <a:ext cx="6610350" cy="365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>
                    <a:lum contrast="-6000"/>
                  </a:blip>
                  <a:srcRect l="6136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6628" name="Text Box 4">
            <a:extLst>
              <a:ext uri="{FF2B5EF4-FFF2-40B4-BE49-F238E27FC236}">
                <a16:creationId xmlns:a16="http://schemas.microsoft.com/office/drawing/2014/main" id="{E399220A-4900-ADE3-B90C-6E8589EE1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5867400"/>
            <a:ext cx="1860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n-US">
                <a:solidFill>
                  <a:srgbClr val="FF0000"/>
                </a:solidFill>
              </a:rPr>
              <a:t>EVENT, CAUSE</a:t>
            </a:r>
          </a:p>
        </p:txBody>
      </p:sp>
      <p:sp>
        <p:nvSpPr>
          <p:cNvPr id="26629" name="Line 5">
            <a:extLst>
              <a:ext uri="{FF2B5EF4-FFF2-40B4-BE49-F238E27FC236}">
                <a16:creationId xmlns:a16="http://schemas.microsoft.com/office/drawing/2014/main" id="{251B96B8-DCEF-D9FB-D324-750DDF4DCF2D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5638800"/>
            <a:ext cx="0" cy="2286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30" name="Line 6">
            <a:extLst>
              <a:ext uri="{FF2B5EF4-FFF2-40B4-BE49-F238E27FC236}">
                <a16:creationId xmlns:a16="http://schemas.microsoft.com/office/drawing/2014/main" id="{B626EC15-4C81-1411-7783-668B1A94EA30}"/>
              </a:ext>
            </a:extLst>
          </p:cNvPr>
          <p:cNvSpPr>
            <a:spLocks noChangeShapeType="1"/>
          </p:cNvSpPr>
          <p:nvPr/>
        </p:nvSpPr>
        <p:spPr bwMode="auto">
          <a:xfrm>
            <a:off x="2743200" y="2743200"/>
            <a:ext cx="533400" cy="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31" name="Text Box 7">
            <a:extLst>
              <a:ext uri="{FF2B5EF4-FFF2-40B4-BE49-F238E27FC236}">
                <a16:creationId xmlns:a16="http://schemas.microsoft.com/office/drawing/2014/main" id="{C8D635A7-4A23-B99E-5B11-8908CF7AC5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2950" y="4586288"/>
            <a:ext cx="19494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n-US">
                <a:solidFill>
                  <a:srgbClr val="008000"/>
                </a:solidFill>
              </a:rPr>
              <a:t>calls via </a:t>
            </a:r>
            <a:r>
              <a:rPr lang="en-US" altLang="en-US" i="1">
                <a:solidFill>
                  <a:srgbClr val="008000"/>
                </a:solidFill>
              </a:rPr>
              <a:t>callback</a:t>
            </a:r>
            <a:r>
              <a:rPr lang="en-US" altLang="en-US">
                <a:solidFill>
                  <a:srgbClr val="008000"/>
                </a:solidFill>
              </a:rPr>
              <a:t> </a:t>
            </a:r>
          </a:p>
        </p:txBody>
      </p:sp>
      <p:sp>
        <p:nvSpPr>
          <p:cNvPr id="26632" name="Line 8">
            <a:extLst>
              <a:ext uri="{FF2B5EF4-FFF2-40B4-BE49-F238E27FC236}">
                <a16:creationId xmlns:a16="http://schemas.microsoft.com/office/drawing/2014/main" id="{CE41A2DE-DF99-3902-79EE-9956F6AED215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4648200"/>
            <a:ext cx="0" cy="22860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33" name="Line 9">
            <a:extLst>
              <a:ext uri="{FF2B5EF4-FFF2-40B4-BE49-F238E27FC236}">
                <a16:creationId xmlns:a16="http://schemas.microsoft.com/office/drawing/2014/main" id="{18AAFFFA-DFAE-C1BA-D623-2FCAD17E7BB0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0" y="2743200"/>
            <a:ext cx="0" cy="21336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34" name="Text Box 10">
            <a:extLst>
              <a:ext uri="{FF2B5EF4-FFF2-40B4-BE49-F238E27FC236}">
                <a16:creationId xmlns:a16="http://schemas.microsoft.com/office/drawing/2014/main" id="{3EA7DACD-EFBB-E728-9920-F83C38E384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050" y="3595688"/>
            <a:ext cx="22669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n-US">
                <a:solidFill>
                  <a:schemeClr val="hlink"/>
                </a:solidFill>
              </a:rPr>
              <a:t>Allowed direction </a:t>
            </a:r>
          </a:p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n-US">
                <a:solidFill>
                  <a:schemeClr val="hlink"/>
                </a:solidFill>
              </a:rPr>
              <a:t>of </a:t>
            </a:r>
            <a:r>
              <a:rPr lang="en-US" altLang="en-US" i="1">
                <a:solidFill>
                  <a:schemeClr val="hlink"/>
                </a:solidFill>
              </a:rPr>
              <a:t>uses </a:t>
            </a:r>
            <a:r>
              <a:rPr lang="en-US" altLang="en-US">
                <a:solidFill>
                  <a:schemeClr val="hlink"/>
                </a:solidFill>
              </a:rPr>
              <a:t>relationships</a:t>
            </a:r>
          </a:p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>
              <a:solidFill>
                <a:schemeClr val="hlink"/>
              </a:solidFill>
            </a:endParaRPr>
          </a:p>
        </p:txBody>
      </p:sp>
      <p:sp>
        <p:nvSpPr>
          <p:cNvPr id="26635" name="Line 11">
            <a:extLst>
              <a:ext uri="{FF2B5EF4-FFF2-40B4-BE49-F238E27FC236}">
                <a16:creationId xmlns:a16="http://schemas.microsoft.com/office/drawing/2014/main" id="{3EB769CE-51BB-FB5D-D46A-B1496D5E7658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3733800"/>
            <a:ext cx="0" cy="22860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36" name="Line 12">
            <a:extLst>
              <a:ext uri="{FF2B5EF4-FFF2-40B4-BE49-F238E27FC236}">
                <a16:creationId xmlns:a16="http://schemas.microsoft.com/office/drawing/2014/main" id="{E5FE845C-148E-9839-ECB1-FA91DE1CBDF5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2819400"/>
            <a:ext cx="0" cy="228600"/>
          </a:xfrm>
          <a:prstGeom prst="line">
            <a:avLst/>
          </a:prstGeom>
          <a:noFill/>
          <a:ln w="19050">
            <a:solidFill>
              <a:srgbClr val="0080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6F94D675-C45B-82DC-68BD-AE6C7FF7A2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/>
              <a:t>Layers: Dynamic behavior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9095D0DA-4DC6-27F6-A69A-2D657573689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7848600" cy="4191000"/>
          </a:xfrm>
        </p:spPr>
        <p:txBody>
          <a:bodyPr/>
          <a:lstStyle/>
          <a:p>
            <a:pPr marL="341313" indent="-341313" eaLnBrk="1" hangingPunct="1">
              <a:spcBef>
                <a:spcPts val="45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800" b="1"/>
              <a:t>Scenario 2: Bottom-up communication:</a:t>
            </a:r>
          </a:p>
          <a:p>
            <a:pPr marL="741363" lvl="1" indent="-284163" eaLnBrk="1" hangingPunct="1">
              <a:spcBef>
                <a:spcPts val="45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A chain of actions starts at Layer 1 (for example when a device driver detects input). Layer1 notifies Layer 2 about it, and so on. In this way data moves up through the layers until it arrives at the highest layer. </a:t>
            </a:r>
          </a:p>
          <a:p>
            <a:pPr marL="741363" lvl="1" indent="-284163" eaLnBrk="1" hangingPunct="1">
              <a:spcBef>
                <a:spcPts val="45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This scenario must be realized by </a:t>
            </a:r>
            <a:r>
              <a:rPr lang="en-US" altLang="en-US" sz="2400" b="1" i="1"/>
              <a:t>callbacks </a:t>
            </a:r>
            <a:r>
              <a:rPr lang="en-US" altLang="en-US" sz="2400"/>
              <a:t>!  This mechanism allows having an ascending flow of data and control, but without having ascending Uses relationships </a:t>
            </a:r>
          </a:p>
          <a:p>
            <a:pPr marL="341313" indent="-341313" eaLnBrk="1" hangingPunct="1">
              <a:spcBef>
                <a:spcPts val="450"/>
              </a:spcBef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en-US" sz="24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DE64B1B4-F17A-A50D-FA63-A0E790D823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A Side-Note about  </a:t>
            </a:r>
            <a:br>
              <a:rPr lang="en-US" altLang="en-US" sz="4000"/>
            </a:br>
            <a:r>
              <a:rPr lang="en-US" altLang="en-US" sz="4000"/>
              <a:t>The Callback Mechanism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6946E59A-96CD-D238-7CC7-1C9BDC557D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828800"/>
            <a:ext cx="64770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Times New Roman" panose="02020603050405020304" pitchFamily="18" charset="0"/>
              <a:buChar char="•"/>
            </a:pPr>
            <a:r>
              <a:rPr lang="en-US" altLang="en-US" sz="2400" dirty="0"/>
              <a:t>Callback can solve the situation described by following relationships:</a:t>
            </a:r>
          </a:p>
          <a:p>
            <a:pPr lvl="1" eaLnBrk="1" hangingPunct="1"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en-US" sz="2000" i="1" dirty="0">
                <a:solidFill>
                  <a:srgbClr val="0070C0"/>
                </a:solidFill>
              </a:rPr>
              <a:t>FB calls FA</a:t>
            </a:r>
            <a:r>
              <a:rPr lang="en-US" altLang="en-US" sz="2000" dirty="0">
                <a:solidFill>
                  <a:srgbClr val="0070C0"/>
                </a:solidFill>
              </a:rPr>
              <a:t> </a:t>
            </a:r>
            <a:r>
              <a:rPr lang="en-US" altLang="en-US" sz="2000" dirty="0"/>
              <a:t>but </a:t>
            </a:r>
            <a:r>
              <a:rPr lang="en-US" altLang="en-US" sz="2000" i="1" dirty="0">
                <a:solidFill>
                  <a:srgbClr val="FF0000"/>
                </a:solidFill>
              </a:rPr>
              <a:t>A uses B</a:t>
            </a:r>
            <a:r>
              <a:rPr lang="en-US" altLang="en-US" sz="2000" dirty="0"/>
              <a:t> and </a:t>
            </a:r>
            <a:r>
              <a:rPr lang="en-US" altLang="en-US" sz="2000" i="1" dirty="0">
                <a:solidFill>
                  <a:srgbClr val="FF0000"/>
                </a:solidFill>
              </a:rPr>
              <a:t>B does not use A</a:t>
            </a:r>
          </a:p>
          <a:p>
            <a:pPr eaLnBrk="1" hangingPunct="1">
              <a:spcBef>
                <a:spcPct val="20000"/>
              </a:spcBef>
              <a:buFont typeface="Times New Roman" panose="02020603050405020304" pitchFamily="18" charset="0"/>
              <a:buChar char="•"/>
            </a:pPr>
            <a:r>
              <a:rPr lang="en-US" altLang="en-US" sz="2400" dirty="0"/>
              <a:t>The Callback mechanism  is realized by transmitting the name of the  function to be called (FA in the example) by the bottom layer </a:t>
            </a:r>
            <a:r>
              <a:rPr lang="en-US" altLang="en-US" sz="2400" b="1" dirty="0"/>
              <a:t>in some form of data</a:t>
            </a:r>
            <a:r>
              <a:rPr lang="en-US" altLang="en-US" sz="2400" dirty="0"/>
              <a:t>. </a:t>
            </a:r>
          </a:p>
          <a:p>
            <a:pPr eaLnBrk="1" hangingPunct="1">
              <a:spcBef>
                <a:spcPct val="20000"/>
              </a:spcBef>
              <a:buFont typeface="Times New Roman" panose="02020603050405020304" pitchFamily="18" charset="0"/>
              <a:buChar char="•"/>
            </a:pPr>
            <a:r>
              <a:rPr lang="en-US" altLang="en-US" sz="2400" dirty="0"/>
              <a:t>This mechanism allows an ascending flow of data and control, but without ascending  Uses relationships.  In </a:t>
            </a:r>
            <a:r>
              <a:rPr lang="en-US" altLang="en-US" sz="2400" dirty="0" err="1"/>
              <a:t>thisway</a:t>
            </a:r>
            <a:r>
              <a:rPr lang="en-US" altLang="en-US" sz="2400" dirty="0"/>
              <a:t> it is not  contradicting the restrictions imposed by the  Layered style</a:t>
            </a:r>
          </a:p>
          <a:p>
            <a:pPr eaLnBrk="1" hangingPunct="1">
              <a:spcBef>
                <a:spcPct val="20000"/>
              </a:spcBef>
              <a:buFont typeface="Times New Roman" panose="02020603050405020304" pitchFamily="18" charset="0"/>
              <a:buChar char="•"/>
            </a:pPr>
            <a:endParaRPr lang="en-US" altLang="en-US" sz="3600" dirty="0"/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C152751B-CF50-3701-D113-D1E01B4B26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2057400"/>
            <a:ext cx="1905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D3BE6B01-874E-7613-5E03-A2C8461EC2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3276600"/>
            <a:ext cx="1905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30726" name="Rectangle 6">
            <a:extLst>
              <a:ext uri="{FF2B5EF4-FFF2-40B4-BE49-F238E27FC236}">
                <a16:creationId xmlns:a16="http://schemas.microsoft.com/office/drawing/2014/main" id="{161C49B2-AC52-9EA2-2158-59BF23326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2286000"/>
            <a:ext cx="457200" cy="304800"/>
          </a:xfrm>
          <a:prstGeom prst="rect">
            <a:avLst/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n-US"/>
              <a:t>FA</a:t>
            </a:r>
          </a:p>
        </p:txBody>
      </p:sp>
      <p:sp>
        <p:nvSpPr>
          <p:cNvPr id="30727" name="Rectangle 7">
            <a:extLst>
              <a:ext uri="{FF2B5EF4-FFF2-40B4-BE49-F238E27FC236}">
                <a16:creationId xmlns:a16="http://schemas.microsoft.com/office/drawing/2014/main" id="{CA270355-0DA9-6E4B-FE33-E255D43333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3505200"/>
            <a:ext cx="457200" cy="304800"/>
          </a:xfrm>
          <a:prstGeom prst="rect">
            <a:avLst/>
          </a:prstGeom>
          <a:solidFill>
            <a:srgbClr val="00B8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n-US"/>
              <a:t>FB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06C2F1F2-3F37-712D-AC2E-9D2B09707BE4}"/>
              </a:ext>
            </a:extLst>
          </p:cNvPr>
          <p:cNvCxnSpPr/>
          <p:nvPr/>
        </p:nvCxnSpPr>
        <p:spPr bwMode="auto">
          <a:xfrm>
            <a:off x="8153400" y="2590800"/>
            <a:ext cx="0" cy="6858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6CA59F6B-A317-8448-D2D1-2139BAFBB93A}"/>
              </a:ext>
            </a:extLst>
          </p:cNvPr>
          <p:cNvSpPr txBox="1"/>
          <p:nvPr/>
        </p:nvSpPr>
        <p:spPr>
          <a:xfrm>
            <a:off x="8091021" y="2743200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uses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715AB3B6-D2D5-2CF2-2EFB-37E274332E5F}"/>
              </a:ext>
            </a:extLst>
          </p:cNvPr>
          <p:cNvSpPr/>
          <p:nvPr/>
        </p:nvSpPr>
        <p:spPr bwMode="auto">
          <a:xfrm>
            <a:off x="6916167" y="2573518"/>
            <a:ext cx="436740" cy="933253"/>
          </a:xfrm>
          <a:custGeom>
            <a:avLst/>
            <a:gdLst>
              <a:gd name="connsiteX0" fmla="*/ 436740 w 436740"/>
              <a:gd name="connsiteY0" fmla="*/ 933253 h 933253"/>
              <a:gd name="connsiteX1" fmla="*/ 3107 w 436740"/>
              <a:gd name="connsiteY1" fmla="*/ 377072 h 933253"/>
              <a:gd name="connsiteX2" fmla="*/ 276485 w 436740"/>
              <a:gd name="connsiteY2" fmla="*/ 0 h 9332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6740" h="933253">
                <a:moveTo>
                  <a:pt x="436740" y="933253"/>
                </a:moveTo>
                <a:cubicBezTo>
                  <a:pt x="233278" y="732933"/>
                  <a:pt x="29816" y="532614"/>
                  <a:pt x="3107" y="377072"/>
                </a:cubicBezTo>
                <a:cubicBezTo>
                  <a:pt x="-23602" y="221530"/>
                  <a:pt x="126441" y="110765"/>
                  <a:pt x="276485" y="0"/>
                </a:cubicBezTo>
              </a:path>
            </a:pathLst>
          </a:custGeom>
          <a:noFill/>
          <a:ln w="28575" cap="flat" cmpd="sng" algn="ctr">
            <a:solidFill>
              <a:schemeClr val="accent2">
                <a:lumMod val="60000"/>
                <a:lumOff val="40000"/>
              </a:schemeClr>
            </a:solidFill>
            <a:prstDash val="sysDash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/>
            </a:pPr>
            <a:endParaRPr kumimoji="0" lang="en-GB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B9DE6F8-4E6D-2D10-4A14-244368E4DA24}"/>
              </a:ext>
            </a:extLst>
          </p:cNvPr>
          <p:cNvSpPr txBox="1"/>
          <p:nvPr/>
        </p:nvSpPr>
        <p:spPr>
          <a:xfrm>
            <a:off x="6858000" y="274320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0070C0"/>
                </a:solidFill>
              </a:rPr>
              <a:t>calls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A2AD8EB3-A073-B3DF-8B44-B8DCC002CB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Example: a situation </a:t>
            </a:r>
            <a:br>
              <a:rPr lang="en-US" altLang="en-US" sz="4000"/>
            </a:br>
            <a:r>
              <a:rPr lang="en-US" altLang="en-US" sz="4000"/>
              <a:t>requiring use of callback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009847E5-A546-83F9-80E7-E406198D39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828800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Times New Roman" panose="02020603050405020304" pitchFamily="18" charset="0"/>
              <a:buChar char="•"/>
            </a:pPr>
            <a:r>
              <a:rPr lang="en-US" altLang="en-US" sz="2400"/>
              <a:t>A school administration program  handles students and  sorts them in  alphabetical order.</a:t>
            </a:r>
          </a:p>
          <a:p>
            <a:pPr eaLnBrk="1" hangingPunct="1">
              <a:spcBef>
                <a:spcPct val="20000"/>
              </a:spcBef>
              <a:buFont typeface="Times New Roman" panose="02020603050405020304" pitchFamily="18" charset="0"/>
              <a:buChar char="•"/>
            </a:pPr>
            <a:r>
              <a:rPr lang="en-US" altLang="en-US" sz="2400"/>
              <a:t>A graphics application handles points in a 2D plane,  also sorting them in ascending order of their distance to the origin</a:t>
            </a:r>
          </a:p>
          <a:p>
            <a:pPr eaLnBrk="1" hangingPunct="1">
              <a:spcBef>
                <a:spcPct val="20000"/>
              </a:spcBef>
              <a:buFont typeface="Times New Roman" panose="02020603050405020304" pitchFamily="18" charset="0"/>
              <a:buChar char="•"/>
            </a:pPr>
            <a:r>
              <a:rPr lang="en-US" altLang="en-US" sz="2400"/>
              <a:t>Other application from other domains may also require the sorting of different type of data</a:t>
            </a:r>
          </a:p>
          <a:p>
            <a:pPr eaLnBrk="1" hangingPunct="1">
              <a:spcBef>
                <a:spcPct val="20000"/>
              </a:spcBef>
              <a:buFont typeface="Times New Roman" panose="02020603050405020304" pitchFamily="18" charset="0"/>
              <a:buChar char="•"/>
            </a:pPr>
            <a:r>
              <a:rPr lang="en-US" altLang="en-US" sz="2400"/>
              <a:t>All applications have a 2-layers architecture.  They reuse a GenericUtilities layer, containing the sorting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6B531028-B386-D3AC-5ED1-978A84A56E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495800"/>
            <a:ext cx="1905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>
                <a:solidFill>
                  <a:schemeClr val="tx1"/>
                </a:solidFill>
              </a:rPr>
              <a:t>DomainLogic</a:t>
            </a:r>
          </a:p>
        </p:txBody>
      </p:sp>
      <p:sp>
        <p:nvSpPr>
          <p:cNvPr id="32773" name="Rectangle 5">
            <a:extLst>
              <a:ext uri="{FF2B5EF4-FFF2-40B4-BE49-F238E27FC236}">
                <a16:creationId xmlns:a16="http://schemas.microsoft.com/office/drawing/2014/main" id="{324DAAFC-E0DD-1B72-FDB2-444EC10C0E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5715000"/>
            <a:ext cx="1905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>
                <a:solidFill>
                  <a:schemeClr val="tx1"/>
                </a:solidFill>
              </a:rPr>
              <a:t>GenericUtilities</a:t>
            </a:r>
          </a:p>
        </p:txBody>
      </p:sp>
      <p:sp>
        <p:nvSpPr>
          <p:cNvPr id="32774" name="Line 6">
            <a:extLst>
              <a:ext uri="{FF2B5EF4-FFF2-40B4-BE49-F238E27FC236}">
                <a16:creationId xmlns:a16="http://schemas.microsoft.com/office/drawing/2014/main" id="{7F098794-3BA1-CE64-10C6-9DA889006A1A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5105400"/>
            <a:ext cx="0" cy="5334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775" name="Text Box 7">
            <a:extLst>
              <a:ext uri="{FF2B5EF4-FFF2-40B4-BE49-F238E27FC236}">
                <a16:creationId xmlns:a16="http://schemas.microsoft.com/office/drawing/2014/main" id="{CA5675B2-1B2C-DD52-5E60-14D5A22D41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7925" y="5141913"/>
            <a:ext cx="666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n-US" dirty="0">
                <a:solidFill>
                  <a:srgbClr val="FF0000"/>
                </a:solidFill>
              </a:rPr>
              <a:t>uses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2732E233-F25F-22E5-8A09-4E3DC65CEC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Example contd.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7511CF78-3EFD-FF12-0EAF-CC171EB988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1981200"/>
            <a:ext cx="5867400" cy="914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>
                <a:solidFill>
                  <a:schemeClr val="tx1"/>
                </a:solidFill>
              </a:rPr>
              <a:t>StudentAdministration</a:t>
            </a:r>
          </a:p>
        </p:txBody>
      </p:sp>
      <p:sp>
        <p:nvSpPr>
          <p:cNvPr id="34820" name="Rectangle 4">
            <a:extLst>
              <a:ext uri="{FF2B5EF4-FFF2-40B4-BE49-F238E27FC236}">
                <a16:creationId xmlns:a16="http://schemas.microsoft.com/office/drawing/2014/main" id="{A8F5D61C-5241-9362-E222-6265727E29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505200"/>
            <a:ext cx="5791200" cy="11430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altLang="en-US">
              <a:solidFill>
                <a:schemeClr val="tx1"/>
              </a:solidFill>
            </a:endParaRPr>
          </a:p>
          <a:p>
            <a:pPr algn="ctr" eaLnBrk="1" hangingPunct="1"/>
            <a:r>
              <a:rPr lang="en-US" altLang="en-US">
                <a:solidFill>
                  <a:schemeClr val="tx1"/>
                </a:solidFill>
              </a:rPr>
              <a:t>GenericUtilities</a:t>
            </a:r>
          </a:p>
        </p:txBody>
      </p:sp>
      <p:sp>
        <p:nvSpPr>
          <p:cNvPr id="34821" name="Text Box 5">
            <a:extLst>
              <a:ext uri="{FF2B5EF4-FFF2-40B4-BE49-F238E27FC236}">
                <a16:creationId xmlns:a16="http://schemas.microsoft.com/office/drawing/2014/main" id="{F2D85489-9567-C133-E3E2-E0A7E9DDE0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2286000"/>
            <a:ext cx="930275" cy="366713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n-US">
                <a:solidFill>
                  <a:schemeClr val="tx2"/>
                </a:solidFill>
              </a:rPr>
              <a:t>main</a:t>
            </a:r>
          </a:p>
        </p:txBody>
      </p:sp>
      <p:sp>
        <p:nvSpPr>
          <p:cNvPr id="34822" name="Text Box 6">
            <a:extLst>
              <a:ext uri="{FF2B5EF4-FFF2-40B4-BE49-F238E27FC236}">
                <a16:creationId xmlns:a16="http://schemas.microsoft.com/office/drawing/2014/main" id="{E4CE22B9-DD36-B8CD-8E3F-FD7A6A4B4F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595688"/>
            <a:ext cx="930275" cy="36671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n-US">
                <a:solidFill>
                  <a:schemeClr val="tx2"/>
                </a:solidFill>
              </a:rPr>
              <a:t>sort</a:t>
            </a:r>
          </a:p>
        </p:txBody>
      </p:sp>
      <p:sp>
        <p:nvSpPr>
          <p:cNvPr id="34823" name="Text Box 7">
            <a:extLst>
              <a:ext uri="{FF2B5EF4-FFF2-40B4-BE49-F238E27FC236}">
                <a16:creationId xmlns:a16="http://schemas.microsoft.com/office/drawing/2014/main" id="{308FF3FD-0C07-A7A6-BB75-A5784E79CB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5325" y="2376488"/>
            <a:ext cx="1158875" cy="366712"/>
          </a:xfrm>
          <a:prstGeom prst="rect">
            <a:avLst/>
          </a:prstGeom>
          <a:solidFill>
            <a:srgbClr val="FFFF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n-US">
                <a:solidFill>
                  <a:schemeClr val="tx2"/>
                </a:solidFill>
              </a:rPr>
              <a:t>compare</a:t>
            </a:r>
          </a:p>
        </p:txBody>
      </p:sp>
      <p:sp>
        <p:nvSpPr>
          <p:cNvPr id="34824" name="Line 8">
            <a:extLst>
              <a:ext uri="{FF2B5EF4-FFF2-40B4-BE49-F238E27FC236}">
                <a16:creationId xmlns:a16="http://schemas.microsoft.com/office/drawing/2014/main" id="{8A4778B7-F37C-5C0D-D100-7ACD51BA4B4B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2743200"/>
            <a:ext cx="1905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825" name="Line 9">
            <a:extLst>
              <a:ext uri="{FF2B5EF4-FFF2-40B4-BE49-F238E27FC236}">
                <a16:creationId xmlns:a16="http://schemas.microsoft.com/office/drawing/2014/main" id="{60E8E395-6964-6C13-D99E-86EC9F27C3E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38600" y="2819400"/>
            <a:ext cx="2057400" cy="685800"/>
          </a:xfrm>
          <a:prstGeom prst="line">
            <a:avLst/>
          </a:prstGeom>
          <a:noFill/>
          <a:ln w="25400">
            <a:solidFill>
              <a:srgbClr val="0070C0"/>
            </a:solidFill>
            <a:prstDash val="dash"/>
            <a:round/>
            <a:headEnd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4826" name="Text Box 10">
            <a:extLst>
              <a:ext uri="{FF2B5EF4-FFF2-40B4-BE49-F238E27FC236}">
                <a16:creationId xmlns:a16="http://schemas.microsoft.com/office/drawing/2014/main" id="{DEAA9C00-ECC6-70AD-8157-3A4AD358FA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8125" y="3008313"/>
            <a:ext cx="1098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n-US">
                <a:solidFill>
                  <a:schemeClr val="tx1"/>
                </a:solidFill>
              </a:rPr>
              <a:t>calls</a:t>
            </a:r>
            <a:r>
              <a:rPr lang="en-US" altLang="en-US"/>
              <a:t>calls</a:t>
            </a:r>
          </a:p>
        </p:txBody>
      </p:sp>
      <p:sp>
        <p:nvSpPr>
          <p:cNvPr id="34827" name="Text Box 11">
            <a:extLst>
              <a:ext uri="{FF2B5EF4-FFF2-40B4-BE49-F238E27FC236}">
                <a16:creationId xmlns:a16="http://schemas.microsoft.com/office/drawing/2014/main" id="{E84A36D3-BE8A-23FF-C96A-20DC02D710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7709" y="3048000"/>
            <a:ext cx="6463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n-US" dirty="0">
                <a:solidFill>
                  <a:srgbClr val="0070C0"/>
                </a:solidFill>
              </a:rPr>
              <a:t>calls</a:t>
            </a:r>
            <a:endParaRPr lang="en-US" altLang="en-US" dirty="0"/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8DE8284E-4C59-1F99-FEB5-6DA4B7757EAF}"/>
              </a:ext>
            </a:extLst>
          </p:cNvPr>
          <p:cNvCxnSpPr>
            <a:cxnSpLocks/>
          </p:cNvCxnSpPr>
          <p:nvPr/>
        </p:nvCxnSpPr>
        <p:spPr bwMode="auto">
          <a:xfrm>
            <a:off x="6812989" y="2895600"/>
            <a:ext cx="0" cy="60960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rgbClr val="FF0000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A843565C-0F18-45BD-10F5-8232E72D6B0C}"/>
              </a:ext>
            </a:extLst>
          </p:cNvPr>
          <p:cNvSpPr txBox="1"/>
          <p:nvPr/>
        </p:nvSpPr>
        <p:spPr>
          <a:xfrm>
            <a:off x="6750610" y="3048000"/>
            <a:ext cx="671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uses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579DE03F-5866-4A48-9E48-D2D2D58E1D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/>
              <a:t>Fundamental architectural styles</a:t>
            </a: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77620E27-EBF5-58AF-B0DE-95D374B6F9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buFont typeface="Times New Roman" panose="02020603050405020304" pitchFamily="18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1800"/>
              <a:t>Outline and bibliography: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1800" b="1"/>
              <a:t>Layers</a:t>
            </a:r>
          </a:p>
          <a:p>
            <a:pPr lvl="2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1600"/>
              <a:t>[POSA1] – in 2.2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1800" b="1"/>
              <a:t>Pipes and Filters</a:t>
            </a:r>
          </a:p>
          <a:p>
            <a:pPr lvl="2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1600"/>
              <a:t>[POSA1] – in 2.2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1800" b="1"/>
              <a:t>Blackboard;  with its variants: Repository, Active Database</a:t>
            </a:r>
          </a:p>
          <a:p>
            <a:pPr lvl="2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1600"/>
              <a:t>[POSA1] – in 2.2</a:t>
            </a:r>
          </a:p>
          <a:p>
            <a:pPr lvl="1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1800" b="1"/>
              <a:t>Event-driven (Implicit Invocation); variants: Publisher-Subscriber, Event-Bus</a:t>
            </a:r>
          </a:p>
          <a:p>
            <a:pPr lvl="2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1800"/>
              <a:t>[POSA1] – from 3.6</a:t>
            </a:r>
          </a:p>
          <a:p>
            <a:pPr lvl="2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1800"/>
              <a:t>S. Gupta, J. Hartkopf, S. Ramaswamy: </a:t>
            </a:r>
            <a:r>
              <a:rPr lang="en-US" altLang="en-US" sz="1800" i="1"/>
              <a:t>Event Notifier, a Pattern for Event Notification, </a:t>
            </a:r>
            <a:r>
              <a:rPr lang="en-US" altLang="en-US" sz="1800" i="1">
                <a:hlinkClick r:id="rId3"/>
              </a:rPr>
              <a:t>https://www.marco.panizza.name/dispenseTM/slides/exerc/eventNotifier/eventNotifier.html</a:t>
            </a:r>
            <a:endParaRPr lang="en-US" altLang="en-US" sz="1800" i="1"/>
          </a:p>
        </p:txBody>
      </p:sp>
      <p:sp>
        <p:nvSpPr>
          <p:cNvPr id="4100" name="Line 4">
            <a:extLst>
              <a:ext uri="{FF2B5EF4-FFF2-40B4-BE49-F238E27FC236}">
                <a16:creationId xmlns:a16="http://schemas.microsoft.com/office/drawing/2014/main" id="{327794E8-17E5-2ACE-906A-97DE2FB672E1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3657600"/>
            <a:ext cx="8839200" cy="0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 type="non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01" name="Text Box 5">
            <a:extLst>
              <a:ext uri="{FF2B5EF4-FFF2-40B4-BE49-F238E27FC236}">
                <a16:creationId xmlns:a16="http://schemas.microsoft.com/office/drawing/2014/main" id="{F367A0C2-7CC5-7E04-78BB-92238C3C13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214688"/>
            <a:ext cx="9842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 type="none" w="lg" len="lg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en-US">
                <a:solidFill>
                  <a:srgbClr val="FF0000"/>
                </a:solidFill>
              </a:rPr>
              <a:t>PART 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5D89F730-3738-99F1-A28D-1798009262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686800" cy="1141412"/>
          </a:xfrm>
        </p:spPr>
        <p:txBody>
          <a:bodyPr/>
          <a:lstStyle/>
          <a:p>
            <a:pPr eaLnBrk="1" hangingPunct="1"/>
            <a:r>
              <a:rPr lang="en-US" altLang="en-US" sz="4000"/>
              <a:t>How can you implement callbacks ? 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C5CAEFD1-F707-4BDC-B5D5-8BB8CC9B32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B6FE2C81-D310-F677-9F12-04922AAAE5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Important steps for </a:t>
            </a:r>
            <a:br>
              <a:rPr lang="en-US" altLang="en-US" sz="3600"/>
            </a:br>
            <a:r>
              <a:rPr lang="en-US" altLang="en-US" sz="3600"/>
              <a:t>defining a layered architecture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2B4596C4-9CAA-18AF-78D2-4243DB1388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 typeface="Times New Roman" panose="02020603050405020304" pitchFamily="18" charset="0"/>
              <a:buChar char="•"/>
            </a:pPr>
            <a:r>
              <a:rPr lang="en-US" altLang="en-US" sz="2000" b="1" i="1"/>
              <a:t>Define the abstraction criterion </a:t>
            </a:r>
            <a:r>
              <a:rPr lang="en-US" altLang="en-US" sz="2000"/>
              <a:t>for grouping tasks into layers</a:t>
            </a:r>
          </a:p>
          <a:p>
            <a:pPr marL="609600" indent="-609600" eaLnBrk="1" hangingPunct="1">
              <a:buFont typeface="Times New Roman" panose="02020603050405020304" pitchFamily="18" charset="0"/>
              <a:buChar char="•"/>
            </a:pPr>
            <a:r>
              <a:rPr lang="en-US" altLang="en-US" sz="2000" b="1" i="1"/>
              <a:t>Determine the number </a:t>
            </a:r>
            <a:r>
              <a:rPr lang="en-US" altLang="en-US" sz="2000"/>
              <a:t>of </a:t>
            </a:r>
            <a:r>
              <a:rPr lang="en-US" altLang="en-US" sz="2000" b="1" i="1"/>
              <a:t>abstraction levels</a:t>
            </a:r>
            <a:r>
              <a:rPr lang="en-US" altLang="en-US" sz="2000"/>
              <a:t>.</a:t>
            </a:r>
          </a:p>
          <a:p>
            <a:pPr marL="990600" lvl="1" indent="-533400" eaLnBrk="1" hangingPunct="1">
              <a:buFont typeface="Times New Roman" panose="02020603050405020304" pitchFamily="18" charset="0"/>
              <a:buChar char="–"/>
            </a:pPr>
            <a:r>
              <a:rPr lang="en-US" altLang="en-US" sz="2000"/>
              <a:t>If they are too many:  big overhead,  performance issues</a:t>
            </a:r>
          </a:p>
          <a:p>
            <a:pPr marL="990600" lvl="1" indent="-533400" eaLnBrk="1" hangingPunct="1">
              <a:buFont typeface="Times New Roman" panose="02020603050405020304" pitchFamily="18" charset="0"/>
              <a:buChar char="–"/>
            </a:pPr>
            <a:r>
              <a:rPr lang="en-US" altLang="en-US" sz="2000"/>
              <a:t>If they are too few:  wrong structure</a:t>
            </a:r>
          </a:p>
          <a:p>
            <a:pPr marL="609600" indent="-609600" eaLnBrk="1" hangingPunct="1">
              <a:buFont typeface="Times New Roman" panose="02020603050405020304" pitchFamily="18" charset="0"/>
              <a:buChar char="•"/>
            </a:pPr>
            <a:r>
              <a:rPr lang="en-US" altLang="en-US" sz="2000" b="1" i="1"/>
              <a:t>Name the layers and assign tasks to each </a:t>
            </a:r>
            <a:r>
              <a:rPr lang="en-US" altLang="en-US" sz="2000"/>
              <a:t>of </a:t>
            </a:r>
            <a:r>
              <a:rPr lang="en-US" altLang="en-US" sz="2000" b="1" i="1"/>
              <a:t>them</a:t>
            </a:r>
          </a:p>
          <a:p>
            <a:pPr marL="609600" indent="-609600" eaLnBrk="1" hangingPunct="1">
              <a:buFont typeface="Times New Roman" panose="02020603050405020304" pitchFamily="18" charset="0"/>
              <a:buChar char="•"/>
            </a:pPr>
            <a:r>
              <a:rPr lang="en-US" altLang="en-US" sz="2000" b="1" i="1"/>
              <a:t>Specify the services</a:t>
            </a:r>
            <a:endParaRPr lang="en-US" altLang="en-US" sz="2000"/>
          </a:p>
          <a:p>
            <a:pPr marL="990600" lvl="1" indent="-533400" eaLnBrk="1" hangingPunct="1">
              <a:buFont typeface="Times New Roman" panose="02020603050405020304" pitchFamily="18" charset="0"/>
              <a:buChar char="–"/>
            </a:pPr>
            <a:r>
              <a:rPr lang="en-US" altLang="en-US" sz="2000"/>
              <a:t>Good practice: lower layers implement a small number of services, higher layers implement a bigger number of services</a:t>
            </a:r>
          </a:p>
          <a:p>
            <a:pPr marL="609600" indent="-609600" eaLnBrk="1" hangingPunct="1">
              <a:buFont typeface="Times New Roman" panose="02020603050405020304" pitchFamily="18" charset="0"/>
              <a:buChar char="•"/>
            </a:pPr>
            <a:r>
              <a:rPr lang="en-US" altLang="en-US" sz="2000" b="1" i="1"/>
              <a:t>Specify an interface for each layer</a:t>
            </a:r>
          </a:p>
          <a:p>
            <a:pPr marL="609600" indent="-609600" eaLnBrk="1" hangingPunct="1">
              <a:buFont typeface="Times New Roman" panose="02020603050405020304" pitchFamily="18" charset="0"/>
              <a:buChar char="•"/>
            </a:pPr>
            <a:r>
              <a:rPr lang="en-US" altLang="en-US" sz="2000" b="1" i="1"/>
              <a:t>Specify the communication between adjacent layers</a:t>
            </a:r>
          </a:p>
          <a:p>
            <a:pPr marL="609600" indent="-609600" eaLnBrk="1" hangingPunct="1">
              <a:lnSpc>
                <a:spcPct val="80000"/>
              </a:lnSpc>
            </a:pPr>
            <a:endParaRPr lang="en-US" altLang="en-US" sz="2000" i="1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>
            <a:extLst>
              <a:ext uri="{FF2B5EF4-FFF2-40B4-BE49-F238E27FC236}">
                <a16:creationId xmlns:a16="http://schemas.microsoft.com/office/drawing/2014/main" id="{5C9C3FAE-37F4-4118-7DEB-BE3EDDB17B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/>
              <a:t>Layers: variants</a:t>
            </a:r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540CE086-717B-D979-7936-B363C38F92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38700"/>
          </a:xfrm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 b="1"/>
              <a:t>Relaxed Layered Systems: 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The restriction is-allowed-to-use is relaxed: </a:t>
            </a:r>
          </a:p>
          <a:p>
            <a:pPr lvl="2" eaLnBrk="1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/>
              <a:t>A layer may use all the layers below him 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 A layer may be partially opaque: </a:t>
            </a:r>
          </a:p>
          <a:p>
            <a:pPr lvl="2" eaLnBrk="1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/>
              <a:t>Some services are visible only for the layer immediately above, but other services can be used by all layers of above 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Negative impact on maintenability</a:t>
            </a:r>
          </a:p>
          <a:p>
            <a:pPr lvl="2" eaLnBrk="1" hangingPunct="1">
              <a:lnSpc>
                <a:spcPct val="90000"/>
              </a:lnSpc>
              <a:spcBef>
                <a:spcPts val="45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1800"/>
              <a:t>Relaxed layers should be used only if performance is very important and the system is stable and will not change much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 b="1"/>
              <a:t>Layering through inheritance: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Lower layer = base class; Upper layers are constructed by </a:t>
            </a:r>
            <a:r>
              <a:rPr lang="en-US" altLang="en-US" sz="2000" i="1"/>
              <a:t>implementation inheritance</a:t>
            </a:r>
            <a:r>
              <a:rPr lang="en-US" altLang="en-US" sz="2000"/>
              <a:t>  from the lower layers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 b="1" i="1"/>
              <a:t>Fragile base class problem</a:t>
            </a:r>
            <a:r>
              <a:rPr lang="en-US" altLang="en-US" sz="2000"/>
              <a:t>: modifying the data representation of the base class (the lower layer) requires recompiling the whole hierarchy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Not a good idea !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>
            <a:extLst>
              <a:ext uri="{FF2B5EF4-FFF2-40B4-BE49-F238E27FC236}">
                <a16:creationId xmlns:a16="http://schemas.microsoft.com/office/drawing/2014/main" id="{A5FABB90-2A4D-FC10-4B2D-7796238BB2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/>
              <a:t>Layers: Properties of the style</a:t>
            </a:r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BF5DC45E-A104-8615-D4D4-798DE577F0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392738"/>
          </a:xfrm>
        </p:spPr>
        <p:txBody>
          <a:bodyPr/>
          <a:lstStyle/>
          <a:p>
            <a:pPr marL="341313" indent="-341313" eaLnBrk="1" hangingPunct="1">
              <a:lnSpc>
                <a:spcPct val="95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Benefits:</a:t>
            </a:r>
          </a:p>
          <a:p>
            <a:pPr marL="741363" lvl="1" indent="-284163" eaLnBrk="1" hangingPunct="1">
              <a:lnSpc>
                <a:spcPct val="95000"/>
              </a:lnSpc>
              <a:spcBef>
                <a:spcPts val="450"/>
              </a:spcBef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Reusability: each layer can be individually reused, if it represents a coherent abstraction of some services and has a well defined interface </a:t>
            </a:r>
          </a:p>
          <a:p>
            <a:pPr marL="741363" lvl="1" indent="-284163" eaLnBrk="1" hangingPunct="1">
              <a:lnSpc>
                <a:spcPct val="95000"/>
              </a:lnSpc>
              <a:spcBef>
                <a:spcPts val="450"/>
              </a:spcBef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Portability: standardized interfaces allow to limit the effect of changes to the inside of one layer </a:t>
            </a:r>
          </a:p>
          <a:p>
            <a:pPr marL="741363" lvl="1" indent="-284163" eaLnBrk="1" hangingPunct="1">
              <a:lnSpc>
                <a:spcPct val="95000"/>
              </a:lnSpc>
              <a:spcBef>
                <a:spcPts val="450"/>
              </a:spcBef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Testability: layers can be tested independently</a:t>
            </a:r>
          </a:p>
          <a:p>
            <a:pPr marL="741363" lvl="1" indent="-284163" eaLnBrk="1" hangingPunct="1">
              <a:lnSpc>
                <a:spcPct val="95000"/>
              </a:lnSpc>
              <a:spcBef>
                <a:spcPts val="450"/>
              </a:spcBef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Exchangeability: implementations of layers can be changed without affecting the rest</a:t>
            </a:r>
          </a:p>
          <a:p>
            <a:pPr marL="341313" indent="-341313" eaLnBrk="1" hangingPunct="1">
              <a:lnSpc>
                <a:spcPct val="95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Liabilities:</a:t>
            </a:r>
          </a:p>
          <a:p>
            <a:pPr marL="741363" lvl="1" indent="-284163" eaLnBrk="1" hangingPunct="1">
              <a:lnSpc>
                <a:spcPct val="95000"/>
              </a:lnSpc>
              <a:spcBef>
                <a:spcPts val="450"/>
              </a:spcBef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Cascades of changing behavior: it is still possible that by changing one layer it will impact on others as well </a:t>
            </a:r>
          </a:p>
          <a:p>
            <a:pPr marL="741363" lvl="1" indent="-284163" eaLnBrk="1" hangingPunct="1">
              <a:lnSpc>
                <a:spcPct val="95000"/>
              </a:lnSpc>
              <a:spcBef>
                <a:spcPts val="450"/>
              </a:spcBef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Lower efficiency: less efficient that a monolithical implementation </a:t>
            </a:r>
          </a:p>
          <a:p>
            <a:pPr marL="741363" lvl="1" indent="-284163" eaLnBrk="1" hangingPunct="1">
              <a:lnSpc>
                <a:spcPct val="95000"/>
              </a:lnSpc>
              <a:spcBef>
                <a:spcPts val="450"/>
              </a:spcBef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Unnecessary work: if lower levels implement services that are not requested by upper levels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00"/>
              </a:spcBef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en-US" sz="2400"/>
          </a:p>
          <a:p>
            <a:pPr marL="341313" indent="-341313" eaLnBrk="1" hangingPunct="1">
              <a:lnSpc>
                <a:spcPct val="80000"/>
              </a:lnSpc>
              <a:spcBef>
                <a:spcPts val="500"/>
              </a:spcBef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en-US" sz="24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2B386858-82F5-4102-5080-816BB8EE37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Layers: Concluding remarks</a:t>
            </a:r>
          </a:p>
        </p:txBody>
      </p:sp>
      <p:sp>
        <p:nvSpPr>
          <p:cNvPr id="181251" name="Rectangle 3">
            <a:extLst>
              <a:ext uri="{FF2B5EF4-FFF2-40B4-BE49-F238E27FC236}">
                <a16:creationId xmlns:a16="http://schemas.microsoft.com/office/drawing/2014/main" id="{4EE05070-D926-855D-ED9F-234E368B57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8013" cy="3810000"/>
          </a:xfrm>
        </p:spPr>
        <p:txBody>
          <a:bodyPr/>
          <a:lstStyle/>
          <a:p>
            <a:pPr eaLnBrk="1" hangingPunct="1">
              <a:buFont typeface="Times New Roman" panose="02020603050405020304" pitchFamily="18" charset="0"/>
              <a:buChar char="•"/>
              <a:defRPr/>
            </a:pPr>
            <a:r>
              <a:rPr lang="en-US" altLang="en-US" sz="2400" dirty="0"/>
              <a:t>The Layers architectural style is defined by restricting  the direction of allowed dependency relationships (uses relationships)</a:t>
            </a:r>
          </a:p>
          <a:p>
            <a:pPr eaLnBrk="1" hangingPunct="1">
              <a:buFont typeface="Times New Roman" panose="02020603050405020304" pitchFamily="18" charset="0"/>
              <a:buChar char="•"/>
              <a:defRPr/>
            </a:pPr>
            <a:r>
              <a:rPr lang="en-US" altLang="en-US" sz="2400" i="1" dirty="0">
                <a:solidFill>
                  <a:srgbClr val="FF0000"/>
                </a:solidFill>
              </a:rPr>
              <a:t>Restricting the allowed dependency relationships  (especially for avoiding cyclic dependencies !) is a general design principle, not only for systems labeled as belonging to the layered style!</a:t>
            </a:r>
          </a:p>
          <a:p>
            <a:pPr eaLnBrk="1" hangingPunct="1">
              <a:buFont typeface="Times New Roman" panose="02020603050405020304" pitchFamily="18" charset="0"/>
              <a:buChar char="•"/>
              <a:defRPr/>
            </a:pPr>
            <a:r>
              <a:rPr lang="en-US" altLang="en-US" sz="2400" dirty="0"/>
              <a:t>There are tools for the analysis of dependency relationships in code</a:t>
            </a:r>
          </a:p>
          <a:p>
            <a:pPr marL="0" indent="0" eaLnBrk="1" hangingPunct="1">
              <a:defRPr/>
            </a:pPr>
            <a:endParaRPr lang="en-US" altLang="en-US" sz="2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675F831E-782E-42C3-A616-EFC70113531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8077200" cy="1470025"/>
          </a:xfrm>
        </p:spPr>
        <p:txBody>
          <a:bodyPr anchor="ctr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000" i="1"/>
              <a:t>Pipes and Filters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3C62FAC0-9E68-625A-ECE7-C0D3DD251CA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marL="341313" indent="-341313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en-US"/>
          </a:p>
          <a:p>
            <a:pPr marL="1143000" lvl="2" indent="-228600" eaLnBrk="1" hangingPunct="1">
              <a:spcBef>
                <a:spcPts val="800"/>
              </a:spcBef>
              <a:buFont typeface="Arial" panose="020B0604020202020204" pitchFamily="34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800"/>
              <a:t>Bibliography: </a:t>
            </a:r>
          </a:p>
          <a:p>
            <a:pPr marL="1143000" lvl="2" indent="-228600" eaLnBrk="1" hangingPunct="1">
              <a:spcBef>
                <a:spcPts val="800"/>
              </a:spcBef>
              <a:buFont typeface="Arial" panose="020B0604020202020204" pitchFamily="34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800"/>
              <a:t>[POSA1] – in chap. 2.2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74A2D6A7-D84C-D5C5-8D1C-236D704427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/>
              <a:t>Pipes and Filters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17C26176-9E39-08FE-8C20-F5C4B85F02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341313" indent="-341313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400" dirty="0"/>
              <a:t>“The </a:t>
            </a:r>
            <a:r>
              <a:rPr lang="en-US" altLang="en-US" sz="2400" b="1" i="1" dirty="0"/>
              <a:t>Pipes and Filters </a:t>
            </a:r>
            <a:r>
              <a:rPr lang="en-US" altLang="en-US" sz="2400" dirty="0"/>
              <a:t>architectural pattern provides a structure for systems that process a stream of data. Each processing step is encapsulated in a filter component. Data is passed through pipes between adjacent filters. Recombining filters allows you to build families of related systems.”</a:t>
            </a:r>
          </a:p>
          <a:p>
            <a:pPr marL="341313" indent="-341313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en-US" sz="2400" dirty="0"/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400" dirty="0"/>
              <a:t>Most well-known example: operating system command pipelines:    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ls | grep old | more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400" dirty="0"/>
              <a:t>Java Streams filter:</a:t>
            </a: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List&lt;Integer&gt; result = </a:t>
            </a:r>
            <a:r>
              <a:rPr lang="en-GB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numbers.stream</a:t>
            </a:r>
            <a:r>
              <a:rPr lang="en-GB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            				.filter(n -&gt; n % 2 == 0)                                     				.filter(n -&gt; n &gt; 5)                                            				.collect(</a:t>
            </a:r>
            <a:r>
              <a:rPr lang="en-GB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Collectors.toList</a:t>
            </a:r>
            <a:r>
              <a:rPr lang="en-GB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  <a:endParaRPr lang="en-US" alt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7108" name="Line 4">
            <a:extLst>
              <a:ext uri="{FF2B5EF4-FFF2-40B4-BE49-F238E27FC236}">
                <a16:creationId xmlns:a16="http://schemas.microsoft.com/office/drawing/2014/main" id="{87B7DC7D-55CB-3A2C-1F04-C8C40A0294B9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1524000"/>
            <a:ext cx="8153400" cy="1588"/>
          </a:xfrm>
          <a:prstGeom prst="line">
            <a:avLst/>
          </a:prstGeom>
          <a:noFill/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109" name="Line 5">
            <a:extLst>
              <a:ext uri="{FF2B5EF4-FFF2-40B4-BE49-F238E27FC236}">
                <a16:creationId xmlns:a16="http://schemas.microsoft.com/office/drawing/2014/main" id="{47E4717D-FBE7-6426-6A91-3F7EFDC6F9DB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3884613"/>
            <a:ext cx="8153400" cy="1587"/>
          </a:xfrm>
          <a:prstGeom prst="line">
            <a:avLst/>
          </a:prstGeom>
          <a:noFill/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3F055263-59EB-B61A-4E05-0BD641EC34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/>
              <a:t>Context &amp; Problem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A8E6D105-F109-DBB7-0106-38B2613B08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67325"/>
          </a:xfrm>
        </p:spPr>
        <p:txBody>
          <a:bodyPr/>
          <a:lstStyle/>
          <a:p>
            <a:pPr marL="341313" indent="-341313" eaLnBrk="1" hangingPunct="1">
              <a:spcBef>
                <a:spcPts val="65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800"/>
              <a:t>Context: Processing data flows</a:t>
            </a:r>
          </a:p>
          <a:p>
            <a:pPr marL="341313" indent="-341313" eaLnBrk="1" hangingPunct="1">
              <a:spcBef>
                <a:spcPts val="55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800"/>
              <a:t>Problem: an application that can be naturally decomposed in processing stages;  </a:t>
            </a:r>
          </a:p>
          <a:p>
            <a:pPr marL="741363" lvl="1" indent="-284163" eaLnBrk="1" hangingPunct="1">
              <a:spcBef>
                <a:spcPts val="550"/>
              </a:spcBef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300"/>
              <a:t>Flexibility will be needed, to reorder (recombine) the components</a:t>
            </a:r>
          </a:p>
          <a:p>
            <a:pPr marL="741363" lvl="1" indent="-284163" eaLnBrk="1" hangingPunct="1">
              <a:spcBef>
                <a:spcPts val="550"/>
              </a:spcBef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300"/>
              <a:t>It is possible to build a family of similar systems by reusing different subsets of components</a:t>
            </a:r>
          </a:p>
          <a:p>
            <a:pPr marL="741363" lvl="1" indent="-284163" eaLnBrk="1" hangingPunct="1">
              <a:spcBef>
                <a:spcPts val="550"/>
              </a:spcBef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300"/>
              <a:t>Non-adjacent components do not share information</a:t>
            </a:r>
          </a:p>
          <a:p>
            <a:pPr marL="741363" lvl="1" indent="-284163" eaLnBrk="1" hangingPunct="1">
              <a:spcBef>
                <a:spcPts val="550"/>
              </a:spcBef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300"/>
              <a:t>It is possible that the stages are executed in parallel </a:t>
            </a:r>
          </a:p>
          <a:p>
            <a:pPr marL="741363" lvl="1" indent="-284163" eaLnBrk="1" hangingPunct="1">
              <a:spcBef>
                <a:spcPts val="550"/>
              </a:spcBef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300"/>
              <a:t>The application is not an interactive application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550"/>
              </a:spcBef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en-US" sz="27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189D69-831E-F012-0745-4EDC6E4CFB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>
            <a:extLst>
              <a:ext uri="{FF2B5EF4-FFF2-40B4-BE49-F238E27FC236}">
                <a16:creationId xmlns:a16="http://schemas.microsoft.com/office/drawing/2014/main" id="{A0C5D860-EB82-DE2D-0239-325799F969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4000"/>
              <a:t>Pipes  and Filters: another problem example</a:t>
            </a:r>
          </a:p>
        </p:txBody>
      </p:sp>
      <p:sp>
        <p:nvSpPr>
          <p:cNvPr id="68611" name="Content Placeholder 2">
            <a:extLst>
              <a:ext uri="{FF2B5EF4-FFF2-40B4-BE49-F238E27FC236}">
                <a16:creationId xmlns:a16="http://schemas.microsoft.com/office/drawing/2014/main" id="{F678DE5F-59C8-4570-5228-43A10B1793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048000"/>
          </a:xfrm>
        </p:spPr>
        <p:txBody>
          <a:bodyPr/>
          <a:lstStyle/>
          <a:p>
            <a:r>
              <a:rPr lang="en-GB" altLang="en-US" sz="2000"/>
              <a:t>A server receives messages containing orders from clients. </a:t>
            </a:r>
            <a:r>
              <a:rPr lang="en-GB" altLang="en-US" sz="2000">
                <a:solidFill>
                  <a:srgbClr val="333333"/>
                </a:solidFill>
              </a:rPr>
              <a:t> </a:t>
            </a:r>
          </a:p>
          <a:p>
            <a:r>
              <a:rPr lang="en-GB" altLang="en-US" sz="2000">
                <a:solidFill>
                  <a:srgbClr val="333333"/>
                </a:solidFill>
              </a:rPr>
              <a:t>The server frontend processor:</a:t>
            </a:r>
          </a:p>
          <a:p>
            <a:pPr lvl="1"/>
            <a:r>
              <a:rPr lang="en-GB" altLang="en-US" sz="1600">
                <a:solidFill>
                  <a:srgbClr val="333333"/>
                </a:solidFill>
              </a:rPr>
              <a:t>Incoming data: a stream of possibly duplicated, encrypted messages containing extra authentication data</a:t>
            </a:r>
          </a:p>
          <a:p>
            <a:pPr lvl="1"/>
            <a:r>
              <a:rPr lang="en-GB" altLang="en-US" sz="1600">
                <a:solidFill>
                  <a:srgbClr val="333333"/>
                </a:solidFill>
              </a:rPr>
              <a:t>Outgoing data:  a stream of unique, simple plain-text order messages</a:t>
            </a:r>
          </a:p>
          <a:p>
            <a:pPr lvl="1"/>
            <a:r>
              <a:rPr lang="en-GB" altLang="en-US" sz="1600">
                <a:solidFill>
                  <a:srgbClr val="333333"/>
                </a:solidFill>
              </a:rPr>
              <a:t>Use the </a:t>
            </a:r>
            <a:r>
              <a:rPr lang="en-GB" altLang="en-US" sz="1600" i="1">
                <a:solidFill>
                  <a:srgbClr val="333333"/>
                </a:solidFill>
              </a:rPr>
              <a:t>Pipes and Filters</a:t>
            </a:r>
            <a:r>
              <a:rPr lang="en-GB" altLang="en-US" sz="1600">
                <a:solidFill>
                  <a:srgbClr val="333333"/>
                </a:solidFill>
              </a:rPr>
              <a:t> architectural style to divide the larger processing task into a sequence of smaller, independent processing steps (Filters) that are connected by channels (Pipes).</a:t>
            </a:r>
          </a:p>
          <a:p>
            <a:pPr lvl="1"/>
            <a:r>
              <a:rPr lang="en-GB" altLang="en-US" sz="1600">
                <a:solidFill>
                  <a:srgbClr val="333333"/>
                </a:solidFill>
              </a:rPr>
              <a:t>It will be possible to  reuse the independent Filters in order to build the server frontend processor for another service which does not require authentication</a:t>
            </a:r>
          </a:p>
          <a:p>
            <a:endParaRPr lang="en-GB" altLang="en-US" sz="200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7E0FD85-B5CB-193C-AAFF-23A24D8ABCC7}"/>
              </a:ext>
            </a:extLst>
          </p:cNvPr>
          <p:cNvSpPr/>
          <p:nvPr/>
        </p:nvSpPr>
        <p:spPr>
          <a:xfrm>
            <a:off x="1828800" y="4800600"/>
            <a:ext cx="1295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</a:rPr>
              <a:t>Decrypt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EEDE31-81D5-832B-2CC2-C55A525D7214}"/>
              </a:ext>
            </a:extLst>
          </p:cNvPr>
          <p:cNvSpPr/>
          <p:nvPr/>
        </p:nvSpPr>
        <p:spPr>
          <a:xfrm>
            <a:off x="3810000" y="4800600"/>
            <a:ext cx="1524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</a:rPr>
              <a:t>Authenticate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D529684-7D41-2F36-EA3A-67C0D9EFD92F}"/>
              </a:ext>
            </a:extLst>
          </p:cNvPr>
          <p:cNvSpPr/>
          <p:nvPr/>
        </p:nvSpPr>
        <p:spPr>
          <a:xfrm>
            <a:off x="6096000" y="4800600"/>
            <a:ext cx="1524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 err="1">
                <a:solidFill>
                  <a:schemeClr val="tx1"/>
                </a:solidFill>
              </a:rPr>
              <a:t>DeDuplicate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2B78CA12-FE77-7FEF-1995-D133D7114EE6}"/>
              </a:ext>
            </a:extLst>
          </p:cNvPr>
          <p:cNvCxnSpPr>
            <a:endCxn id="4" idx="1"/>
          </p:cNvCxnSpPr>
          <p:nvPr/>
        </p:nvCxnSpPr>
        <p:spPr>
          <a:xfrm>
            <a:off x="914400" y="5105400"/>
            <a:ext cx="91440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47C2DD4-974B-7FF6-0786-276626A801D3}"/>
              </a:ext>
            </a:extLst>
          </p:cNvPr>
          <p:cNvCxnSpPr>
            <a:cxnSpLocks/>
            <a:stCxn id="4" idx="3"/>
          </p:cNvCxnSpPr>
          <p:nvPr/>
        </p:nvCxnSpPr>
        <p:spPr>
          <a:xfrm>
            <a:off x="3124200" y="5105400"/>
            <a:ext cx="685800" cy="9525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B94D0D0-709A-D5C4-7B8B-AFE93CC7EFCF}"/>
              </a:ext>
            </a:extLst>
          </p:cNvPr>
          <p:cNvCxnSpPr>
            <a:cxnSpLocks/>
            <a:endCxn id="6" idx="1"/>
          </p:cNvCxnSpPr>
          <p:nvPr/>
        </p:nvCxnSpPr>
        <p:spPr>
          <a:xfrm flipV="1">
            <a:off x="5334000" y="5105400"/>
            <a:ext cx="762000" cy="9525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1B853FB-9F38-A0E8-ED73-5B3E3D97D009}"/>
              </a:ext>
            </a:extLst>
          </p:cNvPr>
          <p:cNvCxnSpPr/>
          <p:nvPr/>
        </p:nvCxnSpPr>
        <p:spPr>
          <a:xfrm>
            <a:off x="7620000" y="5110163"/>
            <a:ext cx="91440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DD343B0-80A1-F2E0-EE05-4F20F9CD7183}"/>
              </a:ext>
            </a:extLst>
          </p:cNvPr>
          <p:cNvCxnSpPr/>
          <p:nvPr/>
        </p:nvCxnSpPr>
        <p:spPr>
          <a:xfrm>
            <a:off x="1981200" y="6257925"/>
            <a:ext cx="91440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FF922A55-DADF-BFED-7E8F-9B182FBF3946}"/>
              </a:ext>
            </a:extLst>
          </p:cNvPr>
          <p:cNvSpPr/>
          <p:nvPr/>
        </p:nvSpPr>
        <p:spPr>
          <a:xfrm>
            <a:off x="2895600" y="5953125"/>
            <a:ext cx="12954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>
                <a:solidFill>
                  <a:schemeClr val="tx1"/>
                </a:solidFill>
              </a:rPr>
              <a:t>Decrypt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C672401-F2AC-A815-39D8-8E54370C3243}"/>
              </a:ext>
            </a:extLst>
          </p:cNvPr>
          <p:cNvSpPr/>
          <p:nvPr/>
        </p:nvSpPr>
        <p:spPr>
          <a:xfrm>
            <a:off x="4876800" y="5964238"/>
            <a:ext cx="15240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dirty="0" err="1">
                <a:solidFill>
                  <a:schemeClr val="tx1"/>
                </a:solidFill>
              </a:rPr>
              <a:t>DeDuplicate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1C9F17D-F722-3B86-95D7-FEE1FDA487DF}"/>
              </a:ext>
            </a:extLst>
          </p:cNvPr>
          <p:cNvCxnSpPr>
            <a:cxnSpLocks/>
            <a:stCxn id="20" idx="3"/>
          </p:cNvCxnSpPr>
          <p:nvPr/>
        </p:nvCxnSpPr>
        <p:spPr>
          <a:xfrm>
            <a:off x="4191000" y="6257925"/>
            <a:ext cx="685800" cy="11113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0E3B16A-741C-2BE0-D27B-2E2386BB9851}"/>
              </a:ext>
            </a:extLst>
          </p:cNvPr>
          <p:cNvCxnSpPr/>
          <p:nvPr/>
        </p:nvCxnSpPr>
        <p:spPr>
          <a:xfrm>
            <a:off x="6400800" y="6257925"/>
            <a:ext cx="91440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EA318304-A2C3-82A4-6981-BD3F4D77B188}"/>
              </a:ext>
            </a:extLst>
          </p:cNvPr>
          <p:cNvSpPr/>
          <p:nvPr/>
        </p:nvSpPr>
        <p:spPr>
          <a:xfrm>
            <a:off x="1524000" y="4648200"/>
            <a:ext cx="6324600" cy="88741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09DDAB6-09D5-C7D7-6F0D-751608BDAD73}"/>
              </a:ext>
            </a:extLst>
          </p:cNvPr>
          <p:cNvSpPr/>
          <p:nvPr/>
        </p:nvSpPr>
        <p:spPr>
          <a:xfrm>
            <a:off x="2590800" y="5840413"/>
            <a:ext cx="4114800" cy="8858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32085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AD4D4BCF-C73C-2CFB-81C6-595B1FF08F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/>
              <a:t>Solution - structure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FF2E5129-109B-B90B-24A1-6DB2205298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486400"/>
          </a:xfrm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800"/>
              <a:t>The system can be naturally decomposed in processing stages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800"/>
              <a:t>Each stage is implemented by a component called a Filter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800"/>
              <a:t>A Filter has following characteristics: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Reads data from input streams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Transforms data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Writes data on output streams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800"/>
              <a:t>The succession of Filters is given by the transformations of the data flow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800"/>
              <a:t>Pipes (connectors) : 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Transport dataflows between consecutive filters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Can be implemented by different mechanisms: function calls, pipes, etc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en-US" sz="24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C47952B-C16B-D292-FBDF-DA80F198D9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Fundamental Architectural Styles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EA74CED7-2A0B-05E2-45DA-0E1A3372E96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82000" cy="4524375"/>
          </a:xfrm>
        </p:spPr>
        <p:txBody>
          <a:bodyPr/>
          <a:lstStyle/>
          <a:p>
            <a:pPr marL="0" indent="0" eaLnBrk="1" hangingPunct="1">
              <a:spcBef>
                <a:spcPct val="20000"/>
              </a:spcBef>
              <a:buFont typeface="Times New Roman" panose="02020603050405020304" pitchFamily="18" charset="0"/>
              <a:buChar char="•"/>
            </a:pPr>
            <a:r>
              <a:rPr lang="en-US" altLang="en-US" sz="2400" i="1" dirty="0"/>
              <a:t>“An architectural style defines a </a:t>
            </a:r>
            <a:r>
              <a:rPr lang="en-US" altLang="en-US" sz="2400" b="1" i="1" dirty="0"/>
              <a:t>family</a:t>
            </a:r>
            <a:r>
              <a:rPr lang="en-US" altLang="en-US" sz="2400" i="1" dirty="0"/>
              <a:t> of software systems in terms of their </a:t>
            </a:r>
            <a:r>
              <a:rPr lang="en-US" altLang="en-US" sz="2400" b="1" i="1" dirty="0"/>
              <a:t>structural organization</a:t>
            </a:r>
            <a:r>
              <a:rPr lang="en-US" altLang="en-US" sz="2400" i="1" dirty="0"/>
              <a:t>. An architectural style expresses </a:t>
            </a:r>
            <a:r>
              <a:rPr lang="en-US" altLang="en-US" sz="2400" b="1" i="1" dirty="0"/>
              <a:t>components</a:t>
            </a:r>
            <a:r>
              <a:rPr lang="en-US" altLang="en-US" sz="2400" i="1" dirty="0"/>
              <a:t> and the </a:t>
            </a:r>
            <a:r>
              <a:rPr lang="en-US" altLang="en-US" sz="2400" b="1" i="1" dirty="0"/>
              <a:t>relationships</a:t>
            </a:r>
            <a:r>
              <a:rPr lang="en-US" altLang="en-US" sz="2400" i="1" dirty="0"/>
              <a:t> between them, with the </a:t>
            </a:r>
            <a:r>
              <a:rPr lang="en-US" altLang="en-US" sz="2400" b="1" i="1" dirty="0"/>
              <a:t>constraints</a:t>
            </a:r>
            <a:r>
              <a:rPr lang="en-US" altLang="en-US" sz="2400" i="1" dirty="0"/>
              <a:t> of their application, and the associated composition and design </a:t>
            </a:r>
            <a:r>
              <a:rPr lang="en-US" altLang="en-US" sz="2400" b="1" i="1" dirty="0"/>
              <a:t>rules</a:t>
            </a:r>
            <a:r>
              <a:rPr lang="en-US" altLang="en-US" sz="2400" i="1" dirty="0"/>
              <a:t> for their construction.”</a:t>
            </a:r>
          </a:p>
          <a:p>
            <a:pPr marL="0" indent="0" eaLnBrk="1" hangingPunct="1">
              <a:spcBef>
                <a:spcPct val="20000"/>
              </a:spcBef>
            </a:pPr>
            <a:endParaRPr lang="en-US" altLang="en-US" sz="2400" i="1" dirty="0"/>
          </a:p>
          <a:p>
            <a:pPr marL="0" indent="0" eaLnBrk="1" hangingPunct="1">
              <a:spcBef>
                <a:spcPct val="20000"/>
              </a:spcBef>
              <a:buFont typeface="Times New Roman" panose="02020603050405020304" pitchFamily="18" charset="0"/>
              <a:buChar char="•"/>
            </a:pPr>
            <a:r>
              <a:rPr lang="en-US" altLang="en-US" sz="2400" dirty="0"/>
              <a:t>Structural organization in software architecture : software architecture is formed by </a:t>
            </a:r>
            <a:r>
              <a:rPr lang="en-US" altLang="en-US" sz="2400" b="1" dirty="0"/>
              <a:t>multiple structures</a:t>
            </a:r>
            <a:r>
              <a:rPr lang="en-US" altLang="en-US" sz="2400" dirty="0"/>
              <a:t>, each structure corresponds to an architectural viewpoint</a:t>
            </a:r>
          </a:p>
          <a:p>
            <a:pPr marL="0" indent="0" eaLnBrk="1" hangingPunct="1">
              <a:spcBef>
                <a:spcPct val="20000"/>
              </a:spcBef>
            </a:pPr>
            <a:endParaRPr lang="en-US" altLang="en-US" sz="24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>
            <a:extLst>
              <a:ext uri="{FF2B5EF4-FFF2-40B4-BE49-F238E27FC236}">
                <a16:creationId xmlns:a16="http://schemas.microsoft.com/office/drawing/2014/main" id="{BE4B8306-4A67-B970-0A5E-2F9CB82D00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68300"/>
            <a:ext cx="9144000" cy="312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5299" name="Picture 3">
            <a:extLst>
              <a:ext uri="{FF2B5EF4-FFF2-40B4-BE49-F238E27FC236}">
                <a16:creationId xmlns:a16="http://schemas.microsoft.com/office/drawing/2014/main" id="{EA64724D-A79F-49DB-E380-1993FB765B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429000"/>
            <a:ext cx="9144000" cy="300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5300" name="Text Box 4">
            <a:extLst>
              <a:ext uri="{FF2B5EF4-FFF2-40B4-BE49-F238E27FC236}">
                <a16:creationId xmlns:a16="http://schemas.microsoft.com/office/drawing/2014/main" id="{AE6165FD-14C0-F011-F2DA-5434DA6B5D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8188" y="6415088"/>
            <a:ext cx="1871662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/>
              <a:t>[POSA]-Fig/P.56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9CDDE9F8-C942-D4D2-E6F6-342FF5CFBA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/>
              <a:t>Solution - behavior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06B2EB39-C8F1-FB94-255D-2CB58CFA16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458200" cy="5788025"/>
          </a:xfrm>
        </p:spPr>
        <p:txBody>
          <a:bodyPr/>
          <a:lstStyle/>
          <a:p>
            <a:pPr marL="341313" indent="-341313" eaLnBrk="1" hangingPunct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dirty="0"/>
              <a:t>Types of Filters: </a:t>
            </a:r>
          </a:p>
          <a:p>
            <a:pPr marL="741363" lvl="1" indent="-284163" eaLnBrk="1" hangingPunct="1"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dirty="0"/>
              <a:t>Passive: they are explicitly activated by the preceding filter (push) or by the next filter (pull)</a:t>
            </a:r>
          </a:p>
          <a:p>
            <a:pPr marL="741363" lvl="1" indent="-284163" eaLnBrk="1" hangingPunct="1"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dirty="0"/>
              <a:t>Active: the body of the filter consists in a continuous loop that  reads-transforms-writes data  (a separate thread or process)</a:t>
            </a:r>
          </a:p>
          <a:p>
            <a:pPr lvl="2" eaLnBrk="1" hangingPunct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dirty="0"/>
              <a:t>With Active Filters, the </a:t>
            </a:r>
            <a:r>
              <a:rPr lang="en-US" altLang="en-US" i="1" dirty="0"/>
              <a:t> Pipes</a:t>
            </a:r>
            <a:r>
              <a:rPr lang="en-US" altLang="en-US" dirty="0"/>
              <a:t> must ensure </a:t>
            </a:r>
            <a:r>
              <a:rPr lang="en-US" altLang="en-US" i="1" dirty="0"/>
              <a:t>buffering</a:t>
            </a:r>
            <a:r>
              <a:rPr lang="en-US" altLang="en-US" dirty="0"/>
              <a:t> and </a:t>
            </a:r>
            <a:r>
              <a:rPr lang="en-US" altLang="en-US" i="1" dirty="0"/>
              <a:t>synchronization</a:t>
            </a:r>
            <a:r>
              <a:rPr lang="en-US" altLang="en-US" dirty="0"/>
              <a:t> !</a:t>
            </a:r>
          </a:p>
          <a:p>
            <a:pPr lvl="2" eaLnBrk="1" hangingPunct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dirty="0"/>
              <a:t>In order to reduce the latency and to permit a concurrent processing, the Filters must function </a:t>
            </a:r>
            <a:r>
              <a:rPr lang="en-US" altLang="en-US" i="1" dirty="0"/>
              <a:t>incrementally</a:t>
            </a:r>
            <a:r>
              <a:rPr lang="en-US" altLang="en-US" dirty="0"/>
              <a:t> (read in one step </a:t>
            </a:r>
            <a:r>
              <a:rPr lang="en-US" altLang="en-US" i="1" dirty="0"/>
              <a:t>small </a:t>
            </a:r>
            <a:r>
              <a:rPr lang="en-US" altLang="en-US" dirty="0"/>
              <a:t>items of data, process them, write output and repeat) </a:t>
            </a:r>
          </a:p>
          <a:p>
            <a:pPr marL="341313" indent="-341313" eaLnBrk="1" hangingPunct="1">
              <a:spcBef>
                <a:spcPts val="500"/>
              </a:spcBef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81DE7295-1F7C-A63C-7AD7-09E6655462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90500"/>
            <a:ext cx="8229600" cy="1312863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000"/>
              <a:t>Passive Filters: </a:t>
            </a:r>
            <a:br>
              <a:rPr lang="en-US" altLang="en-US" sz="4000"/>
            </a:br>
            <a:r>
              <a:rPr lang="en-US" altLang="en-US" sz="4000"/>
              <a:t>Push pipeline vs. Pull pipeline</a:t>
            </a:r>
          </a:p>
        </p:txBody>
      </p:sp>
      <p:pic>
        <p:nvPicPr>
          <p:cNvPr id="59395" name="Picture 3">
            <a:extLst>
              <a:ext uri="{FF2B5EF4-FFF2-40B4-BE49-F238E27FC236}">
                <a16:creationId xmlns:a16="http://schemas.microsoft.com/office/drawing/2014/main" id="{2FFD6547-B26A-5AE2-8B02-E063579740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60"/>
          <a:stretch>
            <a:fillRect/>
          </a:stretch>
        </p:blipFill>
        <p:spPr bwMode="auto">
          <a:xfrm>
            <a:off x="4419600" y="2193925"/>
            <a:ext cx="4614863" cy="307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r="5360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9396" name="Text Box 4">
            <a:extLst>
              <a:ext uri="{FF2B5EF4-FFF2-40B4-BE49-F238E27FC236}">
                <a16:creationId xmlns:a16="http://schemas.microsoft.com/office/drawing/2014/main" id="{18851AED-4DC7-716C-09B9-D66C07F9B7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8188" y="6415088"/>
            <a:ext cx="1871662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/>
              <a:t>[POSA]-Fig/P.58</a:t>
            </a:r>
          </a:p>
        </p:txBody>
      </p:sp>
      <p:sp>
        <p:nvSpPr>
          <p:cNvPr id="59397" name="AutoShape 5">
            <a:extLst>
              <a:ext uri="{FF2B5EF4-FFF2-40B4-BE49-F238E27FC236}">
                <a16:creationId xmlns:a16="http://schemas.microsoft.com/office/drawing/2014/main" id="{5ADA5214-6576-03BC-AF5D-880370AC86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28600" y="2247900"/>
            <a:ext cx="4953000" cy="2932113"/>
          </a:xfrm>
          <a:prstGeom prst="roundRect">
            <a:avLst>
              <a:gd name="adj" fmla="val 51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pic>
        <p:nvPicPr>
          <p:cNvPr id="59398" name="Picture 6">
            <a:extLst>
              <a:ext uri="{FF2B5EF4-FFF2-40B4-BE49-F238E27FC236}">
                <a16:creationId xmlns:a16="http://schemas.microsoft.com/office/drawing/2014/main" id="{D6148ADA-CC99-C1BB-CC2F-E3D8E48B08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4"/>
          <a:stretch>
            <a:fillRect/>
          </a:stretch>
        </p:blipFill>
        <p:spPr bwMode="auto">
          <a:xfrm>
            <a:off x="22225" y="2247900"/>
            <a:ext cx="4714875" cy="294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5064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9399" name="Freeform 7">
            <a:extLst>
              <a:ext uri="{FF2B5EF4-FFF2-40B4-BE49-F238E27FC236}">
                <a16:creationId xmlns:a16="http://schemas.microsoft.com/office/drawing/2014/main" id="{6D2C657C-40E6-0D7F-849B-E38CE84CEC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1731963"/>
            <a:ext cx="301625" cy="4884737"/>
          </a:xfrm>
          <a:custGeom>
            <a:avLst/>
            <a:gdLst>
              <a:gd name="T0" fmla="*/ 2147483646 w 190"/>
              <a:gd name="T1" fmla="*/ 0 h 3077"/>
              <a:gd name="T2" fmla="*/ 2147483646 w 190"/>
              <a:gd name="T3" fmla="*/ 2147483646 h 3077"/>
              <a:gd name="T4" fmla="*/ 2147483646 w 190"/>
              <a:gd name="T5" fmla="*/ 2147483646 h 3077"/>
              <a:gd name="T6" fmla="*/ 2147483646 w 190"/>
              <a:gd name="T7" fmla="*/ 2147483646 h 3077"/>
              <a:gd name="T8" fmla="*/ 2147483646 w 190"/>
              <a:gd name="T9" fmla="*/ 2147483646 h 3077"/>
              <a:gd name="T10" fmla="*/ 2147483646 w 190"/>
              <a:gd name="T11" fmla="*/ 2147483646 h 3077"/>
              <a:gd name="T12" fmla="*/ 2147483646 w 190"/>
              <a:gd name="T13" fmla="*/ 2147483646 h 3077"/>
              <a:gd name="T14" fmla="*/ 2147483646 w 190"/>
              <a:gd name="T15" fmla="*/ 2147483646 h 3077"/>
              <a:gd name="T16" fmla="*/ 2147483646 w 190"/>
              <a:gd name="T17" fmla="*/ 2147483646 h 3077"/>
              <a:gd name="T18" fmla="*/ 2147483646 w 190"/>
              <a:gd name="T19" fmla="*/ 2147483646 h 3077"/>
              <a:gd name="T20" fmla="*/ 2147483646 w 190"/>
              <a:gd name="T21" fmla="*/ 2147483646 h 3077"/>
              <a:gd name="T22" fmla="*/ 2147483646 w 190"/>
              <a:gd name="T23" fmla="*/ 2147483646 h 3077"/>
              <a:gd name="T24" fmla="*/ 2147483646 w 190"/>
              <a:gd name="T25" fmla="*/ 2147483646 h 3077"/>
              <a:gd name="T26" fmla="*/ 2147483646 w 190"/>
              <a:gd name="T27" fmla="*/ 2147483646 h 3077"/>
              <a:gd name="T28" fmla="*/ 2147483646 w 190"/>
              <a:gd name="T29" fmla="*/ 2147483646 h 3077"/>
              <a:gd name="T30" fmla="*/ 2147483646 w 190"/>
              <a:gd name="T31" fmla="*/ 2147483646 h 3077"/>
              <a:gd name="T32" fmla="*/ 2147483646 w 190"/>
              <a:gd name="T33" fmla="*/ 2147483646 h 3077"/>
              <a:gd name="T34" fmla="*/ 2147483646 w 190"/>
              <a:gd name="T35" fmla="*/ 2147483646 h 3077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190" h="3077">
                <a:moveTo>
                  <a:pt x="5" y="0"/>
                </a:moveTo>
                <a:cubicBezTo>
                  <a:pt x="12" y="67"/>
                  <a:pt x="6" y="81"/>
                  <a:pt x="43" y="129"/>
                </a:cubicBezTo>
                <a:cubicBezTo>
                  <a:pt x="63" y="193"/>
                  <a:pt x="35" y="115"/>
                  <a:pt x="66" y="167"/>
                </a:cubicBezTo>
                <a:cubicBezTo>
                  <a:pt x="74" y="181"/>
                  <a:pt x="76" y="198"/>
                  <a:pt x="81" y="213"/>
                </a:cubicBezTo>
                <a:cubicBezTo>
                  <a:pt x="88" y="375"/>
                  <a:pt x="94" y="660"/>
                  <a:pt x="126" y="796"/>
                </a:cubicBezTo>
                <a:cubicBezTo>
                  <a:pt x="129" y="900"/>
                  <a:pt x="126" y="1004"/>
                  <a:pt x="134" y="1107"/>
                </a:cubicBezTo>
                <a:cubicBezTo>
                  <a:pt x="136" y="1133"/>
                  <a:pt x="154" y="1157"/>
                  <a:pt x="157" y="1183"/>
                </a:cubicBezTo>
                <a:cubicBezTo>
                  <a:pt x="164" y="1241"/>
                  <a:pt x="162" y="1299"/>
                  <a:pt x="164" y="1357"/>
                </a:cubicBezTo>
                <a:cubicBezTo>
                  <a:pt x="159" y="1471"/>
                  <a:pt x="157" y="1585"/>
                  <a:pt x="149" y="1698"/>
                </a:cubicBezTo>
                <a:cubicBezTo>
                  <a:pt x="145" y="1759"/>
                  <a:pt x="120" y="1791"/>
                  <a:pt x="103" y="1850"/>
                </a:cubicBezTo>
                <a:cubicBezTo>
                  <a:pt x="70" y="1964"/>
                  <a:pt x="58" y="2083"/>
                  <a:pt x="28" y="2198"/>
                </a:cubicBezTo>
                <a:cubicBezTo>
                  <a:pt x="19" y="2286"/>
                  <a:pt x="0" y="2365"/>
                  <a:pt x="20" y="2456"/>
                </a:cubicBezTo>
                <a:cubicBezTo>
                  <a:pt x="29" y="2498"/>
                  <a:pt x="119" y="2591"/>
                  <a:pt x="157" y="2615"/>
                </a:cubicBezTo>
                <a:cubicBezTo>
                  <a:pt x="165" y="2628"/>
                  <a:pt x="190" y="2662"/>
                  <a:pt x="187" y="2676"/>
                </a:cubicBezTo>
                <a:cubicBezTo>
                  <a:pt x="184" y="2694"/>
                  <a:pt x="165" y="2705"/>
                  <a:pt x="157" y="2721"/>
                </a:cubicBezTo>
                <a:cubicBezTo>
                  <a:pt x="114" y="2811"/>
                  <a:pt x="101" y="2907"/>
                  <a:pt x="50" y="2994"/>
                </a:cubicBezTo>
                <a:cubicBezTo>
                  <a:pt x="48" y="3014"/>
                  <a:pt x="48" y="3035"/>
                  <a:pt x="43" y="3055"/>
                </a:cubicBezTo>
                <a:cubicBezTo>
                  <a:pt x="41" y="3064"/>
                  <a:pt x="28" y="3077"/>
                  <a:pt x="28" y="3077"/>
                </a:cubicBezTo>
              </a:path>
            </a:pathLst>
          </a:custGeom>
          <a:noFill/>
          <a:ln w="9828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1119B2DA-B0C9-BE6E-BB1D-551B9DF38C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/>
              <a:t>Active Filter: Push/pull pipeline</a:t>
            </a:r>
          </a:p>
        </p:txBody>
      </p:sp>
      <p:pic>
        <p:nvPicPr>
          <p:cNvPr id="61443" name="Picture 3">
            <a:extLst>
              <a:ext uri="{FF2B5EF4-FFF2-40B4-BE49-F238E27FC236}">
                <a16:creationId xmlns:a16="http://schemas.microsoft.com/office/drawing/2014/main" id="{D531E90D-2D85-C42E-C6A2-208FB8A4AD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250950"/>
            <a:ext cx="8534400" cy="5110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44" name="Text Box 4">
            <a:extLst>
              <a:ext uri="{FF2B5EF4-FFF2-40B4-BE49-F238E27FC236}">
                <a16:creationId xmlns:a16="http://schemas.microsoft.com/office/drawing/2014/main" id="{2FB23990-A7D8-8ACF-F69F-188536330D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8188" y="6415088"/>
            <a:ext cx="1871662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/>
              <a:t>[POSA]-Fig/P.60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B4A82A37-1D5F-EF48-325F-A469609D28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90500"/>
            <a:ext cx="8229600" cy="1312863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000"/>
              <a:t>Important steps for </a:t>
            </a:r>
            <a:br>
              <a:rPr lang="en-US" altLang="en-US" sz="4000"/>
            </a:br>
            <a:r>
              <a:rPr lang="en-US" altLang="en-US" sz="4000"/>
              <a:t>defining a pipes-filters architecture</a:t>
            </a:r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BDAEEC5F-ADB8-DD95-72AA-5DE976CC18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49863"/>
          </a:xfrm>
        </p:spPr>
        <p:txBody>
          <a:bodyPr/>
          <a:lstStyle/>
          <a:p>
            <a:pPr marL="341313" indent="-341313" eaLnBrk="1" hangingPunct="1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Divide the system's task into a sequence of processing stages</a:t>
            </a:r>
          </a:p>
          <a:p>
            <a:pPr marL="341313" indent="-341313" eaLnBrk="1" hangingPunct="1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Define the data format to be passed along each pipe</a:t>
            </a:r>
          </a:p>
          <a:p>
            <a:pPr marL="741363" lvl="1" indent="-284163" eaLnBrk="1" hangingPunct="1">
              <a:spcBef>
                <a:spcPts val="500"/>
              </a:spcBef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The same format =&gt; maximum flexibility, but may  have negative impact on efficiency</a:t>
            </a:r>
          </a:p>
          <a:p>
            <a:pPr marL="341313" indent="-341313" eaLnBrk="1" hangingPunct="1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Decide how to implement each pipe connection. This determines if filters are active or passive.</a:t>
            </a:r>
            <a:r>
              <a:rPr lang="en-US" altLang="en-US" sz="2400" b="1" i="1"/>
              <a:t> </a:t>
            </a:r>
          </a:p>
          <a:p>
            <a:pPr marL="341313" indent="-341313" eaLnBrk="1" hangingPunct="1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Design and implement the filters.</a:t>
            </a:r>
          </a:p>
          <a:p>
            <a:pPr marL="741363" lvl="1" indent="-284163" eaLnBrk="1" hangingPunct="1">
              <a:spcBef>
                <a:spcPts val="500"/>
              </a:spcBef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 i="1"/>
              <a:t>Rule of thumb: One filter should do one thing well </a:t>
            </a:r>
            <a:r>
              <a:rPr lang="en-US" altLang="en-US" sz="2000"/>
              <a:t>=&gt; increases potential for individual filter reuse</a:t>
            </a:r>
          </a:p>
          <a:p>
            <a:pPr marL="341313" indent="-341313" eaLnBrk="1" hangingPunct="1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Design the error handling</a:t>
            </a:r>
          </a:p>
          <a:p>
            <a:pPr marL="341313" indent="-341313" eaLnBrk="1" hangingPunct="1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Set up the processing pipeline</a:t>
            </a:r>
          </a:p>
          <a:p>
            <a:pPr marL="341313" indent="-341313" eaLnBrk="1" hangingPunct="1">
              <a:spcBef>
                <a:spcPts val="600"/>
              </a:spcBef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en-US" sz="2400"/>
          </a:p>
          <a:p>
            <a:pPr marL="341313" indent="-341313" eaLnBrk="1" hangingPunct="1">
              <a:spcBef>
                <a:spcPts val="600"/>
              </a:spcBef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en-US" sz="2400"/>
          </a:p>
          <a:p>
            <a:pPr marL="341313" indent="-341313" eaLnBrk="1" hangingPunct="1">
              <a:lnSpc>
                <a:spcPct val="80000"/>
              </a:lnSpc>
              <a:spcBef>
                <a:spcPts val="600"/>
              </a:spcBef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en-US" sz="24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8786F3BC-099C-D6A4-64E1-1DD3D93F1D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Pipes-and-filters: Variants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5BBA690D-3DAB-1C29-C639-A37D4A06C5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Times New Roman" panose="02020603050405020304" pitchFamily="18" charset="0"/>
              <a:buChar char="•"/>
            </a:pPr>
            <a:r>
              <a:rPr lang="en-US" altLang="en-US" sz="2800"/>
              <a:t>Tee and join pipeline systems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z="2400"/>
              <a:t>The single-input single-output filter specification of the Pipes and Filters pattern can be varied to allow filters with more than one input and/or more than one output. </a:t>
            </a:r>
          </a:p>
          <a:p>
            <a:pPr lvl="1" eaLnBrk="1" hangingPunct="1">
              <a:buFont typeface="Times New Roman" panose="02020603050405020304" pitchFamily="18" charset="0"/>
              <a:buChar char="–"/>
            </a:pPr>
            <a:r>
              <a:rPr lang="en-US" altLang="en-US" sz="2400"/>
              <a:t>Processing can then be set up as a directed graph that can even contain feedback loops.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087AFFC4-8D94-E88A-54D7-EB98AEDC00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90500"/>
            <a:ext cx="8229600" cy="1312863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000"/>
              <a:t>Properties of the style: </a:t>
            </a:r>
            <a:br>
              <a:rPr lang="en-US" altLang="en-US" sz="4000"/>
            </a:br>
            <a:r>
              <a:rPr lang="en-US" altLang="en-US" sz="4000"/>
              <a:t>Pipes-and-filters</a:t>
            </a: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64031538-52BF-35CB-C531-34C9DD3811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48225"/>
          </a:xfrm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800" dirty="0"/>
              <a:t>Benefits: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 dirty="0"/>
              <a:t>Flexibility by filter exchange or recombination 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 dirty="0"/>
              <a:t>Reuse of filter components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 dirty="0"/>
              <a:t>Rapid prototyping of pipelines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 dirty="0"/>
              <a:t>Potential for efficient concurrent processing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800" dirty="0"/>
              <a:t>Liabilities: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 dirty="0"/>
              <a:t>Sharing state information is expensive or inflexible.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 dirty="0"/>
              <a:t>Data transformation overhead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 dirty="0"/>
              <a:t>Error handling difficulties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en-US" sz="24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AF881FC3-7EFB-7BE2-729C-2EA84E9575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90500"/>
            <a:ext cx="8229600" cy="1312863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000"/>
              <a:t>Discussion: </a:t>
            </a:r>
            <a:br>
              <a:rPr lang="en-US" altLang="en-US" sz="4000"/>
            </a:br>
            <a:r>
              <a:rPr lang="en-US" altLang="en-US" sz="4000"/>
              <a:t>Pipes-and-Filters vs. Layers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2E5E5524-4322-D83A-9DDC-52216889BF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2667000"/>
            <a:ext cx="1676400" cy="457200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1800"/>
              <a:t>Layer A</a:t>
            </a:r>
          </a:p>
        </p:txBody>
      </p:sp>
      <p:sp>
        <p:nvSpPr>
          <p:cNvPr id="68612" name="Rectangle 4">
            <a:extLst>
              <a:ext uri="{FF2B5EF4-FFF2-40B4-BE49-F238E27FC236}">
                <a16:creationId xmlns:a16="http://schemas.microsoft.com/office/drawing/2014/main" id="{E5726A6A-04B0-BEE5-6B37-187BF86269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352800"/>
            <a:ext cx="1676400" cy="457200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1800"/>
              <a:t>Layer B</a:t>
            </a:r>
          </a:p>
        </p:txBody>
      </p:sp>
      <p:sp>
        <p:nvSpPr>
          <p:cNvPr id="68613" name="Rectangle 5">
            <a:extLst>
              <a:ext uri="{FF2B5EF4-FFF2-40B4-BE49-F238E27FC236}">
                <a16:creationId xmlns:a16="http://schemas.microsoft.com/office/drawing/2014/main" id="{E840DFC4-CE43-9360-C677-49EEDD9636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059238"/>
            <a:ext cx="1676400" cy="457200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1800"/>
              <a:t>Layer C</a:t>
            </a:r>
          </a:p>
        </p:txBody>
      </p:sp>
      <p:sp>
        <p:nvSpPr>
          <p:cNvPr id="68614" name="Rectangle 6">
            <a:extLst>
              <a:ext uri="{FF2B5EF4-FFF2-40B4-BE49-F238E27FC236}">
                <a16:creationId xmlns:a16="http://schemas.microsoft.com/office/drawing/2014/main" id="{A3D0A018-9C55-3491-67AC-E8CC757CB0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3200400"/>
            <a:ext cx="1371600" cy="457200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1800"/>
              <a:t>Filter A</a:t>
            </a:r>
          </a:p>
        </p:txBody>
      </p:sp>
      <p:sp>
        <p:nvSpPr>
          <p:cNvPr id="68615" name="Rectangle 7">
            <a:extLst>
              <a:ext uri="{FF2B5EF4-FFF2-40B4-BE49-F238E27FC236}">
                <a16:creationId xmlns:a16="http://schemas.microsoft.com/office/drawing/2014/main" id="{7B83259A-262B-4AE8-D4BA-FABFBA70EA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3200400"/>
            <a:ext cx="1371600" cy="457200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1800"/>
              <a:t>Filter B</a:t>
            </a:r>
          </a:p>
        </p:txBody>
      </p:sp>
      <p:sp>
        <p:nvSpPr>
          <p:cNvPr id="68616" name="Rectangle 8">
            <a:extLst>
              <a:ext uri="{FF2B5EF4-FFF2-40B4-BE49-F238E27FC236}">
                <a16:creationId xmlns:a16="http://schemas.microsoft.com/office/drawing/2014/main" id="{0BDEE86A-DBDD-EA14-9A04-D6914DF1C3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3200400"/>
            <a:ext cx="1371600" cy="457200"/>
          </a:xfrm>
          <a:prstGeom prst="rect">
            <a:avLst/>
          </a:prstGeom>
          <a:solidFill>
            <a:srgbClr val="BBE0E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US" altLang="en-US" sz="1800"/>
              <a:t>Filter C</a:t>
            </a:r>
          </a:p>
        </p:txBody>
      </p:sp>
      <p:sp>
        <p:nvSpPr>
          <p:cNvPr id="68617" name="Line 9">
            <a:extLst>
              <a:ext uri="{FF2B5EF4-FFF2-40B4-BE49-F238E27FC236}">
                <a16:creationId xmlns:a16="http://schemas.microsoft.com/office/drawing/2014/main" id="{A7B7DD16-E015-06A8-2745-60EC0A20CDA5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3429000"/>
            <a:ext cx="3048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8618" name="Line 10">
            <a:extLst>
              <a:ext uri="{FF2B5EF4-FFF2-40B4-BE49-F238E27FC236}">
                <a16:creationId xmlns:a16="http://schemas.microsoft.com/office/drawing/2014/main" id="{BC5732DB-240E-E0C6-E26D-2D3756107303}"/>
              </a:ext>
            </a:extLst>
          </p:cNvPr>
          <p:cNvSpPr>
            <a:spLocks noChangeShapeType="1"/>
          </p:cNvSpPr>
          <p:nvPr/>
        </p:nvSpPr>
        <p:spPr bwMode="auto">
          <a:xfrm>
            <a:off x="7010400" y="3429000"/>
            <a:ext cx="304800" cy="1588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68619" name="Straight Arrow Connector 2">
            <a:extLst>
              <a:ext uri="{FF2B5EF4-FFF2-40B4-BE49-F238E27FC236}">
                <a16:creationId xmlns:a16="http://schemas.microsoft.com/office/drawing/2014/main" id="{B22F61F0-014D-6109-E6E6-1993C373BB18}"/>
              </a:ext>
            </a:extLst>
          </p:cNvPr>
          <p:cNvCxnSpPr>
            <a:cxnSpLocks noChangeShapeType="1"/>
            <a:stCxn id="68611" idx="2"/>
            <a:endCxn id="68612" idx="0"/>
          </p:cNvCxnSpPr>
          <p:nvPr/>
        </p:nvCxnSpPr>
        <p:spPr bwMode="auto">
          <a:xfrm>
            <a:off x="1828800" y="3124200"/>
            <a:ext cx="0" cy="2286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620" name="Straight Arrow Connector 3">
            <a:extLst>
              <a:ext uri="{FF2B5EF4-FFF2-40B4-BE49-F238E27FC236}">
                <a16:creationId xmlns:a16="http://schemas.microsoft.com/office/drawing/2014/main" id="{A95A53CE-D7EA-4997-56BB-7FCF469FE690}"/>
              </a:ext>
            </a:extLst>
          </p:cNvPr>
          <p:cNvCxnSpPr>
            <a:cxnSpLocks noChangeShapeType="1"/>
            <a:stCxn id="68612" idx="2"/>
            <a:endCxn id="68613" idx="0"/>
          </p:cNvCxnSpPr>
          <p:nvPr/>
        </p:nvCxnSpPr>
        <p:spPr bwMode="auto">
          <a:xfrm>
            <a:off x="1828800" y="3810000"/>
            <a:ext cx="0" cy="24923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51A5C79D-5022-3422-C0CA-7DB4E533FC8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000" i="1"/>
              <a:t>Blackboard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7BB36E18-737C-C66D-1F9B-2378B67E366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marL="341313" indent="-341313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en-US"/>
          </a:p>
          <a:p>
            <a:pPr marL="1143000" lvl="2" indent="-228600" eaLnBrk="1" hangingPunct="1">
              <a:spcBef>
                <a:spcPts val="800"/>
              </a:spcBef>
              <a:buFont typeface="Arial" panose="020B0604020202020204" pitchFamily="34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800"/>
              <a:t>Bibliography: </a:t>
            </a:r>
          </a:p>
          <a:p>
            <a:pPr marL="1143000" lvl="2" indent="-228600" eaLnBrk="1" hangingPunct="1">
              <a:spcBef>
                <a:spcPts val="800"/>
              </a:spcBef>
              <a:buFont typeface="Arial" panose="020B0604020202020204" pitchFamily="34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800"/>
              <a:t>[POSA1] – in chap. 2.2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">
            <a:extLst>
              <a:ext uri="{FF2B5EF4-FFF2-40B4-BE49-F238E27FC236}">
                <a16:creationId xmlns:a16="http://schemas.microsoft.com/office/drawing/2014/main" id="{77DBFC98-8432-0F4B-814F-D80984FF91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/>
              <a:t>Blackboard</a:t>
            </a:r>
          </a:p>
        </p:txBody>
      </p:sp>
      <p:sp>
        <p:nvSpPr>
          <p:cNvPr id="72707" name="Rectangle 2">
            <a:extLst>
              <a:ext uri="{FF2B5EF4-FFF2-40B4-BE49-F238E27FC236}">
                <a16:creationId xmlns:a16="http://schemas.microsoft.com/office/drawing/2014/main" id="{34BD048E-4348-233B-4480-367024C055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1100"/>
          </a:xfrm>
        </p:spPr>
        <p:txBody>
          <a:bodyPr/>
          <a:lstStyle/>
          <a:p>
            <a:pPr marL="341313" indent="-341313" eaLnBrk="1" hangingPunct="1">
              <a:lnSpc>
                <a:spcPct val="95000"/>
              </a:lnSpc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400" i="1" dirty="0"/>
              <a:t>“The Blackboard architectural pattern is useful for problems for which no deterministic solution strategies are known. In Blackboard several specialized subsystems assemble their knowledge to build a possibly partial or approximate solution.”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5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en-US" sz="2400" i="1" dirty="0"/>
          </a:p>
          <a:p>
            <a:pPr marL="341313" indent="-341313" eaLnBrk="1" hangingPunct="1">
              <a:lnSpc>
                <a:spcPct val="80000"/>
              </a:lnSpc>
              <a:spcBef>
                <a:spcPts val="55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000" dirty="0"/>
              <a:t>Example: a software system for speech recognition.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1800" dirty="0"/>
              <a:t>Input data: 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1600" dirty="0"/>
              <a:t>Speech recorded as waveform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1600" dirty="0"/>
              <a:t>System accepts sentences (commands)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1800" dirty="0"/>
              <a:t>sentences  are restricted to the syntax and vocabulary needed for a specific application, such as a database query</a:t>
            </a:r>
            <a:endParaRPr lang="en-US" altLang="en-US" sz="1600" dirty="0"/>
          </a:p>
          <a:p>
            <a:pPr marL="341313" indent="-341313" eaLnBrk="1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1800" dirty="0"/>
              <a:t>Output data: 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1800" dirty="0"/>
              <a:t>A machine representation of the corresponding English sentence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1800" dirty="0"/>
              <a:t>The transformations involved require acoustic- phonetic, linguistic and statistical expertise</a:t>
            </a:r>
            <a:endParaRPr lang="en-US" altLang="en-US" sz="1600" dirty="0"/>
          </a:p>
          <a:p>
            <a:pPr marL="341313" indent="-341313" eaLnBrk="1" hangingPunct="1">
              <a:lnSpc>
                <a:spcPct val="80000"/>
              </a:lnSpc>
              <a:spcBef>
                <a:spcPts val="500"/>
              </a:spcBef>
              <a:buClrTx/>
              <a:buSz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en-US" sz="1800" dirty="0"/>
          </a:p>
        </p:txBody>
      </p:sp>
      <p:sp>
        <p:nvSpPr>
          <p:cNvPr id="72708" name="Line 3">
            <a:extLst>
              <a:ext uri="{FF2B5EF4-FFF2-40B4-BE49-F238E27FC236}">
                <a16:creationId xmlns:a16="http://schemas.microsoft.com/office/drawing/2014/main" id="{25693E53-EA61-4660-8837-EABF2A117D48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1524000"/>
            <a:ext cx="8153400" cy="1588"/>
          </a:xfrm>
          <a:prstGeom prst="line">
            <a:avLst/>
          </a:prstGeom>
          <a:noFill/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709" name="Line 4">
            <a:extLst>
              <a:ext uri="{FF2B5EF4-FFF2-40B4-BE49-F238E27FC236}">
                <a16:creationId xmlns:a16="http://schemas.microsoft.com/office/drawing/2014/main" id="{17760C9C-72C0-8341-0C64-04E246A5A10D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3579813"/>
            <a:ext cx="8153400" cy="1587"/>
          </a:xfrm>
          <a:prstGeom prst="line">
            <a:avLst/>
          </a:prstGeom>
          <a:noFill/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A5AB27C-4B49-3D58-BE3F-AFDBCA805C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Fundamental Architectural Styles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80C381E-BC02-8CBF-D916-B8A6D61523D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82000" cy="4524375"/>
          </a:xfrm>
        </p:spPr>
        <p:txBody>
          <a:bodyPr/>
          <a:lstStyle/>
          <a:p>
            <a:pPr marL="0" indent="0" eaLnBrk="1" hangingPunct="1">
              <a:spcBef>
                <a:spcPct val="20000"/>
              </a:spcBef>
              <a:buFont typeface="Times New Roman" panose="02020603050405020304" pitchFamily="18" charset="0"/>
              <a:buChar char="•"/>
            </a:pPr>
            <a:r>
              <a:rPr lang="en-US" altLang="en-US" sz="2800" i="1" dirty="0"/>
              <a:t>Software architectural styles are defined in a  certain viewpoint:</a:t>
            </a:r>
          </a:p>
          <a:p>
            <a:pPr marL="457200" lvl="1" indent="0" eaLnBrk="1" hangingPunct="1">
              <a:spcBef>
                <a:spcPct val="20000"/>
              </a:spcBef>
              <a:buFont typeface="Times New Roman" panose="02020603050405020304" pitchFamily="18" charset="0"/>
              <a:buChar char="•"/>
            </a:pPr>
            <a:r>
              <a:rPr lang="en-US" altLang="en-US" sz="2400" b="1" i="1" dirty="0"/>
              <a:t>Module (static) viewpoint: </a:t>
            </a:r>
            <a:r>
              <a:rPr lang="en-US" altLang="en-US" sz="2400" i="1" dirty="0"/>
              <a:t>architectural styles which are </a:t>
            </a:r>
            <a:r>
              <a:rPr lang="en-US" altLang="en-US" sz="2400" i="1" dirty="0">
                <a:solidFill>
                  <a:srgbClr val="FF0000"/>
                </a:solidFill>
              </a:rPr>
              <a:t>defined by how the code is organized in parts</a:t>
            </a:r>
          </a:p>
          <a:p>
            <a:pPr marL="914400" lvl="2" indent="0" eaLnBrk="1" hangingPunct="1">
              <a:spcBef>
                <a:spcPct val="20000"/>
              </a:spcBef>
              <a:buFont typeface="Times New Roman" panose="02020603050405020304" pitchFamily="18" charset="0"/>
              <a:buChar char="•"/>
            </a:pPr>
            <a:r>
              <a:rPr lang="en-US" altLang="en-US" sz="2000" i="1" dirty="0"/>
              <a:t>Layers</a:t>
            </a:r>
          </a:p>
          <a:p>
            <a:pPr marL="457200" lvl="1" indent="0" eaLnBrk="1" hangingPunct="1">
              <a:spcBef>
                <a:spcPct val="20000"/>
              </a:spcBef>
              <a:buFont typeface="Times New Roman" panose="02020603050405020304" pitchFamily="18" charset="0"/>
              <a:buChar char="•"/>
            </a:pPr>
            <a:r>
              <a:rPr lang="en-US" altLang="en-US" sz="2400" b="1" i="1" dirty="0"/>
              <a:t>Component-connector (dynamic) viewpoint</a:t>
            </a:r>
            <a:r>
              <a:rPr lang="en-US" altLang="en-US" sz="2400" i="1" dirty="0"/>
              <a:t>: architectural styles which are </a:t>
            </a:r>
            <a:r>
              <a:rPr lang="en-US" altLang="en-US" sz="2400" i="1" dirty="0">
                <a:solidFill>
                  <a:srgbClr val="FF0000"/>
                </a:solidFill>
              </a:rPr>
              <a:t>defined by how the components interact at runtime</a:t>
            </a:r>
          </a:p>
          <a:p>
            <a:pPr marL="914400" lvl="2" indent="0" eaLnBrk="1" hangingPunct="1">
              <a:spcBef>
                <a:spcPct val="20000"/>
              </a:spcBef>
              <a:buFont typeface="Times New Roman" panose="02020603050405020304" pitchFamily="18" charset="0"/>
              <a:buChar char="•"/>
            </a:pPr>
            <a:r>
              <a:rPr lang="en-US" altLang="en-US" sz="2000" i="1" dirty="0" err="1"/>
              <a:t>PipesFilters</a:t>
            </a:r>
            <a:r>
              <a:rPr lang="en-US" altLang="en-US" sz="2000" i="1" dirty="0"/>
              <a:t>, Blackboard, </a:t>
            </a:r>
            <a:r>
              <a:rPr lang="en-US" altLang="en-US" sz="2000" i="1" dirty="0" err="1"/>
              <a:t>EventBus</a:t>
            </a:r>
            <a:endParaRPr lang="en-US" altLang="en-US" sz="2000" i="1" dirty="0"/>
          </a:p>
          <a:p>
            <a:pPr marL="0" indent="0" eaLnBrk="1" hangingPunct="1">
              <a:spcBef>
                <a:spcPct val="20000"/>
              </a:spcBef>
              <a:buFont typeface="Times New Roman" panose="02020603050405020304" pitchFamily="18" charset="0"/>
              <a:buChar char="•"/>
            </a:pPr>
            <a:endParaRPr lang="en-US" altLang="en-US" sz="20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1">
            <a:extLst>
              <a:ext uri="{FF2B5EF4-FFF2-40B4-BE49-F238E27FC236}">
                <a16:creationId xmlns:a16="http://schemas.microsoft.com/office/drawing/2014/main" id="{282D6454-2723-941E-CD26-D4001CA22E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/>
              <a:t> Blackboard example</a:t>
            </a:r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D1478484-B092-3676-3FF4-8AAEB3E777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143000"/>
          </a:xfrm>
        </p:spPr>
        <p:txBody>
          <a:bodyPr/>
          <a:lstStyle/>
          <a:p>
            <a:pPr marL="341313" indent="-341313" eaLnBrk="1" hangingPunct="1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/>
              <a:t>A software system for speech recognition</a:t>
            </a:r>
            <a:endParaRPr lang="en-US" altLang="en-US" sz="2400"/>
          </a:p>
          <a:p>
            <a:pPr marL="341313" indent="-341313" eaLnBrk="1" hangingPunct="1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HEARSAY-II </a:t>
            </a:r>
          </a:p>
        </p:txBody>
      </p:sp>
      <p:pic>
        <p:nvPicPr>
          <p:cNvPr id="74756" name="Picture 3">
            <a:extLst>
              <a:ext uri="{FF2B5EF4-FFF2-40B4-BE49-F238E27FC236}">
                <a16:creationId xmlns:a16="http://schemas.microsoft.com/office/drawing/2014/main" id="{986FE799-6FCF-6FA5-C070-4207D820A3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4638" y="3346450"/>
            <a:ext cx="4022725" cy="2116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4757" name="Rectangle 4">
            <a:extLst>
              <a:ext uri="{FF2B5EF4-FFF2-40B4-BE49-F238E27FC236}">
                <a16:creationId xmlns:a16="http://schemas.microsoft.com/office/drawing/2014/main" id="{E997A1E4-C007-9C23-B04B-9D5B00830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3262313"/>
            <a:ext cx="4191000" cy="2362200"/>
          </a:xfrm>
          <a:prstGeom prst="rect">
            <a:avLst/>
          </a:prstGeom>
          <a:noFill/>
          <a:ln w="2556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/>
          </a:p>
        </p:txBody>
      </p:sp>
      <p:sp>
        <p:nvSpPr>
          <p:cNvPr id="74758" name="Text Box 5">
            <a:extLst>
              <a:ext uri="{FF2B5EF4-FFF2-40B4-BE49-F238E27FC236}">
                <a16:creationId xmlns:a16="http://schemas.microsoft.com/office/drawing/2014/main" id="{2363F248-8018-F901-7E73-1FB798ED4B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5988" y="5356225"/>
            <a:ext cx="1587500" cy="368300"/>
          </a:xfrm>
          <a:prstGeom prst="rect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/>
              <a:t>Segmentation</a:t>
            </a:r>
          </a:p>
        </p:txBody>
      </p:sp>
      <p:sp>
        <p:nvSpPr>
          <p:cNvPr id="74759" name="Text Box 6">
            <a:extLst>
              <a:ext uri="{FF2B5EF4-FFF2-40B4-BE49-F238E27FC236}">
                <a16:creationId xmlns:a16="http://schemas.microsoft.com/office/drawing/2014/main" id="{1E1F9F08-A089-D926-15EB-D8BCCD921B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2813" y="4329113"/>
            <a:ext cx="1900237" cy="368300"/>
          </a:xfrm>
          <a:prstGeom prst="rect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/>
              <a:t>Syllable Creation</a:t>
            </a:r>
          </a:p>
        </p:txBody>
      </p:sp>
      <p:sp>
        <p:nvSpPr>
          <p:cNvPr id="74760" name="Text Box 7">
            <a:extLst>
              <a:ext uri="{FF2B5EF4-FFF2-40B4-BE49-F238E27FC236}">
                <a16:creationId xmlns:a16="http://schemas.microsoft.com/office/drawing/2014/main" id="{3A94FCBD-240D-C412-E61A-15C67F5E5A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1863" y="3262313"/>
            <a:ext cx="1651000" cy="368300"/>
          </a:xfrm>
          <a:prstGeom prst="rect">
            <a:avLst/>
          </a:prstGeom>
          <a:noFill/>
          <a:ln w="284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/>
              <a:t>Word Creation</a:t>
            </a:r>
          </a:p>
        </p:txBody>
      </p:sp>
      <p:sp>
        <p:nvSpPr>
          <p:cNvPr id="74761" name="Line 8">
            <a:extLst>
              <a:ext uri="{FF2B5EF4-FFF2-40B4-BE49-F238E27FC236}">
                <a16:creationId xmlns:a16="http://schemas.microsoft.com/office/drawing/2014/main" id="{7B6A4647-4942-267C-1B8A-1B7088C2C445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0800" y="3490913"/>
            <a:ext cx="1447800" cy="3810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4762" name="Line 9">
            <a:extLst>
              <a:ext uri="{FF2B5EF4-FFF2-40B4-BE49-F238E27FC236}">
                <a16:creationId xmlns:a16="http://schemas.microsoft.com/office/drawing/2014/main" id="{A9C7CB47-4818-1094-CEED-8595A91293BF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4600" y="4937125"/>
            <a:ext cx="1524000" cy="612775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4763" name="Line 10">
            <a:extLst>
              <a:ext uri="{FF2B5EF4-FFF2-40B4-BE49-F238E27FC236}">
                <a16:creationId xmlns:a16="http://schemas.microsoft.com/office/drawing/2014/main" id="{01C7D4EB-C12E-A7DB-9774-102EA5EDA26A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481513"/>
            <a:ext cx="1219200" cy="76200"/>
          </a:xfrm>
          <a:prstGeom prst="line">
            <a:avLst/>
          </a:prstGeom>
          <a:noFill/>
          <a:ln w="9360">
            <a:solidFill>
              <a:srgbClr val="000000"/>
            </a:solidFill>
            <a:miter lim="800000"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4764" name="Text Box 11">
            <a:extLst>
              <a:ext uri="{FF2B5EF4-FFF2-40B4-BE49-F238E27FC236}">
                <a16:creationId xmlns:a16="http://schemas.microsoft.com/office/drawing/2014/main" id="{9FB11B9E-B0EF-76F6-32F6-06B31217F8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33513" y="2743200"/>
            <a:ext cx="4857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/>
              <a:t>KS</a:t>
            </a:r>
          </a:p>
        </p:txBody>
      </p:sp>
      <p:sp>
        <p:nvSpPr>
          <p:cNvPr id="74765" name="Text Box 12">
            <a:extLst>
              <a:ext uri="{FF2B5EF4-FFF2-40B4-BE49-F238E27FC236}">
                <a16:creationId xmlns:a16="http://schemas.microsoft.com/office/drawing/2014/main" id="{904362C8-9094-7D54-67D5-6B7B740278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4838" y="2743200"/>
            <a:ext cx="4857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/>
              <a:t>BB</a:t>
            </a:r>
          </a:p>
        </p:txBody>
      </p:sp>
      <p:sp>
        <p:nvSpPr>
          <p:cNvPr id="74766" name="Text Box 13">
            <a:extLst>
              <a:ext uri="{FF2B5EF4-FFF2-40B4-BE49-F238E27FC236}">
                <a16:creationId xmlns:a16="http://schemas.microsoft.com/office/drawing/2014/main" id="{AEC02636-389C-03BA-4AAA-646589B202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8188" y="6415088"/>
            <a:ext cx="1871662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/>
              <a:t>[POSA]-Fig/P.70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1">
            <a:extLst>
              <a:ext uri="{FF2B5EF4-FFF2-40B4-BE49-F238E27FC236}">
                <a16:creationId xmlns:a16="http://schemas.microsoft.com/office/drawing/2014/main" id="{34C0072E-7401-3E9F-0020-E41E174720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/>
              <a:t>Solution - Blackboard</a:t>
            </a:r>
          </a:p>
        </p:txBody>
      </p:sp>
      <p:sp>
        <p:nvSpPr>
          <p:cNvPr id="76803" name="Rectangle 2">
            <a:extLst>
              <a:ext uri="{FF2B5EF4-FFF2-40B4-BE49-F238E27FC236}">
                <a16:creationId xmlns:a16="http://schemas.microsoft.com/office/drawing/2014/main" id="{2AE966C9-E8B0-0CA9-BDB4-9A5C9D0293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7550"/>
          </a:xfrm>
        </p:spPr>
        <p:txBody>
          <a:bodyPr/>
          <a:lstStyle/>
          <a:p>
            <a:pPr marL="341313" indent="-341313" eaLnBrk="1" hangingPunct="1">
              <a:buFont typeface="Times New Roman" panose="02020603050405020304" pitchFamily="18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The structure: a collection of independent programs (KS = Knowledge Sources)  that work cooperatively on a common data structure (BB=Blackboard).</a:t>
            </a:r>
          </a:p>
          <a:p>
            <a:pPr marL="341313" indent="-341313" eaLnBrk="1" hangingPunct="1">
              <a:buFont typeface="Times New Roman" panose="02020603050405020304" pitchFamily="18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Each program (called a </a:t>
            </a:r>
            <a:r>
              <a:rPr lang="en-US" altLang="en-US" sz="2000" b="1" i="1"/>
              <a:t>Knowledge Source</a:t>
            </a:r>
            <a:r>
              <a:rPr lang="en-US" altLang="en-US" sz="2000"/>
              <a:t>) is specialized for solving a particular part of the overall task. These specialized programs are independent of each other. They do not call each other.</a:t>
            </a:r>
          </a:p>
          <a:p>
            <a:pPr marL="341313" indent="-341313" eaLnBrk="1" hangingPunct="1">
              <a:buFont typeface="Times New Roman" panose="02020603050405020304" pitchFamily="18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There is no predetermined sequence for the activation of KS. Instead, the direction taken by the system is mainly determined by the current state of progress. </a:t>
            </a:r>
          </a:p>
          <a:p>
            <a:pPr marL="341313" indent="-341313" eaLnBrk="1" hangingPunct="1">
              <a:buFont typeface="Times New Roman" panose="02020603050405020304" pitchFamily="18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A </a:t>
            </a:r>
            <a:r>
              <a:rPr lang="en-US" altLang="en-US" sz="2000" b="1" i="1"/>
              <a:t>central control component</a:t>
            </a:r>
            <a:r>
              <a:rPr lang="en-US" altLang="en-US" sz="2000"/>
              <a:t> evaluates the current state of processing and coordinates the specialized programs. This data-directed control regime is referred to as opportunistic problem solving.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52CB3459-3C77-3D36-9A9E-912E4E8BC5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/>
              <a:t>Solution – Blackboard contd.</a:t>
            </a:r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EC7CC521-8212-12D3-C046-AC2CB20E24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7550"/>
          </a:xfrm>
        </p:spPr>
        <p:txBody>
          <a:bodyPr/>
          <a:lstStyle/>
          <a:p>
            <a:pPr marL="341313" indent="-341313" eaLnBrk="1" hangingPunct="1">
              <a:buFont typeface="Times New Roman" panose="02020603050405020304" pitchFamily="18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The </a:t>
            </a:r>
            <a:r>
              <a:rPr lang="en-US" altLang="en-US" sz="2000" b="1" i="1"/>
              <a:t>blackboard</a:t>
            </a:r>
            <a:r>
              <a:rPr lang="en-US" altLang="en-US" sz="2000" i="1"/>
              <a:t> </a:t>
            </a:r>
            <a:r>
              <a:rPr lang="en-US" altLang="en-US" sz="2000"/>
              <a:t>is the central data store. Elements of the solution space and control data are stored here. The term </a:t>
            </a:r>
            <a:r>
              <a:rPr lang="en-US" altLang="en-US" sz="2000" b="1" i="1"/>
              <a:t>vocabulary </a:t>
            </a:r>
            <a:r>
              <a:rPr lang="en-US" altLang="en-US" sz="2000"/>
              <a:t>denotes the set of all data elements that can appear on the blackboard. </a:t>
            </a:r>
          </a:p>
          <a:p>
            <a:pPr marL="341313" indent="-341313" eaLnBrk="1" hangingPunct="1">
              <a:buFont typeface="Times New Roman" panose="02020603050405020304" pitchFamily="18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The blackboard provides an interface that enables all knowledge sources to read from and write to it.</a:t>
            </a:r>
          </a:p>
          <a:p>
            <a:pPr marL="341313" indent="-341313" eaLnBrk="1" hangingPunct="1">
              <a:buFont typeface="Times New Roman" panose="02020603050405020304" pitchFamily="18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All elements of the solution space can appear on the blackboard. Partial solutions that are constructed during the problem solving process and put on the blackboard, are called </a:t>
            </a:r>
            <a:r>
              <a:rPr lang="en-US" altLang="en-US" sz="2000" b="1" i="1"/>
              <a:t>hypothesis </a:t>
            </a:r>
            <a:r>
              <a:rPr lang="en-US" altLang="en-US" sz="2000"/>
              <a:t>of different levels of abstractions.</a:t>
            </a:r>
            <a:endParaRPr lang="en-US" altLang="en-US" sz="2000" i="1"/>
          </a:p>
          <a:p>
            <a:pPr marL="341313" indent="-341313" eaLnBrk="1" hangingPunct="1">
              <a:buFont typeface="Times New Roman" panose="02020603050405020304" pitchFamily="18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Knowledge sources have to understand the vocabulary of the blackboard. </a:t>
            </a:r>
          </a:p>
          <a:p>
            <a:pPr marL="341313" indent="-341313" eaLnBrk="1" hangingPunct="1">
              <a:buFont typeface="Times New Roman" panose="02020603050405020304" pitchFamily="18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Often a knowledge source operates on two levels of abstraction. It may implement forward reasoning or backward reasoning.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1">
            <a:extLst>
              <a:ext uri="{FF2B5EF4-FFF2-40B4-BE49-F238E27FC236}">
                <a16:creationId xmlns:a16="http://schemas.microsoft.com/office/drawing/2014/main" id="{1703E761-7A79-D2A3-58A0-D2DB12C7E3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/>
              <a:t>Solution - Blackboard</a:t>
            </a:r>
          </a:p>
        </p:txBody>
      </p:sp>
      <p:pic>
        <p:nvPicPr>
          <p:cNvPr id="80899" name="Picture 2">
            <a:extLst>
              <a:ext uri="{FF2B5EF4-FFF2-40B4-BE49-F238E27FC236}">
                <a16:creationId xmlns:a16="http://schemas.microsoft.com/office/drawing/2014/main" id="{96A6E37F-025B-9087-043B-361A1D0514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385888"/>
            <a:ext cx="8763000" cy="3525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80900" name="Picture 3">
            <a:extLst>
              <a:ext uri="{FF2B5EF4-FFF2-40B4-BE49-F238E27FC236}">
                <a16:creationId xmlns:a16="http://schemas.microsoft.com/office/drawing/2014/main" id="{9F0DA716-3B87-EFF3-5440-BCB8602CF3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055"/>
          <a:stretch>
            <a:fillRect/>
          </a:stretch>
        </p:blipFill>
        <p:spPr bwMode="auto">
          <a:xfrm>
            <a:off x="2590800" y="3881438"/>
            <a:ext cx="4343400" cy="2630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b="25055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0901" name="Text Box 4">
            <a:extLst>
              <a:ext uri="{FF2B5EF4-FFF2-40B4-BE49-F238E27FC236}">
                <a16:creationId xmlns:a16="http://schemas.microsoft.com/office/drawing/2014/main" id="{01CB962F-63DA-40C2-2657-89D24F33E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8188" y="6415088"/>
            <a:ext cx="1871662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/>
              <a:t>[POSA]-Fig/P.77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1">
            <a:extLst>
              <a:ext uri="{FF2B5EF4-FFF2-40B4-BE49-F238E27FC236}">
                <a16:creationId xmlns:a16="http://schemas.microsoft.com/office/drawing/2014/main" id="{6C971087-B7D0-652F-2879-070DDADD84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/>
              <a:t>Solution - Blackboard</a:t>
            </a:r>
          </a:p>
        </p:txBody>
      </p:sp>
      <p:pic>
        <p:nvPicPr>
          <p:cNvPr id="82947" name="Picture 2">
            <a:extLst>
              <a:ext uri="{FF2B5EF4-FFF2-40B4-BE49-F238E27FC236}">
                <a16:creationId xmlns:a16="http://schemas.microsoft.com/office/drawing/2014/main" id="{4673A7A4-1B78-2A0A-1BD7-F76E10F60F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93" r="11993"/>
          <a:stretch>
            <a:fillRect/>
          </a:stretch>
        </p:blipFill>
        <p:spPr bwMode="auto">
          <a:xfrm>
            <a:off x="42863" y="1430338"/>
            <a:ext cx="4929187" cy="454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11993" r="11993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2948" name="Rectangle 3">
            <a:extLst>
              <a:ext uri="{FF2B5EF4-FFF2-40B4-BE49-F238E27FC236}">
                <a16:creationId xmlns:a16="http://schemas.microsoft.com/office/drawing/2014/main" id="{8A0834C3-6B76-6429-1DE8-31580ABEB9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724400" y="1600200"/>
            <a:ext cx="4343400" cy="4525963"/>
          </a:xfrm>
        </p:spPr>
        <p:txBody>
          <a:bodyPr/>
          <a:lstStyle/>
          <a:p>
            <a:pPr marL="341313" indent="-341313" eaLnBrk="1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BB: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Allows KS to read and write data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KS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execCondition: evaluates the current data in the BB and determines if it has smth to do in these conditions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execAction: executes its specific task, updates the BB</a:t>
            </a:r>
          </a:p>
          <a:p>
            <a:pPr marL="341313" indent="-341313" eaLnBrk="1" hangingPunct="1">
              <a:lnSpc>
                <a:spcPct val="8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Control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Monitors BB</a:t>
            </a:r>
          </a:p>
          <a:p>
            <a:pPr marL="741363" lvl="1" indent="-284163" eaLnBrk="1" hangingPunct="1">
              <a:lnSpc>
                <a:spcPct val="80000"/>
              </a:lnSpc>
              <a:spcBef>
                <a:spcPts val="450"/>
              </a:spcBef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Activates KS for execCondition and decides who gets to execAction</a:t>
            </a:r>
          </a:p>
        </p:txBody>
      </p:sp>
      <p:sp>
        <p:nvSpPr>
          <p:cNvPr id="82949" name="Text Box 4">
            <a:extLst>
              <a:ext uri="{FF2B5EF4-FFF2-40B4-BE49-F238E27FC236}">
                <a16:creationId xmlns:a16="http://schemas.microsoft.com/office/drawing/2014/main" id="{A091ABB7-09D4-AF9B-BF1D-B01AE8F5A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6400800"/>
            <a:ext cx="20574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/>
              <a:t>[POSA]-Fig/P.79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1">
            <a:extLst>
              <a:ext uri="{FF2B5EF4-FFF2-40B4-BE49-F238E27FC236}">
                <a16:creationId xmlns:a16="http://schemas.microsoft.com/office/drawing/2014/main" id="{9E5B61E4-2701-9FC1-BEBA-A3DFE7E221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000"/>
              <a:t>Blackboard – Dynamics Example</a:t>
            </a:r>
          </a:p>
        </p:txBody>
      </p:sp>
      <p:pic>
        <p:nvPicPr>
          <p:cNvPr id="84995" name="Picture 2">
            <a:extLst>
              <a:ext uri="{FF2B5EF4-FFF2-40B4-BE49-F238E27FC236}">
                <a16:creationId xmlns:a16="http://schemas.microsoft.com/office/drawing/2014/main" id="{1E8CC6E1-FF7A-76A3-7E74-9D8B8228EC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41"/>
          <a:stretch>
            <a:fillRect/>
          </a:stretch>
        </p:blipFill>
        <p:spPr bwMode="auto">
          <a:xfrm>
            <a:off x="838200" y="873125"/>
            <a:ext cx="6629400" cy="575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b="7341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4996" name="Text Box 3">
            <a:extLst>
              <a:ext uri="{FF2B5EF4-FFF2-40B4-BE49-F238E27FC236}">
                <a16:creationId xmlns:a16="http://schemas.microsoft.com/office/drawing/2014/main" id="{00BD87B7-BBC6-C4AC-29AE-326CFA794F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600" y="6400800"/>
            <a:ext cx="205740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/>
              <a:t>[POSA]-Fig/P.80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1">
            <a:extLst>
              <a:ext uri="{FF2B5EF4-FFF2-40B4-BE49-F238E27FC236}">
                <a16:creationId xmlns:a16="http://schemas.microsoft.com/office/drawing/2014/main" id="{580A714E-1578-DAFC-6D94-C96C57C02A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90500"/>
            <a:ext cx="8229600" cy="1312863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000"/>
              <a:t>Important steps for </a:t>
            </a:r>
            <a:br>
              <a:rPr lang="en-US" altLang="en-US" sz="4000"/>
            </a:br>
            <a:r>
              <a:rPr lang="en-US" altLang="en-US" sz="4000"/>
              <a:t>defining a Blackboard architecture</a:t>
            </a:r>
          </a:p>
        </p:txBody>
      </p:sp>
      <p:sp>
        <p:nvSpPr>
          <p:cNvPr id="87043" name="Rectangle 2">
            <a:extLst>
              <a:ext uri="{FF2B5EF4-FFF2-40B4-BE49-F238E27FC236}">
                <a16:creationId xmlns:a16="http://schemas.microsoft.com/office/drawing/2014/main" id="{AA466494-D9D3-2438-9CF3-D214BE183D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marL="341313" indent="-341313" eaLnBrk="1" hangingPunct="1">
              <a:lnSpc>
                <a:spcPct val="95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 b="1"/>
              <a:t>Define the problem</a:t>
            </a:r>
            <a:r>
              <a:rPr lang="en-US" altLang="en-US" sz="2000"/>
              <a:t>: establish the general fields of knowledge, define inputs and their properties </a:t>
            </a:r>
          </a:p>
          <a:p>
            <a:pPr marL="341313" indent="-341313" eaLnBrk="1" hangingPunct="1">
              <a:lnSpc>
                <a:spcPct val="95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 b="1"/>
              <a:t>Define the solution space</a:t>
            </a:r>
            <a:r>
              <a:rPr lang="en-US" altLang="en-US" sz="2000"/>
              <a:t>: partial/complete solutions, establish abstraction levels for partial solutions</a:t>
            </a:r>
          </a:p>
          <a:p>
            <a:pPr marL="341313" indent="-341313" eaLnBrk="1" hangingPunct="1">
              <a:lnSpc>
                <a:spcPct val="95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 b="1"/>
              <a:t>Divide the solution process into steps</a:t>
            </a:r>
            <a:r>
              <a:rPr lang="en-US" altLang="en-US" sz="2000"/>
              <a:t>: define how partial solutions of a lower level are transformed into higher level </a:t>
            </a:r>
          </a:p>
          <a:p>
            <a:pPr marL="341313" indent="-341313" eaLnBrk="1" hangingPunct="1">
              <a:lnSpc>
                <a:spcPct val="95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 b="1"/>
              <a:t>Divide the knowledge into specialized knowledge sources </a:t>
            </a:r>
            <a:r>
              <a:rPr lang="en-US" altLang="en-US" sz="2000"/>
              <a:t>with certain subtasks.</a:t>
            </a:r>
          </a:p>
          <a:p>
            <a:pPr marL="341313" indent="-341313" eaLnBrk="1" hangingPunct="1">
              <a:lnSpc>
                <a:spcPct val="95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 b="1" i="1"/>
              <a:t>Define the vocabulary of the blackboard.</a:t>
            </a:r>
            <a:r>
              <a:rPr lang="en-US" altLang="en-US" sz="2000"/>
              <a:t> Find a representation for solutions that allows all knowledge sources to read  and write to BB</a:t>
            </a:r>
          </a:p>
          <a:p>
            <a:pPr marL="341313" indent="-341313" eaLnBrk="1" hangingPunct="1">
              <a:lnSpc>
                <a:spcPct val="95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 b="1"/>
              <a:t>Specify the control of the system</a:t>
            </a:r>
            <a:endParaRPr lang="en-US" altLang="en-US" sz="2000"/>
          </a:p>
          <a:p>
            <a:pPr marL="341313" indent="-341313" eaLnBrk="1" hangingPunct="1">
              <a:lnSpc>
                <a:spcPct val="95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 b="1"/>
              <a:t>Implement KS</a:t>
            </a:r>
            <a:r>
              <a:rPr lang="en-US" altLang="en-US" sz="2000"/>
              <a:t>: identify the part of condition and part of action; each KS must not know any other KS or Control Component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1">
            <a:extLst>
              <a:ext uri="{FF2B5EF4-FFF2-40B4-BE49-F238E27FC236}">
                <a16:creationId xmlns:a16="http://schemas.microsoft.com/office/drawing/2014/main" id="{810CF6DA-237F-D3B2-EBF5-74C049CCAD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/>
              <a:t>Variant - Repository</a:t>
            </a:r>
          </a:p>
        </p:txBody>
      </p:sp>
      <p:sp>
        <p:nvSpPr>
          <p:cNvPr id="89091" name="Rectangle 2">
            <a:extLst>
              <a:ext uri="{FF2B5EF4-FFF2-40B4-BE49-F238E27FC236}">
                <a16:creationId xmlns:a16="http://schemas.microsoft.com/office/drawing/2014/main" id="{B547B274-4BC6-52F9-C506-02E23684EC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341313" indent="-341313" eaLnBrk="1" hangingPunct="1"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800"/>
              <a:t>Generalization of Blackboard</a:t>
            </a:r>
          </a:p>
          <a:p>
            <a:pPr marL="341313" indent="-341313" eaLnBrk="1" hangingPunct="1"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800"/>
              <a:t>There is no central control component  and KS do not  have the part of execCondition</a:t>
            </a:r>
          </a:p>
          <a:p>
            <a:pPr marL="341313" indent="-341313" eaLnBrk="1" hangingPunct="1"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800"/>
              <a:t>The order in which KS are executed is determined by a user or a program</a:t>
            </a:r>
          </a:p>
          <a:p>
            <a:pPr marL="341313" indent="-341313" eaLnBrk="1" hangingPunct="1"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800"/>
              <a:t>Examples: </a:t>
            </a:r>
          </a:p>
          <a:p>
            <a:pPr marL="741363" lvl="1" indent="-284163" eaLnBrk="1" hangingPunct="1">
              <a:spcBef>
                <a:spcPts val="600"/>
              </a:spcBef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Classical databases</a:t>
            </a:r>
          </a:p>
          <a:p>
            <a:pPr marL="741363" lvl="1" indent="-284163" eaLnBrk="1" hangingPunct="1">
              <a:spcBef>
                <a:spcPts val="600"/>
              </a:spcBef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CASE Toolset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1">
            <a:extLst>
              <a:ext uri="{FF2B5EF4-FFF2-40B4-BE49-F238E27FC236}">
                <a16:creationId xmlns:a16="http://schemas.microsoft.com/office/drawing/2014/main" id="{16580348-DC68-2A9E-2B71-7D62EDA7EE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/>
              <a:t>Variant – Active Database</a:t>
            </a:r>
          </a:p>
        </p:txBody>
      </p:sp>
      <p:sp>
        <p:nvSpPr>
          <p:cNvPr id="91139" name="Rectangle 2">
            <a:extLst>
              <a:ext uri="{FF2B5EF4-FFF2-40B4-BE49-F238E27FC236}">
                <a16:creationId xmlns:a16="http://schemas.microsoft.com/office/drawing/2014/main" id="{55C5D509-EBD3-80EA-F0C1-1F6A594BC8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625975"/>
          </a:xfrm>
        </p:spPr>
        <p:txBody>
          <a:bodyPr/>
          <a:lstStyle/>
          <a:p>
            <a:pPr marL="341313" indent="-341313" eaLnBrk="1" hangingPunct="1"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800"/>
              <a:t>Hybrid variant, results by combining Blackboard with Event-driven</a:t>
            </a:r>
          </a:p>
          <a:p>
            <a:pPr marL="341313" indent="-341313" eaLnBrk="1" hangingPunct="1"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800"/>
              <a:t>Activation of KS is done through events: </a:t>
            </a:r>
          </a:p>
          <a:p>
            <a:pPr lvl="1" eaLnBrk="1" hangingPunct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initially, every KS registers its interest for a certain part of the database.</a:t>
            </a:r>
          </a:p>
          <a:p>
            <a:pPr lvl="1" eaLnBrk="1" hangingPunct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The KS will be automatically notified when changes occur in its area of interest </a:t>
            </a:r>
          </a:p>
          <a:p>
            <a:pPr lvl="1" eaLnBrk="1" hangingPunct="1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The control loop  in which KS test execCondition() disappears – it will be moved in the active database ! 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700"/>
              </a:spcBef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en-US" sz="28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1">
            <a:extLst>
              <a:ext uri="{FF2B5EF4-FFF2-40B4-BE49-F238E27FC236}">
                <a16:creationId xmlns:a16="http://schemas.microsoft.com/office/drawing/2014/main" id="{D49D9D25-BCD4-5FB1-5346-6C134FE769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90500"/>
            <a:ext cx="8229600" cy="1312863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000"/>
              <a:t>Properties of the </a:t>
            </a:r>
            <a:br>
              <a:rPr lang="en-US" altLang="en-US" sz="4000"/>
            </a:br>
            <a:r>
              <a:rPr lang="en-US" altLang="en-US" sz="4000"/>
              <a:t>Blackboard architectural style</a:t>
            </a:r>
          </a:p>
        </p:txBody>
      </p:sp>
      <p:sp>
        <p:nvSpPr>
          <p:cNvPr id="93187" name="Rectangle 2">
            <a:extLst>
              <a:ext uri="{FF2B5EF4-FFF2-40B4-BE49-F238E27FC236}">
                <a16:creationId xmlns:a16="http://schemas.microsoft.com/office/drawing/2014/main" id="{1D4F45E4-0F79-2DDD-606F-016E11A868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68825"/>
          </a:xfrm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800"/>
              <a:t>Advantages: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Supports  experimentation with  different algorithms and heuristics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Changeability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Reusability for KS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800"/>
              <a:t>Liabilities: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Low testability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Low efficiency</a:t>
            </a:r>
          </a:p>
          <a:p>
            <a:pPr marL="741363" lvl="1" indent="-28416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High development effort</a:t>
            </a:r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en-US" sz="2800"/>
          </a:p>
          <a:p>
            <a:pPr marL="341313" indent="-341313" eaLnBrk="1" hangingPunct="1">
              <a:lnSpc>
                <a:spcPct val="90000"/>
              </a:lnSpc>
              <a:spcBef>
                <a:spcPts val="600"/>
              </a:spcBef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en-US" sz="28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9A81939-BD66-CA51-F4C5-434F78A42E7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4000" i="1"/>
              <a:t>Layers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0C30974A-39D5-D71A-2BE9-B4DA82F0CD9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marL="341313" indent="-341313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en-US"/>
          </a:p>
          <a:p>
            <a:pPr lvl="2" eaLnBrk="1" hangingPunct="1">
              <a:spcBef>
                <a:spcPts val="800"/>
              </a:spcBef>
              <a:buFont typeface="Arial" panose="020B0604020202020204" pitchFamily="34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800"/>
              <a:t>Bibliography: </a:t>
            </a:r>
          </a:p>
          <a:p>
            <a:pPr lvl="2" eaLnBrk="1" hangingPunct="1">
              <a:spcBef>
                <a:spcPts val="800"/>
              </a:spcBef>
              <a:buFont typeface="Arial" panose="020B0604020202020204" pitchFamily="34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800"/>
              <a:t>[POSA1] – in chap. 2.2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>
            <a:extLst>
              <a:ext uri="{FF2B5EF4-FFF2-40B4-BE49-F238E27FC236}">
                <a16:creationId xmlns:a16="http://schemas.microsoft.com/office/drawing/2014/main" id="{0FA2C42A-95D0-9C01-1553-AEC6D86899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1412"/>
          </a:xfrm>
        </p:spPr>
        <p:txBody>
          <a:bodyPr/>
          <a:lstStyle/>
          <a:p>
            <a:pPr eaLnBrk="1" hangingPunct="1"/>
            <a:r>
              <a:rPr lang="en-US" altLang="en-US" sz="4000"/>
              <a:t>Fundamental architectural styles:</a:t>
            </a:r>
            <a:br>
              <a:rPr lang="en-US" altLang="en-US" sz="4000"/>
            </a:br>
            <a:r>
              <a:rPr lang="en-US" altLang="en-US" sz="4000"/>
              <a:t>Preliminary Conclusions (1)</a:t>
            </a:r>
          </a:p>
        </p:txBody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CF09C9E9-DDB0-FA08-1790-94C4FCAEB6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05000"/>
              </a:lnSpc>
              <a:spcBef>
                <a:spcPct val="20000"/>
              </a:spcBef>
              <a:buFont typeface="Times New Roman" panose="02020603050405020304" pitchFamily="18" charset="0"/>
              <a:buChar char="•"/>
            </a:pPr>
            <a:r>
              <a:rPr lang="en-US" altLang="en-US" sz="2400"/>
              <a:t>They describes ways of structuring a system from different viewpoints:</a:t>
            </a:r>
          </a:p>
          <a:p>
            <a:pPr lvl="1" eaLnBrk="1" hangingPunct="1">
              <a:lnSpc>
                <a:spcPct val="105000"/>
              </a:lnSpc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en-US" sz="2000"/>
              <a:t>Module viewpoint (static structure): Layers</a:t>
            </a:r>
          </a:p>
          <a:p>
            <a:pPr lvl="1" eaLnBrk="1" hangingPunct="1">
              <a:lnSpc>
                <a:spcPct val="105000"/>
              </a:lnSpc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en-US" sz="2000"/>
              <a:t>Component &amp; connector viewpoint (dynamic, runtime structure): Pipes-Filters, Blackboard, Event-driven</a:t>
            </a:r>
          </a:p>
          <a:p>
            <a:pPr eaLnBrk="1" hangingPunct="1">
              <a:lnSpc>
                <a:spcPct val="105000"/>
              </a:lnSpc>
              <a:spcBef>
                <a:spcPct val="20000"/>
              </a:spcBef>
              <a:buFont typeface="Times New Roman" panose="02020603050405020304" pitchFamily="18" charset="0"/>
              <a:buChar char="•"/>
            </a:pPr>
            <a:r>
              <a:rPr lang="en-US" altLang="en-US" sz="2400"/>
              <a:t>They describe elementary structures</a:t>
            </a:r>
          </a:p>
          <a:p>
            <a:pPr eaLnBrk="1" hangingPunct="1">
              <a:lnSpc>
                <a:spcPct val="105000"/>
              </a:lnSpc>
              <a:spcBef>
                <a:spcPct val="20000"/>
              </a:spcBef>
              <a:buFont typeface="Times New Roman" panose="02020603050405020304" pitchFamily="18" charset="0"/>
              <a:buChar char="•"/>
            </a:pPr>
            <a:r>
              <a:rPr lang="en-US" altLang="en-US" sz="2400"/>
              <a:t>In real systems, they may appear  “pure” or “hybrids” 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3">
            <a:extLst>
              <a:ext uri="{FF2B5EF4-FFF2-40B4-BE49-F238E27FC236}">
                <a16:creationId xmlns:a16="http://schemas.microsoft.com/office/drawing/2014/main" id="{787B3761-FF9C-2E44-E3A7-FDAA703BC0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20000"/>
              </a:spcBef>
              <a:buFont typeface="Times New Roman" panose="02020603050405020304" pitchFamily="18" charset="0"/>
              <a:buChar char="•"/>
              <a:defRPr/>
            </a:pPr>
            <a:r>
              <a:rPr lang="en-US" altLang="en-US" sz="2000" dirty="0"/>
              <a:t>The fundamental </a:t>
            </a:r>
            <a:r>
              <a:rPr lang="en-US" altLang="en-US" sz="2000" dirty="0" err="1"/>
              <a:t>archit</a:t>
            </a:r>
            <a:r>
              <a:rPr lang="en-US" altLang="en-US" sz="2000" dirty="0"/>
              <a:t> styles are general structuring solutions, that can be applied independent on a certain programming paradigm or technology </a:t>
            </a:r>
          </a:p>
          <a:p>
            <a:pPr eaLnBrk="1" hangingPunct="1">
              <a:spcBef>
                <a:spcPct val="20000"/>
              </a:spcBef>
              <a:buFont typeface="Times New Roman" panose="02020603050405020304" pitchFamily="18" charset="0"/>
              <a:buChar char="•"/>
              <a:defRPr/>
            </a:pPr>
            <a:r>
              <a:rPr lang="en-US" altLang="en-US" sz="2000" dirty="0"/>
              <a:t>The components may have different granularities,  from objects, components, and up to whole application that are integrated according to these patterns</a:t>
            </a:r>
          </a:p>
          <a:p>
            <a:pPr eaLnBrk="1" hangingPunct="1">
              <a:spcBef>
                <a:spcPct val="20000"/>
              </a:spcBef>
              <a:buFont typeface="Times New Roman" panose="02020603050405020304" pitchFamily="18" charset="0"/>
              <a:buChar char="•"/>
              <a:defRPr/>
            </a:pPr>
            <a:r>
              <a:rPr lang="en-US" altLang="en-US" sz="2000" dirty="0"/>
              <a:t>Enterprise Integration Patterns: </a:t>
            </a:r>
            <a:r>
              <a:rPr lang="en-US" altLang="en-US" sz="1800" dirty="0"/>
              <a:t> </a:t>
            </a:r>
            <a:r>
              <a:rPr lang="en-US" altLang="en-US" sz="1800" dirty="0">
                <a:hlinkClick r:id="rId2"/>
              </a:rPr>
              <a:t>http://www.eaipatterns.com/</a:t>
            </a:r>
            <a:endParaRPr lang="en-US" altLang="en-US" sz="1800" dirty="0"/>
          </a:p>
          <a:p>
            <a:pPr marL="1200150" lvl="2" indent="-285750" eaLnBrk="1" hangingPunct="1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sz="1600" dirty="0"/>
              <a:t>Pipes and Filters: </a:t>
            </a:r>
            <a:r>
              <a:rPr lang="en-US" altLang="en-US" sz="1600" dirty="0">
                <a:hlinkClick r:id="rId3"/>
              </a:rPr>
              <a:t>http://www.eaipatterns.com/PipesAndFilters.html</a:t>
            </a:r>
            <a:endParaRPr lang="en-US" altLang="en-US" sz="1600" dirty="0"/>
          </a:p>
          <a:p>
            <a:pPr lvl="2" eaLnBrk="1" hangingPunct="1">
              <a:spcBef>
                <a:spcPct val="20000"/>
              </a:spcBef>
              <a:buFont typeface="Times New Roman" panose="02020603050405020304" pitchFamily="18" charset="0"/>
              <a:buChar char="•"/>
              <a:defRPr/>
            </a:pPr>
            <a:r>
              <a:rPr lang="en-US" altLang="en-US" sz="1600" dirty="0"/>
              <a:t>Shared Database (Repository): </a:t>
            </a:r>
            <a:r>
              <a:rPr lang="en-US" altLang="en-US" sz="1600" dirty="0">
                <a:hlinkClick r:id="rId4"/>
              </a:rPr>
              <a:t>http://www.eaipatterns.com/SharedDataBaseIntegration.html</a:t>
            </a:r>
            <a:endParaRPr lang="en-US" altLang="en-US" sz="1600" dirty="0"/>
          </a:p>
          <a:p>
            <a:pPr lvl="2" eaLnBrk="1" hangingPunct="1">
              <a:spcBef>
                <a:spcPct val="20000"/>
              </a:spcBef>
              <a:buFont typeface="Times New Roman" panose="02020603050405020304" pitchFamily="18" charset="0"/>
              <a:buChar char="•"/>
              <a:defRPr/>
            </a:pPr>
            <a:r>
              <a:rPr lang="en-US" altLang="en-US" sz="1600" dirty="0"/>
              <a:t>Messaging (Event-Driven) </a:t>
            </a:r>
            <a:r>
              <a:rPr lang="en-US" altLang="en-US" sz="1600" dirty="0">
                <a:hlinkClick r:id="rId5"/>
              </a:rPr>
              <a:t>http://www.eaipatterns.com/Messaging.html</a:t>
            </a:r>
            <a:endParaRPr lang="en-US" altLang="en-US" sz="1600" dirty="0"/>
          </a:p>
          <a:p>
            <a:pPr eaLnBrk="1" hangingPunct="1">
              <a:spcBef>
                <a:spcPct val="20000"/>
              </a:spcBef>
              <a:buFont typeface="Times New Roman" panose="02020603050405020304" pitchFamily="18" charset="0"/>
              <a:buChar char="•"/>
              <a:defRPr/>
            </a:pPr>
            <a:r>
              <a:rPr lang="en-US" altLang="en-US" sz="2000" dirty="0"/>
              <a:t>Cloud integration pattern:</a:t>
            </a:r>
            <a:endParaRPr lang="en-GB" sz="2000" dirty="0">
              <a:hlinkClick r:id="rId6"/>
            </a:endParaRPr>
          </a:p>
          <a:p>
            <a:pPr lvl="2" eaLnBrk="1" hangingPunct="1">
              <a:spcBef>
                <a:spcPct val="20000"/>
              </a:spcBef>
              <a:buFont typeface="Times New Roman" panose="02020603050405020304" pitchFamily="18" charset="0"/>
              <a:buChar char="•"/>
              <a:defRPr/>
            </a:pPr>
            <a:r>
              <a:rPr lang="en-GB" sz="1600" dirty="0">
                <a:hlinkClick r:id="rId6"/>
              </a:rPr>
              <a:t>Pipes and Filters pattern - Azure Architecture </a:t>
            </a:r>
            <a:r>
              <a:rPr lang="en-GB" sz="1600" dirty="0" err="1">
                <a:hlinkClick r:id="rId6"/>
              </a:rPr>
              <a:t>Center</a:t>
            </a:r>
            <a:r>
              <a:rPr lang="en-GB" sz="1600" dirty="0">
                <a:hlinkClick r:id="rId6"/>
              </a:rPr>
              <a:t> | Microsoft Learn</a:t>
            </a:r>
            <a:endParaRPr lang="en-US" altLang="en-US" sz="2000" dirty="0"/>
          </a:p>
          <a:p>
            <a:pPr lvl="2" eaLnBrk="1" hangingPunct="1">
              <a:spcBef>
                <a:spcPct val="20000"/>
              </a:spcBef>
              <a:buFont typeface="Times New Roman" panose="02020603050405020304" pitchFamily="18" charset="0"/>
              <a:buChar char="•"/>
              <a:defRPr/>
            </a:pPr>
            <a:r>
              <a:rPr lang="en-GB" sz="1600" dirty="0">
                <a:hlinkClick r:id="rId7"/>
              </a:rPr>
              <a:t>Publisher-Subscriber pattern - Azure Architecture </a:t>
            </a:r>
            <a:r>
              <a:rPr lang="en-GB" sz="1600" dirty="0" err="1">
                <a:hlinkClick r:id="rId7"/>
              </a:rPr>
              <a:t>Center</a:t>
            </a:r>
            <a:r>
              <a:rPr lang="en-GB" sz="1600" dirty="0">
                <a:hlinkClick r:id="rId7"/>
              </a:rPr>
              <a:t> | Microsoft Learn</a:t>
            </a:r>
            <a:endParaRPr lang="en-US" altLang="en-US" sz="2000" dirty="0"/>
          </a:p>
          <a:p>
            <a:pPr lvl="1" eaLnBrk="1" hangingPunct="1">
              <a:lnSpc>
                <a:spcPct val="105000"/>
              </a:lnSpc>
              <a:spcBef>
                <a:spcPct val="20000"/>
              </a:spcBef>
              <a:buFont typeface="Times New Roman" panose="02020603050405020304" pitchFamily="18" charset="0"/>
              <a:buChar char="–"/>
              <a:defRPr/>
            </a:pPr>
            <a:endParaRPr lang="en-US" altLang="en-US" sz="1600" dirty="0"/>
          </a:p>
          <a:p>
            <a:pPr eaLnBrk="1" hangingPunct="1">
              <a:spcBef>
                <a:spcPct val="20000"/>
              </a:spcBef>
              <a:buFont typeface="Times New Roman" panose="02020603050405020304" pitchFamily="18" charset="0"/>
              <a:buChar char="•"/>
              <a:defRPr/>
            </a:pPr>
            <a:endParaRPr lang="en-US" altLang="en-US" dirty="0"/>
          </a:p>
        </p:txBody>
      </p:sp>
      <p:sp>
        <p:nvSpPr>
          <p:cNvPr id="96259" name="Rectangle 5">
            <a:extLst>
              <a:ext uri="{FF2B5EF4-FFF2-40B4-BE49-F238E27FC236}">
                <a16:creationId xmlns:a16="http://schemas.microsoft.com/office/drawing/2014/main" id="{EE53E9A3-2F7E-470A-3FBE-6432A8B5E0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1412"/>
          </a:xfrm>
        </p:spPr>
        <p:txBody>
          <a:bodyPr/>
          <a:lstStyle/>
          <a:p>
            <a:pPr eaLnBrk="1" hangingPunct="1"/>
            <a:r>
              <a:rPr lang="en-US" altLang="en-US" sz="4000"/>
              <a:t>Fundamental architectural styles:</a:t>
            </a:r>
            <a:br>
              <a:rPr lang="en-US" altLang="en-US" sz="4000"/>
            </a:br>
            <a:r>
              <a:rPr lang="en-US" altLang="en-US" sz="4000"/>
              <a:t>Preliminary Conclusions (2)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3">
            <a:extLst>
              <a:ext uri="{FF2B5EF4-FFF2-40B4-BE49-F238E27FC236}">
                <a16:creationId xmlns:a16="http://schemas.microsoft.com/office/drawing/2014/main" id="{846F3EC4-8006-A08E-E06B-A39842926A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1141412"/>
          </a:xfrm>
        </p:spPr>
        <p:txBody>
          <a:bodyPr/>
          <a:lstStyle/>
          <a:p>
            <a:pPr eaLnBrk="1" hangingPunct="1"/>
            <a:r>
              <a:rPr lang="en-US" altLang="en-US" sz="4000"/>
              <a:t>Fundamental architectural styles:</a:t>
            </a:r>
            <a:br>
              <a:rPr lang="en-US" altLang="en-US" sz="4000"/>
            </a:br>
            <a:r>
              <a:rPr lang="en-US" altLang="en-US" sz="4000"/>
              <a:t>Preliminary Conclusions (3)</a:t>
            </a:r>
          </a:p>
        </p:txBody>
      </p:sp>
      <p:sp>
        <p:nvSpPr>
          <p:cNvPr id="97283" name="Rectangle 2">
            <a:extLst>
              <a:ext uri="{FF2B5EF4-FFF2-40B4-BE49-F238E27FC236}">
                <a16:creationId xmlns:a16="http://schemas.microsoft.com/office/drawing/2014/main" id="{6326BA66-BDDE-E0CD-8AF2-37F80C8A529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05800" cy="4419600"/>
          </a:xfrm>
        </p:spPr>
        <p:txBody>
          <a:bodyPr/>
          <a:lstStyle/>
          <a:p>
            <a:pPr marL="0" indent="0" eaLnBrk="1" hangingPunct="1">
              <a:lnSpc>
                <a:spcPct val="105000"/>
              </a:lnSpc>
              <a:spcBef>
                <a:spcPct val="20000"/>
              </a:spcBef>
              <a:buFont typeface="Times New Roman" panose="02020603050405020304" pitchFamily="18" charset="0"/>
              <a:buChar char="•"/>
            </a:pPr>
            <a:r>
              <a:rPr lang="en-US" altLang="en-US" sz="2400" b="1" i="1" dirty="0"/>
              <a:t>The choice of the architectural style has an important influence over the systems properties !</a:t>
            </a:r>
          </a:p>
          <a:p>
            <a:pPr marL="457200" lvl="1" indent="0" eaLnBrk="1" hangingPunct="1">
              <a:lnSpc>
                <a:spcPct val="105000"/>
              </a:lnSpc>
              <a:spcBef>
                <a:spcPct val="20000"/>
              </a:spcBef>
              <a:buFont typeface="Times New Roman" panose="02020603050405020304" pitchFamily="18" charset="0"/>
              <a:buChar char="–"/>
            </a:pPr>
            <a:r>
              <a:rPr lang="en-US" altLang="en-US" sz="2000" dirty="0"/>
              <a:t> Experiment:   a problem is implemented according to different styles in order to study the impact of the style on the systems properties - </a:t>
            </a:r>
            <a:r>
              <a:rPr lang="en-US" altLang="en-US" sz="2400" dirty="0"/>
              <a:t>Lab Assignment1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5FE2795E-ECAD-200B-AE2B-BF2A35A5B8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/>
              <a:t>Layers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6CACE8C9-5DA2-D85A-41C3-98F6F460C8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341313" indent="-341313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800" i="1"/>
              <a:t>“The </a:t>
            </a:r>
            <a:r>
              <a:rPr lang="en-US" altLang="en-US" sz="2800" b="1" i="1"/>
              <a:t>Layers </a:t>
            </a:r>
            <a:r>
              <a:rPr lang="en-US" altLang="en-US" sz="2800" i="1"/>
              <a:t>architectural pattern helps to structure applications that can be decomposed into groups of subtasks in which each group of subtasks is at a particular level of abstraction.”</a:t>
            </a:r>
          </a:p>
          <a:p>
            <a:pPr marL="341313" indent="-341313" eaLnBrk="1" hangingPunct="1">
              <a:lnSpc>
                <a:spcPct val="85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en-US"/>
          </a:p>
          <a:p>
            <a:pPr marL="341313" indent="-341313" eaLnBrk="1" hangingPunct="1">
              <a:lnSpc>
                <a:spcPct val="85000"/>
              </a:lnSpc>
              <a:spcBef>
                <a:spcPts val="7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800"/>
              <a:t>Typical example: </a:t>
            </a:r>
          </a:p>
          <a:p>
            <a:pPr marL="741363" lvl="1" indent="-284163" eaLnBrk="1" hangingPunct="1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400"/>
              <a:t>Network protocol stacks</a:t>
            </a:r>
          </a:p>
          <a:p>
            <a:pPr marL="741363" lvl="1" indent="-284163" eaLnBrk="1" hangingPunct="1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400"/>
              <a:t>The protocols specify agreements at a variety of abstraction levels</a:t>
            </a:r>
          </a:p>
          <a:p>
            <a:pPr marL="741363" lvl="1" indent="-284163" eaLnBrk="1" hangingPunct="1">
              <a:lnSpc>
                <a:spcPct val="85000"/>
              </a:lnSpc>
              <a:spcBef>
                <a:spcPts val="60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400"/>
              <a:t>Each layer deals with a specific aspect of communication and uses the services of the next lower layer.</a:t>
            </a:r>
          </a:p>
        </p:txBody>
      </p:sp>
      <p:sp>
        <p:nvSpPr>
          <p:cNvPr id="10244" name="Line 4">
            <a:extLst>
              <a:ext uri="{FF2B5EF4-FFF2-40B4-BE49-F238E27FC236}">
                <a16:creationId xmlns:a16="http://schemas.microsoft.com/office/drawing/2014/main" id="{A0C9AB54-A484-16DB-2714-69A6B150626F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1524000"/>
            <a:ext cx="8153400" cy="1588"/>
          </a:xfrm>
          <a:prstGeom prst="line">
            <a:avLst/>
          </a:prstGeom>
          <a:noFill/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245" name="Line 5">
            <a:extLst>
              <a:ext uri="{FF2B5EF4-FFF2-40B4-BE49-F238E27FC236}">
                <a16:creationId xmlns:a16="http://schemas.microsoft.com/office/drawing/2014/main" id="{44D697C3-1D80-98D3-779E-1486E2ED788C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3657600"/>
            <a:ext cx="8153400" cy="1588"/>
          </a:xfrm>
          <a:prstGeom prst="line">
            <a:avLst/>
          </a:prstGeom>
          <a:noFill/>
          <a:ln w="5724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>
            <a:extLst>
              <a:ext uri="{FF2B5EF4-FFF2-40B4-BE49-F238E27FC236}">
                <a16:creationId xmlns:a16="http://schemas.microsoft.com/office/drawing/2014/main" id="{B4A70F73-A2F9-6A6F-36EB-45BB0FCE82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1513" y="1447800"/>
            <a:ext cx="5097462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291" name="Rectangle 3">
            <a:extLst>
              <a:ext uri="{FF2B5EF4-FFF2-40B4-BE49-F238E27FC236}">
                <a16:creationId xmlns:a16="http://schemas.microsoft.com/office/drawing/2014/main" id="{D1C27492-F58D-E9AB-7992-F34505ABCB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/>
              <a:t>Typical Example for Layers</a:t>
            </a:r>
          </a:p>
        </p:txBody>
      </p:sp>
      <p:sp>
        <p:nvSpPr>
          <p:cNvPr id="12292" name="Text Box 4">
            <a:extLst>
              <a:ext uri="{FF2B5EF4-FFF2-40B4-BE49-F238E27FC236}">
                <a16:creationId xmlns:a16="http://schemas.microsoft.com/office/drawing/2014/main" id="{DC594223-605B-EB76-89D7-187852E47B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4388" y="6262688"/>
            <a:ext cx="1871662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spcBef>
                <a:spcPts val="8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>
              <a:spcBef>
                <a:spcPts val="6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800"/>
              <a:t>[POSA]-Fig/P.31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0AE8C028-A272-A072-6A18-CA79E385BE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/>
              <a:t>Layers: Context &amp; Problem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1B74BCE9-96C5-56BC-608F-769968C8E1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91075"/>
          </a:xfrm>
        </p:spPr>
        <p:txBody>
          <a:bodyPr/>
          <a:lstStyle/>
          <a:p>
            <a:pPr marL="341313" indent="-341313" eaLnBrk="1" hangingPunct="1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Context:</a:t>
            </a:r>
          </a:p>
          <a:p>
            <a:pPr marL="741363" lvl="1" indent="-284163" eaLnBrk="1" hangingPunct="1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A large system that requires decomposition.</a:t>
            </a:r>
          </a:p>
          <a:p>
            <a:pPr marL="341313" indent="-341313" eaLnBrk="1" hangingPunct="1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400"/>
              <a:t>Problem: </a:t>
            </a:r>
          </a:p>
          <a:p>
            <a:pPr marL="741363" lvl="1" indent="-284163" eaLnBrk="1" hangingPunct="1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The main characteristic of the system is that it deals with a mix of low- and high-level issues, where high-level operations rely on the lower-level ones </a:t>
            </a:r>
          </a:p>
          <a:p>
            <a:pPr marL="741363" lvl="1" indent="-284163" eaLnBrk="1" hangingPunct="1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A typical pattern of communication flow consists of requests moving from high to low level, and answers to requests, incoming data or notification about events traveling in the opposite direction.</a:t>
            </a:r>
          </a:p>
          <a:p>
            <a:pPr marL="741363" lvl="1" indent="-284163" eaLnBrk="1" hangingPunct="1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en-US" sz="2000"/>
              <a:t>The system specifications most often describe the high-level tasks to some extent, and specifies the target platform, but portability to other platforms is desired.</a:t>
            </a:r>
          </a:p>
          <a:p>
            <a:pPr marL="741363" lvl="1" indent="-284163" eaLnBrk="1" hangingPunct="1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en-US" sz="2000"/>
          </a:p>
          <a:p>
            <a:pPr marL="741363" lvl="1" indent="-284163" eaLnBrk="1" hangingPunct="1">
              <a:spcBef>
                <a:spcPts val="500"/>
              </a:spcBef>
              <a:buClrTx/>
              <a:buSz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en-US" sz="200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B461DA7E-4377-366B-FAFB-6502186911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Layers - Analysis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080E06DC-B4A6-9223-9380-206BF7ADF6D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82000" cy="4524375"/>
          </a:xfrm>
        </p:spPr>
        <p:txBody>
          <a:bodyPr/>
          <a:lstStyle/>
          <a:p>
            <a:pPr marL="0" indent="0" eaLnBrk="1" hangingPunct="1">
              <a:spcBef>
                <a:spcPct val="20000"/>
              </a:spcBef>
              <a:buFont typeface="Times New Roman" panose="02020603050405020304" pitchFamily="18" charset="0"/>
              <a:buChar char="•"/>
            </a:pPr>
            <a:r>
              <a:rPr lang="en-US" altLang="en-US" sz="2400"/>
              <a:t>Parts of the system should be exchangeable. Components should be able to be replaced by alternative implementations without  affecting the rest of the system. </a:t>
            </a:r>
          </a:p>
          <a:p>
            <a:pPr marL="0" indent="0" eaLnBrk="1" hangingPunct="1">
              <a:spcBef>
                <a:spcPct val="20000"/>
              </a:spcBef>
              <a:buFont typeface="Times New Roman" panose="02020603050405020304" pitchFamily="18" charset="0"/>
              <a:buChar char="•"/>
            </a:pPr>
            <a:r>
              <a:rPr lang="en-US" altLang="en-US" sz="2400"/>
              <a:t>Interfaces  of layers should be stable, and may even be prescribed by a standards body. </a:t>
            </a:r>
          </a:p>
          <a:p>
            <a:pPr marL="0" indent="0" eaLnBrk="1" hangingPunct="1">
              <a:spcBef>
                <a:spcPct val="20000"/>
              </a:spcBef>
              <a:buFont typeface="Times New Roman" panose="02020603050405020304" pitchFamily="18" charset="0"/>
              <a:buChar char="•"/>
            </a:pPr>
            <a:r>
              <a:rPr lang="en-US" altLang="en-US" sz="2400"/>
              <a:t>It may be necessary to build other systems at a later date with the same low-level issues as the system you are currently designing.</a:t>
            </a:r>
          </a:p>
          <a:p>
            <a:pPr marL="0" indent="0" eaLnBrk="1" hangingPunct="1">
              <a:spcBef>
                <a:spcPct val="20000"/>
              </a:spcBef>
              <a:buFont typeface="Times New Roman" panose="02020603050405020304" pitchFamily="18" charset="0"/>
              <a:buChar char="•"/>
            </a:pPr>
            <a:r>
              <a:rPr lang="en-US" altLang="en-US" sz="2400"/>
              <a:t>Similar responsibilities should be grouped to help understandability and maintainability. </a:t>
            </a:r>
          </a:p>
          <a:p>
            <a:pPr marL="0" indent="0" eaLnBrk="1" hangingPunct="1">
              <a:spcBef>
                <a:spcPct val="20000"/>
              </a:spcBef>
              <a:buFont typeface="Times New Roman" panose="02020603050405020304" pitchFamily="18" charset="0"/>
              <a:buChar char="•"/>
            </a:pPr>
            <a:r>
              <a:rPr lang="en-US" altLang="en-US" sz="2400"/>
              <a:t>There is no 'standard' component granularity.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stealth" w="lg" len="lg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stealth" w="lg" len="lg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5110</TotalTime>
  <Words>3188</Words>
  <Application>Microsoft Office PowerPoint</Application>
  <PresentationFormat>On-screen Show (4:3)</PresentationFormat>
  <Paragraphs>390</Paragraphs>
  <Slides>52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6" baseType="lpstr">
      <vt:lpstr>Arial</vt:lpstr>
      <vt:lpstr>Courier New</vt:lpstr>
      <vt:lpstr>Times New Roman</vt:lpstr>
      <vt:lpstr>Default Design</vt:lpstr>
      <vt:lpstr>Fundamental architectural styles</vt:lpstr>
      <vt:lpstr>Fundamental architectural styles</vt:lpstr>
      <vt:lpstr>Fundamental Architectural Styles</vt:lpstr>
      <vt:lpstr>Fundamental Architectural Styles</vt:lpstr>
      <vt:lpstr>Layers</vt:lpstr>
      <vt:lpstr>Layers</vt:lpstr>
      <vt:lpstr>Typical Example for Layers</vt:lpstr>
      <vt:lpstr>Layers: Context &amp; Problem</vt:lpstr>
      <vt:lpstr>Layers - Analysis</vt:lpstr>
      <vt:lpstr>Layers: Solution - Structure</vt:lpstr>
      <vt:lpstr>Layers: structural characteristics</vt:lpstr>
      <vt:lpstr>Layers: Dynamic behavior</vt:lpstr>
      <vt:lpstr>Layers: top-down communication</vt:lpstr>
      <vt:lpstr>Layers: Dynamic behavior</vt:lpstr>
      <vt:lpstr>Layers: bottom-up communication</vt:lpstr>
      <vt:lpstr>Layers: Dynamic behavior</vt:lpstr>
      <vt:lpstr>A Side-Note about   The Callback Mechanism</vt:lpstr>
      <vt:lpstr>Example: a situation  requiring use of callback</vt:lpstr>
      <vt:lpstr>Example contd.</vt:lpstr>
      <vt:lpstr>How can you implement callbacks ? </vt:lpstr>
      <vt:lpstr>Important steps for  defining a layered architecture</vt:lpstr>
      <vt:lpstr>Layers: variants</vt:lpstr>
      <vt:lpstr>Layers: Properties of the style</vt:lpstr>
      <vt:lpstr>Layers: Concluding remarks</vt:lpstr>
      <vt:lpstr>Pipes and Filters</vt:lpstr>
      <vt:lpstr>Pipes and Filters</vt:lpstr>
      <vt:lpstr>Context &amp; Problem</vt:lpstr>
      <vt:lpstr>Pipes  and Filters: another problem example</vt:lpstr>
      <vt:lpstr>Solution - structure</vt:lpstr>
      <vt:lpstr>PowerPoint Presentation</vt:lpstr>
      <vt:lpstr>Solution - behavior</vt:lpstr>
      <vt:lpstr>Passive Filters:  Push pipeline vs. Pull pipeline</vt:lpstr>
      <vt:lpstr>Active Filter: Push/pull pipeline</vt:lpstr>
      <vt:lpstr>Important steps for  defining a pipes-filters architecture</vt:lpstr>
      <vt:lpstr>Pipes-and-filters: Variants</vt:lpstr>
      <vt:lpstr>Properties of the style:  Pipes-and-filters</vt:lpstr>
      <vt:lpstr>Discussion:  Pipes-and-Filters vs. Layers</vt:lpstr>
      <vt:lpstr>Blackboard</vt:lpstr>
      <vt:lpstr>Blackboard</vt:lpstr>
      <vt:lpstr> Blackboard example</vt:lpstr>
      <vt:lpstr>Solution - Blackboard</vt:lpstr>
      <vt:lpstr>Solution – Blackboard contd.</vt:lpstr>
      <vt:lpstr>Solution - Blackboard</vt:lpstr>
      <vt:lpstr>Solution - Blackboard</vt:lpstr>
      <vt:lpstr>Blackboard – Dynamics Example</vt:lpstr>
      <vt:lpstr>Important steps for  defining a Blackboard architecture</vt:lpstr>
      <vt:lpstr>Variant - Repository</vt:lpstr>
      <vt:lpstr>Variant – Active Database</vt:lpstr>
      <vt:lpstr>Properties of the  Blackboard architectural style</vt:lpstr>
      <vt:lpstr>Fundamental architectural styles: Preliminary Conclusions (1)</vt:lpstr>
      <vt:lpstr>Fundamental architectural styles: Preliminary Conclusions (2)</vt:lpstr>
      <vt:lpstr>Fundamental architectural styles: Preliminary Conclusions (3)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Ioana Sora</cp:lastModifiedBy>
  <cp:revision>854</cp:revision>
  <cp:lastPrinted>1601-01-01T00:00:00Z</cp:lastPrinted>
  <dcterms:created xsi:type="dcterms:W3CDTF">2008-02-07T13:11:39Z</dcterms:created>
  <dcterms:modified xsi:type="dcterms:W3CDTF">2025-03-06T05:43:42Z</dcterms:modified>
</cp:coreProperties>
</file>