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sldIdLst>
    <p:sldId id="298" r:id="rId2"/>
    <p:sldId id="256" r:id="rId3"/>
    <p:sldId id="380" r:id="rId4"/>
    <p:sldId id="301" r:id="rId5"/>
    <p:sldId id="376" r:id="rId6"/>
    <p:sldId id="387" r:id="rId7"/>
    <p:sldId id="302" r:id="rId8"/>
    <p:sldId id="303" r:id="rId9"/>
    <p:sldId id="381" r:id="rId10"/>
    <p:sldId id="382" r:id="rId11"/>
    <p:sldId id="304" r:id="rId12"/>
    <p:sldId id="305" r:id="rId13"/>
    <p:sldId id="306" r:id="rId14"/>
    <p:sldId id="307" r:id="rId15"/>
    <p:sldId id="308" r:id="rId16"/>
    <p:sldId id="309" r:id="rId17"/>
    <p:sldId id="359" r:id="rId18"/>
    <p:sldId id="310" r:id="rId19"/>
    <p:sldId id="360" r:id="rId20"/>
    <p:sldId id="389" r:id="rId21"/>
    <p:sldId id="364" r:id="rId22"/>
    <p:sldId id="362" r:id="rId23"/>
    <p:sldId id="363" r:id="rId24"/>
    <p:sldId id="361" r:id="rId25"/>
    <p:sldId id="374" r:id="rId26"/>
    <p:sldId id="375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91" r:id="rId35"/>
    <p:sldId id="386" r:id="rId36"/>
    <p:sldId id="372" r:id="rId37"/>
    <p:sldId id="390" r:id="rId38"/>
    <p:sldId id="373" r:id="rId39"/>
    <p:sldId id="388" r:id="rId40"/>
    <p:sldId id="392" r:id="rId41"/>
    <p:sldId id="355" r:id="rId42"/>
    <p:sldId id="357" r:id="rId43"/>
    <p:sldId id="356" r:id="rId44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2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D6DFEC8C-64FE-F239-F4F8-582D22F86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4F53139-ED89-898E-F399-EAFD885677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C865821-2966-B35F-656E-86643F9E5CF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C7F5DBFB-5A96-E93D-E8C2-1186514003C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A2D08D-FB35-E00B-DD5F-184DF796AF2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585B79-3B52-A215-6268-B40B0E6A6F8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16B9C8B-A920-4AC7-8E56-7384EADA91B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1CF6C48-7396-4D44-AFF0-13E18DB3B5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3679238-DA43-9439-6928-EF07EF13047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A372F1-2C04-4118-BF2D-0BC61086218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D3DF31E7-3BD7-124F-EF1D-3E679397C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AF133BEB-11F5-218C-57F6-4A21E8AC582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1B1A50A-5548-0F7A-D3DA-0C2A3D0822C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FA3E92-B533-480C-AD75-459E491285F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36E5A86E-70E4-B9AD-253E-F0766F214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F04A16C7-CF8C-F190-44E0-6067154BC70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>
                <a:latin typeface="Arial" panose="020B0604020202020204" pitchFamily="34" charset="0"/>
              </a:rPr>
              <a:t>POSA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9F85B68-02BA-2F18-6CE5-4DAA54CE8FD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AD681D-ABBC-4E2C-9DB5-1BF5EB8FFAA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7D05D37-F5C6-9EFD-110A-20A6C58F3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686EF2C-744A-E12E-4E52-DA8E5443C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Definitia din Garlan&amp;Shaw – Intro to SwArch</a:t>
            </a:r>
          </a:p>
          <a:p>
            <a:r>
              <a:rPr lang="en-US" altLang="en-US"/>
              <a:t>Exemplu din Event Notifier, a Pattern for Event Notification,</a:t>
            </a:r>
          </a:p>
          <a:p>
            <a:r>
              <a:rPr lang="en-US" altLang="en-US"/>
              <a:t>Gupta, Hartkopf, Ramaswamy, Java Report 1998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D018878-472C-ACA2-671A-A00045C4BD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126DED-09F8-4D8B-96DA-05296FC64AE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0989F54-652A-F60D-2354-319E5907B4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6ACA3D1-DFB1-F949-48E9-016ECC751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/>
              <a:t>Definitioa din Garlan&amp;Shaw – Intro to SwArch</a:t>
            </a:r>
          </a:p>
          <a:p>
            <a:r>
              <a:rPr lang="en-US" altLang="en-US"/>
              <a:t>Exemplu din Event Notifier, a Pattern for Event Notification,</a:t>
            </a:r>
          </a:p>
          <a:p>
            <a:r>
              <a:rPr lang="en-US" altLang="en-US"/>
              <a:t>Gupta, Hartkopf, Ramaswamy, Java Report 1998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91CF6C48-7396-4D44-AFF0-13E18DB3B5E3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24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125351-9ECF-4A9E-0657-C12BD65E65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619B60-1408-0BD1-3274-31C792A6F3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E592E4-97C0-9131-0323-5324867A00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62FEE-BD84-482D-9973-E7F6EF8B6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06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141F8-3E28-6B52-E20D-72F243B2B3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298D6E-A172-8CEC-569F-C638A476A64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3B7D7A-2D13-2664-283E-90F04009D8E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F67A0-9307-4283-8BE9-7D878435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B796F0-0101-E2EE-20E4-C0460564985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729BF-1280-0D7B-3F85-8A181A757F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6D7B24-0406-6172-B0DF-7C2FA237FAD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1B8A-7100-419B-8A73-D241A7082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93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8013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8013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B5BD574-D774-D709-F39C-CAECAE6C40C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53BAC9F-EAD9-0832-76AE-59EF961DE8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3CA76D2-0D78-F71D-2803-4E093AA8D7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9E95-8399-419D-9BFE-B0ECB2C04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4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36AC9C-8601-30A9-9187-83E4FD01F2B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59742-4D82-B6E8-A8C0-008503A877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A6490C-9941-0A90-7EF1-75D3B3AD8CB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2A25-5AC0-406F-BDAA-055C734B6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70C475-C3C5-32A5-26E8-DB9EEEB58B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E8B2C6-B25F-7882-F5A9-314811AD3F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0C40D-1CEF-5BF6-615D-534216229E9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08608-4AEA-4F89-B118-499864892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686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E18A37-2E01-A883-3017-A782B66DDE7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2CEE718-0493-4503-3FF5-7DFFAF12AD9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16995D-ADA7-53E6-79CE-F77ECF1BF1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56064-32DF-4C5D-9F2D-9307D9644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35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740E7B2-6725-F0D4-3023-43B501B5DEB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8D6D0C3-3E37-BB38-F2FE-16AD305FBE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36C73DA-CF2A-F636-1C1F-665F92A4EB5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4CE50-686A-4644-AE91-62ACD10915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6E0A507-ED8D-92F9-4334-A98BFE48664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2BE47C-A14B-2335-E283-C468F36FDA1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4859A9-248B-02C6-6501-1E428244A97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C0B0C-7EE4-4060-8A27-68678018D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50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C83310B-207F-B68E-E21F-3EFCA085F4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AD156F-D554-6AE4-5EFC-BD021A6A0F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4D36CD-435F-E45C-9A6B-61B1B383CFF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DEAC-3DA2-4AFB-A269-0E0F62690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97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2C7C6F2-DEA0-A782-D283-263E81AB5FF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2D3295-468A-B066-323F-0F766BD1D2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7AC6004-E2B9-4732-FC67-64FAF351C3E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7C9DE-AF69-4E33-870C-29258EFD9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10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A5E47C9-16A3-AF36-C66E-6E80D7F89D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18C2FA8-3E7C-EF61-BEAD-7699FF8FF7D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71604F6-653E-48C2-7D7E-C611AB891E5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54557-1792-4C13-B03D-BE9CB6E29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0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37E51CA-1D10-6FE3-840F-AC6B372ED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919589D-DC1E-BEF9-72DB-B88FD67DE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D4E6A07-1C41-AC17-6819-CC650C4A9BF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799A6A-2380-B059-B8A8-FE869B194A0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3C4598-AB71-C545-38AE-440309C3843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F458EE-8FE0-498B-B394-ECB52100D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o.panizza.name/dispenseTM/slides/exerc/eventNotifier/eventNotifi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mu.edu/afs/cs/project/able/ftp/intro_softarch/intro_softarch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o.panizza.name/dispenseTM/slides/exerc/eventNotifier/eventNotifier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afs/cs/project/able/ftp/intro_softarch/intro_softarch.pdf" TargetMode="Externa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ipattern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ipatterns.com/Messaging.html" TargetMode="External"/><Relationship Id="rId5" Type="http://schemas.openxmlformats.org/officeDocument/2006/relationships/hyperlink" Target="http://www.eaipatterns.com/PipesAndFilters.html" TargetMode="External"/><Relationship Id="rId4" Type="http://schemas.openxmlformats.org/officeDocument/2006/relationships/hyperlink" Target="http://www.eaipatterns.com/SharedDataBaseIntegrati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BE4F6D-B362-0DDC-544E-FE007E2744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/>
              <a:t>Fundamental architectural styles 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C728D19D-46E0-B5D9-AFDA-6553EFA81E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Continued - Part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A3E9DB-4FE7-D187-6E79-FEA252652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50E69F6-7CB0-EA87-B14D-FCDF58B41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ECB66E1-4CCB-CAB6-9427-D3647B128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CB24D44-F99B-00D6-E576-C34ED018E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64044C4-7B82-57E7-568B-0B6BEBB13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B9802EF7-090F-AD3D-3D8D-08FAB63E6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9046EFE3-ED63-B667-E532-D8B6EAB0E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structure of an event-driven application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AD9655C1-4E33-27A3-F793-20334042F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8931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85E6DE81-51C5-EA19-60F2-5AD2CAC59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3662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2DFEBDE5-0005-6FE8-8AF2-85B69CB62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948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4AD742E6-302F-A6D4-2B6D-3239CB0A1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5791200"/>
            <a:ext cx="1146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D92AC28D-7452-E657-B45D-CF8B44D44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1285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005EB284-398E-5872-E3B8-F1C3097C5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948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F8456B7F-14A2-5FC2-17F7-9A7BA2E09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662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6" name="Text Box 16">
            <a:extLst>
              <a:ext uri="{FF2B5EF4-FFF2-40B4-BE49-F238E27FC236}">
                <a16:creationId xmlns:a16="http://schemas.microsoft.com/office/drawing/2014/main" id="{27A9BBC2-15E0-F35D-490A-627FD0EC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531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5377" name="Text Box 17">
            <a:extLst>
              <a:ext uri="{FF2B5EF4-FFF2-40B4-BE49-F238E27FC236}">
                <a16:creationId xmlns:a16="http://schemas.microsoft.com/office/drawing/2014/main" id="{C06AF1C7-3FA1-51AD-2C25-D1FDC17AF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00600"/>
            <a:ext cx="8474075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Bus)</a:t>
            </a:r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DAF3D5DC-4297-CA57-63E4-23AF57F6C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9" name="Line 19">
            <a:extLst>
              <a:ext uri="{FF2B5EF4-FFF2-40B4-BE49-F238E27FC236}">
                <a16:creationId xmlns:a16="http://schemas.microsoft.com/office/drawing/2014/main" id="{5BD447CB-50E6-D2BD-744E-097EE66400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1816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0" name="Line 20">
            <a:extLst>
              <a:ext uri="{FF2B5EF4-FFF2-40B4-BE49-F238E27FC236}">
                <a16:creationId xmlns:a16="http://schemas.microsoft.com/office/drawing/2014/main" id="{EB010787-BBC4-D51B-9A99-02BF936DF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C4FCFF66-EC58-C701-87E9-F7C2D01710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2578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528A5E2C-836A-907F-9469-84EFE4146E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267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3" name="Line 23">
            <a:extLst>
              <a:ext uri="{FF2B5EF4-FFF2-40B4-BE49-F238E27FC236}">
                <a16:creationId xmlns:a16="http://schemas.microsoft.com/office/drawing/2014/main" id="{9EC2264A-3778-C700-5F31-FF3120FF6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114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4" name="Line 24">
            <a:extLst>
              <a:ext uri="{FF2B5EF4-FFF2-40B4-BE49-F238E27FC236}">
                <a16:creationId xmlns:a16="http://schemas.microsoft.com/office/drawing/2014/main" id="{03770F60-C348-10C8-DD66-1CD9AFAF3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5" name="Line 25">
            <a:extLst>
              <a:ext uri="{FF2B5EF4-FFF2-40B4-BE49-F238E27FC236}">
                <a16:creationId xmlns:a16="http://schemas.microsoft.com/office/drawing/2014/main" id="{4FE11945-FDBC-BDAB-2D15-EEBB020C8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2578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6" name="Text Box 27">
            <a:extLst>
              <a:ext uri="{FF2B5EF4-FFF2-40B4-BE49-F238E27FC236}">
                <a16:creationId xmlns:a16="http://schemas.microsoft.com/office/drawing/2014/main" id="{73FD063F-F291-9CD6-BEF4-801F959DB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8305800" cy="1549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The API offered by an</a:t>
            </a:r>
            <a:r>
              <a:rPr lang="en-US" altLang="en-US" sz="2000">
                <a:solidFill>
                  <a:schemeClr val="tx1"/>
                </a:solidFill>
              </a:rPr>
              <a:t> Event Channel (Event Bus, Event Service):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>
                <a:solidFill>
                  <a:schemeClr val="tx1"/>
                </a:solidFill>
              </a:rPr>
              <a:t>    EventChannel:  subscribe(Subscriber, Event); publish(Event)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>
                <a:solidFill>
                  <a:schemeClr val="tx1"/>
                </a:solidFill>
              </a:rPr>
              <a:t>    Subscriber:      notify(Event)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19184C4-FD66-095D-B8B4-82613F607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Event Channel – Models of communication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95612A4-4A99-922F-2DC1-0C6813EF64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4953000"/>
          </a:xfrm>
        </p:spPr>
        <p:txBody>
          <a:bodyPr/>
          <a:lstStyle/>
          <a:p>
            <a:pPr eaLnBrk="1" hangingPunct="1"/>
            <a:r>
              <a:rPr lang="en-US" altLang="en-US" sz="2000"/>
              <a:t>Usually, when an event is received by (one or more) Subscribers, a  data transfer will follow, from the Publisher who generated the event  to the receiving Subscribers.</a:t>
            </a:r>
          </a:p>
          <a:p>
            <a:pPr eaLnBrk="1" hangingPunct="1"/>
            <a:r>
              <a:rPr lang="en-US" altLang="en-US" sz="2000"/>
              <a:t>There are 4 models of communication, according to the type of data transfer:</a:t>
            </a:r>
          </a:p>
          <a:p>
            <a:pPr lvl="1" eaLnBrk="1" hangingPunct="1"/>
            <a:r>
              <a:rPr lang="en-US" altLang="en-US" sz="1800" b="1" i="1"/>
              <a:t>Push</a:t>
            </a:r>
            <a:r>
              <a:rPr lang="en-US" altLang="en-US" sz="1800"/>
              <a:t>: Publisher  is the active source that  initiates the  transfer, while  Subscriber is a passive destination. Event Channel = </a:t>
            </a:r>
            <a:r>
              <a:rPr lang="en-US" altLang="en-US" sz="1800" b="1" i="1"/>
              <a:t>Notifier</a:t>
            </a:r>
          </a:p>
          <a:p>
            <a:pPr lvl="1" eaLnBrk="1" hangingPunct="1"/>
            <a:r>
              <a:rPr lang="en-US" altLang="en-US" sz="1800" b="1" i="1"/>
              <a:t>Pull</a:t>
            </a:r>
            <a:r>
              <a:rPr lang="en-US" altLang="en-US" sz="1800"/>
              <a:t>: Subscriber is active and initiates (requests) the  data transfer  from a passive source (Publisher) . Event Channel = </a:t>
            </a:r>
            <a:r>
              <a:rPr lang="en-US" altLang="en-US" sz="1800" b="1" i="1"/>
              <a:t>Procurer</a:t>
            </a:r>
          </a:p>
          <a:p>
            <a:pPr lvl="1" eaLnBrk="1" hangingPunct="1"/>
            <a:r>
              <a:rPr lang="en-US" altLang="en-US" sz="1800" b="1" i="1"/>
              <a:t>Hybrid Push/Pull</a:t>
            </a:r>
            <a:r>
              <a:rPr lang="en-US" altLang="en-US" sz="1800"/>
              <a:t>: Publishers  and Subscribers are  active initiators of the  transfers, which occur between buffers of the Event Channel = </a:t>
            </a:r>
            <a:r>
              <a:rPr lang="en-US" altLang="en-US" sz="1800" b="1" i="1"/>
              <a:t>Queue</a:t>
            </a:r>
          </a:p>
          <a:p>
            <a:pPr lvl="1" eaLnBrk="1" hangingPunct="1"/>
            <a:r>
              <a:rPr lang="en-US" altLang="en-US" sz="1800" b="1" i="1"/>
              <a:t>Hybrid Pull/Push</a:t>
            </a:r>
            <a:r>
              <a:rPr lang="en-US" altLang="en-US" sz="1800"/>
              <a:t>: Publishers and Subscribers are passive components, the Event Channel has the initiative of the data transfers = </a:t>
            </a:r>
            <a:r>
              <a:rPr lang="en-US" altLang="en-US" sz="1800" b="1" i="1"/>
              <a:t>Intelligent Agent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3BA19F-6D4B-3CB6-A9D9-F6D00CF1C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Push: Notifier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97A0DA6-F4B4-1943-3ED4-A31BD66B6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8AEEC50-CAC6-436C-5662-211AC30D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19FFB3DD-FD8E-561F-7089-C1CDDBA8F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2900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BFC0CA3B-8D6F-FD49-FA37-0D66D6F8E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25" y="2900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8D36B236-3F97-5BAE-86B8-A80C04174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0" cy="1066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Line 8">
            <a:extLst>
              <a:ext uri="{FF2B5EF4-FFF2-40B4-BE49-F238E27FC236}">
                <a16:creationId xmlns:a16="http://schemas.microsoft.com/office/drawing/2014/main" id="{B18B4ADF-B174-91D1-AF09-779F22E95F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429000"/>
            <a:ext cx="0" cy="1066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6AF33FC7-2B4C-ABD5-5554-02CDB0CE4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6763"/>
            <a:ext cx="6324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Notifier</a:t>
            </a:r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D0EC23E3-1D8C-C4D2-900A-A878DF0E9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8E9F4B9C-5764-752D-91D8-D7730D5167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F692EF7A-33C3-E7FD-43C1-121000CE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5417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Push data</a:t>
            </a:r>
          </a:p>
        </p:txBody>
      </p:sp>
      <p:sp>
        <p:nvSpPr>
          <p:cNvPr id="17421" name="Text Box 13">
            <a:extLst>
              <a:ext uri="{FF2B5EF4-FFF2-40B4-BE49-F238E27FC236}">
                <a16:creationId xmlns:a16="http://schemas.microsoft.com/office/drawing/2014/main" id="{4874B714-449C-9A3E-53B0-25AE989E6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0" y="3519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Push data</a:t>
            </a:r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A48E4279-9775-E343-6CC6-69BD87D69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7E10B467-177A-2DE0-521C-F3B5B3A34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7424" name="Text Box 16">
            <a:extLst>
              <a:ext uri="{FF2B5EF4-FFF2-40B4-BE49-F238E27FC236}">
                <a16:creationId xmlns:a16="http://schemas.microsoft.com/office/drawing/2014/main" id="{BBA3B830-D25F-3CD5-99D4-93E1BF28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198120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Active behaviour</a:t>
            </a:r>
          </a:p>
        </p:txBody>
      </p:sp>
      <p:sp>
        <p:nvSpPr>
          <p:cNvPr id="17425" name="Text Box 17">
            <a:extLst>
              <a:ext uri="{FF2B5EF4-FFF2-40B4-BE49-F238E27FC236}">
                <a16:creationId xmlns:a16="http://schemas.microsoft.com/office/drawing/2014/main" id="{F012476E-8D22-EBFA-B6A9-87525855B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1981200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Passive behaviour</a:t>
            </a:r>
          </a:p>
        </p:txBody>
      </p:sp>
      <p:sp>
        <p:nvSpPr>
          <p:cNvPr id="17426" name="Line 18">
            <a:extLst>
              <a:ext uri="{FF2B5EF4-FFF2-40B4-BE49-F238E27FC236}">
                <a16:creationId xmlns:a16="http://schemas.microsoft.com/office/drawing/2014/main" id="{7D9ECD12-5027-ABBD-E77F-735E761CC3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91200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F1CC16DB-4FCB-769F-C955-0750F92C34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172200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7D7F7D69-FD6C-9EF0-4B78-5B7410C25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6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9" name="Text Box 21">
            <a:extLst>
              <a:ext uri="{FF2B5EF4-FFF2-40B4-BE49-F238E27FC236}">
                <a16:creationId xmlns:a16="http://schemas.microsoft.com/office/drawing/2014/main" id="{3AB56617-714B-D256-0852-E5684110F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599113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17430" name="Text Box 22">
            <a:extLst>
              <a:ext uri="{FF2B5EF4-FFF2-40B4-BE49-F238E27FC236}">
                <a16:creationId xmlns:a16="http://schemas.microsoft.com/office/drawing/2014/main" id="{A55BCD93-855E-61C4-B8C7-1BF775969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  <p:sp>
        <p:nvSpPr>
          <p:cNvPr id="17431" name="Text Box 23">
            <a:extLst>
              <a:ext uri="{FF2B5EF4-FFF2-40B4-BE49-F238E27FC236}">
                <a16:creationId xmlns:a16="http://schemas.microsoft.com/office/drawing/2014/main" id="{4EDE15D2-1204-2A37-A00A-6FF52349C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2626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Data Transfer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8FEC398-F086-E99D-6788-7831EE37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Pull: Procurer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6A553F2-FFE2-FFA6-2E74-AFE24F240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135D427-87DA-1249-5EE3-0A4FC3EEC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9ABA2ED-F1B9-F264-DE6A-CC9BAC1E1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2900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65676427-3715-1577-DF77-1BBE207D3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25" y="2900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AAC2A4D1-C705-B630-8B63-580E6EF94F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0" cy="1066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8">
            <a:extLst>
              <a:ext uri="{FF2B5EF4-FFF2-40B4-BE49-F238E27FC236}">
                <a16:creationId xmlns:a16="http://schemas.microsoft.com/office/drawing/2014/main" id="{392353A4-6011-3E2D-0828-892952EBD0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429000"/>
            <a:ext cx="0" cy="1066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C17F1FCA-415D-D81F-5F3A-9AC462994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6763"/>
            <a:ext cx="6324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Procurer</a:t>
            </a:r>
          </a:p>
        </p:txBody>
      </p:sp>
      <p:sp>
        <p:nvSpPr>
          <p:cNvPr id="18442" name="Line 10">
            <a:extLst>
              <a:ext uri="{FF2B5EF4-FFF2-40B4-BE49-F238E27FC236}">
                <a16:creationId xmlns:a16="http://schemas.microsoft.com/office/drawing/2014/main" id="{465C2193-3EAA-62EA-0C73-00E5156C41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Line 11">
            <a:extLst>
              <a:ext uri="{FF2B5EF4-FFF2-40B4-BE49-F238E27FC236}">
                <a16:creationId xmlns:a16="http://schemas.microsoft.com/office/drawing/2014/main" id="{D07E514C-61A8-F883-EB80-746755B2A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790A23D5-7CD3-6228-5B07-B49FCE801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5417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Pull data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09861673-422A-1646-5939-D56B3121C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0" y="35194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Pull data</a:t>
            </a:r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335DE860-E284-D1E0-9675-DE222F4F2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8447" name="Oval 15">
            <a:extLst>
              <a:ext uri="{FF2B5EF4-FFF2-40B4-BE49-F238E27FC236}">
                <a16:creationId xmlns:a16="http://schemas.microsoft.com/office/drawing/2014/main" id="{9AEB956E-57A3-7EB2-E5D9-0C889EFCD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C6BF6580-D63D-8BD8-24B1-A4EE568FC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1981200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Passive behaviour</a:t>
            </a:r>
          </a:p>
        </p:txBody>
      </p:sp>
      <p:sp>
        <p:nvSpPr>
          <p:cNvPr id="18449" name="Text Box 17">
            <a:extLst>
              <a:ext uri="{FF2B5EF4-FFF2-40B4-BE49-F238E27FC236}">
                <a16:creationId xmlns:a16="http://schemas.microsoft.com/office/drawing/2014/main" id="{3C8E6145-1A61-4C07-2C96-AC6F5D6BB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198120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Active behaviour</a:t>
            </a:r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03D6DABA-FAE9-809E-3D2E-BBE8809DE7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91200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8107987A-4844-B25E-A4C8-AB721CDE94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172200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C59F5941-0D85-9955-1482-54603B859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6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Text Box 21">
            <a:extLst>
              <a:ext uri="{FF2B5EF4-FFF2-40B4-BE49-F238E27FC236}">
                <a16:creationId xmlns:a16="http://schemas.microsoft.com/office/drawing/2014/main" id="{22FA4149-874E-ECDC-6963-332BF63E1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599113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1ADA12F9-8E42-F03E-E284-7AC5D812F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  <p:sp>
        <p:nvSpPr>
          <p:cNvPr id="18455" name="Text Box 23">
            <a:extLst>
              <a:ext uri="{FF2B5EF4-FFF2-40B4-BE49-F238E27FC236}">
                <a16:creationId xmlns:a16="http://schemas.microsoft.com/office/drawing/2014/main" id="{93662D57-9891-0DE4-C1FC-C7E95D2FF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2626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Data Transfer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BFA5BC-AB12-B782-95E0-B1C7336F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Push/Pull: Queue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B430E48-E1F5-E1DE-569B-FB60A53D9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3FFDEA2-A7BD-F68F-2832-2305EF684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EE64BEBC-830D-D5D9-B6FA-210916BF3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2900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CF0934AA-29F2-1E73-82CD-95C4D2B14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25" y="2900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12D738FC-440E-54E2-4939-A3FB15EFB5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0" cy="1066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8">
            <a:extLst>
              <a:ext uri="{FF2B5EF4-FFF2-40B4-BE49-F238E27FC236}">
                <a16:creationId xmlns:a16="http://schemas.microsoft.com/office/drawing/2014/main" id="{B5417BE6-897B-91C1-DCAA-C76D6EA41B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429000"/>
            <a:ext cx="0" cy="1066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CCF63EF1-C44B-3672-7BE0-9E95CCBE2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6763"/>
            <a:ext cx="6324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9466" name="Line 10">
            <a:extLst>
              <a:ext uri="{FF2B5EF4-FFF2-40B4-BE49-F238E27FC236}">
                <a16:creationId xmlns:a16="http://schemas.microsoft.com/office/drawing/2014/main" id="{8D4CDBE8-5005-6E7C-E690-995C70347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Line 11">
            <a:extLst>
              <a:ext uri="{FF2B5EF4-FFF2-40B4-BE49-F238E27FC236}">
                <a16:creationId xmlns:a16="http://schemas.microsoft.com/office/drawing/2014/main" id="{5209C7F3-4B96-15AC-2F68-A57A4473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Text Box 12">
            <a:extLst>
              <a:ext uri="{FF2B5EF4-FFF2-40B4-BE49-F238E27FC236}">
                <a16:creationId xmlns:a16="http://schemas.microsoft.com/office/drawing/2014/main" id="{EED9B179-BD29-136C-B630-0AD09414E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5417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Push data</a:t>
            </a:r>
          </a:p>
        </p:txBody>
      </p:sp>
      <p:sp>
        <p:nvSpPr>
          <p:cNvPr id="19469" name="Text Box 13">
            <a:extLst>
              <a:ext uri="{FF2B5EF4-FFF2-40B4-BE49-F238E27FC236}">
                <a16:creationId xmlns:a16="http://schemas.microsoft.com/office/drawing/2014/main" id="{3E02D20C-4597-B0C1-EB59-F671804CE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0" y="35194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Pull data</a:t>
            </a:r>
          </a:p>
        </p:txBody>
      </p:sp>
      <p:sp>
        <p:nvSpPr>
          <p:cNvPr id="19470" name="Oval 14">
            <a:extLst>
              <a:ext uri="{FF2B5EF4-FFF2-40B4-BE49-F238E27FC236}">
                <a16:creationId xmlns:a16="http://schemas.microsoft.com/office/drawing/2014/main" id="{9E42CE86-2F5B-2BEF-A1FF-A9FEBFD2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71" name="Oval 15">
            <a:extLst>
              <a:ext uri="{FF2B5EF4-FFF2-40B4-BE49-F238E27FC236}">
                <a16:creationId xmlns:a16="http://schemas.microsoft.com/office/drawing/2014/main" id="{0FB99175-BCBF-8D79-9703-BA33B5E20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9472" name="Text Box 16">
            <a:extLst>
              <a:ext uri="{FF2B5EF4-FFF2-40B4-BE49-F238E27FC236}">
                <a16:creationId xmlns:a16="http://schemas.microsoft.com/office/drawing/2014/main" id="{CDAC9CE5-E601-4841-A73D-2F839B5D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198120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Active behaviour</a:t>
            </a:r>
          </a:p>
        </p:txBody>
      </p:sp>
      <p:sp>
        <p:nvSpPr>
          <p:cNvPr id="19473" name="Text Box 17">
            <a:extLst>
              <a:ext uri="{FF2B5EF4-FFF2-40B4-BE49-F238E27FC236}">
                <a16:creationId xmlns:a16="http://schemas.microsoft.com/office/drawing/2014/main" id="{8995B7EA-5A2A-3150-D37E-8BC0588A3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1981200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Active behaviour</a:t>
            </a:r>
          </a:p>
        </p:txBody>
      </p:sp>
      <p:sp>
        <p:nvSpPr>
          <p:cNvPr id="19474" name="Line 18">
            <a:extLst>
              <a:ext uri="{FF2B5EF4-FFF2-40B4-BE49-F238E27FC236}">
                <a16:creationId xmlns:a16="http://schemas.microsoft.com/office/drawing/2014/main" id="{675341A2-F336-2F17-E009-0C29FCF37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91200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5" name="Line 19">
            <a:extLst>
              <a:ext uri="{FF2B5EF4-FFF2-40B4-BE49-F238E27FC236}">
                <a16:creationId xmlns:a16="http://schemas.microsoft.com/office/drawing/2014/main" id="{A0DAE510-891D-716E-CE67-D5B618DE30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172200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Line 20">
            <a:extLst>
              <a:ext uri="{FF2B5EF4-FFF2-40B4-BE49-F238E27FC236}">
                <a16:creationId xmlns:a16="http://schemas.microsoft.com/office/drawing/2014/main" id="{1B8A4A06-19B6-1CDB-7708-7B620C638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6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Text Box 21">
            <a:extLst>
              <a:ext uri="{FF2B5EF4-FFF2-40B4-BE49-F238E27FC236}">
                <a16:creationId xmlns:a16="http://schemas.microsoft.com/office/drawing/2014/main" id="{B0396080-BDF5-8DF3-D28B-E645013D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599113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19478" name="Text Box 22">
            <a:extLst>
              <a:ext uri="{FF2B5EF4-FFF2-40B4-BE49-F238E27FC236}">
                <a16:creationId xmlns:a16="http://schemas.microsoft.com/office/drawing/2014/main" id="{C756972D-06C0-CA7E-78C6-F18152C8E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  <p:sp>
        <p:nvSpPr>
          <p:cNvPr id="19479" name="Text Box 23">
            <a:extLst>
              <a:ext uri="{FF2B5EF4-FFF2-40B4-BE49-F238E27FC236}">
                <a16:creationId xmlns:a16="http://schemas.microsoft.com/office/drawing/2014/main" id="{B7BA8F41-A10F-46FD-2DEC-A010F0599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2626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Data Transfer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0D674AB-B827-930E-0BA0-8DA34AC09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Hybrid Pull/Push: Intelligent Agent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D9EAB3D-D4B4-6B88-CF10-F691A01DB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089D2E34-B5F7-7C8A-219E-A57C9D8D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19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3F22DA66-DB29-A2FA-0024-C0EE1F914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2900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5EF1DDAB-0BCA-AEC1-3FCA-ECEAE3E8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525" y="2900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0CF1A451-B8E4-4EA2-35C4-FEA2720776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429000"/>
            <a:ext cx="0" cy="1066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8" name="Line 8">
            <a:extLst>
              <a:ext uri="{FF2B5EF4-FFF2-40B4-BE49-F238E27FC236}">
                <a16:creationId xmlns:a16="http://schemas.microsoft.com/office/drawing/2014/main" id="{96347AF8-F097-553F-9742-F49DA627C5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86600" y="3429000"/>
            <a:ext cx="0" cy="1066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CD4590A4-BFDC-0618-F63E-9A8742F54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576763"/>
            <a:ext cx="6324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Intelligent Agent</a:t>
            </a: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5667DDD6-C2D0-E08C-E833-AC3A37B83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1B53A8E0-98E2-7258-1015-43F7A3E685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3429000"/>
            <a:ext cx="0" cy="10668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86D75FB3-D1EB-0CCC-0FB5-C374B22A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35417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Pull data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19608E99-3202-E194-3EFA-F2485532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150" y="35194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Push data</a:t>
            </a:r>
          </a:p>
        </p:txBody>
      </p:sp>
      <p:sp>
        <p:nvSpPr>
          <p:cNvPr id="20494" name="Oval 14">
            <a:extLst>
              <a:ext uri="{FF2B5EF4-FFF2-40B4-BE49-F238E27FC236}">
                <a16:creationId xmlns:a16="http://schemas.microsoft.com/office/drawing/2014/main" id="{BAF71A40-0B8E-5214-B26D-4D832A3C3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5" name="Oval 15">
            <a:extLst>
              <a:ext uri="{FF2B5EF4-FFF2-40B4-BE49-F238E27FC236}">
                <a16:creationId xmlns:a16="http://schemas.microsoft.com/office/drawing/2014/main" id="{5737F963-C24B-B821-7FF9-C8BC83E6C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2590800" cy="1219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DD3D6CD3-88C7-C1FA-FC9A-183A60158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550" y="19812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passive behaviour</a:t>
            </a:r>
          </a:p>
        </p:txBody>
      </p:sp>
      <p:sp>
        <p:nvSpPr>
          <p:cNvPr id="20497" name="Text Box 17">
            <a:extLst>
              <a:ext uri="{FF2B5EF4-FFF2-40B4-BE49-F238E27FC236}">
                <a16:creationId xmlns:a16="http://schemas.microsoft.com/office/drawing/2014/main" id="{681979B3-5B99-B78C-13D4-F8244EFC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6150" y="19812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i="1">
                <a:solidFill>
                  <a:schemeClr val="accent2"/>
                </a:solidFill>
              </a:rPr>
              <a:t>passive behaviour</a:t>
            </a:r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16E90D0D-C39E-F695-1678-52E4DA6B5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791200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9" name="Line 19">
            <a:extLst>
              <a:ext uri="{FF2B5EF4-FFF2-40B4-BE49-F238E27FC236}">
                <a16:creationId xmlns:a16="http://schemas.microsoft.com/office/drawing/2014/main" id="{5A005053-4314-07CE-6909-95D5B875D1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172200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0" name="Line 20">
            <a:extLst>
              <a:ext uri="{FF2B5EF4-FFF2-40B4-BE49-F238E27FC236}">
                <a16:creationId xmlns:a16="http://schemas.microsoft.com/office/drawing/2014/main" id="{27204096-59A5-777A-8378-26E783EA4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620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01" name="Text Box 21">
            <a:extLst>
              <a:ext uri="{FF2B5EF4-FFF2-40B4-BE49-F238E27FC236}">
                <a16:creationId xmlns:a16="http://schemas.microsoft.com/office/drawing/2014/main" id="{8E8367A5-B46A-14BE-CE02-B3B31D7B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5599113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20502" name="Text Box 22">
            <a:extLst>
              <a:ext uri="{FF2B5EF4-FFF2-40B4-BE49-F238E27FC236}">
                <a16:creationId xmlns:a16="http://schemas.microsoft.com/office/drawing/2014/main" id="{BD09950C-2AFE-73AB-B2E8-CCC5827A6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94360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  <p:sp>
        <p:nvSpPr>
          <p:cNvPr id="20503" name="Text Box 23">
            <a:extLst>
              <a:ext uri="{FF2B5EF4-FFF2-40B4-BE49-F238E27FC236}">
                <a16:creationId xmlns:a16="http://schemas.microsoft.com/office/drawing/2014/main" id="{FDB2541B-F4F8-D99F-33B3-1217774D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262688"/>
            <a:ext cx="158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Data Transfer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662DB97-4DEA-CB0B-FC16-9FB68D634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Discussion: compare the 4 combinations of Push/Pull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3C83C57-9B95-F837-2F91-CF3668437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Advantages/disadvantages </a:t>
            </a:r>
          </a:p>
          <a:p>
            <a:pPr eaLnBrk="1" hangingPunct="1"/>
            <a:r>
              <a:rPr lang="en-US" altLang="en-US" sz="2400"/>
              <a:t>Utility (examples) </a:t>
            </a:r>
          </a:p>
          <a:p>
            <a:pPr eaLnBrk="1" hangingPunct="1"/>
            <a:r>
              <a:rPr lang="en-US" altLang="en-US" sz="2400"/>
              <a:t>Implementation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970E9AD-D371-DEE8-5137-DCD075CE2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4F8F45-7306-6ADC-9F1E-BF189F67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22D4948-5FBD-F7E1-FC88-F432FD8D8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2507E6D-F450-FD6C-9FFB-67BB09666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867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35E2729-00B0-3895-C109-DF7ED540A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335B9FD-FD8D-18BA-62CC-F0D0FCD8A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A17E24F5-1A23-2D1E-99CA-3F9687E96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structure of an event-driven application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BDCBC8AF-0C4A-E970-0E90-A5EF9AA78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8931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1D36B7C6-B579-CE94-639B-4128407C8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3662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D914957D-F40E-7FB0-7DF0-89BDD602D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9483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D921A079-0746-CC69-93D4-E637AE7B1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5791200"/>
            <a:ext cx="1146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B3E72D74-90C1-D1B4-99CE-67F4CB2A5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9D349C06-48CB-D1D8-4C8D-EB953B957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948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4F23F7D1-33F6-E7E3-DAEA-51684EDAA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6623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562F7842-D007-CEF4-06C7-0E39B4EE9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531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22545" name="Text Box 17">
            <a:extLst>
              <a:ext uri="{FF2B5EF4-FFF2-40B4-BE49-F238E27FC236}">
                <a16:creationId xmlns:a16="http://schemas.microsoft.com/office/drawing/2014/main" id="{10CEBA42-AD7D-3B1F-D465-BC40F042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00600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Bus)</a:t>
            </a:r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C8571E32-4EA3-7650-9474-0B8E2F2D6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7AE47B57-F56E-61B5-A7B1-DDDD083FAB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1816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833DCE5E-98C2-F012-41F9-03AC22EFC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49" name="Line 21">
            <a:extLst>
              <a:ext uri="{FF2B5EF4-FFF2-40B4-BE49-F238E27FC236}">
                <a16:creationId xmlns:a16="http://schemas.microsoft.com/office/drawing/2014/main" id="{160C005D-4110-9678-54EF-68D132E504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2578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884E5395-3FF2-EC31-6390-6B9E68D39F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267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6A475692-C435-0560-3AFB-24B4C9751E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114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7B38D846-94F2-8C8B-CC06-56BD3342E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3" name="Line 25">
            <a:extLst>
              <a:ext uri="{FF2B5EF4-FFF2-40B4-BE49-F238E27FC236}">
                <a16:creationId xmlns:a16="http://schemas.microsoft.com/office/drawing/2014/main" id="{0315770D-A094-9078-49EB-DD87FD320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2578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554" name="Text Box 26">
            <a:extLst>
              <a:ext uri="{FF2B5EF4-FFF2-40B4-BE49-F238E27FC236}">
                <a16:creationId xmlns:a16="http://schemas.microsoft.com/office/drawing/2014/main" id="{12C849AB-7770-879D-47B2-172B75C37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8153400" cy="161582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Components (Elements)</a:t>
            </a:r>
            <a:r>
              <a:rPr lang="en-US" altLang="en-US" dirty="0">
                <a:solidFill>
                  <a:schemeClr val="tx1"/>
                </a:solidFill>
              </a:rPr>
              <a:t>: Publishers, Subscribers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Connectors (Relations)</a:t>
            </a:r>
            <a:r>
              <a:rPr lang="en-US" altLang="en-US" dirty="0">
                <a:solidFill>
                  <a:schemeClr val="tx1"/>
                </a:solidFill>
              </a:rPr>
              <a:t>: publish event, subscribe to event type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b="1" dirty="0">
                <a:solidFill>
                  <a:schemeClr val="tx1"/>
                </a:solidFill>
              </a:rPr>
              <a:t>Infrastructure</a:t>
            </a:r>
            <a:r>
              <a:rPr lang="en-US" altLang="en-US" dirty="0">
                <a:solidFill>
                  <a:schemeClr val="tx1"/>
                </a:solidFill>
              </a:rPr>
              <a:t>: Event Channel (Event Bus). </a:t>
            </a:r>
            <a:r>
              <a:rPr lang="en-US" altLang="en-US" b="1" dirty="0">
                <a:solidFill>
                  <a:schemeClr val="tx1"/>
                </a:solidFill>
              </a:rPr>
              <a:t>Usually, it is not part of the application !</a:t>
            </a:r>
            <a:r>
              <a:rPr lang="en-US" altLang="en-US" dirty="0">
                <a:solidFill>
                  <a:schemeClr val="tx1"/>
                </a:solidFill>
              </a:rPr>
              <a:t> It can be a general purpose messaging/ event middleware like Java Message Service, </a:t>
            </a:r>
            <a:r>
              <a:rPr lang="en-US" altLang="en-US" dirty="0" err="1">
                <a:solidFill>
                  <a:schemeClr val="tx1"/>
                </a:solidFill>
              </a:rPr>
              <a:t>Greenrobot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EventBus</a:t>
            </a:r>
            <a:r>
              <a:rPr lang="en-US" altLang="en-US" dirty="0">
                <a:solidFill>
                  <a:schemeClr val="tx1"/>
                </a:solidFill>
              </a:rPr>
              <a:t>, Guava </a:t>
            </a:r>
            <a:r>
              <a:rPr lang="en-US" altLang="en-US" dirty="0" err="1">
                <a:solidFill>
                  <a:schemeClr val="tx1"/>
                </a:solidFill>
              </a:rPr>
              <a:t>EventBus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etc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802A193-BBAD-8902-2C9F-3B283911E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Example: </a:t>
            </a:r>
            <a:br>
              <a:rPr lang="en-US" altLang="en-US" sz="4000"/>
            </a:br>
            <a:r>
              <a:rPr lang="en-US" altLang="en-US" sz="4000"/>
              <a:t>A Network Management System 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11535A49-4C8C-05E6-824E-0D8593C51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725" y="2855913"/>
            <a:ext cx="87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Router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C098FA5D-6995-77A5-EEAF-A5EE3248D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895600"/>
            <a:ext cx="1031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Console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58EC1511-6C0A-26E1-6474-CA817BA1B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5" y="2900363"/>
            <a:ext cx="904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Paging</a:t>
            </a:r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CCF0D3C5-34E6-F8D7-C3C5-A109B546C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038600"/>
            <a:ext cx="617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A33D28C3-441F-78F0-B7A9-A0E714B0E6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200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007926BF-63BC-EA6E-6313-0EB877545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B6EC2761-A831-BBDF-91DE-93E2C6CCCA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2" name="Freeform 10">
            <a:extLst>
              <a:ext uri="{FF2B5EF4-FFF2-40B4-BE49-F238E27FC236}">
                <a16:creationId xmlns:a16="http://schemas.microsoft.com/office/drawing/2014/main" id="{2F6747AA-0F6B-6EB2-1C15-4C37E06D8047}"/>
              </a:ext>
            </a:extLst>
          </p:cNvPr>
          <p:cNvSpPr>
            <a:spLocks/>
          </p:cNvSpPr>
          <p:nvPr/>
        </p:nvSpPr>
        <p:spPr bwMode="auto">
          <a:xfrm>
            <a:off x="2324100" y="3276600"/>
            <a:ext cx="4686300" cy="635000"/>
          </a:xfrm>
          <a:custGeom>
            <a:avLst/>
            <a:gdLst>
              <a:gd name="T0" fmla="*/ 2147483646 w 2952"/>
              <a:gd name="T1" fmla="*/ 0 h 400"/>
              <a:gd name="T2" fmla="*/ 2147483646 w 2952"/>
              <a:gd name="T3" fmla="*/ 2147483646 h 400"/>
              <a:gd name="T4" fmla="*/ 2147483646 w 2952"/>
              <a:gd name="T5" fmla="*/ 2147483646 h 400"/>
              <a:gd name="T6" fmla="*/ 2147483646 w 2952"/>
              <a:gd name="T7" fmla="*/ 2147483646 h 4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2" h="400">
                <a:moveTo>
                  <a:pt x="24" y="0"/>
                </a:moveTo>
                <a:cubicBezTo>
                  <a:pt x="12" y="112"/>
                  <a:pt x="0" y="224"/>
                  <a:pt x="264" y="288"/>
                </a:cubicBezTo>
                <a:cubicBezTo>
                  <a:pt x="528" y="352"/>
                  <a:pt x="1160" y="368"/>
                  <a:pt x="1608" y="384"/>
                </a:cubicBezTo>
                <a:cubicBezTo>
                  <a:pt x="2056" y="400"/>
                  <a:pt x="2728" y="384"/>
                  <a:pt x="2952" y="384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C42C1258-6218-B48A-7D0B-7785F0E4E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28956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Hub</a:t>
            </a: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91DD2D10-D7C9-53C3-EA8F-15A3E72E26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76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E703E702-213F-640E-451B-FE0CB8A4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622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FD9F0C94-9617-D5A3-9394-DB0821CE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876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D83BD792-38D2-D585-998D-61732A1305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3352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CF88D846-26D1-BC64-5475-2DC7A63A7A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3528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71F3CBB2-068C-F8A2-9A7D-1A6FBA10D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95800"/>
            <a:ext cx="8610600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5000"/>
              </a:lnSpc>
            </a:pPr>
            <a:r>
              <a:rPr lang="en-US" altLang="en-US" b="1">
                <a:solidFill>
                  <a:schemeClr val="tx1"/>
                </a:solidFill>
              </a:rPr>
              <a:t>Managed Objects</a:t>
            </a:r>
            <a:r>
              <a:rPr lang="en-US" altLang="en-US">
                <a:solidFill>
                  <a:schemeClr val="tx1"/>
                </a:solidFill>
              </a:rPr>
              <a:t>:  network elements to be monitored; they are in a big number, of different types, and can dynamically appear and disappear (be on and off). When they are on, their activity is  monitored by  elements from the Management System.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 b="1">
                <a:solidFill>
                  <a:schemeClr val="tx1"/>
                </a:solidFill>
              </a:rPr>
              <a:t>Monitored events</a:t>
            </a:r>
            <a:r>
              <a:rPr lang="en-US" altLang="en-US">
                <a:solidFill>
                  <a:schemeClr val="tx1"/>
                </a:solidFill>
              </a:rPr>
              <a:t>: errors (of different degrees of severity),  performance indicators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 b="1">
                <a:solidFill>
                  <a:schemeClr val="tx1"/>
                </a:solidFill>
              </a:rPr>
              <a:t>Management System</a:t>
            </a:r>
            <a:r>
              <a:rPr lang="en-US" altLang="en-US">
                <a:solidFill>
                  <a:schemeClr val="tx1"/>
                </a:solidFill>
              </a:rPr>
              <a:t>: comprises elements such as  consoles, pagers, e-mail. Each element of the management system can be configured  to receive notifications of certain types of monitored events.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66A32DA-7406-E171-2694-82EE286DF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Example – A Network Management System</a:t>
            </a:r>
            <a:r>
              <a:rPr lang="en-US" altLang="en-US" sz="4000"/>
              <a:t>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508FA43-95F9-4ED0-0C56-EB73509C4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/>
              <a:t>We solve the Network Management problem in event-driven style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/>
              <a:t>We assume that there is an Event Service  (EventBus) infrastructure, offering an API with following facilities: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2400"/>
              <a:t>subscribe 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2400"/>
              <a:t>publish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2400"/>
              <a:t>inform  - in all Subscribers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/>
              <a:t>Managed Objects:  Publishers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r>
              <a:rPr lang="en-US" altLang="en-US" sz="2800"/>
              <a:t>Management System: Subscribers</a:t>
            </a:r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E35982E9-76BC-937B-46A0-638AAD468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/>
              <a:t>Fundamental architectural styles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3FC41F6-04AB-8442-4EFB-415BFF473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buFont typeface="Times New Roman" panose="02020603050405020304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Outline and bibliography: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b="1"/>
              <a:t>Layers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4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b="1"/>
              <a:t>Pipes and Filters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4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b="1"/>
              <a:t>Blackboard;  with its variants: Repository, Active Database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400"/>
              <a:t>[POSA1] – in 2.2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 b="1"/>
              <a:t>Event-driven (Implicit Invocation); variants: Publisher-Subscriber, Event-Bus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[POSA1] – from 3.6</a:t>
            </a:r>
          </a:p>
          <a:p>
            <a:pPr lvl="2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S. Gupta, J. Hartkopf, S. Ramaswamy: </a:t>
            </a:r>
            <a:r>
              <a:rPr lang="en-US" altLang="en-US" sz="1600" i="1"/>
              <a:t>Event Notifier, a Pattern for Event Notification, </a:t>
            </a:r>
            <a:r>
              <a:rPr lang="en-US" altLang="en-US" sz="1600">
                <a:hlinkClick r:id="rId3"/>
              </a:rPr>
              <a:t>http://www.marco.panizza.name/dispenseTM/slides/exerc/eventNotifier/eventNotifier.html</a:t>
            </a:r>
            <a:endParaRPr lang="en-US" altLang="en-US" sz="1600"/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1600"/>
          </a:p>
          <a:p>
            <a:pPr marL="341313" indent="-341313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800"/>
              <a:t>Optional reading: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sz="1600"/>
              <a:t>David Garlan, Mary Shaw, </a:t>
            </a:r>
            <a:r>
              <a:rPr lang="en-US" altLang="en-US" sz="1600" i="1"/>
              <a:t>An Introduction to Software Architecture</a:t>
            </a:r>
            <a:r>
              <a:rPr lang="en-US" altLang="en-US" sz="1600"/>
              <a:t>, online </a:t>
            </a:r>
            <a:r>
              <a:rPr lang="en-US" altLang="en-US" sz="1600">
                <a:hlinkClick r:id="rId4"/>
              </a:rPr>
              <a:t>http://www.cs.cmu.edu/afs/cs/project/able/ftp/intro_softarch/intro_softarch.pdf</a:t>
            </a:r>
            <a:endParaRPr lang="en-US" altLang="en-US" sz="1400"/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140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en-US" sz="1600"/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E54EFF6D-B7C0-7B60-F34F-F09ECA365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429000"/>
            <a:ext cx="8839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3D9DA646-12F2-046E-2690-8C4088E00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35417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FF0000"/>
                </a:solidFill>
              </a:rPr>
              <a:t>PART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01F9ED-F30E-0508-8435-07167732A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contd.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999444A4-C612-B88A-81C2-FB102A4D1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API of the used Event Service: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All subscribers must implement interface Subscriber, given as:</a:t>
            </a:r>
          </a:p>
          <a:p>
            <a:pPr marL="0" indent="0" eaLnBrk="1" hangingPunct="1">
              <a:defRPr/>
            </a:pPr>
            <a:endParaRPr lang="en-US" altLang="en-US" sz="2000" dirty="0"/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endParaRPr lang="en-US" altLang="en-US" sz="2000" dirty="0"/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All events  must implement the interface Event</a:t>
            </a:r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endParaRPr lang="en-US" altLang="en-US" sz="2000" dirty="0"/>
          </a:p>
          <a:p>
            <a:pPr eaLnBrk="1" hangingPunct="1">
              <a:buFont typeface="Times New Roman" panose="02020603050405020304" pitchFamily="18" charset="0"/>
              <a:buChar char="•"/>
              <a:defRPr/>
            </a:pPr>
            <a:r>
              <a:rPr lang="en-US" altLang="en-US" sz="2000" dirty="0"/>
              <a:t>The Event Bus:  given by class </a:t>
            </a:r>
            <a:r>
              <a:rPr lang="en-US" altLang="en-US" sz="2000" dirty="0" err="1"/>
              <a:t>EventService</a:t>
            </a:r>
            <a:r>
              <a:rPr lang="en-US" altLang="en-US" sz="2000" dirty="0"/>
              <a:t>, with methods:</a:t>
            </a:r>
          </a:p>
          <a:p>
            <a:pPr marL="0" indent="0" eaLnBrk="1" hangingPunct="1">
              <a:defRPr/>
            </a:pPr>
            <a:endParaRPr lang="en-US" altLang="en-US" sz="2000" dirty="0"/>
          </a:p>
        </p:txBody>
      </p:sp>
      <p:sp>
        <p:nvSpPr>
          <p:cNvPr id="26628" name="TextBox 2">
            <a:extLst>
              <a:ext uri="{FF2B5EF4-FFF2-40B4-BE49-F238E27FC236}">
                <a16:creationId xmlns:a16="http://schemas.microsoft.com/office/drawing/2014/main" id="{E3E57CF2-6002-9B87-9F3C-3992C56D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686175"/>
            <a:ext cx="5410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Event {}</a:t>
            </a:r>
          </a:p>
        </p:txBody>
      </p:sp>
      <p:sp>
        <p:nvSpPr>
          <p:cNvPr id="26629" name="TextBox 3">
            <a:extLst>
              <a:ext uri="{FF2B5EF4-FFF2-40B4-BE49-F238E27FC236}">
                <a16:creationId xmlns:a16="http://schemas.microsoft.com/office/drawing/2014/main" id="{733CFE33-337D-026A-4445-888A426C7A0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76400" y="2438400"/>
            <a:ext cx="3429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Subscriber {</a:t>
            </a: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void inform(Event event);</a:t>
            </a: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6630" name="TextBox 8">
            <a:extLst>
              <a:ext uri="{FF2B5EF4-FFF2-40B4-BE49-F238E27FC236}">
                <a16:creationId xmlns:a16="http://schemas.microsoft.com/office/drawing/2014/main" id="{9D022968-F4E7-C8CA-4034-6B3013530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GB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altLang="en-US" sz="1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public 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EventService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instance(); </a:t>
            </a:r>
          </a:p>
          <a:p>
            <a:endParaRPr lang="en-GB" alt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public void publish(Event event); </a:t>
            </a:r>
          </a:p>
          <a:p>
            <a:endParaRPr lang="en-GB" altLang="en-US" sz="1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public void subscribe(Class 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eventType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Filter 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filter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Subscriber subscriber)</a:t>
            </a: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throws 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InvalidEventTypeException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GB" alt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GB" altLang="en-US" sz="1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B8B762-99FC-C981-7C3D-2B3DD33DA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contd.</a:t>
            </a:r>
          </a:p>
        </p:txBody>
      </p:sp>
      <p:pic>
        <p:nvPicPr>
          <p:cNvPr id="27651" name="Picture 3" descr="hierarchy">
            <a:extLst>
              <a:ext uri="{FF2B5EF4-FFF2-40B4-BE49-F238E27FC236}">
                <a16:creationId xmlns:a16="http://schemas.microsoft.com/office/drawing/2014/main" id="{D72446B1-7B97-98D6-752D-89ADECC17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6934200" cy="315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4">
            <a:extLst>
              <a:ext uri="{FF2B5EF4-FFF2-40B4-BE49-F238E27FC236}">
                <a16:creationId xmlns:a16="http://schemas.microsoft.com/office/drawing/2014/main" id="{E1481221-985A-4171-6DFD-B86A39D5E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800"/>
              <a:t>Event types: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EC02FF3-0AE8-015E-C238-D8DDF62CE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contd.</a:t>
            </a: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A0E04389-C07A-1D29-462A-E4494458B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A Subscriber</a:t>
            </a:r>
            <a:r>
              <a:rPr lang="en-US" altLang="en-US" sz="2000" dirty="0"/>
              <a:t>: a class that implements interface Subscriber (with method inform). It registers itself as a subscriber using the subscribe method of the </a:t>
            </a:r>
            <a:r>
              <a:rPr lang="en-US" altLang="en-US" sz="2000" dirty="0" err="1"/>
              <a:t>EventService</a:t>
            </a:r>
            <a:endParaRPr lang="en-US" altLang="en-US" sz="2000" dirty="0"/>
          </a:p>
        </p:txBody>
      </p:sp>
      <p:sp>
        <p:nvSpPr>
          <p:cNvPr id="28676" name="TextBox 1">
            <a:extLst>
              <a:ext uri="{FF2B5EF4-FFF2-40B4-BE49-F238E27FC236}">
                <a16:creationId xmlns:a16="http://schemas.microsoft.com/office/drawing/2014/main" id="{C4C7EE61-0E43-16FF-40FA-1B2806F823B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7200" y="2659063"/>
            <a:ext cx="8380413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public class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PagingSystem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</a:rPr>
              <a:t>implements Subscriber 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public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PagingSystem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 {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CriticalFaultFilter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filter = new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CriticalFaultFilter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();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EventService.instance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</a:rPr>
              <a:t>().subscribe(</a:t>
            </a:r>
            <a:r>
              <a:rPr lang="en-GB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FaultEvent.class</a:t>
            </a:r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</a:rPr>
              <a:t>, filter, this);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endParaRPr lang="en-GB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GB" altLang="en-US" sz="1400" b="1" dirty="0">
                <a:solidFill>
                  <a:srgbClr val="FF0000"/>
                </a:solidFill>
                <a:latin typeface="Courier New" panose="02070309020205020404" pitchFamily="49" charset="0"/>
              </a:rPr>
              <a:t>    public void inform(Event event) 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if (event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instanceof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) {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// Assumes that this subscriber has only subscribed to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endParaRPr lang="en-GB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(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) event;</a:t>
            </a:r>
          </a:p>
          <a:p>
            <a:endParaRPr lang="en-GB" altLang="en-US" sz="14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// Respond to the event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   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System.out.println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("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PagingSystem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: Critical Fault Event received from source="+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faultEvent.source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+" "+ </a:t>
            </a:r>
            <a:r>
              <a:rPr lang="en-GB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);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    }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8DC87E9-3D64-CB5E-1AE0-A16C2F5B7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contd.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8954627E-CBDE-83D3-0E54-C11207416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82498"/>
            <a:ext cx="80168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public class Router { </a:t>
            </a:r>
            <a:b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  public static void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triggerPublication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() { </a:t>
            </a:r>
            <a:b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   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Event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event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solidFill>
                  <a:schemeClr val="tx1"/>
                </a:solidFill>
                <a:latin typeface="Courier New" panose="02070309020205020404" pitchFamily="49" charset="0"/>
              </a:rPr>
              <a:t>FaultEvent.CRITICAL</a:t>
            </a: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); </a:t>
            </a:r>
            <a:b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   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</a:t>
            </a:r>
            <a:r>
              <a:rPr lang="en-US" altLang="en-US" sz="1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EventService.instance</a:t>
            </a:r>
            <a:r>
              <a:rPr lang="en-US" altLang="en-US" sz="1400" b="1" dirty="0">
                <a:solidFill>
                  <a:srgbClr val="FF0000"/>
                </a:solidFill>
                <a:latin typeface="Courier New" panose="02070309020205020404" pitchFamily="49" charset="0"/>
              </a:rPr>
              <a:t>().publish(event); </a:t>
            </a:r>
            <a:br>
              <a:rPr lang="en-US" altLang="en-US" sz="1400" dirty="0">
                <a:solidFill>
                  <a:srgbClr val="FF0000"/>
                </a:solidFill>
                <a:latin typeface="Courier New" panose="02070309020205020404" pitchFamily="49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 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   } </a:t>
            </a:r>
            <a:b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</a:br>
            <a:r>
              <a:rPr lang="en-US" altLang="en-US" sz="1400" dirty="0">
                <a:solidFill>
                  <a:schemeClr val="tx1"/>
                </a:solidFill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A91EF00F-1462-5B3F-382C-905930C1E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8013" cy="533400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 dirty="0"/>
              <a:t>A Publisher</a:t>
            </a:r>
            <a:r>
              <a:rPr lang="en-US" altLang="en-US" sz="2000" dirty="0"/>
              <a:t>: any class that uses the </a:t>
            </a:r>
            <a:r>
              <a:rPr lang="en-US" altLang="en-US" sz="2000" dirty="0" err="1"/>
              <a:t>EventService</a:t>
            </a:r>
            <a:r>
              <a:rPr lang="en-US" altLang="en-US" sz="2000" dirty="0"/>
              <a:t> to publish an event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endParaRPr lang="en-US" altLang="en-US" sz="2000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B65BD09-037D-CAC5-9832-48B43AE3C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Event Service Infrastructures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1BB12E8-E25C-21AD-EF21-D6351C74A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90000"/>
              </a:lnSpc>
              <a:defRPr/>
            </a:pPr>
            <a:endParaRPr lang="en-US" altLang="en-US" sz="2000" dirty="0"/>
          </a:p>
          <a:p>
            <a:pPr marL="457200" indent="-457200" eaLnBrk="1" hangingPunct="1"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Infrastructures</a:t>
            </a:r>
            <a:r>
              <a:rPr lang="en-US" altLang="en-US" sz="2800" dirty="0">
                <a:solidFill>
                  <a:schemeClr val="tx1"/>
                </a:solidFill>
              </a:rPr>
              <a:t> that provides a subscribe-publish-notify API to be used by applications</a:t>
            </a:r>
          </a:p>
          <a:p>
            <a:pPr marL="457200" indent="-457200" eaLnBrk="1" hangingPunct="1">
              <a:spcBef>
                <a:spcPct val="25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Event Bus, in-process: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Guava (Google Core Libraries for Java) Event Bus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 err="1"/>
              <a:t>Akka</a:t>
            </a:r>
            <a:r>
              <a:rPr lang="en-US" altLang="en-US" sz="2000" dirty="0"/>
              <a:t> event bus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 err="1"/>
              <a:t>Greenrobot</a:t>
            </a:r>
            <a:r>
              <a:rPr lang="en-US" altLang="en-US" sz="2000" dirty="0"/>
              <a:t> – Android </a:t>
            </a:r>
            <a:r>
              <a:rPr lang="en-US" altLang="en-US" sz="2000" dirty="0" err="1"/>
              <a:t>eventbus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/>
              <a:t>Event Channel (Event Bus) inter-process:  part of middleware for distributed computing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•"/>
              <a:defRPr/>
            </a:pPr>
            <a:r>
              <a:rPr lang="en-US" altLang="en-US" sz="2400" dirty="0"/>
              <a:t>Message Broker </a:t>
            </a:r>
            <a:r>
              <a:rPr lang="en-US" altLang="en-US" sz="2400" dirty="0" err="1"/>
              <a:t>vs.EventBus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Java Message Service (JMS)</a:t>
            </a:r>
          </a:p>
          <a:p>
            <a:pPr lvl="1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  <a:defRPr/>
            </a:pPr>
            <a:r>
              <a:rPr lang="en-US" altLang="en-US" sz="2000" dirty="0"/>
              <a:t>IBM MQ, Apache ActiveMQ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DC2D6C-5124-6EED-0C95-551A8FD5F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implement an </a:t>
            </a:r>
            <a:br>
              <a:rPr lang="en-US" altLang="en-US"/>
            </a:br>
            <a:r>
              <a:rPr lang="en-US" altLang="en-US"/>
              <a:t>Event Bus infrastructure 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9AEEADD-4F9B-BF6E-4918-4BA680B3F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A simple example solution: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S. Gupta, J. </a:t>
            </a:r>
            <a:r>
              <a:rPr lang="en-US" altLang="en-US" sz="2400" dirty="0" err="1"/>
              <a:t>Hartkopf</a:t>
            </a:r>
            <a:r>
              <a:rPr lang="en-US" altLang="en-US" sz="2400" dirty="0"/>
              <a:t>, S. Ramaswamy: </a:t>
            </a:r>
            <a:r>
              <a:rPr lang="en-US" altLang="en-US" sz="2400" i="1" dirty="0"/>
              <a:t>Event Notifier, a Pattern for Event Notification</a:t>
            </a:r>
            <a:endParaRPr lang="en-US" altLang="en-US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hlinkClick r:id="rId2"/>
              </a:rPr>
              <a:t>http://www.marco.panizza.name/dispenseTM/slides/exerc/eventNotifier/eventNotifier.html</a:t>
            </a:r>
            <a:endParaRPr lang="en-US" altLang="en-US" sz="2400" dirty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8647E3F-71BC-85E7-278E-C048CF6370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8788"/>
            <a:ext cx="86868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 </a:t>
            </a:r>
            <a:r>
              <a:rPr lang="en-US" altLang="en-US"/>
              <a:t>Steps towards the design of a </a:t>
            </a:r>
            <a:br>
              <a:rPr lang="en-US" altLang="en-US"/>
            </a:br>
            <a:r>
              <a:rPr lang="en-US" altLang="en-US"/>
              <a:t>simple in-process Event-Bus</a:t>
            </a:r>
            <a:r>
              <a:rPr lang="en-US" altLang="en-US" sz="4000"/>
              <a:t> 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3EE4DBD-6F5E-29CD-16E3-D17552A47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00225"/>
            <a:ext cx="8228013" cy="45243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0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/>
              <a:t>Starting point: The Network Management System example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FC381F94-B3E5-2077-453F-090320908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4075113"/>
            <a:ext cx="87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Router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26A730AC-8B87-450F-87E2-8DA91AA04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114800"/>
            <a:ext cx="1031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Console</a:t>
            </a: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D987077B-CC9F-3F14-F8D2-100EF0986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725" y="4119563"/>
            <a:ext cx="904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Paging</a:t>
            </a:r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F61BAD7B-F317-55B0-7235-1F41CD0C2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5257800"/>
            <a:ext cx="617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028ADF6A-04BC-65A9-5562-83DB1FF25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419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7C5F624C-1B65-08ED-F177-8DC4BB4C5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3557AF25-5281-C6C4-E95F-9B583B916C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9" name="Freeform 11">
            <a:extLst>
              <a:ext uri="{FF2B5EF4-FFF2-40B4-BE49-F238E27FC236}">
                <a16:creationId xmlns:a16="http://schemas.microsoft.com/office/drawing/2014/main" id="{799FEC38-093D-F914-36A9-E968A1EE8F3B}"/>
              </a:ext>
            </a:extLst>
          </p:cNvPr>
          <p:cNvSpPr>
            <a:spLocks/>
          </p:cNvSpPr>
          <p:nvPr/>
        </p:nvSpPr>
        <p:spPr bwMode="auto">
          <a:xfrm>
            <a:off x="1943100" y="4495800"/>
            <a:ext cx="4686300" cy="635000"/>
          </a:xfrm>
          <a:custGeom>
            <a:avLst/>
            <a:gdLst>
              <a:gd name="T0" fmla="*/ 2147483646 w 2952"/>
              <a:gd name="T1" fmla="*/ 0 h 400"/>
              <a:gd name="T2" fmla="*/ 2147483646 w 2952"/>
              <a:gd name="T3" fmla="*/ 2147483646 h 400"/>
              <a:gd name="T4" fmla="*/ 2147483646 w 2952"/>
              <a:gd name="T5" fmla="*/ 2147483646 h 400"/>
              <a:gd name="T6" fmla="*/ 2147483646 w 2952"/>
              <a:gd name="T7" fmla="*/ 2147483646 h 4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2" h="400">
                <a:moveTo>
                  <a:pt x="24" y="0"/>
                </a:moveTo>
                <a:cubicBezTo>
                  <a:pt x="12" y="112"/>
                  <a:pt x="0" y="224"/>
                  <a:pt x="264" y="288"/>
                </a:cubicBezTo>
                <a:cubicBezTo>
                  <a:pt x="528" y="352"/>
                  <a:pt x="1160" y="368"/>
                  <a:pt x="1608" y="384"/>
                </a:cubicBezTo>
                <a:cubicBezTo>
                  <a:pt x="2056" y="400"/>
                  <a:pt x="2728" y="384"/>
                  <a:pt x="2952" y="384"/>
                </a:cubicBezTo>
              </a:path>
            </a:pathLst>
          </a:custGeom>
          <a:noFill/>
          <a:ln w="38100" cap="flat">
            <a:solidFill>
              <a:srgbClr val="FF0000"/>
            </a:solidFill>
            <a:prstDash val="sysDot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B05783D1-4DB8-52F3-382C-8841676FB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4114800"/>
            <a:ext cx="6127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Hub</a:t>
            </a:r>
          </a:p>
        </p:txBody>
      </p:sp>
      <p:sp>
        <p:nvSpPr>
          <p:cNvPr id="32781" name="Line 13">
            <a:extLst>
              <a:ext uri="{FF2B5EF4-FFF2-40B4-BE49-F238E27FC236}">
                <a16:creationId xmlns:a16="http://schemas.microsoft.com/office/drawing/2014/main" id="{9D14DED5-0366-3C6D-D62C-90754B3D4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495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DABD53DD-499E-6D61-42D0-1D5FA8362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3617913"/>
            <a:ext cx="197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32783" name="Text Box 15">
            <a:extLst>
              <a:ext uri="{FF2B5EF4-FFF2-40B4-BE49-F238E27FC236}">
                <a16:creationId xmlns:a16="http://schemas.microsoft.com/office/drawing/2014/main" id="{270C41AD-E98B-110B-6E64-41B5A2D7C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6068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  <p:sp>
        <p:nvSpPr>
          <p:cNvPr id="32784" name="Line 16">
            <a:extLst>
              <a:ext uri="{FF2B5EF4-FFF2-40B4-BE49-F238E27FC236}">
                <a16:creationId xmlns:a16="http://schemas.microsoft.com/office/drawing/2014/main" id="{647671BE-D4D8-4B50-56D5-7990F1954E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8200" y="45720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5" name="Line 17">
            <a:extLst>
              <a:ext uri="{FF2B5EF4-FFF2-40B4-BE49-F238E27FC236}">
                <a16:creationId xmlns:a16="http://schemas.microsoft.com/office/drawing/2014/main" id="{7F0DB829-01BE-C657-A866-76FC19ADB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572000"/>
            <a:ext cx="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7DA0A70-0B98-2771-8EFE-C82A4CE18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Network Management Example:</a:t>
            </a:r>
            <a:br>
              <a:rPr lang="en-US" altLang="en-US" sz="4000"/>
            </a:br>
            <a:r>
              <a:rPr lang="en-US" altLang="en-US" sz="4000"/>
              <a:t>Try 1: A direct connections solution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A333DB7B-36EC-9E27-F73F-080964752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19100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Text Box 4">
            <a:extLst>
              <a:ext uri="{FF2B5EF4-FFF2-40B4-BE49-F238E27FC236}">
                <a16:creationId xmlns:a16="http://schemas.microsoft.com/office/drawing/2014/main" id="{33ADE3DA-1BA6-66B3-F61D-34EFCD4EA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8288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7CA1FCBB-999B-F8DF-A62E-7E3659403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8288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40A1F6E1-CB93-43CD-186A-CD4620CEB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572000"/>
            <a:ext cx="6950075" cy="190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>
                <a:solidFill>
                  <a:schemeClr val="tx1"/>
                </a:solidFill>
              </a:rPr>
              <a:t>Problems: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Solution is not scalable: Every Managed object must transmit notifications to all  Management System objects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Every  change in Management System (example: adding e-mail Notification)  affects all Managed Objects</a:t>
            </a:r>
          </a:p>
          <a:p>
            <a:pPr eaLnBrk="1" hangingPunct="1">
              <a:spcBef>
                <a:spcPct val="20000"/>
              </a:spcBef>
            </a:pP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058FA58-F5F2-55FD-06BD-0625E54D2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Network Management Example:</a:t>
            </a:r>
            <a:br>
              <a:rPr lang="en-US" altLang="en-US" sz="4000"/>
            </a:br>
            <a:r>
              <a:rPr lang="en-US" altLang="en-US" sz="4000"/>
              <a:t>Try 2: A  solution using Mediator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A2DFAC33-B749-197D-5C78-3B8233996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78486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Any change in Management System (example: adding e-mail Notification)  affects only the Mediator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Better scalability (number of dependencies is n+m instead of n*m)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Problems: 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It does not support dynamic adaptation and differentiation of the management system  (example -  every managed object should be monitored by a subset (maybe a dynamically variable one) of objects from the Management System</a:t>
            </a: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pic>
        <p:nvPicPr>
          <p:cNvPr id="34820" name="Picture 4">
            <a:extLst>
              <a:ext uri="{FF2B5EF4-FFF2-40B4-BE49-F238E27FC236}">
                <a16:creationId xmlns:a16="http://schemas.microsoft.com/office/drawing/2014/main" id="{2F89FC30-5054-1E52-6D56-6FC4411E9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981200"/>
            <a:ext cx="4437063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1" name="Text Box 5">
            <a:extLst>
              <a:ext uri="{FF2B5EF4-FFF2-40B4-BE49-F238E27FC236}">
                <a16:creationId xmlns:a16="http://schemas.microsoft.com/office/drawing/2014/main" id="{CAEA6567-5EF0-9181-1731-20AC7B05A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17018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9C9C296D-7E5D-BF69-5164-5D58A7C0B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9988" y="17018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51F5F29-6530-E68C-9C8B-F98AF9301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Network Management Example:</a:t>
            </a:r>
            <a:br>
              <a:rPr lang="en-US" altLang="en-US" sz="4000"/>
            </a:br>
            <a:r>
              <a:rPr lang="en-US" altLang="en-US" sz="4000"/>
              <a:t>Try 3: A solution with Observer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63EC05B3-F59C-D335-6025-1E86712B7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7543800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Managed Objects must not know in advance the set of management system objects that are watching them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Problems: </a:t>
            </a:r>
          </a:p>
          <a:p>
            <a:pPr eaLnBrk="1" hangingPunct="1"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Every object from the management system must know every managed object that is of its interest </a:t>
            </a:r>
          </a:p>
          <a:p>
            <a:pPr eaLnBrk="1" hangingPunct="1">
              <a:buFontTx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Disadvantages:</a:t>
            </a:r>
          </a:p>
          <a:p>
            <a:pPr lvl="1" eaLnBrk="1" hangingPunct="1">
              <a:buFontTx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Number  of managed objects can be very big</a:t>
            </a:r>
          </a:p>
          <a:p>
            <a:pPr lvl="1" eaLnBrk="1" hangingPunct="1">
              <a:buFontTx/>
              <a:buChar char="•"/>
            </a:pPr>
            <a:r>
              <a:rPr lang="en-US" altLang="en-US" sz="1600">
                <a:solidFill>
                  <a:schemeClr val="tx1"/>
                </a:solidFill>
              </a:rPr>
              <a:t>Managed objects may appear and disappear</a:t>
            </a:r>
          </a:p>
          <a:p>
            <a:pPr eaLnBrk="1" hangingPunct="1">
              <a:buFontTx/>
              <a:buChar char="•"/>
            </a:pPr>
            <a:endParaRPr lang="en-US" altLang="en-US" sz="160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E6183859-E9C8-5951-DFC8-355D92160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23622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3D12B41E-132A-7B48-7758-E7048CD58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2376488"/>
            <a:ext cx="234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B27780C0-59D2-491B-A460-DEF6A64DA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48514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1922912-1A84-0C88-4770-BEFD37F1990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53400" cy="1470025"/>
          </a:xfrm>
        </p:spPr>
        <p:txBody>
          <a:bodyPr anchor="ctr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000"/>
              <a:t>The </a:t>
            </a:r>
            <a:r>
              <a:rPr lang="en-US" altLang="en-US" sz="4000" i="1"/>
              <a:t>Event-driven</a:t>
            </a:r>
            <a:r>
              <a:rPr lang="en-US" altLang="en-US" sz="4000"/>
              <a:t> architectural style</a:t>
            </a:r>
            <a:br>
              <a:rPr lang="en-US" altLang="en-US" sz="4000"/>
            </a:br>
            <a:r>
              <a:rPr lang="en-US" altLang="en-US" sz="4000" i="1"/>
              <a:t>(Publisher-Subscriber, Event Bus)</a:t>
            </a:r>
          </a:p>
        </p:txBody>
      </p:sp>
      <p:sp>
        <p:nvSpPr>
          <p:cNvPr id="6147" name="Subtitle 1">
            <a:extLst>
              <a:ext uri="{FF2B5EF4-FFF2-40B4-BE49-F238E27FC236}">
                <a16:creationId xmlns:a16="http://schemas.microsoft.com/office/drawing/2014/main" id="{ADAF2C07-EADF-501A-18CF-82118A0F52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494A8ED-363E-3EAD-7509-0A8A02CDB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Network Management Example:</a:t>
            </a:r>
            <a:br>
              <a:rPr lang="en-US" altLang="en-US" sz="4000"/>
            </a:br>
            <a:r>
              <a:rPr lang="en-US" altLang="en-US" sz="4000"/>
              <a:t>Try 4: The Event Channel Solution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B491C2EA-BCBD-D5B7-D11C-A3B7EFF46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191000"/>
            <a:ext cx="6950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endParaRPr lang="en-US" altLang="en-US">
              <a:solidFill>
                <a:schemeClr val="tx1"/>
              </a:solidFill>
            </a:endParaRP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06EFE82D-BC4C-1ABB-D43E-6963AFD26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87600"/>
            <a:ext cx="197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59535B7F-B729-7386-D8B4-70B1CBAFF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463800"/>
            <a:ext cx="234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Management System</a:t>
            </a:r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FF2417F7-5BD4-1B57-F25A-D2110D1176A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631950" y="1676400"/>
            <a:ext cx="56070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65FCFF67-C886-A121-1BDA-09430AA24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252788"/>
            <a:ext cx="765175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2FFAA90B-62FA-9E22-1B74-1736EC3C9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25" y="3297238"/>
            <a:ext cx="363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Hub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A79E7932-1169-DEE0-9DD6-CB2C91B3F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1338" y="3556000"/>
            <a:ext cx="76517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FD630956-C078-C9AB-E881-FCDE979AD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1338" y="3652838"/>
            <a:ext cx="76517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7F100643-AF3C-5A0F-8A10-516199DA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5425" y="4084638"/>
            <a:ext cx="811213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021AE21E-FE7A-2275-16D0-E921945D6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4129088"/>
            <a:ext cx="611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Router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BCD511D9-1462-83EC-A06B-FB8EC5AA3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5425" y="4387850"/>
            <a:ext cx="811213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6C1BDC3E-1E86-F7AD-BC60-3961C8335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5425" y="4484688"/>
            <a:ext cx="811213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9" name="Rectangle 15">
            <a:extLst>
              <a:ext uri="{FF2B5EF4-FFF2-40B4-BE49-F238E27FC236}">
                <a16:creationId xmlns:a16="http://schemas.microsoft.com/office/drawing/2014/main" id="{6ABE3630-B2AA-52BD-E9B1-696CEE982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3221038"/>
            <a:ext cx="765175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80" name="Rectangle 16">
            <a:extLst>
              <a:ext uri="{FF2B5EF4-FFF2-40B4-BE49-F238E27FC236}">
                <a16:creationId xmlns:a16="http://schemas.microsoft.com/office/drawing/2014/main" id="{C5D94EDF-3EDB-53DF-F60D-E26FDBDFF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3263900"/>
            <a:ext cx="704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Console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FA72ED42-1922-D7AE-08EA-1FE31FA80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7450" y="3524250"/>
            <a:ext cx="76517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E4A9671C-CC61-E79A-B857-A5EA95D92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7450" y="3621088"/>
            <a:ext cx="76517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3" name="Rectangle 19">
            <a:extLst>
              <a:ext uri="{FF2B5EF4-FFF2-40B4-BE49-F238E27FC236}">
                <a16:creationId xmlns:a16="http://schemas.microsoft.com/office/drawing/2014/main" id="{1934F55F-CAB1-0E5A-27EF-39B6340A7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4041775"/>
            <a:ext cx="1162050" cy="519113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84" name="Rectangle 20">
            <a:extLst>
              <a:ext uri="{FF2B5EF4-FFF2-40B4-BE49-F238E27FC236}">
                <a16:creationId xmlns:a16="http://schemas.microsoft.com/office/drawing/2014/main" id="{85E66324-B137-FB8D-423E-085AD190AF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084638"/>
            <a:ext cx="1323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Paging System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6EE2B124-B976-5CD7-2C9E-D2CBEFA4C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563" y="4344988"/>
            <a:ext cx="1162050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2E49CE5D-CED2-F26A-E85A-B25D4BED8E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563" y="4441825"/>
            <a:ext cx="1162050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7" name="Rectangle 23">
            <a:extLst>
              <a:ext uri="{FF2B5EF4-FFF2-40B4-BE49-F238E27FC236}">
                <a16:creationId xmlns:a16="http://schemas.microsoft.com/office/drawing/2014/main" id="{5A0FDAA1-6879-AA81-D88F-ABE27791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963" y="2108200"/>
            <a:ext cx="801687" cy="519113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88" name="Rectangle 24">
            <a:extLst>
              <a:ext uri="{FF2B5EF4-FFF2-40B4-BE49-F238E27FC236}">
                <a16:creationId xmlns:a16="http://schemas.microsoft.com/office/drawing/2014/main" id="{691EE22E-1BC1-A883-1458-3ED910589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463" y="2151063"/>
            <a:ext cx="8429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Publisher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760F1359-5EE1-B9F4-EF85-59551F882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411413"/>
            <a:ext cx="801687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A4F0B4D6-52AC-B430-C6B3-FA2F8F8C3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7963" y="2508250"/>
            <a:ext cx="801687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1" name="Rectangle 27">
            <a:extLst>
              <a:ext uri="{FF2B5EF4-FFF2-40B4-BE49-F238E27FC236}">
                <a16:creationId xmlns:a16="http://schemas.microsoft.com/office/drawing/2014/main" id="{5F514D9A-A766-58F2-F482-3D29E7640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2097088"/>
            <a:ext cx="846138" cy="519112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892" name="Rectangle 28">
            <a:extLst>
              <a:ext uri="{FF2B5EF4-FFF2-40B4-BE49-F238E27FC236}">
                <a16:creationId xmlns:a16="http://schemas.microsoft.com/office/drawing/2014/main" id="{C1A07632-51FC-0DC3-2883-2E5D4CEF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2141538"/>
            <a:ext cx="9540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Subscriber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ABE0E3DB-4E78-6518-D2FC-5391B40A35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400300"/>
            <a:ext cx="846138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ED3C7CEE-AD87-83C6-338F-7EE3D8BEF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21300" y="2497138"/>
            <a:ext cx="846138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C1ADFE07-E53F-6206-B5C0-CA7C0C4ED1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6650" y="2627313"/>
            <a:ext cx="520700" cy="62547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6" name="Freeform 32">
            <a:extLst>
              <a:ext uri="{FF2B5EF4-FFF2-40B4-BE49-F238E27FC236}">
                <a16:creationId xmlns:a16="http://schemas.microsoft.com/office/drawing/2014/main" id="{74457A49-9CEC-C6D7-9053-E3643A89581A}"/>
              </a:ext>
            </a:extLst>
          </p:cNvPr>
          <p:cNvSpPr>
            <a:spLocks/>
          </p:cNvSpPr>
          <p:nvPr/>
        </p:nvSpPr>
        <p:spPr bwMode="auto">
          <a:xfrm>
            <a:off x="2747963" y="2627313"/>
            <a:ext cx="179387" cy="215900"/>
          </a:xfrm>
          <a:custGeom>
            <a:avLst/>
            <a:gdLst>
              <a:gd name="T0" fmla="*/ 2147483646 w 113"/>
              <a:gd name="T1" fmla="*/ 2147483646 h 136"/>
              <a:gd name="T2" fmla="*/ 2147483646 w 113"/>
              <a:gd name="T3" fmla="*/ 0 h 136"/>
              <a:gd name="T4" fmla="*/ 0 w 113"/>
              <a:gd name="T5" fmla="*/ 2147483646 h 136"/>
              <a:gd name="T6" fmla="*/ 2147483646 w 113"/>
              <a:gd name="T7" fmla="*/ 2147483646 h 1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3" h="136">
                <a:moveTo>
                  <a:pt x="68" y="136"/>
                </a:moveTo>
                <a:lnTo>
                  <a:pt x="113" y="0"/>
                </a:lnTo>
                <a:lnTo>
                  <a:pt x="0" y="54"/>
                </a:lnTo>
                <a:lnTo>
                  <a:pt x="68" y="1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E2C07500-0D80-D366-68E0-063B8AF594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3250" y="2627313"/>
            <a:ext cx="26988" cy="14573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8" name="Freeform 34">
            <a:extLst>
              <a:ext uri="{FF2B5EF4-FFF2-40B4-BE49-F238E27FC236}">
                <a16:creationId xmlns:a16="http://schemas.microsoft.com/office/drawing/2014/main" id="{451B21A6-7FC5-ED17-BA0A-B7C19721D9C4}"/>
              </a:ext>
            </a:extLst>
          </p:cNvPr>
          <p:cNvSpPr>
            <a:spLocks/>
          </p:cNvSpPr>
          <p:nvPr/>
        </p:nvSpPr>
        <p:spPr bwMode="auto">
          <a:xfrm>
            <a:off x="3081338" y="2627313"/>
            <a:ext cx="134937" cy="215900"/>
          </a:xfrm>
          <a:custGeom>
            <a:avLst/>
            <a:gdLst>
              <a:gd name="T0" fmla="*/ 2147483646 w 85"/>
              <a:gd name="T1" fmla="*/ 2147483646 h 136"/>
              <a:gd name="T2" fmla="*/ 2147483646 w 85"/>
              <a:gd name="T3" fmla="*/ 0 h 136"/>
              <a:gd name="T4" fmla="*/ 0 w 85"/>
              <a:gd name="T5" fmla="*/ 2147483646 h 136"/>
              <a:gd name="T6" fmla="*/ 2147483646 w 85"/>
              <a:gd name="T7" fmla="*/ 2147483646 h 1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36">
                <a:moveTo>
                  <a:pt x="85" y="136"/>
                </a:moveTo>
                <a:lnTo>
                  <a:pt x="39" y="0"/>
                </a:lnTo>
                <a:lnTo>
                  <a:pt x="0" y="136"/>
                </a:lnTo>
                <a:lnTo>
                  <a:pt x="85" y="1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C5BE02F6-2A78-9AB6-7A51-8C47212568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56238" y="2616200"/>
            <a:ext cx="198437" cy="60483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0" name="Freeform 36">
            <a:extLst>
              <a:ext uri="{FF2B5EF4-FFF2-40B4-BE49-F238E27FC236}">
                <a16:creationId xmlns:a16="http://schemas.microsoft.com/office/drawing/2014/main" id="{00D3DB9B-22F8-43D0-9F2A-5F847FD0D8E3}"/>
              </a:ext>
            </a:extLst>
          </p:cNvPr>
          <p:cNvSpPr>
            <a:spLocks/>
          </p:cNvSpPr>
          <p:nvPr/>
        </p:nvSpPr>
        <p:spPr bwMode="auto">
          <a:xfrm>
            <a:off x="5519738" y="2616200"/>
            <a:ext cx="134937" cy="227013"/>
          </a:xfrm>
          <a:custGeom>
            <a:avLst/>
            <a:gdLst>
              <a:gd name="T0" fmla="*/ 2147483646 w 85"/>
              <a:gd name="T1" fmla="*/ 2147483646 h 143"/>
              <a:gd name="T2" fmla="*/ 2147483646 w 85"/>
              <a:gd name="T3" fmla="*/ 0 h 143"/>
              <a:gd name="T4" fmla="*/ 0 w 85"/>
              <a:gd name="T5" fmla="*/ 2147483646 h 143"/>
              <a:gd name="T6" fmla="*/ 2147483646 w 85"/>
              <a:gd name="T7" fmla="*/ 2147483646 h 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3">
                <a:moveTo>
                  <a:pt x="85" y="143"/>
                </a:moveTo>
                <a:lnTo>
                  <a:pt x="85" y="0"/>
                </a:lnTo>
                <a:lnTo>
                  <a:pt x="0" y="102"/>
                </a:lnTo>
                <a:lnTo>
                  <a:pt x="85" y="14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57F6E556-7AB4-EDFE-559A-AFE8765336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3588" y="2616200"/>
            <a:ext cx="531812" cy="142557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2" name="Freeform 38">
            <a:extLst>
              <a:ext uri="{FF2B5EF4-FFF2-40B4-BE49-F238E27FC236}">
                <a16:creationId xmlns:a16="http://schemas.microsoft.com/office/drawing/2014/main" id="{5CBC6413-E045-60F4-9E39-6D784B39EF34}"/>
              </a:ext>
            </a:extLst>
          </p:cNvPr>
          <p:cNvSpPr>
            <a:spLocks/>
          </p:cNvSpPr>
          <p:nvPr/>
        </p:nvSpPr>
        <p:spPr bwMode="auto">
          <a:xfrm>
            <a:off x="5843588" y="2616200"/>
            <a:ext cx="134937" cy="227013"/>
          </a:xfrm>
          <a:custGeom>
            <a:avLst/>
            <a:gdLst>
              <a:gd name="T0" fmla="*/ 2147483646 w 85"/>
              <a:gd name="T1" fmla="*/ 2147483646 h 143"/>
              <a:gd name="T2" fmla="*/ 0 w 85"/>
              <a:gd name="T3" fmla="*/ 0 h 143"/>
              <a:gd name="T4" fmla="*/ 0 w 85"/>
              <a:gd name="T5" fmla="*/ 2147483646 h 143"/>
              <a:gd name="T6" fmla="*/ 2147483646 w 85"/>
              <a:gd name="T7" fmla="*/ 2147483646 h 14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5" h="143">
                <a:moveTo>
                  <a:pt x="85" y="102"/>
                </a:moveTo>
                <a:lnTo>
                  <a:pt x="0" y="0"/>
                </a:lnTo>
                <a:lnTo>
                  <a:pt x="0" y="143"/>
                </a:lnTo>
                <a:lnTo>
                  <a:pt x="85" y="10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763A3732-A959-CE00-002D-4C19864D43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56138" y="3436938"/>
            <a:ext cx="341312" cy="222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4" name="Freeform 40">
            <a:extLst>
              <a:ext uri="{FF2B5EF4-FFF2-40B4-BE49-F238E27FC236}">
                <a16:creationId xmlns:a16="http://schemas.microsoft.com/office/drawing/2014/main" id="{D60B0277-5E4E-C750-FDA5-0F3B477CEE57}"/>
              </a:ext>
            </a:extLst>
          </p:cNvPr>
          <p:cNvSpPr>
            <a:spLocks/>
          </p:cNvSpPr>
          <p:nvPr/>
        </p:nvSpPr>
        <p:spPr bwMode="auto">
          <a:xfrm>
            <a:off x="4656138" y="3405188"/>
            <a:ext cx="90487" cy="74612"/>
          </a:xfrm>
          <a:custGeom>
            <a:avLst/>
            <a:gdLst>
              <a:gd name="T0" fmla="*/ 2147483646 w 57"/>
              <a:gd name="T1" fmla="*/ 0 h 47"/>
              <a:gd name="T2" fmla="*/ 0 w 57"/>
              <a:gd name="T3" fmla="*/ 2147483646 h 47"/>
              <a:gd name="T4" fmla="*/ 2147483646 w 57"/>
              <a:gd name="T5" fmla="*/ 2147483646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7">
                <a:moveTo>
                  <a:pt x="57" y="0"/>
                </a:moveTo>
                <a:lnTo>
                  <a:pt x="0" y="20"/>
                </a:lnTo>
                <a:lnTo>
                  <a:pt x="51" y="47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80101808-A730-2D1D-A0CB-F19F30ACF7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56138" y="3587750"/>
            <a:ext cx="1241425" cy="487363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6" name="Freeform 42">
            <a:extLst>
              <a:ext uri="{FF2B5EF4-FFF2-40B4-BE49-F238E27FC236}">
                <a16:creationId xmlns:a16="http://schemas.microsoft.com/office/drawing/2014/main" id="{1B99E275-3F6B-B661-9156-64448F07FF92}"/>
              </a:ext>
            </a:extLst>
          </p:cNvPr>
          <p:cNvSpPr>
            <a:spLocks/>
          </p:cNvSpPr>
          <p:nvPr/>
        </p:nvSpPr>
        <p:spPr bwMode="auto">
          <a:xfrm>
            <a:off x="4656138" y="3587750"/>
            <a:ext cx="90487" cy="76200"/>
          </a:xfrm>
          <a:custGeom>
            <a:avLst/>
            <a:gdLst>
              <a:gd name="T0" fmla="*/ 2147483646 w 57"/>
              <a:gd name="T1" fmla="*/ 0 h 48"/>
              <a:gd name="T2" fmla="*/ 0 w 57"/>
              <a:gd name="T3" fmla="*/ 0 h 48"/>
              <a:gd name="T4" fmla="*/ 2147483646 w 57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8">
                <a:moveTo>
                  <a:pt x="57" y="0"/>
                </a:moveTo>
                <a:lnTo>
                  <a:pt x="0" y="0"/>
                </a:lnTo>
                <a:lnTo>
                  <a:pt x="45" y="48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7" name="Freeform 43">
            <a:extLst>
              <a:ext uri="{FF2B5EF4-FFF2-40B4-BE49-F238E27FC236}">
                <a16:creationId xmlns:a16="http://schemas.microsoft.com/office/drawing/2014/main" id="{224FF846-D472-CEED-78D3-96EBEDB6D087}"/>
              </a:ext>
            </a:extLst>
          </p:cNvPr>
          <p:cNvSpPr>
            <a:spLocks/>
          </p:cNvSpPr>
          <p:nvPr/>
        </p:nvSpPr>
        <p:spPr bwMode="auto">
          <a:xfrm>
            <a:off x="3143250" y="1892300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8" name="Freeform 44">
            <a:extLst>
              <a:ext uri="{FF2B5EF4-FFF2-40B4-BE49-F238E27FC236}">
                <a16:creationId xmlns:a16="http://schemas.microsoft.com/office/drawing/2014/main" id="{265B953C-BBF1-AEAC-7D27-B0119020082A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9" name="Freeform 45">
            <a:extLst>
              <a:ext uri="{FF2B5EF4-FFF2-40B4-BE49-F238E27FC236}">
                <a16:creationId xmlns:a16="http://schemas.microsoft.com/office/drawing/2014/main" id="{E4A20C7F-618A-4888-45AF-1BA5680ADB0F}"/>
              </a:ext>
            </a:extLst>
          </p:cNvPr>
          <p:cNvSpPr>
            <a:spLocks/>
          </p:cNvSpPr>
          <p:nvPr/>
        </p:nvSpPr>
        <p:spPr bwMode="auto">
          <a:xfrm>
            <a:off x="3143250" y="1892300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0" name="Freeform 46">
            <a:extLst>
              <a:ext uri="{FF2B5EF4-FFF2-40B4-BE49-F238E27FC236}">
                <a16:creationId xmlns:a16="http://schemas.microsoft.com/office/drawing/2014/main" id="{3694A1EE-7123-12D8-D88E-9844CA2C94FE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1" name="Freeform 47">
            <a:extLst>
              <a:ext uri="{FF2B5EF4-FFF2-40B4-BE49-F238E27FC236}">
                <a16:creationId xmlns:a16="http://schemas.microsoft.com/office/drawing/2014/main" id="{31E77FEB-1DB7-76E1-EE0B-FC5A5EA26BEC}"/>
              </a:ext>
            </a:extLst>
          </p:cNvPr>
          <p:cNvSpPr>
            <a:spLocks/>
          </p:cNvSpPr>
          <p:nvPr/>
        </p:nvSpPr>
        <p:spPr bwMode="auto">
          <a:xfrm>
            <a:off x="3143250" y="1892300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2" name="Freeform 48">
            <a:extLst>
              <a:ext uri="{FF2B5EF4-FFF2-40B4-BE49-F238E27FC236}">
                <a16:creationId xmlns:a16="http://schemas.microsoft.com/office/drawing/2014/main" id="{7044B7F7-6117-D5D5-29CB-4A5C102058F3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3" name="Freeform 49">
            <a:extLst>
              <a:ext uri="{FF2B5EF4-FFF2-40B4-BE49-F238E27FC236}">
                <a16:creationId xmlns:a16="http://schemas.microsoft.com/office/drawing/2014/main" id="{D7A9F8A7-1546-BD41-45EF-0A19E461533A}"/>
              </a:ext>
            </a:extLst>
          </p:cNvPr>
          <p:cNvSpPr>
            <a:spLocks/>
          </p:cNvSpPr>
          <p:nvPr/>
        </p:nvSpPr>
        <p:spPr bwMode="auto">
          <a:xfrm>
            <a:off x="3143250" y="1892300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4" name="Freeform 50">
            <a:extLst>
              <a:ext uri="{FF2B5EF4-FFF2-40B4-BE49-F238E27FC236}">
                <a16:creationId xmlns:a16="http://schemas.microsoft.com/office/drawing/2014/main" id="{AFED9BD7-3DBC-6425-4E73-2424FC52FA43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5" name="Freeform 51">
            <a:extLst>
              <a:ext uri="{FF2B5EF4-FFF2-40B4-BE49-F238E27FC236}">
                <a16:creationId xmlns:a16="http://schemas.microsoft.com/office/drawing/2014/main" id="{43BA56B4-40D7-97AC-A72A-0CE19F318E44}"/>
              </a:ext>
            </a:extLst>
          </p:cNvPr>
          <p:cNvSpPr>
            <a:spLocks/>
          </p:cNvSpPr>
          <p:nvPr/>
        </p:nvSpPr>
        <p:spPr bwMode="auto">
          <a:xfrm>
            <a:off x="3143250" y="1892300"/>
            <a:ext cx="666750" cy="474663"/>
          </a:xfrm>
          <a:custGeom>
            <a:avLst/>
            <a:gdLst>
              <a:gd name="T0" fmla="*/ 0 w 420"/>
              <a:gd name="T1" fmla="*/ 2147483646 h 299"/>
              <a:gd name="T2" fmla="*/ 0 w 420"/>
              <a:gd name="T3" fmla="*/ 0 h 299"/>
              <a:gd name="T4" fmla="*/ 2147483646 w 420"/>
              <a:gd name="T5" fmla="*/ 0 h 299"/>
              <a:gd name="T6" fmla="*/ 2147483646 w 420"/>
              <a:gd name="T7" fmla="*/ 2147483646 h 299"/>
              <a:gd name="T8" fmla="*/ 2147483646 w 420"/>
              <a:gd name="T9" fmla="*/ 2147483646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20" h="299">
                <a:moveTo>
                  <a:pt x="0" y="136"/>
                </a:moveTo>
                <a:lnTo>
                  <a:pt x="0" y="0"/>
                </a:lnTo>
                <a:lnTo>
                  <a:pt x="420" y="0"/>
                </a:lnTo>
                <a:lnTo>
                  <a:pt x="420" y="299"/>
                </a:lnTo>
                <a:lnTo>
                  <a:pt x="256" y="299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6" name="Freeform 52">
            <a:extLst>
              <a:ext uri="{FF2B5EF4-FFF2-40B4-BE49-F238E27FC236}">
                <a16:creationId xmlns:a16="http://schemas.microsoft.com/office/drawing/2014/main" id="{40EA3923-2782-D440-2E64-E5673EF1035C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7" name="Freeform 53">
            <a:extLst>
              <a:ext uri="{FF2B5EF4-FFF2-40B4-BE49-F238E27FC236}">
                <a16:creationId xmlns:a16="http://schemas.microsoft.com/office/drawing/2014/main" id="{F1A6E586-9DD3-8EF8-D979-7B28FD741167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8" name="Freeform 54">
            <a:extLst>
              <a:ext uri="{FF2B5EF4-FFF2-40B4-BE49-F238E27FC236}">
                <a16:creationId xmlns:a16="http://schemas.microsoft.com/office/drawing/2014/main" id="{E32C9763-E904-BE6E-212E-1B6D6E0752DB}"/>
              </a:ext>
            </a:extLst>
          </p:cNvPr>
          <p:cNvSpPr>
            <a:spLocks/>
          </p:cNvSpPr>
          <p:nvPr/>
        </p:nvSpPr>
        <p:spPr bwMode="auto">
          <a:xfrm>
            <a:off x="3549650" y="2324100"/>
            <a:ext cx="88900" cy="87313"/>
          </a:xfrm>
          <a:custGeom>
            <a:avLst/>
            <a:gdLst>
              <a:gd name="T0" fmla="*/ 2147483646 w 56"/>
              <a:gd name="T1" fmla="*/ 0 h 55"/>
              <a:gd name="T2" fmla="*/ 0 w 56"/>
              <a:gd name="T3" fmla="*/ 2147483646 h 55"/>
              <a:gd name="T4" fmla="*/ 2147483646 w 56"/>
              <a:gd name="T5" fmla="*/ 2147483646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56" y="0"/>
                </a:moveTo>
                <a:lnTo>
                  <a:pt x="0" y="27"/>
                </a:lnTo>
                <a:lnTo>
                  <a:pt x="56" y="55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9" name="Rectangle 55">
            <a:extLst>
              <a:ext uri="{FF2B5EF4-FFF2-40B4-BE49-F238E27FC236}">
                <a16:creationId xmlns:a16="http://schemas.microsoft.com/office/drawing/2014/main" id="{7D7C1317-F74A-B98C-9245-0B04948B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0613" y="3135313"/>
            <a:ext cx="1025525" cy="517525"/>
          </a:xfrm>
          <a:prstGeom prst="rect">
            <a:avLst/>
          </a:prstGeom>
          <a:solidFill>
            <a:srgbClr val="FFFFB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20" name="Rectangle 56">
            <a:extLst>
              <a:ext uri="{FF2B5EF4-FFF2-40B4-BE49-F238E27FC236}">
                <a16:creationId xmlns:a16="http://schemas.microsoft.com/office/drawing/2014/main" id="{BE875140-0FC1-6894-8CB5-9DD798564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5063" y="3178175"/>
            <a:ext cx="12366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en-US" sz="1400" b="1">
                <a:solidFill>
                  <a:srgbClr val="000000"/>
                </a:solidFill>
                <a:latin typeface="Tahoma" panose="020B0604030504040204" pitchFamily="34" charset="0"/>
              </a:rPr>
              <a:t>EventChannel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6921" name="Line 57">
            <a:extLst>
              <a:ext uri="{FF2B5EF4-FFF2-40B4-BE49-F238E27FC236}">
                <a16:creationId xmlns:a16="http://schemas.microsoft.com/office/drawing/2014/main" id="{9F18BA64-77DE-2510-776A-866427714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0613" y="3436938"/>
            <a:ext cx="1025525" cy="15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2" name="Line 58">
            <a:extLst>
              <a:ext uri="{FF2B5EF4-FFF2-40B4-BE49-F238E27FC236}">
                <a16:creationId xmlns:a16="http://schemas.microsoft.com/office/drawing/2014/main" id="{EBEE1218-343D-3484-6FDE-F9282168FB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0613" y="3533775"/>
            <a:ext cx="1025525" cy="15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3" name="Line 59">
            <a:extLst>
              <a:ext uri="{FF2B5EF4-FFF2-40B4-BE49-F238E27FC236}">
                <a16:creationId xmlns:a16="http://schemas.microsoft.com/office/drawing/2014/main" id="{782496E6-D2F7-71CA-1DE0-23FF1DF5BD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6513" y="3425825"/>
            <a:ext cx="1054100" cy="650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4" name="Freeform 60">
            <a:extLst>
              <a:ext uri="{FF2B5EF4-FFF2-40B4-BE49-F238E27FC236}">
                <a16:creationId xmlns:a16="http://schemas.microsoft.com/office/drawing/2014/main" id="{3494F722-F9E8-A805-7519-CFBC0633299F}"/>
              </a:ext>
            </a:extLst>
          </p:cNvPr>
          <p:cNvSpPr>
            <a:spLocks/>
          </p:cNvSpPr>
          <p:nvPr/>
        </p:nvSpPr>
        <p:spPr bwMode="auto">
          <a:xfrm>
            <a:off x="3540125" y="3394075"/>
            <a:ext cx="90488" cy="74613"/>
          </a:xfrm>
          <a:custGeom>
            <a:avLst/>
            <a:gdLst>
              <a:gd name="T0" fmla="*/ 2147483646 w 57"/>
              <a:gd name="T1" fmla="*/ 2147483646 h 47"/>
              <a:gd name="T2" fmla="*/ 2147483646 w 57"/>
              <a:gd name="T3" fmla="*/ 2147483646 h 47"/>
              <a:gd name="T4" fmla="*/ 0 w 57"/>
              <a:gd name="T5" fmla="*/ 0 h 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47">
                <a:moveTo>
                  <a:pt x="6" y="47"/>
                </a:moveTo>
                <a:lnTo>
                  <a:pt x="57" y="2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5" name="Line 61">
            <a:extLst>
              <a:ext uri="{FF2B5EF4-FFF2-40B4-BE49-F238E27FC236}">
                <a16:creationId xmlns:a16="http://schemas.microsoft.com/office/drawing/2014/main" id="{FD2C0C63-BDE2-B0C4-06FE-EBD5EA6A23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2175" y="3652838"/>
            <a:ext cx="441325" cy="4318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6" name="Freeform 62">
            <a:extLst>
              <a:ext uri="{FF2B5EF4-FFF2-40B4-BE49-F238E27FC236}">
                <a16:creationId xmlns:a16="http://schemas.microsoft.com/office/drawing/2014/main" id="{865FB7AD-6FED-5E74-F0F6-CBAFDA7AC0A4}"/>
              </a:ext>
            </a:extLst>
          </p:cNvPr>
          <p:cNvSpPr>
            <a:spLocks/>
          </p:cNvSpPr>
          <p:nvPr/>
        </p:nvSpPr>
        <p:spPr bwMode="auto">
          <a:xfrm>
            <a:off x="3783013" y="3652838"/>
            <a:ext cx="90487" cy="96837"/>
          </a:xfrm>
          <a:custGeom>
            <a:avLst/>
            <a:gdLst>
              <a:gd name="T0" fmla="*/ 2147483646 w 57"/>
              <a:gd name="T1" fmla="*/ 2147483646 h 61"/>
              <a:gd name="T2" fmla="*/ 2147483646 w 57"/>
              <a:gd name="T3" fmla="*/ 0 h 61"/>
              <a:gd name="T4" fmla="*/ 0 w 57"/>
              <a:gd name="T5" fmla="*/ 2147483646 h 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" h="61">
                <a:moveTo>
                  <a:pt x="28" y="61"/>
                </a:moveTo>
                <a:lnTo>
                  <a:pt x="57" y="0"/>
                </a:lnTo>
                <a:lnTo>
                  <a:pt x="0" y="21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7" name="Freeform 63">
            <a:extLst>
              <a:ext uri="{FF2B5EF4-FFF2-40B4-BE49-F238E27FC236}">
                <a16:creationId xmlns:a16="http://schemas.microsoft.com/office/drawing/2014/main" id="{A4F4D1B9-6B29-66DA-0BA1-8B4F45EC0E7E}"/>
              </a:ext>
            </a:extLst>
          </p:cNvPr>
          <p:cNvSpPr>
            <a:spLocks/>
          </p:cNvSpPr>
          <p:nvPr/>
        </p:nvSpPr>
        <p:spPr bwMode="auto">
          <a:xfrm>
            <a:off x="4133850" y="2357438"/>
            <a:ext cx="1187450" cy="777875"/>
          </a:xfrm>
          <a:custGeom>
            <a:avLst/>
            <a:gdLst>
              <a:gd name="T0" fmla="*/ 2147483646 w 748"/>
              <a:gd name="T1" fmla="*/ 0 h 490"/>
              <a:gd name="T2" fmla="*/ 0 w 748"/>
              <a:gd name="T3" fmla="*/ 0 h 490"/>
              <a:gd name="T4" fmla="*/ 2147483646 w 748"/>
              <a:gd name="T5" fmla="*/ 2147483646 h 4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48" h="490">
                <a:moveTo>
                  <a:pt x="748" y="0"/>
                </a:moveTo>
                <a:lnTo>
                  <a:pt x="0" y="0"/>
                </a:lnTo>
                <a:lnTo>
                  <a:pt x="6" y="49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28" name="Freeform 64">
            <a:extLst>
              <a:ext uri="{FF2B5EF4-FFF2-40B4-BE49-F238E27FC236}">
                <a16:creationId xmlns:a16="http://schemas.microsoft.com/office/drawing/2014/main" id="{11055C20-C5FA-7581-816C-38FFE90F4EC8}"/>
              </a:ext>
            </a:extLst>
          </p:cNvPr>
          <p:cNvSpPr>
            <a:spLocks/>
          </p:cNvSpPr>
          <p:nvPr/>
        </p:nvSpPr>
        <p:spPr bwMode="auto">
          <a:xfrm>
            <a:off x="4106863" y="2908300"/>
            <a:ext cx="71437" cy="227013"/>
          </a:xfrm>
          <a:custGeom>
            <a:avLst/>
            <a:gdLst>
              <a:gd name="T0" fmla="*/ 0 w 45"/>
              <a:gd name="T1" fmla="*/ 2147483646 h 143"/>
              <a:gd name="T2" fmla="*/ 2147483646 w 45"/>
              <a:gd name="T3" fmla="*/ 2147483646 h 143"/>
              <a:gd name="T4" fmla="*/ 2147483646 w 45"/>
              <a:gd name="T5" fmla="*/ 2147483646 h 143"/>
              <a:gd name="T6" fmla="*/ 2147483646 w 45"/>
              <a:gd name="T7" fmla="*/ 0 h 143"/>
              <a:gd name="T8" fmla="*/ 0 w 45"/>
              <a:gd name="T9" fmla="*/ 2147483646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" h="143">
                <a:moveTo>
                  <a:pt x="0" y="75"/>
                </a:moveTo>
                <a:lnTo>
                  <a:pt x="23" y="143"/>
                </a:lnTo>
                <a:lnTo>
                  <a:pt x="45" y="75"/>
                </a:lnTo>
                <a:lnTo>
                  <a:pt x="23" y="0"/>
                </a:lnTo>
                <a:lnTo>
                  <a:pt x="0" y="75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8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6929" name="Freeform 65">
            <a:extLst>
              <a:ext uri="{FF2B5EF4-FFF2-40B4-BE49-F238E27FC236}">
                <a16:creationId xmlns:a16="http://schemas.microsoft.com/office/drawing/2014/main" id="{7A1F6395-2F59-C376-002F-49419C96847E}"/>
              </a:ext>
            </a:extLst>
          </p:cNvPr>
          <p:cNvSpPr>
            <a:spLocks/>
          </p:cNvSpPr>
          <p:nvPr/>
        </p:nvSpPr>
        <p:spPr bwMode="auto">
          <a:xfrm>
            <a:off x="5232400" y="2312988"/>
            <a:ext cx="88900" cy="87312"/>
          </a:xfrm>
          <a:custGeom>
            <a:avLst/>
            <a:gdLst>
              <a:gd name="T0" fmla="*/ 0 w 56"/>
              <a:gd name="T1" fmla="*/ 2147483646 h 55"/>
              <a:gd name="T2" fmla="*/ 2147483646 w 56"/>
              <a:gd name="T3" fmla="*/ 2147483646 h 55"/>
              <a:gd name="T4" fmla="*/ 0 w 56"/>
              <a:gd name="T5" fmla="*/ 0 h 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55">
                <a:moveTo>
                  <a:pt x="0" y="55"/>
                </a:moveTo>
                <a:lnTo>
                  <a:pt x="56" y="28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8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30" name="Rectangle 66">
            <a:extLst>
              <a:ext uri="{FF2B5EF4-FFF2-40B4-BE49-F238E27FC236}">
                <a16:creationId xmlns:a16="http://schemas.microsoft.com/office/drawing/2014/main" id="{93C43975-EBFD-D6B8-9326-46CC8BB85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76400"/>
            <a:ext cx="106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31" name="Rectangle 67">
            <a:extLst>
              <a:ext uri="{FF2B5EF4-FFF2-40B4-BE49-F238E27FC236}">
                <a16:creationId xmlns:a16="http://schemas.microsoft.com/office/drawing/2014/main" id="{7F31907B-86FB-5E55-2C5B-13A5E9B69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828800"/>
            <a:ext cx="457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6932" name="Text Box 68">
            <a:extLst>
              <a:ext uri="{FF2B5EF4-FFF2-40B4-BE49-F238E27FC236}">
                <a16:creationId xmlns:a16="http://schemas.microsoft.com/office/drawing/2014/main" id="{90F50917-9EB0-E3AF-5480-C3FB5BB6E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5065713"/>
            <a:ext cx="8245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Assures a better decoupling between  Managed Objects and  Management System</a:t>
            </a:r>
          </a:p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Managed Objects do not  know the identity of objects in Management System</a:t>
            </a:r>
          </a:p>
          <a:p>
            <a:pPr eaLnBrk="1" hangingPunct="1"/>
            <a:r>
              <a:rPr lang="en-US" altLang="en-US" b="1">
                <a:solidFill>
                  <a:schemeClr val="tx1"/>
                </a:solidFill>
              </a:rPr>
              <a:t>Objects in Management System do not know the identity of managed Objects, only the types of events generated by these</a:t>
            </a:r>
          </a:p>
          <a:p>
            <a:pPr eaLnBrk="1" hangingPunct="1"/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F39E75F-027F-5EDD-DAC4-E4F4360B2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Channel - Applicability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38CF36F-01D0-2F2A-D0CB-CACA586F8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an object should be able to notify other objects of an event without needing to know who these objects are or what they do in response.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an object needs to be notified of an event, but does not need to know where the event originated.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more than one object can generate the same kind of event.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some objects are interested in a broader classification of events, while others are interested in a narrower classification.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an object may be interested in more than one kind of event.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you need to dynamically introduce new kinds of events.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objects participating in notification may be dynamically introduced or removed, as in distributed systems.</a:t>
            </a:r>
          </a:p>
          <a:p>
            <a:pPr marL="533400" indent="-533400" defTabSz="914400" eaLnBrk="1" hangingPunct="1">
              <a:buFont typeface="Times New Roman" panose="02020603050405020304" pitchFamily="18" charset="0"/>
              <a:buChar char="•"/>
            </a:pPr>
            <a:r>
              <a:rPr lang="en-US" altLang="en-US" sz="2000"/>
              <a:t>When you need to filter out events based on arbitrary criteria.</a:t>
            </a:r>
          </a:p>
          <a:p>
            <a:pPr marL="533400" indent="-533400" defTabSz="914400" eaLnBrk="1" hangingPunct="1"/>
            <a:br>
              <a:rPr lang="en-US" altLang="en-US" sz="2000"/>
            </a:br>
            <a:endParaRPr lang="en-US" altLang="en-US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2479048-044F-F207-1BC8-3554288F2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Detailed Implementation of the Event Channel </a:t>
            </a:r>
            <a:br>
              <a:rPr lang="en-US" altLang="en-US" sz="3200"/>
            </a:br>
            <a:r>
              <a:rPr lang="en-US" altLang="en-US" sz="3200"/>
              <a:t>as an Event Notifier </a:t>
            </a:r>
            <a:br>
              <a:rPr lang="en-US" altLang="en-US" sz="3200"/>
            </a:br>
            <a:r>
              <a:rPr lang="en-US" altLang="en-US" sz="2400"/>
              <a:t>[Gupta, Hartkopf, Ramaswamy]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107F9D9-7AB0-907D-8421-405C4A855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534400" cy="4525963"/>
          </a:xfrm>
        </p:spPr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Participants: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Event:   </a:t>
            </a:r>
            <a:r>
              <a:rPr lang="en-US" altLang="en-US" sz="2000"/>
              <a:t>A common ancestor type for all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ConcreteEvent</a:t>
            </a:r>
            <a:r>
              <a:rPr lang="en-US" altLang="en-US" sz="2000"/>
              <a:t> (example: FaultEvent): Represents a specific occurrence, possibly containing data about that occurrence.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Publisher</a:t>
            </a:r>
            <a:r>
              <a:rPr lang="en-US" altLang="en-US" sz="2000"/>
              <a:t> (Hub, Router) Emits or produces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Subscriber: </a:t>
            </a:r>
            <a:r>
              <a:rPr lang="en-US" altLang="en-US" sz="2000"/>
              <a:t>Defines an interface for all objects that need to handle events.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ConcreteSubscriber</a:t>
            </a:r>
            <a:r>
              <a:rPr lang="en-US" altLang="en-US" sz="2000"/>
              <a:t> (Console, PagingSystem) Registers for events, and handles events by implementing the Subscriber interface. 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EventService intermediary </a:t>
            </a:r>
            <a:r>
              <a:rPr lang="en-US" altLang="en-US" sz="2000"/>
              <a:t>between subscriber and publisher.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000" b="1"/>
              <a:t>Filter:  </a:t>
            </a:r>
            <a:r>
              <a:rPr lang="en-US" altLang="en-US" sz="2000"/>
              <a:t>Responsible for discarding events not of interest to a subscriber.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endParaRPr lang="en-US" altLang="en-US" sz="20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extLst>
              <a:ext uri="{FF2B5EF4-FFF2-40B4-BE49-F238E27FC236}">
                <a16:creationId xmlns:a16="http://schemas.microsoft.com/office/drawing/2014/main" id="{D72F073A-71DF-2029-5F9A-166E5BDAA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7"/>
          <a:stretch>
            <a:fillRect/>
          </a:stretch>
        </p:blipFill>
        <p:spPr bwMode="auto">
          <a:xfrm>
            <a:off x="-76200" y="561975"/>
            <a:ext cx="9136063" cy="555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F1A64A7-B11E-D0FB-6FAA-C7C2C7077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publish() and subscribe()</a:t>
            </a:r>
          </a:p>
        </p:txBody>
      </p:sp>
      <p:sp>
        <p:nvSpPr>
          <p:cNvPr id="40963" name="TextBox 1">
            <a:extLst>
              <a:ext uri="{FF2B5EF4-FFF2-40B4-BE49-F238E27FC236}">
                <a16:creationId xmlns:a16="http://schemas.microsoft.com/office/drawing/2014/main" id="{83C28709-5B05-B9C7-00F0-8CCD4333056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81000" y="1676400"/>
            <a:ext cx="838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40964" name="TextBox 4">
            <a:extLst>
              <a:ext uri="{FF2B5EF4-FFF2-40B4-BE49-F238E27FC236}">
                <a16:creationId xmlns:a16="http://schemas.microsoft.com/office/drawing/2014/main" id="{D741A410-60FA-CC30-47AB-9F3D58577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01775"/>
            <a:ext cx="85344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alt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subscribe(Class eventType, Filter filter, Subscriber subscriber)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throws InvalidEventTypeException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(!eventClass.isAssignableFrom(eventType))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throw new InvalidEventTypeException();</a:t>
            </a:r>
          </a:p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Subscription subscription = 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	new Subscription(eventType, filter, subscriber);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(!subscriptions.contains(subscription))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				subscriptions.add(subscription);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40965" name="TextBox 6">
            <a:extLst>
              <a:ext uri="{FF2B5EF4-FFF2-40B4-BE49-F238E27FC236}">
                <a16:creationId xmlns:a16="http://schemas.microsoft.com/office/drawing/2014/main" id="{828AFDE8-4F0B-E01C-F380-DFD853354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0813"/>
            <a:ext cx="83820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2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alt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publish(Event event) 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for (Subscription subscription: subscriptions)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if (subscription.eventType.isAssignableFrom(event.getClass())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&amp;&amp; 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(subscription.filter == null ||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subscription.filter.apply(event)))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			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	subscription.subscriber.inform(event);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FAD349E-E428-1B10-C410-F7A8DF6A8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scenario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854A46F-0BCB-E055-7215-436262638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defTabSz="914400" eaLnBrk="1" hangingPunct="1">
              <a:lnSpc>
                <a:spcPct val="80000"/>
              </a:lnSpc>
            </a:pPr>
            <a:r>
              <a:rPr lang="en-US" altLang="en-US" sz="2400"/>
              <a:t>Scenario:</a:t>
            </a:r>
          </a:p>
          <a:p>
            <a:pPr marL="533400" indent="-533400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400"/>
              <a:t>Concrete Subscriber registers with Event Channel, specifies the  event types of interest and optionally a filter</a:t>
            </a:r>
          </a:p>
          <a:p>
            <a:pPr marL="533400" indent="-533400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400"/>
              <a:t>Concrete Publisher announces the EventChannel when an event is produced</a:t>
            </a:r>
          </a:p>
          <a:p>
            <a:pPr marL="533400" indent="-533400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400"/>
              <a:t>EventChannel determines which Concrete Subscribers are interested by the event and their filter applies to the current event </a:t>
            </a:r>
          </a:p>
          <a:p>
            <a:pPr marL="533400" indent="-533400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400"/>
              <a:t>Event Channel notifies  the Concrete subscribers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>
            <a:extLst>
              <a:ext uri="{FF2B5EF4-FFF2-40B4-BE49-F238E27FC236}">
                <a16:creationId xmlns:a16="http://schemas.microsoft.com/office/drawing/2014/main" id="{D7BA420A-3679-DAB5-2801-6B09ED6CE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491538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B182E4C-52B7-A6A4-1251-19E462B9B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– Filters</a:t>
            </a:r>
          </a:p>
        </p:txBody>
      </p:sp>
      <p:sp>
        <p:nvSpPr>
          <p:cNvPr id="44035" name="TextBox 1">
            <a:extLst>
              <a:ext uri="{FF2B5EF4-FFF2-40B4-BE49-F238E27FC236}">
                <a16:creationId xmlns:a16="http://schemas.microsoft.com/office/drawing/2014/main" id="{E7ACDF89-6EAF-08DD-E9F8-76CBF52F0B7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81000" y="1676400"/>
            <a:ext cx="8380413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public interface Filter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public boolean apply(Event event);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public class </a:t>
            </a:r>
            <a:r>
              <a:rPr lang="en-GB" altLang="en-US" sz="1400" b="1">
                <a:solidFill>
                  <a:srgbClr val="FF0000"/>
                </a:solidFill>
                <a:latin typeface="Courier New" panose="02070309020205020404" pitchFamily="49" charset="0"/>
              </a:rPr>
              <a:t>CriticalFaultFilter implements Filter 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public boolean apply(Event event)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if (event instanceof FaultEvent)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    FaultEvent faultEvent = (FaultEvent) event;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    return (faultEvent.severity == FaultEvent.CRITICAL);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}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return false;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}</a:t>
            </a:r>
          </a:p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endParaRPr lang="en-GB" altLang="en-US" sz="140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public class PagingSystem implements Subscriber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public PagingSystem() {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 FaultEvent event = new FaultEvent("");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 CriticalFaultFilter </a:t>
            </a:r>
            <a:r>
              <a:rPr lang="en-GB" altLang="en-US" sz="1400" b="1">
                <a:solidFill>
                  <a:srgbClr val="FF0000"/>
                </a:solidFill>
                <a:latin typeface="Courier New" panose="02070309020205020404" pitchFamily="49" charset="0"/>
              </a:rPr>
              <a:t>filter = new CriticalFaultFilter();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    EventService.instance().subscribe(event.getClass(), </a:t>
            </a:r>
            <a:r>
              <a:rPr lang="en-GB" altLang="en-US" sz="1400" b="1">
                <a:solidFill>
                  <a:srgbClr val="FF0000"/>
                </a:solidFill>
                <a:latin typeface="Courier New" panose="02070309020205020404" pitchFamily="49" charset="0"/>
              </a:rPr>
              <a:t>filter</a:t>
            </a:r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, this);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    }</a:t>
            </a:r>
          </a:p>
          <a:p>
            <a:r>
              <a:rPr lang="en-GB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70DF701-6001-5597-C5F0-17FD195C4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Event Notifier Implementation: Discussion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77F33A6-2B2E-5FF9-84FF-FA1F5A9AD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Subscription is based on event types and not  on identity of the publisher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Publishers and Subscribers are independent. Coupling between them  is reduced to knowing the set of allowed events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Subscribing  to a certain event type  automatically comprises all its subtypes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Filtering of events discriminates further according to other event attributes (ex: source of event, associated data, etc)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Disadvantage: type safety vs generality: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Class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/>
              <a:t>isKindOf method in Event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Disadvantage: Event Service is a  point of bottleneck – performance and reliability. Solution: several different EventServices,  each specialized for a  certain category of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Optional features:: Advertisment and Discovery of available Event Types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9B9DC2A-BCB6-5E6A-1417-6C7AD98CF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Hybrid Event-Driven Architectures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BD386C4-8F77-84BD-F28A-DBC01B433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/>
              <a:t>Active Database: Event-Driven combined  with Blackboard 		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/>
              <a:t>Distributed Event Notification: Event-Driven combined with  Broker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5452F3-E61D-4D0B-BCB3-47E70757C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Event-driven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DCEA567-D913-9739-397B-392425CD0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2436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i="1"/>
              <a:t>Event driven systems are based on implicit invocation: instead of invoking a procedure directly, a component can broadcast one or more events. Other components in the system can register an interest in an event by associating a procedure with the event. When the event is announced the system itself invokes all of the procedures that have been registered for the event. Thus an event announcement ``implicitly'' causes the invocation of procedures in other modules.</a:t>
            </a:r>
            <a:r>
              <a:rPr lang="en-US" altLang="en-US" sz="2200"/>
              <a:t> </a:t>
            </a:r>
            <a:r>
              <a:rPr lang="en-US" altLang="en-US" sz="2200" i="1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i="1"/>
              <a:t>  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i="1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75AF3BEC-DCF8-4892-7181-7AD9013E4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524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F5256B6C-353C-B1F8-E006-FF4245886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1910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B554E0CB-214F-B547-1574-C4DC3E285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Obj1</a:t>
            </a:r>
          </a:p>
        </p:txBody>
      </p:sp>
      <p:sp>
        <p:nvSpPr>
          <p:cNvPr id="8199" name="Oval 7">
            <a:extLst>
              <a:ext uri="{FF2B5EF4-FFF2-40B4-BE49-F238E27FC236}">
                <a16:creationId xmlns:a16="http://schemas.microsoft.com/office/drawing/2014/main" id="{FC6C94E4-08B1-75D5-B0CA-DB200E706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Obj2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8A65B6A7-865D-7AB2-873F-47B640265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57150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Oval 9">
            <a:extLst>
              <a:ext uri="{FF2B5EF4-FFF2-40B4-BE49-F238E27FC236}">
                <a16:creationId xmlns:a16="http://schemas.microsoft.com/office/drawing/2014/main" id="{42E15BCC-BAB2-2C8B-D097-6F91B5A1D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Obj1</a:t>
            </a:r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F8AC49CC-55B7-CE52-0169-A966D6860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3340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Obj2</a:t>
            </a:r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4AE5CB97-31A1-648C-70F8-B4EE466B5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876800"/>
            <a:ext cx="609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11AC3A91-D657-3A1E-BAF0-F2F574A9B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53705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84B99977-25AF-DFE9-3AF2-E2862513E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47386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16FAF04-758E-9619-1B11-C7C8D3B1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343400"/>
            <a:ext cx="23622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Service</a:t>
            </a:r>
          </a:p>
        </p:txBody>
      </p:sp>
      <p:sp>
        <p:nvSpPr>
          <p:cNvPr id="8207" name="Text Box 15">
            <a:extLst>
              <a:ext uri="{FF2B5EF4-FFF2-40B4-BE49-F238E27FC236}">
                <a16:creationId xmlns:a16="http://schemas.microsoft.com/office/drawing/2014/main" id="{91E7FD6D-B8D5-47D3-F112-52F16412D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48400"/>
            <a:ext cx="200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Explicit invocation</a:t>
            </a:r>
          </a:p>
        </p:txBody>
      </p:sp>
      <p:sp>
        <p:nvSpPr>
          <p:cNvPr id="8208" name="Text Box 16">
            <a:extLst>
              <a:ext uri="{FF2B5EF4-FFF2-40B4-BE49-F238E27FC236}">
                <a16:creationId xmlns:a16="http://schemas.microsoft.com/office/drawing/2014/main" id="{AE8A20A2-9525-AE9F-2A05-15215444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950" y="6248400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Implicit invocation</a:t>
            </a:r>
          </a:p>
        </p:txBody>
      </p:sp>
      <p:sp>
        <p:nvSpPr>
          <p:cNvPr id="8209" name="Freeform 17">
            <a:extLst>
              <a:ext uri="{FF2B5EF4-FFF2-40B4-BE49-F238E27FC236}">
                <a16:creationId xmlns:a16="http://schemas.microsoft.com/office/drawing/2014/main" id="{0D091D0D-B3CA-733C-AF20-D8CFE6D8CB2F}"/>
              </a:ext>
            </a:extLst>
          </p:cNvPr>
          <p:cNvSpPr>
            <a:spLocks/>
          </p:cNvSpPr>
          <p:nvPr/>
        </p:nvSpPr>
        <p:spPr bwMode="auto">
          <a:xfrm>
            <a:off x="5846763" y="4884738"/>
            <a:ext cx="401637" cy="488950"/>
          </a:xfrm>
          <a:custGeom>
            <a:avLst/>
            <a:gdLst>
              <a:gd name="T0" fmla="*/ 0 w 253"/>
              <a:gd name="T1" fmla="*/ 2147483646 h 308"/>
              <a:gd name="T2" fmla="*/ 2147483646 w 253"/>
              <a:gd name="T3" fmla="*/ 2147483646 h 308"/>
              <a:gd name="T4" fmla="*/ 2147483646 w 253"/>
              <a:gd name="T5" fmla="*/ 2147483646 h 308"/>
              <a:gd name="T6" fmla="*/ 2147483646 w 253"/>
              <a:gd name="T7" fmla="*/ 2147483646 h 308"/>
              <a:gd name="T8" fmla="*/ 2147483646 w 253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3" h="308">
                <a:moveTo>
                  <a:pt x="0" y="308"/>
                </a:moveTo>
                <a:cubicBezTo>
                  <a:pt x="72" y="237"/>
                  <a:pt x="91" y="203"/>
                  <a:pt x="166" y="166"/>
                </a:cubicBezTo>
                <a:cubicBezTo>
                  <a:pt x="178" y="131"/>
                  <a:pt x="185" y="101"/>
                  <a:pt x="205" y="71"/>
                </a:cubicBezTo>
                <a:cubicBezTo>
                  <a:pt x="215" y="55"/>
                  <a:pt x="226" y="40"/>
                  <a:pt x="237" y="24"/>
                </a:cubicBezTo>
                <a:cubicBezTo>
                  <a:pt x="242" y="16"/>
                  <a:pt x="253" y="0"/>
                  <a:pt x="253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3E951582-B756-6145-CD26-125D5AFEC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Active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C4F1-5D7F-E529-BB70-2A8D1D37C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Combines Blackboard and Event Driven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Blackboard publishes different events when different data changes happen, and the interested Subscribers will be notified.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000" dirty="0"/>
              <a:t>The </a:t>
            </a:r>
            <a:r>
              <a:rPr lang="en-GB" sz="2000" dirty="0" err="1"/>
              <a:t>KnowledgeSources</a:t>
            </a:r>
            <a:r>
              <a:rPr lang="en-GB" sz="2000" dirty="0"/>
              <a:t> will not do </a:t>
            </a:r>
            <a:r>
              <a:rPr lang="en-GB" sz="2000" dirty="0" err="1"/>
              <a:t>execCondition</a:t>
            </a:r>
            <a:r>
              <a:rPr lang="en-GB" sz="2000" dirty="0"/>
              <a:t>() any more. Instead,  they become Subscribers on these conditions. When notified, the </a:t>
            </a:r>
            <a:r>
              <a:rPr lang="en-GB" sz="2000" dirty="0" err="1"/>
              <a:t>KnowledgeSource</a:t>
            </a:r>
            <a:r>
              <a:rPr lang="en-GB" sz="2000" dirty="0"/>
              <a:t>=Subscriber does </a:t>
            </a:r>
            <a:r>
              <a:rPr lang="en-GB" sz="2000" dirty="0" err="1"/>
              <a:t>execAction</a:t>
            </a:r>
            <a:r>
              <a:rPr lang="en-GB" sz="2000" dirty="0"/>
              <a:t>()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2000" dirty="0"/>
          </a:p>
          <a:p>
            <a:pPr marL="0" indent="0"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08DF5E6-C752-B564-9BC6-BEDE869C3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Conclusions (1)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052F133-0AFA-59BE-AF3E-A0B2A024D6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describes ways of structuring a system from different viewpoints: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Module viewpoint (static structure): Layers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Component &amp; connector viewpoint (dynamic, runtime structure): Pipes-Filters, Blackboard, Event-driven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They describe elementary structures</a:t>
            </a: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In real systems, they may appear  “pure” or “hybrids”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>
            <a:extLst>
              <a:ext uri="{FF2B5EF4-FFF2-40B4-BE49-F238E27FC236}">
                <a16:creationId xmlns:a16="http://schemas.microsoft.com/office/drawing/2014/main" id="{263652D0-2731-234B-F0CE-B74E394E6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Conclusions (2)</a:t>
            </a: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53C5C6B-DAFF-B3D2-FD8A-B7BAAC3B0D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419600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b="1" i="1"/>
              <a:t>The choice of the architectural style has an important influence over the systems properties !</a:t>
            </a:r>
          </a:p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 i="1"/>
              <a:t>For further reading</a:t>
            </a:r>
            <a:r>
              <a:rPr lang="en-US" altLang="en-US" sz="2400"/>
              <a:t>: David Garlan, Mary Shaw, An Introduction to Software Architecture, Technical Report Carnegie-Mellon University, no CMU-CS-94-166, </a:t>
            </a:r>
            <a:r>
              <a:rPr lang="en-US" altLang="en-US" sz="2400">
                <a:hlinkClick r:id="rId2"/>
              </a:rPr>
              <a:t>http://www.cs.cmu.edu/afs/cs/project/able/ftp/intro_softarch/intro_softarch.pdf</a:t>
            </a:r>
            <a:endParaRPr lang="en-US" altLang="en-US" sz="2400"/>
          </a:p>
          <a:p>
            <a:pPr marL="457200" lvl="1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2000"/>
              <a:t>Experiments:   a problem is implemented according to different style and they study the impact of the style on the systems properties </a:t>
            </a:r>
          </a:p>
          <a:p>
            <a:pPr marL="0" indent="0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400"/>
              <a:t>Lab Assignment: “The Furniture Factory”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>
            <a:extLst>
              <a:ext uri="{FF2B5EF4-FFF2-40B4-BE49-F238E27FC236}">
                <a16:creationId xmlns:a16="http://schemas.microsoft.com/office/drawing/2014/main" id="{DAC65F0F-E43F-C425-2D3F-CF41E2E98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/>
              <a:t>The fundamental archit styles are general structuring solutions, that can be applied independent on a certain programming paradigm or technology 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/>
              <a:t>The components may have different granularities,  from objects, components, and up to whole application that are integrated according to these patterns</a:t>
            </a:r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2000" i="1"/>
              <a:t>For further reading</a:t>
            </a:r>
            <a:r>
              <a:rPr lang="en-US" altLang="en-US" sz="2000"/>
              <a:t>: Enterprise Integration Patterns 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1800"/>
              <a:t>Book: </a:t>
            </a:r>
            <a:r>
              <a:rPr lang="en-US" altLang="en-US" sz="1800" i="1"/>
              <a:t>Enterprise Integration Patterns</a:t>
            </a:r>
            <a:r>
              <a:rPr lang="en-US" altLang="en-US" sz="1800"/>
              <a:t>, by Gregor Hohpe and Bobby Woolf, A Martin Fowler Signature Book, Addison Wesley, 2004</a:t>
            </a:r>
          </a:p>
          <a:p>
            <a:pPr lvl="1" eaLnBrk="1" hangingPunct="1">
              <a:spcBef>
                <a:spcPct val="20000"/>
              </a:spcBef>
              <a:buFont typeface="Times New Roman" panose="02020603050405020304" pitchFamily="18" charset="0"/>
              <a:buChar char="–"/>
            </a:pPr>
            <a:r>
              <a:rPr lang="en-US" altLang="en-US" sz="1800"/>
              <a:t>Site: </a:t>
            </a:r>
            <a:r>
              <a:rPr lang="en-US" altLang="en-US" sz="1800">
                <a:hlinkClick r:id="rId3"/>
              </a:rPr>
              <a:t>http://www.eaipatterns.com/</a:t>
            </a:r>
            <a:endParaRPr lang="en-US" altLang="en-US" sz="180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1600"/>
              <a:t>Shared Database (Repository): </a:t>
            </a:r>
            <a:r>
              <a:rPr lang="en-US" altLang="en-US" sz="1600">
                <a:hlinkClick r:id="rId4"/>
              </a:rPr>
              <a:t>http://www.eaipatterns.com/SharedDataBaseIntegration.html</a:t>
            </a:r>
            <a:endParaRPr lang="en-US" altLang="en-US" sz="160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1600"/>
              <a:t>Pipes and Filters: </a:t>
            </a:r>
            <a:r>
              <a:rPr lang="en-US" altLang="en-US" sz="1600">
                <a:hlinkClick r:id="rId5"/>
              </a:rPr>
              <a:t>http://www.eaipatterns.com/PipesAndFilters.html</a:t>
            </a:r>
            <a:endParaRPr lang="en-US" altLang="en-US" sz="160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en-US" altLang="en-US" sz="1600"/>
              <a:t>Messaging (Event-Driven) </a:t>
            </a:r>
            <a:r>
              <a:rPr lang="en-US" altLang="en-US" sz="1600">
                <a:hlinkClick r:id="rId6"/>
              </a:rPr>
              <a:t>http://www.eaipatterns.com/Messaging.html</a:t>
            </a:r>
            <a:endParaRPr lang="en-US" altLang="en-US" sz="1600"/>
          </a:p>
          <a:p>
            <a:pPr lvl="2"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 sz="1600"/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Font typeface="Times New Roman" panose="02020603050405020304" pitchFamily="18" charset="0"/>
              <a:buChar char="–"/>
            </a:pPr>
            <a:endParaRPr lang="en-US" altLang="en-US" sz="1600"/>
          </a:p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endParaRPr lang="en-US" altLang="en-US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541291F2-9903-8455-6BAD-80338CA69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1412"/>
          </a:xfrm>
        </p:spPr>
        <p:txBody>
          <a:bodyPr/>
          <a:lstStyle/>
          <a:p>
            <a:pPr eaLnBrk="1" hangingPunct="1"/>
            <a:r>
              <a:rPr lang="en-US" altLang="en-US" sz="4000"/>
              <a:t>Fundamental architectural styles:</a:t>
            </a:r>
            <a:br>
              <a:rPr lang="en-US" altLang="en-US" sz="4000"/>
            </a:br>
            <a:r>
              <a:rPr lang="en-US" altLang="en-US" sz="4000"/>
              <a:t>Conclusions (3)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8C0EDCF-D0DC-2245-E5EB-E6B98DC3A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8013" cy="1141413"/>
          </a:xfrm>
        </p:spPr>
        <p:txBody>
          <a:bodyPr/>
          <a:lstStyle/>
          <a:p>
            <a:pPr eaLnBrk="1" hangingPunct="1"/>
            <a:r>
              <a:rPr lang="en-US" altLang="en-US"/>
              <a:t>Characteristics of Event-driven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19FDA72-4483-B19E-773D-709B6136C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/>
              <a:t>The components of an application do not interact directly with each other, but through implicit invocation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/>
              <a:t>The implicit invocation is facilitated by an </a:t>
            </a:r>
            <a:r>
              <a:rPr lang="en-US" altLang="en-US" sz="2400" i="1"/>
              <a:t>infrastructure called Event Service</a:t>
            </a:r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/>
              <a:t>Implicit invocation may happen according to the </a:t>
            </a:r>
            <a:r>
              <a:rPr lang="en-US" altLang="en-US" sz="2400" i="1"/>
              <a:t>variants</a:t>
            </a:r>
            <a:r>
              <a:rPr lang="en-US" altLang="en-US" sz="2400"/>
              <a:t> 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Publisher/Subscriber Direct</a:t>
            </a:r>
          </a:p>
          <a:p>
            <a:pPr lvl="1" eaLnBrk="1" hangingPunct="1">
              <a:buFont typeface="Times New Roman" panose="02020603050405020304" pitchFamily="18" charset="0"/>
              <a:buChar char="–"/>
            </a:pPr>
            <a:r>
              <a:rPr lang="en-US" altLang="en-US" sz="2000"/>
              <a:t>Event Channel (Event Bus)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B562B8E-09AD-6E78-8580-8398534C6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Event-driven Variants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175C8B9-7810-C71F-5B1E-603228BA9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290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b="1" i="1" dirty="0"/>
              <a:t>Publisher-Subscriber Direct</a:t>
            </a:r>
            <a:r>
              <a:rPr lang="en-US" altLang="en-US" sz="2400" i="1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dirty="0"/>
              <a:t>Examples: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400" dirty="0"/>
              <a:t>The Observer pattern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400" dirty="0"/>
              <a:t>Mechanisms  in some programming languages: Java Listener, C# Event – delegate</a:t>
            </a:r>
          </a:p>
          <a:p>
            <a:pPr lvl="2" eaLnBrk="1" hangingPunct="1">
              <a:lnSpc>
                <a:spcPct val="90000"/>
              </a:lnSpc>
              <a:buFont typeface="Times New Roman" panose="02020603050405020304" pitchFamily="18" charset="0"/>
              <a:buChar char="–"/>
            </a:pPr>
            <a:r>
              <a:rPr lang="en-US" altLang="en-US" sz="1400" dirty="0"/>
              <a:t>The callback mechanisms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i="1" dirty="0"/>
              <a:t>In all these cases the subscriber knows the publisher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600" dirty="0"/>
              <a:t>aNumericDisplay1 is attached to </a:t>
            </a:r>
            <a:r>
              <a:rPr lang="en-US" altLang="en-US" sz="1600" dirty="0" err="1"/>
              <a:t>aTemperatureSensorA</a:t>
            </a:r>
            <a:r>
              <a:rPr lang="en-US" altLang="en-US" sz="1600" dirty="0"/>
              <a:t> and to </a:t>
            </a:r>
            <a:r>
              <a:rPr lang="en-US" altLang="en-US" sz="1600" dirty="0" err="1"/>
              <a:t>aTemperatureSensorB</a:t>
            </a:r>
            <a:r>
              <a:rPr lang="en-US" altLang="en-US" sz="1600" dirty="0"/>
              <a:t>, but not to </a:t>
            </a:r>
            <a:r>
              <a:rPr lang="en-US" altLang="en-US" sz="1600" dirty="0" err="1"/>
              <a:t>aTemperatureSensorC</a:t>
            </a:r>
            <a:r>
              <a:rPr lang="en-US" altLang="en-US" sz="1600" dirty="0"/>
              <a:t> </a:t>
            </a:r>
            <a:endParaRPr lang="en-US" altLang="en-US" sz="1600" i="1" dirty="0"/>
          </a:p>
          <a:p>
            <a:pPr eaLnBrk="1" hangingPunct="1">
              <a:buFont typeface="Times New Roman" panose="02020603050405020304" pitchFamily="18" charset="0"/>
              <a:buChar char="•"/>
            </a:pPr>
            <a:r>
              <a:rPr lang="en-US" altLang="en-US" sz="2400" b="1" i="1" dirty="0"/>
              <a:t>General Publish-Subscribe, Event Bus</a:t>
            </a:r>
            <a:r>
              <a:rPr lang="en-US" altLang="en-US" sz="2400" i="1" dirty="0"/>
              <a:t>:</a:t>
            </a:r>
          </a:p>
          <a:p>
            <a:pPr lvl="1" eaLnBrk="1" hangingPunct="1">
              <a:buFont typeface="Times New Roman" panose="02020603050405020304" pitchFamily="18" charset="0"/>
              <a:buChar char="•"/>
            </a:pPr>
            <a:r>
              <a:rPr lang="en-US" altLang="en-US" sz="2000" i="1" dirty="0"/>
              <a:t>In the general case, a subscriber does NOT need to know the publishers -&gt;general event-driven systems using an Event Bus</a:t>
            </a:r>
          </a:p>
          <a:p>
            <a:pPr lvl="3" eaLnBrk="1" hangingPunct="1">
              <a:buFont typeface="Times New Roman" panose="02020603050405020304" pitchFamily="18" charset="0"/>
              <a:buChar char="•"/>
            </a:pPr>
            <a:r>
              <a:rPr lang="en-US" altLang="en-US" sz="1400" i="1" dirty="0"/>
              <a:t>Some sources use the terminology Pub/Sub also for this category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r>
              <a:rPr lang="en-US" altLang="en-US" sz="1600" dirty="0"/>
              <a:t>aNumericDisplay1 subscribes to receive notifications whenever a new temperature event happens, regardless of the sensor producing the event</a:t>
            </a:r>
          </a:p>
          <a:p>
            <a:pPr lvl="2" eaLnBrk="1" hangingPunct="1">
              <a:buFont typeface="Times New Roman" panose="02020603050405020304" pitchFamily="18" charset="0"/>
              <a:buChar char="•"/>
            </a:pPr>
            <a:endParaRPr lang="en-US" altLang="en-US" sz="1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AF6BF99-17E1-B244-E7EE-D22D370FE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3622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029DC9C-45E7-C2CA-206E-DFDBA5617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F12E04B-CE80-96C5-6A5E-1AFF927AF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953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1416CF3F-809E-75C6-DA02-89F780CA8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9530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AB56A842-6DA9-BF5D-E492-65BC8E99B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8006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F98DF41-8AE3-2571-D1D3-928107EF9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057400"/>
            <a:ext cx="1524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8C2584DB-68DB-4E3E-DAE1-163202A77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Channel (Event Bus)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E029D7E2-BD92-1DC4-95C4-89D0D3B31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17011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F7A80CE8-9FF9-6C05-716A-D7E7500D5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24431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853566CB-78F6-109B-0942-ED5DF84D5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033963"/>
            <a:ext cx="1146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3E2F18AA-3B41-9936-68AA-C4592E246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4876800"/>
            <a:ext cx="11461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3038B19F-2622-96DF-A79D-5EF28D90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90800"/>
            <a:ext cx="12858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DAEFCC9C-3127-B064-BED1-996BA1C9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0339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A2FB8FB7-2656-9596-FCB8-3D9FB609C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24431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4" name="Text Box 16">
            <a:extLst>
              <a:ext uri="{FF2B5EF4-FFF2-40B4-BE49-F238E27FC236}">
                <a16:creationId xmlns:a16="http://schemas.microsoft.com/office/drawing/2014/main" id="{1518CCE2-EA2C-83AB-60B5-E8CFA21CA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38763"/>
            <a:ext cx="1285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2305" name="Text Box 17">
            <a:extLst>
              <a:ext uri="{FF2B5EF4-FFF2-40B4-BE49-F238E27FC236}">
                <a16:creationId xmlns:a16="http://schemas.microsoft.com/office/drawing/2014/main" id="{EF8615FF-41AB-C476-C472-2C1336F2B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733800"/>
            <a:ext cx="84740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Bus)</a:t>
            </a:r>
          </a:p>
        </p:txBody>
      </p:sp>
      <p:sp>
        <p:nvSpPr>
          <p:cNvPr id="12306" name="Line 18">
            <a:extLst>
              <a:ext uri="{FF2B5EF4-FFF2-40B4-BE49-F238E27FC236}">
                <a16:creationId xmlns:a16="http://schemas.microsoft.com/office/drawing/2014/main" id="{0C463775-CE1A-1080-12CC-67C3372586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124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7" name="Line 19">
            <a:extLst>
              <a:ext uri="{FF2B5EF4-FFF2-40B4-BE49-F238E27FC236}">
                <a16:creationId xmlns:a16="http://schemas.microsoft.com/office/drawing/2014/main" id="{5B4049CE-86D8-D918-8B04-47C483321D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41148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0">
            <a:extLst>
              <a:ext uri="{FF2B5EF4-FFF2-40B4-BE49-F238E27FC236}">
                <a16:creationId xmlns:a16="http://schemas.microsoft.com/office/drawing/2014/main" id="{9A0AFC6C-9ED4-61A2-DA03-95C43B646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124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9" name="Line 21">
            <a:extLst>
              <a:ext uri="{FF2B5EF4-FFF2-40B4-BE49-F238E27FC236}">
                <a16:creationId xmlns:a16="http://schemas.microsoft.com/office/drawing/2014/main" id="{A6966211-7694-9F4B-EE15-5D768C4272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41910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2">
            <a:extLst>
              <a:ext uri="{FF2B5EF4-FFF2-40B4-BE49-F238E27FC236}">
                <a16:creationId xmlns:a16="http://schemas.microsoft.com/office/drawing/2014/main" id="{464DAE64-4869-09E6-EE7F-A0CBB6A4C9C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3124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1" name="Line 23">
            <a:extLst>
              <a:ext uri="{FF2B5EF4-FFF2-40B4-BE49-F238E27FC236}">
                <a16:creationId xmlns:a16="http://schemas.microsoft.com/office/drawing/2014/main" id="{9DF5B10E-0D22-0E7D-54FF-0473A86149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971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2" name="Line 24">
            <a:extLst>
              <a:ext uri="{FF2B5EF4-FFF2-40B4-BE49-F238E27FC236}">
                <a16:creationId xmlns:a16="http://schemas.microsoft.com/office/drawing/2014/main" id="{72AE0928-FE01-EC9C-5369-7A78ED241E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910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3" name="Line 25">
            <a:extLst>
              <a:ext uri="{FF2B5EF4-FFF2-40B4-BE49-F238E27FC236}">
                <a16:creationId xmlns:a16="http://schemas.microsoft.com/office/drawing/2014/main" id="{B86B1155-E2C8-4B60-4AD0-18625AFA5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910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4" name="Line 26">
            <a:extLst>
              <a:ext uri="{FF2B5EF4-FFF2-40B4-BE49-F238E27FC236}">
                <a16:creationId xmlns:a16="http://schemas.microsoft.com/office/drawing/2014/main" id="{3F606045-B6ED-FD69-10A7-7282BA6998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262688"/>
            <a:ext cx="838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5" name="Line 27">
            <a:extLst>
              <a:ext uri="{FF2B5EF4-FFF2-40B4-BE49-F238E27FC236}">
                <a16:creationId xmlns:a16="http://schemas.microsoft.com/office/drawing/2014/main" id="{168FAED8-CC9B-500D-C1CA-1E54FA36B1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6643688"/>
            <a:ext cx="838200" cy="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6" name="Text Box 28">
            <a:extLst>
              <a:ext uri="{FF2B5EF4-FFF2-40B4-BE49-F238E27FC236}">
                <a16:creationId xmlns:a16="http://schemas.microsoft.com/office/drawing/2014/main" id="{D51BD33B-9E50-22E4-A62B-4CC23B44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6070600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 Event</a:t>
            </a:r>
          </a:p>
        </p:txBody>
      </p:sp>
      <p:sp>
        <p:nvSpPr>
          <p:cNvPr id="12317" name="Text Box 29">
            <a:extLst>
              <a:ext uri="{FF2B5EF4-FFF2-40B4-BE49-F238E27FC236}">
                <a16:creationId xmlns:a16="http://schemas.microsoft.com/office/drawing/2014/main" id="{90EAE1BD-E96F-7AC6-2C35-2ADA89145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6415088"/>
            <a:ext cx="165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Receive Event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0E3E7C1-ADAB-7040-D289-FA6BE122A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Event Channel - Description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0AC1BEEB-4D3E-8453-361E-191D004CE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8013" cy="52578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/>
          <a:p>
            <a:pPr eaLnBrk="1" hangingPunct="1"/>
            <a:r>
              <a:rPr lang="en-US" altLang="en-US" sz="1800"/>
              <a:t>The central element  = types of</a:t>
            </a:r>
            <a:r>
              <a:rPr lang="en-US" altLang="en-US" sz="1800" b="1"/>
              <a:t> Events</a:t>
            </a:r>
          </a:p>
          <a:p>
            <a:pPr eaLnBrk="1" hangingPunct="1"/>
            <a:r>
              <a:rPr lang="en-US" altLang="en-US" sz="1800" b="1"/>
              <a:t>Publishers</a:t>
            </a:r>
            <a:r>
              <a:rPr lang="en-US" altLang="en-US" sz="1800"/>
              <a:t>: components  that produce events, but </a:t>
            </a:r>
            <a:r>
              <a:rPr lang="en-US" altLang="en-US" sz="1800" i="1"/>
              <a:t>they do not know the identity  of the components that will  “consume”  these events</a:t>
            </a:r>
            <a:r>
              <a:rPr lang="en-US" altLang="en-US" sz="1800"/>
              <a:t>. </a:t>
            </a:r>
          </a:p>
          <a:p>
            <a:pPr eaLnBrk="1" hangingPunct="1"/>
            <a:r>
              <a:rPr lang="en-US" altLang="en-US" sz="1800"/>
              <a:t>It is possible that different publishers produce the same types of events.</a:t>
            </a:r>
          </a:p>
          <a:p>
            <a:pPr eaLnBrk="1" hangingPunct="1"/>
            <a:r>
              <a:rPr lang="en-US" altLang="en-US" sz="1800"/>
              <a:t>Subscribers: components that  receive certain types of events, but do </a:t>
            </a:r>
            <a:r>
              <a:rPr lang="en-US" altLang="en-US" sz="1800" i="1"/>
              <a:t>not know and are not interested to know the identity of the  components who publish these events </a:t>
            </a:r>
            <a:r>
              <a:rPr lang="en-US" altLang="en-US" sz="1800"/>
              <a:t>(</a:t>
            </a:r>
            <a:r>
              <a:rPr lang="en-US" altLang="en-US" sz="1800" b="1"/>
              <a:t>Subscriber</a:t>
            </a:r>
            <a:r>
              <a:rPr lang="en-US" altLang="en-US" sz="1800"/>
              <a:t>)</a:t>
            </a:r>
          </a:p>
          <a:p>
            <a:pPr eaLnBrk="1" hangingPunct="1"/>
            <a:r>
              <a:rPr lang="en-US" altLang="en-US" sz="1800"/>
              <a:t>It is possible that a Subscriber is interested in several different types of events</a:t>
            </a:r>
          </a:p>
          <a:p>
            <a:pPr eaLnBrk="1" hangingPunct="1"/>
            <a:r>
              <a:rPr lang="en-US" altLang="en-US" sz="1800"/>
              <a:t>It is possible  that a component  is in the same time Publisher and Subscriber (for different event types) </a:t>
            </a:r>
          </a:p>
          <a:p>
            <a:pPr eaLnBrk="1" hangingPunct="1"/>
            <a:r>
              <a:rPr lang="en-US" altLang="en-US" sz="1800"/>
              <a:t>The participants (Publishers or Subscribers) can be dynamically  added or removed  in the system</a:t>
            </a:r>
          </a:p>
          <a:p>
            <a:pPr eaLnBrk="1" hangingPunct="1"/>
            <a:r>
              <a:rPr lang="en-US" altLang="en-US" sz="1800"/>
              <a:t>New event  types can be dynamically added</a:t>
            </a:r>
          </a:p>
          <a:p>
            <a:pPr eaLnBrk="1" hangingPunct="1"/>
            <a:r>
              <a:rPr lang="en-US" altLang="en-US" sz="1800"/>
              <a:t>Components (Publishers and Subscribers) are loosely coupled, they could be located in different processes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6D3C4BF-9382-DD2B-EE80-85AAF4B1F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7E62A7-525B-2E6A-052D-BD43E2BC0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81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AD8DD38A-5861-5492-34B5-578B2FB7B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3A63D38-7FA9-D500-7B7D-A4AEB5B2D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867400"/>
            <a:ext cx="14478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8EF95729-08F8-504C-22EF-0FAE68F7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2766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CA908EA4-54F6-293F-77F5-16FE635AF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715000"/>
            <a:ext cx="15240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61ADC3AF-BB44-7717-B81B-C34132892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The structure of an event-driven application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C1C8E339-2373-74BE-BBF6-50CE21EC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338931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2E6ED136-0BEB-7DF2-C52D-1850DA47C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3662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A7CF197F-FC95-F359-D6E8-32E159C69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825" y="5948363"/>
            <a:ext cx="1146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843E59BA-689A-50B9-30C6-DC635C08D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5791200"/>
            <a:ext cx="11461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Publisher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5E7D6FC8-F84C-EF8C-5ADD-BD106AA98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12858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DD45B69-BC87-A47D-6BA6-17B4B723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125" y="5948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5AC9E081-C80F-8984-5FC4-72673617D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125" y="36623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4D4C643C-5609-E0F7-A4C4-2FED26DF1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253163"/>
            <a:ext cx="12858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Subscriber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19CFA03C-5090-BB3A-ED90-71F4E50CD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4800600"/>
            <a:ext cx="8474075" cy="3762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>
                <a:solidFill>
                  <a:schemeClr val="tx1"/>
                </a:solidFill>
              </a:rPr>
              <a:t>Event Channel (Event Bus, Event Service)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2E1C04FB-2EC9-BBA1-1CA7-D5D795C20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FA2E4B8D-0634-4011-7BAC-4E066CF26E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181600"/>
            <a:ext cx="0" cy="6096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33423CE4-D530-27DD-681F-C2EBFA650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267200"/>
            <a:ext cx="0" cy="5334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6E33C041-5664-7582-799E-B1A601BD5D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257800"/>
            <a:ext cx="0" cy="68580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BD789A77-2620-33E8-7CF2-AEE48C70DC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4267200"/>
            <a:ext cx="0" cy="5334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5BB4E579-7ADA-41D8-B292-8B7AC8FE09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4114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BA344CA0-E775-0066-C304-40BDDEC55A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257800"/>
            <a:ext cx="0" cy="6858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0C786E0D-F818-E8AC-9530-6EB0815A0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5257800"/>
            <a:ext cx="0" cy="457200"/>
          </a:xfrm>
          <a:prstGeom prst="line">
            <a:avLst/>
          </a:prstGeom>
          <a:noFill/>
          <a:ln w="76200" cmpd="tri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9A0464BB-DDC2-73FE-220E-BA057F3C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8153400" cy="78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Components (Elements)</a:t>
            </a:r>
            <a:r>
              <a:rPr lang="en-US" altLang="en-US" sz="2000">
                <a:solidFill>
                  <a:schemeClr val="tx1"/>
                </a:solidFill>
              </a:rPr>
              <a:t>: Publishers, Subscribers</a:t>
            </a:r>
          </a:p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Connectors (Relations)</a:t>
            </a:r>
            <a:r>
              <a:rPr lang="en-US" altLang="en-US" sz="2000">
                <a:solidFill>
                  <a:schemeClr val="tx1"/>
                </a:solidFill>
              </a:rPr>
              <a:t>: publish event, subscribe to event type</a:t>
            </a:r>
          </a:p>
        </p:txBody>
      </p:sp>
      <p:sp>
        <p:nvSpPr>
          <p:cNvPr id="14363" name="Text Box 28">
            <a:extLst>
              <a:ext uri="{FF2B5EF4-FFF2-40B4-BE49-F238E27FC236}">
                <a16:creationId xmlns:a16="http://schemas.microsoft.com/office/drawing/2014/main" id="{49F685EC-DA77-6680-CF77-EB56B5893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133600"/>
            <a:ext cx="8169275" cy="7112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000" b="1">
                <a:solidFill>
                  <a:schemeClr val="tx1"/>
                </a:solidFill>
              </a:rPr>
              <a:t>Infrastructure</a:t>
            </a:r>
            <a:r>
              <a:rPr lang="en-US" altLang="en-US" sz="2000">
                <a:solidFill>
                  <a:schemeClr val="tx1"/>
                </a:solidFill>
              </a:rPr>
              <a:t>: Event Channel (Event Bus, Event Service). Usually it is not part of the application ! </a:t>
            </a:r>
            <a:endParaRPr lang="en-US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5540</TotalTime>
  <Words>3055</Words>
  <Application>Microsoft Office PowerPoint</Application>
  <PresentationFormat>On-screen Show (4:3)</PresentationFormat>
  <Paragraphs>419</Paragraphs>
  <Slides>43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Courier New</vt:lpstr>
      <vt:lpstr>Tahoma</vt:lpstr>
      <vt:lpstr>Times New Roman</vt:lpstr>
      <vt:lpstr>Default Design</vt:lpstr>
      <vt:lpstr>Fundamental architectural styles </vt:lpstr>
      <vt:lpstr>Fundamental architectural styles</vt:lpstr>
      <vt:lpstr>The Event-driven architectural style (Publisher-Subscriber, Event Bus)</vt:lpstr>
      <vt:lpstr>The Event-driven style</vt:lpstr>
      <vt:lpstr>Characteristics of Event-driven</vt:lpstr>
      <vt:lpstr>Event-driven Variants</vt:lpstr>
      <vt:lpstr>Event Channel (Event Bus)</vt:lpstr>
      <vt:lpstr>Event Channel - Description</vt:lpstr>
      <vt:lpstr>The structure of an event-driven application</vt:lpstr>
      <vt:lpstr>The structure of an event-driven application</vt:lpstr>
      <vt:lpstr>Event Channel – Models of communication</vt:lpstr>
      <vt:lpstr>Push: Notifier</vt:lpstr>
      <vt:lpstr>Pull: Procurer</vt:lpstr>
      <vt:lpstr>Hybrid Push/Pull: Queue</vt:lpstr>
      <vt:lpstr>Hybrid Pull/Push: Intelligent Agent</vt:lpstr>
      <vt:lpstr>Discussion: compare the 4 combinations of Push/Pull </vt:lpstr>
      <vt:lpstr>The structure of an event-driven application</vt:lpstr>
      <vt:lpstr>Example:  A Network Management System </vt:lpstr>
      <vt:lpstr>Example – A Network Management System  </vt:lpstr>
      <vt:lpstr>Example – contd.</vt:lpstr>
      <vt:lpstr>Example – contd.</vt:lpstr>
      <vt:lpstr>Example – contd.</vt:lpstr>
      <vt:lpstr>Example – contd.</vt:lpstr>
      <vt:lpstr>Event Service Infrastructures </vt:lpstr>
      <vt:lpstr>How to implement an  Event Bus infrastructure ?</vt:lpstr>
      <vt:lpstr> Steps towards the design of a  simple in-process Event-Bus  </vt:lpstr>
      <vt:lpstr>Network Management Example: Try 1: A direct connections solution</vt:lpstr>
      <vt:lpstr>Network Management Example: Try 2: A  solution using Mediator</vt:lpstr>
      <vt:lpstr>Network Management Example: Try 3: A solution with Observer</vt:lpstr>
      <vt:lpstr>Network Management Example: Try 4: The Event Channel Solution</vt:lpstr>
      <vt:lpstr>Event Channel - Applicability</vt:lpstr>
      <vt:lpstr>Detailed Implementation of the Event Channel  as an Event Notifier  [Gupta, Hartkopf, Ramaswamy]</vt:lpstr>
      <vt:lpstr>PowerPoint Presentation</vt:lpstr>
      <vt:lpstr>publish() and subscribe()</vt:lpstr>
      <vt:lpstr>Dynamic scenario</vt:lpstr>
      <vt:lpstr>PowerPoint Presentation</vt:lpstr>
      <vt:lpstr>Example – Filters</vt:lpstr>
      <vt:lpstr>Event Notifier Implementation: Discussion</vt:lpstr>
      <vt:lpstr>Hybrid Event-Driven Architectures</vt:lpstr>
      <vt:lpstr>Active Database</vt:lpstr>
      <vt:lpstr>Fundamental architectural styles: Conclusions (1)</vt:lpstr>
      <vt:lpstr>Fundamental architectural styles: Conclusions (2)</vt:lpstr>
      <vt:lpstr>Fundamental architectural styles: Conclusions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Ioana Sora</cp:lastModifiedBy>
  <cp:revision>873</cp:revision>
  <cp:lastPrinted>1601-01-01T00:00:00Z</cp:lastPrinted>
  <dcterms:created xsi:type="dcterms:W3CDTF">2008-02-07T13:11:39Z</dcterms:created>
  <dcterms:modified xsi:type="dcterms:W3CDTF">2024-03-06T18:52:54Z</dcterms:modified>
</cp:coreProperties>
</file>