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4.xml" ContentType="application/vnd.openxmlformats-officedocument.presentationml.notesSlide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notesSlides/notesSlide5.xml" ContentType="application/vnd.openxmlformats-officedocument.presentationml.notesSlide+xml"/>
  <Override PartName="/ppt/ink/ink15.xml" ContentType="application/inkml+xml"/>
  <Override PartName="/ppt/ink/ink16.xml" ContentType="application/inkml+xml"/>
  <Override PartName="/ppt/notesSlides/notesSlide6.xml" ContentType="application/vnd.openxmlformats-officedocument.presentationml.notesSlide+xml"/>
  <Override PartName="/ppt/ink/ink17.xml" ContentType="application/inkml+xml"/>
  <Override PartName="/ppt/ink/ink18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7"/>
  </p:notesMasterIdLst>
  <p:sldIdLst>
    <p:sldId id="298" r:id="rId2"/>
    <p:sldId id="380" r:id="rId3"/>
    <p:sldId id="301" r:id="rId4"/>
    <p:sldId id="376" r:id="rId5"/>
    <p:sldId id="393" r:id="rId6"/>
    <p:sldId id="412" r:id="rId7"/>
    <p:sldId id="394" r:id="rId8"/>
    <p:sldId id="387" r:id="rId9"/>
    <p:sldId id="413" r:id="rId10"/>
    <p:sldId id="395" r:id="rId11"/>
    <p:sldId id="396" r:id="rId12"/>
    <p:sldId id="302" r:id="rId13"/>
    <p:sldId id="303" r:id="rId14"/>
    <p:sldId id="304" r:id="rId15"/>
    <p:sldId id="381" r:id="rId16"/>
    <p:sldId id="382" r:id="rId17"/>
    <p:sldId id="361" r:id="rId18"/>
    <p:sldId id="374" r:id="rId19"/>
    <p:sldId id="414" r:id="rId20"/>
    <p:sldId id="397" r:id="rId21"/>
    <p:sldId id="372" r:id="rId22"/>
    <p:sldId id="398" r:id="rId23"/>
    <p:sldId id="375" r:id="rId24"/>
    <p:sldId id="404" r:id="rId25"/>
    <p:sldId id="378" r:id="rId26"/>
    <p:sldId id="377" r:id="rId27"/>
    <p:sldId id="407" r:id="rId28"/>
    <p:sldId id="408" r:id="rId29"/>
    <p:sldId id="409" r:id="rId30"/>
    <p:sldId id="410" r:id="rId31"/>
    <p:sldId id="411" r:id="rId32"/>
    <p:sldId id="415" r:id="rId33"/>
    <p:sldId id="368" r:id="rId34"/>
    <p:sldId id="369" r:id="rId35"/>
    <p:sldId id="403" r:id="rId36"/>
    <p:sldId id="405" r:id="rId37"/>
    <p:sldId id="416" r:id="rId38"/>
    <p:sldId id="370" r:id="rId39"/>
    <p:sldId id="417" r:id="rId40"/>
    <p:sldId id="418" r:id="rId41"/>
    <p:sldId id="373" r:id="rId42"/>
    <p:sldId id="422" r:id="rId43"/>
    <p:sldId id="423" r:id="rId44"/>
    <p:sldId id="424" r:id="rId45"/>
    <p:sldId id="425" r:id="rId46"/>
    <p:sldId id="426" r:id="rId47"/>
    <p:sldId id="421" r:id="rId48"/>
    <p:sldId id="427" r:id="rId49"/>
    <p:sldId id="429" r:id="rId50"/>
    <p:sldId id="428" r:id="rId51"/>
    <p:sldId id="430" r:id="rId52"/>
    <p:sldId id="388" r:id="rId53"/>
    <p:sldId id="392" r:id="rId54"/>
    <p:sldId id="355" r:id="rId55"/>
    <p:sldId id="356" r:id="rId56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426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25T08:46:43.19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0 24575,'0'0'-8191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10T13:06:15.647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10T13:06:15.870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10T17:20:56.157"/>
    </inkml:context>
    <inkml:brush xml:id="br0">
      <inkml:brushProperty name="width" value="0.1" units="cm"/>
      <inkml:brushProperty name="height" value="0.2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4810 57,'-12'-1,"0"0,0-1,-14-4,-14-1,-126-13,-223 2,136 17,-174 4,278 10,-32 0,42 0,6 0,8-11,-83 4,169-3,1 2,-1 2,-49 16,-2 2,-1-4,-1-3,-1-5,0-4,-130-3,202-6,1 2,-1 0,1 1,-34 11,-76 32,103-35,-162 79,51-22,125-61,1 1,-1-1,2 2,-1 0,-16 17,-2 1,-21 20,2 2,-74 98,-67 125,161-227,-123 208,96-152,22-34,2 2,-26 87,9-22,35-99,1 1,2 1,2 0,-8 58,-8 354,24 3,2-216,1-195,1-1,2 0,2 0,1-1,18 50,7 0,50 95,196 293,-63-121,-8-9,-179-298,-1 2,-3 1,-2 1,-3 1,-2 1,-2 0,9 66,-20-99,1 0,0-1,2 0,0 0,2 0,0-2,1 1,1-1,19 22,-2-5,1-2,2-2,56 44,-43-43,1-3,1-1,1-3,1-2,80 28,-11-16,166 31,1-34,-249-31,622 6,-346-29,-273 15,0-2,-1-1,0-2,-1-2,71-34,112-87,-100 59,129-71,80-49,-250 146,2 3,2 4,2 3,96-29,-163 61,-1-1,0 0,0-2,-1 0,29-23,-22 16,38-22,-37 27,1 1,1 2,0 0,0 2,1 1,51-5,169 5,-189 7,68-2,190 10,-290-4,-1 0,0 2,39 15,-44-13,0-2,1-1,0 0,0-2,42 5,-49-9,188-4,-195 4,-1-1,1 0,0-1,-1 0,1 0,-1 0,0-1,0 0,0 0,0 0,0-1,-1 0,10-8,-8 5,-1 0,1-1,-1 0,-1-1,0 1,0-1,0 0,4-13,0-9,-1 0,-1-1,-2 1,2-58,-3-533,-8 321,4-930,-2 1192,-2 1,-2 0,-19-68,12 55,-8-59,12-152,6 76,0 161,-2 0,0 0,-2 1,-1 0,-18-41,-8-24,12 14,-24-70,37 123,0 0,-2 1,0 0,-18-25,17 32,-1 0,-1 1,-22-18,-2-1,10 8,21 19,-1-2,1 1,0-1,0 0,-7-10,7 7,-1 1,-1 1,1-1,-1 2,0-1,-13-7,11 7,0 0,0 0,1-2,-15-15,-32-53,-26-31,10 15,54 66,-2 0,-1 2,-1 1,-37-32,26 30,15 10,-1 2,-1 0,0 1,-1 1,-35-16,38 22,0-1,1 0,0-2,1 0,0-1,0 0,1-2,1 0,0 0,1-2,1 1,-18-26,25 32,0 0,0 1,-1-1,0 1,-1 1,1-1,-1 1,0 1,-1-1,1 1,-1 1,0 0,-1 0,1 0,0 1,-19-3,-6 2,-1 1,1 2,-53 4,11-1,-572-2,625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10T17:21:20.717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0T17:25:38.34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209 1439 24575,'-2'-5'0,"1"-1"0,-1 1 0,0 0 0,0 0 0,0 0 0,-1 0 0,0 0 0,0 0 0,0 1 0,-1-1 0,1 1 0,-8-7 0,-7-10 0,4 0 0,2-1 0,0-1 0,-15-40 0,-8-16 0,27 59 0,0 1 0,1-2 0,1 1 0,0-1 0,2 1 0,-3-34 0,3-130 0,5 122 0,-1 55 0,1 0 0,-1 0 0,1 0 0,0 0 0,1 0 0,0 1 0,0-1 0,0 0 0,1 1 0,0-1 0,0 1 0,1 0 0,0 0 0,0 0 0,0 1 0,1-1 0,-1 1 0,1 0 0,1 0 0,8-6 0,184-141 0,-101 80 0,-33 23 0,2 2 0,89-46 0,-102 63 0,-39 21 0,-1 1 0,1 1 0,1 0 0,-1 0 0,20-4 0,76-22 0,31-7 0,-91 33 0,0 1 0,0 3 0,0 2 0,82 8 0,-124-6 0,-1 1 0,0 0 0,-1 0 0,1 1 0,0-1 0,-1 1 0,1 1 0,-1-1 0,0 1 0,0 0 0,-1 1 0,1-1 0,-1 1 0,7 7 0,7 11 0,-1-1 0,17 30 0,-33-49 0,9 14 0,-1 0 0,-1 1 0,-1 0 0,-1 0 0,0 1 0,7 33 0,-8-19 0,-2-1 0,-1 1 0,-3 44 0,0-39 0,-9 50 0,6-72 0,0-1 0,-2 1 0,0-1 0,0 0 0,-15 27 0,2-14 0,0 0 0,-33 35 0,18-23 0,5 0 0,24-34 0,0 1 0,0 0 0,-1-1 0,1 0 0,-1 0 0,-1-1 0,1 1 0,-1-1 0,0 0 0,0 0 0,-1-1 0,1 0 0,-12 5 0,0 0 0,1 1 0,0 1 0,1 0 0,0 1 0,1 1 0,-18 19 0,28-28 0,-5 6 0,1 1 0,0 0 0,0 0 0,1 1 0,1 0 0,0 1 0,1 0 0,0 0 0,0 0 0,-2 14 0,8-27 0,0 1 0,0-1 0,0 0 0,0 1 0,0-1 0,0 0 0,0 1 0,0-1 0,0 0 0,-1 0 0,1 1 0,0-1 0,0 0 0,0 1 0,0-1 0,0 0 0,0 0 0,-1 1 0,1-1 0,0 0 0,0 0 0,0 0 0,-1 1 0,1-1 0,0 0 0,0 0 0,-1 0 0,1 1 0,0-1 0,0 0 0,-1 0 0,1 0 0,0 0 0,-1 0 0,1 0 0,0 0 0,-1 0 0,1 0 0,0 0 0,0 0 0,-1 0 0,1 0 0,0 0 0,-1 0 0,1 0 0,0 0 0,0 0 0,-1 0 0,1 0 0,0 0 0,-1-1 0,1 1 0,-15-20 0,-7-31 0,20 45 0,1 1 0,-1 0 0,0 1 0,0-1 0,0 0 0,0 1 0,-4-6 0,5 10 0,1 0 0,0 0 0,0 0 0,0 0 0,-1 0 0,1 0 0,0 0 0,0 0 0,-1 0 0,1 0 0,0 0 0,0 0 0,-1 0 0,1 0 0,0 0 0,0 0 0,0 0 0,-1 0 0,1 0 0,0 0 0,0 1 0,0-1 0,-1 0 0,1 0 0,0 0 0,0 0 0,0 0 0,0 1 0,-1-1 0,1 0 0,0 0 0,0 0 0,0 1 0,0-1 0,0 0 0,0 0 0,0 0 0,-1 1 0,1-1 0,0 0 0,0 0 0,0 0 0,0 1 0,0-1 0,0 0 0,0 0 0,0 1 0,0-1 0,0 0 0,0 0 0,0 0 0,0 1 0,1-1 0,-1 0 0,0 0 0,0 1 0,-2 16 0,3 209 0,-2-229 0,0 0 0,0 1 0,0-1 0,-1 0 0,1 1 0,-1-1 0,1 1 0,-5-4 0,-6-13 0,-61-157 0,70 168 0,0 0 0,1 0 0,0-1 0,0 1 0,0-10 0,2 17 0,-1-1 0,1 0 0,0 0 0,0 0 0,0 0 0,0 0 0,0 0 0,0 0 0,1 0 0,-1 0 0,1 0 0,-1 0 0,1 0 0,0 0 0,0 1 0,0-1 0,0 0 0,0 1 0,0-1 0,0 0 0,0 1 0,1-1 0,-1 1 0,0 0 0,1-1 0,3-1 0,-5 3 0,1 0 0,0 0 0,0 0 0,-1 0 0,1 0 0,0 0 0,-1 0 0,1 0 0,0 1 0,-1-1 0,1 0 0,0 0 0,-1 1 0,1-1 0,0 0 0,-1 1 0,1-1 0,-1 1 0,1-1 0,-1 0 0,1 1 0,-1-1 0,1 1 0,-1 0 0,1-1 0,-1 1 0,0-1 0,1 1 0,-1 0 0,0-1 0,0 1 0,1 0 0,-1-1 0,0 1 0,0 0 0,0-1 0,0 2 0,6 29 0,-6-30 0,3 70 0,-3-51 0,1 0 0,0 0 0,2 0 0,7 31 0,3 2 0,-9-35 0,0 0 0,8 18 0,-12-35 0,1 0 0,0 0 0,0 0 0,0 0 0,0 0 0,0 0 0,0 0 0,0 0 0,0 0 0,0-1 0,0 1 0,0 0 0,0-1 0,1 1 0,-1 0 0,0-1 0,0 0 0,1 1 0,-1-1 0,0 0 0,1 0 0,-1 0 0,1 1 0,-1-1 0,0-1 0,1 1 0,-1 0 0,0 0 0,1 0 0,-1-1 0,0 1 0,0-1 0,1 1 0,1-2 0,7-2 0,1-1 0,-1 1 0,10-8 0,-14 9 0,70-43 0,117-59 0,-183 101-151,0 1-1,1 0 0,0 0 0,-1 1 1,1 1-1,0-1 0,0 2 1,19 1-1,-12 0-6674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25T08:46:43.19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0 24575,'0'0'-8191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25T08:48:55.66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0 24575,'0'0'-8191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10:15:42.46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3137 813 24575,'-2'5'0,"-1"-1"0,0 0 0,0 0 0,-1 0 0,1 0 0,-1-1 0,0 0 0,0 0 0,-6 4 0,-41 22 0,16-12 0,3-2 0,-39 26 0,-2 4 0,-32 24 0,72-46 0,0-1 0,-2-2 0,0-1 0,-1-1 0,-73 23 0,98-38 0,1 1 0,-1 0 0,1 1 0,-1 0 0,2 0 0,-1 1 0,0 1 0,-11 10 0,8-7 0,-2-1 0,1 0 0,-1 0 0,0-2 0,-1 0 0,-20 6 0,-38 18 0,39-14 0,2-1 0,-57 36 0,34-17 0,-1-1 0,-82 33 0,87-43 0,28-11 0,1 2 0,1 0 0,0 2 0,-35 33 0,29-24 0,-47 33 0,58-46 0,1 0 0,1 0 0,-25 29 0,-20 19 0,20-31 0,26-20 0,1 0 0,1 0 0,-16 17 0,-50 69 0,-75 122 0,-21 28 0,129-191 0,-75 75 0,93-103 0,1 2 0,1 1 0,-39 61 0,-49 110 0,78-134 0,6-9 0,2 2 0,2 1 0,4 1 0,2 1 0,2 0 0,-10 89 0,-54 237 0,75-358 0,1 1 0,1 0 0,2-1 0,2 39 0,1-33 0,-2-1 0,-10 60 0,-5-8 0,3 1 0,-3 135 0,15-149 0,5 236 0,1-266 0,2 0 0,19 62 0,7 40 0,-28-112 0,3 27 0,19 62 0,-4-34 0,24 76 0,5-42 0,-47-111 0,0 0 0,1-1 0,1 1 0,0-1 0,0 0 0,1-1 0,14 16 0,8 4 0,36 30 0,-11-12 0,-24-19 0,71 62 0,-88-81 0,1-1 0,0 0 0,0-2 0,1 1 0,29 10 0,58 17 0,-30-9 0,2-3 0,142 27 0,-185-46 0,1-3 0,0 0 0,0-3 0,0 0 0,0-2 0,-1-2 0,47-11 0,448-101 0,-468 105 0,0-2 0,75-29 0,-75 23 0,-22 9 0,0-2 0,-2-2 0,57-31 0,-22 4 0,-34 22 0,0-2 0,-2-1 0,56-49 0,24-54 0,-35 36 0,-48 53 0,-1-2 0,41-72 0,-25 36 0,-27 43 0,21-50 0,-26 50 0,28-44 0,-35 65 0,0 0 0,1 1 0,1 0 0,0 1 0,0 0 0,1 0 0,18-12 0,-5 7 0,-1-2 0,24-22 0,-22 16 0,23-22 0,45-54 0,-32 24 0,-4-2 0,66-118 0,-85 125 0,3 1 0,72-94 0,-107 154 0,0 0 0,0-1 0,0 1 0,-1-1 0,-1 0 0,1 0 0,3-19 0,-5 20 0,0-1 0,1 1 0,-1-1 0,2 1 0,-1 0 0,1 0 0,1 0 0,-1 1 0,10-12 0,17-10 0,1 2 0,39-25 0,-35 26 0,18-12 0,2 3 0,1 2 0,2 3 0,0 2 0,2 3 0,99-27 0,-116 40 0,25-7 0,130-21 0,-174 36 0,-1 0 0,1-3 0,23-8 0,2-1 0,-6 5 0,-28 8 0,-1-1 0,0-1 0,0 0 0,22-11 0,131-68 0,-27 16 0,-125 60 0,425-219 0,13 22 0,-428 194 0,233-105 0,295-149 0,-507 246 0,67-28 0,1 6 0,138-31 0,-205 63 0,-1-3 0,0-3 0,0-1 0,-2-2 0,51-28 0,-52 26 0,-32 16 0,0-2 0,0 1 0,13-10 0,-22 13 0,1-1 0,-1 1 0,0-1 0,0 0 0,-1 0 0,1 0 0,0 0 0,-1-1 0,0 1 0,0 0 0,0-1 0,0 0 0,-1 0 0,3-6 0,5-34 0,-2-1 0,-2 0 0,-2-1 0,-1 1 0,-3-1 0,-2 1 0,-2-1 0,-17-74 0,10 74 0,-1 2 0,-2-1 0,-2 2 0,-2 0 0,-1 2 0,-41-62 0,33 68 0,-46-46 0,19 21 0,-159-167 0,-118-143 0,265 283 0,-110-158 0,174 241 0,-112-168 0,100 154 0,0 0 0,-1 2 0,-1 0 0,0 1 0,-1 0 0,-39-23 0,-33-8 0,-2 3 0,-178-56 0,194 75 0,-2 4 0,-122-15 0,190 34 0,-351-23 0,65 22 0,-287 6 0,524 1 0,0 2 0,-80 22 0,-42 6 0,139-26 0,0 1 0,1 2 0,1 2 0,-41 19 0,-83 27 0,-47-13 0,13-4 0,173-35 0,0 2 0,0 0 0,1 1 0,-24 16 0,-85 62 0,114-74 0,1 0 0,-18 22 0,26-25 0,-1-1 0,0-1 0,0 0 0,-1 0 0,0-1 0,-1 0 0,-23 11 0,-11-2 0,25-11 0,1 2 0,0 0 0,-40 25 0,55-30 0,1 0 0,-1 1 0,1 0 0,0 0 0,1 0 0,-1 0 0,1 1 0,0 0 0,0 0 0,1 0 0,-1 0 0,1 0 0,1 1 0,-1 0 0,1-1 0,0 1 0,-1 11 0,2-8 0,-1 0 0,0-1 0,-1 1 0,0-1 0,0 0 0,-1 1 0,0-2 0,-1 1 0,0 0 0,0-1 0,-1 0 0,-10 12 0,-16 20 0,2 3 0,2 0 0,2 2 0,1 0 0,3 2 0,2 1 0,-19 68 0,36-108-119,-6 16 372,9-24-294,-1 1 1,1-1-1,-1 1 1,1-1-1,-1 0 1,1 1-1,-1-1 1,1 0-1,-1 1 1,1-1-1,-1 0 1,1 0-1,-1 1 1,0-1-1,1 0 1,-1 0-1,1 0 1,-1 0-1,0 0 1,1 0-1,-1 0 1,1 0-1,-1 0 1,0 0-1,1 0 1,-1 0-1,1 0 0,-1 0 1,0-1-1,1 1 1,-1 0-1,1 0 1,-1-1-1,1 1 1,-1 0-1,0-1 1,-11-8-6786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10:20:14.004"/>
    </inkml:context>
    <inkml:brush xml:id="br0">
      <inkml:brushProperty name="width" value="0.035" units="cm"/>
      <inkml:brushProperty name="height" value="0.035" units="cm"/>
      <inkml:brushProperty name="color" value="#00A0D7"/>
    </inkml:brush>
  </inkml:definitions>
  <inkml:trace contextRef="#ctx0" brushRef="#br0">3033 409 24575,'0'-2'0,"0"0"0,-1 0 0,1 0 0,-1 1 0,0-1 0,1 0 0,-1 0 0,0 0 0,0 1 0,0-1 0,-1 1 0,1-1 0,0 1 0,0-1 0,-1 1 0,1-1 0,-1 1 0,1 0 0,-1 0 0,0 0 0,-2-1 0,-43-19 0,32 15 0,-55-29 0,40 20 0,-50-19 0,-202-69 0,255 93 0,0 1 0,-1 2 0,-45-7 0,-89 1 0,158 13 0,-175-24 0,119 13 0,-70-3 0,124 13 0,-25 1 0,1-2 0,-56-12 0,22 0 0,-1 3 0,-95-5 0,-134 19 0,256 0 0,1 2 0,-73 20 0,-70 35 0,123-41 0,24-6 0,-1 2 0,2 1 0,0 1 0,1 1 0,-39 32 0,57-40 0,1 2 0,1 0 0,-1 0 0,2 1 0,0 1 0,1-1 0,-13 25 0,-41 111 0,46-105 0,-19 54 0,17-43 0,-2-1 0,-3-1 0,-52 86 0,70-129 0,0-1 0,0 1 0,1 0 0,1 1 0,-1-1 0,2 1 0,-1 0 0,2 0 0,-1 0 0,2 0 0,-1 1 0,1-1 0,1 0 0,2 22 0,5 609 0,-10-372 0,3-227 0,0 4 0,5 49 0,-3-80 0,1-1 0,0 1 0,1-1 0,1 0 0,0 0 0,1 0 0,8 13 0,74 111 0,-71-112 0,1-1 0,2 0 0,27 28 0,-10-11 0,-17-19 0,-10-11 0,0 0 0,1 0 0,1-1 0,0 0 0,1-1 0,0 0 0,1-1 0,18 10 0,-2-6 0,145 65 0,-134-64 0,0-1 0,60 12 0,-47-17 0,-28-6 0,0 1 0,-1 2 0,0 0 0,0 2 0,-1 0 0,28 15 0,5 11 0,91 71 0,-131-91 0,1-2 0,1 0 0,0-1 0,1-1 0,0 0 0,0-2 0,1 0 0,29 6 0,-10-6 0,0-2 0,0-2 0,67-1 0,599-5 0,-687 1 0,-1 0 0,1-1 0,-1-1 0,0-1 0,0-1 0,0 0 0,0-1 0,28-14 0,-8-1 0,-1-2 0,54-43 0,-49 36 0,0 1 0,2 2 0,91-40 0,-94 47 0,65-44 0,-97 58 0,8-5 0,-6 3 0,1 0 0,1 1 0,0 0 0,0 1 0,25-8 0,-27 10 0,0 0 0,-1-1 0,1 0 0,16-12 0,-17 11 0,1 0 0,0 0 0,0 1 0,12-5 0,13 1 0,-25 7 0,0 0 0,0-2 0,-1 1 0,1-1 0,15-9 0,185-114 0,-191 113 0,0 0 0,23-23 0,-29 23 0,1 2 0,0 0 0,1 0 0,27-14 0,-29 20 0,-1-2 0,0 0 0,0 0 0,-1-1 0,0-1 0,-1 0 0,0-1 0,0 0 0,-1 0 0,0-1 0,-1 0 0,-1-1 0,0 0 0,8-19 0,-7 9 0,0 0 0,-2-1 0,-1 1 0,-1-1 0,-1-1 0,-1 1 0,-2 0 0,0-32 0,-2 37 0,0-17 0,1-1 0,1 1 0,11-58 0,1 33 0,-2-1 0,-2 0 0,-4 0 0,-2-1 0,-6-76 0,1 131 0,1 0 0,-1-1 0,-1 1 0,1 0 0,-1 1 0,-1-1 0,1 0 0,-7-8 0,-42-54 0,29 41 0,-5-8 0,-22-30 0,-87-90 0,124 143 0,0-1 0,1-1 0,0 0 0,1-1 0,1 0 0,1 0 0,0-1 0,-7-23 0,11 30 0,-1 1 0,0 0 0,0 0 0,-1 0 0,-1 1 0,1 0 0,-1 0 0,-1 1 0,1 0 0,-20-12 0,-10-12 0,4 4 0,-1 2 0,-70-40 0,70 46 0,-30-21 0,25 15 0,-48-22 0,72 41 0,0 0 0,0 1 0,-1 1 0,0 1 0,0 0 0,-30-2 0,-110 6 98,71 2-1561,63-2-5363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16:48:36.13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65 0,'14512'0'0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25T08:48:55.66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0 24575,'0'0'-8191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11T16:48:51.60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0 138,'468'0,"-436"1,59 11,-56-6,43 2,294-7,-175-3,-170 4,-1 0,32 8,-29-4,46 2,92-8,-80-2,168 19,-169-7,1-5,107-7,-57 0,959 2,-1064-2,1-2,-1-2,51-14,-35 8,2 0,2 2,-1 3,86-2,-122 9,33 1,0-3,80-12,-71 7,1 2,0 2,62 6,-18-1,-67-2,153-4,-153 1,0-2,0-1,45-13,-30 5,1 3,0 2,1 2,0 3,91 3,405 3,-316-3,-60-13,-1 0,1837 13,-933 3,733-2,-1761 2,55 10,-53-5,49 0,-72-7,1 2,-1 0,39 9,-37-6,1-1,0-2,47-1,-46-2,0 1,-1 2,39 7,-7 1,83 4,-35-5,16 3,42 4,-69-7,173-6,-134-5,1027 2,-1136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11T16:49:05.055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0,'3407'0,"-3399"0,0 0,0 1,1 0,7 2,1 3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16:49:08.788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0 162 0,'3891'-162'0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16:49:16.529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27 0,'13594'0'0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11T16:49:34.588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3,'150'-2,"165"4,-198 12,-71-7,59 1,115-10,141 3,-216 12,33 1,970-13,-553-3,1000 2,-1587 0,0 1,-1-1,1 1,9 2,0 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16:49:38.837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 0,'6783'0'0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16:40:35.16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5 0,'8486'0'0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16:40:49.828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 0,'5026'80'0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11T16:40:53.430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60,'89'4,"108"18,-64-5,69-8,-70-6,-20 10,17 0,-93-13,-16 0,1 0,-1 1,1 1,-1 1,0 1,36 11,162 62,-178-67,0-1,0-2,70 2,60 4,24-1,-157-10,53 10,-54-7,53 3,0-7,329-4,-139-23,38-2,-308 29,0-1,0-1,0 0,1 0,-2-1,1 0,0 0,0-1,-1 0,1-1,-1 0,0 0,0-1,13-10,2-1,0 1,1 1,1 1,39-14,-14 5,22-8,140-39,-179 62,0 1,64-2,72 9,-73 1,575-1,-662-1,1 1,-1 0,1 0,-1 1,14 4,-6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11T16:41:11.662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1 137,'623'0,"-611"-1,1-1,0 0,-1-1,0 0,0-1,0 0,22-12,36-12,-26 19,-1 2,52-3,10-1,-16 3,163 5,-123 5,119-16,19 1,630 14,-497-2,-376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0T12:58:40.266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209 1439 24575,'-2'-5'0,"1"-1"0,-1 1 0,0 0 0,0 0 0,0 0 0,-1 0 0,0 0 0,0 0 0,0 1 0,-1-1 0,1 1 0,-8-7 0,-7-10 0,4 0 0,2-1 0,0-1 0,-15-40 0,-8-16 0,27 59 0,0 1 0,1-2 0,1 1 0,0-1 0,2 1 0,-3-34 0,3-130 0,5 122 0,-1 55 0,1 0 0,-1 0 0,1 0 0,0 0 0,1 0 0,0 1 0,0-1 0,0 0 0,1 1 0,0-1 0,0 1 0,1 0 0,0 0 0,0 0 0,0 1 0,1-1 0,-1 1 0,1 0 0,1 0 0,8-6 0,184-141 0,-101 80 0,-33 23 0,2 2 0,89-46 0,-102 63 0,-39 21 0,-1 1 0,1 1 0,1 0 0,-1 0 0,20-4 0,76-22 0,31-7 0,-91 33 0,0 1 0,0 3 0,0 2 0,82 8 0,-124-6 0,-1 1 0,0 0 0,-1 0 0,1 1 0,0-1 0,-1 1 0,1 1 0,-1-1 0,0 1 0,0 0 0,-1 1 0,1-1 0,-1 1 0,7 7 0,7 11 0,-1-1 0,17 30 0,-33-49 0,9 14 0,-1 0 0,-1 1 0,-1 0 0,-1 0 0,0 1 0,7 33 0,-8-19 0,-2-1 0,-1 1 0,-3 44 0,0-39 0,-9 50 0,6-72 0,0-1 0,-2 1 0,0-1 0,0 0 0,-15 27 0,2-14 0,0 0 0,-33 35 0,18-23 0,5 0 0,24-34 0,0 1 0,0 0 0,-1-1 0,1 0 0,-1 0 0,-1-1 0,1 1 0,-1-1 0,0 0 0,0 0 0,-1-1 0,1 0 0,-12 5 0,0 0 0,1 1 0,0 1 0,1 0 0,0 1 0,1 1 0,-18 19 0,28-28 0,-5 6 0,1 1 0,0 0 0,0 0 0,1 1 0,1 0 0,0 1 0,1 0 0,0 0 0,0 0 0,-2 14 0,8-27 0,0 1 0,0-1 0,0 0 0,0 1 0,0-1 0,0 0 0,0 1 0,0-1 0,0 0 0,-1 0 0,1 1 0,0-1 0,0 0 0,0 1 0,0-1 0,0 0 0,0 0 0,-1 1 0,1-1 0,0 0 0,0 0 0,0 0 0,-1 1 0,1-1 0,0 0 0,0 0 0,-1 0 0,1 1 0,0-1 0,0 0 0,-1 0 0,1 0 0,0 0 0,-1 0 0,1 0 0,0 0 0,-1 0 0,1 0 0,0 0 0,0 0 0,-1 0 0,1 0 0,0 0 0,-1 0 0,1 0 0,0 0 0,0 0 0,-1 0 0,1 0 0,0 0 0,-1-1 0,1 1 0,-15-20 0,-7-31 0,20 45 0,1 1 0,-1 0 0,0 1 0,0-1 0,0 0 0,0 1 0,-4-6 0,5 10 0,1 0 0,0 0 0,0 0 0,0 0 0,-1 0 0,1 0 0,0 0 0,0 0 0,-1 0 0,1 0 0,0 0 0,0 0 0,-1 0 0,1 0 0,0 0 0,0 0 0,0 0 0,-1 0 0,1 0 0,0 0 0,0 1 0,0-1 0,-1 0 0,1 0 0,0 0 0,0 0 0,0 0 0,0 1 0,-1-1 0,1 0 0,0 0 0,0 0 0,0 1 0,0-1 0,0 0 0,0 0 0,0 0 0,-1 1 0,1-1 0,0 0 0,0 0 0,0 0 0,0 1 0,0-1 0,0 0 0,0 0 0,0 1 0,0-1 0,0 0 0,0 0 0,0 0 0,0 1 0,1-1 0,-1 0 0,0 0 0,0 1 0,-2 16 0,3 209 0,-2-229 0,0 0 0,0 1 0,0-1 0,-1 0 0,1 1 0,-1-1 0,1 1 0,-5-4 0,-6-13 0,-61-157 0,70 168 0,0 0 0,1 0 0,0-1 0,0 1 0,0-10 0,2 17 0,-1-1 0,1 0 0,0 0 0,0 0 0,0 0 0,0 0 0,0 0 0,0 0 0,1 0 0,-1 0 0,1 0 0,-1 0 0,1 0 0,0 0 0,0 1 0,0-1 0,0 0 0,0 1 0,0-1 0,0 0 0,0 1 0,1-1 0,-1 1 0,0 0 0,1-1 0,3-1 0,-5 3 0,1 0 0,0 0 0,0 0 0,-1 0 0,1 0 0,0 0 0,-1 0 0,1 0 0,0 1 0,-1-1 0,1 0 0,0 0 0,-1 1 0,1-1 0,0 0 0,-1 1 0,1-1 0,-1 1 0,1-1 0,-1 0 0,1 1 0,-1-1 0,1 1 0,-1 0 0,1-1 0,-1 1 0,0-1 0,1 1 0,-1 0 0,0-1 0,0 1 0,1 0 0,-1-1 0,0 1 0,0 0 0,0-1 0,0 2 0,6 29 0,-6-30 0,3 70 0,-3-51 0,1 0 0,0 0 0,2 0 0,7 31 0,3 2 0,-9-35 0,0 0 0,8 18 0,-12-35 0,1 0 0,0 0 0,0 0 0,0 0 0,0 0 0,0 0 0,0 0 0,0 0 0,0 0 0,0-1 0,0 1 0,0 0 0,0-1 0,1 1 0,-1 0 0,0-1 0,0 0 0,1 1 0,-1-1 0,0 0 0,1 0 0,-1 0 0,1 1 0,-1-1 0,0-1 0,1 1 0,-1 0 0,0 0 0,1 0 0,-1-1 0,0 1 0,0-1 0,1 1 0,1-2 0,7-2 0,1-1 0,-1 1 0,10-8 0,-14 9 0,70-43 0,117-59 0,-183 101-151,0 1-1,1 0 0,0 0 0,-1 1 1,1 1-1,0-1 0,0 2 1,19 1-1,-12 0-6674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11T16:41:15.066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0 368,'1310'0,"-1287"-1,0-1,0-1,-1-1,0-1,43-16,102-54,-123 52,164-75,-163 80,1 2,85-18,-51 23,109-2,-120 10,41-9,-68 6,49-1,41 8,93-2,-219 1,-4 0,1 0,-1 0,1-1,0 1,-1 0,1-1,-1 0,1 1,-1-1,1 0,-1 0,4-3,-3-2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16:43:34.355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 0,'2783'54'0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1T16:43:38.748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 0,'10430'26'0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10T13:06:14.698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2463 85,'-18'-7,"0"2,0 0,-1 1,1 1,-1 1,0 0,-37 3,-4-2,-111-10,-228-6,-684 18,1067 0,1 0,-1 1,1 1,-27 9,-59 26,98-37,-11 6,1-1,0 2,1 0,0 1,0 0,1 0,0 1,0 1,2 0,-12 16,-8 14,-37 75,59-104,-12 28,2 1,1 1,2 1,2 0,2 0,-9 88,11 275,10-267,-2-55,4 1,3-1,28 124,-29-181,2 0,0 0,2-1,1 0,20 36,-12-30,-3 1,15 41,0-1,-16-44,1-1,1-1,1-1,39 44,100 85,-128-128,11 6,0-2,2-1,1-2,2-2,0-3,51 20,32 17,-72-32,1-2,1-3,63 17,-41-18,31 7,84 22,-146-35,1-2,1-2,79 8,236-19,-172-4,-163 4,0-2,0-1,0-1,-1-2,58-17,12-15,-50 16,0 3,2 2,0 2,59-7,20 13,136 10,-88 2,27-3,255-3,-299-11,34-1,-168 13,0-2,0 0,-1-2,48-14,-43 9,-21 8,0-1,-1 0,1-1,-1 0,1-1,-1 0,-1-1,1 0,9-8,11-13,-3 5,-2-2,-1 0,30-40,67-88,-101 126,20-33,-21 31,22-28,-33 47,1 0,-2-1,1 0,-1-1,-1 0,0 0,-1 0,0-1,0 0,-1 0,-1 0,3-17,-1-38,-4-119,-3 108,-3 8,-3 1,-29-119,8 54,24 109,-2-1,-1 1,0 0,-2 1,-1 0,-18-30,10 20,12 20,-1-1,-14-17,-116-138,120 154,0 0,-1 1,-1 0,0 2,-37-19,41 24,-62-28,62 30,1 0,-1-1,2 0,-1-2,1 0,0 0,-19-18,18 12,0 2,-2-1,1 2,-2 0,-30-16,-132-76,106 59,-85-40,-24-3,84 49,-174-47,221 74,-84-32,103 30,0 2,0 1,-1 1,0 2,-1 2,-67-4,-610 12,688 0,1 1,0 0,0 2,0 1,-43 17,42-14,-1 0,0-2,0-1,-40 4,41-9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10T13:06:15.647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10T13:06:15.870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10T13:06:27.255"/>
    </inkml:context>
    <inkml:brush xml:id="br0">
      <inkml:brushProperty name="width" value="0.1" units="cm"/>
      <inkml:brushProperty name="height" value="0.2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5623 113,'-109'1,"-28"0,-266-30,87-32,256 51,-114-5,-64 17,78 1,-895-4,805 15,18 0,84-15,-75 2,171 5,-82 18,-25 20,108-28,-1-2,0-2,-63 6,-71-14,-38 4,191-5,1 2,1 1,-1 2,-59 23,29 0,2 2,-110 81,147-95,0 0,1 1,-29 36,-49 75,-99 165,188-281,1 1,0-1,1 2,1-1,1 2,0-1,1 0,1 1,1 0,-3 23,-18 209,2-72,-1 12,16 380,10-365,0-112,5 1,21 109,-8-73,6 193,-26 135,-2-202,3-230,2 0,1 1,15 49,4 30,-7-20,3-1,52 143,-14-29,-17-46,-35-136,-1-3,0-1,0 0,1 0,1 0,0 0,1-1,0 0,1 0,15 17,8 4,3-2,0-1,2-2,0-1,2-2,1-2,1-1,1-2,1-2,1-2,71 18,522 75,-554-102,97-3,60 5,92 42,-190-28,-33-2,-63-10,0-3,76 4,555-35,-219 16,-293 8,-135 1,52 9,7 0,438-6,-288-7,852 2,-1067 0,0 0,0-2,-1-1,1-1,-1 0,1-2,-1-1,-1 0,1-2,-2-1,1 0,-1-1,29-22,-17 9,96-79,-108 85,-2-1,0 0,-1-1,18-29,23-46,47-102,-83 148,-2-1,-3 0,-1-1,10-68,-22 93,0 1,2-1,1 1,17-43,-12 42,-2-1,-1-1,-1 0,-1 0,-2 0,3-36,-5-177,-5 129,2-384,-4 441,-2 1,-2 0,-3 1,-18-55,-10-51,24 85,3 0,-1-81,-27-245,21 267,-2-194,22-490,-1 795,-1 1,-2 0,0 0,0 0,-2 0,-1 1,-1-1,-11-23,8 18,-13-46,17 46,-2 1,-16-34,0 2,19 43,0 0,-2 0,1 1,-1 0,-1 0,-1 1,-15-19,-2 5,2 1,0 1,-2 1,0 1,-2 1,-51-30,-11 12,-123-36,179 63,26 10,-148-55,110 28,40 24,-1 0,1 1,-1 0,0 0,0 0,-15-4,0 2,3 1,0 0,0-2,0 0,-19-11,22 10,-1 1,0 0,0 1,0 1,-1 1,0 0,0 1,0 1,0 1,0 0,0 2,0 0,-25 5,36-4,-1 0,1 0,0 1,0 0,0 1,0 0,0 0,1 0,0 1,0 0,0 0,1 0,-1 1,1 0,1 0,-1 0,1 1,0-1,0 1,1 0,-4 10,2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25T08:46:43.19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0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25T08:48:55.66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0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D6DFEC8C-64FE-F239-F4F8-582D22F86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4F53139-ED89-898E-F399-EAFD885677C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C865821-2966-B35F-656E-86643F9E5CF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C7F5DBFB-5A96-E93D-E8C2-1186514003C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8A2D08D-FB35-E00B-DD5F-184DF796AF2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D585B79-3B52-A215-6268-B40B0E6A6F8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E16B9C8B-A920-4AC7-8E56-7384EADA91B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1CF6C48-7396-4D44-AFF0-13E18DB3B5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1B1A50A-5548-0F7A-D3DA-0C2A3D0822C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DFA3E92-B533-480C-AD75-459E491285F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36E5A86E-70E4-B9AD-253E-F0766F214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7172" name="Text Box 3">
            <a:extLst>
              <a:ext uri="{FF2B5EF4-FFF2-40B4-BE49-F238E27FC236}">
                <a16:creationId xmlns:a16="http://schemas.microsoft.com/office/drawing/2014/main" id="{F04A16C7-CF8C-F190-44E0-6067154BC70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9F85B68-02BA-2F18-6CE5-4DAA54CE8FD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6AD681D-ABBC-4E2C-9DB5-1BF5EB8FFAA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7D05D37-F5C6-9EFD-110A-20A6C58F3B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4686EF2C-744A-E12E-4E52-DA8E5443CE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Definitia din Garlan&amp;Shaw – Intro to SwArch</a:t>
            </a:r>
          </a:p>
          <a:p>
            <a:r>
              <a:rPr lang="en-US" altLang="en-US"/>
              <a:t>Exemplu din Event Notifier, a Pattern for Event Notification,</a:t>
            </a:r>
          </a:p>
          <a:p>
            <a:r>
              <a:rPr lang="en-US" altLang="en-US"/>
              <a:t>Gupta, Hartkopf, Ramaswamy, Java Report 1998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B5F1D1-0BD3-BD46-E910-607D2BCCE4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05FA3E06-0178-C6A6-8ACB-415C439C2B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40F1F1E1-10A7-86A4-A109-E9073E1DEB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0EA4C8B-E9B7-AA28-1A5D-80711A1BC6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47E159-3FFA-4C2D-8C42-030F1CC2D38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B4C894-7CA9-75A4-7CFD-A53415B50D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E6D98BD2-0A47-5D5A-2E2A-36F8AEF6BD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D3C3975F-40E5-FDCB-F743-B3619284F0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8AFC00CE-57A3-62EE-D4E0-62B256AFD9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47E159-3FFA-4C2D-8C42-030F1CC2D38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478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27E7BB42-0923-5B4D-5440-A360735511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01E7E3A7-4F0C-38C7-5993-64D35121A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01136B23-27F3-45F1-9266-FB19F43405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47E159-3FFA-4C2D-8C42-030F1CC2D388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90613CAF-FAD0-4CD8-B2F6-45FAF82E48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08ED3A32-2C97-9FE7-6406-FB663A4350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563C7544-0285-CD41-6C10-D951574D2D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CEE743-CA3B-479A-BD2B-453654E428E4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91CF6C48-7396-4D44-AFF0-13E18DB3B5E3}" type="slidenum">
              <a:rPr lang="en-US" altLang="en-US" smtClean="0"/>
              <a:pPr>
                <a:defRPr/>
              </a:pPr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754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4249FAD9-F76B-B5D3-607B-F9649817E4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F5D19FB0-FEAD-B24D-E5E6-000A08732E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9EB461C3-33B3-5652-D29A-B96E2FAA8E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DD6DC8-5507-4A1F-B3D9-503C2A14E6A1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256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91CF6C48-7396-4D44-AFF0-13E18DB3B5E3}" type="slidenum">
              <a:rPr lang="en-US" altLang="en-US" smtClean="0"/>
              <a:pPr>
                <a:defRPr/>
              </a:pPr>
              <a:t>55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2247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125351-9ECF-4A9E-0657-C12BD65E65E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619B60-1408-0BD1-3274-31C792A6F3B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E592E4-97C0-9131-0323-5324867A007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62FEE-BD84-482D-9973-E7F6EF8B60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306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2141F8-3E28-6B52-E20D-72F243B2B35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298D6E-A172-8CEC-569F-C638A476A64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3B7D7A-2D13-2664-283E-90F04009D8E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F67A0-9307-4283-8BE9-7D8784352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941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B796F0-0101-E2EE-20E4-C0460564985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7729BF-1280-0D7B-3F85-8A181A757F5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6D7B24-0406-6172-B0DF-7C2FA237FA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51B8A-7100-419B-8A73-D241A70822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934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8013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8013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B5BD574-D774-D709-F39C-CAECAE6C40C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53BAC9F-EAD9-0832-76AE-59EF961DE85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3CA76D2-0D78-F71D-2803-4E093AA8D72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F9E95-8399-419D-9BFE-B0ECB2C049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140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36AC9C-8601-30A9-9187-83E4FD01F2B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759742-4D82-B6E8-A8C0-008503A8775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A6490C-9941-0A90-7EF1-75D3B3AD8CB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42A25-5AC0-406F-BDAA-055C734B69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702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70C475-C3C5-32A5-26E8-DB9EEEB58B9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E8B2C6-B25F-7882-F5A9-314811AD3F3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D0C40D-1CEF-5BF6-615D-534216229E9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08608-4AEA-4F89-B118-4998648922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686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0E18A37-2E01-A883-3017-A782B66DDE7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2CEE718-0493-4503-3FF5-7DFFAF12AD9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316995D-ADA7-53E6-79CE-F77ECF1BF1E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56064-32DF-4C5D-9F2D-9307D96441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335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740E7B2-6725-F0D4-3023-43B501B5DEB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8D6D0C3-3E37-BB38-F2FE-16AD305FBEB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836C73DA-CF2A-F636-1C1F-665F92A4EB5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4CE50-686A-4644-AE91-62ACD10915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6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6E0A507-ED8D-92F9-4334-A98BFE48664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2BE47C-A14B-2335-E283-C468F36FDA1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4859A9-248B-02C6-6501-1E428244A97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C0B0C-7EE4-4060-8A27-68678018D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5509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9C83310B-207F-B68E-E21F-3EFCA085F4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EAD156F-D554-6AE4-5EFC-BD021A6A0FD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84D36CD-435F-E45C-9A6B-61B1B383CFF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DDEAC-3DA2-4AFB-A269-0E0F626909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997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2C7C6F2-DEA0-A782-D283-263E81AB5FF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82D3295-468A-B066-323F-0F766BD1D2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7AC6004-E2B9-4732-FC67-64FAF351C3E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7C9DE-AF69-4E33-870C-29258EFD93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410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A5E47C9-16A3-AF36-C66E-6E80D7F89D0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18C2FA8-3E7C-EF61-BEAD-7699FF8FF7D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71604F6-653E-48C2-7D7E-C611AB891E5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54557-1792-4C13-B03D-BE9CB6E298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607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37E51CA-1D10-6FE3-840F-AC6B372ED6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919589D-DC1E-BEF9-72DB-B88FD67DEA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D4E6A07-1C41-AC17-6819-CC650C4A9BF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9799A6A-2380-B059-B8A8-FE869B194A0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53C4598-AB71-C545-38AE-440309C3843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9F458EE-8FE0-498B-B394-ECB52100D9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.xml"/><Relationship Id="rId3" Type="http://schemas.openxmlformats.org/officeDocument/2006/relationships/image" Target="../media/image3.png"/><Relationship Id="rId7" Type="http://schemas.openxmlformats.org/officeDocument/2006/relationships/customXml" Target="../ink/ink13.xml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12.xml"/><Relationship Id="rId4" Type="http://schemas.openxmlformats.org/officeDocument/2006/relationships/customXml" Target="../ink/ink11.xm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customXml" Target="../ink/ink16.xml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customXml" Target="../ink/ink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openxmlformats.org/officeDocument/2006/relationships/customXml" Target="../ink/ink20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customXml" Target="../ink/ink2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customXml" Target="../ink/ink2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greenrobot.org/eventbus/documentation/how-to-get-started/" TargetMode="Externa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4.png"/><Relationship Id="rId2" Type="http://schemas.openxmlformats.org/officeDocument/2006/relationships/customXml" Target="../ink/ink26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28.xml"/><Relationship Id="rId5" Type="http://schemas.openxmlformats.org/officeDocument/2006/relationships/image" Target="../media/image23.png"/><Relationship Id="rId4" Type="http://schemas.openxmlformats.org/officeDocument/2006/relationships/customXml" Target="../ink/ink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customXml" Target="../ink/ink2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customXml" Target="../ink/ink3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customXml" Target="../ink/ink3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png"/><Relationship Id="rId4" Type="http://schemas.openxmlformats.org/officeDocument/2006/relationships/customXml" Target="../ink/ink3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ipatterns.com/Messaging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ws.amazon.com/event-driven-architecture/#:~:text=An%20event%2Ddriven%20architecture%20uses,on%20an%20e%2Dcommerce%20website" TargetMode="External"/><Relationship Id="rId4" Type="http://schemas.openxmlformats.org/officeDocument/2006/relationships/hyperlink" Target="https://learn.microsoft.com/en-us/azure/architecture/guide/architecture-styles/event-drive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customXml" Target="../ink/ink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5" Type="http://schemas.openxmlformats.org/officeDocument/2006/relationships/image" Target="../media/image2.png"/><Relationship Id="rId10" Type="http://schemas.openxmlformats.org/officeDocument/2006/relationships/image" Target="../media/image4.png"/><Relationship Id="rId4" Type="http://schemas.openxmlformats.org/officeDocument/2006/relationships/customXml" Target="../ink/ink4.xml"/><Relationship Id="rId9" Type="http://schemas.openxmlformats.org/officeDocument/2006/relationships/customXml" Target="../ink/ink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customXml" Target="../ink/ink9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ABE4F6D-B362-0DDC-544E-FE007E2744B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en-US" sz="4400"/>
              <a:t>Fundamental architectural styles </a:t>
            </a: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C728D19D-46E0-B5D9-AFDA-6553EFA81E9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sz="3200"/>
              <a:t>Continued - Part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800E84-D658-0C2B-7EF6-5A2090F52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DCE49AEA-E09B-7006-13EA-2313DDB7D4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dirty="0"/>
              <a:t>General Publish-Subscribe</a:t>
            </a:r>
            <a:br>
              <a:rPr lang="en-GB" altLang="en-US" sz="3200" dirty="0"/>
            </a:br>
            <a:r>
              <a:rPr lang="en-GB" altLang="en-US" sz="3200" dirty="0"/>
              <a:t>Event Bus, Event Channel, Event Notifier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2223A1A-C169-3E6A-E512-AA0CCF460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 sz="2400" i="1" dirty="0"/>
              <a:t>In the general case, </a:t>
            </a:r>
            <a:r>
              <a:rPr lang="en-US" altLang="en-US" sz="2400" i="1" dirty="0">
                <a:solidFill>
                  <a:srgbClr val="FF0000"/>
                </a:solidFill>
              </a:rPr>
              <a:t>a subscriber does NOT need to know the publishers </a:t>
            </a:r>
            <a:r>
              <a:rPr lang="en-US" altLang="en-US" sz="2400" i="1" dirty="0"/>
              <a:t>-&gt;general event-driven systems using an Event Bus</a:t>
            </a:r>
          </a:p>
          <a:p>
            <a:pPr lvl="2" eaLnBrk="1" hangingPunct="1">
              <a:buFont typeface="Times New Roman" panose="02020603050405020304" pitchFamily="18" charset="0"/>
              <a:buChar char="•"/>
            </a:pPr>
            <a:r>
              <a:rPr lang="en-US" altLang="en-US" sz="1800" i="1" dirty="0"/>
              <a:t>Some sources use the terminology Pub/Sub also for this category</a:t>
            </a:r>
          </a:p>
          <a:p>
            <a:pPr lvl="2" eaLnBrk="1" hangingPunct="1">
              <a:buFont typeface="Times New Roman" panose="02020603050405020304" pitchFamily="18" charset="0"/>
              <a:buChar char="•"/>
            </a:pPr>
            <a:r>
              <a:rPr lang="en-US" altLang="en-US" sz="1800" i="1" dirty="0"/>
              <a:t>Event Bus (Event Channel, Event Notifier) acts as a mediator between Publishers and Subscribers</a:t>
            </a:r>
          </a:p>
          <a:p>
            <a:pPr lvl="2" eaLnBrk="1" hangingPunct="1">
              <a:buFont typeface="Times New Roman" panose="02020603050405020304" pitchFamily="18" charset="0"/>
              <a:buChar char="•"/>
            </a:pPr>
            <a:r>
              <a:rPr lang="en-US" altLang="en-US" sz="1800" i="1" dirty="0"/>
              <a:t>Subscribers subscribe to types of Events (or Topics)</a:t>
            </a:r>
          </a:p>
          <a:p>
            <a:pPr lvl="2" eaLnBrk="1" hangingPunct="1">
              <a:buFont typeface="Times New Roman" panose="02020603050405020304" pitchFamily="18" charset="0"/>
              <a:buChar char="•"/>
            </a:pPr>
            <a:r>
              <a:rPr lang="en-US" altLang="en-US" sz="1800" i="1" dirty="0"/>
              <a:t>When a Publisher publishes an event, the Event Bus notifies all the subscribers for that type of event</a:t>
            </a:r>
          </a:p>
          <a:p>
            <a:pPr lvl="1" eaLnBrk="1" hangingPunct="1">
              <a:buFont typeface="Times New Roman" panose="02020603050405020304" pitchFamily="18" charset="0"/>
              <a:buChar char="•"/>
            </a:pPr>
            <a:r>
              <a:rPr lang="en-US" altLang="en-US" sz="2000" dirty="0"/>
              <a:t>aNumericDisplay1 subscribes to receive notifications whenever a new temperature event happens, regardless of the sensor producing the event</a:t>
            </a:r>
          </a:p>
          <a:p>
            <a:pPr lvl="2" eaLnBrk="1" hangingPunct="1">
              <a:buFont typeface="Times New Roman" panose="02020603050405020304" pitchFamily="18" charset="0"/>
              <a:buChar char="•"/>
            </a:pPr>
            <a:endParaRPr lang="en-US" alt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805529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DE221C-2938-AD0C-0818-9AACFFB8B3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3AB57-352B-9E8E-E804-2EABFCF48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Example: </a:t>
            </a:r>
            <a:r>
              <a:rPr lang="en-GB" sz="3600" dirty="0" err="1"/>
              <a:t>EventBus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E082A-173C-1C65-6D57-C0316C48A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34959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000" dirty="0"/>
              <a:t>Several sensors and several displays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300638-3156-3E29-D922-879EE1B7F847}"/>
              </a:ext>
            </a:extLst>
          </p:cNvPr>
          <p:cNvSpPr/>
          <p:nvPr/>
        </p:nvSpPr>
        <p:spPr bwMode="auto">
          <a:xfrm>
            <a:off x="683029" y="2347479"/>
            <a:ext cx="1600200" cy="3881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Sensor1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3BDF9B-8CE0-620A-51FA-7089EF3A0351}"/>
              </a:ext>
            </a:extLst>
          </p:cNvPr>
          <p:cNvSpPr/>
          <p:nvPr/>
        </p:nvSpPr>
        <p:spPr bwMode="auto">
          <a:xfrm>
            <a:off x="5867400" y="2522718"/>
            <a:ext cx="1856710" cy="3881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en-GB" sz="1600" dirty="0" err="1">
                <a:solidFill>
                  <a:schemeClr val="tx1"/>
                </a:solidFill>
              </a:rPr>
              <a:t>NumericDisplay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2D8B21-B74C-C32B-BBBB-95B90D2D172E}"/>
              </a:ext>
            </a:extLst>
          </p:cNvPr>
          <p:cNvSpPr/>
          <p:nvPr/>
        </p:nvSpPr>
        <p:spPr bwMode="auto">
          <a:xfrm>
            <a:off x="5819110" y="3073176"/>
            <a:ext cx="1905000" cy="3881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en-GB" sz="1600" dirty="0" err="1">
                <a:solidFill>
                  <a:schemeClr val="tx1"/>
                </a:solidFill>
              </a:rPr>
              <a:t>TextualDisplay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38D42-2C1E-1DC1-6DC9-2A59EF573140}"/>
              </a:ext>
            </a:extLst>
          </p:cNvPr>
          <p:cNvSpPr/>
          <p:nvPr/>
        </p:nvSpPr>
        <p:spPr bwMode="auto">
          <a:xfrm>
            <a:off x="5835736" y="3695534"/>
            <a:ext cx="1905000" cy="3872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en-GB" sz="1600" dirty="0" err="1">
                <a:solidFill>
                  <a:schemeClr val="tx1"/>
                </a:solidFill>
              </a:rPr>
              <a:t>AverageDisplay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F9795DA-1F4C-49E3-7BA0-ABA49D521A04}"/>
              </a:ext>
            </a:extLst>
          </p:cNvPr>
          <p:cNvCxnSpPr>
            <a:cxnSpLocks/>
            <a:stCxn id="5" idx="1"/>
          </p:cNvCxnSpPr>
          <p:nvPr/>
        </p:nvCxnSpPr>
        <p:spPr bwMode="auto">
          <a:xfrm flipH="1">
            <a:off x="4310561" y="2716812"/>
            <a:ext cx="1556839" cy="1940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257D0EB-57D5-5D00-6031-15617ECCAB32}"/>
              </a:ext>
            </a:extLst>
          </p:cNvPr>
          <p:cNvCxnSpPr>
            <a:cxnSpLocks/>
            <a:stCxn id="6" idx="1"/>
            <a:endCxn id="17" idx="3"/>
          </p:cNvCxnSpPr>
          <p:nvPr/>
        </p:nvCxnSpPr>
        <p:spPr bwMode="auto">
          <a:xfrm flipH="1" flipV="1">
            <a:off x="4310561" y="3054287"/>
            <a:ext cx="1508549" cy="2129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ADC39C2-C0C8-1FEF-42FA-55B2F3B7E62E}"/>
              </a:ext>
            </a:extLst>
          </p:cNvPr>
          <p:cNvCxnSpPr>
            <a:stCxn id="7" idx="1"/>
          </p:cNvCxnSpPr>
          <p:nvPr/>
        </p:nvCxnSpPr>
        <p:spPr bwMode="auto">
          <a:xfrm flipH="1" flipV="1">
            <a:off x="4342812" y="3170447"/>
            <a:ext cx="1492924" cy="7187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78FE205-4AA4-B442-E736-CE5BEF4F5CD6}"/>
              </a:ext>
            </a:extLst>
          </p:cNvPr>
          <p:cNvSpPr txBox="1"/>
          <p:nvPr/>
        </p:nvSpPr>
        <p:spPr>
          <a:xfrm>
            <a:off x="4191000" y="2104734"/>
            <a:ext cx="19695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00B0F0"/>
                </a:solidFill>
              </a:rPr>
              <a:t>register</a:t>
            </a:r>
          </a:p>
          <a:p>
            <a:r>
              <a:rPr lang="en-GB" sz="1600" b="1" dirty="0" err="1">
                <a:solidFill>
                  <a:srgbClr val="00B0F0"/>
                </a:solidFill>
              </a:rPr>
              <a:t>TemperatureEvent</a:t>
            </a:r>
            <a:endParaRPr lang="en-GB" sz="1600" b="1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B723F54E-0B3A-C0AE-CDD0-E7B7B810DBF6}"/>
                  </a:ext>
                </a:extLst>
              </p14:cNvPr>
              <p14:cNvContentPartPr/>
              <p14:nvPr/>
            </p14:nvContentPartPr>
            <p14:xfrm>
              <a:off x="1293564" y="2149445"/>
              <a:ext cx="360" cy="36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B723F54E-0B3A-C0AE-CDD0-E7B7B810DBF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75564" y="2113805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283E6AF1-2712-A1E4-521A-80323724C27F}"/>
                  </a:ext>
                </a:extLst>
              </p14:cNvPr>
              <p14:cNvContentPartPr/>
              <p14:nvPr/>
            </p14:nvContentPartPr>
            <p14:xfrm>
              <a:off x="1293564" y="2149445"/>
              <a:ext cx="360" cy="36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283E6AF1-2712-A1E4-521A-80323724C27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75564" y="2113805"/>
                <a:ext cx="36000" cy="72000"/>
              </a:xfrm>
              <a:prstGeom prst="rect">
                <a:avLst/>
              </a:prstGeom>
            </p:spPr>
          </p:pic>
        </mc:Fallback>
      </mc:AlternateContent>
      <p:sp>
        <p:nvSpPr>
          <p:cNvPr id="51" name="TextBox 50">
            <a:extLst>
              <a:ext uri="{FF2B5EF4-FFF2-40B4-BE49-F238E27FC236}">
                <a16:creationId xmlns:a16="http://schemas.microsoft.com/office/drawing/2014/main" id="{CCD716EF-53DC-3D71-0B0B-D1A96AF62ADE}"/>
              </a:ext>
            </a:extLst>
          </p:cNvPr>
          <p:cNvSpPr txBox="1"/>
          <p:nvPr/>
        </p:nvSpPr>
        <p:spPr>
          <a:xfrm>
            <a:off x="7556954" y="2276027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 Subscribers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0232A0-8BBD-801C-A498-F01445E03BA8}"/>
              </a:ext>
            </a:extLst>
          </p:cNvPr>
          <p:cNvSpPr/>
          <p:nvPr/>
        </p:nvSpPr>
        <p:spPr bwMode="auto">
          <a:xfrm>
            <a:off x="691135" y="2964958"/>
            <a:ext cx="1600200" cy="3881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Sensor2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4C8E78-5C89-486A-6F6A-DE35EFF44326}"/>
              </a:ext>
            </a:extLst>
          </p:cNvPr>
          <p:cNvSpPr/>
          <p:nvPr/>
        </p:nvSpPr>
        <p:spPr bwMode="auto">
          <a:xfrm>
            <a:off x="691135" y="3552795"/>
            <a:ext cx="1600200" cy="3881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Sensor3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F52328B-9CB0-501D-934C-794E508DE345}"/>
              </a:ext>
            </a:extLst>
          </p:cNvPr>
          <p:cNvSpPr/>
          <p:nvPr/>
        </p:nvSpPr>
        <p:spPr bwMode="auto">
          <a:xfrm>
            <a:off x="3167561" y="2679574"/>
            <a:ext cx="1143000" cy="74942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en-GB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Event Bus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9DE75A39-EB7B-789C-985D-8235248193D3}"/>
                  </a:ext>
                </a:extLst>
              </p14:cNvPr>
              <p14:cNvContentPartPr/>
              <p14:nvPr/>
            </p14:nvContentPartPr>
            <p14:xfrm>
              <a:off x="5437264" y="2265365"/>
              <a:ext cx="2531160" cy="223848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9DE75A39-EB7B-789C-985D-8235248193D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419264" y="2229725"/>
                <a:ext cx="2566800" cy="2310120"/>
              </a:xfrm>
              <a:prstGeom prst="rect">
                <a:avLst/>
              </a:prstGeom>
            </p:spPr>
          </p:pic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8CF898F5-0FCB-16F1-1DBF-9965FA013E1A}"/>
              </a:ext>
            </a:extLst>
          </p:cNvPr>
          <p:cNvSpPr/>
          <p:nvPr/>
        </p:nvSpPr>
        <p:spPr bwMode="auto">
          <a:xfrm>
            <a:off x="720318" y="4729328"/>
            <a:ext cx="1600200" cy="3881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Sensor1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D1393F4-85C2-6AF2-EFC2-E997B79CB624}"/>
              </a:ext>
            </a:extLst>
          </p:cNvPr>
          <p:cNvSpPr/>
          <p:nvPr/>
        </p:nvSpPr>
        <p:spPr bwMode="auto">
          <a:xfrm>
            <a:off x="5904689" y="4904567"/>
            <a:ext cx="1856710" cy="3881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en-GB" sz="1600" dirty="0" err="1">
                <a:solidFill>
                  <a:schemeClr val="tx1"/>
                </a:solidFill>
              </a:rPr>
              <a:t>NumericDisplay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3E74868-21A9-37D9-2152-2D5E257C89C5}"/>
              </a:ext>
            </a:extLst>
          </p:cNvPr>
          <p:cNvSpPr/>
          <p:nvPr/>
        </p:nvSpPr>
        <p:spPr bwMode="auto">
          <a:xfrm>
            <a:off x="5856399" y="5455025"/>
            <a:ext cx="1905000" cy="3881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en-GB" sz="1600" dirty="0" err="1">
                <a:solidFill>
                  <a:schemeClr val="tx1"/>
                </a:solidFill>
              </a:rPr>
              <a:t>TextualDisplay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906F04D-4FB3-52C4-D205-345D695CBA1E}"/>
              </a:ext>
            </a:extLst>
          </p:cNvPr>
          <p:cNvSpPr/>
          <p:nvPr/>
        </p:nvSpPr>
        <p:spPr bwMode="auto">
          <a:xfrm>
            <a:off x="5873025" y="6077383"/>
            <a:ext cx="1905000" cy="3872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en-GB" sz="1600" dirty="0" err="1">
                <a:solidFill>
                  <a:schemeClr val="tx1"/>
                </a:solidFill>
              </a:rPr>
              <a:t>AverageDisplay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9039F7A4-30C2-43E7-5D97-0FAEE981DB3E}"/>
                  </a:ext>
                </a:extLst>
              </p14:cNvPr>
              <p14:cNvContentPartPr/>
              <p14:nvPr/>
            </p14:nvContentPartPr>
            <p14:xfrm>
              <a:off x="1330853" y="4531294"/>
              <a:ext cx="360" cy="36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9039F7A4-30C2-43E7-5D97-0FAEE981DB3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12853" y="4495654"/>
                <a:ext cx="36000" cy="72000"/>
              </a:xfrm>
              <a:prstGeom prst="rect">
                <a:avLst/>
              </a:prstGeom>
            </p:spPr>
          </p:pic>
        </mc:Fallback>
      </mc:AlternateContent>
      <p:sp>
        <p:nvSpPr>
          <p:cNvPr id="55" name="Rectangle 54">
            <a:extLst>
              <a:ext uri="{FF2B5EF4-FFF2-40B4-BE49-F238E27FC236}">
                <a16:creationId xmlns:a16="http://schemas.microsoft.com/office/drawing/2014/main" id="{01AD147F-634C-CF9D-953F-8C2633A2903C}"/>
              </a:ext>
            </a:extLst>
          </p:cNvPr>
          <p:cNvSpPr/>
          <p:nvPr/>
        </p:nvSpPr>
        <p:spPr bwMode="auto">
          <a:xfrm>
            <a:off x="728424" y="5346807"/>
            <a:ext cx="1600200" cy="3881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Sensor2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881972C-3856-0C3D-1CD3-4B0CAB7DBE11}"/>
              </a:ext>
            </a:extLst>
          </p:cNvPr>
          <p:cNvSpPr/>
          <p:nvPr/>
        </p:nvSpPr>
        <p:spPr bwMode="auto">
          <a:xfrm>
            <a:off x="728424" y="5934644"/>
            <a:ext cx="1600200" cy="3881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Sensor3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CF39F115-0D98-C59E-735A-FD5132B08F84}"/>
              </a:ext>
            </a:extLst>
          </p:cNvPr>
          <p:cNvSpPr/>
          <p:nvPr/>
        </p:nvSpPr>
        <p:spPr bwMode="auto">
          <a:xfrm>
            <a:off x="3204850" y="5061423"/>
            <a:ext cx="1143000" cy="74942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en-GB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Event Bus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506564CF-5853-24A3-764B-ED3DE39F1ABB}"/>
              </a:ext>
            </a:extLst>
          </p:cNvPr>
          <p:cNvCxnSpPr>
            <a:stCxn id="25" idx="3"/>
            <a:endCxn id="57" idx="1"/>
          </p:cNvCxnSpPr>
          <p:nvPr/>
        </p:nvCxnSpPr>
        <p:spPr bwMode="auto">
          <a:xfrm>
            <a:off x="2320518" y="4923422"/>
            <a:ext cx="884332" cy="512714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2D499AC8-C8C9-7323-5719-C467FB90742D}"/>
              </a:ext>
            </a:extLst>
          </p:cNvPr>
          <p:cNvCxnSpPr>
            <a:stCxn id="57" idx="3"/>
          </p:cNvCxnSpPr>
          <p:nvPr/>
        </p:nvCxnSpPr>
        <p:spPr bwMode="auto">
          <a:xfrm flipV="1">
            <a:off x="4347850" y="5093786"/>
            <a:ext cx="1563740" cy="3423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C2C528A1-F57C-3097-8ACA-8B569F41DDF9}"/>
              </a:ext>
            </a:extLst>
          </p:cNvPr>
          <p:cNvSpPr txBox="1"/>
          <p:nvPr/>
        </p:nvSpPr>
        <p:spPr>
          <a:xfrm>
            <a:off x="4520146" y="4932849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notify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AE89693-16D4-D02F-8EF4-CB33B0F0E8F1}"/>
              </a:ext>
            </a:extLst>
          </p:cNvPr>
          <p:cNvSpPr txBox="1"/>
          <p:nvPr/>
        </p:nvSpPr>
        <p:spPr>
          <a:xfrm>
            <a:off x="1922744" y="4360653"/>
            <a:ext cx="21127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publish</a:t>
            </a:r>
          </a:p>
          <a:p>
            <a:r>
              <a:rPr lang="en-GB" sz="1600" dirty="0" err="1">
                <a:solidFill>
                  <a:srgbClr val="FF0000"/>
                </a:solidFill>
              </a:rPr>
              <a:t>TemperatureEvent</a:t>
            </a:r>
            <a:r>
              <a:rPr lang="en-GB" sz="1600" dirty="0">
                <a:solidFill>
                  <a:srgbClr val="FF0000"/>
                </a:solidFill>
              </a:rPr>
              <a:t>(5)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8FD25545-FF59-C783-16D0-94A2AAD4564B}"/>
              </a:ext>
            </a:extLst>
          </p:cNvPr>
          <p:cNvCxnSpPr>
            <a:endCxn id="27" idx="1"/>
          </p:cNvCxnSpPr>
          <p:nvPr/>
        </p:nvCxnSpPr>
        <p:spPr bwMode="auto">
          <a:xfrm>
            <a:off x="4320255" y="5548373"/>
            <a:ext cx="1536144" cy="1007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5C818B80-6530-E9AA-E050-28002E44927B}"/>
              </a:ext>
            </a:extLst>
          </p:cNvPr>
          <p:cNvCxnSpPr>
            <a:endCxn id="28" idx="1"/>
          </p:cNvCxnSpPr>
          <p:nvPr/>
        </p:nvCxnSpPr>
        <p:spPr bwMode="auto">
          <a:xfrm>
            <a:off x="4340949" y="5636787"/>
            <a:ext cx="1532076" cy="6342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9" name="Ink 68">
                <a:extLst>
                  <a:ext uri="{FF2B5EF4-FFF2-40B4-BE49-F238E27FC236}">
                    <a16:creationId xmlns:a16="http://schemas.microsoft.com/office/drawing/2014/main" id="{0520132A-B59B-5A16-1112-E1D2AA297940}"/>
                  </a:ext>
                </a:extLst>
              </p14:cNvPr>
              <p14:cNvContentPartPr/>
              <p14:nvPr/>
            </p14:nvContentPartPr>
            <p14:xfrm>
              <a:off x="622476" y="4451517"/>
              <a:ext cx="592560" cy="531000"/>
            </p14:xfrm>
          </p:contentPart>
        </mc:Choice>
        <mc:Fallback xmlns="">
          <p:pic>
            <p:nvPicPr>
              <p:cNvPr id="69" name="Ink 68">
                <a:extLst>
                  <a:ext uri="{FF2B5EF4-FFF2-40B4-BE49-F238E27FC236}">
                    <a16:creationId xmlns:a16="http://schemas.microsoft.com/office/drawing/2014/main" id="{0520132A-B59B-5A16-1112-E1D2AA29794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16356" y="4445397"/>
                <a:ext cx="604800" cy="543240"/>
              </a:xfrm>
              <a:prstGeom prst="rect">
                <a:avLst/>
              </a:prstGeom>
            </p:spPr>
          </p:pic>
        </mc:Fallback>
      </mc:AlternateContent>
      <p:sp>
        <p:nvSpPr>
          <p:cNvPr id="70" name="TextBox 69">
            <a:extLst>
              <a:ext uri="{FF2B5EF4-FFF2-40B4-BE49-F238E27FC236}">
                <a16:creationId xmlns:a16="http://schemas.microsoft.com/office/drawing/2014/main" id="{0EB3137E-9D86-CF34-F887-132790765941}"/>
              </a:ext>
            </a:extLst>
          </p:cNvPr>
          <p:cNvSpPr txBox="1"/>
          <p:nvPr/>
        </p:nvSpPr>
        <p:spPr>
          <a:xfrm>
            <a:off x="308999" y="4139911"/>
            <a:ext cx="17996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New Temperature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4A04AAD-26E6-B885-334B-A1F81B22652A}"/>
              </a:ext>
            </a:extLst>
          </p:cNvPr>
          <p:cNvSpPr txBox="1"/>
          <p:nvPr/>
        </p:nvSpPr>
        <p:spPr>
          <a:xfrm>
            <a:off x="7556954" y="4888468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update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64CC206-2D73-098B-51F1-FB147676BD62}"/>
              </a:ext>
            </a:extLst>
          </p:cNvPr>
          <p:cNvSpPr txBox="1"/>
          <p:nvPr/>
        </p:nvSpPr>
        <p:spPr>
          <a:xfrm>
            <a:off x="7563952" y="5440903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update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F17C694-28F3-6953-FE79-66BA79DBEDD6}"/>
              </a:ext>
            </a:extLst>
          </p:cNvPr>
          <p:cNvSpPr txBox="1"/>
          <p:nvPr/>
        </p:nvSpPr>
        <p:spPr>
          <a:xfrm>
            <a:off x="7556954" y="604307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update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9151731-E776-C926-7909-E8DBEBF59D9C}"/>
              </a:ext>
            </a:extLst>
          </p:cNvPr>
          <p:cNvSpPr/>
          <p:nvPr/>
        </p:nvSpPr>
        <p:spPr bwMode="auto">
          <a:xfrm>
            <a:off x="3287603" y="5806829"/>
            <a:ext cx="1485010" cy="57950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en-GB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Map(</a:t>
            </a:r>
            <a:r>
              <a:rPr kumimoji="0" lang="en-GB" sz="16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events,Subscribers</a:t>
            </a:r>
            <a:r>
              <a:rPr kumimoji="0" lang="en-GB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3188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5" grpId="0" animBg="1"/>
      <p:bldP spid="26" grpId="0" animBg="1"/>
      <p:bldP spid="27" grpId="0" animBg="1"/>
      <p:bldP spid="28" grpId="0" animBg="1"/>
      <p:bldP spid="55" grpId="0" animBg="1"/>
      <p:bldP spid="56" grpId="0" animBg="1"/>
      <p:bldP spid="57" grpId="0" animBg="1"/>
      <p:bldP spid="62" grpId="0"/>
      <p:bldP spid="64" grpId="0"/>
      <p:bldP spid="70" grpId="0"/>
      <p:bldP spid="71" grpId="0"/>
      <p:bldP spid="72" grpId="0"/>
      <p:bldP spid="73" grpId="0"/>
      <p:bldP spid="7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AF6BF99-17E1-B244-E7EE-D22D370FE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362200"/>
            <a:ext cx="1447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029DC9C-45E7-C2CA-206E-DFDBA5617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362200"/>
            <a:ext cx="1447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5F12E04B-CE80-96C5-6A5E-1AFF927AF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953000"/>
            <a:ext cx="1447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1416CF3F-809E-75C6-DA02-89F780CA8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953000"/>
            <a:ext cx="1447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AB56A842-6DA9-BF5D-E492-65BC8E99B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800600"/>
            <a:ext cx="15240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2F98DF41-8AE3-2571-D1D3-928107EF9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057400"/>
            <a:ext cx="15240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8C2584DB-68DB-4E3E-DAE1-163202A778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Event Channel (Event Bus)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E029D7E2-BD92-1DC4-95C4-89D0D3B31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2170113"/>
            <a:ext cx="11461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Publisher</a:t>
            </a: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F7A80CE8-9FF9-6C05-716A-D7E7500D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425" y="2443163"/>
            <a:ext cx="11461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Publisher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853566CB-78F6-109B-0942-ED5DF84D5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9825" y="5033963"/>
            <a:ext cx="11461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Publisher</a:t>
            </a: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3E2F18AA-3B41-9936-68AA-C4592E246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3425" y="4876800"/>
            <a:ext cx="11461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Publisher</a:t>
            </a:r>
          </a:p>
        </p:txBody>
      </p:sp>
      <p:sp>
        <p:nvSpPr>
          <p:cNvPr id="12301" name="Text Box 13">
            <a:extLst>
              <a:ext uri="{FF2B5EF4-FFF2-40B4-BE49-F238E27FC236}">
                <a16:creationId xmlns:a16="http://schemas.microsoft.com/office/drawing/2014/main" id="{3038B19F-2622-96DF-A79D-5EF28D90D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590800"/>
            <a:ext cx="12858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Subscriber</a:t>
            </a: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DAEFCC9C-3127-B064-BED1-996BA1C98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25" y="5033963"/>
            <a:ext cx="12858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Subscriber</a:t>
            </a:r>
          </a:p>
        </p:txBody>
      </p:sp>
      <p:sp>
        <p:nvSpPr>
          <p:cNvPr id="12303" name="Text Box 15">
            <a:extLst>
              <a:ext uri="{FF2B5EF4-FFF2-40B4-BE49-F238E27FC236}">
                <a16:creationId xmlns:a16="http://schemas.microsoft.com/office/drawing/2014/main" id="{A2FB8FB7-2656-9596-FCB8-3D9FB609C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25" y="2443163"/>
            <a:ext cx="12858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Subscriber</a:t>
            </a:r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id="{1518CCE2-EA2C-83AB-60B5-E8CFA21CA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338763"/>
            <a:ext cx="12858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Subscriber</a:t>
            </a:r>
          </a:p>
        </p:txBody>
      </p:sp>
      <p:sp>
        <p:nvSpPr>
          <p:cNvPr id="12305" name="Text Box 17">
            <a:extLst>
              <a:ext uri="{FF2B5EF4-FFF2-40B4-BE49-F238E27FC236}">
                <a16:creationId xmlns:a16="http://schemas.microsoft.com/office/drawing/2014/main" id="{EF8615FF-41AB-C476-C472-2C1336F2B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3733800"/>
            <a:ext cx="84740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>
                <a:solidFill>
                  <a:schemeClr val="tx1"/>
                </a:solidFill>
              </a:rPr>
              <a:t>Event Channel (Event Bus)</a:t>
            </a:r>
          </a:p>
        </p:txBody>
      </p:sp>
      <p:sp>
        <p:nvSpPr>
          <p:cNvPr id="12306" name="Line 18">
            <a:extLst>
              <a:ext uri="{FF2B5EF4-FFF2-40B4-BE49-F238E27FC236}">
                <a16:creationId xmlns:a16="http://schemas.microsoft.com/office/drawing/2014/main" id="{0C463775-CE1A-1080-12CC-67C3372586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124200"/>
            <a:ext cx="0" cy="5334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7" name="Line 19">
            <a:extLst>
              <a:ext uri="{FF2B5EF4-FFF2-40B4-BE49-F238E27FC236}">
                <a16:creationId xmlns:a16="http://schemas.microsoft.com/office/drawing/2014/main" id="{5B4049CE-86D8-D918-8B04-47C483321D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43800" y="4114800"/>
            <a:ext cx="0" cy="6096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8" name="Line 20">
            <a:extLst>
              <a:ext uri="{FF2B5EF4-FFF2-40B4-BE49-F238E27FC236}">
                <a16:creationId xmlns:a16="http://schemas.microsoft.com/office/drawing/2014/main" id="{9A0AFC6C-9ED4-61A2-DA03-95C43B6469B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124200"/>
            <a:ext cx="0" cy="5334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9" name="Line 21">
            <a:extLst>
              <a:ext uri="{FF2B5EF4-FFF2-40B4-BE49-F238E27FC236}">
                <a16:creationId xmlns:a16="http://schemas.microsoft.com/office/drawing/2014/main" id="{A6966211-7694-9F4B-EE15-5D768C4272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4191000"/>
            <a:ext cx="0" cy="6858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0" name="Line 22">
            <a:extLst>
              <a:ext uri="{FF2B5EF4-FFF2-40B4-BE49-F238E27FC236}">
                <a16:creationId xmlns:a16="http://schemas.microsoft.com/office/drawing/2014/main" id="{464DAE64-4869-09E6-EE7F-A0CBB6A4C9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3124200"/>
            <a:ext cx="0" cy="533400"/>
          </a:xfrm>
          <a:prstGeom prst="line">
            <a:avLst/>
          </a:prstGeom>
          <a:noFill/>
          <a:ln w="76200" cmpd="tri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1" name="Line 23">
            <a:extLst>
              <a:ext uri="{FF2B5EF4-FFF2-40B4-BE49-F238E27FC236}">
                <a16:creationId xmlns:a16="http://schemas.microsoft.com/office/drawing/2014/main" id="{9DF5B10E-0D22-0E7D-54FF-0473A86149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2971800"/>
            <a:ext cx="0" cy="685800"/>
          </a:xfrm>
          <a:prstGeom prst="line">
            <a:avLst/>
          </a:prstGeom>
          <a:noFill/>
          <a:ln w="76200" cmpd="tri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2" name="Line 24">
            <a:extLst>
              <a:ext uri="{FF2B5EF4-FFF2-40B4-BE49-F238E27FC236}">
                <a16:creationId xmlns:a16="http://schemas.microsoft.com/office/drawing/2014/main" id="{72AE0928-FE01-EC9C-5369-7A78ED241E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191000"/>
            <a:ext cx="0" cy="685800"/>
          </a:xfrm>
          <a:prstGeom prst="line">
            <a:avLst/>
          </a:prstGeom>
          <a:noFill/>
          <a:ln w="76200" cmpd="tri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3" name="Line 25">
            <a:extLst>
              <a:ext uri="{FF2B5EF4-FFF2-40B4-BE49-F238E27FC236}">
                <a16:creationId xmlns:a16="http://schemas.microsoft.com/office/drawing/2014/main" id="{B86B1155-E2C8-4B60-4AD0-18625AFA5A7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191000"/>
            <a:ext cx="0" cy="457200"/>
          </a:xfrm>
          <a:prstGeom prst="line">
            <a:avLst/>
          </a:prstGeom>
          <a:noFill/>
          <a:ln w="76200" cmpd="tri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4" name="Line 26">
            <a:extLst>
              <a:ext uri="{FF2B5EF4-FFF2-40B4-BE49-F238E27FC236}">
                <a16:creationId xmlns:a16="http://schemas.microsoft.com/office/drawing/2014/main" id="{3F606045-B6ED-FD69-10A7-7282BA69984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262688"/>
            <a:ext cx="838200" cy="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5" name="Line 27">
            <a:extLst>
              <a:ext uri="{FF2B5EF4-FFF2-40B4-BE49-F238E27FC236}">
                <a16:creationId xmlns:a16="http://schemas.microsoft.com/office/drawing/2014/main" id="{168FAED8-CC9B-500D-C1CA-1E54FA36B1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6643688"/>
            <a:ext cx="838200" cy="0"/>
          </a:xfrm>
          <a:prstGeom prst="line">
            <a:avLst/>
          </a:prstGeom>
          <a:noFill/>
          <a:ln w="76200" cmpd="tri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6" name="Text Box 28">
            <a:extLst>
              <a:ext uri="{FF2B5EF4-FFF2-40B4-BE49-F238E27FC236}">
                <a16:creationId xmlns:a16="http://schemas.microsoft.com/office/drawing/2014/main" id="{D51BD33B-9E50-22E4-A62B-4CC23B448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6070600"/>
            <a:ext cx="158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Publish Event</a:t>
            </a:r>
          </a:p>
        </p:txBody>
      </p:sp>
      <p:sp>
        <p:nvSpPr>
          <p:cNvPr id="12317" name="Text Box 29">
            <a:extLst>
              <a:ext uri="{FF2B5EF4-FFF2-40B4-BE49-F238E27FC236}">
                <a16:creationId xmlns:a16="http://schemas.microsoft.com/office/drawing/2014/main" id="{90EAE1BD-E96F-7AC6-2C35-2ADA89145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6415088"/>
            <a:ext cx="165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Receive Event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0E3E7C1-ADAB-7040-D289-FA6BE122A6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Event Channel - Description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0AC1BEEB-4D3E-8453-361E-191D004CE1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8013" cy="52578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eaLnBrk="1" hangingPunct="1"/>
            <a:r>
              <a:rPr lang="en-US" altLang="en-US" sz="1800" dirty="0"/>
              <a:t>The central element  = types of</a:t>
            </a:r>
            <a:r>
              <a:rPr lang="en-US" altLang="en-US" sz="1800" b="1" dirty="0"/>
              <a:t> Events</a:t>
            </a:r>
          </a:p>
          <a:p>
            <a:pPr eaLnBrk="1" hangingPunct="1"/>
            <a:r>
              <a:rPr lang="en-US" altLang="en-US" sz="1800" b="1" dirty="0">
                <a:solidFill>
                  <a:srgbClr val="FF0000"/>
                </a:solidFill>
              </a:rPr>
              <a:t>Publishers: components  that produce events, but </a:t>
            </a:r>
            <a:r>
              <a:rPr lang="en-US" altLang="en-US" sz="1800" b="1" i="1" dirty="0">
                <a:solidFill>
                  <a:srgbClr val="FF0000"/>
                </a:solidFill>
              </a:rPr>
              <a:t>they do not know the identity  of the components that will  “consume”  these events</a:t>
            </a:r>
            <a:r>
              <a:rPr lang="en-US" altLang="en-US" sz="1800" b="1" dirty="0">
                <a:solidFill>
                  <a:srgbClr val="FF0000"/>
                </a:solidFill>
              </a:rPr>
              <a:t>. </a:t>
            </a:r>
          </a:p>
          <a:p>
            <a:pPr eaLnBrk="1" hangingPunct="1"/>
            <a:r>
              <a:rPr lang="en-US" altLang="en-US" sz="1800" dirty="0"/>
              <a:t>It is possible that different publishers produce the same types of events.</a:t>
            </a:r>
          </a:p>
          <a:p>
            <a:pPr eaLnBrk="1" hangingPunct="1"/>
            <a:r>
              <a:rPr lang="en-US" altLang="en-US" sz="1800" b="1" i="1" dirty="0">
                <a:solidFill>
                  <a:srgbClr val="FF0000"/>
                </a:solidFill>
              </a:rPr>
              <a:t>Subscribers: components that  receive certain types of events, but do not know and are not interested to know the identity of the  components who publish these events </a:t>
            </a:r>
            <a:endParaRPr lang="en-US" altLang="en-US" sz="1800" dirty="0"/>
          </a:p>
          <a:p>
            <a:pPr eaLnBrk="1" hangingPunct="1"/>
            <a:r>
              <a:rPr lang="en-US" altLang="en-US" sz="1800" dirty="0"/>
              <a:t>It is possible that a Subscriber is interested in several different types of events</a:t>
            </a:r>
          </a:p>
          <a:p>
            <a:pPr eaLnBrk="1" hangingPunct="1"/>
            <a:r>
              <a:rPr lang="en-US" altLang="en-US" sz="1800" dirty="0"/>
              <a:t>It is possible  that a component  is in the same time Publisher and Subscriber (for different event types) </a:t>
            </a:r>
          </a:p>
          <a:p>
            <a:pPr eaLnBrk="1" hangingPunct="1"/>
            <a:r>
              <a:rPr lang="en-US" altLang="en-US" sz="1800" dirty="0"/>
              <a:t>The participants (Publishers or Subscribers) can be dynamically  added or removed  in the system</a:t>
            </a:r>
          </a:p>
          <a:p>
            <a:pPr eaLnBrk="1" hangingPunct="1"/>
            <a:r>
              <a:rPr lang="en-US" altLang="en-US" sz="1800" dirty="0"/>
              <a:t>New event  types can be dynamically added</a:t>
            </a:r>
          </a:p>
          <a:p>
            <a:pPr eaLnBrk="1" hangingPunct="1"/>
            <a:r>
              <a:rPr lang="en-US" altLang="en-US" sz="1800" dirty="0"/>
              <a:t>Components (Publishers and Subscribers) are loosely coupled, they could be located in different processes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19184C4-FD66-095D-B8B4-82613F6070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Publisher-Subscriber </a:t>
            </a:r>
            <a:br>
              <a:rPr lang="en-US" altLang="en-US" sz="4000" dirty="0"/>
            </a:br>
            <a:r>
              <a:rPr lang="en-US" altLang="en-US" sz="4000" dirty="0"/>
              <a:t>Models of communication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95612A4-4A99-922F-2DC1-0C6813EF64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8013" cy="49530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Usually, when an event is received by (one or more) Subscribers, a  data transfer will follow, from the Publisher who generated the event  to the receiving Subscribers.</a:t>
            </a:r>
          </a:p>
          <a:p>
            <a:pPr eaLnBrk="1" hangingPunct="1"/>
            <a:r>
              <a:rPr lang="en-US" altLang="en-US" sz="2000" dirty="0"/>
              <a:t>There are different models of communication, according to the type of data transfer: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800" b="1" i="1" dirty="0"/>
              <a:t>Push</a:t>
            </a:r>
            <a:r>
              <a:rPr lang="en-US" altLang="en-US" sz="1800" dirty="0"/>
              <a:t>: Publisher  is the active source that  initiates the  transfer, while  Subscriber is a passive destination. 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600" dirty="0"/>
              <a:t>Subscriber receives notification and all event related data together with the notification</a:t>
            </a:r>
            <a:endParaRPr lang="en-US" altLang="en-US" sz="1600" b="1" i="1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800" b="1" i="1" dirty="0"/>
              <a:t>Pull</a:t>
            </a:r>
            <a:r>
              <a:rPr lang="en-US" altLang="en-US" sz="1800" dirty="0"/>
              <a:t>: Subscriber is active and initiates (requests) the  data transfer  from a passive source (Publisher) .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600" dirty="0"/>
              <a:t>Subscriber receives notification and if the subscriber wants to receive all the event data it must explicitly request them !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6D3C4BF-9382-DD2B-EE80-85AAF4B1F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581400"/>
            <a:ext cx="1447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B7E62A7-525B-2E6A-052D-BD43E2BC0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581400"/>
            <a:ext cx="1447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AD8DD38A-5861-5492-34B5-578B2FB7B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867400"/>
            <a:ext cx="1447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F3A63D38-7FA9-D500-7B7D-A4AEB5B2D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5867400"/>
            <a:ext cx="1447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4342" name="Rectangle 7">
            <a:extLst>
              <a:ext uri="{FF2B5EF4-FFF2-40B4-BE49-F238E27FC236}">
                <a16:creationId xmlns:a16="http://schemas.microsoft.com/office/drawing/2014/main" id="{8EF95729-08F8-504C-22EF-0FAE68F70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276600"/>
            <a:ext cx="15240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4343" name="Rectangle 6">
            <a:extLst>
              <a:ext uri="{FF2B5EF4-FFF2-40B4-BE49-F238E27FC236}">
                <a16:creationId xmlns:a16="http://schemas.microsoft.com/office/drawing/2014/main" id="{CA908EA4-54F6-293F-77F5-16FE635AF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715000"/>
            <a:ext cx="15240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61ADC3AF-BB44-7717-B81B-C34132892A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The structure of an event-driven application</a:t>
            </a:r>
          </a:p>
        </p:txBody>
      </p:sp>
      <p:sp>
        <p:nvSpPr>
          <p:cNvPr id="14345" name="Text Box 9">
            <a:extLst>
              <a:ext uri="{FF2B5EF4-FFF2-40B4-BE49-F238E27FC236}">
                <a16:creationId xmlns:a16="http://schemas.microsoft.com/office/drawing/2014/main" id="{C1C8E339-2373-74BE-BBF6-50CE21ECE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3389313"/>
            <a:ext cx="11461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Publisher</a:t>
            </a:r>
          </a:p>
        </p:txBody>
      </p:sp>
      <p:sp>
        <p:nvSpPr>
          <p:cNvPr id="14346" name="Text Box 10">
            <a:extLst>
              <a:ext uri="{FF2B5EF4-FFF2-40B4-BE49-F238E27FC236}">
                <a16:creationId xmlns:a16="http://schemas.microsoft.com/office/drawing/2014/main" id="{2E6ED136-0BEB-7DF2-C52D-1850DA47C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425" y="3662363"/>
            <a:ext cx="11461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Publisher</a:t>
            </a:r>
          </a:p>
        </p:txBody>
      </p:sp>
      <p:sp>
        <p:nvSpPr>
          <p:cNvPr id="14347" name="Text Box 11">
            <a:extLst>
              <a:ext uri="{FF2B5EF4-FFF2-40B4-BE49-F238E27FC236}">
                <a16:creationId xmlns:a16="http://schemas.microsoft.com/office/drawing/2014/main" id="{A7CF197F-FC95-F359-D6E8-32E159C69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9825" y="5948363"/>
            <a:ext cx="11461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Publisher</a:t>
            </a:r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id="{843E59BA-689A-50B9-30C6-DC635C08D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3425" y="5791200"/>
            <a:ext cx="11461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Publisher</a:t>
            </a:r>
          </a:p>
        </p:txBody>
      </p:sp>
      <p:sp>
        <p:nvSpPr>
          <p:cNvPr id="14349" name="Text Box 13">
            <a:extLst>
              <a:ext uri="{FF2B5EF4-FFF2-40B4-BE49-F238E27FC236}">
                <a16:creationId xmlns:a16="http://schemas.microsoft.com/office/drawing/2014/main" id="{5E7D6FC8-F84C-EF8C-5ADD-BD106AA98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810000"/>
            <a:ext cx="12858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Subscriber</a:t>
            </a:r>
          </a:p>
        </p:txBody>
      </p:sp>
      <p:sp>
        <p:nvSpPr>
          <p:cNvPr id="14350" name="Text Box 14">
            <a:extLst>
              <a:ext uri="{FF2B5EF4-FFF2-40B4-BE49-F238E27FC236}">
                <a16:creationId xmlns:a16="http://schemas.microsoft.com/office/drawing/2014/main" id="{CDD45B69-BC87-A47D-6BA6-17B4B7235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25" y="5948363"/>
            <a:ext cx="12858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Subscriber</a:t>
            </a:r>
          </a:p>
        </p:txBody>
      </p:sp>
      <p:sp>
        <p:nvSpPr>
          <p:cNvPr id="14351" name="Text Box 15">
            <a:extLst>
              <a:ext uri="{FF2B5EF4-FFF2-40B4-BE49-F238E27FC236}">
                <a16:creationId xmlns:a16="http://schemas.microsoft.com/office/drawing/2014/main" id="{5AC9E081-C80F-8984-5FC4-72673617D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25" y="3662363"/>
            <a:ext cx="12858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Subscriber</a:t>
            </a: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4D4C643C-5609-E0F7-A4C4-2FED26DF1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6253163"/>
            <a:ext cx="12858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Subscriber</a:t>
            </a: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19CFA03C-5090-BB3A-ED90-71F4E50CD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4800600"/>
            <a:ext cx="8474075" cy="37623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>
                <a:solidFill>
                  <a:schemeClr val="tx1"/>
                </a:solidFill>
              </a:rPr>
              <a:t>Event Channel (Event Bus, Event Service)</a:t>
            </a: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2E1C04FB-2EC9-BBA1-1CA7-D5D795C209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267200"/>
            <a:ext cx="0" cy="5334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FA2E4B8D-0634-4011-7BAC-4E066CF26E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43800" y="5181600"/>
            <a:ext cx="0" cy="6096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6" name="Line 20">
            <a:extLst>
              <a:ext uri="{FF2B5EF4-FFF2-40B4-BE49-F238E27FC236}">
                <a16:creationId xmlns:a16="http://schemas.microsoft.com/office/drawing/2014/main" id="{33423CE4-D530-27DD-681F-C2EBFA6501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267200"/>
            <a:ext cx="0" cy="5334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7" name="Line 21">
            <a:extLst>
              <a:ext uri="{FF2B5EF4-FFF2-40B4-BE49-F238E27FC236}">
                <a16:creationId xmlns:a16="http://schemas.microsoft.com/office/drawing/2014/main" id="{6E33C041-5664-7582-799E-B1A601BD5D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257800"/>
            <a:ext cx="0" cy="6858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8" name="Line 22">
            <a:extLst>
              <a:ext uri="{FF2B5EF4-FFF2-40B4-BE49-F238E27FC236}">
                <a16:creationId xmlns:a16="http://schemas.microsoft.com/office/drawing/2014/main" id="{BD789A77-2620-33E8-7CF2-AEE48C70DC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4267200"/>
            <a:ext cx="0" cy="533400"/>
          </a:xfrm>
          <a:prstGeom prst="line">
            <a:avLst/>
          </a:prstGeom>
          <a:noFill/>
          <a:ln w="76200" cmpd="tri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9" name="Line 23">
            <a:extLst>
              <a:ext uri="{FF2B5EF4-FFF2-40B4-BE49-F238E27FC236}">
                <a16:creationId xmlns:a16="http://schemas.microsoft.com/office/drawing/2014/main" id="{5BB4E579-7ADA-41D8-B292-8B7AC8FE09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4114800"/>
            <a:ext cx="0" cy="685800"/>
          </a:xfrm>
          <a:prstGeom prst="line">
            <a:avLst/>
          </a:prstGeom>
          <a:noFill/>
          <a:ln w="76200" cmpd="tri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0" name="Line 24">
            <a:extLst>
              <a:ext uri="{FF2B5EF4-FFF2-40B4-BE49-F238E27FC236}">
                <a16:creationId xmlns:a16="http://schemas.microsoft.com/office/drawing/2014/main" id="{BA344CA0-E775-0066-C304-40BDDEC55A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257800"/>
            <a:ext cx="0" cy="685800"/>
          </a:xfrm>
          <a:prstGeom prst="line">
            <a:avLst/>
          </a:prstGeom>
          <a:noFill/>
          <a:ln w="76200" cmpd="tri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1" name="Line 25">
            <a:extLst>
              <a:ext uri="{FF2B5EF4-FFF2-40B4-BE49-F238E27FC236}">
                <a16:creationId xmlns:a16="http://schemas.microsoft.com/office/drawing/2014/main" id="{0C786E0D-F818-E8AC-9530-6EB0815A009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5257800"/>
            <a:ext cx="0" cy="457200"/>
          </a:xfrm>
          <a:prstGeom prst="line">
            <a:avLst/>
          </a:prstGeom>
          <a:noFill/>
          <a:ln w="76200" cmpd="tri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2" name="Text Box 26">
            <a:extLst>
              <a:ext uri="{FF2B5EF4-FFF2-40B4-BE49-F238E27FC236}">
                <a16:creationId xmlns:a16="http://schemas.microsoft.com/office/drawing/2014/main" id="{9A0464BB-DDC2-73FE-220E-BA057F3C8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8153400" cy="787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5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Components (Elements)</a:t>
            </a:r>
            <a:r>
              <a:rPr lang="en-US" altLang="en-US" sz="2000">
                <a:solidFill>
                  <a:schemeClr val="tx1"/>
                </a:solidFill>
              </a:rPr>
              <a:t>: Publishers, Subscribers</a:t>
            </a:r>
          </a:p>
          <a:p>
            <a:pPr eaLnBrk="1" hangingPunct="1">
              <a:spcBef>
                <a:spcPct val="25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Connectors (Relations)</a:t>
            </a:r>
            <a:r>
              <a:rPr lang="en-US" altLang="en-US" sz="2000">
                <a:solidFill>
                  <a:schemeClr val="tx1"/>
                </a:solidFill>
              </a:rPr>
              <a:t>: publish event, subscribe to event type</a:t>
            </a:r>
          </a:p>
        </p:txBody>
      </p:sp>
      <p:sp>
        <p:nvSpPr>
          <p:cNvPr id="14363" name="Text Box 28">
            <a:extLst>
              <a:ext uri="{FF2B5EF4-FFF2-40B4-BE49-F238E27FC236}">
                <a16:creationId xmlns:a16="http://schemas.microsoft.com/office/drawing/2014/main" id="{49F685EC-DA77-6680-CF77-EB56B5893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2133600"/>
            <a:ext cx="8169275" cy="10156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5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Infrastructure</a:t>
            </a:r>
            <a:r>
              <a:rPr lang="en-US" altLang="en-US" sz="2000" dirty="0">
                <a:solidFill>
                  <a:schemeClr val="tx1"/>
                </a:solidFill>
              </a:rPr>
              <a:t>: Event Channel (Event Bus, Event Service). Usually it is not part of the application, can be a general-purpose messaging infrastructure ! 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3A3E9DB-4FE7-D187-6E79-FEA252652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581400"/>
            <a:ext cx="1447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50E69F6-7CB0-EA87-B14D-FCDF58B41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581400"/>
            <a:ext cx="1447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3ECB66E1-4CCB-CAB6-9427-D3647B128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867400"/>
            <a:ext cx="1447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5CB24D44-F99B-00D6-E576-C34ED018E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5867400"/>
            <a:ext cx="1447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964044C4-7B82-57E7-568B-0B6BEBB13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276600"/>
            <a:ext cx="15240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B9802EF7-090F-AD3D-3D8D-08FAB63E6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715000"/>
            <a:ext cx="15240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9046EFE3-ED63-B667-E532-D8B6EAB0E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The structure of an event-driven application</a:t>
            </a:r>
          </a:p>
        </p:txBody>
      </p:sp>
      <p:sp>
        <p:nvSpPr>
          <p:cNvPr id="15369" name="Text Box 9">
            <a:extLst>
              <a:ext uri="{FF2B5EF4-FFF2-40B4-BE49-F238E27FC236}">
                <a16:creationId xmlns:a16="http://schemas.microsoft.com/office/drawing/2014/main" id="{AD9655C1-4E33-27A3-F793-20334042F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3389313"/>
            <a:ext cx="11461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Publisher</a:t>
            </a:r>
          </a:p>
        </p:txBody>
      </p:sp>
      <p:sp>
        <p:nvSpPr>
          <p:cNvPr id="15370" name="Text Box 10">
            <a:extLst>
              <a:ext uri="{FF2B5EF4-FFF2-40B4-BE49-F238E27FC236}">
                <a16:creationId xmlns:a16="http://schemas.microsoft.com/office/drawing/2014/main" id="{85E6DE81-51C5-EA19-60F2-5AD2CAC59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425" y="3662363"/>
            <a:ext cx="11461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Publisher</a:t>
            </a:r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2DFEBDE5-0005-6FE8-8AF2-85B69CB62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9825" y="5948363"/>
            <a:ext cx="11461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Publisher</a:t>
            </a:r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4AD742E6-302F-A6D4-2B6D-3239CB0A1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3425" y="5791200"/>
            <a:ext cx="11461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Publisher</a:t>
            </a:r>
          </a:p>
        </p:txBody>
      </p:sp>
      <p:sp>
        <p:nvSpPr>
          <p:cNvPr id="15373" name="Text Box 13">
            <a:extLst>
              <a:ext uri="{FF2B5EF4-FFF2-40B4-BE49-F238E27FC236}">
                <a16:creationId xmlns:a16="http://schemas.microsoft.com/office/drawing/2014/main" id="{D92AC28D-7452-E657-B45D-CF8B44D44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810000"/>
            <a:ext cx="12858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Subscriber</a:t>
            </a:r>
          </a:p>
        </p:txBody>
      </p:sp>
      <p:sp>
        <p:nvSpPr>
          <p:cNvPr id="15374" name="Text Box 14">
            <a:extLst>
              <a:ext uri="{FF2B5EF4-FFF2-40B4-BE49-F238E27FC236}">
                <a16:creationId xmlns:a16="http://schemas.microsoft.com/office/drawing/2014/main" id="{005EB284-398E-5872-E3B8-F1C3097C5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25" y="5948363"/>
            <a:ext cx="12858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Subscriber</a:t>
            </a:r>
          </a:p>
        </p:txBody>
      </p:sp>
      <p:sp>
        <p:nvSpPr>
          <p:cNvPr id="15375" name="Text Box 15">
            <a:extLst>
              <a:ext uri="{FF2B5EF4-FFF2-40B4-BE49-F238E27FC236}">
                <a16:creationId xmlns:a16="http://schemas.microsoft.com/office/drawing/2014/main" id="{F8456B7F-14A2-5FC2-17F7-9A7BA2E09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25" y="3662363"/>
            <a:ext cx="12858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Subscriber</a:t>
            </a:r>
          </a:p>
        </p:txBody>
      </p:sp>
      <p:sp>
        <p:nvSpPr>
          <p:cNvPr id="15376" name="Text Box 16">
            <a:extLst>
              <a:ext uri="{FF2B5EF4-FFF2-40B4-BE49-F238E27FC236}">
                <a16:creationId xmlns:a16="http://schemas.microsoft.com/office/drawing/2014/main" id="{27A9BBC2-15E0-F35D-490A-627FD0EC4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6253163"/>
            <a:ext cx="12858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Subscriber</a:t>
            </a:r>
          </a:p>
        </p:txBody>
      </p:sp>
      <p:sp>
        <p:nvSpPr>
          <p:cNvPr id="15377" name="Text Box 17">
            <a:extLst>
              <a:ext uri="{FF2B5EF4-FFF2-40B4-BE49-F238E27FC236}">
                <a16:creationId xmlns:a16="http://schemas.microsoft.com/office/drawing/2014/main" id="{C06AF1C7-3FA1-51AD-2C25-D1FDC17AF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4800600"/>
            <a:ext cx="8474075" cy="37623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>
                <a:solidFill>
                  <a:schemeClr val="tx1"/>
                </a:solidFill>
              </a:rPr>
              <a:t>Event Channel (Event Bus)</a:t>
            </a:r>
          </a:p>
        </p:txBody>
      </p:sp>
      <p:sp>
        <p:nvSpPr>
          <p:cNvPr id="15378" name="Line 18">
            <a:extLst>
              <a:ext uri="{FF2B5EF4-FFF2-40B4-BE49-F238E27FC236}">
                <a16:creationId xmlns:a16="http://schemas.microsoft.com/office/drawing/2014/main" id="{DAF3D5DC-4297-CA57-63E4-23AF57F6C0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267200"/>
            <a:ext cx="0" cy="5334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9" name="Line 19">
            <a:extLst>
              <a:ext uri="{FF2B5EF4-FFF2-40B4-BE49-F238E27FC236}">
                <a16:creationId xmlns:a16="http://schemas.microsoft.com/office/drawing/2014/main" id="{5BD447CB-50E6-D2BD-744E-097EE66400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43800" y="5181600"/>
            <a:ext cx="0" cy="6096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0" name="Line 20">
            <a:extLst>
              <a:ext uri="{FF2B5EF4-FFF2-40B4-BE49-F238E27FC236}">
                <a16:creationId xmlns:a16="http://schemas.microsoft.com/office/drawing/2014/main" id="{EB010787-BBC4-D51B-9A99-02BF936DF00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267200"/>
            <a:ext cx="0" cy="5334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1" name="Line 21">
            <a:extLst>
              <a:ext uri="{FF2B5EF4-FFF2-40B4-BE49-F238E27FC236}">
                <a16:creationId xmlns:a16="http://schemas.microsoft.com/office/drawing/2014/main" id="{C4FCFF66-EC58-C701-87E9-F7C2D0171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257800"/>
            <a:ext cx="0" cy="6858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2" name="Line 22">
            <a:extLst>
              <a:ext uri="{FF2B5EF4-FFF2-40B4-BE49-F238E27FC236}">
                <a16:creationId xmlns:a16="http://schemas.microsoft.com/office/drawing/2014/main" id="{528A5E2C-836A-907F-9469-84EFE4146E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4267200"/>
            <a:ext cx="0" cy="533400"/>
          </a:xfrm>
          <a:prstGeom prst="line">
            <a:avLst/>
          </a:prstGeom>
          <a:noFill/>
          <a:ln w="76200" cmpd="tri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3" name="Line 23">
            <a:extLst>
              <a:ext uri="{FF2B5EF4-FFF2-40B4-BE49-F238E27FC236}">
                <a16:creationId xmlns:a16="http://schemas.microsoft.com/office/drawing/2014/main" id="{9EC2264A-3778-C700-5F31-FF3120FF67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4114800"/>
            <a:ext cx="0" cy="685800"/>
          </a:xfrm>
          <a:prstGeom prst="line">
            <a:avLst/>
          </a:prstGeom>
          <a:noFill/>
          <a:ln w="76200" cmpd="tri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4" name="Line 24">
            <a:extLst>
              <a:ext uri="{FF2B5EF4-FFF2-40B4-BE49-F238E27FC236}">
                <a16:creationId xmlns:a16="http://schemas.microsoft.com/office/drawing/2014/main" id="{03770F60-C348-10C8-DD66-1CD9AFAF36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257800"/>
            <a:ext cx="0" cy="685800"/>
          </a:xfrm>
          <a:prstGeom prst="line">
            <a:avLst/>
          </a:prstGeom>
          <a:noFill/>
          <a:ln w="76200" cmpd="tri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5" name="Line 25">
            <a:extLst>
              <a:ext uri="{FF2B5EF4-FFF2-40B4-BE49-F238E27FC236}">
                <a16:creationId xmlns:a16="http://schemas.microsoft.com/office/drawing/2014/main" id="{4FE11945-FDBC-BDAB-2D15-EEBB020C80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5257800"/>
            <a:ext cx="0" cy="457200"/>
          </a:xfrm>
          <a:prstGeom prst="line">
            <a:avLst/>
          </a:prstGeom>
          <a:noFill/>
          <a:ln w="76200" cmpd="tri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6" name="Text Box 27">
            <a:extLst>
              <a:ext uri="{FF2B5EF4-FFF2-40B4-BE49-F238E27FC236}">
                <a16:creationId xmlns:a16="http://schemas.microsoft.com/office/drawing/2014/main" id="{73FD063F-F291-9CD6-BEF4-801F959DB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24000"/>
            <a:ext cx="8305800" cy="1549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5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The API offered by an</a:t>
            </a:r>
            <a:r>
              <a:rPr lang="en-US" altLang="en-US" sz="2000">
                <a:solidFill>
                  <a:schemeClr val="tx1"/>
                </a:solidFill>
              </a:rPr>
              <a:t> Event Channel (Event Bus, Event Service):</a:t>
            </a:r>
          </a:p>
          <a:p>
            <a:pPr eaLnBrk="1" hangingPunct="1">
              <a:spcBef>
                <a:spcPct val="25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2000">
                <a:solidFill>
                  <a:schemeClr val="tx1"/>
                </a:solidFill>
              </a:rPr>
              <a:t>    EventChannel:  subscribe(Subscriber, Event); publish(Event)</a:t>
            </a:r>
          </a:p>
          <a:p>
            <a:pPr eaLnBrk="1" hangingPunct="1">
              <a:spcBef>
                <a:spcPct val="25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2000">
                <a:solidFill>
                  <a:schemeClr val="tx1"/>
                </a:solidFill>
              </a:rPr>
              <a:t>    Subscriber:      notify(Event)</a:t>
            </a:r>
          </a:p>
          <a:p>
            <a:pPr eaLnBrk="1" hangingPunct="1">
              <a:spcBef>
                <a:spcPct val="25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B65BD09-037D-CAC5-9832-48B43AE3C7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Event Service Infrastructures 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1BB12E8-E25C-21AD-EF21-D6351C74A4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lnSpc>
                <a:spcPct val="90000"/>
              </a:lnSpc>
              <a:defRPr/>
            </a:pPr>
            <a:endParaRPr lang="en-US" altLang="en-US" sz="2000" dirty="0"/>
          </a:p>
          <a:p>
            <a:pPr marL="457200" indent="-457200" eaLnBrk="1" hangingPunct="1">
              <a:spcBef>
                <a:spcPct val="25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>
                <a:solidFill>
                  <a:schemeClr val="tx1"/>
                </a:solidFill>
              </a:rPr>
              <a:t>Infrastructures</a:t>
            </a:r>
            <a:r>
              <a:rPr lang="en-US" altLang="en-US" sz="2800" dirty="0">
                <a:solidFill>
                  <a:schemeClr val="tx1"/>
                </a:solidFill>
              </a:rPr>
              <a:t> that provides a subscribe-publish-notify API to be used by applications</a:t>
            </a:r>
          </a:p>
          <a:p>
            <a:pPr marL="457200" indent="-457200" eaLnBrk="1" hangingPunct="1">
              <a:spcBef>
                <a:spcPct val="25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Event Bus, in-process: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  <a:defRPr/>
            </a:pPr>
            <a:r>
              <a:rPr lang="en-US" altLang="en-US" sz="2000" dirty="0"/>
              <a:t>Akka event bus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  <a:defRPr/>
            </a:pPr>
            <a:r>
              <a:rPr lang="en-US" altLang="en-US" sz="2000" dirty="0" err="1"/>
              <a:t>Greenrobot</a:t>
            </a:r>
            <a:r>
              <a:rPr lang="en-US" altLang="en-US" sz="2000" dirty="0"/>
              <a:t> – Android </a:t>
            </a:r>
            <a:r>
              <a:rPr lang="en-US" altLang="en-US" sz="2000" dirty="0" err="1"/>
              <a:t>eventbus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  <a:defRPr/>
            </a:pPr>
            <a:r>
              <a:rPr lang="en-US" altLang="en-US" sz="2800" dirty="0"/>
              <a:t>Event Channel (Event Bus) inter-process:  part of middleware for distributed computing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  <a:defRPr/>
            </a:pPr>
            <a:r>
              <a:rPr lang="en-US" altLang="en-US" sz="2400" dirty="0"/>
              <a:t>Message Broker vs. </a:t>
            </a:r>
            <a:r>
              <a:rPr lang="en-US" altLang="en-US" sz="2400" dirty="0" err="1"/>
              <a:t>EventBus</a:t>
            </a:r>
            <a:endParaRPr lang="en-US" altLang="en-US" sz="24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  <a:defRPr/>
            </a:pPr>
            <a:r>
              <a:rPr lang="en-US" altLang="en-US" sz="2000" dirty="0"/>
              <a:t>Java Message Service (JMS)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  <a:defRPr/>
            </a:pPr>
            <a:r>
              <a:rPr lang="en-US" altLang="en-US" sz="2000" dirty="0"/>
              <a:t>IBM MQ, Apache ActiveMQ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FDC2D6C-5124-6EED-0C95-551A8FD5F9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199" y="533400"/>
            <a:ext cx="8228013" cy="1141412"/>
          </a:xfrm>
        </p:spPr>
        <p:txBody>
          <a:bodyPr/>
          <a:lstStyle/>
          <a:p>
            <a:pPr eaLnBrk="1" hangingPunct="1"/>
            <a:r>
              <a:rPr lang="en-US" altLang="en-US" dirty="0"/>
              <a:t>How to implement a simple</a:t>
            </a:r>
            <a:br>
              <a:rPr lang="en-US" altLang="en-US" dirty="0"/>
            </a:br>
            <a:r>
              <a:rPr lang="en-US" altLang="en-US" dirty="0"/>
              <a:t>Publisher-Subscriber or  </a:t>
            </a:r>
            <a:br>
              <a:rPr lang="en-US" altLang="en-US" dirty="0"/>
            </a:br>
            <a:r>
              <a:rPr lang="en-US" altLang="en-US" dirty="0"/>
              <a:t>Event Bus infrastructure ?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09AEEADD-4F9B-BF6E-4918-4BA680B3F7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 dirty="0"/>
              <a:t>Simple example for a very simple case: in-process, no concurrency, object oriented implementation details</a:t>
            </a:r>
          </a:p>
          <a:p>
            <a:pPr marL="0" indent="0" eaLnBrk="1" hangingPunct="1"/>
            <a:endParaRPr lang="en-US" altLang="en-US" dirty="0"/>
          </a:p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 sz="3600" dirty="0"/>
              <a:t>Publisher-Subscriber Direct: Observer</a:t>
            </a:r>
          </a:p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 sz="3600" dirty="0"/>
              <a:t>Event Bus: Notifier</a:t>
            </a: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42B270-5D9A-61B2-085A-3E6304019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Observer Pattern</a:t>
            </a:r>
            <a:br>
              <a:rPr lang="en-GB" sz="4400" dirty="0"/>
            </a:br>
            <a:r>
              <a:rPr lang="en-GB" sz="4400" dirty="0"/>
              <a:t>(Publisher-Subscriber Direct)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F86443-E020-A667-F53B-273B4BC626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77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1922912-1A84-0C88-4770-BEFD37F1990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8153400" cy="1470025"/>
          </a:xfrm>
        </p:spPr>
        <p:txBody>
          <a:bodyPr anchor="ctr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The </a:t>
            </a:r>
            <a:r>
              <a:rPr lang="en-US" altLang="en-US" sz="4000" i="1" dirty="0"/>
              <a:t>Event-driven</a:t>
            </a:r>
            <a:r>
              <a:rPr lang="en-US" altLang="en-US" sz="4000" dirty="0"/>
              <a:t> architectural style</a:t>
            </a:r>
            <a:br>
              <a:rPr lang="en-US" altLang="en-US" sz="4000" dirty="0"/>
            </a:br>
            <a:endParaRPr lang="en-US" altLang="en-US" sz="4000" i="1" dirty="0"/>
          </a:p>
        </p:txBody>
      </p:sp>
      <p:sp>
        <p:nvSpPr>
          <p:cNvPr id="6147" name="Subtitle 1">
            <a:extLst>
              <a:ext uri="{FF2B5EF4-FFF2-40B4-BE49-F238E27FC236}">
                <a16:creationId xmlns:a16="http://schemas.microsoft.com/office/drawing/2014/main" id="{ADAF2C07-EADF-501A-18CF-82118A0F52B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02038"/>
            <a:ext cx="8001000" cy="1655762"/>
          </a:xfrm>
        </p:spPr>
        <p:txBody>
          <a:bodyPr/>
          <a:lstStyle/>
          <a:p>
            <a:pPr algn="l"/>
            <a:r>
              <a:rPr lang="en-US" altLang="en-US" dirty="0"/>
              <a:t>Variants:</a:t>
            </a:r>
          </a:p>
          <a:p>
            <a:pPr algn="l"/>
            <a:r>
              <a:rPr lang="en-US" altLang="en-US" dirty="0"/>
              <a:t>Publisher-Subscriber Direct</a:t>
            </a:r>
          </a:p>
          <a:p>
            <a:pPr algn="l"/>
            <a:r>
              <a:rPr lang="en-US" altLang="en-US" dirty="0" err="1"/>
              <a:t>GeneralPublisher</a:t>
            </a:r>
            <a:r>
              <a:rPr lang="en-US" altLang="en-US" dirty="0"/>
              <a:t>-Subscriber (</a:t>
            </a:r>
            <a:r>
              <a:rPr lang="en-US" altLang="en-US" dirty="0" err="1"/>
              <a:t>EventBus</a:t>
            </a:r>
            <a:r>
              <a:rPr lang="en-US" altLang="en-US" dirty="0"/>
              <a:t>, </a:t>
            </a:r>
            <a:r>
              <a:rPr lang="en-US" altLang="en-US" dirty="0" err="1"/>
              <a:t>EventChannel</a:t>
            </a:r>
            <a:r>
              <a:rPr lang="en-US" altLang="en-US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49DF89E-D70D-1BD8-33BD-30504B2732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Observer -  Motivation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40E33784-7334-217F-B693-59CE37F147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5000"/>
              </a:lnSpc>
              <a:defRPr/>
            </a:pPr>
            <a:endParaRPr lang="en-GB" sz="2000" dirty="0">
              <a:solidFill>
                <a:srgbClr val="0F1111"/>
              </a:solidFill>
            </a:endParaRPr>
          </a:p>
          <a:p>
            <a:pPr eaLnBrk="1" hangingPunct="1">
              <a:lnSpc>
                <a:spcPct val="95000"/>
              </a:lnSpc>
              <a:defRPr/>
            </a:pPr>
            <a:endParaRPr lang="en-GB" sz="2000" dirty="0">
              <a:solidFill>
                <a:srgbClr val="0F1111"/>
              </a:solidFill>
            </a:endParaRPr>
          </a:p>
          <a:p>
            <a:pPr marL="0" indent="0" eaLnBrk="1" hangingPunct="1">
              <a:lnSpc>
                <a:spcPct val="95000"/>
              </a:lnSpc>
              <a:buFontTx/>
              <a:buNone/>
              <a:defRPr/>
            </a:pPr>
            <a:endParaRPr lang="en-US" altLang="en-US" sz="2000" i="1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A24F534B-7E26-8028-E742-EDE90C976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752600"/>
            <a:ext cx="8229600" cy="45259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5000"/>
              </a:lnSpc>
              <a:defRPr/>
            </a:pPr>
            <a:r>
              <a:rPr lang="en-US" altLang="en-US" sz="2000" b="1" dirty="0"/>
              <a:t>Observer – Motivation:</a:t>
            </a:r>
          </a:p>
          <a:p>
            <a:pPr>
              <a:defRPr/>
            </a:pPr>
            <a:r>
              <a:rPr lang="en-GB" sz="1800" dirty="0"/>
              <a:t>Need to maintain consistency between related cooperating objects, but without their classes tightly coupled</a:t>
            </a:r>
            <a:endParaRPr lang="en-US" altLang="en-US" sz="1800" dirty="0"/>
          </a:p>
          <a:p>
            <a:pPr eaLnBrk="1" hangingPunct="1">
              <a:lnSpc>
                <a:spcPct val="95000"/>
              </a:lnSpc>
              <a:defRPr/>
            </a:pPr>
            <a:r>
              <a:rPr lang="en-GB" sz="1800" dirty="0">
                <a:solidFill>
                  <a:srgbClr val="0F1111"/>
                </a:solidFill>
              </a:rPr>
              <a:t>Example: graphical user interface classes &lt;-&gt; application data</a:t>
            </a:r>
          </a:p>
          <a:p>
            <a:pPr eaLnBrk="1" hangingPunct="1">
              <a:lnSpc>
                <a:spcPct val="95000"/>
              </a:lnSpc>
              <a:defRPr/>
            </a:pPr>
            <a:endParaRPr lang="en-GB" sz="2000" dirty="0">
              <a:solidFill>
                <a:srgbClr val="0F1111"/>
              </a:solidFill>
            </a:endParaRPr>
          </a:p>
          <a:p>
            <a:pPr marL="0" indent="0" eaLnBrk="1" hangingPunct="1">
              <a:lnSpc>
                <a:spcPct val="95000"/>
              </a:lnSpc>
              <a:buFontTx/>
              <a:buNone/>
              <a:defRPr/>
            </a:pPr>
            <a:endParaRPr lang="en-US" altLang="en-US" sz="2000" i="1" dirty="0"/>
          </a:p>
        </p:txBody>
      </p:sp>
      <p:pic>
        <p:nvPicPr>
          <p:cNvPr id="5125" name="Picture 3">
            <a:extLst>
              <a:ext uri="{FF2B5EF4-FFF2-40B4-BE49-F238E27FC236}">
                <a16:creationId xmlns:a16="http://schemas.microsoft.com/office/drawing/2014/main" id="{20528F03-C68B-C1C6-3080-9DABE272A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3276600"/>
            <a:ext cx="5000625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2B6533A-3BDF-7E21-B675-D56243B19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/>
              <a:t>Observer - </a:t>
            </a:r>
            <a:r>
              <a:rPr lang="en-US" altLang="en-US"/>
              <a:t>Intent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B93A7159-933F-02F6-DA9F-117E30F75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5000"/>
              </a:lnSpc>
              <a:defRPr/>
            </a:pPr>
            <a:endParaRPr lang="en-GB" sz="2000" dirty="0">
              <a:solidFill>
                <a:srgbClr val="0F1111"/>
              </a:solidFill>
            </a:endParaRPr>
          </a:p>
          <a:p>
            <a:pPr eaLnBrk="1" hangingPunct="1">
              <a:lnSpc>
                <a:spcPct val="95000"/>
              </a:lnSpc>
              <a:defRPr/>
            </a:pPr>
            <a:endParaRPr lang="en-GB" sz="2000" dirty="0">
              <a:solidFill>
                <a:srgbClr val="0F1111"/>
              </a:solidFill>
            </a:endParaRPr>
          </a:p>
          <a:p>
            <a:pPr marL="0" indent="0" eaLnBrk="1" hangingPunct="1">
              <a:lnSpc>
                <a:spcPct val="95000"/>
              </a:lnSpc>
              <a:buFontTx/>
              <a:buNone/>
              <a:defRPr/>
            </a:pPr>
            <a:endParaRPr lang="en-US" altLang="en-US" sz="2000" i="1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1B7C9BB-5704-A872-D082-E4699934D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417638"/>
            <a:ext cx="8229600" cy="48609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5000"/>
              </a:lnSpc>
              <a:defRPr/>
            </a:pPr>
            <a:r>
              <a:rPr lang="en-US" altLang="en-US" sz="2000" b="1" dirty="0"/>
              <a:t>Observer – Intent:</a:t>
            </a:r>
          </a:p>
          <a:p>
            <a:pPr>
              <a:defRPr/>
            </a:pPr>
            <a:r>
              <a:rPr lang="en-GB" sz="1800" dirty="0"/>
              <a:t>Define a one-to-many dependency between objects so that when one object changes state, all its dependents are notified and updated automatically.</a:t>
            </a:r>
          </a:p>
          <a:p>
            <a:pPr marL="0" indent="0">
              <a:buFontTx/>
              <a:buNone/>
              <a:defRPr/>
            </a:pPr>
            <a:endParaRPr lang="en-GB" sz="1800" dirty="0">
              <a:solidFill>
                <a:srgbClr val="0F1111"/>
              </a:solidFill>
            </a:endParaRPr>
          </a:p>
          <a:p>
            <a:pPr eaLnBrk="1" hangingPunct="1">
              <a:lnSpc>
                <a:spcPct val="95000"/>
              </a:lnSpc>
              <a:defRPr/>
            </a:pPr>
            <a:r>
              <a:rPr lang="en-GB" sz="1600" dirty="0">
                <a:solidFill>
                  <a:srgbClr val="0F1111"/>
                </a:solidFill>
              </a:rPr>
              <a:t>Example: the different graphical views are dependent on the data object and therefore should be </a:t>
            </a:r>
            <a:r>
              <a:rPr lang="en-GB" sz="1600" dirty="0" err="1">
                <a:solidFill>
                  <a:srgbClr val="0F1111"/>
                </a:solidFill>
              </a:rPr>
              <a:t>notifed</a:t>
            </a:r>
            <a:r>
              <a:rPr lang="en-GB" sz="1600" dirty="0">
                <a:solidFill>
                  <a:srgbClr val="0F1111"/>
                </a:solidFill>
              </a:rPr>
              <a:t> of any  changes in its state</a:t>
            </a:r>
          </a:p>
          <a:p>
            <a:pPr eaLnBrk="1" hangingPunct="1">
              <a:lnSpc>
                <a:spcPct val="95000"/>
              </a:lnSpc>
              <a:defRPr/>
            </a:pPr>
            <a:endParaRPr lang="en-GB" sz="2000" dirty="0">
              <a:solidFill>
                <a:srgbClr val="0F1111"/>
              </a:solidFill>
            </a:endParaRPr>
          </a:p>
          <a:p>
            <a:pPr marL="0" indent="0" eaLnBrk="1" hangingPunct="1">
              <a:lnSpc>
                <a:spcPct val="95000"/>
              </a:lnSpc>
              <a:buFontTx/>
              <a:buNone/>
              <a:defRPr/>
            </a:pPr>
            <a:endParaRPr lang="en-US" altLang="en-US" sz="2000" i="1" dirty="0"/>
          </a:p>
        </p:txBody>
      </p:sp>
      <p:pic>
        <p:nvPicPr>
          <p:cNvPr id="6149" name="Picture 3">
            <a:extLst>
              <a:ext uri="{FF2B5EF4-FFF2-40B4-BE49-F238E27FC236}">
                <a16:creationId xmlns:a16="http://schemas.microsoft.com/office/drawing/2014/main" id="{DFBCFC53-0501-87E0-5B82-DC6173BBE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544888"/>
            <a:ext cx="5000625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Box 7">
            <a:extLst>
              <a:ext uri="{FF2B5EF4-FFF2-40B4-BE49-F238E27FC236}">
                <a16:creationId xmlns:a16="http://schemas.microsoft.com/office/drawing/2014/main" id="{B69FA05B-3974-1DE3-754B-6381F9C66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429375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Figure from [GoF]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D051B14-5F0D-2BFD-784E-744C677921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GB" altLang="en-US" sz="3600" i="1"/>
              <a:t>Observer</a:t>
            </a:r>
            <a:r>
              <a:rPr lang="en-GB" altLang="en-US" sz="3600"/>
              <a:t> – Structure</a:t>
            </a:r>
          </a:p>
        </p:txBody>
      </p:sp>
      <p:pic>
        <p:nvPicPr>
          <p:cNvPr id="7171" name="Picture 3">
            <a:extLst>
              <a:ext uri="{FF2B5EF4-FFF2-40B4-BE49-F238E27FC236}">
                <a16:creationId xmlns:a16="http://schemas.microsoft.com/office/drawing/2014/main" id="{B9A5AE84-B9F6-CF27-0C78-CAE2D0064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06462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Box 7">
            <a:extLst>
              <a:ext uri="{FF2B5EF4-FFF2-40B4-BE49-F238E27FC236}">
                <a16:creationId xmlns:a16="http://schemas.microsoft.com/office/drawing/2014/main" id="{0F483176-B711-8F25-5888-6F13BC5E2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943600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Figure from [GoF]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D1EA5564-A81D-75D4-E4A1-60ADDA861B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GB" altLang="en-US" sz="3600" i="1"/>
              <a:t>Observer</a:t>
            </a:r>
            <a:r>
              <a:rPr lang="en-GB" altLang="en-US" sz="3600"/>
              <a:t> – Participants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C5974B1-7DA3-8EE2-38BA-D5C9FC2AC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7463"/>
            <a:ext cx="8534400" cy="483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600" b="1"/>
              <a:t>Subject: </a:t>
            </a:r>
          </a:p>
          <a:p>
            <a:pPr lvl="1"/>
            <a:r>
              <a:rPr lang="en-GB" altLang="en-US" sz="1600"/>
              <a:t>knows its observers. </a:t>
            </a:r>
          </a:p>
          <a:p>
            <a:pPr lvl="1"/>
            <a:r>
              <a:rPr lang="en-GB" altLang="en-US" sz="1600"/>
              <a:t>any number of Observer objects may observe a subject.</a:t>
            </a:r>
          </a:p>
          <a:p>
            <a:pPr lvl="1"/>
            <a:r>
              <a:rPr lang="en-GB" altLang="en-US" sz="1600"/>
              <a:t>provides an interface for attaching and detaching Observer objects.</a:t>
            </a:r>
          </a:p>
          <a:p>
            <a:r>
              <a:rPr lang="en-GB" altLang="en-US" sz="1600" b="1"/>
              <a:t>Observer: </a:t>
            </a:r>
          </a:p>
          <a:p>
            <a:pPr lvl="1"/>
            <a:r>
              <a:rPr lang="en-GB" altLang="en-US" sz="1600"/>
              <a:t>defines an updating interface for objects that should be notified of changes in a subject.</a:t>
            </a:r>
          </a:p>
          <a:p>
            <a:r>
              <a:rPr lang="en-GB" altLang="en-US" sz="1600" b="1"/>
              <a:t>ConcreteSubject: </a:t>
            </a:r>
          </a:p>
          <a:p>
            <a:pPr lvl="1"/>
            <a:r>
              <a:rPr lang="en-GB" altLang="en-US" sz="1600"/>
              <a:t>stores state of interest to ConcreteObserver objects. </a:t>
            </a:r>
          </a:p>
          <a:p>
            <a:pPr lvl="1"/>
            <a:r>
              <a:rPr lang="en-GB" altLang="en-US" sz="1600"/>
              <a:t>sends a notification to its observers when its state changes.</a:t>
            </a:r>
          </a:p>
          <a:p>
            <a:r>
              <a:rPr lang="en-GB" altLang="en-US" sz="1600" b="1"/>
              <a:t>ConcreteObserver: </a:t>
            </a:r>
          </a:p>
          <a:p>
            <a:pPr lvl="1"/>
            <a:r>
              <a:rPr lang="en-GB" altLang="en-US" sz="1600"/>
              <a:t>maintains a reference to a ConcreteSubject object.</a:t>
            </a:r>
          </a:p>
          <a:p>
            <a:pPr lvl="1"/>
            <a:r>
              <a:rPr lang="en-GB" altLang="en-US" sz="1600"/>
              <a:t>stores state that should stay consistent with the subject’s. </a:t>
            </a:r>
          </a:p>
          <a:p>
            <a:pPr lvl="1"/>
            <a:r>
              <a:rPr lang="en-GB" altLang="en-US" sz="1600"/>
              <a:t>implements the Observer updating interface to keep its state consistent with the subject's.</a:t>
            </a:r>
            <a:endParaRPr lang="en-US" altLang="en-US" sz="1600" i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FA7A262A-3409-F895-148B-2DD0672181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dirty="0"/>
              <a:t>Example: Sensors and Observers</a:t>
            </a:r>
          </a:p>
        </p:txBody>
      </p:sp>
      <p:pic>
        <p:nvPicPr>
          <p:cNvPr id="9219" name="Picture 3">
            <a:extLst>
              <a:ext uri="{FF2B5EF4-FFF2-40B4-BE49-F238E27FC236}">
                <a16:creationId xmlns:a16="http://schemas.microsoft.com/office/drawing/2014/main" id="{EE10AC31-A388-8767-19BA-126ECDF30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1828800"/>
            <a:ext cx="8439150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37153EFC-9ADD-F47F-EB45-DD28210E1C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GB" altLang="en-US" sz="3600" i="1"/>
              <a:t>Observer</a:t>
            </a:r>
            <a:r>
              <a:rPr lang="en-GB" altLang="en-US" sz="3600"/>
              <a:t> – Implementation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5226D82-846A-8FEF-85D2-FB66B5F17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19200"/>
            <a:ext cx="85344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015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735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/>
              <a:t>The Subject calls the update() method on all the Observers, in order to communicate that there was a change in the Subject’s state.</a:t>
            </a:r>
          </a:p>
          <a:p>
            <a:r>
              <a:rPr lang="en-US" altLang="en-US" sz="1800"/>
              <a:t>Most often, the Observer needs more information about the change/the data that was changed.</a:t>
            </a:r>
          </a:p>
          <a:p>
            <a:r>
              <a:rPr lang="en-US" altLang="en-US" sz="1800"/>
              <a:t>How does the Observer get this information/the data that was changed? </a:t>
            </a:r>
          </a:p>
          <a:p>
            <a:pPr lvl="1"/>
            <a:r>
              <a:rPr lang="en-US" altLang="en-US" sz="1800"/>
              <a:t>2 approaches:</a:t>
            </a:r>
          </a:p>
          <a:p>
            <a:pPr lvl="2">
              <a:buFontTx/>
              <a:buAutoNum type="arabicPeriod"/>
            </a:pPr>
            <a:r>
              <a:rPr lang="en-US" altLang="en-US" sz="1600"/>
              <a:t>The PULL approach: the subject only sends the notification that a change happened, then the concrete observer explicitly pulls the data from the concrete subject: </a:t>
            </a:r>
          </a:p>
          <a:p>
            <a:pPr lvl="3"/>
            <a:r>
              <a:rPr lang="en-US" altLang="en-US" sz="1200"/>
              <a:t>The concrete observer gets all the data from the concrete subject by  calling getter methods on the concrete subject. </a:t>
            </a:r>
          </a:p>
          <a:p>
            <a:pPr lvl="3"/>
            <a:r>
              <a:rPr lang="en-US" altLang="en-US" sz="1200"/>
              <a:t>The concrete observer must have/must get a reference to the concrete subject</a:t>
            </a:r>
          </a:p>
          <a:p>
            <a:pPr lvl="3"/>
            <a:r>
              <a:rPr lang="en-US" altLang="en-US" sz="1200"/>
              <a:t>The update() method in the Observer interface has as argument the Subject object</a:t>
            </a:r>
          </a:p>
          <a:p>
            <a:pPr lvl="3"/>
            <a:r>
              <a:rPr lang="en-US" altLang="en-US" sz="1200"/>
              <a:t>The diagrams from [GoF] depict the PULL approach </a:t>
            </a:r>
          </a:p>
          <a:p>
            <a:pPr lvl="2">
              <a:buFontTx/>
              <a:buAutoNum type="arabicPeriod"/>
            </a:pPr>
            <a:r>
              <a:rPr lang="en-US" altLang="en-US" sz="1600"/>
              <a:t>The PUSH approach: the subject sends all the possible data together with the notification: </a:t>
            </a:r>
          </a:p>
          <a:p>
            <a:pPr lvl="3"/>
            <a:r>
              <a:rPr lang="en-US" altLang="en-US" sz="1200"/>
              <a:t>the update() method in the Observer interface has as arguments the data transmitted from the subject to the observer. </a:t>
            </a:r>
          </a:p>
          <a:p>
            <a:pPr lvl="3"/>
            <a:r>
              <a:rPr lang="en-US" altLang="en-US" sz="1200"/>
              <a:t>The concrete observer does not need to call getter methods on the concrete subject. </a:t>
            </a:r>
          </a:p>
          <a:p>
            <a:pPr lvl="3"/>
            <a:r>
              <a:rPr lang="en-US" altLang="en-US" sz="1200"/>
              <a:t>The concrete observer does not need a reference to the concrete subject while updating</a:t>
            </a:r>
          </a:p>
          <a:p>
            <a:pPr lvl="3"/>
            <a:r>
              <a:rPr lang="en-US" altLang="en-US" sz="1200"/>
              <a:t>It is easier to implement</a:t>
            </a:r>
          </a:p>
          <a:p>
            <a:pPr lvl="3"/>
            <a:endParaRPr lang="en-US" altLang="en-US" sz="1000"/>
          </a:p>
          <a:p>
            <a:endParaRPr lang="en-US" altLang="en-US" sz="2800"/>
          </a:p>
          <a:p>
            <a:endParaRPr lang="en-US" altLang="en-US" sz="1800"/>
          </a:p>
          <a:p>
            <a:endParaRPr lang="en-US" altLang="en-US" sz="1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5F043EA-90FA-5467-B05F-EBA924448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GB" altLang="en-US" sz="3600" i="1"/>
              <a:t>Observer</a:t>
            </a:r>
            <a:r>
              <a:rPr lang="en-GB" altLang="en-US" sz="3600"/>
              <a:t> – Consequences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9ACE716-1D6C-5047-A12B-029AB12FB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8534400" cy="483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/>
              <a:t>Abstract coupling between subject and observers: the subject only knows that it has a list of observers, defined by the simple Observer interface</a:t>
            </a:r>
          </a:p>
          <a:p>
            <a:r>
              <a:rPr lang="en-US" altLang="en-US" sz="1800"/>
              <a:t>You can reuse the subject without reusing its observers</a:t>
            </a:r>
          </a:p>
          <a:p>
            <a:r>
              <a:rPr lang="en-US" altLang="en-US" sz="1800"/>
              <a:t>You can reuse the observers together  with an other subject</a:t>
            </a:r>
          </a:p>
          <a:p>
            <a:r>
              <a:rPr lang="en-US" altLang="en-US" sz="1800"/>
              <a:t>You can attach many observers to a subject. The subject does not care how many observers there are (notify = broadcast type of communication)</a:t>
            </a:r>
          </a:p>
          <a:p>
            <a:endParaRPr lang="en-US" altLang="en-US" sz="1600" i="1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A419AB6D-907F-BB7F-2ED5-5B9882569C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dirty="0"/>
              <a:t>Sensor and Displays with Observer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338F37B-752F-FA88-366A-B2ECFFE96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8534400" cy="483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dirty="0" err="1"/>
              <a:t>ConcreteSubject</a:t>
            </a:r>
            <a:r>
              <a:rPr lang="en-US" altLang="en-US" sz="1800" dirty="0"/>
              <a:t> = </a:t>
            </a:r>
            <a:r>
              <a:rPr lang="en-US" altLang="en-US" sz="1800" dirty="0" err="1"/>
              <a:t>TemperatureSensor</a:t>
            </a:r>
            <a:endParaRPr lang="en-US" altLang="en-US" sz="1800" dirty="0"/>
          </a:p>
          <a:p>
            <a:r>
              <a:rPr lang="en-US" altLang="en-US" sz="1800" dirty="0" err="1"/>
              <a:t>ConcreteObservers</a:t>
            </a:r>
            <a:r>
              <a:rPr lang="en-US" altLang="en-US" sz="1800" dirty="0"/>
              <a:t> = </a:t>
            </a:r>
            <a:r>
              <a:rPr lang="en-US" altLang="en-US" sz="1800" dirty="0" err="1"/>
              <a:t>NumericDisplay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TextDisplay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AverageDisplay</a:t>
            </a:r>
            <a:endParaRPr lang="en-US" altLang="en-US" sz="1800" dirty="0"/>
          </a:p>
          <a:p>
            <a:endParaRPr lang="en-US" altLang="en-US" sz="1800" dirty="0"/>
          </a:p>
          <a:p>
            <a:r>
              <a:rPr lang="en-US" altLang="en-US" sz="1800" dirty="0"/>
              <a:t>Implementation decision: Choose the PUSH approach for passing temperature values</a:t>
            </a:r>
          </a:p>
          <a:p>
            <a:pPr lvl="1"/>
            <a:endParaRPr lang="en-US" altLang="en-US" sz="1600" i="1" dirty="0"/>
          </a:p>
          <a:p>
            <a:pPr lvl="1"/>
            <a:endParaRPr lang="en-US" altLang="en-US" sz="1600" i="1" dirty="0"/>
          </a:p>
          <a:p>
            <a:pPr lvl="1"/>
            <a:endParaRPr lang="en-US" altLang="en-US" sz="1600" i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50DC90E-EB79-92D6-04FE-5A07B6F52BE9}"/>
                  </a:ext>
                </a:extLst>
              </p14:cNvPr>
              <p14:cNvContentPartPr/>
              <p14:nvPr/>
            </p14:nvContentPartPr>
            <p14:xfrm>
              <a:off x="1844763" y="2504157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50DC90E-EB79-92D6-04FE-5A07B6F52BE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35763" y="249515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D0BEA89-1363-DD7B-C78D-BEAEAC924F21}"/>
                  </a:ext>
                </a:extLst>
              </p14:cNvPr>
              <p14:cNvContentPartPr/>
              <p14:nvPr/>
            </p14:nvContentPartPr>
            <p14:xfrm>
              <a:off x="-634557" y="3492717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D0BEA89-1363-DD7B-C78D-BEAEAC924F2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643557" y="3483717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96BA4ACC-E347-7ED4-20BF-578EABF2E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3199150"/>
            <a:ext cx="8439150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6">
            <a:extLst>
              <a:ext uri="{FF2B5EF4-FFF2-40B4-BE49-F238E27FC236}">
                <a16:creationId xmlns:a16="http://schemas.microsoft.com/office/drawing/2014/main" id="{0AAE9CDB-A7D8-0523-7484-66B24FC33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743200"/>
            <a:ext cx="5105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interface Subject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attach(Observer o);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detach(Observer o);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GB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notifyObservers</a:t>
            </a:r>
            <a:r>
              <a:rPr lang="en-GB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0483" name="TextBox 10">
            <a:extLst>
              <a:ext uri="{FF2B5EF4-FFF2-40B4-BE49-F238E27FC236}">
                <a16:creationId xmlns:a16="http://schemas.microsoft.com/office/drawing/2014/main" id="{27E7C3C7-1625-B5F6-8CFF-48BCE02F0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914400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interface Observer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void update(int value);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01169814-74C5-648D-226E-89E603311FD1}"/>
              </a:ext>
            </a:extLst>
          </p:cNvPr>
          <p:cNvSpPr/>
          <p:nvPr/>
        </p:nvSpPr>
        <p:spPr>
          <a:xfrm rot="10800000" flipV="1">
            <a:off x="5715000" y="838200"/>
            <a:ext cx="3429000" cy="1820694"/>
          </a:xfrm>
          <a:prstGeom prst="wedgeEllipseCallout">
            <a:avLst>
              <a:gd name="adj1" fmla="val 77441"/>
              <a:gd name="adj2" fmla="val -180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The update() method transmits all the data from the subject to the observer (PUSH approach)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3">
            <a:extLst>
              <a:ext uri="{FF2B5EF4-FFF2-40B4-BE49-F238E27FC236}">
                <a16:creationId xmlns:a16="http://schemas.microsoft.com/office/drawing/2014/main" id="{83F1AAA7-C43D-E7C4-FBF6-000656D8F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28600"/>
            <a:ext cx="6400800" cy="698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GB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TemperatureSensor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implements </a:t>
            </a:r>
            <a:r>
              <a:rPr lang="en-GB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Subject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ArrayList&lt;Observer&gt;observers;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int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tempState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TemperatureSensor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initialTemp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tempState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initialTemp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observers=new ArrayList&lt;Observer&gt;();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getTemp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tempState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setTemp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newTemp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tempState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newTemp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notifyObservers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attach(Observer o)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observers.add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(o);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 void detach(Observer o)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observers.remove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(o);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notifyObservers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(Observer o:observers)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o.update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tempState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alt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C8DE5684-5026-08C5-520B-B6BB4C76A642}"/>
              </a:ext>
            </a:extLst>
          </p:cNvPr>
          <p:cNvSpPr/>
          <p:nvPr/>
        </p:nvSpPr>
        <p:spPr>
          <a:xfrm>
            <a:off x="304800" y="381000"/>
            <a:ext cx="2133600" cy="655638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Concrete Subject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25452F3-E61D-4D0B-BCB3-47E70757C8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Event-driven style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DCEA567-D913-9739-397B-392425CD0F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8013" cy="24368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200" i="1"/>
              <a:t>Event driven systems are based on implicit invocation: instead of invoking a procedure directly, a component can broadcast one or more events. Other components in the system can register an interest in an event by associating a procedure with the event. When the event is announced the system itself invokes all of the procedures that have been registered for the event. Thus an event announcement ``implicitly'' causes the invocation of procedures in other modules.</a:t>
            </a:r>
            <a:r>
              <a:rPr lang="en-US" altLang="en-US" sz="2200"/>
              <a:t> </a:t>
            </a:r>
            <a:r>
              <a:rPr lang="en-US" altLang="en-US" sz="2200" i="1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i="1"/>
              <a:t>  </a:t>
            </a:r>
          </a:p>
          <a:p>
            <a:pPr eaLnBrk="1" hangingPunct="1">
              <a:lnSpc>
                <a:spcPct val="80000"/>
              </a:lnSpc>
            </a:pPr>
            <a:endParaRPr lang="en-US" altLang="en-US" sz="2200" i="1"/>
          </a:p>
        </p:txBody>
      </p:sp>
      <p:sp>
        <p:nvSpPr>
          <p:cNvPr id="8196" name="Line 4">
            <a:extLst>
              <a:ext uri="{FF2B5EF4-FFF2-40B4-BE49-F238E27FC236}">
                <a16:creationId xmlns:a16="http://schemas.microsoft.com/office/drawing/2014/main" id="{75AF3BEC-DCF8-4892-7181-7AD9013E45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524000"/>
            <a:ext cx="81534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F5256B6C-353C-B1F8-E006-FF42458862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4191000"/>
            <a:ext cx="81534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8" name="Oval 6">
            <a:extLst>
              <a:ext uri="{FF2B5EF4-FFF2-40B4-BE49-F238E27FC236}">
                <a16:creationId xmlns:a16="http://schemas.microsoft.com/office/drawing/2014/main" id="{B554E0CB-214F-B547-1574-C4DC3E285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334000"/>
            <a:ext cx="12192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>
                <a:solidFill>
                  <a:schemeClr val="tx1"/>
                </a:solidFill>
              </a:rPr>
              <a:t>Obj1</a:t>
            </a:r>
          </a:p>
        </p:txBody>
      </p:sp>
      <p:sp>
        <p:nvSpPr>
          <p:cNvPr id="8199" name="Oval 7">
            <a:extLst>
              <a:ext uri="{FF2B5EF4-FFF2-40B4-BE49-F238E27FC236}">
                <a16:creationId xmlns:a16="http://schemas.microsoft.com/office/drawing/2014/main" id="{FC6C94E4-08B1-75D5-B0CA-DB200E706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334000"/>
            <a:ext cx="12192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>
                <a:solidFill>
                  <a:schemeClr val="tx1"/>
                </a:solidFill>
              </a:rPr>
              <a:t>Obj2</a:t>
            </a:r>
          </a:p>
        </p:txBody>
      </p:sp>
      <p:sp>
        <p:nvSpPr>
          <p:cNvPr id="8200" name="Line 8">
            <a:extLst>
              <a:ext uri="{FF2B5EF4-FFF2-40B4-BE49-F238E27FC236}">
                <a16:creationId xmlns:a16="http://schemas.microsoft.com/office/drawing/2014/main" id="{8A65B6A7-865D-7AB2-873F-47B640265A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57150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1" name="Oval 9">
            <a:extLst>
              <a:ext uri="{FF2B5EF4-FFF2-40B4-BE49-F238E27FC236}">
                <a16:creationId xmlns:a16="http://schemas.microsoft.com/office/drawing/2014/main" id="{42E15BCC-BAB2-2C8B-D097-6F91B5A1D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334000"/>
            <a:ext cx="12192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>
                <a:solidFill>
                  <a:schemeClr val="tx1"/>
                </a:solidFill>
              </a:rPr>
              <a:t>Obj1</a:t>
            </a:r>
          </a:p>
        </p:txBody>
      </p:sp>
      <p:sp>
        <p:nvSpPr>
          <p:cNvPr id="8202" name="Oval 10">
            <a:extLst>
              <a:ext uri="{FF2B5EF4-FFF2-40B4-BE49-F238E27FC236}">
                <a16:creationId xmlns:a16="http://schemas.microsoft.com/office/drawing/2014/main" id="{F8AC49CC-55B7-CE52-0169-A966D6860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334000"/>
            <a:ext cx="12192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>
                <a:solidFill>
                  <a:schemeClr val="tx1"/>
                </a:solidFill>
              </a:rPr>
              <a:t>Obj2</a:t>
            </a:r>
          </a:p>
        </p:txBody>
      </p:sp>
      <p:sp>
        <p:nvSpPr>
          <p:cNvPr id="8203" name="Line 11">
            <a:extLst>
              <a:ext uri="{FF2B5EF4-FFF2-40B4-BE49-F238E27FC236}">
                <a16:creationId xmlns:a16="http://schemas.microsoft.com/office/drawing/2014/main" id="{4AE5CB97-31A1-648C-70F8-B4EE466B5E8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4876800"/>
            <a:ext cx="609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11AC3A91-D657-3A1E-BAF0-F2F574A9B8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5" y="53705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8205" name="Text Box 13">
            <a:extLst>
              <a:ext uri="{FF2B5EF4-FFF2-40B4-BE49-F238E27FC236}">
                <a16:creationId xmlns:a16="http://schemas.microsoft.com/office/drawing/2014/main" id="{84B99977-25AF-DFE9-3AF2-E2862513E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0" y="47386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8206" name="Oval 14">
            <a:extLst>
              <a:ext uri="{FF2B5EF4-FFF2-40B4-BE49-F238E27FC236}">
                <a16:creationId xmlns:a16="http://schemas.microsoft.com/office/drawing/2014/main" id="{616FAF04-758E-9619-1B11-C7C8D3B15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343400"/>
            <a:ext cx="23622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>
                <a:solidFill>
                  <a:schemeClr val="tx1"/>
                </a:solidFill>
              </a:rPr>
              <a:t>Event Service</a:t>
            </a:r>
          </a:p>
        </p:txBody>
      </p:sp>
      <p:sp>
        <p:nvSpPr>
          <p:cNvPr id="8207" name="Text Box 15">
            <a:extLst>
              <a:ext uri="{FF2B5EF4-FFF2-40B4-BE49-F238E27FC236}">
                <a16:creationId xmlns:a16="http://schemas.microsoft.com/office/drawing/2014/main" id="{91E7FD6D-B8D5-47D3-F112-52F16412D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248400"/>
            <a:ext cx="200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Explicit invocation</a:t>
            </a:r>
          </a:p>
        </p:txBody>
      </p:sp>
      <p:sp>
        <p:nvSpPr>
          <p:cNvPr id="8208" name="Text Box 16">
            <a:extLst>
              <a:ext uri="{FF2B5EF4-FFF2-40B4-BE49-F238E27FC236}">
                <a16:creationId xmlns:a16="http://schemas.microsoft.com/office/drawing/2014/main" id="{AE8A20A2-9525-AE9F-2A05-152154442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6950" y="6248400"/>
            <a:ext cx="198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Implicit invocation</a:t>
            </a:r>
          </a:p>
        </p:txBody>
      </p:sp>
      <p:sp>
        <p:nvSpPr>
          <p:cNvPr id="8209" name="Freeform 17">
            <a:extLst>
              <a:ext uri="{FF2B5EF4-FFF2-40B4-BE49-F238E27FC236}">
                <a16:creationId xmlns:a16="http://schemas.microsoft.com/office/drawing/2014/main" id="{0D091D0D-B3CA-733C-AF20-D8CFE6D8CB2F}"/>
              </a:ext>
            </a:extLst>
          </p:cNvPr>
          <p:cNvSpPr>
            <a:spLocks/>
          </p:cNvSpPr>
          <p:nvPr/>
        </p:nvSpPr>
        <p:spPr bwMode="auto">
          <a:xfrm>
            <a:off x="5846763" y="4884738"/>
            <a:ext cx="401637" cy="488950"/>
          </a:xfrm>
          <a:custGeom>
            <a:avLst/>
            <a:gdLst>
              <a:gd name="T0" fmla="*/ 0 w 253"/>
              <a:gd name="T1" fmla="*/ 2147483646 h 308"/>
              <a:gd name="T2" fmla="*/ 2147483646 w 253"/>
              <a:gd name="T3" fmla="*/ 2147483646 h 308"/>
              <a:gd name="T4" fmla="*/ 2147483646 w 253"/>
              <a:gd name="T5" fmla="*/ 2147483646 h 308"/>
              <a:gd name="T6" fmla="*/ 2147483646 w 253"/>
              <a:gd name="T7" fmla="*/ 2147483646 h 308"/>
              <a:gd name="T8" fmla="*/ 2147483646 w 253"/>
              <a:gd name="T9" fmla="*/ 0 h 3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3" h="308">
                <a:moveTo>
                  <a:pt x="0" y="308"/>
                </a:moveTo>
                <a:cubicBezTo>
                  <a:pt x="72" y="237"/>
                  <a:pt x="91" y="203"/>
                  <a:pt x="166" y="166"/>
                </a:cubicBezTo>
                <a:cubicBezTo>
                  <a:pt x="178" y="131"/>
                  <a:pt x="185" y="101"/>
                  <a:pt x="205" y="71"/>
                </a:cubicBezTo>
                <a:cubicBezTo>
                  <a:pt x="215" y="55"/>
                  <a:pt x="226" y="40"/>
                  <a:pt x="237" y="24"/>
                </a:cubicBezTo>
                <a:cubicBezTo>
                  <a:pt x="242" y="16"/>
                  <a:pt x="253" y="0"/>
                  <a:pt x="253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2">
            <a:extLst>
              <a:ext uri="{FF2B5EF4-FFF2-40B4-BE49-F238E27FC236}">
                <a16:creationId xmlns:a16="http://schemas.microsoft.com/office/drawing/2014/main" id="{95CA7F71-48EE-CC6F-9CBF-82D029C20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09600"/>
            <a:ext cx="60960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GB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NumericDisplay</a:t>
            </a: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implements </a:t>
            </a:r>
            <a:r>
              <a:rPr lang="en-GB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Observer</a:t>
            </a: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int value;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GB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NumericDisplay</a:t>
            </a: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update(int value)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this.value</a:t>
            </a:r>
            <a:r>
              <a:rPr lang="en-GB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=value;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display();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display(){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(“Value = "+value);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5B50262A-ED5B-E74C-B269-36B705DA4CDE}"/>
              </a:ext>
            </a:extLst>
          </p:cNvPr>
          <p:cNvSpPr/>
          <p:nvPr/>
        </p:nvSpPr>
        <p:spPr>
          <a:xfrm>
            <a:off x="381000" y="685800"/>
            <a:ext cx="2133600" cy="655638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Concrete Observer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BF0E29CD-2E9D-6002-8BA5-743C28DAC145}"/>
              </a:ext>
            </a:extLst>
          </p:cNvPr>
          <p:cNvSpPr/>
          <p:nvPr/>
        </p:nvSpPr>
        <p:spPr>
          <a:xfrm rot="10800000" flipV="1">
            <a:off x="7012020" y="2484437"/>
            <a:ext cx="2589179" cy="944563"/>
          </a:xfrm>
          <a:prstGeom prst="wedgeEllipseCallout">
            <a:avLst>
              <a:gd name="adj1" fmla="val 111216"/>
              <a:gd name="adj2" fmla="val -2320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</a:rPr>
              <a:t>All the data has been automatically pushed to the observer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3">
            <a:extLst>
              <a:ext uri="{FF2B5EF4-FFF2-40B4-BE49-F238E27FC236}">
                <a16:creationId xmlns:a16="http://schemas.microsoft.com/office/drawing/2014/main" id="{EBA99563-CEF7-7F85-A7E9-A58AF3BD7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612775"/>
            <a:ext cx="58674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MainDriver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TemperatureSensor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s=new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TemperatureSensor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(7);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NumericDisplay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o1=new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NumericDisplay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TextDisplay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o2 = new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TextDisplay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AverageDisplay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o3=new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AverageDisplay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s.attach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(o1);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s.attach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(o2);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s.setTemp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(24);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s.setTemp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(11);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s.detach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(o2);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s.attach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(o3);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s.setTemp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(10);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s.setTemp</a:t>
            </a: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4579" name="Picture 2" descr="Text&#10;&#10;Description automatically generated">
            <a:extLst>
              <a:ext uri="{FF2B5EF4-FFF2-40B4-BE49-F238E27FC236}">
                <a16:creationId xmlns:a16="http://schemas.microsoft.com/office/drawing/2014/main" id="{C01F8703-9AB2-CB6A-BE35-63D4E0C69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362200"/>
            <a:ext cx="2620963" cy="262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eft Brace 3">
            <a:extLst>
              <a:ext uri="{FF2B5EF4-FFF2-40B4-BE49-F238E27FC236}">
                <a16:creationId xmlns:a16="http://schemas.microsoft.com/office/drawing/2014/main" id="{BD6DE3A7-3790-87BC-4DC9-DC8A351FE447}"/>
              </a:ext>
            </a:extLst>
          </p:cNvPr>
          <p:cNvSpPr/>
          <p:nvPr/>
        </p:nvSpPr>
        <p:spPr>
          <a:xfrm>
            <a:off x="4724400" y="2438400"/>
            <a:ext cx="198438" cy="5334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455DF3C0-C57D-B2C3-0669-742798012979}"/>
              </a:ext>
            </a:extLst>
          </p:cNvPr>
          <p:cNvSpPr/>
          <p:nvPr/>
        </p:nvSpPr>
        <p:spPr>
          <a:xfrm>
            <a:off x="4724400" y="3101975"/>
            <a:ext cx="198438" cy="5334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3A29406F-E87B-EBB8-6F0F-FA5EDDB7495D}"/>
              </a:ext>
            </a:extLst>
          </p:cNvPr>
          <p:cNvSpPr/>
          <p:nvPr/>
        </p:nvSpPr>
        <p:spPr>
          <a:xfrm>
            <a:off x="4778375" y="4365625"/>
            <a:ext cx="196850" cy="5334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911F157E-6464-4A0D-F2C2-B8BE7D968AA2}"/>
              </a:ext>
            </a:extLst>
          </p:cNvPr>
          <p:cNvSpPr/>
          <p:nvPr/>
        </p:nvSpPr>
        <p:spPr>
          <a:xfrm>
            <a:off x="4724400" y="3732213"/>
            <a:ext cx="198438" cy="5334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84AFF87-13FB-79F5-BD0C-7238D33ECAE3}"/>
              </a:ext>
            </a:extLst>
          </p:cNvPr>
          <p:cNvCxnSpPr>
            <a:cxnSpLocks/>
          </p:cNvCxnSpPr>
          <p:nvPr/>
        </p:nvCxnSpPr>
        <p:spPr>
          <a:xfrm flipV="1">
            <a:off x="3429000" y="2705100"/>
            <a:ext cx="1295400" cy="495300"/>
          </a:xfrm>
          <a:prstGeom prst="straightConnector1">
            <a:avLst/>
          </a:prstGeom>
          <a:ln w="127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6DECDB1-1E2B-88B8-565F-4BDD3AD3486C}"/>
              </a:ext>
            </a:extLst>
          </p:cNvPr>
          <p:cNvCxnSpPr>
            <a:cxnSpLocks/>
          </p:cNvCxnSpPr>
          <p:nvPr/>
        </p:nvCxnSpPr>
        <p:spPr>
          <a:xfrm>
            <a:off x="3429000" y="3368675"/>
            <a:ext cx="1295400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F99BD09-2507-3D33-067C-2E7AC7B07560}"/>
              </a:ext>
            </a:extLst>
          </p:cNvPr>
          <p:cNvCxnSpPr>
            <a:cxnSpLocks/>
          </p:cNvCxnSpPr>
          <p:nvPr/>
        </p:nvCxnSpPr>
        <p:spPr>
          <a:xfrm flipV="1">
            <a:off x="3429000" y="3998913"/>
            <a:ext cx="1295400" cy="366712"/>
          </a:xfrm>
          <a:prstGeom prst="straightConnector1">
            <a:avLst/>
          </a:prstGeom>
          <a:ln w="127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5AF8399-F48E-487E-C109-E096FB3487AE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3352800" y="4632325"/>
            <a:ext cx="1425575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63CD4D-09A0-2B40-432A-D2EAE8B0AB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01D355-5521-3F83-1799-C2BEE2AAE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Notifier Pattern</a:t>
            </a:r>
            <a:br>
              <a:rPr lang="en-GB" sz="4400" dirty="0"/>
            </a:br>
            <a:r>
              <a:rPr lang="en-GB" sz="4400" dirty="0"/>
              <a:t>(General Publisher-Subscriber, Event Bus, Event Channel, Event Service)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0BEA90-31EA-3389-63D2-C26C02736D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7531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D494A8ED-363E-3EAD-7509-0A8A02CDB1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The Notifier (</a:t>
            </a:r>
            <a:r>
              <a:rPr lang="en-US" altLang="en-US" sz="4000" dirty="0" err="1"/>
              <a:t>BasicEventBus</a:t>
            </a:r>
            <a:r>
              <a:rPr lang="en-US" altLang="en-US" sz="4000" dirty="0"/>
              <a:t>) Solution</a:t>
            </a:r>
          </a:p>
        </p:txBody>
      </p:sp>
      <p:sp>
        <p:nvSpPr>
          <p:cNvPr id="36870" name="AutoShape 6">
            <a:extLst>
              <a:ext uri="{FF2B5EF4-FFF2-40B4-BE49-F238E27FC236}">
                <a16:creationId xmlns:a16="http://schemas.microsoft.com/office/drawing/2014/main" id="{FF2417F7-5BD4-1B57-F25A-D2110D1176A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614116" y="2045732"/>
            <a:ext cx="56070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71" name="Rectangle 7">
            <a:extLst>
              <a:ext uri="{FF2B5EF4-FFF2-40B4-BE49-F238E27FC236}">
                <a16:creationId xmlns:a16="http://schemas.microsoft.com/office/drawing/2014/main" id="{65FCFF67-C886-A121-1BDA-09430AA24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504" y="3622120"/>
            <a:ext cx="765175" cy="519112"/>
          </a:xfrm>
          <a:prstGeom prst="rect">
            <a:avLst/>
          </a:prstGeom>
          <a:solidFill>
            <a:srgbClr val="FFFFB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6872" name="Rectangle 8">
            <a:extLst>
              <a:ext uri="{FF2B5EF4-FFF2-40B4-BE49-F238E27FC236}">
                <a16:creationId xmlns:a16="http://schemas.microsoft.com/office/drawing/2014/main" id="{2FFAA90B-62FA-9E22-1B74-1736EC3C9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6391" y="3666570"/>
            <a:ext cx="4616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en-US" sz="1400" b="1" dirty="0">
                <a:solidFill>
                  <a:srgbClr val="000000"/>
                </a:solidFill>
                <a:latin typeface="Tahoma" panose="020B0604030504040204" pitchFamily="34" charset="0"/>
              </a:rPr>
              <a:t>Pub1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6873" name="Line 9">
            <a:extLst>
              <a:ext uri="{FF2B5EF4-FFF2-40B4-BE49-F238E27FC236}">
                <a16:creationId xmlns:a16="http://schemas.microsoft.com/office/drawing/2014/main" id="{A79E7932-1169-DEE0-9DD6-CB2C91B3F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504" y="3925332"/>
            <a:ext cx="765175" cy="1588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74" name="Line 10">
            <a:extLst>
              <a:ext uri="{FF2B5EF4-FFF2-40B4-BE49-F238E27FC236}">
                <a16:creationId xmlns:a16="http://schemas.microsoft.com/office/drawing/2014/main" id="{FD630956-C078-C9AB-E881-FCDE979ADD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504" y="4022170"/>
            <a:ext cx="765175" cy="1587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75" name="Rectangle 11">
            <a:extLst>
              <a:ext uri="{FF2B5EF4-FFF2-40B4-BE49-F238E27FC236}">
                <a16:creationId xmlns:a16="http://schemas.microsoft.com/office/drawing/2014/main" id="{7F100643-AF3C-5A0F-8A10-516199DA2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7591" y="4453970"/>
            <a:ext cx="811213" cy="519112"/>
          </a:xfrm>
          <a:prstGeom prst="rect">
            <a:avLst/>
          </a:prstGeom>
          <a:solidFill>
            <a:srgbClr val="FFFFB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6876" name="Rectangle 12">
            <a:extLst>
              <a:ext uri="{FF2B5EF4-FFF2-40B4-BE49-F238E27FC236}">
                <a16:creationId xmlns:a16="http://schemas.microsoft.com/office/drawing/2014/main" id="{021AE21E-FE7A-2275-16D0-E921945D6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579" y="4498420"/>
            <a:ext cx="4616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en-US" sz="1400" b="1" dirty="0">
                <a:solidFill>
                  <a:srgbClr val="000000"/>
                </a:solidFill>
                <a:latin typeface="Tahoma" panose="020B0604030504040204" pitchFamily="34" charset="0"/>
              </a:rPr>
              <a:t>Pub2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6877" name="Line 13">
            <a:extLst>
              <a:ext uri="{FF2B5EF4-FFF2-40B4-BE49-F238E27FC236}">
                <a16:creationId xmlns:a16="http://schemas.microsoft.com/office/drawing/2014/main" id="{BCD511D9-1462-83EC-A06B-FB8EC5AA38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7591" y="4757182"/>
            <a:ext cx="811213" cy="1588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78" name="Line 14">
            <a:extLst>
              <a:ext uri="{FF2B5EF4-FFF2-40B4-BE49-F238E27FC236}">
                <a16:creationId xmlns:a16="http://schemas.microsoft.com/office/drawing/2014/main" id="{6C1BDC3E-1E86-F7AD-BC60-3961C83351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7591" y="4854020"/>
            <a:ext cx="811213" cy="1587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79" name="Rectangle 15">
            <a:extLst>
              <a:ext uri="{FF2B5EF4-FFF2-40B4-BE49-F238E27FC236}">
                <a16:creationId xmlns:a16="http://schemas.microsoft.com/office/drawing/2014/main" id="{6ABE3630-B2AA-52BD-E9B1-696CEE982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7177" y="3650626"/>
            <a:ext cx="765175" cy="519112"/>
          </a:xfrm>
          <a:prstGeom prst="rect">
            <a:avLst/>
          </a:prstGeom>
          <a:solidFill>
            <a:srgbClr val="FFFFB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6880" name="Rectangle 16">
            <a:extLst>
              <a:ext uri="{FF2B5EF4-FFF2-40B4-BE49-F238E27FC236}">
                <a16:creationId xmlns:a16="http://schemas.microsoft.com/office/drawing/2014/main" id="{C5D94EDF-3EDB-53DF-F60D-E26FDBDFF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7190" y="3693488"/>
            <a:ext cx="4568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en-US" sz="1400" b="1" dirty="0">
                <a:solidFill>
                  <a:srgbClr val="000000"/>
                </a:solidFill>
                <a:latin typeface="Tahoma" panose="020B0604030504040204" pitchFamily="34" charset="0"/>
              </a:rPr>
              <a:t>Sub1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6881" name="Line 17">
            <a:extLst>
              <a:ext uri="{FF2B5EF4-FFF2-40B4-BE49-F238E27FC236}">
                <a16:creationId xmlns:a16="http://schemas.microsoft.com/office/drawing/2014/main" id="{FA72ED42-1922-D7AE-08EA-1FE31FA80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7177" y="3953838"/>
            <a:ext cx="765175" cy="1588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82" name="Line 18">
            <a:extLst>
              <a:ext uri="{FF2B5EF4-FFF2-40B4-BE49-F238E27FC236}">
                <a16:creationId xmlns:a16="http://schemas.microsoft.com/office/drawing/2014/main" id="{E4A9671C-CC61-E79A-B857-A5EA95D920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7177" y="4050676"/>
            <a:ext cx="765175" cy="1587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83" name="Rectangle 19">
            <a:extLst>
              <a:ext uri="{FF2B5EF4-FFF2-40B4-BE49-F238E27FC236}">
                <a16:creationId xmlns:a16="http://schemas.microsoft.com/office/drawing/2014/main" id="{1934F55F-CAB1-0E5A-27EF-39B6340A7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3591" y="4437064"/>
            <a:ext cx="782638" cy="519113"/>
          </a:xfrm>
          <a:prstGeom prst="rect">
            <a:avLst/>
          </a:prstGeom>
          <a:solidFill>
            <a:srgbClr val="FFFFB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6884" name="Rectangle 20">
            <a:extLst>
              <a:ext uri="{FF2B5EF4-FFF2-40B4-BE49-F238E27FC236}">
                <a16:creationId xmlns:a16="http://schemas.microsoft.com/office/drawing/2014/main" id="{85E66324-B137-FB8D-423E-085AD190A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9628" y="4479927"/>
            <a:ext cx="4568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en-US" sz="1400" b="1" dirty="0">
                <a:solidFill>
                  <a:srgbClr val="000000"/>
                </a:solidFill>
                <a:latin typeface="Tahoma" panose="020B0604030504040204" pitchFamily="34" charset="0"/>
              </a:rPr>
              <a:t>Sub2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6885" name="Line 21">
            <a:extLst>
              <a:ext uri="{FF2B5EF4-FFF2-40B4-BE49-F238E27FC236}">
                <a16:creationId xmlns:a16="http://schemas.microsoft.com/office/drawing/2014/main" id="{6EE2B124-B976-5CD7-2C9E-D2CBEFA4C1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3591" y="4730752"/>
            <a:ext cx="782638" cy="9525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86" name="Line 22">
            <a:extLst>
              <a:ext uri="{FF2B5EF4-FFF2-40B4-BE49-F238E27FC236}">
                <a16:creationId xmlns:a16="http://schemas.microsoft.com/office/drawing/2014/main" id="{2E49CE5D-CED2-F26A-E85A-B25D4BED8E7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3591" y="4837114"/>
            <a:ext cx="782638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91" name="Rectangle 27">
            <a:extLst>
              <a:ext uri="{FF2B5EF4-FFF2-40B4-BE49-F238E27FC236}">
                <a16:creationId xmlns:a16="http://schemas.microsoft.com/office/drawing/2014/main" id="{5F514D9A-A766-58F2-F482-3D29E7640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3466" y="2466420"/>
            <a:ext cx="846138" cy="519112"/>
          </a:xfrm>
          <a:prstGeom prst="rect">
            <a:avLst/>
          </a:prstGeom>
          <a:solidFill>
            <a:srgbClr val="FFFFB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6892" name="Rectangle 28">
            <a:extLst>
              <a:ext uri="{FF2B5EF4-FFF2-40B4-BE49-F238E27FC236}">
                <a16:creationId xmlns:a16="http://schemas.microsoft.com/office/drawing/2014/main" id="{C1A07632-51FC-0DC3-2883-2E5D4CEF3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504" y="2510870"/>
            <a:ext cx="9540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en-US" sz="1400" b="1">
                <a:solidFill>
                  <a:srgbClr val="000000"/>
                </a:solidFill>
                <a:latin typeface="Tahoma" panose="020B0604030504040204" pitchFamily="34" charset="0"/>
              </a:rPr>
              <a:t>Subscriber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6893" name="Line 29">
            <a:extLst>
              <a:ext uri="{FF2B5EF4-FFF2-40B4-BE49-F238E27FC236}">
                <a16:creationId xmlns:a16="http://schemas.microsoft.com/office/drawing/2014/main" id="{ABE0E3DB-4E78-6518-D2FC-5391B40A35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3466" y="2769632"/>
            <a:ext cx="846138" cy="1588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94" name="Line 30">
            <a:extLst>
              <a:ext uri="{FF2B5EF4-FFF2-40B4-BE49-F238E27FC236}">
                <a16:creationId xmlns:a16="http://schemas.microsoft.com/office/drawing/2014/main" id="{ED3C7CEE-AD87-83C6-338F-7EE3D8BEF6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3466" y="2866470"/>
            <a:ext cx="846138" cy="1587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99" name="Line 35">
            <a:extLst>
              <a:ext uri="{FF2B5EF4-FFF2-40B4-BE49-F238E27FC236}">
                <a16:creationId xmlns:a16="http://schemas.microsoft.com/office/drawing/2014/main" id="{C5BE02F6-2A78-9AB6-7A51-8C47212568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19364" y="2985532"/>
            <a:ext cx="223839" cy="67455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00" name="Freeform 36">
            <a:extLst>
              <a:ext uri="{FF2B5EF4-FFF2-40B4-BE49-F238E27FC236}">
                <a16:creationId xmlns:a16="http://schemas.microsoft.com/office/drawing/2014/main" id="{00D3DB9B-22F8-43D0-9F2A-5F847FD0D8E3}"/>
              </a:ext>
            </a:extLst>
          </p:cNvPr>
          <p:cNvSpPr>
            <a:spLocks/>
          </p:cNvSpPr>
          <p:nvPr/>
        </p:nvSpPr>
        <p:spPr bwMode="auto">
          <a:xfrm>
            <a:off x="5608266" y="2985532"/>
            <a:ext cx="134937" cy="227013"/>
          </a:xfrm>
          <a:custGeom>
            <a:avLst/>
            <a:gdLst>
              <a:gd name="T0" fmla="*/ 2147483646 w 85"/>
              <a:gd name="T1" fmla="*/ 2147483646 h 143"/>
              <a:gd name="T2" fmla="*/ 2147483646 w 85"/>
              <a:gd name="T3" fmla="*/ 0 h 143"/>
              <a:gd name="T4" fmla="*/ 0 w 85"/>
              <a:gd name="T5" fmla="*/ 2147483646 h 143"/>
              <a:gd name="T6" fmla="*/ 2147483646 w 85"/>
              <a:gd name="T7" fmla="*/ 2147483646 h 1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43">
                <a:moveTo>
                  <a:pt x="85" y="143"/>
                </a:moveTo>
                <a:lnTo>
                  <a:pt x="85" y="0"/>
                </a:lnTo>
                <a:lnTo>
                  <a:pt x="0" y="102"/>
                </a:lnTo>
                <a:lnTo>
                  <a:pt x="85" y="143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8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6901" name="Line 37">
            <a:extLst>
              <a:ext uri="{FF2B5EF4-FFF2-40B4-BE49-F238E27FC236}">
                <a16:creationId xmlns:a16="http://schemas.microsoft.com/office/drawing/2014/main" id="{57F6E556-7AB4-EDFE-559A-AFE8765336C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25753" y="2985531"/>
            <a:ext cx="954087" cy="1467306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02" name="Freeform 38">
            <a:extLst>
              <a:ext uri="{FF2B5EF4-FFF2-40B4-BE49-F238E27FC236}">
                <a16:creationId xmlns:a16="http://schemas.microsoft.com/office/drawing/2014/main" id="{5CBC6413-E045-60F4-9E39-6D784B39EF34}"/>
              </a:ext>
            </a:extLst>
          </p:cNvPr>
          <p:cNvSpPr>
            <a:spLocks/>
          </p:cNvSpPr>
          <p:nvPr/>
        </p:nvSpPr>
        <p:spPr bwMode="auto">
          <a:xfrm>
            <a:off x="5825754" y="2985532"/>
            <a:ext cx="134937" cy="227013"/>
          </a:xfrm>
          <a:custGeom>
            <a:avLst/>
            <a:gdLst>
              <a:gd name="T0" fmla="*/ 2147483646 w 85"/>
              <a:gd name="T1" fmla="*/ 2147483646 h 143"/>
              <a:gd name="T2" fmla="*/ 0 w 85"/>
              <a:gd name="T3" fmla="*/ 0 h 143"/>
              <a:gd name="T4" fmla="*/ 0 w 85"/>
              <a:gd name="T5" fmla="*/ 2147483646 h 143"/>
              <a:gd name="T6" fmla="*/ 2147483646 w 85"/>
              <a:gd name="T7" fmla="*/ 2147483646 h 1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43">
                <a:moveTo>
                  <a:pt x="85" y="102"/>
                </a:moveTo>
                <a:lnTo>
                  <a:pt x="0" y="0"/>
                </a:lnTo>
                <a:lnTo>
                  <a:pt x="0" y="143"/>
                </a:lnTo>
                <a:lnTo>
                  <a:pt x="85" y="102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8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6903" name="Line 39">
            <a:extLst>
              <a:ext uri="{FF2B5EF4-FFF2-40B4-BE49-F238E27FC236}">
                <a16:creationId xmlns:a16="http://schemas.microsoft.com/office/drawing/2014/main" id="{763A3732-A959-CE00-002D-4C19864D43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38303" y="3806269"/>
            <a:ext cx="678873" cy="81918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04" name="Freeform 40">
            <a:extLst>
              <a:ext uri="{FF2B5EF4-FFF2-40B4-BE49-F238E27FC236}">
                <a16:creationId xmlns:a16="http://schemas.microsoft.com/office/drawing/2014/main" id="{D60B0277-5E4E-C750-FDA5-0F3B477CEE57}"/>
              </a:ext>
            </a:extLst>
          </p:cNvPr>
          <p:cNvSpPr>
            <a:spLocks/>
          </p:cNvSpPr>
          <p:nvPr/>
        </p:nvSpPr>
        <p:spPr bwMode="auto">
          <a:xfrm>
            <a:off x="4638304" y="3774520"/>
            <a:ext cx="90487" cy="74612"/>
          </a:xfrm>
          <a:custGeom>
            <a:avLst/>
            <a:gdLst>
              <a:gd name="T0" fmla="*/ 2147483646 w 57"/>
              <a:gd name="T1" fmla="*/ 0 h 47"/>
              <a:gd name="T2" fmla="*/ 0 w 57"/>
              <a:gd name="T3" fmla="*/ 2147483646 h 47"/>
              <a:gd name="T4" fmla="*/ 2147483646 w 57"/>
              <a:gd name="T5" fmla="*/ 2147483646 h 4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" h="47">
                <a:moveTo>
                  <a:pt x="57" y="0"/>
                </a:moveTo>
                <a:lnTo>
                  <a:pt x="0" y="20"/>
                </a:lnTo>
                <a:lnTo>
                  <a:pt x="51" y="47"/>
                </a:lnTo>
              </a:path>
            </a:pathLst>
          </a:custGeom>
          <a:noFill/>
          <a:ln w="9525">
            <a:solidFill>
              <a:srgbClr val="8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05" name="Line 41">
            <a:extLst>
              <a:ext uri="{FF2B5EF4-FFF2-40B4-BE49-F238E27FC236}">
                <a16:creationId xmlns:a16="http://schemas.microsoft.com/office/drawing/2014/main" id="{80101808-A730-2D1D-A0CB-F19F30ACF79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38303" y="3957081"/>
            <a:ext cx="1711324" cy="711201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06" name="Freeform 42">
            <a:extLst>
              <a:ext uri="{FF2B5EF4-FFF2-40B4-BE49-F238E27FC236}">
                <a16:creationId xmlns:a16="http://schemas.microsoft.com/office/drawing/2014/main" id="{1B99E275-3F6B-B661-9156-64448F07FF92}"/>
              </a:ext>
            </a:extLst>
          </p:cNvPr>
          <p:cNvSpPr>
            <a:spLocks/>
          </p:cNvSpPr>
          <p:nvPr/>
        </p:nvSpPr>
        <p:spPr bwMode="auto">
          <a:xfrm>
            <a:off x="4638304" y="3957082"/>
            <a:ext cx="90487" cy="76200"/>
          </a:xfrm>
          <a:custGeom>
            <a:avLst/>
            <a:gdLst>
              <a:gd name="T0" fmla="*/ 2147483646 w 57"/>
              <a:gd name="T1" fmla="*/ 0 h 48"/>
              <a:gd name="T2" fmla="*/ 0 w 57"/>
              <a:gd name="T3" fmla="*/ 0 h 48"/>
              <a:gd name="T4" fmla="*/ 2147483646 w 57"/>
              <a:gd name="T5" fmla="*/ 2147483646 h 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" h="48">
                <a:moveTo>
                  <a:pt x="57" y="0"/>
                </a:moveTo>
                <a:lnTo>
                  <a:pt x="0" y="0"/>
                </a:lnTo>
                <a:lnTo>
                  <a:pt x="45" y="48"/>
                </a:lnTo>
              </a:path>
            </a:pathLst>
          </a:custGeom>
          <a:noFill/>
          <a:ln w="9525">
            <a:solidFill>
              <a:srgbClr val="8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07" name="Freeform 43">
            <a:extLst>
              <a:ext uri="{FF2B5EF4-FFF2-40B4-BE49-F238E27FC236}">
                <a16:creationId xmlns:a16="http://schemas.microsoft.com/office/drawing/2014/main" id="{224FF846-D472-CEED-78D3-96EBEDB6D087}"/>
              </a:ext>
            </a:extLst>
          </p:cNvPr>
          <p:cNvSpPr>
            <a:spLocks/>
          </p:cNvSpPr>
          <p:nvPr/>
        </p:nvSpPr>
        <p:spPr bwMode="auto">
          <a:xfrm>
            <a:off x="3125416" y="2261632"/>
            <a:ext cx="666750" cy="474663"/>
          </a:xfrm>
          <a:custGeom>
            <a:avLst/>
            <a:gdLst>
              <a:gd name="T0" fmla="*/ 0 w 420"/>
              <a:gd name="T1" fmla="*/ 2147483646 h 299"/>
              <a:gd name="T2" fmla="*/ 0 w 420"/>
              <a:gd name="T3" fmla="*/ 0 h 299"/>
              <a:gd name="T4" fmla="*/ 2147483646 w 420"/>
              <a:gd name="T5" fmla="*/ 0 h 299"/>
              <a:gd name="T6" fmla="*/ 2147483646 w 420"/>
              <a:gd name="T7" fmla="*/ 2147483646 h 299"/>
              <a:gd name="T8" fmla="*/ 2147483646 w 420"/>
              <a:gd name="T9" fmla="*/ 2147483646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0" h="299">
                <a:moveTo>
                  <a:pt x="0" y="136"/>
                </a:moveTo>
                <a:lnTo>
                  <a:pt x="0" y="0"/>
                </a:lnTo>
                <a:lnTo>
                  <a:pt x="420" y="0"/>
                </a:lnTo>
                <a:lnTo>
                  <a:pt x="420" y="299"/>
                </a:lnTo>
                <a:lnTo>
                  <a:pt x="256" y="299"/>
                </a:lnTo>
              </a:path>
            </a:pathLst>
          </a:custGeom>
          <a:noFill/>
          <a:ln w="9525">
            <a:solidFill>
              <a:srgbClr val="8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09" name="Freeform 45">
            <a:extLst>
              <a:ext uri="{FF2B5EF4-FFF2-40B4-BE49-F238E27FC236}">
                <a16:creationId xmlns:a16="http://schemas.microsoft.com/office/drawing/2014/main" id="{E4A20C7F-618A-4888-45AF-1BA5680ADB0F}"/>
              </a:ext>
            </a:extLst>
          </p:cNvPr>
          <p:cNvSpPr>
            <a:spLocks/>
          </p:cNvSpPr>
          <p:nvPr/>
        </p:nvSpPr>
        <p:spPr bwMode="auto">
          <a:xfrm>
            <a:off x="3125416" y="2261632"/>
            <a:ext cx="666750" cy="474663"/>
          </a:xfrm>
          <a:custGeom>
            <a:avLst/>
            <a:gdLst>
              <a:gd name="T0" fmla="*/ 0 w 420"/>
              <a:gd name="T1" fmla="*/ 2147483646 h 299"/>
              <a:gd name="T2" fmla="*/ 0 w 420"/>
              <a:gd name="T3" fmla="*/ 0 h 299"/>
              <a:gd name="T4" fmla="*/ 2147483646 w 420"/>
              <a:gd name="T5" fmla="*/ 0 h 299"/>
              <a:gd name="T6" fmla="*/ 2147483646 w 420"/>
              <a:gd name="T7" fmla="*/ 2147483646 h 299"/>
              <a:gd name="T8" fmla="*/ 2147483646 w 420"/>
              <a:gd name="T9" fmla="*/ 2147483646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0" h="299">
                <a:moveTo>
                  <a:pt x="0" y="136"/>
                </a:moveTo>
                <a:lnTo>
                  <a:pt x="0" y="0"/>
                </a:lnTo>
                <a:lnTo>
                  <a:pt x="420" y="0"/>
                </a:lnTo>
                <a:lnTo>
                  <a:pt x="420" y="299"/>
                </a:lnTo>
                <a:lnTo>
                  <a:pt x="256" y="299"/>
                </a:lnTo>
              </a:path>
            </a:pathLst>
          </a:custGeom>
          <a:noFill/>
          <a:ln w="9525">
            <a:solidFill>
              <a:srgbClr val="8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11" name="Freeform 47">
            <a:extLst>
              <a:ext uri="{FF2B5EF4-FFF2-40B4-BE49-F238E27FC236}">
                <a16:creationId xmlns:a16="http://schemas.microsoft.com/office/drawing/2014/main" id="{31E77FEB-1DB7-76E1-EE0B-FC5A5EA26BEC}"/>
              </a:ext>
            </a:extLst>
          </p:cNvPr>
          <p:cNvSpPr>
            <a:spLocks/>
          </p:cNvSpPr>
          <p:nvPr/>
        </p:nvSpPr>
        <p:spPr bwMode="auto">
          <a:xfrm>
            <a:off x="3125416" y="2261632"/>
            <a:ext cx="666750" cy="474663"/>
          </a:xfrm>
          <a:custGeom>
            <a:avLst/>
            <a:gdLst>
              <a:gd name="T0" fmla="*/ 0 w 420"/>
              <a:gd name="T1" fmla="*/ 2147483646 h 299"/>
              <a:gd name="T2" fmla="*/ 0 w 420"/>
              <a:gd name="T3" fmla="*/ 0 h 299"/>
              <a:gd name="T4" fmla="*/ 2147483646 w 420"/>
              <a:gd name="T5" fmla="*/ 0 h 299"/>
              <a:gd name="T6" fmla="*/ 2147483646 w 420"/>
              <a:gd name="T7" fmla="*/ 2147483646 h 299"/>
              <a:gd name="T8" fmla="*/ 2147483646 w 420"/>
              <a:gd name="T9" fmla="*/ 2147483646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0" h="299">
                <a:moveTo>
                  <a:pt x="0" y="136"/>
                </a:moveTo>
                <a:lnTo>
                  <a:pt x="0" y="0"/>
                </a:lnTo>
                <a:lnTo>
                  <a:pt x="420" y="0"/>
                </a:lnTo>
                <a:lnTo>
                  <a:pt x="420" y="299"/>
                </a:lnTo>
                <a:lnTo>
                  <a:pt x="256" y="299"/>
                </a:lnTo>
              </a:path>
            </a:pathLst>
          </a:custGeom>
          <a:noFill/>
          <a:ln w="9525">
            <a:solidFill>
              <a:srgbClr val="8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13" name="Freeform 49">
            <a:extLst>
              <a:ext uri="{FF2B5EF4-FFF2-40B4-BE49-F238E27FC236}">
                <a16:creationId xmlns:a16="http://schemas.microsoft.com/office/drawing/2014/main" id="{D7A9F8A7-1546-BD41-45EF-0A19E461533A}"/>
              </a:ext>
            </a:extLst>
          </p:cNvPr>
          <p:cNvSpPr>
            <a:spLocks/>
          </p:cNvSpPr>
          <p:nvPr/>
        </p:nvSpPr>
        <p:spPr bwMode="auto">
          <a:xfrm>
            <a:off x="3125416" y="2261632"/>
            <a:ext cx="666750" cy="474663"/>
          </a:xfrm>
          <a:custGeom>
            <a:avLst/>
            <a:gdLst>
              <a:gd name="T0" fmla="*/ 0 w 420"/>
              <a:gd name="T1" fmla="*/ 2147483646 h 299"/>
              <a:gd name="T2" fmla="*/ 0 w 420"/>
              <a:gd name="T3" fmla="*/ 0 h 299"/>
              <a:gd name="T4" fmla="*/ 2147483646 w 420"/>
              <a:gd name="T5" fmla="*/ 0 h 299"/>
              <a:gd name="T6" fmla="*/ 2147483646 w 420"/>
              <a:gd name="T7" fmla="*/ 2147483646 h 299"/>
              <a:gd name="T8" fmla="*/ 2147483646 w 420"/>
              <a:gd name="T9" fmla="*/ 2147483646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0" h="299">
                <a:moveTo>
                  <a:pt x="0" y="136"/>
                </a:moveTo>
                <a:lnTo>
                  <a:pt x="0" y="0"/>
                </a:lnTo>
                <a:lnTo>
                  <a:pt x="420" y="0"/>
                </a:lnTo>
                <a:lnTo>
                  <a:pt x="420" y="299"/>
                </a:lnTo>
                <a:lnTo>
                  <a:pt x="256" y="299"/>
                </a:lnTo>
              </a:path>
            </a:pathLst>
          </a:custGeom>
          <a:noFill/>
          <a:ln w="9525">
            <a:solidFill>
              <a:srgbClr val="8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15" name="Freeform 51">
            <a:extLst>
              <a:ext uri="{FF2B5EF4-FFF2-40B4-BE49-F238E27FC236}">
                <a16:creationId xmlns:a16="http://schemas.microsoft.com/office/drawing/2014/main" id="{43BA56B4-40D7-97AC-A72A-0CE19F318E44}"/>
              </a:ext>
            </a:extLst>
          </p:cNvPr>
          <p:cNvSpPr>
            <a:spLocks/>
          </p:cNvSpPr>
          <p:nvPr/>
        </p:nvSpPr>
        <p:spPr bwMode="auto">
          <a:xfrm>
            <a:off x="3125416" y="2261632"/>
            <a:ext cx="666750" cy="474663"/>
          </a:xfrm>
          <a:custGeom>
            <a:avLst/>
            <a:gdLst>
              <a:gd name="T0" fmla="*/ 0 w 420"/>
              <a:gd name="T1" fmla="*/ 2147483646 h 299"/>
              <a:gd name="T2" fmla="*/ 0 w 420"/>
              <a:gd name="T3" fmla="*/ 0 h 299"/>
              <a:gd name="T4" fmla="*/ 2147483646 w 420"/>
              <a:gd name="T5" fmla="*/ 0 h 299"/>
              <a:gd name="T6" fmla="*/ 2147483646 w 420"/>
              <a:gd name="T7" fmla="*/ 2147483646 h 299"/>
              <a:gd name="T8" fmla="*/ 2147483646 w 420"/>
              <a:gd name="T9" fmla="*/ 2147483646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0" h="299">
                <a:moveTo>
                  <a:pt x="0" y="136"/>
                </a:moveTo>
                <a:lnTo>
                  <a:pt x="0" y="0"/>
                </a:lnTo>
                <a:lnTo>
                  <a:pt x="420" y="0"/>
                </a:lnTo>
                <a:lnTo>
                  <a:pt x="420" y="299"/>
                </a:lnTo>
                <a:lnTo>
                  <a:pt x="256" y="299"/>
                </a:lnTo>
              </a:path>
            </a:pathLst>
          </a:custGeom>
          <a:noFill/>
          <a:ln w="9525">
            <a:solidFill>
              <a:srgbClr val="8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19" name="Rectangle 55">
            <a:extLst>
              <a:ext uri="{FF2B5EF4-FFF2-40B4-BE49-F238E27FC236}">
                <a16:creationId xmlns:a16="http://schemas.microsoft.com/office/drawing/2014/main" id="{7D7C1317-F74A-B98C-9245-0B04948B1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2779" y="3504645"/>
            <a:ext cx="1025525" cy="517525"/>
          </a:xfrm>
          <a:prstGeom prst="rect">
            <a:avLst/>
          </a:prstGeom>
          <a:solidFill>
            <a:srgbClr val="FFFFB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6920" name="Rectangle 56">
            <a:extLst>
              <a:ext uri="{FF2B5EF4-FFF2-40B4-BE49-F238E27FC236}">
                <a16:creationId xmlns:a16="http://schemas.microsoft.com/office/drawing/2014/main" id="{BE875140-0FC1-6894-8CB5-9DD798564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229" y="3547507"/>
            <a:ext cx="8447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en-US" sz="1400" b="1" dirty="0" err="1">
                <a:solidFill>
                  <a:srgbClr val="000000"/>
                </a:solidFill>
                <a:latin typeface="Tahoma" panose="020B0604030504040204" pitchFamily="34" charset="0"/>
              </a:rPr>
              <a:t>EventBus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6921" name="Line 57">
            <a:extLst>
              <a:ext uri="{FF2B5EF4-FFF2-40B4-BE49-F238E27FC236}">
                <a16:creationId xmlns:a16="http://schemas.microsoft.com/office/drawing/2014/main" id="{9F18BA64-77DE-2510-776A-8664277145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2779" y="3806270"/>
            <a:ext cx="1025525" cy="1587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22" name="Line 58">
            <a:extLst>
              <a:ext uri="{FF2B5EF4-FFF2-40B4-BE49-F238E27FC236}">
                <a16:creationId xmlns:a16="http://schemas.microsoft.com/office/drawing/2014/main" id="{EBEE1218-343D-3484-6FDE-F9282168FB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2779" y="3903107"/>
            <a:ext cx="1025525" cy="1588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23" name="Line 59">
            <a:extLst>
              <a:ext uri="{FF2B5EF4-FFF2-40B4-BE49-F238E27FC236}">
                <a16:creationId xmlns:a16="http://schemas.microsoft.com/office/drawing/2014/main" id="{782496E6-D2F7-71CA-1DE0-23FF1DF5BD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58679" y="3795157"/>
            <a:ext cx="1054100" cy="65088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24" name="Freeform 60">
            <a:extLst>
              <a:ext uri="{FF2B5EF4-FFF2-40B4-BE49-F238E27FC236}">
                <a16:creationId xmlns:a16="http://schemas.microsoft.com/office/drawing/2014/main" id="{3494F722-F9E8-A805-7519-CFBC0633299F}"/>
              </a:ext>
            </a:extLst>
          </p:cNvPr>
          <p:cNvSpPr>
            <a:spLocks/>
          </p:cNvSpPr>
          <p:nvPr/>
        </p:nvSpPr>
        <p:spPr bwMode="auto">
          <a:xfrm>
            <a:off x="3522291" y="3763407"/>
            <a:ext cx="90488" cy="74613"/>
          </a:xfrm>
          <a:custGeom>
            <a:avLst/>
            <a:gdLst>
              <a:gd name="T0" fmla="*/ 2147483646 w 57"/>
              <a:gd name="T1" fmla="*/ 2147483646 h 47"/>
              <a:gd name="T2" fmla="*/ 2147483646 w 57"/>
              <a:gd name="T3" fmla="*/ 2147483646 h 47"/>
              <a:gd name="T4" fmla="*/ 0 w 57"/>
              <a:gd name="T5" fmla="*/ 0 h 4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" h="47">
                <a:moveTo>
                  <a:pt x="6" y="47"/>
                </a:moveTo>
                <a:lnTo>
                  <a:pt x="57" y="2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8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25" name="Line 61">
            <a:extLst>
              <a:ext uri="{FF2B5EF4-FFF2-40B4-BE49-F238E27FC236}">
                <a16:creationId xmlns:a16="http://schemas.microsoft.com/office/drawing/2014/main" id="{FD2C0C63-BDE2-B0C4-06FE-EBD5EA6A23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14341" y="4022170"/>
            <a:ext cx="441325" cy="43180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26" name="Freeform 62">
            <a:extLst>
              <a:ext uri="{FF2B5EF4-FFF2-40B4-BE49-F238E27FC236}">
                <a16:creationId xmlns:a16="http://schemas.microsoft.com/office/drawing/2014/main" id="{865FB7AD-6FED-5E74-F0F6-CBAFDA7AC0A4}"/>
              </a:ext>
            </a:extLst>
          </p:cNvPr>
          <p:cNvSpPr>
            <a:spLocks/>
          </p:cNvSpPr>
          <p:nvPr/>
        </p:nvSpPr>
        <p:spPr bwMode="auto">
          <a:xfrm>
            <a:off x="3765179" y="4022170"/>
            <a:ext cx="90487" cy="96837"/>
          </a:xfrm>
          <a:custGeom>
            <a:avLst/>
            <a:gdLst>
              <a:gd name="T0" fmla="*/ 2147483646 w 57"/>
              <a:gd name="T1" fmla="*/ 2147483646 h 61"/>
              <a:gd name="T2" fmla="*/ 2147483646 w 57"/>
              <a:gd name="T3" fmla="*/ 0 h 61"/>
              <a:gd name="T4" fmla="*/ 0 w 57"/>
              <a:gd name="T5" fmla="*/ 2147483646 h 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" h="61">
                <a:moveTo>
                  <a:pt x="28" y="61"/>
                </a:moveTo>
                <a:lnTo>
                  <a:pt x="57" y="0"/>
                </a:lnTo>
                <a:lnTo>
                  <a:pt x="0" y="21"/>
                </a:lnTo>
              </a:path>
            </a:pathLst>
          </a:custGeom>
          <a:noFill/>
          <a:ln w="9525">
            <a:solidFill>
              <a:srgbClr val="8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27" name="Freeform 63">
            <a:extLst>
              <a:ext uri="{FF2B5EF4-FFF2-40B4-BE49-F238E27FC236}">
                <a16:creationId xmlns:a16="http://schemas.microsoft.com/office/drawing/2014/main" id="{A4F4D1B9-6B29-66DA-0BA1-8B4F45EC0E7E}"/>
              </a:ext>
            </a:extLst>
          </p:cNvPr>
          <p:cNvSpPr>
            <a:spLocks/>
          </p:cNvSpPr>
          <p:nvPr/>
        </p:nvSpPr>
        <p:spPr bwMode="auto">
          <a:xfrm>
            <a:off x="4116016" y="2726770"/>
            <a:ext cx="1187450" cy="777875"/>
          </a:xfrm>
          <a:custGeom>
            <a:avLst/>
            <a:gdLst>
              <a:gd name="T0" fmla="*/ 2147483646 w 748"/>
              <a:gd name="T1" fmla="*/ 0 h 490"/>
              <a:gd name="T2" fmla="*/ 0 w 748"/>
              <a:gd name="T3" fmla="*/ 0 h 490"/>
              <a:gd name="T4" fmla="*/ 2147483646 w 748"/>
              <a:gd name="T5" fmla="*/ 2147483646 h 4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48" h="490">
                <a:moveTo>
                  <a:pt x="748" y="0"/>
                </a:moveTo>
                <a:lnTo>
                  <a:pt x="0" y="0"/>
                </a:lnTo>
                <a:lnTo>
                  <a:pt x="6" y="490"/>
                </a:lnTo>
              </a:path>
            </a:pathLst>
          </a:custGeom>
          <a:noFill/>
          <a:ln w="9525">
            <a:solidFill>
              <a:srgbClr val="8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28" name="Freeform 64">
            <a:extLst>
              <a:ext uri="{FF2B5EF4-FFF2-40B4-BE49-F238E27FC236}">
                <a16:creationId xmlns:a16="http://schemas.microsoft.com/office/drawing/2014/main" id="{11055C20-C5FA-7581-816C-38FFE90F4EC8}"/>
              </a:ext>
            </a:extLst>
          </p:cNvPr>
          <p:cNvSpPr>
            <a:spLocks/>
          </p:cNvSpPr>
          <p:nvPr/>
        </p:nvSpPr>
        <p:spPr bwMode="auto">
          <a:xfrm>
            <a:off x="4089029" y="3277632"/>
            <a:ext cx="71437" cy="227013"/>
          </a:xfrm>
          <a:custGeom>
            <a:avLst/>
            <a:gdLst>
              <a:gd name="T0" fmla="*/ 0 w 45"/>
              <a:gd name="T1" fmla="*/ 2147483646 h 143"/>
              <a:gd name="T2" fmla="*/ 2147483646 w 45"/>
              <a:gd name="T3" fmla="*/ 2147483646 h 143"/>
              <a:gd name="T4" fmla="*/ 2147483646 w 45"/>
              <a:gd name="T5" fmla="*/ 2147483646 h 143"/>
              <a:gd name="T6" fmla="*/ 2147483646 w 45"/>
              <a:gd name="T7" fmla="*/ 0 h 143"/>
              <a:gd name="T8" fmla="*/ 0 w 45"/>
              <a:gd name="T9" fmla="*/ 2147483646 h 1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" h="143">
                <a:moveTo>
                  <a:pt x="0" y="75"/>
                </a:moveTo>
                <a:lnTo>
                  <a:pt x="23" y="143"/>
                </a:lnTo>
                <a:lnTo>
                  <a:pt x="45" y="75"/>
                </a:lnTo>
                <a:lnTo>
                  <a:pt x="23" y="0"/>
                </a:lnTo>
                <a:lnTo>
                  <a:pt x="0" y="75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8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6929" name="Freeform 65">
            <a:extLst>
              <a:ext uri="{FF2B5EF4-FFF2-40B4-BE49-F238E27FC236}">
                <a16:creationId xmlns:a16="http://schemas.microsoft.com/office/drawing/2014/main" id="{7A1F6395-2F59-C376-002F-49419C96847E}"/>
              </a:ext>
            </a:extLst>
          </p:cNvPr>
          <p:cNvSpPr>
            <a:spLocks/>
          </p:cNvSpPr>
          <p:nvPr/>
        </p:nvSpPr>
        <p:spPr bwMode="auto">
          <a:xfrm>
            <a:off x="5214566" y="2682320"/>
            <a:ext cx="88900" cy="87312"/>
          </a:xfrm>
          <a:custGeom>
            <a:avLst/>
            <a:gdLst>
              <a:gd name="T0" fmla="*/ 0 w 56"/>
              <a:gd name="T1" fmla="*/ 2147483646 h 55"/>
              <a:gd name="T2" fmla="*/ 2147483646 w 56"/>
              <a:gd name="T3" fmla="*/ 2147483646 h 55"/>
              <a:gd name="T4" fmla="*/ 0 w 56"/>
              <a:gd name="T5" fmla="*/ 0 h 5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" h="55">
                <a:moveTo>
                  <a:pt x="0" y="55"/>
                </a:moveTo>
                <a:lnTo>
                  <a:pt x="56" y="28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8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30" name="Rectangle 66">
            <a:extLst>
              <a:ext uri="{FF2B5EF4-FFF2-40B4-BE49-F238E27FC236}">
                <a16:creationId xmlns:a16="http://schemas.microsoft.com/office/drawing/2014/main" id="{93C43975-EBFD-D6B8-9326-46CC8BB85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3966" y="2045732"/>
            <a:ext cx="1066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6931" name="Rectangle 67">
            <a:extLst>
              <a:ext uri="{FF2B5EF4-FFF2-40B4-BE49-F238E27FC236}">
                <a16:creationId xmlns:a16="http://schemas.microsoft.com/office/drawing/2014/main" id="{7F31907B-86FB-5E55-2C5B-13A5E9B69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566" y="2198132"/>
            <a:ext cx="457200" cy="76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6932" name="Text Box 68">
            <a:extLst>
              <a:ext uri="{FF2B5EF4-FFF2-40B4-BE49-F238E27FC236}">
                <a16:creationId xmlns:a16="http://schemas.microsoft.com/office/drawing/2014/main" id="{90F50917-9EB0-E3AF-5480-C3FB5BB6E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053" y="5337074"/>
            <a:ext cx="824547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Assures a better decoupling between  publishers and subscribers: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Publishers do not  know the identity of objects that are Subscribers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Subscribers do not know the identity of publisher objects, only the types of events generated by these:</a:t>
            </a:r>
          </a:p>
          <a:p>
            <a:pPr eaLnBrk="1" hangingPunct="1"/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5BC998-7340-AC04-F1BB-0D2FD548595C}"/>
              </a:ext>
            </a:extLst>
          </p:cNvPr>
          <p:cNvSpPr txBox="1"/>
          <p:nvPr/>
        </p:nvSpPr>
        <p:spPr>
          <a:xfrm>
            <a:off x="796131" y="1519612"/>
            <a:ext cx="71445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000" b="1" dirty="0">
                <a:solidFill>
                  <a:schemeClr val="tx1"/>
                </a:solidFill>
              </a:rPr>
              <a:t>Notifier results from combining Mediator and Observer: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0D079F1-D7D3-4E65-B5D8-5838BDF30ED9}"/>
                  </a:ext>
                </a:extLst>
              </p14:cNvPr>
              <p14:cNvContentPartPr/>
              <p14:nvPr/>
            </p14:nvContentPartPr>
            <p14:xfrm>
              <a:off x="3510444" y="2002565"/>
              <a:ext cx="3065040" cy="24544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0D079F1-D7D3-4E65-B5D8-5838BDF30E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04324" y="1996445"/>
                <a:ext cx="3077280" cy="246672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Callout: Line with Accent Bar 5">
            <a:extLst>
              <a:ext uri="{FF2B5EF4-FFF2-40B4-BE49-F238E27FC236}">
                <a16:creationId xmlns:a16="http://schemas.microsoft.com/office/drawing/2014/main" id="{B510364F-679E-D8DB-2A98-8843C1EFE270}"/>
              </a:ext>
            </a:extLst>
          </p:cNvPr>
          <p:cNvSpPr/>
          <p:nvPr/>
        </p:nvSpPr>
        <p:spPr bwMode="auto">
          <a:xfrm>
            <a:off x="6695899" y="2011386"/>
            <a:ext cx="1177534" cy="612648"/>
          </a:xfrm>
          <a:prstGeom prst="accentCallout1">
            <a:avLst>
              <a:gd name="adj1" fmla="val 7636"/>
              <a:gd name="adj2" fmla="val 23"/>
              <a:gd name="adj3" fmla="val 61690"/>
              <a:gd name="adj4" fmla="val -34391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Subject - Observer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5E8E11E-7650-C51D-3AA7-7B6C9D8B664A}"/>
                  </a:ext>
                </a:extLst>
              </p14:cNvPr>
              <p14:cNvContentPartPr/>
              <p14:nvPr/>
            </p14:nvContentPartPr>
            <p14:xfrm>
              <a:off x="3353484" y="3121085"/>
              <a:ext cx="1521360" cy="118944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5E8E11E-7650-C51D-3AA7-7B6C9D8B664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47364" y="3114965"/>
                <a:ext cx="1533600" cy="120168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Callout: Line with Accent Bar 9">
            <a:extLst>
              <a:ext uri="{FF2B5EF4-FFF2-40B4-BE49-F238E27FC236}">
                <a16:creationId xmlns:a16="http://schemas.microsoft.com/office/drawing/2014/main" id="{87FA44A6-B6BC-F974-355A-F2A3997785C6}"/>
              </a:ext>
            </a:extLst>
          </p:cNvPr>
          <p:cNvSpPr/>
          <p:nvPr/>
        </p:nvSpPr>
        <p:spPr bwMode="auto">
          <a:xfrm>
            <a:off x="4388972" y="4509491"/>
            <a:ext cx="1130392" cy="323911"/>
          </a:xfrm>
          <a:prstGeom prst="accentCallout1">
            <a:avLst>
              <a:gd name="adj1" fmla="val 7636"/>
              <a:gd name="adj2" fmla="val 23"/>
              <a:gd name="adj3" fmla="val -68374"/>
              <a:gd name="adj4" fmla="val -27782"/>
            </a:avLst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Mediator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F39E75F-027F-5EDD-DAC4-E4F4360B2F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82000" cy="1141412"/>
          </a:xfrm>
        </p:spPr>
        <p:txBody>
          <a:bodyPr/>
          <a:lstStyle/>
          <a:p>
            <a:pPr eaLnBrk="1" hangingPunct="1"/>
            <a:r>
              <a:rPr lang="en-US" altLang="en-US" dirty="0"/>
              <a:t>Notifier (</a:t>
            </a:r>
            <a:r>
              <a:rPr lang="en-US" altLang="en-US" dirty="0" err="1"/>
              <a:t>BasicEventBus</a:t>
            </a:r>
            <a:r>
              <a:rPr lang="en-US" altLang="en-US" dirty="0"/>
              <a:t>) - Applicability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38CF36F-01D0-2F2A-D0CB-CACA586F88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defTabSz="914400" eaLnBrk="1" hangingPunct="1">
              <a:buFont typeface="Times New Roman" panose="02020603050405020304" pitchFamily="18" charset="0"/>
              <a:buChar char="•"/>
            </a:pPr>
            <a:r>
              <a:rPr lang="en-US" altLang="en-US" sz="2000" dirty="0"/>
              <a:t>When an object should be able to notify other objects of an event without needing to know who these objects are or what they do in response.</a:t>
            </a:r>
          </a:p>
          <a:p>
            <a:pPr marL="533400" indent="-533400" defTabSz="914400" eaLnBrk="1" hangingPunct="1">
              <a:buFont typeface="Times New Roman" panose="02020603050405020304" pitchFamily="18" charset="0"/>
              <a:buChar char="•"/>
            </a:pPr>
            <a:r>
              <a:rPr lang="en-US" altLang="en-US" sz="2000" dirty="0"/>
              <a:t>When the event notification includes all data on the event (PUSH mode)</a:t>
            </a:r>
          </a:p>
          <a:p>
            <a:pPr marL="533400" indent="-533400" defTabSz="914400" eaLnBrk="1" hangingPunct="1">
              <a:buFont typeface="Times New Roman" panose="02020603050405020304" pitchFamily="18" charset="0"/>
              <a:buChar char="•"/>
            </a:pPr>
            <a:r>
              <a:rPr lang="en-US" altLang="en-US" sz="2000" dirty="0"/>
              <a:t>When an object needs to be notified of an event, but does not need to know where the event originated.</a:t>
            </a:r>
          </a:p>
          <a:p>
            <a:pPr marL="533400" indent="-533400" defTabSz="914400" eaLnBrk="1" hangingPunct="1">
              <a:buFont typeface="Times New Roman" panose="02020603050405020304" pitchFamily="18" charset="0"/>
              <a:buChar char="•"/>
            </a:pPr>
            <a:r>
              <a:rPr lang="en-US" altLang="en-US" sz="2000" dirty="0"/>
              <a:t>When more than one object can generate the same kind of event.</a:t>
            </a:r>
          </a:p>
          <a:p>
            <a:pPr marL="533400" indent="-533400" defTabSz="914400" eaLnBrk="1" hangingPunct="1">
              <a:buFont typeface="Times New Roman" panose="02020603050405020304" pitchFamily="18" charset="0"/>
              <a:buChar char="•"/>
            </a:pPr>
            <a:r>
              <a:rPr lang="en-US" altLang="en-US" sz="2000" dirty="0"/>
              <a:t>When some objects are interested in a broader classification of events, while others are interested in a narrower classification.</a:t>
            </a:r>
          </a:p>
          <a:p>
            <a:pPr marL="533400" indent="-533400" defTabSz="914400" eaLnBrk="1" hangingPunct="1">
              <a:buFont typeface="Times New Roman" panose="02020603050405020304" pitchFamily="18" charset="0"/>
              <a:buChar char="•"/>
            </a:pPr>
            <a:r>
              <a:rPr lang="en-US" altLang="en-US" sz="2000" dirty="0"/>
              <a:t>When an object may be interested in more than one kind of event.</a:t>
            </a:r>
          </a:p>
          <a:p>
            <a:pPr marL="533400" indent="-533400" defTabSz="914400" eaLnBrk="1" hangingPunct="1">
              <a:buFont typeface="Times New Roman" panose="02020603050405020304" pitchFamily="18" charset="0"/>
              <a:buChar char="•"/>
            </a:pPr>
            <a:r>
              <a:rPr lang="en-US" altLang="en-US" sz="2000" dirty="0"/>
              <a:t>When you need to dynamically introduce new kinds of events.</a:t>
            </a:r>
          </a:p>
          <a:p>
            <a:pPr marL="533400" indent="-533400" defTabSz="914400" eaLnBrk="1" hangingPunct="1">
              <a:buFont typeface="Times New Roman" panose="02020603050405020304" pitchFamily="18" charset="0"/>
              <a:buChar char="•"/>
            </a:pPr>
            <a:r>
              <a:rPr lang="en-US" altLang="en-US" sz="2000" dirty="0"/>
              <a:t>When objects participating in notification may be dynamically introduced or removed, as in distributed systems.</a:t>
            </a:r>
          </a:p>
          <a:p>
            <a:pPr marL="533400" indent="-533400" defTabSz="914400" eaLnBrk="1" hangingPunct="1"/>
            <a:br>
              <a:rPr lang="en-US" altLang="en-US" sz="2000" dirty="0"/>
            </a:br>
            <a:endParaRPr lang="en-US" altLang="en-US" sz="2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7">
            <a:extLst>
              <a:ext uri="{FF2B5EF4-FFF2-40B4-BE49-F238E27FC236}">
                <a16:creationId xmlns:a16="http://schemas.microsoft.com/office/drawing/2014/main" id="{39A73387-ACB7-63A6-F8A3-1DF54F149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5" y="1828800"/>
            <a:ext cx="8210550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Title 1">
            <a:extLst>
              <a:ext uri="{FF2B5EF4-FFF2-40B4-BE49-F238E27FC236}">
                <a16:creationId xmlns:a16="http://schemas.microsoft.com/office/drawing/2014/main" id="{9FE3074B-E2E5-EC24-BE5F-C679F8851D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/>
              <a:t>BasicEventBus</a:t>
            </a:r>
            <a:endParaRPr lang="en-GB" altLang="en-US" dirty="0"/>
          </a:p>
        </p:txBody>
      </p:sp>
      <p:sp>
        <p:nvSpPr>
          <p:cNvPr id="11" name="Rectangle: Folded Corner 10">
            <a:extLst>
              <a:ext uri="{FF2B5EF4-FFF2-40B4-BE49-F238E27FC236}">
                <a16:creationId xmlns:a16="http://schemas.microsoft.com/office/drawing/2014/main" id="{F85CDA2A-F36F-A8B9-5D63-7302E21FDEC4}"/>
              </a:ext>
            </a:extLst>
          </p:cNvPr>
          <p:cNvSpPr/>
          <p:nvPr/>
        </p:nvSpPr>
        <p:spPr>
          <a:xfrm rot="10800000" flipH="1">
            <a:off x="288925" y="3048000"/>
            <a:ext cx="2667000" cy="1295400"/>
          </a:xfrm>
          <a:prstGeom prst="foldedCorne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87536F-84E2-B0A6-5DA6-75A4DDC99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3106738"/>
            <a:ext cx="26670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publish(thisEvent)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  for all subscriptions (s, ev)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     if Typeof thisEvent is ev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       s.inform(thisEvent)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}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4C1542-DE1A-0FD0-8B5F-43A5F2CC4F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7693" y="2702719"/>
            <a:ext cx="2867025" cy="108585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8404DC0-2E12-DDA8-A318-A37527AE5234}"/>
              </a:ext>
            </a:extLst>
          </p:cNvPr>
          <p:cNvCxnSpPr>
            <a:cxnSpLocks/>
          </p:cNvCxnSpPr>
          <p:nvPr/>
        </p:nvCxnSpPr>
        <p:spPr>
          <a:xfrm flipV="1">
            <a:off x="2955925" y="3690938"/>
            <a:ext cx="473075" cy="195262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23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031DD388-E027-7127-480A-D67A0E3993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dirty="0"/>
              <a:t>Example: Sensors and Displays with </a:t>
            </a:r>
            <a:r>
              <a:rPr lang="en-GB" altLang="en-US" sz="3600" dirty="0" err="1"/>
              <a:t>BasicEventBus</a:t>
            </a:r>
            <a:endParaRPr lang="en-GB" altLang="en-US" sz="3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79703B-FB7A-E271-B315-A9684B6D41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981200"/>
            <a:ext cx="8410575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5212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A09AD45-D464-F5B1-A5D0-316351EDF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362" y="4573479"/>
            <a:ext cx="8077200" cy="209288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rgbClr val="000080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interface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BasicEventBus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void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publish(Event event);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void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subscribe(Class&lt;?&gt;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eventType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Subscriber subscriber);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    void </a:t>
            </a:r>
            <a:r>
              <a:rPr lang="en-US" altLang="en-US" dirty="0">
                <a:solidFill>
                  <a:srgbClr val="000000"/>
                </a:solidFill>
                <a:latin typeface="Arial Unicode MS"/>
              </a:rPr>
              <a:t>uns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ubscribe(Class&lt;?&gt;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eventType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Subscriber subscriber);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5B8D1D7-EFED-E353-E73B-374290CF5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302" y="2083717"/>
            <a:ext cx="2057400" cy="15388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interface 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 {</a:t>
            </a:r>
            <a:b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}</a:t>
            </a:r>
            <a:b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endParaRPr kumimoji="0" lang="en-US" altLang="en-US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C712ED-5783-7BAD-6FF5-97B7BC182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413370"/>
            <a:ext cx="3962400" cy="15388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interface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Subscriber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void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inform(Event event);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12BA0AB-BC2A-178F-7A16-5A1F3D4FA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/>
              <a:t>BasicEventBus</a:t>
            </a:r>
            <a:r>
              <a:rPr lang="en-GB" dirty="0"/>
              <a:t> API</a:t>
            </a:r>
          </a:p>
        </p:txBody>
      </p:sp>
    </p:spTree>
    <p:extLst>
      <p:ext uri="{BB962C8B-B14F-4D97-AF65-F5344CB8AC3E}">
        <p14:creationId xmlns:p14="http://schemas.microsoft.com/office/powerpoint/2010/main" val="39342271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62479048-044F-F207-1BC8-3554288F2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686800" cy="11430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Detailed Implementation of the </a:t>
            </a:r>
            <a:r>
              <a:rPr lang="en-US" altLang="en-US" sz="3200" dirty="0" err="1"/>
              <a:t>BasicEventBus</a:t>
            </a:r>
            <a:r>
              <a:rPr lang="en-US" altLang="en-US" sz="3200" dirty="0"/>
              <a:t> </a:t>
            </a:r>
            <a:br>
              <a:rPr lang="en-US" altLang="en-US" sz="3200" dirty="0"/>
            </a:br>
            <a:r>
              <a:rPr lang="en-US" altLang="en-US" sz="3200" dirty="0"/>
              <a:t>as an Event Notifier </a:t>
            </a:r>
            <a:br>
              <a:rPr lang="en-US" altLang="en-US" sz="3200" dirty="0"/>
            </a:br>
            <a:r>
              <a:rPr lang="en-US" altLang="en-US" sz="2400" dirty="0"/>
              <a:t>[Gupta, Hartkopf, Ramaswamy]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F107F9D9-7AB0-907D-8421-405C4A8556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534400" cy="4525963"/>
          </a:xfrm>
        </p:spPr>
        <p:txBody>
          <a:bodyPr/>
          <a:lstStyle/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 sz="2000" b="1" dirty="0"/>
              <a:t>Participants:</a:t>
            </a:r>
          </a:p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 sz="2000" b="1" dirty="0"/>
              <a:t>Event:   </a:t>
            </a:r>
            <a:r>
              <a:rPr lang="en-US" altLang="en-US" sz="2000" dirty="0"/>
              <a:t>A common ancestor type for all events.</a:t>
            </a:r>
          </a:p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 sz="2000" b="1" dirty="0" err="1"/>
              <a:t>ConcreteEvent</a:t>
            </a:r>
            <a:r>
              <a:rPr lang="en-US" altLang="en-US" sz="2000" dirty="0"/>
              <a:t> (example: </a:t>
            </a:r>
            <a:r>
              <a:rPr lang="en-US" altLang="en-US" sz="2000" dirty="0" err="1"/>
              <a:t>TemperatureEvent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PressureEvent</a:t>
            </a:r>
            <a:r>
              <a:rPr lang="en-US" altLang="en-US" sz="2000" dirty="0"/>
              <a:t>): Represents a specific occurrence, possibly containing data about that occurrence.</a:t>
            </a:r>
          </a:p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 sz="2000" b="1" dirty="0"/>
              <a:t>Publisher</a:t>
            </a:r>
            <a:r>
              <a:rPr lang="en-US" altLang="en-US" sz="2000" dirty="0"/>
              <a:t> (</a:t>
            </a:r>
            <a:r>
              <a:rPr lang="en-US" altLang="en-US" sz="2000" dirty="0" err="1"/>
              <a:t>TemperatureSensor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PressureSensor</a:t>
            </a:r>
            <a:r>
              <a:rPr lang="en-US" altLang="en-US" sz="2000" dirty="0"/>
              <a:t>): Emits or produces events.</a:t>
            </a:r>
          </a:p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 sz="2000" b="1" dirty="0"/>
              <a:t>Subscriber: </a:t>
            </a:r>
            <a:r>
              <a:rPr lang="en-US" altLang="en-US" sz="2000" dirty="0"/>
              <a:t>Defines an interface for all objects that need to handle events.</a:t>
            </a:r>
          </a:p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 sz="2000" b="1" dirty="0" err="1"/>
              <a:t>ConcreteSubscriber</a:t>
            </a:r>
            <a:r>
              <a:rPr lang="en-US" altLang="en-US" sz="2000" dirty="0"/>
              <a:t> (</a:t>
            </a:r>
            <a:r>
              <a:rPr lang="en-US" altLang="en-US" sz="2000" dirty="0" err="1"/>
              <a:t>NumericDisplay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AverageDisplay</a:t>
            </a:r>
            <a:r>
              <a:rPr lang="en-US" altLang="en-US" sz="2000" dirty="0"/>
              <a:t>) Registers for events, and handles events by implementing the Subscriber interface. </a:t>
            </a:r>
          </a:p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 sz="2000" b="1" dirty="0" err="1"/>
              <a:t>EventBus</a:t>
            </a:r>
            <a:r>
              <a:rPr lang="en-US" altLang="en-US" sz="2000" b="1" dirty="0"/>
              <a:t>: </a:t>
            </a:r>
            <a:r>
              <a:rPr lang="en-US" altLang="en-US" sz="2000" dirty="0"/>
              <a:t>intermediary between subscriber and publisher. Maintains a map of subscriptions for different event types</a:t>
            </a:r>
          </a:p>
          <a:p>
            <a:pPr marL="0" indent="0" eaLnBrk="1" hangingPunct="1"/>
            <a:endParaRPr lang="en-US" altLang="en-US" sz="2000" dirty="0"/>
          </a:p>
          <a:p>
            <a:pPr eaLnBrk="1" hangingPunct="1">
              <a:buFont typeface="Times New Roman" panose="02020603050405020304" pitchFamily="18" charset="0"/>
              <a:buChar char="•"/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9C0F6EF3-F0E7-9B95-AE87-429B6E4FC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29399"/>
            <a:ext cx="8991600" cy="69865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BasicEventBusImpl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implements  </a:t>
            </a:r>
            <a:r>
              <a:rPr lang="en-US" altLang="en-US" sz="1600" dirty="0" err="1">
                <a:solidFill>
                  <a:srgbClr val="000000"/>
                </a:solidFill>
                <a:latin typeface="Arial Unicode MS"/>
              </a:rPr>
              <a:t>BasicE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ventBus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Arial Unicode MS"/>
            </a:endParaRPr>
          </a:p>
          <a:p>
            <a:pPr defTabSz="914400"/>
            <a:r>
              <a:rPr lang="en-US" altLang="en-US" sz="1600" b="1" dirty="0">
                <a:solidFill>
                  <a:srgbClr val="000080"/>
                </a:solidFill>
                <a:latin typeface="Arial Unicode MS"/>
              </a:rPr>
              <a:t>  private c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Subscription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Class&lt;?&gt;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eventType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Subscriber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subscriber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Subscription(Class&lt;?&gt;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anEventType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Subscriber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aSubscriber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eventType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anEventType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subscriber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aSubscriber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static private </a:t>
            </a:r>
            <a:r>
              <a:rPr lang="en-US" altLang="en-US" sz="1600" dirty="0" err="1">
                <a:solidFill>
                  <a:srgbClr val="000000"/>
                </a:solidFill>
                <a:latin typeface="Arial Unicode MS"/>
              </a:rPr>
              <a:t>BasicE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ventBusImpl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singleton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null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private final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Class&lt;?&gt;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eventClass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protected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List&lt;Subscription&gt;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subscriptions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private </a:t>
            </a:r>
            <a:r>
              <a:rPr lang="en-US" altLang="en-US" sz="1600" dirty="0" err="1">
                <a:solidFill>
                  <a:srgbClr val="000000"/>
                </a:solidFill>
                <a:latin typeface="Arial Unicode MS"/>
              </a:rPr>
              <a:t>BasicE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ventBusImpl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 {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// Prevents direct instantiation of the singleton event service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subscriptions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ArrayList&lt;&gt;();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static public </a:t>
            </a:r>
            <a:r>
              <a:rPr lang="en-US" altLang="en-US" sz="1600" dirty="0" err="1">
                <a:solidFill>
                  <a:srgbClr val="000000"/>
                </a:solidFill>
                <a:latin typeface="Arial Unicode MS"/>
              </a:rPr>
              <a:t>BasicE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ventBusImpl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instance() {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// Provides access point to singleton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Eventbus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singleton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==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null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singleton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BasicEventBusImpl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return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singleton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4855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8C0EDCF-D0DC-2245-E5EB-E6B98DC3A3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8013" cy="1141413"/>
          </a:xfrm>
        </p:spPr>
        <p:txBody>
          <a:bodyPr/>
          <a:lstStyle/>
          <a:p>
            <a:pPr eaLnBrk="1" hangingPunct="1"/>
            <a:r>
              <a:rPr lang="en-US" altLang="en-US"/>
              <a:t>Characteristics of Event-driven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19FDA72-4483-B19E-773D-709B6136C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 sz="2400" dirty="0"/>
              <a:t>The components of an application do not interact directly with each other, but through implicit invocation</a:t>
            </a:r>
          </a:p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 sz="2400" dirty="0"/>
              <a:t>The implicit invocation is facilitated by an </a:t>
            </a:r>
            <a:r>
              <a:rPr lang="en-US" altLang="en-US" sz="2400" i="1" dirty="0"/>
              <a:t>infrastructure called Event Service</a:t>
            </a:r>
          </a:p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 sz="2400" b="1" dirty="0"/>
              <a:t>Implicit invocation may happen according to the </a:t>
            </a:r>
            <a:r>
              <a:rPr lang="en-US" altLang="en-US" sz="2400" b="1" i="1" dirty="0"/>
              <a:t>variants:</a:t>
            </a:r>
            <a:r>
              <a:rPr lang="en-US" altLang="en-US" sz="2400" b="1" dirty="0"/>
              <a:t> 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400" b="1" dirty="0"/>
              <a:t>Publisher/Subscriber Direct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400" b="1" dirty="0"/>
              <a:t>Event Channel (Event Bus)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5FF2C9-A5BD-226A-66FE-700E14B822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58C12237-37D9-21D2-031E-19C6EC645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838200"/>
            <a:ext cx="8839200" cy="48320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publish(Event event)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// publish on all subscribers 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for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(Subscription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subscription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: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subscriptions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subscription.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eventType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.isAssignableFrom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event.getClass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()))	 					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subscription.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subscriber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.inform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(event);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subscribe(Class&lt;?&gt;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Subscriber subscriber)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throws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solidFill>
                  <a:srgbClr val="000080"/>
                </a:solidFill>
                <a:latin typeface="Arial Unicode MS"/>
              </a:rPr>
              <a:t>					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InvalidEventTypeException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(!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eventClass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.isAssignableFrom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))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throw 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InvalidEventTypeException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// Prevent duplicate subscriptions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Subscription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subscription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=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Subscription(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subscriber);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(!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subscriptions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.contains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(subscription))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subscriptions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.add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(subscription);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576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A70DF701-6001-5597-C5F0-17FD195C43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err="1"/>
              <a:t>BasicEventBus</a:t>
            </a:r>
            <a:r>
              <a:rPr lang="en-US" altLang="en-US" sz="3200" dirty="0"/>
              <a:t> Implementation: Discussion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877F33A6-2B2E-5FF9-84FF-FA1F5A9AD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Subscription is based on event types and not  on identity of the publisher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Publishers and Subscribers are independent. Coupling between them  is reduced to knowing the set of allowed event types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Implementation detail: use the Class metaobject to describe the type of the subscribed event: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600" dirty="0"/>
              <a:t>Subscribing  to a certain event type  automatically comprises all its subtypes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600" dirty="0"/>
              <a:t>Disadvantage: type safety vs generality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C7B1E32-B95B-05C8-E730-42C27B996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16278"/>
            <a:ext cx="7772400" cy="48320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class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MainSensors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static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main(String[]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args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GeneralDisplay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d1 =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GeneralDisplay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"Display1"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GeneralDisplay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d2 =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GeneralDisplay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"Display2"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BasicEventBus.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instance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().subscribe(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TemperatureEvent.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class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d1);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BasicEventBus.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instance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().subscribe(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TemperatureEvent.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class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d2);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TemperatureSensor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ts1 =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TemperatureSensor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"TS001"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"Arad"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 Unicode MS"/>
              </a:rPr>
              <a:t>99.9F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TemperatureSensor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ts2 =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TemperatureSensor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"TS002"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"Timisoara"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 Unicode MS"/>
              </a:rPr>
              <a:t>98.5F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ts1.setTemperatureValue(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 Unicode MS"/>
              </a:rPr>
              <a:t>24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ts2.setTemperatureValue(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 Unicode MS"/>
              </a:rPr>
              <a:t>12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ts1.setTemperatureValue(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 Unicode MS"/>
              </a:rPr>
              <a:t>5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ts2.setTemperatureValue(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 Unicode MS"/>
              </a:rPr>
              <a:t>8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}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E959F4-AE49-F639-AF67-114BFAA35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with the </a:t>
            </a:r>
            <a:r>
              <a:rPr lang="en-GB" dirty="0" err="1"/>
              <a:t>BasicEventBus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916C3AC-0B67-A410-8611-16A1FC81DC62}"/>
                  </a:ext>
                </a:extLst>
              </p14:cNvPr>
              <p14:cNvContentPartPr/>
              <p14:nvPr/>
            </p14:nvContentPartPr>
            <p14:xfrm>
              <a:off x="767895" y="3452645"/>
              <a:ext cx="5225040" cy="7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916C3AC-0B67-A410-8611-16A1FC81DC6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2255" y="3308645"/>
                <a:ext cx="529668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357803B-345A-F718-BBA9-66F5FE74D4F5}"/>
                  </a:ext>
                </a:extLst>
              </p14:cNvPr>
              <p14:cNvContentPartPr/>
              <p14:nvPr/>
            </p14:nvContentPartPr>
            <p14:xfrm>
              <a:off x="826575" y="3851165"/>
              <a:ext cx="5268240" cy="802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357803B-345A-F718-BBA9-66F5FE74D4F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0575" y="3779165"/>
                <a:ext cx="5339880" cy="223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77842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225F2-5347-448D-0CC9-EA1FE9599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Events with the </a:t>
            </a:r>
            <a:r>
              <a:rPr lang="en-GB" dirty="0" err="1"/>
              <a:t>BasicEventBus</a:t>
            </a:r>
            <a:endParaRPr lang="en-GB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3454105-568A-6679-3FF5-49C2CF70C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227" y="1597362"/>
            <a:ext cx="6705600" cy="20313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class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TemperatureEvent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implements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TemperatureSensor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theSensor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TemperatureEvent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TemperatureSensor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t){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theSensor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=t;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TemperatureSensor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getTheSensor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return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theSensor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}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D529F31-C781-8959-4F29-C7E1CF91D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227" y="3810000"/>
            <a:ext cx="8534400" cy="20313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class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WaterLevelEvent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implements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WaterLevelMonitor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theMonitor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WaterLevelEvent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WaterLevelMonitor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t){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theMonitor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=t;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WaterLevelMonitor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getTheMonitor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return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theMonitor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}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F23642B-F5A7-FB8D-6A41-AC37D4FC2983}"/>
                  </a:ext>
                </a:extLst>
              </p14:cNvPr>
              <p14:cNvContentPartPr/>
              <p14:nvPr/>
            </p14:nvContentPartPr>
            <p14:xfrm>
              <a:off x="3132015" y="1916165"/>
              <a:ext cx="1250640" cy="43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F23642B-F5A7-FB8D-6A41-AC37D4FC298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96375" y="1844165"/>
                <a:ext cx="1322280" cy="14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AEDD1D5-5857-C585-47F5-DA6BB143FE7B}"/>
                  </a:ext>
                </a:extLst>
              </p14:cNvPr>
              <p14:cNvContentPartPr/>
              <p14:nvPr/>
            </p14:nvContentPartPr>
            <p14:xfrm>
              <a:off x="2937255" y="4056005"/>
              <a:ext cx="1401120" cy="586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AEDD1D5-5857-C585-47F5-DA6BB143FE7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01255" y="3984005"/>
                <a:ext cx="1472760" cy="20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17717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7EAA-C940-7621-1036-134D51BCC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A Publisher with the </a:t>
            </a:r>
            <a:r>
              <a:rPr lang="en-GB" sz="4000" dirty="0" err="1"/>
              <a:t>BasicEventBus</a:t>
            </a:r>
            <a:endParaRPr lang="en-GB" sz="4000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468AEE7F-AC38-7517-C7A9-D84ABDE20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705" y="1748909"/>
            <a:ext cx="8686800" cy="489364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class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TemperatureSensor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private int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temperatureValue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String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String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location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private float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precision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TemperatureSensor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(String ID, String location,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float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precision)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.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=ID;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this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.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location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=location;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this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.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precision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=precision;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this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.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temperatureValue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 Unicode MS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setTemperatureValue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int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newValue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temperatureValue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newValue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lang="en-US" altLang="en-US" sz="1400" dirty="0" err="1">
                <a:solidFill>
                  <a:srgbClr val="000000"/>
                </a:solidFill>
                <a:latin typeface="Arial Unicode MS"/>
              </a:rPr>
              <a:t>BasicE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ventBus.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instance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().publish(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TemperatureEvent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000000"/>
              </a:solidFill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Arial Unicode MS"/>
              </a:rPr>
              <a:t>// 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3E984F3-C803-5EB7-5841-D4EF11336E70}"/>
                  </a:ext>
                </a:extLst>
              </p14:cNvPr>
              <p14:cNvContentPartPr/>
              <p14:nvPr/>
            </p14:nvContentPartPr>
            <p14:xfrm>
              <a:off x="952575" y="5223125"/>
              <a:ext cx="4893840" cy="7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3E984F3-C803-5EB7-5841-D4EF11336E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6575" y="5079125"/>
                <a:ext cx="4965480" cy="28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24096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01ACC-8E5D-E251-B929-F3E8087DB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A Subscriber with the </a:t>
            </a:r>
            <a:r>
              <a:rPr lang="en-GB" sz="3600" dirty="0" err="1"/>
              <a:t>BasicEventBus</a:t>
            </a:r>
            <a:endParaRPr lang="en-GB" sz="3600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A9688C1B-0377-B621-ED88-F1EADD5EA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76400"/>
            <a:ext cx="8305800" cy="553997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class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GeneralDisplay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implements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Subscriber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int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String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explanation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String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Arial Unicode MS"/>
              </a:rPr>
              <a:t>// ….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Arial Unicode MS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inform(Event event)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(event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instanceof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TemperatureEvent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TemperatureEvent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e = 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TemperatureEvent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 event;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value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e.getTheSensor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getTemperatureValue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explanation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 the temperature in "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+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e.getTheSensor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getLocation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(event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instanceof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WaterLevelEvent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WaterLevelEvent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e = 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WaterLevelEvent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 event;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WaterLevelMonitor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m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e.getTheMonitor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value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m.getLevelValue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explanation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 the water height on river "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+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m.getRiver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 +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 at km "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+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m.getPosition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display();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57F26833-449F-3661-7C0D-DBD7EF477BD9}"/>
              </a:ext>
            </a:extLst>
          </p:cNvPr>
          <p:cNvSpPr/>
          <p:nvPr/>
        </p:nvSpPr>
        <p:spPr bwMode="auto">
          <a:xfrm>
            <a:off x="5181600" y="1676400"/>
            <a:ext cx="3962399" cy="2514600"/>
          </a:xfrm>
          <a:prstGeom prst="cloudCallout">
            <a:avLst>
              <a:gd name="adj1" fmla="val -109083"/>
              <a:gd name="adj2" fmla="val 19829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Problem: all Subscribers must have the same handler method, imposed by the Subscriber interface, and thus they cannot handle different event  types in a “nicer” way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C5F74BF-5328-B903-28C7-4B5B7232448A}"/>
                  </a:ext>
                </a:extLst>
              </p14:cNvPr>
              <p14:cNvContentPartPr/>
              <p14:nvPr/>
            </p14:nvContentPartPr>
            <p14:xfrm>
              <a:off x="2665095" y="2012331"/>
              <a:ext cx="1814760" cy="244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C5F74BF-5328-B903-28C7-4B5B723244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29455" y="1940691"/>
                <a:ext cx="1886400" cy="16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8D3B837-AA73-DB70-5A6E-6D9F19B68E09}"/>
                  </a:ext>
                </a:extLst>
              </p14:cNvPr>
              <p14:cNvContentPartPr/>
              <p14:nvPr/>
            </p14:nvContentPartPr>
            <p14:xfrm>
              <a:off x="592935" y="3676611"/>
              <a:ext cx="244188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8D3B837-AA73-DB70-5A6E-6D9F19B68E0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6935" y="3604971"/>
                <a:ext cx="2513520" cy="14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54160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C46A4-A8F9-6066-C48D-21CBF8B0F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Requirements for an </a:t>
            </a:r>
            <a:br>
              <a:rPr lang="en-GB" dirty="0"/>
            </a:br>
            <a:r>
              <a:rPr lang="en-GB" dirty="0"/>
              <a:t>Improved </a:t>
            </a:r>
            <a:r>
              <a:rPr lang="en-GB" dirty="0" err="1"/>
              <a:t>EventBus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2B456-383F-2DA4-3ED1-7D42EFD7A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765" y="1905000"/>
            <a:ext cx="8228013" cy="4524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No common type for Events, each should be free to define own event types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Each Subscriber must be free to define its own kinds of handler methods, having as arguments its own subscribed Event types, thus </a:t>
            </a:r>
            <a:r>
              <a:rPr lang="en-GB" sz="2400" b="1" i="1" dirty="0"/>
              <a:t>no more fixed Subscriber interface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FF0000"/>
                </a:solidFill>
              </a:rPr>
              <a:t>Solution  Variant 1: The subscriber transmits the name of its handler method when subscribing  to an event type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FF0000"/>
                </a:solidFill>
              </a:rPr>
              <a:t>Solution Variant 2: The subscriber uses custom annotations to signalize which ones of its methods are event handlers (used by </a:t>
            </a:r>
            <a:r>
              <a:rPr lang="en-GB" sz="2000" b="1" dirty="0" err="1">
                <a:solidFill>
                  <a:srgbClr val="FF0000"/>
                </a:solidFill>
              </a:rPr>
              <a:t>Greenrobot</a:t>
            </a:r>
            <a:r>
              <a:rPr lang="en-GB" sz="2000" b="1" dirty="0">
                <a:solidFill>
                  <a:srgbClr val="FF0000"/>
                </a:solidFill>
              </a:rPr>
              <a:t> </a:t>
            </a:r>
            <a:r>
              <a:rPr lang="en-GB" sz="2000" b="1" dirty="0" err="1">
                <a:solidFill>
                  <a:srgbClr val="FF0000"/>
                </a:solidFill>
              </a:rPr>
              <a:t>Eventbus</a:t>
            </a:r>
            <a:r>
              <a:rPr lang="en-GB" sz="2000" b="1" dirty="0">
                <a:solidFill>
                  <a:srgbClr val="FF0000"/>
                </a:solidFill>
              </a:rPr>
              <a:t>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FF0000"/>
                </a:solidFill>
              </a:rPr>
              <a:t>Both solution variants rely on using reflective languages (see Lecture week 4)</a:t>
            </a:r>
          </a:p>
        </p:txBody>
      </p:sp>
    </p:spTree>
    <p:extLst>
      <p:ext uri="{BB962C8B-B14F-4D97-AF65-F5344CB8AC3E}">
        <p14:creationId xmlns:p14="http://schemas.microsoft.com/office/powerpoint/2010/main" val="5642859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5B6F6-624D-5DAC-C483-B64F30D64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Example: </a:t>
            </a:r>
            <a:r>
              <a:rPr lang="en-GB" dirty="0" err="1"/>
              <a:t>Greenrobot</a:t>
            </a:r>
            <a:r>
              <a:rPr lang="en-GB" dirty="0"/>
              <a:t> -  an </a:t>
            </a:r>
            <a:r>
              <a:rPr lang="en-GB" dirty="0" err="1"/>
              <a:t>EventBus</a:t>
            </a:r>
            <a:r>
              <a:rPr lang="en-GB" dirty="0"/>
              <a:t> for Java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0E5F79-AF2D-A53A-3963-B1A333EA3C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https://greenrobot.org/eventbus/documentation/how-to-get-started/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671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B44A0-7D28-BFA4-2553-12CA760BC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GreenRobot</a:t>
            </a:r>
            <a:r>
              <a:rPr lang="en-GB" dirty="0"/>
              <a:t> </a:t>
            </a:r>
            <a:r>
              <a:rPr lang="en-GB" dirty="0" err="1"/>
              <a:t>EventBus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11D8B-C96E-F8D7-1B30-918BCFB7D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chemeClr val="tx1"/>
                </a:solidFill>
                <a:effectLst/>
                <a:latin typeface="Helvetica Neue"/>
              </a:rPr>
              <a:t>Events are POJO (plain old Java objects) without any specific requirements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chemeClr val="tx1"/>
                </a:solidFill>
                <a:effectLst/>
                <a:latin typeface="Helvetica Neue"/>
              </a:rPr>
              <a:t>Subscribers implement event handling methods (also called “subscriber methods”) that will be called when an event is posted. These are defined with the </a:t>
            </a:r>
            <a:r>
              <a:rPr lang="en-GB" sz="2400" b="1" i="0" dirty="0">
                <a:solidFill>
                  <a:schemeClr val="tx1"/>
                </a:solidFill>
                <a:effectLst/>
                <a:latin typeface="Helvetica Neue"/>
              </a:rPr>
              <a:t>@Subscribe</a:t>
            </a:r>
            <a:r>
              <a:rPr lang="en-GB" sz="2400" b="0" i="0" dirty="0">
                <a:solidFill>
                  <a:schemeClr val="tx1"/>
                </a:solidFill>
                <a:effectLst/>
                <a:latin typeface="Helvetica Neue"/>
              </a:rPr>
              <a:t> annotation.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chemeClr val="tx1"/>
                </a:solidFill>
                <a:effectLst/>
                <a:latin typeface="Helvetica Neue"/>
              </a:rPr>
              <a:t>the method name can be chosen freely  but names such as </a:t>
            </a:r>
            <a:r>
              <a:rPr lang="en-GB" sz="2000" b="0" i="0" dirty="0" err="1">
                <a:solidFill>
                  <a:schemeClr val="tx1"/>
                </a:solidFill>
                <a:effectLst/>
                <a:latin typeface="Helvetica Neue"/>
              </a:rPr>
              <a:t>onXYZEvent</a:t>
            </a:r>
            <a:r>
              <a:rPr lang="en-GB" sz="2000" b="0" i="0" dirty="0">
                <a:solidFill>
                  <a:schemeClr val="tx1"/>
                </a:solidFill>
                <a:effectLst/>
                <a:latin typeface="Helvetica Neue"/>
              </a:rPr>
              <a:t> are usual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Helvetica Neue"/>
              </a:rPr>
              <a:t>the method takes as argument the subscribed event  (the subscribed event is inferred from the type of this method’s argument)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2792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2EF3B-AD43-4FE3-1F55-F012AF31E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with </a:t>
            </a:r>
            <a:r>
              <a:rPr lang="en-GB" dirty="0" err="1"/>
              <a:t>Greenrobot</a:t>
            </a:r>
            <a:endParaRPr lang="en-GB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4385DF95-9055-B7D3-99BE-DAEAD2A20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16050"/>
            <a:ext cx="9144000" cy="5509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import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org.greenrobot.eventbus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.*;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MainSensors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static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main(String[]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args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EventBus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eventBus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EventBus.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getDefault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GeneralDisplay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d1 =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GeneralDisplay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(eventBus,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"Display1"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GeneralDisplay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d2 =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GeneralDisplay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eventBus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"Display2"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eventBus.register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(d1);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eventBus.register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(d2);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TemperatureSensor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ts1 =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TemperatureSensor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eventBus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"TS001"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"Arad"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 Unicode MS"/>
              </a:rPr>
              <a:t>99.9F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TemperatureSensor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ts2 =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TemperatureSensor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eventBus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"TS002"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"Timisoara"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 Unicode MS"/>
              </a:rPr>
              <a:t>98.5F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ts1.setTemperatureValue(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 Unicode MS"/>
              </a:rPr>
              <a:t>24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ts2.setTemperatureValue(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 Unicode MS"/>
              </a:rPr>
              <a:t>12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ts1.setTemperatureValue(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 Unicode MS"/>
              </a:rPr>
              <a:t>5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ts2.setTemperatureValue(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 Unicode MS"/>
              </a:rPr>
              <a:t>8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19E43D4-9FB7-907A-4AD3-603671DE30E6}"/>
                  </a:ext>
                </a:extLst>
              </p14:cNvPr>
              <p14:cNvContentPartPr/>
              <p14:nvPr/>
            </p14:nvContentPartPr>
            <p14:xfrm>
              <a:off x="96809" y="1779411"/>
              <a:ext cx="3055320" cy="7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19E43D4-9FB7-907A-4AD3-603671DE30E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809" y="1563411"/>
                <a:ext cx="3162960" cy="43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A6933FB2-CD42-A598-D4AA-EFBCE0A2546C}"/>
                  </a:ext>
                </a:extLst>
              </p14:cNvPr>
              <p14:cNvContentPartPr/>
              <p14:nvPr/>
            </p14:nvContentPartPr>
            <p14:xfrm>
              <a:off x="544335" y="4192131"/>
              <a:ext cx="1809720" cy="291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A6933FB2-CD42-A598-D4AA-EFBCE0A2546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8335" y="4120491"/>
                <a:ext cx="1881360" cy="17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0DDFD73-5768-691C-3F48-25F5F2B162CC}"/>
                  </a:ext>
                </a:extLst>
              </p14:cNvPr>
              <p14:cNvContentPartPr/>
              <p14:nvPr/>
            </p14:nvContentPartPr>
            <p14:xfrm>
              <a:off x="554055" y="4404531"/>
              <a:ext cx="1871280" cy="1191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0DDFD73-5768-691C-3F48-25F5F2B162C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18055" y="4332891"/>
                <a:ext cx="1942920" cy="26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9704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6A167-E790-5D48-81CF-D116A2ADA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Publisher-Subscriber Direct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5F214A-EF9C-03B1-BA06-505A1F9E4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000" dirty="0"/>
              <a:t>Subscribers register with the publisher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000" dirty="0"/>
              <a:t>Publisher notifies all its registered subscribers when it generates an event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1800" dirty="0"/>
              <a:t>The subscriber does not need to periodically check the state of the publisher in order to see if it changed!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400" i="1" dirty="0">
                <a:solidFill>
                  <a:srgbClr val="0070C0"/>
                </a:solidFill>
                <a:latin typeface="Script MT Bold" panose="03040602040607080904" pitchFamily="66" charset="0"/>
              </a:rPr>
              <a:t>“Don’t call us, we call you” </a:t>
            </a:r>
            <a:endParaRPr lang="en-US" altLang="en-US" sz="2000" dirty="0">
              <a:solidFill>
                <a:srgbClr val="0070C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000" dirty="0" err="1"/>
              <a:t>Particularites</a:t>
            </a:r>
            <a:r>
              <a:rPr lang="en-US" altLang="en-US" sz="2000" dirty="0"/>
              <a:t>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1800" dirty="0"/>
              <a:t>The subscribers know the publisher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1800" dirty="0"/>
              <a:t>A subscriber can register (subscribe to) several publishers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000" dirty="0"/>
              <a:t>Example: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1800" dirty="0"/>
              <a:t>A </a:t>
            </a:r>
            <a:r>
              <a:rPr lang="en-US" altLang="en-US" sz="1800" dirty="0" err="1"/>
              <a:t>TemperatureSensor</a:t>
            </a:r>
            <a:r>
              <a:rPr lang="en-US" altLang="en-US" sz="1800" dirty="0"/>
              <a:t> and several displays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en-US" sz="1800" dirty="0"/>
              <a:t>When temperature in the sensor changes, it notifies all registered displays</a:t>
            </a:r>
          </a:p>
          <a:p>
            <a:pPr marL="0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771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5705C17-2FF0-17C1-39F6-A49D30E84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41" y="1447800"/>
            <a:ext cx="9073318" cy="58169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import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org.greenrobot.eventbus</a:t>
            </a: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.*;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GeneralDisplay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endParaRPr lang="en-US" altLang="en-US" sz="1600" b="1" dirty="0">
              <a:solidFill>
                <a:srgbClr val="000080"/>
              </a:solidFill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rgbClr val="000080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solidFill>
                  <a:srgbClr val="000080"/>
                </a:solidFill>
                <a:latin typeface="Arial Unicode MS"/>
              </a:rPr>
              <a:t>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Arial Unicode MS"/>
              </a:rPr>
              <a:t>@Subscribe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onTemperatureEvent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TemperatureEvent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value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e.getTheSensor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getTemperatureValue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explanation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 the temperature in "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+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e.getTheSensor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getLocation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display();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Arial Unicode MS"/>
              </a:rPr>
              <a:t>@Subscribe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onWaterLevelEvent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WaterLevelEvent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WaterLevelMonitor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m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e.getTheMonitor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value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m.getLevelValue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explanation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 the water height on river "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+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m.getRiver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 +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/>
              </a:rPr>
              <a:t>" at km "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+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m.getPosition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    display();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DF740F-0DA7-BCB1-AEBE-DA65D2487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Subscriber with </a:t>
            </a:r>
            <a:r>
              <a:rPr lang="en-GB" dirty="0" err="1"/>
              <a:t>Greenrobot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2002E70-4351-D7B9-7562-3097748EA6C5}"/>
                  </a:ext>
                </a:extLst>
              </p14:cNvPr>
              <p14:cNvContentPartPr/>
              <p14:nvPr/>
            </p14:nvContentPartPr>
            <p14:xfrm>
              <a:off x="330495" y="3442971"/>
              <a:ext cx="1226880" cy="493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2002E70-4351-D7B9-7562-3097748EA6C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4855" y="3371331"/>
                <a:ext cx="1298520" cy="19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E17F9B8-F5B8-2032-DCAC-C17210BF68D2}"/>
                  </a:ext>
                </a:extLst>
              </p14:cNvPr>
              <p14:cNvContentPartPr/>
              <p14:nvPr/>
            </p14:nvContentPartPr>
            <p14:xfrm>
              <a:off x="359655" y="5081331"/>
              <a:ext cx="1120680" cy="1324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E17F9B8-F5B8-2032-DCAC-C17210BF68D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3655" y="5009331"/>
                <a:ext cx="1192320" cy="276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1129726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0DE94A-5A01-6FB7-2681-23C84EA227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907565-FC67-29C6-BFFF-EFEB9A9A1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Publisher with </a:t>
            </a:r>
            <a:r>
              <a:rPr lang="en-GB" dirty="0" err="1"/>
              <a:t>Greenrobot</a:t>
            </a:r>
            <a:endParaRPr lang="en-GB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B79402FF-8C71-411C-BDFD-857084BD1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106" y="1533465"/>
            <a:ext cx="8458200" cy="532453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TemperatureSensor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private int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temperatureValue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String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ID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String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location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private float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precision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private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EventBus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evBus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TemperatureSensor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EventBus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String ID, String location,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float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precision)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evBus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.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ID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=ID;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location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=location;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precision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=precision;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temperatureValue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 Unicode MS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setTemperatureValue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int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newValue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temperatureValue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=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newValue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Arial Unicode MS"/>
              </a:rPr>
              <a:t>evBus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.post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TemperatureEvent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 Unicode MS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</a:b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1AE41510-1C0B-1A81-6BAA-08EB44958357}"/>
                  </a:ext>
                </a:extLst>
              </p14:cNvPr>
              <p14:cNvContentPartPr/>
              <p14:nvPr/>
            </p14:nvContentPartPr>
            <p14:xfrm>
              <a:off x="3228855" y="3579365"/>
              <a:ext cx="1002240" cy="198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AE41510-1C0B-1A81-6BAA-08EB4495835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93215" y="3507365"/>
                <a:ext cx="1073880" cy="16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C200C2E-95A6-4F12-5016-A753FAB1C2AD}"/>
                  </a:ext>
                </a:extLst>
              </p14:cNvPr>
              <p14:cNvContentPartPr/>
              <p14:nvPr/>
            </p14:nvContentPartPr>
            <p14:xfrm>
              <a:off x="943215" y="6011525"/>
              <a:ext cx="3755160" cy="972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C200C2E-95A6-4F12-5016-A753FAB1C2A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07215" y="5939525"/>
                <a:ext cx="3826800" cy="15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8123848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99B9DC2A-BCB6-5E6A-1417-6C7AD98CFC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Hybrid Event-Driven Architectures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BD386C4-8F77-84BD-F28A-DBC01B4335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/>
              <a:t>Active Database: Event-Driven combined  with Blackboard 		</a:t>
            </a:r>
          </a:p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/>
              <a:t>Distributed Event Notification: Event-Driven combined with  Broker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3E951582-B756-6145-CD26-125D5AFEC3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Active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DC4F1-5D7F-E529-BB70-2A8D1D37C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Combines Blackboard and Event Driven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The Blackboard publishes different events when different data changes happen, and the interested Subscribers will be notified.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The </a:t>
            </a:r>
            <a:r>
              <a:rPr lang="en-GB" sz="2000" dirty="0" err="1"/>
              <a:t>KnowledgeSources</a:t>
            </a:r>
            <a:r>
              <a:rPr lang="en-GB" sz="2000" dirty="0"/>
              <a:t> will not do </a:t>
            </a:r>
            <a:r>
              <a:rPr lang="en-GB" sz="2000" dirty="0" err="1"/>
              <a:t>execCondition</a:t>
            </a:r>
            <a:r>
              <a:rPr lang="en-GB" sz="2000" dirty="0"/>
              <a:t>() any more. Instead,  they become Subscribers on these conditions. When notified, the </a:t>
            </a:r>
            <a:r>
              <a:rPr lang="en-GB" sz="2000" dirty="0" err="1"/>
              <a:t>KnowledgeSource</a:t>
            </a:r>
            <a:r>
              <a:rPr lang="en-GB" sz="2000" dirty="0"/>
              <a:t>=Subscriber does </a:t>
            </a:r>
            <a:r>
              <a:rPr lang="en-GB" sz="2000" dirty="0" err="1"/>
              <a:t>execAction</a:t>
            </a:r>
            <a:r>
              <a:rPr lang="en-GB" sz="2000" dirty="0"/>
              <a:t>()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sz="2000" dirty="0"/>
          </a:p>
          <a:p>
            <a:pPr marL="0" indent="0">
              <a:defRPr/>
            </a:pPr>
            <a:endParaRPr lang="en-GB" sz="24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408DF5E6-C752-B564-9BC6-BEDE869C3F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1412"/>
          </a:xfrm>
        </p:spPr>
        <p:txBody>
          <a:bodyPr/>
          <a:lstStyle/>
          <a:p>
            <a:pPr eaLnBrk="1" hangingPunct="1"/>
            <a:r>
              <a:rPr lang="en-US" altLang="en-US" sz="4000"/>
              <a:t>Fundamental architectural styles:</a:t>
            </a:r>
            <a:br>
              <a:rPr lang="en-US" altLang="en-US" sz="4000"/>
            </a:br>
            <a:r>
              <a:rPr lang="en-US" altLang="en-US" sz="4000"/>
              <a:t>Conclusions (1)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7052F133-0AFA-59BE-AF3E-A0B2A024D6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5000"/>
              </a:lnSpc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They describes ways of structuring a system from different viewpoints:</a:t>
            </a:r>
          </a:p>
          <a:p>
            <a:pPr lvl="1" eaLnBrk="1" hangingPunct="1">
              <a:lnSpc>
                <a:spcPct val="105000"/>
              </a:lnSpc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en-US" sz="2000"/>
              <a:t>Module viewpoint (static structure): Layers</a:t>
            </a:r>
          </a:p>
          <a:p>
            <a:pPr lvl="1" eaLnBrk="1" hangingPunct="1">
              <a:lnSpc>
                <a:spcPct val="105000"/>
              </a:lnSpc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en-US" sz="2000"/>
              <a:t>Component &amp; connector viewpoint (dynamic, runtime structure): Pipes-Filters, Blackboard, Event-driven</a:t>
            </a:r>
          </a:p>
          <a:p>
            <a:pPr eaLnBrk="1" hangingPunct="1">
              <a:lnSpc>
                <a:spcPct val="105000"/>
              </a:lnSpc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They describe elementary structures</a:t>
            </a:r>
          </a:p>
          <a:p>
            <a:pPr eaLnBrk="1" hangingPunct="1">
              <a:lnSpc>
                <a:spcPct val="105000"/>
              </a:lnSpc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In real systems, they may appear  “pure” or “hybrids”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>
            <a:extLst>
              <a:ext uri="{FF2B5EF4-FFF2-40B4-BE49-F238E27FC236}">
                <a16:creationId xmlns:a16="http://schemas.microsoft.com/office/drawing/2014/main" id="{DAC65F0F-E43F-C425-2D3F-CF41E2E985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GB" sz="2400" dirty="0">
                <a:solidFill>
                  <a:srgbClr val="232F3E"/>
                </a:solidFill>
                <a:latin typeface="AmazonEmber"/>
              </a:rPr>
              <a:t>E</a:t>
            </a:r>
            <a:r>
              <a:rPr lang="en-GB" sz="2400" b="0" i="0" dirty="0">
                <a:solidFill>
                  <a:srgbClr val="232F3E"/>
                </a:solidFill>
                <a:effectLst/>
                <a:latin typeface="AmazonEmber"/>
              </a:rPr>
              <a:t>vent-driven architectures use events to communicate between decoupled services:</a:t>
            </a:r>
            <a:endParaRPr lang="en-US" altLang="en-US" sz="2400" dirty="0"/>
          </a:p>
          <a:p>
            <a:pPr lvl="1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000" dirty="0">
                <a:hlinkClick r:id="rId3"/>
              </a:rPr>
              <a:t>http://www.eaipatterns.com/Messaging.html</a:t>
            </a:r>
            <a:endParaRPr lang="en-US" altLang="en-US" sz="2000" dirty="0"/>
          </a:p>
          <a:p>
            <a:pPr lvl="1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000" dirty="0">
                <a:hlinkClick r:id="rId4"/>
              </a:rPr>
              <a:t>https://learn.microsoft.com/en-us/azure/architecture/guide/architecture-styles/event-driven</a:t>
            </a:r>
            <a:endParaRPr lang="en-US" altLang="en-US" sz="2000" dirty="0"/>
          </a:p>
          <a:p>
            <a:pPr lvl="1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000" dirty="0">
                <a:hlinkClick r:id="rId5"/>
              </a:rPr>
              <a:t>https://aws.amazon.com/event-driven-architecture/#:~:text=An%20event%2Ddriven%20architecture%20uses,on%20an%20e%2Dcommerce%20website</a:t>
            </a:r>
            <a:r>
              <a:rPr lang="en-US" altLang="en-US" sz="2000" dirty="0"/>
              <a:t>.</a:t>
            </a:r>
          </a:p>
          <a:p>
            <a:pPr lvl="1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endParaRPr lang="en-US" altLang="en-US" sz="2000" dirty="0"/>
          </a:p>
          <a:p>
            <a:pPr lvl="2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endParaRPr lang="en-US" altLang="en-US" sz="1600" dirty="0"/>
          </a:p>
          <a:p>
            <a:pPr lvl="1" eaLnBrk="1" hangingPunct="1">
              <a:lnSpc>
                <a:spcPct val="105000"/>
              </a:lnSpc>
              <a:spcBef>
                <a:spcPct val="20000"/>
              </a:spcBef>
              <a:buFont typeface="Times New Roman" panose="02020603050405020304" pitchFamily="18" charset="0"/>
              <a:buChar char="–"/>
            </a:pPr>
            <a:endParaRPr lang="en-US" altLang="en-US" sz="1600" dirty="0"/>
          </a:p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endParaRPr lang="en-US" altLang="en-US" dirty="0"/>
          </a:p>
        </p:txBody>
      </p:sp>
      <p:sp>
        <p:nvSpPr>
          <p:cNvPr id="50179" name="Rectangle 5">
            <a:extLst>
              <a:ext uri="{FF2B5EF4-FFF2-40B4-BE49-F238E27FC236}">
                <a16:creationId xmlns:a16="http://schemas.microsoft.com/office/drawing/2014/main" id="{541291F2-9903-8455-6BAD-80338CA690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1412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Event-driven architectures</a:t>
            </a:r>
            <a:br>
              <a:rPr lang="en-US" altLang="en-US" sz="4000" dirty="0"/>
            </a:br>
            <a:endParaRPr lang="en-US" altLang="en-US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73315A-3186-D544-418C-5920C6A662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1B30575E-A15B-96E3-AB81-B4BA280FBA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dirty="0"/>
              <a:t>Publisher-Subscriber Direct </a:t>
            </a:r>
            <a:br>
              <a:rPr lang="en-GB" altLang="en-US" sz="3200" dirty="0"/>
            </a:br>
            <a:r>
              <a:rPr lang="en-GB" altLang="en-US" sz="3200" dirty="0"/>
              <a:t>Motivating Example: Sensor and Displays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60672F2-E319-F7CC-1609-0EDC13BD4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534400" cy="483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dirty="0"/>
              <a:t>Temperature sensors gives the current values of the measured temperature (Mock version: the sensor data is changed directly)</a:t>
            </a:r>
          </a:p>
          <a:p>
            <a:r>
              <a:rPr lang="en-US" altLang="en-US" sz="2000" dirty="0"/>
              <a:t>The measured temperature values are used by different components: </a:t>
            </a:r>
          </a:p>
          <a:p>
            <a:pPr lvl="1"/>
            <a:r>
              <a:rPr lang="en-US" altLang="en-US" sz="1600" dirty="0"/>
              <a:t>A </a:t>
            </a:r>
            <a:r>
              <a:rPr lang="en-US" altLang="en-US" sz="1600" b="1" i="1" dirty="0" err="1"/>
              <a:t>NumericDisplay</a:t>
            </a:r>
            <a:r>
              <a:rPr lang="en-US" altLang="en-US" sz="1600" dirty="0"/>
              <a:t>, which simply displays the numeric value of the current temperature</a:t>
            </a:r>
          </a:p>
          <a:p>
            <a:pPr lvl="1"/>
            <a:r>
              <a:rPr lang="en-US" altLang="en-US" sz="1600" dirty="0"/>
              <a:t>A </a:t>
            </a:r>
            <a:r>
              <a:rPr lang="en-US" altLang="en-US" sz="1600" b="1" i="1" dirty="0" err="1"/>
              <a:t>TextDisplay</a:t>
            </a:r>
            <a:r>
              <a:rPr lang="en-US" altLang="en-US" sz="1600" dirty="0"/>
              <a:t>, which displays “cold” if the current temp is &lt;20, else displays “warm”</a:t>
            </a:r>
          </a:p>
          <a:p>
            <a:pPr lvl="1"/>
            <a:r>
              <a:rPr lang="en-US" altLang="en-US" sz="1600" dirty="0"/>
              <a:t>An </a:t>
            </a:r>
            <a:r>
              <a:rPr lang="en-US" altLang="en-US" sz="1600" b="1" i="1" dirty="0" err="1"/>
              <a:t>AverageDisplay</a:t>
            </a:r>
            <a:r>
              <a:rPr lang="en-US" altLang="en-US" sz="1600" dirty="0"/>
              <a:t>, which displays the average value of all the temperatures recorded  from the period when the component is attached</a:t>
            </a:r>
          </a:p>
          <a:p>
            <a:endParaRPr lang="en-US" altLang="en-US" sz="1800" b="1" i="1" dirty="0"/>
          </a:p>
          <a:p>
            <a:r>
              <a:rPr lang="en-US" altLang="en-US" sz="2000" dirty="0"/>
              <a:t>Requirements: </a:t>
            </a:r>
          </a:p>
          <a:p>
            <a:pPr lvl="1"/>
            <a:r>
              <a:rPr lang="en-US" altLang="en-US" sz="1600" b="1" i="1" dirty="0">
                <a:solidFill>
                  <a:srgbClr val="FF0000"/>
                </a:solidFill>
              </a:rPr>
              <a:t>Displays can be dynamically attached and detached </a:t>
            </a:r>
            <a:r>
              <a:rPr lang="en-US" altLang="en-US" sz="1600" b="1" i="1" u="sng" dirty="0">
                <a:solidFill>
                  <a:srgbClr val="FF0000"/>
                </a:solidFill>
              </a:rPr>
              <a:t>to sensors</a:t>
            </a:r>
          </a:p>
          <a:p>
            <a:pPr lvl="1"/>
            <a:r>
              <a:rPr lang="en-US" altLang="en-US" sz="1600" b="1" i="1" dirty="0">
                <a:solidFill>
                  <a:srgbClr val="FF0000"/>
                </a:solidFill>
              </a:rPr>
              <a:t>Every time the sensor data changes, all the attached displays must update</a:t>
            </a:r>
          </a:p>
          <a:p>
            <a:pPr lvl="1"/>
            <a:r>
              <a:rPr lang="en-US" altLang="en-US" sz="1600" dirty="0"/>
              <a:t>New display types can be defined and added</a:t>
            </a:r>
          </a:p>
          <a:p>
            <a:pPr lvl="1"/>
            <a:r>
              <a:rPr lang="en-US" altLang="en-US" sz="1600" dirty="0"/>
              <a:t>Sensor data could change asynchronously</a:t>
            </a:r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1800" i="1" dirty="0"/>
          </a:p>
          <a:p>
            <a:pPr marL="457200" lvl="1" indent="0">
              <a:buNone/>
            </a:pPr>
            <a:endParaRPr lang="en-US" altLang="en-US" sz="1200" i="1" dirty="0"/>
          </a:p>
          <a:p>
            <a:pPr lvl="1"/>
            <a:endParaRPr lang="en-US" altLang="en-US" sz="1200" i="1" dirty="0"/>
          </a:p>
          <a:p>
            <a:pPr lvl="1"/>
            <a:endParaRPr lang="en-US" altLang="en-US" sz="1200" i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D012566-01F8-6293-255A-F17192F3A40F}"/>
                  </a:ext>
                </a:extLst>
              </p14:cNvPr>
              <p14:cNvContentPartPr/>
              <p14:nvPr/>
            </p14:nvContentPartPr>
            <p14:xfrm>
              <a:off x="1844763" y="2504157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50DC90E-EB79-92D6-04FE-5A07B6F52BE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35763" y="249515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129ACB2-B126-0E43-BFA0-B21A09D95E66}"/>
                  </a:ext>
                </a:extLst>
              </p14:cNvPr>
              <p14:cNvContentPartPr/>
              <p14:nvPr/>
            </p14:nvContentPartPr>
            <p14:xfrm>
              <a:off x="-634557" y="3492717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D0BEA89-1363-DD7B-C78D-BEAEAC924F2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643557" y="348371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18741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BD519-482B-CCE7-C337-3AE58EF2D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Example: Publisher-Subscriber Direct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E73C8-B691-9FCD-F256-A61D77F17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000" dirty="0"/>
              <a:t>A </a:t>
            </a:r>
            <a:r>
              <a:rPr lang="en-US" altLang="en-US" sz="2000" dirty="0" err="1"/>
              <a:t>TemperatureSensor</a:t>
            </a:r>
            <a:r>
              <a:rPr lang="en-US" altLang="en-US" sz="2000" dirty="0"/>
              <a:t> and several displays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421036-9A31-6310-A7B9-FF716DA013CA}"/>
              </a:ext>
            </a:extLst>
          </p:cNvPr>
          <p:cNvSpPr/>
          <p:nvPr/>
        </p:nvSpPr>
        <p:spPr bwMode="auto">
          <a:xfrm>
            <a:off x="683029" y="2347479"/>
            <a:ext cx="1600200" cy="685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en-GB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TemperatureSensor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7E224A-37C6-D33A-6DB0-D306BDEFE954}"/>
              </a:ext>
            </a:extLst>
          </p:cNvPr>
          <p:cNvSpPr/>
          <p:nvPr/>
        </p:nvSpPr>
        <p:spPr bwMode="auto">
          <a:xfrm>
            <a:off x="4493029" y="2347479"/>
            <a:ext cx="1856710" cy="3881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en-GB" sz="1600" dirty="0" err="1">
                <a:solidFill>
                  <a:schemeClr val="tx1"/>
                </a:solidFill>
              </a:rPr>
              <a:t>NumericDisplay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D46150-85E9-3C99-07A2-7CFF169F8675}"/>
              </a:ext>
            </a:extLst>
          </p:cNvPr>
          <p:cNvSpPr/>
          <p:nvPr/>
        </p:nvSpPr>
        <p:spPr bwMode="auto">
          <a:xfrm>
            <a:off x="4444739" y="2897937"/>
            <a:ext cx="1905000" cy="3881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en-GB" sz="1600" dirty="0" err="1">
                <a:solidFill>
                  <a:schemeClr val="tx1"/>
                </a:solidFill>
              </a:rPr>
              <a:t>TextualDisplay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C2AF1A-4CEC-EF76-8705-AE59AD2C9BF1}"/>
              </a:ext>
            </a:extLst>
          </p:cNvPr>
          <p:cNvSpPr/>
          <p:nvPr/>
        </p:nvSpPr>
        <p:spPr bwMode="auto">
          <a:xfrm>
            <a:off x="4461365" y="3520295"/>
            <a:ext cx="1905000" cy="3872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en-GB" sz="1600" dirty="0" err="1">
                <a:solidFill>
                  <a:schemeClr val="tx1"/>
                </a:solidFill>
              </a:rPr>
              <a:t>AverageDisplay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18AD99-C095-3598-25CA-102E8B58840B}"/>
              </a:ext>
            </a:extLst>
          </p:cNvPr>
          <p:cNvSpPr/>
          <p:nvPr/>
        </p:nvSpPr>
        <p:spPr bwMode="auto">
          <a:xfrm>
            <a:off x="685800" y="4819996"/>
            <a:ext cx="1600200" cy="685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en-GB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TemperatureSensor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A2116DB-EAB6-2BDB-7B5B-50B70856EACA}"/>
              </a:ext>
            </a:extLst>
          </p:cNvPr>
          <p:cNvCxnSpPr>
            <a:cxnSpLocks/>
            <a:stCxn id="5" idx="1"/>
            <a:endCxn id="4" idx="3"/>
          </p:cNvCxnSpPr>
          <p:nvPr/>
        </p:nvCxnSpPr>
        <p:spPr bwMode="auto">
          <a:xfrm flipH="1">
            <a:off x="2283229" y="2541573"/>
            <a:ext cx="2209800" cy="1488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39AB8B3-4D27-3CCA-E691-BB150AC38516}"/>
              </a:ext>
            </a:extLst>
          </p:cNvPr>
          <p:cNvCxnSpPr>
            <a:cxnSpLocks/>
            <a:stCxn id="6" idx="1"/>
          </p:cNvCxnSpPr>
          <p:nvPr/>
        </p:nvCxnSpPr>
        <p:spPr bwMode="auto">
          <a:xfrm flipH="1" flipV="1">
            <a:off x="2283229" y="2830916"/>
            <a:ext cx="2161510" cy="2611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3AA5C74-43DD-B4FC-B0CB-BF82EE22BB18}"/>
              </a:ext>
            </a:extLst>
          </p:cNvPr>
          <p:cNvCxnSpPr>
            <a:stCxn id="7" idx="1"/>
          </p:cNvCxnSpPr>
          <p:nvPr/>
        </p:nvCxnSpPr>
        <p:spPr bwMode="auto">
          <a:xfrm flipH="1" flipV="1">
            <a:off x="2283229" y="2897937"/>
            <a:ext cx="2178136" cy="8160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6093CA7C-2F9B-74F9-90D4-A7176CBFB555}"/>
              </a:ext>
            </a:extLst>
          </p:cNvPr>
          <p:cNvSpPr/>
          <p:nvPr/>
        </p:nvSpPr>
        <p:spPr bwMode="auto">
          <a:xfrm>
            <a:off x="4444739" y="4787106"/>
            <a:ext cx="1856710" cy="3881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en-GB" sz="1600" dirty="0" err="1">
                <a:solidFill>
                  <a:schemeClr val="tx1"/>
                </a:solidFill>
              </a:rPr>
              <a:t>NumericDisplay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2D687C6-C66E-C20A-3598-B40A61B9478E}"/>
              </a:ext>
            </a:extLst>
          </p:cNvPr>
          <p:cNvSpPr/>
          <p:nvPr/>
        </p:nvSpPr>
        <p:spPr bwMode="auto">
          <a:xfrm>
            <a:off x="4396449" y="5337564"/>
            <a:ext cx="1905000" cy="3881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en-GB" sz="1600" dirty="0" err="1">
                <a:solidFill>
                  <a:schemeClr val="tx1"/>
                </a:solidFill>
              </a:rPr>
              <a:t>TextualDisplay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B84F739-FB1C-53E4-8629-417C24E82E8B}"/>
              </a:ext>
            </a:extLst>
          </p:cNvPr>
          <p:cNvSpPr/>
          <p:nvPr/>
        </p:nvSpPr>
        <p:spPr bwMode="auto">
          <a:xfrm>
            <a:off x="4413075" y="5959922"/>
            <a:ext cx="1905000" cy="3872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en-GB" sz="1600" dirty="0" err="1">
                <a:solidFill>
                  <a:schemeClr val="tx1"/>
                </a:solidFill>
              </a:rPr>
              <a:t>AverageDisplay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EDDB0BE-144B-D437-900D-024B75845E64}"/>
              </a:ext>
            </a:extLst>
          </p:cNvPr>
          <p:cNvSpPr txBox="1"/>
          <p:nvPr/>
        </p:nvSpPr>
        <p:spPr>
          <a:xfrm>
            <a:off x="2895600" y="2541573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F0"/>
                </a:solidFill>
              </a:rPr>
              <a:t>register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594EC6D-3732-BFEA-2763-95F3BB8D536B}"/>
              </a:ext>
            </a:extLst>
          </p:cNvPr>
          <p:cNvCxnSpPr>
            <a:stCxn id="8" idx="3"/>
            <a:endCxn id="30" idx="1"/>
          </p:cNvCxnSpPr>
          <p:nvPr/>
        </p:nvCxnSpPr>
        <p:spPr bwMode="auto">
          <a:xfrm flipV="1">
            <a:off x="2286000" y="4981200"/>
            <a:ext cx="2158739" cy="1816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CE2036A-F9DC-B3EC-D545-39C1AF9E7C71}"/>
              </a:ext>
            </a:extLst>
          </p:cNvPr>
          <p:cNvCxnSpPr>
            <a:endCxn id="31" idx="1"/>
          </p:cNvCxnSpPr>
          <p:nvPr/>
        </p:nvCxnSpPr>
        <p:spPr bwMode="auto">
          <a:xfrm>
            <a:off x="2264034" y="5232393"/>
            <a:ext cx="2132415" cy="2992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FF3B60D-DC66-BCFF-04CF-4EE47F0CCB83}"/>
              </a:ext>
            </a:extLst>
          </p:cNvPr>
          <p:cNvCxnSpPr>
            <a:endCxn id="32" idx="1"/>
          </p:cNvCxnSpPr>
          <p:nvPr/>
        </p:nvCxnSpPr>
        <p:spPr bwMode="auto">
          <a:xfrm>
            <a:off x="2266894" y="5277095"/>
            <a:ext cx="2146181" cy="8764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7991BFB-6278-E231-639F-E28883747EBD}"/>
              </a:ext>
            </a:extLst>
          </p:cNvPr>
          <p:cNvSpPr txBox="1"/>
          <p:nvPr/>
        </p:nvSpPr>
        <p:spPr>
          <a:xfrm>
            <a:off x="2924880" y="4995217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notify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A9B747C6-C151-5F70-4A49-78BFD7A8E750}"/>
                  </a:ext>
                </a:extLst>
              </p14:cNvPr>
              <p14:cNvContentPartPr/>
              <p14:nvPr/>
            </p14:nvContentPartPr>
            <p14:xfrm>
              <a:off x="730865" y="4361335"/>
              <a:ext cx="592560" cy="53100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A9B747C6-C151-5F70-4A49-78BFD7A8E75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4745" y="4355215"/>
                <a:ext cx="604800" cy="543240"/>
              </a:xfrm>
              <a:prstGeom prst="rect">
                <a:avLst/>
              </a:prstGeom>
            </p:spPr>
          </p:pic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A642C41D-1451-1501-F6C3-95F00FB29D7C}"/>
              </a:ext>
            </a:extLst>
          </p:cNvPr>
          <p:cNvSpPr txBox="1"/>
          <p:nvPr/>
        </p:nvSpPr>
        <p:spPr>
          <a:xfrm>
            <a:off x="417388" y="4049729"/>
            <a:ext cx="2131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Set new Temperature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F2B5462-48AA-1DC2-2A00-E5B1496A8050}"/>
              </a:ext>
            </a:extLst>
          </p:cNvPr>
          <p:cNvSpPr txBox="1"/>
          <p:nvPr/>
        </p:nvSpPr>
        <p:spPr>
          <a:xfrm>
            <a:off x="6074408" y="4793564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update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E9C24C7-E059-16EF-15BC-EDABFCF28B24}"/>
              </a:ext>
            </a:extLst>
          </p:cNvPr>
          <p:cNvSpPr txBox="1"/>
          <p:nvPr/>
        </p:nvSpPr>
        <p:spPr>
          <a:xfrm>
            <a:off x="6081406" y="5345999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update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91BF17C-803F-EA30-929C-5D48DCB87B62}"/>
              </a:ext>
            </a:extLst>
          </p:cNvPr>
          <p:cNvSpPr txBox="1"/>
          <p:nvPr/>
        </p:nvSpPr>
        <p:spPr>
          <a:xfrm>
            <a:off x="6074408" y="5948166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update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05BCFE97-1CC9-E182-2361-0FB9F4765754}"/>
                  </a:ext>
                </a:extLst>
              </p14:cNvPr>
              <p14:cNvContentPartPr/>
              <p14:nvPr/>
            </p14:nvContentPartPr>
            <p14:xfrm>
              <a:off x="514164" y="2119205"/>
              <a:ext cx="2016360" cy="1111320"/>
            </p14:xfrm>
          </p:contentPart>
        </mc:Choice>
        <mc:Fallback xmlns=""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05BCFE97-1CC9-E182-2361-0FB9F476575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6524" y="2083565"/>
                <a:ext cx="2052000" cy="118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1CC56149-66B7-A0EB-D9BE-360F585C250D}"/>
                  </a:ext>
                </a:extLst>
              </p14:cNvPr>
              <p14:cNvContentPartPr/>
              <p14:nvPr/>
            </p14:nvContentPartPr>
            <p14:xfrm>
              <a:off x="1293564" y="2149445"/>
              <a:ext cx="360" cy="36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1CC56149-66B7-A0EB-D9BE-360F585C250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75564" y="2113805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146AA4B2-2A94-F09A-6DEE-1093A21E88F9}"/>
                  </a:ext>
                </a:extLst>
              </p14:cNvPr>
              <p14:cNvContentPartPr/>
              <p14:nvPr/>
            </p14:nvContentPartPr>
            <p14:xfrm>
              <a:off x="1293564" y="2149445"/>
              <a:ext cx="360" cy="36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146AA4B2-2A94-F09A-6DEE-1093A21E88F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75564" y="2113805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B2E08A2E-579C-3E27-0394-C59C0782AAD9}"/>
                  </a:ext>
                </a:extLst>
              </p14:cNvPr>
              <p14:cNvContentPartPr/>
              <p14:nvPr/>
            </p14:nvContentPartPr>
            <p14:xfrm>
              <a:off x="4162404" y="2099405"/>
              <a:ext cx="2589480" cy="210384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B2E08A2E-579C-3E27-0394-C59C0782AAD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144404" y="2063405"/>
                <a:ext cx="2625120" cy="2175480"/>
              </a:xfrm>
              <a:prstGeom prst="rect">
                <a:avLst/>
              </a:prstGeom>
            </p:spPr>
          </p:pic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20B68285-54C8-6336-CCC3-8DB4E56E0C8C}"/>
              </a:ext>
            </a:extLst>
          </p:cNvPr>
          <p:cNvSpPr txBox="1"/>
          <p:nvPr/>
        </p:nvSpPr>
        <p:spPr>
          <a:xfrm>
            <a:off x="2139828" y="2047481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Publisher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5E32493-038E-F922-2D5B-1EB8D9492496}"/>
              </a:ext>
            </a:extLst>
          </p:cNvPr>
          <p:cNvSpPr txBox="1"/>
          <p:nvPr/>
        </p:nvSpPr>
        <p:spPr>
          <a:xfrm>
            <a:off x="6680364" y="2119205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Direct Subscribers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3E47D9B-AFEA-E06A-DF02-6FB7EA6673D7}"/>
              </a:ext>
            </a:extLst>
          </p:cNvPr>
          <p:cNvSpPr/>
          <p:nvPr/>
        </p:nvSpPr>
        <p:spPr bwMode="auto">
          <a:xfrm>
            <a:off x="1323425" y="5364549"/>
            <a:ext cx="1343575" cy="57950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en-GB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SubscriberList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07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0" grpId="0" animBg="1"/>
      <p:bldP spid="31" grpId="0" animBg="1"/>
      <p:bldP spid="32" grpId="0" animBg="1"/>
      <p:bldP spid="33" grpId="0"/>
      <p:bldP spid="40" grpId="0"/>
      <p:bldP spid="42" grpId="0"/>
      <p:bldP spid="43" grpId="0"/>
      <p:bldP spid="44" grpId="0"/>
      <p:bldP spid="45" grpId="0"/>
      <p:bldP spid="50" grpId="0"/>
      <p:bldP spid="51" grpId="0"/>
      <p:bldP spid="5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7B562B8E-09AD-6E78-8580-8398534C62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Publisher-Subscriber Direct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175C8B9-7810-C71F-5B1E-603228BA9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 sz="2400" dirty="0"/>
              <a:t>Examples:</a:t>
            </a:r>
            <a:endParaRPr lang="en-US" altLang="en-US" sz="18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r>
              <a:rPr lang="en-US" altLang="en-US" sz="1800" dirty="0"/>
              <a:t>The callback mechanisms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r>
              <a:rPr lang="en-US" altLang="en-US" sz="1800" dirty="0"/>
              <a:t>The Observer pattern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r>
              <a:rPr lang="en-US" altLang="en-US" sz="1800" dirty="0"/>
              <a:t>Mechanisms  in some programming languages: Java Listener, Java Observable, C# Event – delegate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endParaRPr lang="en-US" altLang="en-US" sz="1800" dirty="0"/>
          </a:p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 sz="2000" i="1" dirty="0"/>
              <a:t>In all these cases </a:t>
            </a:r>
            <a:r>
              <a:rPr lang="en-US" altLang="en-US" sz="2000" b="1" i="1" dirty="0">
                <a:solidFill>
                  <a:srgbClr val="FF0000"/>
                </a:solidFill>
              </a:rPr>
              <a:t>the subscriber knows the publisher</a:t>
            </a:r>
          </a:p>
          <a:p>
            <a:pPr lvl="1" eaLnBrk="1" hangingPunct="1">
              <a:buFont typeface="Times New Roman" panose="02020603050405020304" pitchFamily="18" charset="0"/>
              <a:buChar char="•"/>
            </a:pPr>
            <a:r>
              <a:rPr lang="en-US" altLang="en-US" sz="1800" dirty="0"/>
              <a:t>aNumericDisplay1 is attached to </a:t>
            </a:r>
            <a:r>
              <a:rPr lang="en-US" altLang="en-US" sz="1800" dirty="0" err="1"/>
              <a:t>aTemperatureSensorA</a:t>
            </a:r>
            <a:r>
              <a:rPr lang="en-US" altLang="en-US" sz="1800" dirty="0"/>
              <a:t> and to </a:t>
            </a:r>
            <a:r>
              <a:rPr lang="en-US" altLang="en-US" sz="1800" dirty="0" err="1"/>
              <a:t>aTemperatureSensorB</a:t>
            </a:r>
            <a:r>
              <a:rPr lang="en-US" altLang="en-US" sz="1800" dirty="0"/>
              <a:t>, and to </a:t>
            </a:r>
            <a:r>
              <a:rPr lang="en-US" altLang="en-US" sz="1800" dirty="0" err="1"/>
              <a:t>aTemperatureSensorC</a:t>
            </a:r>
            <a:r>
              <a:rPr lang="en-US" altLang="en-US" sz="1800" dirty="0"/>
              <a:t> </a:t>
            </a:r>
          </a:p>
          <a:p>
            <a:pPr lvl="1" eaLnBrk="1" hangingPunct="1">
              <a:buFont typeface="Times New Roman" panose="02020603050405020304" pitchFamily="18" charset="0"/>
              <a:buChar char="•"/>
            </a:pPr>
            <a:r>
              <a:rPr lang="en-US" altLang="en-US" sz="1800" i="1" dirty="0"/>
              <a:t>This becomes a disadvantage if a subscriber must register to a big number of publishers and:</a:t>
            </a:r>
          </a:p>
          <a:p>
            <a:pPr lvl="2" eaLnBrk="1" hangingPunct="1">
              <a:buFont typeface="Times New Roman" panose="02020603050405020304" pitchFamily="18" charset="0"/>
              <a:buChar char="•"/>
            </a:pPr>
            <a:r>
              <a:rPr lang="en-US" altLang="en-US" sz="1800" i="1" dirty="0"/>
              <a:t>the subscriber is not interested in particularities of these publisher</a:t>
            </a:r>
          </a:p>
          <a:p>
            <a:pPr lvl="2" eaLnBrk="1" hangingPunct="1">
              <a:buFont typeface="Times New Roman" panose="02020603050405020304" pitchFamily="18" charset="0"/>
              <a:buChar char="•"/>
            </a:pPr>
            <a:r>
              <a:rPr lang="en-US" altLang="en-US" sz="1800" i="1" dirty="0"/>
              <a:t>the publishers may change (publishers appear and disappear)</a:t>
            </a:r>
          </a:p>
          <a:p>
            <a:pPr lvl="2" eaLnBrk="1" hangingPunct="1">
              <a:buFont typeface="Times New Roman" panose="02020603050405020304" pitchFamily="18" charset="0"/>
              <a:buChar char="•"/>
            </a:pPr>
            <a:r>
              <a:rPr lang="en-US" altLang="en-US" sz="1800" i="1" dirty="0"/>
              <a:t> </a:t>
            </a:r>
            <a:r>
              <a:rPr lang="en-US" altLang="en-US" sz="1800" dirty="0"/>
              <a:t>example: </a:t>
            </a:r>
            <a:r>
              <a:rPr lang="en-US" altLang="en-US" sz="1800" dirty="0" err="1"/>
              <a:t>aNumericDisplay</a:t>
            </a:r>
            <a:r>
              <a:rPr lang="en-US" altLang="en-US" sz="1800" dirty="0"/>
              <a:t> just wants to be notified if a temperature change happens at </a:t>
            </a:r>
            <a:r>
              <a:rPr lang="en-US" altLang="en-US" sz="1800" b="1" i="1" dirty="0"/>
              <a:t>any </a:t>
            </a:r>
            <a:r>
              <a:rPr lang="en-US" altLang="en-US" sz="1800" dirty="0"/>
              <a:t>temperature sensor</a:t>
            </a:r>
          </a:p>
          <a:p>
            <a:pPr marL="914400" lvl="2" indent="0" eaLnBrk="1" hangingPunct="1"/>
            <a:endParaRPr lang="en-US" altLang="en-US" sz="16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7FECBF-3FAB-BA29-70EF-CDCE0C57EF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A9D6F96F-68C1-96D5-D66D-E51246556D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1141412"/>
          </a:xfrm>
        </p:spPr>
        <p:txBody>
          <a:bodyPr/>
          <a:lstStyle/>
          <a:p>
            <a:r>
              <a:rPr lang="en-GB" altLang="en-US" sz="3600" dirty="0"/>
              <a:t>Extended Scenario - Sensors and Displays</a:t>
            </a:r>
            <a:br>
              <a:rPr lang="en-GB" altLang="en-US" sz="3600" dirty="0"/>
            </a:br>
            <a:r>
              <a:rPr lang="en-GB" altLang="en-US" sz="3600" dirty="0"/>
              <a:t>Motivating Example for </a:t>
            </a:r>
            <a:r>
              <a:rPr lang="en-GB" altLang="en-US" sz="3600" dirty="0" err="1"/>
              <a:t>EventBus</a:t>
            </a:r>
            <a:endParaRPr lang="en-GB" altLang="en-US" sz="3600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8DE6A73-3033-9DF2-F5AF-69672EDE0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534400" cy="483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dirty="0"/>
              <a:t>We have various sensors of various types (</a:t>
            </a:r>
            <a:r>
              <a:rPr lang="en-US" altLang="en-US" sz="2000" dirty="0" err="1"/>
              <a:t>TemperatureSensor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PressureSensor</a:t>
            </a:r>
            <a:r>
              <a:rPr lang="en-US" altLang="en-US" sz="2000" dirty="0"/>
              <a:t>,  </a:t>
            </a:r>
            <a:r>
              <a:rPr lang="en-US" altLang="en-US" sz="2000" dirty="0" err="1"/>
              <a:t>HumiditySensor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etc</a:t>
            </a:r>
            <a:r>
              <a:rPr lang="en-US" altLang="en-US" sz="2000" dirty="0"/>
              <a:t>)</a:t>
            </a:r>
          </a:p>
          <a:p>
            <a:r>
              <a:rPr lang="en-US" altLang="en-US" sz="2000" dirty="0"/>
              <a:t>The measured sensor values can be used by various displays of different types (</a:t>
            </a:r>
            <a:r>
              <a:rPr lang="en-US" altLang="en-US" sz="2000" dirty="0" err="1"/>
              <a:t>NumericDisplay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TextDisplay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AverageDisplay</a:t>
            </a:r>
            <a:r>
              <a:rPr lang="en-US" altLang="en-US" sz="2000" dirty="0"/>
              <a:t>) 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Requirements: </a:t>
            </a:r>
          </a:p>
          <a:p>
            <a:pPr lvl="1"/>
            <a:r>
              <a:rPr lang="en-US" altLang="en-US" sz="1800" b="1" i="1" dirty="0">
                <a:solidFill>
                  <a:srgbClr val="FF0000"/>
                </a:solidFill>
              </a:rPr>
              <a:t>Number of sensors of each type can dynamically vary (new sensors can be introduced at any time, existing sensors can be removed)</a:t>
            </a:r>
          </a:p>
          <a:p>
            <a:pPr lvl="1"/>
            <a:r>
              <a:rPr lang="en-US" altLang="en-US" sz="1800" b="1" i="1" dirty="0">
                <a:solidFill>
                  <a:srgbClr val="FF0000"/>
                </a:solidFill>
              </a:rPr>
              <a:t>Every display can choose to follow all updates of a certain type of change (change in some temperature value somewhere, </a:t>
            </a:r>
            <a:r>
              <a:rPr lang="en-US" altLang="en-US" sz="1800" b="1" i="1" dirty="0" err="1">
                <a:solidFill>
                  <a:srgbClr val="FF0000"/>
                </a:solidFill>
              </a:rPr>
              <a:t>etc</a:t>
            </a:r>
            <a:r>
              <a:rPr lang="en-US" altLang="en-US" sz="1800" b="1" i="1" dirty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altLang="en-US" sz="1800" dirty="0"/>
              <a:t>New display types can be defined and added</a:t>
            </a:r>
          </a:p>
          <a:p>
            <a:pPr lvl="1"/>
            <a:r>
              <a:rPr lang="en-US" altLang="en-US" sz="1800" dirty="0"/>
              <a:t>New sensor types can be defined and added</a:t>
            </a:r>
          </a:p>
          <a:p>
            <a:pPr lvl="1"/>
            <a:r>
              <a:rPr lang="en-US" altLang="en-US" sz="1800" dirty="0"/>
              <a:t>Sensor data could change asynchronously</a:t>
            </a:r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1800" i="1" dirty="0"/>
          </a:p>
          <a:p>
            <a:pPr marL="457200" lvl="1" indent="0">
              <a:buNone/>
            </a:pPr>
            <a:endParaRPr lang="en-US" altLang="en-US" sz="1200" i="1" dirty="0"/>
          </a:p>
          <a:p>
            <a:pPr lvl="1"/>
            <a:endParaRPr lang="en-US" altLang="en-US" sz="1200" i="1" dirty="0"/>
          </a:p>
          <a:p>
            <a:pPr lvl="1"/>
            <a:endParaRPr lang="en-US" altLang="en-US" sz="1200" i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7A5491F-50A7-7D65-5377-5B48B6CC0E2D}"/>
                  </a:ext>
                </a:extLst>
              </p14:cNvPr>
              <p14:cNvContentPartPr/>
              <p14:nvPr/>
            </p14:nvContentPartPr>
            <p14:xfrm>
              <a:off x="1844763" y="2504157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50DC90E-EB79-92D6-04FE-5A07B6F52BE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35763" y="249515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ABD6370-7416-3F6E-7010-854DD1E56CA5}"/>
                  </a:ext>
                </a:extLst>
              </p14:cNvPr>
              <p14:cNvContentPartPr/>
              <p14:nvPr/>
            </p14:nvContentPartPr>
            <p14:xfrm>
              <a:off x="-634557" y="3492717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D0BEA89-1363-DD7B-C78D-BEAEAC924F2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643557" y="348371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6405652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6594</TotalTime>
  <Words>4422</Words>
  <Application>Microsoft Office PowerPoint</Application>
  <PresentationFormat>On-screen Show (4:3)</PresentationFormat>
  <Paragraphs>471</Paragraphs>
  <Slides>55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4" baseType="lpstr">
      <vt:lpstr>AmazonEmber</vt:lpstr>
      <vt:lpstr>Arial</vt:lpstr>
      <vt:lpstr>Arial Unicode MS</vt:lpstr>
      <vt:lpstr>Courier New</vt:lpstr>
      <vt:lpstr>Helvetica Neue</vt:lpstr>
      <vt:lpstr>Script MT Bold</vt:lpstr>
      <vt:lpstr>Tahoma</vt:lpstr>
      <vt:lpstr>Times New Roman</vt:lpstr>
      <vt:lpstr>Default Design</vt:lpstr>
      <vt:lpstr>Fundamental architectural styles </vt:lpstr>
      <vt:lpstr>The Event-driven architectural style </vt:lpstr>
      <vt:lpstr>The Event-driven style</vt:lpstr>
      <vt:lpstr>Characteristics of Event-driven</vt:lpstr>
      <vt:lpstr>Publisher-Subscriber Direct</vt:lpstr>
      <vt:lpstr>Publisher-Subscriber Direct  Motivating Example: Sensor and Displays</vt:lpstr>
      <vt:lpstr>Example: Publisher-Subscriber Direct</vt:lpstr>
      <vt:lpstr>Publisher-Subscriber Direct</vt:lpstr>
      <vt:lpstr>Extended Scenario - Sensors and Displays Motivating Example for EventBus</vt:lpstr>
      <vt:lpstr>General Publish-Subscribe Event Bus, Event Channel, Event Notifier</vt:lpstr>
      <vt:lpstr>Example: EventBus</vt:lpstr>
      <vt:lpstr>Event Channel (Event Bus)</vt:lpstr>
      <vt:lpstr>Event Channel - Description</vt:lpstr>
      <vt:lpstr>Publisher-Subscriber  Models of communication</vt:lpstr>
      <vt:lpstr>The structure of an event-driven application</vt:lpstr>
      <vt:lpstr>The structure of an event-driven application</vt:lpstr>
      <vt:lpstr>Event Service Infrastructures </vt:lpstr>
      <vt:lpstr>How to implement a simple Publisher-Subscriber or   Event Bus infrastructure ?</vt:lpstr>
      <vt:lpstr>Observer Pattern (Publisher-Subscriber Direct)</vt:lpstr>
      <vt:lpstr>Observer -  Motivation</vt:lpstr>
      <vt:lpstr>Observer - Intent</vt:lpstr>
      <vt:lpstr>Observer – Structure</vt:lpstr>
      <vt:lpstr>Observer – Participants</vt:lpstr>
      <vt:lpstr>Example: Sensors and Observers</vt:lpstr>
      <vt:lpstr>Observer – Implementation</vt:lpstr>
      <vt:lpstr>Observer – Consequences</vt:lpstr>
      <vt:lpstr>Sensor and Displays with Observer</vt:lpstr>
      <vt:lpstr>PowerPoint Presentation</vt:lpstr>
      <vt:lpstr>PowerPoint Presentation</vt:lpstr>
      <vt:lpstr>PowerPoint Presentation</vt:lpstr>
      <vt:lpstr>PowerPoint Presentation</vt:lpstr>
      <vt:lpstr>Notifier Pattern (General Publisher-Subscriber, Event Bus, Event Channel, Event Service)</vt:lpstr>
      <vt:lpstr>The Notifier (BasicEventBus) Solution</vt:lpstr>
      <vt:lpstr>Notifier (BasicEventBus) - Applicability</vt:lpstr>
      <vt:lpstr>BasicEventBus</vt:lpstr>
      <vt:lpstr>Example: Sensors and Displays with BasicEventBus</vt:lpstr>
      <vt:lpstr>The BasicEventBus API</vt:lpstr>
      <vt:lpstr>Detailed Implementation of the BasicEventBus  as an Event Notifier  [Gupta, Hartkopf, Ramaswamy]</vt:lpstr>
      <vt:lpstr>PowerPoint Presentation</vt:lpstr>
      <vt:lpstr>PowerPoint Presentation</vt:lpstr>
      <vt:lpstr>BasicEventBus Implementation: Discussion</vt:lpstr>
      <vt:lpstr>Example with the BasicEventBus</vt:lpstr>
      <vt:lpstr>Events with the BasicEventBus</vt:lpstr>
      <vt:lpstr>A Publisher with the BasicEventBus</vt:lpstr>
      <vt:lpstr>A Subscriber with the BasicEventBus</vt:lpstr>
      <vt:lpstr>Requirements for an  Improved EventBus</vt:lpstr>
      <vt:lpstr>Example: Greenrobot -  an EventBus for Java </vt:lpstr>
      <vt:lpstr>GreenRobot EventBus</vt:lpstr>
      <vt:lpstr>Example with Greenrobot</vt:lpstr>
      <vt:lpstr>A Subscriber with Greenrobot</vt:lpstr>
      <vt:lpstr>A Publisher with Greenrobot</vt:lpstr>
      <vt:lpstr>Hybrid Event-Driven Architectures</vt:lpstr>
      <vt:lpstr>Active Database</vt:lpstr>
      <vt:lpstr>Fundamental architectural styles: Conclusions (1)</vt:lpstr>
      <vt:lpstr>Event-driven architectures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Ioana Sora</cp:lastModifiedBy>
  <cp:revision>919</cp:revision>
  <cp:lastPrinted>1601-01-01T00:00:00Z</cp:lastPrinted>
  <dcterms:created xsi:type="dcterms:W3CDTF">2008-02-07T13:11:39Z</dcterms:created>
  <dcterms:modified xsi:type="dcterms:W3CDTF">2025-03-12T13:26:46Z</dcterms:modified>
</cp:coreProperties>
</file>