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ink/ink2.xml" ContentType="application/inkml+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93" r:id="rId2"/>
    <p:sldId id="256" r:id="rId3"/>
    <p:sldId id="279" r:id="rId4"/>
    <p:sldId id="285" r:id="rId5"/>
    <p:sldId id="284" r:id="rId6"/>
    <p:sldId id="259" r:id="rId7"/>
    <p:sldId id="302" r:id="rId8"/>
    <p:sldId id="286" r:id="rId9"/>
    <p:sldId id="260" r:id="rId10"/>
    <p:sldId id="299" r:id="rId11"/>
    <p:sldId id="300" r:id="rId12"/>
    <p:sldId id="301" r:id="rId13"/>
    <p:sldId id="267" r:id="rId14"/>
    <p:sldId id="257" r:id="rId15"/>
    <p:sldId id="264" r:id="rId16"/>
    <p:sldId id="265" r:id="rId17"/>
    <p:sldId id="266" r:id="rId18"/>
    <p:sldId id="281" r:id="rId19"/>
    <p:sldId id="282" r:id="rId20"/>
    <p:sldId id="271" r:id="rId21"/>
    <p:sldId id="268" r:id="rId22"/>
    <p:sldId id="269" r:id="rId23"/>
    <p:sldId id="272" r:id="rId24"/>
    <p:sldId id="305" r:id="rId25"/>
    <p:sldId id="306" r:id="rId26"/>
    <p:sldId id="273" r:id="rId27"/>
    <p:sldId id="307" r:id="rId28"/>
    <p:sldId id="287" r:id="rId29"/>
    <p:sldId id="274" r:id="rId30"/>
    <p:sldId id="294" r:id="rId31"/>
    <p:sldId id="275" r:id="rId32"/>
    <p:sldId id="276" r:id="rId33"/>
    <p:sldId id="295" r:id="rId34"/>
    <p:sldId id="283" r:id="rId35"/>
    <p:sldId id="308" r:id="rId36"/>
    <p:sldId id="309" r:id="rId37"/>
    <p:sldId id="313" r:id="rId38"/>
    <p:sldId id="310" r:id="rId39"/>
    <p:sldId id="311" r:id="rId40"/>
    <p:sldId id="312" r:id="rId41"/>
    <p:sldId id="297" r:id="rId42"/>
    <p:sldId id="298" r:id="rId43"/>
    <p:sldId id="277" r:id="rId44"/>
    <p:sldId id="278" r:id="rId45"/>
    <p:sldId id="288" r:id="rId46"/>
    <p:sldId id="289" r:id="rId47"/>
    <p:sldId id="290" r:id="rId48"/>
    <p:sldId id="304" r:id="rId49"/>
    <p:sldId id="303" r:id="rId50"/>
    <p:sldId id="314" r:id="rId51"/>
    <p:sldId id="291" r:id="rId52"/>
    <p:sldId id="315" r:id="rId53"/>
    <p:sldId id="296" r:id="rId5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DFCD"/>
    <a:srgbClr val="FF0000"/>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443" autoAdjust="0"/>
  </p:normalViewPr>
  <p:slideViewPr>
    <p:cSldViewPr>
      <p:cViewPr varScale="1">
        <p:scale>
          <a:sx n="74" d="100"/>
          <a:sy n="74" d="100"/>
        </p:scale>
        <p:origin x="994"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3-19T17:23:28.760"/>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0 90,'252'-18,"-140"7,2-2,71-4,2750 19,-2735 12,-33 0,528-11,-357-6,278 3,-547 4,123 22,-127-14,1-4,84 2,-99-10,-28 1,0-1,0-1,0-1,0-1,41-11,-30 3,0 2,0 1,69-7,-57 9,45-13,31-4,17 13,175 9,-135 4,-48-4,163 3,-225 2,-1 3,83 19,-87-15,-42-8,40 10,-45-6</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3-19T17:23:34.617"/>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929 90,'-10'-1,"1"0,-1-1,1 0,0-1,0 0,0 0,-13-8,-29-9,45 19,-31-10,-1 1,0 2,0 2,-44-1,-150 9,222-2,-1 2,1-1,0 1,0 1,0 0,0 0,0 1,-16 9,-73 51,80-51,11-8,1 0,1 1,-1 0,1 0,0 1,0 0,1 0,0 0,0 1,0-1,1 1,0 0,-3 12,3-6,1 0,0 1,1-1,1 1,0-1,1 1,3 19,-3-30,1 0,0 0,-1 0,2 0,-1 0,0-1,1 1,0 0,0-1,0 1,0-1,0 0,1 0,-1 0,1 0,0 0,0 0,0-1,0 1,1-1,-1 0,1 0,-1 0,1-1,0 1,0-1,-1 0,1 0,6 1,11 1,1-1,0 0,-1-2,29-3,-23 2,32-2,98-16,-69 9,-64 9,-1-1,38-9,-42 6,-14 5,0-1,-1 0,1-1,0 1,-1-1,1 0,-1 0,1 0,-1 0,0-1,0 0,4-3,3-8</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2F18EBA-EA49-68E2-1D0C-907C0025BC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a:extLst>
              <a:ext uri="{FF2B5EF4-FFF2-40B4-BE49-F238E27FC236}">
                <a16:creationId xmlns:a16="http://schemas.microsoft.com/office/drawing/2014/main" id="{7A408748-4EA7-1E06-E747-32F536EF1949}"/>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16B69ACC-31B5-4B95-9418-8AFEA453E3A3}" type="datetimeFigureOut">
              <a:rPr lang="en-GB"/>
              <a:pPr>
                <a:defRPr/>
              </a:pPr>
              <a:t>19/03/2025</a:t>
            </a:fld>
            <a:endParaRPr lang="en-GB"/>
          </a:p>
        </p:txBody>
      </p:sp>
      <p:sp>
        <p:nvSpPr>
          <p:cNvPr id="4" name="Slide Image Placeholder 3">
            <a:extLst>
              <a:ext uri="{FF2B5EF4-FFF2-40B4-BE49-F238E27FC236}">
                <a16:creationId xmlns:a16="http://schemas.microsoft.com/office/drawing/2014/main" id="{3D216512-6FA6-C7E6-2D51-DFC6EBCEABA5}"/>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EA084481-E485-9F6B-1783-BC6B8EC03E58}"/>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CEB20189-A4B8-C532-BD4E-B91C4AC88D12}"/>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a:extLst>
              <a:ext uri="{FF2B5EF4-FFF2-40B4-BE49-F238E27FC236}">
                <a16:creationId xmlns:a16="http://schemas.microsoft.com/office/drawing/2014/main" id="{22221CC9-1283-7E14-38D2-20D2B0765FC2}"/>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EA8A173D-D461-41C2-B592-8DE65DF4C136}"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3F497A23-2B5C-8AC5-0622-6EFE04F42CD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8970FE54-E348-8214-C9D3-13D230A30BD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a:t>https://docs.oracle.com/en/java/javase/20/docs/api/java.base/java/lang/Class.html</a:t>
            </a:r>
          </a:p>
          <a:p>
            <a:pPr eaLnBrk="1" hangingPunct="1">
              <a:spcBef>
                <a:spcPct val="0"/>
              </a:spcBef>
            </a:pPr>
            <a:endParaRPr lang="en-GB" altLang="en-US" dirty="0"/>
          </a:p>
        </p:txBody>
      </p:sp>
      <p:sp>
        <p:nvSpPr>
          <p:cNvPr id="5124" name="Slide Number Placeholder 3">
            <a:extLst>
              <a:ext uri="{FF2B5EF4-FFF2-40B4-BE49-F238E27FC236}">
                <a16:creationId xmlns:a16="http://schemas.microsoft.com/office/drawing/2014/main" id="{367ACB2C-E55A-A6A4-FA00-EE252AED647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A153427-BE40-41A9-AC3A-0A19CEBD786B}" type="slidenum">
              <a:rPr lang="en-GB" altLang="en-US" smtClean="0"/>
              <a:pPr/>
              <a:t>2</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36F783F-0940-FAD1-B038-6E72C39A5EE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90A4B1F6-7599-65AB-B91A-605C772B829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a:p>
        </p:txBody>
      </p:sp>
      <p:sp>
        <p:nvSpPr>
          <p:cNvPr id="17412" name="Slide Number Placeholder 3">
            <a:extLst>
              <a:ext uri="{FF2B5EF4-FFF2-40B4-BE49-F238E27FC236}">
                <a16:creationId xmlns:a16="http://schemas.microsoft.com/office/drawing/2014/main" id="{53F9B7F4-429F-8F5B-36CB-DEF37B0CFFA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A2CF4ED-786B-48AA-8B72-907E1C38850D}" type="slidenum">
              <a:rPr lang="en-GB" altLang="en-US" smtClean="0"/>
              <a:pPr/>
              <a:t>13</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5C0091A9-6DC6-2DAA-E3E1-0105B8321A1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1F01D197-8D19-4B5F-2178-0D29EE07083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20484" name="Slide Number Placeholder 3">
            <a:extLst>
              <a:ext uri="{FF2B5EF4-FFF2-40B4-BE49-F238E27FC236}">
                <a16:creationId xmlns:a16="http://schemas.microsoft.com/office/drawing/2014/main" id="{0D1B4BBB-5A68-71C7-5C6A-FED5C5CAEB7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3AEE89C-92BF-463B-98B3-AEF1FD48E9A9}" type="slidenum">
              <a:rPr lang="en-GB" altLang="en-US" smtClean="0"/>
              <a:pPr/>
              <a:t>15</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https://jenkov.com/tutorials/java-reflection/generics.html</a:t>
            </a:r>
          </a:p>
          <a:p>
            <a:endParaRPr lang="en-GB" dirty="0"/>
          </a:p>
        </p:txBody>
      </p:sp>
      <p:sp>
        <p:nvSpPr>
          <p:cNvPr id="4" name="Slide Number Placeholder 3"/>
          <p:cNvSpPr>
            <a:spLocks noGrp="1"/>
          </p:cNvSpPr>
          <p:nvPr>
            <p:ph type="sldNum" sz="quarter" idx="5"/>
          </p:nvPr>
        </p:nvSpPr>
        <p:spPr/>
        <p:txBody>
          <a:bodyPr/>
          <a:lstStyle/>
          <a:p>
            <a:pPr>
              <a:defRPr/>
            </a:pPr>
            <a:fld id="{EA8A173D-D461-41C2-B592-8DE65DF4C136}" type="slidenum">
              <a:rPr lang="en-GB" smtClean="0"/>
              <a:pPr>
                <a:defRPr/>
              </a:pPr>
              <a:t>36</a:t>
            </a:fld>
            <a:endParaRPr lang="en-GB"/>
          </a:p>
        </p:txBody>
      </p:sp>
    </p:spTree>
    <p:extLst>
      <p:ext uri="{BB962C8B-B14F-4D97-AF65-F5344CB8AC3E}">
        <p14:creationId xmlns:p14="http://schemas.microsoft.com/office/powerpoint/2010/main" val="3084567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https://jenkov.com/tutorials/java/annotations.html</a:t>
            </a:r>
          </a:p>
          <a:p>
            <a:endParaRPr lang="en-GB" dirty="0"/>
          </a:p>
        </p:txBody>
      </p:sp>
      <p:sp>
        <p:nvSpPr>
          <p:cNvPr id="4" name="Slide Number Placeholder 3"/>
          <p:cNvSpPr>
            <a:spLocks noGrp="1"/>
          </p:cNvSpPr>
          <p:nvPr>
            <p:ph type="sldNum" sz="quarter" idx="5"/>
          </p:nvPr>
        </p:nvSpPr>
        <p:spPr/>
        <p:txBody>
          <a:bodyPr/>
          <a:lstStyle/>
          <a:p>
            <a:pPr>
              <a:defRPr/>
            </a:pPr>
            <a:fld id="{EA8A173D-D461-41C2-B592-8DE65DF4C136}" type="slidenum">
              <a:rPr lang="en-GB" smtClean="0"/>
              <a:pPr>
                <a:defRPr/>
              </a:pPr>
              <a:t>39</a:t>
            </a:fld>
            <a:endParaRPr lang="en-GB"/>
          </a:p>
        </p:txBody>
      </p:sp>
    </p:spTree>
    <p:extLst>
      <p:ext uri="{BB962C8B-B14F-4D97-AF65-F5344CB8AC3E}">
        <p14:creationId xmlns:p14="http://schemas.microsoft.com/office/powerpoint/2010/main" val="3863396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4">
            <a:extLst>
              <a:ext uri="{FF2B5EF4-FFF2-40B4-BE49-F238E27FC236}">
                <a16:creationId xmlns:a16="http://schemas.microsoft.com/office/drawing/2014/main" id="{E5D1ECB5-B195-8795-86D8-B494DE913B8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57BF220-FF46-E147-5AD1-7DBF34C8D99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5F2B6064-E13E-953E-D60E-6D92DFB344EE}"/>
              </a:ext>
            </a:extLst>
          </p:cNvPr>
          <p:cNvSpPr>
            <a:spLocks noGrp="1" noChangeArrowheads="1"/>
          </p:cNvSpPr>
          <p:nvPr>
            <p:ph type="sldNum" sz="quarter" idx="12"/>
          </p:nvPr>
        </p:nvSpPr>
        <p:spPr>
          <a:ln/>
        </p:spPr>
        <p:txBody>
          <a:bodyPr/>
          <a:lstStyle>
            <a:lvl1pPr>
              <a:defRPr/>
            </a:lvl1pPr>
          </a:lstStyle>
          <a:p>
            <a:pPr>
              <a:defRPr/>
            </a:pPr>
            <a:fld id="{FFD33886-58FF-4A3F-A758-61BFFCECDE3F}" type="slidenum">
              <a:rPr lang="en-US" altLang="en-US"/>
              <a:pPr>
                <a:defRPr/>
              </a:pPr>
              <a:t>‹#›</a:t>
            </a:fld>
            <a:endParaRPr lang="en-US" altLang="en-US"/>
          </a:p>
        </p:txBody>
      </p:sp>
    </p:spTree>
    <p:extLst>
      <p:ext uri="{BB962C8B-B14F-4D97-AF65-F5344CB8AC3E}">
        <p14:creationId xmlns:p14="http://schemas.microsoft.com/office/powerpoint/2010/main" val="2364479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63A3DE9-D470-67B8-23E6-F01EE2B0766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C01C135-0FA5-EF9F-00B5-DB6BE25C3FF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D212F7DC-7DA2-615D-B95C-200D30C238CC}"/>
              </a:ext>
            </a:extLst>
          </p:cNvPr>
          <p:cNvSpPr>
            <a:spLocks noGrp="1" noChangeArrowheads="1"/>
          </p:cNvSpPr>
          <p:nvPr>
            <p:ph type="sldNum" sz="quarter" idx="12"/>
          </p:nvPr>
        </p:nvSpPr>
        <p:spPr>
          <a:ln/>
        </p:spPr>
        <p:txBody>
          <a:bodyPr/>
          <a:lstStyle>
            <a:lvl1pPr>
              <a:defRPr/>
            </a:lvl1pPr>
          </a:lstStyle>
          <a:p>
            <a:pPr>
              <a:defRPr/>
            </a:pPr>
            <a:fld id="{2E1A3CCE-5D5E-4B5D-8B23-5C6D37A37D3D}" type="slidenum">
              <a:rPr lang="en-US" altLang="en-US"/>
              <a:pPr>
                <a:defRPr/>
              </a:pPr>
              <a:t>‹#›</a:t>
            </a:fld>
            <a:endParaRPr lang="en-US" altLang="en-US"/>
          </a:p>
        </p:txBody>
      </p:sp>
    </p:spTree>
    <p:extLst>
      <p:ext uri="{BB962C8B-B14F-4D97-AF65-F5344CB8AC3E}">
        <p14:creationId xmlns:p14="http://schemas.microsoft.com/office/powerpoint/2010/main" val="4067573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E703F6E-358E-1F17-6A31-B8F17A58AFA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14FE067-5D5D-BA66-DECD-884F6F547EB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707F323-6F40-966E-EAF6-A9BB3C477A38}"/>
              </a:ext>
            </a:extLst>
          </p:cNvPr>
          <p:cNvSpPr>
            <a:spLocks noGrp="1" noChangeArrowheads="1"/>
          </p:cNvSpPr>
          <p:nvPr>
            <p:ph type="sldNum" sz="quarter" idx="12"/>
          </p:nvPr>
        </p:nvSpPr>
        <p:spPr>
          <a:ln/>
        </p:spPr>
        <p:txBody>
          <a:bodyPr/>
          <a:lstStyle>
            <a:lvl1pPr>
              <a:defRPr/>
            </a:lvl1pPr>
          </a:lstStyle>
          <a:p>
            <a:pPr>
              <a:defRPr/>
            </a:pPr>
            <a:fld id="{5A003FC0-E53C-4AF6-9192-5FDACB3F8326}" type="slidenum">
              <a:rPr lang="en-US" altLang="en-US"/>
              <a:pPr>
                <a:defRPr/>
              </a:pPr>
              <a:t>‹#›</a:t>
            </a:fld>
            <a:endParaRPr lang="en-US" altLang="en-US"/>
          </a:p>
        </p:txBody>
      </p:sp>
    </p:spTree>
    <p:extLst>
      <p:ext uri="{BB962C8B-B14F-4D97-AF65-F5344CB8AC3E}">
        <p14:creationId xmlns:p14="http://schemas.microsoft.com/office/powerpoint/2010/main" val="1330938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9A725D8C-103F-C8ED-7D2B-0745EDA7A5E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8E9F8F5C-E4E4-262E-AE40-9BE23572934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CF333B42-09C2-2248-C936-1F0E00184358}"/>
              </a:ext>
            </a:extLst>
          </p:cNvPr>
          <p:cNvSpPr>
            <a:spLocks noGrp="1" noChangeArrowheads="1"/>
          </p:cNvSpPr>
          <p:nvPr>
            <p:ph type="sldNum" sz="quarter" idx="12"/>
          </p:nvPr>
        </p:nvSpPr>
        <p:spPr>
          <a:ln/>
        </p:spPr>
        <p:txBody>
          <a:bodyPr/>
          <a:lstStyle>
            <a:lvl1pPr>
              <a:defRPr/>
            </a:lvl1pPr>
          </a:lstStyle>
          <a:p>
            <a:pPr>
              <a:defRPr/>
            </a:pPr>
            <a:fld id="{B4E4A0E6-3171-41BE-B294-368FA30F2B17}" type="slidenum">
              <a:rPr lang="en-US" altLang="en-US"/>
              <a:pPr>
                <a:defRPr/>
              </a:pPr>
              <a:t>‹#›</a:t>
            </a:fld>
            <a:endParaRPr lang="en-US" altLang="en-US"/>
          </a:p>
        </p:txBody>
      </p:sp>
    </p:spTree>
    <p:extLst>
      <p:ext uri="{BB962C8B-B14F-4D97-AF65-F5344CB8AC3E}">
        <p14:creationId xmlns:p14="http://schemas.microsoft.com/office/powerpoint/2010/main" val="391800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BAA4D9B1-F8AD-3449-0E08-BAFE42A317D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0BC8D9D-0EA0-D4A9-9868-DAF6645D1F1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F3FF9B3C-6EC3-62F5-9196-A012353AC06F}"/>
              </a:ext>
            </a:extLst>
          </p:cNvPr>
          <p:cNvSpPr>
            <a:spLocks noGrp="1" noChangeArrowheads="1"/>
          </p:cNvSpPr>
          <p:nvPr>
            <p:ph type="sldNum" sz="quarter" idx="12"/>
          </p:nvPr>
        </p:nvSpPr>
        <p:spPr>
          <a:ln/>
        </p:spPr>
        <p:txBody>
          <a:bodyPr/>
          <a:lstStyle>
            <a:lvl1pPr>
              <a:defRPr/>
            </a:lvl1pPr>
          </a:lstStyle>
          <a:p>
            <a:pPr>
              <a:defRPr/>
            </a:pPr>
            <a:fld id="{A52F687B-5745-46F7-9A36-48312E3B6735}" type="slidenum">
              <a:rPr lang="en-US" altLang="en-US"/>
              <a:pPr>
                <a:defRPr/>
              </a:pPr>
              <a:t>‹#›</a:t>
            </a:fld>
            <a:endParaRPr lang="en-US" altLang="en-US"/>
          </a:p>
        </p:txBody>
      </p:sp>
    </p:spTree>
    <p:extLst>
      <p:ext uri="{BB962C8B-B14F-4D97-AF65-F5344CB8AC3E}">
        <p14:creationId xmlns:p14="http://schemas.microsoft.com/office/powerpoint/2010/main" val="3707611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F6AA0128-6BC8-7963-DE80-6D28ECBFD8C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858A9850-DF62-3D2D-C619-3CC99CE5E26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87901251-9DE0-80A2-B7CA-E480BE069750}"/>
              </a:ext>
            </a:extLst>
          </p:cNvPr>
          <p:cNvSpPr>
            <a:spLocks noGrp="1" noChangeArrowheads="1"/>
          </p:cNvSpPr>
          <p:nvPr>
            <p:ph type="sldNum" sz="quarter" idx="12"/>
          </p:nvPr>
        </p:nvSpPr>
        <p:spPr>
          <a:ln/>
        </p:spPr>
        <p:txBody>
          <a:bodyPr/>
          <a:lstStyle>
            <a:lvl1pPr>
              <a:defRPr/>
            </a:lvl1pPr>
          </a:lstStyle>
          <a:p>
            <a:pPr>
              <a:defRPr/>
            </a:pPr>
            <a:fld id="{DD6AF1E5-7BA8-44AB-846F-F7494EDDF577}" type="slidenum">
              <a:rPr lang="en-US" altLang="en-US"/>
              <a:pPr>
                <a:defRPr/>
              </a:pPr>
              <a:t>‹#›</a:t>
            </a:fld>
            <a:endParaRPr lang="en-US" altLang="en-US"/>
          </a:p>
        </p:txBody>
      </p:sp>
    </p:spTree>
    <p:extLst>
      <p:ext uri="{BB962C8B-B14F-4D97-AF65-F5344CB8AC3E}">
        <p14:creationId xmlns:p14="http://schemas.microsoft.com/office/powerpoint/2010/main" val="505228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2A1A19FC-63EB-679B-2B94-A489942BC98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54D76E59-D05B-73A8-8059-6C6ED3DD435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0D5B9498-0D86-EA80-A669-3ED79146FE4A}"/>
              </a:ext>
            </a:extLst>
          </p:cNvPr>
          <p:cNvSpPr>
            <a:spLocks noGrp="1" noChangeArrowheads="1"/>
          </p:cNvSpPr>
          <p:nvPr>
            <p:ph type="sldNum" sz="quarter" idx="12"/>
          </p:nvPr>
        </p:nvSpPr>
        <p:spPr>
          <a:ln/>
        </p:spPr>
        <p:txBody>
          <a:bodyPr/>
          <a:lstStyle>
            <a:lvl1pPr>
              <a:defRPr/>
            </a:lvl1pPr>
          </a:lstStyle>
          <a:p>
            <a:pPr>
              <a:defRPr/>
            </a:pPr>
            <a:fld id="{5F83E3B3-3DE2-4F30-AFEF-96F5B519F663}" type="slidenum">
              <a:rPr lang="en-US" altLang="en-US"/>
              <a:pPr>
                <a:defRPr/>
              </a:pPr>
              <a:t>‹#›</a:t>
            </a:fld>
            <a:endParaRPr lang="en-US" altLang="en-US"/>
          </a:p>
        </p:txBody>
      </p:sp>
    </p:spTree>
    <p:extLst>
      <p:ext uri="{BB962C8B-B14F-4D97-AF65-F5344CB8AC3E}">
        <p14:creationId xmlns:p14="http://schemas.microsoft.com/office/powerpoint/2010/main" val="4067368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60DF4A55-9C9D-4E56-11B6-23DAD6F798C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92571AA8-C3EE-EEB9-CF84-8AFD76F3EC5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10421F6C-E666-461B-A7DA-32EA12A76AFA}"/>
              </a:ext>
            </a:extLst>
          </p:cNvPr>
          <p:cNvSpPr>
            <a:spLocks noGrp="1" noChangeArrowheads="1"/>
          </p:cNvSpPr>
          <p:nvPr>
            <p:ph type="sldNum" sz="quarter" idx="12"/>
          </p:nvPr>
        </p:nvSpPr>
        <p:spPr>
          <a:ln/>
        </p:spPr>
        <p:txBody>
          <a:bodyPr/>
          <a:lstStyle>
            <a:lvl1pPr>
              <a:defRPr/>
            </a:lvl1pPr>
          </a:lstStyle>
          <a:p>
            <a:pPr>
              <a:defRPr/>
            </a:pPr>
            <a:fld id="{3641EF54-3B49-48CE-A2CD-832B71D27CF2}" type="slidenum">
              <a:rPr lang="en-US" altLang="en-US"/>
              <a:pPr>
                <a:defRPr/>
              </a:pPr>
              <a:t>‹#›</a:t>
            </a:fld>
            <a:endParaRPr lang="en-US" altLang="en-US"/>
          </a:p>
        </p:txBody>
      </p:sp>
    </p:spTree>
    <p:extLst>
      <p:ext uri="{BB962C8B-B14F-4D97-AF65-F5344CB8AC3E}">
        <p14:creationId xmlns:p14="http://schemas.microsoft.com/office/powerpoint/2010/main" val="2132119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68DD474-9A5F-E587-8D96-455E763022B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1DACD608-6E93-13E7-ED18-600BA38E997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41E0769F-B22F-BE36-C744-9A3B06D542E9}"/>
              </a:ext>
            </a:extLst>
          </p:cNvPr>
          <p:cNvSpPr>
            <a:spLocks noGrp="1" noChangeArrowheads="1"/>
          </p:cNvSpPr>
          <p:nvPr>
            <p:ph type="sldNum" sz="quarter" idx="12"/>
          </p:nvPr>
        </p:nvSpPr>
        <p:spPr>
          <a:ln/>
        </p:spPr>
        <p:txBody>
          <a:bodyPr/>
          <a:lstStyle>
            <a:lvl1pPr>
              <a:defRPr/>
            </a:lvl1pPr>
          </a:lstStyle>
          <a:p>
            <a:pPr>
              <a:defRPr/>
            </a:pPr>
            <a:fld id="{CF296C21-DB0F-42C1-8F66-2A1D79F603C4}" type="slidenum">
              <a:rPr lang="en-US" altLang="en-US"/>
              <a:pPr>
                <a:defRPr/>
              </a:pPr>
              <a:t>‹#›</a:t>
            </a:fld>
            <a:endParaRPr lang="en-US" altLang="en-US"/>
          </a:p>
        </p:txBody>
      </p:sp>
    </p:spTree>
    <p:extLst>
      <p:ext uri="{BB962C8B-B14F-4D97-AF65-F5344CB8AC3E}">
        <p14:creationId xmlns:p14="http://schemas.microsoft.com/office/powerpoint/2010/main" val="38643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BDD3034C-3697-3E27-DC38-9AF82663C6C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B963BF99-7C9D-69A7-1C1B-A7E8976F86D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8385DDFE-79B7-EC75-E2BB-AB443440B8E7}"/>
              </a:ext>
            </a:extLst>
          </p:cNvPr>
          <p:cNvSpPr>
            <a:spLocks noGrp="1" noChangeArrowheads="1"/>
          </p:cNvSpPr>
          <p:nvPr>
            <p:ph type="sldNum" sz="quarter" idx="12"/>
          </p:nvPr>
        </p:nvSpPr>
        <p:spPr>
          <a:ln/>
        </p:spPr>
        <p:txBody>
          <a:bodyPr/>
          <a:lstStyle>
            <a:lvl1pPr>
              <a:defRPr/>
            </a:lvl1pPr>
          </a:lstStyle>
          <a:p>
            <a:pPr>
              <a:defRPr/>
            </a:pPr>
            <a:fld id="{8E84CFD8-DB7E-49E6-A829-130C40539912}" type="slidenum">
              <a:rPr lang="en-US" altLang="en-US"/>
              <a:pPr>
                <a:defRPr/>
              </a:pPr>
              <a:t>‹#›</a:t>
            </a:fld>
            <a:endParaRPr lang="en-US" altLang="en-US"/>
          </a:p>
        </p:txBody>
      </p:sp>
    </p:spTree>
    <p:extLst>
      <p:ext uri="{BB962C8B-B14F-4D97-AF65-F5344CB8AC3E}">
        <p14:creationId xmlns:p14="http://schemas.microsoft.com/office/powerpoint/2010/main" val="179816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8AEC4D15-3259-B5FB-29FA-D326110555D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AFD435AC-5FE8-3194-9439-9A9966B1E45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1E56990D-3D60-2DDA-8EFA-7A3C3AF6FFA7}"/>
              </a:ext>
            </a:extLst>
          </p:cNvPr>
          <p:cNvSpPr>
            <a:spLocks noGrp="1" noChangeArrowheads="1"/>
          </p:cNvSpPr>
          <p:nvPr>
            <p:ph type="sldNum" sz="quarter" idx="12"/>
          </p:nvPr>
        </p:nvSpPr>
        <p:spPr>
          <a:ln/>
        </p:spPr>
        <p:txBody>
          <a:bodyPr/>
          <a:lstStyle>
            <a:lvl1pPr>
              <a:defRPr/>
            </a:lvl1pPr>
          </a:lstStyle>
          <a:p>
            <a:pPr>
              <a:defRPr/>
            </a:pPr>
            <a:fld id="{34361690-7768-4BF2-83DB-B4661E5993CF}" type="slidenum">
              <a:rPr lang="en-US" altLang="en-US"/>
              <a:pPr>
                <a:defRPr/>
              </a:pPr>
              <a:t>‹#›</a:t>
            </a:fld>
            <a:endParaRPr lang="en-US" altLang="en-US"/>
          </a:p>
        </p:txBody>
      </p:sp>
    </p:spTree>
    <p:extLst>
      <p:ext uri="{BB962C8B-B14F-4D97-AF65-F5344CB8AC3E}">
        <p14:creationId xmlns:p14="http://schemas.microsoft.com/office/powerpoint/2010/main" val="1582267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3A1337B-7C48-F37C-82F6-42931CF7E5CF}"/>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7A6F65F-D7BB-3752-84F7-F65A0CD1A89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F64F5D9A-2AE0-7414-52DA-7FD452664C18}"/>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a:extLst>
              <a:ext uri="{FF2B5EF4-FFF2-40B4-BE49-F238E27FC236}">
                <a16:creationId xmlns:a16="http://schemas.microsoft.com/office/drawing/2014/main" id="{151F925A-86DA-257F-C7F0-B28383492B5A}"/>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a:extLst>
              <a:ext uri="{FF2B5EF4-FFF2-40B4-BE49-F238E27FC236}">
                <a16:creationId xmlns:a16="http://schemas.microsoft.com/office/drawing/2014/main" id="{594B57C3-F5B5-9701-2820-75E8B4592499}"/>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78A72FB9-83F6-4ABA-B20F-6C46DB77444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ome/pack.ja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ocs.oracle.com/en/java/javase/19/docs/api/java.base/java/lang/Clas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docs.oracle.com/en/java/javase/19/docs/api/java.base/java/lang/reflect/Constructor.html" TargetMode="External"/><Relationship Id="rId5" Type="http://schemas.openxmlformats.org/officeDocument/2006/relationships/hyperlink" Target="https://docs.oracle.com/en/java/javase/19/docs/api/java.base/java/lang/reflect/Method.html" TargetMode="External"/><Relationship Id="rId4" Type="http://schemas.openxmlformats.org/officeDocument/2006/relationships/hyperlink" Target="https://docs.oracle.com/en/java/javase/19/docs/api/java.base/java/lang/reflect/Field.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ocs.oracle.com/javase/tutorial/reflect/index.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learn.microsoft.com/en-us/dotnet/framework/reflection-and-codedom/reflection"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taff.cs.upt.ro/~ioana/arhit-engl/curs/reflection/ReflectionDemo.java"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taff.cs.upt.ro/~ioana/arhit-engl/curs/reflection/DynamicDemo.java"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docs.oracle.com/en/java/javase/18/docs/api/java.base/java/lang/Class.html#getComponentType()" TargetMode="External"/><Relationship Id="rId2" Type="http://schemas.openxmlformats.org/officeDocument/2006/relationships/hyperlink" Target="https://docs.oracle.com/en/java/javase/18/docs/api/java.base/java/lang/Class.html#isArray()" TargetMode="External"/><Relationship Id="rId1" Type="http://schemas.openxmlformats.org/officeDocument/2006/relationships/slideLayout" Target="../slideLayouts/slideLayout2.xml"/><Relationship Id="rId5" Type="http://schemas.openxmlformats.org/officeDocument/2006/relationships/hyperlink" Target="https://docs.oracle.com/en/java/javase/18/docs/api/java.base/java/lang/reflect/Array.html#set(java.lang.Object,int,java.lang.Object)" TargetMode="External"/><Relationship Id="rId4" Type="http://schemas.openxmlformats.org/officeDocument/2006/relationships/hyperlink" Target="https://docs.oracle.com/en/java/javase/18/docs/api/java.base/java/lang/reflect/Array.html#newInstance(java.lang.Class,int)" TargetMode="External"/></Relationships>
</file>

<file path=ppt/slides/_rels/slide3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customXml" Target="../ink/ink2.xml"/><Relationship Id="rId4"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docs.oracle.com/en/java/javase/19/docs/api/java.base/java/lang/Clas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8BAB09A-E307-A064-9154-8456EB85EB2C}"/>
              </a:ext>
            </a:extLst>
          </p:cNvPr>
          <p:cNvSpPr>
            <a:spLocks noGrp="1" noChangeArrowheads="1"/>
          </p:cNvSpPr>
          <p:nvPr>
            <p:ph type="title"/>
          </p:nvPr>
        </p:nvSpPr>
        <p:spPr/>
        <p:txBody>
          <a:bodyPr/>
          <a:lstStyle/>
          <a:p>
            <a:pPr eaLnBrk="1" hangingPunct="1"/>
            <a:r>
              <a:rPr lang="en-US" altLang="en-US"/>
              <a:t>Course contents</a:t>
            </a:r>
          </a:p>
        </p:txBody>
      </p:sp>
      <p:sp>
        <p:nvSpPr>
          <p:cNvPr id="3075" name="Rectangle 3">
            <a:extLst>
              <a:ext uri="{FF2B5EF4-FFF2-40B4-BE49-F238E27FC236}">
                <a16:creationId xmlns:a16="http://schemas.microsoft.com/office/drawing/2014/main" id="{3AE00B48-F02E-27F4-2DF3-520518CDAF04}"/>
              </a:ext>
            </a:extLst>
          </p:cNvPr>
          <p:cNvSpPr>
            <a:spLocks noGrp="1" noChangeArrowheads="1"/>
          </p:cNvSpPr>
          <p:nvPr>
            <p:ph type="body" idx="1"/>
          </p:nvPr>
        </p:nvSpPr>
        <p:spPr/>
        <p:txBody>
          <a:bodyPr/>
          <a:lstStyle/>
          <a:p>
            <a:pPr eaLnBrk="1" hangingPunct="1">
              <a:lnSpc>
                <a:spcPct val="80000"/>
              </a:lnSpc>
            </a:pPr>
            <a:r>
              <a:rPr lang="en-US" altLang="en-US" sz="2400"/>
              <a:t>Basic concepts</a:t>
            </a:r>
          </a:p>
          <a:p>
            <a:pPr lvl="1" eaLnBrk="1" hangingPunct="1">
              <a:lnSpc>
                <a:spcPct val="80000"/>
              </a:lnSpc>
            </a:pPr>
            <a:r>
              <a:rPr lang="en-US" altLang="en-US" sz="2000"/>
              <a:t>What is software architecture ? </a:t>
            </a:r>
          </a:p>
          <a:p>
            <a:pPr eaLnBrk="1" hangingPunct="1">
              <a:lnSpc>
                <a:spcPct val="80000"/>
              </a:lnSpc>
            </a:pPr>
            <a:r>
              <a:rPr lang="en-US" altLang="en-US" sz="2400"/>
              <a:t>Fundamental architectural styles</a:t>
            </a:r>
          </a:p>
          <a:p>
            <a:pPr lvl="1" eaLnBrk="1" hangingPunct="1">
              <a:lnSpc>
                <a:spcPct val="80000"/>
              </a:lnSpc>
            </a:pPr>
            <a:r>
              <a:rPr lang="en-US" altLang="en-US" sz="2000"/>
              <a:t>Pipes and filters</a:t>
            </a:r>
          </a:p>
          <a:p>
            <a:pPr lvl="1" eaLnBrk="1" hangingPunct="1">
              <a:lnSpc>
                <a:spcPct val="80000"/>
              </a:lnSpc>
            </a:pPr>
            <a:r>
              <a:rPr lang="en-US" altLang="en-US" sz="2000"/>
              <a:t>Layers</a:t>
            </a:r>
          </a:p>
          <a:p>
            <a:pPr lvl="1" eaLnBrk="1" hangingPunct="1">
              <a:lnSpc>
                <a:spcPct val="80000"/>
              </a:lnSpc>
            </a:pPr>
            <a:r>
              <a:rPr lang="en-US" altLang="en-US" sz="2000"/>
              <a:t>Blackboard</a:t>
            </a:r>
          </a:p>
          <a:p>
            <a:pPr lvl="1" eaLnBrk="1" hangingPunct="1">
              <a:lnSpc>
                <a:spcPct val="80000"/>
              </a:lnSpc>
            </a:pPr>
            <a:r>
              <a:rPr lang="en-US" altLang="en-US" sz="2000"/>
              <a:t>Event-driven</a:t>
            </a:r>
          </a:p>
          <a:p>
            <a:pPr eaLnBrk="1" hangingPunct="1">
              <a:lnSpc>
                <a:spcPct val="80000"/>
              </a:lnSpc>
            </a:pPr>
            <a:r>
              <a:rPr lang="en-US" altLang="en-US" sz="2400"/>
              <a:t>Architectural patterns for :</a:t>
            </a:r>
          </a:p>
          <a:p>
            <a:pPr lvl="1" eaLnBrk="1" hangingPunct="1">
              <a:lnSpc>
                <a:spcPct val="80000"/>
              </a:lnSpc>
            </a:pPr>
            <a:r>
              <a:rPr lang="en-US" altLang="en-US" sz="2000"/>
              <a:t>Adaptive systems</a:t>
            </a:r>
          </a:p>
          <a:p>
            <a:pPr lvl="2" eaLnBrk="1" hangingPunct="1">
              <a:lnSpc>
                <a:spcPct val="80000"/>
              </a:lnSpc>
            </a:pPr>
            <a:r>
              <a:rPr lang="en-US" altLang="en-US" sz="1800"/>
              <a:t>The Reflection Pattern</a:t>
            </a:r>
          </a:p>
          <a:p>
            <a:pPr lvl="1" eaLnBrk="1" hangingPunct="1">
              <a:lnSpc>
                <a:spcPct val="80000"/>
              </a:lnSpc>
            </a:pPr>
            <a:r>
              <a:rPr lang="en-US" altLang="en-US" sz="2000"/>
              <a:t>Distributed systems</a:t>
            </a:r>
          </a:p>
          <a:p>
            <a:pPr lvl="2" eaLnBrk="1" hangingPunct="1">
              <a:lnSpc>
                <a:spcPct val="80000"/>
              </a:lnSpc>
            </a:pPr>
            <a:r>
              <a:rPr lang="en-US" altLang="en-US" sz="1800"/>
              <a:t>The Broker Pattern</a:t>
            </a:r>
          </a:p>
          <a:p>
            <a:pPr lvl="1" eaLnBrk="1" hangingPunct="1">
              <a:lnSpc>
                <a:spcPct val="80000"/>
              </a:lnSpc>
            </a:pPr>
            <a:r>
              <a:rPr lang="en-US" altLang="en-US" sz="2000"/>
              <a:t>Data access patterns</a:t>
            </a:r>
          </a:p>
          <a:p>
            <a:pPr lvl="2" eaLnBrk="1" hangingPunct="1">
              <a:lnSpc>
                <a:spcPct val="80000"/>
              </a:lnSpc>
            </a:pPr>
            <a:r>
              <a:rPr lang="en-US" altLang="en-US" sz="1800"/>
              <a:t>Pattern for Object-Relational Mappings </a:t>
            </a:r>
          </a:p>
          <a:p>
            <a:pPr lvl="2" eaLnBrk="1" hangingPunct="1">
              <a:lnSpc>
                <a:spcPct val="80000"/>
              </a:lnSpc>
            </a:pPr>
            <a:r>
              <a:rPr lang="en-US" altLang="en-US" sz="1800"/>
              <a:t>Pattern for decoupling data access</a:t>
            </a:r>
          </a:p>
        </p:txBody>
      </p:sp>
      <p:sp>
        <p:nvSpPr>
          <p:cNvPr id="3076" name="Rectangle 4">
            <a:extLst>
              <a:ext uri="{FF2B5EF4-FFF2-40B4-BE49-F238E27FC236}">
                <a16:creationId xmlns:a16="http://schemas.microsoft.com/office/drawing/2014/main" id="{94744332-DA50-72D1-3700-C983DA335FFE}"/>
              </a:ext>
            </a:extLst>
          </p:cNvPr>
          <p:cNvSpPr>
            <a:spLocks noChangeArrowheads="1"/>
          </p:cNvSpPr>
          <p:nvPr/>
        </p:nvSpPr>
        <p:spPr bwMode="auto">
          <a:xfrm>
            <a:off x="685800" y="4191000"/>
            <a:ext cx="3886200" cy="609600"/>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3077" name="TextBox 1">
            <a:extLst>
              <a:ext uri="{FF2B5EF4-FFF2-40B4-BE49-F238E27FC236}">
                <a16:creationId xmlns:a16="http://schemas.microsoft.com/office/drawing/2014/main" id="{F0D4C8CB-22B1-5077-66B2-FE2B623CE499}"/>
              </a:ext>
            </a:extLst>
          </p:cNvPr>
          <p:cNvSpPr txBox="1">
            <a:spLocks noChangeArrowheads="1"/>
          </p:cNvSpPr>
          <p:nvPr/>
        </p:nvSpPr>
        <p:spPr bwMode="auto">
          <a:xfrm flipH="1">
            <a:off x="4800600" y="4038600"/>
            <a:ext cx="42195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1800">
                <a:solidFill>
                  <a:srgbClr val="FF0000"/>
                </a:solidFill>
              </a:rPr>
              <a:t>A particular case: reflective languages</a:t>
            </a:r>
          </a:p>
        </p:txBody>
      </p:sp>
      <p:sp>
        <p:nvSpPr>
          <p:cNvPr id="3078" name="TextBox 2">
            <a:extLst>
              <a:ext uri="{FF2B5EF4-FFF2-40B4-BE49-F238E27FC236}">
                <a16:creationId xmlns:a16="http://schemas.microsoft.com/office/drawing/2014/main" id="{6C17CB05-D328-8B76-18A8-BC0F09BEA1A6}"/>
              </a:ext>
            </a:extLst>
          </p:cNvPr>
          <p:cNvSpPr txBox="1">
            <a:spLocks noChangeArrowheads="1"/>
          </p:cNvSpPr>
          <p:nvPr/>
        </p:nvSpPr>
        <p:spPr bwMode="auto">
          <a:xfrm flipH="1">
            <a:off x="4772025" y="4583113"/>
            <a:ext cx="4600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1800">
                <a:solidFill>
                  <a:srgbClr val="FF0000"/>
                </a:solidFill>
              </a:rPr>
              <a:t>The general case: reflective architectures</a:t>
            </a:r>
          </a:p>
        </p:txBody>
      </p:sp>
      <p:cxnSp>
        <p:nvCxnSpPr>
          <p:cNvPr id="7" name="Straight Arrow Connector 6">
            <a:extLst>
              <a:ext uri="{FF2B5EF4-FFF2-40B4-BE49-F238E27FC236}">
                <a16:creationId xmlns:a16="http://schemas.microsoft.com/office/drawing/2014/main" id="{39377BFB-EAFC-90B9-A107-4E2AFA6B0AB4}"/>
              </a:ext>
            </a:extLst>
          </p:cNvPr>
          <p:cNvCxnSpPr>
            <a:cxnSpLocks/>
          </p:cNvCxnSpPr>
          <p:nvPr/>
        </p:nvCxnSpPr>
        <p:spPr>
          <a:xfrm flipV="1">
            <a:off x="4572000" y="4267200"/>
            <a:ext cx="304800" cy="152400"/>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3F4896B1-8EEA-9945-73B8-C64D383AA5D0}"/>
              </a:ext>
            </a:extLst>
          </p:cNvPr>
          <p:cNvCxnSpPr>
            <a:cxnSpLocks/>
          </p:cNvCxnSpPr>
          <p:nvPr/>
        </p:nvCxnSpPr>
        <p:spPr>
          <a:xfrm>
            <a:off x="4572000" y="4572000"/>
            <a:ext cx="304800" cy="228600"/>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B0ED0C3E-43EB-C461-E591-9137C3FE55D9}"/>
              </a:ext>
            </a:extLst>
          </p:cNvPr>
          <p:cNvSpPr>
            <a:spLocks noGrp="1" noChangeArrowheads="1"/>
          </p:cNvSpPr>
          <p:nvPr>
            <p:ph type="title"/>
          </p:nvPr>
        </p:nvSpPr>
        <p:spPr/>
        <p:txBody>
          <a:bodyPr/>
          <a:lstStyle/>
          <a:p>
            <a:pPr eaLnBrk="1" hangingPunct="1"/>
            <a:r>
              <a:rPr lang="en-US" altLang="en-US"/>
              <a:t>Retrieving a Class object (2)</a:t>
            </a:r>
          </a:p>
        </p:txBody>
      </p:sp>
      <p:sp>
        <p:nvSpPr>
          <p:cNvPr id="6147" name="Rectangle 3">
            <a:extLst>
              <a:ext uri="{FF2B5EF4-FFF2-40B4-BE49-F238E27FC236}">
                <a16:creationId xmlns:a16="http://schemas.microsoft.com/office/drawing/2014/main" id="{476F14B7-A6FB-29F0-745A-1CEEE99730FE}"/>
              </a:ext>
            </a:extLst>
          </p:cNvPr>
          <p:cNvSpPr>
            <a:spLocks noGrp="1" noChangeArrowheads="1"/>
          </p:cNvSpPr>
          <p:nvPr>
            <p:ph type="body" idx="1"/>
          </p:nvPr>
        </p:nvSpPr>
        <p:spPr>
          <a:xfrm>
            <a:off x="457200" y="1600200"/>
            <a:ext cx="8229600" cy="5029200"/>
          </a:xfrm>
        </p:spPr>
        <p:txBody>
          <a:bodyPr/>
          <a:lstStyle/>
          <a:p>
            <a:pPr eaLnBrk="1" hangingPunct="1">
              <a:lnSpc>
                <a:spcPct val="90000"/>
              </a:lnSpc>
              <a:defRPr/>
            </a:pPr>
            <a:r>
              <a:rPr lang="en-US" altLang="en-US" sz="2400" b="1" dirty="0"/>
              <a:t>If the type is available but there is no instance:</a:t>
            </a:r>
          </a:p>
          <a:p>
            <a:pPr marL="0" indent="0" eaLnBrk="1" hangingPunct="1">
              <a:lnSpc>
                <a:spcPct val="90000"/>
              </a:lnSpc>
              <a:buFontTx/>
              <a:buNone/>
              <a:defRPr/>
            </a:pPr>
            <a:endParaRPr lang="en-US" altLang="en-US" sz="2400" b="1" dirty="0"/>
          </a:p>
          <a:p>
            <a:pPr eaLnBrk="1" hangingPunct="1">
              <a:lnSpc>
                <a:spcPct val="90000"/>
              </a:lnSpc>
              <a:defRPr/>
            </a:pPr>
            <a:r>
              <a:rPr lang="en-US" altLang="en-US" sz="2000" b="1" dirty="0">
                <a:latin typeface="Courier New" panose="02070309020205020404" pitchFamily="49" charset="0"/>
                <a:cs typeface="Courier New" panose="02070309020205020404" pitchFamily="49" charset="0"/>
              </a:rPr>
              <a:t>.class</a:t>
            </a:r>
            <a:r>
              <a:rPr lang="en-US" altLang="en-US" sz="2000" dirty="0"/>
              <a:t>: If the type is available but there is no instance then it is possible to obtain a Class by appending ".class" to the name of the type. This is also the easiest way to obtain the Class for a primitive type. </a:t>
            </a:r>
          </a:p>
          <a:p>
            <a:pPr lvl="1" eaLnBrk="1" hangingPunct="1">
              <a:lnSpc>
                <a:spcPct val="90000"/>
              </a:lnSpc>
              <a:buFontTx/>
              <a:buNone/>
              <a:defRPr/>
            </a:pPr>
            <a:r>
              <a:rPr lang="en-US" altLang="en-US" sz="1800" dirty="0" err="1">
                <a:latin typeface="Courier New" panose="02070309020205020404" pitchFamily="49" charset="0"/>
              </a:rPr>
              <a:t>boolean</a:t>
            </a:r>
            <a:r>
              <a:rPr lang="en-US" altLang="en-US" sz="1800" dirty="0">
                <a:latin typeface="Courier New" panose="02070309020205020404" pitchFamily="49" charset="0"/>
              </a:rPr>
              <a:t> b; </a:t>
            </a:r>
          </a:p>
          <a:p>
            <a:pPr lvl="1" eaLnBrk="1" hangingPunct="1">
              <a:lnSpc>
                <a:spcPct val="90000"/>
              </a:lnSpc>
              <a:buFontTx/>
              <a:buNone/>
              <a:defRPr/>
            </a:pPr>
            <a:r>
              <a:rPr lang="en-US" altLang="en-US" sz="1800" dirty="0">
                <a:latin typeface="Courier New" panose="02070309020205020404" pitchFamily="49" charset="0"/>
              </a:rPr>
              <a:t>Class&lt;?&gt; c = </a:t>
            </a:r>
            <a:r>
              <a:rPr lang="en-US" altLang="en-US" sz="1800" dirty="0" err="1">
                <a:latin typeface="Courier New" panose="02070309020205020404" pitchFamily="49" charset="0"/>
              </a:rPr>
              <a:t>b.getClass</a:t>
            </a:r>
            <a:r>
              <a:rPr lang="en-US" altLang="en-US" sz="1800" dirty="0">
                <a:latin typeface="Courier New" panose="02070309020205020404" pitchFamily="49" charset="0"/>
              </a:rPr>
              <a:t>(); // compile-time error </a:t>
            </a:r>
          </a:p>
          <a:p>
            <a:pPr lvl="1" eaLnBrk="1" hangingPunct="1">
              <a:lnSpc>
                <a:spcPct val="90000"/>
              </a:lnSpc>
              <a:buFontTx/>
              <a:buNone/>
              <a:defRPr/>
            </a:pPr>
            <a:r>
              <a:rPr lang="en-US" altLang="en-US" sz="1800" dirty="0">
                <a:latin typeface="Courier New" panose="02070309020205020404" pitchFamily="49" charset="0"/>
              </a:rPr>
              <a:t>Class&lt;?&gt; c = </a:t>
            </a:r>
            <a:r>
              <a:rPr lang="en-US" altLang="en-US" sz="1800" dirty="0" err="1">
                <a:latin typeface="Courier New" panose="02070309020205020404" pitchFamily="49" charset="0"/>
              </a:rPr>
              <a:t>boolean.class</a:t>
            </a:r>
            <a:r>
              <a:rPr lang="en-US" altLang="en-US" sz="1800" dirty="0">
                <a:latin typeface="Courier New" panose="02070309020205020404" pitchFamily="49" charset="0"/>
              </a:rPr>
              <a:t>; // correct </a:t>
            </a:r>
          </a:p>
          <a:p>
            <a:pPr lvl="1" eaLnBrk="1" hangingPunct="1">
              <a:lnSpc>
                <a:spcPct val="90000"/>
              </a:lnSpc>
              <a:buFontTx/>
              <a:buNone/>
              <a:defRPr/>
            </a:pPr>
            <a:endParaRPr lang="en-US" altLang="en-US" sz="1800" dirty="0">
              <a:latin typeface="Courier New" panose="02070309020205020404" pitchFamily="49"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C374A1CF-880C-0E98-DF96-80B1D0540641}"/>
              </a:ext>
            </a:extLst>
          </p:cNvPr>
          <p:cNvSpPr>
            <a:spLocks noGrp="1" noChangeArrowheads="1"/>
          </p:cNvSpPr>
          <p:nvPr>
            <p:ph type="title"/>
          </p:nvPr>
        </p:nvSpPr>
        <p:spPr/>
        <p:txBody>
          <a:bodyPr/>
          <a:lstStyle/>
          <a:p>
            <a:pPr eaLnBrk="1" hangingPunct="1"/>
            <a:r>
              <a:rPr lang="en-US" altLang="en-US"/>
              <a:t>Retrieving a Class object (3)</a:t>
            </a:r>
          </a:p>
        </p:txBody>
      </p:sp>
      <p:sp>
        <p:nvSpPr>
          <p:cNvPr id="6147" name="Rectangle 3">
            <a:extLst>
              <a:ext uri="{FF2B5EF4-FFF2-40B4-BE49-F238E27FC236}">
                <a16:creationId xmlns:a16="http://schemas.microsoft.com/office/drawing/2014/main" id="{3E1E9EC0-5197-4C27-A1A0-CD3468D08248}"/>
              </a:ext>
            </a:extLst>
          </p:cNvPr>
          <p:cNvSpPr>
            <a:spLocks noGrp="1" noChangeArrowheads="1"/>
          </p:cNvSpPr>
          <p:nvPr>
            <p:ph type="body" idx="1"/>
          </p:nvPr>
        </p:nvSpPr>
        <p:spPr>
          <a:xfrm>
            <a:off x="457200" y="1600200"/>
            <a:ext cx="8229600" cy="5029200"/>
          </a:xfrm>
        </p:spPr>
        <p:txBody>
          <a:bodyPr/>
          <a:lstStyle/>
          <a:p>
            <a:pPr lvl="1" eaLnBrk="1" hangingPunct="1">
              <a:lnSpc>
                <a:spcPct val="90000"/>
              </a:lnSpc>
              <a:buFontTx/>
              <a:buNone/>
              <a:defRPr/>
            </a:pPr>
            <a:endParaRPr lang="en-US" altLang="en-US" sz="1800" dirty="0">
              <a:latin typeface="Courier New" panose="02070309020205020404" pitchFamily="49" charset="0"/>
            </a:endParaRPr>
          </a:p>
          <a:p>
            <a:pPr lvl="1" eaLnBrk="1" hangingPunct="1">
              <a:lnSpc>
                <a:spcPct val="90000"/>
              </a:lnSpc>
              <a:buFontTx/>
              <a:buNone/>
              <a:defRPr/>
            </a:pPr>
            <a:endParaRPr lang="en-US" altLang="en-US" sz="1800" dirty="0">
              <a:latin typeface="Courier New" panose="02070309020205020404" pitchFamily="49" charset="0"/>
            </a:endParaRPr>
          </a:p>
          <a:p>
            <a:pPr eaLnBrk="1" hangingPunct="1">
              <a:lnSpc>
                <a:spcPct val="90000"/>
              </a:lnSpc>
              <a:defRPr/>
            </a:pPr>
            <a:r>
              <a:rPr lang="en-US" altLang="en-US" sz="2400" b="1" dirty="0"/>
              <a:t>If the class is available as compiled  code in a file on the </a:t>
            </a:r>
            <a:r>
              <a:rPr lang="en-US" altLang="en-US" sz="2400" b="1" dirty="0" err="1"/>
              <a:t>classpath</a:t>
            </a:r>
            <a:r>
              <a:rPr lang="en-US" altLang="en-US" sz="2400" b="1" dirty="0"/>
              <a:t>:</a:t>
            </a:r>
          </a:p>
          <a:p>
            <a:pPr marL="0" indent="0" eaLnBrk="1" hangingPunct="1">
              <a:lnSpc>
                <a:spcPct val="90000"/>
              </a:lnSpc>
              <a:buFontTx/>
              <a:buNone/>
              <a:defRPr/>
            </a:pPr>
            <a:endParaRPr lang="en-US" altLang="en-US" sz="2400" b="1" dirty="0"/>
          </a:p>
          <a:p>
            <a:pPr eaLnBrk="1" hangingPunct="1">
              <a:lnSpc>
                <a:spcPct val="90000"/>
              </a:lnSpc>
              <a:defRPr/>
            </a:pPr>
            <a:r>
              <a:rPr lang="en-US" altLang="en-US" sz="2000" b="1" dirty="0" err="1">
                <a:latin typeface="Courier New" panose="02070309020205020404" pitchFamily="49" charset="0"/>
                <a:cs typeface="Courier New" panose="02070309020205020404" pitchFamily="49" charset="0"/>
              </a:rPr>
              <a:t>Class.forName</a:t>
            </a:r>
            <a:r>
              <a:rPr lang="en-US" altLang="en-US" sz="2000" b="1" dirty="0">
                <a:latin typeface="Courier New" panose="02070309020205020404" pitchFamily="49" charset="0"/>
                <a:cs typeface="Courier New" panose="02070309020205020404" pitchFamily="49" charset="0"/>
              </a:rPr>
              <a:t>()</a:t>
            </a:r>
            <a:r>
              <a:rPr lang="en-US" altLang="en-US" sz="2000" b="1" dirty="0"/>
              <a:t>:</a:t>
            </a:r>
            <a:r>
              <a:rPr lang="en-US" altLang="en-US" sz="2000" dirty="0"/>
              <a:t> If the fully-qualified name of a class is available, and </a:t>
            </a:r>
            <a:r>
              <a:rPr lang="en-US" altLang="en-US" sz="2000" i="1" dirty="0"/>
              <a:t>the file containing the compiled code is correctly put on the runtime </a:t>
            </a:r>
            <a:r>
              <a:rPr lang="en-US" altLang="en-US" sz="2000" i="1" dirty="0" err="1"/>
              <a:t>classpath</a:t>
            </a:r>
            <a:r>
              <a:rPr lang="en-US" altLang="en-US" sz="2000" dirty="0"/>
              <a:t>, it is possible to get the corresponding Class using the static method </a:t>
            </a:r>
            <a:r>
              <a:rPr lang="en-US" altLang="en-US" sz="2000" dirty="0" err="1"/>
              <a:t>Class.forName</a:t>
            </a:r>
            <a:r>
              <a:rPr lang="en-US" altLang="en-US" sz="2000" dirty="0"/>
              <a:t>()</a:t>
            </a:r>
          </a:p>
          <a:p>
            <a:pPr lvl="1" eaLnBrk="1" hangingPunct="1">
              <a:lnSpc>
                <a:spcPct val="90000"/>
              </a:lnSpc>
              <a:buFontTx/>
              <a:buNone/>
              <a:defRPr/>
            </a:pPr>
            <a:r>
              <a:rPr lang="en-US" altLang="en-US" sz="1800" dirty="0">
                <a:latin typeface="Courier New" panose="02070309020205020404" pitchFamily="49" charset="0"/>
              </a:rPr>
              <a:t>Class&lt;?&gt; </a:t>
            </a:r>
            <a:r>
              <a:rPr lang="en-US" altLang="en-US" sz="1800" dirty="0" err="1">
                <a:latin typeface="Courier New" panose="02070309020205020404" pitchFamily="49" charset="0"/>
              </a:rPr>
              <a:t>cString</a:t>
            </a:r>
            <a:r>
              <a:rPr lang="en-US" altLang="en-US" sz="1800" dirty="0">
                <a:latin typeface="Courier New" panose="02070309020205020404" pitchFamily="49" charset="0"/>
              </a:rPr>
              <a:t> = </a:t>
            </a:r>
            <a:r>
              <a:rPr lang="en-US" altLang="en-US" sz="1800" dirty="0" err="1">
                <a:latin typeface="Courier New" panose="02070309020205020404" pitchFamily="49" charset="0"/>
              </a:rPr>
              <a:t>Class.forName</a:t>
            </a:r>
            <a:r>
              <a:rPr lang="en-US" altLang="en-US" sz="1800" dirty="0">
                <a:latin typeface="Courier New" panose="02070309020205020404" pitchFamily="49" charset="0"/>
              </a:rPr>
              <a:t>("</a:t>
            </a:r>
            <a:r>
              <a:rPr lang="en-US" altLang="en-US" sz="1800" dirty="0" err="1">
                <a:latin typeface="Courier New" panose="02070309020205020404" pitchFamily="49" charset="0"/>
              </a:rPr>
              <a:t>java.lang.String</a:t>
            </a:r>
            <a:r>
              <a:rPr lang="en-US" altLang="en-US" sz="1800" dirty="0">
                <a:latin typeface="Courier New" panose="02070309020205020404" pitchFamily="49" charset="0"/>
              </a:rPr>
              <a:t>;");</a:t>
            </a:r>
          </a:p>
          <a:p>
            <a:pPr lvl="1" eaLnBrk="1" hangingPunct="1">
              <a:lnSpc>
                <a:spcPct val="90000"/>
              </a:lnSpc>
              <a:buFontTx/>
              <a:buNone/>
              <a:defRPr/>
            </a:pPr>
            <a:endParaRPr lang="en-US" altLang="en-US" sz="1800" dirty="0">
              <a:latin typeface="Courier New" panose="02070309020205020404" pitchFamily="49"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1A579C59-97F0-F879-0534-30F510EA4DBB}"/>
              </a:ext>
            </a:extLst>
          </p:cNvPr>
          <p:cNvSpPr>
            <a:spLocks noGrp="1" noChangeArrowheads="1"/>
          </p:cNvSpPr>
          <p:nvPr>
            <p:ph type="title"/>
          </p:nvPr>
        </p:nvSpPr>
        <p:spPr/>
        <p:txBody>
          <a:bodyPr/>
          <a:lstStyle/>
          <a:p>
            <a:pPr eaLnBrk="1" hangingPunct="1"/>
            <a:r>
              <a:rPr lang="en-US" altLang="en-US"/>
              <a:t>Retrieving a Class object (4)</a:t>
            </a:r>
          </a:p>
        </p:txBody>
      </p:sp>
      <p:sp>
        <p:nvSpPr>
          <p:cNvPr id="15363" name="Rectangle 3">
            <a:extLst>
              <a:ext uri="{FF2B5EF4-FFF2-40B4-BE49-F238E27FC236}">
                <a16:creationId xmlns:a16="http://schemas.microsoft.com/office/drawing/2014/main" id="{D427713C-FE28-2959-A448-C860345E552F}"/>
              </a:ext>
            </a:extLst>
          </p:cNvPr>
          <p:cNvSpPr>
            <a:spLocks noGrp="1" noChangeArrowheads="1"/>
          </p:cNvSpPr>
          <p:nvPr>
            <p:ph type="body" idx="1"/>
          </p:nvPr>
        </p:nvSpPr>
        <p:spPr>
          <a:xfrm>
            <a:off x="457200" y="1600200"/>
            <a:ext cx="8229600" cy="5029200"/>
          </a:xfrm>
        </p:spPr>
        <p:txBody>
          <a:bodyPr/>
          <a:lstStyle/>
          <a:p>
            <a:pPr lvl="1" eaLnBrk="1" hangingPunct="1">
              <a:lnSpc>
                <a:spcPct val="90000"/>
              </a:lnSpc>
              <a:buFontTx/>
              <a:buNone/>
            </a:pPr>
            <a:endParaRPr lang="en-US" altLang="en-US" sz="1800">
              <a:latin typeface="Courier New" panose="02070309020205020404" pitchFamily="49" charset="0"/>
            </a:endParaRPr>
          </a:p>
          <a:p>
            <a:pPr eaLnBrk="1" hangingPunct="1">
              <a:lnSpc>
                <a:spcPct val="90000"/>
              </a:lnSpc>
            </a:pPr>
            <a:r>
              <a:rPr lang="en-US" altLang="en-US" sz="2000" b="1"/>
              <a:t>If the class is available as compiled  code somewhere at a  URL:</a:t>
            </a:r>
          </a:p>
          <a:p>
            <a:pPr eaLnBrk="1" hangingPunct="1">
              <a:lnSpc>
                <a:spcPct val="90000"/>
              </a:lnSpc>
            </a:pPr>
            <a:r>
              <a:rPr lang="en-US" altLang="en-US" sz="2000"/>
              <a:t>Each class object is constructed from bytecode by a java classloader</a:t>
            </a:r>
          </a:p>
          <a:p>
            <a:pPr eaLnBrk="1" hangingPunct="1">
              <a:lnSpc>
                <a:spcPct val="90000"/>
              </a:lnSpc>
            </a:pPr>
            <a:r>
              <a:rPr lang="en-US" altLang="en-US" sz="2000"/>
              <a:t>The default class loader loads from the local file system only, directed by the classpath variable</a:t>
            </a:r>
          </a:p>
          <a:p>
            <a:pPr eaLnBrk="1" hangingPunct="1">
              <a:lnSpc>
                <a:spcPct val="90000"/>
              </a:lnSpc>
            </a:pPr>
            <a:r>
              <a:rPr lang="en-US" altLang="en-US" sz="2000"/>
              <a:t>Other class loaders may load differently or from other locations. URLClassLoader loads from a URL, that may point to a directory or jar</a:t>
            </a:r>
          </a:p>
          <a:p>
            <a:pPr eaLnBrk="1" hangingPunct="1">
              <a:lnSpc>
                <a:spcPct val="90000"/>
              </a:lnSpc>
            </a:pPr>
            <a:endParaRPr lang="en-US" altLang="en-US" sz="2400"/>
          </a:p>
        </p:txBody>
      </p:sp>
      <p:sp>
        <p:nvSpPr>
          <p:cNvPr id="15364" name="Rectangle 5">
            <a:extLst>
              <a:ext uri="{FF2B5EF4-FFF2-40B4-BE49-F238E27FC236}">
                <a16:creationId xmlns:a16="http://schemas.microsoft.com/office/drawing/2014/main" id="{46E3F98B-1299-3EE0-6B8A-FF1E10EDCF12}"/>
              </a:ext>
            </a:extLst>
          </p:cNvPr>
          <p:cNvSpPr>
            <a:spLocks noChangeArrowheads="1"/>
          </p:cNvSpPr>
          <p:nvPr/>
        </p:nvSpPr>
        <p:spPr bwMode="auto">
          <a:xfrm>
            <a:off x="0" y="90488"/>
            <a:ext cx="0" cy="2762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p>
        </p:txBody>
      </p:sp>
      <p:sp>
        <p:nvSpPr>
          <p:cNvPr id="15365" name="TextBox 6">
            <a:extLst>
              <a:ext uri="{FF2B5EF4-FFF2-40B4-BE49-F238E27FC236}">
                <a16:creationId xmlns:a16="http://schemas.microsoft.com/office/drawing/2014/main" id="{EF29C8E2-E0CD-E334-D8E8-3986A3093C13}"/>
              </a:ext>
            </a:extLst>
          </p:cNvPr>
          <p:cNvSpPr txBox="1">
            <a:spLocks noChangeArrowheads="1"/>
          </p:cNvSpPr>
          <p:nvPr/>
        </p:nvSpPr>
        <p:spPr bwMode="auto">
          <a:xfrm>
            <a:off x="762000" y="4933950"/>
            <a:ext cx="7904163" cy="192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800">
                <a:solidFill>
                  <a:srgbClr val="000000"/>
                </a:solidFill>
                <a:latin typeface="Courier New" panose="02070309020205020404" pitchFamily="49" charset="0"/>
                <a:cs typeface="Courier New" panose="02070309020205020404" pitchFamily="49" charset="0"/>
              </a:rPr>
              <a:t>URL[] urls = </a:t>
            </a:r>
            <a:r>
              <a:rPr lang="en-US" altLang="en-US" sz="1800" b="1">
                <a:solidFill>
                  <a:srgbClr val="006699"/>
                </a:solidFill>
                <a:latin typeface="Courier New" panose="02070309020205020404" pitchFamily="49" charset="0"/>
                <a:cs typeface="Courier New" panose="02070309020205020404" pitchFamily="49" charset="0"/>
              </a:rPr>
              <a:t>new</a:t>
            </a:r>
            <a:r>
              <a:rPr lang="en-US" altLang="en-US" sz="1800">
                <a:solidFill>
                  <a:srgbClr val="000000"/>
                </a:solidFill>
                <a:latin typeface="Courier New" panose="02070309020205020404" pitchFamily="49" charset="0"/>
                <a:cs typeface="Courier New" panose="02070309020205020404" pitchFamily="49" charset="0"/>
              </a:rPr>
              <a:t> URL[]{</a:t>
            </a:r>
            <a:r>
              <a:rPr lang="en-US" altLang="en-US" sz="1800" b="1">
                <a:solidFill>
                  <a:srgbClr val="006699"/>
                </a:solidFill>
                <a:latin typeface="Courier New" panose="02070309020205020404" pitchFamily="49" charset="0"/>
                <a:cs typeface="Courier New" panose="02070309020205020404" pitchFamily="49" charset="0"/>
              </a:rPr>
              <a:t>new</a:t>
            </a:r>
            <a:r>
              <a:rPr lang="en-US" altLang="en-US" sz="1800">
                <a:solidFill>
                  <a:srgbClr val="000000"/>
                </a:solidFill>
                <a:latin typeface="Courier New" panose="02070309020205020404" pitchFamily="49" charset="0"/>
                <a:cs typeface="Courier New" panose="02070309020205020404" pitchFamily="49" charset="0"/>
              </a:rPr>
              <a:t>URL(</a:t>
            </a:r>
            <a:r>
              <a:rPr lang="en-US" altLang="en-US" sz="1800">
                <a:solidFill>
                  <a:srgbClr val="0000FF"/>
                </a:solidFill>
                <a:latin typeface="Courier New" panose="02070309020205020404" pitchFamily="49" charset="0"/>
                <a:cs typeface="Courier New" panose="02070309020205020404" pitchFamily="49" charset="0"/>
              </a:rPr>
              <a:t>"</a:t>
            </a:r>
            <a:r>
              <a:rPr lang="en-US" altLang="en-US" sz="1800">
                <a:solidFill>
                  <a:srgbClr val="326693"/>
                </a:solidFill>
                <a:latin typeface="Courier New" panose="02070309020205020404" pitchFamily="49" charset="0"/>
                <a:cs typeface="Courier New" panose="02070309020205020404" pitchFamily="49" charset="0"/>
                <a:hlinkClick r:id="rId2" action="ppaction://hlinkfile"/>
              </a:rPr>
              <a:t>file:///home/pack.jar</a:t>
            </a:r>
            <a:r>
              <a:rPr lang="en-US" altLang="en-US" sz="1800">
                <a:solidFill>
                  <a:srgbClr val="0000FF"/>
                </a:solidFill>
                <a:latin typeface="Courier New" panose="02070309020205020404" pitchFamily="49" charset="0"/>
                <a:cs typeface="Courier New" panose="02070309020205020404" pitchFamily="49" charset="0"/>
              </a:rPr>
              <a:t>"</a:t>
            </a:r>
            <a:r>
              <a:rPr lang="en-US" altLang="en-US" sz="1800">
                <a:solidFill>
                  <a:srgbClr val="000000"/>
                </a:solidFill>
                <a:latin typeface="Courier New" panose="02070309020205020404" pitchFamily="49" charset="0"/>
                <a:cs typeface="Courier New" panose="02070309020205020404" pitchFamily="49" charset="0"/>
              </a:rPr>
              <a:t>)};</a:t>
            </a:r>
          </a:p>
          <a:p>
            <a:pPr>
              <a:spcBef>
                <a:spcPct val="0"/>
              </a:spcBef>
              <a:buFontTx/>
              <a:buNone/>
            </a:pPr>
            <a:endParaRPr lang="en-US" altLang="en-US" sz="1800">
              <a:solidFill>
                <a:srgbClr val="000000"/>
              </a:solidFill>
              <a:latin typeface="Courier New" panose="02070309020205020404" pitchFamily="49" charset="0"/>
              <a:cs typeface="Courier New" panose="02070309020205020404" pitchFamily="49" charset="0"/>
            </a:endParaRPr>
          </a:p>
          <a:p>
            <a:pPr>
              <a:spcBef>
                <a:spcPct val="0"/>
              </a:spcBef>
              <a:buFontTx/>
              <a:buNone/>
            </a:pPr>
            <a:r>
              <a:rPr lang="en-US" altLang="en-US" sz="1800">
                <a:solidFill>
                  <a:srgbClr val="000000"/>
                </a:solidFill>
                <a:latin typeface="Courier New" panose="02070309020205020404" pitchFamily="49" charset="0"/>
                <a:cs typeface="Courier New" panose="02070309020205020404" pitchFamily="49" charset="0"/>
              </a:rPr>
              <a:t>URLClassLoader cl = new URLClassLoader(urls)</a:t>
            </a:r>
          </a:p>
          <a:p>
            <a:pPr>
              <a:spcBef>
                <a:spcPct val="0"/>
              </a:spcBef>
              <a:buFontTx/>
              <a:buNone/>
            </a:pPr>
            <a:endParaRPr lang="en-US" altLang="en-US" sz="1800">
              <a:solidFill>
                <a:srgbClr val="000000"/>
              </a:solidFill>
              <a:latin typeface="Courier New" panose="02070309020205020404" pitchFamily="49" charset="0"/>
              <a:cs typeface="Courier New" panose="02070309020205020404" pitchFamily="49" charset="0"/>
            </a:endParaRPr>
          </a:p>
          <a:p>
            <a:pPr>
              <a:spcBef>
                <a:spcPct val="0"/>
              </a:spcBef>
              <a:buFontTx/>
              <a:buNone/>
            </a:pPr>
            <a:r>
              <a:rPr lang="en-US" altLang="en-US" sz="1800">
                <a:solidFill>
                  <a:srgbClr val="000000"/>
                </a:solidFill>
                <a:latin typeface="Courier New" panose="02070309020205020404" pitchFamily="49" charset="0"/>
                <a:cs typeface="Courier New" panose="02070309020205020404" pitchFamily="49" charset="0"/>
              </a:rPr>
              <a:t>Class&lt;?&gt; c = cl.loadClass(“mypack.myclass”);</a:t>
            </a:r>
          </a:p>
          <a:p>
            <a:pPr>
              <a:spcBef>
                <a:spcPct val="0"/>
              </a:spcBef>
              <a:buFontTx/>
              <a:buNone/>
            </a:pPr>
            <a:r>
              <a:rPr lang="en-US" altLang="en-US" sz="1100">
                <a:latin typeface="Courier New" panose="02070309020205020404" pitchFamily="49" charset="0"/>
                <a:cs typeface="Courier New" panose="02070309020205020404" pitchFamily="49" charset="0"/>
              </a:rPr>
              <a:t> </a:t>
            </a:r>
            <a:endParaRPr lang="en-US" altLang="en-US">
              <a:latin typeface="Courier New" panose="02070309020205020404" pitchFamily="49" charset="0"/>
              <a:cs typeface="Courier New" panose="02070309020205020404" pitchFamily="49" charset="0"/>
            </a:endParaRPr>
          </a:p>
          <a:p>
            <a:pPr>
              <a:spcBef>
                <a:spcPct val="0"/>
              </a:spcBef>
              <a:buFontTx/>
              <a:buNone/>
            </a:pPr>
            <a:endParaRPr lang="en-GB" altLang="en-US"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7575E8A-B7C8-1961-E989-F99F020094A3}"/>
              </a:ext>
            </a:extLst>
          </p:cNvPr>
          <p:cNvSpPr>
            <a:spLocks noGrp="1" noChangeArrowheads="1"/>
          </p:cNvSpPr>
          <p:nvPr>
            <p:ph type="title"/>
          </p:nvPr>
        </p:nvSpPr>
        <p:spPr/>
        <p:txBody>
          <a:bodyPr/>
          <a:lstStyle/>
          <a:p>
            <a:pPr eaLnBrk="1" hangingPunct="1"/>
            <a:r>
              <a:rPr lang="en-US" altLang="en-US"/>
              <a:t>Inspecting a Class</a:t>
            </a:r>
          </a:p>
        </p:txBody>
      </p:sp>
      <p:sp>
        <p:nvSpPr>
          <p:cNvPr id="16387" name="Rectangle 3">
            <a:extLst>
              <a:ext uri="{FF2B5EF4-FFF2-40B4-BE49-F238E27FC236}">
                <a16:creationId xmlns:a16="http://schemas.microsoft.com/office/drawing/2014/main" id="{791C81BA-FA3C-F4C5-53B1-8BEE0B76E06E}"/>
              </a:ext>
            </a:extLst>
          </p:cNvPr>
          <p:cNvSpPr>
            <a:spLocks noGrp="1" noChangeArrowheads="1"/>
          </p:cNvSpPr>
          <p:nvPr>
            <p:ph type="body" idx="1"/>
          </p:nvPr>
        </p:nvSpPr>
        <p:spPr>
          <a:xfrm>
            <a:off x="457200" y="1600200"/>
            <a:ext cx="8229600" cy="5029200"/>
          </a:xfrm>
        </p:spPr>
        <p:txBody>
          <a:bodyPr/>
          <a:lstStyle/>
          <a:p>
            <a:pPr eaLnBrk="1" hangingPunct="1">
              <a:lnSpc>
                <a:spcPct val="95000"/>
              </a:lnSpc>
            </a:pPr>
            <a:r>
              <a:rPr lang="en-US" altLang="en-US" sz="2000"/>
              <a:t>After we obtain a Class object </a:t>
            </a:r>
            <a:r>
              <a:rPr lang="en-US" altLang="en-US" sz="2000">
                <a:latin typeface="Courier New" panose="02070309020205020404" pitchFamily="49" charset="0"/>
              </a:rPr>
              <a:t>myClass</a:t>
            </a:r>
            <a:r>
              <a:rPr lang="en-US" altLang="en-US" sz="2000"/>
              <a:t>, we can:</a:t>
            </a:r>
          </a:p>
          <a:p>
            <a:pPr eaLnBrk="1" hangingPunct="1">
              <a:lnSpc>
                <a:spcPct val="95000"/>
              </a:lnSpc>
            </a:pPr>
            <a:r>
              <a:rPr lang="en-US" altLang="en-US" sz="2000"/>
              <a:t>Get the class name</a:t>
            </a:r>
          </a:p>
          <a:p>
            <a:pPr lvl="1" eaLnBrk="1" hangingPunct="1">
              <a:lnSpc>
                <a:spcPct val="95000"/>
              </a:lnSpc>
              <a:buFontTx/>
              <a:buNone/>
            </a:pPr>
            <a:r>
              <a:rPr lang="en-US" altLang="en-US" sz="1800">
                <a:latin typeface="Courier New" panose="02070309020205020404" pitchFamily="49" charset="0"/>
              </a:rPr>
              <a:t>String s = myClass.getName() ;</a:t>
            </a:r>
          </a:p>
          <a:p>
            <a:pPr eaLnBrk="1" hangingPunct="1">
              <a:lnSpc>
                <a:spcPct val="95000"/>
              </a:lnSpc>
            </a:pPr>
            <a:r>
              <a:rPr lang="en-US" altLang="en-US" sz="2000"/>
              <a:t>Get the class modifiers</a:t>
            </a:r>
          </a:p>
          <a:p>
            <a:pPr lvl="1" eaLnBrk="1" hangingPunct="1">
              <a:lnSpc>
                <a:spcPct val="95000"/>
              </a:lnSpc>
              <a:buFontTx/>
              <a:buNone/>
            </a:pPr>
            <a:r>
              <a:rPr lang="en-US" altLang="en-US" sz="1800">
                <a:latin typeface="Courier New" panose="02070309020205020404" pitchFamily="49" charset="0"/>
              </a:rPr>
              <a:t>int m = myClass.getModifiers() ;</a:t>
            </a:r>
          </a:p>
          <a:p>
            <a:pPr lvl="1" eaLnBrk="1" hangingPunct="1">
              <a:lnSpc>
                <a:spcPct val="95000"/>
              </a:lnSpc>
              <a:buFontTx/>
              <a:buNone/>
            </a:pPr>
            <a:r>
              <a:rPr lang="en-US" altLang="en-US" sz="1800">
                <a:latin typeface="Courier New" panose="02070309020205020404" pitchFamily="49" charset="0"/>
              </a:rPr>
              <a:t>bool isPublic = Modifier.isPublic(m) ;</a:t>
            </a:r>
          </a:p>
          <a:p>
            <a:pPr lvl="1" eaLnBrk="1" hangingPunct="1">
              <a:lnSpc>
                <a:spcPct val="95000"/>
              </a:lnSpc>
              <a:buFontTx/>
              <a:buNone/>
            </a:pPr>
            <a:r>
              <a:rPr lang="en-US" altLang="en-US" sz="1800">
                <a:latin typeface="Courier New" panose="02070309020205020404" pitchFamily="49" charset="0"/>
              </a:rPr>
              <a:t>bool isAbstract = Modifier.isAbstract(m) ;</a:t>
            </a:r>
          </a:p>
          <a:p>
            <a:pPr lvl="1" eaLnBrk="1" hangingPunct="1">
              <a:lnSpc>
                <a:spcPct val="95000"/>
              </a:lnSpc>
              <a:buFontTx/>
              <a:buNone/>
            </a:pPr>
            <a:r>
              <a:rPr lang="en-US" altLang="en-US" sz="1800">
                <a:latin typeface="Courier New" panose="02070309020205020404" pitchFamily="49" charset="0"/>
              </a:rPr>
              <a:t>bool isFinal = Modifier.isFinal(m) ;</a:t>
            </a:r>
          </a:p>
          <a:p>
            <a:pPr eaLnBrk="1" hangingPunct="1">
              <a:lnSpc>
                <a:spcPct val="95000"/>
              </a:lnSpc>
            </a:pPr>
            <a:r>
              <a:rPr lang="en-US" altLang="en-US" sz="2000"/>
              <a:t>Test if it is an interface</a:t>
            </a:r>
          </a:p>
          <a:p>
            <a:pPr lvl="1" eaLnBrk="1" hangingPunct="1">
              <a:lnSpc>
                <a:spcPct val="95000"/>
              </a:lnSpc>
              <a:buFontTx/>
              <a:buNone/>
            </a:pPr>
            <a:r>
              <a:rPr lang="en-US" altLang="en-US" sz="1800">
                <a:latin typeface="Courier New" panose="02070309020205020404" pitchFamily="49" charset="0"/>
              </a:rPr>
              <a:t>bool isInterface = myClass.isInterface() ;</a:t>
            </a:r>
          </a:p>
          <a:p>
            <a:pPr eaLnBrk="1" hangingPunct="1">
              <a:lnSpc>
                <a:spcPct val="95000"/>
              </a:lnSpc>
            </a:pPr>
            <a:r>
              <a:rPr lang="en-US" altLang="en-US" sz="2000"/>
              <a:t>Get the interfaces implemented by a class</a:t>
            </a:r>
          </a:p>
          <a:p>
            <a:pPr lvl="1" eaLnBrk="1" hangingPunct="1">
              <a:lnSpc>
                <a:spcPct val="95000"/>
              </a:lnSpc>
              <a:buFontTx/>
              <a:buNone/>
            </a:pPr>
            <a:r>
              <a:rPr lang="en-US" altLang="en-US" sz="1800">
                <a:latin typeface="Courier New" panose="02070309020205020404" pitchFamily="49" charset="0"/>
              </a:rPr>
              <a:t>Class&lt;?&gt; [] itfs = myClass.getInterfaces() ;</a:t>
            </a:r>
          </a:p>
          <a:p>
            <a:pPr eaLnBrk="1" hangingPunct="1">
              <a:lnSpc>
                <a:spcPct val="95000"/>
              </a:lnSpc>
            </a:pPr>
            <a:r>
              <a:rPr lang="en-US" altLang="en-US" sz="2000"/>
              <a:t>Get the superclass</a:t>
            </a:r>
          </a:p>
          <a:p>
            <a:pPr lvl="1" eaLnBrk="1" hangingPunct="1">
              <a:lnSpc>
                <a:spcPct val="95000"/>
              </a:lnSpc>
              <a:buFontTx/>
              <a:buNone/>
            </a:pPr>
            <a:r>
              <a:rPr lang="en-US" altLang="en-US" sz="1800">
                <a:latin typeface="Courier New" panose="02070309020205020404" pitchFamily="49" charset="0"/>
              </a:rPr>
              <a:t>Class&lt;?&gt; super = myClass.getSuperClass() ;</a:t>
            </a:r>
          </a:p>
          <a:p>
            <a:pPr eaLnBrk="1" hangingPunct="1">
              <a:lnSpc>
                <a:spcPct val="95000"/>
              </a:lnSpc>
              <a:buFontTx/>
              <a:buNone/>
            </a:pPr>
            <a:endParaRPr lang="en-US" altLang="en-US" sz="2000">
              <a:latin typeface="Courier New" panose="02070309020205020404" pitchFamily="49"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50013FA-8677-9AC8-D542-443FAB5504D3}"/>
              </a:ext>
            </a:extLst>
          </p:cNvPr>
          <p:cNvSpPr>
            <a:spLocks noGrp="1" noChangeArrowheads="1"/>
          </p:cNvSpPr>
          <p:nvPr>
            <p:ph type="title"/>
          </p:nvPr>
        </p:nvSpPr>
        <p:spPr/>
        <p:txBody>
          <a:bodyPr/>
          <a:lstStyle/>
          <a:p>
            <a:pPr eaLnBrk="1" hangingPunct="1"/>
            <a:r>
              <a:rPr lang="en-US" altLang="en-US"/>
              <a:t>Discovering Class members</a:t>
            </a:r>
          </a:p>
        </p:txBody>
      </p:sp>
      <p:sp>
        <p:nvSpPr>
          <p:cNvPr id="18435" name="Rectangle 3">
            <a:extLst>
              <a:ext uri="{FF2B5EF4-FFF2-40B4-BE49-F238E27FC236}">
                <a16:creationId xmlns:a16="http://schemas.microsoft.com/office/drawing/2014/main" id="{BFE6F1D2-ADE4-D70C-9F69-084CF768074B}"/>
              </a:ext>
            </a:extLst>
          </p:cNvPr>
          <p:cNvSpPr>
            <a:spLocks noGrp="1" noChangeArrowheads="1"/>
          </p:cNvSpPr>
          <p:nvPr>
            <p:ph type="body" idx="1"/>
          </p:nvPr>
        </p:nvSpPr>
        <p:spPr/>
        <p:txBody>
          <a:bodyPr/>
          <a:lstStyle/>
          <a:p>
            <a:pPr eaLnBrk="1" hangingPunct="1"/>
            <a:r>
              <a:rPr lang="en-US" altLang="en-US"/>
              <a:t>fields, methods, and constructors </a:t>
            </a:r>
          </a:p>
          <a:p>
            <a:pPr eaLnBrk="1" hangingPunct="1"/>
            <a:r>
              <a:rPr lang="en-US" altLang="en-US"/>
              <a:t>java.lang.reflect.* :</a:t>
            </a:r>
          </a:p>
          <a:p>
            <a:pPr lvl="1" eaLnBrk="1" hangingPunct="1"/>
            <a:r>
              <a:rPr lang="en-US" altLang="en-US"/>
              <a:t>Member interface</a:t>
            </a:r>
          </a:p>
          <a:p>
            <a:pPr lvl="1" eaLnBrk="1" hangingPunct="1"/>
            <a:r>
              <a:rPr lang="en-US" altLang="en-US"/>
              <a:t>Field  class</a:t>
            </a:r>
          </a:p>
          <a:p>
            <a:pPr lvl="1" eaLnBrk="1" hangingPunct="1"/>
            <a:r>
              <a:rPr lang="en-US" altLang="en-US"/>
              <a:t>Method class</a:t>
            </a:r>
          </a:p>
          <a:p>
            <a:pPr lvl="1" eaLnBrk="1" hangingPunct="1"/>
            <a:r>
              <a:rPr lang="en-US" altLang="en-US"/>
              <a:t>Constructor class</a:t>
            </a:r>
            <a:br>
              <a:rPr lang="en-US" altLang="en-US"/>
            </a:br>
            <a:endParaRPr lang="en-US" altLang="en-US"/>
          </a:p>
          <a:p>
            <a:pPr eaLnBrk="1" hangingPunct="1"/>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a:extLst>
              <a:ext uri="{FF2B5EF4-FFF2-40B4-BE49-F238E27FC236}">
                <a16:creationId xmlns:a16="http://schemas.microsoft.com/office/drawing/2014/main" id="{E790AFF2-1B2A-0611-73E4-754E6A18FFA2}"/>
              </a:ext>
            </a:extLst>
          </p:cNvPr>
          <p:cNvSpPr>
            <a:spLocks noChangeArrowheads="1"/>
          </p:cNvSpPr>
          <p:nvPr/>
        </p:nvSpPr>
        <p:spPr bwMode="auto">
          <a:xfrm>
            <a:off x="-246063" y="862013"/>
            <a:ext cx="91440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9459" name="Rectangle 5">
            <a:extLst>
              <a:ext uri="{FF2B5EF4-FFF2-40B4-BE49-F238E27FC236}">
                <a16:creationId xmlns:a16="http://schemas.microsoft.com/office/drawing/2014/main" id="{EE0C93A9-84D5-5BE8-A696-C41924027AFE}"/>
              </a:ext>
            </a:extLst>
          </p:cNvPr>
          <p:cNvSpPr>
            <a:spLocks noChangeArrowheads="1"/>
          </p:cNvSpPr>
          <p:nvPr/>
        </p:nvSpPr>
        <p:spPr bwMode="auto">
          <a:xfrm>
            <a:off x="1516063" y="611188"/>
            <a:ext cx="61833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800"/>
              <a:t>Class Methods for Locating Members </a:t>
            </a:r>
          </a:p>
        </p:txBody>
      </p:sp>
      <p:graphicFrame>
        <p:nvGraphicFramePr>
          <p:cNvPr id="10679" name="Group 439">
            <a:extLst>
              <a:ext uri="{FF2B5EF4-FFF2-40B4-BE49-F238E27FC236}">
                <a16:creationId xmlns:a16="http://schemas.microsoft.com/office/drawing/2014/main" id="{3F788DD6-A6C1-D5A4-DC41-5733B1CCF85C}"/>
              </a:ext>
            </a:extLst>
          </p:cNvPr>
          <p:cNvGraphicFramePr>
            <a:graphicFrameLocks noGrp="1"/>
          </p:cNvGraphicFramePr>
          <p:nvPr/>
        </p:nvGraphicFramePr>
        <p:xfrm>
          <a:off x="381000" y="1219200"/>
          <a:ext cx="8458200" cy="5314956"/>
        </p:xfrm>
        <a:graphic>
          <a:graphicData uri="http://schemas.openxmlformats.org/drawingml/2006/table">
            <a:tbl>
              <a:tblPr/>
              <a:tblGrid>
                <a:gridCol w="1371600">
                  <a:extLst>
                    <a:ext uri="{9D8B030D-6E8A-4147-A177-3AD203B41FA5}">
                      <a16:colId xmlns:a16="http://schemas.microsoft.com/office/drawing/2014/main" val="20000"/>
                    </a:ext>
                  </a:extLst>
                </a:gridCol>
                <a:gridCol w="2973388">
                  <a:extLst>
                    <a:ext uri="{9D8B030D-6E8A-4147-A177-3AD203B41FA5}">
                      <a16:colId xmlns:a16="http://schemas.microsoft.com/office/drawing/2014/main" val="20001"/>
                    </a:ext>
                  </a:extLst>
                </a:gridCol>
                <a:gridCol w="1474787">
                  <a:extLst>
                    <a:ext uri="{9D8B030D-6E8A-4147-A177-3AD203B41FA5}">
                      <a16:colId xmlns:a16="http://schemas.microsoft.com/office/drawing/2014/main" val="20002"/>
                    </a:ext>
                  </a:extLst>
                </a:gridCol>
                <a:gridCol w="1319213">
                  <a:extLst>
                    <a:ext uri="{9D8B030D-6E8A-4147-A177-3AD203B41FA5}">
                      <a16:colId xmlns:a16="http://schemas.microsoft.com/office/drawing/2014/main" val="20003"/>
                    </a:ext>
                  </a:extLst>
                </a:gridCol>
                <a:gridCol w="1319212">
                  <a:extLst>
                    <a:ext uri="{9D8B030D-6E8A-4147-A177-3AD203B41FA5}">
                      <a16:colId xmlns:a16="http://schemas.microsoft.com/office/drawing/2014/main" val="20004"/>
                    </a:ext>
                  </a:extLst>
                </a:gridCol>
              </a:tblGrid>
              <a:tr h="91439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Arial" panose="020B0604020202020204" pitchFamily="34" charset="0"/>
                        </a:rPr>
                        <a:t>Member </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0000FF"/>
                          </a:solidFill>
                          <a:effectLst/>
                          <a:latin typeface="Arial Unicode MS" panose="020B0604020202020204" pitchFamily="34" charset="-128"/>
                          <a:hlinkClick r:id="rId3"/>
                        </a:rPr>
                        <a:t>Class</a:t>
                      </a:r>
                      <a:r>
                        <a:rPr kumimoji="0" lang="en-US" altLang="en-US" sz="1800" b="1" i="0" u="none" strike="noStrike" cap="none" normalizeH="0" baseline="0" dirty="0">
                          <a:ln>
                            <a:noFill/>
                          </a:ln>
                          <a:solidFill>
                            <a:schemeClr val="tx1"/>
                          </a:solidFill>
                          <a:effectLst/>
                          <a:latin typeface="Arial" panose="020B0604020202020204" pitchFamily="34" charset="0"/>
                        </a:rPr>
                        <a:t> API </a:t>
                      </a:r>
                      <a:endParaRPr kumimoji="0" lang="en-US" altLang="en-US" sz="1800" b="0" i="0" u="none" strike="noStrike" cap="none" normalizeH="0" baseline="0" dirty="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Arial" panose="020B0604020202020204" pitchFamily="34" charset="0"/>
                        </a:rPr>
                        <a:t>List of members? </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Arial" panose="020B0604020202020204" pitchFamily="34" charset="0"/>
                        </a:rPr>
                        <a:t>Inherited members? </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Arial" panose="020B0604020202020204" pitchFamily="34" charset="0"/>
                        </a:rPr>
                        <a:t>Private members? </a:t>
                      </a:r>
                      <a:endParaRPr kumimoji="0" lang="en-US" altLang="en-US" sz="1800" b="0" i="0" u="none" strike="noStrike" cap="none" normalizeH="0" baseline="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6713">
                <a:tc rowSpan="4">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FF"/>
                          </a:solidFill>
                          <a:effectLst/>
                          <a:latin typeface="Arial Unicode MS" panose="020B0604020202020204" pitchFamily="34" charset="-128"/>
                          <a:hlinkClick r:id="rId4"/>
                        </a:rPr>
                        <a:t>Field</a:t>
                      </a:r>
                      <a:r>
                        <a:rPr kumimoji="0" lang="en-US" altLang="en-US" sz="1800" b="0" i="0" u="none" strike="noStrike" cap="none" normalizeH="0" baseline="0" dirty="0">
                          <a:ln>
                            <a:noFill/>
                          </a:ln>
                          <a:solidFill>
                            <a:schemeClr val="tx1"/>
                          </a:solidFill>
                          <a:effectLst/>
                          <a:latin typeface="Arial" panose="020B0604020202020204" pitchFamily="34" charset="0"/>
                        </a:rPr>
                        <a:t>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rgbClr val="0000FF"/>
                          </a:solidFill>
                          <a:effectLst/>
                          <a:latin typeface="Arial Unicode MS" panose="020B0604020202020204" pitchFamily="34" charset="-128"/>
                        </a:rPr>
                        <a:t>getDeclaredField</a:t>
                      </a:r>
                      <a:r>
                        <a:rPr kumimoji="0" lang="en-US" altLang="en-US" sz="1800" b="0" i="0" u="none" strike="noStrike" cap="none" normalizeH="0" baseline="0" dirty="0">
                          <a:ln>
                            <a:noFill/>
                          </a:ln>
                          <a:solidFill>
                            <a:srgbClr val="0000FF"/>
                          </a:solidFill>
                          <a:effectLst/>
                          <a:latin typeface="Arial Unicode MS" panose="020B0604020202020204" pitchFamily="34" charset="-128"/>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yes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6713">
                <a:tc vMerge="1">
                  <a:txBody>
                    <a:bodyPr/>
                    <a:lstStyle/>
                    <a:p>
                      <a:endParaRPr lang="en-GB"/>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rgbClr val="0000FF"/>
                          </a:solidFill>
                          <a:effectLst/>
                          <a:latin typeface="Arial Unicode MS" panose="020B0604020202020204" pitchFamily="34" charset="-128"/>
                        </a:rPr>
                        <a:t>getField</a:t>
                      </a:r>
                      <a:r>
                        <a:rPr kumimoji="0" lang="en-US" altLang="en-US" sz="1800" b="0" i="0" u="none" strike="noStrike" cap="none" normalizeH="0" baseline="0" dirty="0">
                          <a:ln>
                            <a:noFill/>
                          </a:ln>
                          <a:solidFill>
                            <a:srgbClr val="0000FF"/>
                          </a:solidFill>
                          <a:effectLst/>
                          <a:latin typeface="Arial Unicode MS" panose="020B0604020202020204" pitchFamily="34" charset="-128"/>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yes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6713">
                <a:tc vMerge="1">
                  <a:txBody>
                    <a:bodyPr/>
                    <a:lstStyle/>
                    <a:p>
                      <a:endParaRPr lang="en-GB"/>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rgbClr val="0000FF"/>
                          </a:solidFill>
                          <a:effectLst/>
                          <a:latin typeface="Arial Unicode MS" panose="020B0604020202020204" pitchFamily="34" charset="-128"/>
                        </a:rPr>
                        <a:t>getDeclaredFields</a:t>
                      </a:r>
                      <a:r>
                        <a:rPr kumimoji="0" lang="en-US" altLang="en-US" sz="1800" b="0" i="0" u="none" strike="noStrike" cap="none" normalizeH="0" baseline="0" dirty="0">
                          <a:ln>
                            <a:noFill/>
                          </a:ln>
                          <a:solidFill>
                            <a:srgbClr val="0000FF"/>
                          </a:solidFill>
                          <a:effectLst/>
                          <a:latin typeface="Arial Unicode MS" panose="020B0604020202020204" pitchFamily="34" charset="-128"/>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yes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yes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6713">
                <a:tc vMerge="1">
                  <a:txBody>
                    <a:bodyPr/>
                    <a:lstStyle/>
                    <a:p>
                      <a:endParaRPr lang="en-GB"/>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rgbClr val="0000FF"/>
                          </a:solidFill>
                          <a:effectLst/>
                          <a:latin typeface="Arial Unicode MS" panose="020B0604020202020204" pitchFamily="34" charset="-128"/>
                        </a:rPr>
                        <a:t>getFields</a:t>
                      </a:r>
                      <a:r>
                        <a:rPr kumimoji="0" lang="en-US" altLang="en-US" sz="1800" b="0" i="0" u="none" strike="noStrike" cap="none" normalizeH="0" baseline="0" dirty="0">
                          <a:ln>
                            <a:noFill/>
                          </a:ln>
                          <a:solidFill>
                            <a:srgbClr val="0000FF"/>
                          </a:solidFill>
                          <a:effectLst/>
                          <a:latin typeface="Arial Unicode MS" panose="020B0604020202020204" pitchFamily="34" charset="-128"/>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yes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yes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6713">
                <a:tc rowSpan="4">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FF"/>
                          </a:solidFill>
                          <a:effectLst/>
                          <a:latin typeface="Arial Unicode MS" panose="020B0604020202020204" pitchFamily="34" charset="-128"/>
                          <a:hlinkClick r:id="rId5"/>
                        </a:rPr>
                        <a:t>Method</a:t>
                      </a:r>
                      <a:r>
                        <a:rPr kumimoji="0" lang="en-US" altLang="en-US" sz="1800" b="0" i="0" u="none" strike="noStrike" cap="none" normalizeH="0" baseline="0" dirty="0">
                          <a:ln>
                            <a:noFill/>
                          </a:ln>
                          <a:solidFill>
                            <a:schemeClr val="tx1"/>
                          </a:solidFill>
                          <a:effectLst/>
                          <a:latin typeface="Arial" panose="020B0604020202020204" pitchFamily="34" charset="0"/>
                        </a:rPr>
                        <a:t>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rgbClr val="0000FF"/>
                          </a:solidFill>
                          <a:effectLst/>
                          <a:latin typeface="Arial Unicode MS" panose="020B0604020202020204" pitchFamily="34" charset="-128"/>
                        </a:rPr>
                        <a:t>getDeclaredMethod</a:t>
                      </a:r>
                      <a:r>
                        <a:rPr kumimoji="0" lang="en-US" altLang="en-US" sz="1800" b="0" i="0" u="none" strike="noStrike" cap="none" normalizeH="0" baseline="0" dirty="0">
                          <a:ln>
                            <a:noFill/>
                          </a:ln>
                          <a:solidFill>
                            <a:srgbClr val="0000FF"/>
                          </a:solidFill>
                          <a:effectLst/>
                          <a:latin typeface="Arial Unicode MS" panose="020B0604020202020204" pitchFamily="34" charset="-128"/>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yes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6713">
                <a:tc vMerge="1">
                  <a:txBody>
                    <a:bodyPr/>
                    <a:lstStyle/>
                    <a:p>
                      <a:endParaRPr lang="en-GB"/>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rgbClr val="0000FF"/>
                          </a:solidFill>
                          <a:effectLst/>
                          <a:latin typeface="Arial Unicode MS" panose="020B0604020202020204" pitchFamily="34" charset="-128"/>
                        </a:rPr>
                        <a:t>getMethod</a:t>
                      </a:r>
                      <a:r>
                        <a:rPr kumimoji="0" lang="en-US" altLang="en-US" sz="1800" b="0" i="0" u="none" strike="noStrike" cap="none" normalizeH="0" baseline="0" dirty="0">
                          <a:ln>
                            <a:noFill/>
                          </a:ln>
                          <a:solidFill>
                            <a:srgbClr val="0000FF"/>
                          </a:solidFill>
                          <a:effectLst/>
                          <a:latin typeface="Arial Unicode MS" panose="020B0604020202020204" pitchFamily="34" charset="-128"/>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yes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6713">
                <a:tc vMerge="1">
                  <a:txBody>
                    <a:bodyPr/>
                    <a:lstStyle/>
                    <a:p>
                      <a:endParaRPr lang="en-GB"/>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rgbClr val="0000FF"/>
                          </a:solidFill>
                          <a:effectLst/>
                          <a:latin typeface="Arial Unicode MS" panose="020B0604020202020204" pitchFamily="34" charset="-128"/>
                        </a:rPr>
                        <a:t>getDeclaredMethods</a:t>
                      </a:r>
                      <a:r>
                        <a:rPr kumimoji="0" lang="en-US" altLang="en-US" sz="1800" b="0" i="0" u="none" strike="noStrike" cap="none" normalizeH="0" baseline="0" dirty="0">
                          <a:ln>
                            <a:noFill/>
                          </a:ln>
                          <a:solidFill>
                            <a:srgbClr val="0000FF"/>
                          </a:solidFill>
                          <a:effectLst/>
                          <a:latin typeface="Arial Unicode MS" panose="020B0604020202020204" pitchFamily="34" charset="-128"/>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yes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yes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6713">
                <a:tc vMerge="1">
                  <a:txBody>
                    <a:bodyPr/>
                    <a:lstStyle/>
                    <a:p>
                      <a:endParaRPr lang="en-GB"/>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rgbClr val="0000FF"/>
                          </a:solidFill>
                          <a:effectLst/>
                          <a:latin typeface="Arial Unicode MS" panose="020B0604020202020204" pitchFamily="34" charset="-128"/>
                        </a:rPr>
                        <a:t>getMethods</a:t>
                      </a:r>
                      <a:r>
                        <a:rPr kumimoji="0" lang="en-US" altLang="en-US" sz="1800" b="0" i="0" u="none" strike="noStrike" cap="none" normalizeH="0" baseline="0" dirty="0">
                          <a:ln>
                            <a:noFill/>
                          </a:ln>
                          <a:solidFill>
                            <a:srgbClr val="0000FF"/>
                          </a:solidFill>
                          <a:effectLst/>
                          <a:latin typeface="Arial Unicode MS" panose="020B0604020202020204" pitchFamily="34" charset="-128"/>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yes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yes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66713">
                <a:tc rowSpan="4">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FF"/>
                          </a:solidFill>
                          <a:effectLst/>
                          <a:latin typeface="Arial Unicode MS" panose="020B0604020202020204" pitchFamily="34" charset="-128"/>
                          <a:hlinkClick r:id="rId6"/>
                        </a:rPr>
                        <a:t>Constructor</a:t>
                      </a:r>
                      <a:r>
                        <a:rPr kumimoji="0" lang="en-US" altLang="en-US" sz="1800" b="0" i="0" u="none" strike="noStrike" cap="none" normalizeH="0" baseline="0" dirty="0">
                          <a:ln>
                            <a:noFill/>
                          </a:ln>
                          <a:solidFill>
                            <a:schemeClr val="tx1"/>
                          </a:solidFill>
                          <a:effectLst/>
                          <a:latin typeface="Arial" panose="020B0604020202020204" pitchFamily="34" charset="0"/>
                        </a:rPr>
                        <a:t>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rgbClr val="0000FF"/>
                          </a:solidFill>
                          <a:effectLst/>
                          <a:latin typeface="Arial Unicode MS" panose="020B0604020202020204" pitchFamily="34" charset="-128"/>
                        </a:rPr>
                        <a:t>getDeclaredConstructor</a:t>
                      </a:r>
                      <a:r>
                        <a:rPr kumimoji="0" lang="en-US" altLang="en-US" sz="1800" b="0" i="0" u="none" strike="noStrike" cap="none" normalizeH="0" baseline="0" dirty="0">
                          <a:ln>
                            <a:noFill/>
                          </a:ln>
                          <a:solidFill>
                            <a:srgbClr val="0000FF"/>
                          </a:solidFill>
                          <a:effectLst/>
                          <a:latin typeface="Arial Unicode MS" panose="020B0604020202020204" pitchFamily="34" charset="-128"/>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N/A</a:t>
                      </a:r>
                      <a:r>
                        <a:rPr kumimoji="0" lang="en-US" altLang="en-US" sz="1800" b="0" i="0" u="none" strike="noStrike" cap="none" normalizeH="0" baseline="30000">
                          <a:ln>
                            <a:noFill/>
                          </a:ln>
                          <a:solidFill>
                            <a:schemeClr val="tx1"/>
                          </a:solidFill>
                          <a:effectLst/>
                          <a:latin typeface="Arial" panose="020B0604020202020204" pitchFamily="34" charset="0"/>
                        </a:rPr>
                        <a:t>1</a:t>
                      </a:r>
                      <a:r>
                        <a:rPr kumimoji="0" lang="en-US" altLang="en-US" sz="1800" b="0" i="0" u="none" strike="noStrike" cap="none" normalizeH="0" baseline="0">
                          <a:ln>
                            <a:noFill/>
                          </a:ln>
                          <a:solidFill>
                            <a:schemeClr val="tx1"/>
                          </a:solidFill>
                          <a:effectLst/>
                          <a:latin typeface="Arial" panose="020B0604020202020204" pitchFamily="34" charset="0"/>
                        </a:rPr>
                        <a:t>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yes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66713">
                <a:tc vMerge="1">
                  <a:txBody>
                    <a:bodyPr/>
                    <a:lstStyle/>
                    <a:p>
                      <a:endParaRPr lang="en-GB"/>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rgbClr val="0000FF"/>
                          </a:solidFill>
                          <a:effectLst/>
                          <a:latin typeface="Arial Unicode MS" panose="020B0604020202020204" pitchFamily="34" charset="-128"/>
                        </a:rPr>
                        <a:t>getConstructor</a:t>
                      </a:r>
                      <a:r>
                        <a:rPr kumimoji="0" lang="en-US" altLang="en-US" sz="1800" b="0" i="0" u="none" strike="noStrike" cap="none" normalizeH="0" baseline="0" dirty="0">
                          <a:ln>
                            <a:noFill/>
                          </a:ln>
                          <a:solidFill>
                            <a:srgbClr val="0000FF"/>
                          </a:solidFill>
                          <a:effectLst/>
                          <a:latin typeface="Arial Unicode MS" panose="020B0604020202020204" pitchFamily="34" charset="-128"/>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N/A</a:t>
                      </a:r>
                      <a:r>
                        <a:rPr kumimoji="0" lang="en-US" altLang="en-US" sz="1800" b="0" i="0" u="none" strike="noStrike" cap="none" normalizeH="0" baseline="30000">
                          <a:ln>
                            <a:noFill/>
                          </a:ln>
                          <a:solidFill>
                            <a:schemeClr val="tx1"/>
                          </a:solidFill>
                          <a:effectLst/>
                          <a:latin typeface="Arial" panose="020B0604020202020204" pitchFamily="34" charset="0"/>
                        </a:rPr>
                        <a:t>1</a:t>
                      </a:r>
                      <a:r>
                        <a:rPr kumimoji="0" lang="en-US" altLang="en-US" sz="1800" b="0" i="0" u="none" strike="noStrike" cap="none" normalizeH="0" baseline="0">
                          <a:ln>
                            <a:noFill/>
                          </a:ln>
                          <a:solidFill>
                            <a:schemeClr val="tx1"/>
                          </a:solidFill>
                          <a:effectLst/>
                          <a:latin typeface="Arial" panose="020B0604020202020204" pitchFamily="34" charset="0"/>
                        </a:rPr>
                        <a:t>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66713">
                <a:tc vMerge="1">
                  <a:txBody>
                    <a:bodyPr/>
                    <a:lstStyle/>
                    <a:p>
                      <a:endParaRPr lang="en-GB"/>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rgbClr val="0000FF"/>
                          </a:solidFill>
                          <a:effectLst/>
                          <a:latin typeface="Arial Unicode MS" panose="020B0604020202020204" pitchFamily="34" charset="-128"/>
                        </a:rPr>
                        <a:t>getDeclaredConstructors</a:t>
                      </a:r>
                      <a:r>
                        <a:rPr kumimoji="0" lang="en-US" altLang="en-US" sz="1800" b="0" i="0" u="none" strike="noStrike" cap="none" normalizeH="0" baseline="0" dirty="0">
                          <a:ln>
                            <a:noFill/>
                          </a:ln>
                          <a:solidFill>
                            <a:srgbClr val="0000FF"/>
                          </a:solidFill>
                          <a:effectLst/>
                          <a:latin typeface="Arial Unicode MS" panose="020B0604020202020204" pitchFamily="34" charset="-128"/>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yes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N/A</a:t>
                      </a:r>
                      <a:r>
                        <a:rPr kumimoji="0" lang="en-US" altLang="en-US" sz="1800" b="0" i="0" u="none" strike="noStrike" cap="none" normalizeH="0" baseline="30000">
                          <a:ln>
                            <a:noFill/>
                          </a:ln>
                          <a:solidFill>
                            <a:schemeClr val="tx1"/>
                          </a:solidFill>
                          <a:effectLst/>
                          <a:latin typeface="Arial" panose="020B0604020202020204" pitchFamily="34" charset="0"/>
                        </a:rPr>
                        <a:t>1</a:t>
                      </a:r>
                      <a:r>
                        <a:rPr kumimoji="0" lang="en-US" altLang="en-US" sz="1800" b="0" i="0" u="none" strike="noStrike" cap="none" normalizeH="0" baseline="0">
                          <a:ln>
                            <a:noFill/>
                          </a:ln>
                          <a:solidFill>
                            <a:schemeClr val="tx1"/>
                          </a:solidFill>
                          <a:effectLst/>
                          <a:latin typeface="Arial" panose="020B0604020202020204" pitchFamily="34" charset="0"/>
                        </a:rPr>
                        <a:t>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yes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66713">
                <a:tc vMerge="1">
                  <a:txBody>
                    <a:bodyPr/>
                    <a:lstStyle/>
                    <a:p>
                      <a:endParaRPr lang="en-GB"/>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rgbClr val="0000FF"/>
                          </a:solidFill>
                          <a:effectLst/>
                          <a:latin typeface="Arial Unicode MS" panose="020B0604020202020204" pitchFamily="34" charset="-128"/>
                        </a:rPr>
                        <a:t>getConstructors</a:t>
                      </a:r>
                      <a:r>
                        <a:rPr kumimoji="0" lang="en-US" altLang="en-US" sz="1800" b="0" i="0" u="none" strike="noStrike" cap="none" normalizeH="0" baseline="0" dirty="0">
                          <a:ln>
                            <a:noFill/>
                          </a:ln>
                          <a:solidFill>
                            <a:srgbClr val="0000FF"/>
                          </a:solidFill>
                          <a:effectLst/>
                          <a:latin typeface="Arial Unicode MS" panose="020B0604020202020204" pitchFamily="34" charset="-128"/>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yes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N/A</a:t>
                      </a:r>
                      <a:r>
                        <a:rPr kumimoji="0" lang="en-US" altLang="en-US" sz="1800" b="0" i="0" u="none" strike="noStrike" cap="none" normalizeH="0" baseline="30000">
                          <a:ln>
                            <a:noFill/>
                          </a:ln>
                          <a:solidFill>
                            <a:schemeClr val="tx1"/>
                          </a:solidFill>
                          <a:effectLst/>
                          <a:latin typeface="Arial" panose="020B0604020202020204" pitchFamily="34" charset="0"/>
                        </a:rPr>
                        <a:t>1</a:t>
                      </a:r>
                      <a:r>
                        <a:rPr kumimoji="0" lang="en-US" altLang="en-US" sz="1800" b="0" i="0" u="none" strike="noStrike" cap="none" normalizeH="0" baseline="0">
                          <a:ln>
                            <a:noFill/>
                          </a:ln>
                          <a:solidFill>
                            <a:schemeClr val="tx1"/>
                          </a:solidFill>
                          <a:effectLst/>
                          <a:latin typeface="Arial" panose="020B0604020202020204" pitchFamily="34" charset="0"/>
                        </a:rPr>
                        <a:t>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no </a:t>
                      </a: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A28DF4B6-9DE1-4F43-58B5-3ED99A58B210}"/>
              </a:ext>
            </a:extLst>
          </p:cNvPr>
          <p:cNvSpPr>
            <a:spLocks noGrp="1" noChangeArrowheads="1"/>
          </p:cNvSpPr>
          <p:nvPr>
            <p:ph type="title"/>
          </p:nvPr>
        </p:nvSpPr>
        <p:spPr/>
        <p:txBody>
          <a:bodyPr/>
          <a:lstStyle/>
          <a:p>
            <a:pPr eaLnBrk="1" hangingPunct="1"/>
            <a:r>
              <a:rPr lang="en-US" altLang="en-US"/>
              <a:t>Working with Class members</a:t>
            </a:r>
          </a:p>
        </p:txBody>
      </p:sp>
      <p:sp>
        <p:nvSpPr>
          <p:cNvPr id="21507" name="Rectangle 3">
            <a:extLst>
              <a:ext uri="{FF2B5EF4-FFF2-40B4-BE49-F238E27FC236}">
                <a16:creationId xmlns:a16="http://schemas.microsoft.com/office/drawing/2014/main" id="{4F5D2BDA-F375-CEB7-A6A5-D6732FC85445}"/>
              </a:ext>
            </a:extLst>
          </p:cNvPr>
          <p:cNvSpPr>
            <a:spLocks noGrp="1" noChangeArrowheads="1"/>
          </p:cNvSpPr>
          <p:nvPr>
            <p:ph type="body" idx="1"/>
          </p:nvPr>
        </p:nvSpPr>
        <p:spPr/>
        <p:txBody>
          <a:bodyPr/>
          <a:lstStyle/>
          <a:p>
            <a:pPr eaLnBrk="1" hangingPunct="1">
              <a:lnSpc>
                <a:spcPct val="90000"/>
              </a:lnSpc>
            </a:pPr>
            <a:r>
              <a:rPr lang="en-US" altLang="en-US" sz="1800"/>
              <a:t>Members: fields, methods, and constructors </a:t>
            </a:r>
          </a:p>
          <a:p>
            <a:pPr eaLnBrk="1" hangingPunct="1">
              <a:lnSpc>
                <a:spcPct val="90000"/>
              </a:lnSpc>
            </a:pPr>
            <a:r>
              <a:rPr lang="en-US" altLang="en-US" sz="1800"/>
              <a:t>For each member, the reflection API  provides support to retrieve declaration and type information, and  operations unique to the member (for example, setting the value of a field or invoking a method), </a:t>
            </a:r>
          </a:p>
          <a:p>
            <a:pPr eaLnBrk="1" hangingPunct="1">
              <a:lnSpc>
                <a:spcPct val="90000"/>
              </a:lnSpc>
            </a:pPr>
            <a:r>
              <a:rPr lang="en-US" altLang="en-US" sz="1800"/>
              <a:t>java.lang.reflect.* :</a:t>
            </a:r>
          </a:p>
          <a:p>
            <a:pPr lvl="1" eaLnBrk="1" hangingPunct="1">
              <a:lnSpc>
                <a:spcPct val="90000"/>
              </a:lnSpc>
            </a:pPr>
            <a:r>
              <a:rPr lang="en-US" altLang="en-US" sz="1600"/>
              <a:t>“Member” interface</a:t>
            </a:r>
          </a:p>
          <a:p>
            <a:pPr lvl="1" eaLnBrk="1" hangingPunct="1">
              <a:lnSpc>
                <a:spcPct val="90000"/>
              </a:lnSpc>
            </a:pPr>
            <a:r>
              <a:rPr lang="en-US" altLang="en-US" sz="1600"/>
              <a:t>“Field” class: Fields have a </a:t>
            </a:r>
            <a:r>
              <a:rPr lang="en-US" altLang="en-US" sz="1600" b="1"/>
              <a:t>type</a:t>
            </a:r>
            <a:r>
              <a:rPr lang="en-US" altLang="en-US" sz="1600"/>
              <a:t> and a </a:t>
            </a:r>
            <a:r>
              <a:rPr lang="en-US" altLang="en-US" sz="1600" b="1"/>
              <a:t>value</a:t>
            </a:r>
            <a:r>
              <a:rPr lang="en-US" altLang="en-US" sz="1600"/>
              <a:t>. The</a:t>
            </a:r>
            <a:r>
              <a:rPr lang="en-US" altLang="en-US" sz="1600">
                <a:solidFill>
                  <a:schemeClr val="tx2"/>
                </a:solidFill>
              </a:rPr>
              <a:t> </a:t>
            </a:r>
            <a:r>
              <a:rPr lang="en-US" altLang="en-US" sz="1600" u="sng">
                <a:solidFill>
                  <a:schemeClr val="tx2"/>
                </a:solidFill>
              </a:rPr>
              <a:t>java.lang.reflect.Field </a:t>
            </a:r>
            <a:r>
              <a:rPr lang="en-US" altLang="en-US" sz="1600"/>
              <a:t>class provides methods for accessing type information and </a:t>
            </a:r>
            <a:r>
              <a:rPr lang="en-US" altLang="en-US" sz="1600" b="1"/>
              <a:t>setting and getting values</a:t>
            </a:r>
            <a:r>
              <a:rPr lang="en-US" altLang="en-US" sz="1600"/>
              <a:t> of a field on a given object. </a:t>
            </a:r>
          </a:p>
          <a:p>
            <a:pPr lvl="1" eaLnBrk="1" hangingPunct="1">
              <a:lnSpc>
                <a:spcPct val="90000"/>
              </a:lnSpc>
            </a:pPr>
            <a:r>
              <a:rPr lang="en-US" altLang="en-US" sz="1600"/>
              <a:t>“Method” class: Methods have </a:t>
            </a:r>
            <a:r>
              <a:rPr lang="en-US" altLang="en-US" sz="1600" b="1"/>
              <a:t>return values</a:t>
            </a:r>
            <a:r>
              <a:rPr lang="en-US" altLang="en-US" sz="1600"/>
              <a:t>, </a:t>
            </a:r>
            <a:r>
              <a:rPr lang="en-US" altLang="en-US" sz="1600" b="1"/>
              <a:t>parameters</a:t>
            </a:r>
            <a:r>
              <a:rPr lang="en-US" altLang="en-US" sz="1600"/>
              <a:t> and may throw </a:t>
            </a:r>
            <a:r>
              <a:rPr lang="en-US" altLang="en-US" sz="1600" b="1"/>
              <a:t>exceptions</a:t>
            </a:r>
            <a:r>
              <a:rPr lang="en-US" altLang="en-US" sz="1600"/>
              <a:t>. The </a:t>
            </a:r>
            <a:r>
              <a:rPr lang="en-US" altLang="en-US" sz="1600" u="sng"/>
              <a:t>java.lang.reflect.Method</a:t>
            </a:r>
            <a:r>
              <a:rPr lang="en-US" altLang="en-US" sz="1600"/>
              <a:t> class provides methods for accessing type information for return type and parameters  and </a:t>
            </a:r>
            <a:r>
              <a:rPr lang="en-US" altLang="en-US" sz="1600" b="1"/>
              <a:t>invoking</a:t>
            </a:r>
            <a:r>
              <a:rPr lang="en-US" altLang="en-US" sz="1600"/>
              <a:t> the method on a given object. </a:t>
            </a:r>
          </a:p>
          <a:p>
            <a:pPr lvl="1" eaLnBrk="1" hangingPunct="1">
              <a:lnSpc>
                <a:spcPct val="90000"/>
              </a:lnSpc>
            </a:pPr>
            <a:r>
              <a:rPr lang="en-US" altLang="en-US" sz="1600"/>
              <a:t>“Constructor” class: The Reflection APIs for constructors are defined in </a:t>
            </a:r>
            <a:r>
              <a:rPr lang="en-US" altLang="en-US" sz="1600" u="sng"/>
              <a:t>java.lang.reflect.Constructor </a:t>
            </a:r>
            <a:r>
              <a:rPr lang="en-US" altLang="en-US" sz="1600"/>
              <a:t>and are similar to those for methods, with two major exceptions: first, constructors have no return values; second, the invocation of a constructor creates a new instance of an object for a given class. </a:t>
            </a:r>
          </a:p>
          <a:p>
            <a:pPr eaLnBrk="1" hangingPunct="1">
              <a:lnSpc>
                <a:spcPct val="90000"/>
              </a:lnSpc>
            </a:pPr>
            <a:endParaRPr lang="en-US" altLang="en-US" sz="1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62311353-9C3B-7305-62A1-0DC54C211D57}"/>
              </a:ext>
            </a:extLst>
          </p:cNvPr>
          <p:cNvSpPr>
            <a:spLocks noGrp="1" noChangeArrowheads="1"/>
          </p:cNvSpPr>
          <p:nvPr>
            <p:ph type="title"/>
          </p:nvPr>
        </p:nvSpPr>
        <p:spPr/>
        <p:txBody>
          <a:bodyPr/>
          <a:lstStyle/>
          <a:p>
            <a:pPr eaLnBrk="1" hangingPunct="1"/>
            <a:r>
              <a:rPr lang="en-US" altLang="en-US" sz="4000"/>
              <a:t>Example: retrieving </a:t>
            </a:r>
            <a:r>
              <a:rPr lang="en-US" altLang="en-US" sz="4000" b="1"/>
              <a:t>public</a:t>
            </a:r>
            <a:r>
              <a:rPr lang="en-US" altLang="en-US" sz="4000"/>
              <a:t> fields</a:t>
            </a:r>
          </a:p>
        </p:txBody>
      </p:sp>
      <p:sp>
        <p:nvSpPr>
          <p:cNvPr id="22531" name="Rectangle 3">
            <a:extLst>
              <a:ext uri="{FF2B5EF4-FFF2-40B4-BE49-F238E27FC236}">
                <a16:creationId xmlns:a16="http://schemas.microsoft.com/office/drawing/2014/main" id="{23D9E036-E906-17D2-9B03-337697535AEB}"/>
              </a:ext>
            </a:extLst>
          </p:cNvPr>
          <p:cNvSpPr>
            <a:spLocks noGrp="1" noChangeArrowheads="1"/>
          </p:cNvSpPr>
          <p:nvPr>
            <p:ph type="body" idx="1"/>
          </p:nvPr>
        </p:nvSpPr>
        <p:spPr>
          <a:xfrm>
            <a:off x="457200" y="1600200"/>
            <a:ext cx="8534400" cy="4525963"/>
          </a:xfrm>
        </p:spPr>
        <p:txBody>
          <a:bodyPr/>
          <a:lstStyle/>
          <a:p>
            <a:pPr eaLnBrk="1" hangingPunct="1">
              <a:lnSpc>
                <a:spcPct val="90000"/>
              </a:lnSpc>
              <a:buFontTx/>
              <a:buNone/>
            </a:pPr>
            <a:r>
              <a:rPr lang="en-GB" altLang="en-US" sz="1800" noProof="1"/>
              <a:t>Class&lt;?&gt; c = Class.forName(“</a:t>
            </a:r>
            <a:r>
              <a:rPr lang="en-US" altLang="en-US" sz="1800"/>
              <a:t>Dtest</a:t>
            </a:r>
            <a:r>
              <a:rPr lang="en-US" altLang="en-US" sz="1800" noProof="1"/>
              <a:t>");</a:t>
            </a:r>
          </a:p>
          <a:p>
            <a:pPr eaLnBrk="1" hangingPunct="1">
              <a:lnSpc>
                <a:spcPct val="90000"/>
              </a:lnSpc>
              <a:buFontTx/>
              <a:buNone/>
            </a:pPr>
            <a:endParaRPr lang="en-US" altLang="en-US" sz="1800" noProof="1"/>
          </a:p>
          <a:p>
            <a:pPr eaLnBrk="1" hangingPunct="1">
              <a:lnSpc>
                <a:spcPct val="90000"/>
              </a:lnSpc>
              <a:buFontTx/>
              <a:buNone/>
            </a:pPr>
            <a:r>
              <a:rPr lang="en-US" altLang="en-US" sz="1800" b="1" noProof="1"/>
              <a:t>// get all public fields</a:t>
            </a:r>
          </a:p>
          <a:p>
            <a:pPr eaLnBrk="1" hangingPunct="1">
              <a:lnSpc>
                <a:spcPct val="90000"/>
              </a:lnSpc>
              <a:buFontTx/>
              <a:buNone/>
            </a:pPr>
            <a:r>
              <a:rPr lang="en-US" altLang="en-US" sz="1800" noProof="1"/>
              <a:t>Field[] publicFields = </a:t>
            </a:r>
            <a:r>
              <a:rPr lang="en-US" altLang="en-US" sz="1800" b="1" noProof="1"/>
              <a:t>c.getFields();</a:t>
            </a:r>
          </a:p>
          <a:p>
            <a:pPr eaLnBrk="1" hangingPunct="1">
              <a:lnSpc>
                <a:spcPct val="90000"/>
              </a:lnSpc>
              <a:buFontTx/>
              <a:buNone/>
            </a:pPr>
            <a:r>
              <a:rPr lang="en-US" altLang="en-US" sz="1800" noProof="1"/>
              <a:t>for (int i = 0; i &lt; publicFields.length; ++i)</a:t>
            </a:r>
            <a:r>
              <a:rPr lang="en-US" altLang="en-US" sz="1800"/>
              <a:t> </a:t>
            </a:r>
            <a:r>
              <a:rPr lang="en-US" altLang="en-US" sz="1800" noProof="1"/>
              <a:t>{</a:t>
            </a:r>
          </a:p>
          <a:p>
            <a:pPr eaLnBrk="1" hangingPunct="1">
              <a:lnSpc>
                <a:spcPct val="90000"/>
              </a:lnSpc>
              <a:buFontTx/>
              <a:buNone/>
            </a:pPr>
            <a:r>
              <a:rPr lang="en-US" altLang="en-US" sz="1800" noProof="1"/>
              <a:t>		String fieldName = publicFields[i].getName();</a:t>
            </a:r>
          </a:p>
          <a:p>
            <a:pPr eaLnBrk="1" hangingPunct="1">
              <a:lnSpc>
                <a:spcPct val="90000"/>
              </a:lnSpc>
              <a:buFontTx/>
              <a:buNone/>
            </a:pPr>
            <a:r>
              <a:rPr lang="en-US" altLang="en-US" sz="1800" noProof="1"/>
              <a:t>		Class &lt;?&gt; typeClass = publicFields[i].getType();</a:t>
            </a:r>
          </a:p>
          <a:p>
            <a:pPr eaLnBrk="1" hangingPunct="1">
              <a:lnSpc>
                <a:spcPct val="90000"/>
              </a:lnSpc>
              <a:buFontTx/>
              <a:buNone/>
            </a:pPr>
            <a:r>
              <a:rPr lang="en-US" altLang="en-US" sz="1800" noProof="1"/>
              <a:t>		System.out.println("Field: " + fieldName + " of type " +</a:t>
            </a:r>
            <a:r>
              <a:rPr lang="en-US" altLang="en-US" sz="1800"/>
              <a:t> 			</a:t>
            </a:r>
          </a:p>
          <a:p>
            <a:pPr eaLnBrk="1" hangingPunct="1">
              <a:lnSpc>
                <a:spcPct val="90000"/>
              </a:lnSpc>
              <a:buFontTx/>
              <a:buNone/>
            </a:pPr>
            <a:r>
              <a:rPr lang="en-US" altLang="en-US" sz="1800"/>
              <a:t>							</a:t>
            </a:r>
            <a:r>
              <a:rPr lang="en-US" altLang="en-US" sz="1800" noProof="1"/>
              <a:t>typeClass.getName());</a:t>
            </a:r>
          </a:p>
          <a:p>
            <a:pPr eaLnBrk="1" hangingPunct="1">
              <a:lnSpc>
                <a:spcPct val="90000"/>
              </a:lnSpc>
              <a:buFontTx/>
              <a:buNone/>
            </a:pPr>
            <a:r>
              <a:rPr lang="en-US" altLang="en-US" sz="1800" noProof="1"/>
              <a:t>		}</a:t>
            </a:r>
          </a:p>
          <a:p>
            <a:pPr eaLnBrk="1" hangingPunct="1">
              <a:lnSpc>
                <a:spcPct val="90000"/>
              </a:lnSpc>
              <a:buFontTx/>
              <a:buNone/>
            </a:pPr>
            <a:endParaRPr lang="en-US" altLang="en-US" sz="1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CC0F81A5-7AED-5964-03CA-A84611B66F07}"/>
              </a:ext>
            </a:extLst>
          </p:cNvPr>
          <p:cNvSpPr>
            <a:spLocks noGrp="1" noChangeArrowheads="1"/>
          </p:cNvSpPr>
          <p:nvPr>
            <p:ph type="title"/>
          </p:nvPr>
        </p:nvSpPr>
        <p:spPr/>
        <p:txBody>
          <a:bodyPr/>
          <a:lstStyle/>
          <a:p>
            <a:pPr eaLnBrk="1" hangingPunct="1"/>
            <a:r>
              <a:rPr lang="en-US" altLang="en-US"/>
              <a:t>Example</a:t>
            </a:r>
          </a:p>
        </p:txBody>
      </p:sp>
      <p:sp>
        <p:nvSpPr>
          <p:cNvPr id="23555" name="Rectangle 3">
            <a:extLst>
              <a:ext uri="{FF2B5EF4-FFF2-40B4-BE49-F238E27FC236}">
                <a16:creationId xmlns:a16="http://schemas.microsoft.com/office/drawing/2014/main" id="{A22989E8-E254-44A2-6B60-5A9603B9E6BB}"/>
              </a:ext>
            </a:extLst>
          </p:cNvPr>
          <p:cNvSpPr>
            <a:spLocks noGrp="1" noChangeArrowheads="1"/>
          </p:cNvSpPr>
          <p:nvPr>
            <p:ph type="body" sz="half" idx="1"/>
          </p:nvPr>
        </p:nvSpPr>
        <p:spPr/>
        <p:txBody>
          <a:bodyPr/>
          <a:lstStyle/>
          <a:p>
            <a:pPr eaLnBrk="1" hangingPunct="1">
              <a:lnSpc>
                <a:spcPct val="80000"/>
              </a:lnSpc>
              <a:buFontTx/>
              <a:buNone/>
            </a:pPr>
            <a:r>
              <a:rPr lang="en-US" altLang="en-US" sz="1600"/>
              <a:t>public class Btest</a:t>
            </a:r>
          </a:p>
          <a:p>
            <a:pPr eaLnBrk="1" hangingPunct="1">
              <a:lnSpc>
                <a:spcPct val="80000"/>
              </a:lnSpc>
              <a:buFontTx/>
              <a:buNone/>
            </a:pPr>
            <a:r>
              <a:rPr lang="en-US" altLang="en-US" sz="1600"/>
              <a:t>{</a:t>
            </a:r>
          </a:p>
          <a:p>
            <a:pPr eaLnBrk="1" hangingPunct="1">
              <a:lnSpc>
                <a:spcPct val="80000"/>
              </a:lnSpc>
              <a:buFontTx/>
              <a:buNone/>
            </a:pPr>
            <a:r>
              <a:rPr lang="en-US" altLang="en-US" sz="1600"/>
              <a:t>	public String aPublicString;</a:t>
            </a:r>
          </a:p>
          <a:p>
            <a:pPr eaLnBrk="1" hangingPunct="1">
              <a:lnSpc>
                <a:spcPct val="80000"/>
              </a:lnSpc>
              <a:buFontTx/>
              <a:buNone/>
            </a:pPr>
            <a:r>
              <a:rPr lang="en-US" altLang="en-US" sz="1600"/>
              <a:t>	private String aPrivateString;</a:t>
            </a:r>
          </a:p>
          <a:p>
            <a:pPr eaLnBrk="1" hangingPunct="1">
              <a:lnSpc>
                <a:spcPct val="80000"/>
              </a:lnSpc>
              <a:buFontTx/>
              <a:buNone/>
            </a:pPr>
            <a:r>
              <a:rPr lang="en-US" altLang="en-US" sz="1600"/>
              <a:t>	public Btest(String aString) {</a:t>
            </a:r>
          </a:p>
          <a:p>
            <a:pPr eaLnBrk="1" hangingPunct="1">
              <a:lnSpc>
                <a:spcPct val="80000"/>
              </a:lnSpc>
              <a:buFontTx/>
              <a:buNone/>
            </a:pPr>
            <a:r>
              <a:rPr lang="en-US" altLang="en-US" sz="1600"/>
              <a:t>		// …</a:t>
            </a:r>
          </a:p>
          <a:p>
            <a:pPr eaLnBrk="1" hangingPunct="1">
              <a:lnSpc>
                <a:spcPct val="80000"/>
              </a:lnSpc>
              <a:buFontTx/>
              <a:buNone/>
            </a:pPr>
            <a:r>
              <a:rPr lang="en-US" altLang="en-US" sz="1600"/>
              <a:t>	}</a:t>
            </a:r>
          </a:p>
          <a:p>
            <a:pPr eaLnBrk="1" hangingPunct="1">
              <a:lnSpc>
                <a:spcPct val="80000"/>
              </a:lnSpc>
              <a:buFontTx/>
              <a:buNone/>
            </a:pPr>
            <a:endParaRPr lang="en-US" altLang="en-US" sz="1600"/>
          </a:p>
          <a:p>
            <a:pPr eaLnBrk="1" hangingPunct="1">
              <a:lnSpc>
                <a:spcPct val="80000"/>
              </a:lnSpc>
              <a:buFontTx/>
              <a:buNone/>
            </a:pPr>
            <a:r>
              <a:rPr lang="en-US" altLang="en-US" sz="1600"/>
              <a:t>	public Btest(String s1, String s2) {</a:t>
            </a:r>
          </a:p>
          <a:p>
            <a:pPr eaLnBrk="1" hangingPunct="1">
              <a:lnSpc>
                <a:spcPct val="80000"/>
              </a:lnSpc>
              <a:buFontTx/>
              <a:buNone/>
            </a:pPr>
            <a:r>
              <a:rPr lang="en-US" altLang="en-US" sz="1600"/>
              <a:t>		// …</a:t>
            </a:r>
          </a:p>
          <a:p>
            <a:pPr eaLnBrk="1" hangingPunct="1">
              <a:lnSpc>
                <a:spcPct val="80000"/>
              </a:lnSpc>
              <a:buFontTx/>
              <a:buNone/>
            </a:pPr>
            <a:r>
              <a:rPr lang="en-US" altLang="en-US" sz="1600"/>
              <a:t>	}</a:t>
            </a:r>
          </a:p>
          <a:p>
            <a:pPr eaLnBrk="1" hangingPunct="1">
              <a:lnSpc>
                <a:spcPct val="80000"/>
              </a:lnSpc>
              <a:buFontTx/>
              <a:buNone/>
            </a:pPr>
            <a:r>
              <a:rPr lang="en-US" altLang="en-US" sz="1600"/>
              <a:t>	private void Op1(String s) {</a:t>
            </a:r>
          </a:p>
          <a:p>
            <a:pPr eaLnBrk="1" hangingPunct="1">
              <a:lnSpc>
                <a:spcPct val="80000"/>
              </a:lnSpc>
              <a:buFontTx/>
              <a:buNone/>
            </a:pPr>
            <a:r>
              <a:rPr lang="en-US" altLang="en-US" sz="1600"/>
              <a:t>		// …</a:t>
            </a:r>
          </a:p>
          <a:p>
            <a:pPr eaLnBrk="1" hangingPunct="1">
              <a:lnSpc>
                <a:spcPct val="80000"/>
              </a:lnSpc>
              <a:buFontTx/>
              <a:buNone/>
            </a:pPr>
            <a:r>
              <a:rPr lang="en-US" altLang="en-US" sz="1600"/>
              <a:t>      }</a:t>
            </a:r>
          </a:p>
          <a:p>
            <a:pPr eaLnBrk="1" hangingPunct="1">
              <a:lnSpc>
                <a:spcPct val="80000"/>
              </a:lnSpc>
              <a:buFontTx/>
              <a:buNone/>
            </a:pPr>
            <a:r>
              <a:rPr lang="en-US" altLang="en-US" sz="1600"/>
              <a:t>	protected String Op2(int x) {</a:t>
            </a:r>
          </a:p>
          <a:p>
            <a:pPr eaLnBrk="1" hangingPunct="1">
              <a:lnSpc>
                <a:spcPct val="80000"/>
              </a:lnSpc>
              <a:buFontTx/>
              <a:buNone/>
            </a:pPr>
            <a:r>
              <a:rPr lang="en-US" altLang="en-US" sz="1600"/>
              <a:t>		// …</a:t>
            </a:r>
          </a:p>
          <a:p>
            <a:pPr eaLnBrk="1" hangingPunct="1">
              <a:lnSpc>
                <a:spcPct val="80000"/>
              </a:lnSpc>
              <a:buFontTx/>
              <a:buNone/>
            </a:pPr>
            <a:r>
              <a:rPr lang="en-US" altLang="en-US" sz="1600"/>
              <a:t>	}</a:t>
            </a:r>
          </a:p>
          <a:p>
            <a:pPr eaLnBrk="1" hangingPunct="1">
              <a:lnSpc>
                <a:spcPct val="80000"/>
              </a:lnSpc>
              <a:buFontTx/>
              <a:buNone/>
            </a:pPr>
            <a:r>
              <a:rPr lang="en-US" altLang="en-US" sz="1600"/>
              <a:t>	public void Op3()  	{</a:t>
            </a:r>
          </a:p>
          <a:p>
            <a:pPr eaLnBrk="1" hangingPunct="1">
              <a:lnSpc>
                <a:spcPct val="80000"/>
              </a:lnSpc>
              <a:buFontTx/>
              <a:buNone/>
            </a:pPr>
            <a:r>
              <a:rPr lang="en-US" altLang="en-US" sz="1600"/>
              <a:t>		// …</a:t>
            </a:r>
          </a:p>
          <a:p>
            <a:pPr eaLnBrk="1" hangingPunct="1">
              <a:lnSpc>
                <a:spcPct val="80000"/>
              </a:lnSpc>
              <a:buFontTx/>
              <a:buNone/>
            </a:pPr>
            <a:r>
              <a:rPr lang="en-US" altLang="en-US" sz="1600"/>
              <a:t>	}</a:t>
            </a:r>
          </a:p>
          <a:p>
            <a:pPr eaLnBrk="1" hangingPunct="1">
              <a:lnSpc>
                <a:spcPct val="80000"/>
              </a:lnSpc>
              <a:buFontTx/>
              <a:buNone/>
            </a:pPr>
            <a:r>
              <a:rPr lang="en-US" altLang="en-US" sz="1600"/>
              <a:t>}</a:t>
            </a:r>
          </a:p>
          <a:p>
            <a:pPr eaLnBrk="1" hangingPunct="1">
              <a:lnSpc>
                <a:spcPct val="80000"/>
              </a:lnSpc>
              <a:buFontTx/>
              <a:buNone/>
            </a:pPr>
            <a:endParaRPr lang="en-US" altLang="en-US" sz="1600"/>
          </a:p>
        </p:txBody>
      </p:sp>
      <p:sp>
        <p:nvSpPr>
          <p:cNvPr id="23556" name="Rectangle 4">
            <a:extLst>
              <a:ext uri="{FF2B5EF4-FFF2-40B4-BE49-F238E27FC236}">
                <a16:creationId xmlns:a16="http://schemas.microsoft.com/office/drawing/2014/main" id="{F04EEBBB-5D69-8836-B139-885D55A5DF88}"/>
              </a:ext>
            </a:extLst>
          </p:cNvPr>
          <p:cNvSpPr>
            <a:spLocks noGrp="1" noChangeArrowheads="1"/>
          </p:cNvSpPr>
          <p:nvPr>
            <p:ph type="body" sz="half" idx="2"/>
          </p:nvPr>
        </p:nvSpPr>
        <p:spPr/>
        <p:txBody>
          <a:bodyPr/>
          <a:lstStyle/>
          <a:p>
            <a:pPr eaLnBrk="1" hangingPunct="1">
              <a:lnSpc>
                <a:spcPct val="80000"/>
              </a:lnSpc>
              <a:buFontTx/>
              <a:buNone/>
            </a:pPr>
            <a:r>
              <a:rPr lang="en-US" altLang="en-US" sz="1600"/>
              <a:t>public class Dtest extends Btest</a:t>
            </a:r>
          </a:p>
          <a:p>
            <a:pPr eaLnBrk="1" hangingPunct="1">
              <a:lnSpc>
                <a:spcPct val="80000"/>
              </a:lnSpc>
              <a:buFontTx/>
              <a:buNone/>
            </a:pPr>
            <a:r>
              <a:rPr lang="en-US" altLang="en-US" sz="1600"/>
              <a:t>{</a:t>
            </a:r>
          </a:p>
          <a:p>
            <a:pPr eaLnBrk="1" hangingPunct="1">
              <a:lnSpc>
                <a:spcPct val="80000"/>
              </a:lnSpc>
              <a:buFontTx/>
              <a:buNone/>
            </a:pPr>
            <a:r>
              <a:rPr lang="en-US" altLang="en-US" sz="1600"/>
              <a:t>	public int aPublicInt;</a:t>
            </a:r>
          </a:p>
          <a:p>
            <a:pPr eaLnBrk="1" hangingPunct="1">
              <a:lnSpc>
                <a:spcPct val="80000"/>
              </a:lnSpc>
              <a:buFontTx/>
              <a:buNone/>
            </a:pPr>
            <a:r>
              <a:rPr lang="en-US" altLang="en-US" sz="1600"/>
              <a:t>	private int aPrivateInt;</a:t>
            </a:r>
          </a:p>
          <a:p>
            <a:pPr eaLnBrk="1" hangingPunct="1">
              <a:lnSpc>
                <a:spcPct val="80000"/>
              </a:lnSpc>
              <a:buFontTx/>
              <a:buNone/>
            </a:pPr>
            <a:r>
              <a:rPr lang="en-US" altLang="en-US" sz="1600"/>
              <a:t>	public Dtest(int x)</a:t>
            </a:r>
          </a:p>
          <a:p>
            <a:pPr eaLnBrk="1" hangingPunct="1">
              <a:lnSpc>
                <a:spcPct val="80000"/>
              </a:lnSpc>
              <a:buFontTx/>
              <a:buNone/>
            </a:pPr>
            <a:r>
              <a:rPr lang="en-US" altLang="en-US" sz="1600"/>
              <a:t>	{</a:t>
            </a:r>
          </a:p>
          <a:p>
            <a:pPr eaLnBrk="1" hangingPunct="1">
              <a:lnSpc>
                <a:spcPct val="80000"/>
              </a:lnSpc>
              <a:buFontTx/>
              <a:buNone/>
            </a:pPr>
            <a:r>
              <a:rPr lang="en-US" altLang="en-US" sz="1600"/>
              <a:t>		// …	</a:t>
            </a:r>
          </a:p>
          <a:p>
            <a:pPr eaLnBrk="1" hangingPunct="1">
              <a:lnSpc>
                <a:spcPct val="80000"/>
              </a:lnSpc>
              <a:buFontTx/>
              <a:buNone/>
            </a:pPr>
            <a:r>
              <a:rPr lang="en-US" altLang="en-US" sz="1600"/>
              <a:t>	}</a:t>
            </a:r>
          </a:p>
          <a:p>
            <a:pPr eaLnBrk="1" hangingPunct="1">
              <a:lnSpc>
                <a:spcPct val="80000"/>
              </a:lnSpc>
              <a:buFontTx/>
              <a:buNone/>
            </a:pPr>
            <a:endParaRPr lang="en-US" altLang="en-US" sz="1600"/>
          </a:p>
          <a:p>
            <a:pPr eaLnBrk="1" hangingPunct="1">
              <a:lnSpc>
                <a:spcPct val="80000"/>
              </a:lnSpc>
              <a:buFontTx/>
              <a:buNone/>
            </a:pPr>
            <a:r>
              <a:rPr lang="en-US" altLang="en-US" sz="1600"/>
              <a:t>	private void OpD1(String s) {</a:t>
            </a:r>
          </a:p>
          <a:p>
            <a:pPr eaLnBrk="1" hangingPunct="1">
              <a:lnSpc>
                <a:spcPct val="80000"/>
              </a:lnSpc>
              <a:buFontTx/>
              <a:buNone/>
            </a:pPr>
            <a:r>
              <a:rPr lang="en-US" altLang="en-US" sz="1600"/>
              <a:t>		// …</a:t>
            </a:r>
          </a:p>
          <a:p>
            <a:pPr eaLnBrk="1" hangingPunct="1">
              <a:lnSpc>
                <a:spcPct val="80000"/>
              </a:lnSpc>
              <a:buFontTx/>
              <a:buNone/>
            </a:pPr>
            <a:r>
              <a:rPr lang="en-US" altLang="en-US" sz="1600"/>
              <a:t>	}</a:t>
            </a:r>
          </a:p>
          <a:p>
            <a:pPr eaLnBrk="1" hangingPunct="1">
              <a:lnSpc>
                <a:spcPct val="80000"/>
              </a:lnSpc>
              <a:buFontTx/>
              <a:buNone/>
            </a:pPr>
            <a:endParaRPr lang="en-US" altLang="en-US" sz="1600"/>
          </a:p>
          <a:p>
            <a:pPr eaLnBrk="1" hangingPunct="1">
              <a:lnSpc>
                <a:spcPct val="80000"/>
              </a:lnSpc>
              <a:buFontTx/>
              <a:buNone/>
            </a:pPr>
            <a:r>
              <a:rPr lang="en-US" altLang="en-US" sz="1600"/>
              <a:t>	public String OpD2(int x){</a:t>
            </a:r>
          </a:p>
          <a:p>
            <a:pPr eaLnBrk="1" hangingPunct="1">
              <a:lnSpc>
                <a:spcPct val="80000"/>
              </a:lnSpc>
              <a:buFontTx/>
              <a:buNone/>
            </a:pPr>
            <a:r>
              <a:rPr lang="en-US" altLang="en-US" sz="1600"/>
              <a:t>		// …</a:t>
            </a:r>
          </a:p>
          <a:p>
            <a:pPr eaLnBrk="1" hangingPunct="1">
              <a:lnSpc>
                <a:spcPct val="80000"/>
              </a:lnSpc>
              <a:buFontTx/>
              <a:buNone/>
            </a:pPr>
            <a:r>
              <a:rPr lang="en-US" altLang="en-US" sz="1600"/>
              <a:t>	}</a:t>
            </a:r>
          </a:p>
          <a:p>
            <a:pPr eaLnBrk="1" hangingPunct="1">
              <a:lnSpc>
                <a:spcPct val="80000"/>
              </a:lnSpc>
              <a:buFontTx/>
              <a:buNone/>
            </a:pPr>
            <a:r>
              <a:rPr lang="en-US" altLang="en-US" sz="1600"/>
              <a:t>	</a:t>
            </a:r>
          </a:p>
          <a:p>
            <a:pPr eaLnBrk="1" hangingPunct="1">
              <a:lnSpc>
                <a:spcPct val="80000"/>
              </a:lnSpc>
              <a:buFontTx/>
              <a:buNone/>
            </a:pPr>
            <a:endParaRPr lang="en-US" altLang="en-US" sz="1600"/>
          </a:p>
          <a:p>
            <a:pPr eaLnBrk="1" hangingPunct="1">
              <a:lnSpc>
                <a:spcPct val="80000"/>
              </a:lnSpc>
              <a:buFontTx/>
              <a:buNone/>
            </a:pPr>
            <a:r>
              <a:rPr lang="en-US" altLang="en-US" sz="160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03304900-0407-622C-2427-9069F9BD772C}"/>
              </a:ext>
            </a:extLst>
          </p:cNvPr>
          <p:cNvSpPr>
            <a:spLocks noGrp="1" noChangeArrowheads="1"/>
          </p:cNvSpPr>
          <p:nvPr>
            <p:ph type="title"/>
          </p:nvPr>
        </p:nvSpPr>
        <p:spPr/>
        <p:txBody>
          <a:bodyPr/>
          <a:lstStyle/>
          <a:p>
            <a:pPr eaLnBrk="1" hangingPunct="1"/>
            <a:r>
              <a:rPr lang="en-US" altLang="en-US" sz="4000"/>
              <a:t>Example: retrieving </a:t>
            </a:r>
            <a:r>
              <a:rPr lang="en-US" altLang="en-US" sz="4000" b="1"/>
              <a:t>public</a:t>
            </a:r>
            <a:r>
              <a:rPr lang="en-US" altLang="en-US" sz="4000"/>
              <a:t> fields</a:t>
            </a:r>
          </a:p>
        </p:txBody>
      </p:sp>
      <p:sp>
        <p:nvSpPr>
          <p:cNvPr id="24579" name="Rectangle 3">
            <a:extLst>
              <a:ext uri="{FF2B5EF4-FFF2-40B4-BE49-F238E27FC236}">
                <a16:creationId xmlns:a16="http://schemas.microsoft.com/office/drawing/2014/main" id="{7226CBE2-FFC6-1BD1-5C5A-6200291B57CF}"/>
              </a:ext>
            </a:extLst>
          </p:cNvPr>
          <p:cNvSpPr>
            <a:spLocks noGrp="1" noChangeArrowheads="1"/>
          </p:cNvSpPr>
          <p:nvPr>
            <p:ph type="body" idx="1"/>
          </p:nvPr>
        </p:nvSpPr>
        <p:spPr>
          <a:xfrm>
            <a:off x="457200" y="1600200"/>
            <a:ext cx="8534400" cy="4525963"/>
          </a:xfrm>
        </p:spPr>
        <p:txBody>
          <a:bodyPr/>
          <a:lstStyle/>
          <a:p>
            <a:pPr eaLnBrk="1" hangingPunct="1">
              <a:lnSpc>
                <a:spcPct val="90000"/>
              </a:lnSpc>
              <a:buFontTx/>
              <a:buNone/>
            </a:pPr>
            <a:r>
              <a:rPr lang="en-GB" altLang="en-US" sz="1800" noProof="1"/>
              <a:t>Class c = Class.forName(“</a:t>
            </a:r>
            <a:r>
              <a:rPr lang="en-US" altLang="en-US" sz="1800"/>
              <a:t>Dtest</a:t>
            </a:r>
            <a:r>
              <a:rPr lang="en-US" altLang="en-US" sz="1800" noProof="1"/>
              <a:t>");</a:t>
            </a:r>
          </a:p>
          <a:p>
            <a:pPr eaLnBrk="1" hangingPunct="1">
              <a:lnSpc>
                <a:spcPct val="90000"/>
              </a:lnSpc>
              <a:buFontTx/>
              <a:buNone/>
            </a:pPr>
            <a:endParaRPr lang="en-US" altLang="en-US" sz="1800" noProof="1"/>
          </a:p>
          <a:p>
            <a:pPr eaLnBrk="1" hangingPunct="1">
              <a:lnSpc>
                <a:spcPct val="90000"/>
              </a:lnSpc>
              <a:buFontTx/>
              <a:buNone/>
            </a:pPr>
            <a:r>
              <a:rPr lang="en-US" altLang="en-US" sz="1800" b="1" noProof="1"/>
              <a:t>// get all public fields</a:t>
            </a:r>
          </a:p>
          <a:p>
            <a:pPr eaLnBrk="1" hangingPunct="1">
              <a:lnSpc>
                <a:spcPct val="90000"/>
              </a:lnSpc>
              <a:buFontTx/>
              <a:buNone/>
            </a:pPr>
            <a:r>
              <a:rPr lang="en-US" altLang="en-US" sz="1800" noProof="1"/>
              <a:t>Field[] publicFields = </a:t>
            </a:r>
            <a:r>
              <a:rPr lang="en-US" altLang="en-US" sz="1800" b="1" noProof="1"/>
              <a:t>c.getFields();</a:t>
            </a:r>
          </a:p>
          <a:p>
            <a:pPr eaLnBrk="1" hangingPunct="1">
              <a:lnSpc>
                <a:spcPct val="90000"/>
              </a:lnSpc>
              <a:buFontTx/>
              <a:buNone/>
            </a:pPr>
            <a:r>
              <a:rPr lang="en-US" altLang="en-US" sz="1800" noProof="1"/>
              <a:t>for (int i = 0; i &lt; publicFields.length; ++i)</a:t>
            </a:r>
            <a:r>
              <a:rPr lang="en-US" altLang="en-US" sz="1800"/>
              <a:t> </a:t>
            </a:r>
            <a:r>
              <a:rPr lang="en-US" altLang="en-US" sz="1800" noProof="1"/>
              <a:t>{</a:t>
            </a:r>
          </a:p>
          <a:p>
            <a:pPr eaLnBrk="1" hangingPunct="1">
              <a:lnSpc>
                <a:spcPct val="90000"/>
              </a:lnSpc>
              <a:buFontTx/>
              <a:buNone/>
            </a:pPr>
            <a:r>
              <a:rPr lang="en-US" altLang="en-US" sz="1800" noProof="1"/>
              <a:t>		String fieldName = publicFields[i].getName();</a:t>
            </a:r>
          </a:p>
          <a:p>
            <a:pPr eaLnBrk="1" hangingPunct="1">
              <a:lnSpc>
                <a:spcPct val="90000"/>
              </a:lnSpc>
              <a:buFontTx/>
              <a:buNone/>
            </a:pPr>
            <a:r>
              <a:rPr lang="en-US" altLang="en-US" sz="1800" noProof="1"/>
              <a:t>		Class&lt;?&gt; typeClass = publicFields[i].getType();</a:t>
            </a:r>
          </a:p>
          <a:p>
            <a:pPr eaLnBrk="1" hangingPunct="1">
              <a:lnSpc>
                <a:spcPct val="90000"/>
              </a:lnSpc>
              <a:buFontTx/>
              <a:buNone/>
            </a:pPr>
            <a:r>
              <a:rPr lang="en-US" altLang="en-US" sz="1800" noProof="1"/>
              <a:t>		System.out.println("Field: " + fieldName + " of type " +</a:t>
            </a:r>
            <a:r>
              <a:rPr lang="en-US" altLang="en-US" sz="1800"/>
              <a:t> 			</a:t>
            </a:r>
          </a:p>
          <a:p>
            <a:pPr eaLnBrk="1" hangingPunct="1">
              <a:lnSpc>
                <a:spcPct val="90000"/>
              </a:lnSpc>
              <a:buFontTx/>
              <a:buNone/>
            </a:pPr>
            <a:r>
              <a:rPr lang="en-US" altLang="en-US" sz="1800"/>
              <a:t>							</a:t>
            </a:r>
            <a:r>
              <a:rPr lang="en-US" altLang="en-US" sz="1800" noProof="1"/>
              <a:t>typeClass.getName());</a:t>
            </a:r>
          </a:p>
          <a:p>
            <a:pPr eaLnBrk="1" hangingPunct="1">
              <a:lnSpc>
                <a:spcPct val="90000"/>
              </a:lnSpc>
              <a:buFontTx/>
              <a:buNone/>
            </a:pPr>
            <a:r>
              <a:rPr lang="en-US" altLang="en-US" sz="1800" noProof="1"/>
              <a:t>		}</a:t>
            </a:r>
          </a:p>
          <a:p>
            <a:pPr eaLnBrk="1" hangingPunct="1">
              <a:lnSpc>
                <a:spcPct val="90000"/>
              </a:lnSpc>
              <a:buFontTx/>
              <a:buNone/>
            </a:pPr>
            <a:endParaRPr lang="en-US" altLang="en-US" sz="1800"/>
          </a:p>
        </p:txBody>
      </p:sp>
      <p:sp>
        <p:nvSpPr>
          <p:cNvPr id="32772" name="Text Box 4">
            <a:extLst>
              <a:ext uri="{FF2B5EF4-FFF2-40B4-BE49-F238E27FC236}">
                <a16:creationId xmlns:a16="http://schemas.microsoft.com/office/drawing/2014/main" id="{F9700961-68A2-BAF4-BAC9-80829AB50110}"/>
              </a:ext>
            </a:extLst>
          </p:cNvPr>
          <p:cNvSpPr txBox="1">
            <a:spLocks noChangeArrowheads="1"/>
          </p:cNvSpPr>
          <p:nvPr/>
        </p:nvSpPr>
        <p:spPr bwMode="auto">
          <a:xfrm>
            <a:off x="2286000" y="5486400"/>
            <a:ext cx="6337300" cy="65087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latin typeface="Courier New" panose="02070309020205020404" pitchFamily="49" charset="0"/>
              </a:rPr>
              <a:t>Field: aPublicInt of type int</a:t>
            </a:r>
          </a:p>
          <a:p>
            <a:pPr eaLnBrk="1" hangingPunct="1">
              <a:spcBef>
                <a:spcPct val="0"/>
              </a:spcBef>
              <a:buFontTx/>
              <a:buNone/>
            </a:pPr>
            <a:r>
              <a:rPr lang="en-US" altLang="en-US" sz="1800">
                <a:latin typeface="Courier New" panose="02070309020205020404" pitchFamily="49" charset="0"/>
              </a:rPr>
              <a:t>Field: aPublicString of type java.lang.String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27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E6502FD-7C32-DC59-ECDB-0A47E41D067A}"/>
              </a:ext>
            </a:extLst>
          </p:cNvPr>
          <p:cNvSpPr>
            <a:spLocks noGrp="1" noChangeArrowheads="1"/>
          </p:cNvSpPr>
          <p:nvPr>
            <p:ph type="ctrTitle"/>
          </p:nvPr>
        </p:nvSpPr>
        <p:spPr>
          <a:xfrm>
            <a:off x="685800" y="1600200"/>
            <a:ext cx="7772400" cy="1470025"/>
          </a:xfrm>
        </p:spPr>
        <p:txBody>
          <a:bodyPr anchor="ctr"/>
          <a:lstStyle/>
          <a:p>
            <a:pPr eaLnBrk="1" hangingPunct="1"/>
            <a:r>
              <a:rPr lang="en-US" altLang="en-US" sz="2800"/>
              <a:t>A </a:t>
            </a:r>
            <a:r>
              <a:rPr lang="en-US" altLang="en-US" sz="2800" b="1">
                <a:solidFill>
                  <a:srgbClr val="FF0000"/>
                </a:solidFill>
              </a:rPr>
              <a:t>particular case </a:t>
            </a:r>
            <a:r>
              <a:rPr lang="en-US" altLang="en-US" sz="2800"/>
              <a:t>of the Reflection Pattern</a:t>
            </a:r>
            <a:r>
              <a:rPr lang="en-US" altLang="en-US" sz="3200"/>
              <a:t>:</a:t>
            </a:r>
            <a:br>
              <a:rPr lang="en-US" altLang="en-US" sz="3200"/>
            </a:br>
            <a:r>
              <a:rPr lang="en-US" altLang="en-US" sz="3200"/>
              <a:t>Reflective programming languages</a:t>
            </a:r>
          </a:p>
        </p:txBody>
      </p:sp>
      <p:sp>
        <p:nvSpPr>
          <p:cNvPr id="4099" name="Rectangle 3">
            <a:extLst>
              <a:ext uri="{FF2B5EF4-FFF2-40B4-BE49-F238E27FC236}">
                <a16:creationId xmlns:a16="http://schemas.microsoft.com/office/drawing/2014/main" id="{82DADE6E-5FD9-D946-4B0A-E8093B7C0FBA}"/>
              </a:ext>
            </a:extLst>
          </p:cNvPr>
          <p:cNvSpPr>
            <a:spLocks noGrp="1" noChangeArrowheads="1"/>
          </p:cNvSpPr>
          <p:nvPr>
            <p:ph type="subTitle" idx="1"/>
          </p:nvPr>
        </p:nvSpPr>
        <p:spPr>
          <a:xfrm>
            <a:off x="304800" y="3352800"/>
            <a:ext cx="8610600" cy="2895600"/>
          </a:xfrm>
        </p:spPr>
        <p:txBody>
          <a:bodyPr/>
          <a:lstStyle/>
          <a:p>
            <a:pPr eaLnBrk="1" hangingPunct="1">
              <a:lnSpc>
                <a:spcPct val="80000"/>
              </a:lnSpc>
            </a:pPr>
            <a:r>
              <a:rPr lang="en-US" altLang="en-US" sz="2000" b="1"/>
              <a:t>Bibliography: </a:t>
            </a:r>
          </a:p>
          <a:p>
            <a:pPr eaLnBrk="1" hangingPunct="1">
              <a:lnSpc>
                <a:spcPct val="80000"/>
              </a:lnSpc>
            </a:pPr>
            <a:endParaRPr lang="en-US" altLang="en-US" sz="2000" b="1"/>
          </a:p>
          <a:p>
            <a:pPr eaLnBrk="1" hangingPunct="1">
              <a:lnSpc>
                <a:spcPct val="80000"/>
              </a:lnSpc>
            </a:pPr>
            <a:r>
              <a:rPr lang="en-US" altLang="en-US" sz="1800"/>
              <a:t>Oracle: The Java Tutorials – The Reflection API</a:t>
            </a:r>
          </a:p>
          <a:p>
            <a:pPr eaLnBrk="1" hangingPunct="1">
              <a:lnSpc>
                <a:spcPct val="80000"/>
              </a:lnSpc>
            </a:pPr>
            <a:r>
              <a:rPr lang="en-US" altLang="en-US" sz="1800">
                <a:hlinkClick r:id="rId3"/>
              </a:rPr>
              <a:t>https://docs.oracle.com/javase/tutorial/reflect/index.html</a:t>
            </a:r>
            <a:endParaRPr lang="en-US" altLang="en-US" sz="1800"/>
          </a:p>
          <a:p>
            <a:pPr eaLnBrk="1" hangingPunct="1">
              <a:lnSpc>
                <a:spcPct val="80000"/>
              </a:lnSpc>
            </a:pPr>
            <a:endParaRPr lang="en-US" altLang="en-US" sz="1800"/>
          </a:p>
          <a:p>
            <a:pPr eaLnBrk="1" hangingPunct="1">
              <a:lnSpc>
                <a:spcPct val="80000"/>
              </a:lnSpc>
            </a:pPr>
            <a:endParaRPr lang="en-US" altLang="en-US" sz="1800"/>
          </a:p>
          <a:p>
            <a:pPr eaLnBrk="1" hangingPunct="1">
              <a:lnSpc>
                <a:spcPct val="80000"/>
              </a:lnSpc>
            </a:pPr>
            <a:r>
              <a:rPr lang="en-US" altLang="en-US" sz="1800"/>
              <a:t>MSDN: Reflection</a:t>
            </a:r>
          </a:p>
          <a:p>
            <a:pPr eaLnBrk="1" hangingPunct="1">
              <a:lnSpc>
                <a:spcPct val="80000"/>
              </a:lnSpc>
            </a:pPr>
            <a:r>
              <a:rPr lang="en-US" altLang="en-US" sz="1800">
                <a:hlinkClick r:id="rId4"/>
              </a:rPr>
              <a:t>https://learn.microsoft.com/en-us/dotnet/framework/reflection-and-codedom/reflection</a:t>
            </a:r>
            <a:endParaRPr lang="en-US" altLang="en-US" sz="1800"/>
          </a:p>
          <a:p>
            <a:pPr eaLnBrk="1" hangingPunct="1">
              <a:lnSpc>
                <a:spcPct val="80000"/>
              </a:lnSpc>
            </a:pPr>
            <a:endParaRPr lang="en-US" altLang="en-US" sz="1800"/>
          </a:p>
          <a:p>
            <a:pPr eaLnBrk="1" hangingPunct="1">
              <a:lnSpc>
                <a:spcPct val="80000"/>
              </a:lnSpc>
            </a:pPr>
            <a:endParaRPr lang="en-US" altLang="en-US" sz="1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F39F242-1AD5-5224-D859-4F502BF68133}"/>
              </a:ext>
            </a:extLst>
          </p:cNvPr>
          <p:cNvSpPr>
            <a:spLocks noGrp="1" noChangeArrowheads="1"/>
          </p:cNvSpPr>
          <p:nvPr>
            <p:ph type="title"/>
          </p:nvPr>
        </p:nvSpPr>
        <p:spPr/>
        <p:txBody>
          <a:bodyPr/>
          <a:lstStyle/>
          <a:p>
            <a:pPr eaLnBrk="1" hangingPunct="1"/>
            <a:r>
              <a:rPr lang="en-US" altLang="en-US" sz="4000"/>
              <a:t>Example: retrieving </a:t>
            </a:r>
            <a:r>
              <a:rPr lang="en-US" altLang="en-US" sz="4000" b="1"/>
              <a:t>declared</a:t>
            </a:r>
            <a:r>
              <a:rPr lang="en-US" altLang="en-US" sz="4000"/>
              <a:t> fields</a:t>
            </a:r>
          </a:p>
        </p:txBody>
      </p:sp>
      <p:sp>
        <p:nvSpPr>
          <p:cNvPr id="25603" name="Rectangle 3">
            <a:extLst>
              <a:ext uri="{FF2B5EF4-FFF2-40B4-BE49-F238E27FC236}">
                <a16:creationId xmlns:a16="http://schemas.microsoft.com/office/drawing/2014/main" id="{4CA2675E-5A7D-2FD5-0C73-5A8F72837EF5}"/>
              </a:ext>
            </a:extLst>
          </p:cNvPr>
          <p:cNvSpPr>
            <a:spLocks noGrp="1" noChangeArrowheads="1"/>
          </p:cNvSpPr>
          <p:nvPr>
            <p:ph type="body" idx="1"/>
          </p:nvPr>
        </p:nvSpPr>
        <p:spPr>
          <a:xfrm>
            <a:off x="457200" y="1600200"/>
            <a:ext cx="8534400" cy="4525963"/>
          </a:xfrm>
        </p:spPr>
        <p:txBody>
          <a:bodyPr/>
          <a:lstStyle/>
          <a:p>
            <a:pPr eaLnBrk="1" hangingPunct="1">
              <a:lnSpc>
                <a:spcPct val="90000"/>
              </a:lnSpc>
              <a:buFontTx/>
              <a:buNone/>
            </a:pPr>
            <a:r>
              <a:rPr lang="en-GB" altLang="en-US" sz="1800" noProof="1"/>
              <a:t>Class c = Class.forName(“</a:t>
            </a:r>
            <a:r>
              <a:rPr lang="en-US" altLang="en-US" sz="1800"/>
              <a:t>Dtest</a:t>
            </a:r>
            <a:r>
              <a:rPr lang="en-US" altLang="en-US" sz="1800" noProof="1"/>
              <a:t>");</a:t>
            </a:r>
          </a:p>
          <a:p>
            <a:pPr eaLnBrk="1" hangingPunct="1">
              <a:lnSpc>
                <a:spcPct val="90000"/>
              </a:lnSpc>
              <a:buFontTx/>
              <a:buNone/>
            </a:pPr>
            <a:endParaRPr lang="en-US" altLang="en-US" sz="1800" noProof="1"/>
          </a:p>
          <a:p>
            <a:pPr eaLnBrk="1" hangingPunct="1">
              <a:lnSpc>
                <a:spcPct val="90000"/>
              </a:lnSpc>
              <a:buFontTx/>
              <a:buNone/>
            </a:pPr>
            <a:r>
              <a:rPr lang="en-US" altLang="en-US" sz="1800" b="1" noProof="1"/>
              <a:t>// get all </a:t>
            </a:r>
            <a:r>
              <a:rPr lang="en-US" altLang="en-US" sz="1800" b="1"/>
              <a:t>declared</a:t>
            </a:r>
            <a:r>
              <a:rPr lang="en-US" altLang="en-US" sz="1800" b="1" noProof="1"/>
              <a:t> fields</a:t>
            </a:r>
          </a:p>
          <a:p>
            <a:pPr eaLnBrk="1" hangingPunct="1">
              <a:lnSpc>
                <a:spcPct val="90000"/>
              </a:lnSpc>
              <a:buFontTx/>
              <a:buNone/>
            </a:pPr>
            <a:r>
              <a:rPr lang="en-US" altLang="en-US" sz="1800" noProof="1"/>
              <a:t>Field[] publicFields = </a:t>
            </a:r>
            <a:r>
              <a:rPr lang="en-US" altLang="en-US" sz="1800" b="1" noProof="1"/>
              <a:t>c.get</a:t>
            </a:r>
            <a:r>
              <a:rPr lang="en-US" altLang="en-US" sz="1800" b="1"/>
              <a:t>Declared</a:t>
            </a:r>
            <a:r>
              <a:rPr lang="en-US" altLang="en-US" sz="1800" b="1" noProof="1"/>
              <a:t>Fields();</a:t>
            </a:r>
          </a:p>
          <a:p>
            <a:pPr eaLnBrk="1" hangingPunct="1">
              <a:lnSpc>
                <a:spcPct val="90000"/>
              </a:lnSpc>
              <a:buFontTx/>
              <a:buNone/>
            </a:pPr>
            <a:r>
              <a:rPr lang="en-US" altLang="en-US" sz="1800" noProof="1"/>
              <a:t>for (int i = 0; i &lt; publicFields.length; ++i)</a:t>
            </a:r>
            <a:r>
              <a:rPr lang="en-US" altLang="en-US" sz="1800"/>
              <a:t> </a:t>
            </a:r>
            <a:r>
              <a:rPr lang="en-US" altLang="en-US" sz="1800" noProof="1"/>
              <a:t>{</a:t>
            </a:r>
          </a:p>
          <a:p>
            <a:pPr eaLnBrk="1" hangingPunct="1">
              <a:lnSpc>
                <a:spcPct val="90000"/>
              </a:lnSpc>
              <a:buFontTx/>
              <a:buNone/>
            </a:pPr>
            <a:r>
              <a:rPr lang="en-US" altLang="en-US" sz="1800" noProof="1"/>
              <a:t>		String fieldName = publicFields[i].getName();</a:t>
            </a:r>
          </a:p>
          <a:p>
            <a:pPr eaLnBrk="1" hangingPunct="1">
              <a:lnSpc>
                <a:spcPct val="90000"/>
              </a:lnSpc>
              <a:buFontTx/>
              <a:buNone/>
            </a:pPr>
            <a:r>
              <a:rPr lang="en-US" altLang="en-US" sz="1800" noProof="1"/>
              <a:t>		Class&lt;?&gt; typeClass = publicFields[i].getType();</a:t>
            </a:r>
          </a:p>
          <a:p>
            <a:pPr eaLnBrk="1" hangingPunct="1">
              <a:lnSpc>
                <a:spcPct val="90000"/>
              </a:lnSpc>
              <a:buFontTx/>
              <a:buNone/>
            </a:pPr>
            <a:r>
              <a:rPr lang="en-US" altLang="en-US" sz="1800" noProof="1"/>
              <a:t>		System.out.println("Field: " + fieldName + " of type " +</a:t>
            </a:r>
            <a:r>
              <a:rPr lang="en-US" altLang="en-US" sz="1800"/>
              <a:t> 			</a:t>
            </a:r>
          </a:p>
          <a:p>
            <a:pPr eaLnBrk="1" hangingPunct="1">
              <a:lnSpc>
                <a:spcPct val="90000"/>
              </a:lnSpc>
              <a:buFontTx/>
              <a:buNone/>
            </a:pPr>
            <a:r>
              <a:rPr lang="en-US" altLang="en-US" sz="1800"/>
              <a:t>							</a:t>
            </a:r>
            <a:r>
              <a:rPr lang="en-US" altLang="en-US" sz="1800" noProof="1"/>
              <a:t>typeClass.getName());</a:t>
            </a:r>
          </a:p>
          <a:p>
            <a:pPr eaLnBrk="1" hangingPunct="1">
              <a:lnSpc>
                <a:spcPct val="90000"/>
              </a:lnSpc>
              <a:buFontTx/>
              <a:buNone/>
            </a:pPr>
            <a:r>
              <a:rPr lang="en-US" altLang="en-US" sz="1800" noProof="1"/>
              <a:t>		}</a:t>
            </a:r>
          </a:p>
          <a:p>
            <a:pPr eaLnBrk="1" hangingPunct="1">
              <a:lnSpc>
                <a:spcPct val="90000"/>
              </a:lnSpc>
              <a:buFontTx/>
              <a:buNone/>
            </a:pPr>
            <a:endParaRPr lang="en-US" altLang="en-US" sz="1800"/>
          </a:p>
        </p:txBody>
      </p:sp>
      <p:sp>
        <p:nvSpPr>
          <p:cNvPr id="19460" name="Text Box 4">
            <a:extLst>
              <a:ext uri="{FF2B5EF4-FFF2-40B4-BE49-F238E27FC236}">
                <a16:creationId xmlns:a16="http://schemas.microsoft.com/office/drawing/2014/main" id="{6230EC01-4A5E-1355-5CB3-E0A2DC20129D}"/>
              </a:ext>
            </a:extLst>
          </p:cNvPr>
          <p:cNvSpPr txBox="1">
            <a:spLocks noChangeArrowheads="1"/>
          </p:cNvSpPr>
          <p:nvPr/>
        </p:nvSpPr>
        <p:spPr bwMode="auto">
          <a:xfrm>
            <a:off x="2286000" y="5486400"/>
            <a:ext cx="4289425" cy="65087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latin typeface="Courier New" panose="02070309020205020404" pitchFamily="49" charset="0"/>
              </a:rPr>
              <a:t>Field: aPublicInt of type int</a:t>
            </a:r>
          </a:p>
          <a:p>
            <a:pPr eaLnBrk="1" hangingPunct="1">
              <a:spcBef>
                <a:spcPct val="0"/>
              </a:spcBef>
              <a:buFontTx/>
              <a:buNone/>
            </a:pPr>
            <a:r>
              <a:rPr lang="en-US" altLang="en-US" sz="1800">
                <a:latin typeface="Courier New" panose="02070309020205020404" pitchFamily="49" charset="0"/>
              </a:rPr>
              <a:t>Field: aPrivateInt of type int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C2E779FB-ADB1-F813-C9CD-7CAF5036DBEB}"/>
              </a:ext>
            </a:extLst>
          </p:cNvPr>
          <p:cNvSpPr>
            <a:spLocks noGrp="1" noChangeArrowheads="1"/>
          </p:cNvSpPr>
          <p:nvPr>
            <p:ph type="title"/>
          </p:nvPr>
        </p:nvSpPr>
        <p:spPr>
          <a:xfrm>
            <a:off x="228600" y="274638"/>
            <a:ext cx="8458200" cy="1143000"/>
          </a:xfrm>
        </p:spPr>
        <p:txBody>
          <a:bodyPr/>
          <a:lstStyle/>
          <a:p>
            <a:pPr eaLnBrk="1" hangingPunct="1"/>
            <a:r>
              <a:rPr lang="en-US" altLang="en-US" sz="3600"/>
              <a:t>Example: retrieving </a:t>
            </a:r>
            <a:r>
              <a:rPr lang="en-US" altLang="en-US" sz="3600" b="1"/>
              <a:t>public</a:t>
            </a:r>
            <a:r>
              <a:rPr lang="en-US" altLang="en-US" sz="3600"/>
              <a:t> constructors</a:t>
            </a:r>
            <a:r>
              <a:rPr lang="en-US" altLang="en-US" sz="4000"/>
              <a:t> </a:t>
            </a:r>
          </a:p>
        </p:txBody>
      </p:sp>
      <p:sp>
        <p:nvSpPr>
          <p:cNvPr id="26627" name="Rectangle 3">
            <a:extLst>
              <a:ext uri="{FF2B5EF4-FFF2-40B4-BE49-F238E27FC236}">
                <a16:creationId xmlns:a16="http://schemas.microsoft.com/office/drawing/2014/main" id="{9AB3D3B0-F3C9-F5E5-6B92-C0FE58F5708F}"/>
              </a:ext>
            </a:extLst>
          </p:cNvPr>
          <p:cNvSpPr>
            <a:spLocks noGrp="1" noChangeArrowheads="1"/>
          </p:cNvSpPr>
          <p:nvPr>
            <p:ph type="body" idx="1"/>
          </p:nvPr>
        </p:nvSpPr>
        <p:spPr>
          <a:xfrm>
            <a:off x="457200" y="1600200"/>
            <a:ext cx="8534400" cy="4525963"/>
          </a:xfrm>
        </p:spPr>
        <p:txBody>
          <a:bodyPr/>
          <a:lstStyle/>
          <a:p>
            <a:pPr eaLnBrk="1" hangingPunct="1">
              <a:lnSpc>
                <a:spcPct val="80000"/>
              </a:lnSpc>
              <a:buFontTx/>
              <a:buNone/>
            </a:pPr>
            <a:r>
              <a:rPr lang="en-GB" altLang="en-US" sz="1800" noProof="1"/>
              <a:t>// get all </a:t>
            </a:r>
            <a:r>
              <a:rPr lang="en-US" altLang="en-US" sz="1800"/>
              <a:t>public </a:t>
            </a:r>
            <a:r>
              <a:rPr lang="en-US" altLang="en-US" sz="1800" noProof="1"/>
              <a:t>constructors</a:t>
            </a:r>
            <a:endParaRPr lang="en-US" altLang="en-US" sz="1800"/>
          </a:p>
          <a:p>
            <a:pPr eaLnBrk="1" hangingPunct="1">
              <a:lnSpc>
                <a:spcPct val="80000"/>
              </a:lnSpc>
              <a:buFontTx/>
              <a:buNone/>
            </a:pPr>
            <a:endParaRPr lang="en-US" altLang="en-US" sz="1800" noProof="1"/>
          </a:p>
          <a:p>
            <a:pPr eaLnBrk="1" hangingPunct="1">
              <a:lnSpc>
                <a:spcPct val="80000"/>
              </a:lnSpc>
              <a:buFontTx/>
              <a:buNone/>
            </a:pPr>
            <a:r>
              <a:rPr lang="en-US" altLang="en-US" sz="1800" noProof="1"/>
              <a:t>Constructor[] ctors = c.getConstructors();</a:t>
            </a:r>
          </a:p>
          <a:p>
            <a:pPr eaLnBrk="1" hangingPunct="1">
              <a:lnSpc>
                <a:spcPct val="80000"/>
              </a:lnSpc>
              <a:buFontTx/>
              <a:buNone/>
            </a:pPr>
            <a:r>
              <a:rPr lang="en-US" altLang="en-US" sz="1800" noProof="1"/>
              <a:t>for (int i = 0; i &lt; ctors.length; ++i)</a:t>
            </a:r>
            <a:r>
              <a:rPr lang="en-US" altLang="en-US" sz="1800"/>
              <a:t> </a:t>
            </a:r>
            <a:r>
              <a:rPr lang="en-US" altLang="en-US" sz="1800" noProof="1"/>
              <a:t>{</a:t>
            </a:r>
          </a:p>
          <a:p>
            <a:pPr eaLnBrk="1" hangingPunct="1">
              <a:lnSpc>
                <a:spcPct val="80000"/>
              </a:lnSpc>
              <a:buFontTx/>
              <a:buNone/>
            </a:pPr>
            <a:r>
              <a:rPr lang="en-US" altLang="en-US" sz="1800"/>
              <a:t>	</a:t>
            </a:r>
            <a:r>
              <a:rPr lang="en-US" altLang="en-US" sz="1800" noProof="1"/>
              <a:t>System.out.print("Constructor (");</a:t>
            </a:r>
          </a:p>
          <a:p>
            <a:pPr eaLnBrk="1" hangingPunct="1">
              <a:lnSpc>
                <a:spcPct val="80000"/>
              </a:lnSpc>
              <a:buFontTx/>
              <a:buNone/>
            </a:pPr>
            <a:r>
              <a:rPr lang="en-US" altLang="en-US" sz="1800"/>
              <a:t>	</a:t>
            </a:r>
            <a:r>
              <a:rPr lang="en-US" altLang="en-US" sz="1800" noProof="1"/>
              <a:t>Class&lt;?&gt;[] params = ctors[i].getParameterTypes();</a:t>
            </a:r>
          </a:p>
          <a:p>
            <a:pPr eaLnBrk="1" hangingPunct="1">
              <a:lnSpc>
                <a:spcPct val="80000"/>
              </a:lnSpc>
              <a:buFontTx/>
              <a:buNone/>
            </a:pPr>
            <a:r>
              <a:rPr lang="en-US" altLang="en-US" sz="1800"/>
              <a:t>	</a:t>
            </a:r>
            <a:r>
              <a:rPr lang="en-US" altLang="en-US" sz="1800" noProof="1"/>
              <a:t>for (int k = 0; k &lt; params.length; ++k)</a:t>
            </a:r>
          </a:p>
          <a:p>
            <a:pPr eaLnBrk="1" hangingPunct="1">
              <a:lnSpc>
                <a:spcPct val="80000"/>
              </a:lnSpc>
              <a:buFontTx/>
              <a:buNone/>
            </a:pPr>
            <a:r>
              <a:rPr lang="en-US" altLang="en-US" sz="1800" noProof="1"/>
              <a:t>		{</a:t>
            </a:r>
          </a:p>
          <a:p>
            <a:pPr eaLnBrk="1" hangingPunct="1">
              <a:lnSpc>
                <a:spcPct val="80000"/>
              </a:lnSpc>
              <a:buFontTx/>
              <a:buNone/>
            </a:pPr>
            <a:r>
              <a:rPr lang="en-US" altLang="en-US" sz="1800" noProof="1"/>
              <a:t>		String paramType = params[k].getName();</a:t>
            </a:r>
          </a:p>
          <a:p>
            <a:pPr eaLnBrk="1" hangingPunct="1">
              <a:lnSpc>
                <a:spcPct val="80000"/>
              </a:lnSpc>
              <a:buFontTx/>
              <a:buNone/>
            </a:pPr>
            <a:r>
              <a:rPr lang="en-US" altLang="en-US" sz="1800" noProof="1"/>
              <a:t>		System.out.print(paramType + " ");</a:t>
            </a:r>
          </a:p>
          <a:p>
            <a:pPr eaLnBrk="1" hangingPunct="1">
              <a:lnSpc>
                <a:spcPct val="80000"/>
              </a:lnSpc>
              <a:buFontTx/>
              <a:buNone/>
            </a:pPr>
            <a:r>
              <a:rPr lang="en-US" altLang="en-US" sz="1800" noProof="1"/>
              <a:t>		}</a:t>
            </a:r>
          </a:p>
          <a:p>
            <a:pPr eaLnBrk="1" hangingPunct="1">
              <a:lnSpc>
                <a:spcPct val="80000"/>
              </a:lnSpc>
              <a:buFontTx/>
              <a:buNone/>
            </a:pPr>
            <a:r>
              <a:rPr lang="en-US" altLang="en-US" sz="1800" noProof="1"/>
              <a:t>	System.out.println(")");</a:t>
            </a:r>
          </a:p>
          <a:p>
            <a:pPr eaLnBrk="1" hangingPunct="1">
              <a:lnSpc>
                <a:spcPct val="80000"/>
              </a:lnSpc>
              <a:buFontTx/>
              <a:buNone/>
            </a:pPr>
            <a:r>
              <a:rPr lang="en-US" altLang="en-US" sz="1800" noProof="1"/>
              <a:t>	}</a:t>
            </a:r>
            <a:endParaRPr lang="en-US" altLang="en-US" sz="1800"/>
          </a:p>
        </p:txBody>
      </p:sp>
      <p:sp>
        <p:nvSpPr>
          <p:cNvPr id="26628" name="Text Box 4">
            <a:extLst>
              <a:ext uri="{FF2B5EF4-FFF2-40B4-BE49-F238E27FC236}">
                <a16:creationId xmlns:a16="http://schemas.microsoft.com/office/drawing/2014/main" id="{10580E2D-C032-A0B2-B857-E5F06CFED28C}"/>
              </a:ext>
            </a:extLst>
          </p:cNvPr>
          <p:cNvSpPr txBox="1">
            <a:spLocks noChangeArrowheads="1"/>
          </p:cNvSpPr>
          <p:nvPr/>
        </p:nvSpPr>
        <p:spPr bwMode="auto">
          <a:xfrm>
            <a:off x="5029200" y="5562600"/>
            <a:ext cx="2651125" cy="3762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latin typeface="Courier New" panose="02070309020205020404" pitchFamily="49" charset="0"/>
              </a:rPr>
              <a:t>Constructor (int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BC6B2C1-F6F2-A160-FF71-B1F6B2D71DEB}"/>
              </a:ext>
            </a:extLst>
          </p:cNvPr>
          <p:cNvSpPr>
            <a:spLocks noGrp="1" noChangeArrowheads="1"/>
          </p:cNvSpPr>
          <p:nvPr>
            <p:ph type="title"/>
          </p:nvPr>
        </p:nvSpPr>
        <p:spPr>
          <a:xfrm>
            <a:off x="152400" y="274638"/>
            <a:ext cx="8534400" cy="1143000"/>
          </a:xfrm>
        </p:spPr>
        <p:txBody>
          <a:bodyPr/>
          <a:lstStyle/>
          <a:p>
            <a:pPr eaLnBrk="1" hangingPunct="1"/>
            <a:r>
              <a:rPr lang="en-US" altLang="en-US" sz="4000"/>
              <a:t>Example: retrieving </a:t>
            </a:r>
            <a:r>
              <a:rPr lang="en-US" altLang="en-US" sz="4000" b="1"/>
              <a:t>public</a:t>
            </a:r>
            <a:r>
              <a:rPr lang="en-US" altLang="en-US" sz="4000"/>
              <a:t> methods</a:t>
            </a:r>
          </a:p>
        </p:txBody>
      </p:sp>
      <p:sp>
        <p:nvSpPr>
          <p:cNvPr id="27651" name="Rectangle 3">
            <a:extLst>
              <a:ext uri="{FF2B5EF4-FFF2-40B4-BE49-F238E27FC236}">
                <a16:creationId xmlns:a16="http://schemas.microsoft.com/office/drawing/2014/main" id="{0FFA78C5-7CC7-A6A4-0D16-D2356DA5CFF1}"/>
              </a:ext>
            </a:extLst>
          </p:cNvPr>
          <p:cNvSpPr>
            <a:spLocks noGrp="1" noChangeArrowheads="1"/>
          </p:cNvSpPr>
          <p:nvPr>
            <p:ph type="body" idx="1"/>
          </p:nvPr>
        </p:nvSpPr>
        <p:spPr>
          <a:xfrm>
            <a:off x="457200" y="1600200"/>
            <a:ext cx="8534400" cy="4525963"/>
          </a:xfrm>
        </p:spPr>
        <p:txBody>
          <a:bodyPr/>
          <a:lstStyle/>
          <a:p>
            <a:pPr eaLnBrk="1" hangingPunct="1">
              <a:lnSpc>
                <a:spcPct val="80000"/>
              </a:lnSpc>
              <a:buFontTx/>
              <a:buNone/>
            </a:pPr>
            <a:r>
              <a:rPr lang="en-GB" altLang="en-US" sz="1800" b="1" noProof="1"/>
              <a:t>//get </a:t>
            </a:r>
            <a:r>
              <a:rPr lang="en-US" altLang="en-US" sz="1800" b="1"/>
              <a:t>all public </a:t>
            </a:r>
            <a:r>
              <a:rPr lang="en-US" altLang="en-US" sz="1800" b="1" noProof="1"/>
              <a:t>methods</a:t>
            </a:r>
            <a:endParaRPr lang="en-US" altLang="en-US" sz="1800" b="1"/>
          </a:p>
          <a:p>
            <a:pPr eaLnBrk="1" hangingPunct="1">
              <a:lnSpc>
                <a:spcPct val="80000"/>
              </a:lnSpc>
              <a:buFontTx/>
              <a:buNone/>
            </a:pPr>
            <a:endParaRPr lang="en-US" altLang="en-US" sz="1800" b="1" noProof="1"/>
          </a:p>
          <a:p>
            <a:pPr eaLnBrk="1" hangingPunct="1">
              <a:lnSpc>
                <a:spcPct val="80000"/>
              </a:lnSpc>
              <a:buFontTx/>
              <a:buNone/>
            </a:pPr>
            <a:r>
              <a:rPr lang="en-US" altLang="en-US" sz="1800" noProof="1"/>
              <a:t>Method[] ms = </a:t>
            </a:r>
            <a:r>
              <a:rPr lang="en-US" altLang="en-US" sz="1800" b="1" noProof="1"/>
              <a:t>c.getMethods();</a:t>
            </a:r>
          </a:p>
          <a:p>
            <a:pPr eaLnBrk="1" hangingPunct="1">
              <a:lnSpc>
                <a:spcPct val="80000"/>
              </a:lnSpc>
              <a:buFontTx/>
              <a:buNone/>
            </a:pPr>
            <a:r>
              <a:rPr lang="en-US" altLang="en-US" sz="1800" noProof="1"/>
              <a:t>for (int i = 0; i &lt; ms.length; ++i)	{</a:t>
            </a:r>
          </a:p>
          <a:p>
            <a:pPr eaLnBrk="1" hangingPunct="1">
              <a:lnSpc>
                <a:spcPct val="80000"/>
              </a:lnSpc>
              <a:buFontTx/>
              <a:buNone/>
            </a:pPr>
            <a:r>
              <a:rPr lang="en-US" altLang="en-US" sz="1800" noProof="1"/>
              <a:t>	String mname = ms[i].getName();</a:t>
            </a:r>
          </a:p>
          <a:p>
            <a:pPr eaLnBrk="1" hangingPunct="1">
              <a:lnSpc>
                <a:spcPct val="80000"/>
              </a:lnSpc>
              <a:buFontTx/>
              <a:buNone/>
            </a:pPr>
            <a:r>
              <a:rPr lang="en-US" altLang="en-US" sz="1800" noProof="1"/>
              <a:t>	Class retType = ms[i].getReturnType();</a:t>
            </a:r>
          </a:p>
          <a:p>
            <a:pPr eaLnBrk="1" hangingPunct="1">
              <a:lnSpc>
                <a:spcPct val="80000"/>
              </a:lnSpc>
              <a:buFontTx/>
              <a:buNone/>
            </a:pPr>
            <a:r>
              <a:rPr lang="en-US" altLang="en-US" sz="1800" noProof="1"/>
              <a:t>	System.out.print("Method : " + mname + " returns " + retType.getName() + " parameters : ( ");</a:t>
            </a:r>
          </a:p>
          <a:p>
            <a:pPr eaLnBrk="1" hangingPunct="1">
              <a:lnSpc>
                <a:spcPct val="80000"/>
              </a:lnSpc>
              <a:buFontTx/>
              <a:buNone/>
            </a:pPr>
            <a:r>
              <a:rPr lang="en-US" altLang="en-US" sz="1800" noProof="1"/>
              <a:t>	Class&lt;?&gt;[] params = ms[i].getParameterTypes();</a:t>
            </a:r>
          </a:p>
          <a:p>
            <a:pPr eaLnBrk="1" hangingPunct="1">
              <a:lnSpc>
                <a:spcPct val="80000"/>
              </a:lnSpc>
              <a:buFontTx/>
              <a:buNone/>
            </a:pPr>
            <a:r>
              <a:rPr lang="en-US" altLang="en-US" sz="1800"/>
              <a:t> 	</a:t>
            </a:r>
            <a:r>
              <a:rPr lang="en-US" altLang="en-US" sz="1800" noProof="1"/>
              <a:t>for (int k = 0; k &lt; params.length; ++k)</a:t>
            </a:r>
          </a:p>
          <a:p>
            <a:pPr eaLnBrk="1" hangingPunct="1">
              <a:lnSpc>
                <a:spcPct val="80000"/>
              </a:lnSpc>
              <a:buFontTx/>
              <a:buNone/>
            </a:pPr>
            <a:r>
              <a:rPr lang="en-US" altLang="en-US" sz="1800" noProof="1"/>
              <a:t>		{</a:t>
            </a:r>
          </a:p>
          <a:p>
            <a:pPr eaLnBrk="1" hangingPunct="1">
              <a:lnSpc>
                <a:spcPct val="80000"/>
              </a:lnSpc>
              <a:buFontTx/>
              <a:buNone/>
            </a:pPr>
            <a:r>
              <a:rPr lang="en-US" altLang="en-US" sz="1800" noProof="1"/>
              <a:t>		String paramType = params[k].getName();</a:t>
            </a:r>
          </a:p>
          <a:p>
            <a:pPr eaLnBrk="1" hangingPunct="1">
              <a:lnSpc>
                <a:spcPct val="80000"/>
              </a:lnSpc>
              <a:buFontTx/>
              <a:buNone/>
            </a:pPr>
            <a:r>
              <a:rPr lang="en-US" altLang="en-US" sz="1800" noProof="1"/>
              <a:t>		System.out.print(paramType + " ");</a:t>
            </a:r>
          </a:p>
          <a:p>
            <a:pPr eaLnBrk="1" hangingPunct="1">
              <a:lnSpc>
                <a:spcPct val="80000"/>
              </a:lnSpc>
              <a:buFontTx/>
              <a:buNone/>
            </a:pPr>
            <a:r>
              <a:rPr lang="en-US" altLang="en-US" sz="1800" noProof="1"/>
              <a:t>		}</a:t>
            </a:r>
          </a:p>
          <a:p>
            <a:pPr eaLnBrk="1" hangingPunct="1">
              <a:lnSpc>
                <a:spcPct val="80000"/>
              </a:lnSpc>
              <a:buFontTx/>
              <a:buNone/>
            </a:pPr>
            <a:r>
              <a:rPr lang="en-US" altLang="en-US" sz="1800" noProof="1"/>
              <a:t>	System.out.println(") ");</a:t>
            </a:r>
          </a:p>
          <a:p>
            <a:pPr eaLnBrk="1" hangingPunct="1">
              <a:lnSpc>
                <a:spcPct val="80000"/>
              </a:lnSpc>
              <a:buFontTx/>
              <a:buNone/>
            </a:pPr>
            <a:r>
              <a:rPr lang="en-US" altLang="en-US" sz="1800" noProof="1"/>
              <a:t>	}</a:t>
            </a:r>
            <a:endParaRPr lang="en-US" altLang="en-US" sz="1800"/>
          </a:p>
        </p:txBody>
      </p:sp>
      <p:sp>
        <p:nvSpPr>
          <p:cNvPr id="16388" name="Rectangle 4">
            <a:extLst>
              <a:ext uri="{FF2B5EF4-FFF2-40B4-BE49-F238E27FC236}">
                <a16:creationId xmlns:a16="http://schemas.microsoft.com/office/drawing/2014/main" id="{A0061ED2-C765-F29B-4A06-925D433187A8}"/>
              </a:ext>
            </a:extLst>
          </p:cNvPr>
          <p:cNvSpPr>
            <a:spLocks noChangeArrowheads="1"/>
          </p:cNvSpPr>
          <p:nvPr/>
        </p:nvSpPr>
        <p:spPr bwMode="auto">
          <a:xfrm>
            <a:off x="2133600" y="3505200"/>
            <a:ext cx="6861175" cy="3122613"/>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Method : OpD2 returns java.lang.String parameters : ( int ) </a:t>
            </a:r>
          </a:p>
          <a:p>
            <a:pPr eaLnBrk="1" hangingPunct="1">
              <a:spcBef>
                <a:spcPct val="0"/>
              </a:spcBef>
              <a:buFontTx/>
              <a:buNone/>
            </a:pPr>
            <a:r>
              <a:rPr lang="en-US" altLang="en-US" sz="1800"/>
              <a:t>Method : Op3 returns void parameters : ( ) </a:t>
            </a:r>
          </a:p>
          <a:p>
            <a:pPr eaLnBrk="1" hangingPunct="1">
              <a:spcBef>
                <a:spcPct val="0"/>
              </a:spcBef>
              <a:buFontTx/>
              <a:buNone/>
            </a:pPr>
            <a:r>
              <a:rPr lang="en-US" altLang="en-US" sz="1800"/>
              <a:t>Method : wait returns void parameters : ( ) </a:t>
            </a:r>
          </a:p>
          <a:p>
            <a:pPr eaLnBrk="1" hangingPunct="1">
              <a:spcBef>
                <a:spcPct val="0"/>
              </a:spcBef>
              <a:buFontTx/>
              <a:buNone/>
            </a:pPr>
            <a:r>
              <a:rPr lang="en-US" altLang="en-US" sz="1800"/>
              <a:t>Method : wait returns void parameters : ( long int ) </a:t>
            </a:r>
          </a:p>
          <a:p>
            <a:pPr eaLnBrk="1" hangingPunct="1">
              <a:spcBef>
                <a:spcPct val="0"/>
              </a:spcBef>
              <a:buFontTx/>
              <a:buNone/>
            </a:pPr>
            <a:r>
              <a:rPr lang="en-US" altLang="en-US" sz="1800"/>
              <a:t>Method : wait returns void parameters : ( long ) </a:t>
            </a:r>
          </a:p>
          <a:p>
            <a:pPr eaLnBrk="1" hangingPunct="1">
              <a:spcBef>
                <a:spcPct val="0"/>
              </a:spcBef>
              <a:buFontTx/>
              <a:buNone/>
            </a:pPr>
            <a:r>
              <a:rPr lang="en-US" altLang="en-US" sz="1800"/>
              <a:t>Method : hashCode returns int parameters : ( ) </a:t>
            </a:r>
          </a:p>
          <a:p>
            <a:pPr eaLnBrk="1" hangingPunct="1">
              <a:spcBef>
                <a:spcPct val="0"/>
              </a:spcBef>
              <a:buFontTx/>
              <a:buNone/>
            </a:pPr>
            <a:r>
              <a:rPr lang="en-US" altLang="en-US" sz="1800"/>
              <a:t>Method : getClass returns java.lang.Class parameters : ( ) </a:t>
            </a:r>
          </a:p>
          <a:p>
            <a:pPr eaLnBrk="1" hangingPunct="1">
              <a:spcBef>
                <a:spcPct val="0"/>
              </a:spcBef>
              <a:buFontTx/>
              <a:buNone/>
            </a:pPr>
            <a:r>
              <a:rPr lang="en-US" altLang="en-US" sz="1800"/>
              <a:t>Method : equals returns boolean parameters : ( java.lang.Object ) </a:t>
            </a:r>
          </a:p>
          <a:p>
            <a:pPr eaLnBrk="1" hangingPunct="1">
              <a:spcBef>
                <a:spcPct val="0"/>
              </a:spcBef>
              <a:buFontTx/>
              <a:buNone/>
            </a:pPr>
            <a:r>
              <a:rPr lang="en-US" altLang="en-US" sz="1800"/>
              <a:t>Method : toString returns java.lang.String parameters : ( ) </a:t>
            </a:r>
          </a:p>
          <a:p>
            <a:pPr eaLnBrk="1" hangingPunct="1">
              <a:spcBef>
                <a:spcPct val="0"/>
              </a:spcBef>
              <a:buFontTx/>
              <a:buNone/>
            </a:pPr>
            <a:r>
              <a:rPr lang="en-US" altLang="en-US" sz="1800"/>
              <a:t>Method : notify returns void parameters : ( ) </a:t>
            </a:r>
          </a:p>
          <a:p>
            <a:pPr eaLnBrk="1" hangingPunct="1">
              <a:spcBef>
                <a:spcPct val="0"/>
              </a:spcBef>
              <a:buFontTx/>
              <a:buNone/>
            </a:pPr>
            <a:r>
              <a:rPr lang="en-US" altLang="en-US" sz="1800"/>
              <a:t>Method : notifyAll returns void parameters : (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90024DE1-9FE2-B0D1-263A-7C698A26F79F}"/>
              </a:ext>
            </a:extLst>
          </p:cNvPr>
          <p:cNvSpPr>
            <a:spLocks noGrp="1" noChangeArrowheads="1"/>
          </p:cNvSpPr>
          <p:nvPr>
            <p:ph type="title"/>
          </p:nvPr>
        </p:nvSpPr>
        <p:spPr>
          <a:xfrm>
            <a:off x="228600" y="274638"/>
            <a:ext cx="8915400" cy="1143000"/>
          </a:xfrm>
        </p:spPr>
        <p:txBody>
          <a:bodyPr/>
          <a:lstStyle/>
          <a:p>
            <a:pPr eaLnBrk="1" hangingPunct="1"/>
            <a:r>
              <a:rPr lang="en-US" altLang="en-US" sz="4000"/>
              <a:t>Example: retrieving </a:t>
            </a:r>
            <a:r>
              <a:rPr lang="en-US" altLang="en-US" sz="4000" b="1"/>
              <a:t>declared </a:t>
            </a:r>
            <a:r>
              <a:rPr lang="en-US" altLang="en-US" sz="4000"/>
              <a:t>methods</a:t>
            </a:r>
          </a:p>
        </p:txBody>
      </p:sp>
      <p:sp>
        <p:nvSpPr>
          <p:cNvPr id="28675" name="Rectangle 3">
            <a:extLst>
              <a:ext uri="{FF2B5EF4-FFF2-40B4-BE49-F238E27FC236}">
                <a16:creationId xmlns:a16="http://schemas.microsoft.com/office/drawing/2014/main" id="{28DF532E-5C6F-DE8F-6B9D-2A2160535CB7}"/>
              </a:ext>
            </a:extLst>
          </p:cNvPr>
          <p:cNvSpPr>
            <a:spLocks noGrp="1" noChangeArrowheads="1"/>
          </p:cNvSpPr>
          <p:nvPr>
            <p:ph type="body" idx="1"/>
          </p:nvPr>
        </p:nvSpPr>
        <p:spPr>
          <a:xfrm>
            <a:off x="457200" y="1600200"/>
            <a:ext cx="8534400" cy="4525963"/>
          </a:xfrm>
        </p:spPr>
        <p:txBody>
          <a:bodyPr/>
          <a:lstStyle/>
          <a:p>
            <a:pPr eaLnBrk="1" hangingPunct="1">
              <a:lnSpc>
                <a:spcPct val="80000"/>
              </a:lnSpc>
              <a:buFontTx/>
              <a:buNone/>
            </a:pPr>
            <a:r>
              <a:rPr lang="en-GB" altLang="en-US" sz="1800" b="1" noProof="1"/>
              <a:t>//get </a:t>
            </a:r>
            <a:r>
              <a:rPr lang="en-US" altLang="en-US" sz="1800" b="1"/>
              <a:t>all declared </a:t>
            </a:r>
            <a:r>
              <a:rPr lang="en-US" altLang="en-US" sz="1800" b="1" noProof="1"/>
              <a:t>methods</a:t>
            </a:r>
            <a:endParaRPr lang="en-US" altLang="en-US" sz="1800" b="1"/>
          </a:p>
          <a:p>
            <a:pPr eaLnBrk="1" hangingPunct="1">
              <a:lnSpc>
                <a:spcPct val="80000"/>
              </a:lnSpc>
              <a:buFontTx/>
              <a:buNone/>
            </a:pPr>
            <a:endParaRPr lang="en-US" altLang="en-US" sz="1800" b="1" noProof="1"/>
          </a:p>
          <a:p>
            <a:pPr eaLnBrk="1" hangingPunct="1">
              <a:lnSpc>
                <a:spcPct val="80000"/>
              </a:lnSpc>
              <a:buFontTx/>
              <a:buNone/>
            </a:pPr>
            <a:r>
              <a:rPr lang="en-US" altLang="en-US" sz="1800" noProof="1"/>
              <a:t>Method[] ms = </a:t>
            </a:r>
            <a:r>
              <a:rPr lang="en-US" altLang="en-US" sz="1800" b="1" noProof="1"/>
              <a:t>c.get</a:t>
            </a:r>
            <a:r>
              <a:rPr lang="en-US" altLang="en-US" sz="1800" b="1"/>
              <a:t>Declared</a:t>
            </a:r>
            <a:r>
              <a:rPr lang="en-US" altLang="en-US" sz="1800" b="1" noProof="1"/>
              <a:t>Methods();</a:t>
            </a:r>
          </a:p>
          <a:p>
            <a:pPr eaLnBrk="1" hangingPunct="1">
              <a:lnSpc>
                <a:spcPct val="80000"/>
              </a:lnSpc>
              <a:buFontTx/>
              <a:buNone/>
            </a:pPr>
            <a:r>
              <a:rPr lang="en-US" altLang="en-US" sz="1800" noProof="1"/>
              <a:t>for (int i = 0; i &lt; ms.length; ++i)	{</a:t>
            </a:r>
          </a:p>
          <a:p>
            <a:pPr eaLnBrk="1" hangingPunct="1">
              <a:lnSpc>
                <a:spcPct val="80000"/>
              </a:lnSpc>
              <a:buFontTx/>
              <a:buNone/>
            </a:pPr>
            <a:r>
              <a:rPr lang="en-US" altLang="en-US" sz="1800" noProof="1"/>
              <a:t>	String mname = ms[i].getName();</a:t>
            </a:r>
          </a:p>
          <a:p>
            <a:pPr eaLnBrk="1" hangingPunct="1">
              <a:lnSpc>
                <a:spcPct val="80000"/>
              </a:lnSpc>
              <a:buFontTx/>
              <a:buNone/>
            </a:pPr>
            <a:r>
              <a:rPr lang="en-US" altLang="en-US" sz="1800" noProof="1"/>
              <a:t>	Class retType = ms[i].getReturnType();</a:t>
            </a:r>
          </a:p>
          <a:p>
            <a:pPr eaLnBrk="1" hangingPunct="1">
              <a:lnSpc>
                <a:spcPct val="80000"/>
              </a:lnSpc>
              <a:buFontTx/>
              <a:buNone/>
            </a:pPr>
            <a:r>
              <a:rPr lang="en-US" altLang="en-US" sz="1800" noProof="1"/>
              <a:t>	System.out.print("Method : " + mname + " returns " + retType.getName() + " parameters : ( ");</a:t>
            </a:r>
          </a:p>
          <a:p>
            <a:pPr eaLnBrk="1" hangingPunct="1">
              <a:lnSpc>
                <a:spcPct val="80000"/>
              </a:lnSpc>
              <a:buFontTx/>
              <a:buNone/>
            </a:pPr>
            <a:r>
              <a:rPr lang="en-US" altLang="en-US" sz="1800" noProof="1"/>
              <a:t>	Class[] params = ms[i].getParameterTypes();</a:t>
            </a:r>
          </a:p>
          <a:p>
            <a:pPr eaLnBrk="1" hangingPunct="1">
              <a:lnSpc>
                <a:spcPct val="80000"/>
              </a:lnSpc>
              <a:buFontTx/>
              <a:buNone/>
            </a:pPr>
            <a:r>
              <a:rPr lang="en-US" altLang="en-US" sz="1800"/>
              <a:t> 	</a:t>
            </a:r>
            <a:r>
              <a:rPr lang="en-US" altLang="en-US" sz="1800" noProof="1"/>
              <a:t>for (int k = 0; k &lt; params.length; ++k)</a:t>
            </a:r>
          </a:p>
          <a:p>
            <a:pPr eaLnBrk="1" hangingPunct="1">
              <a:lnSpc>
                <a:spcPct val="80000"/>
              </a:lnSpc>
              <a:buFontTx/>
              <a:buNone/>
            </a:pPr>
            <a:r>
              <a:rPr lang="en-US" altLang="en-US" sz="1800" noProof="1"/>
              <a:t>		{</a:t>
            </a:r>
          </a:p>
          <a:p>
            <a:pPr eaLnBrk="1" hangingPunct="1">
              <a:lnSpc>
                <a:spcPct val="80000"/>
              </a:lnSpc>
              <a:buFontTx/>
              <a:buNone/>
            </a:pPr>
            <a:r>
              <a:rPr lang="en-US" altLang="en-US" sz="1800" noProof="1"/>
              <a:t>		String paramType = params[k].getName();</a:t>
            </a:r>
          </a:p>
          <a:p>
            <a:pPr eaLnBrk="1" hangingPunct="1">
              <a:lnSpc>
                <a:spcPct val="80000"/>
              </a:lnSpc>
              <a:buFontTx/>
              <a:buNone/>
            </a:pPr>
            <a:r>
              <a:rPr lang="en-US" altLang="en-US" sz="1800" noProof="1"/>
              <a:t>		System.out.print(paramType + " ");</a:t>
            </a:r>
          </a:p>
          <a:p>
            <a:pPr eaLnBrk="1" hangingPunct="1">
              <a:lnSpc>
                <a:spcPct val="80000"/>
              </a:lnSpc>
              <a:buFontTx/>
              <a:buNone/>
            </a:pPr>
            <a:r>
              <a:rPr lang="en-US" altLang="en-US" sz="1800" noProof="1"/>
              <a:t>		}</a:t>
            </a:r>
          </a:p>
          <a:p>
            <a:pPr eaLnBrk="1" hangingPunct="1">
              <a:lnSpc>
                <a:spcPct val="80000"/>
              </a:lnSpc>
              <a:buFontTx/>
              <a:buNone/>
            </a:pPr>
            <a:r>
              <a:rPr lang="en-US" altLang="en-US" sz="1800" noProof="1"/>
              <a:t>	System.out.println(") ");</a:t>
            </a:r>
          </a:p>
          <a:p>
            <a:pPr eaLnBrk="1" hangingPunct="1">
              <a:lnSpc>
                <a:spcPct val="80000"/>
              </a:lnSpc>
              <a:buFontTx/>
              <a:buNone/>
            </a:pPr>
            <a:r>
              <a:rPr lang="en-US" altLang="en-US" sz="1800" noProof="1"/>
              <a:t>	}</a:t>
            </a:r>
            <a:endParaRPr lang="en-US" altLang="en-US" sz="1800"/>
          </a:p>
        </p:txBody>
      </p:sp>
      <p:sp>
        <p:nvSpPr>
          <p:cNvPr id="20484" name="Rectangle 4">
            <a:extLst>
              <a:ext uri="{FF2B5EF4-FFF2-40B4-BE49-F238E27FC236}">
                <a16:creationId xmlns:a16="http://schemas.microsoft.com/office/drawing/2014/main" id="{103F6E91-A0A9-A411-26F0-AD196CAF6051}"/>
              </a:ext>
            </a:extLst>
          </p:cNvPr>
          <p:cNvSpPr>
            <a:spLocks noChangeArrowheads="1"/>
          </p:cNvSpPr>
          <p:nvPr/>
        </p:nvSpPr>
        <p:spPr bwMode="auto">
          <a:xfrm>
            <a:off x="2590800" y="5867400"/>
            <a:ext cx="6327775" cy="650875"/>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Method : OpD1 returns void parameters : ( java.lang.String ) </a:t>
            </a:r>
          </a:p>
          <a:p>
            <a:pPr eaLnBrk="1" hangingPunct="1">
              <a:spcBef>
                <a:spcPct val="0"/>
              </a:spcBef>
              <a:buFontTx/>
              <a:buNone/>
            </a:pPr>
            <a:r>
              <a:rPr lang="en-US" altLang="en-US" sz="1800"/>
              <a:t>Method : OpD2 returns java.lang.String parameters : ( int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4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F4CD26BB-6610-30B6-EB41-51623A6FEF2E}"/>
              </a:ext>
            </a:extLst>
          </p:cNvPr>
          <p:cNvSpPr>
            <a:spLocks noGrp="1" noChangeArrowheads="1"/>
          </p:cNvSpPr>
          <p:nvPr>
            <p:ph type="title"/>
          </p:nvPr>
        </p:nvSpPr>
        <p:spPr/>
        <p:txBody>
          <a:bodyPr/>
          <a:lstStyle/>
          <a:p>
            <a:r>
              <a:rPr lang="en-GB" altLang="en-US"/>
              <a:t>Introspection Example</a:t>
            </a:r>
          </a:p>
        </p:txBody>
      </p:sp>
      <p:sp>
        <p:nvSpPr>
          <p:cNvPr id="29699" name="TextBox 2">
            <a:extLst>
              <a:ext uri="{FF2B5EF4-FFF2-40B4-BE49-F238E27FC236}">
                <a16:creationId xmlns:a16="http://schemas.microsoft.com/office/drawing/2014/main" id="{2D8CDAD7-AA6D-E84A-D827-61A06277559E}"/>
              </a:ext>
            </a:extLst>
          </p:cNvPr>
          <p:cNvSpPr txBox="1">
            <a:spLocks noChangeArrowheads="1"/>
          </p:cNvSpPr>
          <p:nvPr/>
        </p:nvSpPr>
        <p:spPr bwMode="auto">
          <a:xfrm flipH="1">
            <a:off x="884238" y="1981200"/>
            <a:ext cx="79549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1800">
                <a:hlinkClick r:id="rId2"/>
              </a:rPr>
              <a:t>http://staff.cs.upt.ro/~ioana/arhit-engl/curs/reflection/ReflectionDemo.java</a:t>
            </a:r>
            <a:endParaRPr lang="en-GB" altLang="en-US" sz="1800"/>
          </a:p>
          <a:p>
            <a:pPr>
              <a:spcBef>
                <a:spcPct val="0"/>
              </a:spcBef>
              <a:buFontTx/>
              <a:buNone/>
            </a:pPr>
            <a:endParaRPr lang="en-GB" altLang="en-US" sz="1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4B6366C6-BE99-8314-20F7-A657C5FB70AA}"/>
              </a:ext>
            </a:extLst>
          </p:cNvPr>
          <p:cNvSpPr>
            <a:spLocks noGrp="1" noChangeArrowheads="1"/>
          </p:cNvSpPr>
          <p:nvPr>
            <p:ph type="title"/>
          </p:nvPr>
        </p:nvSpPr>
        <p:spPr/>
        <p:txBody>
          <a:bodyPr/>
          <a:lstStyle/>
          <a:p>
            <a:r>
              <a:rPr lang="en-GB" altLang="en-US"/>
              <a:t>Objects and metaobjects</a:t>
            </a:r>
          </a:p>
        </p:txBody>
      </p:sp>
      <p:sp>
        <p:nvSpPr>
          <p:cNvPr id="10243" name="TextBox 3">
            <a:extLst>
              <a:ext uri="{FF2B5EF4-FFF2-40B4-BE49-F238E27FC236}">
                <a16:creationId xmlns:a16="http://schemas.microsoft.com/office/drawing/2014/main" id="{DB3F3844-E3B1-F7F5-E2C5-75DE36E87FA1}"/>
              </a:ext>
            </a:extLst>
          </p:cNvPr>
          <p:cNvSpPr txBox="1">
            <a:spLocks noChangeArrowheads="1"/>
          </p:cNvSpPr>
          <p:nvPr/>
        </p:nvSpPr>
        <p:spPr bwMode="auto">
          <a:xfrm>
            <a:off x="-1752600" y="1417638"/>
            <a:ext cx="603250" cy="81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GB" altLang="en-US" sz="1800"/>
          </a:p>
        </p:txBody>
      </p:sp>
      <p:sp>
        <p:nvSpPr>
          <p:cNvPr id="6" name="Rectangle 5">
            <a:extLst>
              <a:ext uri="{FF2B5EF4-FFF2-40B4-BE49-F238E27FC236}">
                <a16:creationId xmlns:a16="http://schemas.microsoft.com/office/drawing/2014/main" id="{75862A0F-59CD-B554-72F7-BD9A05EC4CAF}"/>
              </a:ext>
            </a:extLst>
          </p:cNvPr>
          <p:cNvSpPr/>
          <p:nvPr/>
        </p:nvSpPr>
        <p:spPr>
          <a:xfrm>
            <a:off x="1251412" y="4801158"/>
            <a:ext cx="1219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d1</a:t>
            </a:r>
          </a:p>
        </p:txBody>
      </p:sp>
      <p:sp>
        <p:nvSpPr>
          <p:cNvPr id="7" name="Rectangle 6">
            <a:extLst>
              <a:ext uri="{FF2B5EF4-FFF2-40B4-BE49-F238E27FC236}">
                <a16:creationId xmlns:a16="http://schemas.microsoft.com/office/drawing/2014/main" id="{86B68679-0586-72B4-196B-876F4327CFF6}"/>
              </a:ext>
            </a:extLst>
          </p:cNvPr>
          <p:cNvSpPr/>
          <p:nvPr/>
        </p:nvSpPr>
        <p:spPr>
          <a:xfrm>
            <a:off x="2641436" y="4826558"/>
            <a:ext cx="1219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d2</a:t>
            </a:r>
          </a:p>
        </p:txBody>
      </p:sp>
      <p:sp>
        <p:nvSpPr>
          <p:cNvPr id="8" name="Rectangle 7">
            <a:extLst>
              <a:ext uri="{FF2B5EF4-FFF2-40B4-BE49-F238E27FC236}">
                <a16:creationId xmlns:a16="http://schemas.microsoft.com/office/drawing/2014/main" id="{7E150569-7E62-DB8D-75A3-E5182E7E27F2}"/>
              </a:ext>
            </a:extLst>
          </p:cNvPr>
          <p:cNvSpPr/>
          <p:nvPr/>
        </p:nvSpPr>
        <p:spPr>
          <a:xfrm>
            <a:off x="1850364" y="2972358"/>
            <a:ext cx="1550987"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Class&lt;Dog&gt;</a:t>
            </a:r>
          </a:p>
        </p:txBody>
      </p:sp>
      <p:cxnSp>
        <p:nvCxnSpPr>
          <p:cNvPr id="10" name="Straight Connector 9">
            <a:extLst>
              <a:ext uri="{FF2B5EF4-FFF2-40B4-BE49-F238E27FC236}">
                <a16:creationId xmlns:a16="http://schemas.microsoft.com/office/drawing/2014/main" id="{D2994007-32C1-D0B7-5683-C7B3A9D4DB61}"/>
              </a:ext>
            </a:extLst>
          </p:cNvPr>
          <p:cNvCxnSpPr/>
          <p:nvPr/>
        </p:nvCxnSpPr>
        <p:spPr>
          <a:xfrm>
            <a:off x="334963" y="4115358"/>
            <a:ext cx="8351837" cy="0"/>
          </a:xfrm>
          <a:prstGeom prst="line">
            <a:avLst/>
          </a:prstGeom>
          <a:ln w="793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5E165AA-736C-6CA9-3EC7-57CF640F2BE9}"/>
              </a:ext>
            </a:extLst>
          </p:cNvPr>
          <p:cNvCxnSpPr>
            <a:cxnSpLocks/>
            <a:stCxn id="6" idx="0"/>
          </p:cNvCxnSpPr>
          <p:nvPr/>
        </p:nvCxnSpPr>
        <p:spPr>
          <a:xfrm flipV="1">
            <a:off x="1861012" y="3536601"/>
            <a:ext cx="533831" cy="1264557"/>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166F6CD9-AB84-B570-DD27-908074A8F961}"/>
              </a:ext>
            </a:extLst>
          </p:cNvPr>
          <p:cNvCxnSpPr>
            <a:cxnSpLocks/>
            <a:stCxn id="7" idx="0"/>
          </p:cNvCxnSpPr>
          <p:nvPr/>
        </p:nvCxnSpPr>
        <p:spPr>
          <a:xfrm flipH="1" flipV="1">
            <a:off x="2691659" y="3570009"/>
            <a:ext cx="559377" cy="1256549"/>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F04ACC11-0FB9-33F3-B324-2F2D02712D9A}"/>
              </a:ext>
            </a:extLst>
          </p:cNvPr>
          <p:cNvSpPr/>
          <p:nvPr/>
        </p:nvSpPr>
        <p:spPr>
          <a:xfrm>
            <a:off x="6244623" y="4851400"/>
            <a:ext cx="1219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c1</a:t>
            </a:r>
          </a:p>
        </p:txBody>
      </p:sp>
      <p:sp>
        <p:nvSpPr>
          <p:cNvPr id="9" name="Rectangle 8">
            <a:extLst>
              <a:ext uri="{FF2B5EF4-FFF2-40B4-BE49-F238E27FC236}">
                <a16:creationId xmlns:a16="http://schemas.microsoft.com/office/drawing/2014/main" id="{78EFD069-FA86-7050-8048-A2A7A0BEA25F}"/>
              </a:ext>
            </a:extLst>
          </p:cNvPr>
          <p:cNvSpPr/>
          <p:nvPr/>
        </p:nvSpPr>
        <p:spPr>
          <a:xfrm>
            <a:off x="7634647" y="4876800"/>
            <a:ext cx="1219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c2</a:t>
            </a:r>
          </a:p>
        </p:txBody>
      </p:sp>
      <p:sp>
        <p:nvSpPr>
          <p:cNvPr id="11" name="Rectangle 10">
            <a:extLst>
              <a:ext uri="{FF2B5EF4-FFF2-40B4-BE49-F238E27FC236}">
                <a16:creationId xmlns:a16="http://schemas.microsoft.com/office/drawing/2014/main" id="{70741F7D-3386-1E99-D37C-8B1D1879A948}"/>
              </a:ext>
            </a:extLst>
          </p:cNvPr>
          <p:cNvSpPr/>
          <p:nvPr/>
        </p:nvSpPr>
        <p:spPr>
          <a:xfrm>
            <a:off x="6843575" y="3022600"/>
            <a:ext cx="1550987"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Class&lt;Cat&gt;</a:t>
            </a:r>
          </a:p>
        </p:txBody>
      </p:sp>
      <p:cxnSp>
        <p:nvCxnSpPr>
          <p:cNvPr id="14" name="Straight Arrow Connector 13">
            <a:extLst>
              <a:ext uri="{FF2B5EF4-FFF2-40B4-BE49-F238E27FC236}">
                <a16:creationId xmlns:a16="http://schemas.microsoft.com/office/drawing/2014/main" id="{D94E5CA8-0D39-0701-A92B-ED421674BE3E}"/>
              </a:ext>
            </a:extLst>
          </p:cNvPr>
          <p:cNvCxnSpPr>
            <a:cxnSpLocks/>
            <a:stCxn id="5" idx="0"/>
          </p:cNvCxnSpPr>
          <p:nvPr/>
        </p:nvCxnSpPr>
        <p:spPr>
          <a:xfrm flipV="1">
            <a:off x="6854223" y="3586843"/>
            <a:ext cx="533831" cy="1264557"/>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39587A9-2E5A-0F58-F5DE-C8A6E14642B9}"/>
              </a:ext>
            </a:extLst>
          </p:cNvPr>
          <p:cNvCxnSpPr>
            <a:cxnSpLocks/>
            <a:stCxn id="9" idx="0"/>
          </p:cNvCxnSpPr>
          <p:nvPr/>
        </p:nvCxnSpPr>
        <p:spPr>
          <a:xfrm flipH="1" flipV="1">
            <a:off x="7684870" y="3620251"/>
            <a:ext cx="559377" cy="1256549"/>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34D678EE-E1AD-9005-C405-09EE040E06B6}"/>
              </a:ext>
            </a:extLst>
          </p:cNvPr>
          <p:cNvSpPr/>
          <p:nvPr/>
        </p:nvSpPr>
        <p:spPr>
          <a:xfrm>
            <a:off x="3817177" y="1992646"/>
            <a:ext cx="1550987"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err="1">
                <a:solidFill>
                  <a:schemeClr val="tx1"/>
                </a:solidFill>
              </a:rPr>
              <a:t>biteMethod:Method</a:t>
            </a:r>
            <a:endParaRPr lang="en-GB" dirty="0">
              <a:solidFill>
                <a:schemeClr val="tx1"/>
              </a:solidFill>
            </a:endParaRPr>
          </a:p>
        </p:txBody>
      </p:sp>
      <p:sp>
        <p:nvSpPr>
          <p:cNvPr id="4" name="Rectangle 3">
            <a:extLst>
              <a:ext uri="{FF2B5EF4-FFF2-40B4-BE49-F238E27FC236}">
                <a16:creationId xmlns:a16="http://schemas.microsoft.com/office/drawing/2014/main" id="{E81E07B0-2C1D-1ABE-B090-7869BCCE1008}"/>
              </a:ext>
            </a:extLst>
          </p:cNvPr>
          <p:cNvSpPr/>
          <p:nvPr/>
        </p:nvSpPr>
        <p:spPr>
          <a:xfrm>
            <a:off x="2075324" y="1981759"/>
            <a:ext cx="1550987"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err="1">
                <a:solidFill>
                  <a:schemeClr val="tx1"/>
                </a:solidFill>
              </a:rPr>
              <a:t>barkMethod:Method</a:t>
            </a:r>
            <a:endParaRPr lang="en-GB" dirty="0">
              <a:solidFill>
                <a:schemeClr val="tx1"/>
              </a:solidFill>
            </a:endParaRPr>
          </a:p>
        </p:txBody>
      </p:sp>
      <p:sp>
        <p:nvSpPr>
          <p:cNvPr id="16" name="Rectangle 15">
            <a:extLst>
              <a:ext uri="{FF2B5EF4-FFF2-40B4-BE49-F238E27FC236}">
                <a16:creationId xmlns:a16="http://schemas.microsoft.com/office/drawing/2014/main" id="{8B6FAE81-6E4D-CE6B-7352-42564E7395F6}"/>
              </a:ext>
            </a:extLst>
          </p:cNvPr>
          <p:cNvSpPr/>
          <p:nvPr/>
        </p:nvSpPr>
        <p:spPr>
          <a:xfrm>
            <a:off x="7471769" y="2004480"/>
            <a:ext cx="1550987"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err="1">
                <a:solidFill>
                  <a:schemeClr val="tx1"/>
                </a:solidFill>
              </a:rPr>
              <a:t>miauMethod:Method</a:t>
            </a:r>
            <a:endParaRPr lang="en-GB" dirty="0">
              <a:solidFill>
                <a:schemeClr val="tx1"/>
              </a:solidFill>
            </a:endParaRPr>
          </a:p>
        </p:txBody>
      </p:sp>
      <p:sp>
        <p:nvSpPr>
          <p:cNvPr id="17" name="Rectangle 16">
            <a:extLst>
              <a:ext uri="{FF2B5EF4-FFF2-40B4-BE49-F238E27FC236}">
                <a16:creationId xmlns:a16="http://schemas.microsoft.com/office/drawing/2014/main" id="{C63DDB70-4611-746A-ABF2-2767F5B663DD}"/>
              </a:ext>
            </a:extLst>
          </p:cNvPr>
          <p:cNvSpPr/>
          <p:nvPr/>
        </p:nvSpPr>
        <p:spPr>
          <a:xfrm>
            <a:off x="260843" y="1951596"/>
            <a:ext cx="1600169"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err="1">
                <a:solidFill>
                  <a:schemeClr val="tx1"/>
                </a:solidFill>
              </a:rPr>
              <a:t>dogConstr</a:t>
            </a:r>
            <a:r>
              <a:rPr lang="en-GB" dirty="0">
                <a:solidFill>
                  <a:schemeClr val="tx1"/>
                </a:solidFill>
              </a:rPr>
              <a:t> :Constructor</a:t>
            </a:r>
          </a:p>
        </p:txBody>
      </p:sp>
      <p:sp>
        <p:nvSpPr>
          <p:cNvPr id="18" name="Rectangle 17">
            <a:extLst>
              <a:ext uri="{FF2B5EF4-FFF2-40B4-BE49-F238E27FC236}">
                <a16:creationId xmlns:a16="http://schemas.microsoft.com/office/drawing/2014/main" id="{ED038BA7-304E-A7BA-D89C-ACB39E8C2609}"/>
              </a:ext>
            </a:extLst>
          </p:cNvPr>
          <p:cNvSpPr/>
          <p:nvPr/>
        </p:nvSpPr>
        <p:spPr>
          <a:xfrm>
            <a:off x="5638800" y="2003102"/>
            <a:ext cx="1600169"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err="1">
                <a:solidFill>
                  <a:schemeClr val="tx1"/>
                </a:solidFill>
              </a:rPr>
              <a:t>catConstr</a:t>
            </a:r>
            <a:r>
              <a:rPr lang="en-GB" dirty="0">
                <a:solidFill>
                  <a:schemeClr val="tx1"/>
                </a:solidFill>
              </a:rPr>
              <a:t> :Constructor</a:t>
            </a:r>
          </a:p>
        </p:txBody>
      </p:sp>
      <p:cxnSp>
        <p:nvCxnSpPr>
          <p:cNvPr id="19" name="Straight Arrow Connector 18">
            <a:extLst>
              <a:ext uri="{FF2B5EF4-FFF2-40B4-BE49-F238E27FC236}">
                <a16:creationId xmlns:a16="http://schemas.microsoft.com/office/drawing/2014/main" id="{0A253E06-B17D-700F-E332-A6032D668285}"/>
              </a:ext>
            </a:extLst>
          </p:cNvPr>
          <p:cNvCxnSpPr>
            <a:cxnSpLocks/>
            <a:stCxn id="8" idx="0"/>
          </p:cNvCxnSpPr>
          <p:nvPr/>
        </p:nvCxnSpPr>
        <p:spPr>
          <a:xfrm flipH="1" flipV="1">
            <a:off x="986187" y="2554009"/>
            <a:ext cx="1639671" cy="418349"/>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01A9D23-8604-9326-7260-9FCFD342D0AB}"/>
              </a:ext>
            </a:extLst>
          </p:cNvPr>
          <p:cNvCxnSpPr>
            <a:cxnSpLocks/>
            <a:endCxn id="3" idx="2"/>
          </p:cNvCxnSpPr>
          <p:nvPr/>
        </p:nvCxnSpPr>
        <p:spPr>
          <a:xfrm flipV="1">
            <a:off x="2793571" y="2602246"/>
            <a:ext cx="1799100" cy="400275"/>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7003D69-2645-A539-AE1A-44A66CC7E108}"/>
              </a:ext>
            </a:extLst>
          </p:cNvPr>
          <p:cNvCxnSpPr>
            <a:cxnSpLocks/>
            <a:endCxn id="4" idx="2"/>
          </p:cNvCxnSpPr>
          <p:nvPr/>
        </p:nvCxnSpPr>
        <p:spPr>
          <a:xfrm flipV="1">
            <a:off x="2771048" y="2591359"/>
            <a:ext cx="79770" cy="380999"/>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55EADBD3-10CB-CFDD-0E96-6E2A22BCAE6E}"/>
              </a:ext>
            </a:extLst>
          </p:cNvPr>
          <p:cNvCxnSpPr>
            <a:cxnSpLocks/>
          </p:cNvCxnSpPr>
          <p:nvPr/>
        </p:nvCxnSpPr>
        <p:spPr>
          <a:xfrm flipH="1" flipV="1">
            <a:off x="6284817" y="2616553"/>
            <a:ext cx="1103237" cy="44788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A4A8802F-C934-8B26-12A4-3A6192847984}"/>
              </a:ext>
            </a:extLst>
          </p:cNvPr>
          <p:cNvCxnSpPr>
            <a:cxnSpLocks/>
            <a:stCxn id="11" idx="0"/>
            <a:endCxn id="16" idx="2"/>
          </p:cNvCxnSpPr>
          <p:nvPr/>
        </p:nvCxnSpPr>
        <p:spPr>
          <a:xfrm flipV="1">
            <a:off x="7619069" y="2614080"/>
            <a:ext cx="628194" cy="40852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8221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8D89C514-AEA7-849A-2B4E-B6FA3CB98154}"/>
              </a:ext>
            </a:extLst>
          </p:cNvPr>
          <p:cNvSpPr>
            <a:spLocks noGrp="1" noChangeArrowheads="1"/>
          </p:cNvSpPr>
          <p:nvPr>
            <p:ph type="title"/>
          </p:nvPr>
        </p:nvSpPr>
        <p:spPr/>
        <p:txBody>
          <a:bodyPr/>
          <a:lstStyle/>
          <a:p>
            <a:pPr eaLnBrk="1" hangingPunct="1"/>
            <a:r>
              <a:rPr lang="en-US" altLang="en-US" sz="4000"/>
              <a:t>Using Reflection for </a:t>
            </a:r>
            <a:br>
              <a:rPr lang="en-US" altLang="en-US" sz="4000"/>
            </a:br>
            <a:r>
              <a:rPr lang="en-US" altLang="en-US" sz="4000"/>
              <a:t>Program Manipulation</a:t>
            </a:r>
          </a:p>
        </p:txBody>
      </p:sp>
      <p:sp>
        <p:nvSpPr>
          <p:cNvPr id="30723" name="Rectangle 3">
            <a:extLst>
              <a:ext uri="{FF2B5EF4-FFF2-40B4-BE49-F238E27FC236}">
                <a16:creationId xmlns:a16="http://schemas.microsoft.com/office/drawing/2014/main" id="{55D2532B-C284-2F04-54D2-3A82C1EE1153}"/>
              </a:ext>
            </a:extLst>
          </p:cNvPr>
          <p:cNvSpPr>
            <a:spLocks noGrp="1" noChangeArrowheads="1"/>
          </p:cNvSpPr>
          <p:nvPr>
            <p:ph type="body" idx="1"/>
          </p:nvPr>
        </p:nvSpPr>
        <p:spPr/>
        <p:txBody>
          <a:bodyPr/>
          <a:lstStyle/>
          <a:p>
            <a:pPr eaLnBrk="1" hangingPunct="1"/>
            <a:r>
              <a:rPr lang="en-US" altLang="en-US" sz="2800"/>
              <a:t>Previous examples used Reflection for Introspection only</a:t>
            </a:r>
          </a:p>
          <a:p>
            <a:pPr eaLnBrk="1" hangingPunct="1"/>
            <a:r>
              <a:rPr lang="en-US" altLang="en-US" sz="2800"/>
              <a:t>Reflection is a powerful tool to:</a:t>
            </a:r>
          </a:p>
          <a:p>
            <a:pPr lvl="1" eaLnBrk="1" hangingPunct="1"/>
            <a:r>
              <a:rPr lang="en-US" altLang="en-US" sz="2400"/>
              <a:t>Creating new objects of a type that was not known at compile time</a:t>
            </a:r>
          </a:p>
          <a:p>
            <a:pPr lvl="1" eaLnBrk="1" hangingPunct="1"/>
            <a:r>
              <a:rPr lang="en-US" altLang="en-US" sz="2400"/>
              <a:t>Accessing members (accessing fields or invoking methods) that are not known at compile time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4B6366C6-BE99-8314-20F7-A657C5FB70AA}"/>
              </a:ext>
            </a:extLst>
          </p:cNvPr>
          <p:cNvSpPr>
            <a:spLocks noGrp="1" noChangeArrowheads="1"/>
          </p:cNvSpPr>
          <p:nvPr>
            <p:ph type="title"/>
          </p:nvPr>
        </p:nvSpPr>
        <p:spPr/>
        <p:txBody>
          <a:bodyPr/>
          <a:lstStyle/>
          <a:p>
            <a:r>
              <a:rPr lang="en-GB" altLang="en-US" dirty="0"/>
              <a:t>Example: Using Reflection for Program Manipulation</a:t>
            </a:r>
          </a:p>
        </p:txBody>
      </p:sp>
      <p:sp>
        <p:nvSpPr>
          <p:cNvPr id="10243" name="TextBox 3">
            <a:extLst>
              <a:ext uri="{FF2B5EF4-FFF2-40B4-BE49-F238E27FC236}">
                <a16:creationId xmlns:a16="http://schemas.microsoft.com/office/drawing/2014/main" id="{DB3F3844-E3B1-F7F5-E2C5-75DE36E87FA1}"/>
              </a:ext>
            </a:extLst>
          </p:cNvPr>
          <p:cNvSpPr txBox="1">
            <a:spLocks noChangeArrowheads="1"/>
          </p:cNvSpPr>
          <p:nvPr/>
        </p:nvSpPr>
        <p:spPr bwMode="auto">
          <a:xfrm>
            <a:off x="-1752600" y="1417638"/>
            <a:ext cx="603250" cy="81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GB" altLang="en-US" sz="1800"/>
          </a:p>
        </p:txBody>
      </p:sp>
      <p:sp>
        <p:nvSpPr>
          <p:cNvPr id="6" name="Rectangle 5">
            <a:extLst>
              <a:ext uri="{FF2B5EF4-FFF2-40B4-BE49-F238E27FC236}">
                <a16:creationId xmlns:a16="http://schemas.microsoft.com/office/drawing/2014/main" id="{75862A0F-59CD-B554-72F7-BD9A05EC4CAF}"/>
              </a:ext>
            </a:extLst>
          </p:cNvPr>
          <p:cNvSpPr/>
          <p:nvPr/>
        </p:nvSpPr>
        <p:spPr>
          <a:xfrm>
            <a:off x="3808048" y="4801158"/>
            <a:ext cx="1219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d1</a:t>
            </a:r>
          </a:p>
        </p:txBody>
      </p:sp>
      <p:sp>
        <p:nvSpPr>
          <p:cNvPr id="7" name="Rectangle 6">
            <a:extLst>
              <a:ext uri="{FF2B5EF4-FFF2-40B4-BE49-F238E27FC236}">
                <a16:creationId xmlns:a16="http://schemas.microsoft.com/office/drawing/2014/main" id="{86B68679-0586-72B4-196B-876F4327CFF6}"/>
              </a:ext>
            </a:extLst>
          </p:cNvPr>
          <p:cNvSpPr/>
          <p:nvPr/>
        </p:nvSpPr>
        <p:spPr>
          <a:xfrm>
            <a:off x="5198072" y="4826558"/>
            <a:ext cx="1219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d2</a:t>
            </a:r>
          </a:p>
        </p:txBody>
      </p:sp>
      <p:sp>
        <p:nvSpPr>
          <p:cNvPr id="8" name="Rectangle 7">
            <a:extLst>
              <a:ext uri="{FF2B5EF4-FFF2-40B4-BE49-F238E27FC236}">
                <a16:creationId xmlns:a16="http://schemas.microsoft.com/office/drawing/2014/main" id="{7E150569-7E62-DB8D-75A3-E5182E7E27F2}"/>
              </a:ext>
            </a:extLst>
          </p:cNvPr>
          <p:cNvSpPr/>
          <p:nvPr/>
        </p:nvSpPr>
        <p:spPr>
          <a:xfrm>
            <a:off x="4407000" y="2972358"/>
            <a:ext cx="1550987"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Class&lt;Dog&gt;</a:t>
            </a:r>
          </a:p>
        </p:txBody>
      </p:sp>
      <p:cxnSp>
        <p:nvCxnSpPr>
          <p:cNvPr id="10" name="Straight Connector 9">
            <a:extLst>
              <a:ext uri="{FF2B5EF4-FFF2-40B4-BE49-F238E27FC236}">
                <a16:creationId xmlns:a16="http://schemas.microsoft.com/office/drawing/2014/main" id="{D2994007-32C1-D0B7-5683-C7B3A9D4DB61}"/>
              </a:ext>
            </a:extLst>
          </p:cNvPr>
          <p:cNvCxnSpPr/>
          <p:nvPr/>
        </p:nvCxnSpPr>
        <p:spPr>
          <a:xfrm>
            <a:off x="334963" y="4115358"/>
            <a:ext cx="8351837" cy="0"/>
          </a:xfrm>
          <a:prstGeom prst="line">
            <a:avLst/>
          </a:prstGeom>
          <a:ln w="793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5E165AA-736C-6CA9-3EC7-57CF640F2BE9}"/>
              </a:ext>
            </a:extLst>
          </p:cNvPr>
          <p:cNvCxnSpPr>
            <a:cxnSpLocks/>
            <a:stCxn id="6" idx="0"/>
          </p:cNvCxnSpPr>
          <p:nvPr/>
        </p:nvCxnSpPr>
        <p:spPr>
          <a:xfrm flipV="1">
            <a:off x="4417648" y="3536601"/>
            <a:ext cx="533831" cy="1264557"/>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166F6CD9-AB84-B570-DD27-908074A8F961}"/>
              </a:ext>
            </a:extLst>
          </p:cNvPr>
          <p:cNvCxnSpPr>
            <a:cxnSpLocks/>
            <a:stCxn id="7" idx="0"/>
          </p:cNvCxnSpPr>
          <p:nvPr/>
        </p:nvCxnSpPr>
        <p:spPr>
          <a:xfrm flipH="1" flipV="1">
            <a:off x="5248295" y="3570009"/>
            <a:ext cx="559377" cy="1256549"/>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34D678EE-E1AD-9005-C405-09EE040E06B6}"/>
              </a:ext>
            </a:extLst>
          </p:cNvPr>
          <p:cNvSpPr/>
          <p:nvPr/>
        </p:nvSpPr>
        <p:spPr>
          <a:xfrm>
            <a:off x="6373813" y="1992646"/>
            <a:ext cx="1550987"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err="1">
                <a:solidFill>
                  <a:schemeClr val="tx1"/>
                </a:solidFill>
              </a:rPr>
              <a:t>biteMethod:Method</a:t>
            </a:r>
            <a:endParaRPr lang="en-GB" dirty="0">
              <a:solidFill>
                <a:schemeClr val="tx1"/>
              </a:solidFill>
            </a:endParaRPr>
          </a:p>
        </p:txBody>
      </p:sp>
      <p:sp>
        <p:nvSpPr>
          <p:cNvPr id="4" name="Rectangle 3">
            <a:extLst>
              <a:ext uri="{FF2B5EF4-FFF2-40B4-BE49-F238E27FC236}">
                <a16:creationId xmlns:a16="http://schemas.microsoft.com/office/drawing/2014/main" id="{E81E07B0-2C1D-1ABE-B090-7869BCCE1008}"/>
              </a:ext>
            </a:extLst>
          </p:cNvPr>
          <p:cNvSpPr/>
          <p:nvPr/>
        </p:nvSpPr>
        <p:spPr>
          <a:xfrm>
            <a:off x="4631960" y="1981759"/>
            <a:ext cx="1550987"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err="1">
                <a:solidFill>
                  <a:schemeClr val="tx1"/>
                </a:solidFill>
              </a:rPr>
              <a:t>barkMethod:Method</a:t>
            </a:r>
            <a:endParaRPr lang="en-GB" dirty="0">
              <a:solidFill>
                <a:schemeClr val="tx1"/>
              </a:solidFill>
            </a:endParaRPr>
          </a:p>
        </p:txBody>
      </p:sp>
      <p:sp>
        <p:nvSpPr>
          <p:cNvPr id="17" name="Rectangle 16">
            <a:extLst>
              <a:ext uri="{FF2B5EF4-FFF2-40B4-BE49-F238E27FC236}">
                <a16:creationId xmlns:a16="http://schemas.microsoft.com/office/drawing/2014/main" id="{C63DDB70-4611-746A-ABF2-2767F5B663DD}"/>
              </a:ext>
            </a:extLst>
          </p:cNvPr>
          <p:cNvSpPr/>
          <p:nvPr/>
        </p:nvSpPr>
        <p:spPr>
          <a:xfrm>
            <a:off x="2817479" y="1951596"/>
            <a:ext cx="1600169"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err="1">
                <a:solidFill>
                  <a:schemeClr val="tx1"/>
                </a:solidFill>
              </a:rPr>
              <a:t>dogConstr</a:t>
            </a:r>
            <a:r>
              <a:rPr lang="en-GB" dirty="0">
                <a:solidFill>
                  <a:schemeClr val="tx1"/>
                </a:solidFill>
              </a:rPr>
              <a:t> :Constructor</a:t>
            </a:r>
          </a:p>
        </p:txBody>
      </p:sp>
      <p:cxnSp>
        <p:nvCxnSpPr>
          <p:cNvPr id="19" name="Straight Arrow Connector 18">
            <a:extLst>
              <a:ext uri="{FF2B5EF4-FFF2-40B4-BE49-F238E27FC236}">
                <a16:creationId xmlns:a16="http://schemas.microsoft.com/office/drawing/2014/main" id="{0A253E06-B17D-700F-E332-A6032D668285}"/>
              </a:ext>
            </a:extLst>
          </p:cNvPr>
          <p:cNvCxnSpPr>
            <a:cxnSpLocks/>
            <a:stCxn id="8" idx="0"/>
          </p:cNvCxnSpPr>
          <p:nvPr/>
        </p:nvCxnSpPr>
        <p:spPr>
          <a:xfrm flipH="1" flipV="1">
            <a:off x="3542823" y="2554009"/>
            <a:ext cx="1639671" cy="418349"/>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01A9D23-8604-9326-7260-9FCFD342D0AB}"/>
              </a:ext>
            </a:extLst>
          </p:cNvPr>
          <p:cNvCxnSpPr>
            <a:cxnSpLocks/>
            <a:endCxn id="3" idx="2"/>
          </p:cNvCxnSpPr>
          <p:nvPr/>
        </p:nvCxnSpPr>
        <p:spPr>
          <a:xfrm flipV="1">
            <a:off x="5350207" y="2602246"/>
            <a:ext cx="1799100" cy="400275"/>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7003D69-2645-A539-AE1A-44A66CC7E108}"/>
              </a:ext>
            </a:extLst>
          </p:cNvPr>
          <p:cNvCxnSpPr>
            <a:cxnSpLocks/>
            <a:endCxn id="4" idx="2"/>
          </p:cNvCxnSpPr>
          <p:nvPr/>
        </p:nvCxnSpPr>
        <p:spPr>
          <a:xfrm flipV="1">
            <a:off x="5327684" y="2591359"/>
            <a:ext cx="79770" cy="380999"/>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24F3DE76-CEF1-581E-DD76-365453828AFA}"/>
              </a:ext>
            </a:extLst>
          </p:cNvPr>
          <p:cNvSpPr/>
          <p:nvPr/>
        </p:nvSpPr>
        <p:spPr>
          <a:xfrm>
            <a:off x="7010400" y="4862118"/>
            <a:ext cx="1219200" cy="609600"/>
          </a:xfrm>
          <a:prstGeom prst="rect">
            <a:avLst/>
          </a:prstGeom>
          <a:solidFill>
            <a:srgbClr val="BFDFCD"/>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err="1">
                <a:solidFill>
                  <a:schemeClr val="tx1"/>
                </a:solidFill>
              </a:rPr>
              <a:t>aNewDog</a:t>
            </a:r>
            <a:endParaRPr lang="en-GB" dirty="0">
              <a:solidFill>
                <a:schemeClr val="tx1"/>
              </a:solidFill>
            </a:endParaRPr>
          </a:p>
        </p:txBody>
      </p:sp>
      <p:sp>
        <p:nvSpPr>
          <p:cNvPr id="20" name="Freeform: Shape 19">
            <a:extLst>
              <a:ext uri="{FF2B5EF4-FFF2-40B4-BE49-F238E27FC236}">
                <a16:creationId xmlns:a16="http://schemas.microsoft.com/office/drawing/2014/main" id="{6A60092B-A539-4B9E-B515-2655158418E6}"/>
              </a:ext>
            </a:extLst>
          </p:cNvPr>
          <p:cNvSpPr/>
          <p:nvPr/>
        </p:nvSpPr>
        <p:spPr>
          <a:xfrm>
            <a:off x="2502040" y="1547446"/>
            <a:ext cx="3848518" cy="2210638"/>
          </a:xfrm>
          <a:custGeom>
            <a:avLst/>
            <a:gdLst>
              <a:gd name="connsiteX0" fmla="*/ 452175 w 3848518"/>
              <a:gd name="connsiteY0" fmla="*/ 190919 h 2210638"/>
              <a:gd name="connsiteX1" fmla="*/ 70338 w 3848518"/>
              <a:gd name="connsiteY1" fmla="*/ 271306 h 2210638"/>
              <a:gd name="connsiteX2" fmla="*/ 40193 w 3848518"/>
              <a:gd name="connsiteY2" fmla="*/ 311499 h 2210638"/>
              <a:gd name="connsiteX3" fmla="*/ 0 w 3848518"/>
              <a:gd name="connsiteY3" fmla="*/ 401934 h 2210638"/>
              <a:gd name="connsiteX4" fmla="*/ 60290 w 3848518"/>
              <a:gd name="connsiteY4" fmla="*/ 823965 h 2210638"/>
              <a:gd name="connsiteX5" fmla="*/ 100483 w 3848518"/>
              <a:gd name="connsiteY5" fmla="*/ 914400 h 2210638"/>
              <a:gd name="connsiteX6" fmla="*/ 190918 w 3848518"/>
              <a:gd name="connsiteY6" fmla="*/ 974690 h 2210638"/>
              <a:gd name="connsiteX7" fmla="*/ 221063 w 3848518"/>
              <a:gd name="connsiteY7" fmla="*/ 1004835 h 2210638"/>
              <a:gd name="connsiteX8" fmla="*/ 512465 w 3848518"/>
              <a:gd name="connsiteY8" fmla="*/ 1135464 h 2210638"/>
              <a:gd name="connsiteX9" fmla="*/ 753626 w 3848518"/>
              <a:gd name="connsiteY9" fmla="*/ 1145512 h 2210638"/>
              <a:gd name="connsiteX10" fmla="*/ 944545 w 3848518"/>
              <a:gd name="connsiteY10" fmla="*/ 1175657 h 2210638"/>
              <a:gd name="connsiteX11" fmla="*/ 1135463 w 3848518"/>
              <a:gd name="connsiteY11" fmla="*/ 1326383 h 2210638"/>
              <a:gd name="connsiteX12" fmla="*/ 1336430 w 3848518"/>
              <a:gd name="connsiteY12" fmla="*/ 1487156 h 2210638"/>
              <a:gd name="connsiteX13" fmla="*/ 1426865 w 3848518"/>
              <a:gd name="connsiteY13" fmla="*/ 1627833 h 2210638"/>
              <a:gd name="connsiteX14" fmla="*/ 1547446 w 3848518"/>
              <a:gd name="connsiteY14" fmla="*/ 1738365 h 2210638"/>
              <a:gd name="connsiteX15" fmla="*/ 1678074 w 3848518"/>
              <a:gd name="connsiteY15" fmla="*/ 1818752 h 2210638"/>
              <a:gd name="connsiteX16" fmla="*/ 1758461 w 3848518"/>
              <a:gd name="connsiteY16" fmla="*/ 1879042 h 2210638"/>
              <a:gd name="connsiteX17" fmla="*/ 2009670 w 3848518"/>
              <a:gd name="connsiteY17" fmla="*/ 1949380 h 2210638"/>
              <a:gd name="connsiteX18" fmla="*/ 2250830 w 3848518"/>
              <a:gd name="connsiteY18" fmla="*/ 1959429 h 2210638"/>
              <a:gd name="connsiteX19" fmla="*/ 2612571 w 3848518"/>
              <a:gd name="connsiteY19" fmla="*/ 1969477 h 2210638"/>
              <a:gd name="connsiteX20" fmla="*/ 2833635 w 3848518"/>
              <a:gd name="connsiteY20" fmla="*/ 1999622 h 2210638"/>
              <a:gd name="connsiteX21" fmla="*/ 2903973 w 3848518"/>
              <a:gd name="connsiteY21" fmla="*/ 2019719 h 2210638"/>
              <a:gd name="connsiteX22" fmla="*/ 3346101 w 3848518"/>
              <a:gd name="connsiteY22" fmla="*/ 2210638 h 2210638"/>
              <a:gd name="connsiteX23" fmla="*/ 3667648 w 3848518"/>
              <a:gd name="connsiteY23" fmla="*/ 2160396 h 2210638"/>
              <a:gd name="connsiteX24" fmla="*/ 3778180 w 3848518"/>
              <a:gd name="connsiteY24" fmla="*/ 2130251 h 2210638"/>
              <a:gd name="connsiteX25" fmla="*/ 3848518 w 3848518"/>
              <a:gd name="connsiteY25" fmla="*/ 2029767 h 2210638"/>
              <a:gd name="connsiteX26" fmla="*/ 3697793 w 3848518"/>
              <a:gd name="connsiteY26" fmla="*/ 1728317 h 2210638"/>
              <a:gd name="connsiteX27" fmla="*/ 3617406 w 3848518"/>
              <a:gd name="connsiteY27" fmla="*/ 1647930 h 2210638"/>
              <a:gd name="connsiteX28" fmla="*/ 3547068 w 3848518"/>
              <a:gd name="connsiteY28" fmla="*/ 1557495 h 2210638"/>
              <a:gd name="connsiteX29" fmla="*/ 3436536 w 3848518"/>
              <a:gd name="connsiteY29" fmla="*/ 1426866 h 2210638"/>
              <a:gd name="connsiteX30" fmla="*/ 3396342 w 3848518"/>
              <a:gd name="connsiteY30" fmla="*/ 1406769 h 2210638"/>
              <a:gd name="connsiteX31" fmla="*/ 3305907 w 3848518"/>
              <a:gd name="connsiteY31" fmla="*/ 1366576 h 2210638"/>
              <a:gd name="connsiteX32" fmla="*/ 3044650 w 3848518"/>
              <a:gd name="connsiteY32" fmla="*/ 1306286 h 2210638"/>
              <a:gd name="connsiteX33" fmla="*/ 2924070 w 3848518"/>
              <a:gd name="connsiteY33" fmla="*/ 1266092 h 2210638"/>
              <a:gd name="connsiteX34" fmla="*/ 2612571 w 3848518"/>
              <a:gd name="connsiteY34" fmla="*/ 1195754 h 2210638"/>
              <a:gd name="connsiteX35" fmla="*/ 2471894 w 3848518"/>
              <a:gd name="connsiteY35" fmla="*/ 1145512 h 2210638"/>
              <a:gd name="connsiteX36" fmla="*/ 2220685 w 3848518"/>
              <a:gd name="connsiteY36" fmla="*/ 1055077 h 2210638"/>
              <a:gd name="connsiteX37" fmla="*/ 2180492 w 3848518"/>
              <a:gd name="connsiteY37" fmla="*/ 1034980 h 2210638"/>
              <a:gd name="connsiteX38" fmla="*/ 2059912 w 3848518"/>
              <a:gd name="connsiteY38" fmla="*/ 944545 h 2210638"/>
              <a:gd name="connsiteX39" fmla="*/ 1879041 w 3848518"/>
              <a:gd name="connsiteY39" fmla="*/ 723481 h 2210638"/>
              <a:gd name="connsiteX40" fmla="*/ 1868993 w 3848518"/>
              <a:gd name="connsiteY40" fmla="*/ 683288 h 2210638"/>
              <a:gd name="connsiteX41" fmla="*/ 1698171 w 3848518"/>
              <a:gd name="connsiteY41" fmla="*/ 442128 h 2210638"/>
              <a:gd name="connsiteX42" fmla="*/ 1567542 w 3848518"/>
              <a:gd name="connsiteY42" fmla="*/ 341644 h 2210638"/>
              <a:gd name="connsiteX43" fmla="*/ 1175657 w 3848518"/>
              <a:gd name="connsiteY43" fmla="*/ 30145 h 2210638"/>
              <a:gd name="connsiteX44" fmla="*/ 1034980 w 3848518"/>
              <a:gd name="connsiteY44" fmla="*/ 0 h 2210638"/>
              <a:gd name="connsiteX45" fmla="*/ 723481 w 3848518"/>
              <a:gd name="connsiteY45" fmla="*/ 90435 h 2210638"/>
              <a:gd name="connsiteX46" fmla="*/ 693336 w 3848518"/>
              <a:gd name="connsiteY46" fmla="*/ 120580 h 2210638"/>
              <a:gd name="connsiteX47" fmla="*/ 653142 w 3848518"/>
              <a:gd name="connsiteY47" fmla="*/ 150725 h 2210638"/>
              <a:gd name="connsiteX48" fmla="*/ 522514 w 3848518"/>
              <a:gd name="connsiteY48" fmla="*/ 261257 h 2210638"/>
              <a:gd name="connsiteX49" fmla="*/ 432079 w 3848518"/>
              <a:gd name="connsiteY49" fmla="*/ 331596 h 2210638"/>
              <a:gd name="connsiteX50" fmla="*/ 381837 w 3848518"/>
              <a:gd name="connsiteY50" fmla="*/ 281354 h 2210638"/>
              <a:gd name="connsiteX51" fmla="*/ 331595 w 3848518"/>
              <a:gd name="connsiteY51" fmla="*/ 221064 h 2210638"/>
              <a:gd name="connsiteX52" fmla="*/ 321547 w 3848518"/>
              <a:gd name="connsiteY52" fmla="*/ 221064 h 2210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3848518" h="2210638">
                <a:moveTo>
                  <a:pt x="452175" y="190919"/>
                </a:moveTo>
                <a:cubicBezTo>
                  <a:pt x="342509" y="205541"/>
                  <a:pt x="175941" y="194503"/>
                  <a:pt x="70338" y="271306"/>
                </a:cubicBezTo>
                <a:cubicBezTo>
                  <a:pt x="56794" y="281156"/>
                  <a:pt x="48133" y="296754"/>
                  <a:pt x="40193" y="311499"/>
                </a:cubicBezTo>
                <a:cubicBezTo>
                  <a:pt x="24553" y="340544"/>
                  <a:pt x="13398" y="371789"/>
                  <a:pt x="0" y="401934"/>
                </a:cubicBezTo>
                <a:cubicBezTo>
                  <a:pt x="20097" y="542611"/>
                  <a:pt x="32947" y="684515"/>
                  <a:pt x="60290" y="823965"/>
                </a:cubicBezTo>
                <a:cubicBezTo>
                  <a:pt x="66637" y="856337"/>
                  <a:pt x="78878" y="889471"/>
                  <a:pt x="100483" y="914400"/>
                </a:cubicBezTo>
                <a:cubicBezTo>
                  <a:pt x="124211" y="941778"/>
                  <a:pt x="161934" y="952952"/>
                  <a:pt x="190918" y="974690"/>
                </a:cubicBezTo>
                <a:cubicBezTo>
                  <a:pt x="202286" y="983216"/>
                  <a:pt x="209695" y="996309"/>
                  <a:pt x="221063" y="1004835"/>
                </a:cubicBezTo>
                <a:cubicBezTo>
                  <a:pt x="289077" y="1055846"/>
                  <a:pt x="507004" y="1134213"/>
                  <a:pt x="512465" y="1135464"/>
                </a:cubicBezTo>
                <a:cubicBezTo>
                  <a:pt x="590889" y="1153436"/>
                  <a:pt x="673239" y="1142163"/>
                  <a:pt x="753626" y="1145512"/>
                </a:cubicBezTo>
                <a:cubicBezTo>
                  <a:pt x="817266" y="1155560"/>
                  <a:pt x="886319" y="1148076"/>
                  <a:pt x="944545" y="1175657"/>
                </a:cubicBezTo>
                <a:cubicBezTo>
                  <a:pt x="1017821" y="1210367"/>
                  <a:pt x="1067999" y="1281408"/>
                  <a:pt x="1135463" y="1326383"/>
                </a:cubicBezTo>
                <a:cubicBezTo>
                  <a:pt x="1243772" y="1398588"/>
                  <a:pt x="1256247" y="1395518"/>
                  <a:pt x="1336430" y="1487156"/>
                </a:cubicBezTo>
                <a:cubicBezTo>
                  <a:pt x="1620446" y="1811749"/>
                  <a:pt x="1240704" y="1385825"/>
                  <a:pt x="1426865" y="1627833"/>
                </a:cubicBezTo>
                <a:cubicBezTo>
                  <a:pt x="1447089" y="1654124"/>
                  <a:pt x="1513536" y="1715758"/>
                  <a:pt x="1547446" y="1738365"/>
                </a:cubicBezTo>
                <a:cubicBezTo>
                  <a:pt x="1589986" y="1766725"/>
                  <a:pt x="1635534" y="1790392"/>
                  <a:pt x="1678074" y="1818752"/>
                </a:cubicBezTo>
                <a:cubicBezTo>
                  <a:pt x="1705943" y="1837331"/>
                  <a:pt x="1730058" y="1861290"/>
                  <a:pt x="1758461" y="1879042"/>
                </a:cubicBezTo>
                <a:cubicBezTo>
                  <a:pt x="1843728" y="1932333"/>
                  <a:pt x="1899742" y="1938655"/>
                  <a:pt x="2009670" y="1949380"/>
                </a:cubicBezTo>
                <a:cubicBezTo>
                  <a:pt x="2089746" y="1957192"/>
                  <a:pt x="2170418" y="1956749"/>
                  <a:pt x="2250830" y="1959429"/>
                </a:cubicBezTo>
                <a:lnTo>
                  <a:pt x="2612571" y="1969477"/>
                </a:lnTo>
                <a:cubicBezTo>
                  <a:pt x="2728788" y="1979161"/>
                  <a:pt x="2726126" y="1974325"/>
                  <a:pt x="2833635" y="1999622"/>
                </a:cubicBezTo>
                <a:cubicBezTo>
                  <a:pt x="2857371" y="2005207"/>
                  <a:pt x="2882052" y="2009039"/>
                  <a:pt x="2903973" y="2019719"/>
                </a:cubicBezTo>
                <a:cubicBezTo>
                  <a:pt x="3310665" y="2217851"/>
                  <a:pt x="3089298" y="2167837"/>
                  <a:pt x="3346101" y="2210638"/>
                </a:cubicBezTo>
                <a:cubicBezTo>
                  <a:pt x="3453283" y="2193891"/>
                  <a:pt x="3560995" y="2180238"/>
                  <a:pt x="3667648" y="2160396"/>
                </a:cubicBezTo>
                <a:cubicBezTo>
                  <a:pt x="3705193" y="2153411"/>
                  <a:pt x="3747220" y="2152611"/>
                  <a:pt x="3778180" y="2130251"/>
                </a:cubicBezTo>
                <a:cubicBezTo>
                  <a:pt x="3811325" y="2106313"/>
                  <a:pt x="3825072" y="2063262"/>
                  <a:pt x="3848518" y="2029767"/>
                </a:cubicBezTo>
                <a:cubicBezTo>
                  <a:pt x="3798276" y="1929284"/>
                  <a:pt x="3755965" y="1824427"/>
                  <a:pt x="3697793" y="1728317"/>
                </a:cubicBezTo>
                <a:cubicBezTo>
                  <a:pt x="3678171" y="1695898"/>
                  <a:pt x="3642478" y="1676345"/>
                  <a:pt x="3617406" y="1647930"/>
                </a:cubicBezTo>
                <a:cubicBezTo>
                  <a:pt x="3592139" y="1619294"/>
                  <a:pt x="3569091" y="1588695"/>
                  <a:pt x="3547068" y="1557495"/>
                </a:cubicBezTo>
                <a:cubicBezTo>
                  <a:pt x="3485567" y="1470368"/>
                  <a:pt x="3518944" y="1484552"/>
                  <a:pt x="3436536" y="1426866"/>
                </a:cubicBezTo>
                <a:cubicBezTo>
                  <a:pt x="3424264" y="1418276"/>
                  <a:pt x="3409943" y="1413046"/>
                  <a:pt x="3396342" y="1406769"/>
                </a:cubicBezTo>
                <a:cubicBezTo>
                  <a:pt x="3366390" y="1392945"/>
                  <a:pt x="3337202" y="1377008"/>
                  <a:pt x="3305907" y="1366576"/>
                </a:cubicBezTo>
                <a:cubicBezTo>
                  <a:pt x="3154185" y="1316002"/>
                  <a:pt x="3163318" y="1321119"/>
                  <a:pt x="3044650" y="1306286"/>
                </a:cubicBezTo>
                <a:cubicBezTo>
                  <a:pt x="3004457" y="1292888"/>
                  <a:pt x="2965116" y="1276592"/>
                  <a:pt x="2924070" y="1266092"/>
                </a:cubicBezTo>
                <a:cubicBezTo>
                  <a:pt x="2820944" y="1239711"/>
                  <a:pt x="2712817" y="1231556"/>
                  <a:pt x="2612571" y="1195754"/>
                </a:cubicBezTo>
                <a:cubicBezTo>
                  <a:pt x="2565679" y="1179007"/>
                  <a:pt x="2519318" y="1160688"/>
                  <a:pt x="2471894" y="1145512"/>
                </a:cubicBezTo>
                <a:cubicBezTo>
                  <a:pt x="2268243" y="1080343"/>
                  <a:pt x="2455109" y="1159266"/>
                  <a:pt x="2220685" y="1055077"/>
                </a:cubicBezTo>
                <a:cubicBezTo>
                  <a:pt x="2206997" y="1048993"/>
                  <a:pt x="2192835" y="1043466"/>
                  <a:pt x="2180492" y="1034980"/>
                </a:cubicBezTo>
                <a:cubicBezTo>
                  <a:pt x="2139091" y="1006517"/>
                  <a:pt x="2093862" y="981581"/>
                  <a:pt x="2059912" y="944545"/>
                </a:cubicBezTo>
                <a:cubicBezTo>
                  <a:pt x="1921753" y="793826"/>
                  <a:pt x="1980648" y="868634"/>
                  <a:pt x="1879041" y="723481"/>
                </a:cubicBezTo>
                <a:cubicBezTo>
                  <a:pt x="1875692" y="710083"/>
                  <a:pt x="1875169" y="695640"/>
                  <a:pt x="1868993" y="683288"/>
                </a:cubicBezTo>
                <a:cubicBezTo>
                  <a:pt x="1825803" y="596908"/>
                  <a:pt x="1768277" y="509186"/>
                  <a:pt x="1698171" y="442128"/>
                </a:cubicBezTo>
                <a:cubicBezTo>
                  <a:pt x="1658472" y="404156"/>
                  <a:pt x="1608482" y="378275"/>
                  <a:pt x="1567542" y="341644"/>
                </a:cubicBezTo>
                <a:cubicBezTo>
                  <a:pt x="1387278" y="180355"/>
                  <a:pt x="1371031" y="99922"/>
                  <a:pt x="1175657" y="30145"/>
                </a:cubicBezTo>
                <a:cubicBezTo>
                  <a:pt x="1130494" y="14015"/>
                  <a:pt x="1081872" y="10048"/>
                  <a:pt x="1034980" y="0"/>
                </a:cubicBezTo>
                <a:cubicBezTo>
                  <a:pt x="931147" y="30145"/>
                  <a:pt x="825437" y="54450"/>
                  <a:pt x="723481" y="90435"/>
                </a:cubicBezTo>
                <a:cubicBezTo>
                  <a:pt x="710081" y="95165"/>
                  <a:pt x="704125" y="111332"/>
                  <a:pt x="693336" y="120580"/>
                </a:cubicBezTo>
                <a:cubicBezTo>
                  <a:pt x="680620" y="131479"/>
                  <a:pt x="666070" y="140079"/>
                  <a:pt x="653142" y="150725"/>
                </a:cubicBezTo>
                <a:cubicBezTo>
                  <a:pt x="609112" y="186985"/>
                  <a:pt x="564050" y="222164"/>
                  <a:pt x="522514" y="261257"/>
                </a:cubicBezTo>
                <a:cubicBezTo>
                  <a:pt x="441686" y="337330"/>
                  <a:pt x="526930" y="293654"/>
                  <a:pt x="432079" y="331596"/>
                </a:cubicBezTo>
                <a:cubicBezTo>
                  <a:pt x="415332" y="314849"/>
                  <a:pt x="397433" y="299178"/>
                  <a:pt x="381837" y="281354"/>
                </a:cubicBezTo>
                <a:cubicBezTo>
                  <a:pt x="349343" y="244218"/>
                  <a:pt x="375592" y="254062"/>
                  <a:pt x="331595" y="221064"/>
                </a:cubicBezTo>
                <a:cubicBezTo>
                  <a:pt x="328916" y="219054"/>
                  <a:pt x="324896" y="221064"/>
                  <a:pt x="321547" y="221064"/>
                </a:cubicBezTo>
              </a:path>
            </a:pathLst>
          </a:cu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a:extLst>
              <a:ext uri="{FF2B5EF4-FFF2-40B4-BE49-F238E27FC236}">
                <a16:creationId xmlns:a16="http://schemas.microsoft.com/office/drawing/2014/main" id="{27350A1C-ABAA-07FD-DFB1-B808B3D0DD44}"/>
              </a:ext>
            </a:extLst>
          </p:cNvPr>
          <p:cNvCxnSpPr>
            <a:endCxn id="20" idx="11"/>
          </p:cNvCxnSpPr>
          <p:nvPr/>
        </p:nvCxnSpPr>
        <p:spPr>
          <a:xfrm flipV="1">
            <a:off x="2817479" y="2873829"/>
            <a:ext cx="820024" cy="1850571"/>
          </a:xfrm>
          <a:prstGeom prst="straightConnector1">
            <a:avLst/>
          </a:prstGeom>
          <a:ln w="412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168E8C65-994A-84BD-7E24-6737B7E2D3F6}"/>
              </a:ext>
            </a:extLst>
          </p:cNvPr>
          <p:cNvSpPr txBox="1"/>
          <p:nvPr/>
        </p:nvSpPr>
        <p:spPr>
          <a:xfrm>
            <a:off x="1151476" y="4771827"/>
            <a:ext cx="2334935" cy="1477328"/>
          </a:xfrm>
          <a:prstGeom prst="rect">
            <a:avLst/>
          </a:prstGeom>
          <a:noFill/>
        </p:spPr>
        <p:txBody>
          <a:bodyPr wrap="none" rtlCol="0">
            <a:spAutoFit/>
          </a:bodyPr>
          <a:lstStyle/>
          <a:p>
            <a:r>
              <a:rPr lang="en-GB" dirty="0">
                <a:solidFill>
                  <a:srgbClr val="FF0000"/>
                </a:solidFill>
              </a:rPr>
              <a:t>We can instantiate a </a:t>
            </a:r>
          </a:p>
          <a:p>
            <a:r>
              <a:rPr lang="en-GB" dirty="0">
                <a:solidFill>
                  <a:srgbClr val="FF0000"/>
                </a:solidFill>
              </a:rPr>
              <a:t>“normal” object by </a:t>
            </a:r>
          </a:p>
          <a:p>
            <a:r>
              <a:rPr lang="en-GB" dirty="0">
                <a:solidFill>
                  <a:srgbClr val="FF0000"/>
                </a:solidFill>
              </a:rPr>
              <a:t>manipulating the </a:t>
            </a:r>
          </a:p>
          <a:p>
            <a:r>
              <a:rPr lang="en-GB" dirty="0">
                <a:solidFill>
                  <a:srgbClr val="FF0000"/>
                </a:solidFill>
              </a:rPr>
              <a:t>corresponding</a:t>
            </a:r>
          </a:p>
          <a:p>
            <a:r>
              <a:rPr lang="en-GB" dirty="0">
                <a:solidFill>
                  <a:srgbClr val="FF0000"/>
                </a:solidFill>
              </a:rPr>
              <a:t>metaobjects </a:t>
            </a:r>
          </a:p>
        </p:txBody>
      </p:sp>
      <p:cxnSp>
        <p:nvCxnSpPr>
          <p:cNvPr id="28" name="Straight Arrow Connector 27">
            <a:extLst>
              <a:ext uri="{FF2B5EF4-FFF2-40B4-BE49-F238E27FC236}">
                <a16:creationId xmlns:a16="http://schemas.microsoft.com/office/drawing/2014/main" id="{E58A9C08-5526-B0AB-9658-FFC5452B47CA}"/>
              </a:ext>
            </a:extLst>
          </p:cNvPr>
          <p:cNvCxnSpPr/>
          <p:nvPr/>
        </p:nvCxnSpPr>
        <p:spPr>
          <a:xfrm>
            <a:off x="6417272" y="3758084"/>
            <a:ext cx="1202728" cy="966316"/>
          </a:xfrm>
          <a:prstGeom prst="straightConnector1">
            <a:avLst/>
          </a:prstGeom>
          <a:ln w="82550">
            <a:solidFill>
              <a:srgbClr val="00B050"/>
            </a:solidFill>
            <a:prstDash val="dash"/>
            <a:tailEnd type="stealth"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411AAB1F-CA7B-A0B3-C676-C3ADCAE377AC}"/>
              </a:ext>
            </a:extLst>
          </p:cNvPr>
          <p:cNvCxnSpPr>
            <a:cxnSpLocks/>
            <a:stCxn id="2" idx="0"/>
          </p:cNvCxnSpPr>
          <p:nvPr/>
        </p:nvCxnSpPr>
        <p:spPr>
          <a:xfrm flipH="1" flipV="1">
            <a:off x="5731624" y="3574771"/>
            <a:ext cx="1888376" cy="1287347"/>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C7790C7D-A47C-0243-22BD-4A3B2997692F}"/>
              </a:ext>
            </a:extLst>
          </p:cNvPr>
          <p:cNvSpPr txBox="1"/>
          <p:nvPr/>
        </p:nvSpPr>
        <p:spPr>
          <a:xfrm>
            <a:off x="5726295" y="5657671"/>
            <a:ext cx="3437801" cy="1200329"/>
          </a:xfrm>
          <a:prstGeom prst="rect">
            <a:avLst/>
          </a:prstGeom>
          <a:noFill/>
        </p:spPr>
        <p:txBody>
          <a:bodyPr wrap="none" rtlCol="0">
            <a:spAutoFit/>
          </a:bodyPr>
          <a:lstStyle/>
          <a:p>
            <a:r>
              <a:rPr lang="en-GB" dirty="0">
                <a:solidFill>
                  <a:srgbClr val="00B050"/>
                </a:solidFill>
              </a:rPr>
              <a:t>Object </a:t>
            </a:r>
            <a:r>
              <a:rPr lang="en-GB" dirty="0" err="1">
                <a:solidFill>
                  <a:srgbClr val="00B050"/>
                </a:solidFill>
              </a:rPr>
              <a:t>aNewDog</a:t>
            </a:r>
            <a:r>
              <a:rPr lang="en-GB" dirty="0">
                <a:solidFill>
                  <a:srgbClr val="00B050"/>
                </a:solidFill>
              </a:rPr>
              <a:t> of type Dog</a:t>
            </a:r>
          </a:p>
          <a:p>
            <a:r>
              <a:rPr lang="en-GB" dirty="0">
                <a:solidFill>
                  <a:srgbClr val="00B050"/>
                </a:solidFill>
              </a:rPr>
              <a:t>is created, but </a:t>
            </a:r>
            <a:r>
              <a:rPr lang="en-GB" b="1" dirty="0">
                <a:solidFill>
                  <a:srgbClr val="00B050"/>
                </a:solidFill>
              </a:rPr>
              <a:t>NOT</a:t>
            </a:r>
            <a:r>
              <a:rPr lang="en-GB" dirty="0">
                <a:solidFill>
                  <a:srgbClr val="00B050"/>
                </a:solidFill>
              </a:rPr>
              <a:t> by explicitly</a:t>
            </a:r>
          </a:p>
          <a:p>
            <a:r>
              <a:rPr lang="en-GB" dirty="0">
                <a:solidFill>
                  <a:srgbClr val="00B050"/>
                </a:solidFill>
              </a:rPr>
              <a:t>instantiating it with </a:t>
            </a:r>
          </a:p>
          <a:p>
            <a:r>
              <a:rPr lang="en-GB" dirty="0">
                <a:solidFill>
                  <a:srgbClr val="00B050"/>
                </a:solidFill>
              </a:rPr>
              <a:t>Dog </a:t>
            </a:r>
            <a:r>
              <a:rPr lang="en-GB" dirty="0" err="1">
                <a:solidFill>
                  <a:srgbClr val="00B050"/>
                </a:solidFill>
              </a:rPr>
              <a:t>aNewDog</a:t>
            </a:r>
            <a:r>
              <a:rPr lang="en-GB" dirty="0">
                <a:solidFill>
                  <a:srgbClr val="00B050"/>
                </a:solidFill>
              </a:rPr>
              <a:t> = new Dog();  </a:t>
            </a:r>
          </a:p>
        </p:txBody>
      </p:sp>
      <p:cxnSp>
        <p:nvCxnSpPr>
          <p:cNvPr id="35" name="Straight Connector 34">
            <a:extLst>
              <a:ext uri="{FF2B5EF4-FFF2-40B4-BE49-F238E27FC236}">
                <a16:creationId xmlns:a16="http://schemas.microsoft.com/office/drawing/2014/main" id="{A81FDC50-B406-E4B7-EF82-5B99524B9929}"/>
              </a:ext>
            </a:extLst>
          </p:cNvPr>
          <p:cNvCxnSpPr/>
          <p:nvPr/>
        </p:nvCxnSpPr>
        <p:spPr>
          <a:xfrm>
            <a:off x="990600" y="274638"/>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7E053D3-7593-6FFB-0467-AAC23049E451}"/>
              </a:ext>
            </a:extLst>
          </p:cNvPr>
          <p:cNvCxnSpPr>
            <a:cxnSpLocks/>
          </p:cNvCxnSpPr>
          <p:nvPr/>
        </p:nvCxnSpPr>
        <p:spPr>
          <a:xfrm>
            <a:off x="5527983" y="6553200"/>
            <a:ext cx="3387417" cy="15240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22364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5D21C2DC-3448-1050-D7A1-C10B4667F9A4}"/>
              </a:ext>
            </a:extLst>
          </p:cNvPr>
          <p:cNvSpPr>
            <a:spLocks noGrp="1" noChangeArrowheads="1"/>
          </p:cNvSpPr>
          <p:nvPr>
            <p:ph type="title"/>
          </p:nvPr>
        </p:nvSpPr>
        <p:spPr/>
        <p:txBody>
          <a:bodyPr/>
          <a:lstStyle/>
          <a:p>
            <a:pPr eaLnBrk="1" hangingPunct="1"/>
            <a:r>
              <a:rPr lang="en-US" altLang="en-US" sz="4000"/>
              <a:t> Using Reflection for</a:t>
            </a:r>
            <a:br>
              <a:rPr lang="en-US" altLang="en-US" sz="4000"/>
            </a:br>
            <a:r>
              <a:rPr lang="en-US" altLang="en-US" sz="4000"/>
              <a:t> Program Manipulation</a:t>
            </a:r>
          </a:p>
        </p:txBody>
      </p:sp>
      <p:sp>
        <p:nvSpPr>
          <p:cNvPr id="31747" name="Rectangle 4">
            <a:extLst>
              <a:ext uri="{FF2B5EF4-FFF2-40B4-BE49-F238E27FC236}">
                <a16:creationId xmlns:a16="http://schemas.microsoft.com/office/drawing/2014/main" id="{038D91D6-2A9F-F1D0-4630-83383E9E2E00}"/>
              </a:ext>
            </a:extLst>
          </p:cNvPr>
          <p:cNvSpPr>
            <a:spLocks noChangeArrowheads="1"/>
          </p:cNvSpPr>
          <p:nvPr/>
        </p:nvSpPr>
        <p:spPr bwMode="auto">
          <a:xfrm>
            <a:off x="4267200" y="2362200"/>
            <a:ext cx="24384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t>Class</a:t>
            </a:r>
          </a:p>
        </p:txBody>
      </p:sp>
      <p:sp>
        <p:nvSpPr>
          <p:cNvPr id="38917" name="Rectangle 5">
            <a:extLst>
              <a:ext uri="{FF2B5EF4-FFF2-40B4-BE49-F238E27FC236}">
                <a16:creationId xmlns:a16="http://schemas.microsoft.com/office/drawing/2014/main" id="{9040270F-7AF2-9490-CFB4-AF2C67DA558E}"/>
              </a:ext>
            </a:extLst>
          </p:cNvPr>
          <p:cNvSpPr>
            <a:spLocks noChangeArrowheads="1"/>
          </p:cNvSpPr>
          <p:nvPr/>
        </p:nvSpPr>
        <p:spPr bwMode="auto">
          <a:xfrm>
            <a:off x="5486400" y="3810000"/>
            <a:ext cx="24384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t>Field</a:t>
            </a:r>
          </a:p>
        </p:txBody>
      </p:sp>
      <p:sp>
        <p:nvSpPr>
          <p:cNvPr id="38918" name="Rectangle 6">
            <a:extLst>
              <a:ext uri="{FF2B5EF4-FFF2-40B4-BE49-F238E27FC236}">
                <a16:creationId xmlns:a16="http://schemas.microsoft.com/office/drawing/2014/main" id="{75DEF208-0C20-BB00-5C87-1FFE7804D60A}"/>
              </a:ext>
            </a:extLst>
          </p:cNvPr>
          <p:cNvSpPr>
            <a:spLocks noChangeArrowheads="1"/>
          </p:cNvSpPr>
          <p:nvPr/>
        </p:nvSpPr>
        <p:spPr bwMode="auto">
          <a:xfrm>
            <a:off x="5486400" y="4648200"/>
            <a:ext cx="24384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t>Method</a:t>
            </a:r>
          </a:p>
        </p:txBody>
      </p:sp>
      <p:sp>
        <p:nvSpPr>
          <p:cNvPr id="38919" name="Rectangle 7">
            <a:extLst>
              <a:ext uri="{FF2B5EF4-FFF2-40B4-BE49-F238E27FC236}">
                <a16:creationId xmlns:a16="http://schemas.microsoft.com/office/drawing/2014/main" id="{5291CCAC-E1AE-59B4-C5E4-CFDC2A789437}"/>
              </a:ext>
            </a:extLst>
          </p:cNvPr>
          <p:cNvSpPr>
            <a:spLocks noChangeArrowheads="1"/>
          </p:cNvSpPr>
          <p:nvPr/>
        </p:nvSpPr>
        <p:spPr bwMode="auto">
          <a:xfrm>
            <a:off x="5486400" y="5410200"/>
            <a:ext cx="24384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t>Constructor</a:t>
            </a:r>
          </a:p>
        </p:txBody>
      </p:sp>
      <p:sp>
        <p:nvSpPr>
          <p:cNvPr id="38920" name="Line 8">
            <a:extLst>
              <a:ext uri="{FF2B5EF4-FFF2-40B4-BE49-F238E27FC236}">
                <a16:creationId xmlns:a16="http://schemas.microsoft.com/office/drawing/2014/main" id="{03770AD6-4994-74B2-2067-3434AE310E53}"/>
              </a:ext>
            </a:extLst>
          </p:cNvPr>
          <p:cNvSpPr>
            <a:spLocks noChangeShapeType="1"/>
          </p:cNvSpPr>
          <p:nvPr/>
        </p:nvSpPr>
        <p:spPr bwMode="auto">
          <a:xfrm>
            <a:off x="4800600" y="2895600"/>
            <a:ext cx="0" cy="2819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921" name="Line 9">
            <a:extLst>
              <a:ext uri="{FF2B5EF4-FFF2-40B4-BE49-F238E27FC236}">
                <a16:creationId xmlns:a16="http://schemas.microsoft.com/office/drawing/2014/main" id="{D4DF04C0-2260-2DBD-FAC1-C0B8F901269A}"/>
              </a:ext>
            </a:extLst>
          </p:cNvPr>
          <p:cNvSpPr>
            <a:spLocks noChangeShapeType="1"/>
          </p:cNvSpPr>
          <p:nvPr/>
        </p:nvSpPr>
        <p:spPr bwMode="auto">
          <a:xfrm>
            <a:off x="4800600" y="4038600"/>
            <a:ext cx="685800" cy="0"/>
          </a:xfrm>
          <a:prstGeom prst="line">
            <a:avLst/>
          </a:prstGeom>
          <a:noFill/>
          <a:ln w="127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922" name="Rectangle 10">
            <a:extLst>
              <a:ext uri="{FF2B5EF4-FFF2-40B4-BE49-F238E27FC236}">
                <a16:creationId xmlns:a16="http://schemas.microsoft.com/office/drawing/2014/main" id="{CE754394-3D20-9A63-6C88-3EE1D9558F7C}"/>
              </a:ext>
            </a:extLst>
          </p:cNvPr>
          <p:cNvSpPr>
            <a:spLocks noChangeArrowheads="1"/>
          </p:cNvSpPr>
          <p:nvPr/>
        </p:nvSpPr>
        <p:spPr bwMode="auto">
          <a:xfrm>
            <a:off x="381000" y="2362200"/>
            <a:ext cx="2438400" cy="5334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t>Object</a:t>
            </a:r>
          </a:p>
        </p:txBody>
      </p:sp>
      <p:sp>
        <p:nvSpPr>
          <p:cNvPr id="38923" name="Line 11">
            <a:extLst>
              <a:ext uri="{FF2B5EF4-FFF2-40B4-BE49-F238E27FC236}">
                <a16:creationId xmlns:a16="http://schemas.microsoft.com/office/drawing/2014/main" id="{89A03261-3F1A-FCDA-3683-F00440D007DE}"/>
              </a:ext>
            </a:extLst>
          </p:cNvPr>
          <p:cNvSpPr>
            <a:spLocks noChangeShapeType="1"/>
          </p:cNvSpPr>
          <p:nvPr/>
        </p:nvSpPr>
        <p:spPr bwMode="auto">
          <a:xfrm>
            <a:off x="4800600" y="4876800"/>
            <a:ext cx="685800" cy="0"/>
          </a:xfrm>
          <a:prstGeom prst="line">
            <a:avLst/>
          </a:prstGeom>
          <a:noFill/>
          <a:ln w="127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924" name="Line 12">
            <a:extLst>
              <a:ext uri="{FF2B5EF4-FFF2-40B4-BE49-F238E27FC236}">
                <a16:creationId xmlns:a16="http://schemas.microsoft.com/office/drawing/2014/main" id="{09E5FFF0-BF47-6E12-A02F-7335C36D483C}"/>
              </a:ext>
            </a:extLst>
          </p:cNvPr>
          <p:cNvSpPr>
            <a:spLocks noChangeShapeType="1"/>
          </p:cNvSpPr>
          <p:nvPr/>
        </p:nvSpPr>
        <p:spPr bwMode="auto">
          <a:xfrm>
            <a:off x="4800600" y="5715000"/>
            <a:ext cx="685800" cy="0"/>
          </a:xfrm>
          <a:prstGeom prst="line">
            <a:avLst/>
          </a:prstGeom>
          <a:noFill/>
          <a:ln w="127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925" name="Line 13">
            <a:extLst>
              <a:ext uri="{FF2B5EF4-FFF2-40B4-BE49-F238E27FC236}">
                <a16:creationId xmlns:a16="http://schemas.microsoft.com/office/drawing/2014/main" id="{C6A5D376-F241-FF79-F820-F0F98EA442AB}"/>
              </a:ext>
            </a:extLst>
          </p:cNvPr>
          <p:cNvSpPr>
            <a:spLocks noChangeShapeType="1"/>
          </p:cNvSpPr>
          <p:nvPr/>
        </p:nvSpPr>
        <p:spPr bwMode="auto">
          <a:xfrm>
            <a:off x="2819400" y="2590800"/>
            <a:ext cx="1447800" cy="0"/>
          </a:xfrm>
          <a:prstGeom prst="line">
            <a:avLst/>
          </a:prstGeom>
          <a:noFill/>
          <a:ln w="9525">
            <a:solidFill>
              <a:schemeClr val="tx1"/>
            </a:solidFill>
            <a:round/>
            <a:headEnd type="stealth"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926" name="AutoShape 14">
            <a:extLst>
              <a:ext uri="{FF2B5EF4-FFF2-40B4-BE49-F238E27FC236}">
                <a16:creationId xmlns:a16="http://schemas.microsoft.com/office/drawing/2014/main" id="{DD8FF048-440C-CFEB-A8BD-CB8400E8746D}"/>
              </a:ext>
            </a:extLst>
          </p:cNvPr>
          <p:cNvSpPr>
            <a:spLocks noChangeArrowheads="1"/>
          </p:cNvSpPr>
          <p:nvPr/>
        </p:nvSpPr>
        <p:spPr bwMode="auto">
          <a:xfrm rot="10800000">
            <a:off x="304800" y="3276600"/>
            <a:ext cx="2362200" cy="2057400"/>
          </a:xfrm>
          <a:prstGeom prst="foldedCorner">
            <a:avLst>
              <a:gd name="adj" fmla="val 12500"/>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a:p>
            <a:pPr algn="ctr" eaLnBrk="1" hangingPunct="1">
              <a:spcBef>
                <a:spcPct val="0"/>
              </a:spcBef>
              <a:buFontTx/>
              <a:buNone/>
            </a:pPr>
            <a:r>
              <a:rPr lang="en-US" altLang="en-US" sz="2400"/>
              <a:t>compiled </a:t>
            </a:r>
          </a:p>
          <a:p>
            <a:pPr algn="ctr" eaLnBrk="1" hangingPunct="1">
              <a:spcBef>
                <a:spcPct val="0"/>
              </a:spcBef>
              <a:buFontTx/>
              <a:buNone/>
            </a:pPr>
            <a:r>
              <a:rPr lang="en-US" altLang="en-US" sz="2400"/>
              <a:t>class</a:t>
            </a:r>
          </a:p>
          <a:p>
            <a:pPr algn="ctr" eaLnBrk="1" hangingPunct="1">
              <a:spcBef>
                <a:spcPct val="0"/>
              </a:spcBef>
              <a:buFontTx/>
              <a:buNone/>
            </a:pPr>
            <a:r>
              <a:rPr lang="en-US" altLang="en-US" sz="2400"/>
              <a:t>file</a:t>
            </a:r>
          </a:p>
          <a:p>
            <a:pPr algn="ctr" eaLnBrk="1" hangingPunct="1">
              <a:spcBef>
                <a:spcPct val="0"/>
              </a:spcBef>
              <a:buFontTx/>
              <a:buNone/>
            </a:pPr>
            <a:r>
              <a:rPr lang="en-US" altLang="en-US" sz="1800">
                <a:latin typeface="Courier New" panose="02070309020205020404" pitchFamily="49" charset="0"/>
              </a:rPr>
              <a:t>MyNewClass.class</a:t>
            </a:r>
          </a:p>
          <a:p>
            <a:pPr algn="ctr" eaLnBrk="1" hangingPunct="1">
              <a:spcBef>
                <a:spcPct val="0"/>
              </a:spcBef>
              <a:buFontTx/>
              <a:buNone/>
            </a:pPr>
            <a:endParaRPr lang="en-US" altLang="en-US" sz="2400"/>
          </a:p>
        </p:txBody>
      </p:sp>
      <p:sp>
        <p:nvSpPr>
          <p:cNvPr id="38927" name="Line 15">
            <a:extLst>
              <a:ext uri="{FF2B5EF4-FFF2-40B4-BE49-F238E27FC236}">
                <a16:creationId xmlns:a16="http://schemas.microsoft.com/office/drawing/2014/main" id="{2C8DAF19-9AD1-923B-F6BE-667F3A89BD22}"/>
              </a:ext>
            </a:extLst>
          </p:cNvPr>
          <p:cNvSpPr>
            <a:spLocks noChangeShapeType="1"/>
          </p:cNvSpPr>
          <p:nvPr/>
        </p:nvSpPr>
        <p:spPr bwMode="auto">
          <a:xfrm flipV="1">
            <a:off x="2590800" y="2895600"/>
            <a:ext cx="1524000" cy="1524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929" name="Line 17">
            <a:extLst>
              <a:ext uri="{FF2B5EF4-FFF2-40B4-BE49-F238E27FC236}">
                <a16:creationId xmlns:a16="http://schemas.microsoft.com/office/drawing/2014/main" id="{0639D454-E833-57A2-435B-A8B817CCC3ED}"/>
              </a:ext>
            </a:extLst>
          </p:cNvPr>
          <p:cNvSpPr>
            <a:spLocks noChangeShapeType="1"/>
          </p:cNvSpPr>
          <p:nvPr/>
        </p:nvSpPr>
        <p:spPr bwMode="auto">
          <a:xfrm flipH="1" flipV="1">
            <a:off x="2819400" y="2895600"/>
            <a:ext cx="3124200" cy="838200"/>
          </a:xfrm>
          <a:prstGeom prst="line">
            <a:avLst/>
          </a:prstGeom>
          <a:noFill/>
          <a:ln w="12700">
            <a:solidFill>
              <a:srgbClr val="FF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930" name="Text Box 18">
            <a:extLst>
              <a:ext uri="{FF2B5EF4-FFF2-40B4-BE49-F238E27FC236}">
                <a16:creationId xmlns:a16="http://schemas.microsoft.com/office/drawing/2014/main" id="{D0DA032E-CBA6-D6FE-5639-5FB591A604D6}"/>
              </a:ext>
            </a:extLst>
          </p:cNvPr>
          <p:cNvSpPr txBox="1">
            <a:spLocks noChangeArrowheads="1"/>
          </p:cNvSpPr>
          <p:nvPr/>
        </p:nvSpPr>
        <p:spPr bwMode="auto">
          <a:xfrm>
            <a:off x="5089525" y="3236913"/>
            <a:ext cx="86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FF0000"/>
                </a:solidFill>
              </a:rPr>
              <a:t>get/set</a:t>
            </a:r>
          </a:p>
        </p:txBody>
      </p:sp>
      <p:sp>
        <p:nvSpPr>
          <p:cNvPr id="38931" name="Line 19">
            <a:extLst>
              <a:ext uri="{FF2B5EF4-FFF2-40B4-BE49-F238E27FC236}">
                <a16:creationId xmlns:a16="http://schemas.microsoft.com/office/drawing/2014/main" id="{D9C35558-1BA3-AAA3-9EDC-7574FD906273}"/>
              </a:ext>
            </a:extLst>
          </p:cNvPr>
          <p:cNvSpPr>
            <a:spLocks noChangeShapeType="1"/>
          </p:cNvSpPr>
          <p:nvPr/>
        </p:nvSpPr>
        <p:spPr bwMode="auto">
          <a:xfrm flipH="1" flipV="1">
            <a:off x="2819400" y="3048000"/>
            <a:ext cx="2590800" cy="1676400"/>
          </a:xfrm>
          <a:prstGeom prst="line">
            <a:avLst/>
          </a:prstGeom>
          <a:noFill/>
          <a:ln w="12700">
            <a:solidFill>
              <a:srgbClr val="FF00FF"/>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932" name="Text Box 20">
            <a:extLst>
              <a:ext uri="{FF2B5EF4-FFF2-40B4-BE49-F238E27FC236}">
                <a16:creationId xmlns:a16="http://schemas.microsoft.com/office/drawing/2014/main" id="{ACC58D0B-5151-B5BC-64AB-7E9A2340A8C9}"/>
              </a:ext>
            </a:extLst>
          </p:cNvPr>
          <p:cNvSpPr txBox="1">
            <a:spLocks noChangeArrowheads="1"/>
          </p:cNvSpPr>
          <p:nvPr/>
        </p:nvSpPr>
        <p:spPr bwMode="auto">
          <a:xfrm>
            <a:off x="3336925" y="3770313"/>
            <a:ext cx="844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FF3399"/>
                </a:solidFill>
              </a:rPr>
              <a:t>invoke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92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92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891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89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8924"/>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892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892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891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891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892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8923"/>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3892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893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3893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89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animBg="1"/>
      <p:bldP spid="38918" grpId="0" animBg="1"/>
      <p:bldP spid="38919" grpId="0" animBg="1"/>
      <p:bldP spid="38922" grpId="0" animBg="1"/>
      <p:bldP spid="38926" grpId="0" animBg="1"/>
      <p:bldP spid="38930" grpId="0"/>
      <p:bldP spid="3893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DE8110FE-FE13-E487-7EAB-06DA13F71884}"/>
              </a:ext>
            </a:extLst>
          </p:cNvPr>
          <p:cNvSpPr>
            <a:spLocks noGrp="1" noChangeArrowheads="1"/>
          </p:cNvSpPr>
          <p:nvPr>
            <p:ph type="title"/>
          </p:nvPr>
        </p:nvSpPr>
        <p:spPr/>
        <p:txBody>
          <a:bodyPr/>
          <a:lstStyle/>
          <a:p>
            <a:pPr eaLnBrk="1" hangingPunct="1"/>
            <a:r>
              <a:rPr lang="en-US" altLang="en-US"/>
              <a:t>Creating new objects</a:t>
            </a:r>
          </a:p>
        </p:txBody>
      </p:sp>
      <p:sp>
        <p:nvSpPr>
          <p:cNvPr id="32771" name="Rectangle 3">
            <a:extLst>
              <a:ext uri="{FF2B5EF4-FFF2-40B4-BE49-F238E27FC236}">
                <a16:creationId xmlns:a16="http://schemas.microsoft.com/office/drawing/2014/main" id="{C3B1BB44-6B3B-50AB-57B5-22743B044CC1}"/>
              </a:ext>
            </a:extLst>
          </p:cNvPr>
          <p:cNvSpPr>
            <a:spLocks noGrp="1" noChangeArrowheads="1"/>
          </p:cNvSpPr>
          <p:nvPr>
            <p:ph type="body" idx="1"/>
          </p:nvPr>
        </p:nvSpPr>
        <p:spPr/>
        <p:txBody>
          <a:bodyPr/>
          <a:lstStyle/>
          <a:p>
            <a:pPr eaLnBrk="1" hangingPunct="1">
              <a:lnSpc>
                <a:spcPct val="80000"/>
              </a:lnSpc>
            </a:pPr>
            <a:r>
              <a:rPr lang="en-US" altLang="en-US" sz="2400"/>
              <a:t>Using Default Constructors</a:t>
            </a:r>
          </a:p>
          <a:p>
            <a:pPr lvl="1" eaLnBrk="1" hangingPunct="1">
              <a:lnSpc>
                <a:spcPct val="80000"/>
              </a:lnSpc>
            </a:pPr>
            <a:r>
              <a:rPr lang="en-US" altLang="en-US" sz="2000"/>
              <a:t>java.lang.reflect.Class.newInstance()</a:t>
            </a:r>
          </a:p>
          <a:p>
            <a:pPr lvl="1" eaLnBrk="1" hangingPunct="1">
              <a:lnSpc>
                <a:spcPct val="80000"/>
              </a:lnSpc>
            </a:pPr>
            <a:endParaRPr lang="en-US" altLang="en-US" sz="2000"/>
          </a:p>
          <a:p>
            <a:pPr lvl="1" eaLnBrk="1" hangingPunct="1">
              <a:lnSpc>
                <a:spcPct val="80000"/>
              </a:lnSpc>
              <a:buFontTx/>
              <a:buNone/>
            </a:pPr>
            <a:r>
              <a:rPr lang="en-US" altLang="en-US" sz="1800">
                <a:latin typeface="Courier New" panose="02070309020205020404" pitchFamily="49" charset="0"/>
              </a:rPr>
              <a:t>Class&lt;?&gt; c = Class.forName(“java.awt.Rectangle”) ;</a:t>
            </a:r>
          </a:p>
          <a:p>
            <a:pPr lvl="1" eaLnBrk="1" hangingPunct="1">
              <a:lnSpc>
                <a:spcPct val="80000"/>
              </a:lnSpc>
              <a:buFontTx/>
              <a:buNone/>
            </a:pPr>
            <a:r>
              <a:rPr lang="en-US" altLang="en-US" sz="1800">
                <a:latin typeface="Courier New" panose="02070309020205020404" pitchFamily="49" charset="0"/>
              </a:rPr>
              <a:t>Object r = c.newInstance() ; // r is a Rectangle!</a:t>
            </a:r>
          </a:p>
          <a:p>
            <a:pPr eaLnBrk="1" hangingPunct="1">
              <a:lnSpc>
                <a:spcPct val="80000"/>
              </a:lnSpc>
            </a:pPr>
            <a:endParaRPr lang="en-US" altLang="en-US" sz="1800">
              <a:latin typeface="Courier New" panose="02070309020205020404" pitchFamily="49" charset="0"/>
            </a:endParaRPr>
          </a:p>
          <a:p>
            <a:pPr eaLnBrk="1" hangingPunct="1">
              <a:lnSpc>
                <a:spcPct val="80000"/>
              </a:lnSpc>
            </a:pPr>
            <a:r>
              <a:rPr lang="en-US" altLang="en-US" sz="2400"/>
              <a:t>Using Constructors with Arguments</a:t>
            </a:r>
          </a:p>
          <a:p>
            <a:pPr lvl="1" eaLnBrk="1" hangingPunct="1">
              <a:lnSpc>
                <a:spcPct val="80000"/>
              </a:lnSpc>
            </a:pPr>
            <a:r>
              <a:rPr lang="en-US" altLang="en-US" sz="2000"/>
              <a:t>java.lang.reflect.Constructor.newInstance(Object... initargs) </a:t>
            </a:r>
          </a:p>
          <a:p>
            <a:pPr lvl="1" eaLnBrk="1" hangingPunct="1">
              <a:lnSpc>
                <a:spcPct val="80000"/>
              </a:lnSpc>
              <a:buFontTx/>
              <a:buNone/>
            </a:pPr>
            <a:endParaRPr lang="en-US" altLang="en-US" sz="2000"/>
          </a:p>
          <a:p>
            <a:pPr lvl="1" eaLnBrk="1" hangingPunct="1">
              <a:lnSpc>
                <a:spcPct val="80000"/>
              </a:lnSpc>
              <a:buFontTx/>
              <a:buNone/>
            </a:pPr>
            <a:r>
              <a:rPr lang="en-US" altLang="en-US" sz="1800">
                <a:latin typeface="Courier New" panose="02070309020205020404" pitchFamily="49" charset="0"/>
              </a:rPr>
              <a:t>Class&lt;?&gt; c = Class.forName(“java.awt.Rectangle”) ;</a:t>
            </a:r>
          </a:p>
          <a:p>
            <a:pPr lvl="1" eaLnBrk="1" hangingPunct="1">
              <a:lnSpc>
                <a:spcPct val="80000"/>
              </a:lnSpc>
              <a:buFontTx/>
              <a:buNone/>
            </a:pPr>
            <a:r>
              <a:rPr lang="en-US" altLang="en-US" sz="1800">
                <a:latin typeface="Courier New" panose="02070309020205020404" pitchFamily="49" charset="0"/>
              </a:rPr>
              <a:t>Class&lt;?&gt;[] intArgsClass = new Class&lt;?&gt;[]{ int.class, int.class } ;</a:t>
            </a:r>
          </a:p>
          <a:p>
            <a:pPr lvl="1" eaLnBrk="1" hangingPunct="1">
              <a:lnSpc>
                <a:spcPct val="80000"/>
              </a:lnSpc>
              <a:buFontTx/>
              <a:buNone/>
            </a:pPr>
            <a:r>
              <a:rPr lang="en-US" altLang="en-US" sz="1800">
                <a:latin typeface="Courier New" panose="02070309020205020404" pitchFamily="49" charset="0"/>
              </a:rPr>
              <a:t>Constructor ctor = c.getConstructor(intArgsClass) ;</a:t>
            </a:r>
          </a:p>
          <a:p>
            <a:pPr lvl="1" eaLnBrk="1" hangingPunct="1">
              <a:lnSpc>
                <a:spcPct val="80000"/>
              </a:lnSpc>
              <a:buFontTx/>
              <a:buNone/>
            </a:pPr>
            <a:endParaRPr lang="en-US" altLang="en-US" sz="1800">
              <a:latin typeface="Courier New" panose="02070309020205020404" pitchFamily="49" charset="0"/>
            </a:endParaRPr>
          </a:p>
          <a:p>
            <a:pPr lvl="1" eaLnBrk="1" hangingPunct="1">
              <a:lnSpc>
                <a:spcPct val="80000"/>
              </a:lnSpc>
              <a:buFontTx/>
              <a:buNone/>
            </a:pPr>
            <a:r>
              <a:rPr lang="en-US" altLang="en-US" sz="1800">
                <a:latin typeface="Courier New" panose="02070309020205020404" pitchFamily="49" charset="0"/>
              </a:rPr>
              <a:t>Object[] intArgs = new Object[]{new Integer(12),new Integer(24)} ;</a:t>
            </a:r>
          </a:p>
          <a:p>
            <a:pPr lvl="1" eaLnBrk="1" hangingPunct="1">
              <a:lnSpc>
                <a:spcPct val="80000"/>
              </a:lnSpc>
              <a:buFontTx/>
              <a:buNone/>
            </a:pPr>
            <a:r>
              <a:rPr lang="en-US" altLang="en-US" sz="1800">
                <a:latin typeface="Courier New" panose="02070309020205020404" pitchFamily="49" charset="0"/>
              </a:rPr>
              <a:t>Object r = ctor.newInstance(intArgs) ;</a:t>
            </a:r>
          </a:p>
          <a:p>
            <a:pPr eaLnBrk="1" hangingPunct="1">
              <a:lnSpc>
                <a:spcPct val="80000"/>
              </a:lnSpc>
            </a:pPr>
            <a:endParaRPr lang="en-US" altLang="en-US" sz="1800">
              <a:latin typeface="Courier New" panose="02070309020205020404" pitchFamily="49"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50B3477-143D-5AFE-DECD-C24321C8414F}"/>
              </a:ext>
            </a:extLst>
          </p:cNvPr>
          <p:cNvSpPr>
            <a:spLocks noGrp="1" noChangeArrowheads="1"/>
          </p:cNvSpPr>
          <p:nvPr>
            <p:ph type="title"/>
          </p:nvPr>
        </p:nvSpPr>
        <p:spPr/>
        <p:txBody>
          <a:bodyPr/>
          <a:lstStyle/>
          <a:p>
            <a:pPr eaLnBrk="1" hangingPunct="1"/>
            <a:r>
              <a:rPr lang="en-US" altLang="en-US"/>
              <a:t>What is Reflection</a:t>
            </a:r>
          </a:p>
        </p:txBody>
      </p:sp>
      <p:sp>
        <p:nvSpPr>
          <p:cNvPr id="6147" name="Rectangle 3">
            <a:extLst>
              <a:ext uri="{FF2B5EF4-FFF2-40B4-BE49-F238E27FC236}">
                <a16:creationId xmlns:a16="http://schemas.microsoft.com/office/drawing/2014/main" id="{25BEB81F-78F2-A835-95CF-7560B2983386}"/>
              </a:ext>
            </a:extLst>
          </p:cNvPr>
          <p:cNvSpPr>
            <a:spLocks noGrp="1" noChangeArrowheads="1"/>
          </p:cNvSpPr>
          <p:nvPr>
            <p:ph type="body" idx="1"/>
          </p:nvPr>
        </p:nvSpPr>
        <p:spPr/>
        <p:txBody>
          <a:bodyPr/>
          <a:lstStyle/>
          <a:p>
            <a:pPr eaLnBrk="1" hangingPunct="1"/>
            <a:r>
              <a:rPr lang="en-US" altLang="en-US" sz="2400" b="1" i="1"/>
              <a:t>Reflection: </a:t>
            </a:r>
            <a:r>
              <a:rPr lang="en-US" altLang="en-US" sz="2400" i="1"/>
              <a:t>the process by which a program can observe and modify its own structure and behavior at runtime</a:t>
            </a:r>
            <a:r>
              <a:rPr lang="en-US" altLang="en-US" sz="2400"/>
              <a:t>.</a:t>
            </a:r>
          </a:p>
          <a:p>
            <a:pPr eaLnBrk="1" hangingPunct="1"/>
            <a:r>
              <a:rPr lang="en-US" altLang="en-US" sz="2400"/>
              <a:t>Based on RTTI (Run-Time Type Identification):</a:t>
            </a:r>
          </a:p>
          <a:p>
            <a:pPr lvl="1" eaLnBrk="1" hangingPunct="1"/>
            <a:r>
              <a:rPr lang="en-US" altLang="en-US" sz="2000"/>
              <a:t>RTTI: allows programs to discover at runtime  and use at runtime types that were not known at their compile time</a:t>
            </a:r>
          </a:p>
          <a:p>
            <a:pPr lvl="1" eaLnBrk="1" hangingPunct="1"/>
            <a:r>
              <a:rPr lang="en-US" altLang="en-US" sz="2000"/>
              <a:t>Non-RTTI / Traditional approaches: </a:t>
            </a:r>
          </a:p>
          <a:p>
            <a:pPr lvl="2" eaLnBrk="1" hangingPunct="1"/>
            <a:r>
              <a:rPr lang="en-US" altLang="en-US" sz="1800"/>
              <a:t>assume all types are known at compile time </a:t>
            </a:r>
          </a:p>
          <a:p>
            <a:pPr lvl="2" eaLnBrk="1" hangingPunct="1"/>
            <a:r>
              <a:rPr lang="en-US" altLang="en-US" sz="1800"/>
              <a:t>Polymorphism in OO languages: is a particular case of very limited RTTI</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a:extLst>
              <a:ext uri="{FF2B5EF4-FFF2-40B4-BE49-F238E27FC236}">
                <a16:creationId xmlns:a16="http://schemas.microsoft.com/office/drawing/2014/main" id="{A47C8CCD-8A13-4764-AA11-89B6AEF31360}"/>
              </a:ext>
            </a:extLst>
          </p:cNvPr>
          <p:cNvSpPr>
            <a:spLocks noGrp="1" noChangeArrowheads="1"/>
          </p:cNvSpPr>
          <p:nvPr>
            <p:ph type="title"/>
          </p:nvPr>
        </p:nvSpPr>
        <p:spPr/>
        <p:txBody>
          <a:bodyPr/>
          <a:lstStyle/>
          <a:p>
            <a:pPr eaLnBrk="1" hangingPunct="1"/>
            <a:r>
              <a:rPr lang="en-US" altLang="en-US"/>
              <a:t>Example</a:t>
            </a:r>
          </a:p>
        </p:txBody>
      </p:sp>
      <p:sp>
        <p:nvSpPr>
          <p:cNvPr id="33795" name="Text Box 5">
            <a:extLst>
              <a:ext uri="{FF2B5EF4-FFF2-40B4-BE49-F238E27FC236}">
                <a16:creationId xmlns:a16="http://schemas.microsoft.com/office/drawing/2014/main" id="{55DFFC77-8F4F-8C8D-077F-DA73981097D7}"/>
              </a:ext>
            </a:extLst>
          </p:cNvPr>
          <p:cNvSpPr txBox="1">
            <a:spLocks noChangeArrowheads="1"/>
          </p:cNvSpPr>
          <p:nvPr/>
        </p:nvSpPr>
        <p:spPr bwMode="auto">
          <a:xfrm>
            <a:off x="228600" y="1865313"/>
            <a:ext cx="8991600" cy="535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latin typeface="Courier New" panose="02070309020205020404" pitchFamily="49" charset="0"/>
              </a:rPr>
              <a:t>String className = "java.lang.String";</a:t>
            </a:r>
          </a:p>
          <a:p>
            <a:pPr eaLnBrk="1" hangingPunct="1">
              <a:spcBef>
                <a:spcPct val="0"/>
              </a:spcBef>
              <a:buFontTx/>
              <a:buNone/>
            </a:pPr>
            <a:endParaRPr lang="en-US" altLang="en-US" sz="1800">
              <a:latin typeface="Courier New" panose="02070309020205020404" pitchFamily="49" charset="0"/>
            </a:endParaRPr>
          </a:p>
          <a:p>
            <a:pPr eaLnBrk="1" hangingPunct="1">
              <a:spcBef>
                <a:spcPct val="0"/>
              </a:spcBef>
              <a:buFontTx/>
              <a:buNone/>
            </a:pPr>
            <a:r>
              <a:rPr lang="en-US" altLang="en-US" sz="1800">
                <a:latin typeface="Courier New" panose="02070309020205020404" pitchFamily="49" charset="0"/>
              </a:rPr>
              <a:t>Class&lt;?&gt; c;</a:t>
            </a:r>
          </a:p>
          <a:p>
            <a:pPr eaLnBrk="1" hangingPunct="1">
              <a:spcBef>
                <a:spcPct val="0"/>
              </a:spcBef>
              <a:buFontTx/>
              <a:buNone/>
            </a:pPr>
            <a:endParaRPr lang="en-US" altLang="en-US" sz="1800">
              <a:latin typeface="Courier New" panose="02070309020205020404" pitchFamily="49" charset="0"/>
            </a:endParaRPr>
          </a:p>
          <a:p>
            <a:pPr eaLnBrk="1" hangingPunct="1">
              <a:spcBef>
                <a:spcPct val="0"/>
              </a:spcBef>
              <a:buFontTx/>
              <a:buNone/>
            </a:pPr>
            <a:r>
              <a:rPr lang="en-US" altLang="en-US" sz="1800" b="1">
                <a:latin typeface="Courier New" panose="02070309020205020404" pitchFamily="49" charset="0"/>
                <a:cs typeface="Courier New" panose="02070309020205020404" pitchFamily="49" charset="0"/>
              </a:rPr>
              <a:t>try</a:t>
            </a:r>
            <a:r>
              <a:rPr lang="en-US" altLang="en-US" sz="180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800">
                <a:latin typeface="Courier New" panose="02070309020205020404" pitchFamily="49" charset="0"/>
                <a:cs typeface="Courier New" panose="02070309020205020404" pitchFamily="49" charset="0"/>
              </a:rPr>
              <a:t> c = Class.</a:t>
            </a:r>
            <a:r>
              <a:rPr lang="en-US" altLang="en-US" sz="1800" i="1">
                <a:latin typeface="Courier New" panose="02070309020205020404" pitchFamily="49" charset="0"/>
                <a:cs typeface="Courier New" panose="02070309020205020404" pitchFamily="49" charset="0"/>
              </a:rPr>
              <a:t>forName</a:t>
            </a:r>
            <a:r>
              <a:rPr lang="en-US" altLang="en-US" sz="1800">
                <a:latin typeface="Courier New" panose="02070309020205020404" pitchFamily="49" charset="0"/>
                <a:cs typeface="Courier New" panose="02070309020205020404" pitchFamily="49" charset="0"/>
              </a:rPr>
              <a:t>(className);</a:t>
            </a:r>
          </a:p>
          <a:p>
            <a:pPr eaLnBrk="1" hangingPunct="1">
              <a:spcBef>
                <a:spcPct val="0"/>
              </a:spcBef>
              <a:buFontTx/>
              <a:buNone/>
            </a:pPr>
            <a:r>
              <a:rPr lang="en-US" altLang="en-US" sz="1800">
                <a:latin typeface="Courier New" panose="02070309020205020404" pitchFamily="49" charset="0"/>
                <a:cs typeface="Courier New" panose="02070309020205020404" pitchFamily="49" charset="0"/>
              </a:rPr>
              <a:t> Class&lt;?&gt;[] stringArgsClass = </a:t>
            </a:r>
            <a:r>
              <a:rPr lang="en-US" altLang="en-US" sz="1800" b="1">
                <a:latin typeface="Courier New" panose="02070309020205020404" pitchFamily="49" charset="0"/>
                <a:cs typeface="Courier New" panose="02070309020205020404" pitchFamily="49" charset="0"/>
              </a:rPr>
              <a:t>new</a:t>
            </a:r>
            <a:r>
              <a:rPr lang="en-US" altLang="en-US" sz="1800">
                <a:latin typeface="Courier New" panose="02070309020205020404" pitchFamily="49" charset="0"/>
                <a:cs typeface="Courier New" panose="02070309020205020404" pitchFamily="49" charset="0"/>
              </a:rPr>
              <a:t> Class&lt;?&gt;[] { String.</a:t>
            </a:r>
            <a:r>
              <a:rPr lang="en-US" altLang="en-US" sz="1800" b="1">
                <a:latin typeface="Courier New" panose="02070309020205020404" pitchFamily="49" charset="0"/>
                <a:cs typeface="Courier New" panose="02070309020205020404" pitchFamily="49" charset="0"/>
              </a:rPr>
              <a:t>class</a:t>
            </a:r>
            <a:r>
              <a:rPr lang="en-US" altLang="en-US" sz="180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800">
                <a:latin typeface="Courier New" panose="02070309020205020404" pitchFamily="49" charset="0"/>
                <a:cs typeface="Courier New" panose="02070309020205020404" pitchFamily="49" charset="0"/>
              </a:rPr>
              <a:t> Constructor&lt;?&gt; ctor = c.getConstructor(stringArgsClass);</a:t>
            </a:r>
          </a:p>
          <a:p>
            <a:pPr eaLnBrk="1" hangingPunct="1">
              <a:spcBef>
                <a:spcPct val="0"/>
              </a:spcBef>
              <a:buFontTx/>
              <a:buNone/>
            </a:pPr>
            <a:r>
              <a:rPr lang="en-US" altLang="en-US" sz="180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800">
                <a:latin typeface="Courier New" panose="02070309020205020404" pitchFamily="49" charset="0"/>
                <a:cs typeface="Courier New" panose="02070309020205020404" pitchFamily="49" charset="0"/>
              </a:rPr>
              <a:t> Object[] stringArgs = </a:t>
            </a:r>
            <a:r>
              <a:rPr lang="en-US" altLang="en-US" sz="1800" b="1">
                <a:latin typeface="Courier New" panose="02070309020205020404" pitchFamily="49" charset="0"/>
                <a:cs typeface="Courier New" panose="02070309020205020404" pitchFamily="49" charset="0"/>
              </a:rPr>
              <a:t>new</a:t>
            </a:r>
            <a:r>
              <a:rPr lang="en-US" altLang="en-US" sz="1800">
                <a:latin typeface="Courier New" panose="02070309020205020404" pitchFamily="49" charset="0"/>
                <a:cs typeface="Courier New" panose="02070309020205020404" pitchFamily="49" charset="0"/>
              </a:rPr>
              <a:t> Object[] { </a:t>
            </a:r>
            <a:r>
              <a:rPr lang="en-US" altLang="en-US" sz="1800" b="1">
                <a:latin typeface="Courier New" panose="02070309020205020404" pitchFamily="49" charset="0"/>
                <a:cs typeface="Courier New" panose="02070309020205020404" pitchFamily="49" charset="0"/>
              </a:rPr>
              <a:t>new</a:t>
            </a:r>
            <a:r>
              <a:rPr lang="en-US" altLang="en-US" sz="1800">
                <a:latin typeface="Courier New" panose="02070309020205020404" pitchFamily="49" charset="0"/>
                <a:cs typeface="Courier New" panose="02070309020205020404" pitchFamily="49" charset="0"/>
              </a:rPr>
              <a:t> String("abc") };</a:t>
            </a:r>
          </a:p>
          <a:p>
            <a:pPr eaLnBrk="1" hangingPunct="1">
              <a:spcBef>
                <a:spcPct val="0"/>
              </a:spcBef>
              <a:buFontTx/>
              <a:buNone/>
            </a:pPr>
            <a:r>
              <a:rPr lang="en-US" altLang="en-US" sz="1800">
                <a:latin typeface="Courier New" panose="02070309020205020404" pitchFamily="49" charset="0"/>
                <a:cs typeface="Courier New" panose="02070309020205020404" pitchFamily="49" charset="0"/>
              </a:rPr>
              <a:t> Object something = ctor.newInstance(stringArgs);</a:t>
            </a:r>
          </a:p>
          <a:p>
            <a:pPr eaLnBrk="1" hangingPunct="1">
              <a:spcBef>
                <a:spcPct val="0"/>
              </a:spcBef>
              <a:buFontTx/>
              <a:buNone/>
            </a:pPr>
            <a:endParaRPr lang="en-US" altLang="en-US" sz="18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800">
                <a:latin typeface="Courier New" panose="02070309020205020404" pitchFamily="49" charset="0"/>
                <a:cs typeface="Courier New" panose="02070309020205020404" pitchFamily="49" charset="0"/>
              </a:rPr>
              <a:t> System.</a:t>
            </a:r>
            <a:r>
              <a:rPr lang="en-US" altLang="en-US" sz="1800" i="1">
                <a:latin typeface="Courier New" panose="02070309020205020404" pitchFamily="49" charset="0"/>
                <a:cs typeface="Courier New" panose="02070309020205020404" pitchFamily="49" charset="0"/>
              </a:rPr>
              <a:t>out</a:t>
            </a:r>
            <a:r>
              <a:rPr lang="en-US" altLang="en-US" sz="1800">
                <a:latin typeface="Courier New" panose="02070309020205020404" pitchFamily="49" charset="0"/>
                <a:cs typeface="Courier New" panose="02070309020205020404" pitchFamily="49" charset="0"/>
              </a:rPr>
              <a:t>.println(something.getClass().getName());</a:t>
            </a:r>
          </a:p>
          <a:p>
            <a:pPr eaLnBrk="1" hangingPunct="1">
              <a:spcBef>
                <a:spcPct val="0"/>
              </a:spcBef>
              <a:buFontTx/>
              <a:buNone/>
            </a:pPr>
            <a:r>
              <a:rPr lang="en-US" altLang="en-US" sz="1800">
                <a:latin typeface="Courier New" panose="02070309020205020404" pitchFamily="49" charset="0"/>
                <a:cs typeface="Courier New" panose="02070309020205020404" pitchFamily="49" charset="0"/>
              </a:rPr>
              <a:t> System.</a:t>
            </a:r>
            <a:r>
              <a:rPr lang="en-US" altLang="en-US" sz="1800" i="1">
                <a:latin typeface="Courier New" panose="02070309020205020404" pitchFamily="49" charset="0"/>
                <a:cs typeface="Courier New" panose="02070309020205020404" pitchFamily="49" charset="0"/>
              </a:rPr>
              <a:t>out</a:t>
            </a:r>
            <a:r>
              <a:rPr lang="en-US" altLang="en-US" sz="1800">
                <a:latin typeface="Courier New" panose="02070309020205020404" pitchFamily="49" charset="0"/>
                <a:cs typeface="Courier New" panose="02070309020205020404" pitchFamily="49" charset="0"/>
              </a:rPr>
              <a:t>.println(something);</a:t>
            </a:r>
          </a:p>
          <a:p>
            <a:pPr eaLnBrk="1" hangingPunct="1">
              <a:spcBef>
                <a:spcPct val="0"/>
              </a:spcBef>
              <a:buFontTx/>
              <a:buNone/>
            </a:pPr>
            <a:endParaRPr lang="en-US" altLang="en-US" sz="18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800">
                <a:latin typeface="Courier New" panose="02070309020205020404" pitchFamily="49" charset="0"/>
                <a:cs typeface="Courier New" panose="02070309020205020404" pitchFamily="49" charset="0"/>
              </a:rPr>
              <a:t> } </a:t>
            </a:r>
            <a:r>
              <a:rPr lang="en-US" altLang="en-US" sz="1800" b="1">
                <a:latin typeface="Courier New" panose="02070309020205020404" pitchFamily="49" charset="0"/>
                <a:cs typeface="Courier New" panose="02070309020205020404" pitchFamily="49" charset="0"/>
              </a:rPr>
              <a:t>catch</a:t>
            </a:r>
            <a:r>
              <a:rPr lang="en-US" altLang="en-US" sz="1800">
                <a:latin typeface="Courier New" panose="02070309020205020404" pitchFamily="49" charset="0"/>
                <a:cs typeface="Courier New" panose="02070309020205020404" pitchFamily="49" charset="0"/>
              </a:rPr>
              <a:t> (Exception e) {</a:t>
            </a:r>
          </a:p>
          <a:p>
            <a:pPr eaLnBrk="1" hangingPunct="1">
              <a:spcBef>
                <a:spcPct val="0"/>
              </a:spcBef>
              <a:buFontTx/>
              <a:buNone/>
            </a:pPr>
            <a:r>
              <a:rPr lang="en-US" altLang="en-US" sz="1800">
                <a:latin typeface="Courier New" panose="02070309020205020404" pitchFamily="49" charset="0"/>
                <a:cs typeface="Courier New" panose="02070309020205020404" pitchFamily="49" charset="0"/>
              </a:rPr>
              <a:t>	e.printStackTrace();</a:t>
            </a:r>
          </a:p>
          <a:p>
            <a:pPr eaLnBrk="1" hangingPunct="1">
              <a:spcBef>
                <a:spcPct val="0"/>
              </a:spcBef>
              <a:buFontTx/>
              <a:buNone/>
            </a:pPr>
            <a:endParaRPr lang="en-US" altLang="en-US" sz="18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800">
                <a:latin typeface="Courier New" panose="02070309020205020404" pitchFamily="49" charset="0"/>
                <a:cs typeface="Courier New" panose="02070309020205020404" pitchFamily="49" charset="0"/>
              </a:rPr>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00A3928A-D199-07D3-2218-358F95D80B35}"/>
              </a:ext>
            </a:extLst>
          </p:cNvPr>
          <p:cNvSpPr>
            <a:spLocks noGrp="1" noChangeArrowheads="1"/>
          </p:cNvSpPr>
          <p:nvPr>
            <p:ph type="title"/>
          </p:nvPr>
        </p:nvSpPr>
        <p:spPr/>
        <p:txBody>
          <a:bodyPr/>
          <a:lstStyle/>
          <a:p>
            <a:pPr eaLnBrk="1" hangingPunct="1"/>
            <a:r>
              <a:rPr lang="en-US" altLang="en-US"/>
              <a:t>Accessing fields</a:t>
            </a:r>
          </a:p>
        </p:txBody>
      </p:sp>
      <p:sp>
        <p:nvSpPr>
          <p:cNvPr id="34819" name="Rectangle 3">
            <a:extLst>
              <a:ext uri="{FF2B5EF4-FFF2-40B4-BE49-F238E27FC236}">
                <a16:creationId xmlns:a16="http://schemas.microsoft.com/office/drawing/2014/main" id="{D3F6B076-FCFF-8B5E-63D4-C64E423C88AC}"/>
              </a:ext>
            </a:extLst>
          </p:cNvPr>
          <p:cNvSpPr>
            <a:spLocks noGrp="1" noChangeArrowheads="1"/>
          </p:cNvSpPr>
          <p:nvPr>
            <p:ph type="body" idx="1"/>
          </p:nvPr>
        </p:nvSpPr>
        <p:spPr/>
        <p:txBody>
          <a:bodyPr/>
          <a:lstStyle/>
          <a:p>
            <a:pPr eaLnBrk="1" hangingPunct="1">
              <a:lnSpc>
                <a:spcPct val="90000"/>
              </a:lnSpc>
            </a:pPr>
            <a:r>
              <a:rPr lang="en-US" altLang="en-US" sz="2800"/>
              <a:t>Getting Field Values</a:t>
            </a:r>
          </a:p>
          <a:p>
            <a:pPr lvl="1" eaLnBrk="1" hangingPunct="1">
              <a:lnSpc>
                <a:spcPct val="90000"/>
              </a:lnSpc>
              <a:buFontTx/>
              <a:buNone/>
            </a:pPr>
            <a:r>
              <a:rPr lang="en-US" altLang="en-US" sz="2000">
                <a:latin typeface="Courier New" panose="02070309020205020404" pitchFamily="49" charset="0"/>
              </a:rPr>
              <a:t>Rectangle r = new Rectangle(12,24) ;</a:t>
            </a:r>
          </a:p>
          <a:p>
            <a:pPr lvl="1" eaLnBrk="1" hangingPunct="1">
              <a:lnSpc>
                <a:spcPct val="90000"/>
              </a:lnSpc>
              <a:buFontTx/>
              <a:buNone/>
            </a:pPr>
            <a:r>
              <a:rPr lang="en-US" altLang="en-US" sz="2000">
                <a:latin typeface="Courier New" panose="02070309020205020404" pitchFamily="49" charset="0"/>
              </a:rPr>
              <a:t>Class&lt;?&gt; c = r.getClass() ;</a:t>
            </a:r>
          </a:p>
          <a:p>
            <a:pPr lvl="1" eaLnBrk="1" hangingPunct="1">
              <a:lnSpc>
                <a:spcPct val="90000"/>
              </a:lnSpc>
              <a:buFontTx/>
              <a:buNone/>
            </a:pPr>
            <a:r>
              <a:rPr lang="en-US" altLang="en-US" sz="2000">
                <a:latin typeface="Courier New" panose="02070309020205020404" pitchFamily="49" charset="0"/>
              </a:rPr>
              <a:t>Field f = c.getField(“height”) ;</a:t>
            </a:r>
          </a:p>
          <a:p>
            <a:pPr lvl="1" eaLnBrk="1" hangingPunct="1">
              <a:lnSpc>
                <a:spcPct val="90000"/>
              </a:lnSpc>
              <a:buFontTx/>
              <a:buNone/>
            </a:pPr>
            <a:r>
              <a:rPr lang="en-US" altLang="en-US" sz="2000">
                <a:latin typeface="Courier New" panose="02070309020205020404" pitchFamily="49" charset="0"/>
              </a:rPr>
              <a:t>Integer h = (Integer) </a:t>
            </a:r>
            <a:r>
              <a:rPr lang="en-US" altLang="en-US" sz="2000" b="1">
                <a:latin typeface="Courier New" panose="02070309020205020404" pitchFamily="49" charset="0"/>
              </a:rPr>
              <a:t>f.get(r)</a:t>
            </a:r>
            <a:r>
              <a:rPr lang="en-US" altLang="en-US" sz="2000">
                <a:latin typeface="Courier New" panose="02070309020205020404" pitchFamily="49" charset="0"/>
              </a:rPr>
              <a:t> ;</a:t>
            </a:r>
          </a:p>
          <a:p>
            <a:pPr lvl="1" eaLnBrk="1" hangingPunct="1">
              <a:lnSpc>
                <a:spcPct val="90000"/>
              </a:lnSpc>
              <a:buFontTx/>
              <a:buNone/>
            </a:pPr>
            <a:r>
              <a:rPr lang="en-US" altLang="en-US" sz="2000">
                <a:latin typeface="Courier New" panose="02070309020205020404" pitchFamily="49" charset="0"/>
              </a:rPr>
              <a:t>// </a:t>
            </a:r>
            <a:r>
              <a:rPr lang="en-US" altLang="en-US" sz="2000" b="1">
                <a:latin typeface="Courier New" panose="02070309020205020404" pitchFamily="49" charset="0"/>
              </a:rPr>
              <a:t>equivalent with: </a:t>
            </a:r>
            <a:r>
              <a:rPr lang="en-US" altLang="en-US" sz="2000" b="1">
                <a:solidFill>
                  <a:srgbClr val="FF0000"/>
                </a:solidFill>
                <a:latin typeface="Courier New" panose="02070309020205020404" pitchFamily="49" charset="0"/>
              </a:rPr>
              <a:t>h=r.height;</a:t>
            </a:r>
          </a:p>
          <a:p>
            <a:pPr eaLnBrk="1" hangingPunct="1">
              <a:lnSpc>
                <a:spcPct val="90000"/>
              </a:lnSpc>
            </a:pPr>
            <a:r>
              <a:rPr lang="en-US" altLang="en-US" sz="2800"/>
              <a:t>Setting Field Values</a:t>
            </a:r>
          </a:p>
          <a:p>
            <a:pPr lvl="1" eaLnBrk="1" hangingPunct="1">
              <a:lnSpc>
                <a:spcPct val="90000"/>
              </a:lnSpc>
              <a:buFontTx/>
              <a:buNone/>
            </a:pPr>
            <a:r>
              <a:rPr lang="en-US" altLang="en-US" sz="2000">
                <a:latin typeface="Courier New" panose="02070309020205020404" pitchFamily="49" charset="0"/>
              </a:rPr>
              <a:t>Rectangle r = new Rectangle(12,24) ;</a:t>
            </a:r>
          </a:p>
          <a:p>
            <a:pPr lvl="1" eaLnBrk="1" hangingPunct="1">
              <a:lnSpc>
                <a:spcPct val="90000"/>
              </a:lnSpc>
              <a:buFontTx/>
              <a:buNone/>
            </a:pPr>
            <a:r>
              <a:rPr lang="en-US" altLang="en-US" sz="2000">
                <a:latin typeface="Courier New" panose="02070309020205020404" pitchFamily="49" charset="0"/>
              </a:rPr>
              <a:t>Class&lt;?&gt; c = r.getClass() ;</a:t>
            </a:r>
          </a:p>
          <a:p>
            <a:pPr lvl="1" eaLnBrk="1" hangingPunct="1">
              <a:lnSpc>
                <a:spcPct val="90000"/>
              </a:lnSpc>
              <a:buFontTx/>
              <a:buNone/>
            </a:pPr>
            <a:r>
              <a:rPr lang="en-US" altLang="en-US" sz="2000">
                <a:latin typeface="Courier New" panose="02070309020205020404" pitchFamily="49" charset="0"/>
              </a:rPr>
              <a:t>Field f = c.getField(“width”) ;</a:t>
            </a:r>
          </a:p>
          <a:p>
            <a:pPr lvl="1" eaLnBrk="1" hangingPunct="1">
              <a:lnSpc>
                <a:spcPct val="90000"/>
              </a:lnSpc>
              <a:buFontTx/>
              <a:buNone/>
            </a:pPr>
            <a:r>
              <a:rPr lang="en-US" altLang="en-US" sz="2000" b="1">
                <a:latin typeface="Courier New" panose="02070309020205020404" pitchFamily="49" charset="0"/>
              </a:rPr>
              <a:t>f.set(r,new Integer(30)) ;</a:t>
            </a:r>
          </a:p>
          <a:p>
            <a:pPr lvl="1" eaLnBrk="1" hangingPunct="1">
              <a:lnSpc>
                <a:spcPct val="90000"/>
              </a:lnSpc>
              <a:buFontTx/>
              <a:buNone/>
            </a:pPr>
            <a:r>
              <a:rPr lang="en-US" altLang="en-US" sz="2000" b="1">
                <a:latin typeface="Courier New" panose="02070309020205020404" pitchFamily="49" charset="0"/>
              </a:rPr>
              <a:t>// equivalent with:  </a:t>
            </a:r>
            <a:r>
              <a:rPr lang="en-US" altLang="en-US" sz="2000" b="1">
                <a:solidFill>
                  <a:srgbClr val="FF0000"/>
                </a:solidFill>
                <a:latin typeface="Courier New" panose="02070309020205020404" pitchFamily="49" charset="0"/>
              </a:rPr>
              <a:t>r.width=30</a:t>
            </a:r>
          </a:p>
          <a:p>
            <a:pPr eaLnBrk="1" hangingPunct="1">
              <a:lnSpc>
                <a:spcPct val="90000"/>
              </a:lnSpc>
            </a:pPr>
            <a:endParaRPr lang="en-US" altLang="en-US" sz="2000" b="1">
              <a:latin typeface="Courier New" panose="02070309020205020404" pitchFamily="49"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C86907A4-8B90-15A3-C9EA-E5B2678E6778}"/>
              </a:ext>
            </a:extLst>
          </p:cNvPr>
          <p:cNvSpPr>
            <a:spLocks noGrp="1" noChangeArrowheads="1"/>
          </p:cNvSpPr>
          <p:nvPr>
            <p:ph type="title"/>
          </p:nvPr>
        </p:nvSpPr>
        <p:spPr/>
        <p:txBody>
          <a:bodyPr/>
          <a:lstStyle/>
          <a:p>
            <a:pPr eaLnBrk="1" hangingPunct="1"/>
            <a:r>
              <a:rPr lang="en-US" altLang="en-US"/>
              <a:t>Invoking methods</a:t>
            </a:r>
          </a:p>
        </p:txBody>
      </p:sp>
      <p:sp>
        <p:nvSpPr>
          <p:cNvPr id="35843" name="Rectangle 3">
            <a:extLst>
              <a:ext uri="{FF2B5EF4-FFF2-40B4-BE49-F238E27FC236}">
                <a16:creationId xmlns:a16="http://schemas.microsoft.com/office/drawing/2014/main" id="{9B79E583-663F-DE06-FF3A-C93FE9E44A3B}"/>
              </a:ext>
            </a:extLst>
          </p:cNvPr>
          <p:cNvSpPr>
            <a:spLocks noGrp="1" noChangeArrowheads="1"/>
          </p:cNvSpPr>
          <p:nvPr>
            <p:ph type="body" idx="1"/>
          </p:nvPr>
        </p:nvSpPr>
        <p:spPr>
          <a:xfrm>
            <a:off x="457200" y="1600200"/>
            <a:ext cx="8686800" cy="4525963"/>
          </a:xfrm>
        </p:spPr>
        <p:txBody>
          <a:bodyPr/>
          <a:lstStyle/>
          <a:p>
            <a:pPr eaLnBrk="1" hangingPunct="1">
              <a:lnSpc>
                <a:spcPct val="90000"/>
              </a:lnSpc>
              <a:buFontTx/>
              <a:buNone/>
            </a:pPr>
            <a:r>
              <a:rPr lang="en-US" altLang="en-US" sz="1800">
                <a:latin typeface="Courier New" panose="02070309020205020404" pitchFamily="49" charset="0"/>
              </a:rPr>
              <a:t>String s1 = “Hello ” ;</a:t>
            </a:r>
          </a:p>
          <a:p>
            <a:pPr eaLnBrk="1" hangingPunct="1">
              <a:lnSpc>
                <a:spcPct val="90000"/>
              </a:lnSpc>
              <a:buFontTx/>
              <a:buNone/>
            </a:pPr>
            <a:r>
              <a:rPr lang="en-US" altLang="en-US" sz="1800">
                <a:latin typeface="Courier New" panose="02070309020205020404" pitchFamily="49" charset="0"/>
              </a:rPr>
              <a:t>String s2 = “World” ;</a:t>
            </a:r>
          </a:p>
          <a:p>
            <a:pPr eaLnBrk="1" hangingPunct="1">
              <a:lnSpc>
                <a:spcPct val="90000"/>
              </a:lnSpc>
              <a:buFontTx/>
              <a:buNone/>
            </a:pPr>
            <a:endParaRPr lang="en-US" altLang="en-US" sz="1800">
              <a:latin typeface="Courier New" panose="02070309020205020404" pitchFamily="49" charset="0"/>
            </a:endParaRPr>
          </a:p>
          <a:p>
            <a:pPr eaLnBrk="1" hangingPunct="1">
              <a:lnSpc>
                <a:spcPct val="90000"/>
              </a:lnSpc>
              <a:buFontTx/>
              <a:buNone/>
            </a:pPr>
            <a:r>
              <a:rPr lang="en-US" altLang="en-US" sz="1800">
                <a:latin typeface="Courier New" panose="02070309020205020404" pitchFamily="49" charset="0"/>
              </a:rPr>
              <a:t>Class&lt;?&gt; c = String.class ;</a:t>
            </a:r>
          </a:p>
          <a:p>
            <a:pPr eaLnBrk="1" hangingPunct="1">
              <a:lnSpc>
                <a:spcPct val="90000"/>
              </a:lnSpc>
              <a:buFontTx/>
              <a:buNone/>
            </a:pPr>
            <a:r>
              <a:rPr lang="en-US" altLang="en-US" sz="1800">
                <a:latin typeface="Courier New" panose="02070309020205020404" pitchFamily="49" charset="0"/>
              </a:rPr>
              <a:t>Class&lt;?&gt;[] paramtypes = new Class[] { String.class } ;</a:t>
            </a:r>
          </a:p>
          <a:p>
            <a:pPr eaLnBrk="1" hangingPunct="1">
              <a:lnSpc>
                <a:spcPct val="90000"/>
              </a:lnSpc>
              <a:buFontTx/>
              <a:buNone/>
            </a:pPr>
            <a:r>
              <a:rPr lang="en-US" altLang="en-US" sz="1800">
                <a:latin typeface="Courier New" panose="02070309020205020404" pitchFamily="49" charset="0"/>
              </a:rPr>
              <a:t>Method concatMethod = c.getMethod(“concat”,paramtypes) ;</a:t>
            </a:r>
          </a:p>
          <a:p>
            <a:pPr eaLnBrk="1" hangingPunct="1">
              <a:lnSpc>
                <a:spcPct val="90000"/>
              </a:lnSpc>
              <a:buFontTx/>
              <a:buNone/>
            </a:pPr>
            <a:endParaRPr lang="en-US" altLang="en-US" sz="1800">
              <a:latin typeface="Courier New" panose="02070309020205020404" pitchFamily="49" charset="0"/>
            </a:endParaRPr>
          </a:p>
          <a:p>
            <a:pPr eaLnBrk="1" hangingPunct="1">
              <a:lnSpc>
                <a:spcPct val="90000"/>
              </a:lnSpc>
              <a:buFontTx/>
              <a:buNone/>
            </a:pPr>
            <a:r>
              <a:rPr lang="en-US" altLang="en-US" sz="1800">
                <a:latin typeface="Courier New" panose="02070309020205020404" pitchFamily="49" charset="0"/>
              </a:rPr>
              <a:t>Object[] args = new Object[] { s2 } ;</a:t>
            </a:r>
          </a:p>
          <a:p>
            <a:pPr eaLnBrk="1" hangingPunct="1">
              <a:lnSpc>
                <a:spcPct val="90000"/>
              </a:lnSpc>
              <a:buFontTx/>
              <a:buNone/>
            </a:pPr>
            <a:r>
              <a:rPr lang="en-US" altLang="en-US" sz="1800">
                <a:latin typeface="Courier New" panose="02070309020205020404" pitchFamily="49" charset="0"/>
              </a:rPr>
              <a:t>String result = (String) </a:t>
            </a:r>
            <a:r>
              <a:rPr lang="en-US" altLang="en-US" sz="1800" b="1">
                <a:latin typeface="Courier New" panose="02070309020205020404" pitchFamily="49" charset="0"/>
              </a:rPr>
              <a:t>concatMethod.invoke(s1,args) ;</a:t>
            </a:r>
          </a:p>
          <a:p>
            <a:pPr eaLnBrk="1" hangingPunct="1">
              <a:lnSpc>
                <a:spcPct val="90000"/>
              </a:lnSpc>
              <a:buFontTx/>
              <a:buNone/>
            </a:pPr>
            <a:r>
              <a:rPr lang="en-US" altLang="en-US" sz="1800" b="1">
                <a:latin typeface="Courier New" panose="02070309020205020404" pitchFamily="49" charset="0"/>
              </a:rPr>
              <a:t>// equivalent with </a:t>
            </a:r>
            <a:r>
              <a:rPr lang="en-US" altLang="en-US" sz="1800" b="1">
                <a:solidFill>
                  <a:srgbClr val="FF0000"/>
                </a:solidFill>
                <a:latin typeface="Courier New" panose="02070309020205020404" pitchFamily="49" charset="0"/>
              </a:rPr>
              <a:t>result=s1.concat(s2);</a:t>
            </a:r>
          </a:p>
          <a:p>
            <a:pPr eaLnBrk="1" hangingPunct="1">
              <a:lnSpc>
                <a:spcPct val="90000"/>
              </a:lnSpc>
              <a:buFontTx/>
              <a:buNone/>
            </a:pPr>
            <a:endParaRPr lang="en-US" altLang="en-US" sz="2000">
              <a:latin typeface="Courier New" panose="02070309020205020404" pitchFamily="49"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5">
            <a:extLst>
              <a:ext uri="{FF2B5EF4-FFF2-40B4-BE49-F238E27FC236}">
                <a16:creationId xmlns:a16="http://schemas.microsoft.com/office/drawing/2014/main" id="{F58324D0-8650-A731-08C9-80D4BFE5C395}"/>
              </a:ext>
            </a:extLst>
          </p:cNvPr>
          <p:cNvSpPr txBox="1">
            <a:spLocks noChangeArrowheads="1"/>
          </p:cNvSpPr>
          <p:nvPr/>
        </p:nvSpPr>
        <p:spPr bwMode="auto">
          <a:xfrm>
            <a:off x="228600" y="304800"/>
            <a:ext cx="9067800" cy="590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latin typeface="Courier New" panose="02070309020205020404" pitchFamily="49" charset="0"/>
              </a:rPr>
              <a:t>String className = "java.lang.String";</a:t>
            </a:r>
          </a:p>
          <a:p>
            <a:pPr eaLnBrk="1" hangingPunct="1">
              <a:spcBef>
                <a:spcPct val="0"/>
              </a:spcBef>
              <a:buFontTx/>
              <a:buNone/>
            </a:pPr>
            <a:r>
              <a:rPr lang="en-US" altLang="en-US" sz="1800">
                <a:latin typeface="Courier New" panose="02070309020205020404" pitchFamily="49" charset="0"/>
              </a:rPr>
              <a:t>String methodName="length";</a:t>
            </a:r>
          </a:p>
          <a:p>
            <a:pPr eaLnBrk="1" hangingPunct="1">
              <a:spcBef>
                <a:spcPct val="0"/>
              </a:spcBef>
              <a:buFontTx/>
              <a:buNone/>
            </a:pPr>
            <a:endParaRPr lang="en-US" altLang="en-US" sz="1800">
              <a:latin typeface="Courier New" panose="02070309020205020404" pitchFamily="49" charset="0"/>
            </a:endParaRPr>
          </a:p>
          <a:p>
            <a:pPr eaLnBrk="1" hangingPunct="1">
              <a:spcBef>
                <a:spcPct val="0"/>
              </a:spcBef>
              <a:buFontTx/>
              <a:buNone/>
            </a:pPr>
            <a:r>
              <a:rPr lang="en-US" altLang="en-US" sz="1800">
                <a:latin typeface="Courier New" panose="02070309020205020404" pitchFamily="49" charset="0"/>
              </a:rPr>
              <a:t>Class&lt;?&gt; c;</a:t>
            </a:r>
          </a:p>
          <a:p>
            <a:pPr eaLnBrk="1" hangingPunct="1">
              <a:spcBef>
                <a:spcPct val="0"/>
              </a:spcBef>
              <a:buFontTx/>
              <a:buNone/>
            </a:pPr>
            <a:endParaRPr lang="en-US" altLang="en-US" sz="1800">
              <a:latin typeface="Courier New" panose="02070309020205020404" pitchFamily="49" charset="0"/>
            </a:endParaRPr>
          </a:p>
          <a:p>
            <a:pPr eaLnBrk="1" hangingPunct="1">
              <a:spcBef>
                <a:spcPct val="0"/>
              </a:spcBef>
              <a:buFontTx/>
              <a:buNone/>
            </a:pPr>
            <a:r>
              <a:rPr lang="en-US" altLang="en-US" sz="1800">
                <a:latin typeface="Courier New" panose="02070309020205020404" pitchFamily="49" charset="0"/>
              </a:rPr>
              <a:t>c = Class.</a:t>
            </a:r>
            <a:r>
              <a:rPr lang="en-US" altLang="en-US" sz="1800" i="1">
                <a:latin typeface="Courier New" panose="02070309020205020404" pitchFamily="49" charset="0"/>
              </a:rPr>
              <a:t>forName</a:t>
            </a:r>
            <a:r>
              <a:rPr lang="en-US" altLang="en-US" sz="1800">
                <a:latin typeface="Courier New" panose="02070309020205020404" pitchFamily="49" charset="0"/>
              </a:rPr>
              <a:t>(className);</a:t>
            </a:r>
          </a:p>
          <a:p>
            <a:pPr eaLnBrk="1" hangingPunct="1">
              <a:spcBef>
                <a:spcPct val="0"/>
              </a:spcBef>
              <a:buFontTx/>
              <a:buNone/>
            </a:pPr>
            <a:endParaRPr lang="en-US" altLang="en-US" sz="1800">
              <a:latin typeface="Courier New" panose="02070309020205020404" pitchFamily="49" charset="0"/>
            </a:endParaRPr>
          </a:p>
          <a:p>
            <a:pPr eaLnBrk="1" hangingPunct="1">
              <a:spcBef>
                <a:spcPct val="0"/>
              </a:spcBef>
              <a:buFontTx/>
              <a:buNone/>
            </a:pPr>
            <a:r>
              <a:rPr lang="en-US" altLang="en-US" sz="1800">
                <a:latin typeface="Courier New" panose="02070309020205020404" pitchFamily="49" charset="0"/>
              </a:rPr>
              <a:t>Class&lt;?&gt;[] stringArgsClass = </a:t>
            </a:r>
            <a:r>
              <a:rPr lang="en-US" altLang="en-US" sz="1800" b="1">
                <a:latin typeface="Courier New" panose="02070309020205020404" pitchFamily="49" charset="0"/>
              </a:rPr>
              <a:t>new</a:t>
            </a:r>
            <a:r>
              <a:rPr lang="en-US" altLang="en-US" sz="1800">
                <a:latin typeface="Courier New" panose="02070309020205020404" pitchFamily="49" charset="0"/>
              </a:rPr>
              <a:t> Class[] { String.</a:t>
            </a:r>
            <a:r>
              <a:rPr lang="en-US" altLang="en-US" sz="1800" b="1">
                <a:latin typeface="Courier New" panose="02070309020205020404" pitchFamily="49" charset="0"/>
              </a:rPr>
              <a:t>class</a:t>
            </a:r>
            <a:r>
              <a:rPr lang="en-US" altLang="en-US" sz="1800">
                <a:latin typeface="Courier New" panose="02070309020205020404" pitchFamily="49" charset="0"/>
              </a:rPr>
              <a:t> };</a:t>
            </a:r>
          </a:p>
          <a:p>
            <a:pPr eaLnBrk="1" hangingPunct="1">
              <a:spcBef>
                <a:spcPct val="0"/>
              </a:spcBef>
              <a:buFontTx/>
              <a:buNone/>
            </a:pPr>
            <a:r>
              <a:rPr lang="en-US" altLang="en-US" sz="1800">
                <a:latin typeface="Courier New" panose="02070309020205020404" pitchFamily="49" charset="0"/>
              </a:rPr>
              <a:t>Constructor&lt;?&gt; ctor = c.getConstructor(stringArgsClass);</a:t>
            </a:r>
          </a:p>
          <a:p>
            <a:pPr eaLnBrk="1" hangingPunct="1">
              <a:spcBef>
                <a:spcPct val="0"/>
              </a:spcBef>
              <a:buFontTx/>
              <a:buNone/>
            </a:pPr>
            <a:endParaRPr lang="en-US" altLang="en-US" sz="1800">
              <a:latin typeface="Courier New" panose="02070309020205020404" pitchFamily="49" charset="0"/>
            </a:endParaRPr>
          </a:p>
          <a:p>
            <a:pPr eaLnBrk="1" hangingPunct="1">
              <a:spcBef>
                <a:spcPct val="0"/>
              </a:spcBef>
              <a:buFontTx/>
              <a:buNone/>
            </a:pPr>
            <a:r>
              <a:rPr lang="en-US" altLang="en-US" sz="1800">
                <a:latin typeface="Courier New" panose="02070309020205020404" pitchFamily="49" charset="0"/>
              </a:rPr>
              <a:t>Object[] stringArgs = </a:t>
            </a:r>
            <a:r>
              <a:rPr lang="en-US" altLang="en-US" sz="1800" b="1">
                <a:latin typeface="Courier New" panose="02070309020205020404" pitchFamily="49" charset="0"/>
              </a:rPr>
              <a:t>new</a:t>
            </a:r>
            <a:r>
              <a:rPr lang="en-US" altLang="en-US" sz="1800">
                <a:latin typeface="Courier New" panose="02070309020205020404" pitchFamily="49" charset="0"/>
              </a:rPr>
              <a:t> Object[] { </a:t>
            </a:r>
            <a:r>
              <a:rPr lang="en-US" altLang="en-US" sz="1800" b="1">
                <a:latin typeface="Courier New" panose="02070309020205020404" pitchFamily="49" charset="0"/>
              </a:rPr>
              <a:t>new</a:t>
            </a:r>
            <a:r>
              <a:rPr lang="en-US" altLang="en-US" sz="1800">
                <a:latin typeface="Courier New" panose="02070309020205020404" pitchFamily="49" charset="0"/>
              </a:rPr>
              <a:t> String("abc") };</a:t>
            </a:r>
          </a:p>
          <a:p>
            <a:pPr eaLnBrk="1" hangingPunct="1">
              <a:spcBef>
                <a:spcPct val="0"/>
              </a:spcBef>
              <a:buFontTx/>
              <a:buNone/>
            </a:pPr>
            <a:r>
              <a:rPr lang="en-US" altLang="en-US" sz="1800">
                <a:latin typeface="Courier New" panose="02070309020205020404" pitchFamily="49" charset="0"/>
              </a:rPr>
              <a:t>Object something = ctor.newInstance(stringArgs);</a:t>
            </a:r>
          </a:p>
          <a:p>
            <a:pPr eaLnBrk="1" hangingPunct="1">
              <a:spcBef>
                <a:spcPct val="0"/>
              </a:spcBef>
              <a:buFontTx/>
              <a:buNone/>
            </a:pPr>
            <a:r>
              <a:rPr lang="en-US" altLang="en-US" sz="1800">
                <a:latin typeface="Courier New" panose="02070309020205020404" pitchFamily="49" charset="0"/>
              </a:rPr>
              <a:t>System.</a:t>
            </a:r>
            <a:r>
              <a:rPr lang="en-US" altLang="en-US" sz="1800" i="1">
                <a:latin typeface="Courier New" panose="02070309020205020404" pitchFamily="49" charset="0"/>
              </a:rPr>
              <a:t>out</a:t>
            </a:r>
            <a:r>
              <a:rPr lang="en-US" altLang="en-US" sz="1800">
                <a:latin typeface="Courier New" panose="02070309020205020404" pitchFamily="49" charset="0"/>
              </a:rPr>
              <a:t>.println(something.getClass().getName());</a:t>
            </a:r>
          </a:p>
          <a:p>
            <a:pPr eaLnBrk="1" hangingPunct="1">
              <a:spcBef>
                <a:spcPct val="0"/>
              </a:spcBef>
              <a:buFontTx/>
              <a:buNone/>
            </a:pPr>
            <a:endParaRPr lang="en-US" altLang="en-US" sz="1800">
              <a:latin typeface="Courier New" panose="02070309020205020404" pitchFamily="49" charset="0"/>
            </a:endParaRPr>
          </a:p>
          <a:p>
            <a:pPr eaLnBrk="1" hangingPunct="1">
              <a:spcBef>
                <a:spcPct val="0"/>
              </a:spcBef>
              <a:buFontTx/>
              <a:buNone/>
            </a:pPr>
            <a:r>
              <a:rPr lang="en-US" altLang="en-US" sz="1800">
                <a:latin typeface="Courier New" panose="02070309020205020404" pitchFamily="49" charset="0"/>
              </a:rPr>
              <a:t>Class&lt;?&gt;[] paramtypes = </a:t>
            </a:r>
            <a:r>
              <a:rPr lang="en-US" altLang="en-US" sz="1800" b="1">
                <a:latin typeface="Courier New" panose="02070309020205020404" pitchFamily="49" charset="0"/>
              </a:rPr>
              <a:t>new</a:t>
            </a:r>
            <a:r>
              <a:rPr lang="en-US" altLang="en-US" sz="1800">
                <a:latin typeface="Courier New" panose="02070309020205020404" pitchFamily="49" charset="0"/>
              </a:rPr>
              <a:t> Class[] {};</a:t>
            </a:r>
          </a:p>
          <a:p>
            <a:pPr eaLnBrk="1" hangingPunct="1">
              <a:spcBef>
                <a:spcPct val="0"/>
              </a:spcBef>
              <a:buFontTx/>
              <a:buNone/>
            </a:pPr>
            <a:r>
              <a:rPr lang="en-US" altLang="en-US" sz="1800">
                <a:latin typeface="Courier New" panose="02070309020205020404" pitchFamily="49" charset="0"/>
              </a:rPr>
              <a:t>Method lengthMethod = c.getMethod(methodName, paramtypes);</a:t>
            </a:r>
          </a:p>
          <a:p>
            <a:pPr eaLnBrk="1" hangingPunct="1">
              <a:spcBef>
                <a:spcPct val="0"/>
              </a:spcBef>
              <a:buFontTx/>
              <a:buNone/>
            </a:pPr>
            <a:endParaRPr lang="en-US" altLang="en-US" sz="1800">
              <a:latin typeface="Courier New" panose="02070309020205020404" pitchFamily="49" charset="0"/>
            </a:endParaRPr>
          </a:p>
          <a:p>
            <a:pPr eaLnBrk="1" hangingPunct="1">
              <a:spcBef>
                <a:spcPct val="0"/>
              </a:spcBef>
              <a:buFontTx/>
              <a:buNone/>
            </a:pPr>
            <a:r>
              <a:rPr lang="en-US" altLang="en-US" sz="1800">
                <a:latin typeface="Courier New" panose="02070309020205020404" pitchFamily="49" charset="0"/>
              </a:rPr>
              <a:t>Object[] argsM = </a:t>
            </a:r>
            <a:r>
              <a:rPr lang="en-US" altLang="en-US" sz="1800" b="1">
                <a:latin typeface="Courier New" panose="02070309020205020404" pitchFamily="49" charset="0"/>
              </a:rPr>
              <a:t>new</a:t>
            </a:r>
            <a:r>
              <a:rPr lang="en-US" altLang="en-US" sz="1800">
                <a:latin typeface="Courier New" panose="02070309020205020404" pitchFamily="49" charset="0"/>
              </a:rPr>
              <a:t> Object[] {};</a:t>
            </a:r>
          </a:p>
          <a:p>
            <a:pPr eaLnBrk="1" hangingPunct="1">
              <a:spcBef>
                <a:spcPct val="0"/>
              </a:spcBef>
              <a:buFontTx/>
              <a:buNone/>
            </a:pPr>
            <a:r>
              <a:rPr lang="en-US" altLang="en-US" sz="1800">
                <a:latin typeface="Courier New" panose="02070309020205020404" pitchFamily="49" charset="0"/>
              </a:rPr>
              <a:t>Object result= lengthMethod.invoke(something, argsM);</a:t>
            </a:r>
          </a:p>
          <a:p>
            <a:pPr eaLnBrk="1" hangingPunct="1">
              <a:spcBef>
                <a:spcPct val="0"/>
              </a:spcBef>
              <a:buFontTx/>
              <a:buNone/>
            </a:pPr>
            <a:r>
              <a:rPr lang="en-US" altLang="en-US" sz="1800">
                <a:latin typeface="Courier New" panose="02070309020205020404" pitchFamily="49" charset="0"/>
              </a:rPr>
              <a:t>System.</a:t>
            </a:r>
            <a:r>
              <a:rPr lang="en-US" altLang="en-US" sz="1800" i="1">
                <a:latin typeface="Courier New" panose="02070309020205020404" pitchFamily="49" charset="0"/>
              </a:rPr>
              <a:t>out</a:t>
            </a:r>
            <a:r>
              <a:rPr lang="en-US" altLang="en-US" sz="1800">
                <a:latin typeface="Courier New" panose="02070309020205020404" pitchFamily="49" charset="0"/>
              </a:rPr>
              <a:t>.println(result.getClass().getName());</a:t>
            </a:r>
          </a:p>
          <a:p>
            <a:pPr eaLnBrk="1" hangingPunct="1">
              <a:spcBef>
                <a:spcPct val="0"/>
              </a:spcBef>
              <a:buFontTx/>
              <a:buNone/>
            </a:pPr>
            <a:endParaRPr lang="en-US" altLang="en-US" sz="1800">
              <a:latin typeface="Courier New" panose="02070309020205020404" pitchFamily="49" charset="0"/>
            </a:endParaRPr>
          </a:p>
        </p:txBody>
      </p:sp>
      <p:sp>
        <p:nvSpPr>
          <p:cNvPr id="36867" name="TextBox 1">
            <a:extLst>
              <a:ext uri="{FF2B5EF4-FFF2-40B4-BE49-F238E27FC236}">
                <a16:creationId xmlns:a16="http://schemas.microsoft.com/office/drawing/2014/main" id="{34C9FE83-70E3-1299-B303-B4A508031410}"/>
              </a:ext>
            </a:extLst>
          </p:cNvPr>
          <p:cNvSpPr txBox="1">
            <a:spLocks noChangeArrowheads="1"/>
          </p:cNvSpPr>
          <p:nvPr/>
        </p:nvSpPr>
        <p:spPr bwMode="auto">
          <a:xfrm>
            <a:off x="334963" y="6213475"/>
            <a:ext cx="85804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1800">
                <a:hlinkClick r:id="rId2"/>
              </a:rPr>
              <a:t>http://staff.cs.upt.ro/~ioana/arhit-engl/curs/reflection/DynamicDemo.java</a:t>
            </a:r>
            <a:endParaRPr lang="en-GB" altLang="en-US" sz="1800"/>
          </a:p>
          <a:p>
            <a:pPr>
              <a:spcBef>
                <a:spcPct val="0"/>
              </a:spcBef>
              <a:buFontTx/>
              <a:buNone/>
            </a:pPr>
            <a:endParaRPr lang="en-GB" altLang="en-US" sz="18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461FC3B7-D5BE-5BD1-1462-F81BDC7452CD}"/>
              </a:ext>
            </a:extLst>
          </p:cNvPr>
          <p:cNvSpPr>
            <a:spLocks noGrp="1" noChangeArrowheads="1"/>
          </p:cNvSpPr>
          <p:nvPr>
            <p:ph type="title"/>
          </p:nvPr>
        </p:nvSpPr>
        <p:spPr/>
        <p:txBody>
          <a:bodyPr/>
          <a:lstStyle/>
          <a:p>
            <a:pPr eaLnBrk="1" hangingPunct="1"/>
            <a:r>
              <a:rPr lang="en-US" altLang="en-US"/>
              <a:t>Accessible Objects</a:t>
            </a:r>
          </a:p>
        </p:txBody>
      </p:sp>
      <p:sp>
        <p:nvSpPr>
          <p:cNvPr id="37891" name="Rectangle 3">
            <a:extLst>
              <a:ext uri="{FF2B5EF4-FFF2-40B4-BE49-F238E27FC236}">
                <a16:creationId xmlns:a16="http://schemas.microsoft.com/office/drawing/2014/main" id="{9E069DD9-5971-B24A-3C22-BC4AB4C6752A}"/>
              </a:ext>
            </a:extLst>
          </p:cNvPr>
          <p:cNvSpPr>
            <a:spLocks noGrp="1" noChangeArrowheads="1"/>
          </p:cNvSpPr>
          <p:nvPr>
            <p:ph type="body" idx="1"/>
          </p:nvPr>
        </p:nvSpPr>
        <p:spPr/>
        <p:txBody>
          <a:bodyPr/>
          <a:lstStyle/>
          <a:p>
            <a:pPr eaLnBrk="1" hangingPunct="1">
              <a:lnSpc>
                <a:spcPct val="80000"/>
              </a:lnSpc>
            </a:pPr>
            <a:r>
              <a:rPr lang="en-US" altLang="en-US" sz="2000"/>
              <a:t>Can request that Field, Method, and Constructor objects be “accessible.”</a:t>
            </a:r>
          </a:p>
          <a:p>
            <a:pPr lvl="1" eaLnBrk="1" hangingPunct="1">
              <a:lnSpc>
                <a:spcPct val="80000"/>
              </a:lnSpc>
            </a:pPr>
            <a:r>
              <a:rPr lang="en-US" altLang="en-US" sz="1800"/>
              <a:t>Request granted if no security manager, or if the existing security manager allows it</a:t>
            </a:r>
          </a:p>
          <a:p>
            <a:pPr eaLnBrk="1" hangingPunct="1">
              <a:lnSpc>
                <a:spcPct val="80000"/>
              </a:lnSpc>
            </a:pPr>
            <a:r>
              <a:rPr lang="en-US" altLang="en-US" sz="2000"/>
              <a:t>Can invoke method or access field, even if inaccessible via privacy rules !</a:t>
            </a:r>
          </a:p>
          <a:p>
            <a:pPr eaLnBrk="1" hangingPunct="1">
              <a:lnSpc>
                <a:spcPct val="80000"/>
              </a:lnSpc>
            </a:pPr>
            <a:r>
              <a:rPr lang="en-US" altLang="en-US" sz="2000"/>
              <a:t>AccesibleObject Class:  the Superclass of Field, Method, and Constructor</a:t>
            </a:r>
          </a:p>
          <a:p>
            <a:pPr eaLnBrk="1" hangingPunct="1">
              <a:lnSpc>
                <a:spcPct val="80000"/>
              </a:lnSpc>
            </a:pPr>
            <a:r>
              <a:rPr lang="en-US" altLang="en-US" sz="2000">
                <a:solidFill>
                  <a:schemeClr val="tx2"/>
                </a:solidFill>
              </a:rPr>
              <a:t>boolean isAccessible( )</a:t>
            </a:r>
            <a:r>
              <a:rPr lang="en-US" altLang="en-US" sz="2000"/>
              <a:t> </a:t>
            </a:r>
          </a:p>
          <a:p>
            <a:pPr lvl="1" eaLnBrk="1" hangingPunct="1">
              <a:lnSpc>
                <a:spcPct val="80000"/>
              </a:lnSpc>
            </a:pPr>
            <a:r>
              <a:rPr lang="en-US" altLang="en-US" sz="1800"/>
              <a:t>Gets the value of the accessible flag for this object</a:t>
            </a:r>
          </a:p>
          <a:p>
            <a:pPr eaLnBrk="1" hangingPunct="1">
              <a:lnSpc>
                <a:spcPct val="80000"/>
              </a:lnSpc>
            </a:pPr>
            <a:r>
              <a:rPr lang="en-US" altLang="en-US" sz="2000">
                <a:solidFill>
                  <a:schemeClr val="tx2"/>
                </a:solidFill>
              </a:rPr>
              <a:t>static void setAccessible( AccessibleObject[] array, boolean flag ) </a:t>
            </a:r>
          </a:p>
          <a:p>
            <a:pPr lvl="1" eaLnBrk="1" hangingPunct="1">
              <a:lnSpc>
                <a:spcPct val="80000"/>
              </a:lnSpc>
            </a:pPr>
            <a:r>
              <a:rPr lang="en-US" altLang="en-US" sz="1800"/>
              <a:t>Sets the accessible flag for an array of objects with a single security check </a:t>
            </a:r>
          </a:p>
          <a:p>
            <a:pPr eaLnBrk="1" hangingPunct="1">
              <a:lnSpc>
                <a:spcPct val="80000"/>
              </a:lnSpc>
            </a:pPr>
            <a:r>
              <a:rPr lang="en-US" altLang="en-US" sz="2000">
                <a:solidFill>
                  <a:schemeClr val="tx2"/>
                </a:solidFill>
              </a:rPr>
              <a:t>void setAccessible( boolean flag )</a:t>
            </a:r>
            <a:r>
              <a:rPr lang="en-US" altLang="en-US" sz="2000"/>
              <a:t> </a:t>
            </a:r>
          </a:p>
          <a:p>
            <a:pPr lvl="1" eaLnBrk="1" hangingPunct="1">
              <a:lnSpc>
                <a:spcPct val="80000"/>
              </a:lnSpc>
            </a:pPr>
            <a:r>
              <a:rPr lang="en-US" altLang="en-US" sz="1800"/>
              <a:t>Sets the accessible flag for this object to the indicated boolean value </a:t>
            </a:r>
          </a:p>
          <a:p>
            <a:pPr eaLnBrk="1" hangingPunct="1">
              <a:lnSpc>
                <a:spcPct val="80000"/>
              </a:lnSpc>
            </a:pPr>
            <a:endParaRPr lang="en-US" altLang="en-US" sz="2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E7B08-669E-D130-4E93-FD3D63F0287E}"/>
              </a:ext>
            </a:extLst>
          </p:cNvPr>
          <p:cNvSpPr>
            <a:spLocks noGrp="1"/>
          </p:cNvSpPr>
          <p:nvPr>
            <p:ph type="title"/>
          </p:nvPr>
        </p:nvSpPr>
        <p:spPr/>
        <p:txBody>
          <a:bodyPr/>
          <a:lstStyle/>
          <a:p>
            <a:r>
              <a:rPr lang="en-GB" dirty="0"/>
              <a:t>Arrays and Reflection</a:t>
            </a:r>
          </a:p>
        </p:txBody>
      </p:sp>
      <p:sp>
        <p:nvSpPr>
          <p:cNvPr id="3" name="Content Placeholder 2">
            <a:extLst>
              <a:ext uri="{FF2B5EF4-FFF2-40B4-BE49-F238E27FC236}">
                <a16:creationId xmlns:a16="http://schemas.microsoft.com/office/drawing/2014/main" id="{4A06B04F-D531-BECF-418D-DF965D9DBF93}"/>
              </a:ext>
            </a:extLst>
          </p:cNvPr>
          <p:cNvSpPr>
            <a:spLocks noGrp="1"/>
          </p:cNvSpPr>
          <p:nvPr>
            <p:ph idx="1"/>
          </p:nvPr>
        </p:nvSpPr>
        <p:spPr/>
        <p:txBody>
          <a:bodyPr/>
          <a:lstStyle/>
          <a:p>
            <a:r>
              <a:rPr lang="en-GB" sz="2400" b="0" i="0" dirty="0">
                <a:solidFill>
                  <a:srgbClr val="000000"/>
                </a:solidFill>
                <a:effectLst/>
                <a:latin typeface="Arial" panose="020B0604020202020204" pitchFamily="34" charset="0"/>
              </a:rPr>
              <a:t>Arrays have a component type and a length (which is not part of the type)</a:t>
            </a:r>
          </a:p>
          <a:p>
            <a:r>
              <a:rPr lang="en-GB" sz="2400" dirty="0">
                <a:solidFill>
                  <a:srgbClr val="000000"/>
                </a:solidFill>
                <a:latin typeface="Arial" panose="020B0604020202020204" pitchFamily="34" charset="0"/>
              </a:rPr>
              <a:t>Identifying Array types: </a:t>
            </a:r>
            <a:r>
              <a:rPr lang="en-GB" sz="2400" dirty="0" err="1">
                <a:solidFill>
                  <a:srgbClr val="000000"/>
                </a:solidFill>
                <a:latin typeface="Arial" panose="020B0604020202020204" pitchFamily="34" charset="0"/>
                <a:hlinkClick r:id="rId2"/>
              </a:rPr>
              <a:t>Class.isArray</a:t>
            </a:r>
            <a:r>
              <a:rPr lang="en-GB" sz="2400" dirty="0">
                <a:solidFill>
                  <a:srgbClr val="000000"/>
                </a:solidFill>
                <a:latin typeface="Arial" panose="020B0604020202020204" pitchFamily="34" charset="0"/>
                <a:hlinkClick r:id="rId2"/>
              </a:rPr>
              <a:t>()</a:t>
            </a:r>
            <a:endParaRPr lang="en-GB" sz="2400" dirty="0">
              <a:solidFill>
                <a:srgbClr val="000000"/>
              </a:solidFill>
              <a:latin typeface="Arial" panose="020B0604020202020204" pitchFamily="34" charset="0"/>
            </a:endParaRPr>
          </a:p>
          <a:p>
            <a:r>
              <a:rPr lang="en-GB" sz="2400" dirty="0" err="1">
                <a:hlinkClick r:id="rId3"/>
              </a:rPr>
              <a:t>Class.getComponentType</a:t>
            </a:r>
            <a:r>
              <a:rPr lang="en-GB" sz="2400" dirty="0">
                <a:hlinkClick r:id="rId3"/>
              </a:rPr>
              <a:t>()</a:t>
            </a:r>
            <a:r>
              <a:rPr lang="en-GB" sz="2400" dirty="0"/>
              <a:t>: if the class is an Array, returns the Class object describing the type of array elements, otherwise returns null</a:t>
            </a:r>
          </a:p>
          <a:p>
            <a:r>
              <a:rPr lang="en-GB" sz="2400" dirty="0" err="1">
                <a:hlinkClick r:id="rId4"/>
              </a:rPr>
              <a:t>Array.newInstance</a:t>
            </a:r>
            <a:r>
              <a:rPr lang="en-GB" sz="2400" dirty="0">
                <a:hlinkClick r:id="rId4"/>
              </a:rPr>
              <a:t>(Class&lt;?&gt; </a:t>
            </a:r>
            <a:r>
              <a:rPr lang="en-GB" sz="2400" dirty="0" err="1">
                <a:hlinkClick r:id="rId4"/>
              </a:rPr>
              <a:t>compType</a:t>
            </a:r>
            <a:r>
              <a:rPr lang="en-GB" sz="2400" dirty="0">
                <a:hlinkClick r:id="rId4"/>
              </a:rPr>
              <a:t>, int size)</a:t>
            </a:r>
            <a:endParaRPr lang="en-GB" sz="2400" dirty="0"/>
          </a:p>
          <a:p>
            <a:r>
              <a:rPr lang="en-GB" sz="2400" dirty="0" err="1">
                <a:hlinkClick r:id="rId5"/>
              </a:rPr>
              <a:t>Array.set</a:t>
            </a:r>
            <a:r>
              <a:rPr lang="en-GB" sz="2400" dirty="0">
                <a:hlinkClick r:id="rId5"/>
              </a:rPr>
              <a:t>(Object array, int index, Object value)</a:t>
            </a:r>
            <a:endParaRPr lang="en-GB" sz="2400" dirty="0"/>
          </a:p>
          <a:p>
            <a:r>
              <a:rPr lang="en-GB" sz="2400" dirty="0" err="1">
                <a:hlinkClick r:id="rId5"/>
              </a:rPr>
              <a:t>Array.get</a:t>
            </a:r>
            <a:r>
              <a:rPr lang="en-GB" sz="2400" dirty="0">
                <a:hlinkClick r:id="rId5"/>
              </a:rPr>
              <a:t>(Object array, int index)</a:t>
            </a:r>
            <a:endParaRPr lang="en-GB" sz="2400" dirty="0"/>
          </a:p>
        </p:txBody>
      </p:sp>
    </p:spTree>
    <p:extLst>
      <p:ext uri="{BB962C8B-B14F-4D97-AF65-F5344CB8AC3E}">
        <p14:creationId xmlns:p14="http://schemas.microsoft.com/office/powerpoint/2010/main" val="14992536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8A8DFB-2584-8506-494A-E5FEDC7199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CA88F0-84AE-A18E-6C6C-1B659717D242}"/>
              </a:ext>
            </a:extLst>
          </p:cNvPr>
          <p:cNvSpPr>
            <a:spLocks noGrp="1"/>
          </p:cNvSpPr>
          <p:nvPr>
            <p:ph type="title"/>
          </p:nvPr>
        </p:nvSpPr>
        <p:spPr/>
        <p:txBody>
          <a:bodyPr/>
          <a:lstStyle/>
          <a:p>
            <a:r>
              <a:rPr lang="en-GB" dirty="0"/>
              <a:t>Generics and Reflection</a:t>
            </a:r>
          </a:p>
        </p:txBody>
      </p:sp>
      <p:sp>
        <p:nvSpPr>
          <p:cNvPr id="3" name="Content Placeholder 2">
            <a:extLst>
              <a:ext uri="{FF2B5EF4-FFF2-40B4-BE49-F238E27FC236}">
                <a16:creationId xmlns:a16="http://schemas.microsoft.com/office/drawing/2014/main" id="{DED9BA85-0A8C-D672-A76E-7AC927B2FC26}"/>
              </a:ext>
            </a:extLst>
          </p:cNvPr>
          <p:cNvSpPr>
            <a:spLocks noGrp="1"/>
          </p:cNvSpPr>
          <p:nvPr>
            <p:ph idx="1"/>
          </p:nvPr>
        </p:nvSpPr>
        <p:spPr>
          <a:xfrm>
            <a:off x="457200" y="1600201"/>
            <a:ext cx="8229600" cy="990600"/>
          </a:xfrm>
        </p:spPr>
        <p:txBody>
          <a:bodyPr/>
          <a:lstStyle/>
          <a:p>
            <a:pPr marL="0" indent="0">
              <a:buNone/>
            </a:pPr>
            <a:r>
              <a:rPr lang="en-GB" sz="1800" b="0" i="0" dirty="0">
                <a:solidFill>
                  <a:srgbClr val="000000"/>
                </a:solidFill>
                <a:effectLst/>
              </a:rPr>
              <a:t>In Generics, the type of information is only available at compile-time. Java compiler erases type information during compilation and it’s not available at runtime (</a:t>
            </a:r>
            <a:r>
              <a:rPr lang="en-GB" sz="1800" b="1" i="1" dirty="0">
                <a:solidFill>
                  <a:srgbClr val="FF0000"/>
                </a:solidFill>
                <a:effectLst/>
              </a:rPr>
              <a:t>type erasure</a:t>
            </a:r>
            <a:r>
              <a:rPr lang="en-GB" sz="1800" b="0" i="0" dirty="0">
                <a:solidFill>
                  <a:srgbClr val="267438"/>
                </a:solidFill>
                <a:effectLst/>
              </a:rPr>
              <a:t>)</a:t>
            </a:r>
            <a:endParaRPr lang="en-GB" dirty="0"/>
          </a:p>
        </p:txBody>
      </p:sp>
      <p:sp>
        <p:nvSpPr>
          <p:cNvPr id="4" name="Rectangle 1">
            <a:extLst>
              <a:ext uri="{FF2B5EF4-FFF2-40B4-BE49-F238E27FC236}">
                <a16:creationId xmlns:a16="http://schemas.microsoft.com/office/drawing/2014/main" id="{86D28D6C-D904-FC52-E104-CD61500214EE}"/>
              </a:ext>
            </a:extLst>
          </p:cNvPr>
          <p:cNvSpPr>
            <a:spLocks noChangeArrowheads="1"/>
          </p:cNvSpPr>
          <p:nvPr/>
        </p:nvSpPr>
        <p:spPr bwMode="auto">
          <a:xfrm>
            <a:off x="533400" y="2880656"/>
            <a:ext cx="7467600" cy="223138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600"/>
              </a:spcAft>
              <a:buClrTx/>
              <a:buSzTx/>
              <a:buFontTx/>
              <a:buNone/>
              <a:tabLst/>
            </a:pPr>
            <a: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List&lt;String&gt; l = </a:t>
            </a:r>
            <a:r>
              <a:rPr kumimoji="0" lang="en-US" altLang="en-US" b="1" i="0" u="none" strike="noStrike" cap="none" normalizeH="0" baseline="0" dirty="0">
                <a:ln>
                  <a:noFill/>
                </a:ln>
                <a:solidFill>
                  <a:srgbClr val="000080"/>
                </a:solidFill>
                <a:effectLst/>
                <a:latin typeface="Courier New" panose="02070309020205020404" pitchFamily="49" charset="0"/>
                <a:cs typeface="Courier New" panose="02070309020205020404" pitchFamily="49" charset="0"/>
              </a:rPr>
              <a:t>new </a:t>
            </a:r>
            <a: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LinkedList&lt;&gt;();</a:t>
            </a:r>
            <a:b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br>
            <a: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Class&lt;?&gt; cl = </a:t>
            </a:r>
            <a:r>
              <a:rPr kumimoji="0" lang="en-US" altLang="en-US"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l.getClass</a:t>
            </a:r>
            <a: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b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br>
            <a:r>
              <a:rPr kumimoji="0" lang="en-US" altLang="en-US"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System.</a:t>
            </a:r>
            <a:r>
              <a:rPr kumimoji="0" lang="en-US" altLang="en-US" b="1" i="1" u="none" strike="noStrike" cap="none" normalizeH="0" baseline="0" dirty="0" err="1">
                <a:ln>
                  <a:noFill/>
                </a:ln>
                <a:solidFill>
                  <a:srgbClr val="660E7A"/>
                </a:solidFill>
                <a:effectLst/>
                <a:latin typeface="Courier New" panose="02070309020205020404" pitchFamily="49" charset="0"/>
                <a:cs typeface="Courier New" panose="02070309020205020404" pitchFamily="49" charset="0"/>
              </a:rPr>
              <a:t>out</a:t>
            </a:r>
            <a:r>
              <a:rPr kumimoji="0" lang="en-US" altLang="en-US"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.println</a:t>
            </a:r>
            <a: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008000"/>
                </a:solidFill>
                <a:effectLst/>
                <a:latin typeface="Courier New" panose="02070309020205020404" pitchFamily="49" charset="0"/>
                <a:cs typeface="Courier New" panose="02070309020205020404" pitchFamily="49" charset="0"/>
              </a:rPr>
              <a:t>"class is "</a:t>
            </a:r>
            <a: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r>
              <a:rPr kumimoji="0" lang="en-US" altLang="en-US"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cl.getName</a:t>
            </a:r>
            <a: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b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br>
            <a:r>
              <a:rPr kumimoji="0" lang="en-US" altLang="en-US"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System.</a:t>
            </a:r>
            <a:r>
              <a:rPr kumimoji="0" lang="en-US" altLang="en-US" b="1" i="1" u="none" strike="noStrike" cap="none" normalizeH="0" baseline="0" dirty="0" err="1">
                <a:ln>
                  <a:noFill/>
                </a:ln>
                <a:solidFill>
                  <a:srgbClr val="660E7A"/>
                </a:solidFill>
                <a:effectLst/>
                <a:latin typeface="Courier New" panose="02070309020205020404" pitchFamily="49" charset="0"/>
                <a:cs typeface="Courier New" panose="02070309020205020404" pitchFamily="49" charset="0"/>
              </a:rPr>
              <a:t>out</a:t>
            </a:r>
            <a:r>
              <a:rPr kumimoji="0" lang="en-US" altLang="en-US"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.println</a:t>
            </a:r>
            <a: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r>
              <a:rPr kumimoji="0" lang="en-US" altLang="en-US"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cl.getTypeParameters</a:t>
            </a:r>
            <a: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r>
              <a:rPr kumimoji="0" lang="en-US" altLang="en-US" b="1" i="0" u="none" strike="noStrike" cap="none" normalizeH="0" baseline="0" dirty="0">
                <a:ln>
                  <a:noFill/>
                </a:ln>
                <a:solidFill>
                  <a:srgbClr val="660E7A"/>
                </a:solidFill>
                <a:effectLst/>
                <a:latin typeface="Courier New" panose="02070309020205020404" pitchFamily="49" charset="0"/>
                <a:cs typeface="Courier New" panose="02070309020205020404" pitchFamily="49" charset="0"/>
              </a:rPr>
              <a:t>length</a:t>
            </a:r>
            <a: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b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br>
            <a:r>
              <a:rPr kumimoji="0" lang="en-US" altLang="en-US"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System.</a:t>
            </a:r>
            <a:r>
              <a:rPr kumimoji="0" lang="en-US" altLang="en-US" b="1" i="1" u="none" strike="noStrike" cap="none" normalizeH="0" baseline="0" dirty="0" err="1">
                <a:ln>
                  <a:noFill/>
                </a:ln>
                <a:solidFill>
                  <a:srgbClr val="660E7A"/>
                </a:solidFill>
                <a:effectLst/>
                <a:latin typeface="Courier New" panose="02070309020205020404" pitchFamily="49" charset="0"/>
                <a:cs typeface="Courier New" panose="02070309020205020404" pitchFamily="49" charset="0"/>
              </a:rPr>
              <a:t>out</a:t>
            </a:r>
            <a:r>
              <a:rPr kumimoji="0" lang="en-US" altLang="en-US"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.println</a:t>
            </a:r>
            <a: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r>
              <a:rPr kumimoji="0" lang="en-US" altLang="en-US"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cl.getTypeParameters</a:t>
            </a:r>
            <a: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r>
              <a:rPr kumimoji="0" lang="en-US" altLang="en-US" b="0" i="0" u="none" strike="noStrike" cap="none" normalizeH="0" baseline="0" dirty="0">
                <a:ln>
                  <a:noFill/>
                </a:ln>
                <a:solidFill>
                  <a:srgbClr val="0000FF"/>
                </a:solidFill>
                <a:effectLst/>
                <a:latin typeface="Courier New" panose="02070309020205020404" pitchFamily="49" charset="0"/>
                <a:cs typeface="Courier New" panose="02070309020205020404" pitchFamily="49" charset="0"/>
              </a:rPr>
              <a:t>0</a:t>
            </a:r>
            <a:r>
              <a:rPr kumimoji="0" lang="en-US" altLang="en-US"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44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86178056-3778-69F0-664B-5B605E2D3FA6}"/>
              </a:ext>
            </a:extLst>
          </p:cNvPr>
          <p:cNvSpPr txBox="1"/>
          <p:nvPr/>
        </p:nvSpPr>
        <p:spPr>
          <a:xfrm>
            <a:off x="3200400" y="4650371"/>
            <a:ext cx="4572000" cy="923330"/>
          </a:xfrm>
          <a:prstGeom prst="rect">
            <a:avLst/>
          </a:prstGeom>
          <a:noFill/>
        </p:spPr>
        <p:txBody>
          <a:bodyPr wrap="square">
            <a:spAutoFit/>
          </a:bodyPr>
          <a:lstStyle/>
          <a:p>
            <a:r>
              <a:rPr lang="en-GB" dirty="0"/>
              <a:t>class is </a:t>
            </a:r>
            <a:r>
              <a:rPr lang="en-GB" dirty="0" err="1"/>
              <a:t>java.util.LinkedList</a:t>
            </a:r>
            <a:endParaRPr lang="en-GB" dirty="0"/>
          </a:p>
          <a:p>
            <a:r>
              <a:rPr lang="en-GB" dirty="0"/>
              <a:t>1</a:t>
            </a:r>
          </a:p>
          <a:p>
            <a:r>
              <a:rPr lang="en-GB" dirty="0"/>
              <a:t>E</a:t>
            </a:r>
          </a:p>
        </p:txBody>
      </p:sp>
      <mc:AlternateContent xmlns:mc="http://schemas.openxmlformats.org/markup-compatibility/2006">
        <mc:Choice xmlns:p14="http://schemas.microsoft.com/office/powerpoint/2010/main" Requires="p14">
          <p:contentPart p14:bwMode="auto" r:id="rId3">
            <p14:nvContentPartPr>
              <p14:cNvPr id="7" name="Ink 6">
                <a:extLst>
                  <a:ext uri="{FF2B5EF4-FFF2-40B4-BE49-F238E27FC236}">
                    <a16:creationId xmlns:a16="http://schemas.microsoft.com/office/drawing/2014/main" id="{37E2D286-DAF5-86AA-42A3-3C4F29C723A2}"/>
                  </a:ext>
                </a:extLst>
              </p14:cNvPr>
              <p14:cNvContentPartPr/>
              <p14:nvPr/>
            </p14:nvContentPartPr>
            <p14:xfrm>
              <a:off x="3646685" y="4290038"/>
              <a:ext cx="3009960" cy="44280"/>
            </p14:xfrm>
          </p:contentPart>
        </mc:Choice>
        <mc:Fallback>
          <p:pic>
            <p:nvPicPr>
              <p:cNvPr id="7" name="Ink 6">
                <a:extLst>
                  <a:ext uri="{FF2B5EF4-FFF2-40B4-BE49-F238E27FC236}">
                    <a16:creationId xmlns:a16="http://schemas.microsoft.com/office/drawing/2014/main" id="{37E2D286-DAF5-86AA-42A3-3C4F29C723A2}"/>
                  </a:ext>
                </a:extLst>
              </p:cNvPr>
              <p:cNvPicPr/>
              <p:nvPr/>
            </p:nvPicPr>
            <p:blipFill>
              <a:blip r:embed="rId4"/>
              <a:stretch>
                <a:fillRect/>
              </a:stretch>
            </p:blipFill>
            <p:spPr>
              <a:xfrm>
                <a:off x="3610685" y="4218038"/>
                <a:ext cx="3081600" cy="18792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8" name="Ink 7">
                <a:extLst>
                  <a:ext uri="{FF2B5EF4-FFF2-40B4-BE49-F238E27FC236}">
                    <a16:creationId xmlns:a16="http://schemas.microsoft.com/office/drawing/2014/main" id="{481F6706-6CF6-7B9B-6458-F4B3C8EB9FF1}"/>
                  </a:ext>
                </a:extLst>
              </p14:cNvPr>
              <p14:cNvContentPartPr/>
              <p14:nvPr/>
            </p14:nvContentPartPr>
            <p14:xfrm>
              <a:off x="3208925" y="5329358"/>
              <a:ext cx="334440" cy="159840"/>
            </p14:xfrm>
          </p:contentPart>
        </mc:Choice>
        <mc:Fallback>
          <p:pic>
            <p:nvPicPr>
              <p:cNvPr id="8" name="Ink 7">
                <a:extLst>
                  <a:ext uri="{FF2B5EF4-FFF2-40B4-BE49-F238E27FC236}">
                    <a16:creationId xmlns:a16="http://schemas.microsoft.com/office/drawing/2014/main" id="{481F6706-6CF6-7B9B-6458-F4B3C8EB9FF1}"/>
                  </a:ext>
                </a:extLst>
              </p:cNvPr>
              <p:cNvPicPr/>
              <p:nvPr/>
            </p:nvPicPr>
            <p:blipFill>
              <a:blip r:embed="rId6"/>
              <a:stretch>
                <a:fillRect/>
              </a:stretch>
            </p:blipFill>
            <p:spPr>
              <a:xfrm>
                <a:off x="3172925" y="5257718"/>
                <a:ext cx="406080" cy="303480"/>
              </a:xfrm>
              <a:prstGeom prst="rect">
                <a:avLst/>
              </a:prstGeom>
            </p:spPr>
          </p:pic>
        </mc:Fallback>
      </mc:AlternateContent>
      <p:sp>
        <p:nvSpPr>
          <p:cNvPr id="9" name="Callout: Line with Accent Bar 8">
            <a:extLst>
              <a:ext uri="{FF2B5EF4-FFF2-40B4-BE49-F238E27FC236}">
                <a16:creationId xmlns:a16="http://schemas.microsoft.com/office/drawing/2014/main" id="{A3E67D54-57F1-2B11-08DE-2365E07D5D92}"/>
              </a:ext>
            </a:extLst>
          </p:cNvPr>
          <p:cNvSpPr/>
          <p:nvPr/>
        </p:nvSpPr>
        <p:spPr>
          <a:xfrm>
            <a:off x="5029200" y="5257799"/>
            <a:ext cx="2438400" cy="1152558"/>
          </a:xfrm>
          <a:prstGeom prst="accentCallout1">
            <a:avLst>
              <a:gd name="adj1" fmla="val 18750"/>
              <a:gd name="adj2" fmla="val -8333"/>
              <a:gd name="adj3" fmla="val 10509"/>
              <a:gd name="adj4" fmla="val -60350"/>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err="1">
                <a:solidFill>
                  <a:srgbClr val="FF0000"/>
                </a:solidFill>
              </a:rPr>
              <a:t>getTypeParameters</a:t>
            </a:r>
            <a:r>
              <a:rPr lang="en-GB" dirty="0">
                <a:solidFill>
                  <a:srgbClr val="FF0000"/>
                </a:solidFill>
              </a:rPr>
              <a:t> gets the formal type parameter, not the actual parameter!!</a:t>
            </a:r>
          </a:p>
        </p:txBody>
      </p:sp>
    </p:spTree>
    <p:extLst>
      <p:ext uri="{BB962C8B-B14F-4D97-AF65-F5344CB8AC3E}">
        <p14:creationId xmlns:p14="http://schemas.microsoft.com/office/powerpoint/2010/main" val="33995335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F9361-628F-124F-6CFD-37E6B44BE405}"/>
              </a:ext>
            </a:extLst>
          </p:cNvPr>
          <p:cNvSpPr>
            <a:spLocks noGrp="1"/>
          </p:cNvSpPr>
          <p:nvPr>
            <p:ph type="title"/>
          </p:nvPr>
        </p:nvSpPr>
        <p:spPr/>
        <p:txBody>
          <a:bodyPr/>
          <a:lstStyle/>
          <a:p>
            <a:r>
              <a:rPr lang="en-GB" dirty="0"/>
              <a:t>Generics and Reflection (2)</a:t>
            </a:r>
          </a:p>
        </p:txBody>
      </p:sp>
      <p:sp>
        <p:nvSpPr>
          <p:cNvPr id="3" name="Content Placeholder 2">
            <a:extLst>
              <a:ext uri="{FF2B5EF4-FFF2-40B4-BE49-F238E27FC236}">
                <a16:creationId xmlns:a16="http://schemas.microsoft.com/office/drawing/2014/main" id="{8E88544F-9750-D446-63D6-A616D8CC33C6}"/>
              </a:ext>
            </a:extLst>
          </p:cNvPr>
          <p:cNvSpPr>
            <a:spLocks noGrp="1"/>
          </p:cNvSpPr>
          <p:nvPr>
            <p:ph idx="1"/>
          </p:nvPr>
        </p:nvSpPr>
        <p:spPr/>
        <p:txBody>
          <a:bodyPr/>
          <a:lstStyle/>
          <a:p>
            <a:r>
              <a:rPr lang="en-GB" sz="2400" dirty="0">
                <a:solidFill>
                  <a:srgbClr val="000000"/>
                </a:solidFill>
                <a:latin typeface="Arial" panose="020B0604020202020204" pitchFamily="34" charset="0"/>
              </a:rPr>
              <a:t>Still i</a:t>
            </a:r>
            <a:r>
              <a:rPr lang="en-GB" sz="2400" b="0" i="0" dirty="0">
                <a:solidFill>
                  <a:srgbClr val="000000"/>
                </a:solidFill>
                <a:effectLst/>
                <a:latin typeface="Arial" panose="020B0604020202020204" pitchFamily="34" charset="0"/>
              </a:rPr>
              <a:t>t </a:t>
            </a:r>
            <a:r>
              <a:rPr lang="en-GB" sz="2400" b="1" i="0" dirty="0">
                <a:solidFill>
                  <a:srgbClr val="000000"/>
                </a:solidFill>
                <a:effectLst/>
                <a:latin typeface="Arial" panose="020B0604020202020204" pitchFamily="34" charset="0"/>
              </a:rPr>
              <a:t>is</a:t>
            </a:r>
            <a:r>
              <a:rPr lang="en-GB" sz="2400" b="0" i="0" dirty="0">
                <a:solidFill>
                  <a:srgbClr val="000000"/>
                </a:solidFill>
                <a:effectLst/>
                <a:latin typeface="Arial" panose="020B0604020202020204" pitchFamily="34" charset="0"/>
              </a:rPr>
              <a:t> possible to access generics information at runtime in certain cases:</a:t>
            </a:r>
          </a:p>
          <a:p>
            <a:r>
              <a:rPr lang="en-GB" sz="2400" dirty="0">
                <a:solidFill>
                  <a:srgbClr val="000000"/>
                </a:solidFill>
                <a:latin typeface="Arial" panose="020B0604020202020204" pitchFamily="34" charset="0"/>
              </a:rPr>
              <a:t>It is </a:t>
            </a:r>
            <a:r>
              <a:rPr lang="en-GB" sz="2400" b="0" i="0" dirty="0">
                <a:solidFill>
                  <a:srgbClr val="000000"/>
                </a:solidFill>
                <a:effectLst/>
                <a:latin typeface="Arial" panose="020B0604020202020204" pitchFamily="34" charset="0"/>
              </a:rPr>
              <a:t>possible to access the generic types of public fields</a:t>
            </a:r>
            <a:endParaRPr lang="en-GB" sz="2400" dirty="0"/>
          </a:p>
        </p:txBody>
      </p:sp>
      <p:sp>
        <p:nvSpPr>
          <p:cNvPr id="6" name="Rectangle 1">
            <a:extLst>
              <a:ext uri="{FF2B5EF4-FFF2-40B4-BE49-F238E27FC236}">
                <a16:creationId xmlns:a16="http://schemas.microsoft.com/office/drawing/2014/main" id="{E82CAFC9-82C7-54E6-1D38-46F8BB7E108D}"/>
              </a:ext>
            </a:extLst>
          </p:cNvPr>
          <p:cNvSpPr>
            <a:spLocks noChangeArrowheads="1"/>
          </p:cNvSpPr>
          <p:nvPr/>
        </p:nvSpPr>
        <p:spPr bwMode="auto">
          <a:xfrm>
            <a:off x="457200" y="3325743"/>
            <a:ext cx="8686800" cy="304698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Field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field</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  …</a:t>
            </a:r>
            <a:b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br>
            <a:b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Type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genericFieldType</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field.getGenericType</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br>
            <a:b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br>
            <a:r>
              <a:rPr kumimoji="0" lang="en-US" altLang="en-US" sz="1600" b="1" i="0" u="none" strike="noStrike" cap="none" normalizeH="0" baseline="0" dirty="0">
                <a:ln>
                  <a:noFill/>
                </a:ln>
                <a:solidFill>
                  <a:srgbClr val="000080"/>
                </a:solidFill>
                <a:effectLst/>
                <a:latin typeface="Courier New" panose="02070309020205020404" pitchFamily="49" charset="0"/>
                <a:cs typeface="Courier New" panose="02070309020205020404" pitchFamily="49" charset="0"/>
              </a:rPr>
              <a:t>if</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genericFieldType</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1" i="0" u="none" strike="noStrike" cap="none" normalizeH="0" baseline="0" dirty="0" err="1">
                <a:ln>
                  <a:noFill/>
                </a:ln>
                <a:solidFill>
                  <a:srgbClr val="000080"/>
                </a:solidFill>
                <a:effectLst/>
                <a:latin typeface="Courier New" panose="02070309020205020404" pitchFamily="49" charset="0"/>
                <a:cs typeface="Courier New" panose="02070309020205020404" pitchFamily="49" charset="0"/>
              </a:rPr>
              <a:t>instanceof</a:t>
            </a:r>
            <a:r>
              <a:rPr kumimoji="0" lang="en-US" altLang="en-US" sz="1600" b="1" i="0" u="none" strike="noStrike" cap="none" normalizeH="0" baseline="0" dirty="0">
                <a:ln>
                  <a:noFill/>
                </a:ln>
                <a:solidFill>
                  <a:srgbClr val="00008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ParameterizedType</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ParameterizedType</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aType</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ParameterizedType</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genericFieldType</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Type[]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fieldArgTypes</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aType.getActualTypeArguments</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1" i="0" u="none" strike="noStrike" cap="none" normalizeH="0" baseline="0" dirty="0">
                <a:ln>
                  <a:noFill/>
                </a:ln>
                <a:solidFill>
                  <a:srgbClr val="000080"/>
                </a:solidFill>
                <a:effectLst/>
                <a:latin typeface="Courier New" panose="02070309020205020404" pitchFamily="49" charset="0"/>
                <a:cs typeface="Courier New" panose="02070309020205020404" pitchFamily="49" charset="0"/>
              </a:rPr>
              <a:t>for</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(Type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fieldArgType</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fieldArgTypes</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Class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fieldArgClass</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 (Class)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fieldArgType</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System.</a:t>
            </a:r>
            <a:r>
              <a:rPr kumimoji="0" lang="en-US" altLang="en-US" sz="1600" b="1" i="1" u="none" strike="noStrike" cap="none" normalizeH="0" baseline="0" dirty="0" err="1">
                <a:ln>
                  <a:noFill/>
                </a:ln>
                <a:solidFill>
                  <a:srgbClr val="660E7A"/>
                </a:solidFill>
                <a:effectLst/>
                <a:latin typeface="Courier New" panose="02070309020205020404" pitchFamily="49" charset="0"/>
                <a:cs typeface="Courier New" panose="02070309020205020404" pitchFamily="49" charset="0"/>
              </a:rPr>
              <a:t>out</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.println</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r>
              <a:rPr kumimoji="0" lang="en-US" altLang="en-US" sz="1600" b="1" i="0" u="none" strike="noStrike" cap="none" normalizeH="0" baseline="0" dirty="0">
                <a:ln>
                  <a:noFill/>
                </a:ln>
                <a:solidFill>
                  <a:srgbClr val="008000"/>
                </a:solidFill>
                <a:effectLst/>
                <a:latin typeface="Courier New" panose="02070309020205020404" pitchFamily="49" charset="0"/>
                <a:cs typeface="Courier New" panose="02070309020205020404" pitchFamily="49" charset="0"/>
              </a:rPr>
              <a:t>"</a:t>
            </a:r>
            <a:r>
              <a:rPr kumimoji="0" lang="en-US" altLang="en-US" sz="1600" b="1" i="0" u="none" strike="noStrike" cap="none" normalizeH="0" baseline="0" dirty="0" err="1">
                <a:ln>
                  <a:noFill/>
                </a:ln>
                <a:solidFill>
                  <a:srgbClr val="008000"/>
                </a:solidFill>
                <a:effectLst/>
                <a:latin typeface="Courier New" panose="02070309020205020404" pitchFamily="49" charset="0"/>
                <a:cs typeface="Courier New" panose="02070309020205020404" pitchFamily="49" charset="0"/>
              </a:rPr>
              <a:t>fieldArgClass</a:t>
            </a:r>
            <a:r>
              <a:rPr kumimoji="0" lang="en-US" altLang="en-US" sz="1600" b="1" i="0" u="none" strike="noStrike" cap="none" normalizeH="0" baseline="0" dirty="0">
                <a:ln>
                  <a:noFill/>
                </a:ln>
                <a:solidFill>
                  <a:srgbClr val="008000"/>
                </a:solidFill>
                <a:effectLst/>
                <a:latin typeface="Courier New" panose="02070309020205020404" pitchFamily="49" charset="0"/>
                <a:cs typeface="Courier New" panose="02070309020205020404" pitchFamily="49" charset="0"/>
              </a:rPr>
              <a:t> = " </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fieldArgClass</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b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b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b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t>
            </a:r>
            <a:endParaRPr kumimoji="0" lang="en-US" altLang="en-US" sz="3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5735609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6F605-ADE4-2AAE-8458-6A46F87BD4C7}"/>
              </a:ext>
            </a:extLst>
          </p:cNvPr>
          <p:cNvSpPr>
            <a:spLocks noGrp="1"/>
          </p:cNvSpPr>
          <p:nvPr>
            <p:ph type="title"/>
          </p:nvPr>
        </p:nvSpPr>
        <p:spPr/>
        <p:txBody>
          <a:bodyPr/>
          <a:lstStyle/>
          <a:p>
            <a:r>
              <a:rPr lang="en-GB" dirty="0"/>
              <a:t>Annotations and Reflection</a:t>
            </a:r>
          </a:p>
        </p:txBody>
      </p:sp>
      <p:sp>
        <p:nvSpPr>
          <p:cNvPr id="3" name="Content Placeholder 2">
            <a:extLst>
              <a:ext uri="{FF2B5EF4-FFF2-40B4-BE49-F238E27FC236}">
                <a16:creationId xmlns:a16="http://schemas.microsoft.com/office/drawing/2014/main" id="{FB27B991-4F97-25D7-57C6-73E5B128357D}"/>
              </a:ext>
            </a:extLst>
          </p:cNvPr>
          <p:cNvSpPr>
            <a:spLocks noGrp="1"/>
          </p:cNvSpPr>
          <p:nvPr>
            <p:ph idx="1"/>
          </p:nvPr>
        </p:nvSpPr>
        <p:spPr/>
        <p:txBody>
          <a:bodyPr/>
          <a:lstStyle/>
          <a:p>
            <a:r>
              <a:rPr lang="en-GB" sz="2400" b="0" i="0" dirty="0">
                <a:solidFill>
                  <a:srgbClr val="000000"/>
                </a:solidFill>
                <a:effectLst/>
                <a:latin typeface="Arial" panose="020B0604020202020204" pitchFamily="34" charset="0"/>
              </a:rPr>
              <a:t>Annotations are a kind of comment or meta data in Java code. </a:t>
            </a:r>
          </a:p>
          <a:p>
            <a:r>
              <a:rPr lang="en-GB" sz="2400" dirty="0">
                <a:solidFill>
                  <a:srgbClr val="000000"/>
                </a:solidFill>
                <a:latin typeface="Arial" panose="020B0604020202020204" pitchFamily="34" charset="0"/>
              </a:rPr>
              <a:t>Examples of built-in annotations: @Override, @Deprecated …</a:t>
            </a:r>
            <a:endParaRPr lang="en-GB" sz="2400" b="0" i="0" dirty="0">
              <a:solidFill>
                <a:srgbClr val="000000"/>
              </a:solidFill>
              <a:effectLst/>
              <a:latin typeface="Arial" panose="020B0604020202020204" pitchFamily="34" charset="0"/>
            </a:endParaRPr>
          </a:p>
          <a:p>
            <a:r>
              <a:rPr lang="en-GB" sz="2400" dirty="0">
                <a:solidFill>
                  <a:srgbClr val="000000"/>
                </a:solidFill>
                <a:latin typeface="Arial" panose="020B0604020202020204" pitchFamily="34" charset="0"/>
              </a:rPr>
              <a:t>Ann</a:t>
            </a:r>
            <a:r>
              <a:rPr lang="en-GB" sz="2400" b="0" i="0" dirty="0">
                <a:solidFill>
                  <a:srgbClr val="000000"/>
                </a:solidFill>
                <a:effectLst/>
                <a:latin typeface="Arial" panose="020B0604020202020204" pitchFamily="34" charset="0"/>
              </a:rPr>
              <a:t>otations can then be processed at compile time by pre-compiler tools, or at runtime via Java Reflection</a:t>
            </a:r>
          </a:p>
          <a:p>
            <a:r>
              <a:rPr lang="en-GB" sz="2400" b="0" i="0" dirty="0">
                <a:solidFill>
                  <a:srgbClr val="000000"/>
                </a:solidFill>
                <a:effectLst/>
                <a:latin typeface="Arial" panose="020B0604020202020204" pitchFamily="34" charset="0"/>
              </a:rPr>
              <a:t>You can access the annotations of a class, method or field at runtime (if their lifetime has been defined so):</a:t>
            </a:r>
          </a:p>
          <a:p>
            <a:pPr marL="400050" lvl="1" indent="0">
              <a:buNone/>
            </a:pPr>
            <a:r>
              <a:rPr lang="en-GB" sz="2000" dirty="0">
                <a:solidFill>
                  <a:srgbClr val="000000"/>
                </a:solidFill>
                <a:latin typeface="Courier New" panose="02070309020205020404" pitchFamily="49" charset="0"/>
                <a:cs typeface="Courier New" panose="02070309020205020404" pitchFamily="49" charset="0"/>
              </a:rPr>
              <a:t>Class c =  …</a:t>
            </a:r>
          </a:p>
          <a:p>
            <a:pPr marL="400050" lvl="1" indent="0">
              <a:buNone/>
            </a:pPr>
            <a:r>
              <a:rPr lang="en-GB" sz="2000" dirty="0">
                <a:solidFill>
                  <a:srgbClr val="000000"/>
                </a:solidFill>
                <a:latin typeface="Courier New" panose="02070309020205020404" pitchFamily="49" charset="0"/>
                <a:cs typeface="Courier New" panose="02070309020205020404" pitchFamily="49" charset="0"/>
              </a:rPr>
              <a:t>Method m = …</a:t>
            </a:r>
          </a:p>
          <a:p>
            <a:pPr marL="400050" lvl="1" indent="0">
              <a:buNone/>
            </a:pPr>
            <a:r>
              <a:rPr lang="en-GB" sz="2000" dirty="0">
                <a:solidFill>
                  <a:srgbClr val="000000"/>
                </a:solidFill>
                <a:latin typeface="Courier New" panose="02070309020205020404" pitchFamily="49" charset="0"/>
                <a:cs typeface="Courier New" panose="02070309020205020404" pitchFamily="49" charset="0"/>
              </a:rPr>
              <a:t>Annotation[] annotations = </a:t>
            </a:r>
            <a:r>
              <a:rPr lang="en-GB" sz="2000" dirty="0" err="1">
                <a:solidFill>
                  <a:srgbClr val="000000"/>
                </a:solidFill>
                <a:latin typeface="Courier New" panose="02070309020205020404" pitchFamily="49" charset="0"/>
                <a:cs typeface="Courier New" panose="02070309020205020404" pitchFamily="49" charset="0"/>
              </a:rPr>
              <a:t>c.getAnnotations</a:t>
            </a:r>
            <a:r>
              <a:rPr lang="en-GB" sz="2000" dirty="0">
                <a:solidFill>
                  <a:srgbClr val="000000"/>
                </a:solidFill>
                <a:latin typeface="Courier New" panose="02070309020205020404" pitchFamily="49" charset="0"/>
                <a:cs typeface="Courier New" panose="02070309020205020404" pitchFamily="49" charset="0"/>
              </a:rPr>
              <a:t>();</a:t>
            </a:r>
          </a:p>
          <a:p>
            <a:pPr marL="400050" lvl="1" indent="0">
              <a:buNone/>
            </a:pPr>
            <a:r>
              <a:rPr lang="en-GB" sz="2000" dirty="0">
                <a:solidFill>
                  <a:srgbClr val="000000"/>
                </a:solidFill>
                <a:latin typeface="Courier New" panose="02070309020205020404" pitchFamily="49" charset="0"/>
                <a:cs typeface="Courier New" panose="02070309020205020404" pitchFamily="49" charset="0"/>
              </a:rPr>
              <a:t>Annotation[] annotations = </a:t>
            </a:r>
            <a:r>
              <a:rPr lang="en-GB" sz="2000" dirty="0" err="1">
                <a:solidFill>
                  <a:srgbClr val="000000"/>
                </a:solidFill>
                <a:latin typeface="Courier New" panose="02070309020205020404" pitchFamily="49" charset="0"/>
                <a:cs typeface="Courier New" panose="02070309020205020404" pitchFamily="49" charset="0"/>
              </a:rPr>
              <a:t>m.getAnnotations</a:t>
            </a:r>
            <a:r>
              <a:rPr lang="en-GB" sz="2000" dirty="0">
                <a:solidFill>
                  <a:srgbClr val="000000"/>
                </a:solidFill>
                <a:latin typeface="Courier New" panose="02070309020205020404" pitchFamily="49" charset="0"/>
                <a:cs typeface="Courier New" panose="02070309020205020404" pitchFamily="49" charset="0"/>
              </a:rPr>
              <a:t>();</a:t>
            </a:r>
          </a:p>
          <a:p>
            <a:pPr marL="400050" lvl="1" indent="0">
              <a:buNone/>
            </a:pPr>
            <a:r>
              <a:rPr lang="en-GB" sz="2000" dirty="0">
                <a:solidFill>
                  <a:srgbClr val="000000"/>
                </a:solidFill>
                <a:latin typeface="Courier New" panose="02070309020205020404" pitchFamily="49" charset="0"/>
                <a:cs typeface="Courier New" panose="02070309020205020404" pitchFamily="49" charset="0"/>
              </a:rPr>
              <a:t>if (</a:t>
            </a:r>
            <a:r>
              <a:rPr lang="en-GB" sz="2000" dirty="0" err="1">
                <a:solidFill>
                  <a:srgbClr val="000000"/>
                </a:solidFill>
                <a:latin typeface="Courier New" panose="02070309020205020404" pitchFamily="49" charset="0"/>
                <a:cs typeface="Courier New" panose="02070309020205020404" pitchFamily="49" charset="0"/>
              </a:rPr>
              <a:t>m.isAnnotationPresent</a:t>
            </a:r>
            <a:r>
              <a:rPr lang="en-GB" sz="2000" dirty="0">
                <a:solidFill>
                  <a:srgbClr val="000000"/>
                </a:solidFill>
                <a:latin typeface="Courier New" panose="02070309020205020404" pitchFamily="49" charset="0"/>
                <a:cs typeface="Courier New" panose="02070309020205020404" pitchFamily="49" charset="0"/>
              </a:rPr>
              <a:t>(</a:t>
            </a:r>
            <a:r>
              <a:rPr lang="en-GB" sz="2000" dirty="0" err="1">
                <a:solidFill>
                  <a:srgbClr val="000000"/>
                </a:solidFill>
                <a:latin typeface="Courier New" panose="02070309020205020404" pitchFamily="49" charset="0"/>
                <a:cs typeface="Courier New" panose="02070309020205020404" pitchFamily="49" charset="0"/>
              </a:rPr>
              <a:t>Override.class</a:t>
            </a:r>
            <a:r>
              <a:rPr lang="en-GB" sz="2000" dirty="0">
                <a:solidFill>
                  <a:srgbClr val="000000"/>
                </a:solidFill>
                <a:latin typeface="Courier New" panose="02070309020205020404" pitchFamily="49" charset="0"/>
                <a:cs typeface="Courier New" panose="02070309020205020404" pitchFamily="49" charset="0"/>
              </a:rPr>
              <a:t>)) …</a:t>
            </a:r>
          </a:p>
          <a:p>
            <a:pPr marL="0" indent="0">
              <a:buNone/>
            </a:pPr>
            <a:endParaRPr lang="en-GB"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6035803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39847-A552-A4D4-0CAA-7C0594F749D3}"/>
              </a:ext>
            </a:extLst>
          </p:cNvPr>
          <p:cNvSpPr>
            <a:spLocks noGrp="1"/>
          </p:cNvSpPr>
          <p:nvPr>
            <p:ph type="title"/>
          </p:nvPr>
        </p:nvSpPr>
        <p:spPr/>
        <p:txBody>
          <a:bodyPr/>
          <a:lstStyle/>
          <a:p>
            <a:r>
              <a:rPr lang="en-GB" dirty="0"/>
              <a:t>Java Annotations</a:t>
            </a:r>
          </a:p>
        </p:txBody>
      </p:sp>
      <p:sp>
        <p:nvSpPr>
          <p:cNvPr id="3" name="Content Placeholder 2">
            <a:extLst>
              <a:ext uri="{FF2B5EF4-FFF2-40B4-BE49-F238E27FC236}">
                <a16:creationId xmlns:a16="http://schemas.microsoft.com/office/drawing/2014/main" id="{2FA5E84D-9AF6-A93E-3DC4-AD65B5798B31}"/>
              </a:ext>
            </a:extLst>
          </p:cNvPr>
          <p:cNvSpPr>
            <a:spLocks noGrp="1"/>
          </p:cNvSpPr>
          <p:nvPr>
            <p:ph idx="1"/>
          </p:nvPr>
        </p:nvSpPr>
        <p:spPr/>
        <p:txBody>
          <a:bodyPr/>
          <a:lstStyle/>
          <a:p>
            <a:r>
              <a:rPr lang="en-GB" sz="2400" dirty="0"/>
              <a:t>Annotations carry instructions for the Compiler or for Runtime</a:t>
            </a:r>
          </a:p>
          <a:p>
            <a:r>
              <a:rPr lang="en-GB" sz="2400" dirty="0"/>
              <a:t>Annotations can be placed over classes, methods or fields; they start with character @</a:t>
            </a:r>
          </a:p>
          <a:p>
            <a:r>
              <a:rPr lang="en-GB" sz="2400" dirty="0"/>
              <a:t>Built-in annotations: @Override, @Deprecated, @SuppressWarnings</a:t>
            </a:r>
          </a:p>
          <a:p>
            <a:r>
              <a:rPr lang="en-GB" sz="2400" dirty="0"/>
              <a:t>Custom annotations: defined just like a Java class or interface</a:t>
            </a:r>
          </a:p>
          <a:p>
            <a:endParaRPr lang="en-GB" dirty="0"/>
          </a:p>
        </p:txBody>
      </p:sp>
    </p:spTree>
    <p:extLst>
      <p:ext uri="{BB962C8B-B14F-4D97-AF65-F5344CB8AC3E}">
        <p14:creationId xmlns:p14="http://schemas.microsoft.com/office/powerpoint/2010/main" val="1774111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0049239-9FC6-6AAE-C111-BD2A9FFC0A1E}"/>
              </a:ext>
            </a:extLst>
          </p:cNvPr>
          <p:cNvSpPr>
            <a:spLocks noGrp="1" noChangeArrowheads="1"/>
          </p:cNvSpPr>
          <p:nvPr>
            <p:ph type="title"/>
          </p:nvPr>
        </p:nvSpPr>
        <p:spPr/>
        <p:txBody>
          <a:bodyPr/>
          <a:lstStyle/>
          <a:p>
            <a:pPr eaLnBrk="1" hangingPunct="1"/>
            <a:r>
              <a:rPr lang="en-US" altLang="en-US" sz="4000"/>
              <a:t>Kinds of tasks specific to Reflection</a:t>
            </a:r>
          </a:p>
        </p:txBody>
      </p:sp>
      <p:sp>
        <p:nvSpPr>
          <p:cNvPr id="7171" name="Rectangle 3">
            <a:extLst>
              <a:ext uri="{FF2B5EF4-FFF2-40B4-BE49-F238E27FC236}">
                <a16:creationId xmlns:a16="http://schemas.microsoft.com/office/drawing/2014/main" id="{E1ACD96C-EC5B-8A2B-DC79-EAFB218A22CB}"/>
              </a:ext>
            </a:extLst>
          </p:cNvPr>
          <p:cNvSpPr>
            <a:spLocks noGrp="1" noChangeArrowheads="1"/>
          </p:cNvSpPr>
          <p:nvPr>
            <p:ph type="body" idx="1"/>
          </p:nvPr>
        </p:nvSpPr>
        <p:spPr/>
        <p:txBody>
          <a:bodyPr/>
          <a:lstStyle/>
          <a:p>
            <a:pPr eaLnBrk="1" hangingPunct="1"/>
            <a:r>
              <a:rPr lang="en-US" altLang="en-US" sz="2400" b="1" i="1"/>
              <a:t>Inspection (introspection)</a:t>
            </a:r>
            <a:r>
              <a:rPr lang="en-US" altLang="en-US" sz="2400" i="1"/>
              <a:t>: analyzing objects and types to gather information about their definition and behavior</a:t>
            </a:r>
            <a:r>
              <a:rPr lang="en-US" altLang="en-US" sz="2400"/>
              <a:t>.</a:t>
            </a:r>
          </a:p>
          <a:p>
            <a:pPr lvl="1" eaLnBrk="1" hangingPunct="1"/>
            <a:r>
              <a:rPr lang="en-US" altLang="en-US" sz="2000"/>
              <a:t>Find the run-time type information of an object</a:t>
            </a:r>
          </a:p>
          <a:p>
            <a:pPr lvl="1" eaLnBrk="1" hangingPunct="1"/>
            <a:r>
              <a:rPr lang="en-US" altLang="en-US" sz="2000"/>
              <a:t>Find information about a type (supertypes, interfaces, members) </a:t>
            </a:r>
          </a:p>
          <a:p>
            <a:pPr lvl="2" eaLnBrk="1" hangingPunct="1"/>
            <a:r>
              <a:rPr lang="en-US" altLang="en-US" sz="1800"/>
              <a:t>Dynamic type discovery</a:t>
            </a:r>
          </a:p>
          <a:p>
            <a:pPr eaLnBrk="1" hangingPunct="1"/>
            <a:r>
              <a:rPr lang="en-US" altLang="en-US" sz="2400" b="1" i="1"/>
              <a:t>Manipulation</a:t>
            </a:r>
            <a:r>
              <a:rPr lang="en-US" altLang="en-US" sz="2400" i="1"/>
              <a:t>:  uses the information gained through inspection to change the  structure/behavior:</a:t>
            </a:r>
          </a:p>
          <a:p>
            <a:pPr lvl="1" eaLnBrk="1" hangingPunct="1"/>
            <a:r>
              <a:rPr lang="en-US" altLang="en-US" sz="2000"/>
              <a:t>create new instances of new types discovered at runtime </a:t>
            </a:r>
          </a:p>
          <a:p>
            <a:pPr lvl="1" eaLnBrk="1" hangingPunct="1"/>
            <a:r>
              <a:rPr lang="en-US" altLang="en-US" sz="2000"/>
              <a:t>dynamically invoke discovered methods </a:t>
            </a:r>
          </a:p>
          <a:p>
            <a:pPr lvl="2" eaLnBrk="1" hangingPunct="1"/>
            <a:r>
              <a:rPr lang="en-US" altLang="en-US" sz="1800"/>
              <a:t>Late binding: the types and methods used by a program are not known at compile-time  </a:t>
            </a:r>
          </a:p>
          <a:p>
            <a:pPr lvl="1" eaLnBrk="1" hangingPunct="1"/>
            <a:r>
              <a:rPr lang="en-US" altLang="en-US" sz="2000"/>
              <a:t>The most one could imagine to do in a reflective language:  restructure types and objects on the fly</a:t>
            </a:r>
            <a:r>
              <a:rPr lang="en-US" altLang="en-US" sz="1600"/>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9EBEA-7F96-5A86-C69E-6F9DF8966109}"/>
              </a:ext>
            </a:extLst>
          </p:cNvPr>
          <p:cNvSpPr>
            <a:spLocks noGrp="1"/>
          </p:cNvSpPr>
          <p:nvPr>
            <p:ph type="title"/>
          </p:nvPr>
        </p:nvSpPr>
        <p:spPr/>
        <p:txBody>
          <a:bodyPr/>
          <a:lstStyle/>
          <a:p>
            <a:r>
              <a:rPr lang="en-GB" dirty="0"/>
              <a:t>Custom Annotation Example</a:t>
            </a:r>
          </a:p>
        </p:txBody>
      </p:sp>
      <p:sp>
        <p:nvSpPr>
          <p:cNvPr id="3" name="Content Placeholder 2">
            <a:extLst>
              <a:ext uri="{FF2B5EF4-FFF2-40B4-BE49-F238E27FC236}">
                <a16:creationId xmlns:a16="http://schemas.microsoft.com/office/drawing/2014/main" id="{8EB86FED-92F8-18FA-6D6E-D2E1528AC8E2}"/>
              </a:ext>
            </a:extLst>
          </p:cNvPr>
          <p:cNvSpPr>
            <a:spLocks noGrp="1"/>
          </p:cNvSpPr>
          <p:nvPr>
            <p:ph idx="1"/>
          </p:nvPr>
        </p:nvSpPr>
        <p:spPr/>
        <p:txBody>
          <a:bodyPr/>
          <a:lstStyle/>
          <a:p>
            <a:pPr marL="0" indent="0">
              <a:buNone/>
            </a:pPr>
            <a:r>
              <a:rPr lang="fr-FR" sz="2000" dirty="0">
                <a:latin typeface="Courier New" panose="02070309020205020404" pitchFamily="49" charset="0"/>
                <a:cs typeface="Courier New" panose="02070309020205020404" pitchFamily="49" charset="0"/>
              </a:rPr>
              <a:t>import </a:t>
            </a:r>
            <a:r>
              <a:rPr lang="fr-FR" sz="2000" dirty="0" err="1">
                <a:latin typeface="Courier New" panose="02070309020205020404" pitchFamily="49" charset="0"/>
                <a:cs typeface="Courier New" panose="02070309020205020404" pitchFamily="49" charset="0"/>
              </a:rPr>
              <a:t>java.lang.annotation.Retention</a:t>
            </a:r>
            <a:r>
              <a:rPr lang="fr-FR" sz="2000" dirty="0">
                <a:latin typeface="Courier New" panose="02070309020205020404" pitchFamily="49" charset="0"/>
                <a:cs typeface="Courier New" panose="02070309020205020404" pitchFamily="49" charset="0"/>
              </a:rPr>
              <a:t>;</a:t>
            </a:r>
          </a:p>
          <a:p>
            <a:pPr marL="0" indent="0">
              <a:buNone/>
            </a:pPr>
            <a:r>
              <a:rPr lang="fr-FR" sz="2000" dirty="0">
                <a:latin typeface="Courier New" panose="02070309020205020404" pitchFamily="49" charset="0"/>
                <a:cs typeface="Courier New" panose="02070309020205020404" pitchFamily="49" charset="0"/>
              </a:rPr>
              <a:t>import </a:t>
            </a:r>
            <a:r>
              <a:rPr lang="fr-FR" sz="2000" dirty="0" err="1">
                <a:latin typeface="Courier New" panose="02070309020205020404" pitchFamily="49" charset="0"/>
                <a:cs typeface="Courier New" panose="02070309020205020404" pitchFamily="49" charset="0"/>
              </a:rPr>
              <a:t>java.lang.annotation.RetentionPolicy</a:t>
            </a:r>
            <a:r>
              <a:rPr lang="fr-FR" sz="2000" dirty="0">
                <a:latin typeface="Courier New" panose="02070309020205020404" pitchFamily="49" charset="0"/>
                <a:cs typeface="Courier New" panose="02070309020205020404" pitchFamily="49" charset="0"/>
              </a:rPr>
              <a:t>;</a:t>
            </a:r>
          </a:p>
          <a:p>
            <a:pPr marL="0" indent="0">
              <a:buNone/>
            </a:pPr>
            <a:endParaRPr lang="fr-FR" sz="2000" dirty="0">
              <a:latin typeface="Courier New" panose="02070309020205020404" pitchFamily="49" charset="0"/>
              <a:cs typeface="Courier New" panose="02070309020205020404" pitchFamily="49" charset="0"/>
            </a:endParaRPr>
          </a:p>
          <a:p>
            <a:pPr marL="0" indent="0">
              <a:buNone/>
            </a:pPr>
            <a:r>
              <a:rPr lang="fr-FR" sz="2000" dirty="0">
                <a:latin typeface="Courier New" panose="02070309020205020404" pitchFamily="49" charset="0"/>
                <a:cs typeface="Courier New" panose="02070309020205020404" pitchFamily="49" charset="0"/>
              </a:rPr>
              <a:t>@Target({ElementType.METHOD})</a:t>
            </a:r>
          </a:p>
          <a:p>
            <a:pPr marL="0" indent="0">
              <a:buNone/>
            </a:pPr>
            <a:r>
              <a:rPr lang="fr-FR" sz="2000" dirty="0">
                <a:latin typeface="Courier New" panose="02070309020205020404" pitchFamily="49" charset="0"/>
                <a:cs typeface="Courier New" panose="02070309020205020404" pitchFamily="49" charset="0"/>
              </a:rPr>
              <a:t>@Retention(RetentionPolicy.RUNTIME)</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@interface </a:t>
            </a:r>
            <a:r>
              <a:rPr lang="en-GB" sz="2000" dirty="0" err="1">
                <a:latin typeface="Courier New" panose="02070309020205020404" pitchFamily="49" charset="0"/>
                <a:cs typeface="Courier New" panose="02070309020205020404" pitchFamily="49" charset="0"/>
              </a:rPr>
              <a:t>MyAnnotation</a:t>
            </a:r>
            <a:r>
              <a:rPr lang="en-GB" sz="2000" dirty="0">
                <a:latin typeface="Courier New" panose="02070309020205020404" pitchFamily="49" charset="0"/>
                <a:cs typeface="Courier New" panose="02070309020205020404" pitchFamily="49" charset="0"/>
              </a:rPr>
              <a:t> { </a:t>
            </a:r>
          </a:p>
          <a:p>
            <a:pPr marL="0" indent="0">
              <a:buNone/>
            </a:pPr>
            <a:r>
              <a:rPr lang="en-GB" sz="2000" dirty="0">
                <a:latin typeface="Courier New" panose="02070309020205020404" pitchFamily="49" charset="0"/>
                <a:cs typeface="Courier New" panose="02070309020205020404" pitchFamily="49" charset="0"/>
              </a:rPr>
              <a:t>}</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class </a:t>
            </a:r>
            <a:r>
              <a:rPr lang="en-GB" sz="2000" dirty="0" err="1">
                <a:latin typeface="Courier New" panose="02070309020205020404" pitchFamily="49" charset="0"/>
                <a:cs typeface="Courier New" panose="02070309020205020404" pitchFamily="49" charset="0"/>
              </a:rPr>
              <a:t>MyClass</a:t>
            </a:r>
            <a:r>
              <a:rPr lang="en-GB" sz="2000" dirty="0">
                <a:latin typeface="Courier New" panose="02070309020205020404" pitchFamily="49" charset="0"/>
                <a:cs typeface="Courier New" panose="02070309020205020404" pitchFamily="49" charset="0"/>
              </a:rPr>
              <a:t>{</a:t>
            </a:r>
          </a:p>
          <a:p>
            <a:pPr marL="400050" lvl="1" indent="0">
              <a:buNone/>
            </a:pPr>
            <a:r>
              <a:rPr lang="en-GB" sz="2000" dirty="0">
                <a:latin typeface="Courier New" panose="02070309020205020404" pitchFamily="49" charset="0"/>
                <a:cs typeface="Courier New" panose="02070309020205020404" pitchFamily="49" charset="0"/>
              </a:rPr>
              <a:t>…</a:t>
            </a:r>
          </a:p>
          <a:p>
            <a:pPr marL="400050" lvl="1" indent="0">
              <a:buNone/>
            </a:pPr>
            <a:r>
              <a:rPr lang="en-GB" sz="2000" dirty="0">
                <a:latin typeface="Courier New" panose="02070309020205020404" pitchFamily="49" charset="0"/>
                <a:cs typeface="Courier New" panose="02070309020205020404" pitchFamily="49" charset="0"/>
              </a:rPr>
              <a:t>@MyAnnotation</a:t>
            </a:r>
          </a:p>
          <a:p>
            <a:pPr marL="400050" lvl="1" indent="0">
              <a:buNone/>
            </a:pPr>
            <a:r>
              <a:rPr lang="en-GB" sz="2000" dirty="0">
                <a:latin typeface="Courier New" panose="02070309020205020404" pitchFamily="49" charset="0"/>
                <a:cs typeface="Courier New" panose="02070309020205020404" pitchFamily="49" charset="0"/>
              </a:rPr>
              <a:t>public void </a:t>
            </a:r>
            <a:r>
              <a:rPr lang="en-GB" sz="2000" dirty="0" err="1">
                <a:latin typeface="Courier New" panose="02070309020205020404" pitchFamily="49" charset="0"/>
                <a:cs typeface="Courier New" panose="02070309020205020404" pitchFamily="49" charset="0"/>
              </a:rPr>
              <a:t>aMethod</a:t>
            </a:r>
            <a:r>
              <a:rPr lang="en-GB" sz="2000" dirty="0">
                <a:latin typeface="Courier New" panose="02070309020205020404" pitchFamily="49" charset="0"/>
                <a:cs typeface="Courier New" panose="02070309020205020404" pitchFamily="49" charset="0"/>
              </a:rPr>
              <a:t>(){…</a:t>
            </a:r>
          </a:p>
          <a:p>
            <a:pPr marL="400050" lvl="1" indent="0">
              <a:buNone/>
            </a:pPr>
            <a:r>
              <a:rPr lang="en-GB" sz="2000" dirty="0">
                <a:latin typeface="Courier New" panose="02070309020205020404" pitchFamily="49" charset="0"/>
                <a:cs typeface="Courier New" panose="02070309020205020404" pitchFamily="49" charset="0"/>
              </a:rPr>
              <a:t>}</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8957424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a:extLst>
              <a:ext uri="{FF2B5EF4-FFF2-40B4-BE49-F238E27FC236}">
                <a16:creationId xmlns:a16="http://schemas.microsoft.com/office/drawing/2014/main" id="{26A91071-ED49-D88B-9885-21B57C6476E8}"/>
              </a:ext>
            </a:extLst>
          </p:cNvPr>
          <p:cNvSpPr>
            <a:spLocks noGrp="1" noChangeArrowheads="1"/>
          </p:cNvSpPr>
          <p:nvPr>
            <p:ph type="title"/>
          </p:nvPr>
        </p:nvSpPr>
        <p:spPr/>
        <p:txBody>
          <a:bodyPr/>
          <a:lstStyle/>
          <a:p>
            <a:pPr eaLnBrk="1" hangingPunct="1"/>
            <a:r>
              <a:rPr lang="en-US" altLang="en-US"/>
              <a:t>Uses of Reflection - Examples</a:t>
            </a:r>
          </a:p>
        </p:txBody>
      </p:sp>
      <p:pic>
        <p:nvPicPr>
          <p:cNvPr id="38915" name="Picture 5">
            <a:extLst>
              <a:ext uri="{FF2B5EF4-FFF2-40B4-BE49-F238E27FC236}">
                <a16:creationId xmlns:a16="http://schemas.microsoft.com/office/drawing/2014/main" id="{2403BCE2-A3CD-84D3-AC08-2A4618EAD4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8002" r="60008" b="8002"/>
          <a:stretch>
            <a:fillRect/>
          </a:stretch>
        </p:blipFill>
        <p:spPr bwMode="auto">
          <a:xfrm>
            <a:off x="914400" y="1447800"/>
            <a:ext cx="4368800" cy="537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8916" name="Text Box 6">
            <a:extLst>
              <a:ext uri="{FF2B5EF4-FFF2-40B4-BE49-F238E27FC236}">
                <a16:creationId xmlns:a16="http://schemas.microsoft.com/office/drawing/2014/main" id="{71B77C18-CBD8-FE1B-AEA3-E0C227951FE8}"/>
              </a:ext>
            </a:extLst>
          </p:cNvPr>
          <p:cNvSpPr txBox="1">
            <a:spLocks noChangeArrowheads="1"/>
          </p:cNvSpPr>
          <p:nvPr/>
        </p:nvSpPr>
        <p:spPr bwMode="auto">
          <a:xfrm>
            <a:off x="5638800" y="2162175"/>
            <a:ext cx="26574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a:t>Example 1: </a:t>
            </a:r>
          </a:p>
          <a:p>
            <a:pPr eaLnBrk="1" hangingPunct="1">
              <a:spcBef>
                <a:spcPct val="0"/>
              </a:spcBef>
              <a:buFontTx/>
              <a:buNone/>
            </a:pPr>
            <a:r>
              <a:rPr lang="en-US" altLang="en-US" sz="2800"/>
              <a:t>Class Browsers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a:extLst>
              <a:ext uri="{FF2B5EF4-FFF2-40B4-BE49-F238E27FC236}">
                <a16:creationId xmlns:a16="http://schemas.microsoft.com/office/drawing/2014/main" id="{2FDB7B52-0484-B431-5527-BA9998332863}"/>
              </a:ext>
            </a:extLst>
          </p:cNvPr>
          <p:cNvSpPr>
            <a:spLocks noGrp="1" noChangeArrowheads="1"/>
          </p:cNvSpPr>
          <p:nvPr>
            <p:ph type="title"/>
          </p:nvPr>
        </p:nvSpPr>
        <p:spPr/>
        <p:txBody>
          <a:bodyPr/>
          <a:lstStyle/>
          <a:p>
            <a:pPr eaLnBrk="1" hangingPunct="1"/>
            <a:r>
              <a:rPr lang="en-US" altLang="en-US"/>
              <a:t>Uses of Reflection - Examples</a:t>
            </a:r>
          </a:p>
        </p:txBody>
      </p:sp>
      <p:sp>
        <p:nvSpPr>
          <p:cNvPr id="39939" name="Rectangle 5">
            <a:extLst>
              <a:ext uri="{FF2B5EF4-FFF2-40B4-BE49-F238E27FC236}">
                <a16:creationId xmlns:a16="http://schemas.microsoft.com/office/drawing/2014/main" id="{28252A2B-12ED-D68E-0A46-864C40B0F92C}"/>
              </a:ext>
            </a:extLst>
          </p:cNvPr>
          <p:cNvSpPr>
            <a:spLocks noGrp="1" noChangeArrowheads="1"/>
          </p:cNvSpPr>
          <p:nvPr>
            <p:ph type="body" idx="1"/>
          </p:nvPr>
        </p:nvSpPr>
        <p:spPr>
          <a:xfrm>
            <a:off x="457200" y="1600200"/>
            <a:ext cx="8229600" cy="2438400"/>
          </a:xfrm>
        </p:spPr>
        <p:txBody>
          <a:bodyPr/>
          <a:lstStyle/>
          <a:p>
            <a:pPr eaLnBrk="1" hangingPunct="1"/>
            <a:r>
              <a:rPr lang="en-US" altLang="en-US" sz="2800" b="1"/>
              <a:t>Serialization/deserialization in java: </a:t>
            </a:r>
            <a:r>
              <a:rPr lang="en-US" altLang="en-US" sz="2800"/>
              <a:t> the mechanisms of </a:t>
            </a:r>
            <a:r>
              <a:rPr lang="en-US" altLang="en-US" sz="2800" i="1"/>
              <a:t>writing the state of an object into a stream</a:t>
            </a:r>
            <a:r>
              <a:rPr lang="en-US" altLang="en-US" sz="2800"/>
              <a:t> and later retrieving the object from the stream</a:t>
            </a:r>
          </a:p>
          <a:p>
            <a:pPr eaLnBrk="1" hangingPunct="1"/>
            <a:r>
              <a:rPr lang="en-US" altLang="en-US" sz="2800"/>
              <a:t>Serialization could not be implemented without reflection</a:t>
            </a:r>
          </a:p>
        </p:txBody>
      </p:sp>
      <p:sp>
        <p:nvSpPr>
          <p:cNvPr id="39940" name="Text Box 7">
            <a:extLst>
              <a:ext uri="{FF2B5EF4-FFF2-40B4-BE49-F238E27FC236}">
                <a16:creationId xmlns:a16="http://schemas.microsoft.com/office/drawing/2014/main" id="{A57D9AE7-BA27-CE9C-01B7-2D2A3D598A07}"/>
              </a:ext>
            </a:extLst>
          </p:cNvPr>
          <p:cNvSpPr txBox="1">
            <a:spLocks noChangeArrowheads="1"/>
          </p:cNvSpPr>
          <p:nvPr/>
        </p:nvSpPr>
        <p:spPr bwMode="auto">
          <a:xfrm>
            <a:off x="898525" y="4538663"/>
            <a:ext cx="7556500" cy="201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eaLnBrk="0" fontAlgn="base" hangingPunct="0">
              <a:spcBef>
                <a:spcPct val="0"/>
              </a:spcBef>
              <a:spcAft>
                <a:spcPct val="0"/>
              </a:spcAft>
              <a:defRPr>
                <a:solidFill>
                  <a:schemeClr val="tx1"/>
                </a:solidFill>
                <a:latin typeface="Arial" panose="020B0604020202020204" pitchFamily="34" charset="0"/>
              </a:defRPr>
            </a:lvl6pPr>
            <a:lvl7pPr marL="3086100" indent="-342900" eaLnBrk="0" fontAlgn="base" hangingPunct="0">
              <a:spcBef>
                <a:spcPct val="0"/>
              </a:spcBef>
              <a:spcAft>
                <a:spcPct val="0"/>
              </a:spcAft>
              <a:defRPr>
                <a:solidFill>
                  <a:schemeClr val="tx1"/>
                </a:solidFill>
                <a:latin typeface="Arial" panose="020B0604020202020204" pitchFamily="34" charset="0"/>
              </a:defRPr>
            </a:lvl7pPr>
            <a:lvl8pPr marL="3543300" indent="-342900" eaLnBrk="0" fontAlgn="base" hangingPunct="0">
              <a:spcBef>
                <a:spcPct val="0"/>
              </a:spcBef>
              <a:spcAft>
                <a:spcPct val="0"/>
              </a:spcAft>
              <a:defRPr>
                <a:solidFill>
                  <a:schemeClr val="tx1"/>
                </a:solidFill>
                <a:latin typeface="Arial" panose="020B0604020202020204" pitchFamily="34" charset="0"/>
              </a:defRPr>
            </a:lvl8pPr>
            <a:lvl9pPr marL="4000500" indent="-3429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a:t>
            </a:r>
            <a:r>
              <a:rPr lang="en-US" altLang="en-US">
                <a:latin typeface="Courier New" panose="02070309020205020404" pitchFamily="49" charset="0"/>
              </a:rPr>
              <a:t>Student s1 =</a:t>
            </a:r>
            <a:r>
              <a:rPr lang="en-US" altLang="en-US" b="1">
                <a:latin typeface="Courier New" panose="02070309020205020404" pitchFamily="49" charset="0"/>
              </a:rPr>
              <a:t>new</a:t>
            </a:r>
            <a:r>
              <a:rPr lang="en-US" altLang="en-US">
                <a:latin typeface="Courier New" panose="02070309020205020404" pitchFamily="49" charset="0"/>
              </a:rPr>
              <a:t> Student(211,“John");  </a:t>
            </a:r>
          </a:p>
          <a:p>
            <a:pPr eaLnBrk="1" hangingPunct="1"/>
            <a:endParaRPr lang="en-US" altLang="en-US">
              <a:latin typeface="Courier New" panose="02070309020205020404" pitchFamily="49" charset="0"/>
            </a:endParaRPr>
          </a:p>
          <a:p>
            <a:pPr eaLnBrk="1" hangingPunct="1"/>
            <a:r>
              <a:rPr lang="en-US" altLang="en-US">
                <a:latin typeface="Courier New" panose="02070309020205020404" pitchFamily="49" charset="0"/>
              </a:rPr>
              <a:t>FileOutputStream fout=</a:t>
            </a:r>
            <a:r>
              <a:rPr lang="en-US" altLang="en-US" b="1">
                <a:latin typeface="Courier New" panose="02070309020205020404" pitchFamily="49" charset="0"/>
              </a:rPr>
              <a:t>new</a:t>
            </a:r>
            <a:r>
              <a:rPr lang="en-US" altLang="en-US">
                <a:latin typeface="Courier New" panose="02070309020205020404" pitchFamily="49" charset="0"/>
              </a:rPr>
              <a:t> FileOutputStream("f.txt");  </a:t>
            </a:r>
          </a:p>
          <a:p>
            <a:pPr eaLnBrk="1" hangingPunct="1"/>
            <a:r>
              <a:rPr lang="en-US" altLang="en-US">
                <a:latin typeface="Courier New" panose="02070309020205020404" pitchFamily="49" charset="0"/>
              </a:rPr>
              <a:t>ObjectOutputStream out=</a:t>
            </a:r>
            <a:r>
              <a:rPr lang="en-US" altLang="en-US" b="1">
                <a:latin typeface="Courier New" panose="02070309020205020404" pitchFamily="49" charset="0"/>
              </a:rPr>
              <a:t>new</a:t>
            </a:r>
            <a:r>
              <a:rPr lang="en-US" altLang="en-US">
                <a:latin typeface="Courier New" panose="02070309020205020404" pitchFamily="49" charset="0"/>
              </a:rPr>
              <a:t> ObjectOutputStream(fout);  </a:t>
            </a:r>
          </a:p>
          <a:p>
            <a:pPr eaLnBrk="1" hangingPunct="1"/>
            <a:r>
              <a:rPr lang="en-US" altLang="en-US">
                <a:latin typeface="Courier New" panose="02070309020205020404" pitchFamily="49" charset="0"/>
              </a:rPr>
              <a:t>  </a:t>
            </a:r>
          </a:p>
          <a:p>
            <a:pPr eaLnBrk="1" hangingPunct="1"/>
            <a:r>
              <a:rPr lang="en-US" altLang="en-US">
                <a:latin typeface="Courier New" panose="02070309020205020404" pitchFamily="49" charset="0"/>
              </a:rPr>
              <a:t>out.writeObject(s1);  </a:t>
            </a:r>
          </a:p>
          <a:p>
            <a:pPr eaLnBrk="1" hangingPunct="1"/>
            <a:endParaRPr lang="en-US" altLang="en-US">
              <a:latin typeface="Courier New" panose="02070309020205020404" pitchFamily="49"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A21494B0-CBFE-72C8-3355-4915DBB052DF}"/>
              </a:ext>
            </a:extLst>
          </p:cNvPr>
          <p:cNvSpPr>
            <a:spLocks noGrp="1" noChangeArrowheads="1"/>
          </p:cNvSpPr>
          <p:nvPr>
            <p:ph type="title"/>
          </p:nvPr>
        </p:nvSpPr>
        <p:spPr/>
        <p:txBody>
          <a:bodyPr/>
          <a:lstStyle/>
          <a:p>
            <a:pPr eaLnBrk="1" hangingPunct="1"/>
            <a:r>
              <a:rPr lang="en-US" altLang="en-US"/>
              <a:t>Uses of Reflection</a:t>
            </a:r>
          </a:p>
        </p:txBody>
      </p:sp>
      <p:sp>
        <p:nvSpPr>
          <p:cNvPr id="40963" name="Rectangle 3">
            <a:extLst>
              <a:ext uri="{FF2B5EF4-FFF2-40B4-BE49-F238E27FC236}">
                <a16:creationId xmlns:a16="http://schemas.microsoft.com/office/drawing/2014/main" id="{8AB40233-8423-4BD6-1FFD-9C48CD14F2C6}"/>
              </a:ext>
            </a:extLst>
          </p:cNvPr>
          <p:cNvSpPr>
            <a:spLocks noGrp="1" noChangeArrowheads="1"/>
          </p:cNvSpPr>
          <p:nvPr>
            <p:ph type="body" idx="1"/>
          </p:nvPr>
        </p:nvSpPr>
        <p:spPr>
          <a:xfrm>
            <a:off x="457200" y="1600200"/>
            <a:ext cx="8229600" cy="5029200"/>
          </a:xfrm>
        </p:spPr>
        <p:txBody>
          <a:bodyPr/>
          <a:lstStyle/>
          <a:p>
            <a:pPr eaLnBrk="1" hangingPunct="1"/>
            <a:r>
              <a:rPr lang="en-US" altLang="en-US" sz="2000"/>
              <a:t>Extensibility Features : </a:t>
            </a:r>
          </a:p>
          <a:p>
            <a:pPr lvl="1" eaLnBrk="1" hangingPunct="1"/>
            <a:r>
              <a:rPr lang="en-US" altLang="en-US" sz="1800"/>
              <a:t>An application may make use of external, user-defined classes by creating instances of extensibility objects using their fully-qualified names. </a:t>
            </a:r>
          </a:p>
          <a:p>
            <a:pPr eaLnBrk="1" hangingPunct="1"/>
            <a:r>
              <a:rPr lang="en-US" altLang="en-US" sz="2000"/>
              <a:t>Class libraries that need to understand a type’s definition</a:t>
            </a:r>
          </a:p>
          <a:p>
            <a:pPr lvl="1" eaLnBrk="1" hangingPunct="1"/>
            <a:r>
              <a:rPr lang="en-US" altLang="en-US" sz="1800"/>
              <a:t>Typical example = Serialization</a:t>
            </a:r>
          </a:p>
          <a:p>
            <a:pPr eaLnBrk="1" hangingPunct="1"/>
            <a:r>
              <a:rPr lang="en-US" altLang="en-US" sz="2000"/>
              <a:t>Class Browsers and Visual Development Environments </a:t>
            </a:r>
          </a:p>
          <a:p>
            <a:pPr lvl="1" eaLnBrk="1" hangingPunct="1"/>
            <a:r>
              <a:rPr lang="en-US" altLang="en-US" sz="1800"/>
              <a:t>A class browser needs to be able to enumerate the members of classes. Visual development environments can benefit from making use of type information available in reflection to aid the developer in writing correct code. </a:t>
            </a:r>
          </a:p>
          <a:p>
            <a:pPr eaLnBrk="1" hangingPunct="1"/>
            <a:r>
              <a:rPr lang="en-US" altLang="en-US" sz="2000"/>
              <a:t>Debuggers and Test Tools </a:t>
            </a:r>
          </a:p>
          <a:p>
            <a:pPr lvl="1" eaLnBrk="1" hangingPunct="1"/>
            <a:r>
              <a:rPr lang="en-US" altLang="en-US" sz="1800"/>
              <a:t>Debuggers need to be able to examine private members on classes. Test harnesses can make use of reflection to systematically call a discoverable set APIs defined on a class, to insure a high level of code coverage in a test suite.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A9664BBD-5418-464C-FA17-C381794C093F}"/>
              </a:ext>
            </a:extLst>
          </p:cNvPr>
          <p:cNvSpPr>
            <a:spLocks noGrp="1" noChangeArrowheads="1"/>
          </p:cNvSpPr>
          <p:nvPr>
            <p:ph type="title"/>
          </p:nvPr>
        </p:nvSpPr>
        <p:spPr/>
        <p:txBody>
          <a:bodyPr/>
          <a:lstStyle/>
          <a:p>
            <a:pPr eaLnBrk="1" hangingPunct="1"/>
            <a:r>
              <a:rPr lang="en-US" altLang="en-US"/>
              <a:t>Drawbacks of Reflection</a:t>
            </a:r>
          </a:p>
        </p:txBody>
      </p:sp>
      <p:sp>
        <p:nvSpPr>
          <p:cNvPr id="41987" name="Rectangle 3">
            <a:extLst>
              <a:ext uri="{FF2B5EF4-FFF2-40B4-BE49-F238E27FC236}">
                <a16:creationId xmlns:a16="http://schemas.microsoft.com/office/drawing/2014/main" id="{408DE51D-4192-FE61-DFCC-70A75F527FB2}"/>
              </a:ext>
            </a:extLst>
          </p:cNvPr>
          <p:cNvSpPr>
            <a:spLocks noGrp="1" noChangeArrowheads="1"/>
          </p:cNvSpPr>
          <p:nvPr>
            <p:ph type="body" idx="1"/>
          </p:nvPr>
        </p:nvSpPr>
        <p:spPr>
          <a:xfrm>
            <a:off x="457200" y="1600200"/>
            <a:ext cx="8229600" cy="4953000"/>
          </a:xfrm>
        </p:spPr>
        <p:txBody>
          <a:bodyPr/>
          <a:lstStyle/>
          <a:p>
            <a:pPr eaLnBrk="1" hangingPunct="1">
              <a:lnSpc>
                <a:spcPct val="90000"/>
              </a:lnSpc>
            </a:pPr>
            <a:r>
              <a:rPr lang="en-US" altLang="en-US" sz="2000"/>
              <a:t>If it is possible to perform an operation without using reflection, then it is preferable to avoid using it, because Reflection brings:</a:t>
            </a:r>
          </a:p>
          <a:p>
            <a:pPr eaLnBrk="1" hangingPunct="1">
              <a:lnSpc>
                <a:spcPct val="90000"/>
              </a:lnSpc>
            </a:pPr>
            <a:r>
              <a:rPr lang="en-US" altLang="en-US" sz="2000" b="1"/>
              <a:t>Performance Overhead</a:t>
            </a:r>
            <a:r>
              <a:rPr lang="en-US" altLang="en-US" sz="2000"/>
              <a:t> </a:t>
            </a:r>
          </a:p>
          <a:p>
            <a:pPr lvl="1" eaLnBrk="1" hangingPunct="1">
              <a:lnSpc>
                <a:spcPct val="90000"/>
              </a:lnSpc>
            </a:pPr>
            <a:r>
              <a:rPr lang="en-US" altLang="en-US" sz="1800"/>
              <a:t>Because reflection involves types that are dynamically resolved, certain Java virtual machine optimizations can not be performed. Consequently, reflective operations have slower performance than their non-reflective counterparts</a:t>
            </a:r>
          </a:p>
          <a:p>
            <a:pPr eaLnBrk="1" hangingPunct="1">
              <a:lnSpc>
                <a:spcPct val="90000"/>
              </a:lnSpc>
            </a:pPr>
            <a:r>
              <a:rPr lang="en-US" altLang="en-US" sz="2000" b="1"/>
              <a:t>Security Restrictions</a:t>
            </a:r>
            <a:r>
              <a:rPr lang="en-US" altLang="en-US" sz="2000"/>
              <a:t> </a:t>
            </a:r>
          </a:p>
          <a:p>
            <a:pPr lvl="1" eaLnBrk="1" hangingPunct="1">
              <a:lnSpc>
                <a:spcPct val="90000"/>
              </a:lnSpc>
            </a:pPr>
            <a:r>
              <a:rPr lang="en-US" altLang="en-US" sz="1800"/>
              <a:t>Reflection requires a runtime permission which may not be present when running under a security manager. </a:t>
            </a:r>
          </a:p>
          <a:p>
            <a:pPr eaLnBrk="1" hangingPunct="1">
              <a:lnSpc>
                <a:spcPct val="90000"/>
              </a:lnSpc>
            </a:pPr>
            <a:r>
              <a:rPr lang="en-US" altLang="en-US" sz="2000" b="1"/>
              <a:t>Exposure of Internals</a:t>
            </a:r>
            <a:r>
              <a:rPr lang="en-US" altLang="en-US" sz="2000"/>
              <a:t> </a:t>
            </a:r>
          </a:p>
          <a:p>
            <a:pPr lvl="1" eaLnBrk="1" hangingPunct="1">
              <a:lnSpc>
                <a:spcPct val="90000"/>
              </a:lnSpc>
            </a:pPr>
            <a:r>
              <a:rPr lang="en-US" altLang="en-US" sz="1800"/>
              <a:t>Since reflection allows code to perform operations that would be illegal in non-reflective code, such as accessing private fields and methods, the use of reflection can result in unexpected side-effects, which may render code dysfunctional and may destroy portability. Reflective code breaks abstractions and therefore may change behavior with upgrades of the platform. </a:t>
            </a:r>
          </a:p>
          <a:p>
            <a:pPr eaLnBrk="1" hangingPunct="1">
              <a:lnSpc>
                <a:spcPct val="90000"/>
              </a:lnSpc>
            </a:pPr>
            <a:endParaRPr lang="en-US" altLang="en-US" sz="2000"/>
          </a:p>
          <a:p>
            <a:pPr eaLnBrk="1" hangingPunct="1">
              <a:lnSpc>
                <a:spcPct val="90000"/>
              </a:lnSpc>
            </a:pPr>
            <a:endParaRPr lang="en-US" altLang="en-US" sz="20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DAEFEA4B-8E5F-12B4-9E10-7869490FE26B}"/>
              </a:ext>
            </a:extLst>
          </p:cNvPr>
          <p:cNvSpPr>
            <a:spLocks noGrp="1" noChangeArrowheads="1"/>
          </p:cNvSpPr>
          <p:nvPr>
            <p:ph type="title"/>
          </p:nvPr>
        </p:nvSpPr>
        <p:spPr/>
        <p:txBody>
          <a:bodyPr/>
          <a:lstStyle/>
          <a:p>
            <a:pPr eaLnBrk="1" hangingPunct="1"/>
            <a:r>
              <a:rPr lang="en-US" altLang="en-US" sz="4000"/>
              <a:t>Another Reflection case study: </a:t>
            </a:r>
            <a:br>
              <a:rPr lang="en-US" altLang="en-US" sz="4000"/>
            </a:br>
            <a:r>
              <a:rPr lang="en-US" altLang="en-US" sz="4000"/>
              <a:t> Reflection in .NET </a:t>
            </a:r>
          </a:p>
        </p:txBody>
      </p:sp>
      <p:sp>
        <p:nvSpPr>
          <p:cNvPr id="43011" name="Rectangle 3">
            <a:extLst>
              <a:ext uri="{FF2B5EF4-FFF2-40B4-BE49-F238E27FC236}">
                <a16:creationId xmlns:a16="http://schemas.microsoft.com/office/drawing/2014/main" id="{DD6F4D18-C469-12E4-5387-C23A16471030}"/>
              </a:ext>
            </a:extLst>
          </p:cNvPr>
          <p:cNvSpPr>
            <a:spLocks noGrp="1" noChangeArrowheads="1"/>
          </p:cNvSpPr>
          <p:nvPr>
            <p:ph type="body" idx="1"/>
          </p:nvPr>
        </p:nvSpPr>
        <p:spPr>
          <a:xfrm>
            <a:off x="457200" y="1447800"/>
            <a:ext cx="8229600" cy="4525963"/>
          </a:xfrm>
        </p:spPr>
        <p:txBody>
          <a:bodyPr/>
          <a:lstStyle/>
          <a:p>
            <a:pPr eaLnBrk="1" hangingPunct="1"/>
            <a:r>
              <a:rPr lang="en-US" altLang="en-US" sz="2400">
                <a:latin typeface="Courier New" panose="02070309020205020404" pitchFamily="49" charset="0"/>
              </a:rPr>
              <a:t>System.Reflection</a:t>
            </a:r>
          </a:p>
          <a:p>
            <a:pPr eaLnBrk="1" hangingPunct="1"/>
            <a:r>
              <a:rPr lang="en-US" altLang="en-US" sz="2400"/>
              <a:t>What can you do with the System.Reflection API:</a:t>
            </a:r>
          </a:p>
          <a:p>
            <a:pPr lvl="1" eaLnBrk="1" hangingPunct="1"/>
            <a:r>
              <a:rPr lang="en-US" altLang="en-US" sz="2000"/>
              <a:t>Enumerate modules and types of an assembly; </a:t>
            </a:r>
          </a:p>
          <a:p>
            <a:pPr lvl="1" eaLnBrk="1" hangingPunct="1"/>
            <a:r>
              <a:rPr lang="en-US" altLang="en-US" sz="2000"/>
              <a:t>For each type, obtain its base type, implemented interfaces, fields, methods, properties, events</a:t>
            </a:r>
          </a:p>
          <a:p>
            <a:pPr lvl="1" eaLnBrk="1" hangingPunct="1"/>
            <a:r>
              <a:rPr lang="en-US" altLang="en-US" sz="2000"/>
              <a:t>Create instances of types, dynamically invoke methods </a:t>
            </a:r>
          </a:p>
          <a:p>
            <a:pPr eaLnBrk="1" hangingPunct="1">
              <a:lnSpc>
                <a:spcPct val="90000"/>
              </a:lnSpc>
            </a:pPr>
            <a:endParaRPr lang="en-US" altLang="en-US" sz="2400">
              <a:latin typeface="Courier New" panose="02070309020205020404" pitchFamily="49"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0DDA6BC0-A9BD-8454-E804-989E863280A6}"/>
              </a:ext>
            </a:extLst>
          </p:cNvPr>
          <p:cNvSpPr>
            <a:spLocks noChangeArrowheads="1"/>
          </p:cNvSpPr>
          <p:nvPr/>
        </p:nvSpPr>
        <p:spPr bwMode="auto">
          <a:xfrm>
            <a:off x="5410200" y="3200400"/>
            <a:ext cx="2895600"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44035" name="Rectangle 3">
            <a:extLst>
              <a:ext uri="{FF2B5EF4-FFF2-40B4-BE49-F238E27FC236}">
                <a16:creationId xmlns:a16="http://schemas.microsoft.com/office/drawing/2014/main" id="{2C305770-6BD3-541C-385B-B9A7AD71E219}"/>
              </a:ext>
            </a:extLst>
          </p:cNvPr>
          <p:cNvSpPr>
            <a:spLocks noGrp="1" noChangeArrowheads="1"/>
          </p:cNvSpPr>
          <p:nvPr>
            <p:ph type="title"/>
          </p:nvPr>
        </p:nvSpPr>
        <p:spPr/>
        <p:txBody>
          <a:bodyPr/>
          <a:lstStyle/>
          <a:p>
            <a:pPr eaLnBrk="1" hangingPunct="1"/>
            <a:r>
              <a:rPr lang="en-US" altLang="en-US" sz="4000"/>
              <a:t>The Reflection Logical Hierarchy in .NET</a:t>
            </a:r>
          </a:p>
        </p:txBody>
      </p:sp>
      <p:sp>
        <p:nvSpPr>
          <p:cNvPr id="44036" name="Rectangle 4">
            <a:extLst>
              <a:ext uri="{FF2B5EF4-FFF2-40B4-BE49-F238E27FC236}">
                <a16:creationId xmlns:a16="http://schemas.microsoft.com/office/drawing/2014/main" id="{1CC0A561-331F-5E7A-7E60-E3058680B1B6}"/>
              </a:ext>
            </a:extLst>
          </p:cNvPr>
          <p:cNvSpPr>
            <a:spLocks noChangeArrowheads="1"/>
          </p:cNvSpPr>
          <p:nvPr/>
        </p:nvSpPr>
        <p:spPr bwMode="auto">
          <a:xfrm>
            <a:off x="4648200" y="2514600"/>
            <a:ext cx="20574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a:t>Type</a:t>
            </a:r>
          </a:p>
        </p:txBody>
      </p:sp>
      <p:sp>
        <p:nvSpPr>
          <p:cNvPr id="44037" name="Rectangle 5">
            <a:extLst>
              <a:ext uri="{FF2B5EF4-FFF2-40B4-BE49-F238E27FC236}">
                <a16:creationId xmlns:a16="http://schemas.microsoft.com/office/drawing/2014/main" id="{351FCC94-DFBA-FF2E-EAEF-33C288586268}"/>
              </a:ext>
            </a:extLst>
          </p:cNvPr>
          <p:cNvSpPr>
            <a:spLocks noChangeArrowheads="1"/>
          </p:cNvSpPr>
          <p:nvPr/>
        </p:nvSpPr>
        <p:spPr bwMode="auto">
          <a:xfrm>
            <a:off x="5638800" y="3733800"/>
            <a:ext cx="23622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a:t>FieldInfo</a:t>
            </a:r>
          </a:p>
        </p:txBody>
      </p:sp>
      <p:sp>
        <p:nvSpPr>
          <p:cNvPr id="44038" name="Line 8">
            <a:extLst>
              <a:ext uri="{FF2B5EF4-FFF2-40B4-BE49-F238E27FC236}">
                <a16:creationId xmlns:a16="http://schemas.microsoft.com/office/drawing/2014/main" id="{D1BD4DBB-01EE-5D10-AC6A-9DAA71BA7C08}"/>
              </a:ext>
            </a:extLst>
          </p:cNvPr>
          <p:cNvSpPr>
            <a:spLocks noChangeShapeType="1"/>
          </p:cNvSpPr>
          <p:nvPr/>
        </p:nvSpPr>
        <p:spPr bwMode="auto">
          <a:xfrm>
            <a:off x="4800600" y="2895600"/>
            <a:ext cx="0" cy="3352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39" name="Line 9">
            <a:extLst>
              <a:ext uri="{FF2B5EF4-FFF2-40B4-BE49-F238E27FC236}">
                <a16:creationId xmlns:a16="http://schemas.microsoft.com/office/drawing/2014/main" id="{A394563D-AC56-F272-A89B-E7BA4F330C17}"/>
              </a:ext>
            </a:extLst>
          </p:cNvPr>
          <p:cNvSpPr>
            <a:spLocks noChangeShapeType="1"/>
          </p:cNvSpPr>
          <p:nvPr/>
        </p:nvSpPr>
        <p:spPr bwMode="auto">
          <a:xfrm>
            <a:off x="4800600" y="3886200"/>
            <a:ext cx="914400" cy="0"/>
          </a:xfrm>
          <a:prstGeom prst="line">
            <a:avLst/>
          </a:prstGeom>
          <a:noFill/>
          <a:ln w="127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40" name="Rectangle 10">
            <a:extLst>
              <a:ext uri="{FF2B5EF4-FFF2-40B4-BE49-F238E27FC236}">
                <a16:creationId xmlns:a16="http://schemas.microsoft.com/office/drawing/2014/main" id="{C1DECF28-43F5-4C43-99A8-B9BBD90BC49E}"/>
              </a:ext>
            </a:extLst>
          </p:cNvPr>
          <p:cNvSpPr>
            <a:spLocks noChangeArrowheads="1"/>
          </p:cNvSpPr>
          <p:nvPr/>
        </p:nvSpPr>
        <p:spPr bwMode="auto">
          <a:xfrm>
            <a:off x="2438400" y="3276600"/>
            <a:ext cx="1371600" cy="5334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t>Object</a:t>
            </a:r>
          </a:p>
        </p:txBody>
      </p:sp>
      <p:sp>
        <p:nvSpPr>
          <p:cNvPr id="44041" name="AutoShape 14">
            <a:extLst>
              <a:ext uri="{FF2B5EF4-FFF2-40B4-BE49-F238E27FC236}">
                <a16:creationId xmlns:a16="http://schemas.microsoft.com/office/drawing/2014/main" id="{6403583D-07AF-BBC1-FA8B-191248ED5381}"/>
              </a:ext>
            </a:extLst>
          </p:cNvPr>
          <p:cNvSpPr>
            <a:spLocks noChangeArrowheads="1"/>
          </p:cNvSpPr>
          <p:nvPr/>
        </p:nvSpPr>
        <p:spPr bwMode="auto">
          <a:xfrm rot="10800000">
            <a:off x="457200" y="3200400"/>
            <a:ext cx="1676400" cy="1219200"/>
          </a:xfrm>
          <a:prstGeom prst="foldedCorner">
            <a:avLst>
              <a:gd name="adj" fmla="val 12500"/>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a:p>
            <a:pPr algn="ctr" eaLnBrk="1" hangingPunct="1">
              <a:spcBef>
                <a:spcPct val="0"/>
              </a:spcBef>
              <a:buFontTx/>
              <a:buNone/>
            </a:pPr>
            <a:r>
              <a:rPr lang="en-US" altLang="en-US" sz="2400"/>
              <a:t>MSIL code </a:t>
            </a:r>
          </a:p>
          <a:p>
            <a:pPr algn="ctr" eaLnBrk="1" hangingPunct="1">
              <a:spcBef>
                <a:spcPct val="0"/>
              </a:spcBef>
              <a:buFontTx/>
              <a:buNone/>
            </a:pPr>
            <a:r>
              <a:rPr lang="en-US" altLang="en-US" sz="2400"/>
              <a:t>(exe, dll)</a:t>
            </a:r>
          </a:p>
        </p:txBody>
      </p:sp>
      <p:sp>
        <p:nvSpPr>
          <p:cNvPr id="44042" name="Line 15">
            <a:extLst>
              <a:ext uri="{FF2B5EF4-FFF2-40B4-BE49-F238E27FC236}">
                <a16:creationId xmlns:a16="http://schemas.microsoft.com/office/drawing/2014/main" id="{B8754F0A-4C82-9F72-58AF-E87F5E817A48}"/>
              </a:ext>
            </a:extLst>
          </p:cNvPr>
          <p:cNvSpPr>
            <a:spLocks noChangeShapeType="1"/>
          </p:cNvSpPr>
          <p:nvPr/>
        </p:nvSpPr>
        <p:spPr bwMode="auto">
          <a:xfrm flipV="1">
            <a:off x="838200" y="1905000"/>
            <a:ext cx="609600" cy="1524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43" name="Text Box 16">
            <a:extLst>
              <a:ext uri="{FF2B5EF4-FFF2-40B4-BE49-F238E27FC236}">
                <a16:creationId xmlns:a16="http://schemas.microsoft.com/office/drawing/2014/main" id="{594AE163-6489-887C-4A59-1F4AF541F08E}"/>
              </a:ext>
            </a:extLst>
          </p:cNvPr>
          <p:cNvSpPr txBox="1">
            <a:spLocks noChangeArrowheads="1"/>
          </p:cNvSpPr>
          <p:nvPr/>
        </p:nvSpPr>
        <p:spPr bwMode="auto">
          <a:xfrm>
            <a:off x="6232525" y="6132513"/>
            <a:ext cx="1022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Member</a:t>
            </a:r>
          </a:p>
        </p:txBody>
      </p:sp>
      <p:sp>
        <p:nvSpPr>
          <p:cNvPr id="44044" name="Rectangle 17">
            <a:extLst>
              <a:ext uri="{FF2B5EF4-FFF2-40B4-BE49-F238E27FC236}">
                <a16:creationId xmlns:a16="http://schemas.microsoft.com/office/drawing/2014/main" id="{29D6C099-F08D-FA35-6445-630B45091698}"/>
              </a:ext>
            </a:extLst>
          </p:cNvPr>
          <p:cNvSpPr>
            <a:spLocks noChangeArrowheads="1"/>
          </p:cNvSpPr>
          <p:nvPr/>
        </p:nvSpPr>
        <p:spPr bwMode="auto">
          <a:xfrm>
            <a:off x="5638800" y="4267200"/>
            <a:ext cx="23622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a:t>PropertyInfo</a:t>
            </a:r>
          </a:p>
        </p:txBody>
      </p:sp>
      <p:sp>
        <p:nvSpPr>
          <p:cNvPr id="44045" name="Rectangle 18">
            <a:extLst>
              <a:ext uri="{FF2B5EF4-FFF2-40B4-BE49-F238E27FC236}">
                <a16:creationId xmlns:a16="http://schemas.microsoft.com/office/drawing/2014/main" id="{E6CF4644-4D62-62DB-2360-7D044F4A8195}"/>
              </a:ext>
            </a:extLst>
          </p:cNvPr>
          <p:cNvSpPr>
            <a:spLocks noChangeArrowheads="1"/>
          </p:cNvSpPr>
          <p:nvPr/>
        </p:nvSpPr>
        <p:spPr bwMode="auto">
          <a:xfrm>
            <a:off x="5638800" y="4800600"/>
            <a:ext cx="23622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a:t>EventInfo</a:t>
            </a:r>
          </a:p>
        </p:txBody>
      </p:sp>
      <p:sp>
        <p:nvSpPr>
          <p:cNvPr id="44046" name="Rectangle 19">
            <a:extLst>
              <a:ext uri="{FF2B5EF4-FFF2-40B4-BE49-F238E27FC236}">
                <a16:creationId xmlns:a16="http://schemas.microsoft.com/office/drawing/2014/main" id="{137BA207-515D-E55F-29E1-F36B0D07A6B3}"/>
              </a:ext>
            </a:extLst>
          </p:cNvPr>
          <p:cNvSpPr>
            <a:spLocks noChangeArrowheads="1"/>
          </p:cNvSpPr>
          <p:nvPr/>
        </p:nvSpPr>
        <p:spPr bwMode="auto">
          <a:xfrm>
            <a:off x="5638800" y="5562600"/>
            <a:ext cx="23622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a:t>MethodInfo</a:t>
            </a:r>
          </a:p>
        </p:txBody>
      </p:sp>
      <p:sp>
        <p:nvSpPr>
          <p:cNvPr id="44047" name="Rectangle 20">
            <a:extLst>
              <a:ext uri="{FF2B5EF4-FFF2-40B4-BE49-F238E27FC236}">
                <a16:creationId xmlns:a16="http://schemas.microsoft.com/office/drawing/2014/main" id="{768064F0-1563-1919-964E-8F87B6081250}"/>
              </a:ext>
            </a:extLst>
          </p:cNvPr>
          <p:cNvSpPr>
            <a:spLocks noChangeArrowheads="1"/>
          </p:cNvSpPr>
          <p:nvPr/>
        </p:nvSpPr>
        <p:spPr bwMode="auto">
          <a:xfrm>
            <a:off x="5638800" y="6096000"/>
            <a:ext cx="23622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a:t>ConstructorInfo</a:t>
            </a:r>
          </a:p>
        </p:txBody>
      </p:sp>
      <p:sp>
        <p:nvSpPr>
          <p:cNvPr id="44048" name="Text Box 21">
            <a:extLst>
              <a:ext uri="{FF2B5EF4-FFF2-40B4-BE49-F238E27FC236}">
                <a16:creationId xmlns:a16="http://schemas.microsoft.com/office/drawing/2014/main" id="{5AF8C548-9B99-001A-6191-E90ED119804D}"/>
              </a:ext>
            </a:extLst>
          </p:cNvPr>
          <p:cNvSpPr txBox="1">
            <a:spLocks noChangeArrowheads="1"/>
          </p:cNvSpPr>
          <p:nvPr/>
        </p:nvSpPr>
        <p:spPr bwMode="auto">
          <a:xfrm>
            <a:off x="5699125" y="3313113"/>
            <a:ext cx="1403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MemberInfo</a:t>
            </a:r>
          </a:p>
        </p:txBody>
      </p:sp>
      <p:sp>
        <p:nvSpPr>
          <p:cNvPr id="44049" name="Rectangle 22">
            <a:extLst>
              <a:ext uri="{FF2B5EF4-FFF2-40B4-BE49-F238E27FC236}">
                <a16:creationId xmlns:a16="http://schemas.microsoft.com/office/drawing/2014/main" id="{49C5363E-E30C-CECE-D2C2-FECA31851987}"/>
              </a:ext>
            </a:extLst>
          </p:cNvPr>
          <p:cNvSpPr>
            <a:spLocks noChangeArrowheads="1"/>
          </p:cNvSpPr>
          <p:nvPr/>
        </p:nvSpPr>
        <p:spPr bwMode="auto">
          <a:xfrm>
            <a:off x="5486400" y="5257800"/>
            <a:ext cx="2667000" cy="1295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44050" name="Text Box 23">
            <a:extLst>
              <a:ext uri="{FF2B5EF4-FFF2-40B4-BE49-F238E27FC236}">
                <a16:creationId xmlns:a16="http://schemas.microsoft.com/office/drawing/2014/main" id="{BD79A4CC-16D0-58FC-57E9-A317EB4C5B50}"/>
              </a:ext>
            </a:extLst>
          </p:cNvPr>
          <p:cNvSpPr txBox="1">
            <a:spLocks noChangeArrowheads="1"/>
          </p:cNvSpPr>
          <p:nvPr/>
        </p:nvSpPr>
        <p:spPr bwMode="auto">
          <a:xfrm>
            <a:off x="5695950" y="5181600"/>
            <a:ext cx="1466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MethodBase</a:t>
            </a:r>
          </a:p>
        </p:txBody>
      </p:sp>
      <p:sp>
        <p:nvSpPr>
          <p:cNvPr id="44051" name="Line 24">
            <a:extLst>
              <a:ext uri="{FF2B5EF4-FFF2-40B4-BE49-F238E27FC236}">
                <a16:creationId xmlns:a16="http://schemas.microsoft.com/office/drawing/2014/main" id="{73498D72-BFB3-6EF6-9F80-2B3182C109DE}"/>
              </a:ext>
            </a:extLst>
          </p:cNvPr>
          <p:cNvSpPr>
            <a:spLocks noChangeShapeType="1"/>
          </p:cNvSpPr>
          <p:nvPr/>
        </p:nvSpPr>
        <p:spPr bwMode="auto">
          <a:xfrm>
            <a:off x="4800600" y="4419600"/>
            <a:ext cx="914400" cy="0"/>
          </a:xfrm>
          <a:prstGeom prst="line">
            <a:avLst/>
          </a:prstGeom>
          <a:noFill/>
          <a:ln w="127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52" name="Line 25">
            <a:extLst>
              <a:ext uri="{FF2B5EF4-FFF2-40B4-BE49-F238E27FC236}">
                <a16:creationId xmlns:a16="http://schemas.microsoft.com/office/drawing/2014/main" id="{C3F845D6-B938-968E-79E9-9AC645D4DCC1}"/>
              </a:ext>
            </a:extLst>
          </p:cNvPr>
          <p:cNvSpPr>
            <a:spLocks noChangeShapeType="1"/>
          </p:cNvSpPr>
          <p:nvPr/>
        </p:nvSpPr>
        <p:spPr bwMode="auto">
          <a:xfrm>
            <a:off x="4800600" y="4953000"/>
            <a:ext cx="914400" cy="0"/>
          </a:xfrm>
          <a:prstGeom prst="line">
            <a:avLst/>
          </a:prstGeom>
          <a:noFill/>
          <a:ln w="127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53" name="Line 26">
            <a:extLst>
              <a:ext uri="{FF2B5EF4-FFF2-40B4-BE49-F238E27FC236}">
                <a16:creationId xmlns:a16="http://schemas.microsoft.com/office/drawing/2014/main" id="{99DBE485-808F-6E88-8521-6EC8C123FA13}"/>
              </a:ext>
            </a:extLst>
          </p:cNvPr>
          <p:cNvSpPr>
            <a:spLocks noChangeShapeType="1"/>
          </p:cNvSpPr>
          <p:nvPr/>
        </p:nvSpPr>
        <p:spPr bwMode="auto">
          <a:xfrm>
            <a:off x="4800600" y="5715000"/>
            <a:ext cx="914400" cy="0"/>
          </a:xfrm>
          <a:prstGeom prst="line">
            <a:avLst/>
          </a:prstGeom>
          <a:noFill/>
          <a:ln w="127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54" name="Line 27">
            <a:extLst>
              <a:ext uri="{FF2B5EF4-FFF2-40B4-BE49-F238E27FC236}">
                <a16:creationId xmlns:a16="http://schemas.microsoft.com/office/drawing/2014/main" id="{4285B0A3-0C21-A926-22FE-5A57B0C2C50A}"/>
              </a:ext>
            </a:extLst>
          </p:cNvPr>
          <p:cNvSpPr>
            <a:spLocks noChangeShapeType="1"/>
          </p:cNvSpPr>
          <p:nvPr/>
        </p:nvSpPr>
        <p:spPr bwMode="auto">
          <a:xfrm>
            <a:off x="4800600" y="6248400"/>
            <a:ext cx="914400" cy="0"/>
          </a:xfrm>
          <a:prstGeom prst="line">
            <a:avLst/>
          </a:prstGeom>
          <a:noFill/>
          <a:ln w="127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55" name="Rectangle 28">
            <a:extLst>
              <a:ext uri="{FF2B5EF4-FFF2-40B4-BE49-F238E27FC236}">
                <a16:creationId xmlns:a16="http://schemas.microsoft.com/office/drawing/2014/main" id="{8DD102E5-0061-F7E0-69C0-BDAEF4572671}"/>
              </a:ext>
            </a:extLst>
          </p:cNvPr>
          <p:cNvSpPr>
            <a:spLocks noChangeArrowheads="1"/>
          </p:cNvSpPr>
          <p:nvPr/>
        </p:nvSpPr>
        <p:spPr bwMode="auto">
          <a:xfrm>
            <a:off x="1066800" y="1524000"/>
            <a:ext cx="20574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a:t>Assembly</a:t>
            </a:r>
          </a:p>
        </p:txBody>
      </p:sp>
      <p:sp>
        <p:nvSpPr>
          <p:cNvPr id="44056" name="Rectangle 29">
            <a:extLst>
              <a:ext uri="{FF2B5EF4-FFF2-40B4-BE49-F238E27FC236}">
                <a16:creationId xmlns:a16="http://schemas.microsoft.com/office/drawing/2014/main" id="{2F5F0122-E17C-D451-77B0-8836C076DD57}"/>
              </a:ext>
            </a:extLst>
          </p:cNvPr>
          <p:cNvSpPr>
            <a:spLocks noChangeArrowheads="1"/>
          </p:cNvSpPr>
          <p:nvPr/>
        </p:nvSpPr>
        <p:spPr bwMode="auto">
          <a:xfrm>
            <a:off x="2971800" y="1981200"/>
            <a:ext cx="20574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000"/>
              <a:t>Module</a:t>
            </a:r>
          </a:p>
        </p:txBody>
      </p:sp>
      <p:sp>
        <p:nvSpPr>
          <p:cNvPr id="44057" name="Line 30">
            <a:extLst>
              <a:ext uri="{FF2B5EF4-FFF2-40B4-BE49-F238E27FC236}">
                <a16:creationId xmlns:a16="http://schemas.microsoft.com/office/drawing/2014/main" id="{195DD17F-CF08-EA03-B183-DBD685A3FC15}"/>
              </a:ext>
            </a:extLst>
          </p:cNvPr>
          <p:cNvSpPr>
            <a:spLocks noChangeShapeType="1"/>
          </p:cNvSpPr>
          <p:nvPr/>
        </p:nvSpPr>
        <p:spPr bwMode="auto">
          <a:xfrm>
            <a:off x="3733800" y="2743200"/>
            <a:ext cx="914400" cy="0"/>
          </a:xfrm>
          <a:prstGeom prst="line">
            <a:avLst/>
          </a:prstGeom>
          <a:noFill/>
          <a:ln w="127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58" name="Line 31">
            <a:extLst>
              <a:ext uri="{FF2B5EF4-FFF2-40B4-BE49-F238E27FC236}">
                <a16:creationId xmlns:a16="http://schemas.microsoft.com/office/drawing/2014/main" id="{A1B418B0-626E-7236-D0D0-561DD183B453}"/>
              </a:ext>
            </a:extLst>
          </p:cNvPr>
          <p:cNvSpPr>
            <a:spLocks noChangeShapeType="1"/>
          </p:cNvSpPr>
          <p:nvPr/>
        </p:nvSpPr>
        <p:spPr bwMode="auto">
          <a:xfrm>
            <a:off x="1981200" y="2209800"/>
            <a:ext cx="914400" cy="0"/>
          </a:xfrm>
          <a:prstGeom prst="line">
            <a:avLst/>
          </a:prstGeom>
          <a:noFill/>
          <a:ln w="127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59" name="Line 32">
            <a:extLst>
              <a:ext uri="{FF2B5EF4-FFF2-40B4-BE49-F238E27FC236}">
                <a16:creationId xmlns:a16="http://schemas.microsoft.com/office/drawing/2014/main" id="{6EEA7EB3-CAF8-4C97-E14A-61C16A778F99}"/>
              </a:ext>
            </a:extLst>
          </p:cNvPr>
          <p:cNvSpPr>
            <a:spLocks noChangeShapeType="1"/>
          </p:cNvSpPr>
          <p:nvPr/>
        </p:nvSpPr>
        <p:spPr bwMode="auto">
          <a:xfrm>
            <a:off x="1981200" y="19050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60" name="Line 33">
            <a:extLst>
              <a:ext uri="{FF2B5EF4-FFF2-40B4-BE49-F238E27FC236}">
                <a16:creationId xmlns:a16="http://schemas.microsoft.com/office/drawing/2014/main" id="{9F1199C9-2C6C-3207-AE89-771E040A86E5}"/>
              </a:ext>
            </a:extLst>
          </p:cNvPr>
          <p:cNvSpPr>
            <a:spLocks noChangeShapeType="1"/>
          </p:cNvSpPr>
          <p:nvPr/>
        </p:nvSpPr>
        <p:spPr bwMode="auto">
          <a:xfrm>
            <a:off x="3733800" y="2362200"/>
            <a:ext cx="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4061" name="Line 34">
            <a:extLst>
              <a:ext uri="{FF2B5EF4-FFF2-40B4-BE49-F238E27FC236}">
                <a16:creationId xmlns:a16="http://schemas.microsoft.com/office/drawing/2014/main" id="{222E8C98-A126-B43D-A70E-46443E2887B2}"/>
              </a:ext>
            </a:extLst>
          </p:cNvPr>
          <p:cNvSpPr>
            <a:spLocks noChangeShapeType="1"/>
          </p:cNvSpPr>
          <p:nvPr/>
        </p:nvSpPr>
        <p:spPr bwMode="auto">
          <a:xfrm flipV="1">
            <a:off x="3657600" y="2971800"/>
            <a:ext cx="9906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5BFAFF75-3573-8BAE-5E2A-CF936FCD16A3}"/>
              </a:ext>
            </a:extLst>
          </p:cNvPr>
          <p:cNvSpPr>
            <a:spLocks noGrp="1" noChangeArrowheads="1"/>
          </p:cNvSpPr>
          <p:nvPr>
            <p:ph type="title"/>
          </p:nvPr>
        </p:nvSpPr>
        <p:spPr/>
        <p:txBody>
          <a:bodyPr/>
          <a:lstStyle/>
          <a:p>
            <a:pPr eaLnBrk="1" hangingPunct="1"/>
            <a:r>
              <a:rPr lang="en-US" altLang="en-US"/>
              <a:t>Example (C#) : Introspection</a:t>
            </a:r>
          </a:p>
        </p:txBody>
      </p:sp>
      <p:sp>
        <p:nvSpPr>
          <p:cNvPr id="45059" name="Text Box 4">
            <a:extLst>
              <a:ext uri="{FF2B5EF4-FFF2-40B4-BE49-F238E27FC236}">
                <a16:creationId xmlns:a16="http://schemas.microsoft.com/office/drawing/2014/main" id="{016D17A3-DFE0-3D24-4A35-5906DB91C695}"/>
              </a:ext>
            </a:extLst>
          </p:cNvPr>
          <p:cNvSpPr txBox="1">
            <a:spLocks noChangeArrowheads="1"/>
          </p:cNvSpPr>
          <p:nvPr/>
        </p:nvSpPr>
        <p:spPr bwMode="auto">
          <a:xfrm>
            <a:off x="98425" y="1905000"/>
            <a:ext cx="9072563" cy="330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80000"/>
              </a:lnSpc>
              <a:buFontTx/>
              <a:buNone/>
            </a:pPr>
            <a:r>
              <a:rPr lang="en-US" altLang="en-US" sz="1600">
                <a:latin typeface="Courier New" panose="02070309020205020404" pitchFamily="49" charset="0"/>
                <a:cs typeface="Courier New" panose="02070309020205020404" pitchFamily="49" charset="0"/>
              </a:rPr>
              <a:t>Assembly a = Assembly.LoadFile(args[0]);</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Find Modules</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foreach (Module m in assem.GetModules())   {</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Console.WriteLine(1, "Module: {0}", m);</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 Find Types</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foreach (Type t in m.GetTypes())   {</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Console.WriteLine(2, "Type: {0}", t);</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 Find Members</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foreach (MemberInfo mi in t.GetMembers())</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Console.WriteLine(3, "{0}: {1}", mi.MemberType, mi);</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a:t>
            </a:r>
          </a:p>
          <a:p>
            <a:pPr eaLnBrk="1" hangingPunct="1">
              <a:spcBef>
                <a:spcPct val="0"/>
              </a:spcBef>
              <a:buFontTx/>
              <a:buNone/>
            </a:pPr>
            <a:endParaRPr lang="en-US" altLang="en-US" sz="20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4CEB2D3B-BF2D-6209-4533-9C4CA8301514}"/>
              </a:ext>
            </a:extLst>
          </p:cNvPr>
          <p:cNvSpPr>
            <a:spLocks noGrp="1" noChangeArrowheads="1"/>
          </p:cNvSpPr>
          <p:nvPr>
            <p:ph type="title"/>
          </p:nvPr>
        </p:nvSpPr>
        <p:spPr/>
        <p:txBody>
          <a:bodyPr/>
          <a:lstStyle/>
          <a:p>
            <a:pPr eaLnBrk="1" hangingPunct="1"/>
            <a:r>
              <a:rPr lang="en-US" altLang="en-US"/>
              <a:t>Example (C#) : Introspection</a:t>
            </a:r>
          </a:p>
        </p:txBody>
      </p:sp>
      <p:sp>
        <p:nvSpPr>
          <p:cNvPr id="46083" name="Text Box 4">
            <a:extLst>
              <a:ext uri="{FF2B5EF4-FFF2-40B4-BE49-F238E27FC236}">
                <a16:creationId xmlns:a16="http://schemas.microsoft.com/office/drawing/2014/main" id="{7D26B3EE-F7B9-EE7D-178F-59E2540C4B6C}"/>
              </a:ext>
            </a:extLst>
          </p:cNvPr>
          <p:cNvSpPr txBox="1">
            <a:spLocks noChangeArrowheads="1"/>
          </p:cNvSpPr>
          <p:nvPr/>
        </p:nvSpPr>
        <p:spPr bwMode="auto">
          <a:xfrm>
            <a:off x="98425" y="1905000"/>
            <a:ext cx="9072563" cy="330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80000"/>
              </a:lnSpc>
              <a:buFontTx/>
              <a:buNone/>
            </a:pPr>
            <a:r>
              <a:rPr lang="en-US" altLang="en-US" sz="1600">
                <a:latin typeface="Courier New" panose="02070309020205020404" pitchFamily="49" charset="0"/>
                <a:cs typeface="Courier New" panose="02070309020205020404" pitchFamily="49" charset="0"/>
              </a:rPr>
              <a:t>Assembly a = Assembly.LoadFile(args[0]);</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Find Modules</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foreach (Module m in assem.GetModules())   {</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Console.WriteLine(1, "Module: {0}", m);</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 Find Types</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foreach (Type t in m.GetTypes())   {</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Console.WriteLine(2, "Type: {0}", t);</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 Find Members</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foreach (MemberInfo mi in t.GetMembers())</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Console.WriteLine(3, "{0}: {1}", mi.MemberType, mi);</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600">
                <a:latin typeface="Courier New" panose="02070309020205020404" pitchFamily="49" charset="0"/>
                <a:cs typeface="Courier New" panose="02070309020205020404" pitchFamily="49" charset="0"/>
              </a:rPr>
              <a:t>}</a:t>
            </a:r>
          </a:p>
          <a:p>
            <a:pPr eaLnBrk="1" hangingPunct="1">
              <a:spcBef>
                <a:spcPct val="0"/>
              </a:spcBef>
              <a:buFontTx/>
              <a:buNone/>
            </a:pPr>
            <a:endParaRPr lang="en-US" altLang="en-US" sz="20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7F0AE635-B15E-217C-5756-228C947BF78E}"/>
              </a:ext>
            </a:extLst>
          </p:cNvPr>
          <p:cNvSpPr>
            <a:spLocks noGrp="1" noChangeArrowheads="1"/>
          </p:cNvSpPr>
          <p:nvPr>
            <p:ph type="title"/>
          </p:nvPr>
        </p:nvSpPr>
        <p:spPr/>
        <p:txBody>
          <a:bodyPr/>
          <a:lstStyle/>
          <a:p>
            <a:pPr eaLnBrk="1" hangingPunct="1"/>
            <a:r>
              <a:rPr lang="en-US" altLang="en-US"/>
              <a:t>Example (C#) : Manipulation</a:t>
            </a:r>
          </a:p>
        </p:txBody>
      </p:sp>
      <p:sp>
        <p:nvSpPr>
          <p:cNvPr id="47107" name="Text Box 4">
            <a:extLst>
              <a:ext uri="{FF2B5EF4-FFF2-40B4-BE49-F238E27FC236}">
                <a16:creationId xmlns:a16="http://schemas.microsoft.com/office/drawing/2014/main" id="{4CFF6B51-B0A2-482E-81EF-D3549D17C4FC}"/>
              </a:ext>
            </a:extLst>
          </p:cNvPr>
          <p:cNvSpPr txBox="1">
            <a:spLocks noChangeArrowheads="1"/>
          </p:cNvSpPr>
          <p:nvPr/>
        </p:nvSpPr>
        <p:spPr bwMode="auto">
          <a:xfrm>
            <a:off x="98425" y="1905000"/>
            <a:ext cx="18573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2000"/>
          </a:p>
        </p:txBody>
      </p:sp>
      <p:sp>
        <p:nvSpPr>
          <p:cNvPr id="47108" name="TextBox 3">
            <a:extLst>
              <a:ext uri="{FF2B5EF4-FFF2-40B4-BE49-F238E27FC236}">
                <a16:creationId xmlns:a16="http://schemas.microsoft.com/office/drawing/2014/main" id="{81155B56-7BB8-48C8-62AB-84914C040A82}"/>
              </a:ext>
            </a:extLst>
          </p:cNvPr>
          <p:cNvSpPr txBox="1">
            <a:spLocks noChangeArrowheads="1"/>
          </p:cNvSpPr>
          <p:nvPr/>
        </p:nvSpPr>
        <p:spPr bwMode="auto">
          <a:xfrm>
            <a:off x="609600" y="2514600"/>
            <a:ext cx="7467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1800">
                <a:latin typeface="Courier New" panose="02070309020205020404" pitchFamily="49" charset="0"/>
                <a:cs typeface="Courier New" panose="02070309020205020404" pitchFamily="49" charset="0"/>
              </a:rPr>
              <a:t>Type type = Type.GetType(“Mynamespace.Class1");</a:t>
            </a:r>
          </a:p>
          <a:p>
            <a:pPr>
              <a:spcBef>
                <a:spcPct val="0"/>
              </a:spcBef>
              <a:buFontTx/>
              <a:buNone/>
            </a:pPr>
            <a:r>
              <a:rPr lang="en-GB" altLang="en-US" sz="1800">
                <a:latin typeface="Courier New" panose="02070309020205020404" pitchFamily="49" charset="0"/>
                <a:cs typeface="Courier New" panose="02070309020205020404" pitchFamily="49" charset="0"/>
              </a:rPr>
              <a:t>object o = Activator.CreateInstance(type);</a:t>
            </a:r>
          </a:p>
          <a:p>
            <a:pPr>
              <a:spcBef>
                <a:spcPct val="0"/>
              </a:spcBef>
              <a:buFontTx/>
              <a:buNone/>
            </a:pPr>
            <a:endParaRPr lang="en-GB" altLang="en-US" sz="1800">
              <a:latin typeface="Courier New" panose="02070309020205020404" pitchFamily="49" charset="0"/>
              <a:cs typeface="Courier New" panose="02070309020205020404" pitchFamily="49" charset="0"/>
            </a:endParaRPr>
          </a:p>
          <a:p>
            <a:pPr>
              <a:spcBef>
                <a:spcPct val="0"/>
              </a:spcBef>
              <a:buFontTx/>
              <a:buNone/>
            </a:pPr>
            <a:r>
              <a:rPr lang="en-GB" altLang="en-US" sz="1800">
                <a:latin typeface="Courier New" panose="02070309020205020404" pitchFamily="49" charset="0"/>
                <a:cs typeface="Courier New" panose="02070309020205020404" pitchFamily="49" charset="0"/>
              </a:rPr>
              <a:t>MethodInfo m=type.GetMethod(“method1”);</a:t>
            </a:r>
          </a:p>
          <a:p>
            <a:pPr>
              <a:spcBef>
                <a:spcPct val="0"/>
              </a:spcBef>
              <a:buFontTx/>
              <a:buNone/>
            </a:pPr>
            <a:r>
              <a:rPr lang="en-GB" altLang="en-US" sz="1800">
                <a:latin typeface="Courier New" panose="02070309020205020404" pitchFamily="49" charset="0"/>
                <a:cs typeface="Courier New" panose="02070309020205020404" pitchFamily="49" charset="0"/>
              </a:rPr>
              <a:t>m.Invoke(o, new object[]{});</a:t>
            </a:r>
          </a:p>
          <a:p>
            <a:pPr>
              <a:spcBef>
                <a:spcPct val="0"/>
              </a:spcBef>
              <a:buFontTx/>
              <a:buNone/>
            </a:pPr>
            <a:r>
              <a:rPr lang="en-GB" altLang="en-US" sz="1800">
                <a:latin typeface="Courier New" panose="02070309020205020404" pitchFamily="49" charset="0"/>
                <a:cs typeface="Courier New" panose="02070309020205020404" pitchFamily="49" charset="0"/>
              </a:rPr>
              <a:t>    </a:t>
            </a:r>
          </a:p>
          <a:p>
            <a:pPr>
              <a:spcBef>
                <a:spcPct val="0"/>
              </a:spcBef>
              <a:buFontTx/>
              <a:buNone/>
            </a:pPr>
            <a:r>
              <a:rPr lang="en-GB" altLang="en-US" sz="1800">
                <a:latin typeface="Courier New" panose="02070309020205020404" pitchFamily="49" charset="0"/>
                <a:cs typeface="Courier New" panose="02070309020205020404" pitchFamily="49" charset="0"/>
              </a:rPr>
              <a:t>type.InvokeMember(“method1", BindingFlags.InvokeMethod, null, o, new object[]{});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01A7CC5-A2A3-C872-2515-F84572FA9663}"/>
              </a:ext>
            </a:extLst>
          </p:cNvPr>
          <p:cNvSpPr>
            <a:spLocks noGrp="1" noChangeArrowheads="1"/>
          </p:cNvSpPr>
          <p:nvPr>
            <p:ph type="title"/>
          </p:nvPr>
        </p:nvSpPr>
        <p:spPr/>
        <p:txBody>
          <a:bodyPr/>
          <a:lstStyle/>
          <a:p>
            <a:pPr eaLnBrk="1" hangingPunct="1"/>
            <a:r>
              <a:rPr lang="en-US" altLang="en-US"/>
              <a:t>How is Reflection implemented</a:t>
            </a:r>
          </a:p>
        </p:txBody>
      </p:sp>
      <p:sp>
        <p:nvSpPr>
          <p:cNvPr id="8195" name="Rectangle 3">
            <a:extLst>
              <a:ext uri="{FF2B5EF4-FFF2-40B4-BE49-F238E27FC236}">
                <a16:creationId xmlns:a16="http://schemas.microsoft.com/office/drawing/2014/main" id="{CC53746B-5707-8AAF-BD2D-F3CA16D14CFF}"/>
              </a:ext>
            </a:extLst>
          </p:cNvPr>
          <p:cNvSpPr>
            <a:spLocks noGrp="1" noChangeArrowheads="1"/>
          </p:cNvSpPr>
          <p:nvPr>
            <p:ph type="body" idx="1"/>
          </p:nvPr>
        </p:nvSpPr>
        <p:spPr/>
        <p:txBody>
          <a:bodyPr/>
          <a:lstStyle/>
          <a:p>
            <a:pPr eaLnBrk="1" hangingPunct="1">
              <a:lnSpc>
                <a:spcPct val="105000"/>
              </a:lnSpc>
            </a:pPr>
            <a:r>
              <a:rPr lang="en-US" altLang="en-US" sz="2400"/>
              <a:t>Reflective capabilities need special support in language and compiler !</a:t>
            </a:r>
          </a:p>
          <a:p>
            <a:pPr lvl="1" eaLnBrk="1" hangingPunct="1">
              <a:lnSpc>
                <a:spcPct val="105000"/>
              </a:lnSpc>
            </a:pPr>
            <a:r>
              <a:rPr lang="en-US" altLang="en-US" sz="2000"/>
              <a:t>Java: java.lang.reflection</a:t>
            </a:r>
          </a:p>
          <a:p>
            <a:pPr lvl="1" eaLnBrk="1" hangingPunct="1">
              <a:lnSpc>
                <a:spcPct val="105000"/>
              </a:lnSpc>
            </a:pPr>
            <a:r>
              <a:rPr lang="en-US" altLang="en-US" sz="2000"/>
              <a:t>.NET: System.Reflection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F7175-137C-2FBE-C4EB-86786D923D98}"/>
              </a:ext>
            </a:extLst>
          </p:cNvPr>
          <p:cNvSpPr>
            <a:spLocks noGrp="1"/>
          </p:cNvSpPr>
          <p:nvPr>
            <p:ph type="title"/>
          </p:nvPr>
        </p:nvSpPr>
        <p:spPr/>
        <p:txBody>
          <a:bodyPr/>
          <a:lstStyle/>
          <a:p>
            <a:r>
              <a:rPr lang="en-GB" dirty="0"/>
              <a:t>Other Reflection Features</a:t>
            </a:r>
          </a:p>
        </p:txBody>
      </p:sp>
      <p:sp>
        <p:nvSpPr>
          <p:cNvPr id="3" name="Content Placeholder 2">
            <a:extLst>
              <a:ext uri="{FF2B5EF4-FFF2-40B4-BE49-F238E27FC236}">
                <a16:creationId xmlns:a16="http://schemas.microsoft.com/office/drawing/2014/main" id="{D9D3C663-0C05-ECFE-81C0-2E78E5875CA4}"/>
              </a:ext>
            </a:extLst>
          </p:cNvPr>
          <p:cNvSpPr>
            <a:spLocks noGrp="1"/>
          </p:cNvSpPr>
          <p:nvPr>
            <p:ph idx="1"/>
          </p:nvPr>
        </p:nvSpPr>
        <p:spPr/>
        <p:txBody>
          <a:bodyPr/>
          <a:lstStyle/>
          <a:p>
            <a:r>
              <a:rPr lang="en-GB" sz="2400" dirty="0"/>
              <a:t>Arrays: </a:t>
            </a:r>
            <a:r>
              <a:rPr lang="en-GB" sz="2400" dirty="0" err="1"/>
              <a:t>Type.isArray</a:t>
            </a:r>
            <a:endParaRPr lang="en-GB" sz="2400" dirty="0"/>
          </a:p>
          <a:p>
            <a:r>
              <a:rPr lang="en-GB" sz="2400" dirty="0"/>
              <a:t>Generics: </a:t>
            </a:r>
            <a:r>
              <a:rPr lang="en-GB" sz="2400" dirty="0" err="1"/>
              <a:t>Type.IsGenericType</a:t>
            </a:r>
            <a:endParaRPr lang="en-GB" sz="2400" dirty="0"/>
          </a:p>
          <a:p>
            <a:r>
              <a:rPr lang="en-GB" sz="2400" dirty="0"/>
              <a:t>Custom Attributes:</a:t>
            </a:r>
          </a:p>
          <a:p>
            <a:endParaRPr lang="en-GB" dirty="0"/>
          </a:p>
        </p:txBody>
      </p:sp>
      <p:sp>
        <p:nvSpPr>
          <p:cNvPr id="5" name="TextBox 4">
            <a:extLst>
              <a:ext uri="{FF2B5EF4-FFF2-40B4-BE49-F238E27FC236}">
                <a16:creationId xmlns:a16="http://schemas.microsoft.com/office/drawing/2014/main" id="{07743B76-5AC5-3FAE-EC1E-D4A3B244F75F}"/>
              </a:ext>
            </a:extLst>
          </p:cNvPr>
          <p:cNvSpPr txBox="1"/>
          <p:nvPr/>
        </p:nvSpPr>
        <p:spPr>
          <a:xfrm>
            <a:off x="1295400" y="3200400"/>
            <a:ext cx="6172200" cy="3662541"/>
          </a:xfrm>
          <a:prstGeom prst="rect">
            <a:avLst/>
          </a:prstGeom>
          <a:noFill/>
        </p:spPr>
        <p:txBody>
          <a:bodyPr wrap="square">
            <a:spAutoFit/>
          </a:bodyPr>
          <a:lstStyle/>
          <a:p>
            <a:r>
              <a:rPr lang="en-GB" sz="1600" dirty="0">
                <a:latin typeface="Courier New" panose="02070309020205020404" pitchFamily="49" charset="0"/>
                <a:cs typeface="Courier New" panose="02070309020205020404" pitchFamily="49" charset="0"/>
              </a:rPr>
              <a:t>public class MyAttribute : Attribute</a:t>
            </a:r>
          </a:p>
          <a:p>
            <a:r>
              <a:rPr lang="en-GB" sz="1600" dirty="0">
                <a:latin typeface="Courier New" panose="02070309020205020404" pitchFamily="49" charset="0"/>
                <a:cs typeface="Courier New" panose="02070309020205020404" pitchFamily="49" charset="0"/>
              </a:rPr>
              <a:t>{</a:t>
            </a:r>
          </a:p>
          <a:p>
            <a:r>
              <a:rPr lang="en-GB" sz="1600" dirty="0">
                <a:latin typeface="Courier New" panose="02070309020205020404" pitchFamily="49" charset="0"/>
                <a:cs typeface="Courier New" panose="02070309020205020404" pitchFamily="49" charset="0"/>
              </a:rPr>
              <a:t>    //...</a:t>
            </a:r>
          </a:p>
          <a:p>
            <a:r>
              <a:rPr lang="en-GB" sz="1600" dirty="0">
                <a:latin typeface="Courier New" panose="02070309020205020404" pitchFamily="49" charset="0"/>
                <a:cs typeface="Courier New" panose="02070309020205020404" pitchFamily="49" charset="0"/>
              </a:rPr>
              <a:t>}</a:t>
            </a:r>
          </a:p>
          <a:p>
            <a:endParaRPr lang="en-GB" sz="1600" dirty="0">
              <a:latin typeface="Courier New" panose="02070309020205020404" pitchFamily="49" charset="0"/>
              <a:cs typeface="Courier New" panose="02070309020205020404" pitchFamily="49" charset="0"/>
            </a:endParaRPr>
          </a:p>
          <a:p>
            <a:r>
              <a:rPr lang="en-GB" sz="1600" dirty="0">
                <a:latin typeface="Courier New" panose="02070309020205020404" pitchFamily="49" charset="0"/>
                <a:cs typeface="Courier New" panose="02070309020205020404" pitchFamily="49" charset="0"/>
              </a:rPr>
              <a:t>public class </a:t>
            </a:r>
            <a:r>
              <a:rPr lang="en-GB" sz="1600" dirty="0" err="1">
                <a:latin typeface="Courier New" panose="02070309020205020404" pitchFamily="49" charset="0"/>
                <a:cs typeface="Courier New" panose="02070309020205020404" pitchFamily="49" charset="0"/>
              </a:rPr>
              <a:t>MyClass</a:t>
            </a:r>
            <a:endParaRPr lang="en-GB" sz="1600" dirty="0">
              <a:latin typeface="Courier New" panose="02070309020205020404" pitchFamily="49" charset="0"/>
              <a:cs typeface="Courier New" panose="02070309020205020404" pitchFamily="49" charset="0"/>
            </a:endParaRPr>
          </a:p>
          <a:p>
            <a:r>
              <a:rPr lang="en-GB" sz="1600" dirty="0">
                <a:latin typeface="Courier New" panose="02070309020205020404" pitchFamily="49" charset="0"/>
                <a:cs typeface="Courier New" panose="02070309020205020404" pitchFamily="49" charset="0"/>
              </a:rPr>
              <a:t>{</a:t>
            </a:r>
          </a:p>
          <a:p>
            <a:r>
              <a:rPr lang="en-GB" sz="1600" dirty="0">
                <a:latin typeface="Courier New" panose="02070309020205020404" pitchFamily="49" charset="0"/>
                <a:cs typeface="Courier New" panose="02070309020205020404" pitchFamily="49" charset="0"/>
              </a:rPr>
              <a:t>   [MyAttribute]</a:t>
            </a:r>
          </a:p>
          <a:p>
            <a:r>
              <a:rPr lang="en-GB" sz="1600" dirty="0">
                <a:latin typeface="Courier New" panose="02070309020205020404" pitchFamily="49" charset="0"/>
                <a:cs typeface="Courier New" panose="02070309020205020404" pitchFamily="49" charset="0"/>
              </a:rPr>
              <a:t>   public v void </a:t>
            </a:r>
            <a:r>
              <a:rPr lang="en-GB" sz="1600" dirty="0" err="1">
                <a:latin typeface="Courier New" panose="02070309020205020404" pitchFamily="49" charset="0"/>
                <a:cs typeface="Courier New" panose="02070309020205020404" pitchFamily="49" charset="0"/>
              </a:rPr>
              <a:t>MyMethod</a:t>
            </a:r>
            <a:r>
              <a:rPr lang="en-GB" sz="1600" dirty="0">
                <a:latin typeface="Courier New" panose="02070309020205020404" pitchFamily="49" charset="0"/>
                <a:cs typeface="Courier New" panose="02070309020205020404" pitchFamily="49" charset="0"/>
              </a:rPr>
              <a:t>()</a:t>
            </a:r>
          </a:p>
          <a:p>
            <a:r>
              <a:rPr lang="en-GB" sz="1600" dirty="0">
                <a:latin typeface="Courier New" panose="02070309020205020404" pitchFamily="49" charset="0"/>
                <a:cs typeface="Courier New" panose="02070309020205020404" pitchFamily="49" charset="0"/>
              </a:rPr>
              <a:t>    {</a:t>
            </a:r>
          </a:p>
          <a:p>
            <a:r>
              <a:rPr lang="en-GB" sz="1600" dirty="0">
                <a:latin typeface="Courier New" panose="02070309020205020404" pitchFamily="49" charset="0"/>
                <a:cs typeface="Courier New" panose="02070309020205020404" pitchFamily="49" charset="0"/>
              </a:rPr>
              <a:t>        //...</a:t>
            </a:r>
          </a:p>
          <a:p>
            <a:r>
              <a:rPr lang="en-GB" sz="1600" dirty="0">
                <a:latin typeface="Courier New" panose="02070309020205020404" pitchFamily="49" charset="0"/>
                <a:cs typeface="Courier New" panose="02070309020205020404" pitchFamily="49" charset="0"/>
              </a:rPr>
              <a:t>    }</a:t>
            </a:r>
          </a:p>
          <a:p>
            <a:r>
              <a:rPr lang="en-GB" sz="1600" dirty="0">
                <a:latin typeface="Courier New" panose="02070309020205020404" pitchFamily="49" charset="0"/>
                <a:cs typeface="Courier New" panose="02070309020205020404" pitchFamily="49" charset="0"/>
              </a:rPr>
              <a:t>}</a:t>
            </a:r>
          </a:p>
          <a:p>
            <a:endParaRPr lang="en-GB" sz="16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6636323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31EE4B6-4914-C6E9-FC9F-657BCD0188DD}"/>
              </a:ext>
            </a:extLst>
          </p:cNvPr>
          <p:cNvSpPr>
            <a:spLocks noGrp="1" noChangeArrowheads="1"/>
          </p:cNvSpPr>
          <p:nvPr>
            <p:ph type="title"/>
          </p:nvPr>
        </p:nvSpPr>
        <p:spPr/>
        <p:txBody>
          <a:bodyPr/>
          <a:lstStyle/>
          <a:p>
            <a:pPr eaLnBrk="1" hangingPunct="1"/>
            <a:r>
              <a:rPr lang="en-US" altLang="en-US"/>
              <a:t>Conclusions</a:t>
            </a:r>
          </a:p>
        </p:txBody>
      </p:sp>
      <p:sp>
        <p:nvSpPr>
          <p:cNvPr id="48131" name="Rectangle 3">
            <a:extLst>
              <a:ext uri="{FF2B5EF4-FFF2-40B4-BE49-F238E27FC236}">
                <a16:creationId xmlns:a16="http://schemas.microsoft.com/office/drawing/2014/main" id="{3ED52FFD-3D32-24F7-214E-D0F78B9F0DE8}"/>
              </a:ext>
            </a:extLst>
          </p:cNvPr>
          <p:cNvSpPr>
            <a:spLocks noGrp="1" noChangeArrowheads="1"/>
          </p:cNvSpPr>
          <p:nvPr>
            <p:ph type="body" idx="1"/>
          </p:nvPr>
        </p:nvSpPr>
        <p:spPr>
          <a:xfrm>
            <a:off x="457200" y="1600200"/>
            <a:ext cx="8229600" cy="4800600"/>
          </a:xfrm>
        </p:spPr>
        <p:txBody>
          <a:bodyPr/>
          <a:lstStyle/>
          <a:p>
            <a:pPr eaLnBrk="1" hangingPunct="1"/>
            <a:r>
              <a:rPr lang="en-US" altLang="en-US" sz="2400"/>
              <a:t>Reflective capabilities need special support at the levels of  language (APIs) and compiler</a:t>
            </a:r>
          </a:p>
          <a:p>
            <a:pPr eaLnBrk="1" hangingPunct="1"/>
            <a:r>
              <a:rPr lang="en-US" altLang="en-US" sz="2400"/>
              <a:t>Language (API) level:  </a:t>
            </a:r>
          </a:p>
          <a:p>
            <a:pPr lvl="1" eaLnBrk="1" hangingPunct="1"/>
            <a:r>
              <a:rPr lang="en-US" altLang="en-US" sz="2000"/>
              <a:t>Java: java.lang.reflection</a:t>
            </a:r>
          </a:p>
          <a:p>
            <a:pPr lvl="1" eaLnBrk="1" hangingPunct="1"/>
            <a:r>
              <a:rPr lang="en-US" altLang="en-US" sz="2000"/>
              <a:t>.NET: System.Reflection</a:t>
            </a:r>
          </a:p>
          <a:p>
            <a:pPr lvl="1" eaLnBrk="1" hangingPunct="1"/>
            <a:r>
              <a:rPr lang="en-US" altLang="en-US" sz="2000"/>
              <a:t>Very similar hierarchy of classes supporting reflection (Metaclasses)</a:t>
            </a:r>
          </a:p>
          <a:p>
            <a:pPr eaLnBrk="1" hangingPunct="1"/>
            <a:r>
              <a:rPr lang="en-US" altLang="en-US" sz="2400"/>
              <a:t>Compiler level:</a:t>
            </a:r>
          </a:p>
          <a:p>
            <a:pPr lvl="1" eaLnBrk="1" hangingPunct="1"/>
            <a:r>
              <a:rPr lang="en-US" altLang="en-US" sz="2000"/>
              <a:t>Speciffic type informations are saved together  with the generated code (needed for type discovery and introspection)</a:t>
            </a:r>
          </a:p>
          <a:p>
            <a:pPr lvl="1" eaLnBrk="1" hangingPunct="1"/>
            <a:r>
              <a:rPr lang="en-US" altLang="en-US" sz="2000"/>
              <a:t>The generated code must contain also code for automatically creating instances of the Metaclasses every time a new type is defined in the application code</a:t>
            </a:r>
            <a:r>
              <a:rPr lang="en-US" altLang="en-US" sz="1800"/>
              <a:t>  </a:t>
            </a:r>
            <a:endParaRPr lang="en-US" altLang="en-US" sz="14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B23EAF-5CF5-94B7-8052-040F0C4490C7}"/>
            </a:ext>
          </a:extLst>
        </p:cNvPr>
        <p:cNvGrpSpPr/>
        <p:nvPr/>
      </p:nvGrpSpPr>
      <p:grpSpPr>
        <a:xfrm>
          <a:off x="0" y="0"/>
          <a:ext cx="0" cy="0"/>
          <a:chOff x="0" y="0"/>
          <a:chExt cx="0" cy="0"/>
        </a:xfrm>
      </p:grpSpPr>
      <p:sp>
        <p:nvSpPr>
          <p:cNvPr id="49154" name="Rectangle 2">
            <a:extLst>
              <a:ext uri="{FF2B5EF4-FFF2-40B4-BE49-F238E27FC236}">
                <a16:creationId xmlns:a16="http://schemas.microsoft.com/office/drawing/2014/main" id="{DE420301-DCCE-A6CE-E127-B17520EA204C}"/>
              </a:ext>
            </a:extLst>
          </p:cNvPr>
          <p:cNvSpPr>
            <a:spLocks noGrp="1" noChangeArrowheads="1"/>
          </p:cNvSpPr>
          <p:nvPr>
            <p:ph type="title"/>
          </p:nvPr>
        </p:nvSpPr>
        <p:spPr/>
        <p:txBody>
          <a:bodyPr/>
          <a:lstStyle/>
          <a:p>
            <a:pPr eaLnBrk="1" hangingPunct="1"/>
            <a:r>
              <a:rPr lang="en-US" altLang="en-US" dirty="0"/>
              <a:t>Lab Assignment 2</a:t>
            </a:r>
          </a:p>
        </p:txBody>
      </p:sp>
      <p:sp>
        <p:nvSpPr>
          <p:cNvPr id="49155" name="Rectangle 3">
            <a:extLst>
              <a:ext uri="{FF2B5EF4-FFF2-40B4-BE49-F238E27FC236}">
                <a16:creationId xmlns:a16="http://schemas.microsoft.com/office/drawing/2014/main" id="{A70B1B33-6487-386E-5BA6-4B109E05602A}"/>
              </a:ext>
            </a:extLst>
          </p:cNvPr>
          <p:cNvSpPr>
            <a:spLocks noGrp="1" noChangeArrowheads="1"/>
          </p:cNvSpPr>
          <p:nvPr>
            <p:ph type="body" idx="1"/>
          </p:nvPr>
        </p:nvSpPr>
        <p:spPr/>
        <p:txBody>
          <a:bodyPr/>
          <a:lstStyle/>
          <a:p>
            <a:pPr marL="914400" lvl="2" indent="0" eaLnBrk="1" hangingPunct="1">
              <a:buNone/>
            </a:pPr>
            <a:endParaRPr lang="en-US" altLang="en-US" sz="2000" dirty="0"/>
          </a:p>
          <a:p>
            <a:pPr marL="609600" indent="-609600" eaLnBrk="1" hangingPunct="1">
              <a:buFontTx/>
              <a:buNone/>
            </a:pPr>
            <a:r>
              <a:rPr lang="en-US" altLang="en-US" sz="2800" dirty="0"/>
              <a:t>  Improved </a:t>
            </a:r>
            <a:r>
              <a:rPr lang="en-US" altLang="en-US" sz="2800" dirty="0" err="1"/>
              <a:t>EventBus</a:t>
            </a:r>
            <a:r>
              <a:rPr lang="en-US" altLang="en-US" sz="2800" dirty="0"/>
              <a:t>:</a:t>
            </a:r>
          </a:p>
          <a:p>
            <a:pPr lvl="1" eaLnBrk="1" hangingPunct="1"/>
            <a:r>
              <a:rPr lang="en-US" altLang="en-US" sz="2400" dirty="0"/>
              <a:t>drop Subscriber interface</a:t>
            </a:r>
          </a:p>
          <a:p>
            <a:pPr lvl="1" eaLnBrk="1" hangingPunct="1"/>
            <a:r>
              <a:rPr lang="en-US" altLang="en-US" sz="2400" dirty="0"/>
              <a:t>use Reflection  to find handler method by its name or by annotation present. </a:t>
            </a:r>
          </a:p>
          <a:p>
            <a:pPr lvl="1" eaLnBrk="1" hangingPunct="1"/>
            <a:r>
              <a:rPr lang="en-US" altLang="en-US" sz="2400" dirty="0"/>
              <a:t>Use reflection to achieve dynamic method invocation on a subscriber object </a:t>
            </a:r>
          </a:p>
          <a:p>
            <a:pPr marL="609600" indent="-609600" eaLnBrk="1" hangingPunct="1">
              <a:buFontTx/>
              <a:buNone/>
            </a:pPr>
            <a:endParaRPr lang="en-US" altLang="en-US" sz="2800" dirty="0"/>
          </a:p>
          <a:p>
            <a:pPr marL="609600" indent="-609600" eaLnBrk="1" hangingPunct="1">
              <a:buFontTx/>
              <a:buNone/>
            </a:pPr>
            <a:endParaRPr lang="en-US" altLang="en-US" sz="2800" dirty="0"/>
          </a:p>
        </p:txBody>
      </p:sp>
    </p:spTree>
    <p:extLst>
      <p:ext uri="{BB962C8B-B14F-4D97-AF65-F5344CB8AC3E}">
        <p14:creationId xmlns:p14="http://schemas.microsoft.com/office/powerpoint/2010/main" val="20268691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141DF6AB-AFA8-295E-23AC-4CFF51C19CDE}"/>
              </a:ext>
            </a:extLst>
          </p:cNvPr>
          <p:cNvSpPr>
            <a:spLocks noGrp="1" noChangeArrowheads="1"/>
          </p:cNvSpPr>
          <p:nvPr>
            <p:ph type="title"/>
          </p:nvPr>
        </p:nvSpPr>
        <p:spPr/>
        <p:txBody>
          <a:bodyPr/>
          <a:lstStyle/>
          <a:p>
            <a:pPr eaLnBrk="1" hangingPunct="1"/>
            <a:r>
              <a:rPr lang="en-US" altLang="en-US" dirty="0"/>
              <a:t>Lab Assignment 3</a:t>
            </a:r>
          </a:p>
        </p:txBody>
      </p:sp>
      <p:sp>
        <p:nvSpPr>
          <p:cNvPr id="49155" name="Rectangle 3">
            <a:extLst>
              <a:ext uri="{FF2B5EF4-FFF2-40B4-BE49-F238E27FC236}">
                <a16:creationId xmlns:a16="http://schemas.microsoft.com/office/drawing/2014/main" id="{F953F88E-9305-EBA9-75A4-B825FA94572E}"/>
              </a:ext>
            </a:extLst>
          </p:cNvPr>
          <p:cNvSpPr>
            <a:spLocks noGrp="1" noChangeArrowheads="1"/>
          </p:cNvSpPr>
          <p:nvPr>
            <p:ph type="body" idx="1"/>
          </p:nvPr>
        </p:nvSpPr>
        <p:spPr/>
        <p:txBody>
          <a:bodyPr/>
          <a:lstStyle/>
          <a:p>
            <a:pPr marL="609600" indent="-609600" eaLnBrk="1" hangingPunct="1">
              <a:buFontTx/>
              <a:buNone/>
            </a:pPr>
            <a:r>
              <a:rPr lang="en-US" altLang="en-US" sz="2800" dirty="0"/>
              <a:t>Many Choices:</a:t>
            </a:r>
          </a:p>
          <a:p>
            <a:pPr marL="609600" indent="-609600" eaLnBrk="1" hangingPunct="1">
              <a:buFontTx/>
              <a:buNone/>
            </a:pPr>
            <a:endParaRPr lang="en-US" altLang="en-US" sz="2800" dirty="0"/>
          </a:p>
          <a:p>
            <a:pPr marL="609600" indent="-609600" eaLnBrk="1" hangingPunct="1">
              <a:buFontTx/>
              <a:buNone/>
            </a:pPr>
            <a:r>
              <a:rPr lang="en-US" altLang="en-US" sz="2800" dirty="0"/>
              <a:t>Versions A: using reflective features of programming languages.  Choose one of:</a:t>
            </a:r>
          </a:p>
          <a:p>
            <a:pPr marL="1371600" lvl="2" indent="-457200" eaLnBrk="1" hangingPunct="1">
              <a:buFontTx/>
              <a:buAutoNum type="arabicPeriod"/>
            </a:pPr>
            <a:r>
              <a:rPr lang="en-US" altLang="en-US" sz="2000" dirty="0"/>
              <a:t>MyReverseEngineeringTool</a:t>
            </a:r>
          </a:p>
          <a:p>
            <a:pPr marL="1371600" lvl="2" indent="-457200" eaLnBrk="1" hangingPunct="1">
              <a:buFontTx/>
              <a:buAutoNum type="arabicPeriod"/>
            </a:pPr>
            <a:r>
              <a:rPr lang="en-US" altLang="en-US" sz="2000" dirty="0" err="1"/>
              <a:t>AlienInvaderGame</a:t>
            </a:r>
            <a:r>
              <a:rPr lang="en-US" altLang="en-US" sz="2000" dirty="0"/>
              <a:t> </a:t>
            </a:r>
          </a:p>
          <a:p>
            <a:pPr marL="1371600" lvl="2" indent="-457200" eaLnBrk="1" hangingPunct="1">
              <a:buFontTx/>
              <a:buAutoNum type="arabicPeriod"/>
            </a:pPr>
            <a:r>
              <a:rPr lang="en-US" altLang="en-US" sz="2000" dirty="0" err="1"/>
              <a:t>MySerialization</a:t>
            </a:r>
            <a:endParaRPr lang="en-US" altLang="en-US" sz="2000" dirty="0"/>
          </a:p>
          <a:p>
            <a:pPr marL="914400" lvl="2" indent="0" eaLnBrk="1" hangingPunct="1">
              <a:buNone/>
            </a:pPr>
            <a:endParaRPr lang="en-US" altLang="en-US" sz="2000" dirty="0"/>
          </a:p>
          <a:p>
            <a:pPr marL="609600" indent="-609600" eaLnBrk="1" hangingPunct="1">
              <a:buFontTx/>
              <a:buNone/>
            </a:pPr>
            <a:r>
              <a:rPr lang="en-US" altLang="en-US" sz="2800" dirty="0"/>
              <a:t>  Version B: implementing a reflective architecture </a:t>
            </a:r>
          </a:p>
          <a:p>
            <a:pPr marL="609600" indent="-609600" eaLnBrk="1" hangingPunct="1">
              <a:buFontTx/>
              <a:buNone/>
            </a:pPr>
            <a:endParaRPr lang="en-US" alt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6636A56-2308-6715-AA0D-8D8024931769}"/>
              </a:ext>
            </a:extLst>
          </p:cNvPr>
          <p:cNvSpPr>
            <a:spLocks noGrp="1" noChangeArrowheads="1"/>
          </p:cNvSpPr>
          <p:nvPr>
            <p:ph type="title"/>
          </p:nvPr>
        </p:nvSpPr>
        <p:spPr/>
        <p:txBody>
          <a:bodyPr/>
          <a:lstStyle/>
          <a:p>
            <a:pPr eaLnBrk="1" hangingPunct="1"/>
            <a:r>
              <a:rPr lang="en-US" altLang="en-US" sz="4000"/>
              <a:t>Reflection case study: </a:t>
            </a:r>
            <a:br>
              <a:rPr lang="en-US" altLang="en-US" sz="4000"/>
            </a:br>
            <a:r>
              <a:rPr lang="en-US" altLang="en-US" sz="4000"/>
              <a:t> Reflection in Java </a:t>
            </a:r>
          </a:p>
        </p:txBody>
      </p:sp>
      <p:sp>
        <p:nvSpPr>
          <p:cNvPr id="9219" name="Rectangle 3">
            <a:extLst>
              <a:ext uri="{FF2B5EF4-FFF2-40B4-BE49-F238E27FC236}">
                <a16:creationId xmlns:a16="http://schemas.microsoft.com/office/drawing/2014/main" id="{3F7DB1EA-F163-B94E-34BE-C4A6453F02F7}"/>
              </a:ext>
            </a:extLst>
          </p:cNvPr>
          <p:cNvSpPr>
            <a:spLocks noGrp="1" noChangeArrowheads="1"/>
          </p:cNvSpPr>
          <p:nvPr>
            <p:ph type="body" idx="1"/>
          </p:nvPr>
        </p:nvSpPr>
        <p:spPr>
          <a:xfrm>
            <a:off x="457200" y="1600200"/>
            <a:ext cx="8458200" cy="4876800"/>
          </a:xfrm>
        </p:spPr>
        <p:txBody>
          <a:bodyPr/>
          <a:lstStyle/>
          <a:p>
            <a:pPr eaLnBrk="1" hangingPunct="1"/>
            <a:r>
              <a:rPr lang="en-US" altLang="en-US" sz="2400">
                <a:latin typeface="Courier New" panose="02070309020205020404" pitchFamily="49" charset="0"/>
              </a:rPr>
              <a:t>java.lang.reflect</a:t>
            </a:r>
          </a:p>
          <a:p>
            <a:pPr eaLnBrk="1" hangingPunct="1"/>
            <a:r>
              <a:rPr lang="en-US" altLang="en-US" sz="2400"/>
              <a:t>Class </a:t>
            </a:r>
            <a:r>
              <a:rPr lang="en-US" altLang="en-US" sz="2400">
                <a:latin typeface="Courier New" panose="02070309020205020404" pitchFamily="49" charset="0"/>
                <a:hlinkClick r:id="rId2"/>
              </a:rPr>
              <a:t>java.lang.Class&lt;T&gt;</a:t>
            </a:r>
            <a:endParaRPr lang="en-US" altLang="en-US" sz="2400">
              <a:latin typeface="Courier New" panose="02070309020205020404" pitchFamily="49" charset="0"/>
            </a:endParaRPr>
          </a:p>
          <a:p>
            <a:pPr lvl="1" eaLnBrk="1" hangingPunct="1"/>
            <a:r>
              <a:rPr lang="en-US" altLang="en-US" sz="2000"/>
              <a:t>For every type of object, the JVM instantiates an immutable instance of java.lang.Class. It has no public constructor, but Class objects are constructed automatically by the JVM as classes are loaded</a:t>
            </a:r>
          </a:p>
          <a:p>
            <a:pPr lvl="1" eaLnBrk="1" hangingPunct="1"/>
            <a:r>
              <a:rPr lang="en-US" altLang="en-US" sz="2000"/>
              <a:t>Instances of the class Class represent classes and interfaces in a running Java application</a:t>
            </a:r>
          </a:p>
          <a:p>
            <a:pPr lvl="1" eaLnBrk="1" hangingPunct="1"/>
            <a:r>
              <a:rPr lang="en-US" altLang="en-US" sz="2000"/>
              <a:t>It is the entry point for all of the Reflection API</a:t>
            </a:r>
          </a:p>
          <a:p>
            <a:pPr lvl="1" eaLnBrk="1" hangingPunct="1"/>
            <a:r>
              <a:rPr lang="en-US" altLang="en-US" sz="2000"/>
              <a:t>Provides methods to examine the runtime properties of the object including its members and type information.</a:t>
            </a:r>
          </a:p>
          <a:p>
            <a:pPr lvl="1" eaLnBrk="1" hangingPunct="1"/>
            <a:r>
              <a:rPr lang="en-US" altLang="en-US" sz="2000"/>
              <a:t>Provides the ability to create new objects of this type. T is the type of the class modeled by this class object. Use Class&lt;?&gt; if the class is unknown.</a:t>
            </a:r>
          </a:p>
          <a:p>
            <a:pPr eaLnBrk="1" hangingPunct="1">
              <a:lnSpc>
                <a:spcPct val="80000"/>
              </a:lnSpc>
            </a:pPr>
            <a:endParaRPr lang="en-US"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4B6366C6-BE99-8314-20F7-A657C5FB70AA}"/>
              </a:ext>
            </a:extLst>
          </p:cNvPr>
          <p:cNvSpPr>
            <a:spLocks noGrp="1" noChangeArrowheads="1"/>
          </p:cNvSpPr>
          <p:nvPr>
            <p:ph type="title"/>
          </p:nvPr>
        </p:nvSpPr>
        <p:spPr/>
        <p:txBody>
          <a:bodyPr/>
          <a:lstStyle/>
          <a:p>
            <a:r>
              <a:rPr lang="en-GB" altLang="en-US"/>
              <a:t>Objects and metaobjects</a:t>
            </a:r>
          </a:p>
        </p:txBody>
      </p:sp>
      <p:sp>
        <p:nvSpPr>
          <p:cNvPr id="10243" name="TextBox 3">
            <a:extLst>
              <a:ext uri="{FF2B5EF4-FFF2-40B4-BE49-F238E27FC236}">
                <a16:creationId xmlns:a16="http://schemas.microsoft.com/office/drawing/2014/main" id="{DB3F3844-E3B1-F7F5-E2C5-75DE36E87FA1}"/>
              </a:ext>
            </a:extLst>
          </p:cNvPr>
          <p:cNvSpPr txBox="1">
            <a:spLocks noChangeArrowheads="1"/>
          </p:cNvSpPr>
          <p:nvPr/>
        </p:nvSpPr>
        <p:spPr bwMode="auto">
          <a:xfrm>
            <a:off x="334963" y="1417638"/>
            <a:ext cx="603250" cy="81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GB" altLang="en-US" sz="1800"/>
          </a:p>
        </p:txBody>
      </p:sp>
      <p:sp>
        <p:nvSpPr>
          <p:cNvPr id="10244" name="Rectangle 1">
            <a:extLst>
              <a:ext uri="{FF2B5EF4-FFF2-40B4-BE49-F238E27FC236}">
                <a16:creationId xmlns:a16="http://schemas.microsoft.com/office/drawing/2014/main" id="{5E18C09A-77ED-B38C-10FD-F70C0FB3795C}"/>
              </a:ext>
            </a:extLst>
          </p:cNvPr>
          <p:cNvSpPr>
            <a:spLocks noChangeArrowheads="1"/>
          </p:cNvSpPr>
          <p:nvPr/>
        </p:nvSpPr>
        <p:spPr bwMode="auto">
          <a:xfrm>
            <a:off x="152400" y="4292600"/>
            <a:ext cx="2590800" cy="584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600" dirty="0">
                <a:solidFill>
                  <a:srgbClr val="000000"/>
                </a:solidFill>
                <a:latin typeface="Courier New" panose="02070309020205020404" pitchFamily="49" charset="0"/>
                <a:cs typeface="Courier New" panose="02070309020205020404" pitchFamily="49" charset="0"/>
              </a:rPr>
              <a:t>Dog d1 = </a:t>
            </a:r>
            <a:r>
              <a:rPr lang="en-US" altLang="en-US" sz="1600" b="1" dirty="0">
                <a:solidFill>
                  <a:srgbClr val="000080"/>
                </a:solidFill>
                <a:latin typeface="Courier New" panose="02070309020205020404" pitchFamily="49" charset="0"/>
                <a:cs typeface="Courier New" panose="02070309020205020404" pitchFamily="49" charset="0"/>
              </a:rPr>
              <a:t>new </a:t>
            </a:r>
            <a:r>
              <a:rPr lang="en-US" altLang="en-US" sz="1600" dirty="0">
                <a:solidFill>
                  <a:srgbClr val="000000"/>
                </a:solidFill>
                <a:latin typeface="Courier New" panose="02070309020205020404" pitchFamily="49" charset="0"/>
                <a:cs typeface="Courier New" panose="02070309020205020404" pitchFamily="49" charset="0"/>
              </a:rPr>
              <a:t>Dog();</a:t>
            </a:r>
            <a:br>
              <a:rPr lang="en-US" altLang="en-US" sz="1600" dirty="0">
                <a:solidFill>
                  <a:srgbClr val="000000"/>
                </a:solidFill>
                <a:latin typeface="Courier New" panose="02070309020205020404" pitchFamily="49" charset="0"/>
                <a:cs typeface="Courier New" panose="02070309020205020404" pitchFamily="49" charset="0"/>
              </a:rPr>
            </a:br>
            <a:r>
              <a:rPr lang="en-US" altLang="en-US" sz="1600" dirty="0">
                <a:solidFill>
                  <a:srgbClr val="000000"/>
                </a:solidFill>
                <a:latin typeface="Courier New" panose="02070309020205020404" pitchFamily="49" charset="0"/>
                <a:cs typeface="Courier New" panose="02070309020205020404" pitchFamily="49" charset="0"/>
              </a:rPr>
              <a:t>Dog d2 = </a:t>
            </a:r>
            <a:r>
              <a:rPr lang="en-US" altLang="en-US" sz="1600" b="1" dirty="0">
                <a:solidFill>
                  <a:srgbClr val="000080"/>
                </a:solidFill>
                <a:latin typeface="Courier New" panose="02070309020205020404" pitchFamily="49" charset="0"/>
                <a:cs typeface="Courier New" panose="02070309020205020404" pitchFamily="49" charset="0"/>
              </a:rPr>
              <a:t>new </a:t>
            </a:r>
            <a:r>
              <a:rPr lang="en-US" altLang="en-US" sz="1600" dirty="0">
                <a:solidFill>
                  <a:srgbClr val="000000"/>
                </a:solidFill>
                <a:latin typeface="Courier New" panose="02070309020205020404" pitchFamily="49" charset="0"/>
                <a:cs typeface="Courier New" panose="02070309020205020404" pitchFamily="49" charset="0"/>
              </a:rPr>
              <a:t>Dog();</a:t>
            </a:r>
            <a:endParaRPr lang="en-US" altLang="en-US" sz="3600" dirty="0">
              <a:latin typeface="Courier New" panose="02070309020205020404" pitchFamily="49" charset="0"/>
              <a:cs typeface="Courier New" panose="02070309020205020404" pitchFamily="49" charset="0"/>
            </a:endParaRPr>
          </a:p>
        </p:txBody>
      </p:sp>
      <p:sp>
        <p:nvSpPr>
          <p:cNvPr id="6" name="Rectangle 5">
            <a:extLst>
              <a:ext uri="{FF2B5EF4-FFF2-40B4-BE49-F238E27FC236}">
                <a16:creationId xmlns:a16="http://schemas.microsoft.com/office/drawing/2014/main" id="{75862A0F-59CD-B554-72F7-BD9A05EC4CAF}"/>
              </a:ext>
            </a:extLst>
          </p:cNvPr>
          <p:cNvSpPr/>
          <p:nvPr/>
        </p:nvSpPr>
        <p:spPr>
          <a:xfrm>
            <a:off x="3338975" y="4267200"/>
            <a:ext cx="1219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d1</a:t>
            </a:r>
          </a:p>
        </p:txBody>
      </p:sp>
      <p:sp>
        <p:nvSpPr>
          <p:cNvPr id="7" name="Rectangle 6">
            <a:extLst>
              <a:ext uri="{FF2B5EF4-FFF2-40B4-BE49-F238E27FC236}">
                <a16:creationId xmlns:a16="http://schemas.microsoft.com/office/drawing/2014/main" id="{86B68679-0586-72B4-196B-876F4327CFF6}"/>
              </a:ext>
            </a:extLst>
          </p:cNvPr>
          <p:cNvSpPr/>
          <p:nvPr/>
        </p:nvSpPr>
        <p:spPr>
          <a:xfrm>
            <a:off x="4728999" y="4292600"/>
            <a:ext cx="1219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d2</a:t>
            </a:r>
          </a:p>
        </p:txBody>
      </p:sp>
      <p:sp>
        <p:nvSpPr>
          <p:cNvPr id="8" name="Rectangle 7">
            <a:extLst>
              <a:ext uri="{FF2B5EF4-FFF2-40B4-BE49-F238E27FC236}">
                <a16:creationId xmlns:a16="http://schemas.microsoft.com/office/drawing/2014/main" id="{7E150569-7E62-DB8D-75A3-E5182E7E27F2}"/>
              </a:ext>
            </a:extLst>
          </p:cNvPr>
          <p:cNvSpPr/>
          <p:nvPr/>
        </p:nvSpPr>
        <p:spPr>
          <a:xfrm>
            <a:off x="3937927" y="2438400"/>
            <a:ext cx="1550987"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Class&lt;Dog&gt;</a:t>
            </a:r>
          </a:p>
        </p:txBody>
      </p:sp>
      <p:cxnSp>
        <p:nvCxnSpPr>
          <p:cNvPr id="10" name="Straight Connector 9">
            <a:extLst>
              <a:ext uri="{FF2B5EF4-FFF2-40B4-BE49-F238E27FC236}">
                <a16:creationId xmlns:a16="http://schemas.microsoft.com/office/drawing/2014/main" id="{D2994007-32C1-D0B7-5683-C7B3A9D4DB61}"/>
              </a:ext>
            </a:extLst>
          </p:cNvPr>
          <p:cNvCxnSpPr/>
          <p:nvPr/>
        </p:nvCxnSpPr>
        <p:spPr>
          <a:xfrm>
            <a:off x="334963" y="3581400"/>
            <a:ext cx="8351837" cy="0"/>
          </a:xfrm>
          <a:prstGeom prst="line">
            <a:avLst/>
          </a:prstGeom>
          <a:ln w="793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5E165AA-736C-6CA9-3EC7-57CF640F2BE9}"/>
              </a:ext>
            </a:extLst>
          </p:cNvPr>
          <p:cNvCxnSpPr>
            <a:cxnSpLocks/>
            <a:stCxn id="6" idx="0"/>
          </p:cNvCxnSpPr>
          <p:nvPr/>
        </p:nvCxnSpPr>
        <p:spPr>
          <a:xfrm flipV="1">
            <a:off x="3948575" y="3002643"/>
            <a:ext cx="533831" cy="1264557"/>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166F6CD9-AB84-B570-DD27-908074A8F961}"/>
              </a:ext>
            </a:extLst>
          </p:cNvPr>
          <p:cNvCxnSpPr>
            <a:cxnSpLocks/>
            <a:stCxn id="7" idx="0"/>
          </p:cNvCxnSpPr>
          <p:nvPr/>
        </p:nvCxnSpPr>
        <p:spPr>
          <a:xfrm flipH="1" flipV="1">
            <a:off x="4779222" y="3036051"/>
            <a:ext cx="559377" cy="1256549"/>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0251" name="TextBox 15">
            <a:extLst>
              <a:ext uri="{FF2B5EF4-FFF2-40B4-BE49-F238E27FC236}">
                <a16:creationId xmlns:a16="http://schemas.microsoft.com/office/drawing/2014/main" id="{DB82EE71-5571-6D39-8850-788487B986B9}"/>
              </a:ext>
            </a:extLst>
          </p:cNvPr>
          <p:cNvSpPr txBox="1">
            <a:spLocks noChangeArrowheads="1"/>
          </p:cNvSpPr>
          <p:nvPr/>
        </p:nvSpPr>
        <p:spPr bwMode="auto">
          <a:xfrm>
            <a:off x="1143000" y="2743200"/>
            <a:ext cx="20272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1800" b="1" dirty="0">
                <a:solidFill>
                  <a:srgbClr val="00B050"/>
                </a:solidFill>
              </a:rPr>
              <a:t>Metaobjects</a:t>
            </a:r>
          </a:p>
        </p:txBody>
      </p:sp>
      <p:sp>
        <p:nvSpPr>
          <p:cNvPr id="10252" name="TextBox 16">
            <a:extLst>
              <a:ext uri="{FF2B5EF4-FFF2-40B4-BE49-F238E27FC236}">
                <a16:creationId xmlns:a16="http://schemas.microsoft.com/office/drawing/2014/main" id="{01055A33-4371-C01A-40C3-19A8ABD3EDED}"/>
              </a:ext>
            </a:extLst>
          </p:cNvPr>
          <p:cNvSpPr txBox="1">
            <a:spLocks noChangeArrowheads="1"/>
          </p:cNvSpPr>
          <p:nvPr/>
        </p:nvSpPr>
        <p:spPr bwMode="auto">
          <a:xfrm>
            <a:off x="533400" y="3744913"/>
            <a:ext cx="2362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GB" altLang="en-US" sz="1800" b="1" dirty="0">
                <a:solidFill>
                  <a:srgbClr val="00B0F0"/>
                </a:solidFill>
              </a:rPr>
              <a:t>“normal” Objects</a:t>
            </a:r>
          </a:p>
        </p:txBody>
      </p:sp>
      <p:sp>
        <p:nvSpPr>
          <p:cNvPr id="2" name="Rectangle 1">
            <a:extLst>
              <a:ext uri="{FF2B5EF4-FFF2-40B4-BE49-F238E27FC236}">
                <a16:creationId xmlns:a16="http://schemas.microsoft.com/office/drawing/2014/main" id="{7BCE47F8-E61B-178E-2CE8-EBEAC7F27A8B}"/>
              </a:ext>
            </a:extLst>
          </p:cNvPr>
          <p:cNvSpPr>
            <a:spLocks noChangeArrowheads="1"/>
          </p:cNvSpPr>
          <p:nvPr/>
        </p:nvSpPr>
        <p:spPr bwMode="auto">
          <a:xfrm>
            <a:off x="129381" y="5060664"/>
            <a:ext cx="2590800" cy="5847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600" dirty="0">
                <a:solidFill>
                  <a:srgbClr val="000000"/>
                </a:solidFill>
                <a:latin typeface="Courier New" panose="02070309020205020404" pitchFamily="49" charset="0"/>
                <a:cs typeface="Courier New" panose="02070309020205020404" pitchFamily="49" charset="0"/>
              </a:rPr>
              <a:t>Cat c1 = </a:t>
            </a:r>
            <a:r>
              <a:rPr lang="en-US" altLang="en-US" sz="1600" b="1" dirty="0">
                <a:solidFill>
                  <a:srgbClr val="000080"/>
                </a:solidFill>
                <a:latin typeface="Courier New" panose="02070309020205020404" pitchFamily="49" charset="0"/>
                <a:cs typeface="Courier New" panose="02070309020205020404" pitchFamily="49" charset="0"/>
              </a:rPr>
              <a:t>new </a:t>
            </a:r>
            <a:r>
              <a:rPr lang="en-US" altLang="en-US" sz="1600" dirty="0">
                <a:solidFill>
                  <a:srgbClr val="000000"/>
                </a:solidFill>
                <a:latin typeface="Courier New" panose="02070309020205020404" pitchFamily="49" charset="0"/>
                <a:cs typeface="Courier New" panose="02070309020205020404" pitchFamily="49" charset="0"/>
              </a:rPr>
              <a:t>Cat();</a:t>
            </a:r>
            <a:br>
              <a:rPr lang="en-US" altLang="en-US" sz="1600" dirty="0">
                <a:solidFill>
                  <a:srgbClr val="000000"/>
                </a:solidFill>
                <a:latin typeface="Courier New" panose="02070309020205020404" pitchFamily="49" charset="0"/>
                <a:cs typeface="Courier New" panose="02070309020205020404" pitchFamily="49" charset="0"/>
              </a:rPr>
            </a:br>
            <a:r>
              <a:rPr lang="en-US" altLang="en-US" sz="1600" dirty="0">
                <a:solidFill>
                  <a:srgbClr val="000000"/>
                </a:solidFill>
                <a:latin typeface="Courier New" panose="02070309020205020404" pitchFamily="49" charset="0"/>
                <a:cs typeface="Courier New" panose="02070309020205020404" pitchFamily="49" charset="0"/>
              </a:rPr>
              <a:t>Cat c2 = </a:t>
            </a:r>
            <a:r>
              <a:rPr lang="en-US" altLang="en-US" sz="1600" b="1" dirty="0">
                <a:solidFill>
                  <a:srgbClr val="000080"/>
                </a:solidFill>
                <a:latin typeface="Courier New" panose="02070309020205020404" pitchFamily="49" charset="0"/>
                <a:cs typeface="Courier New" panose="02070309020205020404" pitchFamily="49" charset="0"/>
              </a:rPr>
              <a:t>new </a:t>
            </a:r>
            <a:r>
              <a:rPr lang="en-US" altLang="en-US" sz="1600" dirty="0">
                <a:solidFill>
                  <a:srgbClr val="000000"/>
                </a:solidFill>
                <a:latin typeface="Courier New" panose="02070309020205020404" pitchFamily="49" charset="0"/>
                <a:cs typeface="Courier New" panose="02070309020205020404" pitchFamily="49" charset="0"/>
              </a:rPr>
              <a:t>Cat();</a:t>
            </a:r>
            <a:endParaRPr lang="en-US" altLang="en-US" sz="3600" dirty="0">
              <a:latin typeface="Courier New" panose="02070309020205020404" pitchFamily="49" charset="0"/>
              <a:cs typeface="Courier New" panose="02070309020205020404" pitchFamily="49" charset="0"/>
            </a:endParaRPr>
          </a:p>
        </p:txBody>
      </p:sp>
      <p:sp>
        <p:nvSpPr>
          <p:cNvPr id="5" name="Rectangle 4">
            <a:extLst>
              <a:ext uri="{FF2B5EF4-FFF2-40B4-BE49-F238E27FC236}">
                <a16:creationId xmlns:a16="http://schemas.microsoft.com/office/drawing/2014/main" id="{F04ACC11-0FB9-33F3-B324-2F2D02712D9A}"/>
              </a:ext>
            </a:extLst>
          </p:cNvPr>
          <p:cNvSpPr/>
          <p:nvPr/>
        </p:nvSpPr>
        <p:spPr>
          <a:xfrm>
            <a:off x="6244623" y="4317442"/>
            <a:ext cx="1219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c1</a:t>
            </a:r>
          </a:p>
        </p:txBody>
      </p:sp>
      <p:sp>
        <p:nvSpPr>
          <p:cNvPr id="9" name="Rectangle 8">
            <a:extLst>
              <a:ext uri="{FF2B5EF4-FFF2-40B4-BE49-F238E27FC236}">
                <a16:creationId xmlns:a16="http://schemas.microsoft.com/office/drawing/2014/main" id="{78EFD069-FA86-7050-8048-A2A7A0BEA25F}"/>
              </a:ext>
            </a:extLst>
          </p:cNvPr>
          <p:cNvSpPr/>
          <p:nvPr/>
        </p:nvSpPr>
        <p:spPr>
          <a:xfrm>
            <a:off x="7634647" y="4342842"/>
            <a:ext cx="1219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c2</a:t>
            </a:r>
          </a:p>
        </p:txBody>
      </p:sp>
      <p:sp>
        <p:nvSpPr>
          <p:cNvPr id="11" name="Rectangle 10">
            <a:extLst>
              <a:ext uri="{FF2B5EF4-FFF2-40B4-BE49-F238E27FC236}">
                <a16:creationId xmlns:a16="http://schemas.microsoft.com/office/drawing/2014/main" id="{70741F7D-3386-1E99-D37C-8B1D1879A948}"/>
              </a:ext>
            </a:extLst>
          </p:cNvPr>
          <p:cNvSpPr/>
          <p:nvPr/>
        </p:nvSpPr>
        <p:spPr>
          <a:xfrm>
            <a:off x="6843575" y="2488642"/>
            <a:ext cx="1550987" cy="609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1"/>
                </a:solidFill>
              </a:rPr>
              <a:t>Class&lt;Cat&gt;</a:t>
            </a:r>
          </a:p>
        </p:txBody>
      </p:sp>
      <p:cxnSp>
        <p:nvCxnSpPr>
          <p:cNvPr id="14" name="Straight Arrow Connector 13">
            <a:extLst>
              <a:ext uri="{FF2B5EF4-FFF2-40B4-BE49-F238E27FC236}">
                <a16:creationId xmlns:a16="http://schemas.microsoft.com/office/drawing/2014/main" id="{D94E5CA8-0D39-0701-A92B-ED421674BE3E}"/>
              </a:ext>
            </a:extLst>
          </p:cNvPr>
          <p:cNvCxnSpPr>
            <a:cxnSpLocks/>
            <a:stCxn id="5" idx="0"/>
          </p:cNvCxnSpPr>
          <p:nvPr/>
        </p:nvCxnSpPr>
        <p:spPr>
          <a:xfrm flipV="1">
            <a:off x="6854223" y="3052885"/>
            <a:ext cx="533831" cy="1264557"/>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39587A9-2E5A-0F58-F5DE-C8A6E14642B9}"/>
              </a:ext>
            </a:extLst>
          </p:cNvPr>
          <p:cNvCxnSpPr>
            <a:cxnSpLocks/>
            <a:stCxn id="9" idx="0"/>
          </p:cNvCxnSpPr>
          <p:nvPr/>
        </p:nvCxnSpPr>
        <p:spPr>
          <a:xfrm flipH="1" flipV="1">
            <a:off x="7684870" y="3086293"/>
            <a:ext cx="559377" cy="1256549"/>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9">
            <a:extLst>
              <a:ext uri="{FF2B5EF4-FFF2-40B4-BE49-F238E27FC236}">
                <a16:creationId xmlns:a16="http://schemas.microsoft.com/office/drawing/2014/main" id="{4FEFF969-5B35-2A2E-EA91-13CC7E5FE897}"/>
              </a:ext>
            </a:extLst>
          </p:cNvPr>
          <p:cNvSpPr>
            <a:spLocks noChangeArrowheads="1"/>
          </p:cNvSpPr>
          <p:nvPr/>
        </p:nvSpPr>
        <p:spPr bwMode="auto">
          <a:xfrm>
            <a:off x="5410200" y="3505200"/>
            <a:ext cx="2895600" cy="3124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1267" name="Rectangle 2">
            <a:extLst>
              <a:ext uri="{FF2B5EF4-FFF2-40B4-BE49-F238E27FC236}">
                <a16:creationId xmlns:a16="http://schemas.microsoft.com/office/drawing/2014/main" id="{41CD6331-6576-2136-1217-8ED2F02121DA}"/>
              </a:ext>
            </a:extLst>
          </p:cNvPr>
          <p:cNvSpPr>
            <a:spLocks noGrp="1" noChangeArrowheads="1"/>
          </p:cNvSpPr>
          <p:nvPr>
            <p:ph type="title"/>
          </p:nvPr>
        </p:nvSpPr>
        <p:spPr/>
        <p:txBody>
          <a:bodyPr/>
          <a:lstStyle/>
          <a:p>
            <a:pPr eaLnBrk="1" hangingPunct="1"/>
            <a:r>
              <a:rPr lang="en-US" altLang="en-US" sz="4000" dirty="0"/>
              <a:t>The Reflection Logical Flow in Java</a:t>
            </a:r>
          </a:p>
        </p:txBody>
      </p:sp>
      <p:sp>
        <p:nvSpPr>
          <p:cNvPr id="11268" name="Rectangle 4">
            <a:extLst>
              <a:ext uri="{FF2B5EF4-FFF2-40B4-BE49-F238E27FC236}">
                <a16:creationId xmlns:a16="http://schemas.microsoft.com/office/drawing/2014/main" id="{EC25E21B-869F-97EB-347F-CD84A0DE1E99}"/>
              </a:ext>
            </a:extLst>
          </p:cNvPr>
          <p:cNvSpPr>
            <a:spLocks noChangeArrowheads="1"/>
          </p:cNvSpPr>
          <p:nvPr/>
        </p:nvSpPr>
        <p:spPr bwMode="auto">
          <a:xfrm>
            <a:off x="4267200" y="2362200"/>
            <a:ext cx="24384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t>Class</a:t>
            </a:r>
          </a:p>
        </p:txBody>
      </p:sp>
      <p:sp>
        <p:nvSpPr>
          <p:cNvPr id="11269" name="Rectangle 5">
            <a:extLst>
              <a:ext uri="{FF2B5EF4-FFF2-40B4-BE49-F238E27FC236}">
                <a16:creationId xmlns:a16="http://schemas.microsoft.com/office/drawing/2014/main" id="{1083FC45-2D19-3BD2-EABC-AAF731FA26C7}"/>
              </a:ext>
            </a:extLst>
          </p:cNvPr>
          <p:cNvSpPr>
            <a:spLocks noChangeArrowheads="1"/>
          </p:cNvSpPr>
          <p:nvPr/>
        </p:nvSpPr>
        <p:spPr bwMode="auto">
          <a:xfrm>
            <a:off x="5486400" y="3810000"/>
            <a:ext cx="24384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t>Field</a:t>
            </a:r>
          </a:p>
        </p:txBody>
      </p:sp>
      <p:sp>
        <p:nvSpPr>
          <p:cNvPr id="11270" name="Rectangle 6">
            <a:extLst>
              <a:ext uri="{FF2B5EF4-FFF2-40B4-BE49-F238E27FC236}">
                <a16:creationId xmlns:a16="http://schemas.microsoft.com/office/drawing/2014/main" id="{B85A4B75-F74A-1B9E-FB6C-468D27BC52AE}"/>
              </a:ext>
            </a:extLst>
          </p:cNvPr>
          <p:cNvSpPr>
            <a:spLocks noChangeArrowheads="1"/>
          </p:cNvSpPr>
          <p:nvPr/>
        </p:nvSpPr>
        <p:spPr bwMode="auto">
          <a:xfrm>
            <a:off x="5486400" y="4648200"/>
            <a:ext cx="24384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t>Method</a:t>
            </a:r>
          </a:p>
        </p:txBody>
      </p:sp>
      <p:sp>
        <p:nvSpPr>
          <p:cNvPr id="11271" name="Rectangle 7">
            <a:extLst>
              <a:ext uri="{FF2B5EF4-FFF2-40B4-BE49-F238E27FC236}">
                <a16:creationId xmlns:a16="http://schemas.microsoft.com/office/drawing/2014/main" id="{9EA4A911-6E0C-EA7B-7A37-EC727853BED4}"/>
              </a:ext>
            </a:extLst>
          </p:cNvPr>
          <p:cNvSpPr>
            <a:spLocks noChangeArrowheads="1"/>
          </p:cNvSpPr>
          <p:nvPr/>
        </p:nvSpPr>
        <p:spPr bwMode="auto">
          <a:xfrm>
            <a:off x="5486400" y="5410200"/>
            <a:ext cx="2438400" cy="533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t>Constructor</a:t>
            </a:r>
          </a:p>
        </p:txBody>
      </p:sp>
      <p:sp>
        <p:nvSpPr>
          <p:cNvPr id="11272" name="Line 8">
            <a:extLst>
              <a:ext uri="{FF2B5EF4-FFF2-40B4-BE49-F238E27FC236}">
                <a16:creationId xmlns:a16="http://schemas.microsoft.com/office/drawing/2014/main" id="{C5386FFC-B99C-9035-8B4F-49E3B6AACC09}"/>
              </a:ext>
            </a:extLst>
          </p:cNvPr>
          <p:cNvSpPr>
            <a:spLocks noChangeShapeType="1"/>
          </p:cNvSpPr>
          <p:nvPr/>
        </p:nvSpPr>
        <p:spPr bwMode="auto">
          <a:xfrm>
            <a:off x="4800600" y="2895600"/>
            <a:ext cx="0" cy="2819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73" name="Line 9">
            <a:extLst>
              <a:ext uri="{FF2B5EF4-FFF2-40B4-BE49-F238E27FC236}">
                <a16:creationId xmlns:a16="http://schemas.microsoft.com/office/drawing/2014/main" id="{D1F0A512-1940-A0A8-CF36-269A1FC4E340}"/>
              </a:ext>
            </a:extLst>
          </p:cNvPr>
          <p:cNvSpPr>
            <a:spLocks noChangeShapeType="1"/>
          </p:cNvSpPr>
          <p:nvPr/>
        </p:nvSpPr>
        <p:spPr bwMode="auto">
          <a:xfrm>
            <a:off x="4800600" y="4038600"/>
            <a:ext cx="685800" cy="0"/>
          </a:xfrm>
          <a:prstGeom prst="line">
            <a:avLst/>
          </a:prstGeom>
          <a:noFill/>
          <a:ln w="127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74" name="Rectangle 12">
            <a:extLst>
              <a:ext uri="{FF2B5EF4-FFF2-40B4-BE49-F238E27FC236}">
                <a16:creationId xmlns:a16="http://schemas.microsoft.com/office/drawing/2014/main" id="{E09CF07C-59D2-F3DC-BA57-2CA837FE029D}"/>
              </a:ext>
            </a:extLst>
          </p:cNvPr>
          <p:cNvSpPr>
            <a:spLocks noChangeArrowheads="1"/>
          </p:cNvSpPr>
          <p:nvPr/>
        </p:nvSpPr>
        <p:spPr bwMode="auto">
          <a:xfrm>
            <a:off x="381000" y="2362200"/>
            <a:ext cx="2438400" cy="5334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a:t>Object</a:t>
            </a:r>
          </a:p>
        </p:txBody>
      </p:sp>
      <p:sp>
        <p:nvSpPr>
          <p:cNvPr id="11275" name="Line 13">
            <a:extLst>
              <a:ext uri="{FF2B5EF4-FFF2-40B4-BE49-F238E27FC236}">
                <a16:creationId xmlns:a16="http://schemas.microsoft.com/office/drawing/2014/main" id="{14113B43-2EBF-F07C-97A2-33CBC17FCED2}"/>
              </a:ext>
            </a:extLst>
          </p:cNvPr>
          <p:cNvSpPr>
            <a:spLocks noChangeShapeType="1"/>
          </p:cNvSpPr>
          <p:nvPr/>
        </p:nvSpPr>
        <p:spPr bwMode="auto">
          <a:xfrm>
            <a:off x="4800600" y="4876800"/>
            <a:ext cx="685800" cy="0"/>
          </a:xfrm>
          <a:prstGeom prst="line">
            <a:avLst/>
          </a:prstGeom>
          <a:noFill/>
          <a:ln w="127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76" name="Line 14">
            <a:extLst>
              <a:ext uri="{FF2B5EF4-FFF2-40B4-BE49-F238E27FC236}">
                <a16:creationId xmlns:a16="http://schemas.microsoft.com/office/drawing/2014/main" id="{78A6F651-0641-05CD-8D9E-4EDA5B5F3B56}"/>
              </a:ext>
            </a:extLst>
          </p:cNvPr>
          <p:cNvSpPr>
            <a:spLocks noChangeShapeType="1"/>
          </p:cNvSpPr>
          <p:nvPr/>
        </p:nvSpPr>
        <p:spPr bwMode="auto">
          <a:xfrm>
            <a:off x="4800600" y="5715000"/>
            <a:ext cx="685800" cy="0"/>
          </a:xfrm>
          <a:prstGeom prst="line">
            <a:avLst/>
          </a:prstGeom>
          <a:noFill/>
          <a:ln w="127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77" name="Line 15">
            <a:extLst>
              <a:ext uri="{FF2B5EF4-FFF2-40B4-BE49-F238E27FC236}">
                <a16:creationId xmlns:a16="http://schemas.microsoft.com/office/drawing/2014/main" id="{9945B024-79CF-F954-792B-7E5FFEA9808B}"/>
              </a:ext>
            </a:extLst>
          </p:cNvPr>
          <p:cNvSpPr>
            <a:spLocks noChangeShapeType="1"/>
          </p:cNvSpPr>
          <p:nvPr/>
        </p:nvSpPr>
        <p:spPr bwMode="auto">
          <a:xfrm>
            <a:off x="2819400" y="2590800"/>
            <a:ext cx="1447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78" name="AutoShape 17">
            <a:extLst>
              <a:ext uri="{FF2B5EF4-FFF2-40B4-BE49-F238E27FC236}">
                <a16:creationId xmlns:a16="http://schemas.microsoft.com/office/drawing/2014/main" id="{8317EFFE-4AF5-4013-F434-EBE85E5D5757}"/>
              </a:ext>
            </a:extLst>
          </p:cNvPr>
          <p:cNvSpPr>
            <a:spLocks noChangeArrowheads="1"/>
          </p:cNvSpPr>
          <p:nvPr/>
        </p:nvSpPr>
        <p:spPr bwMode="auto">
          <a:xfrm rot="10800000">
            <a:off x="838200" y="3352800"/>
            <a:ext cx="1676400" cy="1981200"/>
          </a:xfrm>
          <a:prstGeom prst="foldedCorner">
            <a:avLst>
              <a:gd name="adj" fmla="val 12500"/>
            </a:avLst>
          </a:prstGeom>
          <a:solidFill>
            <a:srgbClr val="FFCC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a:p>
            <a:pPr algn="ctr" eaLnBrk="1" hangingPunct="1">
              <a:spcBef>
                <a:spcPct val="0"/>
              </a:spcBef>
              <a:buFontTx/>
              <a:buNone/>
            </a:pPr>
            <a:r>
              <a:rPr lang="en-US" altLang="en-US" sz="2400"/>
              <a:t>compiled </a:t>
            </a:r>
          </a:p>
          <a:p>
            <a:pPr algn="ctr" eaLnBrk="1" hangingPunct="1">
              <a:spcBef>
                <a:spcPct val="0"/>
              </a:spcBef>
              <a:buFontTx/>
              <a:buNone/>
            </a:pPr>
            <a:r>
              <a:rPr lang="en-US" altLang="en-US" sz="2400"/>
              <a:t>class</a:t>
            </a:r>
          </a:p>
          <a:p>
            <a:pPr algn="ctr" eaLnBrk="1" hangingPunct="1">
              <a:spcBef>
                <a:spcPct val="0"/>
              </a:spcBef>
              <a:buFontTx/>
              <a:buNone/>
            </a:pPr>
            <a:r>
              <a:rPr lang="en-US" altLang="en-US" sz="2400"/>
              <a:t>file</a:t>
            </a:r>
          </a:p>
          <a:p>
            <a:pPr algn="ctr" eaLnBrk="1" hangingPunct="1">
              <a:spcBef>
                <a:spcPct val="0"/>
              </a:spcBef>
              <a:buFontTx/>
              <a:buNone/>
            </a:pPr>
            <a:endParaRPr lang="en-US" altLang="en-US" sz="2400"/>
          </a:p>
        </p:txBody>
      </p:sp>
      <p:sp>
        <p:nvSpPr>
          <p:cNvPr id="11279" name="Line 18">
            <a:extLst>
              <a:ext uri="{FF2B5EF4-FFF2-40B4-BE49-F238E27FC236}">
                <a16:creationId xmlns:a16="http://schemas.microsoft.com/office/drawing/2014/main" id="{D12065F4-8812-88C4-0159-32B77C81E025}"/>
              </a:ext>
            </a:extLst>
          </p:cNvPr>
          <p:cNvSpPr>
            <a:spLocks noChangeShapeType="1"/>
          </p:cNvSpPr>
          <p:nvPr/>
        </p:nvSpPr>
        <p:spPr bwMode="auto">
          <a:xfrm flipV="1">
            <a:off x="2590800" y="2895600"/>
            <a:ext cx="1524000" cy="1524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80" name="Text Box 20">
            <a:extLst>
              <a:ext uri="{FF2B5EF4-FFF2-40B4-BE49-F238E27FC236}">
                <a16:creationId xmlns:a16="http://schemas.microsoft.com/office/drawing/2014/main" id="{0A221784-86CD-8A6F-20A9-5C3E6D6914FA}"/>
              </a:ext>
            </a:extLst>
          </p:cNvPr>
          <p:cNvSpPr txBox="1">
            <a:spLocks noChangeArrowheads="1"/>
          </p:cNvSpPr>
          <p:nvPr/>
        </p:nvSpPr>
        <p:spPr bwMode="auto">
          <a:xfrm>
            <a:off x="6232525" y="6132513"/>
            <a:ext cx="1022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Member</a:t>
            </a:r>
          </a:p>
        </p:txBody>
      </p:sp>
      <p:sp>
        <p:nvSpPr>
          <p:cNvPr id="2" name="TextBox 1">
            <a:extLst>
              <a:ext uri="{FF2B5EF4-FFF2-40B4-BE49-F238E27FC236}">
                <a16:creationId xmlns:a16="http://schemas.microsoft.com/office/drawing/2014/main" id="{ED03F2E7-2424-BC5B-9017-A2918D921883}"/>
              </a:ext>
            </a:extLst>
          </p:cNvPr>
          <p:cNvSpPr txBox="1"/>
          <p:nvPr/>
        </p:nvSpPr>
        <p:spPr>
          <a:xfrm>
            <a:off x="533400" y="1905000"/>
            <a:ext cx="6070893" cy="369332"/>
          </a:xfrm>
          <a:prstGeom prst="rect">
            <a:avLst/>
          </a:prstGeom>
          <a:noFill/>
        </p:spPr>
        <p:txBody>
          <a:bodyPr wrap="none" rtlCol="0">
            <a:spAutoFit/>
          </a:bodyPr>
          <a:lstStyle/>
          <a:p>
            <a:r>
              <a:rPr lang="en-GB" dirty="0"/>
              <a:t>Observation: arrows show the logical flow (“obtains from”)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7B3807EF-C2F8-5F1E-C704-667DAB1F72DD}"/>
              </a:ext>
            </a:extLst>
          </p:cNvPr>
          <p:cNvSpPr>
            <a:spLocks noGrp="1" noChangeArrowheads="1"/>
          </p:cNvSpPr>
          <p:nvPr>
            <p:ph type="title"/>
          </p:nvPr>
        </p:nvSpPr>
        <p:spPr/>
        <p:txBody>
          <a:bodyPr/>
          <a:lstStyle/>
          <a:p>
            <a:pPr eaLnBrk="1" hangingPunct="1"/>
            <a:r>
              <a:rPr lang="en-US" altLang="en-US"/>
              <a:t>Retrieving a Class object (1)</a:t>
            </a:r>
          </a:p>
        </p:txBody>
      </p:sp>
      <p:sp>
        <p:nvSpPr>
          <p:cNvPr id="6147" name="Rectangle 3">
            <a:extLst>
              <a:ext uri="{FF2B5EF4-FFF2-40B4-BE49-F238E27FC236}">
                <a16:creationId xmlns:a16="http://schemas.microsoft.com/office/drawing/2014/main" id="{572F1986-08F0-AD01-AEC4-C64BCD64FCDB}"/>
              </a:ext>
            </a:extLst>
          </p:cNvPr>
          <p:cNvSpPr>
            <a:spLocks noGrp="1" noChangeArrowheads="1"/>
          </p:cNvSpPr>
          <p:nvPr>
            <p:ph type="body" idx="1"/>
          </p:nvPr>
        </p:nvSpPr>
        <p:spPr>
          <a:xfrm>
            <a:off x="457200" y="1600200"/>
            <a:ext cx="8229600" cy="5029200"/>
          </a:xfrm>
        </p:spPr>
        <p:txBody>
          <a:bodyPr/>
          <a:lstStyle/>
          <a:p>
            <a:pPr eaLnBrk="1" hangingPunct="1">
              <a:lnSpc>
                <a:spcPct val="90000"/>
              </a:lnSpc>
              <a:defRPr/>
            </a:pPr>
            <a:r>
              <a:rPr lang="en-US" altLang="en-US" sz="2400" b="1" dirty="0"/>
              <a:t>If there is an object (an instance) of this class available:</a:t>
            </a:r>
          </a:p>
          <a:p>
            <a:pPr eaLnBrk="1" hangingPunct="1">
              <a:lnSpc>
                <a:spcPct val="90000"/>
              </a:lnSpc>
              <a:defRPr/>
            </a:pPr>
            <a:endParaRPr lang="en-US" altLang="en-US" sz="2400" b="1" dirty="0"/>
          </a:p>
          <a:p>
            <a:pPr eaLnBrk="1" hangingPunct="1">
              <a:lnSpc>
                <a:spcPct val="90000"/>
              </a:lnSpc>
              <a:defRPr/>
            </a:pPr>
            <a:r>
              <a:rPr lang="en-US" altLang="en-US" sz="2000" b="1" dirty="0" err="1"/>
              <a:t>Object.getClass</a:t>
            </a:r>
            <a:r>
              <a:rPr lang="en-US" altLang="en-US" sz="2000" b="1" dirty="0"/>
              <a:t>():</a:t>
            </a:r>
            <a:r>
              <a:rPr lang="en-US" altLang="en-US" sz="2000" dirty="0"/>
              <a:t> If an instance of an object is available, then the simplest way to get its Class is to invoke </a:t>
            </a:r>
            <a:r>
              <a:rPr lang="en-US" altLang="en-US" sz="1800" b="1" dirty="0" err="1">
                <a:latin typeface="Courier New" panose="02070309020205020404" pitchFamily="49" charset="0"/>
                <a:cs typeface="Courier New" panose="02070309020205020404" pitchFamily="49" charset="0"/>
              </a:rPr>
              <a:t>Object.getClass</a:t>
            </a:r>
            <a:r>
              <a:rPr lang="en-US" altLang="en-US" sz="1800" b="1" dirty="0">
                <a:latin typeface="Courier New" panose="02070309020205020404" pitchFamily="49" charset="0"/>
                <a:cs typeface="Courier New" panose="02070309020205020404" pitchFamily="49" charset="0"/>
              </a:rPr>
              <a:t>()</a:t>
            </a:r>
            <a:endParaRPr lang="en-US" altLang="en-US" sz="2000" b="1" dirty="0">
              <a:latin typeface="Courier New" panose="02070309020205020404" pitchFamily="49" charset="0"/>
              <a:cs typeface="Courier New" panose="02070309020205020404" pitchFamily="49" charset="0"/>
            </a:endParaRPr>
          </a:p>
          <a:p>
            <a:pPr lvl="1" eaLnBrk="1" hangingPunct="1">
              <a:lnSpc>
                <a:spcPct val="90000"/>
              </a:lnSpc>
              <a:buFontTx/>
              <a:buNone/>
              <a:defRPr/>
            </a:pPr>
            <a:endParaRPr lang="en-US" altLang="en-US" sz="1800" dirty="0">
              <a:latin typeface="Courier New" panose="02070309020205020404" pitchFamily="49" charset="0"/>
            </a:endParaRPr>
          </a:p>
          <a:p>
            <a:pPr lvl="1" eaLnBrk="1" hangingPunct="1">
              <a:lnSpc>
                <a:spcPct val="90000"/>
              </a:lnSpc>
              <a:buFontTx/>
              <a:buNone/>
              <a:defRPr/>
            </a:pPr>
            <a:endParaRPr lang="en-US" altLang="en-US" sz="1800" dirty="0">
              <a:latin typeface="Courier New" panose="02070309020205020404" pitchFamily="49" charset="0"/>
            </a:endParaRPr>
          </a:p>
          <a:p>
            <a:pPr lvl="1" eaLnBrk="1" hangingPunct="1">
              <a:lnSpc>
                <a:spcPct val="90000"/>
              </a:lnSpc>
              <a:buFontTx/>
              <a:buNone/>
              <a:defRPr/>
            </a:pPr>
            <a:r>
              <a:rPr lang="en-US" altLang="en-US" sz="1800" dirty="0">
                <a:latin typeface="Courier New" panose="02070309020205020404" pitchFamily="49" charset="0"/>
              </a:rPr>
              <a:t>Rectangle r; </a:t>
            </a:r>
          </a:p>
          <a:p>
            <a:pPr lvl="1" eaLnBrk="1" hangingPunct="1">
              <a:lnSpc>
                <a:spcPct val="90000"/>
              </a:lnSpc>
              <a:buFontTx/>
              <a:buNone/>
              <a:defRPr/>
            </a:pPr>
            <a:r>
              <a:rPr lang="en-US" altLang="en-US" sz="1800" dirty="0">
                <a:latin typeface="Courier New" panose="02070309020205020404" pitchFamily="49" charset="0"/>
              </a:rPr>
              <a:t>…</a:t>
            </a:r>
          </a:p>
          <a:p>
            <a:pPr lvl="1" eaLnBrk="1" hangingPunct="1">
              <a:lnSpc>
                <a:spcPct val="90000"/>
              </a:lnSpc>
              <a:buFontTx/>
              <a:buNone/>
              <a:defRPr/>
            </a:pPr>
            <a:r>
              <a:rPr lang="en-US" altLang="en-US" sz="1800" dirty="0">
                <a:latin typeface="Courier New" panose="02070309020205020404" pitchFamily="49" charset="0"/>
              </a:rPr>
              <a:t>Class&lt;?&gt; c = </a:t>
            </a:r>
            <a:r>
              <a:rPr lang="en-US" altLang="en-US" sz="1800" dirty="0" err="1">
                <a:latin typeface="Courier New" panose="02070309020205020404" pitchFamily="49" charset="0"/>
              </a:rPr>
              <a:t>r.getClass</a:t>
            </a:r>
            <a:r>
              <a:rPr lang="en-US" altLang="en-US" sz="1800" dirty="0">
                <a:latin typeface="Courier New" panose="02070309020205020404" pitchFamily="49" charset="0"/>
              </a:rPr>
              <a:t>();</a:t>
            </a:r>
          </a:p>
          <a:p>
            <a:pPr lvl="1" eaLnBrk="1" hangingPunct="1">
              <a:lnSpc>
                <a:spcPct val="90000"/>
              </a:lnSpc>
              <a:buFontTx/>
              <a:buNone/>
              <a:defRPr/>
            </a:pPr>
            <a:r>
              <a:rPr lang="en-US" altLang="en-US" sz="1800" dirty="0">
                <a:latin typeface="Courier New" panose="02070309020205020404" pitchFamily="49" charset="0"/>
              </a:rPr>
              <a:t>…</a:t>
            </a:r>
          </a:p>
          <a:p>
            <a:pPr lvl="1" eaLnBrk="1" hangingPunct="1">
              <a:lnSpc>
                <a:spcPct val="90000"/>
              </a:lnSpc>
              <a:buFontTx/>
              <a:buNone/>
              <a:defRPr/>
            </a:pPr>
            <a:endParaRPr lang="en-US" altLang="en-US" sz="1800" dirty="0">
              <a:latin typeface="Courier New" panose="02070309020205020404" pitchFamily="49" charset="0"/>
            </a:endParaRPr>
          </a:p>
          <a:p>
            <a:pPr lvl="1" eaLnBrk="1" hangingPunct="1">
              <a:lnSpc>
                <a:spcPct val="90000"/>
              </a:lnSpc>
              <a:buFontTx/>
              <a:buNone/>
              <a:defRPr/>
            </a:pPr>
            <a:r>
              <a:rPr lang="en-US" altLang="en-US" sz="1800" dirty="0">
                <a:latin typeface="Courier New" panose="02070309020205020404" pitchFamily="49" charset="0"/>
              </a:rPr>
              <a:t>Class&lt;?&gt; c= "foo".</a:t>
            </a:r>
            <a:r>
              <a:rPr lang="en-US" altLang="en-US" sz="1800" dirty="0" err="1">
                <a:latin typeface="Courier New" panose="02070309020205020404" pitchFamily="49" charset="0"/>
              </a:rPr>
              <a:t>getClass</a:t>
            </a:r>
            <a:r>
              <a:rPr lang="en-US" altLang="en-US" sz="1800" dirty="0">
                <a:latin typeface="Courier New" panose="02070309020205020404" pitchFamily="49" charset="0"/>
              </a:rPr>
              <a:t>();</a:t>
            </a:r>
          </a:p>
          <a:p>
            <a:pPr lvl="1" eaLnBrk="1" hangingPunct="1">
              <a:lnSpc>
                <a:spcPct val="90000"/>
              </a:lnSpc>
              <a:buFontTx/>
              <a:buNone/>
              <a:defRPr/>
            </a:pPr>
            <a:endParaRPr lang="en-US" altLang="en-US" sz="1800" dirty="0">
              <a:latin typeface="Courier New" panose="02070309020205020404" pitchFamily="49" charset="0"/>
            </a:endParaRPr>
          </a:p>
          <a:p>
            <a:pPr lvl="1" eaLnBrk="1" hangingPunct="1">
              <a:lnSpc>
                <a:spcPct val="90000"/>
              </a:lnSpc>
              <a:buFontTx/>
              <a:buNone/>
              <a:defRPr/>
            </a:pPr>
            <a:r>
              <a:rPr lang="en-US" altLang="en-US" sz="1800" dirty="0"/>
              <a:t> </a:t>
            </a:r>
          </a:p>
          <a:p>
            <a:pPr lvl="1" eaLnBrk="1" hangingPunct="1">
              <a:lnSpc>
                <a:spcPct val="90000"/>
              </a:lnSpc>
              <a:buFontTx/>
              <a:buNone/>
              <a:defRPr/>
            </a:pPr>
            <a:endParaRPr lang="en-US" altLang="en-US" sz="1800" dirty="0"/>
          </a:p>
          <a:p>
            <a:pPr marL="0" indent="0" eaLnBrk="1" hangingPunct="1">
              <a:lnSpc>
                <a:spcPct val="90000"/>
              </a:lnSpc>
              <a:buFontTx/>
              <a:buNone/>
              <a:defRPr/>
            </a:pPr>
            <a:endParaRPr lang="en-US" altLang="en-US" sz="1800" dirty="0">
              <a:latin typeface="Courier New" panose="02070309020205020404" pitchFamily="49"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2352</TotalTime>
  <Words>4770</Words>
  <Application>Microsoft Office PowerPoint</Application>
  <PresentationFormat>On-screen Show (4:3)</PresentationFormat>
  <Paragraphs>666</Paragraphs>
  <Slides>53</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Arial</vt:lpstr>
      <vt:lpstr>Arial Unicode MS</vt:lpstr>
      <vt:lpstr>Calibri</vt:lpstr>
      <vt:lpstr>Courier New</vt:lpstr>
      <vt:lpstr>Default Design</vt:lpstr>
      <vt:lpstr>Course contents</vt:lpstr>
      <vt:lpstr>A particular case of the Reflection Pattern: Reflective programming languages</vt:lpstr>
      <vt:lpstr>What is Reflection</vt:lpstr>
      <vt:lpstr>Kinds of tasks specific to Reflection</vt:lpstr>
      <vt:lpstr>How is Reflection implemented</vt:lpstr>
      <vt:lpstr>Reflection case study:   Reflection in Java </vt:lpstr>
      <vt:lpstr>Objects and metaobjects</vt:lpstr>
      <vt:lpstr>The Reflection Logical Flow in Java</vt:lpstr>
      <vt:lpstr>Retrieving a Class object (1)</vt:lpstr>
      <vt:lpstr>Retrieving a Class object (2)</vt:lpstr>
      <vt:lpstr>Retrieving a Class object (3)</vt:lpstr>
      <vt:lpstr>Retrieving a Class object (4)</vt:lpstr>
      <vt:lpstr>Inspecting a Class</vt:lpstr>
      <vt:lpstr>Discovering Class members</vt:lpstr>
      <vt:lpstr>PowerPoint Presentation</vt:lpstr>
      <vt:lpstr>Working with Class members</vt:lpstr>
      <vt:lpstr>Example: retrieving public fields</vt:lpstr>
      <vt:lpstr>Example</vt:lpstr>
      <vt:lpstr>Example: retrieving public fields</vt:lpstr>
      <vt:lpstr>Example: retrieving declared fields</vt:lpstr>
      <vt:lpstr>Example: retrieving public constructors </vt:lpstr>
      <vt:lpstr>Example: retrieving public methods</vt:lpstr>
      <vt:lpstr>Example: retrieving declared methods</vt:lpstr>
      <vt:lpstr>Introspection Example</vt:lpstr>
      <vt:lpstr>Objects and metaobjects</vt:lpstr>
      <vt:lpstr>Using Reflection for  Program Manipulation</vt:lpstr>
      <vt:lpstr>Example: Using Reflection for Program Manipulation</vt:lpstr>
      <vt:lpstr> Using Reflection for  Program Manipulation</vt:lpstr>
      <vt:lpstr>Creating new objects</vt:lpstr>
      <vt:lpstr>Example</vt:lpstr>
      <vt:lpstr>Accessing fields</vt:lpstr>
      <vt:lpstr>Invoking methods</vt:lpstr>
      <vt:lpstr>PowerPoint Presentation</vt:lpstr>
      <vt:lpstr>Accessible Objects</vt:lpstr>
      <vt:lpstr>Arrays and Reflection</vt:lpstr>
      <vt:lpstr>Generics and Reflection</vt:lpstr>
      <vt:lpstr>Generics and Reflection (2)</vt:lpstr>
      <vt:lpstr>Annotations and Reflection</vt:lpstr>
      <vt:lpstr>Java Annotations</vt:lpstr>
      <vt:lpstr>Custom Annotation Example</vt:lpstr>
      <vt:lpstr>Uses of Reflection - Examples</vt:lpstr>
      <vt:lpstr>Uses of Reflection - Examples</vt:lpstr>
      <vt:lpstr>Uses of Reflection</vt:lpstr>
      <vt:lpstr>Drawbacks of Reflection</vt:lpstr>
      <vt:lpstr>Another Reflection case study:   Reflection in .NET </vt:lpstr>
      <vt:lpstr>The Reflection Logical Hierarchy in .NET</vt:lpstr>
      <vt:lpstr>Example (C#) : Introspection</vt:lpstr>
      <vt:lpstr>Example (C#) : Introspection</vt:lpstr>
      <vt:lpstr>Example (C#) : Manipulation</vt:lpstr>
      <vt:lpstr>Other Reflection Features</vt:lpstr>
      <vt:lpstr>Conclusions</vt:lpstr>
      <vt:lpstr>Lab Assignment 2</vt:lpstr>
      <vt:lpstr>Lab Assignment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 Reflection</dc:title>
  <dc:creator>user</dc:creator>
  <cp:lastModifiedBy>Ioana Sora</cp:lastModifiedBy>
  <cp:revision>187</cp:revision>
  <dcterms:created xsi:type="dcterms:W3CDTF">2009-04-07T07:53:27Z</dcterms:created>
  <dcterms:modified xsi:type="dcterms:W3CDTF">2025-03-19T19:22:20Z</dcterms:modified>
</cp:coreProperties>
</file>