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554" r:id="rId2"/>
    <p:sldId id="515" r:id="rId3"/>
    <p:sldId id="419" r:id="rId4"/>
    <p:sldId id="431" r:id="rId5"/>
    <p:sldId id="421" r:id="rId6"/>
    <p:sldId id="420" r:id="rId7"/>
    <p:sldId id="555" r:id="rId8"/>
    <p:sldId id="556" r:id="rId9"/>
    <p:sldId id="459" r:id="rId10"/>
    <p:sldId id="521" r:id="rId11"/>
    <p:sldId id="511" r:id="rId12"/>
    <p:sldId id="512" r:id="rId13"/>
    <p:sldId id="513" r:id="rId14"/>
    <p:sldId id="432" r:id="rId15"/>
    <p:sldId id="514" r:id="rId16"/>
    <p:sldId id="557" r:id="rId17"/>
    <p:sldId id="558" r:id="rId18"/>
    <p:sldId id="437" r:id="rId19"/>
    <p:sldId id="534" r:id="rId20"/>
    <p:sldId id="536" r:id="rId21"/>
    <p:sldId id="433" r:id="rId22"/>
    <p:sldId id="532" r:id="rId23"/>
    <p:sldId id="544" r:id="rId24"/>
    <p:sldId id="545" r:id="rId25"/>
    <p:sldId id="422" r:id="rId26"/>
    <p:sldId id="537" r:id="rId27"/>
    <p:sldId id="423" r:id="rId28"/>
    <p:sldId id="546" r:id="rId29"/>
    <p:sldId id="519" r:id="rId30"/>
    <p:sldId id="523" r:id="rId31"/>
    <p:sldId id="516" r:id="rId32"/>
    <p:sldId id="438" r:id="rId33"/>
    <p:sldId id="439" r:id="rId34"/>
    <p:sldId id="547" r:id="rId35"/>
    <p:sldId id="445" r:id="rId36"/>
    <p:sldId id="440" r:id="rId37"/>
    <p:sldId id="446" r:id="rId38"/>
    <p:sldId id="441" r:id="rId39"/>
    <p:sldId id="444" r:id="rId40"/>
    <p:sldId id="443" r:id="rId41"/>
    <p:sldId id="542" r:id="rId42"/>
    <p:sldId id="442" r:id="rId43"/>
    <p:sldId id="538" r:id="rId44"/>
    <p:sldId id="518" r:id="rId45"/>
    <p:sldId id="517" r:id="rId46"/>
    <p:sldId id="539" r:id="rId47"/>
    <p:sldId id="549" r:id="rId48"/>
    <p:sldId id="553" r:id="rId49"/>
    <p:sldId id="551" r:id="rId50"/>
    <p:sldId id="552" r:id="rId51"/>
    <p:sldId id="540" r:id="rId5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8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20T13:05:32.064"/>
    </inkml:context>
    <inkml:brush xml:id="br0">
      <inkml:brushProperty name="width" value="0.1" units="cm"/>
      <inkml:brushProperty name="height" value="0.2" units="cm"/>
      <inkml:brushProperty name="color" value="#FFFC00"/>
      <inkml:brushProperty name="tip" value="rectangle"/>
      <inkml:brushProperty name="rasterOp" value="maskPen"/>
      <inkml:brushProperty name="ignorePressure" value="1"/>
    </inkml:brush>
  </inkml:definitions>
  <inkml:trace contextRef="#ctx0" brushRef="#br0">0 109,'79'1,"119"15,-134-10,-1-2,64-5,69 3,-187 0,0 0,0 0,1 1,-1 0,-1 1,17 8,31 12,-14-14,0-1,1-3,51 1,136-8,-100-1,1137 2,-1252-1,-1-1,1-1,-1 0,1-1,-1 0,27-13,9-3,46-11,119-23,-153 43,1 3,-1 2,77 4,-77 2,0-3,1-3,69-16,-69 13,2 2,101 3,-143 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20T13:05:34.965"/>
    </inkml:context>
    <inkml:brush xml:id="br0">
      <inkml:brushProperty name="width" value="0.1" units="cm"/>
      <inkml:brushProperty name="height" value="0.2" units="cm"/>
      <inkml:brushProperty name="color" value="#FFFC00"/>
      <inkml:brushProperty name="tip" value="rectangle"/>
      <inkml:brushProperty name="rasterOp" value="maskPen"/>
      <inkml:brushProperty name="ignorePressure" value="1"/>
    </inkml:brush>
  </inkml:definitions>
  <inkml:trace contextRef="#ctx0" brushRef="#br0">1 1,'26'1,"49"9,0 1,98-7,-12-1,-68 9,9 1,177-13,19 1,-161 12,45 2,-140-15,-1 1,70 13,-19 1,-53-10,-1 2,43 14,-54-15,0 0,1-2,0-1,0-1,47-3,-37 0,1 2,41 6,28 5,0-4,135-9,-90-1,-119 4,58 10,-55-6,45 1,263-7,-309-2,0-2,-1-1,42-12,-39 7,78-7,-96 16,-9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20T13:05:38.888"/>
    </inkml:context>
    <inkml:brush xml:id="br0">
      <inkml:brushProperty name="width" value="0.1" units="cm"/>
      <inkml:brushProperty name="height" value="0.2" units="cm"/>
      <inkml:brushProperty name="color" value="#FFFC00"/>
      <inkml:brushProperty name="tip" value="rectangle"/>
      <inkml:brushProperty name="rasterOp" value="maskPen"/>
      <inkml:brushProperty name="ignorePressure" value="1"/>
    </inkml:brush>
  </inkml:definitions>
  <inkml:trace contextRef="#ctx0" brushRef="#br0">0 247,'115'2,"126"-4,-210-3,0 0,34-11,-33 7,58-7,-10 11,-44 4,0-2,38-8,-12-4,0-3,102-46,-135 50,1 2,0 0,0 2,1 2,0 1,1 1,0 1,0 2,40 1,594 9,-390-9,-265 3,1 0,0 1,0 1,-1 0,0 1,21 8,-19-6,1-1,0 0,0-1,16 2,53 0,-62-6,0 1,0 1,0 1,-1 1,1 0,-1 2,24 9,-5 0,2-1,70 14,13 4,-70-18,1-2,55 4,64 14,-124-22,0-1,1-3,-1-2,66-5,-6 0,-97 3,-3 0,-1 0,1 0,-1 1,15 3,-7 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0T13:05:42.219"/>
    </inkml:context>
    <inkml:brush xml:id="br0">
      <inkml:brushProperty name="width" value="0.1" units="cm"/>
      <inkml:brushProperty name="height" value="0.2" units="cm"/>
      <inkml:brushProperty name="color" value="#FFFC00"/>
      <inkml:brushProperty name="tip" value="rectangle"/>
      <inkml:brushProperty name="rasterOp" value="maskPen"/>
      <inkml:brushProperty name="ignorePressure" value="1"/>
    </inkml:brush>
  </inkml:definitions>
  <inkml:trace contextRef="#ctx0" brushRef="#br0">1 1 0,'3728'81'0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6F21B3C-4DB7-546C-13EF-7F5776E0B6E4}"/>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a:extLst>
              <a:ext uri="{FF2B5EF4-FFF2-40B4-BE49-F238E27FC236}">
                <a16:creationId xmlns:a16="http://schemas.microsoft.com/office/drawing/2014/main" id="{877D618D-BAAE-A346-A803-8D3D089201E9}"/>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a:extLst>
              <a:ext uri="{FF2B5EF4-FFF2-40B4-BE49-F238E27FC236}">
                <a16:creationId xmlns:a16="http://schemas.microsoft.com/office/drawing/2014/main" id="{AA7D1F90-A967-AE0E-5ED9-399A904A468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D18FB356-337C-3372-5E58-7F6A65A9331F}"/>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02" name="Rectangle 6">
            <a:extLst>
              <a:ext uri="{FF2B5EF4-FFF2-40B4-BE49-F238E27FC236}">
                <a16:creationId xmlns:a16="http://schemas.microsoft.com/office/drawing/2014/main" id="{6F901ED4-E708-8509-DE73-246FBA4F864C}"/>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a:extLst>
              <a:ext uri="{FF2B5EF4-FFF2-40B4-BE49-F238E27FC236}">
                <a16:creationId xmlns:a16="http://schemas.microsoft.com/office/drawing/2014/main" id="{33CE2BF5-DCE4-BC51-22D0-4E82F3BD6A93}"/>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4A56B38-D07A-4CAD-B441-D302B5A8523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995A814D-7AE5-7295-D2CD-41043AB4E994}"/>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088D120C-2FD7-69C6-410D-AF7322B0D7A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Java: Class, Field</a:t>
            </a:r>
          </a:p>
          <a:p>
            <a:r>
              <a:rPr lang="en-GB" altLang="en-US"/>
              <a:t>C#: Type, FieldInfo</a:t>
            </a:r>
          </a:p>
        </p:txBody>
      </p:sp>
      <p:sp>
        <p:nvSpPr>
          <p:cNvPr id="23556" name="Slide Number Placeholder 3">
            <a:extLst>
              <a:ext uri="{FF2B5EF4-FFF2-40B4-BE49-F238E27FC236}">
                <a16:creationId xmlns:a16="http://schemas.microsoft.com/office/drawing/2014/main" id="{05AD9598-C869-BAE3-37A3-CDA8C51CDBC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4483EA-79FB-48CD-BF00-0C511DC2C8F6}" type="slidenum">
              <a:rPr lang="en-US" altLang="en-US" smtClean="0"/>
              <a:pPr/>
              <a:t>22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5AB9A7FC-A13E-0B7C-178C-C7EF5927BFB9}"/>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6CDE5884-4112-D324-B3FC-AC93035A184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Java Class.forName</a:t>
            </a:r>
          </a:p>
          <a:p>
            <a:r>
              <a:rPr lang="en-GB" altLang="en-US"/>
              <a:t>C#  Activator.createInstance</a:t>
            </a:r>
          </a:p>
        </p:txBody>
      </p:sp>
      <p:sp>
        <p:nvSpPr>
          <p:cNvPr id="25604" name="Slide Number Placeholder 3">
            <a:extLst>
              <a:ext uri="{FF2B5EF4-FFF2-40B4-BE49-F238E27FC236}">
                <a16:creationId xmlns:a16="http://schemas.microsoft.com/office/drawing/2014/main" id="{B104FC96-DBF8-07C7-A0C7-E6E30F84C94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55EB0D-831E-4BFD-9F27-B645EFF96328}" type="slidenum">
              <a:rPr lang="en-US" altLang="en-US" smtClean="0"/>
              <a:pPr/>
              <a:t>23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C7ED48AE-63B4-3FD6-0F67-8B00DB66B2F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BFCA709-1F43-EB05-62D5-FA2C48D79E2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CD4EF11-C732-8E8E-0435-CCCA0212F69E}"/>
              </a:ext>
            </a:extLst>
          </p:cNvPr>
          <p:cNvSpPr>
            <a:spLocks noGrp="1" noChangeArrowheads="1"/>
          </p:cNvSpPr>
          <p:nvPr>
            <p:ph type="sldNum" sz="quarter" idx="12"/>
          </p:nvPr>
        </p:nvSpPr>
        <p:spPr>
          <a:ln/>
        </p:spPr>
        <p:txBody>
          <a:bodyPr/>
          <a:lstStyle>
            <a:lvl1pPr>
              <a:defRPr/>
            </a:lvl1pPr>
          </a:lstStyle>
          <a:p>
            <a:pPr>
              <a:defRPr/>
            </a:pPr>
            <a:fld id="{2DAD0525-1403-46F1-9FE1-1B7C132873C7}" type="slidenum">
              <a:rPr lang="en-US" altLang="en-US"/>
              <a:pPr>
                <a:defRPr/>
              </a:pPr>
              <a:t>‹#›</a:t>
            </a:fld>
            <a:endParaRPr lang="en-US" altLang="en-US"/>
          </a:p>
        </p:txBody>
      </p:sp>
    </p:spTree>
    <p:extLst>
      <p:ext uri="{BB962C8B-B14F-4D97-AF65-F5344CB8AC3E}">
        <p14:creationId xmlns:p14="http://schemas.microsoft.com/office/powerpoint/2010/main" val="340795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E17267E7-E506-315B-A83C-B067CCD5981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5673ECC-2B2D-AE60-16CD-7AF78E5581C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530D7FD-0289-FAD5-4668-F40A092BDF25}"/>
              </a:ext>
            </a:extLst>
          </p:cNvPr>
          <p:cNvSpPr>
            <a:spLocks noGrp="1" noChangeArrowheads="1"/>
          </p:cNvSpPr>
          <p:nvPr>
            <p:ph type="sldNum" sz="quarter" idx="12"/>
          </p:nvPr>
        </p:nvSpPr>
        <p:spPr>
          <a:ln/>
        </p:spPr>
        <p:txBody>
          <a:bodyPr/>
          <a:lstStyle>
            <a:lvl1pPr>
              <a:defRPr/>
            </a:lvl1pPr>
          </a:lstStyle>
          <a:p>
            <a:pPr>
              <a:defRPr/>
            </a:pPr>
            <a:fld id="{72335B06-AFF9-43F2-AF9D-DDC1B70D62C9}" type="slidenum">
              <a:rPr lang="en-US" altLang="en-US"/>
              <a:pPr>
                <a:defRPr/>
              </a:pPr>
              <a:t>‹#›</a:t>
            </a:fld>
            <a:endParaRPr lang="en-US" altLang="en-US"/>
          </a:p>
        </p:txBody>
      </p:sp>
    </p:spTree>
    <p:extLst>
      <p:ext uri="{BB962C8B-B14F-4D97-AF65-F5344CB8AC3E}">
        <p14:creationId xmlns:p14="http://schemas.microsoft.com/office/powerpoint/2010/main" val="118428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6E87A68-CEEA-3C64-566B-CA86EE0ED6E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BF38020-86E0-109B-A672-6768AAD662E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3C599E9-51CF-58E7-6DC7-845660636622}"/>
              </a:ext>
            </a:extLst>
          </p:cNvPr>
          <p:cNvSpPr>
            <a:spLocks noGrp="1" noChangeArrowheads="1"/>
          </p:cNvSpPr>
          <p:nvPr>
            <p:ph type="sldNum" sz="quarter" idx="12"/>
          </p:nvPr>
        </p:nvSpPr>
        <p:spPr>
          <a:ln/>
        </p:spPr>
        <p:txBody>
          <a:bodyPr/>
          <a:lstStyle>
            <a:lvl1pPr>
              <a:defRPr/>
            </a:lvl1pPr>
          </a:lstStyle>
          <a:p>
            <a:pPr>
              <a:defRPr/>
            </a:pPr>
            <a:fld id="{4444069D-1755-442E-9463-D43D903E2C2A}" type="slidenum">
              <a:rPr lang="en-US" altLang="en-US"/>
              <a:pPr>
                <a:defRPr/>
              </a:pPr>
              <a:t>‹#›</a:t>
            </a:fld>
            <a:endParaRPr lang="en-US" altLang="en-US"/>
          </a:p>
        </p:txBody>
      </p:sp>
    </p:spTree>
    <p:extLst>
      <p:ext uri="{BB962C8B-B14F-4D97-AF65-F5344CB8AC3E}">
        <p14:creationId xmlns:p14="http://schemas.microsoft.com/office/powerpoint/2010/main" val="2416412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50D865EC-9796-C058-6FB8-351BAFB5860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3588C93-CC00-72F7-9AD8-0A3600FF688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A5E0441-CB75-BCD8-7B13-E7B8A61177E0}"/>
              </a:ext>
            </a:extLst>
          </p:cNvPr>
          <p:cNvSpPr>
            <a:spLocks noGrp="1" noChangeArrowheads="1"/>
          </p:cNvSpPr>
          <p:nvPr>
            <p:ph type="sldNum" sz="quarter" idx="12"/>
          </p:nvPr>
        </p:nvSpPr>
        <p:spPr>
          <a:ln/>
        </p:spPr>
        <p:txBody>
          <a:bodyPr/>
          <a:lstStyle>
            <a:lvl1pPr>
              <a:defRPr/>
            </a:lvl1pPr>
          </a:lstStyle>
          <a:p>
            <a:pPr>
              <a:defRPr/>
            </a:pPr>
            <a:fld id="{3192D97B-F954-4FE5-8BD2-E4444F577C67}" type="slidenum">
              <a:rPr lang="en-US" altLang="en-US"/>
              <a:pPr>
                <a:defRPr/>
              </a:pPr>
              <a:t>‹#›</a:t>
            </a:fld>
            <a:endParaRPr lang="en-US" altLang="en-US"/>
          </a:p>
        </p:txBody>
      </p:sp>
    </p:spTree>
    <p:extLst>
      <p:ext uri="{BB962C8B-B14F-4D97-AF65-F5344CB8AC3E}">
        <p14:creationId xmlns:p14="http://schemas.microsoft.com/office/powerpoint/2010/main" val="1066522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2B2C3C7-6896-E402-D410-C764A7C5DB5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1C230B4-839B-ECE9-B881-E769A9F6F86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EB5ECC1-75F3-D7F5-EEAF-63406E57CDFA}"/>
              </a:ext>
            </a:extLst>
          </p:cNvPr>
          <p:cNvSpPr>
            <a:spLocks noGrp="1" noChangeArrowheads="1"/>
          </p:cNvSpPr>
          <p:nvPr>
            <p:ph type="sldNum" sz="quarter" idx="12"/>
          </p:nvPr>
        </p:nvSpPr>
        <p:spPr>
          <a:ln/>
        </p:spPr>
        <p:txBody>
          <a:bodyPr/>
          <a:lstStyle>
            <a:lvl1pPr>
              <a:defRPr/>
            </a:lvl1pPr>
          </a:lstStyle>
          <a:p>
            <a:pPr>
              <a:defRPr/>
            </a:pPr>
            <a:fld id="{BC51F2B0-B3CA-48C9-AD74-885953E54CF2}" type="slidenum">
              <a:rPr lang="en-US" altLang="en-US"/>
              <a:pPr>
                <a:defRPr/>
              </a:pPr>
              <a:t>‹#›</a:t>
            </a:fld>
            <a:endParaRPr lang="en-US" altLang="en-US"/>
          </a:p>
        </p:txBody>
      </p:sp>
    </p:spTree>
    <p:extLst>
      <p:ext uri="{BB962C8B-B14F-4D97-AF65-F5344CB8AC3E}">
        <p14:creationId xmlns:p14="http://schemas.microsoft.com/office/powerpoint/2010/main" val="455645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E5E97ABE-EE01-0FC2-3B33-85078DDC265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258CFFD-7472-2EF9-0177-58A22FEBEC8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123E7B6-4560-1ACD-0EFE-49A66A67AC15}"/>
              </a:ext>
            </a:extLst>
          </p:cNvPr>
          <p:cNvSpPr>
            <a:spLocks noGrp="1" noChangeArrowheads="1"/>
          </p:cNvSpPr>
          <p:nvPr>
            <p:ph type="sldNum" sz="quarter" idx="12"/>
          </p:nvPr>
        </p:nvSpPr>
        <p:spPr>
          <a:ln/>
        </p:spPr>
        <p:txBody>
          <a:bodyPr/>
          <a:lstStyle>
            <a:lvl1pPr>
              <a:defRPr/>
            </a:lvl1pPr>
          </a:lstStyle>
          <a:p>
            <a:pPr>
              <a:defRPr/>
            </a:pPr>
            <a:fld id="{8C35875A-8204-4C33-8D99-00ABC57963DA}" type="slidenum">
              <a:rPr lang="en-US" altLang="en-US"/>
              <a:pPr>
                <a:defRPr/>
              </a:pPr>
              <a:t>‹#›</a:t>
            </a:fld>
            <a:endParaRPr lang="en-US" altLang="en-US"/>
          </a:p>
        </p:txBody>
      </p:sp>
    </p:spTree>
    <p:extLst>
      <p:ext uri="{BB962C8B-B14F-4D97-AF65-F5344CB8AC3E}">
        <p14:creationId xmlns:p14="http://schemas.microsoft.com/office/powerpoint/2010/main" val="822860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5BB33DB8-8618-FF5C-D474-5CC9FD9787C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B9174C7-C589-C594-F972-5721915ABB1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A1FE4F2-5591-F3DB-174B-E9C2C55C28A3}"/>
              </a:ext>
            </a:extLst>
          </p:cNvPr>
          <p:cNvSpPr>
            <a:spLocks noGrp="1" noChangeArrowheads="1"/>
          </p:cNvSpPr>
          <p:nvPr>
            <p:ph type="sldNum" sz="quarter" idx="12"/>
          </p:nvPr>
        </p:nvSpPr>
        <p:spPr>
          <a:ln/>
        </p:spPr>
        <p:txBody>
          <a:bodyPr/>
          <a:lstStyle>
            <a:lvl1pPr>
              <a:defRPr/>
            </a:lvl1pPr>
          </a:lstStyle>
          <a:p>
            <a:pPr>
              <a:defRPr/>
            </a:pPr>
            <a:fld id="{DB459D6F-A9C6-499B-BC84-577264E86835}" type="slidenum">
              <a:rPr lang="en-US" altLang="en-US"/>
              <a:pPr>
                <a:defRPr/>
              </a:pPr>
              <a:t>‹#›</a:t>
            </a:fld>
            <a:endParaRPr lang="en-US" altLang="en-US"/>
          </a:p>
        </p:txBody>
      </p:sp>
    </p:spTree>
    <p:extLst>
      <p:ext uri="{BB962C8B-B14F-4D97-AF65-F5344CB8AC3E}">
        <p14:creationId xmlns:p14="http://schemas.microsoft.com/office/powerpoint/2010/main" val="358177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7F58456F-63FA-07E9-3CFD-197378AC0D7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CA1DEF43-6606-7350-302E-46A816D50EE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EB6FEB15-3C29-5C34-CC62-B7016590B858}"/>
              </a:ext>
            </a:extLst>
          </p:cNvPr>
          <p:cNvSpPr>
            <a:spLocks noGrp="1" noChangeArrowheads="1"/>
          </p:cNvSpPr>
          <p:nvPr>
            <p:ph type="sldNum" sz="quarter" idx="12"/>
          </p:nvPr>
        </p:nvSpPr>
        <p:spPr>
          <a:ln/>
        </p:spPr>
        <p:txBody>
          <a:bodyPr/>
          <a:lstStyle>
            <a:lvl1pPr>
              <a:defRPr/>
            </a:lvl1pPr>
          </a:lstStyle>
          <a:p>
            <a:pPr>
              <a:defRPr/>
            </a:pPr>
            <a:fld id="{D70FDE25-624B-49D1-BC4D-7FE2C4D2D224}" type="slidenum">
              <a:rPr lang="en-US" altLang="en-US"/>
              <a:pPr>
                <a:defRPr/>
              </a:pPr>
              <a:t>‹#›</a:t>
            </a:fld>
            <a:endParaRPr lang="en-US" altLang="en-US"/>
          </a:p>
        </p:txBody>
      </p:sp>
    </p:spTree>
    <p:extLst>
      <p:ext uri="{BB962C8B-B14F-4D97-AF65-F5344CB8AC3E}">
        <p14:creationId xmlns:p14="http://schemas.microsoft.com/office/powerpoint/2010/main" val="218294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FEC7CEB7-E910-4E82-3010-775BD4EB66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A3B4047E-44BA-C6DD-89F5-3DF3B2EF4DF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BBA9A964-777D-8C8A-8F4A-EBE3EEA11BA0}"/>
              </a:ext>
            </a:extLst>
          </p:cNvPr>
          <p:cNvSpPr>
            <a:spLocks noGrp="1" noChangeArrowheads="1"/>
          </p:cNvSpPr>
          <p:nvPr>
            <p:ph type="sldNum" sz="quarter" idx="12"/>
          </p:nvPr>
        </p:nvSpPr>
        <p:spPr>
          <a:ln/>
        </p:spPr>
        <p:txBody>
          <a:bodyPr/>
          <a:lstStyle>
            <a:lvl1pPr>
              <a:defRPr/>
            </a:lvl1pPr>
          </a:lstStyle>
          <a:p>
            <a:pPr>
              <a:defRPr/>
            </a:pPr>
            <a:fld id="{3E5F7EB2-9802-4BF9-9E9D-B1B7AED682AC}" type="slidenum">
              <a:rPr lang="en-US" altLang="en-US"/>
              <a:pPr>
                <a:defRPr/>
              </a:pPr>
              <a:t>‹#›</a:t>
            </a:fld>
            <a:endParaRPr lang="en-US" altLang="en-US"/>
          </a:p>
        </p:txBody>
      </p:sp>
    </p:spTree>
    <p:extLst>
      <p:ext uri="{BB962C8B-B14F-4D97-AF65-F5344CB8AC3E}">
        <p14:creationId xmlns:p14="http://schemas.microsoft.com/office/powerpoint/2010/main" val="409598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7638988-8BA1-B6D1-6855-767A301EB96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D43FA893-24D2-5285-086A-29CC0146FF9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A004ED9D-3071-8255-CB0D-D7D46D16F3DF}"/>
              </a:ext>
            </a:extLst>
          </p:cNvPr>
          <p:cNvSpPr>
            <a:spLocks noGrp="1" noChangeArrowheads="1"/>
          </p:cNvSpPr>
          <p:nvPr>
            <p:ph type="sldNum" sz="quarter" idx="12"/>
          </p:nvPr>
        </p:nvSpPr>
        <p:spPr>
          <a:ln/>
        </p:spPr>
        <p:txBody>
          <a:bodyPr/>
          <a:lstStyle>
            <a:lvl1pPr>
              <a:defRPr/>
            </a:lvl1pPr>
          </a:lstStyle>
          <a:p>
            <a:pPr>
              <a:defRPr/>
            </a:pPr>
            <a:fld id="{38EF4F8D-5EE4-427E-8B9C-53C8EBAFC012}" type="slidenum">
              <a:rPr lang="en-US" altLang="en-US"/>
              <a:pPr>
                <a:defRPr/>
              </a:pPr>
              <a:t>‹#›</a:t>
            </a:fld>
            <a:endParaRPr lang="en-US" altLang="en-US"/>
          </a:p>
        </p:txBody>
      </p:sp>
    </p:spTree>
    <p:extLst>
      <p:ext uri="{BB962C8B-B14F-4D97-AF65-F5344CB8AC3E}">
        <p14:creationId xmlns:p14="http://schemas.microsoft.com/office/powerpoint/2010/main" val="166920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DF5B1B9-52BD-F0E6-44B7-5C419CEAF4D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70E12C4-9917-B4A5-F18F-60363F42722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B9F4D31-A4EB-2F30-4F88-65E8F077F3E9}"/>
              </a:ext>
            </a:extLst>
          </p:cNvPr>
          <p:cNvSpPr>
            <a:spLocks noGrp="1" noChangeArrowheads="1"/>
          </p:cNvSpPr>
          <p:nvPr>
            <p:ph type="sldNum" sz="quarter" idx="12"/>
          </p:nvPr>
        </p:nvSpPr>
        <p:spPr>
          <a:ln/>
        </p:spPr>
        <p:txBody>
          <a:bodyPr/>
          <a:lstStyle>
            <a:lvl1pPr>
              <a:defRPr/>
            </a:lvl1pPr>
          </a:lstStyle>
          <a:p>
            <a:pPr>
              <a:defRPr/>
            </a:pPr>
            <a:fld id="{1D3065CF-4EE3-4A40-81A2-EF78B09466FF}" type="slidenum">
              <a:rPr lang="en-US" altLang="en-US"/>
              <a:pPr>
                <a:defRPr/>
              </a:pPr>
              <a:t>‹#›</a:t>
            </a:fld>
            <a:endParaRPr lang="en-US" altLang="en-US"/>
          </a:p>
        </p:txBody>
      </p:sp>
    </p:spTree>
    <p:extLst>
      <p:ext uri="{BB962C8B-B14F-4D97-AF65-F5344CB8AC3E}">
        <p14:creationId xmlns:p14="http://schemas.microsoft.com/office/powerpoint/2010/main" val="169354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577114FC-F1B5-CD48-318B-9FC4C618FCB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A59B526-6063-0443-3DC2-D0A61B5528F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68ECC0FE-59DB-858F-C7EC-3671669BB593}"/>
              </a:ext>
            </a:extLst>
          </p:cNvPr>
          <p:cNvSpPr>
            <a:spLocks noGrp="1" noChangeArrowheads="1"/>
          </p:cNvSpPr>
          <p:nvPr>
            <p:ph type="sldNum" sz="quarter" idx="12"/>
          </p:nvPr>
        </p:nvSpPr>
        <p:spPr>
          <a:ln/>
        </p:spPr>
        <p:txBody>
          <a:bodyPr/>
          <a:lstStyle>
            <a:lvl1pPr>
              <a:defRPr/>
            </a:lvl1pPr>
          </a:lstStyle>
          <a:p>
            <a:pPr>
              <a:defRPr/>
            </a:pPr>
            <a:fld id="{64059A2B-8527-4E62-996F-ECEF8C15D3E4}" type="slidenum">
              <a:rPr lang="en-US" altLang="en-US"/>
              <a:pPr>
                <a:defRPr/>
              </a:pPr>
              <a:t>‹#›</a:t>
            </a:fld>
            <a:endParaRPr lang="en-US" altLang="en-US"/>
          </a:p>
        </p:txBody>
      </p:sp>
    </p:spTree>
    <p:extLst>
      <p:ext uri="{BB962C8B-B14F-4D97-AF65-F5344CB8AC3E}">
        <p14:creationId xmlns:p14="http://schemas.microsoft.com/office/powerpoint/2010/main" val="2696569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CEF31CE-AD94-7F57-D9B9-25EC649414E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5A5ADAD-6C51-8E9E-CA3D-95395E8B15BC}"/>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791167D-D961-0DCB-4A1E-F04875A9FE0B}"/>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A36A9CB6-FDCF-26B6-0ACF-D9527AD7CB0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3D4C9B4C-B453-C35A-A34B-45BAE56C7CC4}"/>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012F7E5-AB80-4EC4-8B4F-E56D64E60D6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learn.microsoft.com/en-us/dotnet/standard/serialization/" TargetMode="External"/><Relationship Id="rId2" Type="http://schemas.openxmlformats.org/officeDocument/2006/relationships/hyperlink" Target="https://docs.oracle.com/en/java/javase/20/docs/specs/serialization/index.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8.png"/><Relationship Id="rId4" Type="http://schemas.openxmlformats.org/officeDocument/2006/relationships/customXml" Target="../ink/ink2.xml"/><Relationship Id="rId9"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daptiveobjectmodel.com/WICSA3/ArchitectureOfAOMsWICSA3.pdf" TargetMode="External"/><Relationship Id="rId2" Type="http://schemas.openxmlformats.org/officeDocument/2006/relationships/hyperlink" Target="http://hillside.net/plop/plop2k/proceedings/Riehle/Riehle.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adaptiveobjectmodel.com/WICSA3/ArchitectureOfAOMsWICSA3.pdf" TargetMode="External"/><Relationship Id="rId2" Type="http://schemas.openxmlformats.org/officeDocument/2006/relationships/hyperlink" Target="http://hillside.net/plop/plop2k/proceedings/Riehle/Riehle.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hillside.net/plop/plop2k/proceedings/Riehle/Riehle.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adaptiveobjectmodel.com/WICSA3/ArchitectureOfAOMsWICSA3.pdf"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27B1B4C-D0E8-2AD0-671E-46CE073F37F1}"/>
              </a:ext>
            </a:extLst>
          </p:cNvPr>
          <p:cNvSpPr>
            <a:spLocks noGrp="1" noChangeArrowheads="1"/>
          </p:cNvSpPr>
          <p:nvPr>
            <p:ph type="title"/>
          </p:nvPr>
        </p:nvSpPr>
        <p:spPr/>
        <p:txBody>
          <a:bodyPr/>
          <a:lstStyle/>
          <a:p>
            <a:pPr eaLnBrk="1" hangingPunct="1"/>
            <a:r>
              <a:rPr lang="en-US" altLang="en-US"/>
              <a:t>Course contents</a:t>
            </a:r>
          </a:p>
        </p:txBody>
      </p:sp>
      <p:sp>
        <p:nvSpPr>
          <p:cNvPr id="3075" name="Rectangle 3">
            <a:extLst>
              <a:ext uri="{FF2B5EF4-FFF2-40B4-BE49-F238E27FC236}">
                <a16:creationId xmlns:a16="http://schemas.microsoft.com/office/drawing/2014/main" id="{14E65B39-8BF2-E980-51E7-3A4EC07D76A2}"/>
              </a:ext>
            </a:extLst>
          </p:cNvPr>
          <p:cNvSpPr>
            <a:spLocks noGrp="1" noChangeArrowheads="1"/>
          </p:cNvSpPr>
          <p:nvPr>
            <p:ph type="body" idx="1"/>
          </p:nvPr>
        </p:nvSpPr>
        <p:spPr>
          <a:xfrm>
            <a:off x="533400" y="1646238"/>
            <a:ext cx="8229600" cy="4525962"/>
          </a:xfrm>
        </p:spPr>
        <p:txBody>
          <a:bodyPr/>
          <a:lstStyle/>
          <a:p>
            <a:pPr eaLnBrk="1" hangingPunct="1">
              <a:lnSpc>
                <a:spcPct val="80000"/>
              </a:lnSpc>
            </a:pPr>
            <a:r>
              <a:rPr lang="en-US" altLang="en-US" sz="2400"/>
              <a:t>Basic concepts</a:t>
            </a:r>
          </a:p>
          <a:p>
            <a:pPr lvl="1" eaLnBrk="1" hangingPunct="1">
              <a:lnSpc>
                <a:spcPct val="80000"/>
              </a:lnSpc>
            </a:pPr>
            <a:r>
              <a:rPr lang="en-US" altLang="en-US" sz="2000"/>
              <a:t>What is software architecture ? </a:t>
            </a:r>
          </a:p>
          <a:p>
            <a:pPr eaLnBrk="1" hangingPunct="1">
              <a:lnSpc>
                <a:spcPct val="80000"/>
              </a:lnSpc>
            </a:pPr>
            <a:r>
              <a:rPr lang="en-US" altLang="en-US" sz="2400"/>
              <a:t>Fundamental architectural styles</a:t>
            </a:r>
          </a:p>
          <a:p>
            <a:pPr lvl="1" eaLnBrk="1" hangingPunct="1">
              <a:lnSpc>
                <a:spcPct val="80000"/>
              </a:lnSpc>
            </a:pPr>
            <a:r>
              <a:rPr lang="en-US" altLang="en-US" sz="2000"/>
              <a:t>Pipes and filters</a:t>
            </a:r>
          </a:p>
          <a:p>
            <a:pPr lvl="1" eaLnBrk="1" hangingPunct="1">
              <a:lnSpc>
                <a:spcPct val="80000"/>
              </a:lnSpc>
            </a:pPr>
            <a:r>
              <a:rPr lang="en-US" altLang="en-US" sz="2000"/>
              <a:t>Layers</a:t>
            </a:r>
          </a:p>
          <a:p>
            <a:pPr lvl="1" eaLnBrk="1" hangingPunct="1">
              <a:lnSpc>
                <a:spcPct val="80000"/>
              </a:lnSpc>
            </a:pPr>
            <a:r>
              <a:rPr lang="en-US" altLang="en-US" sz="2000"/>
              <a:t>Blackboard</a:t>
            </a:r>
          </a:p>
          <a:p>
            <a:pPr lvl="1" eaLnBrk="1" hangingPunct="1">
              <a:lnSpc>
                <a:spcPct val="80000"/>
              </a:lnSpc>
            </a:pPr>
            <a:r>
              <a:rPr lang="en-US" altLang="en-US" sz="2000"/>
              <a:t>Event-driven</a:t>
            </a:r>
          </a:p>
          <a:p>
            <a:pPr eaLnBrk="1" hangingPunct="1">
              <a:lnSpc>
                <a:spcPct val="80000"/>
              </a:lnSpc>
            </a:pPr>
            <a:r>
              <a:rPr lang="en-US" altLang="en-US" sz="2400"/>
              <a:t>Architectural patterns for :</a:t>
            </a:r>
          </a:p>
          <a:p>
            <a:pPr lvl="1" eaLnBrk="1" hangingPunct="1">
              <a:lnSpc>
                <a:spcPct val="80000"/>
              </a:lnSpc>
            </a:pPr>
            <a:r>
              <a:rPr lang="en-US" altLang="en-US" sz="2000"/>
              <a:t>Adaptive systems</a:t>
            </a:r>
          </a:p>
          <a:p>
            <a:pPr lvl="2" eaLnBrk="1" hangingPunct="1">
              <a:lnSpc>
                <a:spcPct val="80000"/>
              </a:lnSpc>
            </a:pPr>
            <a:r>
              <a:rPr lang="en-US" altLang="en-US" sz="1800"/>
              <a:t>The Reflection Pattern</a:t>
            </a:r>
          </a:p>
          <a:p>
            <a:pPr lvl="1" eaLnBrk="1" hangingPunct="1">
              <a:lnSpc>
                <a:spcPct val="80000"/>
              </a:lnSpc>
            </a:pPr>
            <a:r>
              <a:rPr lang="en-US" altLang="en-US" sz="2000"/>
              <a:t>Distributed systems</a:t>
            </a:r>
          </a:p>
          <a:p>
            <a:pPr lvl="2" eaLnBrk="1" hangingPunct="1">
              <a:lnSpc>
                <a:spcPct val="80000"/>
              </a:lnSpc>
            </a:pPr>
            <a:r>
              <a:rPr lang="en-US" altLang="en-US" sz="1800"/>
              <a:t>The Broker Pattern</a:t>
            </a:r>
          </a:p>
          <a:p>
            <a:pPr lvl="1" eaLnBrk="1" hangingPunct="1">
              <a:lnSpc>
                <a:spcPct val="80000"/>
              </a:lnSpc>
            </a:pPr>
            <a:r>
              <a:rPr lang="en-US" altLang="en-US" sz="2000"/>
              <a:t>Data access patterns</a:t>
            </a:r>
          </a:p>
          <a:p>
            <a:pPr lvl="2" eaLnBrk="1" hangingPunct="1">
              <a:lnSpc>
                <a:spcPct val="80000"/>
              </a:lnSpc>
            </a:pPr>
            <a:r>
              <a:rPr lang="en-US" altLang="en-US" sz="1800"/>
              <a:t>Pattern for Object-Relational Mappings </a:t>
            </a:r>
          </a:p>
          <a:p>
            <a:pPr lvl="2" eaLnBrk="1" hangingPunct="1">
              <a:lnSpc>
                <a:spcPct val="80000"/>
              </a:lnSpc>
            </a:pPr>
            <a:r>
              <a:rPr lang="en-US" altLang="en-US" sz="1800"/>
              <a:t>Pattern for decoupling data access</a:t>
            </a:r>
          </a:p>
        </p:txBody>
      </p:sp>
      <p:sp>
        <p:nvSpPr>
          <p:cNvPr id="3076" name="Rectangle 4">
            <a:extLst>
              <a:ext uri="{FF2B5EF4-FFF2-40B4-BE49-F238E27FC236}">
                <a16:creationId xmlns:a16="http://schemas.microsoft.com/office/drawing/2014/main" id="{C9F8F34A-23BB-12BC-B58F-5FD58A7E3761}"/>
              </a:ext>
            </a:extLst>
          </p:cNvPr>
          <p:cNvSpPr>
            <a:spLocks noChangeArrowheads="1"/>
          </p:cNvSpPr>
          <p:nvPr/>
        </p:nvSpPr>
        <p:spPr bwMode="auto">
          <a:xfrm>
            <a:off x="685800" y="4191000"/>
            <a:ext cx="3886200" cy="609600"/>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112F0CC-40FA-EB85-D261-18776AE5DB74}"/>
              </a:ext>
            </a:extLst>
          </p:cNvPr>
          <p:cNvSpPr>
            <a:spLocks noGrp="1" noChangeArrowheads="1"/>
          </p:cNvSpPr>
          <p:nvPr>
            <p:ph type="title"/>
          </p:nvPr>
        </p:nvSpPr>
        <p:spPr/>
        <p:txBody>
          <a:bodyPr/>
          <a:lstStyle/>
          <a:p>
            <a:pPr eaLnBrk="1" hangingPunct="1"/>
            <a:r>
              <a:rPr lang="en-US" altLang="en-US"/>
              <a:t>Reflection Taxonomy</a:t>
            </a:r>
          </a:p>
        </p:txBody>
      </p:sp>
      <p:pic>
        <p:nvPicPr>
          <p:cNvPr id="12291" name="Picture 4">
            <a:extLst>
              <a:ext uri="{FF2B5EF4-FFF2-40B4-BE49-F238E27FC236}">
                <a16:creationId xmlns:a16="http://schemas.microsoft.com/office/drawing/2014/main" id="{B21E5B84-B5F1-4F32-5E00-3066CBEDAA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47800"/>
            <a:ext cx="8839200" cy="451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2727FCB-1128-D557-CE4B-30CE97074C37}"/>
              </a:ext>
            </a:extLst>
          </p:cNvPr>
          <p:cNvSpPr>
            <a:spLocks noGrp="1" noChangeArrowheads="1"/>
          </p:cNvSpPr>
          <p:nvPr>
            <p:ph type="title"/>
          </p:nvPr>
        </p:nvSpPr>
        <p:spPr>
          <a:xfrm>
            <a:off x="457200" y="0"/>
            <a:ext cx="8229600" cy="1143000"/>
          </a:xfrm>
        </p:spPr>
        <p:txBody>
          <a:bodyPr/>
          <a:lstStyle/>
          <a:p>
            <a:pPr eaLnBrk="1" hangingPunct="1"/>
            <a:r>
              <a:rPr lang="en-US" altLang="en-US"/>
              <a:t>Meta level</a:t>
            </a:r>
          </a:p>
        </p:txBody>
      </p:sp>
      <p:sp>
        <p:nvSpPr>
          <p:cNvPr id="13315" name="Rectangle 3">
            <a:extLst>
              <a:ext uri="{FF2B5EF4-FFF2-40B4-BE49-F238E27FC236}">
                <a16:creationId xmlns:a16="http://schemas.microsoft.com/office/drawing/2014/main" id="{59BEC154-A8F7-31BF-EE43-9BDA351F313B}"/>
              </a:ext>
            </a:extLst>
          </p:cNvPr>
          <p:cNvSpPr>
            <a:spLocks noGrp="1" noChangeArrowheads="1"/>
          </p:cNvSpPr>
          <p:nvPr>
            <p:ph type="body" idx="1"/>
          </p:nvPr>
        </p:nvSpPr>
        <p:spPr>
          <a:xfrm>
            <a:off x="457200" y="1295400"/>
            <a:ext cx="8229600" cy="5181600"/>
          </a:xfrm>
        </p:spPr>
        <p:txBody>
          <a:bodyPr/>
          <a:lstStyle/>
          <a:p>
            <a:pPr eaLnBrk="1" hangingPunct="1"/>
            <a:r>
              <a:rPr lang="en-US" altLang="en-US" sz="2400" b="1"/>
              <a:t>Meta level: </a:t>
            </a:r>
          </a:p>
          <a:p>
            <a:pPr lvl="1" eaLnBrk="1" hangingPunct="1"/>
            <a:r>
              <a:rPr lang="en-US" altLang="en-US" sz="2400"/>
              <a:t>provides a self-representation of the software to give it knowledge of its own structure and behavior</a:t>
            </a:r>
          </a:p>
          <a:p>
            <a:pPr lvl="1" eaLnBrk="1" hangingPunct="1"/>
            <a:r>
              <a:rPr lang="en-US" altLang="en-US" sz="2400"/>
              <a:t>It consists of </a:t>
            </a:r>
            <a:r>
              <a:rPr lang="en-US" altLang="en-US" sz="2400" b="1" i="1"/>
              <a:t>metaobjects. </a:t>
            </a:r>
            <a:r>
              <a:rPr lang="en-US" altLang="en-US" sz="2400"/>
              <a:t>Metaobjects encapsulate and represent information about the software. </a:t>
            </a:r>
          </a:p>
          <a:p>
            <a:pPr lvl="2" eaLnBrk="1" hangingPunct="1"/>
            <a:r>
              <a:rPr lang="en-US" altLang="en-US" sz="2000"/>
              <a:t>Examples of metaobjects include: type structures, algorithms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315A3A9-21A0-C320-AA4C-717E11C7C6A3}"/>
              </a:ext>
            </a:extLst>
          </p:cNvPr>
          <p:cNvSpPr>
            <a:spLocks noGrp="1" noChangeArrowheads="1"/>
          </p:cNvSpPr>
          <p:nvPr>
            <p:ph type="title"/>
          </p:nvPr>
        </p:nvSpPr>
        <p:spPr>
          <a:xfrm>
            <a:off x="457200" y="0"/>
            <a:ext cx="8229600" cy="1143000"/>
          </a:xfrm>
        </p:spPr>
        <p:txBody>
          <a:bodyPr/>
          <a:lstStyle/>
          <a:p>
            <a:pPr eaLnBrk="1" hangingPunct="1"/>
            <a:r>
              <a:rPr lang="en-US" altLang="en-US"/>
              <a:t>Base level</a:t>
            </a:r>
          </a:p>
        </p:txBody>
      </p:sp>
      <p:sp>
        <p:nvSpPr>
          <p:cNvPr id="14339" name="Rectangle 3">
            <a:extLst>
              <a:ext uri="{FF2B5EF4-FFF2-40B4-BE49-F238E27FC236}">
                <a16:creationId xmlns:a16="http://schemas.microsoft.com/office/drawing/2014/main" id="{67BFBBE7-61B1-3F23-DF31-BE6118107B16}"/>
              </a:ext>
            </a:extLst>
          </p:cNvPr>
          <p:cNvSpPr>
            <a:spLocks noGrp="1" noChangeArrowheads="1"/>
          </p:cNvSpPr>
          <p:nvPr>
            <p:ph type="body" idx="1"/>
          </p:nvPr>
        </p:nvSpPr>
        <p:spPr>
          <a:xfrm>
            <a:off x="457200" y="1295400"/>
            <a:ext cx="8229600" cy="5181600"/>
          </a:xfrm>
        </p:spPr>
        <p:txBody>
          <a:bodyPr/>
          <a:lstStyle/>
          <a:p>
            <a:pPr eaLnBrk="1" hangingPunct="1"/>
            <a:r>
              <a:rPr lang="en-US" altLang="en-US" sz="2400" b="1"/>
              <a:t>Base level:</a:t>
            </a:r>
          </a:p>
          <a:p>
            <a:pPr lvl="1" eaLnBrk="1" hangingPunct="1"/>
            <a:r>
              <a:rPr lang="en-US" altLang="en-US" sz="2400"/>
              <a:t>The base level defines the application logic.</a:t>
            </a:r>
          </a:p>
          <a:p>
            <a:pPr lvl="1" eaLnBrk="1" hangingPunct="1"/>
            <a:r>
              <a:rPr lang="en-US" altLang="en-US" sz="2400"/>
              <a:t>Its implementation uses the metaobjects to remain independent of those aspects that are likely to change. </a:t>
            </a:r>
          </a:p>
          <a:p>
            <a:pPr lvl="2" eaLnBrk="1" hangingPunct="1"/>
            <a:r>
              <a:rPr lang="en-US" altLang="en-US" sz="2000"/>
              <a:t>Base-level components may only communicate with each other via a metaobject that implements a specific interaction mechanism. Changing this metaobject changes the way in which base-level components communicate, but without modifying the base-level code.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5E05802-8F7E-5FDE-BD4F-782724A8611D}"/>
              </a:ext>
            </a:extLst>
          </p:cNvPr>
          <p:cNvSpPr>
            <a:spLocks noGrp="1" noChangeArrowheads="1"/>
          </p:cNvSpPr>
          <p:nvPr>
            <p:ph type="title"/>
          </p:nvPr>
        </p:nvSpPr>
        <p:spPr>
          <a:xfrm>
            <a:off x="457200" y="0"/>
            <a:ext cx="8229600" cy="1143000"/>
          </a:xfrm>
        </p:spPr>
        <p:txBody>
          <a:bodyPr/>
          <a:lstStyle/>
          <a:p>
            <a:pPr eaLnBrk="1" hangingPunct="1"/>
            <a:r>
              <a:rPr lang="en-US" altLang="en-US"/>
              <a:t>Meta Object Protocol</a:t>
            </a:r>
          </a:p>
        </p:txBody>
      </p:sp>
      <p:sp>
        <p:nvSpPr>
          <p:cNvPr id="15363" name="Rectangle 3">
            <a:extLst>
              <a:ext uri="{FF2B5EF4-FFF2-40B4-BE49-F238E27FC236}">
                <a16:creationId xmlns:a16="http://schemas.microsoft.com/office/drawing/2014/main" id="{EDFD52F5-47C4-B5A7-5FCC-F8A95AA41AB8}"/>
              </a:ext>
            </a:extLst>
          </p:cNvPr>
          <p:cNvSpPr>
            <a:spLocks noGrp="1" noChangeArrowheads="1"/>
          </p:cNvSpPr>
          <p:nvPr>
            <p:ph type="body" idx="1"/>
          </p:nvPr>
        </p:nvSpPr>
        <p:spPr>
          <a:xfrm>
            <a:off x="457200" y="1295400"/>
            <a:ext cx="8229600" cy="5181600"/>
          </a:xfrm>
        </p:spPr>
        <p:txBody>
          <a:bodyPr/>
          <a:lstStyle/>
          <a:p>
            <a:pPr eaLnBrk="1" hangingPunct="1"/>
            <a:r>
              <a:rPr lang="en-US" altLang="en-US" sz="2400" b="1"/>
              <a:t>Meta Object Protocol (MOP)</a:t>
            </a:r>
            <a:r>
              <a:rPr lang="en-US" altLang="en-US" sz="2400"/>
              <a:t>:</a:t>
            </a:r>
          </a:p>
          <a:p>
            <a:pPr lvl="1" eaLnBrk="1" hangingPunct="1"/>
            <a:r>
              <a:rPr lang="en-US" altLang="en-US" sz="2400"/>
              <a:t>An</a:t>
            </a:r>
            <a:r>
              <a:rPr lang="en-US" altLang="en-US" sz="2400" b="1"/>
              <a:t> </a:t>
            </a:r>
            <a:r>
              <a:rPr lang="en-US" altLang="en-US" sz="2400"/>
              <a:t>interface for manipulating the metaobjects. </a:t>
            </a:r>
          </a:p>
          <a:p>
            <a:pPr lvl="1" eaLnBrk="1" hangingPunct="1"/>
            <a:r>
              <a:rPr lang="en-US" altLang="en-US" sz="2400"/>
              <a:t>It  allows clients to request particular changes on the metaobjects. </a:t>
            </a:r>
          </a:p>
          <a:p>
            <a:pPr lvl="1" eaLnBrk="1" hangingPunct="1"/>
            <a:r>
              <a:rPr lang="en-US" altLang="en-US" sz="2400"/>
              <a:t>The metaobject protocol itself is responsible for checking the correctness of the change specification, and for performing the change. Every manipulation of metaobjects through the metaobject protocol affects subsequent base-level behavior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03D74BA-D1E9-3232-5CFE-FB8244BF5887}"/>
              </a:ext>
            </a:extLst>
          </p:cNvPr>
          <p:cNvSpPr>
            <a:spLocks noGrp="1" noChangeArrowheads="1"/>
          </p:cNvSpPr>
          <p:nvPr>
            <p:ph type="title"/>
          </p:nvPr>
        </p:nvSpPr>
        <p:spPr/>
        <p:txBody>
          <a:bodyPr/>
          <a:lstStyle/>
          <a:p>
            <a:pPr eaLnBrk="1" hangingPunct="1"/>
            <a:r>
              <a:rPr lang="en-US" altLang="en-US" sz="4000"/>
              <a:t>Designing a reflective architecture </a:t>
            </a:r>
            <a:br>
              <a:rPr lang="en-US" altLang="en-US" sz="4000"/>
            </a:br>
            <a:r>
              <a:rPr lang="en-US" altLang="en-US" sz="4000"/>
              <a:t>Case study</a:t>
            </a:r>
          </a:p>
        </p:txBody>
      </p:sp>
      <p:sp>
        <p:nvSpPr>
          <p:cNvPr id="16387" name="Rectangle 4">
            <a:extLst>
              <a:ext uri="{FF2B5EF4-FFF2-40B4-BE49-F238E27FC236}">
                <a16:creationId xmlns:a16="http://schemas.microsoft.com/office/drawing/2014/main" id="{8563F0AE-68DB-ABA7-CF78-DD3534B78F42}"/>
              </a:ext>
            </a:extLst>
          </p:cNvPr>
          <p:cNvSpPr>
            <a:spLocks noGrp="1" noChangeArrowheads="1"/>
          </p:cNvSpPr>
          <p:nvPr>
            <p:ph type="body" sz="half" idx="2"/>
          </p:nvPr>
        </p:nvSpPr>
        <p:spPr>
          <a:xfrm>
            <a:off x="609600" y="1600200"/>
            <a:ext cx="8077200" cy="2133600"/>
          </a:xfrm>
        </p:spPr>
        <p:txBody>
          <a:bodyPr/>
          <a:lstStyle/>
          <a:p>
            <a:pPr eaLnBrk="1" hangingPunct="1"/>
            <a:r>
              <a:rPr lang="en-US" altLang="en-US" sz="2800"/>
              <a:t>Case study: Persistence Component in C++: </a:t>
            </a:r>
          </a:p>
          <a:p>
            <a:pPr lvl="1" eaLnBrk="1" hangingPunct="1"/>
            <a:r>
              <a:rPr lang="en-US" altLang="en-US" sz="2400"/>
              <a:t>We want to develop a persistence component that is independent of specific type structures. However, to store and read arbitrary C++ objects, we need dynamic access to their internal structure.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8F41BF1-FD2E-E262-291B-3606B5D76610}"/>
              </a:ext>
            </a:extLst>
          </p:cNvPr>
          <p:cNvSpPr>
            <a:spLocks noGrp="1" noChangeArrowheads="1"/>
          </p:cNvSpPr>
          <p:nvPr>
            <p:ph type="title"/>
          </p:nvPr>
        </p:nvSpPr>
        <p:spPr>
          <a:xfrm>
            <a:off x="457200" y="304800"/>
            <a:ext cx="8229600" cy="1143000"/>
          </a:xfrm>
        </p:spPr>
        <p:txBody>
          <a:bodyPr/>
          <a:lstStyle/>
          <a:p>
            <a:pPr eaLnBrk="1" hangingPunct="1"/>
            <a:r>
              <a:rPr lang="en-US" altLang="en-US" sz="4000"/>
              <a:t>Persistence component:</a:t>
            </a:r>
            <a:br>
              <a:rPr lang="en-US" altLang="en-US" sz="4000"/>
            </a:br>
            <a:r>
              <a:rPr lang="en-US" altLang="en-US" sz="4000"/>
              <a:t>A bad solution</a:t>
            </a:r>
          </a:p>
        </p:txBody>
      </p:sp>
      <p:pic>
        <p:nvPicPr>
          <p:cNvPr id="17411" name="Picture 3">
            <a:extLst>
              <a:ext uri="{FF2B5EF4-FFF2-40B4-BE49-F238E27FC236}">
                <a16:creationId xmlns:a16="http://schemas.microsoft.com/office/drawing/2014/main" id="{91E5B189-A0A1-F884-E1D8-72A51474DDAA}"/>
              </a:ext>
            </a:extLst>
          </p:cNvPr>
          <p:cNvPicPr>
            <a:picLocks noGrp="1"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304800" y="3429000"/>
            <a:ext cx="8610600" cy="3165475"/>
          </a:xfrm>
          <a:noFill/>
        </p:spPr>
      </p:pic>
      <p:sp>
        <p:nvSpPr>
          <p:cNvPr id="17412" name="Rectangle 4">
            <a:extLst>
              <a:ext uri="{FF2B5EF4-FFF2-40B4-BE49-F238E27FC236}">
                <a16:creationId xmlns:a16="http://schemas.microsoft.com/office/drawing/2014/main" id="{2F3B4464-4A0A-29A5-052F-5C9A8CDAFFC5}"/>
              </a:ext>
            </a:extLst>
          </p:cNvPr>
          <p:cNvSpPr>
            <a:spLocks noGrp="1" noChangeArrowheads="1"/>
          </p:cNvSpPr>
          <p:nvPr>
            <p:ph type="body" sz="half" idx="2"/>
          </p:nvPr>
        </p:nvSpPr>
        <p:spPr>
          <a:xfrm>
            <a:off x="609600" y="1600200"/>
            <a:ext cx="8077200" cy="2133600"/>
          </a:xfrm>
        </p:spPr>
        <p:txBody>
          <a:bodyPr/>
          <a:lstStyle/>
          <a:p>
            <a:pPr eaLnBrk="1" hangingPunct="1"/>
            <a:r>
              <a:rPr lang="en-US" altLang="en-US" sz="2400"/>
              <a:t>Bad solution: implementing type-specific store and read methods</a:t>
            </a:r>
          </a:p>
          <a:p>
            <a:pPr eaLnBrk="1" hangingPunct="1"/>
            <a:r>
              <a:rPr lang="en-US" altLang="en-US" sz="2400"/>
              <a:t>Disadvantages: expensive and error-prone. Whenever we change the class structure of the application we must modify these methods as well.</a:t>
            </a:r>
          </a:p>
        </p:txBody>
      </p:sp>
      <p:sp>
        <p:nvSpPr>
          <p:cNvPr id="17413" name="Text Box 5">
            <a:extLst>
              <a:ext uri="{FF2B5EF4-FFF2-40B4-BE49-F238E27FC236}">
                <a16:creationId xmlns:a16="http://schemas.microsoft.com/office/drawing/2014/main" id="{99F2B0CD-9EC0-9866-3317-3E231C44AC03}"/>
              </a:ext>
            </a:extLst>
          </p:cNvPr>
          <p:cNvSpPr txBox="1">
            <a:spLocks noChangeArrowheads="1"/>
          </p:cNvSpPr>
          <p:nvPr/>
        </p:nvSpPr>
        <p:spPr bwMode="auto">
          <a:xfrm>
            <a:off x="6858000" y="6324600"/>
            <a:ext cx="200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[POSA]-Fig/P.193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277ED-3E27-A783-F8B0-859C5CBE1D72}"/>
              </a:ext>
            </a:extLst>
          </p:cNvPr>
          <p:cNvSpPr>
            <a:spLocks noGrp="1"/>
          </p:cNvSpPr>
          <p:nvPr>
            <p:ph type="title"/>
          </p:nvPr>
        </p:nvSpPr>
        <p:spPr/>
        <p:txBody>
          <a:bodyPr/>
          <a:lstStyle/>
          <a:p>
            <a:r>
              <a:rPr lang="en-GB" dirty="0"/>
              <a:t>Persistence component</a:t>
            </a:r>
          </a:p>
        </p:txBody>
      </p:sp>
      <p:sp>
        <p:nvSpPr>
          <p:cNvPr id="3" name="Content Placeholder 2">
            <a:extLst>
              <a:ext uri="{FF2B5EF4-FFF2-40B4-BE49-F238E27FC236}">
                <a16:creationId xmlns:a16="http://schemas.microsoft.com/office/drawing/2014/main" id="{70F54285-6DC4-AE66-6C89-C229FDA2A049}"/>
              </a:ext>
            </a:extLst>
          </p:cNvPr>
          <p:cNvSpPr>
            <a:spLocks noGrp="1"/>
          </p:cNvSpPr>
          <p:nvPr>
            <p:ph idx="1"/>
          </p:nvPr>
        </p:nvSpPr>
        <p:spPr/>
        <p:txBody>
          <a:bodyPr/>
          <a:lstStyle/>
          <a:p>
            <a:r>
              <a:rPr lang="en-GB" dirty="0"/>
              <a:t>Existing solutions: </a:t>
            </a:r>
            <a:r>
              <a:rPr lang="en-GB" b="1" dirty="0"/>
              <a:t>Serialization</a:t>
            </a:r>
          </a:p>
          <a:p>
            <a:pPr lvl="1"/>
            <a:r>
              <a:rPr lang="en-GB" dirty="0"/>
              <a:t>Java: </a:t>
            </a:r>
            <a:r>
              <a:rPr lang="en-GB" sz="1600" dirty="0">
                <a:hlinkClick r:id="rId2"/>
              </a:rPr>
              <a:t>https://docs.oracle.com/en/java/javase/20/docs/specs/serialization/index.html</a:t>
            </a:r>
            <a:endParaRPr lang="en-GB" dirty="0"/>
          </a:p>
          <a:p>
            <a:pPr lvl="1"/>
            <a:r>
              <a:rPr lang="en-GB" dirty="0"/>
              <a:t>.NET</a:t>
            </a:r>
            <a:r>
              <a:rPr lang="en-GB" sz="1600" dirty="0"/>
              <a:t>:                                                                          </a:t>
            </a:r>
            <a:r>
              <a:rPr lang="en-GB" sz="1600" dirty="0">
                <a:hlinkClick r:id="rId3"/>
              </a:rPr>
              <a:t>https://learn.microsoft.com/en-us/dotnet/standard/serialization/</a:t>
            </a:r>
            <a:endParaRPr lang="en-GB" sz="1600" dirty="0"/>
          </a:p>
          <a:p>
            <a:pPr marL="457200" lvl="1" indent="0">
              <a:buNone/>
            </a:pPr>
            <a:endParaRPr lang="en-GB" sz="1600" dirty="0"/>
          </a:p>
          <a:p>
            <a:pPr marL="457200" lvl="1" indent="0">
              <a:buNone/>
            </a:pPr>
            <a:r>
              <a:rPr lang="en-GB" sz="1600" dirty="0"/>
              <a:t> </a:t>
            </a:r>
          </a:p>
          <a:p>
            <a:pPr marL="457200" lvl="1" indent="0">
              <a:buNone/>
            </a:pPr>
            <a:endParaRPr lang="en-GB" dirty="0"/>
          </a:p>
        </p:txBody>
      </p:sp>
    </p:spTree>
    <p:extLst>
      <p:ext uri="{BB962C8B-B14F-4D97-AF65-F5344CB8AC3E}">
        <p14:creationId xmlns:p14="http://schemas.microsoft.com/office/powerpoint/2010/main" val="2431458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6A304-9608-EF34-393D-5E4F1EAF215C}"/>
              </a:ext>
            </a:extLst>
          </p:cNvPr>
          <p:cNvSpPr>
            <a:spLocks noGrp="1"/>
          </p:cNvSpPr>
          <p:nvPr>
            <p:ph type="title"/>
          </p:nvPr>
        </p:nvSpPr>
        <p:spPr/>
        <p:txBody>
          <a:bodyPr/>
          <a:lstStyle/>
          <a:p>
            <a:r>
              <a:rPr lang="en-GB" dirty="0" err="1"/>
              <a:t>Example:Java</a:t>
            </a:r>
            <a:r>
              <a:rPr lang="en-GB" dirty="0"/>
              <a:t> Serialization</a:t>
            </a:r>
          </a:p>
        </p:txBody>
      </p:sp>
      <p:sp>
        <p:nvSpPr>
          <p:cNvPr id="5" name="TextBox 4">
            <a:extLst>
              <a:ext uri="{FF2B5EF4-FFF2-40B4-BE49-F238E27FC236}">
                <a16:creationId xmlns:a16="http://schemas.microsoft.com/office/drawing/2014/main" id="{2ADF89ED-2F96-B543-24EB-FC2F96256A09}"/>
              </a:ext>
            </a:extLst>
          </p:cNvPr>
          <p:cNvSpPr txBox="1"/>
          <p:nvPr/>
        </p:nvSpPr>
        <p:spPr>
          <a:xfrm>
            <a:off x="458821" y="1828800"/>
            <a:ext cx="7239000" cy="1477328"/>
          </a:xfrm>
          <a:prstGeom prst="rect">
            <a:avLst/>
          </a:prstGeom>
          <a:noFill/>
        </p:spPr>
        <p:txBody>
          <a:bodyPr wrap="square">
            <a:spAutoFit/>
          </a:bodyPr>
          <a:lstStyle/>
          <a:p>
            <a:r>
              <a:rPr lang="en-GB" dirty="0"/>
              <a:t>    </a:t>
            </a:r>
            <a:r>
              <a:rPr lang="en-GB" dirty="0" err="1"/>
              <a:t>FileOutputStream</a:t>
            </a:r>
            <a:r>
              <a:rPr lang="en-GB" dirty="0"/>
              <a:t> f = new </a:t>
            </a:r>
            <a:r>
              <a:rPr lang="en-GB" dirty="0" err="1"/>
              <a:t>FileOutputStream</a:t>
            </a:r>
            <a:r>
              <a:rPr lang="en-GB" dirty="0"/>
              <a:t>("</a:t>
            </a:r>
            <a:r>
              <a:rPr lang="en-GB" dirty="0" err="1"/>
              <a:t>tmp</a:t>
            </a:r>
            <a:r>
              <a:rPr lang="en-GB" dirty="0"/>
              <a:t>");</a:t>
            </a:r>
          </a:p>
          <a:p>
            <a:r>
              <a:rPr lang="en-GB" dirty="0"/>
              <a:t>    </a:t>
            </a:r>
            <a:r>
              <a:rPr lang="en-GB" dirty="0" err="1"/>
              <a:t>ObjectOutput</a:t>
            </a:r>
            <a:r>
              <a:rPr lang="en-GB" dirty="0"/>
              <a:t> s = new </a:t>
            </a:r>
            <a:r>
              <a:rPr lang="en-GB" dirty="0" err="1"/>
              <a:t>ObjectOutputStream</a:t>
            </a:r>
            <a:r>
              <a:rPr lang="en-GB" dirty="0"/>
              <a:t>(f);</a:t>
            </a:r>
          </a:p>
          <a:p>
            <a:r>
              <a:rPr lang="en-GB" dirty="0"/>
              <a:t>    </a:t>
            </a:r>
            <a:r>
              <a:rPr lang="en-GB" dirty="0" err="1"/>
              <a:t>s.writeObject</a:t>
            </a:r>
            <a:r>
              <a:rPr lang="en-GB" dirty="0"/>
              <a:t>(new Person(“John”, “Doe”, 29, 3));</a:t>
            </a:r>
          </a:p>
          <a:p>
            <a:r>
              <a:rPr lang="en-GB" dirty="0"/>
              <a:t>    </a:t>
            </a:r>
            <a:r>
              <a:rPr lang="en-GB" dirty="0" err="1"/>
              <a:t>s.writeObject</a:t>
            </a:r>
            <a:r>
              <a:rPr lang="en-GB" dirty="0"/>
              <a:t>(new Dog(“Wolf”, 6));</a:t>
            </a:r>
          </a:p>
          <a:p>
            <a:r>
              <a:rPr lang="en-GB" dirty="0"/>
              <a:t>    </a:t>
            </a:r>
            <a:r>
              <a:rPr lang="en-GB" dirty="0" err="1"/>
              <a:t>s.flush</a:t>
            </a:r>
            <a:r>
              <a:rPr lang="en-GB" dirty="0"/>
              <a:t>();</a:t>
            </a:r>
          </a:p>
        </p:txBody>
      </p:sp>
      <p:sp>
        <p:nvSpPr>
          <p:cNvPr id="11" name="TextBox 10">
            <a:extLst>
              <a:ext uri="{FF2B5EF4-FFF2-40B4-BE49-F238E27FC236}">
                <a16:creationId xmlns:a16="http://schemas.microsoft.com/office/drawing/2014/main" id="{F91A98C3-84BC-C0D1-3D4E-931B47EBB735}"/>
              </a:ext>
            </a:extLst>
          </p:cNvPr>
          <p:cNvSpPr txBox="1"/>
          <p:nvPr/>
        </p:nvSpPr>
        <p:spPr>
          <a:xfrm>
            <a:off x="2286000" y="3962400"/>
            <a:ext cx="6172200" cy="1754326"/>
          </a:xfrm>
          <a:prstGeom prst="rect">
            <a:avLst/>
          </a:prstGeom>
          <a:noFill/>
        </p:spPr>
        <p:txBody>
          <a:bodyPr wrap="square">
            <a:spAutoFit/>
          </a:bodyPr>
          <a:lstStyle/>
          <a:p>
            <a:r>
              <a:rPr lang="en-GB" dirty="0"/>
              <a:t>    </a:t>
            </a:r>
            <a:r>
              <a:rPr lang="en-GB" dirty="0" err="1"/>
              <a:t>FileInputStream</a:t>
            </a:r>
            <a:r>
              <a:rPr lang="en-GB" dirty="0"/>
              <a:t> in = new </a:t>
            </a:r>
            <a:r>
              <a:rPr lang="en-GB" dirty="0" err="1"/>
              <a:t>FileInputStream</a:t>
            </a:r>
            <a:r>
              <a:rPr lang="en-GB" dirty="0"/>
              <a:t>("</a:t>
            </a:r>
            <a:r>
              <a:rPr lang="en-GB" dirty="0" err="1"/>
              <a:t>tmp</a:t>
            </a:r>
            <a:r>
              <a:rPr lang="en-GB" dirty="0"/>
              <a:t>");</a:t>
            </a:r>
          </a:p>
          <a:p>
            <a:r>
              <a:rPr lang="en-GB" dirty="0"/>
              <a:t>    </a:t>
            </a:r>
            <a:r>
              <a:rPr lang="en-GB" dirty="0" err="1"/>
              <a:t>ObjectInputStream</a:t>
            </a:r>
            <a:r>
              <a:rPr lang="en-GB" dirty="0"/>
              <a:t> s = new </a:t>
            </a:r>
            <a:r>
              <a:rPr lang="en-GB" dirty="0" err="1"/>
              <a:t>ObjectInputStream</a:t>
            </a:r>
            <a:r>
              <a:rPr lang="en-GB" dirty="0"/>
              <a:t>(in);</a:t>
            </a:r>
          </a:p>
          <a:p>
            <a:r>
              <a:rPr lang="en-GB" dirty="0"/>
              <a:t>    Person p = (Person)</a:t>
            </a:r>
            <a:r>
              <a:rPr lang="en-GB" dirty="0" err="1"/>
              <a:t>s.readObject</a:t>
            </a:r>
            <a:r>
              <a:rPr lang="en-GB" dirty="0"/>
              <a:t>();</a:t>
            </a:r>
          </a:p>
          <a:p>
            <a:r>
              <a:rPr lang="en-GB" dirty="0"/>
              <a:t>    Dog d = (Dog)</a:t>
            </a:r>
            <a:r>
              <a:rPr lang="en-GB" dirty="0" err="1"/>
              <a:t>s.readObject</a:t>
            </a:r>
            <a:r>
              <a:rPr lang="en-GB" dirty="0"/>
              <a:t>();</a:t>
            </a:r>
          </a:p>
          <a:p>
            <a:endParaRPr lang="en-GB" dirty="0"/>
          </a:p>
          <a:p>
            <a:r>
              <a:rPr lang="en-GB" dirty="0"/>
              <a:t>    </a:t>
            </a:r>
          </a:p>
        </p:txBody>
      </p:sp>
      <mc:AlternateContent xmlns:mc="http://schemas.openxmlformats.org/markup-compatibility/2006">
        <mc:Choice xmlns:p14="http://schemas.microsoft.com/office/powerpoint/2010/main" Requires="p14">
          <p:contentPart p14:bwMode="auto" r:id="rId2">
            <p14:nvContentPartPr>
              <p14:cNvPr id="12" name="Ink 11">
                <a:extLst>
                  <a:ext uri="{FF2B5EF4-FFF2-40B4-BE49-F238E27FC236}">
                    <a16:creationId xmlns:a16="http://schemas.microsoft.com/office/drawing/2014/main" id="{BACDED56-91C3-0131-0E5A-C858789271C8}"/>
                  </a:ext>
                </a:extLst>
              </p14:cNvPr>
              <p14:cNvContentPartPr/>
              <p14:nvPr/>
            </p14:nvContentPartPr>
            <p14:xfrm>
              <a:off x="768255" y="2664605"/>
              <a:ext cx="1498320" cy="79560"/>
            </p14:xfrm>
          </p:contentPart>
        </mc:Choice>
        <mc:Fallback>
          <p:pic>
            <p:nvPicPr>
              <p:cNvPr id="12" name="Ink 11">
                <a:extLst>
                  <a:ext uri="{FF2B5EF4-FFF2-40B4-BE49-F238E27FC236}">
                    <a16:creationId xmlns:a16="http://schemas.microsoft.com/office/drawing/2014/main" id="{BACDED56-91C3-0131-0E5A-C858789271C8}"/>
                  </a:ext>
                </a:extLst>
              </p:cNvPr>
              <p:cNvPicPr/>
              <p:nvPr/>
            </p:nvPicPr>
            <p:blipFill>
              <a:blip r:embed="rId3"/>
              <a:stretch>
                <a:fillRect/>
              </a:stretch>
            </p:blipFill>
            <p:spPr>
              <a:xfrm>
                <a:off x="750255" y="2628965"/>
                <a:ext cx="1533960" cy="1512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3" name="Ink 12">
                <a:extLst>
                  <a:ext uri="{FF2B5EF4-FFF2-40B4-BE49-F238E27FC236}">
                    <a16:creationId xmlns:a16="http://schemas.microsoft.com/office/drawing/2014/main" id="{03154694-1875-DD6B-A6C3-D974AC030C8E}"/>
                  </a:ext>
                </a:extLst>
              </p14:cNvPr>
              <p14:cNvContentPartPr/>
              <p14:nvPr/>
            </p14:nvContentPartPr>
            <p14:xfrm>
              <a:off x="787335" y="3005165"/>
              <a:ext cx="1435320" cy="78840"/>
            </p14:xfrm>
          </p:contentPart>
        </mc:Choice>
        <mc:Fallback>
          <p:pic>
            <p:nvPicPr>
              <p:cNvPr id="13" name="Ink 12">
                <a:extLst>
                  <a:ext uri="{FF2B5EF4-FFF2-40B4-BE49-F238E27FC236}">
                    <a16:creationId xmlns:a16="http://schemas.microsoft.com/office/drawing/2014/main" id="{03154694-1875-DD6B-A6C3-D974AC030C8E}"/>
                  </a:ext>
                </a:extLst>
              </p:cNvPr>
              <p:cNvPicPr/>
              <p:nvPr/>
            </p:nvPicPr>
            <p:blipFill>
              <a:blip r:embed="rId5"/>
              <a:stretch>
                <a:fillRect/>
              </a:stretch>
            </p:blipFill>
            <p:spPr>
              <a:xfrm>
                <a:off x="769695" y="2969525"/>
                <a:ext cx="1470960" cy="1504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4" name="Ink 13">
                <a:extLst>
                  <a:ext uri="{FF2B5EF4-FFF2-40B4-BE49-F238E27FC236}">
                    <a16:creationId xmlns:a16="http://schemas.microsoft.com/office/drawing/2014/main" id="{2C66EB6B-C366-DA8F-5CB4-6F5E24578DAB}"/>
                  </a:ext>
                </a:extLst>
              </p14:cNvPr>
              <p14:cNvContentPartPr/>
              <p14:nvPr/>
            </p14:nvContentPartPr>
            <p14:xfrm>
              <a:off x="4639695" y="4764845"/>
              <a:ext cx="1474560" cy="102960"/>
            </p14:xfrm>
          </p:contentPart>
        </mc:Choice>
        <mc:Fallback>
          <p:pic>
            <p:nvPicPr>
              <p:cNvPr id="14" name="Ink 13">
                <a:extLst>
                  <a:ext uri="{FF2B5EF4-FFF2-40B4-BE49-F238E27FC236}">
                    <a16:creationId xmlns:a16="http://schemas.microsoft.com/office/drawing/2014/main" id="{2C66EB6B-C366-DA8F-5CB4-6F5E24578DAB}"/>
                  </a:ext>
                </a:extLst>
              </p:cNvPr>
              <p:cNvPicPr/>
              <p:nvPr/>
            </p:nvPicPr>
            <p:blipFill>
              <a:blip r:embed="rId7"/>
              <a:stretch>
                <a:fillRect/>
              </a:stretch>
            </p:blipFill>
            <p:spPr>
              <a:xfrm>
                <a:off x="4621695" y="4728845"/>
                <a:ext cx="1510200" cy="1746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6" name="Ink 15">
                <a:extLst>
                  <a:ext uri="{FF2B5EF4-FFF2-40B4-BE49-F238E27FC236}">
                    <a16:creationId xmlns:a16="http://schemas.microsoft.com/office/drawing/2014/main" id="{11AB5EDB-4039-4767-547D-EEDFE3440E4F}"/>
                  </a:ext>
                </a:extLst>
              </p14:cNvPr>
              <p14:cNvContentPartPr/>
              <p14:nvPr/>
            </p14:nvContentPartPr>
            <p14:xfrm>
              <a:off x="4104375" y="5155085"/>
              <a:ext cx="1342800" cy="29880"/>
            </p14:xfrm>
          </p:contentPart>
        </mc:Choice>
        <mc:Fallback>
          <p:pic>
            <p:nvPicPr>
              <p:cNvPr id="16" name="Ink 15">
                <a:extLst>
                  <a:ext uri="{FF2B5EF4-FFF2-40B4-BE49-F238E27FC236}">
                    <a16:creationId xmlns:a16="http://schemas.microsoft.com/office/drawing/2014/main" id="{11AB5EDB-4039-4767-547D-EEDFE3440E4F}"/>
                  </a:ext>
                </a:extLst>
              </p:cNvPr>
              <p:cNvPicPr/>
              <p:nvPr/>
            </p:nvPicPr>
            <p:blipFill>
              <a:blip r:embed="rId9"/>
              <a:stretch>
                <a:fillRect/>
              </a:stretch>
            </p:blipFill>
            <p:spPr>
              <a:xfrm>
                <a:off x="4086735" y="5119445"/>
                <a:ext cx="1378440" cy="101520"/>
              </a:xfrm>
              <a:prstGeom prst="rect">
                <a:avLst/>
              </a:prstGeom>
            </p:spPr>
          </p:pic>
        </mc:Fallback>
      </mc:AlternateContent>
    </p:spTree>
    <p:extLst>
      <p:ext uri="{BB962C8B-B14F-4D97-AF65-F5344CB8AC3E}">
        <p14:creationId xmlns:p14="http://schemas.microsoft.com/office/powerpoint/2010/main" val="3394316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54D442E-E727-7F9C-3E97-0EAA463CB931}"/>
              </a:ext>
            </a:extLst>
          </p:cNvPr>
          <p:cNvSpPr>
            <a:spLocks noGrp="1" noChangeArrowheads="1"/>
          </p:cNvSpPr>
          <p:nvPr>
            <p:ph type="title"/>
          </p:nvPr>
        </p:nvSpPr>
        <p:spPr>
          <a:xfrm>
            <a:off x="457200" y="304800"/>
            <a:ext cx="8229600" cy="1143000"/>
          </a:xfrm>
        </p:spPr>
        <p:txBody>
          <a:bodyPr/>
          <a:lstStyle/>
          <a:p>
            <a:pPr eaLnBrk="1" hangingPunct="1"/>
            <a:r>
              <a:rPr lang="en-US" altLang="en-US" sz="4000" dirty="0"/>
              <a:t>Our Persistence component:</a:t>
            </a:r>
            <a:br>
              <a:rPr lang="en-US" altLang="en-US" sz="4000" dirty="0"/>
            </a:br>
            <a:r>
              <a:rPr lang="en-US" altLang="en-US" sz="4000" dirty="0"/>
              <a:t>Solution using Reflection</a:t>
            </a:r>
            <a:endParaRPr lang="en-US" altLang="en-US" sz="3200" dirty="0"/>
          </a:p>
        </p:txBody>
      </p:sp>
      <p:sp>
        <p:nvSpPr>
          <p:cNvPr id="18435" name="Rectangle 3">
            <a:extLst>
              <a:ext uri="{FF2B5EF4-FFF2-40B4-BE49-F238E27FC236}">
                <a16:creationId xmlns:a16="http://schemas.microsoft.com/office/drawing/2014/main" id="{4ADB0A0B-E0FE-F36B-3B45-9C6A741253E8}"/>
              </a:ext>
            </a:extLst>
          </p:cNvPr>
          <p:cNvSpPr>
            <a:spLocks noGrp="1" noChangeArrowheads="1"/>
          </p:cNvSpPr>
          <p:nvPr>
            <p:ph type="body" idx="1"/>
          </p:nvPr>
        </p:nvSpPr>
        <p:spPr/>
        <p:txBody>
          <a:bodyPr/>
          <a:lstStyle/>
          <a:p>
            <a:pPr eaLnBrk="1" hangingPunct="1"/>
            <a:r>
              <a:rPr lang="en-US" altLang="en-US" sz="2800"/>
              <a:t>We want to develop a persistence component that is independent of specific type structures</a:t>
            </a:r>
          </a:p>
          <a:p>
            <a:pPr eaLnBrk="1" hangingPunct="1"/>
            <a:r>
              <a:rPr lang="en-US" altLang="en-US" sz="2800"/>
              <a:t>Solution with Reflection:</a:t>
            </a:r>
          </a:p>
          <a:p>
            <a:pPr lvl="1" eaLnBrk="1" hangingPunct="1"/>
            <a:r>
              <a:rPr lang="en-US" altLang="en-US" sz="2400"/>
              <a:t>Base level:  user application (contains objects to be serialized)</a:t>
            </a:r>
          </a:p>
          <a:p>
            <a:pPr lvl="1" eaLnBrk="1" hangingPunct="1"/>
            <a:r>
              <a:rPr lang="en-US" altLang="en-US" sz="2400"/>
              <a:t>Meta level: metaobjects that reflect base level objects</a:t>
            </a:r>
          </a:p>
          <a:p>
            <a:pPr eaLnBrk="1" hangingPunct="1"/>
            <a:r>
              <a:rPr lang="en-US" altLang="en-US" sz="2800"/>
              <a:t>Most difficult design task: finding out which metaobjects are needed</a:t>
            </a:r>
            <a:r>
              <a:rPr lang="en-US" altLang="en-US" sz="2800" b="1"/>
              <a:t> </a:t>
            </a:r>
            <a:endParaRPr lang="en-US" altLang="en-US" sz="2800"/>
          </a:p>
          <a:p>
            <a:pPr lvl="1" eaLnBrk="1" hangingPunct="1"/>
            <a:r>
              <a:rPr lang="en-US" altLang="en-US" sz="2400"/>
              <a:t>Where are they actually implemented ? </a:t>
            </a:r>
          </a:p>
          <a:p>
            <a:pPr lvl="2" eaLnBrk="1" hangingPunct="1">
              <a:buFontTx/>
              <a:buNone/>
            </a:pPr>
            <a:endParaRPr lang="en-US" altLang="en-US" sz="2000"/>
          </a:p>
          <a:p>
            <a:pPr lvl="1" eaLnBrk="1" hangingPunct="1"/>
            <a:endParaRPr lang="en-US" altLang="en-US"/>
          </a:p>
          <a:p>
            <a:pPr eaLnBrk="1" hangingPunct="1">
              <a:lnSpc>
                <a:spcPct val="90000"/>
              </a:lnSpc>
            </a:pP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65326CC-9F75-BB76-0873-54AC4B10991B}"/>
              </a:ext>
            </a:extLst>
          </p:cNvPr>
          <p:cNvSpPr>
            <a:spLocks noGrp="1" noChangeArrowheads="1"/>
          </p:cNvSpPr>
          <p:nvPr>
            <p:ph type="title"/>
          </p:nvPr>
        </p:nvSpPr>
        <p:spPr/>
        <p:txBody>
          <a:bodyPr/>
          <a:lstStyle/>
          <a:p>
            <a:pPr eaLnBrk="1" hangingPunct="1"/>
            <a:r>
              <a:rPr lang="en-US" altLang="en-US" sz="4000"/>
              <a:t>Steps for designing a reflective architecture</a:t>
            </a:r>
          </a:p>
        </p:txBody>
      </p:sp>
      <p:sp>
        <p:nvSpPr>
          <p:cNvPr id="19459" name="Rectangle 3">
            <a:extLst>
              <a:ext uri="{FF2B5EF4-FFF2-40B4-BE49-F238E27FC236}">
                <a16:creationId xmlns:a16="http://schemas.microsoft.com/office/drawing/2014/main" id="{E0943888-CBAF-EE0C-A96D-85FD6E8A796E}"/>
              </a:ext>
            </a:extLst>
          </p:cNvPr>
          <p:cNvSpPr>
            <a:spLocks noGrp="1" noChangeArrowheads="1"/>
          </p:cNvSpPr>
          <p:nvPr>
            <p:ph type="body" idx="1"/>
          </p:nvPr>
        </p:nvSpPr>
        <p:spPr/>
        <p:txBody>
          <a:bodyPr/>
          <a:lstStyle/>
          <a:p>
            <a:pPr marL="609600" indent="-609600" eaLnBrk="1" hangingPunct="1">
              <a:buFontTx/>
              <a:buAutoNum type="arabicPeriod"/>
            </a:pPr>
            <a:r>
              <a:rPr lang="en-US" altLang="en-US" sz="2400" i="1"/>
              <a:t>Identify varying behavior</a:t>
            </a:r>
          </a:p>
          <a:p>
            <a:pPr marL="609600" indent="-609600" eaLnBrk="1" hangingPunct="1">
              <a:buFontTx/>
              <a:buAutoNum type="arabicPeriod"/>
            </a:pPr>
            <a:r>
              <a:rPr lang="en-US" altLang="en-US" sz="2400" i="1"/>
              <a:t>Identify structural aspects </a:t>
            </a:r>
            <a:r>
              <a:rPr lang="en-US" altLang="en-US" sz="2400"/>
              <a:t>of the system, which, when changed, should not affect the implementation of the base level</a:t>
            </a:r>
          </a:p>
          <a:p>
            <a:pPr marL="609600" indent="-609600" eaLnBrk="1" hangingPunct="1">
              <a:buFontTx/>
              <a:buAutoNum type="arabicPeriod"/>
            </a:pPr>
            <a:r>
              <a:rPr lang="en-US" altLang="en-US" sz="2400" i="1"/>
              <a:t>Define </a:t>
            </a:r>
            <a:r>
              <a:rPr lang="en-US" altLang="en-US" sz="2400"/>
              <a:t>the metaobjects. For every aspect identified in the previous steps, define appropriate metaobjects.</a:t>
            </a:r>
          </a:p>
          <a:p>
            <a:pPr marL="609600" indent="-609600" eaLnBrk="1" hangingPunct="1">
              <a:buFontTx/>
              <a:buAutoNum type="arabicPeriod"/>
            </a:pPr>
            <a:r>
              <a:rPr lang="en-US" altLang="en-US" sz="2400" i="1"/>
              <a:t>Define </a:t>
            </a:r>
            <a:r>
              <a:rPr lang="en-US" altLang="en-US" sz="2400"/>
              <a:t>the </a:t>
            </a:r>
            <a:r>
              <a:rPr lang="en-US" altLang="en-US" sz="2400" i="1"/>
              <a:t>metaobject protocol. </a:t>
            </a:r>
            <a:r>
              <a:rPr lang="en-US" altLang="en-US" sz="2400"/>
              <a:t>Support a defined and controlled modification and extension of the meta level</a:t>
            </a:r>
          </a:p>
          <a:p>
            <a:pPr marL="609600" indent="-609600" eaLnBrk="1" hangingPunct="1"/>
            <a:r>
              <a:rPr lang="en-US" altLang="en-US" sz="2400"/>
              <a:t>options for implementing the MOP:</a:t>
            </a:r>
          </a:p>
          <a:p>
            <a:pPr marL="990600" lvl="1" indent="-533400" eaLnBrk="1" hangingPunct="1"/>
            <a:r>
              <a:rPr lang="en-US" altLang="en-US" sz="2000"/>
              <a:t>Integrate it with the metaobjects. </a:t>
            </a:r>
          </a:p>
          <a:p>
            <a:pPr marL="990600" lvl="1" indent="-533400" eaLnBrk="1" hangingPunct="1"/>
            <a:r>
              <a:rPr lang="en-US" altLang="en-US" sz="2000"/>
              <a:t>Implement the metaobject protocol as a separate component.</a:t>
            </a:r>
          </a:p>
          <a:p>
            <a:pPr marL="609600" indent="-609600" eaLnBrk="1" hangingPunct="1">
              <a:buFontTx/>
              <a:buNone/>
            </a:pPr>
            <a:r>
              <a:rPr lang="en-US" altLang="en-US" sz="2400"/>
              <a:t>5.    </a:t>
            </a:r>
            <a:r>
              <a:rPr lang="en-US" altLang="en-US" sz="2400" i="1"/>
              <a:t>Define Base Level</a:t>
            </a:r>
          </a:p>
          <a:p>
            <a:pPr marL="990600" lvl="1" indent="-533400" eaLnBrk="1" hangingPunct="1"/>
            <a:endParaRPr lang="en-US" altLang="en-US" sz="2000" i="1"/>
          </a:p>
          <a:p>
            <a:pPr marL="990600" lvl="1" indent="-533400" eaLnBrk="1" hangingPunct="1">
              <a:lnSpc>
                <a:spcPct val="80000"/>
              </a:lnSpc>
            </a:pPr>
            <a:endParaRPr lang="en-US" altLang="en-US" sz="2000"/>
          </a:p>
          <a:p>
            <a:pPr marL="990600" lvl="1" indent="-533400" eaLnBrk="1" hangingPunct="1">
              <a:lnSpc>
                <a:spcPct val="80000"/>
              </a:lnSpc>
            </a:pPr>
            <a:endParaRPr lang="en-US" alt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B0DA327-FE49-56AC-0346-F19921A0C45C}"/>
              </a:ext>
            </a:extLst>
          </p:cNvPr>
          <p:cNvSpPr>
            <a:spLocks noGrp="1" noChangeArrowheads="1"/>
          </p:cNvSpPr>
          <p:nvPr>
            <p:ph type="title"/>
          </p:nvPr>
        </p:nvSpPr>
        <p:spPr/>
        <p:txBody>
          <a:bodyPr/>
          <a:lstStyle/>
          <a:p>
            <a:pPr eaLnBrk="1" hangingPunct="1"/>
            <a:r>
              <a:rPr lang="en-US" altLang="en-US"/>
              <a:t>The Reflection Pattern</a:t>
            </a:r>
          </a:p>
        </p:txBody>
      </p:sp>
      <p:sp>
        <p:nvSpPr>
          <p:cNvPr id="4099" name="Rectangle 3">
            <a:extLst>
              <a:ext uri="{FF2B5EF4-FFF2-40B4-BE49-F238E27FC236}">
                <a16:creationId xmlns:a16="http://schemas.microsoft.com/office/drawing/2014/main" id="{82145D5D-53B7-CD36-700E-DAAC2B63F649}"/>
              </a:ext>
            </a:extLst>
          </p:cNvPr>
          <p:cNvSpPr>
            <a:spLocks noGrp="1" noChangeArrowheads="1"/>
          </p:cNvSpPr>
          <p:nvPr>
            <p:ph type="body" idx="1"/>
          </p:nvPr>
        </p:nvSpPr>
        <p:spPr/>
        <p:txBody>
          <a:bodyPr/>
          <a:lstStyle/>
          <a:p>
            <a:pPr eaLnBrk="1" hangingPunct="1"/>
            <a:r>
              <a:rPr lang="en-US" altLang="en-US"/>
              <a:t>Bibliography:</a:t>
            </a:r>
          </a:p>
          <a:p>
            <a:pPr lvl="1" eaLnBrk="1" hangingPunct="1"/>
            <a:r>
              <a:rPr lang="en-US" altLang="en-US" sz="2400"/>
              <a:t>The architectural </a:t>
            </a:r>
            <a:r>
              <a:rPr lang="en-US" altLang="en-US" sz="2400" i="1"/>
              <a:t>Reflection</a:t>
            </a:r>
            <a:r>
              <a:rPr lang="en-US" altLang="en-US" sz="2400"/>
              <a:t> pattern, in general:</a:t>
            </a:r>
          </a:p>
          <a:p>
            <a:pPr lvl="2" eaLnBrk="1" hangingPunct="1"/>
            <a:r>
              <a:rPr lang="en-US" altLang="en-US" sz="2000"/>
              <a:t>[POSA1]</a:t>
            </a:r>
          </a:p>
          <a:p>
            <a:pPr lvl="1" eaLnBrk="1" hangingPunct="1"/>
            <a:r>
              <a:rPr lang="en-US" altLang="en-US" sz="2400"/>
              <a:t>Detailed Design methods for meta-objects:</a:t>
            </a:r>
          </a:p>
          <a:p>
            <a:pPr lvl="2" eaLnBrk="1" hangingPunct="1"/>
            <a:r>
              <a:rPr lang="en-US" altLang="en-US" sz="2000"/>
              <a:t>Dirk Riehle, Michel Tilman, Ralph Johnson: The Dynamic Object Model </a:t>
            </a:r>
            <a:r>
              <a:rPr lang="en-US" altLang="en-US" sz="1600">
                <a:hlinkClick r:id="rId2"/>
              </a:rPr>
              <a:t>http://hillside.net/plop/plop2k/proceedings/Riehle/Riehle.pdf</a:t>
            </a:r>
            <a:endParaRPr lang="en-US" altLang="en-US" sz="1600"/>
          </a:p>
          <a:p>
            <a:pPr lvl="2" eaLnBrk="1" hangingPunct="1"/>
            <a:r>
              <a:rPr lang="en-US" altLang="en-US" sz="2000"/>
              <a:t>Joseph Yoder, Ralph Johnson: The Adaptive Object-Model Architectural Style </a:t>
            </a:r>
            <a:r>
              <a:rPr lang="en-US" altLang="en-US" sz="1400">
                <a:hlinkClick r:id="rId3"/>
              </a:rPr>
              <a:t>http://www.adaptiveobjectmodel.com/WICSA3/ArchitectureOfAOMsWICSA3.pdf</a:t>
            </a:r>
            <a:endParaRPr lang="en-US" altLang="en-US" sz="1400"/>
          </a:p>
          <a:p>
            <a:pPr lvl="2" eaLnBrk="1" hangingPunct="1">
              <a:buFontTx/>
              <a:buNone/>
            </a:pPr>
            <a:endParaRPr lang="en-US" altLang="en-US" sz="1400"/>
          </a:p>
          <a:p>
            <a:pPr lvl="1" eaLnBrk="1" hangingPunct="1"/>
            <a:endParaRPr lang="en-US" altLang="en-US" sz="1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BAC2E2B-49CD-6BB6-F132-C8EEDACC7675}"/>
              </a:ext>
            </a:extLst>
          </p:cNvPr>
          <p:cNvSpPr>
            <a:spLocks noGrp="1" noChangeArrowheads="1"/>
          </p:cNvSpPr>
          <p:nvPr>
            <p:ph type="title"/>
          </p:nvPr>
        </p:nvSpPr>
        <p:spPr>
          <a:xfrm>
            <a:off x="457200" y="304800"/>
            <a:ext cx="8229600" cy="1143000"/>
          </a:xfrm>
        </p:spPr>
        <p:txBody>
          <a:bodyPr/>
          <a:lstStyle/>
          <a:p>
            <a:pPr eaLnBrk="1" hangingPunct="1"/>
            <a:r>
              <a:rPr lang="en-US" altLang="en-US" sz="3600"/>
              <a:t>Designing the Persistence Component: </a:t>
            </a:r>
            <a:br>
              <a:rPr lang="en-US" altLang="en-US" sz="3600"/>
            </a:br>
            <a:r>
              <a:rPr lang="en-US" altLang="en-US" sz="3600"/>
              <a:t>Steps 1-2:</a:t>
            </a:r>
            <a:r>
              <a:rPr lang="en-US" altLang="en-US" sz="4000"/>
              <a:t> </a:t>
            </a:r>
          </a:p>
        </p:txBody>
      </p:sp>
      <p:sp>
        <p:nvSpPr>
          <p:cNvPr id="20483" name="Rectangle 3">
            <a:extLst>
              <a:ext uri="{FF2B5EF4-FFF2-40B4-BE49-F238E27FC236}">
                <a16:creationId xmlns:a16="http://schemas.microsoft.com/office/drawing/2014/main" id="{8AC2747A-AB44-C777-9346-D3FDF4C39486}"/>
              </a:ext>
            </a:extLst>
          </p:cNvPr>
          <p:cNvSpPr>
            <a:spLocks noGrp="1" noChangeArrowheads="1"/>
          </p:cNvSpPr>
          <p:nvPr>
            <p:ph type="body" idx="1"/>
          </p:nvPr>
        </p:nvSpPr>
        <p:spPr>
          <a:xfrm>
            <a:off x="457200" y="1600200"/>
            <a:ext cx="8229600" cy="5181600"/>
          </a:xfrm>
        </p:spPr>
        <p:txBody>
          <a:bodyPr/>
          <a:lstStyle/>
          <a:p>
            <a:pPr marL="609600" indent="-609600" eaLnBrk="1" hangingPunct="1">
              <a:lnSpc>
                <a:spcPct val="90000"/>
              </a:lnSpc>
              <a:buFontTx/>
              <a:buAutoNum type="arabicPeriod"/>
            </a:pPr>
            <a:r>
              <a:rPr lang="en-US" altLang="en-US" sz="2400"/>
              <a:t>Identify variable  behavior:</a:t>
            </a:r>
          </a:p>
          <a:p>
            <a:pPr marL="990600" lvl="1" indent="-533400" eaLnBrk="1" hangingPunct="1">
              <a:lnSpc>
                <a:spcPct val="90000"/>
              </a:lnSpc>
            </a:pPr>
            <a:r>
              <a:rPr lang="en-US" altLang="en-US" sz="2000" i="1"/>
              <a:t>New types, objects that are instances of these types,  must be handled (serialized) without modifying the Persistence Component</a:t>
            </a:r>
          </a:p>
          <a:p>
            <a:pPr marL="609600" indent="-609600" eaLnBrk="1" hangingPunct="1">
              <a:lnSpc>
                <a:spcPct val="90000"/>
              </a:lnSpc>
              <a:buFontTx/>
              <a:buAutoNum type="arabicPeriod"/>
            </a:pPr>
            <a:r>
              <a:rPr lang="en-US" altLang="en-US" sz="2400"/>
              <a:t>Identify aspects that do not change/ are not allowed to change:</a:t>
            </a:r>
          </a:p>
          <a:p>
            <a:pPr marL="990600" lvl="1" indent="-533400" eaLnBrk="1" hangingPunct="1">
              <a:lnSpc>
                <a:spcPct val="90000"/>
              </a:lnSpc>
            </a:pPr>
            <a:r>
              <a:rPr lang="en-US" altLang="en-US" sz="2000" i="1"/>
              <a:t>Existing types cannot change</a:t>
            </a:r>
          </a:p>
          <a:p>
            <a:pPr marL="990600" lvl="1" indent="-533400" eaLnBrk="1" hangingPunct="1">
              <a:lnSpc>
                <a:spcPct val="90000"/>
              </a:lnSpc>
            </a:pPr>
            <a:endParaRPr lang="en-US" altLang="en-US" sz="2000"/>
          </a:p>
          <a:p>
            <a:pPr marL="990600" lvl="1" indent="-533400" eaLnBrk="1" hangingPunct="1">
              <a:lnSpc>
                <a:spcPct val="90000"/>
              </a:lnSpc>
            </a:pPr>
            <a:endParaRPr lang="en-US" alt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B2A49F25-B441-6F58-B263-5DBA3E18896E}"/>
              </a:ext>
            </a:extLst>
          </p:cNvPr>
          <p:cNvSpPr>
            <a:spLocks noGrp="1" noChangeArrowheads="1"/>
          </p:cNvSpPr>
          <p:nvPr>
            <p:ph type="body" idx="1"/>
          </p:nvPr>
        </p:nvSpPr>
        <p:spPr/>
        <p:txBody>
          <a:bodyPr/>
          <a:lstStyle/>
          <a:p>
            <a:pPr marL="609600" indent="-609600" eaLnBrk="1" hangingPunct="1">
              <a:buFontTx/>
              <a:buNone/>
            </a:pPr>
            <a:r>
              <a:rPr lang="en-US" altLang="en-US" sz="2400"/>
              <a:t>3.  Define the metaobjects:</a:t>
            </a:r>
          </a:p>
          <a:p>
            <a:pPr marL="990600" lvl="1" indent="-533400" eaLnBrk="1" hangingPunct="1"/>
            <a:r>
              <a:rPr lang="en-US" altLang="en-US" sz="2000"/>
              <a:t>Persistence component itself is part of the Base Level: reads/writes objects</a:t>
            </a:r>
          </a:p>
          <a:p>
            <a:pPr marL="990600" lvl="1" indent="-533400" eaLnBrk="1" hangingPunct="1"/>
            <a:r>
              <a:rPr lang="en-US" altLang="en-US" sz="2000"/>
              <a:t>Metaobjects:  give information about  runtime types ( introspection only; in this example there are no changes of the types allowed).</a:t>
            </a:r>
          </a:p>
          <a:p>
            <a:pPr marL="990600" lvl="1" indent="-533400" eaLnBrk="1" hangingPunct="1"/>
            <a:r>
              <a:rPr lang="en-US" altLang="en-US" sz="2000"/>
              <a:t>Most difficult step: choosing the right types of metaobjects !</a:t>
            </a:r>
          </a:p>
          <a:p>
            <a:pPr marL="609600" indent="-609600" eaLnBrk="1" hangingPunct="1"/>
            <a:endParaRPr lang="en-US" altLang="en-US" sz="2400"/>
          </a:p>
          <a:p>
            <a:pPr marL="609600" indent="-609600" eaLnBrk="1" hangingPunct="1"/>
            <a:endParaRPr lang="en-US" altLang="en-US" sz="2400"/>
          </a:p>
        </p:txBody>
      </p:sp>
      <p:sp>
        <p:nvSpPr>
          <p:cNvPr id="21507" name="Rectangle 5">
            <a:extLst>
              <a:ext uri="{FF2B5EF4-FFF2-40B4-BE49-F238E27FC236}">
                <a16:creationId xmlns:a16="http://schemas.microsoft.com/office/drawing/2014/main" id="{EEB950B0-2923-1393-649D-DC555AF8A52D}"/>
              </a:ext>
            </a:extLst>
          </p:cNvPr>
          <p:cNvSpPr>
            <a:spLocks noGrp="1" noChangeArrowheads="1"/>
          </p:cNvSpPr>
          <p:nvPr>
            <p:ph type="title"/>
          </p:nvPr>
        </p:nvSpPr>
        <p:spPr>
          <a:noFill/>
        </p:spPr>
        <p:txBody>
          <a:bodyPr/>
          <a:lstStyle/>
          <a:p>
            <a:pPr eaLnBrk="1" hangingPunct="1"/>
            <a:r>
              <a:rPr lang="en-US" altLang="en-US" sz="3600"/>
              <a:t>Designing the Persistence Component: </a:t>
            </a:r>
            <a:br>
              <a:rPr lang="en-US" altLang="en-US" sz="3600"/>
            </a:br>
            <a:r>
              <a:rPr lang="en-US" altLang="en-US" sz="3600"/>
              <a:t>Step 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7B4E864-29BF-5422-A78A-9A029AD6E58D}"/>
              </a:ext>
            </a:extLst>
          </p:cNvPr>
          <p:cNvSpPr>
            <a:spLocks noGrp="1" noChangeArrowheads="1"/>
          </p:cNvSpPr>
          <p:nvPr>
            <p:ph type="title"/>
          </p:nvPr>
        </p:nvSpPr>
        <p:spPr>
          <a:xfrm>
            <a:off x="457200" y="304800"/>
            <a:ext cx="8229600" cy="1143000"/>
          </a:xfrm>
        </p:spPr>
        <p:txBody>
          <a:bodyPr/>
          <a:lstStyle/>
          <a:p>
            <a:pPr eaLnBrk="1" hangingPunct="1"/>
            <a:r>
              <a:rPr lang="en-US" altLang="en-US"/>
              <a:t>Finding out the metaobjects (1)</a:t>
            </a:r>
          </a:p>
        </p:txBody>
      </p:sp>
      <p:sp>
        <p:nvSpPr>
          <p:cNvPr id="22531" name="Rectangle 3">
            <a:extLst>
              <a:ext uri="{FF2B5EF4-FFF2-40B4-BE49-F238E27FC236}">
                <a16:creationId xmlns:a16="http://schemas.microsoft.com/office/drawing/2014/main" id="{889B99BB-A36E-D53D-4C73-C2EFD4A7AE6C}"/>
              </a:ext>
            </a:extLst>
          </p:cNvPr>
          <p:cNvSpPr>
            <a:spLocks noGrp="1" noChangeArrowheads="1"/>
          </p:cNvSpPr>
          <p:nvPr>
            <p:ph type="body" idx="1"/>
          </p:nvPr>
        </p:nvSpPr>
        <p:spPr>
          <a:xfrm>
            <a:off x="457200" y="1600200"/>
            <a:ext cx="8001000" cy="4525963"/>
          </a:xfrm>
        </p:spPr>
        <p:txBody>
          <a:bodyPr/>
          <a:lstStyle/>
          <a:p>
            <a:pPr marL="609600" indent="-609600" eaLnBrk="1" hangingPunct="1">
              <a:buFontTx/>
              <a:buNone/>
            </a:pPr>
            <a:r>
              <a:rPr lang="en-US" altLang="en-US" sz="2400" b="1"/>
              <a:t>Start from the scenario for writing an object:</a:t>
            </a:r>
          </a:p>
          <a:p>
            <a:pPr marL="609600" indent="-609600" eaLnBrk="1" hangingPunct="1">
              <a:buFontTx/>
              <a:buAutoNum type="arabicPeriod"/>
            </a:pPr>
            <a:r>
              <a:rPr lang="en-US" altLang="en-US" sz="2000"/>
              <a:t>We must know its class  =&gt; </a:t>
            </a:r>
            <a:r>
              <a:rPr lang="en-US" altLang="en-US" sz="2000" b="1" i="1"/>
              <a:t> A metaobject of type </a:t>
            </a:r>
            <a:r>
              <a:rPr lang="en-US" altLang="en-US" sz="2000" b="1" i="1" u="sng"/>
              <a:t>Type-Info </a:t>
            </a:r>
            <a:r>
              <a:rPr lang="en-US" altLang="en-US" sz="2000" b="1" i="1"/>
              <a:t>(similar with Class);  this metaobject must be  retrieved starting from an object</a:t>
            </a:r>
          </a:p>
          <a:p>
            <a:pPr marL="609600" indent="-609600" eaLnBrk="1" hangingPunct="1">
              <a:buFontTx/>
              <a:buAutoNum type="arabicPeriod"/>
            </a:pPr>
            <a:r>
              <a:rPr lang="en-US" altLang="en-US" sz="2000"/>
              <a:t>We must know the internal structure  (the fields) of an object. =&gt; </a:t>
            </a:r>
            <a:r>
              <a:rPr lang="en-US" altLang="en-US" sz="2000" b="1" i="1"/>
              <a:t> from a  Type-Info metaobject  we must retrieve   </a:t>
            </a:r>
            <a:r>
              <a:rPr lang="en-US" altLang="en-US" sz="2000" b="1" i="1" u="sng"/>
              <a:t>Data-Info </a:t>
            </a:r>
            <a:r>
              <a:rPr lang="en-US" altLang="en-US" sz="2000" b="1" i="1"/>
              <a:t>(similar with Field) metaobjects.</a:t>
            </a:r>
          </a:p>
          <a:p>
            <a:pPr marL="609600" indent="-609600" eaLnBrk="1" hangingPunct="1">
              <a:buFontTx/>
              <a:buAutoNum type="arabicPeriod"/>
            </a:pPr>
            <a:r>
              <a:rPr lang="en-US" altLang="en-US" sz="2000"/>
              <a:t>For every field, if it is not a primitive type, recursiveley apply steps  1-2</a:t>
            </a:r>
          </a:p>
          <a:p>
            <a:pPr marL="609600" indent="-609600" eaLnBrk="1" hangingPunct="1">
              <a:buFontTx/>
              <a:buAutoNum type="arabicPeriod"/>
            </a:pPr>
            <a:r>
              <a:rPr lang="en-US" altLang="en-US" sz="2000"/>
              <a:t>If a field is of a  primitive type, write its value in the output stream</a:t>
            </a:r>
          </a:p>
          <a:p>
            <a:pPr marL="609600" indent="-609600" eaLnBrk="1" hangingPunct="1">
              <a:buFontTx/>
              <a:buNone/>
            </a:pPr>
            <a:endParaRPr lang="en-US" altLang="en-US" sz="2000"/>
          </a:p>
        </p:txBody>
      </p:sp>
      <p:sp>
        <p:nvSpPr>
          <p:cNvPr id="22532" name="Text Box 4">
            <a:extLst>
              <a:ext uri="{FF2B5EF4-FFF2-40B4-BE49-F238E27FC236}">
                <a16:creationId xmlns:a16="http://schemas.microsoft.com/office/drawing/2014/main" id="{51809F8C-360D-C4A2-0874-27D7B98D37FA}"/>
              </a:ext>
            </a:extLst>
          </p:cNvPr>
          <p:cNvSpPr txBox="1">
            <a:spLocks noChangeArrowheads="1"/>
          </p:cNvSpPr>
          <p:nvPr/>
        </p:nvSpPr>
        <p:spPr bwMode="auto">
          <a:xfrm>
            <a:off x="838200" y="5486400"/>
            <a:ext cx="7848600" cy="82232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The writing scenario requires following metaobject types:</a:t>
            </a:r>
          </a:p>
          <a:p>
            <a:pPr eaLnBrk="1" hangingPunct="1">
              <a:spcBef>
                <a:spcPct val="0"/>
              </a:spcBef>
              <a:buFontTx/>
              <a:buNone/>
            </a:pPr>
            <a:r>
              <a:rPr lang="en-US" altLang="en-US" sz="2400"/>
              <a:t>	 Type-Info, Data-Info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DABC935-CE80-E40F-93BE-A4431D8ED59C}"/>
              </a:ext>
            </a:extLst>
          </p:cNvPr>
          <p:cNvSpPr>
            <a:spLocks noGrp="1" noChangeArrowheads="1"/>
          </p:cNvSpPr>
          <p:nvPr>
            <p:ph type="title"/>
          </p:nvPr>
        </p:nvSpPr>
        <p:spPr>
          <a:xfrm>
            <a:off x="457200" y="304800"/>
            <a:ext cx="8229600" cy="1143000"/>
          </a:xfrm>
        </p:spPr>
        <p:txBody>
          <a:bodyPr/>
          <a:lstStyle/>
          <a:p>
            <a:pPr eaLnBrk="1" hangingPunct="1"/>
            <a:r>
              <a:rPr lang="en-US" altLang="en-US"/>
              <a:t>Finding out the metaobjects (2)</a:t>
            </a:r>
          </a:p>
        </p:txBody>
      </p:sp>
      <p:sp>
        <p:nvSpPr>
          <p:cNvPr id="24579" name="Rectangle 3">
            <a:extLst>
              <a:ext uri="{FF2B5EF4-FFF2-40B4-BE49-F238E27FC236}">
                <a16:creationId xmlns:a16="http://schemas.microsoft.com/office/drawing/2014/main" id="{65013254-D483-8305-D09E-1951F9DEBA17}"/>
              </a:ext>
            </a:extLst>
          </p:cNvPr>
          <p:cNvSpPr>
            <a:spLocks noGrp="1" noChangeArrowheads="1"/>
          </p:cNvSpPr>
          <p:nvPr>
            <p:ph type="body" idx="1"/>
          </p:nvPr>
        </p:nvSpPr>
        <p:spPr>
          <a:xfrm>
            <a:off x="457200" y="1600200"/>
            <a:ext cx="8001000" cy="4525963"/>
          </a:xfrm>
        </p:spPr>
        <p:txBody>
          <a:bodyPr/>
          <a:lstStyle/>
          <a:p>
            <a:pPr marL="609600" indent="-609600" eaLnBrk="1" hangingPunct="1">
              <a:lnSpc>
                <a:spcPct val="80000"/>
              </a:lnSpc>
              <a:buFontTx/>
              <a:buNone/>
            </a:pPr>
            <a:r>
              <a:rPr lang="en-US" altLang="en-US" sz="2400" b="1"/>
              <a:t>Start from the scenario of reading an obiect:</a:t>
            </a:r>
          </a:p>
          <a:p>
            <a:pPr marL="609600" indent="-609600" eaLnBrk="1" hangingPunct="1">
              <a:lnSpc>
                <a:spcPct val="80000"/>
              </a:lnSpc>
            </a:pPr>
            <a:r>
              <a:rPr lang="en-US" altLang="en-US" sz="2000"/>
              <a:t>We need to instantiate an object of a type with a given name  =&gt; </a:t>
            </a:r>
            <a:r>
              <a:rPr lang="en-US" altLang="en-US" sz="2000" b="1" i="1"/>
              <a:t> a metaobject of type  </a:t>
            </a:r>
            <a:r>
              <a:rPr lang="en-US" altLang="en-US" sz="2000" b="1" i="1" u="sng"/>
              <a:t>ObjectCreator</a:t>
            </a:r>
            <a:r>
              <a:rPr lang="en-US" altLang="en-US" sz="2000" b="1" i="1"/>
              <a:t>  (similar to Class.newInstance)</a:t>
            </a:r>
          </a:p>
          <a:p>
            <a:pPr marL="609600" indent="-609600" eaLnBrk="1" hangingPunct="1">
              <a:lnSpc>
                <a:spcPct val="80000"/>
              </a:lnSpc>
            </a:pPr>
            <a:r>
              <a:rPr lang="en-US" altLang="en-US" sz="2000"/>
              <a:t>From the Type-Info of the created object we wil know its internal structure (fields) (retrieve Data-Info metaobjects)</a:t>
            </a:r>
          </a:p>
          <a:p>
            <a:pPr marL="609600" indent="-609600" eaLnBrk="1" hangingPunct="1">
              <a:lnSpc>
                <a:spcPct val="80000"/>
              </a:lnSpc>
              <a:buFontTx/>
              <a:buAutoNum type="arabicPeriod"/>
            </a:pPr>
            <a:r>
              <a:rPr lang="en-US" altLang="en-US" sz="2000"/>
              <a:t>For every field, if it is not a primitive type, recursiveley apply steps  1-2</a:t>
            </a:r>
          </a:p>
          <a:p>
            <a:pPr marL="609600" indent="-609600" eaLnBrk="1" hangingPunct="1">
              <a:lnSpc>
                <a:spcPct val="80000"/>
              </a:lnSpc>
              <a:buFontTx/>
              <a:buAutoNum type="arabicPeriod"/>
            </a:pPr>
            <a:r>
              <a:rPr lang="en-US" altLang="en-US" sz="2000"/>
              <a:t>If a field is of a  primitive type, set it to the value read from  the input stream</a:t>
            </a:r>
          </a:p>
          <a:p>
            <a:pPr marL="609600" indent="-609600" eaLnBrk="1" hangingPunct="1">
              <a:lnSpc>
                <a:spcPct val="80000"/>
              </a:lnSpc>
            </a:pPr>
            <a:endParaRPr lang="en-US" altLang="en-US" sz="2000"/>
          </a:p>
        </p:txBody>
      </p:sp>
      <p:sp>
        <p:nvSpPr>
          <p:cNvPr id="24580" name="Text Box 4">
            <a:extLst>
              <a:ext uri="{FF2B5EF4-FFF2-40B4-BE49-F238E27FC236}">
                <a16:creationId xmlns:a16="http://schemas.microsoft.com/office/drawing/2014/main" id="{34AAE41C-19DF-E3AD-66BC-AC7376DFB707}"/>
              </a:ext>
            </a:extLst>
          </p:cNvPr>
          <p:cNvSpPr txBox="1">
            <a:spLocks noChangeArrowheads="1"/>
          </p:cNvSpPr>
          <p:nvPr/>
        </p:nvSpPr>
        <p:spPr bwMode="auto">
          <a:xfrm>
            <a:off x="685800" y="5334000"/>
            <a:ext cx="8069263" cy="82232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t>The reading  scenario requires following metaobject types:</a:t>
            </a:r>
          </a:p>
          <a:p>
            <a:pPr eaLnBrk="1" hangingPunct="1">
              <a:spcBef>
                <a:spcPct val="0"/>
              </a:spcBef>
              <a:buFontTx/>
              <a:buNone/>
            </a:pPr>
            <a:r>
              <a:rPr lang="en-US" altLang="en-US" sz="2400"/>
              <a:t> ObjectCreator, Type-Info, Data-Info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07675CE-55D9-FF95-DF12-1E331C9E4DB9}"/>
              </a:ext>
            </a:extLst>
          </p:cNvPr>
          <p:cNvSpPr>
            <a:spLocks noGrp="1" noChangeArrowheads="1"/>
          </p:cNvSpPr>
          <p:nvPr>
            <p:ph type="title"/>
          </p:nvPr>
        </p:nvSpPr>
        <p:spPr>
          <a:xfrm>
            <a:off x="457200" y="241300"/>
            <a:ext cx="8229600" cy="1143000"/>
          </a:xfrm>
        </p:spPr>
        <p:txBody>
          <a:bodyPr/>
          <a:lstStyle/>
          <a:p>
            <a:pPr eaLnBrk="1" hangingPunct="1"/>
            <a:r>
              <a:rPr lang="en-US" altLang="en-US"/>
              <a:t>Finding out the metaobjects (3)</a:t>
            </a:r>
          </a:p>
        </p:txBody>
      </p:sp>
      <p:sp>
        <p:nvSpPr>
          <p:cNvPr id="26627" name="Rectangle 3">
            <a:extLst>
              <a:ext uri="{FF2B5EF4-FFF2-40B4-BE49-F238E27FC236}">
                <a16:creationId xmlns:a16="http://schemas.microsoft.com/office/drawing/2014/main" id="{64C29354-EC7C-887C-33AF-C1EC77DAE768}"/>
              </a:ext>
            </a:extLst>
          </p:cNvPr>
          <p:cNvSpPr>
            <a:spLocks noGrp="1" noChangeArrowheads="1"/>
          </p:cNvSpPr>
          <p:nvPr>
            <p:ph type="body" sz="half" idx="1"/>
          </p:nvPr>
        </p:nvSpPr>
        <p:spPr/>
        <p:txBody>
          <a:bodyPr/>
          <a:lstStyle/>
          <a:p>
            <a:pPr marL="609600" indent="-609600" eaLnBrk="1" hangingPunct="1">
              <a:buFontTx/>
              <a:buNone/>
            </a:pPr>
            <a:endParaRPr lang="en-US" altLang="en-US" sz="1200"/>
          </a:p>
          <a:p>
            <a:pPr marL="609600" indent="-609600" eaLnBrk="1" hangingPunct="1">
              <a:buFontTx/>
              <a:buAutoNum type="arabicPeriod"/>
            </a:pPr>
            <a:endParaRPr lang="en-US" altLang="en-US" sz="1200"/>
          </a:p>
        </p:txBody>
      </p:sp>
      <p:sp>
        <p:nvSpPr>
          <p:cNvPr id="26628" name="Rectangle 4">
            <a:extLst>
              <a:ext uri="{FF2B5EF4-FFF2-40B4-BE49-F238E27FC236}">
                <a16:creationId xmlns:a16="http://schemas.microsoft.com/office/drawing/2014/main" id="{93A2FF55-9954-1078-7F02-512BEC9D487B}"/>
              </a:ext>
            </a:extLst>
          </p:cNvPr>
          <p:cNvSpPr>
            <a:spLocks noGrp="1" noChangeArrowheads="1"/>
          </p:cNvSpPr>
          <p:nvPr>
            <p:ph type="body" sz="half" idx="2"/>
          </p:nvPr>
        </p:nvSpPr>
        <p:spPr>
          <a:xfrm>
            <a:off x="762000" y="1633538"/>
            <a:ext cx="7924800" cy="4525962"/>
          </a:xfrm>
        </p:spPr>
        <p:txBody>
          <a:bodyPr/>
          <a:lstStyle/>
          <a:p>
            <a:pPr eaLnBrk="1" hangingPunct="1"/>
            <a:r>
              <a:rPr lang="en-US" altLang="en-US" sz="2800"/>
              <a:t>Main metaobject types:</a:t>
            </a:r>
          </a:p>
          <a:p>
            <a:pPr lvl="1" eaLnBrk="1" hangingPunct="1"/>
            <a:r>
              <a:rPr lang="en-US" altLang="en-US" sz="2400"/>
              <a:t>Type-Info</a:t>
            </a:r>
          </a:p>
          <a:p>
            <a:pPr lvl="1" eaLnBrk="1" hangingPunct="1"/>
            <a:r>
              <a:rPr lang="en-US" altLang="en-US" sz="2400"/>
              <a:t>Data-Info</a:t>
            </a:r>
          </a:p>
          <a:p>
            <a:pPr lvl="1" eaLnBrk="1" hangingPunct="1"/>
            <a:r>
              <a:rPr lang="en-US" altLang="en-US" sz="2400"/>
              <a:t>ObjectCreator</a:t>
            </a:r>
          </a:p>
          <a:p>
            <a:pPr lvl="1" eaLnBrk="1" hangingPunct="1"/>
            <a:endParaRPr lang="en-US" altLang="en-US" sz="2400"/>
          </a:p>
          <a:p>
            <a:pPr lvl="1" eaLnBrk="1" hangingPunct="1"/>
            <a:r>
              <a:rPr lang="en-US" altLang="en-US" sz="2400"/>
              <a:t>Others: </a:t>
            </a:r>
          </a:p>
          <a:p>
            <a:pPr lvl="2" eaLnBrk="1" hangingPunct="1"/>
            <a:r>
              <a:rPr lang="en-US" altLang="en-US" sz="2000"/>
              <a:t>Base-Info</a:t>
            </a:r>
          </a:p>
        </p:txBody>
      </p:sp>
      <p:sp>
        <p:nvSpPr>
          <p:cNvPr id="2" name="Rectangle: Rounded Corners 1">
            <a:extLst>
              <a:ext uri="{FF2B5EF4-FFF2-40B4-BE49-F238E27FC236}">
                <a16:creationId xmlns:a16="http://schemas.microsoft.com/office/drawing/2014/main" id="{A42DE04C-ED42-4E18-E6E6-9931BE47B31E}"/>
              </a:ext>
            </a:extLst>
          </p:cNvPr>
          <p:cNvSpPr/>
          <p:nvPr/>
        </p:nvSpPr>
        <p:spPr>
          <a:xfrm>
            <a:off x="4648200" y="1752600"/>
            <a:ext cx="2133600" cy="1981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dirty="0">
                <a:solidFill>
                  <a:schemeClr val="tx1"/>
                </a:solidFill>
              </a:rPr>
              <a:t>Java:</a:t>
            </a:r>
          </a:p>
          <a:p>
            <a:pPr>
              <a:defRPr/>
            </a:pPr>
            <a:r>
              <a:rPr lang="en-GB" dirty="0">
                <a:solidFill>
                  <a:schemeClr val="tx1"/>
                </a:solidFill>
              </a:rPr>
              <a:t>- Class</a:t>
            </a:r>
          </a:p>
          <a:p>
            <a:pPr>
              <a:defRPr/>
            </a:pPr>
            <a:r>
              <a:rPr lang="en-GB" dirty="0">
                <a:solidFill>
                  <a:schemeClr val="tx1"/>
                </a:solidFill>
              </a:rPr>
              <a:t>- Field</a:t>
            </a:r>
          </a:p>
          <a:p>
            <a:pPr>
              <a:defRPr/>
            </a:pPr>
            <a:r>
              <a:rPr lang="en-GB" dirty="0">
                <a:solidFill>
                  <a:schemeClr val="tx1"/>
                </a:solidFill>
              </a:rPr>
              <a:t>- </a:t>
            </a:r>
            <a:r>
              <a:rPr lang="en-GB" dirty="0" err="1">
                <a:solidFill>
                  <a:schemeClr val="tx1"/>
                </a:solidFill>
              </a:rPr>
              <a:t>Class.forName</a:t>
            </a:r>
            <a:endParaRPr lang="en-GB" dirty="0">
              <a:solidFill>
                <a:schemeClr val="tx1"/>
              </a:solidFill>
            </a:endParaRPr>
          </a:p>
        </p:txBody>
      </p:sp>
      <p:sp>
        <p:nvSpPr>
          <p:cNvPr id="4" name="Rectangle: Rounded Corners 3">
            <a:extLst>
              <a:ext uri="{FF2B5EF4-FFF2-40B4-BE49-F238E27FC236}">
                <a16:creationId xmlns:a16="http://schemas.microsoft.com/office/drawing/2014/main" id="{93C7E206-E82C-D390-9542-F736D153D38C}"/>
              </a:ext>
            </a:extLst>
          </p:cNvPr>
          <p:cNvSpPr/>
          <p:nvPr/>
        </p:nvSpPr>
        <p:spPr>
          <a:xfrm>
            <a:off x="6858000" y="1828800"/>
            <a:ext cx="2133600" cy="1905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dirty="0">
                <a:solidFill>
                  <a:schemeClr val="tx1"/>
                </a:solidFill>
              </a:rPr>
              <a:t>.NET:</a:t>
            </a:r>
          </a:p>
          <a:p>
            <a:pPr>
              <a:defRPr/>
            </a:pPr>
            <a:r>
              <a:rPr lang="en-GB" dirty="0">
                <a:solidFill>
                  <a:schemeClr val="tx1"/>
                </a:solidFill>
              </a:rPr>
              <a:t>- Type</a:t>
            </a:r>
          </a:p>
          <a:p>
            <a:pPr>
              <a:defRPr/>
            </a:pPr>
            <a:r>
              <a:rPr lang="en-GB" dirty="0">
                <a:solidFill>
                  <a:schemeClr val="tx1"/>
                </a:solidFill>
              </a:rPr>
              <a:t>- </a:t>
            </a:r>
            <a:r>
              <a:rPr lang="en-GB" dirty="0" err="1">
                <a:solidFill>
                  <a:schemeClr val="tx1"/>
                </a:solidFill>
              </a:rPr>
              <a:t>FieldInfo</a:t>
            </a:r>
            <a:endParaRPr lang="en-GB" dirty="0">
              <a:solidFill>
                <a:schemeClr val="tx1"/>
              </a:solidFill>
            </a:endParaRPr>
          </a:p>
          <a:p>
            <a:pPr>
              <a:defRPr/>
            </a:pPr>
            <a:r>
              <a:rPr lang="en-GB" dirty="0">
                <a:solidFill>
                  <a:schemeClr val="tx1"/>
                </a:solidFill>
              </a:rPr>
              <a:t>- Activator.  </a:t>
            </a:r>
          </a:p>
          <a:p>
            <a:pPr>
              <a:defRPr/>
            </a:pPr>
            <a:r>
              <a:rPr lang="en-GB" dirty="0">
                <a:solidFill>
                  <a:schemeClr val="tx1"/>
                </a:solidFill>
              </a:rPr>
              <a:t>       </a:t>
            </a:r>
            <a:r>
              <a:rPr lang="en-GB" dirty="0" err="1">
                <a:solidFill>
                  <a:schemeClr val="tx1"/>
                </a:solidFill>
              </a:rPr>
              <a:t>newInstance</a:t>
            </a:r>
            <a:endParaRPr lang="en-GB"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305911F-DE60-5247-0921-B62D5E45237D}"/>
              </a:ext>
            </a:extLst>
          </p:cNvPr>
          <p:cNvSpPr>
            <a:spLocks noGrp="1" noChangeArrowheads="1"/>
          </p:cNvSpPr>
          <p:nvPr>
            <p:ph type="title"/>
          </p:nvPr>
        </p:nvSpPr>
        <p:spPr>
          <a:xfrm>
            <a:off x="457200" y="-152400"/>
            <a:ext cx="8229600" cy="1143000"/>
          </a:xfrm>
        </p:spPr>
        <p:txBody>
          <a:bodyPr/>
          <a:lstStyle/>
          <a:p>
            <a:pPr eaLnBrk="1" hangingPunct="1"/>
            <a:r>
              <a:rPr lang="en-US" altLang="en-US" sz="2400"/>
              <a:t>Example: Reading a object</a:t>
            </a:r>
          </a:p>
        </p:txBody>
      </p:sp>
      <p:pic>
        <p:nvPicPr>
          <p:cNvPr id="27651" name="Picture 4">
            <a:extLst>
              <a:ext uri="{FF2B5EF4-FFF2-40B4-BE49-F238E27FC236}">
                <a16:creationId xmlns:a16="http://schemas.microsoft.com/office/drawing/2014/main" id="{DF162584-6E03-722A-2854-89396BB1EA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211"/>
          <a:stretch>
            <a:fillRect/>
          </a:stretch>
        </p:blipFill>
        <p:spPr bwMode="auto">
          <a:xfrm>
            <a:off x="990600" y="838200"/>
            <a:ext cx="6781800" cy="601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652" name="Text Box 5">
            <a:extLst>
              <a:ext uri="{FF2B5EF4-FFF2-40B4-BE49-F238E27FC236}">
                <a16:creationId xmlns:a16="http://schemas.microsoft.com/office/drawing/2014/main" id="{A914AA2F-C276-DFC5-1693-7C4D8E28EB10}"/>
              </a:ext>
            </a:extLst>
          </p:cNvPr>
          <p:cNvSpPr txBox="1">
            <a:spLocks noChangeArrowheads="1"/>
          </p:cNvSpPr>
          <p:nvPr/>
        </p:nvSpPr>
        <p:spPr bwMode="auto">
          <a:xfrm>
            <a:off x="6991350" y="6400800"/>
            <a:ext cx="200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[POSA]-Fig/P.201</a:t>
            </a:r>
          </a:p>
        </p:txBody>
      </p:sp>
      <p:sp>
        <p:nvSpPr>
          <p:cNvPr id="27653" name="AutoShape 6">
            <a:extLst>
              <a:ext uri="{FF2B5EF4-FFF2-40B4-BE49-F238E27FC236}">
                <a16:creationId xmlns:a16="http://schemas.microsoft.com/office/drawing/2014/main" id="{AC87A239-BF59-379E-6752-FA9A4533860A}"/>
              </a:ext>
            </a:extLst>
          </p:cNvPr>
          <p:cNvSpPr>
            <a:spLocks noChangeArrowheads="1"/>
          </p:cNvSpPr>
          <p:nvPr/>
        </p:nvSpPr>
        <p:spPr bwMode="auto">
          <a:xfrm>
            <a:off x="4953000" y="1371600"/>
            <a:ext cx="2362200" cy="1219200"/>
          </a:xfrm>
          <a:prstGeom prst="cloudCallout">
            <a:avLst>
              <a:gd name="adj1" fmla="val -82125"/>
              <a:gd name="adj2" fmla="val 50782"/>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300" i="1"/>
              <a:t>Creates an object –  instance of a  type given by its name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45D12C0-E3EC-B087-EDA7-26CB25CAA36E}"/>
              </a:ext>
            </a:extLst>
          </p:cNvPr>
          <p:cNvSpPr>
            <a:spLocks noGrp="1" noChangeArrowheads="1"/>
          </p:cNvSpPr>
          <p:nvPr>
            <p:ph type="title"/>
          </p:nvPr>
        </p:nvSpPr>
        <p:spPr>
          <a:xfrm>
            <a:off x="457200" y="304800"/>
            <a:ext cx="8229600" cy="1143000"/>
          </a:xfrm>
        </p:spPr>
        <p:txBody>
          <a:bodyPr/>
          <a:lstStyle/>
          <a:p>
            <a:pPr eaLnBrk="1" hangingPunct="1"/>
            <a:r>
              <a:rPr lang="en-US" altLang="en-US" sz="3600"/>
              <a:t>Designing the Persistence Component: </a:t>
            </a:r>
            <a:br>
              <a:rPr lang="en-US" altLang="en-US" sz="3600"/>
            </a:br>
            <a:r>
              <a:rPr lang="en-US" altLang="en-US" sz="3600"/>
              <a:t>Step 4:</a:t>
            </a:r>
          </a:p>
        </p:txBody>
      </p:sp>
      <p:sp>
        <p:nvSpPr>
          <p:cNvPr id="28675" name="Rectangle 3">
            <a:extLst>
              <a:ext uri="{FF2B5EF4-FFF2-40B4-BE49-F238E27FC236}">
                <a16:creationId xmlns:a16="http://schemas.microsoft.com/office/drawing/2014/main" id="{E8A8D9AE-ED8B-3A9B-649C-9A30CF30A777}"/>
              </a:ext>
            </a:extLst>
          </p:cNvPr>
          <p:cNvSpPr>
            <a:spLocks noGrp="1" noChangeArrowheads="1"/>
          </p:cNvSpPr>
          <p:nvPr>
            <p:ph type="body" idx="1"/>
          </p:nvPr>
        </p:nvSpPr>
        <p:spPr>
          <a:xfrm>
            <a:off x="457200" y="1600200"/>
            <a:ext cx="8229600" cy="5181600"/>
          </a:xfrm>
        </p:spPr>
        <p:txBody>
          <a:bodyPr/>
          <a:lstStyle/>
          <a:p>
            <a:pPr eaLnBrk="1" hangingPunct="1">
              <a:buFontTx/>
              <a:buNone/>
            </a:pPr>
            <a:r>
              <a:rPr lang="en-US" altLang="en-US" sz="2400"/>
              <a:t>4. Defining the MetaObjectProtocol (MOP):</a:t>
            </a:r>
          </a:p>
          <a:p>
            <a:pPr eaLnBrk="1" hangingPunct="1"/>
            <a:r>
              <a:rPr lang="en-US" altLang="en-US" sz="2000"/>
              <a:t>Functions that  modify the meta-layer:</a:t>
            </a:r>
          </a:p>
          <a:p>
            <a:pPr lvl="1" eaLnBrk="1" hangingPunct="1"/>
            <a:r>
              <a:rPr lang="en-US" altLang="en-US" sz="1800"/>
              <a:t>Create a new Type-Info metaobject  </a:t>
            </a:r>
            <a:r>
              <a:rPr lang="en-US" altLang="en-US" sz="1800">
                <a:latin typeface="Courier New" panose="02070309020205020404" pitchFamily="49" charset="0"/>
              </a:rPr>
              <a:t>newTypeId(typeName)</a:t>
            </a:r>
          </a:p>
          <a:p>
            <a:pPr lvl="1" eaLnBrk="1" hangingPunct="1"/>
            <a:r>
              <a:rPr lang="en-US" altLang="en-US" sz="1800"/>
              <a:t>Modify a Type-Info object, adding information  </a:t>
            </a:r>
            <a:r>
              <a:rPr lang="en-US" altLang="en-US" sz="1800">
                <a:latin typeface="Courier New" panose="02070309020205020404" pitchFamily="49" charset="0"/>
              </a:rPr>
              <a:t>newTypeInfo(typeName, isBuiltIn, isPointer)</a:t>
            </a:r>
          </a:p>
          <a:p>
            <a:pPr lvl="1" eaLnBrk="1" hangingPunct="1"/>
            <a:r>
              <a:rPr lang="en-US" altLang="en-US" sz="1800"/>
              <a:t>Create a new Base-Info metaobject and modify a Type-Info  by </a:t>
            </a:r>
            <a:r>
              <a:rPr lang="en-US" altLang="en-US" sz="1800">
                <a:latin typeface="Courier New" panose="02070309020205020404" pitchFamily="49" charset="0"/>
              </a:rPr>
              <a:t>addBase(typeName, baseName)</a:t>
            </a:r>
          </a:p>
          <a:p>
            <a:pPr lvl="1" eaLnBrk="1" hangingPunct="1"/>
            <a:r>
              <a:rPr lang="en-US" altLang="en-US" sz="1800"/>
              <a:t>Create metaobjects for the fields and modify Type-Info by: </a:t>
            </a:r>
            <a:r>
              <a:rPr lang="en-US" altLang="en-US" sz="1800">
                <a:latin typeface="Courier New" panose="02070309020205020404" pitchFamily="49" charset="0"/>
              </a:rPr>
              <a:t>addData (typeName, memberTypeName, memberName)</a:t>
            </a:r>
          </a:p>
          <a:p>
            <a:pPr lvl="1" eaLnBrk="1" hangingPunct="1"/>
            <a:r>
              <a:rPr lang="en-US" altLang="en-US" sz="1800"/>
              <a:t>Modify the ObjectCreator: </a:t>
            </a:r>
            <a:r>
              <a:rPr lang="en-US" altLang="en-US" sz="1800">
                <a:latin typeface="Courier New" panose="02070309020205020404" pitchFamily="49" charset="0"/>
              </a:rPr>
              <a:t>addCreationCode(typeName)</a:t>
            </a:r>
          </a:p>
          <a:p>
            <a:pPr eaLnBrk="1" hangingPunct="1"/>
            <a:r>
              <a:rPr lang="en-US" altLang="en-US" sz="2000"/>
              <a:t>Functions that return info from the meta-layer:</a:t>
            </a:r>
          </a:p>
          <a:p>
            <a:pPr lvl="1" eaLnBrk="1" hangingPunct="1"/>
            <a:r>
              <a:rPr lang="en-US" altLang="en-US" sz="1800"/>
              <a:t>ObjectCreator.createObject(typeName) -&gt; BaseLevelObject, TypeInfo</a:t>
            </a:r>
          </a:p>
          <a:p>
            <a:pPr lvl="1" eaLnBrk="1" hangingPunct="1"/>
            <a:r>
              <a:rPr lang="en-US" altLang="en-US" sz="1800"/>
              <a:t>TypeInfo.isBuiltIn</a:t>
            </a:r>
          </a:p>
          <a:p>
            <a:pPr lvl="1" eaLnBrk="1" hangingPunct="1"/>
            <a:r>
              <a:rPr lang="en-US" altLang="en-US" sz="1800"/>
              <a:t>TypeInfo.getData -&gt; TypeInfo</a:t>
            </a:r>
          </a:p>
          <a:p>
            <a:pPr lvl="3" eaLnBrk="1" hangingPunct="1"/>
            <a:endParaRPr lang="en-US" altLang="en-US" sz="1400"/>
          </a:p>
          <a:p>
            <a:pPr lvl="2" eaLnBrk="1" hangingPunct="1"/>
            <a:endParaRPr lang="en-US" altLang="en-US" sz="1800"/>
          </a:p>
          <a:p>
            <a:pPr lvl="1" eaLnBrk="1" hangingPunct="1"/>
            <a:endParaRPr lang="en-US" altLang="en-US"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9EFDAE0-32BB-F41C-CE95-A9F179C49AFD}"/>
              </a:ext>
            </a:extLst>
          </p:cNvPr>
          <p:cNvSpPr>
            <a:spLocks noGrp="1" noChangeArrowheads="1"/>
          </p:cNvSpPr>
          <p:nvPr>
            <p:ph type="title"/>
          </p:nvPr>
        </p:nvSpPr>
        <p:spPr>
          <a:xfrm>
            <a:off x="457200" y="-152400"/>
            <a:ext cx="8229600" cy="1143000"/>
          </a:xfrm>
        </p:spPr>
        <p:txBody>
          <a:bodyPr/>
          <a:lstStyle/>
          <a:p>
            <a:pPr eaLnBrk="1" hangingPunct="1"/>
            <a:r>
              <a:rPr lang="en-US" altLang="en-US" sz="2400"/>
              <a:t>Example: Updating metaobjects</a:t>
            </a:r>
          </a:p>
        </p:txBody>
      </p:sp>
      <p:pic>
        <p:nvPicPr>
          <p:cNvPr id="29699" name="Picture 4">
            <a:extLst>
              <a:ext uri="{FF2B5EF4-FFF2-40B4-BE49-F238E27FC236}">
                <a16:creationId xmlns:a16="http://schemas.microsoft.com/office/drawing/2014/main" id="{C98D5638-AA0B-1D9A-A1E0-94260B32C8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888" y="685800"/>
            <a:ext cx="5122862"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700" name="Text Box 5">
            <a:extLst>
              <a:ext uri="{FF2B5EF4-FFF2-40B4-BE49-F238E27FC236}">
                <a16:creationId xmlns:a16="http://schemas.microsoft.com/office/drawing/2014/main" id="{B7F3F987-C250-3D15-AA40-BD0A4CB8B67B}"/>
              </a:ext>
            </a:extLst>
          </p:cNvPr>
          <p:cNvSpPr txBox="1">
            <a:spLocks noChangeArrowheads="1"/>
          </p:cNvSpPr>
          <p:nvPr/>
        </p:nvSpPr>
        <p:spPr bwMode="auto">
          <a:xfrm>
            <a:off x="6991350" y="6400800"/>
            <a:ext cx="200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[POSA]-Fig/P.203</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F46506A-2625-9B81-E805-C2DE2C97C1FB}"/>
              </a:ext>
            </a:extLst>
          </p:cNvPr>
          <p:cNvSpPr>
            <a:spLocks noGrp="1" noChangeArrowheads="1"/>
          </p:cNvSpPr>
          <p:nvPr>
            <p:ph type="body" idx="1"/>
          </p:nvPr>
        </p:nvSpPr>
        <p:spPr/>
        <p:txBody>
          <a:bodyPr/>
          <a:lstStyle/>
          <a:p>
            <a:pPr marL="609600" indent="-609600" eaLnBrk="1" hangingPunct="1">
              <a:buFontTx/>
              <a:buNone/>
            </a:pPr>
            <a:r>
              <a:rPr lang="en-US" altLang="en-US" sz="2400"/>
              <a:t>5.  Defining the   Base Level:</a:t>
            </a:r>
          </a:p>
          <a:p>
            <a:pPr marL="990600" lvl="1" indent="-533400" eaLnBrk="1" hangingPunct="1"/>
            <a:r>
              <a:rPr lang="en-US" altLang="en-US" sz="2000"/>
              <a:t>Persistence component is the Base Level</a:t>
            </a:r>
          </a:p>
          <a:p>
            <a:pPr marL="990600" lvl="1" indent="-533400" eaLnBrk="1" hangingPunct="1"/>
            <a:r>
              <a:rPr lang="en-US" altLang="en-US" sz="2000"/>
              <a:t>Implements readObject and writeObject as discussed before</a:t>
            </a:r>
          </a:p>
          <a:p>
            <a:pPr marL="990600" lvl="1" indent="-533400" eaLnBrk="1" hangingPunct="1">
              <a:buFontTx/>
              <a:buNone/>
            </a:pPr>
            <a:endParaRPr lang="en-US" altLang="en-US" sz="2000"/>
          </a:p>
          <a:p>
            <a:pPr marL="1371600" lvl="2" indent="-457200" eaLnBrk="1" hangingPunct="1"/>
            <a:endParaRPr lang="en-US" altLang="en-US" sz="1800"/>
          </a:p>
        </p:txBody>
      </p:sp>
      <p:sp>
        <p:nvSpPr>
          <p:cNvPr id="30723" name="Rectangle 3">
            <a:extLst>
              <a:ext uri="{FF2B5EF4-FFF2-40B4-BE49-F238E27FC236}">
                <a16:creationId xmlns:a16="http://schemas.microsoft.com/office/drawing/2014/main" id="{6CD0C9A5-8586-C479-ECAF-02F94B49C081}"/>
              </a:ext>
            </a:extLst>
          </p:cNvPr>
          <p:cNvSpPr>
            <a:spLocks noGrp="1" noChangeArrowheads="1"/>
          </p:cNvSpPr>
          <p:nvPr>
            <p:ph type="title"/>
          </p:nvPr>
        </p:nvSpPr>
        <p:spPr>
          <a:noFill/>
        </p:spPr>
        <p:txBody>
          <a:bodyPr/>
          <a:lstStyle/>
          <a:p>
            <a:pPr eaLnBrk="1" hangingPunct="1"/>
            <a:r>
              <a:rPr lang="en-US" altLang="en-US" sz="3600"/>
              <a:t>Designing the Persistence Component: </a:t>
            </a:r>
            <a:br>
              <a:rPr lang="en-US" altLang="en-US" sz="3600"/>
            </a:br>
            <a:r>
              <a:rPr lang="en-US" altLang="en-US" sz="3600"/>
              <a:t>Step 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C20F364-8DA7-64E1-3137-C0A8F0B9760F}"/>
              </a:ext>
            </a:extLst>
          </p:cNvPr>
          <p:cNvSpPr>
            <a:spLocks noGrp="1" noChangeArrowheads="1"/>
          </p:cNvSpPr>
          <p:nvPr>
            <p:ph type="title"/>
          </p:nvPr>
        </p:nvSpPr>
        <p:spPr/>
        <p:txBody>
          <a:bodyPr/>
          <a:lstStyle/>
          <a:p>
            <a:pPr eaLnBrk="1" hangingPunct="1"/>
            <a:r>
              <a:rPr lang="en-US" altLang="en-US"/>
              <a:t> Reflection - Conclusions</a:t>
            </a:r>
          </a:p>
        </p:txBody>
      </p:sp>
      <p:sp>
        <p:nvSpPr>
          <p:cNvPr id="31747" name="Rectangle 3">
            <a:extLst>
              <a:ext uri="{FF2B5EF4-FFF2-40B4-BE49-F238E27FC236}">
                <a16:creationId xmlns:a16="http://schemas.microsoft.com/office/drawing/2014/main" id="{918442EE-51B6-3C00-862F-B3D83E47CA47}"/>
              </a:ext>
            </a:extLst>
          </p:cNvPr>
          <p:cNvSpPr>
            <a:spLocks noGrp="1" noChangeArrowheads="1"/>
          </p:cNvSpPr>
          <p:nvPr>
            <p:ph type="body" idx="1"/>
          </p:nvPr>
        </p:nvSpPr>
        <p:spPr/>
        <p:txBody>
          <a:bodyPr/>
          <a:lstStyle/>
          <a:p>
            <a:pPr eaLnBrk="1" hangingPunct="1">
              <a:lnSpc>
                <a:spcPct val="90000"/>
              </a:lnSpc>
            </a:pPr>
            <a:r>
              <a:rPr lang="en-US" altLang="en-US" sz="2400"/>
              <a:t>Advantages</a:t>
            </a:r>
          </a:p>
          <a:p>
            <a:pPr lvl="1" eaLnBrk="1" hangingPunct="1">
              <a:lnSpc>
                <a:spcPct val="90000"/>
              </a:lnSpc>
            </a:pPr>
            <a:r>
              <a:rPr lang="en-US" altLang="en-US" sz="2000"/>
              <a:t>Modifying a system without changing code </a:t>
            </a:r>
          </a:p>
          <a:p>
            <a:pPr lvl="1" eaLnBrk="1" hangingPunct="1">
              <a:lnSpc>
                <a:spcPct val="90000"/>
              </a:lnSpc>
            </a:pPr>
            <a:r>
              <a:rPr lang="en-US" altLang="en-US" sz="2000"/>
              <a:t>Supports structural or  behavioral changes</a:t>
            </a:r>
          </a:p>
          <a:p>
            <a:pPr eaLnBrk="1" hangingPunct="1">
              <a:lnSpc>
                <a:spcPct val="90000"/>
              </a:lnSpc>
            </a:pPr>
            <a:r>
              <a:rPr lang="en-US" altLang="en-US" sz="2400"/>
              <a:t>Liabilities</a:t>
            </a:r>
          </a:p>
          <a:p>
            <a:pPr lvl="1" eaLnBrk="1" hangingPunct="1">
              <a:lnSpc>
                <a:spcPct val="90000"/>
              </a:lnSpc>
            </a:pPr>
            <a:r>
              <a:rPr lang="en-US" altLang="en-US" sz="2000" b="1" i="1"/>
              <a:t>Modifications at the meta level may cause damage.</a:t>
            </a:r>
            <a:r>
              <a:rPr lang="en-US" altLang="en-US" sz="2000"/>
              <a:t> Even the safest metaobject protocol does not prevent users from specifying incorrect modifications.</a:t>
            </a:r>
          </a:p>
          <a:p>
            <a:pPr lvl="1" eaLnBrk="1" hangingPunct="1">
              <a:lnSpc>
                <a:spcPct val="90000"/>
              </a:lnSpc>
            </a:pPr>
            <a:r>
              <a:rPr lang="en-US" altLang="en-US" sz="2000" b="1" i="1"/>
              <a:t>Increased number of components</a:t>
            </a:r>
            <a:r>
              <a:rPr lang="en-US" altLang="en-US" sz="2000"/>
              <a:t>: more metaobjects than base-level components.</a:t>
            </a:r>
          </a:p>
          <a:p>
            <a:pPr lvl="1" eaLnBrk="1" hangingPunct="1">
              <a:lnSpc>
                <a:spcPct val="90000"/>
              </a:lnSpc>
            </a:pPr>
            <a:r>
              <a:rPr lang="en-US" altLang="en-US" sz="2000" b="1" i="1"/>
              <a:t>Lower efficiency</a:t>
            </a:r>
            <a:r>
              <a:rPr lang="en-US" altLang="en-US" sz="2000"/>
              <a:t>. Reflective software systems are usually slow.  The base level consults the meta level. This reflective capability requires extra processing:  information retrieval, changing metaobjects, consistency checking.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2CC6A1B-8A9A-39AA-1A46-A3E786E007A5}"/>
              </a:ext>
            </a:extLst>
          </p:cNvPr>
          <p:cNvSpPr>
            <a:spLocks noGrp="1" noChangeArrowheads="1"/>
          </p:cNvSpPr>
          <p:nvPr>
            <p:ph type="title"/>
          </p:nvPr>
        </p:nvSpPr>
        <p:spPr/>
        <p:txBody>
          <a:bodyPr/>
          <a:lstStyle/>
          <a:p>
            <a:pPr eaLnBrk="1" hangingPunct="1"/>
            <a:r>
              <a:rPr lang="en-US" altLang="en-US"/>
              <a:t>Reflection</a:t>
            </a:r>
          </a:p>
        </p:txBody>
      </p:sp>
      <p:sp>
        <p:nvSpPr>
          <p:cNvPr id="5123" name="Line 6">
            <a:extLst>
              <a:ext uri="{FF2B5EF4-FFF2-40B4-BE49-F238E27FC236}">
                <a16:creationId xmlns:a16="http://schemas.microsoft.com/office/drawing/2014/main" id="{2950BD8D-0F60-C286-29CB-B0993C2ED238}"/>
              </a:ext>
            </a:extLst>
          </p:cNvPr>
          <p:cNvSpPr>
            <a:spLocks noChangeShapeType="1"/>
          </p:cNvSpPr>
          <p:nvPr/>
        </p:nvSpPr>
        <p:spPr bwMode="auto">
          <a:xfrm>
            <a:off x="457200" y="1524000"/>
            <a:ext cx="8153400" cy="0"/>
          </a:xfrm>
          <a:prstGeom prst="line">
            <a:avLst/>
          </a:prstGeom>
          <a:noFill/>
          <a:ln w="57150" cmpd="thickThin">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4" name="Rectangle 7">
            <a:extLst>
              <a:ext uri="{FF2B5EF4-FFF2-40B4-BE49-F238E27FC236}">
                <a16:creationId xmlns:a16="http://schemas.microsoft.com/office/drawing/2014/main" id="{8454BEFB-A50E-2E0A-94AF-7008F69BA0FE}"/>
              </a:ext>
            </a:extLst>
          </p:cNvPr>
          <p:cNvSpPr>
            <a:spLocks noGrp="1" noChangeArrowheads="1"/>
          </p:cNvSpPr>
          <p:nvPr>
            <p:ph type="body" idx="1"/>
          </p:nvPr>
        </p:nvSpPr>
        <p:spPr>
          <a:xfrm>
            <a:off x="457200" y="1600200"/>
            <a:ext cx="8229600" cy="5029200"/>
          </a:xfrm>
        </p:spPr>
        <p:txBody>
          <a:bodyPr/>
          <a:lstStyle/>
          <a:p>
            <a:pPr eaLnBrk="1" hangingPunct="1">
              <a:buFontTx/>
              <a:buNone/>
            </a:pPr>
            <a:r>
              <a:rPr lang="en-US" altLang="en-US" sz="2400" i="1"/>
              <a:t>The </a:t>
            </a:r>
            <a:r>
              <a:rPr lang="en-US" altLang="en-US" sz="2400" b="1" i="1"/>
              <a:t>Reflection </a:t>
            </a:r>
            <a:r>
              <a:rPr lang="en-US" altLang="en-US" sz="2400" i="1"/>
              <a:t>architectural pattern provides a mechanism for changing structure and behavior of software systems dynamically. </a:t>
            </a:r>
          </a:p>
          <a:p>
            <a:pPr eaLnBrk="1" hangingPunct="1">
              <a:buFontTx/>
              <a:buNone/>
            </a:pPr>
            <a:r>
              <a:rPr lang="en-US" altLang="en-US" sz="2400" i="1"/>
              <a:t>In this pattern, an application is split into two parts. </a:t>
            </a:r>
            <a:r>
              <a:rPr lang="en-US" altLang="en-US" sz="2400" b="1" i="1"/>
              <a:t>A </a:t>
            </a:r>
            <a:r>
              <a:rPr lang="en-US" altLang="en-US" sz="2400" i="1"/>
              <a:t>meta level provides information about selected system properties and makes the software self-aware. A base level includes the application logic. Its implementation builds  on the meta level. Changes to information kept in the meta level affect subsequent base-level behavior.</a:t>
            </a:r>
          </a:p>
          <a:p>
            <a:pPr eaLnBrk="1" hangingPunct="1">
              <a:buFontTx/>
              <a:buNone/>
            </a:pPr>
            <a:endParaRPr lang="en-US" altLang="en-US" sz="2400" i="1"/>
          </a:p>
        </p:txBody>
      </p:sp>
      <p:sp>
        <p:nvSpPr>
          <p:cNvPr id="5125" name="Line 8">
            <a:extLst>
              <a:ext uri="{FF2B5EF4-FFF2-40B4-BE49-F238E27FC236}">
                <a16:creationId xmlns:a16="http://schemas.microsoft.com/office/drawing/2014/main" id="{66B98746-228D-20C3-9ACE-B9BCE5CC5E91}"/>
              </a:ext>
            </a:extLst>
          </p:cNvPr>
          <p:cNvSpPr>
            <a:spLocks noChangeShapeType="1"/>
          </p:cNvSpPr>
          <p:nvPr/>
        </p:nvSpPr>
        <p:spPr bwMode="auto">
          <a:xfrm>
            <a:off x="457200" y="5181600"/>
            <a:ext cx="8153400" cy="0"/>
          </a:xfrm>
          <a:prstGeom prst="line">
            <a:avLst/>
          </a:prstGeom>
          <a:noFill/>
          <a:ln w="57150" cmpd="thickThin">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6" name="Text Box 9">
            <a:extLst>
              <a:ext uri="{FF2B5EF4-FFF2-40B4-BE49-F238E27FC236}">
                <a16:creationId xmlns:a16="http://schemas.microsoft.com/office/drawing/2014/main" id="{70F4AC8C-D37A-EF17-F2EC-DF0A4ECFDBD9}"/>
              </a:ext>
            </a:extLst>
          </p:cNvPr>
          <p:cNvSpPr txBox="1">
            <a:spLocks noChangeArrowheads="1"/>
          </p:cNvSpPr>
          <p:nvPr/>
        </p:nvSpPr>
        <p:spPr bwMode="auto">
          <a:xfrm>
            <a:off x="6232525" y="6132513"/>
            <a:ext cx="1073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[POSA1]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4803813F-0FF8-816A-8255-347C7A791013}"/>
              </a:ext>
            </a:extLst>
          </p:cNvPr>
          <p:cNvSpPr>
            <a:spLocks noGrp="1" noChangeArrowheads="1"/>
          </p:cNvSpPr>
          <p:nvPr>
            <p:ph type="title"/>
          </p:nvPr>
        </p:nvSpPr>
        <p:spPr/>
        <p:txBody>
          <a:bodyPr/>
          <a:lstStyle/>
          <a:p>
            <a:pPr eaLnBrk="1" hangingPunct="1"/>
            <a:r>
              <a:rPr lang="en-US" altLang="en-US" sz="4000"/>
              <a:t>Other examples using the Reflection pattern</a:t>
            </a:r>
          </a:p>
        </p:txBody>
      </p:sp>
      <p:sp>
        <p:nvSpPr>
          <p:cNvPr id="32771" name="Rectangle 3">
            <a:extLst>
              <a:ext uri="{FF2B5EF4-FFF2-40B4-BE49-F238E27FC236}">
                <a16:creationId xmlns:a16="http://schemas.microsoft.com/office/drawing/2014/main" id="{88CFD52A-300E-E801-1644-934E45BEFC0D}"/>
              </a:ext>
            </a:extLst>
          </p:cNvPr>
          <p:cNvSpPr>
            <a:spLocks noGrp="1" noChangeArrowheads="1"/>
          </p:cNvSpPr>
          <p:nvPr>
            <p:ph type="body" idx="1"/>
          </p:nvPr>
        </p:nvSpPr>
        <p:spPr/>
        <p:txBody>
          <a:bodyPr/>
          <a:lstStyle/>
          <a:p>
            <a:r>
              <a:rPr lang="en-GB" altLang="en-US" sz="1800">
                <a:latin typeface="CheltenhamStd-Book"/>
              </a:rPr>
              <a:t>A sales application that displays varying product information:</a:t>
            </a:r>
          </a:p>
          <a:p>
            <a:pPr lvl="1"/>
            <a:r>
              <a:rPr lang="en-GB" altLang="en-US" sz="1800">
                <a:latin typeface="CheltenhamStd-Book"/>
              </a:rPr>
              <a:t>The types of items to be sold are described with metadata. The application looks at this metadata to determine the product information that should be displayed. The metadata includes both product attributes and instructions for displaying those </a:t>
            </a:r>
          </a:p>
          <a:p>
            <a:pPr lvl="1"/>
            <a:r>
              <a:rPr lang="en-GB" altLang="en-US" sz="1800">
                <a:latin typeface="CheltenhamStd-Book"/>
              </a:rPr>
              <a:t>You could provide this functionality without reflection, but  you would have to preprogram the application for every possible kind of product data in advance. By using the Reflection pattern, you can add new attributes later, during runtime, including descriptions, product features, and feature types</a:t>
            </a:r>
            <a:endParaRPr lang="en-US" altLang="en-US" sz="1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3EDC0D7-B5F9-7AC9-BB9C-0E08D3777C40}"/>
              </a:ext>
            </a:extLst>
          </p:cNvPr>
          <p:cNvSpPr>
            <a:spLocks noGrp="1" noChangeArrowheads="1"/>
          </p:cNvSpPr>
          <p:nvPr>
            <p:ph type="title"/>
          </p:nvPr>
        </p:nvSpPr>
        <p:spPr>
          <a:xfrm>
            <a:off x="457200" y="304800"/>
            <a:ext cx="8229600" cy="1143000"/>
          </a:xfrm>
        </p:spPr>
        <p:txBody>
          <a:bodyPr/>
          <a:lstStyle/>
          <a:p>
            <a:pPr eaLnBrk="1" hangingPunct="1"/>
            <a:r>
              <a:rPr lang="en-US" altLang="en-US" sz="4000"/>
              <a:t>Reflection – Patterns for the Detailed Design </a:t>
            </a:r>
          </a:p>
        </p:txBody>
      </p:sp>
      <p:sp>
        <p:nvSpPr>
          <p:cNvPr id="33795" name="Rectangle 3">
            <a:extLst>
              <a:ext uri="{FF2B5EF4-FFF2-40B4-BE49-F238E27FC236}">
                <a16:creationId xmlns:a16="http://schemas.microsoft.com/office/drawing/2014/main" id="{24660385-D9F3-E22A-FF6F-4EA0EC50D4C3}"/>
              </a:ext>
            </a:extLst>
          </p:cNvPr>
          <p:cNvSpPr>
            <a:spLocks noGrp="1" noChangeArrowheads="1"/>
          </p:cNvSpPr>
          <p:nvPr>
            <p:ph type="body" idx="1"/>
          </p:nvPr>
        </p:nvSpPr>
        <p:spPr/>
        <p:txBody>
          <a:bodyPr/>
          <a:lstStyle/>
          <a:p>
            <a:pPr eaLnBrk="1" hangingPunct="1">
              <a:lnSpc>
                <a:spcPct val="80000"/>
              </a:lnSpc>
            </a:pPr>
            <a:endParaRPr lang="en-US" altLang="en-US" sz="3600"/>
          </a:p>
          <a:p>
            <a:pPr eaLnBrk="1" hangingPunct="1">
              <a:lnSpc>
                <a:spcPct val="80000"/>
              </a:lnSpc>
            </a:pPr>
            <a:r>
              <a:rPr lang="en-US" altLang="en-US" sz="2800"/>
              <a:t>The description of the architectural pattern  specifies only the existence of a meta-layer and a base-layer, no other details</a:t>
            </a:r>
          </a:p>
          <a:p>
            <a:pPr eaLnBrk="1" hangingPunct="1">
              <a:lnSpc>
                <a:spcPct val="80000"/>
              </a:lnSpc>
              <a:buFontTx/>
              <a:buNone/>
            </a:pPr>
            <a:endParaRPr lang="en-US" altLang="en-US" sz="2800"/>
          </a:p>
          <a:p>
            <a:pPr eaLnBrk="1" hangingPunct="1">
              <a:lnSpc>
                <a:spcPct val="80000"/>
              </a:lnSpc>
            </a:pPr>
            <a:r>
              <a:rPr lang="en-US" altLang="en-US" sz="2800"/>
              <a:t>Patterns/methods/ideas for the detailed design:</a:t>
            </a:r>
          </a:p>
          <a:p>
            <a:pPr lvl="1" eaLnBrk="1" hangingPunct="1">
              <a:lnSpc>
                <a:spcPct val="80000"/>
              </a:lnSpc>
            </a:pPr>
            <a:r>
              <a:rPr lang="en-US" altLang="en-US" sz="2400"/>
              <a:t>Dirk Riehle, Michel Tilman, Ralph Johnson: </a:t>
            </a:r>
            <a:r>
              <a:rPr lang="en-US" altLang="en-US" sz="2400" i="1"/>
              <a:t>The Dynamic Object Model</a:t>
            </a:r>
            <a:r>
              <a:rPr lang="en-US" altLang="en-US" sz="2400"/>
              <a:t> </a:t>
            </a:r>
            <a:r>
              <a:rPr lang="en-US" altLang="en-US" sz="1800">
                <a:hlinkClick r:id="rId2"/>
              </a:rPr>
              <a:t>http://hillside.net/plop/plop2k/proceedings/Riehle/Riehle.pdf</a:t>
            </a:r>
            <a:endParaRPr lang="en-US" altLang="en-US" sz="1800"/>
          </a:p>
          <a:p>
            <a:pPr lvl="1" eaLnBrk="1" hangingPunct="1">
              <a:lnSpc>
                <a:spcPct val="80000"/>
              </a:lnSpc>
            </a:pPr>
            <a:r>
              <a:rPr lang="en-US" altLang="en-US" sz="2400"/>
              <a:t>Joseph Yoder, Ralph Johnson: </a:t>
            </a:r>
            <a:r>
              <a:rPr lang="en-US" altLang="en-US" sz="2400" i="1"/>
              <a:t>The Adaptive Object-Model Architectural Style </a:t>
            </a:r>
            <a:r>
              <a:rPr lang="en-US" altLang="en-US" sz="1600">
                <a:hlinkClick r:id="rId3"/>
              </a:rPr>
              <a:t>http://www.adaptiveobjectmodel.com/WICSA3/ArchitectureOfAOMsWICSA3.pdf</a:t>
            </a:r>
            <a:endParaRPr lang="en-US" altLang="en-US" sz="1600"/>
          </a:p>
          <a:p>
            <a:pPr lvl="1" eaLnBrk="1" hangingPunct="1">
              <a:lnSpc>
                <a:spcPct val="80000"/>
              </a:lnSpc>
              <a:buFontTx/>
              <a:buNone/>
            </a:pPr>
            <a:endParaRPr lang="en-US" altLang="en-US" sz="1600"/>
          </a:p>
          <a:p>
            <a:pPr lvl="1" eaLnBrk="1" hangingPunct="1">
              <a:lnSpc>
                <a:spcPct val="80000"/>
              </a:lnSpc>
            </a:pPr>
            <a:endParaRPr lang="en-US" altLang="en-US" sz="16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F0652BD-27AB-4730-42D4-FA5FF36A799A}"/>
              </a:ext>
            </a:extLst>
          </p:cNvPr>
          <p:cNvSpPr>
            <a:spLocks noGrp="1" noChangeArrowheads="1"/>
          </p:cNvSpPr>
          <p:nvPr>
            <p:ph type="title"/>
          </p:nvPr>
        </p:nvSpPr>
        <p:spPr/>
        <p:txBody>
          <a:bodyPr/>
          <a:lstStyle/>
          <a:p>
            <a:pPr eaLnBrk="1" hangingPunct="1"/>
            <a:r>
              <a:rPr lang="en-US" altLang="en-US" sz="4000"/>
              <a:t>Dynamic Object Model</a:t>
            </a:r>
          </a:p>
        </p:txBody>
      </p:sp>
      <p:sp>
        <p:nvSpPr>
          <p:cNvPr id="34819" name="Rectangle 3">
            <a:extLst>
              <a:ext uri="{FF2B5EF4-FFF2-40B4-BE49-F238E27FC236}">
                <a16:creationId xmlns:a16="http://schemas.microsoft.com/office/drawing/2014/main" id="{EB8539DD-3F6C-BF49-EBF1-75AA09A3CBCB}"/>
              </a:ext>
            </a:extLst>
          </p:cNvPr>
          <p:cNvSpPr>
            <a:spLocks noGrp="1" noChangeArrowheads="1"/>
          </p:cNvSpPr>
          <p:nvPr>
            <p:ph type="body" idx="1"/>
          </p:nvPr>
        </p:nvSpPr>
        <p:spPr/>
        <p:txBody>
          <a:bodyPr/>
          <a:lstStyle/>
          <a:p>
            <a:pPr eaLnBrk="1" hangingPunct="1">
              <a:lnSpc>
                <a:spcPct val="90000"/>
              </a:lnSpc>
            </a:pPr>
            <a:r>
              <a:rPr lang="en-US" altLang="en-US" sz="2800"/>
              <a:t>Goal:  allow the types of objects to change at runtime. This includes adding new types, changing existing types, and changing the relationships between types. </a:t>
            </a:r>
          </a:p>
          <a:p>
            <a:pPr eaLnBrk="1" hangingPunct="1">
              <a:lnSpc>
                <a:spcPct val="90000"/>
              </a:lnSpc>
            </a:pPr>
            <a:r>
              <a:rPr lang="en-US" altLang="en-US" sz="2800"/>
              <a:t>Solution: Dynamic Object Model (Adaptive Object Model, Runtime Domain Model)</a:t>
            </a:r>
          </a:p>
          <a:p>
            <a:pPr lvl="1" eaLnBrk="1" hangingPunct="1">
              <a:lnSpc>
                <a:spcPct val="90000"/>
              </a:lnSpc>
            </a:pPr>
            <a:r>
              <a:rPr lang="en-US" altLang="en-US" sz="2400"/>
              <a:t>Composed from patterns Type Object and Property List</a:t>
            </a:r>
          </a:p>
          <a:p>
            <a:pPr lvl="1" eaLnBrk="1" hangingPunct="1">
              <a:lnSpc>
                <a:spcPct val="90000"/>
              </a:lnSpc>
            </a:pPr>
            <a:r>
              <a:rPr lang="en-US" altLang="en-US" sz="2400"/>
              <a:t>Bibliography:</a:t>
            </a:r>
          </a:p>
          <a:p>
            <a:pPr lvl="2" eaLnBrk="1" hangingPunct="1">
              <a:lnSpc>
                <a:spcPct val="90000"/>
              </a:lnSpc>
            </a:pPr>
            <a:r>
              <a:rPr lang="en-US" altLang="en-US" sz="2000"/>
              <a:t>D.Riehle, M.Tilman, R.Johnson: </a:t>
            </a:r>
            <a:r>
              <a:rPr lang="en-US" altLang="en-US" sz="2000" i="1"/>
              <a:t>Dynamic Object Model </a:t>
            </a:r>
            <a:r>
              <a:rPr lang="en-US" altLang="en-US" sz="1600">
                <a:hlinkClick r:id="rId2"/>
              </a:rPr>
              <a:t>http://hillside.net/plop/plop2k/proceedings/Riehle/Riehle.pdf</a:t>
            </a:r>
            <a:endParaRPr lang="en-US" altLang="en-US" sz="1600"/>
          </a:p>
          <a:p>
            <a:pPr lvl="2" eaLnBrk="1" hangingPunct="1">
              <a:lnSpc>
                <a:spcPct val="90000"/>
              </a:lnSpc>
              <a:buFontTx/>
              <a:buNone/>
            </a:pPr>
            <a:endParaRPr lang="en-US" altLang="en-US" sz="2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FF59E44-6762-B096-A70E-EEFF86E46044}"/>
              </a:ext>
            </a:extLst>
          </p:cNvPr>
          <p:cNvSpPr>
            <a:spLocks noGrp="1" noChangeArrowheads="1"/>
          </p:cNvSpPr>
          <p:nvPr>
            <p:ph type="title"/>
          </p:nvPr>
        </p:nvSpPr>
        <p:spPr/>
        <p:txBody>
          <a:bodyPr/>
          <a:lstStyle/>
          <a:p>
            <a:pPr eaLnBrk="1" hangingPunct="1"/>
            <a:r>
              <a:rPr lang="en-US" altLang="en-US"/>
              <a:t>Motivating Example</a:t>
            </a:r>
          </a:p>
        </p:txBody>
      </p:sp>
      <p:sp>
        <p:nvSpPr>
          <p:cNvPr id="35843" name="Rectangle 3">
            <a:extLst>
              <a:ext uri="{FF2B5EF4-FFF2-40B4-BE49-F238E27FC236}">
                <a16:creationId xmlns:a16="http://schemas.microsoft.com/office/drawing/2014/main" id="{9E43FFF7-2CE2-3ACB-F7FA-238B07B878FE}"/>
              </a:ext>
            </a:extLst>
          </p:cNvPr>
          <p:cNvSpPr>
            <a:spLocks noGrp="1" noChangeArrowheads="1"/>
          </p:cNvSpPr>
          <p:nvPr>
            <p:ph type="body" idx="1"/>
          </p:nvPr>
        </p:nvSpPr>
        <p:spPr/>
        <p:txBody>
          <a:bodyPr/>
          <a:lstStyle/>
          <a:p>
            <a:pPr eaLnBrk="1" hangingPunct="1"/>
            <a:r>
              <a:rPr lang="en-US" altLang="en-US" sz="2000"/>
              <a:t>A banking system for handling customer accounts </a:t>
            </a:r>
          </a:p>
          <a:p>
            <a:pPr eaLnBrk="1" hangingPunct="1"/>
            <a:r>
              <a:rPr lang="en-US" altLang="en-US" sz="2000"/>
              <a:t>A class hierarchy of account classes is not feasible, because:</a:t>
            </a:r>
          </a:p>
          <a:p>
            <a:pPr lvl="1" eaLnBrk="1" hangingPunct="1"/>
            <a:r>
              <a:rPr lang="en-US" altLang="en-US" sz="1800"/>
              <a:t>more than 500 types of accounts</a:t>
            </a:r>
          </a:p>
          <a:p>
            <a:pPr lvl="1" eaLnBrk="1" hangingPunct="1"/>
            <a:r>
              <a:rPr lang="en-US" altLang="en-US" sz="1800"/>
              <a:t>Not all account types are known from the beginning</a:t>
            </a:r>
          </a:p>
          <a:p>
            <a:pPr lvl="1" eaLnBrk="1" hangingPunct="1"/>
            <a:r>
              <a:rPr lang="en-US" altLang="en-US" sz="1800"/>
              <a:t>Creating a new account type means changing source code (subtype) </a:t>
            </a:r>
          </a:p>
        </p:txBody>
      </p:sp>
      <p:pic>
        <p:nvPicPr>
          <p:cNvPr id="35844" name="Picture 4">
            <a:extLst>
              <a:ext uri="{FF2B5EF4-FFF2-40B4-BE49-F238E27FC236}">
                <a16:creationId xmlns:a16="http://schemas.microsoft.com/office/drawing/2014/main" id="{ED02DDB3-5940-093E-2C3C-2E5A5A52DA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0000"/>
            <a:ext cx="9144000" cy="26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E8187DF2-625D-633E-6E60-6DACA223E862}"/>
              </a:ext>
            </a:extLst>
          </p:cNvPr>
          <p:cNvSpPr>
            <a:spLocks noGrp="1" noChangeArrowheads="1"/>
          </p:cNvSpPr>
          <p:nvPr>
            <p:ph type="title"/>
          </p:nvPr>
        </p:nvSpPr>
        <p:spPr/>
        <p:txBody>
          <a:bodyPr/>
          <a:lstStyle/>
          <a:p>
            <a:pPr eaLnBrk="1" hangingPunct="1"/>
            <a:r>
              <a:rPr lang="en-US" altLang="en-US"/>
              <a:t>The Dynamic Object Model</a:t>
            </a:r>
          </a:p>
        </p:txBody>
      </p:sp>
      <p:sp>
        <p:nvSpPr>
          <p:cNvPr id="36867" name="Rectangle 3">
            <a:extLst>
              <a:ext uri="{FF2B5EF4-FFF2-40B4-BE49-F238E27FC236}">
                <a16:creationId xmlns:a16="http://schemas.microsoft.com/office/drawing/2014/main" id="{224220BF-D7BD-9D0E-7C19-310410CA5FB3}"/>
              </a:ext>
            </a:extLst>
          </p:cNvPr>
          <p:cNvSpPr>
            <a:spLocks noGrp="1" noChangeArrowheads="1"/>
          </p:cNvSpPr>
          <p:nvPr>
            <p:ph type="body" idx="1"/>
          </p:nvPr>
        </p:nvSpPr>
        <p:spPr/>
        <p:txBody>
          <a:bodyPr/>
          <a:lstStyle/>
          <a:p>
            <a:pPr algn="ctr" eaLnBrk="1" hangingPunct="1">
              <a:buFontTx/>
              <a:buNone/>
            </a:pPr>
            <a:r>
              <a:rPr lang="en-US" altLang="en-US"/>
              <a:t>Dynamic Object Model Pattern =</a:t>
            </a:r>
          </a:p>
          <a:p>
            <a:pPr algn="ctr" eaLnBrk="1" hangingPunct="1">
              <a:buFontTx/>
              <a:buNone/>
            </a:pPr>
            <a:r>
              <a:rPr lang="en-US" altLang="en-US"/>
              <a:t>Type Object Pattern +</a:t>
            </a:r>
          </a:p>
          <a:p>
            <a:pPr algn="ctr" eaLnBrk="1" hangingPunct="1">
              <a:buFontTx/>
              <a:buNone/>
            </a:pPr>
            <a:r>
              <a:rPr lang="en-US" altLang="en-US"/>
              <a:t>Property List Pattern</a:t>
            </a:r>
          </a:p>
          <a:p>
            <a:pPr algn="ctr" eaLnBrk="1" hangingPunct="1">
              <a:buFontTx/>
              <a:buNone/>
            </a:pPr>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100053B-794E-E63A-9005-C5ED32879D44}"/>
              </a:ext>
            </a:extLst>
          </p:cNvPr>
          <p:cNvSpPr>
            <a:spLocks noGrp="1" noChangeArrowheads="1"/>
          </p:cNvSpPr>
          <p:nvPr>
            <p:ph type="title"/>
          </p:nvPr>
        </p:nvSpPr>
        <p:spPr/>
        <p:txBody>
          <a:bodyPr/>
          <a:lstStyle/>
          <a:p>
            <a:pPr eaLnBrk="1" hangingPunct="1"/>
            <a:r>
              <a:rPr lang="en-US" altLang="en-US"/>
              <a:t>Type Object</a:t>
            </a:r>
          </a:p>
        </p:txBody>
      </p:sp>
      <p:pic>
        <p:nvPicPr>
          <p:cNvPr id="37891" name="Picture 5">
            <a:extLst>
              <a:ext uri="{FF2B5EF4-FFF2-40B4-BE49-F238E27FC236}">
                <a16:creationId xmlns:a16="http://schemas.microsoft.com/office/drawing/2014/main" id="{D64AD461-8EAF-BC18-F2DD-AEA121F5AB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4740275"/>
            <a:ext cx="701040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892" name="Rectangle 6">
            <a:extLst>
              <a:ext uri="{FF2B5EF4-FFF2-40B4-BE49-F238E27FC236}">
                <a16:creationId xmlns:a16="http://schemas.microsoft.com/office/drawing/2014/main" id="{6566744C-5908-6679-2D65-20C62BF01A9D}"/>
              </a:ext>
            </a:extLst>
          </p:cNvPr>
          <p:cNvSpPr>
            <a:spLocks noGrp="1" noChangeArrowheads="1"/>
          </p:cNvSpPr>
          <p:nvPr>
            <p:ph type="body" idx="1"/>
          </p:nvPr>
        </p:nvSpPr>
        <p:spPr>
          <a:xfrm>
            <a:off x="457200" y="1600200"/>
            <a:ext cx="8229600" cy="3048000"/>
          </a:xfrm>
        </p:spPr>
        <p:txBody>
          <a:bodyPr/>
          <a:lstStyle/>
          <a:p>
            <a:pPr eaLnBrk="1" hangingPunct="1">
              <a:lnSpc>
                <a:spcPct val="90000"/>
              </a:lnSpc>
            </a:pPr>
            <a:r>
              <a:rPr lang="en-US" altLang="en-US" sz="2400"/>
              <a:t>Classical OO approach: a subclass for every new type</a:t>
            </a:r>
          </a:p>
          <a:p>
            <a:pPr lvl="1" eaLnBrk="1" hangingPunct="1">
              <a:lnSpc>
                <a:spcPct val="90000"/>
              </a:lnSpc>
            </a:pPr>
            <a:r>
              <a:rPr lang="en-US" altLang="en-US" sz="2000"/>
              <a:t>Introducing a new type needs new code</a:t>
            </a:r>
          </a:p>
          <a:p>
            <a:pPr eaLnBrk="1" hangingPunct="1">
              <a:lnSpc>
                <a:spcPct val="90000"/>
              </a:lnSpc>
            </a:pPr>
            <a:r>
              <a:rPr lang="en-US" altLang="en-US" sz="2400"/>
              <a:t>The metaclass ComponentType:  instances of this class replace subclasses</a:t>
            </a:r>
          </a:p>
          <a:p>
            <a:pPr lvl="1" eaLnBrk="1" hangingPunct="1">
              <a:lnSpc>
                <a:spcPct val="90000"/>
              </a:lnSpc>
            </a:pPr>
            <a:r>
              <a:rPr lang="en-US" altLang="en-US" sz="2000"/>
              <a:t>Allows introducing new types at runtime</a:t>
            </a:r>
          </a:p>
          <a:p>
            <a:pPr lvl="1" eaLnBrk="1" hangingPunct="1">
              <a:lnSpc>
                <a:spcPct val="90000"/>
              </a:lnSpc>
            </a:pPr>
            <a:r>
              <a:rPr lang="en-US" altLang="en-US" sz="2000"/>
              <a:t>Allows modifying the type of an object at runtime  (example: an account is transformed from CheckingAccount in VIPAccount) </a:t>
            </a:r>
          </a:p>
          <a:p>
            <a:pPr lvl="2" eaLnBrk="1" hangingPunct="1">
              <a:lnSpc>
                <a:spcPct val="90000"/>
              </a:lnSpc>
            </a:pPr>
            <a:r>
              <a:rPr lang="en-US" altLang="en-US" sz="1800"/>
              <a:t>Here comes also the problem of converting attributes, but with TypeObject the user has the control over the process</a:t>
            </a:r>
          </a:p>
          <a:p>
            <a:pPr eaLnBrk="1" hangingPunct="1">
              <a:lnSpc>
                <a:spcPct val="90000"/>
              </a:lnSpc>
            </a:pPr>
            <a:endParaRPr lang="en-US" altLang="en-US" sz="2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A4A84448-3754-5F0C-7CCC-3E22C7182D4D}"/>
              </a:ext>
            </a:extLst>
          </p:cNvPr>
          <p:cNvSpPr>
            <a:spLocks noGrp="1" noChangeArrowheads="1"/>
          </p:cNvSpPr>
          <p:nvPr>
            <p:ph type="title"/>
          </p:nvPr>
        </p:nvSpPr>
        <p:spPr/>
        <p:txBody>
          <a:bodyPr/>
          <a:lstStyle/>
          <a:p>
            <a:pPr eaLnBrk="1" hangingPunct="1"/>
            <a:r>
              <a:rPr lang="en-US" altLang="en-US"/>
              <a:t>Type Object - Example</a:t>
            </a:r>
          </a:p>
        </p:txBody>
      </p:sp>
      <p:pic>
        <p:nvPicPr>
          <p:cNvPr id="38915" name="Picture 4">
            <a:extLst>
              <a:ext uri="{FF2B5EF4-FFF2-40B4-BE49-F238E27FC236}">
                <a16:creationId xmlns:a16="http://schemas.microsoft.com/office/drawing/2014/main" id="{F0092A25-9DF0-B78D-A00C-C37B927C1D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600200"/>
            <a:ext cx="7239000" cy="17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916" name="Rectangle 5">
            <a:extLst>
              <a:ext uri="{FF2B5EF4-FFF2-40B4-BE49-F238E27FC236}">
                <a16:creationId xmlns:a16="http://schemas.microsoft.com/office/drawing/2014/main" id="{D4EB4F86-BBCB-74FB-CC70-F49FF0FA072E}"/>
              </a:ext>
            </a:extLst>
          </p:cNvPr>
          <p:cNvSpPr>
            <a:spLocks noGrp="1" noChangeArrowheads="1"/>
          </p:cNvSpPr>
          <p:nvPr>
            <p:ph type="body" idx="1"/>
          </p:nvPr>
        </p:nvSpPr>
        <p:spPr>
          <a:xfrm>
            <a:off x="990600" y="3505200"/>
            <a:ext cx="7162800" cy="2925763"/>
          </a:xfrm>
        </p:spPr>
        <p:txBody>
          <a:bodyPr/>
          <a:lstStyle/>
          <a:p>
            <a:pPr eaLnBrk="1" hangingPunct="1">
              <a:buFontTx/>
              <a:buNone/>
            </a:pPr>
            <a:r>
              <a:rPr lang="en-US" altLang="en-US" sz="1800"/>
              <a:t>SavingsAccountType=new AccountType(“SavingsAccount”)</a:t>
            </a:r>
          </a:p>
          <a:p>
            <a:pPr eaLnBrk="1" hangingPunct="1">
              <a:buFontTx/>
              <a:buNone/>
            </a:pPr>
            <a:r>
              <a:rPr lang="en-US" altLang="en-US" sz="1800"/>
              <a:t>SavingsAccount1 = new Account(SavingsAccountType);</a:t>
            </a:r>
          </a:p>
          <a:p>
            <a:pPr eaLnBrk="1" hangingPunct="1">
              <a:buFontTx/>
              <a:buNone/>
            </a:pPr>
            <a:r>
              <a:rPr lang="en-US" altLang="en-US" sz="1800"/>
              <a:t>SavingsAccount2 = new Account(SavingsAccountType);</a:t>
            </a:r>
          </a:p>
          <a:p>
            <a:pPr eaLnBrk="1" hangingPunct="1">
              <a:buFontTx/>
              <a:buNone/>
            </a:pPr>
            <a:r>
              <a:rPr lang="en-US" altLang="en-US" sz="1800"/>
              <a:t>CurrentAccountType=new AccountType(“CurrentAccount”);</a:t>
            </a:r>
          </a:p>
          <a:p>
            <a:pPr eaLnBrk="1" hangingPunct="1">
              <a:buFontTx/>
              <a:buNone/>
            </a:pPr>
            <a:r>
              <a:rPr lang="en-US" altLang="en-US" sz="1800"/>
              <a:t>CurrentAccount1 = new Account(CurrentAccountType);</a:t>
            </a:r>
          </a:p>
          <a:p>
            <a:pPr eaLnBrk="1" hangingPunct="1">
              <a:buFontTx/>
              <a:buNone/>
            </a:pPr>
            <a:endParaRPr lang="en-US" altLang="en-US" sz="18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12EE77FA-3D13-2638-E6E5-0FA3E172B7E2}"/>
              </a:ext>
            </a:extLst>
          </p:cNvPr>
          <p:cNvSpPr>
            <a:spLocks noGrp="1" noChangeArrowheads="1"/>
          </p:cNvSpPr>
          <p:nvPr>
            <p:ph type="title"/>
          </p:nvPr>
        </p:nvSpPr>
        <p:spPr>
          <a:xfrm>
            <a:off x="457200" y="228600"/>
            <a:ext cx="8229600" cy="1143000"/>
          </a:xfrm>
        </p:spPr>
        <p:txBody>
          <a:bodyPr/>
          <a:lstStyle/>
          <a:p>
            <a:pPr eaLnBrk="1" hangingPunct="1"/>
            <a:r>
              <a:rPr lang="en-US" altLang="en-US"/>
              <a:t>Property List</a:t>
            </a:r>
          </a:p>
        </p:txBody>
      </p:sp>
      <p:sp>
        <p:nvSpPr>
          <p:cNvPr id="39939" name="Rectangle 7">
            <a:extLst>
              <a:ext uri="{FF2B5EF4-FFF2-40B4-BE49-F238E27FC236}">
                <a16:creationId xmlns:a16="http://schemas.microsoft.com/office/drawing/2014/main" id="{24934636-59CC-C812-4B97-76497C07139D}"/>
              </a:ext>
            </a:extLst>
          </p:cNvPr>
          <p:cNvSpPr>
            <a:spLocks noGrp="1" noChangeArrowheads="1"/>
          </p:cNvSpPr>
          <p:nvPr>
            <p:ph type="body" sz="half" idx="1"/>
          </p:nvPr>
        </p:nvSpPr>
        <p:spPr/>
        <p:txBody>
          <a:bodyPr/>
          <a:lstStyle/>
          <a:p>
            <a:pPr eaLnBrk="1" hangingPunct="1"/>
            <a:r>
              <a:rPr lang="en-US" altLang="en-US" sz="2400"/>
              <a:t>Allows instances of the same type  to have different kinds of attributes</a:t>
            </a:r>
          </a:p>
          <a:p>
            <a:pPr eaLnBrk="1" hangingPunct="1"/>
            <a:r>
              <a:rPr lang="en-US" altLang="en-US" sz="2400"/>
              <a:t>Makes it possible to add or remove attributes at runtime</a:t>
            </a:r>
          </a:p>
        </p:txBody>
      </p:sp>
      <p:pic>
        <p:nvPicPr>
          <p:cNvPr id="39940" name="Picture 4">
            <a:extLst>
              <a:ext uri="{FF2B5EF4-FFF2-40B4-BE49-F238E27FC236}">
                <a16:creationId xmlns:a16="http://schemas.microsoft.com/office/drawing/2014/main" id="{4E0CFF4A-C336-1E55-6E3E-352F057696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25" y="1595438"/>
            <a:ext cx="2803525" cy="434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B92DF29-27B0-9977-F3EE-CC9AE3403DCA}"/>
              </a:ext>
            </a:extLst>
          </p:cNvPr>
          <p:cNvSpPr>
            <a:spLocks noGrp="1" noChangeArrowheads="1"/>
          </p:cNvSpPr>
          <p:nvPr>
            <p:ph type="title"/>
          </p:nvPr>
        </p:nvSpPr>
        <p:spPr/>
        <p:txBody>
          <a:bodyPr/>
          <a:lstStyle/>
          <a:p>
            <a:pPr eaLnBrk="1" hangingPunct="1"/>
            <a:r>
              <a:rPr lang="en-US" altLang="en-US"/>
              <a:t>Property List - Example</a:t>
            </a:r>
          </a:p>
        </p:txBody>
      </p:sp>
      <p:sp>
        <p:nvSpPr>
          <p:cNvPr id="40963" name="Rectangle 3">
            <a:extLst>
              <a:ext uri="{FF2B5EF4-FFF2-40B4-BE49-F238E27FC236}">
                <a16:creationId xmlns:a16="http://schemas.microsoft.com/office/drawing/2014/main" id="{E0BD65AD-DAFC-47CE-A40D-61FEBB025D04}"/>
              </a:ext>
            </a:extLst>
          </p:cNvPr>
          <p:cNvSpPr>
            <a:spLocks noGrp="1" noChangeArrowheads="1"/>
          </p:cNvSpPr>
          <p:nvPr>
            <p:ph type="body" idx="1"/>
          </p:nvPr>
        </p:nvSpPr>
        <p:spPr>
          <a:xfrm>
            <a:off x="3429000" y="2362200"/>
            <a:ext cx="5334000" cy="3001963"/>
          </a:xfrm>
        </p:spPr>
        <p:txBody>
          <a:bodyPr/>
          <a:lstStyle/>
          <a:p>
            <a:pPr eaLnBrk="1" hangingPunct="1">
              <a:buFontTx/>
              <a:buNone/>
            </a:pPr>
            <a:r>
              <a:rPr lang="en-US" altLang="en-US" sz="1800"/>
              <a:t>Account1=new Account();</a:t>
            </a:r>
          </a:p>
          <a:p>
            <a:pPr eaLnBrk="1" hangingPunct="1">
              <a:buFontTx/>
              <a:buNone/>
            </a:pPr>
            <a:r>
              <a:rPr lang="en-US" altLang="en-US" sz="1800"/>
              <a:t>Account1.addProperty(“OverdraftLimit”, Float.class, new Float(1000.0));</a:t>
            </a:r>
          </a:p>
          <a:p>
            <a:pPr eaLnBrk="1" hangingPunct="1">
              <a:buFontTx/>
              <a:buNone/>
            </a:pPr>
            <a:r>
              <a:rPr lang="en-US" altLang="en-US" sz="1800"/>
              <a:t>Account2 = new Account();</a:t>
            </a:r>
          </a:p>
          <a:p>
            <a:pPr eaLnBrk="1" hangingPunct="1">
              <a:buFontTx/>
              <a:buNone/>
            </a:pPr>
            <a:r>
              <a:rPr lang="en-US" altLang="en-US" sz="1800"/>
              <a:t>Account2.addProperty(“DepositTerm”, Integer.class, new Integer(12));</a:t>
            </a:r>
          </a:p>
          <a:p>
            <a:pPr eaLnBrk="1" hangingPunct="1">
              <a:buFontTx/>
              <a:buNone/>
            </a:pPr>
            <a:endParaRPr lang="en-US" altLang="en-US" sz="1800"/>
          </a:p>
        </p:txBody>
      </p:sp>
      <p:pic>
        <p:nvPicPr>
          <p:cNvPr id="40964" name="Picture 5">
            <a:extLst>
              <a:ext uri="{FF2B5EF4-FFF2-40B4-BE49-F238E27FC236}">
                <a16:creationId xmlns:a16="http://schemas.microsoft.com/office/drawing/2014/main" id="{5BFDEC36-8316-CE2B-EE10-502061ED50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8" y="1905000"/>
            <a:ext cx="26035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44F9979D-B50F-DE86-AF1E-E847480388CD}"/>
              </a:ext>
            </a:extLst>
          </p:cNvPr>
          <p:cNvSpPr>
            <a:spLocks noGrp="1" noChangeArrowheads="1"/>
          </p:cNvSpPr>
          <p:nvPr>
            <p:ph type="title"/>
          </p:nvPr>
        </p:nvSpPr>
        <p:spPr/>
        <p:txBody>
          <a:bodyPr/>
          <a:lstStyle/>
          <a:p>
            <a:pPr eaLnBrk="1" hangingPunct="1"/>
            <a:r>
              <a:rPr lang="en-US" altLang="en-US" sz="4000"/>
              <a:t>Accounts problem solved: with Type Object and Property List</a:t>
            </a:r>
          </a:p>
        </p:txBody>
      </p:sp>
      <p:pic>
        <p:nvPicPr>
          <p:cNvPr id="41987" name="Picture 4">
            <a:extLst>
              <a:ext uri="{FF2B5EF4-FFF2-40B4-BE49-F238E27FC236}">
                <a16:creationId xmlns:a16="http://schemas.microsoft.com/office/drawing/2014/main" id="{9FFF6D43-BCD1-009A-C09F-CC57F0B8F9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828800"/>
            <a:ext cx="8915400" cy="334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629" name="Oval 5">
            <a:extLst>
              <a:ext uri="{FF2B5EF4-FFF2-40B4-BE49-F238E27FC236}">
                <a16:creationId xmlns:a16="http://schemas.microsoft.com/office/drawing/2014/main" id="{830FA08E-94B2-2DB7-A0CB-8F3D7B370D07}"/>
              </a:ext>
            </a:extLst>
          </p:cNvPr>
          <p:cNvSpPr>
            <a:spLocks noChangeArrowheads="1"/>
          </p:cNvSpPr>
          <p:nvPr/>
        </p:nvSpPr>
        <p:spPr bwMode="auto">
          <a:xfrm>
            <a:off x="0" y="1600200"/>
            <a:ext cx="7162800" cy="1600200"/>
          </a:xfrm>
          <a:prstGeom prst="ellipse">
            <a:avLst/>
          </a:prstGeom>
          <a:noFill/>
          <a:ln w="222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410630" name="Text Box 6">
            <a:extLst>
              <a:ext uri="{FF2B5EF4-FFF2-40B4-BE49-F238E27FC236}">
                <a16:creationId xmlns:a16="http://schemas.microsoft.com/office/drawing/2014/main" id="{74582532-0CD2-6714-2016-1215B22FB103}"/>
              </a:ext>
            </a:extLst>
          </p:cNvPr>
          <p:cNvSpPr txBox="1">
            <a:spLocks noChangeArrowheads="1"/>
          </p:cNvSpPr>
          <p:nvPr/>
        </p:nvSpPr>
        <p:spPr bwMode="auto">
          <a:xfrm>
            <a:off x="6400800" y="1408113"/>
            <a:ext cx="2743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FF0000"/>
                </a:solidFill>
              </a:rPr>
              <a:t>Type Object: AccountType: new types of accounts can be dynamically created</a:t>
            </a:r>
          </a:p>
        </p:txBody>
      </p:sp>
      <p:sp>
        <p:nvSpPr>
          <p:cNvPr id="410631" name="Oval 7">
            <a:extLst>
              <a:ext uri="{FF2B5EF4-FFF2-40B4-BE49-F238E27FC236}">
                <a16:creationId xmlns:a16="http://schemas.microsoft.com/office/drawing/2014/main" id="{3DDE5CE4-6B08-72E3-A684-C3FF46D8E828}"/>
              </a:ext>
            </a:extLst>
          </p:cNvPr>
          <p:cNvSpPr>
            <a:spLocks noChangeArrowheads="1"/>
          </p:cNvSpPr>
          <p:nvPr/>
        </p:nvSpPr>
        <p:spPr bwMode="auto">
          <a:xfrm>
            <a:off x="3810000" y="1219200"/>
            <a:ext cx="2590800" cy="4572000"/>
          </a:xfrm>
          <a:prstGeom prst="ellipse">
            <a:avLst/>
          </a:prstGeom>
          <a:noFill/>
          <a:ln w="190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410632" name="Text Box 8">
            <a:extLst>
              <a:ext uri="{FF2B5EF4-FFF2-40B4-BE49-F238E27FC236}">
                <a16:creationId xmlns:a16="http://schemas.microsoft.com/office/drawing/2014/main" id="{8AF84B91-C676-2DB9-6DA4-73357F6098AE}"/>
              </a:ext>
            </a:extLst>
          </p:cNvPr>
          <p:cNvSpPr txBox="1">
            <a:spLocks noChangeArrowheads="1"/>
          </p:cNvSpPr>
          <p:nvPr/>
        </p:nvSpPr>
        <p:spPr bwMode="auto">
          <a:xfrm>
            <a:off x="6613525" y="3184525"/>
            <a:ext cx="25304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9900"/>
                </a:solidFill>
              </a:rPr>
              <a:t>PropertiesList: each account has its own set of properties</a:t>
            </a:r>
          </a:p>
        </p:txBody>
      </p:sp>
      <p:sp>
        <p:nvSpPr>
          <p:cNvPr id="410634" name="Oval 10">
            <a:extLst>
              <a:ext uri="{FF2B5EF4-FFF2-40B4-BE49-F238E27FC236}">
                <a16:creationId xmlns:a16="http://schemas.microsoft.com/office/drawing/2014/main" id="{B95E9D90-BB2C-47D9-BEB7-97EDA70CF7EA}"/>
              </a:ext>
            </a:extLst>
          </p:cNvPr>
          <p:cNvSpPr>
            <a:spLocks noChangeArrowheads="1"/>
          </p:cNvSpPr>
          <p:nvPr/>
        </p:nvSpPr>
        <p:spPr bwMode="auto">
          <a:xfrm>
            <a:off x="0" y="3733800"/>
            <a:ext cx="7162800" cy="1600200"/>
          </a:xfrm>
          <a:prstGeom prst="ellipse">
            <a:avLst/>
          </a:prstGeom>
          <a:noFill/>
          <a:ln w="22225">
            <a:solidFill>
              <a:srgbClr val="33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410635" name="Text Box 11">
            <a:extLst>
              <a:ext uri="{FF2B5EF4-FFF2-40B4-BE49-F238E27FC236}">
                <a16:creationId xmlns:a16="http://schemas.microsoft.com/office/drawing/2014/main" id="{C4FF740D-550F-4EBC-CA90-99DA6B44D3C0}"/>
              </a:ext>
            </a:extLst>
          </p:cNvPr>
          <p:cNvSpPr txBox="1">
            <a:spLocks noChangeArrowheads="1"/>
          </p:cNvSpPr>
          <p:nvPr/>
        </p:nvSpPr>
        <p:spPr bwMode="auto">
          <a:xfrm>
            <a:off x="1905000" y="5499100"/>
            <a:ext cx="27432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chemeClr val="accent2"/>
                </a:solidFill>
              </a:rPr>
              <a:t>Type Object: PropertyType:  controls the allowed types of properties for a certain type of account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06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063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41063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06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106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106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9" grpId="0" animBg="1"/>
      <p:bldP spid="410630" grpId="0"/>
      <p:bldP spid="410631" grpId="0" animBg="1"/>
      <p:bldP spid="410632" grpId="0"/>
      <p:bldP spid="410634" grpId="0" animBg="1"/>
      <p:bldP spid="4106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0C0DC13-D708-3482-F581-F6D07A016987}"/>
              </a:ext>
            </a:extLst>
          </p:cNvPr>
          <p:cNvSpPr>
            <a:spLocks noGrp="1" noChangeArrowheads="1"/>
          </p:cNvSpPr>
          <p:nvPr>
            <p:ph type="title"/>
          </p:nvPr>
        </p:nvSpPr>
        <p:spPr>
          <a:xfrm>
            <a:off x="457200" y="76200"/>
            <a:ext cx="8229600" cy="1143000"/>
          </a:xfrm>
        </p:spPr>
        <p:txBody>
          <a:bodyPr/>
          <a:lstStyle/>
          <a:p>
            <a:pPr eaLnBrk="1" hangingPunct="1"/>
            <a:r>
              <a:rPr lang="en-US" altLang="en-US"/>
              <a:t>Reflection – The principle</a:t>
            </a:r>
          </a:p>
        </p:txBody>
      </p:sp>
      <p:sp>
        <p:nvSpPr>
          <p:cNvPr id="6147" name="Rectangle 3">
            <a:extLst>
              <a:ext uri="{FF2B5EF4-FFF2-40B4-BE49-F238E27FC236}">
                <a16:creationId xmlns:a16="http://schemas.microsoft.com/office/drawing/2014/main" id="{7FC10FBB-E193-1D96-6822-9E825CAB8016}"/>
              </a:ext>
            </a:extLst>
          </p:cNvPr>
          <p:cNvSpPr>
            <a:spLocks noGrp="1" noChangeArrowheads="1"/>
          </p:cNvSpPr>
          <p:nvPr>
            <p:ph type="body" idx="1"/>
          </p:nvPr>
        </p:nvSpPr>
        <p:spPr>
          <a:xfrm>
            <a:off x="457200" y="1295400"/>
            <a:ext cx="8229600" cy="5181600"/>
          </a:xfrm>
        </p:spPr>
        <p:txBody>
          <a:bodyPr/>
          <a:lstStyle/>
          <a:p>
            <a:pPr eaLnBrk="1" hangingPunct="1">
              <a:lnSpc>
                <a:spcPct val="95000"/>
              </a:lnSpc>
            </a:pPr>
            <a:r>
              <a:rPr lang="en-US" altLang="en-US" sz="2400"/>
              <a:t>A precondition for doing changes is to be aware of the current condition  =&gt; a “mirror”  is needed</a:t>
            </a:r>
          </a:p>
          <a:p>
            <a:pPr eaLnBrk="1" hangingPunct="1">
              <a:lnSpc>
                <a:spcPct val="95000"/>
              </a:lnSpc>
            </a:pPr>
            <a:r>
              <a:rPr lang="en-US" altLang="en-US" sz="2400"/>
              <a:t>A self-aware software system is built on 2 levels:</a:t>
            </a:r>
          </a:p>
          <a:p>
            <a:pPr eaLnBrk="1" hangingPunct="1">
              <a:lnSpc>
                <a:spcPct val="95000"/>
              </a:lnSpc>
            </a:pPr>
            <a:r>
              <a:rPr lang="en-US" altLang="en-US" sz="2400" b="1"/>
              <a:t>Meta level</a:t>
            </a:r>
          </a:p>
          <a:p>
            <a:pPr eaLnBrk="1" hangingPunct="1">
              <a:lnSpc>
                <a:spcPct val="95000"/>
              </a:lnSpc>
            </a:pPr>
            <a:r>
              <a:rPr lang="en-US" altLang="en-US" sz="2400" b="1"/>
              <a:t>Base level</a:t>
            </a:r>
          </a:p>
          <a:p>
            <a:pPr eaLnBrk="1" hangingPunct="1">
              <a:lnSpc>
                <a:spcPct val="95000"/>
              </a:lnSpc>
            </a:pPr>
            <a:endParaRPr lang="en-US" altLang="en-US" sz="2400" b="1"/>
          </a:p>
          <a:p>
            <a:pPr eaLnBrk="1" hangingPunct="1">
              <a:lnSpc>
                <a:spcPct val="95000"/>
              </a:lnSpc>
            </a:pPr>
            <a:r>
              <a:rPr lang="en-US" altLang="en-US" sz="2400"/>
              <a:t>There is a protocol that governs the interaction with the MetaLevel:</a:t>
            </a:r>
          </a:p>
          <a:p>
            <a:pPr eaLnBrk="1" hangingPunct="1">
              <a:lnSpc>
                <a:spcPct val="95000"/>
              </a:lnSpc>
            </a:pPr>
            <a:r>
              <a:rPr lang="en-US" altLang="en-US" sz="2400" b="1"/>
              <a:t>Meta Object Protocol</a:t>
            </a:r>
            <a:endParaRPr lang="en-US" altLang="en-US" sz="24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3422B43-F793-5872-CA76-4187800194D1}"/>
              </a:ext>
            </a:extLst>
          </p:cNvPr>
          <p:cNvSpPr>
            <a:spLocks noGrp="1" noChangeArrowheads="1"/>
          </p:cNvSpPr>
          <p:nvPr>
            <p:ph type="title"/>
          </p:nvPr>
        </p:nvSpPr>
        <p:spPr/>
        <p:txBody>
          <a:bodyPr/>
          <a:lstStyle/>
          <a:p>
            <a:pPr eaLnBrk="1" hangingPunct="1"/>
            <a:r>
              <a:rPr lang="en-US" altLang="en-US" sz="4000"/>
              <a:t>Accounts Example – The Solution</a:t>
            </a:r>
          </a:p>
        </p:txBody>
      </p:sp>
      <p:sp>
        <p:nvSpPr>
          <p:cNvPr id="43011" name="Rectangle 3">
            <a:extLst>
              <a:ext uri="{FF2B5EF4-FFF2-40B4-BE49-F238E27FC236}">
                <a16:creationId xmlns:a16="http://schemas.microsoft.com/office/drawing/2014/main" id="{8B063A09-18E4-4A7D-8FEA-5F9A489A01F2}"/>
              </a:ext>
            </a:extLst>
          </p:cNvPr>
          <p:cNvSpPr>
            <a:spLocks noGrp="1" noChangeArrowheads="1"/>
          </p:cNvSpPr>
          <p:nvPr>
            <p:ph type="body" idx="1"/>
          </p:nvPr>
        </p:nvSpPr>
        <p:spPr>
          <a:xfrm>
            <a:off x="457200" y="1524000"/>
            <a:ext cx="8686800" cy="4525963"/>
          </a:xfrm>
        </p:spPr>
        <p:txBody>
          <a:bodyPr/>
          <a:lstStyle/>
          <a:p>
            <a:pPr eaLnBrk="1" hangingPunct="1">
              <a:lnSpc>
                <a:spcPct val="80000"/>
              </a:lnSpc>
              <a:buFontTx/>
              <a:buNone/>
            </a:pPr>
            <a:r>
              <a:rPr lang="en-GB" altLang="en-US" sz="1600" noProof="1"/>
              <a:t>PropertyType OverdrawLimit = new PropertyType("overdrawLimit", Integer.class);</a:t>
            </a:r>
          </a:p>
          <a:p>
            <a:pPr eaLnBrk="1" hangingPunct="1">
              <a:lnSpc>
                <a:spcPct val="80000"/>
              </a:lnSpc>
              <a:buFontTx/>
              <a:buNone/>
            </a:pPr>
            <a:r>
              <a:rPr lang="en-GB" altLang="en-US" sz="1600" noProof="1"/>
              <a:t>PropertyType DepositTerm = new PropertyType("depositTerm", Integer.class);</a:t>
            </a:r>
          </a:p>
          <a:p>
            <a:pPr eaLnBrk="1" hangingPunct="1">
              <a:lnSpc>
                <a:spcPct val="80000"/>
              </a:lnSpc>
              <a:buFontTx/>
              <a:buNone/>
            </a:pPr>
            <a:r>
              <a:rPr lang="en-GB" altLang="en-US" sz="1600" noProof="1"/>
              <a:t>PropertyType OwnerName = new PropertyType("owner</a:t>
            </a:r>
            <a:r>
              <a:rPr lang="en-US" altLang="en-US" sz="1600"/>
              <a:t>N</a:t>
            </a:r>
            <a:r>
              <a:rPr lang="en-US" altLang="en-US" sz="1600" noProof="1"/>
              <a:t>ame", String.class);</a:t>
            </a:r>
          </a:p>
          <a:p>
            <a:pPr eaLnBrk="1" hangingPunct="1">
              <a:lnSpc>
                <a:spcPct val="80000"/>
              </a:lnSpc>
              <a:buFontTx/>
              <a:buNone/>
            </a:pPr>
            <a:endParaRPr lang="en-US" altLang="en-US" sz="1600"/>
          </a:p>
          <a:p>
            <a:pPr eaLnBrk="1" hangingPunct="1">
              <a:lnSpc>
                <a:spcPct val="80000"/>
              </a:lnSpc>
              <a:buFontTx/>
              <a:buNone/>
            </a:pPr>
            <a:r>
              <a:rPr lang="en-US" altLang="en-US" sz="1600" noProof="1"/>
              <a:t>AccountType SavingsAccount = new AccountType("SavingsAccount");</a:t>
            </a:r>
          </a:p>
          <a:p>
            <a:pPr eaLnBrk="1" hangingPunct="1">
              <a:lnSpc>
                <a:spcPct val="80000"/>
              </a:lnSpc>
              <a:buFontTx/>
              <a:buNone/>
            </a:pPr>
            <a:r>
              <a:rPr lang="en-US" altLang="en-US" sz="1600" noProof="1"/>
              <a:t>SavingsAccount.addPropertyType(DepositTerm);</a:t>
            </a:r>
          </a:p>
          <a:p>
            <a:pPr eaLnBrk="1" hangingPunct="1">
              <a:lnSpc>
                <a:spcPct val="80000"/>
              </a:lnSpc>
              <a:buFontTx/>
              <a:buNone/>
            </a:pPr>
            <a:r>
              <a:rPr lang="en-US" altLang="en-US" sz="1600" noProof="1"/>
              <a:t>SavingsAccount.addPropertyType(OwnerName);</a:t>
            </a:r>
          </a:p>
          <a:p>
            <a:pPr eaLnBrk="1" hangingPunct="1">
              <a:lnSpc>
                <a:spcPct val="80000"/>
              </a:lnSpc>
              <a:buFontTx/>
              <a:buNone/>
            </a:pPr>
            <a:endParaRPr lang="en-US" altLang="en-US" sz="1600" noProof="1"/>
          </a:p>
          <a:p>
            <a:pPr eaLnBrk="1" hangingPunct="1">
              <a:lnSpc>
                <a:spcPct val="80000"/>
              </a:lnSpc>
              <a:buFontTx/>
              <a:buNone/>
            </a:pPr>
            <a:r>
              <a:rPr lang="en-US" altLang="en-US" sz="1600" noProof="1"/>
              <a:t>AccountType AnonymousSavingsAccount = new</a:t>
            </a:r>
            <a:r>
              <a:rPr lang="en-US" altLang="en-US" sz="1600"/>
              <a:t> </a:t>
            </a:r>
            <a:r>
              <a:rPr lang="en-US" altLang="en-US" sz="1600" noProof="1"/>
              <a:t>AccountType("AnonymousSavingsAccount");</a:t>
            </a:r>
          </a:p>
          <a:p>
            <a:pPr eaLnBrk="1" hangingPunct="1">
              <a:lnSpc>
                <a:spcPct val="80000"/>
              </a:lnSpc>
              <a:buFontTx/>
              <a:buNone/>
            </a:pPr>
            <a:r>
              <a:rPr lang="en-US" altLang="en-US" sz="1600" noProof="1"/>
              <a:t>AnonymousSavingsAccount.addPropertyType(DepositTerm);</a:t>
            </a:r>
          </a:p>
          <a:p>
            <a:pPr eaLnBrk="1" hangingPunct="1">
              <a:lnSpc>
                <a:spcPct val="80000"/>
              </a:lnSpc>
              <a:buFontTx/>
              <a:buNone/>
            </a:pPr>
            <a:endParaRPr lang="en-US" altLang="en-US" sz="1600"/>
          </a:p>
          <a:p>
            <a:pPr eaLnBrk="1" hangingPunct="1">
              <a:lnSpc>
                <a:spcPct val="80000"/>
              </a:lnSpc>
              <a:buFontTx/>
              <a:buNone/>
            </a:pPr>
            <a:r>
              <a:rPr lang="en-US" altLang="en-US" sz="1600" noProof="1"/>
              <a:t>AccountType CurrentAccount = new AccountType("CurrentAccount");</a:t>
            </a:r>
          </a:p>
          <a:p>
            <a:pPr eaLnBrk="1" hangingPunct="1">
              <a:lnSpc>
                <a:spcPct val="80000"/>
              </a:lnSpc>
              <a:buFontTx/>
              <a:buNone/>
            </a:pPr>
            <a:r>
              <a:rPr lang="en-US" altLang="en-US" sz="1600" noProof="1"/>
              <a:t>CurrentAccount.addPropertyType(OverdrawLimit);</a:t>
            </a:r>
          </a:p>
          <a:p>
            <a:pPr eaLnBrk="1" hangingPunct="1">
              <a:lnSpc>
                <a:spcPct val="80000"/>
              </a:lnSpc>
              <a:buFontTx/>
              <a:buNone/>
            </a:pPr>
            <a:endParaRPr lang="en-US" altLang="en-US" sz="1600" noProof="1"/>
          </a:p>
          <a:p>
            <a:pPr eaLnBrk="1" hangingPunct="1">
              <a:lnSpc>
                <a:spcPct val="80000"/>
              </a:lnSpc>
              <a:buFontTx/>
              <a:buNone/>
            </a:pPr>
            <a:r>
              <a:rPr lang="en-US" altLang="en-US" sz="1600" noProof="1"/>
              <a:t>Account aSavingsAccount1 = new Account(SavingsAccount);</a:t>
            </a:r>
          </a:p>
          <a:p>
            <a:pPr eaLnBrk="1" hangingPunct="1">
              <a:lnSpc>
                <a:spcPct val="80000"/>
              </a:lnSpc>
              <a:buFontTx/>
              <a:buNone/>
            </a:pPr>
            <a:r>
              <a:rPr lang="en-US" altLang="en-US" sz="1600" noProof="1"/>
              <a:t>Account aSavingsAccount2 = new Account(SavingsAccount);</a:t>
            </a:r>
          </a:p>
          <a:p>
            <a:pPr eaLnBrk="1" hangingPunct="1">
              <a:lnSpc>
                <a:spcPct val="80000"/>
              </a:lnSpc>
              <a:buFontTx/>
              <a:buNone/>
            </a:pPr>
            <a:r>
              <a:rPr lang="en-US" altLang="en-US" sz="1600" noProof="1"/>
              <a:t>Account aCurrentAccount = new Account(CurrentAccount);</a:t>
            </a:r>
          </a:p>
          <a:p>
            <a:pPr eaLnBrk="1" hangingPunct="1">
              <a:lnSpc>
                <a:spcPct val="80000"/>
              </a:lnSpc>
              <a:buFontTx/>
              <a:buNone/>
            </a:pPr>
            <a:endParaRPr lang="en-US" altLang="en-US" sz="1600"/>
          </a:p>
          <a:p>
            <a:pPr eaLnBrk="1" hangingPunct="1">
              <a:lnSpc>
                <a:spcPct val="80000"/>
              </a:lnSpc>
              <a:buFontTx/>
              <a:buNone/>
            </a:pPr>
            <a:r>
              <a:rPr lang="en-US" altLang="en-US" sz="1600" noProof="1"/>
              <a:t>aSavingsAccount1.setProperty("depositTerm", new Integer(12));</a:t>
            </a:r>
            <a:endParaRPr lang="en-US" altLang="en-US" sz="1600"/>
          </a:p>
          <a:p>
            <a:pPr eaLnBrk="1" hangingPunct="1">
              <a:lnSpc>
                <a:spcPct val="80000"/>
              </a:lnSpc>
              <a:buFontTx/>
              <a:buNone/>
            </a:pPr>
            <a:r>
              <a:rPr lang="en-US" altLang="en-US" sz="1600"/>
              <a:t>aSavingsAccount1.setProperty(“overdrawLimit”, new Integer(1000)); // will be not allowed</a:t>
            </a:r>
          </a:p>
          <a:p>
            <a:pPr eaLnBrk="1" hangingPunct="1">
              <a:lnSpc>
                <a:spcPct val="80000"/>
              </a:lnSpc>
              <a:buFontTx/>
              <a:buNone/>
            </a:pPr>
            <a:r>
              <a:rPr lang="en-US" altLang="en-US" sz="1600"/>
              <a:t>aSavingsAccount1.setProperty(“ownerName”, new Integer(100)); // will be not allowed </a:t>
            </a:r>
          </a:p>
          <a:p>
            <a:pPr eaLnBrk="1" hangingPunct="1">
              <a:lnSpc>
                <a:spcPct val="80000"/>
              </a:lnSpc>
              <a:buFontTx/>
              <a:buNone/>
            </a:pPr>
            <a:endParaRPr lang="en-US" altLang="en-US" sz="1600" noProof="1"/>
          </a:p>
          <a:p>
            <a:pPr eaLnBrk="1" hangingPunct="1">
              <a:lnSpc>
                <a:spcPct val="80000"/>
              </a:lnSpc>
              <a:buFontTx/>
              <a:buNone/>
            </a:pPr>
            <a:r>
              <a:rPr lang="en-US" altLang="en-US" sz="1600" noProof="1"/>
              <a:t>		</a:t>
            </a:r>
            <a:endParaRPr lang="en-US" altLang="en-US" sz="16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EEA92C43-A2EC-0191-B5FD-2C6C3C03AD19}"/>
              </a:ext>
            </a:extLst>
          </p:cNvPr>
          <p:cNvSpPr>
            <a:spLocks noGrp="1" noChangeArrowheads="1"/>
          </p:cNvSpPr>
          <p:nvPr>
            <p:ph type="title"/>
          </p:nvPr>
        </p:nvSpPr>
        <p:spPr/>
        <p:txBody>
          <a:bodyPr/>
          <a:lstStyle/>
          <a:p>
            <a:pPr eaLnBrk="1" hangingPunct="1"/>
            <a:r>
              <a:rPr lang="en-US" altLang="en-US" sz="4000"/>
              <a:t>Accounts example – the solution</a:t>
            </a:r>
          </a:p>
        </p:txBody>
      </p:sp>
      <p:sp>
        <p:nvSpPr>
          <p:cNvPr id="44035" name="Rectangle 3">
            <a:extLst>
              <a:ext uri="{FF2B5EF4-FFF2-40B4-BE49-F238E27FC236}">
                <a16:creationId xmlns:a16="http://schemas.microsoft.com/office/drawing/2014/main" id="{D65E730F-AEF0-A335-C5E4-84CBF9D6E1D6}"/>
              </a:ext>
            </a:extLst>
          </p:cNvPr>
          <p:cNvSpPr>
            <a:spLocks noGrp="1" noChangeArrowheads="1"/>
          </p:cNvSpPr>
          <p:nvPr>
            <p:ph type="body" idx="1"/>
          </p:nvPr>
        </p:nvSpPr>
        <p:spPr>
          <a:xfrm>
            <a:off x="457200" y="1524000"/>
            <a:ext cx="8686800" cy="4525963"/>
          </a:xfrm>
        </p:spPr>
        <p:txBody>
          <a:bodyPr/>
          <a:lstStyle/>
          <a:p>
            <a:pPr eaLnBrk="1" hangingPunct="1">
              <a:lnSpc>
                <a:spcPct val="80000"/>
              </a:lnSpc>
              <a:buFontTx/>
              <a:buNone/>
            </a:pPr>
            <a:r>
              <a:rPr lang="en-GB" altLang="en-US" sz="1600" noProof="1"/>
              <a:t>PropertyType OverdrawLimit = new PropertyType("overdrawLimit", Integer.class);</a:t>
            </a:r>
          </a:p>
          <a:p>
            <a:pPr eaLnBrk="1" hangingPunct="1">
              <a:lnSpc>
                <a:spcPct val="80000"/>
              </a:lnSpc>
              <a:buFontTx/>
              <a:buNone/>
            </a:pPr>
            <a:r>
              <a:rPr lang="en-GB" altLang="en-US" sz="1600" noProof="1"/>
              <a:t>PropertyType DepositTerm = new PropertyType("depositTerm", Integer.class);</a:t>
            </a:r>
          </a:p>
          <a:p>
            <a:pPr eaLnBrk="1" hangingPunct="1">
              <a:lnSpc>
                <a:spcPct val="80000"/>
              </a:lnSpc>
              <a:buFontTx/>
              <a:buNone/>
            </a:pPr>
            <a:r>
              <a:rPr lang="en-GB" altLang="en-US" sz="1600" noProof="1"/>
              <a:t>PropertyType OwnerName = new PropertyType("owner</a:t>
            </a:r>
            <a:r>
              <a:rPr lang="en-US" altLang="en-US" sz="1600"/>
              <a:t>N</a:t>
            </a:r>
            <a:r>
              <a:rPr lang="en-US" altLang="en-US" sz="1600" noProof="1"/>
              <a:t>ame", String.class);</a:t>
            </a:r>
          </a:p>
          <a:p>
            <a:pPr eaLnBrk="1" hangingPunct="1">
              <a:lnSpc>
                <a:spcPct val="80000"/>
              </a:lnSpc>
              <a:buFontTx/>
              <a:buNone/>
            </a:pPr>
            <a:endParaRPr lang="en-US" altLang="en-US" sz="1600"/>
          </a:p>
          <a:p>
            <a:pPr eaLnBrk="1" hangingPunct="1">
              <a:lnSpc>
                <a:spcPct val="80000"/>
              </a:lnSpc>
              <a:buFontTx/>
              <a:buNone/>
            </a:pPr>
            <a:r>
              <a:rPr lang="en-US" altLang="en-US" sz="1600" noProof="1"/>
              <a:t>AccountType SavingsAccount = new AccountType("SavingsAccount");</a:t>
            </a:r>
          </a:p>
          <a:p>
            <a:pPr eaLnBrk="1" hangingPunct="1">
              <a:lnSpc>
                <a:spcPct val="80000"/>
              </a:lnSpc>
              <a:buFontTx/>
              <a:buNone/>
            </a:pPr>
            <a:r>
              <a:rPr lang="en-US" altLang="en-US" sz="1600" noProof="1"/>
              <a:t>SavingsAccount.addPropertyType(DepositTerm);</a:t>
            </a:r>
          </a:p>
          <a:p>
            <a:pPr eaLnBrk="1" hangingPunct="1">
              <a:lnSpc>
                <a:spcPct val="80000"/>
              </a:lnSpc>
              <a:buFontTx/>
              <a:buNone/>
            </a:pPr>
            <a:r>
              <a:rPr lang="en-US" altLang="en-US" sz="1600" noProof="1"/>
              <a:t>SavingsAccount.addPropertyType(OwnerName);</a:t>
            </a:r>
          </a:p>
          <a:p>
            <a:pPr eaLnBrk="1" hangingPunct="1">
              <a:lnSpc>
                <a:spcPct val="80000"/>
              </a:lnSpc>
              <a:buFontTx/>
              <a:buNone/>
            </a:pPr>
            <a:endParaRPr lang="en-US" altLang="en-US" sz="1600" noProof="1"/>
          </a:p>
          <a:p>
            <a:pPr eaLnBrk="1" hangingPunct="1">
              <a:lnSpc>
                <a:spcPct val="80000"/>
              </a:lnSpc>
              <a:buFontTx/>
              <a:buNone/>
            </a:pPr>
            <a:r>
              <a:rPr lang="en-US" altLang="en-US" sz="1600" noProof="1"/>
              <a:t>AccountType AnonymousSavingsAccount = new</a:t>
            </a:r>
            <a:r>
              <a:rPr lang="en-US" altLang="en-US" sz="1600"/>
              <a:t> </a:t>
            </a:r>
            <a:r>
              <a:rPr lang="en-US" altLang="en-US" sz="1600" noProof="1"/>
              <a:t>AccountType("AnonymousSavingsAccount");</a:t>
            </a:r>
          </a:p>
          <a:p>
            <a:pPr eaLnBrk="1" hangingPunct="1">
              <a:lnSpc>
                <a:spcPct val="80000"/>
              </a:lnSpc>
              <a:buFontTx/>
              <a:buNone/>
            </a:pPr>
            <a:r>
              <a:rPr lang="en-US" altLang="en-US" sz="1600" noProof="1"/>
              <a:t>AnonymousSavingsAccount.addPropertyType(DepositTerm);</a:t>
            </a:r>
          </a:p>
          <a:p>
            <a:pPr eaLnBrk="1" hangingPunct="1">
              <a:lnSpc>
                <a:spcPct val="80000"/>
              </a:lnSpc>
              <a:buFontTx/>
              <a:buNone/>
            </a:pPr>
            <a:endParaRPr lang="en-US" altLang="en-US" sz="1600"/>
          </a:p>
          <a:p>
            <a:pPr eaLnBrk="1" hangingPunct="1">
              <a:lnSpc>
                <a:spcPct val="80000"/>
              </a:lnSpc>
              <a:buFontTx/>
              <a:buNone/>
            </a:pPr>
            <a:r>
              <a:rPr lang="en-US" altLang="en-US" sz="1600" noProof="1"/>
              <a:t>AccountType CurrentAccount = new AccountType("CurrentAccount");</a:t>
            </a:r>
          </a:p>
          <a:p>
            <a:pPr eaLnBrk="1" hangingPunct="1">
              <a:lnSpc>
                <a:spcPct val="80000"/>
              </a:lnSpc>
              <a:buFontTx/>
              <a:buNone/>
            </a:pPr>
            <a:r>
              <a:rPr lang="en-US" altLang="en-US" sz="1600" noProof="1"/>
              <a:t>CurrentAccount.addPropertyType(OverdrawLimit);</a:t>
            </a:r>
          </a:p>
          <a:p>
            <a:pPr eaLnBrk="1" hangingPunct="1">
              <a:lnSpc>
                <a:spcPct val="80000"/>
              </a:lnSpc>
              <a:buFontTx/>
              <a:buNone/>
            </a:pPr>
            <a:endParaRPr lang="en-US" altLang="en-US" sz="1600" noProof="1"/>
          </a:p>
          <a:p>
            <a:pPr eaLnBrk="1" hangingPunct="1">
              <a:lnSpc>
                <a:spcPct val="80000"/>
              </a:lnSpc>
              <a:buFontTx/>
              <a:buNone/>
            </a:pPr>
            <a:r>
              <a:rPr lang="en-US" altLang="en-US" sz="1600" noProof="1"/>
              <a:t>Account aSavingsAccount1 = new Account(SavingsAccount);</a:t>
            </a:r>
          </a:p>
          <a:p>
            <a:pPr eaLnBrk="1" hangingPunct="1">
              <a:lnSpc>
                <a:spcPct val="80000"/>
              </a:lnSpc>
              <a:buFontTx/>
              <a:buNone/>
            </a:pPr>
            <a:r>
              <a:rPr lang="en-US" altLang="en-US" sz="1600" noProof="1"/>
              <a:t>Account aSavingsAccount2 = new Account(SavingsAccount);</a:t>
            </a:r>
          </a:p>
          <a:p>
            <a:pPr eaLnBrk="1" hangingPunct="1">
              <a:lnSpc>
                <a:spcPct val="80000"/>
              </a:lnSpc>
              <a:buFontTx/>
              <a:buNone/>
            </a:pPr>
            <a:r>
              <a:rPr lang="en-US" altLang="en-US" sz="1600" noProof="1"/>
              <a:t>Account aCurrentAccount = new Account(CurrentAccount);</a:t>
            </a:r>
          </a:p>
          <a:p>
            <a:pPr eaLnBrk="1" hangingPunct="1">
              <a:lnSpc>
                <a:spcPct val="80000"/>
              </a:lnSpc>
              <a:buFontTx/>
              <a:buNone/>
            </a:pPr>
            <a:endParaRPr lang="en-US" altLang="en-US" sz="1600"/>
          </a:p>
          <a:p>
            <a:pPr eaLnBrk="1" hangingPunct="1">
              <a:lnSpc>
                <a:spcPct val="80000"/>
              </a:lnSpc>
              <a:buFontTx/>
              <a:buNone/>
            </a:pPr>
            <a:r>
              <a:rPr lang="en-US" altLang="en-US" sz="1600" noProof="1"/>
              <a:t>aSavingsAccount1.setProperty("depositTerm", new Integer(12));</a:t>
            </a:r>
            <a:endParaRPr lang="en-US" altLang="en-US" sz="1600"/>
          </a:p>
          <a:p>
            <a:pPr eaLnBrk="1" hangingPunct="1">
              <a:lnSpc>
                <a:spcPct val="80000"/>
              </a:lnSpc>
              <a:buFontTx/>
              <a:buNone/>
            </a:pPr>
            <a:r>
              <a:rPr lang="en-US" altLang="en-US" sz="1600"/>
              <a:t>aSavingsAccount1.setProperty(“overdrawLimit”, new Integer(1000)); // proprietate nepermisa</a:t>
            </a:r>
          </a:p>
          <a:p>
            <a:pPr eaLnBrk="1" hangingPunct="1">
              <a:lnSpc>
                <a:spcPct val="80000"/>
              </a:lnSpc>
              <a:buFontTx/>
              <a:buNone/>
            </a:pPr>
            <a:r>
              <a:rPr lang="en-US" altLang="en-US" sz="1600"/>
              <a:t>aSavingsAccount1.setProperty(“ownerName”, new Integer(100)); // valoare incompatibila </a:t>
            </a:r>
          </a:p>
          <a:p>
            <a:pPr eaLnBrk="1" hangingPunct="1">
              <a:lnSpc>
                <a:spcPct val="80000"/>
              </a:lnSpc>
              <a:buFontTx/>
              <a:buNone/>
            </a:pPr>
            <a:endParaRPr lang="en-US" altLang="en-US" sz="1600" noProof="1"/>
          </a:p>
          <a:p>
            <a:pPr eaLnBrk="1" hangingPunct="1">
              <a:lnSpc>
                <a:spcPct val="80000"/>
              </a:lnSpc>
              <a:buFontTx/>
              <a:buNone/>
            </a:pPr>
            <a:r>
              <a:rPr lang="en-US" altLang="en-US" sz="1600" noProof="1"/>
              <a:t>		</a:t>
            </a:r>
            <a:endParaRPr lang="en-US" altLang="en-US" sz="1600"/>
          </a:p>
        </p:txBody>
      </p:sp>
      <p:sp>
        <p:nvSpPr>
          <p:cNvPr id="44036" name="Freeform 4">
            <a:extLst>
              <a:ext uri="{FF2B5EF4-FFF2-40B4-BE49-F238E27FC236}">
                <a16:creationId xmlns:a16="http://schemas.microsoft.com/office/drawing/2014/main" id="{DE72531C-104D-3343-9BEC-980AD86392F9}"/>
              </a:ext>
            </a:extLst>
          </p:cNvPr>
          <p:cNvSpPr>
            <a:spLocks/>
          </p:cNvSpPr>
          <p:nvPr/>
        </p:nvSpPr>
        <p:spPr bwMode="auto">
          <a:xfrm>
            <a:off x="265113" y="5532438"/>
            <a:ext cx="8832850" cy="1292225"/>
          </a:xfrm>
          <a:custGeom>
            <a:avLst/>
            <a:gdLst>
              <a:gd name="T0" fmla="*/ 2147483646 w 5564"/>
              <a:gd name="T1" fmla="*/ 2147483646 h 814"/>
              <a:gd name="T2" fmla="*/ 2147483646 w 5564"/>
              <a:gd name="T3" fmla="*/ 2147483646 h 814"/>
              <a:gd name="T4" fmla="*/ 2147483646 w 5564"/>
              <a:gd name="T5" fmla="*/ 2147483646 h 814"/>
              <a:gd name="T6" fmla="*/ 2147483646 w 5564"/>
              <a:gd name="T7" fmla="*/ 2147483646 h 814"/>
              <a:gd name="T8" fmla="*/ 2147483646 w 5564"/>
              <a:gd name="T9" fmla="*/ 2147483646 h 814"/>
              <a:gd name="T10" fmla="*/ 2147483646 w 5564"/>
              <a:gd name="T11" fmla="*/ 2147483646 h 814"/>
              <a:gd name="T12" fmla="*/ 2147483646 w 5564"/>
              <a:gd name="T13" fmla="*/ 2147483646 h 814"/>
              <a:gd name="T14" fmla="*/ 2147483646 w 5564"/>
              <a:gd name="T15" fmla="*/ 0 h 814"/>
              <a:gd name="T16" fmla="*/ 2147483646 w 5564"/>
              <a:gd name="T17" fmla="*/ 2147483646 h 814"/>
              <a:gd name="T18" fmla="*/ 2147483646 w 5564"/>
              <a:gd name="T19" fmla="*/ 2147483646 h 814"/>
              <a:gd name="T20" fmla="*/ 2147483646 w 5564"/>
              <a:gd name="T21" fmla="*/ 2147483646 h 814"/>
              <a:gd name="T22" fmla="*/ 2147483646 w 5564"/>
              <a:gd name="T23" fmla="*/ 2147483646 h 814"/>
              <a:gd name="T24" fmla="*/ 2147483646 w 5564"/>
              <a:gd name="T25" fmla="*/ 2147483646 h 814"/>
              <a:gd name="T26" fmla="*/ 2147483646 w 5564"/>
              <a:gd name="T27" fmla="*/ 2147483646 h 814"/>
              <a:gd name="T28" fmla="*/ 2147483646 w 5564"/>
              <a:gd name="T29" fmla="*/ 2147483646 h 814"/>
              <a:gd name="T30" fmla="*/ 2147483646 w 5564"/>
              <a:gd name="T31" fmla="*/ 2147483646 h 814"/>
              <a:gd name="T32" fmla="*/ 2147483646 w 5564"/>
              <a:gd name="T33" fmla="*/ 2147483646 h 814"/>
              <a:gd name="T34" fmla="*/ 2147483646 w 5564"/>
              <a:gd name="T35" fmla="*/ 2147483646 h 814"/>
              <a:gd name="T36" fmla="*/ 2147483646 w 5564"/>
              <a:gd name="T37" fmla="*/ 2147483646 h 814"/>
              <a:gd name="T38" fmla="*/ 2147483646 w 5564"/>
              <a:gd name="T39" fmla="*/ 2147483646 h 814"/>
              <a:gd name="T40" fmla="*/ 2147483646 w 5564"/>
              <a:gd name="T41" fmla="*/ 2147483646 h 814"/>
              <a:gd name="T42" fmla="*/ 2147483646 w 5564"/>
              <a:gd name="T43" fmla="*/ 2147483646 h 814"/>
              <a:gd name="T44" fmla="*/ 2147483646 w 5564"/>
              <a:gd name="T45" fmla="*/ 2147483646 h 814"/>
              <a:gd name="T46" fmla="*/ 2147483646 w 5564"/>
              <a:gd name="T47" fmla="*/ 2147483646 h 814"/>
              <a:gd name="T48" fmla="*/ 2147483646 w 5564"/>
              <a:gd name="T49" fmla="*/ 2147483646 h 814"/>
              <a:gd name="T50" fmla="*/ 2147483646 w 5564"/>
              <a:gd name="T51" fmla="*/ 2147483646 h 814"/>
              <a:gd name="T52" fmla="*/ 2147483646 w 5564"/>
              <a:gd name="T53" fmla="*/ 2147483646 h 814"/>
              <a:gd name="T54" fmla="*/ 2147483646 w 5564"/>
              <a:gd name="T55" fmla="*/ 2147483646 h 814"/>
              <a:gd name="T56" fmla="*/ 2147483646 w 5564"/>
              <a:gd name="T57" fmla="*/ 2147483646 h 814"/>
              <a:gd name="T58" fmla="*/ 2147483646 w 5564"/>
              <a:gd name="T59" fmla="*/ 2147483646 h 814"/>
              <a:gd name="T60" fmla="*/ 2147483646 w 5564"/>
              <a:gd name="T61" fmla="*/ 2147483646 h 814"/>
              <a:gd name="T62" fmla="*/ 2147483646 w 5564"/>
              <a:gd name="T63" fmla="*/ 2147483646 h 814"/>
              <a:gd name="T64" fmla="*/ 2147483646 w 5564"/>
              <a:gd name="T65" fmla="*/ 2147483646 h 814"/>
              <a:gd name="T66" fmla="*/ 2147483646 w 5564"/>
              <a:gd name="T67" fmla="*/ 2147483646 h 814"/>
              <a:gd name="T68" fmla="*/ 2147483646 w 5564"/>
              <a:gd name="T69" fmla="*/ 2147483646 h 814"/>
              <a:gd name="T70" fmla="*/ 2147483646 w 5564"/>
              <a:gd name="T71" fmla="*/ 2147483646 h 814"/>
              <a:gd name="T72" fmla="*/ 2147483646 w 5564"/>
              <a:gd name="T73" fmla="*/ 2147483646 h 814"/>
              <a:gd name="T74" fmla="*/ 2147483646 w 5564"/>
              <a:gd name="T75" fmla="*/ 2147483646 h 814"/>
              <a:gd name="T76" fmla="*/ 2147483646 w 5564"/>
              <a:gd name="T77" fmla="*/ 2147483646 h 814"/>
              <a:gd name="T78" fmla="*/ 2147483646 w 5564"/>
              <a:gd name="T79" fmla="*/ 2147483646 h 814"/>
              <a:gd name="T80" fmla="*/ 2147483646 w 5564"/>
              <a:gd name="T81" fmla="*/ 2147483646 h 814"/>
              <a:gd name="T82" fmla="*/ 2147483646 w 5564"/>
              <a:gd name="T83" fmla="*/ 2147483646 h 8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564" h="814">
                <a:moveTo>
                  <a:pt x="60" y="339"/>
                </a:moveTo>
                <a:cubicBezTo>
                  <a:pt x="137" y="262"/>
                  <a:pt x="251" y="172"/>
                  <a:pt x="365" y="165"/>
                </a:cubicBezTo>
                <a:cubicBezTo>
                  <a:pt x="433" y="161"/>
                  <a:pt x="501" y="158"/>
                  <a:pt x="569" y="155"/>
                </a:cubicBezTo>
                <a:cubicBezTo>
                  <a:pt x="606" y="145"/>
                  <a:pt x="646" y="134"/>
                  <a:pt x="680" y="116"/>
                </a:cubicBezTo>
                <a:cubicBezTo>
                  <a:pt x="830" y="121"/>
                  <a:pt x="981" y="126"/>
                  <a:pt x="1130" y="140"/>
                </a:cubicBezTo>
                <a:cubicBezTo>
                  <a:pt x="1303" y="138"/>
                  <a:pt x="1524" y="161"/>
                  <a:pt x="1692" y="77"/>
                </a:cubicBezTo>
                <a:cubicBezTo>
                  <a:pt x="2033" y="84"/>
                  <a:pt x="2334" y="107"/>
                  <a:pt x="2665" y="53"/>
                </a:cubicBezTo>
                <a:cubicBezTo>
                  <a:pt x="2711" y="34"/>
                  <a:pt x="2758" y="16"/>
                  <a:pt x="2805" y="0"/>
                </a:cubicBezTo>
                <a:cubicBezTo>
                  <a:pt x="3184" y="10"/>
                  <a:pt x="3554" y="18"/>
                  <a:pt x="3933" y="10"/>
                </a:cubicBezTo>
                <a:cubicBezTo>
                  <a:pt x="4049" y="12"/>
                  <a:pt x="4166" y="2"/>
                  <a:pt x="4281" y="15"/>
                </a:cubicBezTo>
                <a:cubicBezTo>
                  <a:pt x="4390" y="27"/>
                  <a:pt x="4489" y="84"/>
                  <a:pt x="4591" y="121"/>
                </a:cubicBezTo>
                <a:cubicBezTo>
                  <a:pt x="4682" y="112"/>
                  <a:pt x="4727" y="113"/>
                  <a:pt x="4833" y="116"/>
                </a:cubicBezTo>
                <a:cubicBezTo>
                  <a:pt x="4866" y="123"/>
                  <a:pt x="4897" y="133"/>
                  <a:pt x="4930" y="140"/>
                </a:cubicBezTo>
                <a:cubicBezTo>
                  <a:pt x="4989" y="182"/>
                  <a:pt x="5068" y="196"/>
                  <a:pt x="5138" y="203"/>
                </a:cubicBezTo>
                <a:cubicBezTo>
                  <a:pt x="5182" y="215"/>
                  <a:pt x="5224" y="221"/>
                  <a:pt x="5269" y="228"/>
                </a:cubicBezTo>
                <a:cubicBezTo>
                  <a:pt x="5352" y="254"/>
                  <a:pt x="5418" y="322"/>
                  <a:pt x="5501" y="344"/>
                </a:cubicBezTo>
                <a:cubicBezTo>
                  <a:pt x="5527" y="370"/>
                  <a:pt x="5552" y="405"/>
                  <a:pt x="5564" y="441"/>
                </a:cubicBezTo>
                <a:cubicBezTo>
                  <a:pt x="5556" y="484"/>
                  <a:pt x="5557" y="514"/>
                  <a:pt x="5535" y="547"/>
                </a:cubicBezTo>
                <a:cubicBezTo>
                  <a:pt x="5534" y="552"/>
                  <a:pt x="5520" y="616"/>
                  <a:pt x="5506" y="629"/>
                </a:cubicBezTo>
                <a:cubicBezTo>
                  <a:pt x="5477" y="656"/>
                  <a:pt x="5398" y="664"/>
                  <a:pt x="5361" y="668"/>
                </a:cubicBezTo>
                <a:cubicBezTo>
                  <a:pt x="5291" y="703"/>
                  <a:pt x="5208" y="718"/>
                  <a:pt x="5133" y="741"/>
                </a:cubicBezTo>
                <a:cubicBezTo>
                  <a:pt x="5101" y="751"/>
                  <a:pt x="5036" y="770"/>
                  <a:pt x="5036" y="770"/>
                </a:cubicBezTo>
                <a:cubicBezTo>
                  <a:pt x="4932" y="766"/>
                  <a:pt x="4841" y="752"/>
                  <a:pt x="4736" y="745"/>
                </a:cubicBezTo>
                <a:cubicBezTo>
                  <a:pt x="4696" y="747"/>
                  <a:pt x="4655" y="747"/>
                  <a:pt x="4615" y="750"/>
                </a:cubicBezTo>
                <a:cubicBezTo>
                  <a:pt x="4584" y="752"/>
                  <a:pt x="4550" y="770"/>
                  <a:pt x="4518" y="774"/>
                </a:cubicBezTo>
                <a:cubicBezTo>
                  <a:pt x="4351" y="739"/>
                  <a:pt x="4137" y="777"/>
                  <a:pt x="3986" y="784"/>
                </a:cubicBezTo>
                <a:cubicBezTo>
                  <a:pt x="3799" y="814"/>
                  <a:pt x="3590" y="770"/>
                  <a:pt x="3400" y="765"/>
                </a:cubicBezTo>
                <a:cubicBezTo>
                  <a:pt x="3359" y="750"/>
                  <a:pt x="3322" y="745"/>
                  <a:pt x="3279" y="741"/>
                </a:cubicBezTo>
                <a:cubicBezTo>
                  <a:pt x="2967" y="752"/>
                  <a:pt x="2653" y="740"/>
                  <a:pt x="2340" y="736"/>
                </a:cubicBezTo>
                <a:cubicBezTo>
                  <a:pt x="2266" y="683"/>
                  <a:pt x="2115" y="750"/>
                  <a:pt x="2016" y="760"/>
                </a:cubicBezTo>
                <a:cubicBezTo>
                  <a:pt x="1827" y="732"/>
                  <a:pt x="1680" y="727"/>
                  <a:pt x="1488" y="731"/>
                </a:cubicBezTo>
                <a:cubicBezTo>
                  <a:pt x="1430" y="746"/>
                  <a:pt x="1373" y="749"/>
                  <a:pt x="1314" y="755"/>
                </a:cubicBezTo>
                <a:cubicBezTo>
                  <a:pt x="1057" y="748"/>
                  <a:pt x="819" y="753"/>
                  <a:pt x="564" y="765"/>
                </a:cubicBezTo>
                <a:cubicBezTo>
                  <a:pt x="491" y="772"/>
                  <a:pt x="434" y="753"/>
                  <a:pt x="365" y="741"/>
                </a:cubicBezTo>
                <a:cubicBezTo>
                  <a:pt x="312" y="732"/>
                  <a:pt x="259" y="729"/>
                  <a:pt x="206" y="721"/>
                </a:cubicBezTo>
                <a:cubicBezTo>
                  <a:pt x="175" y="691"/>
                  <a:pt x="191" y="681"/>
                  <a:pt x="172" y="653"/>
                </a:cubicBezTo>
                <a:cubicBezTo>
                  <a:pt x="161" y="636"/>
                  <a:pt x="138" y="631"/>
                  <a:pt x="119" y="624"/>
                </a:cubicBezTo>
                <a:cubicBezTo>
                  <a:pt x="78" y="608"/>
                  <a:pt x="47" y="598"/>
                  <a:pt x="12" y="576"/>
                </a:cubicBezTo>
                <a:cubicBezTo>
                  <a:pt x="0" y="543"/>
                  <a:pt x="7" y="509"/>
                  <a:pt x="31" y="484"/>
                </a:cubicBezTo>
                <a:cubicBezTo>
                  <a:pt x="33" y="452"/>
                  <a:pt x="30" y="419"/>
                  <a:pt x="36" y="387"/>
                </a:cubicBezTo>
                <a:cubicBezTo>
                  <a:pt x="37" y="380"/>
                  <a:pt x="47" y="379"/>
                  <a:pt x="51" y="373"/>
                </a:cubicBezTo>
                <a:cubicBezTo>
                  <a:pt x="55" y="368"/>
                  <a:pt x="59" y="344"/>
                  <a:pt x="60" y="339"/>
                </a:cubicBezTo>
                <a:close/>
              </a:path>
            </a:pathLst>
          </a:custGeom>
          <a:noFill/>
          <a:ln w="127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37" name="AutoShape 5">
            <a:extLst>
              <a:ext uri="{FF2B5EF4-FFF2-40B4-BE49-F238E27FC236}">
                <a16:creationId xmlns:a16="http://schemas.microsoft.com/office/drawing/2014/main" id="{7D477A45-3867-062E-3415-6259DE5A6B2C}"/>
              </a:ext>
            </a:extLst>
          </p:cNvPr>
          <p:cNvSpPr>
            <a:spLocks noChangeArrowheads="1"/>
          </p:cNvSpPr>
          <p:nvPr/>
        </p:nvSpPr>
        <p:spPr bwMode="auto">
          <a:xfrm>
            <a:off x="1905000" y="3429000"/>
            <a:ext cx="5334000" cy="1752600"/>
          </a:xfrm>
          <a:prstGeom prst="wedgeEllipseCallout">
            <a:avLst>
              <a:gd name="adj1" fmla="val -33065"/>
              <a:gd name="adj2" fmla="val 91394"/>
            </a:avLst>
          </a:prstGeom>
          <a:solidFill>
            <a:srgbClr val="FFFF99">
              <a:alpha val="89803"/>
            </a:srgbClr>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i="1"/>
              <a:t>Implementation of setProperty (and of other operations) can can and must do verifications!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977B14DA-8853-586F-8A04-184E3C83EDE2}"/>
              </a:ext>
            </a:extLst>
          </p:cNvPr>
          <p:cNvSpPr>
            <a:spLocks noGrp="1" noChangeArrowheads="1"/>
          </p:cNvSpPr>
          <p:nvPr>
            <p:ph type="title"/>
          </p:nvPr>
        </p:nvSpPr>
        <p:spPr>
          <a:xfrm>
            <a:off x="228600" y="274638"/>
            <a:ext cx="8763000" cy="1143000"/>
          </a:xfrm>
        </p:spPr>
        <p:txBody>
          <a:bodyPr/>
          <a:lstStyle/>
          <a:p>
            <a:pPr eaLnBrk="1" hangingPunct="1"/>
            <a:r>
              <a:rPr lang="en-US" altLang="en-US" sz="4000"/>
              <a:t>Dynamic Object Model (Type Square)</a:t>
            </a:r>
          </a:p>
        </p:txBody>
      </p:sp>
      <p:pic>
        <p:nvPicPr>
          <p:cNvPr id="45059" name="Picture 4">
            <a:extLst>
              <a:ext uri="{FF2B5EF4-FFF2-40B4-BE49-F238E27FC236}">
                <a16:creationId xmlns:a16="http://schemas.microsoft.com/office/drawing/2014/main" id="{F7DE93EC-3C92-6DF9-BEFA-090B7069EE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371600"/>
            <a:ext cx="7315200" cy="461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60" name="Freeform 5">
            <a:extLst>
              <a:ext uri="{FF2B5EF4-FFF2-40B4-BE49-F238E27FC236}">
                <a16:creationId xmlns:a16="http://schemas.microsoft.com/office/drawing/2014/main" id="{23582090-04D2-063B-0A7A-9C39AD240A4D}"/>
              </a:ext>
            </a:extLst>
          </p:cNvPr>
          <p:cNvSpPr>
            <a:spLocks/>
          </p:cNvSpPr>
          <p:nvPr/>
        </p:nvSpPr>
        <p:spPr bwMode="auto">
          <a:xfrm>
            <a:off x="4267200" y="1600200"/>
            <a:ext cx="546100" cy="4876800"/>
          </a:xfrm>
          <a:custGeom>
            <a:avLst/>
            <a:gdLst>
              <a:gd name="T0" fmla="*/ 0 w 344"/>
              <a:gd name="T1" fmla="*/ 0 h 3072"/>
              <a:gd name="T2" fmla="*/ 2147483646 w 344"/>
              <a:gd name="T3" fmla="*/ 2147483646 h 3072"/>
              <a:gd name="T4" fmla="*/ 2147483646 w 344"/>
              <a:gd name="T5" fmla="*/ 2147483646 h 3072"/>
              <a:gd name="T6" fmla="*/ 2147483646 w 344"/>
              <a:gd name="T7" fmla="*/ 2147483646 h 3072"/>
              <a:gd name="T8" fmla="*/ 2147483646 w 344"/>
              <a:gd name="T9" fmla="*/ 2147483646 h 3072"/>
              <a:gd name="T10" fmla="*/ 2147483646 w 344"/>
              <a:gd name="T11" fmla="*/ 2147483646 h 3072"/>
              <a:gd name="T12" fmla="*/ 2147483646 w 344"/>
              <a:gd name="T13" fmla="*/ 2147483646 h 30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44" h="3072">
                <a:moveTo>
                  <a:pt x="0" y="0"/>
                </a:moveTo>
                <a:cubicBezTo>
                  <a:pt x="108" y="312"/>
                  <a:pt x="216" y="624"/>
                  <a:pt x="240" y="816"/>
                </a:cubicBezTo>
                <a:cubicBezTo>
                  <a:pt x="264" y="1008"/>
                  <a:pt x="128" y="992"/>
                  <a:pt x="144" y="1152"/>
                </a:cubicBezTo>
                <a:cubicBezTo>
                  <a:pt x="160" y="1312"/>
                  <a:pt x="328" y="1568"/>
                  <a:pt x="336" y="1776"/>
                </a:cubicBezTo>
                <a:cubicBezTo>
                  <a:pt x="344" y="1984"/>
                  <a:pt x="192" y="2224"/>
                  <a:pt x="192" y="2400"/>
                </a:cubicBezTo>
                <a:cubicBezTo>
                  <a:pt x="192" y="2576"/>
                  <a:pt x="328" y="2720"/>
                  <a:pt x="336" y="2832"/>
                </a:cubicBezTo>
                <a:cubicBezTo>
                  <a:pt x="344" y="2944"/>
                  <a:pt x="256" y="3032"/>
                  <a:pt x="240" y="3072"/>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5061" name="Text Box 6">
            <a:extLst>
              <a:ext uri="{FF2B5EF4-FFF2-40B4-BE49-F238E27FC236}">
                <a16:creationId xmlns:a16="http://schemas.microsoft.com/office/drawing/2014/main" id="{E372FC32-0919-459D-3417-DC8C0E3162F8}"/>
              </a:ext>
            </a:extLst>
          </p:cNvPr>
          <p:cNvSpPr txBox="1">
            <a:spLocks noChangeArrowheads="1"/>
          </p:cNvSpPr>
          <p:nvPr/>
        </p:nvSpPr>
        <p:spPr bwMode="auto">
          <a:xfrm>
            <a:off x="609600" y="5983288"/>
            <a:ext cx="4170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solidFill>
                  <a:srgbClr val="FF0000"/>
                </a:solidFill>
              </a:rPr>
              <a:t>Meta Level, Knowledge Level</a:t>
            </a:r>
          </a:p>
        </p:txBody>
      </p:sp>
      <p:sp>
        <p:nvSpPr>
          <p:cNvPr id="45062" name="Text Box 7">
            <a:extLst>
              <a:ext uri="{FF2B5EF4-FFF2-40B4-BE49-F238E27FC236}">
                <a16:creationId xmlns:a16="http://schemas.microsoft.com/office/drawing/2014/main" id="{AC9524E0-3622-405D-19EE-19F0994C0D5B}"/>
              </a:ext>
            </a:extLst>
          </p:cNvPr>
          <p:cNvSpPr txBox="1">
            <a:spLocks noChangeArrowheads="1"/>
          </p:cNvSpPr>
          <p:nvPr/>
        </p:nvSpPr>
        <p:spPr bwMode="auto">
          <a:xfrm>
            <a:off x="4889500" y="5943600"/>
            <a:ext cx="425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solidFill>
                  <a:srgbClr val="FF0000"/>
                </a:solidFill>
              </a:rPr>
              <a:t>Base Level, Operational Level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24FAF96-695D-6C1F-C65E-F1467CD3F8A5}"/>
              </a:ext>
            </a:extLst>
          </p:cNvPr>
          <p:cNvSpPr>
            <a:spLocks noGrp="1" noChangeArrowheads="1"/>
          </p:cNvSpPr>
          <p:nvPr>
            <p:ph type="title"/>
          </p:nvPr>
        </p:nvSpPr>
        <p:spPr>
          <a:xfrm>
            <a:off x="457200" y="304800"/>
            <a:ext cx="8229600" cy="1143000"/>
          </a:xfrm>
        </p:spPr>
        <p:txBody>
          <a:bodyPr/>
          <a:lstStyle/>
          <a:p>
            <a:pPr eaLnBrk="1" hangingPunct="1"/>
            <a:r>
              <a:rPr lang="en-US" altLang="en-US" sz="4000"/>
              <a:t>Steps for defining a reflective architecture [POSA]</a:t>
            </a:r>
          </a:p>
        </p:txBody>
      </p:sp>
      <p:sp>
        <p:nvSpPr>
          <p:cNvPr id="45059" name="Rectangle 3">
            <a:extLst>
              <a:ext uri="{FF2B5EF4-FFF2-40B4-BE49-F238E27FC236}">
                <a16:creationId xmlns:a16="http://schemas.microsoft.com/office/drawing/2014/main" id="{5A3BAA4E-08CB-2117-9BA0-316A30A16DD5}"/>
              </a:ext>
            </a:extLst>
          </p:cNvPr>
          <p:cNvSpPr>
            <a:spLocks noGrp="1" noChangeArrowheads="1"/>
          </p:cNvSpPr>
          <p:nvPr>
            <p:ph type="body" idx="1"/>
          </p:nvPr>
        </p:nvSpPr>
        <p:spPr/>
        <p:txBody>
          <a:bodyPr/>
          <a:lstStyle/>
          <a:p>
            <a:pPr eaLnBrk="1" hangingPunct="1">
              <a:lnSpc>
                <a:spcPct val="95000"/>
              </a:lnSpc>
              <a:defRPr/>
            </a:pPr>
            <a:r>
              <a:rPr lang="en-US" altLang="en-US" sz="2000" i="1" dirty="0">
                <a:solidFill>
                  <a:schemeClr val="accent2"/>
                </a:solidFill>
              </a:rPr>
              <a:t>Example: The Dynamic Object Model problem</a:t>
            </a:r>
          </a:p>
          <a:p>
            <a:pPr marL="762000" lvl="1" indent="-304800" eaLnBrk="1" hangingPunct="1">
              <a:lnSpc>
                <a:spcPct val="95000"/>
              </a:lnSpc>
              <a:buFontTx/>
              <a:buAutoNum type="arabicPeriod"/>
              <a:defRPr/>
            </a:pPr>
            <a:r>
              <a:rPr lang="en-US" altLang="en-US" sz="1800" dirty="0"/>
              <a:t>Identify variable aspects</a:t>
            </a:r>
          </a:p>
          <a:p>
            <a:pPr marL="914400" lvl="2" indent="0" eaLnBrk="1" hangingPunct="1">
              <a:lnSpc>
                <a:spcPct val="95000"/>
              </a:lnSpc>
              <a:buFontTx/>
              <a:buNone/>
              <a:defRPr/>
            </a:pPr>
            <a:r>
              <a:rPr lang="en-US" altLang="en-US" sz="1600" i="1" dirty="0"/>
              <a:t>Needs to modify types at runtime:</a:t>
            </a:r>
          </a:p>
          <a:p>
            <a:pPr lvl="3" eaLnBrk="1" hangingPunct="1">
              <a:lnSpc>
                <a:spcPct val="95000"/>
              </a:lnSpc>
              <a:defRPr/>
            </a:pPr>
            <a:r>
              <a:rPr lang="en-US" altLang="en-US" sz="1400" i="1" dirty="0"/>
              <a:t>Add a new type</a:t>
            </a:r>
          </a:p>
          <a:p>
            <a:pPr lvl="3" eaLnBrk="1" hangingPunct="1">
              <a:lnSpc>
                <a:spcPct val="95000"/>
              </a:lnSpc>
              <a:defRPr/>
            </a:pPr>
            <a:r>
              <a:rPr lang="en-US" altLang="en-US" sz="1400" i="1" dirty="0"/>
              <a:t>Modify an existing type (add new attributes)</a:t>
            </a:r>
            <a:endParaRPr lang="en-US" altLang="en-US" sz="1400" dirty="0"/>
          </a:p>
          <a:p>
            <a:pPr marL="762000" lvl="1" indent="-304800" eaLnBrk="1" hangingPunct="1">
              <a:lnSpc>
                <a:spcPct val="95000"/>
              </a:lnSpc>
              <a:buFontTx/>
              <a:buAutoNum type="arabicPeriod"/>
              <a:defRPr/>
            </a:pPr>
            <a:r>
              <a:rPr lang="en-US" altLang="en-US" sz="1800" dirty="0"/>
              <a:t>Identify what is not allowed to not change</a:t>
            </a:r>
          </a:p>
          <a:p>
            <a:pPr marL="762000" lvl="1" indent="-304800" eaLnBrk="1" hangingPunct="1">
              <a:lnSpc>
                <a:spcPct val="95000"/>
              </a:lnSpc>
              <a:buFontTx/>
              <a:buAutoNum type="arabicPeriod"/>
              <a:defRPr/>
            </a:pPr>
            <a:r>
              <a:rPr lang="en-US" altLang="en-US" sz="1800" dirty="0"/>
              <a:t>Define the </a:t>
            </a:r>
            <a:r>
              <a:rPr lang="en-US" altLang="en-US" sz="1800" dirty="0" err="1"/>
              <a:t>metaobjects</a:t>
            </a:r>
            <a:endParaRPr lang="en-US" altLang="en-US" sz="1800" dirty="0"/>
          </a:p>
          <a:p>
            <a:pPr marL="1181100" lvl="2" indent="-266700" eaLnBrk="1" hangingPunct="1">
              <a:lnSpc>
                <a:spcPct val="95000"/>
              </a:lnSpc>
              <a:defRPr/>
            </a:pPr>
            <a:r>
              <a:rPr lang="en-US" altLang="en-US" sz="1600" i="1" dirty="0" err="1"/>
              <a:t>ComponentType</a:t>
            </a:r>
            <a:r>
              <a:rPr lang="en-US" altLang="en-US" sz="1600" i="1" dirty="0"/>
              <a:t> (</a:t>
            </a:r>
            <a:r>
              <a:rPr lang="en-US" altLang="en-US" sz="1600" i="1" dirty="0" err="1"/>
              <a:t>AccountType</a:t>
            </a:r>
            <a:r>
              <a:rPr lang="en-US" altLang="en-US" sz="1600" i="1" dirty="0"/>
              <a:t>), </a:t>
            </a:r>
            <a:r>
              <a:rPr lang="en-US" altLang="en-US" sz="1600" i="1" dirty="0" err="1"/>
              <a:t>PropertyType</a:t>
            </a:r>
            <a:endParaRPr lang="en-US" altLang="en-US" sz="1600" i="1" dirty="0"/>
          </a:p>
          <a:p>
            <a:pPr marL="762000" lvl="1" indent="-304800" eaLnBrk="1" hangingPunct="1">
              <a:lnSpc>
                <a:spcPct val="95000"/>
              </a:lnSpc>
              <a:buFontTx/>
              <a:buAutoNum type="arabicPeriod"/>
              <a:defRPr/>
            </a:pPr>
            <a:r>
              <a:rPr lang="en-US" altLang="en-US" sz="1800" dirty="0"/>
              <a:t>Define the </a:t>
            </a:r>
            <a:r>
              <a:rPr lang="en-US" altLang="en-US" sz="1800" dirty="0" err="1"/>
              <a:t>MetaObjectProtocol</a:t>
            </a:r>
            <a:r>
              <a:rPr lang="en-US" altLang="en-US" sz="1800" dirty="0"/>
              <a:t> (MOP)</a:t>
            </a:r>
          </a:p>
          <a:p>
            <a:pPr marL="1181100" lvl="2" indent="-266700" eaLnBrk="1" hangingPunct="1">
              <a:lnSpc>
                <a:spcPct val="95000"/>
              </a:lnSpc>
              <a:defRPr/>
            </a:pPr>
            <a:r>
              <a:rPr lang="en-US" altLang="en-US" sz="1600" i="1" dirty="0"/>
              <a:t>Operations that modify the meta-layer:</a:t>
            </a:r>
          </a:p>
          <a:p>
            <a:pPr lvl="3" eaLnBrk="1" hangingPunct="1">
              <a:lnSpc>
                <a:spcPct val="95000"/>
              </a:lnSpc>
              <a:defRPr/>
            </a:pPr>
            <a:r>
              <a:rPr lang="en-US" altLang="en-US" sz="1400" i="1" dirty="0"/>
              <a:t>New </a:t>
            </a:r>
            <a:r>
              <a:rPr lang="en-US" altLang="en-US" sz="1400" i="1" dirty="0" err="1"/>
              <a:t>AccountType</a:t>
            </a:r>
            <a:endParaRPr lang="en-US" altLang="en-US" sz="1400" i="1" dirty="0"/>
          </a:p>
          <a:p>
            <a:pPr lvl="3" eaLnBrk="1" hangingPunct="1">
              <a:lnSpc>
                <a:spcPct val="95000"/>
              </a:lnSpc>
              <a:defRPr/>
            </a:pPr>
            <a:r>
              <a:rPr lang="en-US" altLang="en-US" sz="1400" i="1" dirty="0"/>
              <a:t>New </a:t>
            </a:r>
            <a:r>
              <a:rPr lang="en-US" altLang="en-US" sz="1400" i="1" dirty="0" err="1"/>
              <a:t>PropertyType</a:t>
            </a:r>
            <a:endParaRPr lang="en-US" altLang="en-US" sz="1400" i="1" dirty="0"/>
          </a:p>
          <a:p>
            <a:pPr lvl="3" eaLnBrk="1" hangingPunct="1">
              <a:lnSpc>
                <a:spcPct val="95000"/>
              </a:lnSpc>
              <a:defRPr/>
            </a:pPr>
            <a:r>
              <a:rPr lang="en-US" altLang="en-US" sz="1400" i="1" dirty="0" err="1"/>
              <a:t>AccountType.addPropertyType</a:t>
            </a:r>
            <a:endParaRPr lang="en-US" altLang="en-US" sz="1400" i="1" dirty="0"/>
          </a:p>
          <a:p>
            <a:pPr marL="1181100" lvl="2" indent="-266700" eaLnBrk="1" hangingPunct="1">
              <a:lnSpc>
                <a:spcPct val="95000"/>
              </a:lnSpc>
              <a:defRPr/>
            </a:pPr>
            <a:r>
              <a:rPr lang="en-US" altLang="en-US" sz="1600" i="1" dirty="0"/>
              <a:t>Operations that retrieve data from the meta-layer</a:t>
            </a:r>
          </a:p>
          <a:p>
            <a:pPr lvl="3" eaLnBrk="1" hangingPunct="1">
              <a:lnSpc>
                <a:spcPct val="95000"/>
              </a:lnSpc>
              <a:defRPr/>
            </a:pPr>
            <a:r>
              <a:rPr lang="en-US" altLang="en-US" sz="1400" i="1" dirty="0" err="1"/>
              <a:t>Account.getType</a:t>
            </a:r>
            <a:endParaRPr lang="en-US" altLang="en-US" sz="1400" i="1" dirty="0"/>
          </a:p>
          <a:p>
            <a:pPr lvl="3" eaLnBrk="1" hangingPunct="1">
              <a:lnSpc>
                <a:spcPct val="95000"/>
              </a:lnSpc>
              <a:defRPr/>
            </a:pPr>
            <a:r>
              <a:rPr lang="en-US" altLang="en-US" sz="1400" i="1" dirty="0" err="1"/>
              <a:t>Account.getPropertyTypes</a:t>
            </a:r>
            <a:endParaRPr lang="en-US" altLang="en-US" sz="1400" i="1" dirty="0"/>
          </a:p>
          <a:p>
            <a:pPr marL="1181100" lvl="2" indent="-266700" eaLnBrk="1" hangingPunct="1">
              <a:lnSpc>
                <a:spcPct val="95000"/>
              </a:lnSpc>
              <a:defRPr/>
            </a:pPr>
            <a:endParaRPr lang="en-US" altLang="en-US" sz="1600" i="1" dirty="0"/>
          </a:p>
          <a:p>
            <a:pPr marL="1181100" lvl="2" indent="-266700" eaLnBrk="1" hangingPunct="1">
              <a:lnSpc>
                <a:spcPct val="80000"/>
              </a:lnSpc>
              <a:defRPr/>
            </a:pPr>
            <a:endParaRPr lang="en-US" altLang="en-US" sz="1600" dirty="0"/>
          </a:p>
          <a:p>
            <a:pPr marL="1181100" lvl="2" indent="-266700" eaLnBrk="1" hangingPunct="1">
              <a:lnSpc>
                <a:spcPct val="80000"/>
              </a:lnSpc>
              <a:defRPr/>
            </a:pPr>
            <a:endParaRPr lang="en-US" altLang="en-US" sz="1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605932B0-7BD0-93D5-9C75-907AF863B59D}"/>
              </a:ext>
            </a:extLst>
          </p:cNvPr>
          <p:cNvSpPr>
            <a:spLocks noGrp="1" noChangeArrowheads="1"/>
          </p:cNvSpPr>
          <p:nvPr>
            <p:ph type="title"/>
          </p:nvPr>
        </p:nvSpPr>
        <p:spPr/>
        <p:txBody>
          <a:bodyPr/>
          <a:lstStyle/>
          <a:p>
            <a:pPr eaLnBrk="1" hangingPunct="1"/>
            <a:r>
              <a:rPr lang="en-US" altLang="en-US" sz="3600"/>
              <a:t>Dynamic Object Model - Conclusions</a:t>
            </a:r>
          </a:p>
        </p:txBody>
      </p:sp>
      <p:sp>
        <p:nvSpPr>
          <p:cNvPr id="47107" name="Rectangle 3">
            <a:extLst>
              <a:ext uri="{FF2B5EF4-FFF2-40B4-BE49-F238E27FC236}">
                <a16:creationId xmlns:a16="http://schemas.microsoft.com/office/drawing/2014/main" id="{48F7E74E-B4AF-8FB4-0D4C-E776A9ADCA6E}"/>
              </a:ext>
            </a:extLst>
          </p:cNvPr>
          <p:cNvSpPr>
            <a:spLocks noGrp="1" noChangeArrowheads="1"/>
          </p:cNvSpPr>
          <p:nvPr>
            <p:ph type="body" idx="1"/>
          </p:nvPr>
        </p:nvSpPr>
        <p:spPr/>
        <p:txBody>
          <a:bodyPr/>
          <a:lstStyle/>
          <a:p>
            <a:pPr eaLnBrk="1" hangingPunct="1">
              <a:lnSpc>
                <a:spcPct val="90000"/>
              </a:lnSpc>
            </a:pPr>
            <a:r>
              <a:rPr lang="en-US" altLang="en-US" sz="2000"/>
              <a:t>Advantages:</a:t>
            </a:r>
          </a:p>
          <a:p>
            <a:pPr lvl="1" eaLnBrk="1" hangingPunct="1">
              <a:lnSpc>
                <a:spcPct val="90000"/>
              </a:lnSpc>
            </a:pPr>
            <a:r>
              <a:rPr lang="en-US" altLang="en-US" sz="1800"/>
              <a:t>Allows changes:</a:t>
            </a:r>
          </a:p>
          <a:p>
            <a:pPr lvl="2" eaLnBrk="1" hangingPunct="1">
              <a:lnSpc>
                <a:spcPct val="90000"/>
              </a:lnSpc>
            </a:pPr>
            <a:r>
              <a:rPr lang="en-US" altLang="en-US" sz="1600"/>
              <a:t>Runtime typing</a:t>
            </a:r>
          </a:p>
          <a:p>
            <a:pPr lvl="2" eaLnBrk="1" hangingPunct="1">
              <a:lnSpc>
                <a:spcPct val="90000"/>
              </a:lnSpc>
            </a:pPr>
            <a:r>
              <a:rPr lang="en-US" altLang="en-US" sz="1600"/>
              <a:t>Runtime object type creation</a:t>
            </a:r>
          </a:p>
          <a:p>
            <a:pPr lvl="2" eaLnBrk="1" hangingPunct="1">
              <a:lnSpc>
                <a:spcPct val="90000"/>
              </a:lnSpc>
            </a:pPr>
            <a:r>
              <a:rPr lang="en-US" altLang="en-US" sz="1600"/>
              <a:t>Domain-speciffic typing</a:t>
            </a:r>
          </a:p>
          <a:p>
            <a:pPr lvl="2" eaLnBrk="1" hangingPunct="1">
              <a:lnSpc>
                <a:spcPct val="90000"/>
              </a:lnSpc>
            </a:pPr>
            <a:r>
              <a:rPr lang="en-US" altLang="en-US" sz="1600"/>
              <a:t>Controlled dynamic type changing</a:t>
            </a:r>
          </a:p>
          <a:p>
            <a:pPr lvl="2" eaLnBrk="1" hangingPunct="1">
              <a:lnSpc>
                <a:spcPct val="90000"/>
              </a:lnSpc>
            </a:pPr>
            <a:r>
              <a:rPr lang="en-US" altLang="en-US" sz="1600"/>
              <a:t>Runtime component type modification</a:t>
            </a:r>
          </a:p>
          <a:p>
            <a:pPr lvl="1" eaLnBrk="1" hangingPunct="1">
              <a:lnSpc>
                <a:spcPct val="90000"/>
              </a:lnSpc>
            </a:pPr>
            <a:r>
              <a:rPr lang="en-US" altLang="en-US" sz="1800"/>
              <a:t>Reduces the number of classes</a:t>
            </a:r>
          </a:p>
          <a:p>
            <a:pPr eaLnBrk="1" hangingPunct="1">
              <a:lnSpc>
                <a:spcPct val="90000"/>
              </a:lnSpc>
            </a:pPr>
            <a:r>
              <a:rPr lang="en-US" altLang="en-US" sz="2000"/>
              <a:t>Drawbacks</a:t>
            </a:r>
          </a:p>
          <a:p>
            <a:pPr lvl="1" eaLnBrk="1" hangingPunct="1">
              <a:lnSpc>
                <a:spcPct val="90000"/>
              </a:lnSpc>
            </a:pPr>
            <a:r>
              <a:rPr lang="en-US" altLang="en-US" sz="1800"/>
              <a:t>Increased number of objects </a:t>
            </a:r>
          </a:p>
          <a:p>
            <a:pPr lvl="1" eaLnBrk="1" hangingPunct="1">
              <a:lnSpc>
                <a:spcPct val="90000"/>
              </a:lnSpc>
            </a:pPr>
            <a:r>
              <a:rPr lang="en-US" altLang="en-US" sz="1800"/>
              <a:t>Increased design complexity</a:t>
            </a:r>
          </a:p>
          <a:p>
            <a:pPr lvl="1" eaLnBrk="1" hangingPunct="1">
              <a:lnSpc>
                <a:spcPct val="90000"/>
              </a:lnSpc>
            </a:pPr>
            <a:r>
              <a:rPr lang="en-US" altLang="en-US" sz="1800"/>
              <a:t>Increased runtime complexity</a:t>
            </a:r>
          </a:p>
          <a:p>
            <a:pPr eaLnBrk="1" hangingPunct="1">
              <a:lnSpc>
                <a:spcPct val="90000"/>
              </a:lnSpc>
            </a:pPr>
            <a:r>
              <a:rPr lang="en-US" altLang="en-US" sz="2000"/>
              <a:t>Limitations: </a:t>
            </a:r>
          </a:p>
          <a:p>
            <a:pPr lvl="1" eaLnBrk="1" hangingPunct="1">
              <a:lnSpc>
                <a:spcPct val="90000"/>
              </a:lnSpc>
            </a:pPr>
            <a:r>
              <a:rPr lang="en-US" altLang="en-US" sz="1800"/>
              <a:t>Deals only with structural aspects ! -&gt; behavioural aspects completed by the Adaptive Object  Model</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CF1D073-6F25-2D62-0803-F69CF9B3C1A6}"/>
              </a:ext>
            </a:extLst>
          </p:cNvPr>
          <p:cNvSpPr>
            <a:spLocks noGrp="1" noChangeArrowheads="1"/>
          </p:cNvSpPr>
          <p:nvPr>
            <p:ph type="title"/>
          </p:nvPr>
        </p:nvSpPr>
        <p:spPr/>
        <p:txBody>
          <a:bodyPr/>
          <a:lstStyle/>
          <a:p>
            <a:pPr eaLnBrk="1" hangingPunct="1"/>
            <a:r>
              <a:rPr lang="en-US" altLang="en-US" sz="4000"/>
              <a:t>The Adaptive Object-Model Architectural Style</a:t>
            </a:r>
          </a:p>
        </p:txBody>
      </p:sp>
      <p:sp>
        <p:nvSpPr>
          <p:cNvPr id="48131" name="Rectangle 3">
            <a:extLst>
              <a:ext uri="{FF2B5EF4-FFF2-40B4-BE49-F238E27FC236}">
                <a16:creationId xmlns:a16="http://schemas.microsoft.com/office/drawing/2014/main" id="{38DD2311-ED6D-557F-E058-0B45106F181A}"/>
              </a:ext>
            </a:extLst>
          </p:cNvPr>
          <p:cNvSpPr>
            <a:spLocks noGrp="1" noChangeArrowheads="1"/>
          </p:cNvSpPr>
          <p:nvPr>
            <p:ph type="body" idx="1"/>
          </p:nvPr>
        </p:nvSpPr>
        <p:spPr/>
        <p:txBody>
          <a:bodyPr/>
          <a:lstStyle/>
          <a:p>
            <a:pPr eaLnBrk="1" hangingPunct="1">
              <a:lnSpc>
                <a:spcPct val="80000"/>
              </a:lnSpc>
            </a:pPr>
            <a:r>
              <a:rPr lang="en-US" altLang="en-US" sz="2000"/>
              <a:t>Completes the Dynamic Object Model by adding:</a:t>
            </a:r>
          </a:p>
          <a:p>
            <a:pPr lvl="1" eaLnBrk="1" hangingPunct="1">
              <a:lnSpc>
                <a:spcPct val="80000"/>
              </a:lnSpc>
            </a:pPr>
            <a:r>
              <a:rPr lang="en-US" altLang="en-US" sz="1800"/>
              <a:t>Business Rules</a:t>
            </a:r>
          </a:p>
          <a:p>
            <a:pPr lvl="1" eaLnBrk="1" hangingPunct="1">
              <a:lnSpc>
                <a:spcPct val="80000"/>
              </a:lnSpc>
            </a:pPr>
            <a:r>
              <a:rPr lang="en-US" altLang="en-US" sz="1800"/>
              <a:t>Interpreters</a:t>
            </a:r>
          </a:p>
          <a:p>
            <a:pPr eaLnBrk="1" hangingPunct="1">
              <a:lnSpc>
                <a:spcPct val="80000"/>
              </a:lnSpc>
            </a:pPr>
            <a:r>
              <a:rPr lang="en-US" altLang="en-US" sz="2000"/>
              <a:t>It builds a complete Domain Model: metadata represent  application types with  attributes, relations and behavior</a:t>
            </a:r>
          </a:p>
          <a:p>
            <a:pPr eaLnBrk="1" hangingPunct="1">
              <a:lnSpc>
                <a:spcPct val="80000"/>
              </a:lnSpc>
            </a:pPr>
            <a:r>
              <a:rPr lang="en-US" altLang="en-US" sz="2000"/>
              <a:t>The Domain Model can be described by a non-programmer, using a domain specific description language</a:t>
            </a:r>
          </a:p>
          <a:p>
            <a:pPr lvl="1" eaLnBrk="1" hangingPunct="1">
              <a:lnSpc>
                <a:spcPct val="80000"/>
              </a:lnSpc>
            </a:pPr>
            <a:r>
              <a:rPr lang="en-US" altLang="en-US" sz="1800"/>
              <a:t>The description can be stored, reused, modified, etc  </a:t>
            </a:r>
          </a:p>
          <a:p>
            <a:pPr lvl="1" eaLnBrk="1" hangingPunct="1">
              <a:lnSpc>
                <a:spcPct val="80000"/>
              </a:lnSpc>
            </a:pPr>
            <a:r>
              <a:rPr lang="en-US" altLang="en-US" sz="1800"/>
              <a:t>The description is interpreted at runtime </a:t>
            </a:r>
          </a:p>
          <a:p>
            <a:pPr lvl="1" eaLnBrk="1" hangingPunct="1">
              <a:lnSpc>
                <a:spcPct val="80000"/>
              </a:lnSpc>
            </a:pPr>
            <a:r>
              <a:rPr lang="en-US" altLang="en-US" sz="1800"/>
              <a:t>The interpreter is needed at 2 different stages:</a:t>
            </a:r>
          </a:p>
          <a:p>
            <a:pPr lvl="2" eaLnBrk="1" hangingPunct="1">
              <a:lnSpc>
                <a:spcPct val="80000"/>
              </a:lnSpc>
            </a:pPr>
            <a:r>
              <a:rPr lang="en-US" altLang="en-US" sz="1600"/>
              <a:t>Initialize/modify metaobjects that describe the domain</a:t>
            </a:r>
          </a:p>
          <a:p>
            <a:pPr lvl="2" eaLnBrk="1" hangingPunct="1">
              <a:lnSpc>
                <a:spcPct val="80000"/>
              </a:lnSpc>
            </a:pPr>
            <a:r>
              <a:rPr lang="en-US" altLang="en-US" sz="1600"/>
              <a:t>Create objects of the base level and applies business rules </a:t>
            </a:r>
          </a:p>
          <a:p>
            <a:pPr lvl="1" eaLnBrk="1" hangingPunct="1">
              <a:lnSpc>
                <a:spcPct val="80000"/>
              </a:lnSpc>
            </a:pPr>
            <a:endParaRPr lang="en-US" altLang="en-US" sz="1800"/>
          </a:p>
          <a:p>
            <a:pPr eaLnBrk="1" hangingPunct="1">
              <a:lnSpc>
                <a:spcPct val="80000"/>
              </a:lnSpc>
            </a:pPr>
            <a:r>
              <a:rPr lang="en-US" altLang="en-US" sz="2000"/>
              <a:t>Bibliography:</a:t>
            </a:r>
          </a:p>
          <a:p>
            <a:pPr lvl="1" eaLnBrk="1" hangingPunct="1">
              <a:lnSpc>
                <a:spcPct val="80000"/>
              </a:lnSpc>
            </a:pPr>
            <a:r>
              <a:rPr lang="en-US" altLang="en-US" sz="1600"/>
              <a:t>Joseph Yoder, Ralph Johnson: The Adaptive Object-Model Architectural Style </a:t>
            </a:r>
            <a:r>
              <a:rPr lang="en-US" altLang="en-US" sz="1400">
                <a:hlinkClick r:id="rId2"/>
              </a:rPr>
              <a:t>http://www.adaptiveobjectmodel.com/WICSA3/ArchitectureOfAOMsWICSA3.pdf</a:t>
            </a:r>
            <a:endParaRPr lang="en-US" altLang="en-US" sz="1400"/>
          </a:p>
          <a:p>
            <a:pPr lvl="1" eaLnBrk="1" hangingPunct="1">
              <a:lnSpc>
                <a:spcPct val="80000"/>
              </a:lnSpc>
              <a:buFontTx/>
              <a:buNone/>
            </a:pPr>
            <a:endParaRPr lang="en-US" altLang="en-US" sz="1400"/>
          </a:p>
          <a:p>
            <a:pPr lvl="1" eaLnBrk="1" hangingPunct="1">
              <a:lnSpc>
                <a:spcPct val="80000"/>
              </a:lnSpc>
            </a:pPr>
            <a:endParaRPr lang="en-US" altLang="en-US" sz="14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ACDC4001-F900-1DCA-8E1F-BA79A47819AE}"/>
              </a:ext>
            </a:extLst>
          </p:cNvPr>
          <p:cNvSpPr>
            <a:spLocks noGrp="1" noChangeArrowheads="1"/>
          </p:cNvSpPr>
          <p:nvPr>
            <p:ph type="title"/>
          </p:nvPr>
        </p:nvSpPr>
        <p:spPr/>
        <p:txBody>
          <a:bodyPr/>
          <a:lstStyle/>
          <a:p>
            <a:pPr eaLnBrk="1" hangingPunct="1"/>
            <a:r>
              <a:rPr lang="en-US" altLang="en-US"/>
              <a:t>Representing Business Rules</a:t>
            </a:r>
          </a:p>
        </p:txBody>
      </p:sp>
      <p:pic>
        <p:nvPicPr>
          <p:cNvPr id="49155" name="Picture 5">
            <a:extLst>
              <a:ext uri="{FF2B5EF4-FFF2-40B4-BE49-F238E27FC236}">
                <a16:creationId xmlns:a16="http://schemas.microsoft.com/office/drawing/2014/main" id="{9EA95A48-D74B-BEA1-6124-317C51EF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82763"/>
            <a:ext cx="9144000" cy="329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156" name="Text Box 6">
            <a:extLst>
              <a:ext uri="{FF2B5EF4-FFF2-40B4-BE49-F238E27FC236}">
                <a16:creationId xmlns:a16="http://schemas.microsoft.com/office/drawing/2014/main" id="{B5E59C8E-7841-9D25-2E17-E502D0FCB46B}"/>
              </a:ext>
            </a:extLst>
          </p:cNvPr>
          <p:cNvSpPr txBox="1">
            <a:spLocks noChangeArrowheads="1"/>
          </p:cNvSpPr>
          <p:nvPr/>
        </p:nvSpPr>
        <p:spPr bwMode="auto">
          <a:xfrm>
            <a:off x="304800" y="5562600"/>
            <a:ext cx="83058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altLang="en-US" sz="1800" i="1"/>
              <a:t>Business Rules can be represented as   Strategy/RuleObject/Composite of RuleObjects  attached to an EntityType (ComponentType)</a:t>
            </a:r>
          </a:p>
          <a:p>
            <a:pPr eaLnBrk="1" hangingPunct="1">
              <a:spcBef>
                <a:spcPct val="0"/>
              </a:spcBef>
            </a:pPr>
            <a:r>
              <a:rPr lang="en-US" altLang="en-US" sz="1800" i="1"/>
              <a:t>Describing Business Rules belongs to the Domain Model</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CC2DCA8F-C691-253D-41DA-9EF6873E2443}"/>
              </a:ext>
            </a:extLst>
          </p:cNvPr>
          <p:cNvSpPr>
            <a:spLocks noGrp="1" noChangeArrowheads="1"/>
          </p:cNvSpPr>
          <p:nvPr>
            <p:ph type="title"/>
          </p:nvPr>
        </p:nvSpPr>
        <p:spPr/>
        <p:txBody>
          <a:bodyPr/>
          <a:lstStyle/>
          <a:p>
            <a:pPr eaLnBrk="1" hangingPunct="1"/>
            <a:r>
              <a:rPr lang="en-US" altLang="en-US" sz="4000"/>
              <a:t>A Domain Specific Language for AOM</a:t>
            </a:r>
          </a:p>
        </p:txBody>
      </p:sp>
      <p:sp>
        <p:nvSpPr>
          <p:cNvPr id="50179" name="Rectangle 3">
            <a:extLst>
              <a:ext uri="{FF2B5EF4-FFF2-40B4-BE49-F238E27FC236}">
                <a16:creationId xmlns:a16="http://schemas.microsoft.com/office/drawing/2014/main" id="{FB475F64-50F7-8DCF-3D52-2A91AD298A5E}"/>
              </a:ext>
            </a:extLst>
          </p:cNvPr>
          <p:cNvSpPr>
            <a:spLocks noGrp="1" noChangeArrowheads="1"/>
          </p:cNvSpPr>
          <p:nvPr>
            <p:ph type="body" idx="1"/>
          </p:nvPr>
        </p:nvSpPr>
        <p:spPr/>
        <p:txBody>
          <a:bodyPr/>
          <a:lstStyle/>
          <a:p>
            <a:pPr eaLnBrk="1" hangingPunct="1">
              <a:lnSpc>
                <a:spcPct val="95000"/>
              </a:lnSpc>
            </a:pPr>
            <a:r>
              <a:rPr lang="en-US" altLang="en-US" sz="2000">
                <a:latin typeface="Courier New" panose="02070309020205020404" pitchFamily="49" charset="0"/>
              </a:rPr>
              <a:t>NewEntityType &lt;entityTypeName&gt;</a:t>
            </a:r>
          </a:p>
          <a:p>
            <a:pPr eaLnBrk="1" hangingPunct="1">
              <a:lnSpc>
                <a:spcPct val="95000"/>
              </a:lnSpc>
            </a:pPr>
            <a:r>
              <a:rPr lang="en-US" altLang="en-US" sz="2000">
                <a:latin typeface="Courier New" panose="02070309020205020404" pitchFamily="49" charset="0"/>
              </a:rPr>
              <a:t>NewPropertyType &lt;propTypeName, propTypeDescription&gt;</a:t>
            </a:r>
          </a:p>
          <a:p>
            <a:pPr eaLnBrk="1" hangingPunct="1">
              <a:lnSpc>
                <a:spcPct val="95000"/>
              </a:lnSpc>
            </a:pPr>
            <a:r>
              <a:rPr lang="en-US" altLang="en-US" sz="2000">
                <a:latin typeface="Courier New" panose="02070309020205020404" pitchFamily="49" charset="0"/>
              </a:rPr>
              <a:t>AddPropType &lt;entityTypeName, propTypeName&gt;</a:t>
            </a:r>
          </a:p>
          <a:p>
            <a:pPr eaLnBrk="1" hangingPunct="1">
              <a:lnSpc>
                <a:spcPct val="95000"/>
              </a:lnSpc>
            </a:pPr>
            <a:r>
              <a:rPr lang="en-US" altLang="en-US" sz="2000">
                <a:latin typeface="Courier New" panose="02070309020205020404" pitchFamily="49" charset="0"/>
              </a:rPr>
              <a:t>RemovePropType &lt;entityTypeName, propTypeName&gt;</a:t>
            </a:r>
          </a:p>
          <a:p>
            <a:pPr eaLnBrk="1" hangingPunct="1">
              <a:lnSpc>
                <a:spcPct val="95000"/>
              </a:lnSpc>
            </a:pPr>
            <a:r>
              <a:rPr lang="en-US" altLang="en-US" sz="2000">
                <a:latin typeface="Courier New" panose="02070309020205020404" pitchFamily="49" charset="0"/>
              </a:rPr>
              <a:t>AddRule &lt;entityTypeName, ruleName, ruleDescription&gt;</a:t>
            </a:r>
          </a:p>
          <a:p>
            <a:pPr eaLnBrk="1" hangingPunct="1">
              <a:lnSpc>
                <a:spcPct val="95000"/>
              </a:lnSpc>
              <a:buFontTx/>
              <a:buNone/>
            </a:pPr>
            <a:endParaRPr lang="en-US" altLang="en-US" sz="2000">
              <a:latin typeface="Courier New" panose="02070309020205020404" pitchFamily="49" charset="0"/>
            </a:endParaRPr>
          </a:p>
          <a:p>
            <a:pPr eaLnBrk="1" hangingPunct="1">
              <a:lnSpc>
                <a:spcPct val="95000"/>
              </a:lnSpc>
              <a:buFontTx/>
              <a:buNone/>
            </a:pPr>
            <a:endParaRPr lang="en-US" altLang="en-US" sz="2000">
              <a:latin typeface="Courier New" panose="02070309020205020404" pitchFamily="49" charset="0"/>
            </a:endParaRPr>
          </a:p>
          <a:p>
            <a:pPr eaLnBrk="1" hangingPunct="1">
              <a:lnSpc>
                <a:spcPct val="95000"/>
              </a:lnSpc>
            </a:pPr>
            <a:r>
              <a:rPr lang="en-US" altLang="en-US" sz="2000">
                <a:latin typeface="Courier New" panose="02070309020205020404" pitchFamily="49" charset="0"/>
              </a:rPr>
              <a:t>NewEntity&lt;entityName,entityTypeName&gt;</a:t>
            </a:r>
          </a:p>
          <a:p>
            <a:pPr eaLnBrk="1" hangingPunct="1">
              <a:lnSpc>
                <a:spcPct val="95000"/>
              </a:lnSpc>
            </a:pPr>
            <a:r>
              <a:rPr lang="en-US" altLang="en-US" sz="2000">
                <a:latin typeface="Courier New" panose="02070309020205020404" pitchFamily="49" charset="0"/>
              </a:rPr>
              <a:t>AddNewProperty&lt;entityName, propTypeName, propValue&gt;</a:t>
            </a:r>
          </a:p>
          <a:p>
            <a:pPr eaLnBrk="1" hangingPunct="1">
              <a:lnSpc>
                <a:spcPct val="95000"/>
              </a:lnSpc>
            </a:pPr>
            <a:r>
              <a:rPr lang="en-US" altLang="en-US" sz="2000">
                <a:latin typeface="Courier New" panose="02070309020205020404" pitchFamily="49" charset="0"/>
              </a:rPr>
              <a:t>GetPropValue&lt;entityName, propTypeName&gt;</a:t>
            </a:r>
          </a:p>
          <a:p>
            <a:pPr eaLnBrk="1" hangingPunct="1">
              <a:lnSpc>
                <a:spcPct val="95000"/>
              </a:lnSpc>
            </a:pPr>
            <a:r>
              <a:rPr lang="en-US" altLang="en-US" sz="2000">
                <a:latin typeface="Courier New" panose="02070309020205020404" pitchFamily="49" charset="0"/>
              </a:rPr>
              <a:t>applyRule&lt;entityName, ruleName&gt;</a:t>
            </a:r>
          </a:p>
          <a:p>
            <a:pPr eaLnBrk="1" hangingPunct="1">
              <a:lnSpc>
                <a:spcPct val="80000"/>
              </a:lnSpc>
            </a:pPr>
            <a:endParaRPr lang="en-US" altLang="en-US" sz="2000">
              <a:latin typeface="Courier New" panose="02070309020205020404" pitchFamily="49" charset="0"/>
            </a:endParaRPr>
          </a:p>
        </p:txBody>
      </p:sp>
      <p:sp>
        <p:nvSpPr>
          <p:cNvPr id="50180" name="AutoShape 4">
            <a:extLst>
              <a:ext uri="{FF2B5EF4-FFF2-40B4-BE49-F238E27FC236}">
                <a16:creationId xmlns:a16="http://schemas.microsoft.com/office/drawing/2014/main" id="{25E247EA-F254-1375-8273-0763AA958C88}"/>
              </a:ext>
            </a:extLst>
          </p:cNvPr>
          <p:cNvSpPr>
            <a:spLocks/>
          </p:cNvSpPr>
          <p:nvPr/>
        </p:nvSpPr>
        <p:spPr bwMode="auto">
          <a:xfrm>
            <a:off x="0" y="1600200"/>
            <a:ext cx="457200" cy="2514600"/>
          </a:xfrm>
          <a:prstGeom prst="leftBrace">
            <a:avLst>
              <a:gd name="adj1" fmla="val 45833"/>
              <a:gd name="adj2" fmla="val 50000"/>
            </a:avLst>
          </a:prstGeom>
          <a:noFill/>
          <a:ln w="349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0181" name="AutoShape 5">
            <a:extLst>
              <a:ext uri="{FF2B5EF4-FFF2-40B4-BE49-F238E27FC236}">
                <a16:creationId xmlns:a16="http://schemas.microsoft.com/office/drawing/2014/main" id="{DA637D96-6C25-C58B-5CB2-8BBD7B787C3B}"/>
              </a:ext>
            </a:extLst>
          </p:cNvPr>
          <p:cNvSpPr>
            <a:spLocks/>
          </p:cNvSpPr>
          <p:nvPr/>
        </p:nvSpPr>
        <p:spPr bwMode="auto">
          <a:xfrm>
            <a:off x="0" y="4572000"/>
            <a:ext cx="457200" cy="1752600"/>
          </a:xfrm>
          <a:prstGeom prst="leftBrace">
            <a:avLst>
              <a:gd name="adj1" fmla="val 31944"/>
              <a:gd name="adj2" fmla="val 50000"/>
            </a:avLst>
          </a:prstGeom>
          <a:noFill/>
          <a:ln w="3492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001D202B-EBE3-F1A6-6A17-5812DC5523FC}"/>
              </a:ext>
            </a:extLst>
          </p:cNvPr>
          <p:cNvSpPr>
            <a:spLocks noGrp="1" noChangeArrowheads="1"/>
          </p:cNvSpPr>
          <p:nvPr>
            <p:ph type="title"/>
          </p:nvPr>
        </p:nvSpPr>
        <p:spPr/>
        <p:txBody>
          <a:bodyPr/>
          <a:lstStyle/>
          <a:p>
            <a:pPr eaLnBrk="1" hangingPunct="1"/>
            <a:r>
              <a:rPr lang="en-US" altLang="en-US" sz="4000"/>
              <a:t>Example: Interpreting applications from different domains</a:t>
            </a:r>
          </a:p>
        </p:txBody>
      </p:sp>
      <p:sp>
        <p:nvSpPr>
          <p:cNvPr id="51203" name="Rectangle 4">
            <a:extLst>
              <a:ext uri="{FF2B5EF4-FFF2-40B4-BE49-F238E27FC236}">
                <a16:creationId xmlns:a16="http://schemas.microsoft.com/office/drawing/2014/main" id="{F30203C1-D763-D79B-DE46-CCE79DAC5171}"/>
              </a:ext>
            </a:extLst>
          </p:cNvPr>
          <p:cNvSpPr>
            <a:spLocks noChangeArrowheads="1"/>
          </p:cNvSpPr>
          <p:nvPr/>
        </p:nvSpPr>
        <p:spPr bwMode="auto">
          <a:xfrm>
            <a:off x="4724400" y="3124200"/>
            <a:ext cx="2286000" cy="1828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Interpreter</a:t>
            </a:r>
          </a:p>
        </p:txBody>
      </p:sp>
      <p:sp>
        <p:nvSpPr>
          <p:cNvPr id="51204" name="AutoShape 5">
            <a:extLst>
              <a:ext uri="{FF2B5EF4-FFF2-40B4-BE49-F238E27FC236}">
                <a16:creationId xmlns:a16="http://schemas.microsoft.com/office/drawing/2014/main" id="{666D4A94-22E7-A559-8E08-A646C8A965F6}"/>
              </a:ext>
            </a:extLst>
          </p:cNvPr>
          <p:cNvSpPr>
            <a:spLocks noChangeArrowheads="1"/>
          </p:cNvSpPr>
          <p:nvPr/>
        </p:nvSpPr>
        <p:spPr bwMode="auto">
          <a:xfrm>
            <a:off x="1295400" y="2286000"/>
            <a:ext cx="1905000" cy="1752600"/>
          </a:xfrm>
          <a:prstGeom prst="foldedCorner">
            <a:avLst>
              <a:gd name="adj" fmla="val 12500"/>
            </a:avLst>
          </a:prstGeom>
          <a:solidFill>
            <a:schemeClr val="bg1"/>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a:p>
            <a:pPr algn="ctr" eaLnBrk="1" hangingPunct="1">
              <a:spcBef>
                <a:spcPct val="0"/>
              </a:spcBef>
              <a:buFontTx/>
              <a:buNone/>
            </a:pPr>
            <a:r>
              <a:rPr lang="en-US" altLang="en-US" sz="1800"/>
              <a:t>Commands </a:t>
            </a:r>
          </a:p>
          <a:p>
            <a:pPr algn="ctr" eaLnBrk="1" hangingPunct="1">
              <a:spcBef>
                <a:spcPct val="0"/>
              </a:spcBef>
              <a:buFontTx/>
              <a:buNone/>
            </a:pPr>
            <a:r>
              <a:rPr lang="en-US" altLang="en-US" sz="1800"/>
              <a:t>for describing </a:t>
            </a:r>
          </a:p>
          <a:p>
            <a:pPr algn="ctr" eaLnBrk="1" hangingPunct="1">
              <a:spcBef>
                <a:spcPct val="0"/>
              </a:spcBef>
              <a:buFontTx/>
              <a:buNone/>
            </a:pPr>
            <a:r>
              <a:rPr lang="en-US" altLang="en-US" sz="1800"/>
              <a:t>the </a:t>
            </a:r>
          </a:p>
          <a:p>
            <a:pPr algn="ctr" eaLnBrk="1" hangingPunct="1">
              <a:spcBef>
                <a:spcPct val="0"/>
              </a:spcBef>
              <a:buFontTx/>
              <a:buNone/>
            </a:pPr>
            <a:r>
              <a:rPr lang="en-US" altLang="en-US" sz="1800"/>
              <a:t>application </a:t>
            </a:r>
          </a:p>
          <a:p>
            <a:pPr algn="ctr" eaLnBrk="1" hangingPunct="1">
              <a:spcBef>
                <a:spcPct val="0"/>
              </a:spcBef>
              <a:buFontTx/>
              <a:buNone/>
            </a:pPr>
            <a:r>
              <a:rPr lang="en-US" altLang="en-US" sz="1800"/>
              <a:t>domain</a:t>
            </a:r>
          </a:p>
          <a:p>
            <a:pPr algn="ctr" eaLnBrk="1" hangingPunct="1">
              <a:spcBef>
                <a:spcPct val="0"/>
              </a:spcBef>
              <a:buFontTx/>
              <a:buNone/>
            </a:pPr>
            <a:r>
              <a:rPr lang="en-US" altLang="en-US" sz="1800"/>
              <a:t> </a:t>
            </a:r>
          </a:p>
        </p:txBody>
      </p:sp>
      <p:sp>
        <p:nvSpPr>
          <p:cNvPr id="51205" name="AutoShape 6">
            <a:extLst>
              <a:ext uri="{FF2B5EF4-FFF2-40B4-BE49-F238E27FC236}">
                <a16:creationId xmlns:a16="http://schemas.microsoft.com/office/drawing/2014/main" id="{E7E9EF9F-9E8B-D508-F19A-BAA36EDEA98D}"/>
              </a:ext>
            </a:extLst>
          </p:cNvPr>
          <p:cNvSpPr>
            <a:spLocks noChangeArrowheads="1"/>
          </p:cNvSpPr>
          <p:nvPr/>
        </p:nvSpPr>
        <p:spPr bwMode="auto">
          <a:xfrm>
            <a:off x="1295400" y="4419600"/>
            <a:ext cx="1905000" cy="1524000"/>
          </a:xfrm>
          <a:prstGeom prst="foldedCorner">
            <a:avLst>
              <a:gd name="adj" fmla="val 12500"/>
            </a:avLst>
          </a:prstGeom>
          <a:solidFill>
            <a:schemeClr val="bg1"/>
          </a:solidFill>
          <a:ln w="9525">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a:p>
            <a:pPr algn="ctr" eaLnBrk="1" hangingPunct="1">
              <a:spcBef>
                <a:spcPct val="0"/>
              </a:spcBef>
              <a:buFontTx/>
              <a:buNone/>
            </a:pPr>
            <a:r>
              <a:rPr lang="en-US" altLang="en-US" sz="1800"/>
              <a:t>Commands for </a:t>
            </a:r>
          </a:p>
          <a:p>
            <a:pPr algn="ctr" eaLnBrk="1" hangingPunct="1">
              <a:spcBef>
                <a:spcPct val="0"/>
              </a:spcBef>
              <a:buFontTx/>
              <a:buNone/>
            </a:pPr>
            <a:r>
              <a:rPr lang="en-US" altLang="en-US" sz="1800"/>
              <a:t>running a</a:t>
            </a:r>
          </a:p>
          <a:p>
            <a:pPr algn="ctr" eaLnBrk="1" hangingPunct="1">
              <a:spcBef>
                <a:spcPct val="0"/>
              </a:spcBef>
              <a:buFontTx/>
              <a:buNone/>
            </a:pPr>
            <a:r>
              <a:rPr lang="en-US" altLang="en-US" sz="1800"/>
              <a:t>particular</a:t>
            </a:r>
          </a:p>
          <a:p>
            <a:pPr algn="ctr" eaLnBrk="1" hangingPunct="1">
              <a:spcBef>
                <a:spcPct val="0"/>
              </a:spcBef>
              <a:buFontTx/>
              <a:buNone/>
            </a:pPr>
            <a:r>
              <a:rPr lang="en-US" altLang="en-US" sz="1800"/>
              <a:t>application </a:t>
            </a:r>
          </a:p>
        </p:txBody>
      </p:sp>
      <p:sp>
        <p:nvSpPr>
          <p:cNvPr id="51206" name="Line 7">
            <a:extLst>
              <a:ext uri="{FF2B5EF4-FFF2-40B4-BE49-F238E27FC236}">
                <a16:creationId xmlns:a16="http://schemas.microsoft.com/office/drawing/2014/main" id="{C456AFE0-B8A8-E7BB-1AA6-C780122C00D3}"/>
              </a:ext>
            </a:extLst>
          </p:cNvPr>
          <p:cNvSpPr>
            <a:spLocks noChangeShapeType="1"/>
          </p:cNvSpPr>
          <p:nvPr/>
        </p:nvSpPr>
        <p:spPr bwMode="auto">
          <a:xfrm>
            <a:off x="3429000" y="3048000"/>
            <a:ext cx="990600" cy="685800"/>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07" name="Line 8">
            <a:extLst>
              <a:ext uri="{FF2B5EF4-FFF2-40B4-BE49-F238E27FC236}">
                <a16:creationId xmlns:a16="http://schemas.microsoft.com/office/drawing/2014/main" id="{7AF3C607-3046-8F18-E568-D49DA94FFB1D}"/>
              </a:ext>
            </a:extLst>
          </p:cNvPr>
          <p:cNvSpPr>
            <a:spLocks noChangeShapeType="1"/>
          </p:cNvSpPr>
          <p:nvPr/>
        </p:nvSpPr>
        <p:spPr bwMode="auto">
          <a:xfrm flipV="1">
            <a:off x="3352800" y="4572000"/>
            <a:ext cx="1066800" cy="533400"/>
          </a:xfrm>
          <a:prstGeom prst="line">
            <a:avLst/>
          </a:prstGeom>
          <a:noFill/>
          <a:ln w="3175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F5704051-19CE-AB97-BF9A-2FDD8D46FB08}"/>
              </a:ext>
            </a:extLst>
          </p:cNvPr>
          <p:cNvSpPr>
            <a:spLocks noGrp="1" noChangeArrowheads="1"/>
          </p:cNvSpPr>
          <p:nvPr>
            <p:ph type="title"/>
          </p:nvPr>
        </p:nvSpPr>
        <p:spPr/>
        <p:txBody>
          <a:bodyPr/>
          <a:lstStyle/>
          <a:p>
            <a:pPr eaLnBrk="1" hangingPunct="1"/>
            <a:r>
              <a:rPr lang="en-US" altLang="en-US" sz="4000"/>
              <a:t>Example 1: </a:t>
            </a:r>
            <a:br>
              <a:rPr lang="en-US" altLang="en-US" sz="4000"/>
            </a:br>
            <a:r>
              <a:rPr lang="en-US" altLang="en-US" sz="4000"/>
              <a:t>Managing bank accounts</a:t>
            </a:r>
          </a:p>
        </p:txBody>
      </p:sp>
      <p:sp>
        <p:nvSpPr>
          <p:cNvPr id="52227" name="Rectangle 5">
            <a:extLst>
              <a:ext uri="{FF2B5EF4-FFF2-40B4-BE49-F238E27FC236}">
                <a16:creationId xmlns:a16="http://schemas.microsoft.com/office/drawing/2014/main" id="{2EA669C8-35EA-C0DD-458A-7B5EE77F0B08}"/>
              </a:ext>
            </a:extLst>
          </p:cNvPr>
          <p:cNvSpPr>
            <a:spLocks noGrp="1" noChangeArrowheads="1"/>
          </p:cNvSpPr>
          <p:nvPr>
            <p:ph type="body" idx="1"/>
          </p:nvPr>
        </p:nvSpPr>
        <p:spPr>
          <a:noFill/>
        </p:spPr>
        <p:txBody>
          <a:bodyPr/>
          <a:lstStyle/>
          <a:p>
            <a:pPr eaLnBrk="1" hangingPunct="1">
              <a:lnSpc>
                <a:spcPct val="90000"/>
              </a:lnSpc>
            </a:pPr>
            <a:r>
              <a:rPr lang="en-US" altLang="en-US" sz="1800">
                <a:solidFill>
                  <a:srgbClr val="FF0000"/>
                </a:solidFill>
                <a:latin typeface="Courier New" panose="02070309020205020404" pitchFamily="49" charset="0"/>
              </a:rPr>
              <a:t>NewEntityType</a:t>
            </a:r>
            <a:r>
              <a:rPr lang="en-US" altLang="en-US" sz="1800">
                <a:latin typeface="Courier New" panose="02070309020205020404" pitchFamily="49" charset="0"/>
              </a:rPr>
              <a:t> </a:t>
            </a:r>
            <a:r>
              <a:rPr lang="en-US" altLang="en-US" sz="1800" i="1">
                <a:latin typeface="Courier New" panose="02070309020205020404" pitchFamily="49" charset="0"/>
              </a:rPr>
              <a:t>CheckingAccount</a:t>
            </a:r>
          </a:p>
          <a:p>
            <a:pPr eaLnBrk="1" hangingPunct="1">
              <a:lnSpc>
                <a:spcPct val="90000"/>
              </a:lnSpc>
            </a:pPr>
            <a:r>
              <a:rPr lang="en-US" altLang="en-US" sz="1800">
                <a:solidFill>
                  <a:srgbClr val="FF0000"/>
                </a:solidFill>
                <a:latin typeface="Courier New" panose="02070309020205020404" pitchFamily="49" charset="0"/>
              </a:rPr>
              <a:t>NewPropertyType</a:t>
            </a:r>
            <a:r>
              <a:rPr lang="en-US" altLang="en-US" sz="1800">
                <a:latin typeface="Courier New" panose="02070309020205020404" pitchFamily="49" charset="0"/>
              </a:rPr>
              <a:t> </a:t>
            </a:r>
            <a:r>
              <a:rPr lang="en-US" altLang="en-US" sz="1800" i="1">
                <a:latin typeface="Courier New" panose="02070309020205020404" pitchFamily="49" charset="0"/>
              </a:rPr>
              <a:t>Owner</a:t>
            </a:r>
            <a:r>
              <a:rPr lang="en-US" altLang="en-US" sz="1800">
                <a:latin typeface="Courier New" panose="02070309020205020404" pitchFamily="49" charset="0"/>
              </a:rPr>
              <a:t>, </a:t>
            </a:r>
            <a:r>
              <a:rPr lang="en-US" altLang="en-US" sz="1800" i="1">
                <a:latin typeface="Courier New" panose="02070309020205020404" pitchFamily="49" charset="0"/>
              </a:rPr>
              <a:t>String</a:t>
            </a:r>
          </a:p>
          <a:p>
            <a:pPr eaLnBrk="1" hangingPunct="1">
              <a:lnSpc>
                <a:spcPct val="90000"/>
              </a:lnSpc>
            </a:pPr>
            <a:r>
              <a:rPr lang="en-US" altLang="en-US" sz="1800">
                <a:solidFill>
                  <a:srgbClr val="FF0000"/>
                </a:solidFill>
                <a:latin typeface="Courier New" panose="02070309020205020404" pitchFamily="49" charset="0"/>
              </a:rPr>
              <a:t>AddPropType</a:t>
            </a:r>
            <a:r>
              <a:rPr lang="en-US" altLang="en-US" sz="1800">
                <a:latin typeface="Courier New" panose="02070309020205020404" pitchFamily="49" charset="0"/>
              </a:rPr>
              <a:t> </a:t>
            </a:r>
            <a:r>
              <a:rPr lang="en-US" altLang="en-US" sz="1800" i="1">
                <a:latin typeface="Courier New" panose="02070309020205020404" pitchFamily="49" charset="0"/>
              </a:rPr>
              <a:t>CheckingAccount</a:t>
            </a:r>
            <a:r>
              <a:rPr lang="en-US" altLang="en-US" sz="1800">
                <a:latin typeface="Courier New" panose="02070309020205020404" pitchFamily="49" charset="0"/>
              </a:rPr>
              <a:t>, </a:t>
            </a:r>
            <a:r>
              <a:rPr lang="en-US" altLang="en-US" sz="1800" i="1">
                <a:latin typeface="Courier New" panose="02070309020205020404" pitchFamily="49" charset="0"/>
              </a:rPr>
              <a:t>Owner</a:t>
            </a:r>
          </a:p>
          <a:p>
            <a:pPr eaLnBrk="1" hangingPunct="1">
              <a:lnSpc>
                <a:spcPct val="90000"/>
              </a:lnSpc>
            </a:pPr>
            <a:r>
              <a:rPr lang="en-US" altLang="en-US" sz="1800">
                <a:solidFill>
                  <a:srgbClr val="FF0000"/>
                </a:solidFill>
                <a:latin typeface="Courier New" panose="02070309020205020404" pitchFamily="49" charset="0"/>
              </a:rPr>
              <a:t>NewEntityType</a:t>
            </a:r>
            <a:r>
              <a:rPr lang="en-US" altLang="en-US" sz="1800">
                <a:latin typeface="Courier New" panose="02070309020205020404" pitchFamily="49" charset="0"/>
              </a:rPr>
              <a:t> </a:t>
            </a:r>
            <a:r>
              <a:rPr lang="en-US" altLang="en-US" sz="1800" i="1">
                <a:latin typeface="Courier New" panose="02070309020205020404" pitchFamily="49" charset="0"/>
              </a:rPr>
              <a:t>SavingsAccount</a:t>
            </a:r>
          </a:p>
          <a:p>
            <a:pPr eaLnBrk="1" hangingPunct="1">
              <a:lnSpc>
                <a:spcPct val="90000"/>
              </a:lnSpc>
            </a:pPr>
            <a:r>
              <a:rPr lang="en-US" altLang="en-US" sz="1800">
                <a:solidFill>
                  <a:srgbClr val="FF0000"/>
                </a:solidFill>
                <a:latin typeface="Courier New" panose="02070309020205020404" pitchFamily="49" charset="0"/>
              </a:rPr>
              <a:t>NewPropertyType</a:t>
            </a:r>
            <a:r>
              <a:rPr lang="en-US" altLang="en-US" sz="1800">
                <a:latin typeface="Courier New" panose="02070309020205020404" pitchFamily="49" charset="0"/>
              </a:rPr>
              <a:t> </a:t>
            </a:r>
            <a:r>
              <a:rPr lang="en-US" altLang="en-US" sz="1800" i="1">
                <a:latin typeface="Courier New" panose="02070309020205020404" pitchFamily="49" charset="0"/>
              </a:rPr>
              <a:t>InterestRate</a:t>
            </a:r>
            <a:r>
              <a:rPr lang="en-US" altLang="en-US" sz="1800">
                <a:latin typeface="Courier New" panose="02070309020205020404" pitchFamily="49" charset="0"/>
              </a:rPr>
              <a:t>, </a:t>
            </a:r>
            <a:r>
              <a:rPr lang="en-US" altLang="en-US" sz="1800" i="1">
                <a:latin typeface="Courier New" panose="02070309020205020404" pitchFamily="49" charset="0"/>
              </a:rPr>
              <a:t>Double</a:t>
            </a:r>
          </a:p>
          <a:p>
            <a:pPr eaLnBrk="1" hangingPunct="1">
              <a:lnSpc>
                <a:spcPct val="90000"/>
              </a:lnSpc>
            </a:pPr>
            <a:r>
              <a:rPr lang="en-US" altLang="en-US" sz="1800">
                <a:solidFill>
                  <a:srgbClr val="FF0000"/>
                </a:solidFill>
                <a:latin typeface="Courier New" panose="02070309020205020404" pitchFamily="49" charset="0"/>
              </a:rPr>
              <a:t>AddPropType</a:t>
            </a:r>
            <a:r>
              <a:rPr lang="en-US" altLang="en-US" sz="1800">
                <a:latin typeface="Courier New" panose="02070309020205020404" pitchFamily="49" charset="0"/>
              </a:rPr>
              <a:t> </a:t>
            </a:r>
            <a:r>
              <a:rPr lang="en-US" altLang="en-US" sz="1800" i="1">
                <a:latin typeface="Courier New" panose="02070309020205020404" pitchFamily="49" charset="0"/>
              </a:rPr>
              <a:t>SavingsAccount</a:t>
            </a:r>
            <a:r>
              <a:rPr lang="en-US" altLang="en-US" sz="1800">
                <a:latin typeface="Courier New" panose="02070309020205020404" pitchFamily="49" charset="0"/>
              </a:rPr>
              <a:t>, </a:t>
            </a:r>
            <a:r>
              <a:rPr lang="en-US" altLang="en-US" sz="1800" i="1">
                <a:latin typeface="Courier New" panose="02070309020205020404" pitchFamily="49" charset="0"/>
              </a:rPr>
              <a:t>InterestRate</a:t>
            </a:r>
          </a:p>
          <a:p>
            <a:pPr eaLnBrk="1" hangingPunct="1">
              <a:lnSpc>
                <a:spcPct val="90000"/>
              </a:lnSpc>
            </a:pPr>
            <a:r>
              <a:rPr lang="en-US" altLang="en-US" sz="1800">
                <a:solidFill>
                  <a:srgbClr val="00CC00"/>
                </a:solidFill>
                <a:latin typeface="Courier New" panose="02070309020205020404" pitchFamily="49" charset="0"/>
              </a:rPr>
              <a:t>NewEntity</a:t>
            </a:r>
            <a:r>
              <a:rPr lang="en-US" altLang="en-US" sz="1800">
                <a:latin typeface="Courier New" panose="02070309020205020404" pitchFamily="49" charset="0"/>
              </a:rPr>
              <a:t> Bobs</a:t>
            </a:r>
            <a:r>
              <a:rPr lang="en-US" altLang="en-US" sz="1800" i="1">
                <a:latin typeface="Courier New" panose="02070309020205020404" pitchFamily="49" charset="0"/>
              </a:rPr>
              <a:t>CheckingAccount</a:t>
            </a:r>
            <a:r>
              <a:rPr lang="en-US" altLang="en-US" sz="1800">
                <a:latin typeface="Courier New" panose="02070309020205020404" pitchFamily="49" charset="0"/>
              </a:rPr>
              <a:t>, </a:t>
            </a:r>
            <a:r>
              <a:rPr lang="en-US" altLang="en-US" sz="1800" i="1">
                <a:latin typeface="Courier New" panose="02070309020205020404" pitchFamily="49" charset="0"/>
              </a:rPr>
              <a:t>CheckingAccount</a:t>
            </a:r>
          </a:p>
          <a:p>
            <a:pPr eaLnBrk="1" hangingPunct="1">
              <a:lnSpc>
                <a:spcPct val="90000"/>
              </a:lnSpc>
            </a:pPr>
            <a:r>
              <a:rPr lang="en-US" altLang="en-US" sz="1800">
                <a:solidFill>
                  <a:srgbClr val="00CC00"/>
                </a:solidFill>
                <a:latin typeface="Courier New" panose="02070309020205020404" pitchFamily="49" charset="0"/>
              </a:rPr>
              <a:t>AddNewProperty</a:t>
            </a:r>
            <a:r>
              <a:rPr lang="en-US" altLang="en-US" sz="1800">
                <a:latin typeface="Courier New" panose="02070309020205020404" pitchFamily="49" charset="0"/>
              </a:rPr>
              <a:t> </a:t>
            </a:r>
            <a:r>
              <a:rPr lang="en-US" altLang="en-US" sz="1800" i="1">
                <a:latin typeface="Courier New" panose="02070309020205020404" pitchFamily="49" charset="0"/>
              </a:rPr>
              <a:t>BobsCheckingAccount</a:t>
            </a:r>
            <a:r>
              <a:rPr lang="en-US" altLang="en-US" sz="1800">
                <a:latin typeface="Courier New" panose="02070309020205020404" pitchFamily="49" charset="0"/>
              </a:rPr>
              <a:t>, </a:t>
            </a:r>
            <a:r>
              <a:rPr lang="en-US" altLang="en-US" sz="1800" i="1">
                <a:latin typeface="Courier New" panose="02070309020205020404" pitchFamily="49" charset="0"/>
              </a:rPr>
              <a:t>Owner</a:t>
            </a:r>
            <a:r>
              <a:rPr lang="en-US" altLang="en-US" sz="1800">
                <a:latin typeface="Courier New" panose="02070309020205020404" pitchFamily="49" charset="0"/>
              </a:rPr>
              <a:t>, </a:t>
            </a:r>
            <a:r>
              <a:rPr lang="en-US" altLang="en-US" sz="1800" i="1">
                <a:latin typeface="Courier New" panose="02070309020205020404" pitchFamily="49" charset="0"/>
              </a:rPr>
              <a:t>“Bob Bobbson”</a:t>
            </a:r>
          </a:p>
          <a:p>
            <a:pPr eaLnBrk="1" hangingPunct="1">
              <a:lnSpc>
                <a:spcPct val="90000"/>
              </a:lnSpc>
            </a:pPr>
            <a:r>
              <a:rPr lang="en-US" altLang="en-US" sz="1800">
                <a:solidFill>
                  <a:srgbClr val="00CC00"/>
                </a:solidFill>
                <a:latin typeface="Courier New" panose="02070309020205020404" pitchFamily="49" charset="0"/>
              </a:rPr>
              <a:t>NewEntity</a:t>
            </a:r>
            <a:r>
              <a:rPr lang="en-US" altLang="en-US" sz="1800">
                <a:latin typeface="Courier New" panose="02070309020205020404" pitchFamily="49" charset="0"/>
              </a:rPr>
              <a:t> </a:t>
            </a:r>
            <a:r>
              <a:rPr lang="en-US" altLang="en-US" sz="1800" i="1">
                <a:latin typeface="Courier New" panose="02070309020205020404" pitchFamily="49" charset="0"/>
              </a:rPr>
              <a:t>JohnsCheckingAccount</a:t>
            </a:r>
            <a:r>
              <a:rPr lang="en-US" altLang="en-US" sz="1800">
                <a:latin typeface="Courier New" panose="02070309020205020404" pitchFamily="49" charset="0"/>
              </a:rPr>
              <a:t>, </a:t>
            </a:r>
            <a:r>
              <a:rPr lang="en-US" altLang="en-US" sz="1800" i="1">
                <a:latin typeface="Courier New" panose="02070309020205020404" pitchFamily="49" charset="0"/>
              </a:rPr>
              <a:t>CheckingAccount</a:t>
            </a:r>
          </a:p>
          <a:p>
            <a:pPr eaLnBrk="1" hangingPunct="1">
              <a:lnSpc>
                <a:spcPct val="90000"/>
              </a:lnSpc>
            </a:pPr>
            <a:r>
              <a:rPr lang="en-US" altLang="en-US" sz="1800">
                <a:solidFill>
                  <a:srgbClr val="00CC00"/>
                </a:solidFill>
                <a:latin typeface="Courier New" panose="02070309020205020404" pitchFamily="49" charset="0"/>
              </a:rPr>
              <a:t>AddNewProperty</a:t>
            </a:r>
            <a:r>
              <a:rPr lang="en-US" altLang="en-US" sz="1800">
                <a:latin typeface="Courier New" panose="02070309020205020404" pitchFamily="49" charset="0"/>
              </a:rPr>
              <a:t> </a:t>
            </a:r>
            <a:r>
              <a:rPr lang="en-US" altLang="en-US" sz="1800" i="1">
                <a:latin typeface="Courier New" panose="02070309020205020404" pitchFamily="49" charset="0"/>
              </a:rPr>
              <a:t>JohnsCheckingAccount</a:t>
            </a:r>
            <a:r>
              <a:rPr lang="en-US" altLang="en-US" sz="1800">
                <a:latin typeface="Courier New" panose="02070309020205020404" pitchFamily="49" charset="0"/>
              </a:rPr>
              <a:t>, </a:t>
            </a:r>
            <a:r>
              <a:rPr lang="en-US" altLang="en-US" sz="1800" i="1">
                <a:latin typeface="Courier New" panose="02070309020205020404" pitchFamily="49" charset="0"/>
              </a:rPr>
              <a:t>Owner</a:t>
            </a:r>
            <a:r>
              <a:rPr lang="en-US" altLang="en-US" sz="1800">
                <a:latin typeface="Courier New" panose="02070309020205020404" pitchFamily="49" charset="0"/>
              </a:rPr>
              <a:t>, </a:t>
            </a:r>
            <a:r>
              <a:rPr lang="en-US" altLang="en-US" sz="1800" i="1">
                <a:latin typeface="Courier New" panose="02070309020205020404" pitchFamily="49" charset="0"/>
              </a:rPr>
              <a:t>“John Jones”</a:t>
            </a:r>
          </a:p>
          <a:p>
            <a:pPr eaLnBrk="1" hangingPunct="1">
              <a:lnSpc>
                <a:spcPct val="90000"/>
              </a:lnSpc>
            </a:pPr>
            <a:r>
              <a:rPr lang="en-US" altLang="en-US" sz="1800" i="1">
                <a:solidFill>
                  <a:srgbClr val="FF0000"/>
                </a:solidFill>
                <a:latin typeface="Courier New" panose="02070309020205020404" pitchFamily="49" charset="0"/>
              </a:rPr>
              <a:t>RemovePropType</a:t>
            </a:r>
            <a:r>
              <a:rPr lang="en-US" altLang="en-US" sz="1800" i="1">
                <a:latin typeface="Courier New" panose="02070309020205020404" pitchFamily="49" charset="0"/>
              </a:rPr>
              <a:t> CheckingAccount, Owner</a:t>
            </a:r>
          </a:p>
          <a:p>
            <a:pPr eaLnBrk="1" hangingPunct="1">
              <a:lnSpc>
                <a:spcPct val="90000"/>
              </a:lnSpc>
            </a:pPr>
            <a:endParaRPr lang="en-US" altLang="en-US" sz="1800" i="1">
              <a:latin typeface="Courier New" panose="02070309020205020404" pitchFamily="49" charset="0"/>
            </a:endParaRPr>
          </a:p>
          <a:p>
            <a:pPr eaLnBrk="1" hangingPunct="1">
              <a:lnSpc>
                <a:spcPct val="90000"/>
              </a:lnSpc>
            </a:pPr>
            <a:endParaRPr lang="en-US" altLang="en-US" sz="1800" i="1">
              <a:latin typeface="Courier New" panose="02070309020205020404" pitchFamily="49" charset="0"/>
            </a:endParaRPr>
          </a:p>
          <a:p>
            <a:pPr eaLnBrk="1" hangingPunct="1">
              <a:lnSpc>
                <a:spcPct val="90000"/>
              </a:lnSpc>
            </a:pPr>
            <a:endParaRPr lang="en-US" altLang="en-US" sz="2000">
              <a:latin typeface="Courier New" panose="02070309020205020404" pitchFamily="49"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9DDF55C-81E7-4494-5F5E-A69D0D5886D5}"/>
              </a:ext>
            </a:extLst>
          </p:cNvPr>
          <p:cNvSpPr>
            <a:spLocks noGrp="1" noChangeArrowheads="1"/>
          </p:cNvSpPr>
          <p:nvPr>
            <p:ph type="title"/>
          </p:nvPr>
        </p:nvSpPr>
        <p:spPr/>
        <p:txBody>
          <a:bodyPr/>
          <a:lstStyle/>
          <a:p>
            <a:pPr eaLnBrk="1" hangingPunct="1"/>
            <a:r>
              <a:rPr lang="en-US" altLang="en-US"/>
              <a:t>Reflection – The Structure</a:t>
            </a:r>
          </a:p>
        </p:txBody>
      </p:sp>
      <p:pic>
        <p:nvPicPr>
          <p:cNvPr id="7171" name="Picture 4">
            <a:extLst>
              <a:ext uri="{FF2B5EF4-FFF2-40B4-BE49-F238E27FC236}">
                <a16:creationId xmlns:a16="http://schemas.microsoft.com/office/drawing/2014/main" id="{71926465-83C3-49D6-9C99-7F12CAE0B3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057400"/>
            <a:ext cx="8458200" cy="3109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2" name="Text Box 5">
            <a:extLst>
              <a:ext uri="{FF2B5EF4-FFF2-40B4-BE49-F238E27FC236}">
                <a16:creationId xmlns:a16="http://schemas.microsoft.com/office/drawing/2014/main" id="{AEC1B900-5684-7BE2-66E6-775DC6A35CBE}"/>
              </a:ext>
            </a:extLst>
          </p:cNvPr>
          <p:cNvSpPr txBox="1">
            <a:spLocks noChangeArrowheads="1"/>
          </p:cNvSpPr>
          <p:nvPr/>
        </p:nvSpPr>
        <p:spPr bwMode="auto">
          <a:xfrm>
            <a:off x="6991350" y="6400800"/>
            <a:ext cx="200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[POSA]-Fig/P.199</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37471A4A-6247-5C07-1226-5998E4B6C5C9}"/>
              </a:ext>
            </a:extLst>
          </p:cNvPr>
          <p:cNvSpPr>
            <a:spLocks noGrp="1" noChangeArrowheads="1"/>
          </p:cNvSpPr>
          <p:nvPr>
            <p:ph type="title"/>
          </p:nvPr>
        </p:nvSpPr>
        <p:spPr/>
        <p:txBody>
          <a:bodyPr/>
          <a:lstStyle/>
          <a:p>
            <a:pPr eaLnBrk="1" hangingPunct="1"/>
            <a:r>
              <a:rPr lang="en-US" altLang="en-US" sz="4000"/>
              <a:t>Example2: </a:t>
            </a:r>
            <a:br>
              <a:rPr lang="en-US" altLang="en-US" sz="4000"/>
            </a:br>
            <a:r>
              <a:rPr lang="en-US" altLang="en-US" sz="4000"/>
              <a:t>Shop inventory</a:t>
            </a:r>
          </a:p>
        </p:txBody>
      </p:sp>
      <p:sp>
        <p:nvSpPr>
          <p:cNvPr id="53251" name="Rectangle 3">
            <a:extLst>
              <a:ext uri="{FF2B5EF4-FFF2-40B4-BE49-F238E27FC236}">
                <a16:creationId xmlns:a16="http://schemas.microsoft.com/office/drawing/2014/main" id="{EF7C0DED-5496-EBA0-4AC9-1CC1325AEB54}"/>
              </a:ext>
            </a:extLst>
          </p:cNvPr>
          <p:cNvSpPr>
            <a:spLocks noGrp="1" noChangeArrowheads="1"/>
          </p:cNvSpPr>
          <p:nvPr>
            <p:ph type="body" idx="1"/>
          </p:nvPr>
        </p:nvSpPr>
        <p:spPr>
          <a:noFill/>
        </p:spPr>
        <p:txBody>
          <a:bodyPr/>
          <a:lstStyle/>
          <a:p>
            <a:pPr eaLnBrk="1" hangingPunct="1">
              <a:lnSpc>
                <a:spcPct val="90000"/>
              </a:lnSpc>
            </a:pPr>
            <a:r>
              <a:rPr lang="en-US" altLang="en-US" sz="1800">
                <a:solidFill>
                  <a:srgbClr val="FF0000"/>
                </a:solidFill>
                <a:latin typeface="Courier New" panose="02070309020205020404" pitchFamily="49" charset="0"/>
              </a:rPr>
              <a:t>NewEntityType</a:t>
            </a:r>
            <a:r>
              <a:rPr lang="en-US" altLang="en-US" sz="1800">
                <a:latin typeface="Courier New" panose="02070309020205020404" pitchFamily="49" charset="0"/>
              </a:rPr>
              <a:t> </a:t>
            </a:r>
            <a:r>
              <a:rPr lang="en-US" altLang="en-US" sz="1800" i="1">
                <a:latin typeface="Courier New" panose="02070309020205020404" pitchFamily="49" charset="0"/>
              </a:rPr>
              <a:t>Cheese</a:t>
            </a:r>
          </a:p>
          <a:p>
            <a:pPr eaLnBrk="1" hangingPunct="1">
              <a:lnSpc>
                <a:spcPct val="90000"/>
              </a:lnSpc>
            </a:pPr>
            <a:r>
              <a:rPr lang="en-US" altLang="en-US" sz="1800">
                <a:solidFill>
                  <a:srgbClr val="FF0000"/>
                </a:solidFill>
                <a:latin typeface="Courier New" panose="02070309020205020404" pitchFamily="49" charset="0"/>
              </a:rPr>
              <a:t>NewPropertyType</a:t>
            </a:r>
            <a:r>
              <a:rPr lang="en-US" altLang="en-US" sz="1800">
                <a:latin typeface="Courier New" panose="02070309020205020404" pitchFamily="49" charset="0"/>
              </a:rPr>
              <a:t> </a:t>
            </a:r>
            <a:r>
              <a:rPr lang="en-US" altLang="en-US" sz="1800" i="1">
                <a:latin typeface="Courier New" panose="02070309020205020404" pitchFamily="49" charset="0"/>
              </a:rPr>
              <a:t>Valability</a:t>
            </a:r>
            <a:r>
              <a:rPr lang="en-US" altLang="en-US" sz="1800">
                <a:latin typeface="Courier New" panose="02070309020205020404" pitchFamily="49" charset="0"/>
              </a:rPr>
              <a:t>, </a:t>
            </a:r>
            <a:r>
              <a:rPr lang="en-US" altLang="en-US" sz="1800" i="1">
                <a:latin typeface="Courier New" panose="02070309020205020404" pitchFamily="49" charset="0"/>
              </a:rPr>
              <a:t>Integer</a:t>
            </a:r>
          </a:p>
          <a:p>
            <a:pPr eaLnBrk="1" hangingPunct="1">
              <a:lnSpc>
                <a:spcPct val="90000"/>
              </a:lnSpc>
            </a:pPr>
            <a:r>
              <a:rPr lang="en-US" altLang="en-US" sz="1800">
                <a:solidFill>
                  <a:srgbClr val="FF0000"/>
                </a:solidFill>
                <a:latin typeface="Courier New" panose="02070309020205020404" pitchFamily="49" charset="0"/>
              </a:rPr>
              <a:t>NewPropertyType</a:t>
            </a:r>
            <a:r>
              <a:rPr lang="en-US" altLang="en-US" sz="1800" i="1">
                <a:latin typeface="Courier New" panose="02070309020205020404" pitchFamily="49" charset="0"/>
              </a:rPr>
              <a:t> ManufacturingCountry, String</a:t>
            </a:r>
          </a:p>
          <a:p>
            <a:pPr eaLnBrk="1" hangingPunct="1">
              <a:lnSpc>
                <a:spcPct val="90000"/>
              </a:lnSpc>
            </a:pPr>
            <a:r>
              <a:rPr lang="en-US" altLang="en-US" sz="1800">
                <a:solidFill>
                  <a:srgbClr val="FF0000"/>
                </a:solidFill>
                <a:latin typeface="Courier New" panose="02070309020205020404" pitchFamily="49" charset="0"/>
              </a:rPr>
              <a:t>AddPropType</a:t>
            </a:r>
            <a:r>
              <a:rPr lang="en-US" altLang="en-US" sz="1800">
                <a:latin typeface="Courier New" panose="02070309020205020404" pitchFamily="49" charset="0"/>
              </a:rPr>
              <a:t> </a:t>
            </a:r>
            <a:r>
              <a:rPr lang="en-US" altLang="en-US" sz="1800" i="1">
                <a:latin typeface="Courier New" panose="02070309020205020404" pitchFamily="49" charset="0"/>
              </a:rPr>
              <a:t>Cheese</a:t>
            </a:r>
            <a:r>
              <a:rPr lang="en-US" altLang="en-US" sz="1800">
                <a:latin typeface="Courier New" panose="02070309020205020404" pitchFamily="49" charset="0"/>
              </a:rPr>
              <a:t>, </a:t>
            </a:r>
            <a:r>
              <a:rPr lang="en-US" altLang="en-US" sz="1800" i="1">
                <a:latin typeface="Courier New" panose="02070309020205020404" pitchFamily="49" charset="0"/>
              </a:rPr>
              <a:t>Valability</a:t>
            </a:r>
          </a:p>
          <a:p>
            <a:pPr eaLnBrk="1" hangingPunct="1">
              <a:lnSpc>
                <a:spcPct val="90000"/>
              </a:lnSpc>
            </a:pPr>
            <a:r>
              <a:rPr lang="en-US" altLang="en-US" sz="1800">
                <a:solidFill>
                  <a:srgbClr val="FF0000"/>
                </a:solidFill>
                <a:latin typeface="Courier New" panose="02070309020205020404" pitchFamily="49" charset="0"/>
              </a:rPr>
              <a:t>AddPropType</a:t>
            </a:r>
            <a:r>
              <a:rPr lang="en-US" altLang="en-US" sz="1800">
                <a:latin typeface="Courier New" panose="02070309020205020404" pitchFamily="49" charset="0"/>
              </a:rPr>
              <a:t> </a:t>
            </a:r>
            <a:r>
              <a:rPr lang="en-US" altLang="en-US" sz="1800" i="1">
                <a:latin typeface="Courier New" panose="02070309020205020404" pitchFamily="49" charset="0"/>
              </a:rPr>
              <a:t>Cheese, ManufacturingCountry</a:t>
            </a:r>
          </a:p>
          <a:p>
            <a:pPr eaLnBrk="1" hangingPunct="1">
              <a:lnSpc>
                <a:spcPct val="90000"/>
              </a:lnSpc>
            </a:pPr>
            <a:r>
              <a:rPr lang="en-US" altLang="en-US" sz="1800">
                <a:solidFill>
                  <a:srgbClr val="FF0000"/>
                </a:solidFill>
                <a:latin typeface="Courier New" panose="02070309020205020404" pitchFamily="49" charset="0"/>
              </a:rPr>
              <a:t>AddRule</a:t>
            </a:r>
            <a:r>
              <a:rPr lang="en-US" altLang="en-US" sz="1800" i="1">
                <a:latin typeface="Courier New" panose="02070309020205020404" pitchFamily="49" charset="0"/>
              </a:rPr>
              <a:t> Cheese, Price, 10-Valability+Lookup(ManufacturingCountry)</a:t>
            </a:r>
          </a:p>
          <a:p>
            <a:pPr eaLnBrk="1" hangingPunct="1">
              <a:lnSpc>
                <a:spcPct val="90000"/>
              </a:lnSpc>
            </a:pPr>
            <a:r>
              <a:rPr lang="en-US" altLang="en-US" sz="1800">
                <a:solidFill>
                  <a:srgbClr val="00CC00"/>
                </a:solidFill>
                <a:latin typeface="Courier New" panose="02070309020205020404" pitchFamily="49" charset="0"/>
              </a:rPr>
              <a:t>NewEntity</a:t>
            </a:r>
            <a:r>
              <a:rPr lang="en-US" altLang="en-US" sz="1800">
                <a:latin typeface="Courier New" panose="02070309020205020404" pitchFamily="49" charset="0"/>
              </a:rPr>
              <a:t> </a:t>
            </a:r>
            <a:r>
              <a:rPr lang="en-US" altLang="en-US" sz="1800" i="1">
                <a:latin typeface="Courier New" panose="02070309020205020404" pitchFamily="49" charset="0"/>
              </a:rPr>
              <a:t>CheeseDorna</a:t>
            </a:r>
            <a:r>
              <a:rPr lang="en-US" altLang="en-US" sz="1800">
                <a:latin typeface="Courier New" panose="02070309020205020404" pitchFamily="49" charset="0"/>
              </a:rPr>
              <a:t>, </a:t>
            </a:r>
            <a:r>
              <a:rPr lang="en-US" altLang="en-US" sz="1800" i="1">
                <a:latin typeface="Courier New" panose="02070309020205020404" pitchFamily="49" charset="0"/>
              </a:rPr>
              <a:t>Cheese</a:t>
            </a:r>
          </a:p>
          <a:p>
            <a:pPr eaLnBrk="1" hangingPunct="1">
              <a:lnSpc>
                <a:spcPct val="90000"/>
              </a:lnSpc>
            </a:pPr>
            <a:r>
              <a:rPr lang="en-US" altLang="en-US" sz="1800">
                <a:solidFill>
                  <a:srgbClr val="00CC00"/>
                </a:solidFill>
                <a:latin typeface="Courier New" panose="02070309020205020404" pitchFamily="49" charset="0"/>
              </a:rPr>
              <a:t>AddNewProperty</a:t>
            </a:r>
            <a:r>
              <a:rPr lang="en-US" altLang="en-US" sz="1800">
                <a:latin typeface="Courier New" panose="02070309020205020404" pitchFamily="49" charset="0"/>
              </a:rPr>
              <a:t> </a:t>
            </a:r>
            <a:r>
              <a:rPr lang="en-US" altLang="en-US" sz="1800" i="1">
                <a:latin typeface="Courier New" panose="02070309020205020404" pitchFamily="49" charset="0"/>
              </a:rPr>
              <a:t>CheeseDorna</a:t>
            </a:r>
            <a:r>
              <a:rPr lang="en-US" altLang="en-US" sz="1800">
                <a:latin typeface="Courier New" panose="02070309020205020404" pitchFamily="49" charset="0"/>
              </a:rPr>
              <a:t>, </a:t>
            </a:r>
            <a:r>
              <a:rPr lang="en-US" altLang="en-US" sz="1800" i="1">
                <a:latin typeface="Courier New" panose="02070309020205020404" pitchFamily="49" charset="0"/>
              </a:rPr>
              <a:t>Valability</a:t>
            </a:r>
            <a:r>
              <a:rPr lang="en-US" altLang="en-US" sz="1800">
                <a:latin typeface="Courier New" panose="02070309020205020404" pitchFamily="49" charset="0"/>
              </a:rPr>
              <a:t>,6</a:t>
            </a:r>
          </a:p>
          <a:p>
            <a:pPr eaLnBrk="1" hangingPunct="1">
              <a:lnSpc>
                <a:spcPct val="90000"/>
              </a:lnSpc>
            </a:pPr>
            <a:r>
              <a:rPr lang="en-US" altLang="en-US" sz="1800">
                <a:solidFill>
                  <a:srgbClr val="00CC00"/>
                </a:solidFill>
                <a:latin typeface="Courier New" panose="02070309020205020404" pitchFamily="49" charset="0"/>
              </a:rPr>
              <a:t>AddNewProperty</a:t>
            </a:r>
            <a:r>
              <a:rPr lang="en-US" altLang="en-US" sz="1800">
                <a:latin typeface="Courier New" panose="02070309020205020404" pitchFamily="49" charset="0"/>
              </a:rPr>
              <a:t> </a:t>
            </a:r>
            <a:r>
              <a:rPr lang="en-US" altLang="en-US" sz="1800" i="1">
                <a:latin typeface="Courier New" panose="02070309020205020404" pitchFamily="49" charset="0"/>
              </a:rPr>
              <a:t>CheeseDorna</a:t>
            </a:r>
            <a:r>
              <a:rPr lang="en-US" altLang="en-US" sz="1800">
                <a:latin typeface="Courier New" panose="02070309020205020404" pitchFamily="49" charset="0"/>
              </a:rPr>
              <a:t>, </a:t>
            </a:r>
            <a:r>
              <a:rPr lang="en-US" altLang="en-US" sz="1800" i="1">
                <a:latin typeface="Courier New" panose="02070309020205020404" pitchFamily="49" charset="0"/>
              </a:rPr>
              <a:t>ManufacturingCountry</a:t>
            </a:r>
            <a:r>
              <a:rPr lang="en-US" altLang="en-US" sz="1800">
                <a:latin typeface="Courier New" panose="02070309020205020404" pitchFamily="49" charset="0"/>
              </a:rPr>
              <a:t>, </a:t>
            </a:r>
            <a:r>
              <a:rPr lang="en-US" altLang="en-US" sz="1800" i="1">
                <a:latin typeface="Courier New" panose="02070309020205020404" pitchFamily="49" charset="0"/>
              </a:rPr>
              <a:t>Romania</a:t>
            </a:r>
          </a:p>
          <a:p>
            <a:pPr eaLnBrk="1" hangingPunct="1">
              <a:lnSpc>
                <a:spcPct val="90000"/>
              </a:lnSpc>
            </a:pPr>
            <a:r>
              <a:rPr lang="en-US" altLang="en-US" sz="1800">
                <a:solidFill>
                  <a:srgbClr val="00CC00"/>
                </a:solidFill>
                <a:latin typeface="Courier New" panose="02070309020205020404" pitchFamily="49" charset="0"/>
              </a:rPr>
              <a:t>NewEntity</a:t>
            </a:r>
            <a:r>
              <a:rPr lang="en-US" altLang="en-US" sz="1800">
                <a:latin typeface="Courier New" panose="02070309020205020404" pitchFamily="49" charset="0"/>
              </a:rPr>
              <a:t> </a:t>
            </a:r>
            <a:r>
              <a:rPr lang="en-US" altLang="en-US" sz="1800" i="1">
                <a:latin typeface="Courier New" panose="02070309020205020404" pitchFamily="49" charset="0"/>
              </a:rPr>
              <a:t>CheeseEmmental</a:t>
            </a:r>
            <a:r>
              <a:rPr lang="en-US" altLang="en-US" sz="1800">
                <a:latin typeface="Courier New" panose="02070309020205020404" pitchFamily="49" charset="0"/>
              </a:rPr>
              <a:t>, </a:t>
            </a:r>
            <a:r>
              <a:rPr lang="en-US" altLang="en-US" sz="1800" i="1">
                <a:latin typeface="Courier New" panose="02070309020205020404" pitchFamily="49" charset="0"/>
              </a:rPr>
              <a:t>Cheese</a:t>
            </a:r>
          </a:p>
          <a:p>
            <a:pPr eaLnBrk="1" hangingPunct="1">
              <a:lnSpc>
                <a:spcPct val="90000"/>
              </a:lnSpc>
            </a:pPr>
            <a:r>
              <a:rPr lang="en-US" altLang="en-US" sz="1800">
                <a:solidFill>
                  <a:srgbClr val="00CC00"/>
                </a:solidFill>
                <a:latin typeface="Courier New" panose="02070309020205020404" pitchFamily="49" charset="0"/>
              </a:rPr>
              <a:t>AddNewProperty</a:t>
            </a:r>
            <a:r>
              <a:rPr lang="en-US" altLang="en-US" sz="1800">
                <a:latin typeface="Courier New" panose="02070309020205020404" pitchFamily="49" charset="0"/>
              </a:rPr>
              <a:t> </a:t>
            </a:r>
            <a:r>
              <a:rPr lang="en-US" altLang="en-US" sz="1800" i="1">
                <a:latin typeface="Courier New" panose="02070309020205020404" pitchFamily="49" charset="0"/>
              </a:rPr>
              <a:t>CheeseEmmental</a:t>
            </a:r>
            <a:r>
              <a:rPr lang="en-US" altLang="en-US" sz="1800">
                <a:latin typeface="Courier New" panose="02070309020205020404" pitchFamily="49" charset="0"/>
              </a:rPr>
              <a:t>, </a:t>
            </a:r>
            <a:r>
              <a:rPr lang="en-US" altLang="en-US" sz="1800" i="1">
                <a:latin typeface="Courier New" panose="02070309020205020404" pitchFamily="49" charset="0"/>
              </a:rPr>
              <a:t>Valability</a:t>
            </a:r>
            <a:r>
              <a:rPr lang="en-US" altLang="en-US" sz="1800">
                <a:latin typeface="Courier New" panose="02070309020205020404" pitchFamily="49" charset="0"/>
              </a:rPr>
              <a:t>, </a:t>
            </a:r>
            <a:r>
              <a:rPr lang="en-US" altLang="en-US" sz="1800" i="1">
                <a:latin typeface="Courier New" panose="02070309020205020404" pitchFamily="49" charset="0"/>
              </a:rPr>
              <a:t>12</a:t>
            </a:r>
          </a:p>
          <a:p>
            <a:pPr eaLnBrk="1" hangingPunct="1">
              <a:lnSpc>
                <a:spcPct val="90000"/>
              </a:lnSpc>
            </a:pPr>
            <a:r>
              <a:rPr lang="en-US" altLang="en-US" sz="1800">
                <a:solidFill>
                  <a:srgbClr val="00CC00"/>
                </a:solidFill>
                <a:latin typeface="Courier New" panose="02070309020205020404" pitchFamily="49" charset="0"/>
              </a:rPr>
              <a:t>AddNewProperty</a:t>
            </a:r>
            <a:r>
              <a:rPr lang="en-US" altLang="en-US" sz="1800">
                <a:latin typeface="Courier New" panose="02070309020205020404" pitchFamily="49" charset="0"/>
              </a:rPr>
              <a:t> </a:t>
            </a:r>
            <a:r>
              <a:rPr lang="en-US" altLang="en-US" sz="1800" i="1">
                <a:latin typeface="Courier New" panose="02070309020205020404" pitchFamily="49" charset="0"/>
              </a:rPr>
              <a:t>CheeseEmmental</a:t>
            </a:r>
            <a:r>
              <a:rPr lang="en-US" altLang="en-US" sz="1800">
                <a:latin typeface="Courier New" panose="02070309020205020404" pitchFamily="49" charset="0"/>
              </a:rPr>
              <a:t>, </a:t>
            </a:r>
            <a:r>
              <a:rPr lang="en-US" altLang="en-US" sz="1800" i="1">
                <a:latin typeface="Courier New" panose="02070309020205020404" pitchFamily="49" charset="0"/>
              </a:rPr>
              <a:t>ManufacturingCountry</a:t>
            </a:r>
            <a:r>
              <a:rPr lang="en-US" altLang="en-US" sz="1800">
                <a:latin typeface="Courier New" panose="02070309020205020404" pitchFamily="49" charset="0"/>
              </a:rPr>
              <a:t>, </a:t>
            </a:r>
            <a:r>
              <a:rPr lang="en-US" altLang="en-US" sz="1800" i="1">
                <a:latin typeface="Courier New" panose="02070309020205020404" pitchFamily="49" charset="0"/>
              </a:rPr>
              <a:t>Germania</a:t>
            </a:r>
          </a:p>
          <a:p>
            <a:pPr eaLnBrk="1" hangingPunct="1">
              <a:lnSpc>
                <a:spcPct val="90000"/>
              </a:lnSpc>
            </a:pPr>
            <a:r>
              <a:rPr lang="en-US" altLang="en-US" sz="1800">
                <a:solidFill>
                  <a:srgbClr val="00CC00"/>
                </a:solidFill>
                <a:latin typeface="Courier New" panose="02070309020205020404" pitchFamily="49" charset="0"/>
              </a:rPr>
              <a:t>applyRule </a:t>
            </a:r>
            <a:r>
              <a:rPr lang="en-US" altLang="en-US" sz="1800" i="1">
                <a:latin typeface="Courier New" panose="02070309020205020404" pitchFamily="49" charset="0"/>
              </a:rPr>
              <a:t>CheeseDorna, Price</a:t>
            </a:r>
          </a:p>
          <a:p>
            <a:pPr eaLnBrk="1" hangingPunct="1">
              <a:lnSpc>
                <a:spcPct val="90000"/>
              </a:lnSpc>
            </a:pPr>
            <a:endParaRPr lang="en-US" altLang="en-US" sz="1800" i="1">
              <a:latin typeface="Courier New" panose="02070309020205020404" pitchFamily="49" charset="0"/>
            </a:endParaRPr>
          </a:p>
          <a:p>
            <a:pPr eaLnBrk="1" hangingPunct="1">
              <a:lnSpc>
                <a:spcPct val="90000"/>
              </a:lnSpc>
            </a:pPr>
            <a:endParaRPr lang="en-US" altLang="en-US" sz="2400">
              <a:latin typeface="Courier New" panose="02070309020205020404" pitchFamily="49"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4BE3CBB9-86D8-07C1-7198-496626E173C2}"/>
              </a:ext>
            </a:extLst>
          </p:cNvPr>
          <p:cNvSpPr>
            <a:spLocks noGrp="1" noChangeArrowheads="1"/>
          </p:cNvSpPr>
          <p:nvPr>
            <p:ph type="title"/>
          </p:nvPr>
        </p:nvSpPr>
        <p:spPr/>
        <p:txBody>
          <a:bodyPr/>
          <a:lstStyle/>
          <a:p>
            <a:pPr eaLnBrk="1" hangingPunct="1"/>
            <a:r>
              <a:rPr lang="en-US" altLang="en-US" sz="4000"/>
              <a:t>Adaptive Object Model - Conclusions</a:t>
            </a:r>
          </a:p>
        </p:txBody>
      </p:sp>
      <p:sp>
        <p:nvSpPr>
          <p:cNvPr id="54275" name="Rectangle 3">
            <a:extLst>
              <a:ext uri="{FF2B5EF4-FFF2-40B4-BE49-F238E27FC236}">
                <a16:creationId xmlns:a16="http://schemas.microsoft.com/office/drawing/2014/main" id="{633B02D2-332E-F1B9-A52B-4F5694B12427}"/>
              </a:ext>
            </a:extLst>
          </p:cNvPr>
          <p:cNvSpPr>
            <a:spLocks noGrp="1" noChangeArrowheads="1"/>
          </p:cNvSpPr>
          <p:nvPr>
            <p:ph type="body" idx="1"/>
          </p:nvPr>
        </p:nvSpPr>
        <p:spPr/>
        <p:txBody>
          <a:bodyPr/>
          <a:lstStyle/>
          <a:p>
            <a:pPr eaLnBrk="1" hangingPunct="1"/>
            <a:r>
              <a:rPr lang="en-US" altLang="en-US" sz="2400"/>
              <a:t>Advantages:</a:t>
            </a:r>
          </a:p>
          <a:p>
            <a:pPr lvl="1" eaLnBrk="1" hangingPunct="1"/>
            <a:r>
              <a:rPr lang="en-US" altLang="en-US" sz="2000"/>
              <a:t>Appropriate for systems that must support continuous changes at their runtime</a:t>
            </a:r>
          </a:p>
          <a:p>
            <a:pPr lvl="1" eaLnBrk="1" hangingPunct="1"/>
            <a:r>
              <a:rPr lang="en-US" altLang="en-US" sz="2000"/>
              <a:t>Users(non-programmers) can modify at runtime the business model</a:t>
            </a:r>
          </a:p>
          <a:p>
            <a:pPr eaLnBrk="1" hangingPunct="1"/>
            <a:r>
              <a:rPr lang="en-US" altLang="en-US" sz="2400"/>
              <a:t>Disadvantages:</a:t>
            </a:r>
          </a:p>
          <a:p>
            <a:pPr lvl="1" eaLnBrk="1" hangingPunct="1"/>
            <a:r>
              <a:rPr lang="en-US" altLang="en-US" sz="2000"/>
              <a:t>Complex, needs tool support (Interpretors, GUI, Domain Specific Languages) in order to make it usable</a:t>
            </a:r>
          </a:p>
          <a:p>
            <a:pPr lvl="1" eaLnBrk="1" hangingPunct="1"/>
            <a:r>
              <a:rPr lang="en-US" altLang="en-US" sz="2000"/>
              <a:t>Performance (time)</a:t>
            </a:r>
          </a:p>
          <a:p>
            <a:pPr lvl="1" eaLnBrk="1" hangingPunct="1">
              <a:buFontTx/>
              <a:buNone/>
            </a:pPr>
            <a:endParaRPr lang="en-US" altLang="en-US" sz="2000"/>
          </a:p>
          <a:p>
            <a:pPr lvl="1" eaLnBrk="1" hangingPunct="1"/>
            <a:endParaRPr lang="en-US" altLang="en-US" sz="2000"/>
          </a:p>
          <a:p>
            <a:pPr lvl="1" eaLnBrk="1" hangingPunct="1">
              <a:buFontTx/>
              <a:buNone/>
            </a:pPr>
            <a:endParaRPr lang="en-US"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E4CDF3A-67D3-BB1C-1100-745A78FC4682}"/>
              </a:ext>
            </a:extLst>
          </p:cNvPr>
          <p:cNvSpPr>
            <a:spLocks noGrp="1" noChangeArrowheads="1"/>
          </p:cNvSpPr>
          <p:nvPr>
            <p:ph type="title"/>
          </p:nvPr>
        </p:nvSpPr>
        <p:spPr>
          <a:xfrm>
            <a:off x="457200" y="76200"/>
            <a:ext cx="8229600" cy="1143000"/>
          </a:xfrm>
        </p:spPr>
        <p:txBody>
          <a:bodyPr/>
          <a:lstStyle/>
          <a:p>
            <a:pPr eaLnBrk="1" hangingPunct="1"/>
            <a:r>
              <a:rPr lang="en-US" altLang="en-US"/>
              <a:t>Reflection – The Elements</a:t>
            </a:r>
          </a:p>
        </p:txBody>
      </p:sp>
      <p:pic>
        <p:nvPicPr>
          <p:cNvPr id="8195" name="Picture 4">
            <a:extLst>
              <a:ext uri="{FF2B5EF4-FFF2-40B4-BE49-F238E27FC236}">
                <a16:creationId xmlns:a16="http://schemas.microsoft.com/office/drawing/2014/main" id="{BA078627-6AEB-96F2-9E6E-1C0496C58D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31863"/>
            <a:ext cx="8686800" cy="376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5">
            <a:extLst>
              <a:ext uri="{FF2B5EF4-FFF2-40B4-BE49-F238E27FC236}">
                <a16:creationId xmlns:a16="http://schemas.microsoft.com/office/drawing/2014/main" id="{0F15624A-68A9-AC2D-9F8E-9898CC6C98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5049"/>
          <a:stretch>
            <a:fillRect/>
          </a:stretch>
        </p:blipFill>
        <p:spPr bwMode="auto">
          <a:xfrm>
            <a:off x="2209800" y="3810000"/>
            <a:ext cx="4572000" cy="281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7" name="Text Box 6">
            <a:extLst>
              <a:ext uri="{FF2B5EF4-FFF2-40B4-BE49-F238E27FC236}">
                <a16:creationId xmlns:a16="http://schemas.microsoft.com/office/drawing/2014/main" id="{12789419-819C-91FA-6F91-7AF859F5C287}"/>
              </a:ext>
            </a:extLst>
          </p:cNvPr>
          <p:cNvSpPr txBox="1">
            <a:spLocks noChangeArrowheads="1"/>
          </p:cNvSpPr>
          <p:nvPr/>
        </p:nvSpPr>
        <p:spPr bwMode="auto">
          <a:xfrm>
            <a:off x="6991350" y="6400800"/>
            <a:ext cx="200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[POSA]-Fig/P.197</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60B44658-12F6-E98E-2EF3-6706F00BC249}"/>
              </a:ext>
            </a:extLst>
          </p:cNvPr>
          <p:cNvSpPr>
            <a:spLocks noGrp="1" noChangeArrowheads="1"/>
          </p:cNvSpPr>
          <p:nvPr>
            <p:ph type="title"/>
          </p:nvPr>
        </p:nvSpPr>
        <p:spPr/>
        <p:txBody>
          <a:bodyPr/>
          <a:lstStyle/>
          <a:p>
            <a:pPr eaLnBrk="1" hangingPunct="1"/>
            <a:r>
              <a:rPr lang="en-US" altLang="en-US"/>
              <a:t>Reflection Example</a:t>
            </a:r>
            <a:endParaRPr lang="en-GB" altLang="en-US"/>
          </a:p>
        </p:txBody>
      </p:sp>
      <p:sp>
        <p:nvSpPr>
          <p:cNvPr id="9219" name="Content Placeholder 2">
            <a:extLst>
              <a:ext uri="{FF2B5EF4-FFF2-40B4-BE49-F238E27FC236}">
                <a16:creationId xmlns:a16="http://schemas.microsoft.com/office/drawing/2014/main" id="{D6E7F900-C559-601F-3C7D-07559352BD0A}"/>
              </a:ext>
            </a:extLst>
          </p:cNvPr>
          <p:cNvSpPr>
            <a:spLocks noGrp="1" noChangeArrowheads="1"/>
          </p:cNvSpPr>
          <p:nvPr>
            <p:ph idx="1"/>
          </p:nvPr>
        </p:nvSpPr>
        <p:spPr/>
        <p:txBody>
          <a:bodyPr/>
          <a:lstStyle/>
          <a:p>
            <a:pPr eaLnBrk="1" hangingPunct="1"/>
            <a:r>
              <a:rPr lang="en-US" altLang="en-US"/>
              <a:t>Example: Configuring application at runtime by adding/updating </a:t>
            </a:r>
            <a:r>
              <a:rPr lang="en-GB" altLang="en-US"/>
              <a:t>components at runtime</a:t>
            </a:r>
          </a:p>
          <a:p>
            <a:pPr lvl="1" eaLnBrk="1" hangingPunct="1"/>
            <a:r>
              <a:rPr lang="en-US" altLang="en-US" sz="2000"/>
              <a:t>Application is created or updated by reading config files and executing the commands found there</a:t>
            </a:r>
          </a:p>
          <a:p>
            <a:pPr lvl="1" eaLnBrk="1" hangingPunct="1"/>
            <a:r>
              <a:rPr lang="en-US" altLang="en-US" sz="2000"/>
              <a:t>Base level: the various components, they do not change. Together they form the application</a:t>
            </a:r>
          </a:p>
          <a:p>
            <a:pPr lvl="1" eaLnBrk="1" hangingPunct="1"/>
            <a:r>
              <a:rPr lang="en-US" altLang="en-US" sz="2000"/>
              <a:t>Meta level: establishes which components are used and how these are connected </a:t>
            </a:r>
          </a:p>
          <a:p>
            <a:pPr lvl="1" eaLnBrk="1" hangingPunct="1"/>
            <a:r>
              <a:rPr lang="en-GB" altLang="en-US" sz="2000"/>
              <a:t>The base level of the application interprets the metadata at runtime to adapt the application and include its new structural behavior.</a:t>
            </a:r>
            <a:endParaRPr lang="en-US" altLang="en-US" sz="2000"/>
          </a:p>
          <a:p>
            <a:pPr lvl="1" eaLnBrk="1" hangingPunct="1"/>
            <a:r>
              <a:rPr lang="en-US" altLang="en-US" sz="2000"/>
              <a:t>MOP: config file editor/interpreter </a:t>
            </a:r>
          </a:p>
          <a:p>
            <a:pPr eaLnBrk="1" hangingPunct="1"/>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47F0849-0A37-55E3-9501-3253FC640B60}"/>
              </a:ext>
            </a:extLst>
          </p:cNvPr>
          <p:cNvSpPr>
            <a:spLocks noGrp="1" noChangeArrowheads="1"/>
          </p:cNvSpPr>
          <p:nvPr>
            <p:ph type="title"/>
          </p:nvPr>
        </p:nvSpPr>
        <p:spPr/>
        <p:txBody>
          <a:bodyPr/>
          <a:lstStyle/>
          <a:p>
            <a:r>
              <a:rPr lang="en-GB" altLang="en-US" sz="3600"/>
              <a:t>Example: identical base-level objects and different metadata</a:t>
            </a:r>
            <a:endParaRPr lang="en-GB" altLang="en-US" sz="7200"/>
          </a:p>
        </p:txBody>
      </p:sp>
      <p:pic>
        <p:nvPicPr>
          <p:cNvPr id="10243" name="Picture 4">
            <a:extLst>
              <a:ext uri="{FF2B5EF4-FFF2-40B4-BE49-F238E27FC236}">
                <a16:creationId xmlns:a16="http://schemas.microsoft.com/office/drawing/2014/main" id="{4E514590-ACE2-4FFF-17CD-5F5E06A290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447800"/>
            <a:ext cx="3743325" cy="523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peech Bubble: Rectangle with Corners Rounded 5">
            <a:extLst>
              <a:ext uri="{FF2B5EF4-FFF2-40B4-BE49-F238E27FC236}">
                <a16:creationId xmlns:a16="http://schemas.microsoft.com/office/drawing/2014/main" id="{F9B14038-C099-4C40-FA6B-23DF278BB000}"/>
              </a:ext>
            </a:extLst>
          </p:cNvPr>
          <p:cNvSpPr/>
          <p:nvPr/>
        </p:nvSpPr>
        <p:spPr>
          <a:xfrm>
            <a:off x="6019800" y="3124200"/>
            <a:ext cx="2743200" cy="2057400"/>
          </a:xfrm>
          <a:prstGeom prst="wedgeRoundRectCallout">
            <a:avLst>
              <a:gd name="adj1" fmla="val -59672"/>
              <a:gd name="adj2" fmla="val -12048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solidFill>
                  <a:schemeClr val="tx1"/>
                </a:solidFill>
              </a:rPr>
              <a:t>Baselevel objects</a:t>
            </a:r>
            <a:r>
              <a:rPr lang="en-GB" dirty="0">
                <a:solidFill>
                  <a:schemeClr val="tx1"/>
                </a:solidFill>
              </a:rPr>
              <a:t>: points and connections</a:t>
            </a:r>
          </a:p>
          <a:p>
            <a:pPr algn="ctr">
              <a:defRPr/>
            </a:pPr>
            <a:r>
              <a:rPr lang="en-GB" b="1" dirty="0">
                <a:solidFill>
                  <a:schemeClr val="tx1"/>
                </a:solidFill>
              </a:rPr>
              <a:t>Metadata</a:t>
            </a:r>
            <a:r>
              <a:rPr lang="en-GB" dirty="0">
                <a:solidFill>
                  <a:schemeClr val="tx1"/>
                </a:solidFill>
              </a:rPr>
              <a:t>: controls baselevel objects to create different shapes</a:t>
            </a:r>
          </a:p>
          <a:p>
            <a:pPr algn="ctr">
              <a:defRPr/>
            </a:pPr>
            <a:r>
              <a:rPr lang="en-GB" b="1" dirty="0">
                <a:solidFill>
                  <a:schemeClr val="tx1"/>
                </a:solidFill>
              </a:rPr>
              <a:t>MOP</a:t>
            </a:r>
            <a:r>
              <a:rPr lang="en-GB" dirty="0">
                <a:solidFill>
                  <a:schemeClr val="tx1"/>
                </a:solidFill>
              </a:rPr>
              <a:t>: the XML editor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5DE75DA-FB18-2195-9633-2B113B72F2D2}"/>
              </a:ext>
            </a:extLst>
          </p:cNvPr>
          <p:cNvSpPr>
            <a:spLocks noGrp="1" noChangeArrowheads="1"/>
          </p:cNvSpPr>
          <p:nvPr>
            <p:ph type="title"/>
          </p:nvPr>
        </p:nvSpPr>
        <p:spPr/>
        <p:txBody>
          <a:bodyPr/>
          <a:lstStyle/>
          <a:p>
            <a:pPr eaLnBrk="1" hangingPunct="1"/>
            <a:r>
              <a:rPr lang="en-US" altLang="en-US"/>
              <a:t>Kinds of Reflection</a:t>
            </a:r>
          </a:p>
        </p:txBody>
      </p:sp>
      <p:sp>
        <p:nvSpPr>
          <p:cNvPr id="11267" name="Rectangle 3">
            <a:extLst>
              <a:ext uri="{FF2B5EF4-FFF2-40B4-BE49-F238E27FC236}">
                <a16:creationId xmlns:a16="http://schemas.microsoft.com/office/drawing/2014/main" id="{FCEDFC90-DA00-915F-E5B9-A461E01150E3}"/>
              </a:ext>
            </a:extLst>
          </p:cNvPr>
          <p:cNvSpPr>
            <a:spLocks noGrp="1" noChangeArrowheads="1"/>
          </p:cNvSpPr>
          <p:nvPr>
            <p:ph type="body" idx="1"/>
          </p:nvPr>
        </p:nvSpPr>
        <p:spPr/>
        <p:txBody>
          <a:bodyPr/>
          <a:lstStyle/>
          <a:p>
            <a:pPr eaLnBrk="1" hangingPunct="1"/>
            <a:r>
              <a:rPr lang="en-US" altLang="en-US"/>
              <a:t>A taxonomy, according to:</a:t>
            </a:r>
          </a:p>
          <a:p>
            <a:pPr lvl="1" eaLnBrk="1" hangingPunct="1"/>
            <a:r>
              <a:rPr lang="en-US" altLang="en-US"/>
              <a:t>How much can be done via reflection:</a:t>
            </a:r>
          </a:p>
          <a:p>
            <a:pPr lvl="2" eaLnBrk="1" hangingPunct="1"/>
            <a:r>
              <a:rPr lang="en-US" altLang="en-US"/>
              <a:t>Introspection</a:t>
            </a:r>
          </a:p>
          <a:p>
            <a:pPr lvl="2" eaLnBrk="1" hangingPunct="1"/>
            <a:r>
              <a:rPr lang="en-US" altLang="en-US"/>
              <a:t>Intercession/Manipulation/Adaptation</a:t>
            </a:r>
          </a:p>
          <a:p>
            <a:pPr lvl="1" eaLnBrk="1" hangingPunct="1"/>
            <a:r>
              <a:rPr lang="en-US" altLang="en-US"/>
              <a:t>What it reflects:</a:t>
            </a:r>
          </a:p>
          <a:p>
            <a:pPr lvl="2" eaLnBrk="1" hangingPunct="1"/>
            <a:r>
              <a:rPr lang="en-US" altLang="en-US"/>
              <a:t>Structural reflection</a:t>
            </a:r>
          </a:p>
          <a:p>
            <a:pPr lvl="2" eaLnBrk="1" hangingPunct="1"/>
            <a:r>
              <a:rPr lang="en-US" altLang="en-US"/>
              <a:t>Behavioural reflection</a:t>
            </a:r>
          </a:p>
          <a:p>
            <a:pPr eaLnBrk="1" hangingPunct="1"/>
            <a:r>
              <a:rPr lang="en-US" altLang="en-US"/>
              <a:t>Reflective towers: meta-meta-meta-….</a:t>
            </a:r>
          </a:p>
          <a:p>
            <a:pPr lvl="1" eaLnBrk="1" hangingPunct="1"/>
            <a:endParaRPr lang="en-US" altLang="en-US"/>
          </a:p>
          <a:p>
            <a:pPr lvl="1" eaLnBrk="1" hangingPunct="1"/>
            <a:endParaRPr lang="en-US" alt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6075</TotalTime>
  <Words>3159</Words>
  <Application>Microsoft Office PowerPoint</Application>
  <PresentationFormat>On-screen Show (4:3)</PresentationFormat>
  <Paragraphs>412</Paragraphs>
  <Slides>51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CheltenhamStd-Book</vt:lpstr>
      <vt:lpstr>Courier New</vt:lpstr>
      <vt:lpstr>Default Design</vt:lpstr>
      <vt:lpstr>Course contents</vt:lpstr>
      <vt:lpstr>The Reflection Pattern</vt:lpstr>
      <vt:lpstr>Reflection</vt:lpstr>
      <vt:lpstr>Reflection – The principle</vt:lpstr>
      <vt:lpstr>Reflection – The Structure</vt:lpstr>
      <vt:lpstr>Reflection – The Elements</vt:lpstr>
      <vt:lpstr>Reflection Example</vt:lpstr>
      <vt:lpstr>Example: identical base-level objects and different metadata</vt:lpstr>
      <vt:lpstr>Kinds of Reflection</vt:lpstr>
      <vt:lpstr>Reflection Taxonomy</vt:lpstr>
      <vt:lpstr>Meta level</vt:lpstr>
      <vt:lpstr>Base level</vt:lpstr>
      <vt:lpstr>Meta Object Protocol</vt:lpstr>
      <vt:lpstr>Designing a reflective architecture  Case study</vt:lpstr>
      <vt:lpstr>Persistence component: A bad solution</vt:lpstr>
      <vt:lpstr>Persistence component</vt:lpstr>
      <vt:lpstr>Example:Java Serialization</vt:lpstr>
      <vt:lpstr>Our Persistence component: Solution using Reflection</vt:lpstr>
      <vt:lpstr>Steps for designing a reflective architecture</vt:lpstr>
      <vt:lpstr>Designing the Persistence Component:  Steps 1-2: </vt:lpstr>
      <vt:lpstr>Designing the Persistence Component:  Step 3:</vt:lpstr>
      <vt:lpstr>Finding out the metaobjects (1)</vt:lpstr>
      <vt:lpstr>Finding out the metaobjects (2)</vt:lpstr>
      <vt:lpstr>Finding out the metaobjects (3)</vt:lpstr>
      <vt:lpstr>Example: Reading a object</vt:lpstr>
      <vt:lpstr>Designing the Persistence Component:  Step 4:</vt:lpstr>
      <vt:lpstr>Example: Updating metaobjects</vt:lpstr>
      <vt:lpstr>Designing the Persistence Component:  Step 5:</vt:lpstr>
      <vt:lpstr> Reflection - Conclusions</vt:lpstr>
      <vt:lpstr>Other examples using the Reflection pattern</vt:lpstr>
      <vt:lpstr>Reflection – Patterns for the Detailed Design </vt:lpstr>
      <vt:lpstr>Dynamic Object Model</vt:lpstr>
      <vt:lpstr>Motivating Example</vt:lpstr>
      <vt:lpstr>The Dynamic Object Model</vt:lpstr>
      <vt:lpstr>Type Object</vt:lpstr>
      <vt:lpstr>Type Object - Example</vt:lpstr>
      <vt:lpstr>Property List</vt:lpstr>
      <vt:lpstr>Property List - Example</vt:lpstr>
      <vt:lpstr>Accounts problem solved: with Type Object and Property List</vt:lpstr>
      <vt:lpstr>Accounts Example – The Solution</vt:lpstr>
      <vt:lpstr>Accounts example – the solution</vt:lpstr>
      <vt:lpstr>Dynamic Object Model (Type Square)</vt:lpstr>
      <vt:lpstr>Steps for defining a reflective architecture [POSA]</vt:lpstr>
      <vt:lpstr>Dynamic Object Model - Conclusions</vt:lpstr>
      <vt:lpstr>The Adaptive Object-Model Architectural Style</vt:lpstr>
      <vt:lpstr>Representing Business Rules</vt:lpstr>
      <vt:lpstr>A Domain Specific Language for AOM</vt:lpstr>
      <vt:lpstr>Example: Interpreting applications from different domains</vt:lpstr>
      <vt:lpstr>Example 1:  Managing bank accounts</vt:lpstr>
      <vt:lpstr>Example2:  Shop inventory</vt:lpstr>
      <vt:lpstr>Adaptive Object Model - 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Ioana Sora</cp:lastModifiedBy>
  <cp:revision>884</cp:revision>
  <dcterms:created xsi:type="dcterms:W3CDTF">2008-02-07T13:11:39Z</dcterms:created>
  <dcterms:modified xsi:type="dcterms:W3CDTF">2025-03-20T13:10:46Z</dcterms:modified>
</cp:coreProperties>
</file>