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546" r:id="rId3"/>
    <p:sldId id="502" r:id="rId4"/>
    <p:sldId id="547" r:id="rId5"/>
    <p:sldId id="545" r:id="rId6"/>
    <p:sldId id="543" r:id="rId7"/>
    <p:sldId id="550" r:id="rId8"/>
    <p:sldId id="551" r:id="rId9"/>
    <p:sldId id="553" r:id="rId10"/>
    <p:sldId id="552" r:id="rId11"/>
    <p:sldId id="554" r:id="rId12"/>
    <p:sldId id="531" r:id="rId13"/>
    <p:sldId id="555" r:id="rId14"/>
    <p:sldId id="559" r:id="rId15"/>
    <p:sldId id="558" r:id="rId16"/>
    <p:sldId id="557" r:id="rId17"/>
    <p:sldId id="556" r:id="rId18"/>
    <p:sldId id="560" r:id="rId19"/>
  </p:sldIdLst>
  <p:sldSz cx="9144000" cy="6858000" type="screen4x3"/>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6" d="100"/>
          <a:sy n="86" d="100"/>
        </p:scale>
        <p:origin x="58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3-24T19:09:15.222"/>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0 109,'189'12,"-27"-2,-72-9,165 12,-144 2,13 3,135 1,-101-9,16 1,1387-12,-1268-13,-141 3,-57 6,910-29,-76 34,-622 21,-154-7,300-7,-331-17,39-1,-153 11,-1 1,1 0,0 1,-1 0,1 0,-1 0,0 1,0 0,0 1,0-1,-1 1,1 1,-1-1,0 1,6 6,-1-2,0-1,0 0,1-1,13 6,-7-6,0-2,1 0,0-1,0-1,1-1,-1 0,0-2,1 0,-1-1,30-5,9-5,0-3,67-25,12-19,-63 24,-38 22,-1 2,1 2,1 1,54-4,-52 7,189-13,235 14,-224 6,1543-3,-1546-19,-103 4,590-17,6 32,-310 2,-43-4,399 4,-631 9,20 0,-147-11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3-24T21:05:13.672"/>
    </inkml:context>
    <inkml:brush xml:id="br0">
      <inkml:brushProperty name="width" value="0.3" units="cm"/>
      <inkml:brushProperty name="height" value="0.6" units="cm"/>
      <inkml:brushProperty name="color" value="#00F900"/>
      <inkml:brushProperty name="tip" value="rectangle"/>
      <inkml:brushProperty name="rasterOp" value="maskPen"/>
      <inkml:brushProperty name="ignorePressure" value="1"/>
    </inkml:brush>
  </inkml:definitions>
  <inkml:trace contextRef="#ctx0" brushRef="#br0">1 0,'1466'0,"-1448"0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24T19:41:50.370"/>
    </inkml:context>
    <inkml:brush xml:id="br0">
      <inkml:brushProperty name="width" value="0.05" units="cm"/>
      <inkml:brushProperty name="height" value="0.05" units="cm"/>
      <inkml:brushProperty name="color" value="#E71224"/>
    </inkml:brush>
  </inkml:definitions>
  <inkml:trace contextRef="#ctx0" brushRef="#br0">1 0 24575,'11'25'0,"1"-1"0,1-1 0,0 0 0,2-1 0,1 0 0,25 25 0,-13-13 0,24 31 0,170 224 0,-162-202 0,-21-34 0,-3 1 0,-2 2 0,43 94 0,-71-132 0,-1 0 0,0 0 0,-1 0 0,-1 1 0,-1 0 0,0-1 0,-2 1 0,-2 36 0,-3-20 0,-2 0 0,-1-1 0,-22 58 0,25-73 0,0-1 0,1 1 0,1 0 0,-2 34 0,4-42 0,-1 0 0,0 0 0,-1 1 0,-1-1 0,0 0 0,0-1 0,-10 16 0,-6 18 0,-19 57 0,-47 194 0,73-211 0,-4 105 0,16-163 0,-4 389 0,7-242 0,-3-154 0,2 1 0,0-1 0,1 1 0,1-1 0,1 1 0,0-1 0,2 0 0,0-1 0,1 1 0,1-1 0,1-1 0,11 18 0,17 23 0,16 21 0,47 97 0,-96-169 0,116 261 0,-97-211 0,-3 2 0,22 105 0,-27-52 0,-5 0 0,-4 1 0,-19 222 0,-11-122 0,-9 199 0,-3 127 0,-30-205 0,41-233 0,-21 178 0,45-40 0,3-112 0,-2-125 0,1 90 0,-5 0 0,-16 103 0,-1-38 0,16-141 78,5-16-126,-1 0 0,1 0 0,-1 1 0,1-1 0,0 0 0,-1 0-1,1 0 1,-1 0 0,0 1 0,1-1 0,-1 0 0,1 0 0,-1 0 0,1 0 0,-1 0-1,1 0 1,-1 0 0,1-1 0,-1 1 0,1 0 0,-1 0 0,1 0 0,-1 0 0,1-1 0,-1 1-1,1 0 1,0-1 0,-1 1 0,0-1 0,-18-13-6778</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24T20:30:56.443"/>
    </inkml:context>
    <inkml:brush xml:id="br0">
      <inkml:brushProperty name="width" value="0.05" units="cm"/>
      <inkml:brushProperty name="height" value="0.05" units="cm"/>
      <inkml:brushProperty name="color" value="#E71224"/>
    </inkml:brush>
  </inkml:definitions>
  <inkml:trace contextRef="#ctx0" brushRef="#br0">1 12 24575,'521'0'0,"-478"2"0,43 8 0,31 1 0,20-13 0,63 4 0,-119 8 0,-45-5 0,45 1 0,523-7 0,-583 0 0,1-1 0,23-5 0,-21 2 0,37-1 0,-60 6-11,10 0-124,0 0-1,1 0 1,-1-1-1,0-1 1,0 0 0,0 0-1,0-1 1,0 0-1,19-10 1,-15 5-6691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24T19:41:50.370"/>
    </inkml:context>
    <inkml:brush xml:id="br0">
      <inkml:brushProperty name="width" value="0.05" units="cm"/>
      <inkml:brushProperty name="height" value="0.05" units="cm"/>
      <inkml:brushProperty name="color" value="#E71224"/>
    </inkml:brush>
  </inkml:definitions>
  <inkml:trace contextRef="#ctx0" brushRef="#br0">1 0 24575,'11'25'0,"1"-1"0,1-1 0,0 0 0,2-1 0,1 0 0,25 25 0,-13-13 0,24 31 0,170 224 0,-162-202 0,-21-34 0,-3 1 0,-2 2 0,43 94 0,-71-132 0,-1 0 0,0 0 0,-1 0 0,-1 1 0,-1 0 0,0-1 0,-2 1 0,-2 36 0,-3-20 0,-2 0 0,-1-1 0,-22 58 0,25-73 0,0-1 0,1 1 0,1 0 0,-2 34 0,4-42 0,-1 0 0,0 0 0,-1 1 0,-1-1 0,0 0 0,0-1 0,-10 16 0,-6 18 0,-19 57 0,-47 194 0,73-211 0,-4 105 0,16-163 0,-4 389 0,7-242 0,-3-154 0,2 1 0,0-1 0,1 1 0,1-1 0,1 1 0,0-1 0,2 0 0,0-1 0,1 1 0,1-1 0,1-1 0,11 18 0,17 23 0,16 21 0,47 97 0,-96-169 0,116 261 0,-97-211 0,-3 2 0,22 105 0,-27-52 0,-5 0 0,-4 1 0,-19 222 0,-11-122 0,-9 199 0,-3 127 0,-30-205 0,41-233 0,-21 178 0,45-40 0,3-112 0,-2-125 0,1 90 0,-5 0 0,-16 103 0,-1-38 0,16-141 78,5-16-126,-1 0 0,1 0 0,-1 1 0,1-1 0,0 0 0,-1 0-1,1 0 1,-1 0 0,0 1 0,1-1 0,-1 0 0,1 0 0,-1 0 0,1 0 0,-1 0-1,1 0 1,-1 0 0,1-1 0,-1 1 0,1 0 0,-1 0 0,1 0 0,-1 0 0,1-1 0,-1 1-1,1 0 1,0-1 0,-1 1 0,0-1 0,-18-13-6778</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24T20:30:56.443"/>
    </inkml:context>
    <inkml:brush xml:id="br0">
      <inkml:brushProperty name="width" value="0.05" units="cm"/>
      <inkml:brushProperty name="height" value="0.05" units="cm"/>
      <inkml:brushProperty name="color" value="#E71224"/>
    </inkml:brush>
  </inkml:definitions>
  <inkml:trace contextRef="#ctx0" brushRef="#br0">1 12 24575,'521'0'0,"-478"2"0,43 8 0,31 1 0,20-13 0,63 4 0,-119 8 0,-45-5 0,45 1 0,523-7 0,-583 0 0,1-1 0,23-5 0,-21 2 0,37-1 0,-60 6-11,10 0-124,0 0-1,1 0 1,-1-1-1,0-1 1,0 0 0,0 0-1,0-1 1,0 0-1,19-10 1,-15 5-6691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53820E-9ABF-4142-BAD0-EA50DBC73389}" type="datetimeFigureOut">
              <a:rPr lang="en-GB" smtClean="0"/>
              <a:t>27/03/2024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DE9A47-17C7-4E6F-AEE4-D7E867734E98}" type="slidenum">
              <a:rPr lang="en-GB" smtClean="0"/>
              <a:t>‹#›</a:t>
            </a:fld>
            <a:endParaRPr lang="en-GB"/>
          </a:p>
        </p:txBody>
      </p:sp>
    </p:spTree>
    <p:extLst>
      <p:ext uri="{BB962C8B-B14F-4D97-AF65-F5344CB8AC3E}">
        <p14:creationId xmlns:p14="http://schemas.microsoft.com/office/powerpoint/2010/main" val="2022115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53820E-9ABF-4142-BAD0-EA50DBC73389}" type="datetimeFigureOut">
              <a:rPr lang="en-GB" smtClean="0"/>
              <a:t>27/03/2024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DE9A47-17C7-4E6F-AEE4-D7E867734E98}" type="slidenum">
              <a:rPr lang="en-GB" smtClean="0"/>
              <a:t>‹#›</a:t>
            </a:fld>
            <a:endParaRPr lang="en-GB"/>
          </a:p>
        </p:txBody>
      </p:sp>
    </p:spTree>
    <p:extLst>
      <p:ext uri="{BB962C8B-B14F-4D97-AF65-F5344CB8AC3E}">
        <p14:creationId xmlns:p14="http://schemas.microsoft.com/office/powerpoint/2010/main" val="532635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53820E-9ABF-4142-BAD0-EA50DBC73389}" type="datetimeFigureOut">
              <a:rPr lang="en-GB" smtClean="0"/>
              <a:t>27/03/2024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DE9A47-17C7-4E6F-AEE4-D7E867734E98}" type="slidenum">
              <a:rPr lang="en-GB" smtClean="0"/>
              <a:t>‹#›</a:t>
            </a:fld>
            <a:endParaRPr lang="en-GB"/>
          </a:p>
        </p:txBody>
      </p:sp>
    </p:spTree>
    <p:extLst>
      <p:ext uri="{BB962C8B-B14F-4D97-AF65-F5344CB8AC3E}">
        <p14:creationId xmlns:p14="http://schemas.microsoft.com/office/powerpoint/2010/main" val="2866286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53820E-9ABF-4142-BAD0-EA50DBC73389}" type="datetimeFigureOut">
              <a:rPr lang="en-GB" smtClean="0"/>
              <a:t>27/03/2024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DE9A47-17C7-4E6F-AEE4-D7E867734E98}" type="slidenum">
              <a:rPr lang="en-GB" smtClean="0"/>
              <a:t>‹#›</a:t>
            </a:fld>
            <a:endParaRPr lang="en-GB"/>
          </a:p>
        </p:txBody>
      </p:sp>
    </p:spTree>
    <p:extLst>
      <p:ext uri="{BB962C8B-B14F-4D97-AF65-F5344CB8AC3E}">
        <p14:creationId xmlns:p14="http://schemas.microsoft.com/office/powerpoint/2010/main" val="3338523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53820E-9ABF-4142-BAD0-EA50DBC73389}" type="datetimeFigureOut">
              <a:rPr lang="en-GB" smtClean="0"/>
              <a:t>27/03/2024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DE9A47-17C7-4E6F-AEE4-D7E867734E98}" type="slidenum">
              <a:rPr lang="en-GB" smtClean="0"/>
              <a:t>‹#›</a:t>
            </a:fld>
            <a:endParaRPr lang="en-GB"/>
          </a:p>
        </p:txBody>
      </p:sp>
    </p:spTree>
    <p:extLst>
      <p:ext uri="{BB962C8B-B14F-4D97-AF65-F5344CB8AC3E}">
        <p14:creationId xmlns:p14="http://schemas.microsoft.com/office/powerpoint/2010/main" val="751443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53820E-9ABF-4142-BAD0-EA50DBC73389}" type="datetimeFigureOut">
              <a:rPr lang="en-GB" smtClean="0"/>
              <a:t>27/03/2024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DE9A47-17C7-4E6F-AEE4-D7E867734E98}" type="slidenum">
              <a:rPr lang="en-GB" smtClean="0"/>
              <a:t>‹#›</a:t>
            </a:fld>
            <a:endParaRPr lang="en-GB"/>
          </a:p>
        </p:txBody>
      </p:sp>
    </p:spTree>
    <p:extLst>
      <p:ext uri="{BB962C8B-B14F-4D97-AF65-F5344CB8AC3E}">
        <p14:creationId xmlns:p14="http://schemas.microsoft.com/office/powerpoint/2010/main" val="124392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53820E-9ABF-4142-BAD0-EA50DBC73389}" type="datetimeFigureOut">
              <a:rPr lang="en-GB" smtClean="0"/>
              <a:t>27/03/2024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FDE9A47-17C7-4E6F-AEE4-D7E867734E98}" type="slidenum">
              <a:rPr lang="en-GB" smtClean="0"/>
              <a:t>‹#›</a:t>
            </a:fld>
            <a:endParaRPr lang="en-GB"/>
          </a:p>
        </p:txBody>
      </p:sp>
    </p:spTree>
    <p:extLst>
      <p:ext uri="{BB962C8B-B14F-4D97-AF65-F5344CB8AC3E}">
        <p14:creationId xmlns:p14="http://schemas.microsoft.com/office/powerpoint/2010/main" val="423340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53820E-9ABF-4142-BAD0-EA50DBC73389}" type="datetimeFigureOut">
              <a:rPr lang="en-GB" smtClean="0"/>
              <a:t>27/03/2024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FDE9A47-17C7-4E6F-AEE4-D7E867734E98}" type="slidenum">
              <a:rPr lang="en-GB" smtClean="0"/>
              <a:t>‹#›</a:t>
            </a:fld>
            <a:endParaRPr lang="en-GB"/>
          </a:p>
        </p:txBody>
      </p:sp>
    </p:spTree>
    <p:extLst>
      <p:ext uri="{BB962C8B-B14F-4D97-AF65-F5344CB8AC3E}">
        <p14:creationId xmlns:p14="http://schemas.microsoft.com/office/powerpoint/2010/main" val="3002250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53820E-9ABF-4142-BAD0-EA50DBC73389}" type="datetimeFigureOut">
              <a:rPr lang="en-GB" smtClean="0"/>
              <a:t>27/03/2024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FDE9A47-17C7-4E6F-AEE4-D7E867734E98}" type="slidenum">
              <a:rPr lang="en-GB" smtClean="0"/>
              <a:t>‹#›</a:t>
            </a:fld>
            <a:endParaRPr lang="en-GB"/>
          </a:p>
        </p:txBody>
      </p:sp>
    </p:spTree>
    <p:extLst>
      <p:ext uri="{BB962C8B-B14F-4D97-AF65-F5344CB8AC3E}">
        <p14:creationId xmlns:p14="http://schemas.microsoft.com/office/powerpoint/2010/main" val="1770573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53820E-9ABF-4142-BAD0-EA50DBC73389}" type="datetimeFigureOut">
              <a:rPr lang="en-GB" smtClean="0"/>
              <a:t>27/03/2024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DE9A47-17C7-4E6F-AEE4-D7E867734E98}" type="slidenum">
              <a:rPr lang="en-GB" smtClean="0"/>
              <a:t>‹#›</a:t>
            </a:fld>
            <a:endParaRPr lang="en-GB"/>
          </a:p>
        </p:txBody>
      </p:sp>
    </p:spTree>
    <p:extLst>
      <p:ext uri="{BB962C8B-B14F-4D97-AF65-F5344CB8AC3E}">
        <p14:creationId xmlns:p14="http://schemas.microsoft.com/office/powerpoint/2010/main" val="535420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53820E-9ABF-4142-BAD0-EA50DBC73389}" type="datetimeFigureOut">
              <a:rPr lang="en-GB" smtClean="0"/>
              <a:t>27/03/2024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DE9A47-17C7-4E6F-AEE4-D7E867734E98}" type="slidenum">
              <a:rPr lang="en-GB" smtClean="0"/>
              <a:t>‹#›</a:t>
            </a:fld>
            <a:endParaRPr lang="en-GB"/>
          </a:p>
        </p:txBody>
      </p:sp>
    </p:spTree>
    <p:extLst>
      <p:ext uri="{BB962C8B-B14F-4D97-AF65-F5344CB8AC3E}">
        <p14:creationId xmlns:p14="http://schemas.microsoft.com/office/powerpoint/2010/main" val="1067667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53820E-9ABF-4142-BAD0-EA50DBC73389}" type="datetimeFigureOut">
              <a:rPr lang="en-GB" smtClean="0"/>
              <a:t>27/03/2024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DE9A47-17C7-4E6F-AEE4-D7E867734E98}" type="slidenum">
              <a:rPr lang="en-GB" smtClean="0"/>
              <a:t>‹#›</a:t>
            </a:fld>
            <a:endParaRPr lang="en-GB"/>
          </a:p>
        </p:txBody>
      </p:sp>
    </p:spTree>
    <p:extLst>
      <p:ext uri="{BB962C8B-B14F-4D97-AF65-F5344CB8AC3E}">
        <p14:creationId xmlns:p14="http://schemas.microsoft.com/office/powerpoint/2010/main" val="39665880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customXml" Target="../ink/ink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customXml" Target="../ink/ink2.xml"/></Relationships>
</file>

<file path=ppt/slides/_rels/slide14.xml.rels><?xml version="1.0" encoding="UTF-8" standalone="yes"?>
<Relationships xmlns="http://schemas.openxmlformats.org/package/2006/relationships"><Relationship Id="rId3" Type="http://schemas.openxmlformats.org/officeDocument/2006/relationships/hyperlink" Target="http://staff.cs.upt.ro/~ioana/arhit-engl/curs/sockets/ByteServer.java" TargetMode="External"/><Relationship Id="rId2" Type="http://schemas.openxmlformats.org/officeDocument/2006/relationships/hyperlink" Target="http://staff.cs.upt.ro/~ioana/arhit-engl/curs/sockets/ByteClient.jav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customXml" Target="../ink/ink3.xml"/><Relationship Id="rId7"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customXml" Target="../ink/ink4.xml"/><Relationship Id="rId4" Type="http://schemas.openxmlformats.org/officeDocument/2006/relationships/image" Target="../media/image40.png"/></Relationships>
</file>

<file path=ppt/slides/_rels/slide18.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customXml" Target="../ink/ink5.xml"/><Relationship Id="rId7"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customXml" Target="../ink/ink6.xml"/><Relationship Id="rId4" Type="http://schemas.openxmlformats.org/officeDocument/2006/relationships/image" Target="../media/image40.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taff.cs.upt.ro/~ioana/arhit-engl/curs/sockets/EchoClient.java" TargetMode="External"/><Relationship Id="rId2" Type="http://schemas.openxmlformats.org/officeDocument/2006/relationships/hyperlink" Target="http://staff.cs.upt.ro/~ioana/arhit-engl/curs/sockets/EchoServer.jav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DC3F2-132A-D786-660E-A696416622BA}"/>
              </a:ext>
            </a:extLst>
          </p:cNvPr>
          <p:cNvSpPr>
            <a:spLocks noGrp="1"/>
          </p:cNvSpPr>
          <p:nvPr>
            <p:ph type="ctrTitle"/>
          </p:nvPr>
        </p:nvSpPr>
        <p:spPr/>
        <p:txBody>
          <a:bodyPr/>
          <a:lstStyle/>
          <a:p>
            <a:r>
              <a:rPr lang="en-GB"/>
              <a:t>Very short </a:t>
            </a:r>
            <a:r>
              <a:rPr lang="en-GB" dirty="0"/>
              <a:t>intro to </a:t>
            </a:r>
            <a:br>
              <a:rPr lang="en-GB" dirty="0"/>
            </a:br>
            <a:r>
              <a:rPr lang="en-GB" dirty="0"/>
              <a:t>Network Programming</a:t>
            </a:r>
          </a:p>
        </p:txBody>
      </p:sp>
      <p:sp>
        <p:nvSpPr>
          <p:cNvPr id="3" name="Subtitle 2">
            <a:extLst>
              <a:ext uri="{FF2B5EF4-FFF2-40B4-BE49-F238E27FC236}">
                <a16:creationId xmlns:a16="http://schemas.microsoft.com/office/drawing/2014/main" id="{C699C9B3-8C8E-5312-05F7-C9BB5BFD6173}"/>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576006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3A61CA1-E460-0ADA-0D46-82994F47D86C}"/>
              </a:ext>
            </a:extLst>
          </p:cNvPr>
          <p:cNvSpPr>
            <a:spLocks noGrp="1" noChangeArrowheads="1"/>
          </p:cNvSpPr>
          <p:nvPr>
            <p:ph type="title"/>
          </p:nvPr>
        </p:nvSpPr>
        <p:spPr>
          <a:xfrm>
            <a:off x="628650" y="365126"/>
            <a:ext cx="7886700" cy="1091715"/>
          </a:xfrm>
        </p:spPr>
        <p:txBody>
          <a:bodyPr>
            <a:normAutofit/>
          </a:bodyPr>
          <a:lstStyle/>
          <a:p>
            <a:pPr algn="ctr" eaLnBrk="1" hangingPunct="1"/>
            <a:r>
              <a:rPr lang="en-US" altLang="en-US" sz="3600" dirty="0"/>
              <a:t>Example: Simple Echo-Client</a:t>
            </a:r>
          </a:p>
        </p:txBody>
      </p:sp>
      <p:sp>
        <p:nvSpPr>
          <p:cNvPr id="5" name="TextBox 4">
            <a:extLst>
              <a:ext uri="{FF2B5EF4-FFF2-40B4-BE49-F238E27FC236}">
                <a16:creationId xmlns:a16="http://schemas.microsoft.com/office/drawing/2014/main" id="{01891D4E-5129-D7A4-F159-09CA0D260318}"/>
              </a:ext>
            </a:extLst>
          </p:cNvPr>
          <p:cNvSpPr txBox="1"/>
          <p:nvPr/>
        </p:nvSpPr>
        <p:spPr>
          <a:xfrm>
            <a:off x="550190" y="1766807"/>
            <a:ext cx="751668" cy="369332"/>
          </a:xfrm>
          <a:prstGeom prst="rect">
            <a:avLst/>
          </a:prstGeom>
          <a:noFill/>
        </p:spPr>
        <p:txBody>
          <a:bodyPr wrap="square" rtlCol="0">
            <a:spAutoFit/>
          </a:bodyPr>
          <a:lstStyle/>
          <a:p>
            <a:endParaRPr lang="en-GB" dirty="0"/>
          </a:p>
        </p:txBody>
      </p:sp>
      <p:sp>
        <p:nvSpPr>
          <p:cNvPr id="2" name="Rectangle 1">
            <a:extLst>
              <a:ext uri="{FF2B5EF4-FFF2-40B4-BE49-F238E27FC236}">
                <a16:creationId xmlns:a16="http://schemas.microsoft.com/office/drawing/2014/main" id="{CFBEA87D-6D10-A4D3-9C18-F91CC7AFC3C5}"/>
              </a:ext>
            </a:extLst>
          </p:cNvPr>
          <p:cNvSpPr>
            <a:spLocks noChangeArrowheads="1"/>
          </p:cNvSpPr>
          <p:nvPr/>
        </p:nvSpPr>
        <p:spPr bwMode="auto">
          <a:xfrm>
            <a:off x="379706" y="1550993"/>
            <a:ext cx="8059119" cy="458587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import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java.io.*;</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import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java.net.*;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public class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EchoClient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public static void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main(String[]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args</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try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Socket s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Socket(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"localhost"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1234</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DataOutputStream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dout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DataOutputStream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s.getOutputStream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dout.writeUTF</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err="1">
                <a:ln>
                  <a:noFill/>
                </a:ln>
                <a:solidFill>
                  <a:srgbClr val="008000"/>
                </a:solidFill>
                <a:effectLst/>
                <a:latin typeface="Courier New" panose="02070309020205020404" pitchFamily="49" charset="0"/>
                <a:cs typeface="Courier New" panose="02070309020205020404" pitchFamily="49" charset="0"/>
              </a:rPr>
              <a:t>Bla</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err="1">
                <a:ln>
                  <a:noFill/>
                </a:ln>
                <a:solidFill>
                  <a:srgbClr val="008000"/>
                </a:solidFill>
                <a:effectLst/>
                <a:latin typeface="Courier New" panose="02070309020205020404" pitchFamily="49" charset="0"/>
                <a:cs typeface="Courier New" panose="02070309020205020404" pitchFamily="49" charset="0"/>
              </a:rPr>
              <a:t>bla</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err="1">
                <a:ln>
                  <a:noFill/>
                </a:ln>
                <a:solidFill>
                  <a:srgbClr val="008000"/>
                </a:solidFill>
                <a:effectLst/>
                <a:latin typeface="Courier New" panose="02070309020205020404" pitchFamily="49" charset="0"/>
                <a:cs typeface="Courier New" panose="02070309020205020404" pitchFamily="49" charset="0"/>
              </a:rPr>
              <a:t>bla</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din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s.getInputStream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String response =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din.readUTF</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"Server said "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response);</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dout.flush</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dout.close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s.close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catch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(Exception e)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(e);</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endParaRPr kumimoji="0" lang="en-US" altLang="en-US" sz="28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587204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3A61CA1-E460-0ADA-0D46-82994F47D86C}"/>
              </a:ext>
            </a:extLst>
          </p:cNvPr>
          <p:cNvSpPr>
            <a:spLocks noGrp="1" noChangeArrowheads="1"/>
          </p:cNvSpPr>
          <p:nvPr>
            <p:ph type="title"/>
          </p:nvPr>
        </p:nvSpPr>
        <p:spPr/>
        <p:txBody>
          <a:bodyPr>
            <a:normAutofit/>
          </a:bodyPr>
          <a:lstStyle/>
          <a:p>
            <a:pPr algn="ctr" eaLnBrk="1" hangingPunct="1"/>
            <a:r>
              <a:rPr lang="en-US" altLang="en-US" sz="3600" dirty="0"/>
              <a:t>Example: Running Echo-Server  and Client</a:t>
            </a:r>
          </a:p>
        </p:txBody>
      </p:sp>
      <p:sp>
        <p:nvSpPr>
          <p:cNvPr id="4" name="Content Placeholder 3">
            <a:extLst>
              <a:ext uri="{FF2B5EF4-FFF2-40B4-BE49-F238E27FC236}">
                <a16:creationId xmlns:a16="http://schemas.microsoft.com/office/drawing/2014/main" id="{325DC103-FEE6-18D2-5257-3D065DC92EB5}"/>
              </a:ext>
            </a:extLst>
          </p:cNvPr>
          <p:cNvSpPr>
            <a:spLocks noGrp="1"/>
          </p:cNvSpPr>
          <p:nvPr>
            <p:ph idx="1"/>
          </p:nvPr>
        </p:nvSpPr>
        <p:spPr/>
        <p:txBody>
          <a:bodyPr>
            <a:normAutofit/>
          </a:bodyPr>
          <a:lstStyle/>
          <a:p>
            <a:r>
              <a:rPr lang="en-GB" sz="1400" dirty="0"/>
              <a:t>First you must start the server.</a:t>
            </a:r>
          </a:p>
          <a:p>
            <a:r>
              <a:rPr lang="en-GB" sz="1400" dirty="0"/>
              <a:t>Then you can start the client.  In the example in this screenshot the client has been run three times</a:t>
            </a:r>
          </a:p>
        </p:txBody>
      </p:sp>
      <p:sp>
        <p:nvSpPr>
          <p:cNvPr id="5" name="TextBox 4">
            <a:extLst>
              <a:ext uri="{FF2B5EF4-FFF2-40B4-BE49-F238E27FC236}">
                <a16:creationId xmlns:a16="http://schemas.microsoft.com/office/drawing/2014/main" id="{01891D4E-5129-D7A4-F159-09CA0D260318}"/>
              </a:ext>
            </a:extLst>
          </p:cNvPr>
          <p:cNvSpPr txBox="1"/>
          <p:nvPr/>
        </p:nvSpPr>
        <p:spPr>
          <a:xfrm>
            <a:off x="550190" y="1766807"/>
            <a:ext cx="751668" cy="369332"/>
          </a:xfrm>
          <a:prstGeom prst="rect">
            <a:avLst/>
          </a:prstGeom>
          <a:noFill/>
        </p:spPr>
        <p:txBody>
          <a:bodyPr wrap="square" rtlCol="0">
            <a:spAutoFit/>
          </a:bodyPr>
          <a:lstStyle/>
          <a:p>
            <a:endParaRPr lang="en-GB" dirty="0"/>
          </a:p>
        </p:txBody>
      </p:sp>
      <p:pic>
        <p:nvPicPr>
          <p:cNvPr id="3" name="Picture 2">
            <a:extLst>
              <a:ext uri="{FF2B5EF4-FFF2-40B4-BE49-F238E27FC236}">
                <a16:creationId xmlns:a16="http://schemas.microsoft.com/office/drawing/2014/main" id="{A6C5309D-5118-467E-E9A2-DDDDA520B12D}"/>
              </a:ext>
            </a:extLst>
          </p:cNvPr>
          <p:cNvPicPr>
            <a:picLocks noChangeAspect="1"/>
          </p:cNvPicPr>
          <p:nvPr/>
        </p:nvPicPr>
        <p:blipFill>
          <a:blip r:embed="rId2"/>
          <a:stretch>
            <a:fillRect/>
          </a:stretch>
        </p:blipFill>
        <p:spPr>
          <a:xfrm>
            <a:off x="0" y="2581340"/>
            <a:ext cx="9144000" cy="3973571"/>
          </a:xfrm>
          <a:prstGeom prst="rect">
            <a:avLst/>
          </a:prstGeom>
        </p:spPr>
      </p:pic>
    </p:spTree>
    <p:extLst>
      <p:ext uri="{BB962C8B-B14F-4D97-AF65-F5344CB8AC3E}">
        <p14:creationId xmlns:p14="http://schemas.microsoft.com/office/powerpoint/2010/main" val="304726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6D7A3469-E35A-6CF3-30F1-2564F2F1CCCF}"/>
              </a:ext>
            </a:extLst>
          </p:cNvPr>
          <p:cNvSpPr>
            <a:spLocks noGrp="1" noChangeArrowheads="1"/>
          </p:cNvSpPr>
          <p:nvPr>
            <p:ph type="title"/>
          </p:nvPr>
        </p:nvSpPr>
        <p:spPr/>
        <p:txBody>
          <a:bodyPr/>
          <a:lstStyle/>
          <a:p>
            <a:pPr eaLnBrk="1" hangingPunct="1"/>
            <a:r>
              <a:rPr lang="en-US" altLang="en-US" sz="3600" dirty="0"/>
              <a:t>More complex example: </a:t>
            </a:r>
            <a:r>
              <a:rPr lang="en-US" altLang="en-US" sz="3600" dirty="0" err="1"/>
              <a:t>InfoServer</a:t>
            </a:r>
            <a:endParaRPr lang="en-US" altLang="en-US" sz="3600" dirty="0"/>
          </a:p>
        </p:txBody>
      </p:sp>
      <p:sp>
        <p:nvSpPr>
          <p:cNvPr id="35843" name="Rectangle 3">
            <a:extLst>
              <a:ext uri="{FF2B5EF4-FFF2-40B4-BE49-F238E27FC236}">
                <a16:creationId xmlns:a16="http://schemas.microsoft.com/office/drawing/2014/main" id="{4A2CE140-E920-712F-F677-CD784AA4107E}"/>
              </a:ext>
            </a:extLst>
          </p:cNvPr>
          <p:cNvSpPr>
            <a:spLocks noGrp="1" noChangeArrowheads="1"/>
          </p:cNvSpPr>
          <p:nvPr>
            <p:ph type="body" idx="1"/>
          </p:nvPr>
        </p:nvSpPr>
        <p:spPr>
          <a:xfrm>
            <a:off x="628650" y="1445919"/>
            <a:ext cx="7886700" cy="4351338"/>
          </a:xfrm>
        </p:spPr>
        <p:txBody>
          <a:bodyPr/>
          <a:lstStyle/>
          <a:p>
            <a:pPr eaLnBrk="1" hangingPunct="1"/>
            <a:r>
              <a:rPr lang="en-US" altLang="en-US" sz="2000" dirty="0" err="1"/>
              <a:t>InfoServer</a:t>
            </a:r>
            <a:r>
              <a:rPr lang="en-US" altLang="en-US" sz="2000" dirty="0"/>
              <a:t>: gives information about the weather and road traffic</a:t>
            </a:r>
          </a:p>
        </p:txBody>
      </p:sp>
      <p:sp>
        <p:nvSpPr>
          <p:cNvPr id="35844" name="tower">
            <a:extLst>
              <a:ext uri="{FF2B5EF4-FFF2-40B4-BE49-F238E27FC236}">
                <a16:creationId xmlns:a16="http://schemas.microsoft.com/office/drawing/2014/main" id="{7FDC6313-B6CF-2C94-3320-D9C07251DD01}"/>
              </a:ext>
            </a:extLst>
          </p:cNvPr>
          <p:cNvSpPr>
            <a:spLocks noEditPoints="1" noChangeArrowheads="1"/>
          </p:cNvSpPr>
          <p:nvPr/>
        </p:nvSpPr>
        <p:spPr bwMode="auto">
          <a:xfrm>
            <a:off x="6700670" y="3236968"/>
            <a:ext cx="681038" cy="981075"/>
          </a:xfrm>
          <a:custGeom>
            <a:avLst/>
            <a:gdLst>
              <a:gd name="T0" fmla="*/ 0 w 21600"/>
              <a:gd name="T1" fmla="*/ 2147483646 h 21600"/>
              <a:gd name="T2" fmla="*/ 2147483646 w 21600"/>
              <a:gd name="T3" fmla="*/ 0 h 21600"/>
              <a:gd name="T4" fmla="*/ 2147483646 w 21600"/>
              <a:gd name="T5" fmla="*/ 0 h 21600"/>
              <a:gd name="T6" fmla="*/ 2147483646 w 21600"/>
              <a:gd name="T7" fmla="*/ 0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w 21600"/>
              <a:gd name="T17" fmla="*/ 2147483646 h 21600"/>
              <a:gd name="T18" fmla="*/ 0 w 21600"/>
              <a:gd name="T19" fmla="*/ 2147483646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459 w 21600"/>
              <a:gd name="T31" fmla="*/ 22540 h 21600"/>
              <a:gd name="T32" fmla="*/ 21485 w 21600"/>
              <a:gd name="T33" fmla="*/ 27000 h 2160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600" h="21600" extrusionOk="0">
                <a:moveTo>
                  <a:pt x="0" y="2184"/>
                </a:moveTo>
                <a:lnTo>
                  <a:pt x="6664" y="0"/>
                </a:lnTo>
                <a:lnTo>
                  <a:pt x="10800" y="0"/>
                </a:lnTo>
                <a:lnTo>
                  <a:pt x="21600" y="0"/>
                </a:lnTo>
                <a:lnTo>
                  <a:pt x="21600" y="11649"/>
                </a:lnTo>
                <a:lnTo>
                  <a:pt x="21600" y="19416"/>
                </a:lnTo>
                <a:lnTo>
                  <a:pt x="15166" y="21600"/>
                </a:lnTo>
                <a:lnTo>
                  <a:pt x="10570" y="21600"/>
                </a:lnTo>
                <a:lnTo>
                  <a:pt x="0" y="21600"/>
                </a:lnTo>
                <a:lnTo>
                  <a:pt x="0" y="11528"/>
                </a:lnTo>
                <a:lnTo>
                  <a:pt x="0" y="2184"/>
                </a:lnTo>
                <a:close/>
              </a:path>
              <a:path w="21600" h="21600" extrusionOk="0">
                <a:moveTo>
                  <a:pt x="0" y="2184"/>
                </a:moveTo>
                <a:lnTo>
                  <a:pt x="0" y="2184"/>
                </a:lnTo>
                <a:lnTo>
                  <a:pt x="14706" y="2184"/>
                </a:lnTo>
                <a:lnTo>
                  <a:pt x="21600" y="0"/>
                </a:lnTo>
                <a:moveTo>
                  <a:pt x="0" y="2184"/>
                </a:moveTo>
                <a:lnTo>
                  <a:pt x="14706" y="2184"/>
                </a:lnTo>
                <a:lnTo>
                  <a:pt x="14706" y="5339"/>
                </a:lnTo>
                <a:lnTo>
                  <a:pt x="14706" y="17474"/>
                </a:lnTo>
                <a:lnTo>
                  <a:pt x="14706" y="21600"/>
                </a:lnTo>
                <a:moveTo>
                  <a:pt x="1149" y="3034"/>
                </a:moveTo>
                <a:lnTo>
                  <a:pt x="13328" y="3034"/>
                </a:lnTo>
                <a:lnTo>
                  <a:pt x="13328" y="3519"/>
                </a:lnTo>
                <a:lnTo>
                  <a:pt x="1149" y="3519"/>
                </a:lnTo>
                <a:lnTo>
                  <a:pt x="1149" y="3034"/>
                </a:lnTo>
                <a:moveTo>
                  <a:pt x="1149" y="4490"/>
                </a:moveTo>
                <a:lnTo>
                  <a:pt x="13328" y="4490"/>
                </a:lnTo>
                <a:lnTo>
                  <a:pt x="13328" y="4854"/>
                </a:lnTo>
                <a:lnTo>
                  <a:pt x="1149" y="4854"/>
                </a:lnTo>
                <a:lnTo>
                  <a:pt x="1149" y="4490"/>
                </a:lnTo>
                <a:moveTo>
                  <a:pt x="1149" y="5946"/>
                </a:moveTo>
                <a:lnTo>
                  <a:pt x="13328" y="5946"/>
                </a:lnTo>
                <a:lnTo>
                  <a:pt x="13328" y="6310"/>
                </a:lnTo>
                <a:lnTo>
                  <a:pt x="1149" y="6310"/>
                </a:lnTo>
                <a:lnTo>
                  <a:pt x="1149" y="5946"/>
                </a:lnTo>
              </a:path>
            </a:pathLst>
          </a:custGeom>
          <a:solidFill>
            <a:srgbClr val="FFFFCC"/>
          </a:solidFill>
          <a:ln w="9525">
            <a:solidFill>
              <a:srgbClr val="000000"/>
            </a:solidFill>
            <a:miter lim="800000"/>
            <a:headEnd/>
            <a:tailEnd/>
          </a:ln>
        </p:spPr>
        <p:txBody>
          <a:bodyPr/>
          <a:lstStyle/>
          <a:p>
            <a:endParaRPr lang="en-GB"/>
          </a:p>
        </p:txBody>
      </p:sp>
      <p:sp>
        <p:nvSpPr>
          <p:cNvPr id="35846" name="laptop">
            <a:extLst>
              <a:ext uri="{FF2B5EF4-FFF2-40B4-BE49-F238E27FC236}">
                <a16:creationId xmlns:a16="http://schemas.microsoft.com/office/drawing/2014/main" id="{607A4934-79DD-D21C-528A-86D61EC1AD73}"/>
              </a:ext>
            </a:extLst>
          </p:cNvPr>
          <p:cNvSpPr>
            <a:spLocks noEditPoints="1" noChangeArrowheads="1"/>
          </p:cNvSpPr>
          <p:nvPr/>
        </p:nvSpPr>
        <p:spPr bwMode="auto">
          <a:xfrm>
            <a:off x="923925" y="2251130"/>
            <a:ext cx="1133475" cy="681038"/>
          </a:xfrm>
          <a:custGeom>
            <a:avLst/>
            <a:gdLst>
              <a:gd name="T0" fmla="*/ 2147483646 w 21600"/>
              <a:gd name="T1" fmla="*/ 0 h 21600"/>
              <a:gd name="T2" fmla="*/ 2147483646 w 21600"/>
              <a:gd name="T3" fmla="*/ 2147483646 h 21600"/>
              <a:gd name="T4" fmla="*/ 2147483646 w 21600"/>
              <a:gd name="T5" fmla="*/ 0 h 21600"/>
              <a:gd name="T6" fmla="*/ 2147483646 w 21600"/>
              <a:gd name="T7" fmla="*/ 2147483646 h 21600"/>
              <a:gd name="T8" fmla="*/ 2147483646 w 21600"/>
              <a:gd name="T9" fmla="*/ 0 h 21600"/>
              <a:gd name="T10" fmla="*/ 2147483646 w 21600"/>
              <a:gd name="T11" fmla="*/ 2147483646 h 21600"/>
              <a:gd name="T12" fmla="*/ 0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4445 w 21600"/>
              <a:gd name="T25" fmla="*/ 1858 h 21600"/>
              <a:gd name="T26" fmla="*/ 17311 w 21600"/>
              <a:gd name="T27" fmla="*/ 1232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a:lstStyle/>
          <a:p>
            <a:endParaRPr lang="en-GB"/>
          </a:p>
        </p:txBody>
      </p:sp>
      <p:sp>
        <p:nvSpPr>
          <p:cNvPr id="35847" name="Text Box 7">
            <a:extLst>
              <a:ext uri="{FF2B5EF4-FFF2-40B4-BE49-F238E27FC236}">
                <a16:creationId xmlns:a16="http://schemas.microsoft.com/office/drawing/2014/main" id="{98EFBFBF-9A75-B3DE-F063-39399743EB73}"/>
              </a:ext>
            </a:extLst>
          </p:cNvPr>
          <p:cNvSpPr txBox="1">
            <a:spLocks noChangeArrowheads="1"/>
          </p:cNvSpPr>
          <p:nvPr/>
        </p:nvSpPr>
        <p:spPr bwMode="auto">
          <a:xfrm>
            <a:off x="974725" y="3049643"/>
            <a:ext cx="946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type="none" w="lg" len="lg"/>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Client1</a:t>
            </a:r>
          </a:p>
        </p:txBody>
      </p:sp>
      <p:sp>
        <p:nvSpPr>
          <p:cNvPr id="35848" name="Text Box 8">
            <a:extLst>
              <a:ext uri="{FF2B5EF4-FFF2-40B4-BE49-F238E27FC236}">
                <a16:creationId xmlns:a16="http://schemas.microsoft.com/office/drawing/2014/main" id="{CE37478B-DB0A-6EC4-6F3E-C2A7544AE060}"/>
              </a:ext>
            </a:extLst>
          </p:cNvPr>
          <p:cNvSpPr txBox="1">
            <a:spLocks noChangeArrowheads="1"/>
          </p:cNvSpPr>
          <p:nvPr/>
        </p:nvSpPr>
        <p:spPr bwMode="auto">
          <a:xfrm>
            <a:off x="1168075" y="5334004"/>
            <a:ext cx="946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type="none" w="lg" len="lg"/>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dirty="0"/>
              <a:t>Client2</a:t>
            </a:r>
          </a:p>
        </p:txBody>
      </p:sp>
      <p:sp>
        <p:nvSpPr>
          <p:cNvPr id="35849" name="Text Box 9">
            <a:extLst>
              <a:ext uri="{FF2B5EF4-FFF2-40B4-BE49-F238E27FC236}">
                <a16:creationId xmlns:a16="http://schemas.microsoft.com/office/drawing/2014/main" id="{F9DAFF4F-2ED8-1C81-7EF5-BAEE5B9E6BD2}"/>
              </a:ext>
            </a:extLst>
          </p:cNvPr>
          <p:cNvSpPr txBox="1">
            <a:spLocks noChangeArrowheads="1"/>
          </p:cNvSpPr>
          <p:nvPr/>
        </p:nvSpPr>
        <p:spPr bwMode="auto">
          <a:xfrm>
            <a:off x="6477000" y="2860730"/>
            <a:ext cx="1314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type="none" w="lg" len="lg"/>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InfoServer</a:t>
            </a:r>
          </a:p>
        </p:txBody>
      </p:sp>
      <p:sp>
        <p:nvSpPr>
          <p:cNvPr id="35850" name="Line 10">
            <a:extLst>
              <a:ext uri="{FF2B5EF4-FFF2-40B4-BE49-F238E27FC236}">
                <a16:creationId xmlns:a16="http://schemas.microsoft.com/office/drawing/2014/main" id="{4111FB2E-B75F-C4C6-765A-9F69C62A155F}"/>
              </a:ext>
            </a:extLst>
          </p:cNvPr>
          <p:cNvSpPr>
            <a:spLocks noChangeShapeType="1"/>
          </p:cNvSpPr>
          <p:nvPr/>
        </p:nvSpPr>
        <p:spPr bwMode="auto">
          <a:xfrm>
            <a:off x="2180403" y="2544262"/>
            <a:ext cx="4343401" cy="993778"/>
          </a:xfrm>
          <a:prstGeom prst="line">
            <a:avLst/>
          </a:prstGeom>
          <a:noFill/>
          <a:ln w="25400">
            <a:solidFill>
              <a:schemeClr val="tx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GB"/>
          </a:p>
        </p:txBody>
      </p:sp>
      <p:sp>
        <p:nvSpPr>
          <p:cNvPr id="35851" name="Text Box 13">
            <a:extLst>
              <a:ext uri="{FF2B5EF4-FFF2-40B4-BE49-F238E27FC236}">
                <a16:creationId xmlns:a16="http://schemas.microsoft.com/office/drawing/2014/main" id="{FD111912-C4CD-6660-0E38-C34E4E695492}"/>
              </a:ext>
            </a:extLst>
          </p:cNvPr>
          <p:cNvSpPr txBox="1">
            <a:spLocks noChangeArrowheads="1"/>
          </p:cNvSpPr>
          <p:nvPr/>
        </p:nvSpPr>
        <p:spPr bwMode="auto">
          <a:xfrm rot="781348">
            <a:off x="2868940" y="2534737"/>
            <a:ext cx="26555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type="none" w="lg" len="lg"/>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b="0" dirty="0"/>
              <a:t>Weather today in Arad ?</a:t>
            </a:r>
          </a:p>
        </p:txBody>
      </p:sp>
      <p:sp>
        <p:nvSpPr>
          <p:cNvPr id="35852" name="Text Box 14">
            <a:extLst>
              <a:ext uri="{FF2B5EF4-FFF2-40B4-BE49-F238E27FC236}">
                <a16:creationId xmlns:a16="http://schemas.microsoft.com/office/drawing/2014/main" id="{CC3177CB-01B5-2C7D-9126-022EC71A8FFD}"/>
              </a:ext>
            </a:extLst>
          </p:cNvPr>
          <p:cNvSpPr txBox="1">
            <a:spLocks noChangeArrowheads="1"/>
          </p:cNvSpPr>
          <p:nvPr/>
        </p:nvSpPr>
        <p:spPr bwMode="auto">
          <a:xfrm rot="801585">
            <a:off x="2868940" y="2953496"/>
            <a:ext cx="18002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type="none" w="lg" len="lg"/>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b="0" dirty="0"/>
              <a:t>Clouds and rain</a:t>
            </a:r>
          </a:p>
        </p:txBody>
      </p:sp>
      <p:sp>
        <p:nvSpPr>
          <p:cNvPr id="35855" name="Text Box 21">
            <a:extLst>
              <a:ext uri="{FF2B5EF4-FFF2-40B4-BE49-F238E27FC236}">
                <a16:creationId xmlns:a16="http://schemas.microsoft.com/office/drawing/2014/main" id="{003FD755-D95E-914F-66F9-109D36715BAE}"/>
              </a:ext>
            </a:extLst>
          </p:cNvPr>
          <p:cNvSpPr txBox="1">
            <a:spLocks noChangeArrowheads="1"/>
          </p:cNvSpPr>
          <p:nvPr/>
        </p:nvSpPr>
        <p:spPr bwMode="auto">
          <a:xfrm rot="20808909">
            <a:off x="2868441" y="4400861"/>
            <a:ext cx="296732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type="none" w="lg" len="lg"/>
                <a:tailEnd type="none" w="lg" len="lg"/>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dirty="0"/>
              <a:t>Max speed 25</a:t>
            </a:r>
          </a:p>
        </p:txBody>
      </p:sp>
      <p:sp>
        <p:nvSpPr>
          <p:cNvPr id="35856" name="Line 22">
            <a:extLst>
              <a:ext uri="{FF2B5EF4-FFF2-40B4-BE49-F238E27FC236}">
                <a16:creationId xmlns:a16="http://schemas.microsoft.com/office/drawing/2014/main" id="{45D01538-6BEA-475F-351E-5BA6BB0CE3A9}"/>
              </a:ext>
            </a:extLst>
          </p:cNvPr>
          <p:cNvSpPr>
            <a:spLocks noChangeShapeType="1"/>
          </p:cNvSpPr>
          <p:nvPr/>
        </p:nvSpPr>
        <p:spPr bwMode="auto">
          <a:xfrm flipH="1">
            <a:off x="2209800" y="3783070"/>
            <a:ext cx="4343400" cy="981076"/>
          </a:xfrm>
          <a:prstGeom prst="line">
            <a:avLst/>
          </a:prstGeom>
          <a:noFill/>
          <a:ln w="25400">
            <a:solidFill>
              <a:schemeClr val="tx1"/>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GB"/>
          </a:p>
        </p:txBody>
      </p:sp>
      <p:sp>
        <p:nvSpPr>
          <p:cNvPr id="35857" name="Text Box 23">
            <a:extLst>
              <a:ext uri="{FF2B5EF4-FFF2-40B4-BE49-F238E27FC236}">
                <a16:creationId xmlns:a16="http://schemas.microsoft.com/office/drawing/2014/main" id="{6365BF09-B99B-00DA-6B9E-85BFD1E90AEF}"/>
              </a:ext>
            </a:extLst>
          </p:cNvPr>
          <p:cNvSpPr txBox="1">
            <a:spLocks noChangeArrowheads="1"/>
          </p:cNvSpPr>
          <p:nvPr/>
        </p:nvSpPr>
        <p:spPr bwMode="auto">
          <a:xfrm rot="20915107">
            <a:off x="2254451" y="3985076"/>
            <a:ext cx="315567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type="none" w="lg" len="lg"/>
                <a:tailEnd type="none" w="lg" len="lg"/>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dirty="0"/>
              <a:t>How is traffic on Road DN2 ?</a:t>
            </a:r>
            <a:endParaRPr lang="en-US" altLang="en-US" sz="1800" b="0" dirty="0"/>
          </a:p>
        </p:txBody>
      </p:sp>
      <p:sp>
        <p:nvSpPr>
          <p:cNvPr id="2" name="laptop">
            <a:extLst>
              <a:ext uri="{FF2B5EF4-FFF2-40B4-BE49-F238E27FC236}">
                <a16:creationId xmlns:a16="http://schemas.microsoft.com/office/drawing/2014/main" id="{C184A776-692A-E9D9-B639-9E912C2D4BD3}"/>
              </a:ext>
            </a:extLst>
          </p:cNvPr>
          <p:cNvSpPr>
            <a:spLocks noEditPoints="1" noChangeArrowheads="1"/>
          </p:cNvSpPr>
          <p:nvPr/>
        </p:nvSpPr>
        <p:spPr bwMode="auto">
          <a:xfrm>
            <a:off x="1076325" y="4511300"/>
            <a:ext cx="1133475" cy="681038"/>
          </a:xfrm>
          <a:custGeom>
            <a:avLst/>
            <a:gdLst>
              <a:gd name="T0" fmla="*/ 2147483646 w 21600"/>
              <a:gd name="T1" fmla="*/ 0 h 21600"/>
              <a:gd name="T2" fmla="*/ 2147483646 w 21600"/>
              <a:gd name="T3" fmla="*/ 2147483646 h 21600"/>
              <a:gd name="T4" fmla="*/ 2147483646 w 21600"/>
              <a:gd name="T5" fmla="*/ 0 h 21600"/>
              <a:gd name="T6" fmla="*/ 2147483646 w 21600"/>
              <a:gd name="T7" fmla="*/ 2147483646 h 21600"/>
              <a:gd name="T8" fmla="*/ 2147483646 w 21600"/>
              <a:gd name="T9" fmla="*/ 0 h 21600"/>
              <a:gd name="T10" fmla="*/ 2147483646 w 21600"/>
              <a:gd name="T11" fmla="*/ 2147483646 h 21600"/>
              <a:gd name="T12" fmla="*/ 0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4445 w 21600"/>
              <a:gd name="T25" fmla="*/ 1858 h 21600"/>
              <a:gd name="T26" fmla="*/ 17311 w 21600"/>
              <a:gd name="T27" fmla="*/ 1232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a:lstStyle/>
          <a:p>
            <a:endParaRPr lang="en-GB"/>
          </a:p>
        </p:txBody>
      </p:sp>
      <p:sp>
        <p:nvSpPr>
          <p:cNvPr id="3" name="TextBox 2">
            <a:extLst>
              <a:ext uri="{FF2B5EF4-FFF2-40B4-BE49-F238E27FC236}">
                <a16:creationId xmlns:a16="http://schemas.microsoft.com/office/drawing/2014/main" id="{ABC7FFBB-7143-FA62-5934-ECFF2F683946}"/>
              </a:ext>
            </a:extLst>
          </p:cNvPr>
          <p:cNvSpPr txBox="1"/>
          <p:nvPr/>
        </p:nvSpPr>
        <p:spPr>
          <a:xfrm>
            <a:off x="5664629" y="5103738"/>
            <a:ext cx="3378631" cy="1477328"/>
          </a:xfrm>
          <a:prstGeom prst="rect">
            <a:avLst/>
          </a:prstGeom>
          <a:noFill/>
        </p:spPr>
        <p:txBody>
          <a:bodyPr wrap="square" rtlCol="0">
            <a:spAutoFit/>
          </a:bodyPr>
          <a:lstStyle/>
          <a:p>
            <a:pPr marL="0" indent="0" eaLnBrk="1" hangingPunct="1">
              <a:buNone/>
            </a:pPr>
            <a:r>
              <a:rPr lang="en-US" altLang="en-US" sz="1800" dirty="0"/>
              <a:t>Server imposes message format for requests:</a:t>
            </a:r>
          </a:p>
          <a:p>
            <a:pPr marL="0" indent="0" eaLnBrk="1" hangingPunct="1">
              <a:buNone/>
            </a:pPr>
            <a:endParaRPr lang="en-US" altLang="en-US" sz="1800" dirty="0"/>
          </a:p>
          <a:p>
            <a:pPr marL="0" indent="0" eaLnBrk="1" hangingPunct="1">
              <a:buNone/>
            </a:pPr>
            <a:r>
              <a:rPr lang="en-US" altLang="en-US" sz="1800" dirty="0"/>
              <a:t>WEATHER &lt;date&gt; &lt;location&gt;</a:t>
            </a:r>
          </a:p>
          <a:p>
            <a:pPr marL="0" indent="0" eaLnBrk="1" hangingPunct="1">
              <a:buNone/>
            </a:pPr>
            <a:r>
              <a:rPr lang="en-US" altLang="en-US" sz="1800" dirty="0"/>
              <a:t>TRAFFIC &lt;road&gt;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07E0CA9-5216-F0CB-7A37-448FB070AE27}"/>
              </a:ext>
            </a:extLst>
          </p:cNvPr>
          <p:cNvSpPr>
            <a:spLocks noChangeArrowheads="1"/>
          </p:cNvSpPr>
          <p:nvPr/>
        </p:nvSpPr>
        <p:spPr bwMode="auto">
          <a:xfrm>
            <a:off x="526942" y="1242553"/>
            <a:ext cx="8462075" cy="544764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import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java.io.*;</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import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java.net.*;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public class </a:t>
            </a:r>
            <a:r>
              <a:rPr lang="en-US" altLang="en-US" sz="1200" b="1" dirty="0" err="1">
                <a:solidFill>
                  <a:srgbClr val="000000"/>
                </a:solidFill>
                <a:latin typeface="Courier New" panose="02070309020205020404" pitchFamily="49" charset="0"/>
                <a:cs typeface="Courier New" panose="02070309020205020404" pitchFamily="49" charset="0"/>
              </a:rPr>
              <a:t>Info</a:t>
            </a:r>
            <a:r>
              <a:rPr kumimoji="0" lang="en-US" altLang="en-US" sz="1200" b="1"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Server</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public static void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main(String[]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args</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try</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ServerSocket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ss=</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ServerSocket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1234</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"Opened </a:t>
            </a:r>
            <a:r>
              <a:rPr kumimoji="0" lang="en-US" altLang="en-US" sz="1200" b="1" i="0" u="none" strike="noStrike" cap="none" normalizeH="0" baseline="0" dirty="0" err="1">
                <a:ln>
                  <a:noFill/>
                </a:ln>
                <a:solidFill>
                  <a:srgbClr val="008000"/>
                </a:solidFill>
                <a:effectLst/>
                <a:latin typeface="Courier New" panose="02070309020205020404" pitchFamily="49" charset="0"/>
                <a:cs typeface="Courier New" panose="02070309020205020404" pitchFamily="49" charset="0"/>
              </a:rPr>
              <a:t>Serversocket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 and waiting"</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while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true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Socket s =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ss.accept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//establishes connection</a:t>
            </a: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dis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s.getInputStream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String str = (String)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dis.readUTF</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receives from client</a:t>
            </a: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"Received from client the message= "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str);</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String response= </a:t>
            </a:r>
            <a:r>
              <a:rPr lang="en-US" altLang="en-US" sz="1200" b="1" dirty="0" err="1">
                <a:latin typeface="Courier New" panose="02070309020205020404" pitchFamily="49" charset="0"/>
                <a:cs typeface="Courier New" panose="02070309020205020404" pitchFamily="49" charset="0"/>
              </a:rPr>
              <a:t>computeResult</a:t>
            </a:r>
            <a:r>
              <a:rPr lang="en-US" altLang="en-US" sz="1200" b="1" dirty="0">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effectLst/>
                <a:latin typeface="Courier New" panose="02070309020205020404" pitchFamily="49" charset="0"/>
                <a:cs typeface="Courier New" panose="02070309020205020404" pitchFamily="49" charset="0"/>
              </a:rPr>
              <a:t>str); </a:t>
            </a: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//computes response for client</a:t>
            </a: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DataOutputStream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dos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DataOutputStream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s.getOutputStream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dos.writeUTF</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(response);</a:t>
            </a: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sends to client</a:t>
            </a: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dos.flush</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dos.close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err="1">
                <a:ln>
                  <a:noFill/>
                </a:ln>
                <a:solidFill>
                  <a:srgbClr val="008000"/>
                </a:solidFill>
                <a:effectLst/>
                <a:latin typeface="Courier New" panose="02070309020205020404" pitchFamily="49" charset="0"/>
                <a:cs typeface="Courier New" panose="02070309020205020404" pitchFamily="49" charset="0"/>
              </a:rPr>
              <a:t>Respose</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 was sent to client"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s.close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catch</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(Exception e){</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(e);}</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endParaRPr kumimoji="0" lang="en-US" altLang="en-US" sz="12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
        <p:nvSpPr>
          <p:cNvPr id="7170" name="Rectangle 2">
            <a:extLst>
              <a:ext uri="{FF2B5EF4-FFF2-40B4-BE49-F238E27FC236}">
                <a16:creationId xmlns:a16="http://schemas.microsoft.com/office/drawing/2014/main" id="{83A61CA1-E460-0ADA-0D46-82994F47D86C}"/>
              </a:ext>
            </a:extLst>
          </p:cNvPr>
          <p:cNvSpPr>
            <a:spLocks noGrp="1" noChangeArrowheads="1"/>
          </p:cNvSpPr>
          <p:nvPr>
            <p:ph type="title"/>
          </p:nvPr>
        </p:nvSpPr>
        <p:spPr>
          <a:xfrm>
            <a:off x="628650" y="365126"/>
            <a:ext cx="7886700" cy="1091715"/>
          </a:xfrm>
        </p:spPr>
        <p:txBody>
          <a:bodyPr>
            <a:normAutofit/>
          </a:bodyPr>
          <a:lstStyle/>
          <a:p>
            <a:pPr algn="ctr" eaLnBrk="1" hangingPunct="1"/>
            <a:r>
              <a:rPr lang="en-US" altLang="en-US" sz="3600" dirty="0"/>
              <a:t>Example: </a:t>
            </a:r>
            <a:r>
              <a:rPr lang="en-US" altLang="en-US" sz="3600" dirty="0" err="1"/>
              <a:t>InfoServer</a:t>
            </a:r>
            <a:r>
              <a:rPr lang="en-US" altLang="en-US" sz="3600" dirty="0"/>
              <a:t> with Sockets</a:t>
            </a:r>
          </a:p>
        </p:txBody>
      </p:sp>
      <p:sp>
        <p:nvSpPr>
          <p:cNvPr id="5" name="TextBox 4">
            <a:extLst>
              <a:ext uri="{FF2B5EF4-FFF2-40B4-BE49-F238E27FC236}">
                <a16:creationId xmlns:a16="http://schemas.microsoft.com/office/drawing/2014/main" id="{01891D4E-5129-D7A4-F159-09CA0D260318}"/>
              </a:ext>
            </a:extLst>
          </p:cNvPr>
          <p:cNvSpPr txBox="1"/>
          <p:nvPr/>
        </p:nvSpPr>
        <p:spPr>
          <a:xfrm>
            <a:off x="550190" y="1766807"/>
            <a:ext cx="751668" cy="369332"/>
          </a:xfrm>
          <a:prstGeom prst="rect">
            <a:avLst/>
          </a:prstGeom>
          <a:noFill/>
        </p:spPr>
        <p:txBody>
          <a:bodyPr wrap="square" rtlCol="0">
            <a:spAutoFit/>
          </a:bodyPr>
          <a:lstStyle/>
          <a:p>
            <a:endParaRPr lang="en-GB" dirty="0"/>
          </a:p>
        </p:txBody>
      </p:sp>
      <p:sp>
        <p:nvSpPr>
          <p:cNvPr id="2" name="Speech Bubble: Rectangle with Corners Rounded 1">
            <a:extLst>
              <a:ext uri="{FF2B5EF4-FFF2-40B4-BE49-F238E27FC236}">
                <a16:creationId xmlns:a16="http://schemas.microsoft.com/office/drawing/2014/main" id="{FFF9CEC9-638C-0EC6-5CC1-872FD191B7F0}"/>
              </a:ext>
            </a:extLst>
          </p:cNvPr>
          <p:cNvSpPr/>
          <p:nvPr/>
        </p:nvSpPr>
        <p:spPr>
          <a:xfrm>
            <a:off x="4943959" y="4246536"/>
            <a:ext cx="3673099" cy="2371239"/>
          </a:xfrm>
          <a:prstGeom prst="wedgeRoundRectCallout">
            <a:avLst>
              <a:gd name="adj1" fmla="val -83196"/>
              <a:gd name="adj2" fmla="val -52706"/>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computeResult</a:t>
            </a:r>
            <a:r>
              <a:rPr lang="en-GB" dirty="0">
                <a:solidFill>
                  <a:schemeClr val="tx1"/>
                </a:solidFill>
              </a:rPr>
              <a:t>(str) tokenizes the received message, identifies the command (WEATHER or TRAFFIC) and its parameters, calls the functions which get weather or traffic information, and formats their result as the message to be returned to the client </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3585FCEE-A183-DA82-36BF-6E881476D283}"/>
                  </a:ext>
                </a:extLst>
              </p14:cNvPr>
              <p14:cNvContentPartPr/>
              <p14:nvPr/>
            </p14:nvContentPartPr>
            <p14:xfrm>
              <a:off x="1596179" y="4036363"/>
              <a:ext cx="5160240" cy="108000"/>
            </p14:xfrm>
          </p:contentPart>
        </mc:Choice>
        <mc:Fallback xmlns="">
          <p:pic>
            <p:nvPicPr>
              <p:cNvPr id="4" name="Ink 3">
                <a:extLst>
                  <a:ext uri="{FF2B5EF4-FFF2-40B4-BE49-F238E27FC236}">
                    <a16:creationId xmlns:a16="http://schemas.microsoft.com/office/drawing/2014/main" id="{3585FCEE-A183-DA82-36BF-6E881476D283}"/>
                  </a:ext>
                </a:extLst>
              </p:cNvPr>
              <p:cNvPicPr/>
              <p:nvPr/>
            </p:nvPicPr>
            <p:blipFill>
              <a:blip r:embed="rId3"/>
              <a:stretch>
                <a:fillRect/>
              </a:stretch>
            </p:blipFill>
            <p:spPr>
              <a:xfrm>
                <a:off x="1542179" y="3928723"/>
                <a:ext cx="5267880" cy="323640"/>
              </a:xfrm>
              <a:prstGeom prst="rect">
                <a:avLst/>
              </a:prstGeom>
            </p:spPr>
          </p:pic>
        </mc:Fallback>
      </mc:AlternateContent>
      <p:sp>
        <p:nvSpPr>
          <p:cNvPr id="6" name="Speech Bubble: Rectangle with Corners Rounded 5">
            <a:extLst>
              <a:ext uri="{FF2B5EF4-FFF2-40B4-BE49-F238E27FC236}">
                <a16:creationId xmlns:a16="http://schemas.microsoft.com/office/drawing/2014/main" id="{4A6B152C-A065-DA67-FD80-512B419E8A5D}"/>
              </a:ext>
            </a:extLst>
          </p:cNvPr>
          <p:cNvSpPr/>
          <p:nvPr/>
        </p:nvSpPr>
        <p:spPr>
          <a:xfrm>
            <a:off x="5470901" y="1678109"/>
            <a:ext cx="3673099" cy="1455420"/>
          </a:xfrm>
          <a:prstGeom prst="wedgeRoundRectCallout">
            <a:avLst>
              <a:gd name="adj1" fmla="val 11280"/>
              <a:gd name="adj2" fmla="val 81924"/>
              <a:gd name="adj3" fmla="val 16667"/>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The client must encode his request in the sent message, according to  the protocol imposed by the server</a:t>
            </a:r>
          </a:p>
        </p:txBody>
      </p:sp>
      <mc:AlternateContent xmlns:mc="http://schemas.openxmlformats.org/markup-compatibility/2006" xmlns:p14="http://schemas.microsoft.com/office/powerpoint/2010/main">
        <mc:Choice Requires="p14">
          <p:contentPart p14:bwMode="auto" r:id="rId4">
            <p14:nvContentPartPr>
              <p14:cNvPr id="7" name="Ink 6">
                <a:extLst>
                  <a:ext uri="{FF2B5EF4-FFF2-40B4-BE49-F238E27FC236}">
                    <a16:creationId xmlns:a16="http://schemas.microsoft.com/office/drawing/2014/main" id="{7C757E36-816E-D4AB-E534-F7F0B0094D9D}"/>
                  </a:ext>
                </a:extLst>
              </p14:cNvPr>
              <p14:cNvContentPartPr/>
              <p14:nvPr/>
            </p14:nvContentPartPr>
            <p14:xfrm>
              <a:off x="7622667" y="3695580"/>
              <a:ext cx="534600" cy="360"/>
            </p14:xfrm>
          </p:contentPart>
        </mc:Choice>
        <mc:Fallback xmlns="">
          <p:pic>
            <p:nvPicPr>
              <p:cNvPr id="7" name="Ink 6">
                <a:extLst>
                  <a:ext uri="{FF2B5EF4-FFF2-40B4-BE49-F238E27FC236}">
                    <a16:creationId xmlns:a16="http://schemas.microsoft.com/office/drawing/2014/main" id="{7C757E36-816E-D4AB-E534-F7F0B0094D9D}"/>
                  </a:ext>
                </a:extLst>
              </p:cNvPr>
              <p:cNvPicPr/>
              <p:nvPr/>
            </p:nvPicPr>
            <p:blipFill>
              <a:blip r:embed="rId5"/>
              <a:stretch>
                <a:fillRect/>
              </a:stretch>
            </p:blipFill>
            <p:spPr>
              <a:xfrm>
                <a:off x="7568667" y="3587580"/>
                <a:ext cx="642240" cy="216000"/>
              </a:xfrm>
              <a:prstGeom prst="rect">
                <a:avLst/>
              </a:prstGeom>
            </p:spPr>
          </p:pic>
        </mc:Fallback>
      </mc:AlternateContent>
    </p:spTree>
    <p:extLst>
      <p:ext uri="{BB962C8B-B14F-4D97-AF65-F5344CB8AC3E}">
        <p14:creationId xmlns:p14="http://schemas.microsoft.com/office/powerpoint/2010/main" val="1931874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07E0CA9-5216-F0CB-7A37-448FB070AE27}"/>
              </a:ext>
            </a:extLst>
          </p:cNvPr>
          <p:cNvSpPr>
            <a:spLocks noChangeArrowheads="1"/>
          </p:cNvSpPr>
          <p:nvPr/>
        </p:nvSpPr>
        <p:spPr bwMode="auto">
          <a:xfrm>
            <a:off x="526942" y="3827876"/>
            <a:ext cx="846207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
        <p:nvSpPr>
          <p:cNvPr id="7170" name="Rectangle 2">
            <a:extLst>
              <a:ext uri="{FF2B5EF4-FFF2-40B4-BE49-F238E27FC236}">
                <a16:creationId xmlns:a16="http://schemas.microsoft.com/office/drawing/2014/main" id="{83A61CA1-E460-0ADA-0D46-82994F47D86C}"/>
              </a:ext>
            </a:extLst>
          </p:cNvPr>
          <p:cNvSpPr>
            <a:spLocks noGrp="1" noChangeArrowheads="1"/>
          </p:cNvSpPr>
          <p:nvPr>
            <p:ph type="title"/>
          </p:nvPr>
        </p:nvSpPr>
        <p:spPr/>
        <p:txBody>
          <a:bodyPr>
            <a:normAutofit/>
          </a:bodyPr>
          <a:lstStyle/>
          <a:p>
            <a:pPr algn="ctr" eaLnBrk="1" hangingPunct="1"/>
            <a:r>
              <a:rPr lang="en-US" altLang="en-US" sz="3600" dirty="0"/>
              <a:t>Transmitting Bytes over Sockets</a:t>
            </a:r>
          </a:p>
        </p:txBody>
      </p:sp>
      <p:sp>
        <p:nvSpPr>
          <p:cNvPr id="2" name="Content Placeholder 1">
            <a:extLst>
              <a:ext uri="{FF2B5EF4-FFF2-40B4-BE49-F238E27FC236}">
                <a16:creationId xmlns:a16="http://schemas.microsoft.com/office/drawing/2014/main" id="{EA10888D-1DE2-D0E8-F540-22FC775B0AFC}"/>
              </a:ext>
            </a:extLst>
          </p:cNvPr>
          <p:cNvSpPr>
            <a:spLocks noGrp="1"/>
          </p:cNvSpPr>
          <p:nvPr>
            <p:ph idx="1"/>
          </p:nvPr>
        </p:nvSpPr>
        <p:spPr/>
        <p:txBody>
          <a:bodyPr>
            <a:normAutofit/>
          </a:bodyPr>
          <a:lstStyle/>
          <a:p>
            <a:r>
              <a:rPr lang="en-GB" sz="2000" dirty="0">
                <a:latin typeface="Arial" panose="020B0604020202020204" pitchFamily="34" charset="0"/>
                <a:cs typeface="Arial" panose="020B0604020202020204" pitchFamily="34" charset="0"/>
              </a:rPr>
              <a:t>The Socket API of the operating system transmits only bytes over sockets</a:t>
            </a:r>
          </a:p>
          <a:p>
            <a:r>
              <a:rPr lang="en-GB" sz="2000" dirty="0">
                <a:latin typeface="Arial" panose="020B0604020202020204" pitchFamily="34" charset="0"/>
                <a:cs typeface="Arial" panose="020B0604020202020204" pitchFamily="34" charset="0"/>
              </a:rPr>
              <a:t>Th Java Socket API wraps the Java Stream API over sockets and allows to transmit various data</a:t>
            </a:r>
          </a:p>
          <a:p>
            <a:r>
              <a:rPr lang="en-GB" sz="2000" dirty="0">
                <a:latin typeface="Arial" panose="020B0604020202020204" pitchFamily="34" charset="0"/>
                <a:cs typeface="Arial" panose="020B0604020202020204" pitchFamily="34" charset="0"/>
              </a:rPr>
              <a:t>When transmitting a variable number of bytes over sockets: </a:t>
            </a:r>
          </a:p>
          <a:p>
            <a:pPr lvl="1"/>
            <a:r>
              <a:rPr lang="en-GB" sz="2000" dirty="0">
                <a:latin typeface="Arial" panose="020B0604020202020204" pitchFamily="34" charset="0"/>
                <a:cs typeface="Arial" panose="020B0604020202020204" pitchFamily="34" charset="0"/>
              </a:rPr>
              <a:t>The sender must send first a counter of the bytes  and only after that the actual bytes </a:t>
            </a:r>
          </a:p>
          <a:p>
            <a:pPr lvl="1"/>
            <a:r>
              <a:rPr lang="en-GB" sz="2000" dirty="0">
                <a:latin typeface="Arial" panose="020B0604020202020204" pitchFamily="34" charset="0"/>
                <a:cs typeface="Arial" panose="020B0604020202020204" pitchFamily="34" charset="0"/>
              </a:rPr>
              <a:t>The receiver receives first the counter and only so it knows how many bytes it must read</a:t>
            </a:r>
          </a:p>
          <a:p>
            <a:r>
              <a:rPr lang="en-GB" sz="2400" dirty="0">
                <a:latin typeface="Arial" panose="020B0604020202020204" pitchFamily="34" charset="0"/>
                <a:cs typeface="Arial" panose="020B0604020202020204" pitchFamily="34" charset="0"/>
              </a:rPr>
              <a:t>Example:</a:t>
            </a:r>
          </a:p>
          <a:p>
            <a:pPr lvl="1"/>
            <a:r>
              <a:rPr lang="en-GB" sz="2000" dirty="0" err="1">
                <a:latin typeface="Arial" panose="020B0604020202020204" pitchFamily="34" charset="0"/>
                <a:cs typeface="Arial" panose="020B0604020202020204" pitchFamily="34" charset="0"/>
                <a:hlinkClick r:id="rId2"/>
              </a:rPr>
              <a:t>ByteClient</a:t>
            </a:r>
            <a:r>
              <a:rPr lang="en-GB" sz="2000" dirty="0">
                <a:latin typeface="Arial" panose="020B0604020202020204" pitchFamily="34" charset="0"/>
                <a:cs typeface="Arial" panose="020B0604020202020204" pitchFamily="34" charset="0"/>
              </a:rPr>
              <a:t>  sends an array of bytes</a:t>
            </a:r>
          </a:p>
          <a:p>
            <a:pPr lvl="1"/>
            <a:r>
              <a:rPr lang="en-GB" sz="2000" dirty="0" err="1">
                <a:latin typeface="Arial" panose="020B0604020202020204" pitchFamily="34" charset="0"/>
                <a:cs typeface="Arial" panose="020B0604020202020204" pitchFamily="34" charset="0"/>
                <a:hlinkClick r:id="rId3"/>
              </a:rPr>
              <a:t>ByteServer</a:t>
            </a:r>
            <a:r>
              <a:rPr lang="en-GB" sz="2000" dirty="0">
                <a:latin typeface="Arial" panose="020B0604020202020204" pitchFamily="34" charset="0"/>
                <a:cs typeface="Arial" panose="020B0604020202020204" pitchFamily="34" charset="0"/>
              </a:rPr>
              <a:t> receives the array of bytes</a:t>
            </a:r>
          </a:p>
          <a:p>
            <a:pPr marL="457200" lvl="1" indent="0">
              <a:buNone/>
            </a:pPr>
            <a:endParaRPr lang="en-GB"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1891D4E-5129-D7A4-F159-09CA0D260318}"/>
              </a:ext>
            </a:extLst>
          </p:cNvPr>
          <p:cNvSpPr txBox="1"/>
          <p:nvPr/>
        </p:nvSpPr>
        <p:spPr>
          <a:xfrm>
            <a:off x="550190" y="1766807"/>
            <a:ext cx="751668" cy="369332"/>
          </a:xfrm>
          <a:prstGeom prst="rect">
            <a:avLst/>
          </a:prstGeom>
          <a:noFill/>
        </p:spPr>
        <p:txBody>
          <a:bodyPr wrap="square" rtlCol="0">
            <a:spAutoFit/>
          </a:bodyPr>
          <a:lstStyle/>
          <a:p>
            <a:endParaRPr lang="en-GB" dirty="0"/>
          </a:p>
        </p:txBody>
      </p:sp>
    </p:spTree>
    <p:extLst>
      <p:ext uri="{BB962C8B-B14F-4D97-AF65-F5344CB8AC3E}">
        <p14:creationId xmlns:p14="http://schemas.microsoft.com/office/powerpoint/2010/main" val="415888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07E0CA9-5216-F0CB-7A37-448FB070AE27}"/>
              </a:ext>
            </a:extLst>
          </p:cNvPr>
          <p:cNvSpPr>
            <a:spLocks noChangeArrowheads="1"/>
          </p:cNvSpPr>
          <p:nvPr/>
        </p:nvSpPr>
        <p:spPr bwMode="auto">
          <a:xfrm>
            <a:off x="526942" y="3827876"/>
            <a:ext cx="846207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
        <p:nvSpPr>
          <p:cNvPr id="7170" name="Rectangle 2">
            <a:extLst>
              <a:ext uri="{FF2B5EF4-FFF2-40B4-BE49-F238E27FC236}">
                <a16:creationId xmlns:a16="http://schemas.microsoft.com/office/drawing/2014/main" id="{83A61CA1-E460-0ADA-0D46-82994F47D86C}"/>
              </a:ext>
            </a:extLst>
          </p:cNvPr>
          <p:cNvSpPr>
            <a:spLocks noGrp="1" noChangeArrowheads="1"/>
          </p:cNvSpPr>
          <p:nvPr>
            <p:ph type="title"/>
          </p:nvPr>
        </p:nvSpPr>
        <p:spPr>
          <a:xfrm>
            <a:off x="628650" y="365126"/>
            <a:ext cx="7886700" cy="1091715"/>
          </a:xfrm>
        </p:spPr>
        <p:txBody>
          <a:bodyPr>
            <a:normAutofit/>
          </a:bodyPr>
          <a:lstStyle/>
          <a:p>
            <a:pPr algn="ctr" eaLnBrk="1" hangingPunct="1"/>
            <a:r>
              <a:rPr lang="en-US" altLang="en-US" sz="3600" dirty="0"/>
              <a:t>Example: </a:t>
            </a:r>
            <a:r>
              <a:rPr lang="en-US" altLang="en-US" sz="3600" dirty="0" err="1"/>
              <a:t>ByteClient</a:t>
            </a:r>
            <a:endParaRPr lang="en-US" altLang="en-US" sz="3600" dirty="0"/>
          </a:p>
        </p:txBody>
      </p:sp>
      <p:sp>
        <p:nvSpPr>
          <p:cNvPr id="5" name="TextBox 4">
            <a:extLst>
              <a:ext uri="{FF2B5EF4-FFF2-40B4-BE49-F238E27FC236}">
                <a16:creationId xmlns:a16="http://schemas.microsoft.com/office/drawing/2014/main" id="{01891D4E-5129-D7A4-F159-09CA0D260318}"/>
              </a:ext>
            </a:extLst>
          </p:cNvPr>
          <p:cNvSpPr txBox="1"/>
          <p:nvPr/>
        </p:nvSpPr>
        <p:spPr>
          <a:xfrm>
            <a:off x="550190" y="1766807"/>
            <a:ext cx="751668" cy="369332"/>
          </a:xfrm>
          <a:prstGeom prst="rect">
            <a:avLst/>
          </a:prstGeom>
          <a:noFill/>
        </p:spPr>
        <p:txBody>
          <a:bodyPr wrap="square" rtlCol="0">
            <a:spAutoFit/>
          </a:bodyPr>
          <a:lstStyle/>
          <a:p>
            <a:endParaRPr lang="en-GB" dirty="0"/>
          </a:p>
        </p:txBody>
      </p:sp>
      <p:sp>
        <p:nvSpPr>
          <p:cNvPr id="3" name="Rectangle 1">
            <a:extLst>
              <a:ext uri="{FF2B5EF4-FFF2-40B4-BE49-F238E27FC236}">
                <a16:creationId xmlns:a16="http://schemas.microsoft.com/office/drawing/2014/main" id="{0975C26A-E764-DC61-34CC-900D8970F42C}"/>
              </a:ext>
            </a:extLst>
          </p:cNvPr>
          <p:cNvSpPr>
            <a:spLocks noChangeArrowheads="1"/>
          </p:cNvSpPr>
          <p:nvPr/>
        </p:nvSpPr>
        <p:spPr bwMode="auto">
          <a:xfrm>
            <a:off x="1131378" y="7573346"/>
            <a:ext cx="7736228" cy="26161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
        <p:nvSpPr>
          <p:cNvPr id="2" name="Rectangle 1">
            <a:extLst>
              <a:ext uri="{FF2B5EF4-FFF2-40B4-BE49-F238E27FC236}">
                <a16:creationId xmlns:a16="http://schemas.microsoft.com/office/drawing/2014/main" id="{2F5995CE-FBE3-6EC9-DEC0-3A1857974F83}"/>
              </a:ext>
            </a:extLst>
          </p:cNvPr>
          <p:cNvSpPr>
            <a:spLocks noChangeArrowheads="1"/>
          </p:cNvSpPr>
          <p:nvPr/>
        </p:nvSpPr>
        <p:spPr bwMode="auto">
          <a:xfrm>
            <a:off x="526942" y="1254094"/>
            <a:ext cx="8485323" cy="570156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05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public class </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ByteClient</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public static void </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main(String[] </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args</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try </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Socket s = </a:t>
            </a:r>
            <a:r>
              <a:rPr kumimoji="0" lang="en-US" altLang="en-US" sz="14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Socket(</a:t>
            </a:r>
            <a:r>
              <a:rPr kumimoji="0" lang="en-US" altLang="en-US" sz="14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"localhost"</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2345</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DataOutputStream</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dOut</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 </a:t>
            </a:r>
            <a:r>
              <a:rPr kumimoji="0" lang="en-US" altLang="en-US" sz="14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DataOutputStream</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s.getOutputStream</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byte</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message=</a:t>
            </a:r>
            <a:r>
              <a:rPr kumimoji="0" lang="en-US" altLang="en-US" sz="14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byte</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byte</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0xA3</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byte</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0x1F</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byte</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0x2c </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when sending an array of bytes, we send first a counter and then the bytes</a:t>
            </a:r>
            <a:br>
              <a:rPr kumimoji="0" lang="en-US" altLang="en-US" sz="14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dOut.writeInt</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message.</a:t>
            </a:r>
            <a:r>
              <a:rPr kumimoji="0" lang="en-US" altLang="en-US" sz="1400" b="1" i="0"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length</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write the length of the message</a:t>
            </a:r>
            <a:br>
              <a:rPr kumimoji="0" lang="en-US" altLang="en-US" sz="14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dOut.write</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(message);           </a:t>
            </a:r>
            <a:r>
              <a:rPr kumimoji="0" lang="en-US" altLang="en-US" sz="14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write the bytes of the message</a:t>
            </a:r>
            <a:br>
              <a:rPr kumimoji="0" lang="en-US" altLang="en-US" sz="14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br>
              <a:rPr kumimoji="0" lang="en-US" altLang="en-US" sz="14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dOut.flush</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dOut.close</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s.close</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 </a:t>
            </a:r>
            <a:r>
              <a:rPr kumimoji="0" lang="en-US" altLang="en-US" sz="14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catch </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(Exception e) {</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4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4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(e);</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endParaRPr kumimoji="0" lang="en-US" altLang="en-US" sz="32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921998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07E0CA9-5216-F0CB-7A37-448FB070AE27}"/>
              </a:ext>
            </a:extLst>
          </p:cNvPr>
          <p:cNvSpPr>
            <a:spLocks noChangeArrowheads="1"/>
          </p:cNvSpPr>
          <p:nvPr/>
        </p:nvSpPr>
        <p:spPr bwMode="auto">
          <a:xfrm>
            <a:off x="526942" y="3827876"/>
            <a:ext cx="846207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
        <p:nvSpPr>
          <p:cNvPr id="7170" name="Rectangle 2">
            <a:extLst>
              <a:ext uri="{FF2B5EF4-FFF2-40B4-BE49-F238E27FC236}">
                <a16:creationId xmlns:a16="http://schemas.microsoft.com/office/drawing/2014/main" id="{83A61CA1-E460-0ADA-0D46-82994F47D86C}"/>
              </a:ext>
            </a:extLst>
          </p:cNvPr>
          <p:cNvSpPr>
            <a:spLocks noGrp="1" noChangeArrowheads="1"/>
          </p:cNvSpPr>
          <p:nvPr>
            <p:ph type="title"/>
          </p:nvPr>
        </p:nvSpPr>
        <p:spPr>
          <a:xfrm>
            <a:off x="628650" y="365126"/>
            <a:ext cx="7886700" cy="1091715"/>
          </a:xfrm>
        </p:spPr>
        <p:txBody>
          <a:bodyPr>
            <a:normAutofit/>
          </a:bodyPr>
          <a:lstStyle/>
          <a:p>
            <a:pPr algn="ctr" eaLnBrk="1" hangingPunct="1"/>
            <a:r>
              <a:rPr lang="en-US" altLang="en-US" sz="3600" dirty="0"/>
              <a:t>Example: </a:t>
            </a:r>
            <a:r>
              <a:rPr lang="en-US" altLang="en-US" sz="3600" dirty="0" err="1"/>
              <a:t>ByteServer</a:t>
            </a:r>
            <a:endParaRPr lang="en-US" altLang="en-US" sz="3600" dirty="0"/>
          </a:p>
        </p:txBody>
      </p:sp>
      <p:sp>
        <p:nvSpPr>
          <p:cNvPr id="5" name="TextBox 4">
            <a:extLst>
              <a:ext uri="{FF2B5EF4-FFF2-40B4-BE49-F238E27FC236}">
                <a16:creationId xmlns:a16="http://schemas.microsoft.com/office/drawing/2014/main" id="{01891D4E-5129-D7A4-F159-09CA0D260318}"/>
              </a:ext>
            </a:extLst>
          </p:cNvPr>
          <p:cNvSpPr txBox="1"/>
          <p:nvPr/>
        </p:nvSpPr>
        <p:spPr>
          <a:xfrm>
            <a:off x="550190" y="1766807"/>
            <a:ext cx="751668" cy="369332"/>
          </a:xfrm>
          <a:prstGeom prst="rect">
            <a:avLst/>
          </a:prstGeom>
          <a:noFill/>
        </p:spPr>
        <p:txBody>
          <a:bodyPr wrap="square" rtlCol="0">
            <a:spAutoFit/>
          </a:bodyPr>
          <a:lstStyle/>
          <a:p>
            <a:endParaRPr lang="en-GB" dirty="0"/>
          </a:p>
        </p:txBody>
      </p:sp>
      <p:sp>
        <p:nvSpPr>
          <p:cNvPr id="3" name="Rectangle 1">
            <a:extLst>
              <a:ext uri="{FF2B5EF4-FFF2-40B4-BE49-F238E27FC236}">
                <a16:creationId xmlns:a16="http://schemas.microsoft.com/office/drawing/2014/main" id="{0975C26A-E764-DC61-34CC-900D8970F42C}"/>
              </a:ext>
            </a:extLst>
          </p:cNvPr>
          <p:cNvSpPr>
            <a:spLocks noChangeArrowheads="1"/>
          </p:cNvSpPr>
          <p:nvPr/>
        </p:nvSpPr>
        <p:spPr bwMode="auto">
          <a:xfrm>
            <a:off x="79899" y="1071044"/>
            <a:ext cx="8537159" cy="59708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public class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ByteServer</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public static void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main(String[]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args</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try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ServerSocket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ss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ServerSocket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2345</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"Opened </a:t>
            </a:r>
            <a:r>
              <a:rPr kumimoji="0" lang="en-US" altLang="en-US" sz="1200" b="1" i="0" u="none" strike="noStrike" cap="none" normalizeH="0" baseline="0" dirty="0" err="1">
                <a:ln>
                  <a:noFill/>
                </a:ln>
                <a:solidFill>
                  <a:srgbClr val="008000"/>
                </a:solidFill>
                <a:effectLst/>
                <a:latin typeface="Courier New" panose="02070309020205020404" pitchFamily="49" charset="0"/>
                <a:cs typeface="Courier New" panose="02070309020205020404" pitchFamily="49" charset="0"/>
              </a:rPr>
              <a:t>Serversocket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 and waiting"</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Socket s =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ss.accept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//establishes connection</a:t>
            </a: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dIn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s.getInputStream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int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length =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dIn.readInt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read the length of the incoming message</a:t>
            </a: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if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(length &gt; </a:t>
            </a:r>
            <a:r>
              <a:rPr kumimoji="0" lang="en-US" altLang="en-US" sz="12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0</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byte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message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byte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[length];</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dIn.readFully</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(message, </a:t>
            </a:r>
            <a:r>
              <a:rPr kumimoji="0" lang="en-US" altLang="en-US" sz="12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0</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message.</a:t>
            </a:r>
            <a:r>
              <a:rPr kumimoji="0" lang="en-US" altLang="en-US" sz="1200" b="1" i="0"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length</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read the bytes of the message</a:t>
            </a: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"Received an array of "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length + </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 bytes: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for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int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i</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 </a:t>
            </a:r>
            <a:r>
              <a:rPr kumimoji="0" lang="en-US" altLang="en-US" sz="12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0</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i</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&lt; length;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i</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Integer.</a:t>
            </a:r>
            <a:r>
              <a:rPr kumimoji="0" lang="en-US" altLang="en-US" sz="1200" b="0" i="1"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toHexString</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(message[</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i</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&amp; </a:t>
            </a:r>
            <a:r>
              <a:rPr kumimoji="0" lang="en-US" altLang="en-US" sz="12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0xFF</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 </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s.close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ss.close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catch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(Exception e)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(e);</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endParaRPr kumimoji="0" lang="en-US" altLang="en-US" sz="11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9731484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4CB3E-3B20-E5EB-0E56-E30D00466F6A}"/>
              </a:ext>
            </a:extLst>
          </p:cNvPr>
          <p:cNvSpPr>
            <a:spLocks noGrp="1"/>
          </p:cNvSpPr>
          <p:nvPr>
            <p:ph type="title"/>
          </p:nvPr>
        </p:nvSpPr>
        <p:spPr>
          <a:xfrm>
            <a:off x="628650" y="341879"/>
            <a:ext cx="7886700" cy="1325563"/>
          </a:xfrm>
        </p:spPr>
        <p:txBody>
          <a:bodyPr/>
          <a:lstStyle/>
          <a:p>
            <a:r>
              <a:rPr lang="en-GB" dirty="0"/>
              <a:t>What we want: access a remote service as if it were local!</a:t>
            </a:r>
          </a:p>
        </p:txBody>
      </p:sp>
      <p:pic>
        <p:nvPicPr>
          <p:cNvPr id="8" name="Picture 7" descr="Application&#10;&#10;Description automatically generated with low confidence">
            <a:extLst>
              <a:ext uri="{FF2B5EF4-FFF2-40B4-BE49-F238E27FC236}">
                <a16:creationId xmlns:a16="http://schemas.microsoft.com/office/drawing/2014/main" id="{0A58BEB7-449E-C6AE-E12E-62D0CC066E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6730" y="2115288"/>
            <a:ext cx="8267700" cy="2567940"/>
          </a:xfrm>
          <a:prstGeom prst="rect">
            <a:avLst/>
          </a:prstGeom>
        </p:spPr>
      </p:pic>
      <mc:AlternateContent xmlns:mc="http://schemas.openxmlformats.org/markup-compatibility/2006" xmlns:p14="http://schemas.microsoft.com/office/powerpoint/2010/main">
        <mc:Choice Requires="p14">
          <p:contentPart p14:bwMode="auto" r:id="rId3">
            <p14:nvContentPartPr>
              <p14:cNvPr id="9" name="Ink 8">
                <a:extLst>
                  <a:ext uri="{FF2B5EF4-FFF2-40B4-BE49-F238E27FC236}">
                    <a16:creationId xmlns:a16="http://schemas.microsoft.com/office/drawing/2014/main" id="{BC830AC3-35DD-9969-C814-649EB42F947A}"/>
                  </a:ext>
                </a:extLst>
              </p14:cNvPr>
              <p14:cNvContentPartPr/>
              <p14:nvPr/>
            </p14:nvContentPartPr>
            <p14:xfrm>
              <a:off x="4865870" y="1657843"/>
              <a:ext cx="327600" cy="2711520"/>
            </p14:xfrm>
          </p:contentPart>
        </mc:Choice>
        <mc:Fallback xmlns="">
          <p:pic>
            <p:nvPicPr>
              <p:cNvPr id="9" name="Ink 8">
                <a:extLst>
                  <a:ext uri="{FF2B5EF4-FFF2-40B4-BE49-F238E27FC236}">
                    <a16:creationId xmlns:a16="http://schemas.microsoft.com/office/drawing/2014/main" id="{BC830AC3-35DD-9969-C814-649EB42F947A}"/>
                  </a:ext>
                </a:extLst>
              </p:cNvPr>
              <p:cNvPicPr/>
              <p:nvPr/>
            </p:nvPicPr>
            <p:blipFill>
              <a:blip r:embed="rId4"/>
              <a:stretch>
                <a:fillRect/>
              </a:stretch>
            </p:blipFill>
            <p:spPr>
              <a:xfrm>
                <a:off x="4857230" y="1648843"/>
                <a:ext cx="345240" cy="2729160"/>
              </a:xfrm>
              <a:prstGeom prst="rect">
                <a:avLst/>
              </a:prstGeom>
            </p:spPr>
          </p:pic>
        </mc:Fallback>
      </mc:AlternateContent>
      <p:sp>
        <p:nvSpPr>
          <p:cNvPr id="3" name="TextBox 2">
            <a:extLst>
              <a:ext uri="{FF2B5EF4-FFF2-40B4-BE49-F238E27FC236}">
                <a16:creationId xmlns:a16="http://schemas.microsoft.com/office/drawing/2014/main" id="{7E770F11-D448-3E62-D237-92D90424D0A5}"/>
              </a:ext>
            </a:extLst>
          </p:cNvPr>
          <p:cNvSpPr txBox="1"/>
          <p:nvPr/>
        </p:nvSpPr>
        <p:spPr>
          <a:xfrm>
            <a:off x="2293749" y="1616757"/>
            <a:ext cx="2673458" cy="369332"/>
          </a:xfrm>
          <a:prstGeom prst="rect">
            <a:avLst/>
          </a:prstGeom>
          <a:noFill/>
        </p:spPr>
        <p:txBody>
          <a:bodyPr wrap="square" rtlCol="0">
            <a:spAutoFit/>
          </a:bodyPr>
          <a:lstStyle/>
          <a:p>
            <a:r>
              <a:rPr lang="en-GB" dirty="0">
                <a:solidFill>
                  <a:srgbClr val="FF0000"/>
                </a:solidFill>
              </a:rPr>
              <a:t>process1 (computer1)</a:t>
            </a:r>
          </a:p>
        </p:txBody>
      </p:sp>
      <p:sp>
        <p:nvSpPr>
          <p:cNvPr id="4" name="TextBox 3">
            <a:extLst>
              <a:ext uri="{FF2B5EF4-FFF2-40B4-BE49-F238E27FC236}">
                <a16:creationId xmlns:a16="http://schemas.microsoft.com/office/drawing/2014/main" id="{71F69D9B-3C8A-F31E-E215-9B95C24A1876}"/>
              </a:ext>
            </a:extLst>
          </p:cNvPr>
          <p:cNvSpPr txBox="1"/>
          <p:nvPr/>
        </p:nvSpPr>
        <p:spPr>
          <a:xfrm>
            <a:off x="5352085" y="1629675"/>
            <a:ext cx="2673458" cy="369332"/>
          </a:xfrm>
          <a:prstGeom prst="rect">
            <a:avLst/>
          </a:prstGeom>
          <a:noFill/>
        </p:spPr>
        <p:txBody>
          <a:bodyPr wrap="square" rtlCol="0">
            <a:spAutoFit/>
          </a:bodyPr>
          <a:lstStyle/>
          <a:p>
            <a:r>
              <a:rPr lang="en-GB" dirty="0">
                <a:solidFill>
                  <a:srgbClr val="FF0000"/>
                </a:solidFill>
              </a:rPr>
              <a:t>process2 (computer2)</a:t>
            </a:r>
          </a:p>
        </p:txBody>
      </p:sp>
      <mc:AlternateContent xmlns:mc="http://schemas.openxmlformats.org/markup-compatibility/2006" xmlns:p14="http://schemas.microsoft.com/office/powerpoint/2010/main">
        <mc:Choice Requires="p14">
          <p:contentPart p14:bwMode="auto" r:id="rId5">
            <p14:nvContentPartPr>
              <p14:cNvPr id="7" name="Ink 6">
                <a:extLst>
                  <a:ext uri="{FF2B5EF4-FFF2-40B4-BE49-F238E27FC236}">
                    <a16:creationId xmlns:a16="http://schemas.microsoft.com/office/drawing/2014/main" id="{195F993A-9902-7685-8D92-B4930E7D0B26}"/>
                  </a:ext>
                </a:extLst>
              </p14:cNvPr>
              <p14:cNvContentPartPr/>
              <p14:nvPr/>
            </p14:nvContentPartPr>
            <p14:xfrm>
              <a:off x="647400" y="4239600"/>
              <a:ext cx="801360" cy="20520"/>
            </p14:xfrm>
          </p:contentPart>
        </mc:Choice>
        <mc:Fallback xmlns="">
          <p:pic>
            <p:nvPicPr>
              <p:cNvPr id="7" name="Ink 6">
                <a:extLst>
                  <a:ext uri="{FF2B5EF4-FFF2-40B4-BE49-F238E27FC236}">
                    <a16:creationId xmlns:a16="http://schemas.microsoft.com/office/drawing/2014/main" id="{195F993A-9902-7685-8D92-B4930E7D0B26}"/>
                  </a:ext>
                </a:extLst>
              </p:cNvPr>
              <p:cNvPicPr/>
              <p:nvPr/>
            </p:nvPicPr>
            <p:blipFill>
              <a:blip r:embed="rId6"/>
              <a:stretch>
                <a:fillRect/>
              </a:stretch>
            </p:blipFill>
            <p:spPr>
              <a:xfrm>
                <a:off x="638760" y="4230600"/>
                <a:ext cx="819000" cy="38160"/>
              </a:xfrm>
              <a:prstGeom prst="rect">
                <a:avLst/>
              </a:prstGeom>
            </p:spPr>
          </p:pic>
        </mc:Fallback>
      </mc:AlternateContent>
      <p:sp>
        <p:nvSpPr>
          <p:cNvPr id="10" name="Thought Bubble: Cloud 9">
            <a:extLst>
              <a:ext uri="{FF2B5EF4-FFF2-40B4-BE49-F238E27FC236}">
                <a16:creationId xmlns:a16="http://schemas.microsoft.com/office/drawing/2014/main" id="{94BC8EE5-8506-E9E7-2045-7E792461A9AA}"/>
              </a:ext>
            </a:extLst>
          </p:cNvPr>
          <p:cNvSpPr/>
          <p:nvPr/>
        </p:nvSpPr>
        <p:spPr>
          <a:xfrm rot="10800000" flipV="1">
            <a:off x="1448759" y="4925134"/>
            <a:ext cx="4921559" cy="1478282"/>
          </a:xfrm>
          <a:prstGeom prst="cloudCallout">
            <a:avLst>
              <a:gd name="adj1" fmla="val 46057"/>
              <a:gd name="adj2" fmla="val -86832"/>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rgbClr val="FF0000"/>
                </a:solidFill>
              </a:rPr>
              <a:t>The </a:t>
            </a:r>
            <a:r>
              <a:rPr lang="en-GB" sz="1400" dirty="0" err="1">
                <a:solidFill>
                  <a:srgbClr val="FF0000"/>
                </a:solidFill>
              </a:rPr>
              <a:t>aInfoServer</a:t>
            </a:r>
            <a:r>
              <a:rPr lang="en-GB" sz="1400" dirty="0">
                <a:solidFill>
                  <a:srgbClr val="FF0000"/>
                </a:solidFill>
              </a:rPr>
              <a:t> object is in another process. What is needed in order to allow the client to interact with the server by “normal” invocation of methods?  </a:t>
            </a:r>
          </a:p>
        </p:txBody>
      </p:sp>
      <p:pic>
        <p:nvPicPr>
          <p:cNvPr id="12" name="Graphic 11" descr="Right pointing backhand index outline">
            <a:extLst>
              <a:ext uri="{FF2B5EF4-FFF2-40B4-BE49-F238E27FC236}">
                <a16:creationId xmlns:a16="http://schemas.microsoft.com/office/drawing/2014/main" id="{91A8B67D-2109-E75E-6D86-2DBDD493766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661660" y="5946217"/>
            <a:ext cx="914400" cy="914400"/>
          </a:xfrm>
          <a:prstGeom prst="rect">
            <a:avLst/>
          </a:prstGeom>
        </p:spPr>
      </p:pic>
      <p:sp>
        <p:nvSpPr>
          <p:cNvPr id="13" name="TextBox 12">
            <a:extLst>
              <a:ext uri="{FF2B5EF4-FFF2-40B4-BE49-F238E27FC236}">
                <a16:creationId xmlns:a16="http://schemas.microsoft.com/office/drawing/2014/main" id="{35CAD338-FDD4-4636-D57D-217BA4EF6E2D}"/>
              </a:ext>
            </a:extLst>
          </p:cNvPr>
          <p:cNvSpPr txBox="1"/>
          <p:nvPr/>
        </p:nvSpPr>
        <p:spPr>
          <a:xfrm flipH="1">
            <a:off x="6590341" y="5664275"/>
            <a:ext cx="2209801" cy="1200329"/>
          </a:xfrm>
          <a:prstGeom prst="rect">
            <a:avLst/>
          </a:prstGeom>
          <a:noFill/>
        </p:spPr>
        <p:txBody>
          <a:bodyPr wrap="square" rtlCol="0">
            <a:spAutoFit/>
          </a:bodyPr>
          <a:lstStyle/>
          <a:p>
            <a:r>
              <a:rPr lang="en-GB" sz="2400" b="1" dirty="0"/>
              <a:t>An Object Request Broker is needed!</a:t>
            </a:r>
          </a:p>
        </p:txBody>
      </p:sp>
      <p:sp>
        <p:nvSpPr>
          <p:cNvPr id="5" name="Callout: Line with Accent Bar 4">
            <a:extLst>
              <a:ext uri="{FF2B5EF4-FFF2-40B4-BE49-F238E27FC236}">
                <a16:creationId xmlns:a16="http://schemas.microsoft.com/office/drawing/2014/main" id="{0AF128A2-6B5A-12CB-C916-ED245A5A1C4F}"/>
              </a:ext>
            </a:extLst>
          </p:cNvPr>
          <p:cNvSpPr/>
          <p:nvPr/>
        </p:nvSpPr>
        <p:spPr>
          <a:xfrm>
            <a:off x="5661659" y="3630967"/>
            <a:ext cx="2754371" cy="836967"/>
          </a:xfrm>
          <a:prstGeom prst="accentCallout1">
            <a:avLst>
              <a:gd name="adj1" fmla="val 18750"/>
              <a:gd name="adj2" fmla="val -8333"/>
              <a:gd name="adj3" fmla="val -116743"/>
              <a:gd name="adj4" fmla="val -33376"/>
            </a:avLst>
          </a:prstGeom>
          <a:solidFill>
            <a:schemeClr val="accent2">
              <a:lumMod val="40000"/>
              <a:lumOff val="60000"/>
            </a:schemeClr>
          </a:solidFill>
          <a:ln w="50800">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Remote Method Invocation</a:t>
            </a:r>
          </a:p>
          <a:p>
            <a:pPr algn="ctr"/>
            <a:r>
              <a:rPr lang="en-GB" dirty="0">
                <a:solidFill>
                  <a:schemeClr val="tx1"/>
                </a:solidFill>
              </a:rPr>
              <a:t>Remote Procedure Call</a:t>
            </a:r>
          </a:p>
        </p:txBody>
      </p:sp>
    </p:spTree>
    <p:extLst>
      <p:ext uri="{BB962C8B-B14F-4D97-AF65-F5344CB8AC3E}">
        <p14:creationId xmlns:p14="http://schemas.microsoft.com/office/powerpoint/2010/main" val="4217599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4CB3E-3B20-E5EB-0E56-E30D00466F6A}"/>
              </a:ext>
            </a:extLst>
          </p:cNvPr>
          <p:cNvSpPr>
            <a:spLocks noGrp="1"/>
          </p:cNvSpPr>
          <p:nvPr>
            <p:ph type="title"/>
          </p:nvPr>
        </p:nvSpPr>
        <p:spPr>
          <a:xfrm>
            <a:off x="628650" y="341879"/>
            <a:ext cx="7886700" cy="1325563"/>
          </a:xfrm>
        </p:spPr>
        <p:txBody>
          <a:bodyPr>
            <a:normAutofit fontScale="90000"/>
          </a:bodyPr>
          <a:lstStyle/>
          <a:p>
            <a:r>
              <a:rPr lang="en-GB" dirty="0"/>
              <a:t>Access a remote service by calling remote methods or remote functions</a:t>
            </a:r>
          </a:p>
        </p:txBody>
      </p:sp>
      <p:pic>
        <p:nvPicPr>
          <p:cNvPr id="8" name="Picture 7" descr="Application&#10;&#10;Description automatically generated with low confidence">
            <a:extLst>
              <a:ext uri="{FF2B5EF4-FFF2-40B4-BE49-F238E27FC236}">
                <a16:creationId xmlns:a16="http://schemas.microsoft.com/office/drawing/2014/main" id="{0A58BEB7-449E-C6AE-E12E-62D0CC066E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6730" y="2115288"/>
            <a:ext cx="8267700" cy="2567940"/>
          </a:xfrm>
          <a:prstGeom prst="rect">
            <a:avLst/>
          </a:prstGeom>
        </p:spPr>
      </p:pic>
      <mc:AlternateContent xmlns:mc="http://schemas.openxmlformats.org/markup-compatibility/2006" xmlns:p14="http://schemas.microsoft.com/office/powerpoint/2010/main">
        <mc:Choice Requires="p14">
          <p:contentPart p14:bwMode="auto" r:id="rId3">
            <p14:nvContentPartPr>
              <p14:cNvPr id="9" name="Ink 8">
                <a:extLst>
                  <a:ext uri="{FF2B5EF4-FFF2-40B4-BE49-F238E27FC236}">
                    <a16:creationId xmlns:a16="http://schemas.microsoft.com/office/drawing/2014/main" id="{BC830AC3-35DD-9969-C814-649EB42F947A}"/>
                  </a:ext>
                </a:extLst>
              </p14:cNvPr>
              <p14:cNvContentPartPr/>
              <p14:nvPr/>
            </p14:nvContentPartPr>
            <p14:xfrm>
              <a:off x="4865870" y="1657843"/>
              <a:ext cx="327600" cy="2711520"/>
            </p14:xfrm>
          </p:contentPart>
        </mc:Choice>
        <mc:Fallback xmlns="">
          <p:pic>
            <p:nvPicPr>
              <p:cNvPr id="9" name="Ink 8">
                <a:extLst>
                  <a:ext uri="{FF2B5EF4-FFF2-40B4-BE49-F238E27FC236}">
                    <a16:creationId xmlns:a16="http://schemas.microsoft.com/office/drawing/2014/main" id="{BC830AC3-35DD-9969-C814-649EB42F947A}"/>
                  </a:ext>
                </a:extLst>
              </p:cNvPr>
              <p:cNvPicPr/>
              <p:nvPr/>
            </p:nvPicPr>
            <p:blipFill>
              <a:blip r:embed="rId4"/>
              <a:stretch>
                <a:fillRect/>
              </a:stretch>
            </p:blipFill>
            <p:spPr>
              <a:xfrm>
                <a:off x="4857230" y="1648843"/>
                <a:ext cx="345240" cy="2729160"/>
              </a:xfrm>
              <a:prstGeom prst="rect">
                <a:avLst/>
              </a:prstGeom>
            </p:spPr>
          </p:pic>
        </mc:Fallback>
      </mc:AlternateContent>
      <p:sp>
        <p:nvSpPr>
          <p:cNvPr id="3" name="TextBox 2">
            <a:extLst>
              <a:ext uri="{FF2B5EF4-FFF2-40B4-BE49-F238E27FC236}">
                <a16:creationId xmlns:a16="http://schemas.microsoft.com/office/drawing/2014/main" id="{7E770F11-D448-3E62-D237-92D90424D0A5}"/>
              </a:ext>
            </a:extLst>
          </p:cNvPr>
          <p:cNvSpPr txBox="1"/>
          <p:nvPr/>
        </p:nvSpPr>
        <p:spPr>
          <a:xfrm>
            <a:off x="2293749" y="1616757"/>
            <a:ext cx="2673458" cy="369332"/>
          </a:xfrm>
          <a:prstGeom prst="rect">
            <a:avLst/>
          </a:prstGeom>
          <a:noFill/>
        </p:spPr>
        <p:txBody>
          <a:bodyPr wrap="square" rtlCol="0">
            <a:spAutoFit/>
          </a:bodyPr>
          <a:lstStyle/>
          <a:p>
            <a:r>
              <a:rPr lang="en-GB" dirty="0">
                <a:solidFill>
                  <a:srgbClr val="FF0000"/>
                </a:solidFill>
              </a:rPr>
              <a:t>process1 (computer1)</a:t>
            </a:r>
          </a:p>
        </p:txBody>
      </p:sp>
      <p:sp>
        <p:nvSpPr>
          <p:cNvPr id="4" name="TextBox 3">
            <a:extLst>
              <a:ext uri="{FF2B5EF4-FFF2-40B4-BE49-F238E27FC236}">
                <a16:creationId xmlns:a16="http://schemas.microsoft.com/office/drawing/2014/main" id="{71F69D9B-3C8A-F31E-E215-9B95C24A1876}"/>
              </a:ext>
            </a:extLst>
          </p:cNvPr>
          <p:cNvSpPr txBox="1"/>
          <p:nvPr/>
        </p:nvSpPr>
        <p:spPr>
          <a:xfrm>
            <a:off x="5352085" y="1629675"/>
            <a:ext cx="2673458" cy="369332"/>
          </a:xfrm>
          <a:prstGeom prst="rect">
            <a:avLst/>
          </a:prstGeom>
          <a:noFill/>
        </p:spPr>
        <p:txBody>
          <a:bodyPr wrap="square" rtlCol="0">
            <a:spAutoFit/>
          </a:bodyPr>
          <a:lstStyle/>
          <a:p>
            <a:r>
              <a:rPr lang="en-GB" dirty="0">
                <a:solidFill>
                  <a:srgbClr val="FF0000"/>
                </a:solidFill>
              </a:rPr>
              <a:t>process2 (computer2)</a:t>
            </a:r>
          </a:p>
        </p:txBody>
      </p:sp>
      <mc:AlternateContent xmlns:mc="http://schemas.openxmlformats.org/markup-compatibility/2006" xmlns:p14="http://schemas.microsoft.com/office/powerpoint/2010/main">
        <mc:Choice Requires="p14">
          <p:contentPart p14:bwMode="auto" r:id="rId5">
            <p14:nvContentPartPr>
              <p14:cNvPr id="7" name="Ink 6">
                <a:extLst>
                  <a:ext uri="{FF2B5EF4-FFF2-40B4-BE49-F238E27FC236}">
                    <a16:creationId xmlns:a16="http://schemas.microsoft.com/office/drawing/2014/main" id="{195F993A-9902-7685-8D92-B4930E7D0B26}"/>
                  </a:ext>
                </a:extLst>
              </p14:cNvPr>
              <p14:cNvContentPartPr/>
              <p14:nvPr/>
            </p14:nvContentPartPr>
            <p14:xfrm>
              <a:off x="647400" y="4239600"/>
              <a:ext cx="801360" cy="20520"/>
            </p14:xfrm>
          </p:contentPart>
        </mc:Choice>
        <mc:Fallback xmlns="">
          <p:pic>
            <p:nvPicPr>
              <p:cNvPr id="7" name="Ink 6">
                <a:extLst>
                  <a:ext uri="{FF2B5EF4-FFF2-40B4-BE49-F238E27FC236}">
                    <a16:creationId xmlns:a16="http://schemas.microsoft.com/office/drawing/2014/main" id="{195F993A-9902-7685-8D92-B4930E7D0B26}"/>
                  </a:ext>
                </a:extLst>
              </p:cNvPr>
              <p:cNvPicPr/>
              <p:nvPr/>
            </p:nvPicPr>
            <p:blipFill>
              <a:blip r:embed="rId6"/>
              <a:stretch>
                <a:fillRect/>
              </a:stretch>
            </p:blipFill>
            <p:spPr>
              <a:xfrm>
                <a:off x="638760" y="4230600"/>
                <a:ext cx="819000" cy="38160"/>
              </a:xfrm>
              <a:prstGeom prst="rect">
                <a:avLst/>
              </a:prstGeom>
            </p:spPr>
          </p:pic>
        </mc:Fallback>
      </mc:AlternateContent>
      <p:pic>
        <p:nvPicPr>
          <p:cNvPr id="12" name="Graphic 11" descr="Right pointing backhand index outline">
            <a:extLst>
              <a:ext uri="{FF2B5EF4-FFF2-40B4-BE49-F238E27FC236}">
                <a16:creationId xmlns:a16="http://schemas.microsoft.com/office/drawing/2014/main" id="{91A8B67D-2109-E75E-6D86-2DBDD493766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08210" y="4947308"/>
            <a:ext cx="914400" cy="914400"/>
          </a:xfrm>
          <a:prstGeom prst="rect">
            <a:avLst/>
          </a:prstGeom>
        </p:spPr>
      </p:pic>
      <p:sp>
        <p:nvSpPr>
          <p:cNvPr id="6" name="TextBox 5">
            <a:extLst>
              <a:ext uri="{FF2B5EF4-FFF2-40B4-BE49-F238E27FC236}">
                <a16:creationId xmlns:a16="http://schemas.microsoft.com/office/drawing/2014/main" id="{BED10172-F055-75B4-1A78-3809EB74007A}"/>
              </a:ext>
            </a:extLst>
          </p:cNvPr>
          <p:cNvSpPr txBox="1"/>
          <p:nvPr/>
        </p:nvSpPr>
        <p:spPr>
          <a:xfrm>
            <a:off x="2822611" y="4485644"/>
            <a:ext cx="6205126" cy="2246769"/>
          </a:xfrm>
          <a:prstGeom prst="rect">
            <a:avLst/>
          </a:prstGeom>
          <a:solidFill>
            <a:srgbClr val="FFFF00"/>
          </a:solidFill>
        </p:spPr>
        <p:txBody>
          <a:bodyPr wrap="square" rtlCol="0">
            <a:spAutoFit/>
          </a:bodyPr>
          <a:lstStyle/>
          <a:p>
            <a:r>
              <a:rPr lang="en-GB" sz="2000" dirty="0"/>
              <a:t>Examples of technologies: past, current, future:</a:t>
            </a:r>
          </a:p>
          <a:p>
            <a:pPr lvl="1"/>
            <a:r>
              <a:rPr lang="en-GB" sz="2000" dirty="0"/>
              <a:t>Unix RPC (~1980)</a:t>
            </a:r>
          </a:p>
          <a:p>
            <a:pPr lvl="1"/>
            <a:r>
              <a:rPr lang="en-GB" sz="2000" dirty="0"/>
              <a:t>CORBA (~1990)</a:t>
            </a:r>
          </a:p>
          <a:p>
            <a:pPr lvl="1"/>
            <a:r>
              <a:rPr lang="en-GB" sz="2000" dirty="0"/>
              <a:t>Java RMI (~2000)</a:t>
            </a:r>
          </a:p>
          <a:p>
            <a:pPr lvl="1"/>
            <a:r>
              <a:rPr lang="en-GB" sz="2000" dirty="0"/>
              <a:t>WCF (Windows Communication Foundation) (2006)</a:t>
            </a:r>
          </a:p>
          <a:p>
            <a:pPr lvl="1"/>
            <a:r>
              <a:rPr lang="en-GB" sz="2000" dirty="0" err="1"/>
              <a:t>gRPC</a:t>
            </a:r>
            <a:r>
              <a:rPr lang="en-GB" sz="2000" dirty="0"/>
              <a:t>  (</a:t>
            </a:r>
            <a:r>
              <a:rPr lang="en-GB" sz="2000" dirty="0" err="1"/>
              <a:t>RemoteProcedureCall</a:t>
            </a:r>
            <a:r>
              <a:rPr lang="en-GB" sz="2000" dirty="0"/>
              <a:t>) (2016)</a:t>
            </a:r>
          </a:p>
          <a:p>
            <a:pPr lvl="1"/>
            <a:endParaRPr lang="en-GB" sz="2000" dirty="0"/>
          </a:p>
        </p:txBody>
      </p:sp>
    </p:spTree>
    <p:extLst>
      <p:ext uri="{BB962C8B-B14F-4D97-AF65-F5344CB8AC3E}">
        <p14:creationId xmlns:p14="http://schemas.microsoft.com/office/powerpoint/2010/main" val="3423147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ED0F4-F869-CC0E-9DA0-8015401F0F3D}"/>
              </a:ext>
            </a:extLst>
          </p:cNvPr>
          <p:cNvSpPr>
            <a:spLocks noGrp="1"/>
          </p:cNvSpPr>
          <p:nvPr>
            <p:ph type="title"/>
          </p:nvPr>
        </p:nvSpPr>
        <p:spPr/>
        <p:txBody>
          <a:bodyPr/>
          <a:lstStyle/>
          <a:p>
            <a:pPr algn="ctr"/>
            <a:r>
              <a:rPr lang="en-GB" dirty="0"/>
              <a:t>Network Protocol Layers</a:t>
            </a:r>
          </a:p>
        </p:txBody>
      </p:sp>
      <p:pic>
        <p:nvPicPr>
          <p:cNvPr id="5" name="Picture 4">
            <a:extLst>
              <a:ext uri="{FF2B5EF4-FFF2-40B4-BE49-F238E27FC236}">
                <a16:creationId xmlns:a16="http://schemas.microsoft.com/office/drawing/2014/main" id="{5A47FFB5-452D-B120-CBBA-16DC7219AB84}"/>
              </a:ext>
            </a:extLst>
          </p:cNvPr>
          <p:cNvPicPr>
            <a:picLocks noChangeAspect="1"/>
          </p:cNvPicPr>
          <p:nvPr/>
        </p:nvPicPr>
        <p:blipFill>
          <a:blip r:embed="rId2"/>
          <a:stretch>
            <a:fillRect/>
          </a:stretch>
        </p:blipFill>
        <p:spPr>
          <a:xfrm>
            <a:off x="774290" y="2125266"/>
            <a:ext cx="4020547" cy="3764164"/>
          </a:xfrm>
          <a:prstGeom prst="rect">
            <a:avLst/>
          </a:prstGeom>
        </p:spPr>
      </p:pic>
      <p:sp>
        <p:nvSpPr>
          <p:cNvPr id="7" name="Speech Bubble: Rectangle with Corners Rounded 6">
            <a:extLst>
              <a:ext uri="{FF2B5EF4-FFF2-40B4-BE49-F238E27FC236}">
                <a16:creationId xmlns:a16="http://schemas.microsoft.com/office/drawing/2014/main" id="{F3908DDC-4B21-A5F1-20F4-24972CC81570}"/>
              </a:ext>
            </a:extLst>
          </p:cNvPr>
          <p:cNvSpPr/>
          <p:nvPr/>
        </p:nvSpPr>
        <p:spPr>
          <a:xfrm rot="10800000" flipV="1">
            <a:off x="5255956" y="3275987"/>
            <a:ext cx="3347884" cy="1968909"/>
          </a:xfrm>
          <a:prstGeom prst="wedgeRoundRectCallout">
            <a:avLst>
              <a:gd name="adj1" fmla="val 74383"/>
              <a:gd name="adj2" fmla="val -132"/>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dirty="0">
                <a:solidFill>
                  <a:schemeClr val="tx1"/>
                </a:solidFill>
              </a:rPr>
              <a:t>TCP:  connection based protocol, provides a reliable point-to-point communication channel for applications.</a:t>
            </a:r>
          </a:p>
          <a:p>
            <a:pPr algn="ctr"/>
            <a:r>
              <a:rPr lang="en-GB" sz="1500" dirty="0">
                <a:solidFill>
                  <a:schemeClr val="tx1"/>
                </a:solidFill>
              </a:rPr>
              <a:t>UDP: connectionless, datagram.  Faster but not reliable</a:t>
            </a:r>
            <a:endParaRPr lang="en-GB" sz="1500" dirty="0"/>
          </a:p>
        </p:txBody>
      </p:sp>
    </p:spTree>
    <p:extLst>
      <p:ext uri="{BB962C8B-B14F-4D97-AF65-F5344CB8AC3E}">
        <p14:creationId xmlns:p14="http://schemas.microsoft.com/office/powerpoint/2010/main" val="1994792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3A61CA1-E460-0ADA-0D46-82994F47D86C}"/>
              </a:ext>
            </a:extLst>
          </p:cNvPr>
          <p:cNvSpPr>
            <a:spLocks noGrp="1" noChangeArrowheads="1"/>
          </p:cNvSpPr>
          <p:nvPr>
            <p:ph type="title"/>
          </p:nvPr>
        </p:nvSpPr>
        <p:spPr>
          <a:xfrm>
            <a:off x="628650" y="365126"/>
            <a:ext cx="7886700" cy="1091715"/>
          </a:xfrm>
        </p:spPr>
        <p:txBody>
          <a:bodyPr>
            <a:normAutofit/>
          </a:bodyPr>
          <a:lstStyle/>
          <a:p>
            <a:pPr algn="ctr" eaLnBrk="1" hangingPunct="1"/>
            <a:r>
              <a:rPr lang="en-US" altLang="en-US" sz="3600" dirty="0"/>
              <a:t>Sockets</a:t>
            </a:r>
          </a:p>
        </p:txBody>
      </p:sp>
      <p:sp>
        <p:nvSpPr>
          <p:cNvPr id="2" name="Content Placeholder 1">
            <a:extLst>
              <a:ext uri="{FF2B5EF4-FFF2-40B4-BE49-F238E27FC236}">
                <a16:creationId xmlns:a16="http://schemas.microsoft.com/office/drawing/2014/main" id="{9F00235E-D267-70FC-F75A-72D3EFF22963}"/>
              </a:ext>
            </a:extLst>
          </p:cNvPr>
          <p:cNvSpPr>
            <a:spLocks noGrp="1"/>
          </p:cNvSpPr>
          <p:nvPr>
            <p:ph idx="1"/>
          </p:nvPr>
        </p:nvSpPr>
        <p:spPr>
          <a:xfrm>
            <a:off x="628650" y="1596325"/>
            <a:ext cx="7886700" cy="4595248"/>
          </a:xfrm>
        </p:spPr>
        <p:txBody>
          <a:bodyPr>
            <a:noAutofit/>
          </a:bodyPr>
          <a:lstStyle/>
          <a:p>
            <a:pPr>
              <a:lnSpc>
                <a:spcPct val="100000"/>
              </a:lnSpc>
              <a:spcBef>
                <a:spcPct val="0"/>
              </a:spcBef>
            </a:pPr>
            <a:r>
              <a:rPr lang="en-US" altLang="en-US" sz="2000" dirty="0">
                <a:latin typeface="Arial" panose="020B0604020202020204" pitchFamily="34" charset="0"/>
                <a:cs typeface="Arial" panose="020B0604020202020204" pitchFamily="34" charset="0"/>
              </a:rPr>
              <a:t>A communication channel is defined by:</a:t>
            </a:r>
          </a:p>
          <a:p>
            <a:pPr lvl="1">
              <a:lnSpc>
                <a:spcPct val="100000"/>
              </a:lnSpc>
              <a:spcBef>
                <a:spcPct val="0"/>
              </a:spcBef>
              <a:buFontTx/>
              <a:buChar char="•"/>
            </a:pPr>
            <a:r>
              <a:rPr lang="en-US" altLang="en-US" sz="1600" dirty="0">
                <a:latin typeface="Arial" panose="020B0604020202020204" pitchFamily="34" charset="0"/>
                <a:cs typeface="Arial" panose="020B0604020202020204" pitchFamily="34" charset="0"/>
              </a:rPr>
              <a:t> 2 communication endpoints (Sockets)</a:t>
            </a:r>
          </a:p>
          <a:p>
            <a:pPr lvl="1">
              <a:lnSpc>
                <a:spcPct val="100000"/>
              </a:lnSpc>
              <a:spcBef>
                <a:spcPct val="0"/>
              </a:spcBef>
              <a:buFontTx/>
              <a:buChar char="•"/>
            </a:pPr>
            <a:r>
              <a:rPr lang="en-US" altLang="en-US" sz="1600" dirty="0">
                <a:latin typeface="Arial" panose="020B0604020202020204" pitchFamily="34" charset="0"/>
                <a:cs typeface="Arial" panose="020B0604020202020204" pitchFamily="34" charset="0"/>
              </a:rPr>
              <a:t> the protocol</a:t>
            </a:r>
          </a:p>
          <a:p>
            <a:pPr>
              <a:lnSpc>
                <a:spcPct val="100000"/>
              </a:lnSpc>
              <a:spcBef>
                <a:spcPct val="0"/>
              </a:spcBef>
            </a:pPr>
            <a:r>
              <a:rPr lang="en-US" altLang="en-US" sz="2000" dirty="0">
                <a:latin typeface="Arial" panose="020B0604020202020204" pitchFamily="34" charset="0"/>
                <a:cs typeface="Arial" panose="020B0604020202020204" pitchFamily="34" charset="0"/>
              </a:rPr>
              <a:t>A communication endpoint (Socket):	</a:t>
            </a:r>
          </a:p>
          <a:p>
            <a:pPr lvl="1">
              <a:lnSpc>
                <a:spcPct val="100000"/>
              </a:lnSpc>
              <a:spcBef>
                <a:spcPct val="0"/>
              </a:spcBef>
            </a:pPr>
            <a:r>
              <a:rPr lang="en-US" altLang="en-US" sz="1600" dirty="0">
                <a:latin typeface="Arial" panose="020B0604020202020204" pitchFamily="34" charset="0"/>
                <a:cs typeface="Arial" panose="020B0604020202020204" pitchFamily="34" charset="0"/>
              </a:rPr>
              <a:t>Address: has 2 components: identification of host + port</a:t>
            </a:r>
          </a:p>
          <a:p>
            <a:pPr lvl="2">
              <a:lnSpc>
                <a:spcPct val="100000"/>
              </a:lnSpc>
              <a:spcBef>
                <a:spcPct val="0"/>
              </a:spcBef>
            </a:pPr>
            <a:r>
              <a:rPr lang="en-GB" sz="1600" dirty="0">
                <a:latin typeface="Arial" panose="020B0604020202020204" pitchFamily="34" charset="0"/>
                <a:cs typeface="Arial" panose="020B0604020202020204" pitchFamily="34" charset="0"/>
              </a:rPr>
              <a:t>a computer usually has a single physical connection to the network, but different applications can open their own communication channels using different ports on the same physical network connection.</a:t>
            </a:r>
          </a:p>
          <a:p>
            <a:pPr lvl="2">
              <a:lnSpc>
                <a:spcPct val="100000"/>
              </a:lnSpc>
              <a:spcBef>
                <a:spcPct val="0"/>
              </a:spcBef>
            </a:pPr>
            <a:r>
              <a:rPr lang="en-GB" sz="1600" dirty="0">
                <a:latin typeface="Arial" panose="020B0604020202020204" pitchFamily="34" charset="0"/>
                <a:cs typeface="Arial" panose="020B0604020202020204" pitchFamily="34" charset="0"/>
              </a:rPr>
              <a:t>Host (computer's address): a 32-bit (4 bytes) IP address. </a:t>
            </a:r>
          </a:p>
          <a:p>
            <a:pPr lvl="3">
              <a:lnSpc>
                <a:spcPct val="100000"/>
              </a:lnSpc>
              <a:spcBef>
                <a:spcPct val="0"/>
              </a:spcBef>
            </a:pPr>
            <a:r>
              <a:rPr lang="en-GB" sz="1400" dirty="0">
                <a:latin typeface="Arial" panose="020B0604020202020204" pitchFamily="34" charset="0"/>
                <a:cs typeface="Arial" panose="020B0604020202020204" pitchFamily="34" charset="0"/>
              </a:rPr>
              <a:t>The 4 bytes represented as numbers separated by points:  193.226.12.16</a:t>
            </a:r>
          </a:p>
          <a:p>
            <a:pPr lvl="3">
              <a:lnSpc>
                <a:spcPct val="100000"/>
              </a:lnSpc>
              <a:spcBef>
                <a:spcPct val="0"/>
              </a:spcBef>
            </a:pPr>
            <a:r>
              <a:rPr lang="en-GB" sz="1400" dirty="0">
                <a:latin typeface="Arial" panose="020B0604020202020204" pitchFamily="34" charset="0"/>
                <a:cs typeface="Arial" panose="020B0604020202020204" pitchFamily="34" charset="0"/>
              </a:rPr>
              <a:t>Can be given as hostname,  which will be solved by DNS: staff.cs.upt.ro</a:t>
            </a:r>
          </a:p>
          <a:p>
            <a:pPr lvl="3">
              <a:lnSpc>
                <a:spcPct val="100000"/>
              </a:lnSpc>
              <a:spcBef>
                <a:spcPct val="0"/>
              </a:spcBef>
            </a:pPr>
            <a:r>
              <a:rPr lang="en-GB" sz="1400" dirty="0">
                <a:latin typeface="Arial" panose="020B0604020202020204" pitchFamily="34" charset="0"/>
                <a:cs typeface="Arial" panose="020B0604020202020204" pitchFamily="34" charset="0"/>
              </a:rPr>
              <a:t>“localhost”  =127.0.0.1 = the loopback IP address</a:t>
            </a:r>
          </a:p>
          <a:p>
            <a:pPr lvl="2">
              <a:lnSpc>
                <a:spcPct val="100000"/>
              </a:lnSpc>
              <a:spcBef>
                <a:spcPct val="0"/>
              </a:spcBef>
            </a:pPr>
            <a:r>
              <a:rPr lang="en-GB" sz="1600" dirty="0">
                <a:latin typeface="Arial" panose="020B0604020202020204" pitchFamily="34" charset="0"/>
                <a:cs typeface="Arial" panose="020B0604020202020204" pitchFamily="34" charset="0"/>
              </a:rPr>
              <a:t>Port: a 16-bit number ranging from 0 to 65535, with ports 0-1023 reserved for well-known applications</a:t>
            </a:r>
            <a:endParaRPr lang="en-US" altLang="en-US" sz="1600" dirty="0">
              <a:latin typeface="Arial" panose="020B0604020202020204" pitchFamily="34" charset="0"/>
              <a:cs typeface="Arial" panose="020B0604020202020204" pitchFamily="34" charset="0"/>
            </a:endParaRPr>
          </a:p>
          <a:p>
            <a:pPr>
              <a:lnSpc>
                <a:spcPct val="100000"/>
              </a:lnSpc>
              <a:spcBef>
                <a:spcPct val="0"/>
              </a:spcBef>
            </a:pPr>
            <a:r>
              <a:rPr lang="en-GB" sz="2000" dirty="0">
                <a:solidFill>
                  <a:srgbClr val="161616"/>
                </a:solidFill>
                <a:latin typeface="Arial" panose="020B0604020202020204" pitchFamily="34" charset="0"/>
                <a:cs typeface="Arial" panose="020B0604020202020204" pitchFamily="34" charset="0"/>
              </a:rPr>
              <a:t>Sockets allow you to exchange information between processes on the same machine or across a network</a:t>
            </a:r>
          </a:p>
          <a:p>
            <a:pPr>
              <a:lnSpc>
                <a:spcPct val="100000"/>
              </a:lnSpc>
              <a:spcBef>
                <a:spcPct val="0"/>
              </a:spcBef>
            </a:pPr>
            <a:r>
              <a:rPr lang="en-GB" altLang="en-US" sz="2000" dirty="0">
                <a:solidFill>
                  <a:srgbClr val="161616"/>
                </a:solidFill>
                <a:latin typeface="Arial" panose="020B0604020202020204" pitchFamily="34" charset="0"/>
                <a:cs typeface="Arial" panose="020B0604020202020204" pitchFamily="34" charset="0"/>
              </a:rPr>
              <a:t>Socket APIs are offered by the operating system</a:t>
            </a:r>
          </a:p>
          <a:p>
            <a:pPr>
              <a:lnSpc>
                <a:spcPct val="100000"/>
              </a:lnSpc>
              <a:spcBef>
                <a:spcPct val="0"/>
              </a:spcBef>
            </a:pPr>
            <a:r>
              <a:rPr lang="en-GB" altLang="en-US" sz="2000" dirty="0">
                <a:solidFill>
                  <a:srgbClr val="161616"/>
                </a:solidFill>
                <a:latin typeface="Arial" panose="020B0604020202020204" pitchFamily="34" charset="0"/>
                <a:cs typeface="Arial" panose="020B0604020202020204" pitchFamily="34" charset="0"/>
              </a:rPr>
              <a:t>Socket API’s are the network standard for TCP/IP</a:t>
            </a:r>
            <a:r>
              <a:rPr lang="en-US" altLang="en-US" sz="2000" dirty="0">
                <a:latin typeface="Arial" panose="020B0604020202020204" pitchFamily="34" charset="0"/>
                <a:cs typeface="Arial" panose="020B0604020202020204" pitchFamily="34" charset="0"/>
              </a:rPr>
              <a:t>	</a:t>
            </a:r>
          </a:p>
          <a:p>
            <a:pPr eaLnBrk="1" hangingPunct="1">
              <a:lnSpc>
                <a:spcPct val="100000"/>
              </a:lnSpc>
              <a:spcBef>
                <a:spcPct val="0"/>
              </a:spcBef>
              <a:buFontTx/>
              <a:buNone/>
            </a:pPr>
            <a:endParaRPr lang="en-US" altLang="en-US" sz="2000" dirty="0">
              <a:latin typeface="Arial" panose="020B0604020202020204" pitchFamily="34" charset="0"/>
              <a:cs typeface="Arial" panose="020B0604020202020204" pitchFamily="34" charset="0"/>
            </a:endParaRPr>
          </a:p>
          <a:p>
            <a:pPr marL="0" indent="0">
              <a:lnSpc>
                <a:spcPct val="100000"/>
              </a:lnSpc>
              <a:buNone/>
            </a:pPr>
            <a:endParaRPr lang="en-GB" sz="2000"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3A61CA1-E460-0ADA-0D46-82994F47D86C}"/>
              </a:ext>
            </a:extLst>
          </p:cNvPr>
          <p:cNvSpPr>
            <a:spLocks noGrp="1" noChangeArrowheads="1"/>
          </p:cNvSpPr>
          <p:nvPr>
            <p:ph type="title"/>
          </p:nvPr>
        </p:nvSpPr>
        <p:spPr>
          <a:xfrm>
            <a:off x="628650" y="365126"/>
            <a:ext cx="7886700" cy="1091715"/>
          </a:xfrm>
        </p:spPr>
        <p:txBody>
          <a:bodyPr>
            <a:normAutofit/>
          </a:bodyPr>
          <a:lstStyle/>
          <a:p>
            <a:pPr algn="ctr" eaLnBrk="1" hangingPunct="1"/>
            <a:r>
              <a:rPr lang="en-US" altLang="en-US" sz="3600" dirty="0"/>
              <a:t>Interaction pattern for network applications</a:t>
            </a:r>
          </a:p>
        </p:txBody>
      </p:sp>
      <p:sp>
        <p:nvSpPr>
          <p:cNvPr id="2" name="Content Placeholder 1">
            <a:extLst>
              <a:ext uri="{FF2B5EF4-FFF2-40B4-BE49-F238E27FC236}">
                <a16:creationId xmlns:a16="http://schemas.microsoft.com/office/drawing/2014/main" id="{9F00235E-D267-70FC-F75A-72D3EFF22963}"/>
              </a:ext>
            </a:extLst>
          </p:cNvPr>
          <p:cNvSpPr>
            <a:spLocks noGrp="1"/>
          </p:cNvSpPr>
          <p:nvPr>
            <p:ph idx="1"/>
          </p:nvPr>
        </p:nvSpPr>
        <p:spPr>
          <a:xfrm>
            <a:off x="628650" y="1596325"/>
            <a:ext cx="7886700" cy="4595248"/>
          </a:xfrm>
        </p:spPr>
        <p:txBody>
          <a:bodyPr>
            <a:noAutofit/>
          </a:bodyPr>
          <a:lstStyle/>
          <a:p>
            <a:pPr>
              <a:lnSpc>
                <a:spcPct val="100000"/>
              </a:lnSpc>
              <a:spcBef>
                <a:spcPct val="0"/>
              </a:spcBef>
            </a:pPr>
            <a:r>
              <a:rPr lang="en-US" altLang="en-US" sz="2000" dirty="0">
                <a:latin typeface="Arial" panose="020B0604020202020204" pitchFamily="34" charset="0"/>
                <a:cs typeface="Arial" panose="020B0604020202020204" pitchFamily="34" charset="0"/>
              </a:rPr>
              <a:t>Client-Server: </a:t>
            </a:r>
          </a:p>
          <a:p>
            <a:pPr lvl="1">
              <a:lnSpc>
                <a:spcPct val="100000"/>
              </a:lnSpc>
              <a:spcBef>
                <a:spcPct val="0"/>
              </a:spcBef>
            </a:pPr>
            <a:r>
              <a:rPr lang="en-GB" sz="1600" dirty="0">
                <a:latin typeface="Arial" panose="020B0604020202020204" pitchFamily="34" charset="0"/>
                <a:cs typeface="Arial" panose="020B0604020202020204" pitchFamily="34" charset="0"/>
              </a:rPr>
              <a:t>A server is an application that provides a "service" to various clients who request the service</a:t>
            </a:r>
          </a:p>
          <a:p>
            <a:pPr lvl="1">
              <a:lnSpc>
                <a:spcPct val="100000"/>
              </a:lnSpc>
              <a:spcBef>
                <a:spcPct val="0"/>
              </a:spcBef>
            </a:pPr>
            <a:r>
              <a:rPr lang="en-GB" sz="1600" dirty="0">
                <a:latin typeface="Arial" panose="020B0604020202020204" pitchFamily="34" charset="0"/>
                <a:cs typeface="Arial" panose="020B0604020202020204" pitchFamily="34" charset="0"/>
              </a:rPr>
              <a:t>A server must have an addressable communication endpoint (a server socket)</a:t>
            </a:r>
          </a:p>
          <a:p>
            <a:pPr lvl="1">
              <a:lnSpc>
                <a:spcPct val="100000"/>
              </a:lnSpc>
              <a:spcBef>
                <a:spcPct val="0"/>
              </a:spcBef>
            </a:pPr>
            <a:r>
              <a:rPr lang="en-GB" sz="1600" dirty="0">
                <a:latin typeface="Arial" panose="020B0604020202020204" pitchFamily="34" charset="0"/>
                <a:cs typeface="Arial" panose="020B0604020202020204" pitchFamily="34" charset="0"/>
              </a:rPr>
              <a:t>Clients have simple ephemeral communication endpoints (sockets)</a:t>
            </a:r>
            <a:endParaRPr lang="en-US" altLang="en-US" sz="1600" dirty="0">
              <a:latin typeface="Arial" panose="020B0604020202020204" pitchFamily="34" charset="0"/>
              <a:cs typeface="Arial" panose="020B0604020202020204" pitchFamily="34" charset="0"/>
            </a:endParaRPr>
          </a:p>
          <a:p>
            <a:pPr>
              <a:lnSpc>
                <a:spcPct val="100000"/>
              </a:lnSpc>
              <a:spcBef>
                <a:spcPct val="0"/>
              </a:spcBef>
            </a:pPr>
            <a:r>
              <a:rPr lang="en-US" altLang="en-US" sz="2000" dirty="0">
                <a:latin typeface="Arial" panose="020B0604020202020204" pitchFamily="34" charset="0"/>
                <a:cs typeface="Arial" panose="020B0604020202020204" pitchFamily="34" charset="0"/>
              </a:rPr>
              <a:t>Peer-to-Peer:</a:t>
            </a:r>
          </a:p>
          <a:p>
            <a:pPr lvl="1">
              <a:lnSpc>
                <a:spcPct val="100000"/>
              </a:lnSpc>
              <a:spcBef>
                <a:spcPct val="0"/>
              </a:spcBef>
            </a:pPr>
            <a:r>
              <a:rPr lang="en-US" altLang="en-US" sz="1600" dirty="0">
                <a:latin typeface="Arial" panose="020B0604020202020204" pitchFamily="34" charset="0"/>
                <a:cs typeface="Arial" panose="020B0604020202020204" pitchFamily="34" charset="0"/>
              </a:rPr>
              <a:t>Participants are equal, all can be clients or servers at any time</a:t>
            </a:r>
          </a:p>
          <a:p>
            <a:pPr eaLnBrk="1" hangingPunct="1">
              <a:lnSpc>
                <a:spcPct val="100000"/>
              </a:lnSpc>
              <a:spcBef>
                <a:spcPct val="0"/>
              </a:spcBef>
              <a:buFontTx/>
              <a:buNone/>
            </a:pPr>
            <a:endParaRPr lang="en-US" altLang="en-US" sz="2000" dirty="0">
              <a:latin typeface="Arial" panose="020B0604020202020204" pitchFamily="34" charset="0"/>
              <a:cs typeface="Arial" panose="020B0604020202020204" pitchFamily="34" charset="0"/>
            </a:endParaRPr>
          </a:p>
          <a:p>
            <a:pPr marL="0" indent="0">
              <a:lnSpc>
                <a:spcPct val="100000"/>
              </a:lnSpc>
              <a:buNone/>
            </a:pP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1261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6AA41D6-75B4-E3BF-74AA-B2C4E8FFC4AC}"/>
              </a:ext>
            </a:extLst>
          </p:cNvPr>
          <p:cNvSpPr>
            <a:spLocks noGrp="1" noChangeArrowheads="1"/>
          </p:cNvSpPr>
          <p:nvPr>
            <p:ph type="title"/>
          </p:nvPr>
        </p:nvSpPr>
        <p:spPr>
          <a:xfrm>
            <a:off x="628650" y="326379"/>
            <a:ext cx="7886700" cy="1325563"/>
          </a:xfrm>
          <a:noFill/>
        </p:spPr>
        <p:txBody>
          <a:bodyPr/>
          <a:lstStyle/>
          <a:p>
            <a:pPr algn="ctr" eaLnBrk="1" hangingPunct="1"/>
            <a:r>
              <a:rPr lang="en-US" altLang="en-US" sz="3000" dirty="0"/>
              <a:t>Typical Client-Server Interaction</a:t>
            </a:r>
          </a:p>
        </p:txBody>
      </p:sp>
      <p:sp>
        <p:nvSpPr>
          <p:cNvPr id="553989" name="Rectangle 5">
            <a:extLst>
              <a:ext uri="{FF2B5EF4-FFF2-40B4-BE49-F238E27FC236}">
                <a16:creationId xmlns:a16="http://schemas.microsoft.com/office/drawing/2014/main" id="{ABE8EE46-57A0-811D-88CB-64F19AEA1A98}"/>
              </a:ext>
            </a:extLst>
          </p:cNvPr>
          <p:cNvSpPr>
            <a:spLocks noChangeArrowheads="1"/>
          </p:cNvSpPr>
          <p:nvPr/>
        </p:nvSpPr>
        <p:spPr bwMode="auto">
          <a:xfrm>
            <a:off x="5143500" y="1880543"/>
            <a:ext cx="2400300" cy="862658"/>
          </a:xfrm>
          <a:prstGeom prst="rect">
            <a:avLst/>
          </a:prstGeom>
          <a:solidFill>
            <a:schemeClr val="accent1">
              <a:lumMod val="20000"/>
              <a:lumOff val="80000"/>
            </a:schemeClr>
          </a:solidFill>
          <a:ln w="25400" algn="ctr">
            <a:solidFill>
              <a:schemeClr val="tx1"/>
            </a:solidFill>
            <a:miter lim="800000"/>
            <a:headEnd type="none" w="lg" len="lg"/>
            <a:tailEnd type="none" w="lg" len="lg"/>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200" dirty="0"/>
          </a:p>
          <a:p>
            <a:pPr algn="ctr" eaLnBrk="1" hangingPunct="1">
              <a:spcBef>
                <a:spcPct val="0"/>
              </a:spcBef>
              <a:buFontTx/>
              <a:buNone/>
            </a:pPr>
            <a:r>
              <a:rPr lang="en-US" altLang="en-US" sz="1200" dirty="0"/>
              <a:t>Open communication channel,</a:t>
            </a:r>
          </a:p>
          <a:p>
            <a:pPr algn="ctr" eaLnBrk="1" hangingPunct="1">
              <a:spcBef>
                <a:spcPct val="0"/>
              </a:spcBef>
              <a:buFontTx/>
              <a:buNone/>
            </a:pPr>
            <a:r>
              <a:rPr lang="en-US" altLang="en-US" sz="1200" dirty="0"/>
              <a:t> open </a:t>
            </a:r>
            <a:r>
              <a:rPr lang="en-US" altLang="en-US" sz="1200" dirty="0" err="1"/>
              <a:t>ServerSocket</a:t>
            </a:r>
            <a:r>
              <a:rPr lang="en-US" altLang="en-US" sz="1200" dirty="0"/>
              <a:t>  </a:t>
            </a:r>
          </a:p>
          <a:p>
            <a:pPr algn="ctr" eaLnBrk="1" hangingPunct="1">
              <a:spcBef>
                <a:spcPct val="0"/>
              </a:spcBef>
              <a:buFontTx/>
              <a:buNone/>
            </a:pPr>
            <a:r>
              <a:rPr lang="en-US" altLang="en-US" sz="1200" dirty="0"/>
              <a:t>and binds it to its</a:t>
            </a:r>
          </a:p>
          <a:p>
            <a:pPr algn="ctr" eaLnBrk="1" hangingPunct="1">
              <a:spcBef>
                <a:spcPct val="0"/>
              </a:spcBef>
              <a:buFontTx/>
              <a:buNone/>
            </a:pPr>
            <a:r>
              <a:rPr lang="en-US" altLang="en-US" sz="1200" dirty="0"/>
              <a:t>port </a:t>
            </a:r>
            <a:r>
              <a:rPr lang="en-US" altLang="en-US" sz="1200" dirty="0" err="1"/>
              <a:t>addres</a:t>
            </a:r>
            <a:endParaRPr lang="en-US" altLang="en-US" sz="1200" dirty="0"/>
          </a:p>
          <a:p>
            <a:pPr algn="ctr" eaLnBrk="1" hangingPunct="1">
              <a:spcBef>
                <a:spcPct val="0"/>
              </a:spcBef>
              <a:buFontTx/>
              <a:buNone/>
            </a:pPr>
            <a:endParaRPr lang="en-US" altLang="en-US" sz="1200" dirty="0"/>
          </a:p>
        </p:txBody>
      </p:sp>
      <p:sp>
        <p:nvSpPr>
          <p:cNvPr id="553990" name="Rectangle 6">
            <a:extLst>
              <a:ext uri="{FF2B5EF4-FFF2-40B4-BE49-F238E27FC236}">
                <a16:creationId xmlns:a16="http://schemas.microsoft.com/office/drawing/2014/main" id="{2004EB97-B8DB-DED1-C90F-09F6E40CC140}"/>
              </a:ext>
            </a:extLst>
          </p:cNvPr>
          <p:cNvSpPr>
            <a:spLocks noChangeArrowheads="1"/>
          </p:cNvSpPr>
          <p:nvPr/>
        </p:nvSpPr>
        <p:spPr bwMode="auto">
          <a:xfrm>
            <a:off x="5143500" y="2971800"/>
            <a:ext cx="2400300" cy="514350"/>
          </a:xfrm>
          <a:prstGeom prst="rect">
            <a:avLst/>
          </a:prstGeom>
          <a:solidFill>
            <a:schemeClr val="accent1">
              <a:lumMod val="20000"/>
              <a:lumOff val="80000"/>
            </a:schemeClr>
          </a:solidFill>
          <a:ln w="25400" algn="ctr">
            <a:solidFill>
              <a:schemeClr val="tx1"/>
            </a:solidFill>
            <a:miter lim="800000"/>
            <a:headEnd type="none" w="lg" len="lg"/>
            <a:tailEnd type="none" w="lg" len="lg"/>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a:t>Waits for a client request</a:t>
            </a:r>
          </a:p>
        </p:txBody>
      </p:sp>
      <p:sp>
        <p:nvSpPr>
          <p:cNvPr id="553991" name="Rectangle 7">
            <a:extLst>
              <a:ext uri="{FF2B5EF4-FFF2-40B4-BE49-F238E27FC236}">
                <a16:creationId xmlns:a16="http://schemas.microsoft.com/office/drawing/2014/main" id="{7D56FC70-04B3-A5E9-9342-50E5A9D1426C}"/>
              </a:ext>
            </a:extLst>
          </p:cNvPr>
          <p:cNvSpPr>
            <a:spLocks noChangeArrowheads="1"/>
          </p:cNvSpPr>
          <p:nvPr/>
        </p:nvSpPr>
        <p:spPr bwMode="auto">
          <a:xfrm>
            <a:off x="5143500" y="3771900"/>
            <a:ext cx="2400300" cy="285750"/>
          </a:xfrm>
          <a:prstGeom prst="rect">
            <a:avLst/>
          </a:prstGeom>
          <a:solidFill>
            <a:schemeClr val="accent1">
              <a:lumMod val="20000"/>
              <a:lumOff val="80000"/>
            </a:schemeClr>
          </a:solidFill>
          <a:ln w="25400" algn="ctr">
            <a:solidFill>
              <a:schemeClr val="tx1"/>
            </a:solidFill>
            <a:miter lim="800000"/>
            <a:headEnd type="none" w="lg" len="lg"/>
            <a:tailEnd type="none" w="lg" len="lg"/>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a:t>Accept request</a:t>
            </a:r>
          </a:p>
        </p:txBody>
      </p:sp>
      <p:sp>
        <p:nvSpPr>
          <p:cNvPr id="553992" name="Rectangle 8">
            <a:extLst>
              <a:ext uri="{FF2B5EF4-FFF2-40B4-BE49-F238E27FC236}">
                <a16:creationId xmlns:a16="http://schemas.microsoft.com/office/drawing/2014/main" id="{3E30D702-9C84-018A-252A-F784AA2ABF72}"/>
              </a:ext>
            </a:extLst>
          </p:cNvPr>
          <p:cNvSpPr>
            <a:spLocks noChangeArrowheads="1"/>
          </p:cNvSpPr>
          <p:nvPr/>
        </p:nvSpPr>
        <p:spPr bwMode="auto">
          <a:xfrm>
            <a:off x="5200650" y="4286250"/>
            <a:ext cx="2343150" cy="285750"/>
          </a:xfrm>
          <a:prstGeom prst="rect">
            <a:avLst/>
          </a:prstGeom>
          <a:solidFill>
            <a:schemeClr val="accent1">
              <a:lumMod val="20000"/>
              <a:lumOff val="80000"/>
            </a:schemeClr>
          </a:solidFill>
          <a:ln w="25400" algn="ctr">
            <a:solidFill>
              <a:schemeClr val="tx1"/>
            </a:solidFill>
            <a:miter lim="800000"/>
            <a:headEnd type="none" w="lg" len="lg"/>
            <a:tailEnd type="none" w="lg" len="lg"/>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dirty="0"/>
              <a:t>Read (data)</a:t>
            </a:r>
          </a:p>
        </p:txBody>
      </p:sp>
      <p:sp>
        <p:nvSpPr>
          <p:cNvPr id="553993" name="Rectangle 9">
            <a:extLst>
              <a:ext uri="{FF2B5EF4-FFF2-40B4-BE49-F238E27FC236}">
                <a16:creationId xmlns:a16="http://schemas.microsoft.com/office/drawing/2014/main" id="{7386273F-A97C-0E01-6305-92B35F78D1CE}"/>
              </a:ext>
            </a:extLst>
          </p:cNvPr>
          <p:cNvSpPr>
            <a:spLocks noChangeArrowheads="1"/>
          </p:cNvSpPr>
          <p:nvPr/>
        </p:nvSpPr>
        <p:spPr bwMode="auto">
          <a:xfrm>
            <a:off x="5200650" y="4857750"/>
            <a:ext cx="2343150" cy="285750"/>
          </a:xfrm>
          <a:prstGeom prst="rect">
            <a:avLst/>
          </a:prstGeom>
          <a:solidFill>
            <a:schemeClr val="accent1">
              <a:lumMod val="20000"/>
              <a:lumOff val="80000"/>
            </a:schemeClr>
          </a:solidFill>
          <a:ln w="25400" algn="ctr">
            <a:solidFill>
              <a:schemeClr val="tx1"/>
            </a:solidFill>
            <a:miter lim="800000"/>
            <a:headEnd type="none" w="lg" len="lg"/>
            <a:tailEnd type="none" w="lg" len="lg"/>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dirty="0"/>
              <a:t>Write (data)</a:t>
            </a:r>
          </a:p>
        </p:txBody>
      </p:sp>
      <p:sp>
        <p:nvSpPr>
          <p:cNvPr id="554000" name="Line 16">
            <a:extLst>
              <a:ext uri="{FF2B5EF4-FFF2-40B4-BE49-F238E27FC236}">
                <a16:creationId xmlns:a16="http://schemas.microsoft.com/office/drawing/2014/main" id="{0BDD59E6-B321-51F9-FEDF-96731E72FC84}"/>
              </a:ext>
            </a:extLst>
          </p:cNvPr>
          <p:cNvSpPr>
            <a:spLocks noChangeShapeType="1"/>
          </p:cNvSpPr>
          <p:nvPr/>
        </p:nvSpPr>
        <p:spPr bwMode="auto">
          <a:xfrm>
            <a:off x="4171950" y="4457700"/>
            <a:ext cx="914400" cy="0"/>
          </a:xfrm>
          <a:prstGeom prst="line">
            <a:avLst/>
          </a:prstGeom>
          <a:noFill/>
          <a:ln w="25400">
            <a:solidFill>
              <a:srgbClr val="FF0000"/>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01" name="Line 17">
            <a:extLst>
              <a:ext uri="{FF2B5EF4-FFF2-40B4-BE49-F238E27FC236}">
                <a16:creationId xmlns:a16="http://schemas.microsoft.com/office/drawing/2014/main" id="{BAC2629A-2F68-A81F-7C88-8C5092ACE8E2}"/>
              </a:ext>
            </a:extLst>
          </p:cNvPr>
          <p:cNvSpPr>
            <a:spLocks noChangeShapeType="1"/>
          </p:cNvSpPr>
          <p:nvPr/>
        </p:nvSpPr>
        <p:spPr bwMode="auto">
          <a:xfrm flipH="1">
            <a:off x="4114800" y="5029200"/>
            <a:ext cx="971550" cy="0"/>
          </a:xfrm>
          <a:prstGeom prst="line">
            <a:avLst/>
          </a:prstGeom>
          <a:noFill/>
          <a:ln w="25400">
            <a:solidFill>
              <a:srgbClr val="FF0000"/>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02" name="Text Box 18">
            <a:extLst>
              <a:ext uri="{FF2B5EF4-FFF2-40B4-BE49-F238E27FC236}">
                <a16:creationId xmlns:a16="http://schemas.microsoft.com/office/drawing/2014/main" id="{3CA650F4-89F9-2B7A-B40F-BECF507A98AF}"/>
              </a:ext>
            </a:extLst>
          </p:cNvPr>
          <p:cNvSpPr txBox="1">
            <a:spLocks noChangeArrowheads="1"/>
          </p:cNvSpPr>
          <p:nvPr/>
        </p:nvSpPr>
        <p:spPr bwMode="auto">
          <a:xfrm>
            <a:off x="4131597" y="4171950"/>
            <a:ext cx="761747" cy="300082"/>
          </a:xfrm>
          <a:prstGeom prst="rect">
            <a:avLst/>
          </a:prstGeom>
          <a:noFill/>
          <a:ln>
            <a:no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350" dirty="0">
                <a:solidFill>
                  <a:srgbClr val="FF0000"/>
                </a:solidFill>
              </a:rPr>
              <a:t>request</a:t>
            </a:r>
          </a:p>
        </p:txBody>
      </p:sp>
      <p:sp>
        <p:nvSpPr>
          <p:cNvPr id="554003" name="Text Box 19">
            <a:extLst>
              <a:ext uri="{FF2B5EF4-FFF2-40B4-BE49-F238E27FC236}">
                <a16:creationId xmlns:a16="http://schemas.microsoft.com/office/drawing/2014/main" id="{C018EC1F-23E0-F215-EF56-615077669AC5}"/>
              </a:ext>
            </a:extLst>
          </p:cNvPr>
          <p:cNvSpPr txBox="1">
            <a:spLocks noChangeArrowheads="1"/>
          </p:cNvSpPr>
          <p:nvPr/>
        </p:nvSpPr>
        <p:spPr bwMode="auto">
          <a:xfrm>
            <a:off x="4174552" y="4743450"/>
            <a:ext cx="742511" cy="300082"/>
          </a:xfrm>
          <a:prstGeom prst="rect">
            <a:avLst/>
          </a:prstGeom>
          <a:noFill/>
          <a:ln>
            <a:no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350">
                <a:solidFill>
                  <a:srgbClr val="FF0000"/>
                </a:solidFill>
              </a:rPr>
              <a:t>answer</a:t>
            </a:r>
          </a:p>
        </p:txBody>
      </p:sp>
      <p:sp>
        <p:nvSpPr>
          <p:cNvPr id="554004" name="Rectangle 20">
            <a:extLst>
              <a:ext uri="{FF2B5EF4-FFF2-40B4-BE49-F238E27FC236}">
                <a16:creationId xmlns:a16="http://schemas.microsoft.com/office/drawing/2014/main" id="{3E28D0D5-74C3-B6F4-50F2-9926B9236E97}"/>
              </a:ext>
            </a:extLst>
          </p:cNvPr>
          <p:cNvSpPr>
            <a:spLocks noChangeArrowheads="1"/>
          </p:cNvSpPr>
          <p:nvPr/>
        </p:nvSpPr>
        <p:spPr bwMode="auto">
          <a:xfrm>
            <a:off x="1600200" y="3242117"/>
            <a:ext cx="2400300" cy="872683"/>
          </a:xfrm>
          <a:prstGeom prst="rect">
            <a:avLst/>
          </a:prstGeom>
          <a:solidFill>
            <a:schemeClr val="accent1">
              <a:lumMod val="20000"/>
              <a:lumOff val="80000"/>
            </a:schemeClr>
          </a:solidFill>
          <a:ln w="25400" algn="ctr">
            <a:solidFill>
              <a:schemeClr val="tx1"/>
            </a:solidFill>
            <a:miter lim="800000"/>
            <a:headEnd type="none" w="lg" len="lg"/>
            <a:tailEnd type="none" w="lg" len="lg"/>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dirty="0"/>
              <a:t>Open Socket and </a:t>
            </a:r>
          </a:p>
          <a:p>
            <a:pPr algn="ctr" eaLnBrk="1" hangingPunct="1">
              <a:spcBef>
                <a:spcPct val="0"/>
              </a:spcBef>
              <a:buFontTx/>
              <a:buNone/>
            </a:pPr>
            <a:r>
              <a:rPr lang="en-US" altLang="en-US" sz="1200" dirty="0"/>
              <a:t>connects to a </a:t>
            </a:r>
          </a:p>
          <a:p>
            <a:pPr algn="ctr" eaLnBrk="1" hangingPunct="1">
              <a:spcBef>
                <a:spcPct val="0"/>
              </a:spcBef>
              <a:buFontTx/>
              <a:buNone/>
            </a:pPr>
            <a:r>
              <a:rPr lang="en-US" altLang="en-US" sz="1200" dirty="0"/>
              <a:t>communication channel </a:t>
            </a:r>
          </a:p>
          <a:p>
            <a:pPr algn="ctr" eaLnBrk="1" hangingPunct="1">
              <a:spcBef>
                <a:spcPct val="0"/>
              </a:spcBef>
              <a:buFontTx/>
              <a:buNone/>
            </a:pPr>
            <a:r>
              <a:rPr lang="en-US" altLang="en-US" sz="1200" dirty="0"/>
              <a:t>opened by a server</a:t>
            </a:r>
          </a:p>
        </p:txBody>
      </p:sp>
      <p:sp>
        <p:nvSpPr>
          <p:cNvPr id="554005" name="Rectangle 21">
            <a:extLst>
              <a:ext uri="{FF2B5EF4-FFF2-40B4-BE49-F238E27FC236}">
                <a16:creationId xmlns:a16="http://schemas.microsoft.com/office/drawing/2014/main" id="{48462126-1EEE-A14C-7FF8-A83EBE47A117}"/>
              </a:ext>
            </a:extLst>
          </p:cNvPr>
          <p:cNvSpPr>
            <a:spLocks noChangeArrowheads="1"/>
          </p:cNvSpPr>
          <p:nvPr/>
        </p:nvSpPr>
        <p:spPr bwMode="auto">
          <a:xfrm>
            <a:off x="1600200" y="4343400"/>
            <a:ext cx="2343150" cy="285750"/>
          </a:xfrm>
          <a:prstGeom prst="rect">
            <a:avLst/>
          </a:prstGeom>
          <a:solidFill>
            <a:schemeClr val="accent1">
              <a:lumMod val="20000"/>
              <a:lumOff val="80000"/>
            </a:schemeClr>
          </a:solidFill>
          <a:ln w="25400" algn="ctr">
            <a:solidFill>
              <a:schemeClr val="tx1"/>
            </a:solidFill>
            <a:miter lim="800000"/>
            <a:headEnd type="none" w="lg" len="lg"/>
            <a:tailEnd type="none" w="lg" len="lg"/>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dirty="0"/>
              <a:t>Write (data)</a:t>
            </a:r>
          </a:p>
        </p:txBody>
      </p:sp>
      <p:sp>
        <p:nvSpPr>
          <p:cNvPr id="554006" name="Rectangle 22">
            <a:extLst>
              <a:ext uri="{FF2B5EF4-FFF2-40B4-BE49-F238E27FC236}">
                <a16:creationId xmlns:a16="http://schemas.microsoft.com/office/drawing/2014/main" id="{77347180-B5EF-B57A-123C-37517256066A}"/>
              </a:ext>
            </a:extLst>
          </p:cNvPr>
          <p:cNvSpPr>
            <a:spLocks noChangeArrowheads="1"/>
          </p:cNvSpPr>
          <p:nvPr/>
        </p:nvSpPr>
        <p:spPr bwMode="auto">
          <a:xfrm>
            <a:off x="1600200" y="4914900"/>
            <a:ext cx="2343150" cy="228600"/>
          </a:xfrm>
          <a:prstGeom prst="rect">
            <a:avLst/>
          </a:prstGeom>
          <a:solidFill>
            <a:schemeClr val="accent1">
              <a:lumMod val="20000"/>
              <a:lumOff val="80000"/>
            </a:schemeClr>
          </a:solidFill>
          <a:ln w="25400" algn="ctr">
            <a:solidFill>
              <a:schemeClr val="tx1"/>
            </a:solidFill>
            <a:miter lim="800000"/>
            <a:headEnd type="none" w="lg" len="lg"/>
            <a:tailEnd type="none" w="lg" len="lg"/>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dirty="0"/>
              <a:t>Read (data)</a:t>
            </a:r>
          </a:p>
        </p:txBody>
      </p:sp>
      <p:sp>
        <p:nvSpPr>
          <p:cNvPr id="554007" name="Rectangle 23">
            <a:extLst>
              <a:ext uri="{FF2B5EF4-FFF2-40B4-BE49-F238E27FC236}">
                <a16:creationId xmlns:a16="http://schemas.microsoft.com/office/drawing/2014/main" id="{0B0DA749-AE29-EB46-C1EE-2781C716568A}"/>
              </a:ext>
            </a:extLst>
          </p:cNvPr>
          <p:cNvSpPr>
            <a:spLocks noChangeArrowheads="1"/>
          </p:cNvSpPr>
          <p:nvPr/>
        </p:nvSpPr>
        <p:spPr bwMode="auto">
          <a:xfrm>
            <a:off x="1600200" y="5486400"/>
            <a:ext cx="2343150" cy="285750"/>
          </a:xfrm>
          <a:prstGeom prst="rect">
            <a:avLst/>
          </a:prstGeom>
          <a:solidFill>
            <a:schemeClr val="accent1">
              <a:lumMod val="20000"/>
              <a:lumOff val="80000"/>
            </a:schemeClr>
          </a:solidFill>
          <a:ln w="25400" algn="ctr">
            <a:solidFill>
              <a:schemeClr val="tx1"/>
            </a:solidFill>
            <a:miter lim="800000"/>
            <a:headEnd type="none" w="lg" len="lg"/>
            <a:tailEnd type="none" w="lg" len="lg"/>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a:t>Close communication channel</a:t>
            </a:r>
          </a:p>
        </p:txBody>
      </p:sp>
      <p:sp>
        <p:nvSpPr>
          <p:cNvPr id="554008" name="Line 24">
            <a:extLst>
              <a:ext uri="{FF2B5EF4-FFF2-40B4-BE49-F238E27FC236}">
                <a16:creationId xmlns:a16="http://schemas.microsoft.com/office/drawing/2014/main" id="{B6E20FC5-5EE6-7D29-E08E-03D4E21A54D0}"/>
              </a:ext>
            </a:extLst>
          </p:cNvPr>
          <p:cNvSpPr>
            <a:spLocks noChangeShapeType="1"/>
          </p:cNvSpPr>
          <p:nvPr/>
        </p:nvSpPr>
        <p:spPr bwMode="auto">
          <a:xfrm>
            <a:off x="4171950" y="3943350"/>
            <a:ext cx="857250" cy="0"/>
          </a:xfrm>
          <a:prstGeom prst="line">
            <a:avLst/>
          </a:prstGeom>
          <a:noFill/>
          <a:ln w="25400">
            <a:solidFill>
              <a:srgbClr val="FF0000"/>
            </a:solidFill>
            <a:round/>
            <a:headEnd type="arrow"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09" name="Line 25">
            <a:extLst>
              <a:ext uri="{FF2B5EF4-FFF2-40B4-BE49-F238E27FC236}">
                <a16:creationId xmlns:a16="http://schemas.microsoft.com/office/drawing/2014/main" id="{487F677C-C4A9-74EC-0E84-759C5A4A7444}"/>
              </a:ext>
            </a:extLst>
          </p:cNvPr>
          <p:cNvSpPr>
            <a:spLocks noChangeShapeType="1"/>
          </p:cNvSpPr>
          <p:nvPr/>
        </p:nvSpPr>
        <p:spPr bwMode="auto">
          <a:xfrm>
            <a:off x="6229350" y="2743200"/>
            <a:ext cx="0" cy="22860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10" name="Line 26">
            <a:extLst>
              <a:ext uri="{FF2B5EF4-FFF2-40B4-BE49-F238E27FC236}">
                <a16:creationId xmlns:a16="http://schemas.microsoft.com/office/drawing/2014/main" id="{F0C7CF48-3308-68C6-4274-5A195DED38C4}"/>
              </a:ext>
            </a:extLst>
          </p:cNvPr>
          <p:cNvSpPr>
            <a:spLocks noChangeShapeType="1"/>
          </p:cNvSpPr>
          <p:nvPr/>
        </p:nvSpPr>
        <p:spPr bwMode="auto">
          <a:xfrm>
            <a:off x="6229350" y="3543300"/>
            <a:ext cx="0" cy="22860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11" name="Line 27">
            <a:extLst>
              <a:ext uri="{FF2B5EF4-FFF2-40B4-BE49-F238E27FC236}">
                <a16:creationId xmlns:a16="http://schemas.microsoft.com/office/drawing/2014/main" id="{C5977494-890C-FFF5-85A9-30AEB68872E6}"/>
              </a:ext>
            </a:extLst>
          </p:cNvPr>
          <p:cNvSpPr>
            <a:spLocks noChangeShapeType="1"/>
          </p:cNvSpPr>
          <p:nvPr/>
        </p:nvSpPr>
        <p:spPr bwMode="auto">
          <a:xfrm>
            <a:off x="6229350" y="4057650"/>
            <a:ext cx="0" cy="22860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12" name="Line 28">
            <a:extLst>
              <a:ext uri="{FF2B5EF4-FFF2-40B4-BE49-F238E27FC236}">
                <a16:creationId xmlns:a16="http://schemas.microsoft.com/office/drawing/2014/main" id="{9BF31053-0500-C3BF-3211-DE6B38AB4E78}"/>
              </a:ext>
            </a:extLst>
          </p:cNvPr>
          <p:cNvSpPr>
            <a:spLocks noChangeShapeType="1"/>
          </p:cNvSpPr>
          <p:nvPr/>
        </p:nvSpPr>
        <p:spPr bwMode="auto">
          <a:xfrm>
            <a:off x="6229350" y="4572000"/>
            <a:ext cx="0" cy="22860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13" name="Line 29">
            <a:extLst>
              <a:ext uri="{FF2B5EF4-FFF2-40B4-BE49-F238E27FC236}">
                <a16:creationId xmlns:a16="http://schemas.microsoft.com/office/drawing/2014/main" id="{1C8C746E-1535-A4D3-7477-C4784345FC0F}"/>
              </a:ext>
            </a:extLst>
          </p:cNvPr>
          <p:cNvSpPr>
            <a:spLocks noChangeShapeType="1"/>
          </p:cNvSpPr>
          <p:nvPr/>
        </p:nvSpPr>
        <p:spPr bwMode="auto">
          <a:xfrm>
            <a:off x="6229350" y="5143500"/>
            <a:ext cx="0" cy="57150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14" name="Line 30">
            <a:extLst>
              <a:ext uri="{FF2B5EF4-FFF2-40B4-BE49-F238E27FC236}">
                <a16:creationId xmlns:a16="http://schemas.microsoft.com/office/drawing/2014/main" id="{64EAE78A-B00C-BA80-F7B7-2D3D899443B2}"/>
              </a:ext>
            </a:extLst>
          </p:cNvPr>
          <p:cNvSpPr>
            <a:spLocks noChangeShapeType="1"/>
          </p:cNvSpPr>
          <p:nvPr/>
        </p:nvSpPr>
        <p:spPr bwMode="auto">
          <a:xfrm>
            <a:off x="6229350" y="5715000"/>
            <a:ext cx="1600200" cy="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15" name="Line 31">
            <a:extLst>
              <a:ext uri="{FF2B5EF4-FFF2-40B4-BE49-F238E27FC236}">
                <a16:creationId xmlns:a16="http://schemas.microsoft.com/office/drawing/2014/main" id="{81CA1B6B-F9B9-E2CE-2547-2771A9B78D9D}"/>
              </a:ext>
            </a:extLst>
          </p:cNvPr>
          <p:cNvSpPr>
            <a:spLocks noChangeShapeType="1"/>
          </p:cNvSpPr>
          <p:nvPr/>
        </p:nvSpPr>
        <p:spPr bwMode="auto">
          <a:xfrm flipV="1">
            <a:off x="7829550" y="3143250"/>
            <a:ext cx="0" cy="257175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16" name="Line 32">
            <a:extLst>
              <a:ext uri="{FF2B5EF4-FFF2-40B4-BE49-F238E27FC236}">
                <a16:creationId xmlns:a16="http://schemas.microsoft.com/office/drawing/2014/main" id="{D1EA1A0A-F647-13BB-CB3E-864A4FE635F6}"/>
              </a:ext>
            </a:extLst>
          </p:cNvPr>
          <p:cNvSpPr>
            <a:spLocks noChangeShapeType="1"/>
          </p:cNvSpPr>
          <p:nvPr/>
        </p:nvSpPr>
        <p:spPr bwMode="auto">
          <a:xfrm flipH="1">
            <a:off x="7600950" y="3143250"/>
            <a:ext cx="228600" cy="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17" name="Line 33">
            <a:extLst>
              <a:ext uri="{FF2B5EF4-FFF2-40B4-BE49-F238E27FC236}">
                <a16:creationId xmlns:a16="http://schemas.microsoft.com/office/drawing/2014/main" id="{EDA91E22-2BD4-4E14-4786-9FC6E3EAD87B}"/>
              </a:ext>
            </a:extLst>
          </p:cNvPr>
          <p:cNvSpPr>
            <a:spLocks noChangeShapeType="1"/>
          </p:cNvSpPr>
          <p:nvPr/>
        </p:nvSpPr>
        <p:spPr bwMode="auto">
          <a:xfrm flipV="1">
            <a:off x="4171950" y="5657850"/>
            <a:ext cx="1714500" cy="10716"/>
          </a:xfrm>
          <a:prstGeom prst="line">
            <a:avLst/>
          </a:prstGeom>
          <a:noFill/>
          <a:ln w="25400">
            <a:solidFill>
              <a:srgbClr val="FF0000"/>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18" name="Text Box 34">
            <a:extLst>
              <a:ext uri="{FF2B5EF4-FFF2-40B4-BE49-F238E27FC236}">
                <a16:creationId xmlns:a16="http://schemas.microsoft.com/office/drawing/2014/main" id="{EA9D1D58-0D24-8073-AA1B-4CCF313A04F6}"/>
              </a:ext>
            </a:extLst>
          </p:cNvPr>
          <p:cNvSpPr txBox="1">
            <a:spLocks noChangeArrowheads="1"/>
          </p:cNvSpPr>
          <p:nvPr/>
        </p:nvSpPr>
        <p:spPr bwMode="auto">
          <a:xfrm>
            <a:off x="4125624" y="5382816"/>
            <a:ext cx="1011816" cy="300082"/>
          </a:xfrm>
          <a:prstGeom prst="rect">
            <a:avLst/>
          </a:prstGeom>
          <a:noFill/>
          <a:ln>
            <a:no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350">
                <a:solidFill>
                  <a:srgbClr val="FF0000"/>
                </a:solidFill>
              </a:rPr>
              <a:t>notification</a:t>
            </a:r>
          </a:p>
        </p:txBody>
      </p:sp>
      <p:sp>
        <p:nvSpPr>
          <p:cNvPr id="554019" name="Line 35">
            <a:extLst>
              <a:ext uri="{FF2B5EF4-FFF2-40B4-BE49-F238E27FC236}">
                <a16:creationId xmlns:a16="http://schemas.microsoft.com/office/drawing/2014/main" id="{2268E421-81D7-50CA-8E0A-A70213C1CC61}"/>
              </a:ext>
            </a:extLst>
          </p:cNvPr>
          <p:cNvSpPr>
            <a:spLocks noChangeShapeType="1"/>
          </p:cNvSpPr>
          <p:nvPr/>
        </p:nvSpPr>
        <p:spPr bwMode="auto">
          <a:xfrm>
            <a:off x="2743200" y="4114800"/>
            <a:ext cx="0" cy="22860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20" name="Line 36">
            <a:extLst>
              <a:ext uri="{FF2B5EF4-FFF2-40B4-BE49-F238E27FC236}">
                <a16:creationId xmlns:a16="http://schemas.microsoft.com/office/drawing/2014/main" id="{D16EAA4E-05E1-8B43-4CDB-21E1CF77E524}"/>
              </a:ext>
            </a:extLst>
          </p:cNvPr>
          <p:cNvSpPr>
            <a:spLocks noChangeShapeType="1"/>
          </p:cNvSpPr>
          <p:nvPr/>
        </p:nvSpPr>
        <p:spPr bwMode="auto">
          <a:xfrm>
            <a:off x="2743200" y="4629150"/>
            <a:ext cx="0" cy="22860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21" name="Line 37">
            <a:extLst>
              <a:ext uri="{FF2B5EF4-FFF2-40B4-BE49-F238E27FC236}">
                <a16:creationId xmlns:a16="http://schemas.microsoft.com/office/drawing/2014/main" id="{337D815F-4F05-908D-F8B2-761A8B4204B9}"/>
              </a:ext>
            </a:extLst>
          </p:cNvPr>
          <p:cNvSpPr>
            <a:spLocks noChangeShapeType="1"/>
          </p:cNvSpPr>
          <p:nvPr/>
        </p:nvSpPr>
        <p:spPr bwMode="auto">
          <a:xfrm>
            <a:off x="2743200" y="5143500"/>
            <a:ext cx="0" cy="22860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22" name="Text Box 38">
            <a:extLst>
              <a:ext uri="{FF2B5EF4-FFF2-40B4-BE49-F238E27FC236}">
                <a16:creationId xmlns:a16="http://schemas.microsoft.com/office/drawing/2014/main" id="{EF7FE685-D5A8-0D40-CFFB-00D4EE905588}"/>
              </a:ext>
            </a:extLst>
          </p:cNvPr>
          <p:cNvSpPr txBox="1">
            <a:spLocks noChangeArrowheads="1"/>
          </p:cNvSpPr>
          <p:nvPr/>
        </p:nvSpPr>
        <p:spPr bwMode="auto">
          <a:xfrm>
            <a:off x="2057340" y="2884885"/>
            <a:ext cx="800220" cy="300082"/>
          </a:xfrm>
          <a:prstGeom prst="rect">
            <a:avLst/>
          </a:prstGeom>
          <a:noFill/>
          <a:ln>
            <a:no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350" dirty="0"/>
              <a:t>CLIENT</a:t>
            </a:r>
          </a:p>
        </p:txBody>
      </p:sp>
      <p:sp>
        <p:nvSpPr>
          <p:cNvPr id="554023" name="Text Box 39">
            <a:extLst>
              <a:ext uri="{FF2B5EF4-FFF2-40B4-BE49-F238E27FC236}">
                <a16:creationId xmlns:a16="http://schemas.microsoft.com/office/drawing/2014/main" id="{B202789D-E277-4293-6053-F4410AA49B38}"/>
              </a:ext>
            </a:extLst>
          </p:cNvPr>
          <p:cNvSpPr txBox="1">
            <a:spLocks noChangeArrowheads="1"/>
          </p:cNvSpPr>
          <p:nvPr/>
        </p:nvSpPr>
        <p:spPr bwMode="auto">
          <a:xfrm>
            <a:off x="5761291" y="1642699"/>
            <a:ext cx="893258" cy="300082"/>
          </a:xfrm>
          <a:prstGeom prst="rect">
            <a:avLst/>
          </a:prstGeom>
          <a:noFill/>
          <a:ln>
            <a:no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350" dirty="0"/>
              <a:t>SERVER</a:t>
            </a:r>
          </a:p>
        </p:txBody>
      </p:sp>
      <p:sp>
        <p:nvSpPr>
          <p:cNvPr id="554024" name="Line 40">
            <a:extLst>
              <a:ext uri="{FF2B5EF4-FFF2-40B4-BE49-F238E27FC236}">
                <a16:creationId xmlns:a16="http://schemas.microsoft.com/office/drawing/2014/main" id="{53A280F8-2E2E-5DB2-1639-13195B447DB9}"/>
              </a:ext>
            </a:extLst>
          </p:cNvPr>
          <p:cNvSpPr>
            <a:spLocks noChangeShapeType="1"/>
          </p:cNvSpPr>
          <p:nvPr/>
        </p:nvSpPr>
        <p:spPr bwMode="auto">
          <a:xfrm flipH="1">
            <a:off x="1428750" y="5257800"/>
            <a:ext cx="1314450" cy="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25" name="Line 41">
            <a:extLst>
              <a:ext uri="{FF2B5EF4-FFF2-40B4-BE49-F238E27FC236}">
                <a16:creationId xmlns:a16="http://schemas.microsoft.com/office/drawing/2014/main" id="{6FFC608D-3620-5D3B-945F-4AE8F9B84F12}"/>
              </a:ext>
            </a:extLst>
          </p:cNvPr>
          <p:cNvSpPr>
            <a:spLocks noChangeShapeType="1"/>
          </p:cNvSpPr>
          <p:nvPr/>
        </p:nvSpPr>
        <p:spPr bwMode="auto">
          <a:xfrm flipV="1">
            <a:off x="1428750" y="4229100"/>
            <a:ext cx="0" cy="102870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26" name="Line 42">
            <a:extLst>
              <a:ext uri="{FF2B5EF4-FFF2-40B4-BE49-F238E27FC236}">
                <a16:creationId xmlns:a16="http://schemas.microsoft.com/office/drawing/2014/main" id="{06C2B305-8B49-EAA8-5C6E-A4A46D33463B}"/>
              </a:ext>
            </a:extLst>
          </p:cNvPr>
          <p:cNvSpPr>
            <a:spLocks noChangeShapeType="1"/>
          </p:cNvSpPr>
          <p:nvPr/>
        </p:nvSpPr>
        <p:spPr bwMode="auto">
          <a:xfrm>
            <a:off x="1428750" y="4229100"/>
            <a:ext cx="1314450" cy="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27" name="Line 43">
            <a:extLst>
              <a:ext uri="{FF2B5EF4-FFF2-40B4-BE49-F238E27FC236}">
                <a16:creationId xmlns:a16="http://schemas.microsoft.com/office/drawing/2014/main" id="{86025120-8063-2D00-84AC-32BFDA9E1C9E}"/>
              </a:ext>
            </a:extLst>
          </p:cNvPr>
          <p:cNvSpPr>
            <a:spLocks noChangeShapeType="1"/>
          </p:cNvSpPr>
          <p:nvPr/>
        </p:nvSpPr>
        <p:spPr bwMode="auto">
          <a:xfrm>
            <a:off x="6229350" y="5314950"/>
            <a:ext cx="1428750" cy="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28" name="Line 44">
            <a:extLst>
              <a:ext uri="{FF2B5EF4-FFF2-40B4-BE49-F238E27FC236}">
                <a16:creationId xmlns:a16="http://schemas.microsoft.com/office/drawing/2014/main" id="{B99FF56C-54D5-60F2-BB88-0061B3087A6D}"/>
              </a:ext>
            </a:extLst>
          </p:cNvPr>
          <p:cNvSpPr>
            <a:spLocks noChangeShapeType="1"/>
          </p:cNvSpPr>
          <p:nvPr/>
        </p:nvSpPr>
        <p:spPr bwMode="auto">
          <a:xfrm flipV="1">
            <a:off x="7658100" y="4171950"/>
            <a:ext cx="0" cy="114300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
        <p:nvSpPr>
          <p:cNvPr id="554029" name="Line 45">
            <a:extLst>
              <a:ext uri="{FF2B5EF4-FFF2-40B4-BE49-F238E27FC236}">
                <a16:creationId xmlns:a16="http://schemas.microsoft.com/office/drawing/2014/main" id="{F0CB9036-C662-3967-7EF9-AE9DC2C367A8}"/>
              </a:ext>
            </a:extLst>
          </p:cNvPr>
          <p:cNvSpPr>
            <a:spLocks noChangeShapeType="1"/>
          </p:cNvSpPr>
          <p:nvPr/>
        </p:nvSpPr>
        <p:spPr bwMode="auto">
          <a:xfrm flipH="1">
            <a:off x="6229350" y="4171950"/>
            <a:ext cx="1428750" cy="0"/>
          </a:xfrm>
          <a:prstGeom prst="line">
            <a:avLst/>
          </a:prstGeom>
          <a:noFill/>
          <a:ln w="25400">
            <a:solidFill>
              <a:schemeClr val="tx1"/>
            </a:solidFill>
            <a:round/>
            <a:headEnd type="none" w="lg" len="lg"/>
            <a:tailEnd type="arrow" w="lg" len="lg"/>
          </a:ln>
          <a:extLst>
            <a:ext uri="{909E8E84-426E-40DD-AFC4-6F175D3DCCD1}">
              <a14:hiddenFill xmlns:a14="http://schemas.microsoft.com/office/drawing/2010/main">
                <a:noFill/>
              </a14:hiddenFill>
            </a:ext>
          </a:extLst>
        </p:spPr>
        <p:txBody>
          <a:bodyPr/>
          <a:lstStyle/>
          <a:p>
            <a:endParaRPr lang="en-GB" sz="135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398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399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5400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402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55400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402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5399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5400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5401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55399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5400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5400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5400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5401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5401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54028"/>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55399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55400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5400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54006"/>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5401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54020"/>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nodeType="clickEffect">
                                  <p:stCondLst>
                                    <p:cond delay="0"/>
                                  </p:stCondLst>
                                  <p:childTnLst>
                                    <p:set>
                                      <p:cBhvr>
                                        <p:cTn id="60" dur="1" fill="hold">
                                          <p:stCondLst>
                                            <p:cond delay="0"/>
                                          </p:stCondLst>
                                        </p:cTn>
                                        <p:tgtEl>
                                          <p:spTgt spid="554020"/>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554025"/>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54026"/>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54011"/>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554012"/>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554027"/>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554029"/>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554024"/>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554021"/>
                                        </p:tgtEl>
                                        <p:attrNameLst>
                                          <p:attrName>style.visibility</p:attrName>
                                        </p:attrNameLst>
                                      </p:cBhvr>
                                      <p:to>
                                        <p:strVal val="visible"/>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nodeType="clickEffect">
                                  <p:stCondLst>
                                    <p:cond delay="0"/>
                                  </p:stCondLst>
                                  <p:childTnLst>
                                    <p:set>
                                      <p:cBhvr>
                                        <p:cTn id="80" dur="1" fill="hold">
                                          <p:stCondLst>
                                            <p:cond delay="0"/>
                                          </p:stCondLst>
                                        </p:cTn>
                                        <p:tgtEl>
                                          <p:spTgt spid="554007"/>
                                        </p:tgtEl>
                                        <p:attrNameLst>
                                          <p:attrName>style.visibility</p:attrName>
                                        </p:attrNameLst>
                                      </p:cBhvr>
                                      <p:to>
                                        <p:strVal val="visible"/>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nodeType="clickEffect">
                                  <p:stCondLst>
                                    <p:cond delay="0"/>
                                  </p:stCondLst>
                                  <p:childTnLst>
                                    <p:set>
                                      <p:cBhvr>
                                        <p:cTn id="84" dur="1" fill="hold">
                                          <p:stCondLst>
                                            <p:cond delay="0"/>
                                          </p:stCondLst>
                                        </p:cTn>
                                        <p:tgtEl>
                                          <p:spTgt spid="554014"/>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554017"/>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554015"/>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554016"/>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554018"/>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5540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989" grpId="0" animBg="1"/>
      <p:bldP spid="553990" grpId="0" animBg="1"/>
      <p:bldP spid="553991" grpId="0" animBg="1"/>
      <p:bldP spid="553992" grpId="0" animBg="1"/>
      <p:bldP spid="553993" grpId="0" animBg="1"/>
      <p:bldP spid="554002" grpId="0" animBg="1"/>
      <p:bldP spid="554003" grpId="0" animBg="1"/>
      <p:bldP spid="554004" grpId="0" animBg="1"/>
      <p:bldP spid="554005" grpId="0" animBg="1"/>
      <p:bldP spid="554006" grpId="0" animBg="1"/>
      <p:bldP spid="554007" grpId="0" animBg="1"/>
      <p:bldP spid="554018" grpId="0" animBg="1"/>
      <p:bldP spid="554022" grpId="0" animBg="1"/>
      <p:bldP spid="5540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TCPsockets">
            <a:extLst>
              <a:ext uri="{FF2B5EF4-FFF2-40B4-BE49-F238E27FC236}">
                <a16:creationId xmlns:a16="http://schemas.microsoft.com/office/drawing/2014/main" id="{1D87C7FB-2A72-AEFE-C002-185BC5F96D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623"/>
          <a:stretch>
            <a:fillRect/>
          </a:stretch>
        </p:blipFill>
        <p:spPr bwMode="auto">
          <a:xfrm>
            <a:off x="2131017" y="826251"/>
            <a:ext cx="4691569" cy="5919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2">
            <a:extLst>
              <a:ext uri="{FF2B5EF4-FFF2-40B4-BE49-F238E27FC236}">
                <a16:creationId xmlns:a16="http://schemas.microsoft.com/office/drawing/2014/main" id="{9A2BA9FA-69D5-E8BA-B661-8CB075C7F784}"/>
              </a:ext>
            </a:extLst>
          </p:cNvPr>
          <p:cNvSpPr txBox="1">
            <a:spLocks noChangeArrowheads="1"/>
          </p:cNvSpPr>
          <p:nvPr/>
        </p:nvSpPr>
        <p:spPr>
          <a:xfrm>
            <a:off x="628650" y="326379"/>
            <a:ext cx="7886700" cy="1325563"/>
          </a:xfrm>
          <a:prstGeom prst="rect">
            <a:avLst/>
          </a:prstGeom>
          <a:noFill/>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3000" dirty="0"/>
              <a:t>The Socket API in the Unix Operating System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TCPsockets">
            <a:extLst>
              <a:ext uri="{FF2B5EF4-FFF2-40B4-BE49-F238E27FC236}">
                <a16:creationId xmlns:a16="http://schemas.microsoft.com/office/drawing/2014/main" id="{1D87C7FB-2A72-AEFE-C002-185BC5F96D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623"/>
          <a:stretch>
            <a:fillRect/>
          </a:stretch>
        </p:blipFill>
        <p:spPr bwMode="auto">
          <a:xfrm>
            <a:off x="2131017" y="826251"/>
            <a:ext cx="4691569" cy="5919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2">
            <a:extLst>
              <a:ext uri="{FF2B5EF4-FFF2-40B4-BE49-F238E27FC236}">
                <a16:creationId xmlns:a16="http://schemas.microsoft.com/office/drawing/2014/main" id="{9A2BA9FA-69D5-E8BA-B661-8CB075C7F784}"/>
              </a:ext>
            </a:extLst>
          </p:cNvPr>
          <p:cNvSpPr txBox="1">
            <a:spLocks noChangeArrowheads="1"/>
          </p:cNvSpPr>
          <p:nvPr/>
        </p:nvSpPr>
        <p:spPr>
          <a:xfrm>
            <a:off x="628650" y="326379"/>
            <a:ext cx="7886700" cy="1325563"/>
          </a:xfrm>
          <a:prstGeom prst="rect">
            <a:avLst/>
          </a:prstGeom>
          <a:noFill/>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en-US" sz="3000" b="0" i="0" u="none" strike="noStrike" kern="1200" cap="none" spc="0" normalizeH="0" baseline="0" noProof="0" dirty="0">
                <a:ln>
                  <a:noFill/>
                </a:ln>
                <a:solidFill>
                  <a:prstClr val="black"/>
                </a:solidFill>
                <a:effectLst/>
                <a:uLnTx/>
                <a:uFillTx/>
                <a:latin typeface="Calibri Light" panose="020F0302020204030204"/>
                <a:ea typeface="+mj-ea"/>
                <a:cs typeface="+mj-cs"/>
              </a:rPr>
              <a:t>The Socket API in </a:t>
            </a:r>
            <a:r>
              <a:rPr kumimoji="0" lang="en-US" altLang="en-US" sz="3000" b="1" i="0" u="none" strike="noStrike" kern="1200" cap="none" spc="0" normalizeH="0" baseline="0" noProof="0" dirty="0">
                <a:ln>
                  <a:noFill/>
                </a:ln>
                <a:solidFill>
                  <a:srgbClr val="FF0000"/>
                </a:solidFill>
                <a:effectLst/>
                <a:uLnTx/>
                <a:uFillTx/>
                <a:latin typeface="Calibri Light" panose="020F0302020204030204"/>
                <a:ea typeface="+mj-ea"/>
                <a:cs typeface="+mj-cs"/>
              </a:rPr>
              <a:t>Java</a:t>
            </a:r>
          </a:p>
        </p:txBody>
      </p:sp>
      <p:sp>
        <p:nvSpPr>
          <p:cNvPr id="4" name="TextBox 3">
            <a:extLst>
              <a:ext uri="{FF2B5EF4-FFF2-40B4-BE49-F238E27FC236}">
                <a16:creationId xmlns:a16="http://schemas.microsoft.com/office/drawing/2014/main" id="{44BE9BC7-11BE-61A1-428C-5170BAA52C7C}"/>
              </a:ext>
            </a:extLst>
          </p:cNvPr>
          <p:cNvSpPr txBox="1"/>
          <p:nvPr/>
        </p:nvSpPr>
        <p:spPr>
          <a:xfrm>
            <a:off x="6524045" y="1513442"/>
            <a:ext cx="4572000" cy="523220"/>
          </a:xfrm>
          <a:prstGeom prst="rect">
            <a:avLst/>
          </a:prstGeom>
          <a:noFill/>
        </p:spPr>
        <p:txBody>
          <a:bodyPr wrap="square">
            <a:spAutoFit/>
          </a:bodyPr>
          <a:lstStyle/>
          <a:p>
            <a:r>
              <a:rPr lang="en-GB" sz="1400" dirty="0" err="1">
                <a:solidFill>
                  <a:srgbClr val="FF0000"/>
                </a:solidFill>
              </a:rPr>
              <a:t>serverSocket</a:t>
            </a:r>
            <a:r>
              <a:rPr lang="en-GB" sz="1400" dirty="0">
                <a:solidFill>
                  <a:srgbClr val="FF0000"/>
                </a:solidFill>
              </a:rPr>
              <a:t> = </a:t>
            </a:r>
          </a:p>
          <a:p>
            <a:r>
              <a:rPr lang="en-GB" sz="1400" dirty="0">
                <a:solidFill>
                  <a:srgbClr val="FF0000"/>
                </a:solidFill>
              </a:rPr>
              <a:t>  new </a:t>
            </a:r>
            <a:r>
              <a:rPr lang="en-GB" sz="1400" dirty="0" err="1">
                <a:solidFill>
                  <a:srgbClr val="FF0000"/>
                </a:solidFill>
              </a:rPr>
              <a:t>ServerSocket</a:t>
            </a:r>
            <a:r>
              <a:rPr lang="en-GB" sz="1400" dirty="0">
                <a:solidFill>
                  <a:srgbClr val="FF0000"/>
                </a:solidFill>
              </a:rPr>
              <a:t>(SERVER_PORT);</a:t>
            </a:r>
          </a:p>
        </p:txBody>
      </p:sp>
      <p:sp>
        <p:nvSpPr>
          <p:cNvPr id="6" name="TextBox 5">
            <a:extLst>
              <a:ext uri="{FF2B5EF4-FFF2-40B4-BE49-F238E27FC236}">
                <a16:creationId xmlns:a16="http://schemas.microsoft.com/office/drawing/2014/main" id="{F7554ABF-21D0-029A-72AD-8274295EB962}"/>
              </a:ext>
            </a:extLst>
          </p:cNvPr>
          <p:cNvSpPr txBox="1"/>
          <p:nvPr/>
        </p:nvSpPr>
        <p:spPr>
          <a:xfrm>
            <a:off x="6822586" y="2885171"/>
            <a:ext cx="2321414" cy="523220"/>
          </a:xfrm>
          <a:prstGeom prst="rect">
            <a:avLst/>
          </a:prstGeom>
          <a:noFill/>
        </p:spPr>
        <p:txBody>
          <a:bodyPr wrap="square">
            <a:spAutoFit/>
          </a:bodyPr>
          <a:lstStyle/>
          <a:p>
            <a:r>
              <a:rPr lang="en-GB" sz="1400" dirty="0">
                <a:solidFill>
                  <a:srgbClr val="FF0000"/>
                </a:solidFill>
              </a:rPr>
              <a:t>socket = </a:t>
            </a:r>
            <a:r>
              <a:rPr lang="en-GB" sz="1400" dirty="0" err="1">
                <a:solidFill>
                  <a:srgbClr val="FF0000"/>
                </a:solidFill>
              </a:rPr>
              <a:t>serverSocket.accept</a:t>
            </a:r>
            <a:r>
              <a:rPr lang="en-GB" sz="1400" dirty="0">
                <a:solidFill>
                  <a:srgbClr val="FF0000"/>
                </a:solidFill>
              </a:rPr>
              <a:t>(); </a:t>
            </a:r>
          </a:p>
        </p:txBody>
      </p:sp>
      <p:sp>
        <p:nvSpPr>
          <p:cNvPr id="8" name="TextBox 7">
            <a:extLst>
              <a:ext uri="{FF2B5EF4-FFF2-40B4-BE49-F238E27FC236}">
                <a16:creationId xmlns:a16="http://schemas.microsoft.com/office/drawing/2014/main" id="{A98EC5BC-6913-D87C-6B4C-77A2006BE00C}"/>
              </a:ext>
            </a:extLst>
          </p:cNvPr>
          <p:cNvSpPr txBox="1"/>
          <p:nvPr/>
        </p:nvSpPr>
        <p:spPr>
          <a:xfrm>
            <a:off x="6822586" y="3995517"/>
            <a:ext cx="2598089" cy="307777"/>
          </a:xfrm>
          <a:prstGeom prst="rect">
            <a:avLst/>
          </a:prstGeom>
          <a:noFill/>
        </p:spPr>
        <p:txBody>
          <a:bodyPr wrap="square">
            <a:spAutoFit/>
          </a:bodyPr>
          <a:lstStyle/>
          <a:p>
            <a:r>
              <a:rPr lang="en-GB" sz="1400" dirty="0" err="1">
                <a:solidFill>
                  <a:srgbClr val="FF0000"/>
                </a:solidFill>
              </a:rPr>
              <a:t>socket.getInputStream</a:t>
            </a:r>
            <a:r>
              <a:rPr lang="en-GB" sz="1400" dirty="0">
                <a:solidFill>
                  <a:srgbClr val="FF0000"/>
                </a:solidFill>
              </a:rPr>
              <a:t>()</a:t>
            </a:r>
          </a:p>
        </p:txBody>
      </p:sp>
      <p:sp>
        <p:nvSpPr>
          <p:cNvPr id="9" name="TextBox 8">
            <a:extLst>
              <a:ext uri="{FF2B5EF4-FFF2-40B4-BE49-F238E27FC236}">
                <a16:creationId xmlns:a16="http://schemas.microsoft.com/office/drawing/2014/main" id="{043F6E17-97D1-0D2E-F311-98E5FB2707AE}"/>
              </a:ext>
            </a:extLst>
          </p:cNvPr>
          <p:cNvSpPr txBox="1"/>
          <p:nvPr/>
        </p:nvSpPr>
        <p:spPr>
          <a:xfrm>
            <a:off x="6822585" y="4347206"/>
            <a:ext cx="2598089" cy="307777"/>
          </a:xfrm>
          <a:prstGeom prst="rect">
            <a:avLst/>
          </a:prstGeom>
          <a:noFill/>
        </p:spPr>
        <p:txBody>
          <a:bodyPr wrap="square">
            <a:spAutoFit/>
          </a:bodyPr>
          <a:lstStyle/>
          <a:p>
            <a:r>
              <a:rPr lang="en-GB" sz="1400" dirty="0" err="1">
                <a:solidFill>
                  <a:srgbClr val="FF0000"/>
                </a:solidFill>
              </a:rPr>
              <a:t>socket.getOutputStream</a:t>
            </a:r>
            <a:r>
              <a:rPr lang="en-GB" sz="1400" dirty="0">
                <a:solidFill>
                  <a:srgbClr val="FF0000"/>
                </a:solidFill>
              </a:rPr>
              <a:t>()</a:t>
            </a:r>
          </a:p>
        </p:txBody>
      </p:sp>
      <p:sp>
        <p:nvSpPr>
          <p:cNvPr id="10" name="TextBox 9">
            <a:extLst>
              <a:ext uri="{FF2B5EF4-FFF2-40B4-BE49-F238E27FC236}">
                <a16:creationId xmlns:a16="http://schemas.microsoft.com/office/drawing/2014/main" id="{5AAF2672-660F-1F55-2DF2-FC1CD3365225}"/>
              </a:ext>
            </a:extLst>
          </p:cNvPr>
          <p:cNvSpPr txBox="1"/>
          <p:nvPr/>
        </p:nvSpPr>
        <p:spPr>
          <a:xfrm>
            <a:off x="7012983" y="5863837"/>
            <a:ext cx="2598089" cy="307777"/>
          </a:xfrm>
          <a:prstGeom prst="rect">
            <a:avLst/>
          </a:prstGeom>
          <a:noFill/>
        </p:spPr>
        <p:txBody>
          <a:bodyPr wrap="square">
            <a:spAutoFit/>
          </a:bodyPr>
          <a:lstStyle/>
          <a:p>
            <a:r>
              <a:rPr lang="en-GB" sz="1400" dirty="0" err="1">
                <a:solidFill>
                  <a:srgbClr val="FF0000"/>
                </a:solidFill>
              </a:rPr>
              <a:t>socket.close</a:t>
            </a:r>
            <a:r>
              <a:rPr lang="en-GB" sz="1400" dirty="0">
                <a:solidFill>
                  <a:srgbClr val="FF0000"/>
                </a:solidFill>
              </a:rPr>
              <a:t>()</a:t>
            </a:r>
          </a:p>
        </p:txBody>
      </p:sp>
      <p:sp>
        <p:nvSpPr>
          <p:cNvPr id="12" name="TextBox 11">
            <a:extLst>
              <a:ext uri="{FF2B5EF4-FFF2-40B4-BE49-F238E27FC236}">
                <a16:creationId xmlns:a16="http://schemas.microsoft.com/office/drawing/2014/main" id="{A00E11D9-1DF3-C3DC-5171-C6AEB2D37343}"/>
              </a:ext>
            </a:extLst>
          </p:cNvPr>
          <p:cNvSpPr txBox="1"/>
          <p:nvPr/>
        </p:nvSpPr>
        <p:spPr>
          <a:xfrm>
            <a:off x="67951" y="3309637"/>
            <a:ext cx="2913787" cy="523220"/>
          </a:xfrm>
          <a:prstGeom prst="rect">
            <a:avLst/>
          </a:prstGeom>
          <a:noFill/>
        </p:spPr>
        <p:txBody>
          <a:bodyPr wrap="square">
            <a:spAutoFit/>
          </a:bodyPr>
          <a:lstStyle/>
          <a:p>
            <a:r>
              <a:rPr lang="en-GB" sz="1400" dirty="0">
                <a:solidFill>
                  <a:srgbClr val="FF0000"/>
                </a:solidFill>
              </a:rPr>
              <a:t>socket = </a:t>
            </a:r>
          </a:p>
          <a:p>
            <a:r>
              <a:rPr lang="en-GB" sz="1400" dirty="0">
                <a:solidFill>
                  <a:srgbClr val="FF0000"/>
                </a:solidFill>
              </a:rPr>
              <a:t>new Socket(</a:t>
            </a:r>
            <a:r>
              <a:rPr lang="en-GB" sz="1400" dirty="0" err="1">
                <a:solidFill>
                  <a:srgbClr val="FF0000"/>
                </a:solidFill>
              </a:rPr>
              <a:t>ServerHost</a:t>
            </a:r>
            <a:r>
              <a:rPr lang="en-GB" sz="1400" dirty="0">
                <a:solidFill>
                  <a:srgbClr val="FF0000"/>
                </a:solidFill>
              </a:rPr>
              <a:t>, </a:t>
            </a:r>
            <a:r>
              <a:rPr lang="en-GB" sz="1400" dirty="0" err="1">
                <a:solidFill>
                  <a:srgbClr val="FF0000"/>
                </a:solidFill>
              </a:rPr>
              <a:t>ServerPort</a:t>
            </a:r>
            <a:r>
              <a:rPr lang="en-GB" sz="1400" dirty="0">
                <a:solidFill>
                  <a:srgbClr val="FF0000"/>
                </a:solidFill>
              </a:rPr>
              <a:t>); </a:t>
            </a:r>
          </a:p>
        </p:txBody>
      </p:sp>
      <p:sp>
        <p:nvSpPr>
          <p:cNvPr id="13" name="TextBox 12">
            <a:extLst>
              <a:ext uri="{FF2B5EF4-FFF2-40B4-BE49-F238E27FC236}">
                <a16:creationId xmlns:a16="http://schemas.microsoft.com/office/drawing/2014/main" id="{B9447547-5ACC-0FE8-E081-E7A56621F99F}"/>
              </a:ext>
            </a:extLst>
          </p:cNvPr>
          <p:cNvSpPr txBox="1"/>
          <p:nvPr/>
        </p:nvSpPr>
        <p:spPr>
          <a:xfrm>
            <a:off x="80789" y="4681565"/>
            <a:ext cx="2598089" cy="307777"/>
          </a:xfrm>
          <a:prstGeom prst="rect">
            <a:avLst/>
          </a:prstGeom>
          <a:noFill/>
        </p:spPr>
        <p:txBody>
          <a:bodyPr wrap="square">
            <a:spAutoFit/>
          </a:bodyPr>
          <a:lstStyle/>
          <a:p>
            <a:r>
              <a:rPr lang="en-GB" sz="1200" dirty="0" err="1">
                <a:solidFill>
                  <a:srgbClr val="FF0000"/>
                </a:solidFill>
              </a:rPr>
              <a:t>socket.</a:t>
            </a:r>
            <a:r>
              <a:rPr lang="en-GB" sz="1400" dirty="0" err="1">
                <a:solidFill>
                  <a:srgbClr val="FF0000"/>
                </a:solidFill>
              </a:rPr>
              <a:t>getInputStream</a:t>
            </a:r>
            <a:r>
              <a:rPr lang="en-GB" sz="1200" dirty="0">
                <a:solidFill>
                  <a:srgbClr val="FF0000"/>
                </a:solidFill>
              </a:rPr>
              <a:t>()</a:t>
            </a:r>
          </a:p>
        </p:txBody>
      </p:sp>
      <p:sp>
        <p:nvSpPr>
          <p:cNvPr id="14" name="TextBox 13">
            <a:extLst>
              <a:ext uri="{FF2B5EF4-FFF2-40B4-BE49-F238E27FC236}">
                <a16:creationId xmlns:a16="http://schemas.microsoft.com/office/drawing/2014/main" id="{5DB7D340-697B-B6AE-0E01-DA0F3F84A2F9}"/>
              </a:ext>
            </a:extLst>
          </p:cNvPr>
          <p:cNvSpPr txBox="1"/>
          <p:nvPr/>
        </p:nvSpPr>
        <p:spPr>
          <a:xfrm>
            <a:off x="80789" y="4404566"/>
            <a:ext cx="2598089" cy="307777"/>
          </a:xfrm>
          <a:prstGeom prst="rect">
            <a:avLst/>
          </a:prstGeom>
          <a:noFill/>
        </p:spPr>
        <p:txBody>
          <a:bodyPr wrap="square">
            <a:spAutoFit/>
          </a:bodyPr>
          <a:lstStyle/>
          <a:p>
            <a:r>
              <a:rPr lang="en-GB" sz="1200" dirty="0" err="1">
                <a:solidFill>
                  <a:srgbClr val="FF0000"/>
                </a:solidFill>
              </a:rPr>
              <a:t>socket.</a:t>
            </a:r>
            <a:r>
              <a:rPr lang="en-GB" sz="1400" dirty="0" err="1">
                <a:solidFill>
                  <a:srgbClr val="FF0000"/>
                </a:solidFill>
              </a:rPr>
              <a:t>getOutputStream</a:t>
            </a:r>
            <a:r>
              <a:rPr lang="en-GB" sz="1200" dirty="0">
                <a:solidFill>
                  <a:srgbClr val="FF0000"/>
                </a:solidFill>
              </a:rPr>
              <a:t>()</a:t>
            </a:r>
          </a:p>
        </p:txBody>
      </p:sp>
    </p:spTree>
    <p:extLst>
      <p:ext uri="{BB962C8B-B14F-4D97-AF65-F5344CB8AC3E}">
        <p14:creationId xmlns:p14="http://schemas.microsoft.com/office/powerpoint/2010/main" val="679776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3A61CA1-E460-0ADA-0D46-82994F47D86C}"/>
              </a:ext>
            </a:extLst>
          </p:cNvPr>
          <p:cNvSpPr>
            <a:spLocks noGrp="1" noChangeArrowheads="1"/>
          </p:cNvSpPr>
          <p:nvPr>
            <p:ph type="title"/>
          </p:nvPr>
        </p:nvSpPr>
        <p:spPr>
          <a:xfrm>
            <a:off x="628650" y="365126"/>
            <a:ext cx="7886700" cy="1091715"/>
          </a:xfrm>
        </p:spPr>
        <p:txBody>
          <a:bodyPr>
            <a:normAutofit/>
          </a:bodyPr>
          <a:lstStyle/>
          <a:p>
            <a:pPr algn="ctr" eaLnBrk="1" hangingPunct="1"/>
            <a:r>
              <a:rPr lang="en-US" altLang="en-US" sz="3600" dirty="0"/>
              <a:t>Example: Simple Echo-Server</a:t>
            </a:r>
          </a:p>
        </p:txBody>
      </p:sp>
      <p:sp>
        <p:nvSpPr>
          <p:cNvPr id="2" name="Content Placeholder 1">
            <a:extLst>
              <a:ext uri="{FF2B5EF4-FFF2-40B4-BE49-F238E27FC236}">
                <a16:creationId xmlns:a16="http://schemas.microsoft.com/office/drawing/2014/main" id="{9F00235E-D267-70FC-F75A-72D3EFF22963}"/>
              </a:ext>
            </a:extLst>
          </p:cNvPr>
          <p:cNvSpPr>
            <a:spLocks noGrp="1"/>
          </p:cNvSpPr>
          <p:nvPr>
            <p:ph idx="1"/>
          </p:nvPr>
        </p:nvSpPr>
        <p:spPr>
          <a:xfrm>
            <a:off x="628650" y="1596325"/>
            <a:ext cx="7886700" cy="4595248"/>
          </a:xfrm>
        </p:spPr>
        <p:txBody>
          <a:bodyPr>
            <a:noAutofit/>
          </a:bodyPr>
          <a:lstStyle/>
          <a:p>
            <a:pPr>
              <a:lnSpc>
                <a:spcPct val="100000"/>
              </a:lnSpc>
              <a:spcBef>
                <a:spcPct val="0"/>
              </a:spcBef>
            </a:pPr>
            <a:r>
              <a:rPr lang="en-US" altLang="en-US" sz="2000" dirty="0">
                <a:latin typeface="Arial" panose="020B0604020202020204" pitchFamily="34" charset="0"/>
                <a:cs typeface="Arial" panose="020B0604020202020204" pitchFamily="34" charset="0"/>
              </a:rPr>
              <a:t>The Server receives lines from clients and repeats back every line prefixed by “Echo”</a:t>
            </a:r>
          </a:p>
          <a:p>
            <a:pPr marL="0" indent="0">
              <a:lnSpc>
                <a:spcPct val="100000"/>
              </a:lnSpc>
              <a:spcBef>
                <a:spcPct val="0"/>
              </a:spcBef>
              <a:buNone/>
            </a:pPr>
            <a:endParaRPr lang="en-US" altLang="en-US" sz="2000" dirty="0">
              <a:latin typeface="Arial" panose="020B0604020202020204" pitchFamily="34" charset="0"/>
              <a:cs typeface="Arial" panose="020B0604020202020204" pitchFamily="34" charset="0"/>
            </a:endParaRPr>
          </a:p>
          <a:p>
            <a:pPr>
              <a:lnSpc>
                <a:spcPct val="100000"/>
              </a:lnSpc>
              <a:spcBef>
                <a:spcPct val="0"/>
              </a:spcBef>
            </a:pPr>
            <a:r>
              <a:rPr lang="en-US" altLang="en-US" sz="2000" dirty="0">
                <a:latin typeface="Arial" panose="020B0604020202020204" pitchFamily="34" charset="0"/>
                <a:cs typeface="Arial" panose="020B0604020202020204" pitchFamily="34" charset="0"/>
                <a:hlinkClick r:id="rId2"/>
              </a:rPr>
              <a:t>EchoServer.java</a:t>
            </a:r>
            <a:endParaRPr lang="en-US" altLang="en-US" sz="2000" dirty="0">
              <a:latin typeface="Arial" panose="020B0604020202020204" pitchFamily="34" charset="0"/>
              <a:cs typeface="Arial" panose="020B0604020202020204" pitchFamily="34" charset="0"/>
            </a:endParaRPr>
          </a:p>
          <a:p>
            <a:pPr>
              <a:lnSpc>
                <a:spcPct val="100000"/>
              </a:lnSpc>
              <a:spcBef>
                <a:spcPct val="0"/>
              </a:spcBef>
            </a:pPr>
            <a:r>
              <a:rPr lang="en-US" altLang="en-US" sz="2000" dirty="0">
                <a:latin typeface="Arial" panose="020B0604020202020204" pitchFamily="34" charset="0"/>
                <a:cs typeface="Arial" panose="020B0604020202020204" pitchFamily="34" charset="0"/>
                <a:hlinkClick r:id="rId3"/>
              </a:rPr>
              <a:t>EchoClient.java</a:t>
            </a:r>
            <a:endParaRPr lang="en-US" altLang="en-US" sz="2000" dirty="0">
              <a:latin typeface="Arial" panose="020B0604020202020204" pitchFamily="34" charset="0"/>
              <a:cs typeface="Arial" panose="020B0604020202020204" pitchFamily="34" charset="0"/>
            </a:endParaRPr>
          </a:p>
          <a:p>
            <a:pPr>
              <a:lnSpc>
                <a:spcPct val="100000"/>
              </a:lnSpc>
              <a:spcBef>
                <a:spcPct val="0"/>
              </a:spcBef>
            </a:pPr>
            <a:endParaRPr lang="en-US" altLang="en-US" sz="2000" dirty="0">
              <a:latin typeface="Arial" panose="020B0604020202020204" pitchFamily="34" charset="0"/>
              <a:cs typeface="Arial" panose="020B0604020202020204" pitchFamily="34" charset="0"/>
            </a:endParaRPr>
          </a:p>
          <a:p>
            <a:pPr marL="0" indent="0">
              <a:lnSpc>
                <a:spcPct val="100000"/>
              </a:lnSpc>
              <a:buNone/>
            </a:pP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4452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3A61CA1-E460-0ADA-0D46-82994F47D86C}"/>
              </a:ext>
            </a:extLst>
          </p:cNvPr>
          <p:cNvSpPr>
            <a:spLocks noGrp="1" noChangeArrowheads="1"/>
          </p:cNvSpPr>
          <p:nvPr>
            <p:ph type="title"/>
          </p:nvPr>
        </p:nvSpPr>
        <p:spPr>
          <a:xfrm>
            <a:off x="628650" y="365126"/>
            <a:ext cx="7886700" cy="1091715"/>
          </a:xfrm>
        </p:spPr>
        <p:txBody>
          <a:bodyPr>
            <a:normAutofit/>
          </a:bodyPr>
          <a:lstStyle/>
          <a:p>
            <a:pPr algn="ctr" eaLnBrk="1" hangingPunct="1"/>
            <a:r>
              <a:rPr lang="en-US" altLang="en-US" sz="3600" dirty="0"/>
              <a:t>Example: Simple Echo-Server</a:t>
            </a:r>
          </a:p>
        </p:txBody>
      </p:sp>
      <p:sp>
        <p:nvSpPr>
          <p:cNvPr id="5" name="TextBox 4">
            <a:extLst>
              <a:ext uri="{FF2B5EF4-FFF2-40B4-BE49-F238E27FC236}">
                <a16:creationId xmlns:a16="http://schemas.microsoft.com/office/drawing/2014/main" id="{01891D4E-5129-D7A4-F159-09CA0D260318}"/>
              </a:ext>
            </a:extLst>
          </p:cNvPr>
          <p:cNvSpPr txBox="1"/>
          <p:nvPr/>
        </p:nvSpPr>
        <p:spPr>
          <a:xfrm>
            <a:off x="550190" y="1766807"/>
            <a:ext cx="751668" cy="369332"/>
          </a:xfrm>
          <a:prstGeom prst="rect">
            <a:avLst/>
          </a:prstGeom>
          <a:noFill/>
        </p:spPr>
        <p:txBody>
          <a:bodyPr wrap="square" rtlCol="0">
            <a:spAutoFit/>
          </a:bodyPr>
          <a:lstStyle/>
          <a:p>
            <a:endParaRPr lang="en-GB" dirty="0"/>
          </a:p>
        </p:txBody>
      </p:sp>
      <p:sp>
        <p:nvSpPr>
          <p:cNvPr id="3" name="Rectangle 1">
            <a:extLst>
              <a:ext uri="{FF2B5EF4-FFF2-40B4-BE49-F238E27FC236}">
                <a16:creationId xmlns:a16="http://schemas.microsoft.com/office/drawing/2014/main" id="{CD91A0BA-2FD0-32D9-A90A-BC8EC031A615}"/>
              </a:ext>
            </a:extLst>
          </p:cNvPr>
          <p:cNvSpPr>
            <a:spLocks noChangeArrowheads="1"/>
          </p:cNvSpPr>
          <p:nvPr/>
        </p:nvSpPr>
        <p:spPr bwMode="auto">
          <a:xfrm>
            <a:off x="860156" y="7337095"/>
            <a:ext cx="7462434"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endParaRPr kumimoji="0" lang="en-US" altLang="en-US" sz="28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
        <p:nvSpPr>
          <p:cNvPr id="2" name="Rectangle 1">
            <a:extLst>
              <a:ext uri="{FF2B5EF4-FFF2-40B4-BE49-F238E27FC236}">
                <a16:creationId xmlns:a16="http://schemas.microsoft.com/office/drawing/2014/main" id="{AA7DFFCE-3ABC-52C5-71D3-D064C4EC550E}"/>
              </a:ext>
            </a:extLst>
          </p:cNvPr>
          <p:cNvSpPr>
            <a:spLocks noChangeArrowheads="1"/>
          </p:cNvSpPr>
          <p:nvPr/>
        </p:nvSpPr>
        <p:spPr bwMode="auto">
          <a:xfrm>
            <a:off x="448482" y="1394818"/>
            <a:ext cx="8066868" cy="526297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import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java.io.*;</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import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java.net.*;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public class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EchoServer</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public static void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main(String[]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args</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try</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ServerSocket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ss=</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ServerSocket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a:ln>
                  <a:noFill/>
                </a:ln>
                <a:solidFill>
                  <a:srgbClr val="0000FF"/>
                </a:solidFill>
                <a:effectLst/>
                <a:latin typeface="Courier New" panose="02070309020205020404" pitchFamily="49" charset="0"/>
                <a:cs typeface="Courier New" panose="02070309020205020404" pitchFamily="49" charset="0"/>
              </a:rPr>
              <a:t>1234</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"Opened </a:t>
            </a:r>
            <a:r>
              <a:rPr kumimoji="0" lang="en-US" altLang="en-US" sz="1200" b="1" i="0" u="none" strike="noStrike" cap="none" normalizeH="0" baseline="0" dirty="0" err="1">
                <a:ln>
                  <a:noFill/>
                </a:ln>
                <a:solidFill>
                  <a:srgbClr val="008000"/>
                </a:solidFill>
                <a:effectLst/>
                <a:latin typeface="Courier New" panose="02070309020205020404" pitchFamily="49" charset="0"/>
                <a:cs typeface="Courier New" panose="02070309020205020404" pitchFamily="49" charset="0"/>
              </a:rPr>
              <a:t>Serversocket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 and waiting"</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while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true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Socket s =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ss.accept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//establishes connection</a:t>
            </a: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dis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s.getInputStream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String str = (String)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dis.readUTF</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receives from client</a:t>
            </a: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"Received from client the message= "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str);</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String response= </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"Echo "</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+str; </a:t>
            </a: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//computes response for client</a:t>
            </a: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DataOutputStream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dos =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new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DataOutputStream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s.getOutputStream</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dos.writeUTF</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(response);</a:t>
            </a: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sends to client</a:t>
            </a:r>
            <a:b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200" b="0" i="1"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dos.flush</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dos.close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r>
              <a:rPr kumimoji="0" lang="en-US" altLang="en-US" sz="1200" b="1" i="0" u="none" strike="noStrike" cap="none" normalizeH="0" baseline="0" dirty="0">
                <a:ln>
                  <a:noFill/>
                </a:ln>
                <a:solidFill>
                  <a:srgbClr val="008000"/>
                </a:solidFill>
                <a:effectLst/>
                <a:latin typeface="Courier New" panose="02070309020205020404" pitchFamily="49" charset="0"/>
                <a:cs typeface="Courier New" panose="02070309020205020404" pitchFamily="49" charset="0"/>
              </a:rPr>
              <a:t>"Response was sent to client"</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s.close</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r>
              <a:rPr kumimoji="0" lang="en-US" altLang="en-US" sz="1200" b="1" i="0" u="none" strike="noStrike" cap="none" normalizeH="0" baseline="0" dirty="0">
                <a:ln>
                  <a:noFill/>
                </a:ln>
                <a:solidFill>
                  <a:srgbClr val="000080"/>
                </a:solidFill>
                <a:effectLst/>
                <a:latin typeface="Courier New" panose="02070309020205020404" pitchFamily="49" charset="0"/>
                <a:cs typeface="Courier New" panose="02070309020205020404" pitchFamily="49" charset="0"/>
              </a:rPr>
              <a:t>catch</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(Exception e){</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System.</a:t>
            </a:r>
            <a:r>
              <a:rPr kumimoji="0" lang="en-US" altLang="en-US" sz="1200" b="1" i="1" u="none" strike="noStrike" cap="none" normalizeH="0" baseline="0" dirty="0" err="1">
                <a:ln>
                  <a:noFill/>
                </a:ln>
                <a:solidFill>
                  <a:srgbClr val="660E7A"/>
                </a:solidFill>
                <a:effectLst/>
                <a:latin typeface="Courier New" panose="02070309020205020404" pitchFamily="49" charset="0"/>
                <a:cs typeface="Courier New" panose="02070309020205020404" pitchFamily="49" charset="0"/>
              </a:rPr>
              <a:t>out</a:t>
            </a:r>
            <a:r>
              <a:rPr kumimoji="0" lang="en-US" altLang="en-US" sz="1200" b="0" i="0" u="none" strike="noStrike" cap="none" normalizeH="0" baseline="0" dirty="0" err="1">
                <a:ln>
                  <a:noFill/>
                </a:ln>
                <a:solidFill>
                  <a:srgbClr val="000000"/>
                </a:solidFill>
                <a:effectLst/>
                <a:latin typeface="Courier New" panose="02070309020205020404" pitchFamily="49" charset="0"/>
                <a:cs typeface="Courier New" panose="02070309020205020404" pitchFamily="49" charset="0"/>
              </a:rPr>
              <a:t>.println</a:t>
            </a: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(e);}</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t>    }</a:t>
            </a: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br>
              <a:rPr kumimoji="0" lang="en-US" altLang="en-US" sz="12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endParaRPr kumimoji="0" lang="en-US" altLang="en-US" sz="12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505280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2029</TotalTime>
  <Words>1792</Words>
  <Application>Microsoft Office PowerPoint</Application>
  <PresentationFormat>On-screen Show (4:3)</PresentationFormat>
  <Paragraphs>123</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Courier New</vt:lpstr>
      <vt:lpstr>Office Theme</vt:lpstr>
      <vt:lpstr>Very short intro to  Network Programming</vt:lpstr>
      <vt:lpstr>Network Protocol Layers</vt:lpstr>
      <vt:lpstr>Sockets</vt:lpstr>
      <vt:lpstr>Interaction pattern for network applications</vt:lpstr>
      <vt:lpstr>Typical Client-Server Interaction</vt:lpstr>
      <vt:lpstr>PowerPoint Presentation</vt:lpstr>
      <vt:lpstr>PowerPoint Presentation</vt:lpstr>
      <vt:lpstr>Example: Simple Echo-Server</vt:lpstr>
      <vt:lpstr>Example: Simple Echo-Server</vt:lpstr>
      <vt:lpstr>Example: Simple Echo-Client</vt:lpstr>
      <vt:lpstr>Example: Running Echo-Server  and Client</vt:lpstr>
      <vt:lpstr>More complex example: InfoServer</vt:lpstr>
      <vt:lpstr>Example: InfoServer with Sockets</vt:lpstr>
      <vt:lpstr>Transmitting Bytes over Sockets</vt:lpstr>
      <vt:lpstr>Example: ByteClient</vt:lpstr>
      <vt:lpstr>Example: ByteServer</vt:lpstr>
      <vt:lpstr>What we want: access a remote service as if it were local!</vt:lpstr>
      <vt:lpstr>Access a remote service by calling remote methods or remote functions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Very short intro to  Network Programming</dc:title>
  <dc:creator>Ioana Sora</dc:creator>
  <cp:lastModifiedBy>Ioana Sora</cp:lastModifiedBy>
  <cp:revision>35</cp:revision>
  <cp:lastPrinted>2023-03-24T10:40:10Z</cp:lastPrinted>
  <dcterms:created xsi:type="dcterms:W3CDTF">2023-03-23T13:41:59Z</dcterms:created>
  <dcterms:modified xsi:type="dcterms:W3CDTF">2024-03-27T19:59:12Z</dcterms:modified>
</cp:coreProperties>
</file>