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546" r:id="rId2"/>
    <p:sldId id="499" r:id="rId3"/>
    <p:sldId id="556" r:id="rId4"/>
    <p:sldId id="558" r:id="rId5"/>
    <p:sldId id="382" r:id="rId6"/>
    <p:sldId id="430" r:id="rId7"/>
    <p:sldId id="426" r:id="rId8"/>
    <p:sldId id="439" r:id="rId9"/>
    <p:sldId id="427" r:id="rId10"/>
    <p:sldId id="428" r:id="rId11"/>
    <p:sldId id="429" r:id="rId12"/>
    <p:sldId id="434" r:id="rId13"/>
    <p:sldId id="440" r:id="rId14"/>
    <p:sldId id="530" r:id="rId15"/>
    <p:sldId id="521" r:id="rId16"/>
    <p:sldId id="522" r:id="rId17"/>
    <p:sldId id="523" r:id="rId18"/>
    <p:sldId id="524" r:id="rId19"/>
    <p:sldId id="527" r:id="rId20"/>
    <p:sldId id="513" r:id="rId21"/>
    <p:sldId id="515" r:id="rId22"/>
    <p:sldId id="516" r:id="rId23"/>
    <p:sldId id="518" r:id="rId24"/>
    <p:sldId id="519" r:id="rId25"/>
    <p:sldId id="529" r:id="rId26"/>
    <p:sldId id="528" r:id="rId27"/>
    <p:sldId id="533" r:id="rId28"/>
    <p:sldId id="520" r:id="rId29"/>
    <p:sldId id="531" r:id="rId30"/>
    <p:sldId id="532" r:id="rId31"/>
    <p:sldId id="445" r:id="rId32"/>
    <p:sldId id="447" r:id="rId33"/>
    <p:sldId id="547" r:id="rId34"/>
    <p:sldId id="557" r:id="rId35"/>
    <p:sldId id="448" r:id="rId36"/>
    <p:sldId id="386" r:id="rId37"/>
    <p:sldId id="455" r:id="rId38"/>
    <p:sldId id="534" r:id="rId39"/>
    <p:sldId id="535" r:id="rId40"/>
    <p:sldId id="356" r:id="rId41"/>
    <p:sldId id="387" r:id="rId42"/>
    <p:sldId id="357" r:id="rId43"/>
    <p:sldId id="358" r:id="rId44"/>
    <p:sldId id="498" r:id="rId45"/>
    <p:sldId id="536" r:id="rId46"/>
    <p:sldId id="537" r:id="rId47"/>
    <p:sldId id="538" r:id="rId48"/>
    <p:sldId id="541" r:id="rId49"/>
    <p:sldId id="539" r:id="rId50"/>
    <p:sldId id="542" r:id="rId51"/>
    <p:sldId id="540" r:id="rId52"/>
    <p:sldId id="262" r:id="rId5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>
            <a:extLst>
              <a:ext uri="{FF2B5EF4-FFF2-40B4-BE49-F238E27FC236}">
                <a16:creationId xmlns:a16="http://schemas.microsoft.com/office/drawing/2014/main" id="{D27EFE5E-8C5F-D3D3-9E71-D05E67649D9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6883" name="Rectangle 3">
            <a:extLst>
              <a:ext uri="{FF2B5EF4-FFF2-40B4-BE49-F238E27FC236}">
                <a16:creationId xmlns:a16="http://schemas.microsoft.com/office/drawing/2014/main" id="{83AD5240-F75C-B9A2-3420-E93AC50AB7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6884" name="Rectangle 4">
            <a:extLst>
              <a:ext uri="{FF2B5EF4-FFF2-40B4-BE49-F238E27FC236}">
                <a16:creationId xmlns:a16="http://schemas.microsoft.com/office/drawing/2014/main" id="{32297BB7-81E5-C20A-42DD-6C72A6ED245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6885" name="Rectangle 5">
            <a:extLst>
              <a:ext uri="{FF2B5EF4-FFF2-40B4-BE49-F238E27FC236}">
                <a16:creationId xmlns:a16="http://schemas.microsoft.com/office/drawing/2014/main" id="{2FE10EB6-3121-1606-5CBE-F51772F8CED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1AB6F2CD-203B-4835-9855-EC2D108881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4T19:41:50.3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24575,'11'25'0,"1"-1"0,1-1 0,0 0 0,2-1 0,1 0 0,25 25 0,-13-13 0,24 31 0,170 224 0,-162-202 0,-21-34 0,-3 1 0,-2 2 0,43 94 0,-71-132 0,-1 0 0,0 0 0,-1 0 0,-1 1 0,-1 0 0,0-1 0,-2 1 0,-2 36 0,-3-20 0,-2 0 0,-1-1 0,-22 58 0,25-73 0,0-1 0,1 1 0,1 0 0,-2 34 0,4-42 0,-1 0 0,0 0 0,-1 1 0,-1-1 0,0 0 0,0-1 0,-10 16 0,-6 18 0,-19 57 0,-47 194 0,73-211 0,-4 105 0,16-163 0,-4 389 0,7-242 0,-3-154 0,2 1 0,0-1 0,1 1 0,1-1 0,1 1 0,0-1 0,2 0 0,0-1 0,1 1 0,1-1 0,1-1 0,11 18 0,17 23 0,16 21 0,47 97 0,-96-169 0,116 261 0,-97-211 0,-3 2 0,22 105 0,-27-52 0,-5 0 0,-4 1 0,-19 222 0,-11-122 0,-9 199 0,-3 127 0,-30-205 0,41-233 0,-21 178 0,45-40 0,3-112 0,-2-125 0,1 90 0,-5 0 0,-16 103 0,-1-38 0,16-141 78,5-16-126,-1 0 0,1 0 0,-1 1 0,1-1 0,0 0 0,-1 0-1,1 0 1,-1 0 0,0 1 0,1-1 0,-1 0 0,1 0 0,-1 0 0,1 0 0,-1 0-1,1 0 1,-1 0 0,1-1 0,-1 1 0,1 0 0,-1 0 0,1 0 0,-1 0 0,1-1 0,-1 1-1,1 0 1,0-1 0,-1 1 0,0-1 0,-18-13-6778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4T20:30:56.4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12 24575,'521'0'0,"-478"2"0,43 8 0,31 1 0,20-13 0,63 4 0,-119 8 0,-45-5 0,45 1 0,523-7 0,-583 0 0,1-1 0,23-5 0,-21 2 0,37-1 0,-60 6-11,10 0-124,0 0-1,1 0 1,-1-1-1,0-1 1,0 0 0,0 0-1,0-1 1,0 0-1,19-10 1,-15 5-6691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4T19:41:50.3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24575,'11'25'0,"1"-1"0,1-1 0,0 0 0,2-1 0,1 0 0,25 25 0,-13-13 0,24 31 0,170 224 0,-162-202 0,-21-34 0,-3 1 0,-2 2 0,43 94 0,-71-132 0,-1 0 0,0 0 0,-1 0 0,-1 1 0,-1 0 0,0-1 0,-2 1 0,-2 36 0,-3-20 0,-2 0 0,-1-1 0,-22 58 0,25-73 0,0-1 0,1 1 0,1 0 0,-2 34 0,4-42 0,-1 0 0,0 0 0,-1 1 0,-1-1 0,0 0 0,0-1 0,-10 16 0,-6 18 0,-19 57 0,-47 194 0,73-211 0,-4 105 0,16-163 0,-4 389 0,7-242 0,-3-154 0,2 1 0,0-1 0,1 1 0,1-1 0,1 1 0,0-1 0,2 0 0,0-1 0,1 1 0,1-1 0,1-1 0,11 18 0,17 23 0,16 21 0,47 97 0,-96-169 0,116 261 0,-97-211 0,-3 2 0,22 105 0,-27-52 0,-5 0 0,-4 1 0,-19 222 0,-11-122 0,-9 199 0,-3 127 0,-30-205 0,41-233 0,-21 178 0,45-40 0,3-112 0,-2-125 0,1 90 0,-5 0 0,-16 103 0,-1-38 0,16-141 78,5-16-126,-1 0 0,1 0 0,-1 1 0,1-1 0,0 0 0,-1 0-1,1 0 1,-1 0 0,0 1 0,1-1 0,-1 0 0,1 0 0,-1 0 0,1 0 0,-1 0-1,1 0 1,-1 0 0,1-1 0,-1 1 0,1 0 0,-1 0 0,1 0 0,-1 0 0,1-1 0,-1 1-1,1 0 1,0-1 0,-1 1 0,0-1 0,-18-13-6778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4T20:30:56.4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12 24575,'521'0'0,"-478"2"0,43 8 0,31 1 0,20-13 0,63 4 0,-119 8 0,-45-5 0,45 1 0,523-7 0,-583 0 0,1-1 0,23-5 0,-21 2 0,37-1 0,-60 6-11,10 0-124,0 0-1,1 0 1,-1-1-1,0-1 1,0 0 0,0 0-1,0-1 1,0 0-1,19-10 1,-15 5-6691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93F18D3-F133-6853-06DB-D1E535531F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1CB4724-2B70-A35C-B337-EF3C492AB9A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09AE3B1-5732-F3E8-64AA-3576462F66B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6763E0F-33C2-CE55-EEA9-784100DCD38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4D6209AD-24AB-B9FE-82A4-23CF9D3D60D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0C42189D-7E5B-FEE0-0FF1-B9CE773532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44AD813A-AAF3-402E-9B97-7BB47CD179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F36C3945-8D8C-24F2-78DC-0709AFE1EF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566388D3-3521-BFF3-8BD4-9F4B784BE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06F5BF3A-3351-CADF-907A-C188524F23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4CE61E-79C3-4DA5-AC1F-279B1C3131F1}" type="slidenum">
              <a:rPr lang="en-US" altLang="en-US" b="0" smtClean="0"/>
              <a:pPr/>
              <a:t>20</a:t>
            </a:fld>
            <a:endParaRPr lang="en-US" altLang="en-US" b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88BD1F97-9D32-2133-A73A-7EC4A2CE33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7FDC8E-0941-46A8-BB55-E61453B34916}" type="slidenum">
              <a:rPr lang="en-US" altLang="en-US" smtClean="0"/>
              <a:pPr>
                <a:spcBef>
                  <a:spcPct val="0"/>
                </a:spcBef>
              </a:pPr>
              <a:t>42</a:t>
            </a:fld>
            <a:endParaRPr lang="en-US" altLang="en-US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DC9D0D74-03A6-D4B4-EC6E-DA4D165CFB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6C37A21F-064F-40AA-B678-015CDF5BFF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POSA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26DA0D-2B51-3BDF-B6CD-77550736D1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B9ECD7-E5F0-9FF4-40A1-3EE4B6B645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42F0E5-20EE-B88A-BEA0-278DE741EE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7AFC3-48B4-4D12-85CE-DD5BA1FAB7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06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FDE6C4-CA7F-849B-FB2F-09662DE4B2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496C41-14B9-27E1-5B04-997B3CFA72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0CE92A-4E22-6B50-7E3B-0D05C7A0E0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A6BAB-ED18-4416-B283-8B865CA1B7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85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24C031-5C73-36A3-6DEC-D3ECC507DC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E63ED3-64C3-E7FC-4F03-E72974A54D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7773B8-8941-816F-C3A7-8122F04BE7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35342-AF52-47CA-84D1-3D6561779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790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CAF064-C465-8938-22D7-346B0AE8AF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415DF6-57CD-FE70-2F41-2FD78E8139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98BD0D-1BD2-D9FB-349F-3CF39AF07F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3B0CD-57E5-4424-8765-4C4AECAD51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962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A82BBF-9D9D-580A-80BC-350CC31FC1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EC7835-055F-9C47-60C2-35B52FD116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373290-BD61-F96E-F0AB-66DBE0D20C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CF432-205D-4F90-8FEB-8B6EBA14B2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51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360636-AC64-E957-CC1A-77E249B724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84E3E1-F027-4B36-26FE-E86A2F5EAC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C43898-7775-E2BE-1CB6-B393439EC7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18A42-2696-44DB-B980-205CE89BC7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13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2D6CB9-6927-3B2D-32D5-05ED8E7CCB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2919CB-D437-7667-FDCC-11D3C53CB6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2CB2D6-811E-D102-E5CB-E494E211E7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8E7F3-4059-4F84-91FC-6874387C0A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81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36FF3A3-31B5-9C7F-CF1A-7F82E3F01C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4B7A229-CD7A-1739-EE20-7077686411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245E884-44BB-D097-FDD0-7C1F926FB5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CAE88-9B84-4758-B811-55CF98A452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76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7AD29E0-EF9A-99AE-A4DE-2AF9F2BDC5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A3FF3FB-2B35-F414-1BC3-0470B7A668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753027-1F4A-4A8E-875A-42DEF44EB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566BD-6DBC-45FA-B026-FE8D9098F2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275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51BE91F-DFAA-AD28-D25F-8C6C21AB08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D746AD-866E-3319-2CBC-5A77F90B55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F0C1319-316B-424E-B915-0374AD0CDF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54393-5E7B-4270-ADB9-55AE064378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31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A77BA8-ED91-C814-EDB1-1E37366FD0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2FA1E7-7BB0-5091-CC3E-A8CD540D6F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C31315-19B0-2FDF-0DB7-388119CF42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8B68D-0C02-4C2A-A428-162FB18C5B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29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8DADFA-29DD-1CFE-606D-C2939BBE52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65B114-AEEF-0B16-0EB5-A523C1FB90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EE114D-68BB-B069-CD2E-09BFC94154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74499-DD05-4449-A3FE-271BAEB932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51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767A464-1893-9CA3-302C-0F16609FE7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D04EB-3DBD-6DA0-7C2E-57635D448E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4DAF178-BF70-E1ED-ED93-39108CDE51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6613B46-73F0-667F-39AD-FA782D6CAAC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6646E23-FA0F-DDD9-6204-20EACA7B0B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08CFC34E-27BF-475F-BA29-6C6EA8992A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staff.cs.upt.ro/~ioana/arhit-engl/curs/exemple_bytecomm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customXml" Target="../ink/ink1.xml"/><Relationship Id="rId7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customXml" Target="../ink/ink2.xml"/><Relationship Id="rId4" Type="http://schemas.openxmlformats.org/officeDocument/2006/relationships/image" Target="../media/image40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customXml" Target="../ink/ink3.xml"/><Relationship Id="rId7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customXml" Target="../ink/ink4.xml"/><Relationship Id="rId4" Type="http://schemas.openxmlformats.org/officeDocument/2006/relationships/image" Target="../media/image40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pn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mmon_Object_Request_Broker_Architecture" TargetMode="External"/><Relationship Id="rId7" Type="http://schemas.openxmlformats.org/officeDocument/2006/relationships/hyperlink" Target="https://developer.android.com/guide/components/aidl" TargetMode="External"/><Relationship Id="rId2" Type="http://schemas.openxmlformats.org/officeDocument/2006/relationships/hyperlink" Target="https://docs.oracle.com/en/java/javase/17/docs/specs/rmi/arch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rpc.io/" TargetMode="External"/><Relationship Id="rId5" Type="http://schemas.openxmlformats.org/officeDocument/2006/relationships/hyperlink" Target="https://learn.microsoft.com/en-us/sql/reporting-services/report-server-web-service/net-framework/creating-the-web-service-proxy?view=sql-server-ver16" TargetMode="External"/><Relationship Id="rId4" Type="http://schemas.openxmlformats.org/officeDocument/2006/relationships/hyperlink" Target="https://learn.microsoft.com/en-us/dotnet/framework/wcf/migrating-from-net-remoting-to-wc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0BDBFCF-7E57-8137-DE39-3933731FA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Course contents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E0F2E6A-3440-CE8C-BAD6-9CCBF1BAB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Basic concepts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What is software architecture ?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Fundamental architectural styles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Pipes and filters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Layers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Blackboard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Event-driven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Architectural patterns for 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Adaptive systems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The Reflection Pattern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Distributed systems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The Broker Pattern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Data access patterns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Pattern for Object-Relational Mappings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Pattern for decoupling data access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A58DC260-3AD1-1486-D92C-45D87F500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876800"/>
            <a:ext cx="3886200" cy="6096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4EE0A9D-2B98-3687-538C-A786E1F75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Structure of Forwarder-Receiver</a:t>
            </a:r>
          </a:p>
        </p:txBody>
      </p:sp>
      <p:pic>
        <p:nvPicPr>
          <p:cNvPr id="11267" name="Picture 4">
            <a:extLst>
              <a:ext uri="{FF2B5EF4-FFF2-40B4-BE49-F238E27FC236}">
                <a16:creationId xmlns:a16="http://schemas.microsoft.com/office/drawing/2014/main" id="{41548521-361E-FC38-48ED-E75BBD85E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04925"/>
            <a:ext cx="8382000" cy="528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5">
            <a:extLst>
              <a:ext uri="{FF2B5EF4-FFF2-40B4-BE49-F238E27FC236}">
                <a16:creationId xmlns:a16="http://schemas.microsoft.com/office/drawing/2014/main" id="{39139E60-AAEB-C175-8A2F-3048E845E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491288"/>
            <a:ext cx="200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[POSA]-Fig/P.311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5170760-1C96-9356-AD8E-2C9515491E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Dynamics Forwarder-Receiver</a:t>
            </a:r>
          </a:p>
        </p:txBody>
      </p:sp>
      <p:pic>
        <p:nvPicPr>
          <p:cNvPr id="12291" name="Picture 4">
            <a:extLst>
              <a:ext uri="{FF2B5EF4-FFF2-40B4-BE49-F238E27FC236}">
                <a16:creationId xmlns:a16="http://schemas.microsoft.com/office/drawing/2014/main" id="{679F9382-B707-91F0-3F7B-95B7F335B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82675"/>
            <a:ext cx="6096000" cy="575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5">
            <a:extLst>
              <a:ext uri="{FF2B5EF4-FFF2-40B4-BE49-F238E27FC236}">
                <a16:creationId xmlns:a16="http://schemas.microsoft.com/office/drawing/2014/main" id="{D1EF0C00-33FE-1109-0320-73F6CBFC6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491288"/>
            <a:ext cx="200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[POSA]-Fig/P.312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2F0A050-5A91-C6DC-A855-8D934ECB4F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Implementation example</a:t>
            </a:r>
          </a:p>
        </p:txBody>
      </p:sp>
      <p:sp>
        <p:nvSpPr>
          <p:cNvPr id="13315" name="Rectangle 6">
            <a:extLst>
              <a:ext uri="{FF2B5EF4-FFF2-40B4-BE49-F238E27FC236}">
                <a16:creationId xmlns:a16="http://schemas.microsoft.com/office/drawing/2014/main" id="{C82A5485-8803-4272-6299-662619853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362200"/>
            <a:ext cx="1371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Peer1</a:t>
            </a:r>
          </a:p>
        </p:txBody>
      </p:sp>
      <p:sp>
        <p:nvSpPr>
          <p:cNvPr id="13316" name="Rectangle 7">
            <a:extLst>
              <a:ext uri="{FF2B5EF4-FFF2-40B4-BE49-F238E27FC236}">
                <a16:creationId xmlns:a16="http://schemas.microsoft.com/office/drawing/2014/main" id="{467AB9EE-EFAD-9FEF-5F68-A5B7B236E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2362200"/>
            <a:ext cx="1219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Peer2</a:t>
            </a:r>
          </a:p>
        </p:txBody>
      </p:sp>
      <p:sp>
        <p:nvSpPr>
          <p:cNvPr id="13317" name="Line 8">
            <a:extLst>
              <a:ext uri="{FF2B5EF4-FFF2-40B4-BE49-F238E27FC236}">
                <a16:creationId xmlns:a16="http://schemas.microsoft.com/office/drawing/2014/main" id="{60684625-4643-3F61-527B-79FC7BA051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743200"/>
            <a:ext cx="426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8" name="Line 9">
            <a:extLst>
              <a:ext uri="{FF2B5EF4-FFF2-40B4-BE49-F238E27FC236}">
                <a16:creationId xmlns:a16="http://schemas.microsoft.com/office/drawing/2014/main" id="{36513114-95A2-009E-736D-97551A24E9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3352800"/>
            <a:ext cx="419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9" name="Text Box 10">
            <a:extLst>
              <a:ext uri="{FF2B5EF4-FFF2-40B4-BE49-F238E27FC236}">
                <a16:creationId xmlns:a16="http://schemas.microsoft.com/office/drawing/2014/main" id="{4CD2ED03-05A0-4671-1B49-6358267AA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362200"/>
            <a:ext cx="4618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deliver ( marshal (</a:t>
            </a:r>
            <a:r>
              <a:rPr lang="en-US" altLang="en-US" sz="1400" b="0"/>
              <a:t> How are you  </a:t>
            </a:r>
            <a:r>
              <a:rPr lang="en-US" altLang="en-US" sz="1400"/>
              <a:t>) unmarshal ) receive</a:t>
            </a:r>
          </a:p>
        </p:txBody>
      </p:sp>
      <p:sp>
        <p:nvSpPr>
          <p:cNvPr id="13320" name="Rectangle 12">
            <a:extLst>
              <a:ext uri="{FF2B5EF4-FFF2-40B4-BE49-F238E27FC236}">
                <a16:creationId xmlns:a16="http://schemas.microsoft.com/office/drawing/2014/main" id="{33951FCB-95BD-B052-6954-CC4FB7D0D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038600"/>
            <a:ext cx="1219200" cy="1219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Registry</a:t>
            </a:r>
          </a:p>
        </p:txBody>
      </p:sp>
      <p:sp>
        <p:nvSpPr>
          <p:cNvPr id="13321" name="Rectangle 13">
            <a:extLst>
              <a:ext uri="{FF2B5EF4-FFF2-40B4-BE49-F238E27FC236}">
                <a16:creationId xmlns:a16="http://schemas.microsoft.com/office/drawing/2014/main" id="{03FFF166-D8E3-E72D-0FEA-CFC75A87E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5146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F</a:t>
            </a:r>
          </a:p>
        </p:txBody>
      </p:sp>
      <p:sp>
        <p:nvSpPr>
          <p:cNvPr id="13322" name="Rectangle 15">
            <a:extLst>
              <a:ext uri="{FF2B5EF4-FFF2-40B4-BE49-F238E27FC236}">
                <a16:creationId xmlns:a16="http://schemas.microsoft.com/office/drawing/2014/main" id="{A1E1DE43-61CB-FBC1-4F54-141461F3B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0480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R</a:t>
            </a:r>
          </a:p>
        </p:txBody>
      </p:sp>
      <p:sp>
        <p:nvSpPr>
          <p:cNvPr id="13323" name="Rectangle 16">
            <a:extLst>
              <a:ext uri="{FF2B5EF4-FFF2-40B4-BE49-F238E27FC236}">
                <a16:creationId xmlns:a16="http://schemas.microsoft.com/office/drawing/2014/main" id="{31AA63FF-9B07-D6D3-86E0-FECA9DE02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5146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R</a:t>
            </a:r>
          </a:p>
        </p:txBody>
      </p:sp>
      <p:sp>
        <p:nvSpPr>
          <p:cNvPr id="13324" name="Rectangle 17">
            <a:extLst>
              <a:ext uri="{FF2B5EF4-FFF2-40B4-BE49-F238E27FC236}">
                <a16:creationId xmlns:a16="http://schemas.microsoft.com/office/drawing/2014/main" id="{3FD3C305-F529-A10F-F5B4-736CADBFD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0480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F</a:t>
            </a:r>
          </a:p>
        </p:txBody>
      </p:sp>
      <p:sp>
        <p:nvSpPr>
          <p:cNvPr id="13325" name="AutoShape 18">
            <a:extLst>
              <a:ext uri="{FF2B5EF4-FFF2-40B4-BE49-F238E27FC236}">
                <a16:creationId xmlns:a16="http://schemas.microsoft.com/office/drawing/2014/main" id="{B3522D1B-7E6C-457F-176B-7FA7D5EDC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638800"/>
            <a:ext cx="2743200" cy="1066800"/>
          </a:xfrm>
          <a:prstGeom prst="can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Config.db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“Peer1”: adresa 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“Peer2”: adresa …</a:t>
            </a:r>
          </a:p>
        </p:txBody>
      </p:sp>
      <p:sp>
        <p:nvSpPr>
          <p:cNvPr id="13326" name="Line 20">
            <a:extLst>
              <a:ext uri="{FF2B5EF4-FFF2-40B4-BE49-F238E27FC236}">
                <a16:creationId xmlns:a16="http://schemas.microsoft.com/office/drawing/2014/main" id="{ABB5D369-C836-D02F-79E1-391D39DDBF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257800"/>
            <a:ext cx="0" cy="457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7" name="Arc 21">
            <a:extLst>
              <a:ext uri="{FF2B5EF4-FFF2-40B4-BE49-F238E27FC236}">
                <a16:creationId xmlns:a16="http://schemas.microsoft.com/office/drawing/2014/main" id="{AA2C1973-F5E3-3356-84C0-B85421A423DC}"/>
              </a:ext>
            </a:extLst>
          </p:cNvPr>
          <p:cNvSpPr>
            <a:spLocks/>
          </p:cNvSpPr>
          <p:nvPr/>
        </p:nvSpPr>
        <p:spPr bwMode="auto">
          <a:xfrm rot="16499463" flipH="1">
            <a:off x="1334294" y="3836194"/>
            <a:ext cx="990600" cy="6111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8" name="Arc 22">
            <a:extLst>
              <a:ext uri="{FF2B5EF4-FFF2-40B4-BE49-F238E27FC236}">
                <a16:creationId xmlns:a16="http://schemas.microsoft.com/office/drawing/2014/main" id="{41DFECF6-7265-83A2-C32D-7ABBA44DC6DB}"/>
              </a:ext>
            </a:extLst>
          </p:cNvPr>
          <p:cNvSpPr>
            <a:spLocks/>
          </p:cNvSpPr>
          <p:nvPr/>
        </p:nvSpPr>
        <p:spPr bwMode="auto">
          <a:xfrm rot="5100537">
            <a:off x="7239000" y="3867150"/>
            <a:ext cx="990600" cy="6858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9" name="Text Box 23">
            <a:extLst>
              <a:ext uri="{FF2B5EF4-FFF2-40B4-BE49-F238E27FC236}">
                <a16:creationId xmlns:a16="http://schemas.microsoft.com/office/drawing/2014/main" id="{581446B6-05E3-4765-1D0B-6F4FF9A42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971800"/>
            <a:ext cx="4381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receive ( unmarshal (</a:t>
            </a:r>
            <a:r>
              <a:rPr lang="en-US" altLang="en-US" sz="1400" b="0"/>
              <a:t> I am alive  </a:t>
            </a:r>
            <a:r>
              <a:rPr lang="en-US" altLang="en-US" sz="1400"/>
              <a:t>) marshal ) deliver</a:t>
            </a:r>
          </a:p>
        </p:txBody>
      </p:sp>
      <p:sp>
        <p:nvSpPr>
          <p:cNvPr id="13330" name="Rectangle 24">
            <a:extLst>
              <a:ext uri="{FF2B5EF4-FFF2-40B4-BE49-F238E27FC236}">
                <a16:creationId xmlns:a16="http://schemas.microsoft.com/office/drawing/2014/main" id="{35CE44D3-438F-9339-4CF2-E90B445B5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038600"/>
            <a:ext cx="1219200" cy="1219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Registry</a:t>
            </a:r>
          </a:p>
        </p:txBody>
      </p:sp>
      <p:sp>
        <p:nvSpPr>
          <p:cNvPr id="13331" name="AutoShape 25">
            <a:extLst>
              <a:ext uri="{FF2B5EF4-FFF2-40B4-BE49-F238E27FC236}">
                <a16:creationId xmlns:a16="http://schemas.microsoft.com/office/drawing/2014/main" id="{6967077B-28CB-4F1F-CD33-5DF1146D7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638800"/>
            <a:ext cx="2743200" cy="1066800"/>
          </a:xfrm>
          <a:prstGeom prst="can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Config.db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“Peer1”: adresa 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“Peer2”: adresa …</a:t>
            </a:r>
          </a:p>
        </p:txBody>
      </p:sp>
      <p:sp>
        <p:nvSpPr>
          <p:cNvPr id="13332" name="Line 26">
            <a:extLst>
              <a:ext uri="{FF2B5EF4-FFF2-40B4-BE49-F238E27FC236}">
                <a16:creationId xmlns:a16="http://schemas.microsoft.com/office/drawing/2014/main" id="{BC5B150B-3DEC-4091-DC30-60E14AC6905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257800"/>
            <a:ext cx="0" cy="457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9631293-A2F8-51EC-CAFD-BC7AD8702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Analysis of </a:t>
            </a:r>
            <a:br>
              <a:rPr lang="en-US" altLang="en-US" sz="4000"/>
            </a:br>
            <a:r>
              <a:rPr lang="en-US" altLang="en-US" sz="4000"/>
              <a:t>Forwarder-Receiver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98275ED-9702-1271-538E-8771DCB12A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Benefits:</a:t>
            </a:r>
          </a:p>
          <a:p>
            <a:pPr lvl="1" eaLnBrk="1" hangingPunct="1"/>
            <a:r>
              <a:rPr lang="en-US" altLang="en-US" sz="2000"/>
              <a:t>Efficient inter-process communication</a:t>
            </a:r>
          </a:p>
          <a:p>
            <a:pPr lvl="1" eaLnBrk="1" hangingPunct="1"/>
            <a:r>
              <a:rPr lang="en-US" altLang="en-US" sz="2000"/>
              <a:t>Encapsulation of inter-process communication facilities</a:t>
            </a:r>
          </a:p>
          <a:p>
            <a:pPr eaLnBrk="1" hangingPunct="1"/>
            <a:r>
              <a:rPr lang="en-US" altLang="en-US" sz="2400"/>
              <a:t>Liabilities:</a:t>
            </a:r>
          </a:p>
          <a:p>
            <a:pPr lvl="1" eaLnBrk="1" hangingPunct="1"/>
            <a:r>
              <a:rPr lang="en-GB" altLang="en-US" sz="2000"/>
              <a:t>No support for flexible re-configuration of components</a:t>
            </a:r>
            <a:r>
              <a:rPr lang="en-US" altLang="en-US" sz="2000"/>
              <a:t> =&gt; combination with cu dispatcher as NamingService</a:t>
            </a:r>
          </a:p>
          <a:p>
            <a:pPr lvl="1" eaLnBrk="1" hangingPunct="1">
              <a:buFontTx/>
              <a:buNone/>
            </a:pPr>
            <a:endParaRPr lang="en-US" altLang="en-US" sz="2000"/>
          </a:p>
          <a:p>
            <a:pPr lvl="1" eaLnBrk="1" hangingPunct="1"/>
            <a:endParaRPr lang="en-US" altLang="en-US" sz="2000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1B3F9DC-45F3-E926-8BEE-BEE5EE673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The Forwarder-Receiver Pattern and the Typical Client-Server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BD0CC82-427F-5075-D89C-55A0BCAF8D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Typical Client-Server interaction:</a:t>
            </a:r>
          </a:p>
          <a:p>
            <a:pPr lvl="1" eaLnBrk="1" hangingPunct="1"/>
            <a:r>
              <a:rPr lang="en-US" altLang="en-US" sz="1800"/>
              <a:t>The server has a well known (public) address</a:t>
            </a:r>
          </a:p>
          <a:p>
            <a:pPr lvl="1" eaLnBrk="1" hangingPunct="1"/>
            <a:r>
              <a:rPr lang="en-US" altLang="en-US" sz="1800"/>
              <a:t>A client sends a request message to the server, and then waits for an answer message from the server</a:t>
            </a:r>
          </a:p>
          <a:p>
            <a:pPr eaLnBrk="1" hangingPunct="1"/>
            <a:r>
              <a:rPr lang="en-US" altLang="en-US" sz="2000"/>
              <a:t>The Forwarder-Receiver pattern: </a:t>
            </a:r>
          </a:p>
          <a:p>
            <a:pPr lvl="1" eaLnBrk="1" hangingPunct="1"/>
            <a:r>
              <a:rPr lang="en-US" altLang="en-US" sz="1800"/>
              <a:t>Provides an abstraction for a </a:t>
            </a:r>
            <a:r>
              <a:rPr lang="en-US" altLang="en-US" sz="1800" u="sng"/>
              <a:t>unidirectional</a:t>
            </a:r>
            <a:r>
              <a:rPr lang="en-US" altLang="en-US" sz="1800"/>
              <a:t>  communication channel between Forwarder and Receiver</a:t>
            </a:r>
          </a:p>
          <a:p>
            <a:pPr eaLnBrk="1" hangingPunct="1"/>
            <a:r>
              <a:rPr lang="en-US" altLang="en-US" sz="2000"/>
              <a:t>Client-Server implemented with Forwarder-Receiver:</a:t>
            </a:r>
          </a:p>
          <a:p>
            <a:pPr lvl="1" eaLnBrk="1" hangingPunct="1"/>
            <a:r>
              <a:rPr lang="en-US" altLang="en-US" sz="1800"/>
              <a:t>Uses 2 different unidirectional communication channels</a:t>
            </a:r>
          </a:p>
          <a:p>
            <a:pPr lvl="1" eaLnBrk="1" hangingPunct="1"/>
            <a:endParaRPr lang="en-US" altLang="en-US" sz="2000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8DE952D1-9C8B-8E8C-1C4B-2E09923B3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1371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Client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1042D281-0054-98E0-32B4-BA8C18F9B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800600"/>
            <a:ext cx="1219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Server</a:t>
            </a:r>
          </a:p>
        </p:txBody>
      </p:sp>
      <p:sp>
        <p:nvSpPr>
          <p:cNvPr id="15366" name="Line 6">
            <a:extLst>
              <a:ext uri="{FF2B5EF4-FFF2-40B4-BE49-F238E27FC236}">
                <a16:creationId xmlns:a16="http://schemas.microsoft.com/office/drawing/2014/main" id="{6987DF2B-72BA-F774-790C-7F6DBEB16B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181600"/>
            <a:ext cx="426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7" name="Line 7">
            <a:extLst>
              <a:ext uri="{FF2B5EF4-FFF2-40B4-BE49-F238E27FC236}">
                <a16:creationId xmlns:a16="http://schemas.microsoft.com/office/drawing/2014/main" id="{0936FDF4-793A-650C-EC67-E079378F73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5791200"/>
            <a:ext cx="419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8" name="Text Box 8">
            <a:extLst>
              <a:ext uri="{FF2B5EF4-FFF2-40B4-BE49-F238E27FC236}">
                <a16:creationId xmlns:a16="http://schemas.microsoft.com/office/drawing/2014/main" id="{A9B01653-DDBA-BADC-7A7A-80A8538C2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0" y="4800600"/>
            <a:ext cx="830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request</a:t>
            </a:r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9A386EE2-99E0-488C-5839-466B05E8A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9530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F</a:t>
            </a:r>
          </a:p>
        </p:txBody>
      </p:sp>
      <p:sp>
        <p:nvSpPr>
          <p:cNvPr id="15370" name="Rectangle 10">
            <a:extLst>
              <a:ext uri="{FF2B5EF4-FFF2-40B4-BE49-F238E27FC236}">
                <a16:creationId xmlns:a16="http://schemas.microsoft.com/office/drawing/2014/main" id="{08DDCE81-250D-1953-71C3-F8FDCE33E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4864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R</a:t>
            </a:r>
          </a:p>
        </p:txBody>
      </p:sp>
      <p:sp>
        <p:nvSpPr>
          <p:cNvPr id="15371" name="Rectangle 11">
            <a:extLst>
              <a:ext uri="{FF2B5EF4-FFF2-40B4-BE49-F238E27FC236}">
                <a16:creationId xmlns:a16="http://schemas.microsoft.com/office/drawing/2014/main" id="{5CB7BA4A-567D-8B77-B909-4E08773B8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9530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R</a:t>
            </a:r>
          </a:p>
        </p:txBody>
      </p:sp>
      <p:sp>
        <p:nvSpPr>
          <p:cNvPr id="15372" name="Rectangle 12">
            <a:extLst>
              <a:ext uri="{FF2B5EF4-FFF2-40B4-BE49-F238E27FC236}">
                <a16:creationId xmlns:a16="http://schemas.microsoft.com/office/drawing/2014/main" id="{F4C4978C-AE45-14F5-D56E-18B9CF22D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4864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F</a:t>
            </a:r>
          </a:p>
        </p:txBody>
      </p:sp>
      <p:sp>
        <p:nvSpPr>
          <p:cNvPr id="15373" name="Text Box 13">
            <a:extLst>
              <a:ext uri="{FF2B5EF4-FFF2-40B4-BE49-F238E27FC236}">
                <a16:creationId xmlns:a16="http://schemas.microsoft.com/office/drawing/2014/main" id="{C3BBDD96-B8E5-06B1-5689-43884E326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410200"/>
            <a:ext cx="9794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response</a:t>
            </a:r>
          </a:p>
        </p:txBody>
      </p:sp>
      <p:sp>
        <p:nvSpPr>
          <p:cNvPr id="15374" name="AutoShape 14">
            <a:extLst>
              <a:ext uri="{FF2B5EF4-FFF2-40B4-BE49-F238E27FC236}">
                <a16:creationId xmlns:a16="http://schemas.microsoft.com/office/drawing/2014/main" id="{16EC4E80-87F2-008F-56DC-EACC4F8A3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791200"/>
            <a:ext cx="457200" cy="457200"/>
          </a:xfrm>
          <a:prstGeom prst="octagon">
            <a:avLst>
              <a:gd name="adj" fmla="val 29287"/>
            </a:avLst>
          </a:prstGeom>
          <a:solidFill>
            <a:srgbClr val="FF99CC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Adr</a:t>
            </a:r>
          </a:p>
        </p:txBody>
      </p:sp>
      <p:sp>
        <p:nvSpPr>
          <p:cNvPr id="15375" name="AutoShape 15">
            <a:extLst>
              <a:ext uri="{FF2B5EF4-FFF2-40B4-BE49-F238E27FC236}">
                <a16:creationId xmlns:a16="http://schemas.microsoft.com/office/drawing/2014/main" id="{408DC8A0-6013-72F4-E24F-0BB1D972D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648200"/>
            <a:ext cx="457200" cy="457200"/>
          </a:xfrm>
          <a:prstGeom prst="octagon">
            <a:avLst>
              <a:gd name="adj" fmla="val 29287"/>
            </a:avLst>
          </a:prstGeom>
          <a:solidFill>
            <a:srgbClr val="FF99CC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6D24605-35E5-E3BA-89C1-7255C5CCE3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Types of communication channels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62BDAC3D-BC75-7EF7-7F41-7A05A27E12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A communication channel can be  2-way (bidirectional) or 1-way (unidirectional)</a:t>
            </a:r>
          </a:p>
          <a:p>
            <a:pPr lvl="1" eaLnBrk="1" hangingPunct="1"/>
            <a:r>
              <a:rPr lang="en-US" altLang="en-US" sz="2000"/>
              <a:t>1-way: Send-Receive (Forward-Receive)</a:t>
            </a:r>
          </a:p>
          <a:p>
            <a:pPr lvl="1" eaLnBrk="1" hangingPunct="1"/>
            <a:r>
              <a:rPr lang="en-US" altLang="en-US" sz="2000"/>
              <a:t>2-way: Request-Reply</a:t>
            </a:r>
          </a:p>
          <a:p>
            <a:pPr lvl="1" eaLnBrk="1" hangingPunct="1"/>
            <a:endParaRPr lang="en-US" altLang="en-US" sz="2000"/>
          </a:p>
          <a:p>
            <a:pPr eaLnBrk="1" hangingPunct="1"/>
            <a:r>
              <a:rPr lang="en-US" altLang="en-US" sz="2400"/>
              <a:t>If the communication protocol supports 2-way communication channels, we prefer the request-replay pattern for implementing  a typical client-server (where the client is a blocking/synchronous client) </a:t>
            </a:r>
          </a:p>
          <a:p>
            <a:pPr eaLnBrk="1" hangingPunct="1"/>
            <a:endParaRPr lang="en-US" altLang="en-US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7AACE73-FE73-7EF9-8D31-6B45CF2C9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Send-Receive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0D95452-7390-2829-55A2-5A31446F7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524000"/>
            <a:ext cx="1828800" cy="25146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Client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389D7863-89A0-7D30-82B6-43C04112F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524000"/>
            <a:ext cx="1828800" cy="25146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Server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3" name="AutoShape 5">
            <a:extLst>
              <a:ext uri="{FF2B5EF4-FFF2-40B4-BE49-F238E27FC236}">
                <a16:creationId xmlns:a16="http://schemas.microsoft.com/office/drawing/2014/main" id="{BECF14D3-0AB7-0F36-2C06-EE6F31295D9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19600" y="533400"/>
            <a:ext cx="304800" cy="3810000"/>
          </a:xfrm>
          <a:prstGeom prst="can">
            <a:avLst>
              <a:gd name="adj" fmla="val 124942"/>
            </a:avLst>
          </a:prstGeom>
          <a:solidFill>
            <a:srgbClr val="FFFF99"/>
          </a:solidFill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o-RO" altLang="en-US" sz="1800"/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id="{914B6EF2-0A48-5476-958F-AF0F7865D862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419600" y="1676400"/>
            <a:ext cx="304800" cy="3810000"/>
          </a:xfrm>
          <a:prstGeom prst="can">
            <a:avLst>
              <a:gd name="adj" fmla="val 120313"/>
            </a:avLst>
          </a:prstGeom>
          <a:solidFill>
            <a:srgbClr val="FFFF99"/>
          </a:solidFill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o-RO" altLang="en-US" sz="1800"/>
          </a:p>
        </p:txBody>
      </p:sp>
      <p:sp>
        <p:nvSpPr>
          <p:cNvPr id="17415" name="Line 7">
            <a:extLst>
              <a:ext uri="{FF2B5EF4-FFF2-40B4-BE49-F238E27FC236}">
                <a16:creationId xmlns:a16="http://schemas.microsoft.com/office/drawing/2014/main" id="{A9DE9CB7-B317-2CE3-A13F-365B53DF33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4384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6" name="Line 8">
            <a:extLst>
              <a:ext uri="{FF2B5EF4-FFF2-40B4-BE49-F238E27FC236}">
                <a16:creationId xmlns:a16="http://schemas.microsoft.com/office/drawing/2014/main" id="{32F3A5DC-BD07-4E20-62FB-C48334B339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3581400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3DA90AD2-3F70-3982-737D-77407A9C6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133600"/>
            <a:ext cx="1066800" cy="609600"/>
          </a:xfrm>
          <a:prstGeom prst="rect">
            <a:avLst/>
          </a:prstGeom>
          <a:solidFill>
            <a:srgbClr val="FFFF00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Sender</a:t>
            </a:r>
          </a:p>
        </p:txBody>
      </p:sp>
      <p:sp>
        <p:nvSpPr>
          <p:cNvPr id="17418" name="Rectangle 10">
            <a:extLst>
              <a:ext uri="{FF2B5EF4-FFF2-40B4-BE49-F238E27FC236}">
                <a16:creationId xmlns:a16="http://schemas.microsoft.com/office/drawing/2014/main" id="{0512D5CD-E59F-0F0C-1102-06FBB9035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276600"/>
            <a:ext cx="1066800" cy="609600"/>
          </a:xfrm>
          <a:prstGeom prst="rect">
            <a:avLst/>
          </a:prstGeom>
          <a:solidFill>
            <a:srgbClr val="FFFF00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Receiver</a:t>
            </a:r>
          </a:p>
        </p:txBody>
      </p:sp>
      <p:sp>
        <p:nvSpPr>
          <p:cNvPr id="17419" name="Rectangle 11">
            <a:extLst>
              <a:ext uri="{FF2B5EF4-FFF2-40B4-BE49-F238E27FC236}">
                <a16:creationId xmlns:a16="http://schemas.microsoft.com/office/drawing/2014/main" id="{CE059EF5-06DE-1A36-D07A-3158CF54B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276600"/>
            <a:ext cx="1066800" cy="609600"/>
          </a:xfrm>
          <a:prstGeom prst="rect">
            <a:avLst/>
          </a:prstGeom>
          <a:solidFill>
            <a:srgbClr val="FFFF00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Sender</a:t>
            </a:r>
          </a:p>
        </p:txBody>
      </p:sp>
      <p:sp>
        <p:nvSpPr>
          <p:cNvPr id="17420" name="Rectangle 12">
            <a:extLst>
              <a:ext uri="{FF2B5EF4-FFF2-40B4-BE49-F238E27FC236}">
                <a16:creationId xmlns:a16="http://schemas.microsoft.com/office/drawing/2014/main" id="{A6770D09-2342-332C-290F-DFE794A0E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133600"/>
            <a:ext cx="1066800" cy="609600"/>
          </a:xfrm>
          <a:prstGeom prst="rect">
            <a:avLst/>
          </a:prstGeom>
          <a:solidFill>
            <a:srgbClr val="FFFF00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Receiver</a:t>
            </a:r>
          </a:p>
        </p:txBody>
      </p:sp>
      <p:sp>
        <p:nvSpPr>
          <p:cNvPr id="17421" name="Line 13">
            <a:extLst>
              <a:ext uri="{FF2B5EF4-FFF2-40B4-BE49-F238E27FC236}">
                <a16:creationId xmlns:a16="http://schemas.microsoft.com/office/drawing/2014/main" id="{8022B78B-39B9-6754-82CF-FD5EF47887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4384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2" name="Line 14">
            <a:extLst>
              <a:ext uri="{FF2B5EF4-FFF2-40B4-BE49-F238E27FC236}">
                <a16:creationId xmlns:a16="http://schemas.microsoft.com/office/drawing/2014/main" id="{BFCE74CB-570A-F805-0B3B-698D00468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438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3" name="Line 15">
            <a:extLst>
              <a:ext uri="{FF2B5EF4-FFF2-40B4-BE49-F238E27FC236}">
                <a16:creationId xmlns:a16="http://schemas.microsoft.com/office/drawing/2014/main" id="{42702F9D-5DDF-DDE2-70CD-D10B245D2D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5814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4" name="Line 16">
            <a:extLst>
              <a:ext uri="{FF2B5EF4-FFF2-40B4-BE49-F238E27FC236}">
                <a16:creationId xmlns:a16="http://schemas.microsoft.com/office/drawing/2014/main" id="{A3AF76B5-78E3-7F77-C38D-AB3082577B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35814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5" name="Text Box 17">
            <a:extLst>
              <a:ext uri="{FF2B5EF4-FFF2-40B4-BE49-F238E27FC236}">
                <a16:creationId xmlns:a16="http://schemas.microsoft.com/office/drawing/2014/main" id="{C51E6D54-9D1A-2097-CAA1-4FFFBA677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419600"/>
            <a:ext cx="682625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ByteSender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	public ByteSender(String theName) 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	public void deliver(Address theDest, byte[] data);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ByteReceiver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	public ByteReceiver(String theName, Address theAddr)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	public byte[] receive()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}</a:t>
            </a:r>
          </a:p>
        </p:txBody>
      </p:sp>
      <p:sp>
        <p:nvSpPr>
          <p:cNvPr id="17426" name="AutoShape 18">
            <a:extLst>
              <a:ext uri="{FF2B5EF4-FFF2-40B4-BE49-F238E27FC236}">
                <a16:creationId xmlns:a16="http://schemas.microsoft.com/office/drawing/2014/main" id="{6397D846-E56F-EB98-1B1C-82CBD9D7B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905000"/>
            <a:ext cx="457200" cy="457200"/>
          </a:xfrm>
          <a:prstGeom prst="octagon">
            <a:avLst>
              <a:gd name="adj" fmla="val 29287"/>
            </a:avLst>
          </a:prstGeom>
          <a:solidFill>
            <a:srgbClr val="FF99CC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Adr</a:t>
            </a:r>
          </a:p>
        </p:txBody>
      </p:sp>
      <p:sp>
        <p:nvSpPr>
          <p:cNvPr id="17427" name="AutoShape 19">
            <a:extLst>
              <a:ext uri="{FF2B5EF4-FFF2-40B4-BE49-F238E27FC236}">
                <a16:creationId xmlns:a16="http://schemas.microsoft.com/office/drawing/2014/main" id="{D84255A4-FFD5-FD8E-913D-C2ACF3F40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124200"/>
            <a:ext cx="457200" cy="457200"/>
          </a:xfrm>
          <a:prstGeom prst="octagon">
            <a:avLst>
              <a:gd name="adj" fmla="val 29287"/>
            </a:avLst>
          </a:prstGeom>
          <a:solidFill>
            <a:srgbClr val="FF99CC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6CBE7DF-7B6E-3C85-6BEC-4F2E6805D6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Request-Reply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4A47374-A839-FE88-30DA-88D216AF7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524000"/>
            <a:ext cx="1828800" cy="16002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Client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91747C00-1F53-8539-9E73-560CDC741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524000"/>
            <a:ext cx="1828800" cy="16002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Server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37" name="AutoShape 5">
            <a:extLst>
              <a:ext uri="{FF2B5EF4-FFF2-40B4-BE49-F238E27FC236}">
                <a16:creationId xmlns:a16="http://schemas.microsoft.com/office/drawing/2014/main" id="{F5778989-3CC6-C5A2-9AA7-B0456BA256A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19600" y="533400"/>
            <a:ext cx="304800" cy="3810000"/>
          </a:xfrm>
          <a:prstGeom prst="can">
            <a:avLst>
              <a:gd name="adj" fmla="val 124942"/>
            </a:avLst>
          </a:prstGeom>
          <a:solidFill>
            <a:srgbClr val="FFFF99"/>
          </a:solidFill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o-RO" altLang="en-US" sz="1800"/>
          </a:p>
        </p:txBody>
      </p:sp>
      <p:sp>
        <p:nvSpPr>
          <p:cNvPr id="18438" name="Line 6">
            <a:extLst>
              <a:ext uri="{FF2B5EF4-FFF2-40B4-BE49-F238E27FC236}">
                <a16:creationId xmlns:a16="http://schemas.microsoft.com/office/drawing/2014/main" id="{DFAC7930-C9CC-24E6-4BA4-137E9B4F92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4384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474628C3-7249-A5DA-77E2-931A57BE4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133600"/>
            <a:ext cx="1295400" cy="609600"/>
          </a:xfrm>
          <a:prstGeom prst="rect">
            <a:avLst/>
          </a:prstGeom>
          <a:solidFill>
            <a:srgbClr val="FFFF00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Requestor</a:t>
            </a: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9ABA1C02-7DED-1A83-6EFA-C9496CE0A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133600"/>
            <a:ext cx="1066800" cy="609600"/>
          </a:xfrm>
          <a:prstGeom prst="rect">
            <a:avLst/>
          </a:prstGeom>
          <a:solidFill>
            <a:srgbClr val="FFFF00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Replyer</a:t>
            </a:r>
          </a:p>
        </p:txBody>
      </p:sp>
      <p:sp>
        <p:nvSpPr>
          <p:cNvPr id="18441" name="Line 9">
            <a:extLst>
              <a:ext uri="{FF2B5EF4-FFF2-40B4-BE49-F238E27FC236}">
                <a16:creationId xmlns:a16="http://schemas.microsoft.com/office/drawing/2014/main" id="{96514444-1AD5-B7A8-C226-FB7E5B6757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4384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2" name="Line 10">
            <a:extLst>
              <a:ext uri="{FF2B5EF4-FFF2-40B4-BE49-F238E27FC236}">
                <a16:creationId xmlns:a16="http://schemas.microsoft.com/office/drawing/2014/main" id="{C176D4D0-F846-ACAF-C5E8-607B85339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438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3" name="Text Box 11">
            <a:extLst>
              <a:ext uri="{FF2B5EF4-FFF2-40B4-BE49-F238E27FC236}">
                <a16:creationId xmlns:a16="http://schemas.microsoft.com/office/drawing/2014/main" id="{8C53613B-C8EE-0D95-46BE-D3CCA253E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3429000"/>
            <a:ext cx="903605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Requestor{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	public Requestor(String theName) 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	public byte[] deliver_and_wait_feedback(Address theDest, byte[] data);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public interface ByteStreamTransformer{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	public byte[] transform(byte[] in);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Replyer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	public Replyer(String theName, Address theAddr);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	public void receive_transform_and_send_feedback(ByteStreamTransformer t);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18444" name="AutoShape 12">
            <a:extLst>
              <a:ext uri="{FF2B5EF4-FFF2-40B4-BE49-F238E27FC236}">
                <a16:creationId xmlns:a16="http://schemas.microsoft.com/office/drawing/2014/main" id="{A7067765-9257-6BB1-9B72-840EC2068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905000"/>
            <a:ext cx="457200" cy="457200"/>
          </a:xfrm>
          <a:prstGeom prst="octagon">
            <a:avLst>
              <a:gd name="adj" fmla="val 29287"/>
            </a:avLst>
          </a:prstGeom>
          <a:solidFill>
            <a:srgbClr val="FF99CC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B93932E-F36A-216C-CE17-AEB5163A3B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Implementations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E3480DE-BA17-4764-153B-8426E130D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Example implementations are provided in the course web page</a:t>
            </a:r>
            <a:r>
              <a:rPr lang="en-US" altLang="en-US" sz="1800" dirty="0"/>
              <a:t>:  </a:t>
            </a:r>
            <a:r>
              <a:rPr lang="en-US" altLang="en-US" sz="1600" dirty="0">
                <a:hlinkClick r:id="rId2"/>
              </a:rPr>
              <a:t>http://staff.cs.upt.ro/~ioana/arhit-engl/curs/exemple_bytecomm.html</a:t>
            </a:r>
            <a:endParaRPr lang="en-US" altLang="en-US" sz="2400" dirty="0"/>
          </a:p>
          <a:p>
            <a:pPr lvl="1" eaLnBrk="1" hangingPunct="1"/>
            <a:r>
              <a:rPr lang="en-US" altLang="en-US" sz="2000" dirty="0" err="1"/>
              <a:t>ByteSender-ByteReceiver</a:t>
            </a: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Requestor-</a:t>
            </a:r>
            <a:r>
              <a:rPr lang="en-US" altLang="en-US" sz="2000" dirty="0" err="1"/>
              <a:t>Replyer</a:t>
            </a:r>
            <a:endParaRPr lang="en-US" altLang="en-US" sz="2000" dirty="0"/>
          </a:p>
          <a:p>
            <a:pPr eaLnBrk="1" hangingPunct="1"/>
            <a:r>
              <a:rPr lang="en-US" altLang="en-US" sz="2400" dirty="0"/>
              <a:t>The code can be used as-is: the details of their implementation are outside the scope of this course  (will be studied in a course for distributed applications and network programming)</a:t>
            </a:r>
          </a:p>
          <a:p>
            <a:pPr eaLnBrk="1" hangingPunct="1"/>
            <a:r>
              <a:rPr lang="en-US" altLang="en-US" sz="2400" dirty="0"/>
              <a:t>Examples of client-server applications:</a:t>
            </a:r>
          </a:p>
          <a:p>
            <a:pPr lvl="1" eaLnBrk="1" hangingPunct="1"/>
            <a:r>
              <a:rPr lang="en-US" altLang="en-US" sz="2000" dirty="0"/>
              <a:t>Client-Server with Send-Receive (SR)</a:t>
            </a:r>
          </a:p>
          <a:p>
            <a:pPr lvl="1" eaLnBrk="1" hangingPunct="1"/>
            <a:r>
              <a:rPr lang="en-US" altLang="en-US" sz="2000" dirty="0"/>
              <a:t>Client-Server with Requestor-</a:t>
            </a:r>
            <a:r>
              <a:rPr lang="en-US" altLang="en-US" sz="2000" dirty="0" err="1"/>
              <a:t>Replyer</a:t>
            </a:r>
            <a:r>
              <a:rPr lang="en-US" altLang="en-US" sz="2000" dirty="0"/>
              <a:t> (RR)</a:t>
            </a:r>
          </a:p>
          <a:p>
            <a:pPr eaLnBrk="1" hangingPunct="1"/>
            <a:endParaRPr lang="en-US" alt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73D1336-8AD4-4FA0-4CE9-0EF8970470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Implementation Forwarder-Receiver over Send-Receive</a:t>
            </a:r>
          </a:p>
        </p:txBody>
      </p:sp>
      <p:pic>
        <p:nvPicPr>
          <p:cNvPr id="20483" name="Picture 3">
            <a:extLst>
              <a:ext uri="{FF2B5EF4-FFF2-40B4-BE49-F238E27FC236}">
                <a16:creationId xmlns:a16="http://schemas.microsoft.com/office/drawing/2014/main" id="{1CB7C41F-DA04-970D-3389-119FA2891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3100"/>
            <a:ext cx="914400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A34B2CA-D6A0-2E82-5ABA-ADDD9873FA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Distributed systems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0E47155-5C2A-BB7D-8E85-3E9222BB0D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Outline: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Introduction: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Models for distributed applications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Very short intro in network programming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Patterns used for distributed systems middleware: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Forwarder-Receiver: [POSA1], from chap.3.6 (</a:t>
            </a:r>
            <a:r>
              <a:rPr lang="en-US" altLang="en-US" sz="1800" dirty="0" err="1"/>
              <a:t>pag</a:t>
            </a:r>
            <a:r>
              <a:rPr lang="en-US" altLang="en-US" sz="1800" dirty="0"/>
              <a:t> 307-322)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Client-Dispatcher-Server: [POSA1], from chap. 3.6 (</a:t>
            </a:r>
            <a:r>
              <a:rPr lang="en-US" altLang="en-US" sz="1800" dirty="0" err="1"/>
              <a:t>pag</a:t>
            </a:r>
            <a:r>
              <a:rPr lang="en-US" altLang="en-US" sz="1800" dirty="0"/>
              <a:t> 323-336)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Remote Proxy:  [POSA1], from chap. 3.4 (</a:t>
            </a:r>
            <a:r>
              <a:rPr lang="en-US" altLang="en-US" sz="1800" dirty="0" err="1"/>
              <a:t>pag</a:t>
            </a:r>
            <a:r>
              <a:rPr lang="en-US" altLang="en-US" sz="1800" dirty="0"/>
              <a:t> 263-275)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b="1" u="sng" dirty="0"/>
              <a:t>Broker:</a:t>
            </a:r>
            <a:r>
              <a:rPr lang="en-US" altLang="en-US" sz="1800" dirty="0"/>
              <a:t> 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600" dirty="0"/>
              <a:t>[POSA1] chap 2.3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Examples: technologies using the Broker pattern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A0341C1-0F55-3E21-E88E-A2CC7DD5C7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Client-Dispatcher-Server</a:t>
            </a:r>
          </a:p>
        </p:txBody>
      </p:sp>
      <p:sp>
        <p:nvSpPr>
          <p:cNvPr id="21507" name="Line 3">
            <a:extLst>
              <a:ext uri="{FF2B5EF4-FFF2-40B4-BE49-F238E27FC236}">
                <a16:creationId xmlns:a16="http://schemas.microsoft.com/office/drawing/2014/main" id="{3B1B2BE4-44A4-E03E-A484-3BFF09D83F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5240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0C2A6D72-5F1B-7DC0-118A-57201403A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400" i="1"/>
              <a:t>The Client-Dispatcher-Server design pattern introduces an intermediate layer between clients and servers, the dispatcher component. It provides location transparency by means of a name service, and hides the details of the establishment of the communication connection between clients and servers.</a:t>
            </a:r>
            <a:endParaRPr lang="en-US" altLang="en-US" sz="2400" i="1"/>
          </a:p>
        </p:txBody>
      </p:sp>
      <p:sp>
        <p:nvSpPr>
          <p:cNvPr id="21509" name="Line 5">
            <a:extLst>
              <a:ext uri="{FF2B5EF4-FFF2-40B4-BE49-F238E27FC236}">
                <a16:creationId xmlns:a16="http://schemas.microsoft.com/office/drawing/2014/main" id="{B98501E5-B9D7-591E-557C-8FC389BE13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9624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0331A53-CC75-2C07-E046-A8629A19EB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Structure of Client-Dispatcher-Server</a:t>
            </a:r>
          </a:p>
        </p:txBody>
      </p:sp>
      <p:pic>
        <p:nvPicPr>
          <p:cNvPr id="23555" name="Picture 3">
            <a:extLst>
              <a:ext uri="{FF2B5EF4-FFF2-40B4-BE49-F238E27FC236}">
                <a16:creationId xmlns:a16="http://schemas.microsoft.com/office/drawing/2014/main" id="{B3E1E087-D62A-BAD6-D626-8C59CE7821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4"/>
          <a:stretch>
            <a:fillRect/>
          </a:stretch>
        </p:blipFill>
        <p:spPr bwMode="auto">
          <a:xfrm>
            <a:off x="533400" y="1295400"/>
            <a:ext cx="8382000" cy="340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4">
            <a:extLst>
              <a:ext uri="{FF2B5EF4-FFF2-40B4-BE49-F238E27FC236}">
                <a16:creationId xmlns:a16="http://schemas.microsoft.com/office/drawing/2014/main" id="{CD6F928F-E9C5-A91F-0FB3-06EA36A92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22"/>
          <a:stretch>
            <a:fillRect/>
          </a:stretch>
        </p:blipFill>
        <p:spPr bwMode="auto">
          <a:xfrm>
            <a:off x="2743200" y="3595688"/>
            <a:ext cx="4191000" cy="317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 Box 5">
            <a:extLst>
              <a:ext uri="{FF2B5EF4-FFF2-40B4-BE49-F238E27FC236}">
                <a16:creationId xmlns:a16="http://schemas.microsoft.com/office/drawing/2014/main" id="{8A680E5A-478F-2D6E-A865-F58EA0E74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415088"/>
            <a:ext cx="206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[POSA]-Fig/P. 325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CB914D3-889D-487C-DFEC-4B5FDCF1B3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Structure of Client-Dispatcher-Server</a:t>
            </a:r>
          </a:p>
        </p:txBody>
      </p:sp>
      <p:pic>
        <p:nvPicPr>
          <p:cNvPr id="24579" name="Picture 3">
            <a:extLst>
              <a:ext uri="{FF2B5EF4-FFF2-40B4-BE49-F238E27FC236}">
                <a16:creationId xmlns:a16="http://schemas.microsoft.com/office/drawing/2014/main" id="{6167C62F-9CAD-626E-9BBB-51BC7D33E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9" r="6819"/>
          <a:stretch>
            <a:fillRect/>
          </a:stretch>
        </p:blipFill>
        <p:spPr bwMode="auto">
          <a:xfrm>
            <a:off x="157163" y="1436688"/>
            <a:ext cx="8836025" cy="439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4">
            <a:extLst>
              <a:ext uri="{FF2B5EF4-FFF2-40B4-BE49-F238E27FC236}">
                <a16:creationId xmlns:a16="http://schemas.microsoft.com/office/drawing/2014/main" id="{73A4E095-5152-9B36-2004-D70F2B5C2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415088"/>
            <a:ext cx="206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[POSA]-Fig/P. 326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41F82CD-C20A-5295-FD9D-2D737C4033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Variant: Client-Dispatcher-</a:t>
            </a:r>
            <a:r>
              <a:rPr lang="en-US" altLang="en-US" sz="4000" i="1"/>
              <a:t>Service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6EB65B8-5708-B876-83BA-DE80FF6051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eaLnBrk="1" hangingPunct="1"/>
            <a:r>
              <a:rPr lang="en-US" altLang="en-US" sz="2000"/>
              <a:t>Clients address Services, not Servers </a:t>
            </a:r>
          </a:p>
          <a:p>
            <a:pPr eaLnBrk="1" hangingPunct="1"/>
            <a:r>
              <a:rPr lang="en-US" altLang="en-US" sz="2000"/>
              <a:t>The Dispatcher searches its repository to find a server that provides  the service (There could be several servers providing the same service)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5A9EA12-FC12-9112-5706-A42C4BD717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Interaction Client-Dispatcher-Server</a:t>
            </a:r>
          </a:p>
        </p:txBody>
      </p:sp>
      <p:sp>
        <p:nvSpPr>
          <p:cNvPr id="26627" name="AutoShape 3">
            <a:extLst>
              <a:ext uri="{FF2B5EF4-FFF2-40B4-BE49-F238E27FC236}">
                <a16:creationId xmlns:a16="http://schemas.microsoft.com/office/drawing/2014/main" id="{5E8C5A91-E395-D1DB-AF7E-5F4187233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819400"/>
            <a:ext cx="12954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Client</a:t>
            </a:r>
          </a:p>
        </p:txBody>
      </p:sp>
      <p:sp>
        <p:nvSpPr>
          <p:cNvPr id="26628" name="AutoShape 4">
            <a:extLst>
              <a:ext uri="{FF2B5EF4-FFF2-40B4-BE49-F238E27FC236}">
                <a16:creationId xmlns:a16="http://schemas.microsoft.com/office/drawing/2014/main" id="{F9422AEB-AFBE-7F4B-23C8-F9EDFA5A8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819400"/>
            <a:ext cx="12954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Server</a:t>
            </a:r>
          </a:p>
        </p:txBody>
      </p:sp>
      <p:sp>
        <p:nvSpPr>
          <p:cNvPr id="26629" name="AutoShape 5">
            <a:extLst>
              <a:ext uri="{FF2B5EF4-FFF2-40B4-BE49-F238E27FC236}">
                <a16:creationId xmlns:a16="http://schemas.microsoft.com/office/drawing/2014/main" id="{0655178E-DA02-7EC4-0285-A4BCAC942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572000"/>
            <a:ext cx="12954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Dispatcher</a:t>
            </a:r>
          </a:p>
        </p:txBody>
      </p:sp>
      <p:sp>
        <p:nvSpPr>
          <p:cNvPr id="26630" name="Line 6">
            <a:extLst>
              <a:ext uri="{FF2B5EF4-FFF2-40B4-BE49-F238E27FC236}">
                <a16:creationId xmlns:a16="http://schemas.microsoft.com/office/drawing/2014/main" id="{EF0613B9-BA67-FC5A-1B52-15369821BC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124200"/>
            <a:ext cx="2743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1" name="Line 7">
            <a:extLst>
              <a:ext uri="{FF2B5EF4-FFF2-40B4-BE49-F238E27FC236}">
                <a16:creationId xmlns:a16="http://schemas.microsoft.com/office/drawing/2014/main" id="{D1A93828-50C4-28F5-48E4-11F56329A7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3352800"/>
            <a:ext cx="14478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2" name="Line 8">
            <a:extLst>
              <a:ext uri="{FF2B5EF4-FFF2-40B4-BE49-F238E27FC236}">
                <a16:creationId xmlns:a16="http://schemas.microsoft.com/office/drawing/2014/main" id="{697C8390-0B9F-419E-64EC-DFC767928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352800"/>
            <a:ext cx="14478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3" name="Text Box 9">
            <a:extLst>
              <a:ext uri="{FF2B5EF4-FFF2-40B4-BE49-F238E27FC236}">
                <a16:creationId xmlns:a16="http://schemas.microsoft.com/office/drawing/2014/main" id="{D0EB34A9-088D-F536-7ECC-D337F4D3A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2050" y="2667000"/>
            <a:ext cx="1339850" cy="366713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 i="1"/>
              <a:t>CSProtocol</a:t>
            </a:r>
          </a:p>
        </p:txBody>
      </p:sp>
      <p:sp>
        <p:nvSpPr>
          <p:cNvPr id="26634" name="Text Box 10">
            <a:extLst>
              <a:ext uri="{FF2B5EF4-FFF2-40B4-BE49-F238E27FC236}">
                <a16:creationId xmlns:a16="http://schemas.microsoft.com/office/drawing/2014/main" id="{4FD3FCAA-192C-0A91-0062-F03F8F2DE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550" y="3886200"/>
            <a:ext cx="133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 i="1"/>
              <a:t>DSProtocol</a:t>
            </a:r>
          </a:p>
        </p:txBody>
      </p:sp>
      <p:sp>
        <p:nvSpPr>
          <p:cNvPr id="26635" name="Text Box 11">
            <a:extLst>
              <a:ext uri="{FF2B5EF4-FFF2-40B4-BE49-F238E27FC236}">
                <a16:creationId xmlns:a16="http://schemas.microsoft.com/office/drawing/2014/main" id="{662A741F-8B49-0453-163E-3AF6FA888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900488"/>
            <a:ext cx="1352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 i="1"/>
              <a:t>CDProtocol</a:t>
            </a:r>
          </a:p>
        </p:txBody>
      </p:sp>
      <p:sp>
        <p:nvSpPr>
          <p:cNvPr id="26636" name="Freeform 12">
            <a:extLst>
              <a:ext uri="{FF2B5EF4-FFF2-40B4-BE49-F238E27FC236}">
                <a16:creationId xmlns:a16="http://schemas.microsoft.com/office/drawing/2014/main" id="{E8F6D0B9-70C3-C8EB-533D-51C663450BEB}"/>
              </a:ext>
            </a:extLst>
          </p:cNvPr>
          <p:cNvSpPr>
            <a:spLocks/>
          </p:cNvSpPr>
          <p:nvPr/>
        </p:nvSpPr>
        <p:spPr bwMode="auto">
          <a:xfrm>
            <a:off x="4267200" y="1752600"/>
            <a:ext cx="249238" cy="2005013"/>
          </a:xfrm>
          <a:custGeom>
            <a:avLst/>
            <a:gdLst>
              <a:gd name="T0" fmla="*/ 0 w 157"/>
              <a:gd name="T1" fmla="*/ 0 h 1263"/>
              <a:gd name="T2" fmla="*/ 2147483646 w 157"/>
              <a:gd name="T3" fmla="*/ 2147483646 h 1263"/>
              <a:gd name="T4" fmla="*/ 2147483646 w 157"/>
              <a:gd name="T5" fmla="*/ 2147483646 h 1263"/>
              <a:gd name="T6" fmla="*/ 2147483646 w 157"/>
              <a:gd name="T7" fmla="*/ 2147483646 h 1263"/>
              <a:gd name="T8" fmla="*/ 2147483646 w 157"/>
              <a:gd name="T9" fmla="*/ 2147483646 h 1263"/>
              <a:gd name="T10" fmla="*/ 2147483646 w 157"/>
              <a:gd name="T11" fmla="*/ 2147483646 h 1263"/>
              <a:gd name="T12" fmla="*/ 2147483646 w 157"/>
              <a:gd name="T13" fmla="*/ 2147483646 h 1263"/>
              <a:gd name="T14" fmla="*/ 2147483646 w 157"/>
              <a:gd name="T15" fmla="*/ 2147483646 h 1263"/>
              <a:gd name="T16" fmla="*/ 2147483646 w 157"/>
              <a:gd name="T17" fmla="*/ 2147483646 h 1263"/>
              <a:gd name="T18" fmla="*/ 2147483646 w 157"/>
              <a:gd name="T19" fmla="*/ 2147483646 h 1263"/>
              <a:gd name="T20" fmla="*/ 2147483646 w 157"/>
              <a:gd name="T21" fmla="*/ 2147483646 h 126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7"/>
              <a:gd name="T34" fmla="*/ 0 h 1263"/>
              <a:gd name="T35" fmla="*/ 157 w 157"/>
              <a:gd name="T36" fmla="*/ 1263 h 126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7" h="1263">
                <a:moveTo>
                  <a:pt x="0" y="0"/>
                </a:moveTo>
                <a:cubicBezTo>
                  <a:pt x="8" y="50"/>
                  <a:pt x="11" y="101"/>
                  <a:pt x="23" y="150"/>
                </a:cubicBezTo>
                <a:cubicBezTo>
                  <a:pt x="30" y="178"/>
                  <a:pt x="66" y="222"/>
                  <a:pt x="79" y="245"/>
                </a:cubicBezTo>
                <a:cubicBezTo>
                  <a:pt x="101" y="283"/>
                  <a:pt x="115" y="324"/>
                  <a:pt x="134" y="363"/>
                </a:cubicBezTo>
                <a:cubicBezTo>
                  <a:pt x="131" y="397"/>
                  <a:pt x="135" y="433"/>
                  <a:pt x="126" y="466"/>
                </a:cubicBezTo>
                <a:cubicBezTo>
                  <a:pt x="121" y="484"/>
                  <a:pt x="94" y="513"/>
                  <a:pt x="94" y="513"/>
                </a:cubicBezTo>
                <a:cubicBezTo>
                  <a:pt x="78" y="575"/>
                  <a:pt x="59" y="585"/>
                  <a:pt x="79" y="663"/>
                </a:cubicBezTo>
                <a:cubicBezTo>
                  <a:pt x="82" y="675"/>
                  <a:pt x="95" y="683"/>
                  <a:pt x="102" y="694"/>
                </a:cubicBezTo>
                <a:cubicBezTo>
                  <a:pt x="116" y="715"/>
                  <a:pt x="142" y="758"/>
                  <a:pt x="142" y="758"/>
                </a:cubicBezTo>
                <a:cubicBezTo>
                  <a:pt x="157" y="845"/>
                  <a:pt x="143" y="887"/>
                  <a:pt x="118" y="963"/>
                </a:cubicBezTo>
                <a:cubicBezTo>
                  <a:pt x="105" y="1064"/>
                  <a:pt x="134" y="1161"/>
                  <a:pt x="134" y="1263"/>
                </a:cubicBezTo>
              </a:path>
            </a:pathLst>
          </a:custGeom>
          <a:noFill/>
          <a:ln w="22225">
            <a:solidFill>
              <a:srgbClr val="FF0000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7" name="Freeform 13">
            <a:extLst>
              <a:ext uri="{FF2B5EF4-FFF2-40B4-BE49-F238E27FC236}">
                <a16:creationId xmlns:a16="http://schemas.microsoft.com/office/drawing/2014/main" id="{139DB62F-B8C3-3085-148F-EFD94905B06A}"/>
              </a:ext>
            </a:extLst>
          </p:cNvPr>
          <p:cNvSpPr>
            <a:spLocks/>
          </p:cNvSpPr>
          <p:nvPr/>
        </p:nvSpPr>
        <p:spPr bwMode="auto">
          <a:xfrm rot="-2501343">
            <a:off x="5237163" y="3328988"/>
            <a:ext cx="249237" cy="2005012"/>
          </a:xfrm>
          <a:custGeom>
            <a:avLst/>
            <a:gdLst>
              <a:gd name="T0" fmla="*/ 0 w 157"/>
              <a:gd name="T1" fmla="*/ 0 h 1263"/>
              <a:gd name="T2" fmla="*/ 2147483646 w 157"/>
              <a:gd name="T3" fmla="*/ 2147483646 h 1263"/>
              <a:gd name="T4" fmla="*/ 2147483646 w 157"/>
              <a:gd name="T5" fmla="*/ 2147483646 h 1263"/>
              <a:gd name="T6" fmla="*/ 2147483646 w 157"/>
              <a:gd name="T7" fmla="*/ 2147483646 h 1263"/>
              <a:gd name="T8" fmla="*/ 2147483646 w 157"/>
              <a:gd name="T9" fmla="*/ 2147483646 h 1263"/>
              <a:gd name="T10" fmla="*/ 2147483646 w 157"/>
              <a:gd name="T11" fmla="*/ 2147483646 h 1263"/>
              <a:gd name="T12" fmla="*/ 2147483646 w 157"/>
              <a:gd name="T13" fmla="*/ 2147483646 h 1263"/>
              <a:gd name="T14" fmla="*/ 2147483646 w 157"/>
              <a:gd name="T15" fmla="*/ 2147483646 h 1263"/>
              <a:gd name="T16" fmla="*/ 2147483646 w 157"/>
              <a:gd name="T17" fmla="*/ 2147483646 h 1263"/>
              <a:gd name="T18" fmla="*/ 2147483646 w 157"/>
              <a:gd name="T19" fmla="*/ 2147483646 h 1263"/>
              <a:gd name="T20" fmla="*/ 2147483646 w 157"/>
              <a:gd name="T21" fmla="*/ 2147483646 h 126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7"/>
              <a:gd name="T34" fmla="*/ 0 h 1263"/>
              <a:gd name="T35" fmla="*/ 157 w 157"/>
              <a:gd name="T36" fmla="*/ 1263 h 126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7" h="1263">
                <a:moveTo>
                  <a:pt x="0" y="0"/>
                </a:moveTo>
                <a:cubicBezTo>
                  <a:pt x="8" y="50"/>
                  <a:pt x="11" y="101"/>
                  <a:pt x="23" y="150"/>
                </a:cubicBezTo>
                <a:cubicBezTo>
                  <a:pt x="30" y="178"/>
                  <a:pt x="66" y="222"/>
                  <a:pt x="79" y="245"/>
                </a:cubicBezTo>
                <a:cubicBezTo>
                  <a:pt x="101" y="283"/>
                  <a:pt x="115" y="324"/>
                  <a:pt x="134" y="363"/>
                </a:cubicBezTo>
                <a:cubicBezTo>
                  <a:pt x="131" y="397"/>
                  <a:pt x="135" y="433"/>
                  <a:pt x="126" y="466"/>
                </a:cubicBezTo>
                <a:cubicBezTo>
                  <a:pt x="121" y="484"/>
                  <a:pt x="94" y="513"/>
                  <a:pt x="94" y="513"/>
                </a:cubicBezTo>
                <a:cubicBezTo>
                  <a:pt x="78" y="575"/>
                  <a:pt x="59" y="585"/>
                  <a:pt x="79" y="663"/>
                </a:cubicBezTo>
                <a:cubicBezTo>
                  <a:pt x="82" y="675"/>
                  <a:pt x="95" y="683"/>
                  <a:pt x="102" y="694"/>
                </a:cubicBezTo>
                <a:cubicBezTo>
                  <a:pt x="116" y="715"/>
                  <a:pt x="142" y="758"/>
                  <a:pt x="142" y="758"/>
                </a:cubicBezTo>
                <a:cubicBezTo>
                  <a:pt x="157" y="845"/>
                  <a:pt x="143" y="887"/>
                  <a:pt x="118" y="963"/>
                </a:cubicBezTo>
                <a:cubicBezTo>
                  <a:pt x="105" y="1064"/>
                  <a:pt x="134" y="1161"/>
                  <a:pt x="134" y="1263"/>
                </a:cubicBezTo>
              </a:path>
            </a:pathLst>
          </a:custGeom>
          <a:noFill/>
          <a:ln w="22225">
            <a:solidFill>
              <a:srgbClr val="FF0000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8" name="Freeform 14">
            <a:extLst>
              <a:ext uri="{FF2B5EF4-FFF2-40B4-BE49-F238E27FC236}">
                <a16:creationId xmlns:a16="http://schemas.microsoft.com/office/drawing/2014/main" id="{03077639-D05C-93E1-01EA-15B5D3450C9B}"/>
              </a:ext>
            </a:extLst>
          </p:cNvPr>
          <p:cNvSpPr>
            <a:spLocks/>
          </p:cNvSpPr>
          <p:nvPr/>
        </p:nvSpPr>
        <p:spPr bwMode="auto">
          <a:xfrm rot="3154305">
            <a:off x="3521075" y="3236913"/>
            <a:ext cx="249238" cy="2005012"/>
          </a:xfrm>
          <a:custGeom>
            <a:avLst/>
            <a:gdLst>
              <a:gd name="T0" fmla="*/ 0 w 157"/>
              <a:gd name="T1" fmla="*/ 0 h 1263"/>
              <a:gd name="T2" fmla="*/ 2147483646 w 157"/>
              <a:gd name="T3" fmla="*/ 2147483646 h 1263"/>
              <a:gd name="T4" fmla="*/ 2147483646 w 157"/>
              <a:gd name="T5" fmla="*/ 2147483646 h 1263"/>
              <a:gd name="T6" fmla="*/ 2147483646 w 157"/>
              <a:gd name="T7" fmla="*/ 2147483646 h 1263"/>
              <a:gd name="T8" fmla="*/ 2147483646 w 157"/>
              <a:gd name="T9" fmla="*/ 2147483646 h 1263"/>
              <a:gd name="T10" fmla="*/ 2147483646 w 157"/>
              <a:gd name="T11" fmla="*/ 2147483646 h 1263"/>
              <a:gd name="T12" fmla="*/ 2147483646 w 157"/>
              <a:gd name="T13" fmla="*/ 2147483646 h 1263"/>
              <a:gd name="T14" fmla="*/ 2147483646 w 157"/>
              <a:gd name="T15" fmla="*/ 2147483646 h 1263"/>
              <a:gd name="T16" fmla="*/ 2147483646 w 157"/>
              <a:gd name="T17" fmla="*/ 2147483646 h 1263"/>
              <a:gd name="T18" fmla="*/ 2147483646 w 157"/>
              <a:gd name="T19" fmla="*/ 2147483646 h 1263"/>
              <a:gd name="T20" fmla="*/ 2147483646 w 157"/>
              <a:gd name="T21" fmla="*/ 2147483646 h 126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7"/>
              <a:gd name="T34" fmla="*/ 0 h 1263"/>
              <a:gd name="T35" fmla="*/ 157 w 157"/>
              <a:gd name="T36" fmla="*/ 1263 h 126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7" h="1263">
                <a:moveTo>
                  <a:pt x="0" y="0"/>
                </a:moveTo>
                <a:cubicBezTo>
                  <a:pt x="8" y="50"/>
                  <a:pt x="11" y="101"/>
                  <a:pt x="23" y="150"/>
                </a:cubicBezTo>
                <a:cubicBezTo>
                  <a:pt x="30" y="178"/>
                  <a:pt x="66" y="222"/>
                  <a:pt x="79" y="245"/>
                </a:cubicBezTo>
                <a:cubicBezTo>
                  <a:pt x="101" y="283"/>
                  <a:pt x="115" y="324"/>
                  <a:pt x="134" y="363"/>
                </a:cubicBezTo>
                <a:cubicBezTo>
                  <a:pt x="131" y="397"/>
                  <a:pt x="135" y="433"/>
                  <a:pt x="126" y="466"/>
                </a:cubicBezTo>
                <a:cubicBezTo>
                  <a:pt x="121" y="484"/>
                  <a:pt x="94" y="513"/>
                  <a:pt x="94" y="513"/>
                </a:cubicBezTo>
                <a:cubicBezTo>
                  <a:pt x="78" y="575"/>
                  <a:pt x="59" y="585"/>
                  <a:pt x="79" y="663"/>
                </a:cubicBezTo>
                <a:cubicBezTo>
                  <a:pt x="82" y="675"/>
                  <a:pt x="95" y="683"/>
                  <a:pt x="102" y="694"/>
                </a:cubicBezTo>
                <a:cubicBezTo>
                  <a:pt x="116" y="715"/>
                  <a:pt x="142" y="758"/>
                  <a:pt x="142" y="758"/>
                </a:cubicBezTo>
                <a:cubicBezTo>
                  <a:pt x="157" y="845"/>
                  <a:pt x="143" y="887"/>
                  <a:pt x="118" y="963"/>
                </a:cubicBezTo>
                <a:cubicBezTo>
                  <a:pt x="105" y="1064"/>
                  <a:pt x="134" y="1161"/>
                  <a:pt x="134" y="1263"/>
                </a:cubicBezTo>
              </a:path>
            </a:pathLst>
          </a:custGeom>
          <a:noFill/>
          <a:ln w="22225">
            <a:solidFill>
              <a:srgbClr val="FF0000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9" name="Text Box 15">
            <a:extLst>
              <a:ext uri="{FF2B5EF4-FFF2-40B4-BE49-F238E27FC236}">
                <a16:creationId xmlns:a16="http://schemas.microsoft.com/office/drawing/2014/main" id="{3D667C80-8FBC-3C21-22E4-B25613F35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715000"/>
            <a:ext cx="6248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 i="1">
                <a:solidFill>
                  <a:srgbClr val="FF0000"/>
                </a:solidFill>
              </a:rPr>
              <a:t>All interactions use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 i="1">
                <a:solidFill>
                  <a:srgbClr val="FF0000"/>
                </a:solidFill>
              </a:rPr>
              <a:t>inter-process communication mechanisms!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38998084-B7DC-4303-1FDC-A6FBD2F9EA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Example Peer-to-Peer:</a:t>
            </a:r>
            <a:br>
              <a:rPr lang="en-US" altLang="en-US" sz="3200"/>
            </a:br>
            <a:r>
              <a:rPr lang="en-US" altLang="en-US" sz="3200"/>
              <a:t>Implementation with Forwarder-Receiver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B71B705-FFD0-B1E7-7954-D2D8F42CD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362200"/>
            <a:ext cx="1371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Peer1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88744724-4CD8-8F67-6C1B-4638BA432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2362200"/>
            <a:ext cx="1219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Peer2</a:t>
            </a:r>
          </a:p>
        </p:txBody>
      </p:sp>
      <p:sp>
        <p:nvSpPr>
          <p:cNvPr id="27653" name="Line 5">
            <a:extLst>
              <a:ext uri="{FF2B5EF4-FFF2-40B4-BE49-F238E27FC236}">
                <a16:creationId xmlns:a16="http://schemas.microsoft.com/office/drawing/2014/main" id="{0EBBE7C1-074C-5345-FB2E-480A678D38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743200"/>
            <a:ext cx="426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4" name="Line 6">
            <a:extLst>
              <a:ext uri="{FF2B5EF4-FFF2-40B4-BE49-F238E27FC236}">
                <a16:creationId xmlns:a16="http://schemas.microsoft.com/office/drawing/2014/main" id="{9334998C-058A-DA44-23B3-C765E2F081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3352800"/>
            <a:ext cx="419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5" name="Text Box 7">
            <a:extLst>
              <a:ext uri="{FF2B5EF4-FFF2-40B4-BE49-F238E27FC236}">
                <a16:creationId xmlns:a16="http://schemas.microsoft.com/office/drawing/2014/main" id="{5846677E-3855-773D-A9AE-EFC468F5F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362200"/>
            <a:ext cx="4618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deliver ( marshal (</a:t>
            </a:r>
            <a:r>
              <a:rPr lang="en-US" altLang="en-US" sz="1400" b="0"/>
              <a:t> How are you  </a:t>
            </a:r>
            <a:r>
              <a:rPr lang="en-US" altLang="en-US" sz="1400"/>
              <a:t>) unmarshal ) receive</a:t>
            </a:r>
          </a:p>
        </p:txBody>
      </p:sp>
      <p:sp>
        <p:nvSpPr>
          <p:cNvPr id="27656" name="Rectangle 8">
            <a:extLst>
              <a:ext uri="{FF2B5EF4-FFF2-40B4-BE49-F238E27FC236}">
                <a16:creationId xmlns:a16="http://schemas.microsoft.com/office/drawing/2014/main" id="{20B7BB24-3C37-4B1E-1643-BB0CE914F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038600"/>
            <a:ext cx="1219200" cy="1219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Registry</a:t>
            </a:r>
          </a:p>
        </p:txBody>
      </p:sp>
      <p:sp>
        <p:nvSpPr>
          <p:cNvPr id="27657" name="Rectangle 9">
            <a:extLst>
              <a:ext uri="{FF2B5EF4-FFF2-40B4-BE49-F238E27FC236}">
                <a16:creationId xmlns:a16="http://schemas.microsoft.com/office/drawing/2014/main" id="{F4ADE359-9886-A247-4DCB-0D53A34EE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5146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F</a:t>
            </a:r>
          </a:p>
        </p:txBody>
      </p:sp>
      <p:sp>
        <p:nvSpPr>
          <p:cNvPr id="27658" name="Rectangle 10">
            <a:extLst>
              <a:ext uri="{FF2B5EF4-FFF2-40B4-BE49-F238E27FC236}">
                <a16:creationId xmlns:a16="http://schemas.microsoft.com/office/drawing/2014/main" id="{91BD9B41-6CF7-A0EE-8386-9383B20C2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0480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R</a:t>
            </a:r>
          </a:p>
        </p:txBody>
      </p:sp>
      <p:sp>
        <p:nvSpPr>
          <p:cNvPr id="27659" name="Rectangle 11">
            <a:extLst>
              <a:ext uri="{FF2B5EF4-FFF2-40B4-BE49-F238E27FC236}">
                <a16:creationId xmlns:a16="http://schemas.microsoft.com/office/drawing/2014/main" id="{5B64877B-47F8-82BB-60A0-2FA754CD9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5146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R</a:t>
            </a:r>
          </a:p>
        </p:txBody>
      </p:sp>
      <p:sp>
        <p:nvSpPr>
          <p:cNvPr id="27660" name="Rectangle 12">
            <a:extLst>
              <a:ext uri="{FF2B5EF4-FFF2-40B4-BE49-F238E27FC236}">
                <a16:creationId xmlns:a16="http://schemas.microsoft.com/office/drawing/2014/main" id="{5F5DD98E-6435-61E1-1A0E-785AF7351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0480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F</a:t>
            </a:r>
          </a:p>
        </p:txBody>
      </p:sp>
      <p:sp>
        <p:nvSpPr>
          <p:cNvPr id="27661" name="AutoShape 13">
            <a:extLst>
              <a:ext uri="{FF2B5EF4-FFF2-40B4-BE49-F238E27FC236}">
                <a16:creationId xmlns:a16="http://schemas.microsoft.com/office/drawing/2014/main" id="{986223F6-21D8-3801-7820-2BE488DF0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638800"/>
            <a:ext cx="2743200" cy="1066800"/>
          </a:xfrm>
          <a:prstGeom prst="can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Config.db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“Peer1”: adresa 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“Peer2”: adresa …</a:t>
            </a:r>
          </a:p>
        </p:txBody>
      </p:sp>
      <p:sp>
        <p:nvSpPr>
          <p:cNvPr id="27662" name="Line 14">
            <a:extLst>
              <a:ext uri="{FF2B5EF4-FFF2-40B4-BE49-F238E27FC236}">
                <a16:creationId xmlns:a16="http://schemas.microsoft.com/office/drawing/2014/main" id="{C63172E7-9455-D4F6-D38E-87E3F1380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257800"/>
            <a:ext cx="0" cy="457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3" name="Arc 15">
            <a:extLst>
              <a:ext uri="{FF2B5EF4-FFF2-40B4-BE49-F238E27FC236}">
                <a16:creationId xmlns:a16="http://schemas.microsoft.com/office/drawing/2014/main" id="{AB096263-A6BD-49AF-78BB-B66EE99584CB}"/>
              </a:ext>
            </a:extLst>
          </p:cNvPr>
          <p:cNvSpPr>
            <a:spLocks/>
          </p:cNvSpPr>
          <p:nvPr/>
        </p:nvSpPr>
        <p:spPr bwMode="auto">
          <a:xfrm rot="16499463" flipH="1">
            <a:off x="1334294" y="3836194"/>
            <a:ext cx="990600" cy="6111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64" name="Arc 16">
            <a:extLst>
              <a:ext uri="{FF2B5EF4-FFF2-40B4-BE49-F238E27FC236}">
                <a16:creationId xmlns:a16="http://schemas.microsoft.com/office/drawing/2014/main" id="{FED94F10-C70A-C59B-72BE-71141BC3A2F0}"/>
              </a:ext>
            </a:extLst>
          </p:cNvPr>
          <p:cNvSpPr>
            <a:spLocks/>
          </p:cNvSpPr>
          <p:nvPr/>
        </p:nvSpPr>
        <p:spPr bwMode="auto">
          <a:xfrm rot="5100537">
            <a:off x="7239000" y="3867150"/>
            <a:ext cx="990600" cy="6858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65" name="Text Box 17">
            <a:extLst>
              <a:ext uri="{FF2B5EF4-FFF2-40B4-BE49-F238E27FC236}">
                <a16:creationId xmlns:a16="http://schemas.microsoft.com/office/drawing/2014/main" id="{B83B7480-72E7-E5B3-A6F1-BA827FD17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971800"/>
            <a:ext cx="4381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receive ( unmarshal (</a:t>
            </a:r>
            <a:r>
              <a:rPr lang="en-US" altLang="en-US" sz="1400" b="0"/>
              <a:t> I am alive  </a:t>
            </a:r>
            <a:r>
              <a:rPr lang="en-US" altLang="en-US" sz="1400"/>
              <a:t>) marshal ) deliver</a:t>
            </a:r>
          </a:p>
        </p:txBody>
      </p:sp>
      <p:sp>
        <p:nvSpPr>
          <p:cNvPr id="27666" name="Rectangle 18">
            <a:extLst>
              <a:ext uri="{FF2B5EF4-FFF2-40B4-BE49-F238E27FC236}">
                <a16:creationId xmlns:a16="http://schemas.microsoft.com/office/drawing/2014/main" id="{B1ADD07C-D313-E2CF-FBE2-38FD81B51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038600"/>
            <a:ext cx="1219200" cy="1219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Registry</a:t>
            </a:r>
          </a:p>
        </p:txBody>
      </p:sp>
      <p:sp>
        <p:nvSpPr>
          <p:cNvPr id="27667" name="AutoShape 19">
            <a:extLst>
              <a:ext uri="{FF2B5EF4-FFF2-40B4-BE49-F238E27FC236}">
                <a16:creationId xmlns:a16="http://schemas.microsoft.com/office/drawing/2014/main" id="{12CB7B42-0C85-EBBC-C543-B37F54969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638800"/>
            <a:ext cx="2743200" cy="1066800"/>
          </a:xfrm>
          <a:prstGeom prst="can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Config.db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“Peer1”: adresa 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“Peer2”: adresa …</a:t>
            </a:r>
          </a:p>
        </p:txBody>
      </p:sp>
      <p:sp>
        <p:nvSpPr>
          <p:cNvPr id="27668" name="Line 20">
            <a:extLst>
              <a:ext uri="{FF2B5EF4-FFF2-40B4-BE49-F238E27FC236}">
                <a16:creationId xmlns:a16="http://schemas.microsoft.com/office/drawing/2014/main" id="{EE4E5309-133C-8241-989B-2C7598FE20E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257800"/>
            <a:ext cx="0" cy="457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9" name="Freeform 21">
            <a:extLst>
              <a:ext uri="{FF2B5EF4-FFF2-40B4-BE49-F238E27FC236}">
                <a16:creationId xmlns:a16="http://schemas.microsoft.com/office/drawing/2014/main" id="{CBF33ECD-620B-C3F0-9DB1-4B0A987C9D60}"/>
              </a:ext>
            </a:extLst>
          </p:cNvPr>
          <p:cNvSpPr>
            <a:spLocks/>
          </p:cNvSpPr>
          <p:nvPr/>
        </p:nvSpPr>
        <p:spPr bwMode="auto">
          <a:xfrm>
            <a:off x="4572000" y="2057400"/>
            <a:ext cx="152400" cy="4038600"/>
          </a:xfrm>
          <a:custGeom>
            <a:avLst/>
            <a:gdLst>
              <a:gd name="T0" fmla="*/ 0 w 157"/>
              <a:gd name="T1" fmla="*/ 0 h 1263"/>
              <a:gd name="T2" fmla="*/ 2147483646 w 157"/>
              <a:gd name="T3" fmla="*/ 2147483646 h 1263"/>
              <a:gd name="T4" fmla="*/ 2147483646 w 157"/>
              <a:gd name="T5" fmla="*/ 2147483646 h 1263"/>
              <a:gd name="T6" fmla="*/ 2147483646 w 157"/>
              <a:gd name="T7" fmla="*/ 2147483646 h 1263"/>
              <a:gd name="T8" fmla="*/ 2147483646 w 157"/>
              <a:gd name="T9" fmla="*/ 2147483646 h 1263"/>
              <a:gd name="T10" fmla="*/ 2147483646 w 157"/>
              <a:gd name="T11" fmla="*/ 2147483646 h 1263"/>
              <a:gd name="T12" fmla="*/ 2147483646 w 157"/>
              <a:gd name="T13" fmla="*/ 2147483646 h 1263"/>
              <a:gd name="T14" fmla="*/ 2147483646 w 157"/>
              <a:gd name="T15" fmla="*/ 2147483646 h 1263"/>
              <a:gd name="T16" fmla="*/ 2147483646 w 157"/>
              <a:gd name="T17" fmla="*/ 2147483646 h 1263"/>
              <a:gd name="T18" fmla="*/ 2147483646 w 157"/>
              <a:gd name="T19" fmla="*/ 2147483646 h 1263"/>
              <a:gd name="T20" fmla="*/ 2147483646 w 157"/>
              <a:gd name="T21" fmla="*/ 2147483646 h 126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7"/>
              <a:gd name="T34" fmla="*/ 0 h 1263"/>
              <a:gd name="T35" fmla="*/ 157 w 157"/>
              <a:gd name="T36" fmla="*/ 1263 h 126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7" h="1263">
                <a:moveTo>
                  <a:pt x="0" y="0"/>
                </a:moveTo>
                <a:cubicBezTo>
                  <a:pt x="8" y="50"/>
                  <a:pt x="11" y="101"/>
                  <a:pt x="23" y="150"/>
                </a:cubicBezTo>
                <a:cubicBezTo>
                  <a:pt x="30" y="178"/>
                  <a:pt x="66" y="222"/>
                  <a:pt x="79" y="245"/>
                </a:cubicBezTo>
                <a:cubicBezTo>
                  <a:pt x="101" y="283"/>
                  <a:pt x="115" y="324"/>
                  <a:pt x="134" y="363"/>
                </a:cubicBezTo>
                <a:cubicBezTo>
                  <a:pt x="131" y="397"/>
                  <a:pt x="135" y="433"/>
                  <a:pt x="126" y="466"/>
                </a:cubicBezTo>
                <a:cubicBezTo>
                  <a:pt x="121" y="484"/>
                  <a:pt x="94" y="513"/>
                  <a:pt x="94" y="513"/>
                </a:cubicBezTo>
                <a:cubicBezTo>
                  <a:pt x="78" y="575"/>
                  <a:pt x="59" y="585"/>
                  <a:pt x="79" y="663"/>
                </a:cubicBezTo>
                <a:cubicBezTo>
                  <a:pt x="82" y="675"/>
                  <a:pt x="95" y="683"/>
                  <a:pt x="102" y="694"/>
                </a:cubicBezTo>
                <a:cubicBezTo>
                  <a:pt x="116" y="715"/>
                  <a:pt x="142" y="758"/>
                  <a:pt x="142" y="758"/>
                </a:cubicBezTo>
                <a:cubicBezTo>
                  <a:pt x="157" y="845"/>
                  <a:pt x="143" y="887"/>
                  <a:pt x="118" y="963"/>
                </a:cubicBezTo>
                <a:cubicBezTo>
                  <a:pt x="105" y="1064"/>
                  <a:pt x="134" y="1161"/>
                  <a:pt x="134" y="1263"/>
                </a:cubicBezTo>
              </a:path>
            </a:pathLst>
          </a:custGeom>
          <a:solidFill>
            <a:schemeClr val="bg1">
              <a:alpha val="39999"/>
            </a:schemeClr>
          </a:solidFill>
          <a:ln w="22225">
            <a:solidFill>
              <a:srgbClr val="FF0000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reeform 34">
            <a:extLst>
              <a:ext uri="{FF2B5EF4-FFF2-40B4-BE49-F238E27FC236}">
                <a16:creationId xmlns:a16="http://schemas.microsoft.com/office/drawing/2014/main" id="{6FFE55BE-962D-D43C-CB75-C8E53A884B7D}"/>
              </a:ext>
            </a:extLst>
          </p:cNvPr>
          <p:cNvSpPr>
            <a:spLocks/>
          </p:cNvSpPr>
          <p:nvPr/>
        </p:nvSpPr>
        <p:spPr bwMode="auto">
          <a:xfrm rot="3154305">
            <a:off x="2782888" y="2474912"/>
            <a:ext cx="249238" cy="2005013"/>
          </a:xfrm>
          <a:custGeom>
            <a:avLst/>
            <a:gdLst>
              <a:gd name="T0" fmla="*/ 0 w 157"/>
              <a:gd name="T1" fmla="*/ 0 h 1263"/>
              <a:gd name="T2" fmla="*/ 2147483646 w 157"/>
              <a:gd name="T3" fmla="*/ 2147483646 h 1263"/>
              <a:gd name="T4" fmla="*/ 2147483646 w 157"/>
              <a:gd name="T5" fmla="*/ 2147483646 h 1263"/>
              <a:gd name="T6" fmla="*/ 2147483646 w 157"/>
              <a:gd name="T7" fmla="*/ 2147483646 h 1263"/>
              <a:gd name="T8" fmla="*/ 2147483646 w 157"/>
              <a:gd name="T9" fmla="*/ 2147483646 h 1263"/>
              <a:gd name="T10" fmla="*/ 2147483646 w 157"/>
              <a:gd name="T11" fmla="*/ 2147483646 h 1263"/>
              <a:gd name="T12" fmla="*/ 2147483646 w 157"/>
              <a:gd name="T13" fmla="*/ 2147483646 h 1263"/>
              <a:gd name="T14" fmla="*/ 2147483646 w 157"/>
              <a:gd name="T15" fmla="*/ 2147483646 h 1263"/>
              <a:gd name="T16" fmla="*/ 2147483646 w 157"/>
              <a:gd name="T17" fmla="*/ 2147483646 h 1263"/>
              <a:gd name="T18" fmla="*/ 2147483646 w 157"/>
              <a:gd name="T19" fmla="*/ 2147483646 h 1263"/>
              <a:gd name="T20" fmla="*/ 2147483646 w 157"/>
              <a:gd name="T21" fmla="*/ 2147483646 h 126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7"/>
              <a:gd name="T34" fmla="*/ 0 h 1263"/>
              <a:gd name="T35" fmla="*/ 157 w 157"/>
              <a:gd name="T36" fmla="*/ 1263 h 126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7" h="1263">
                <a:moveTo>
                  <a:pt x="0" y="0"/>
                </a:moveTo>
                <a:cubicBezTo>
                  <a:pt x="8" y="50"/>
                  <a:pt x="11" y="101"/>
                  <a:pt x="23" y="150"/>
                </a:cubicBezTo>
                <a:cubicBezTo>
                  <a:pt x="30" y="178"/>
                  <a:pt x="66" y="222"/>
                  <a:pt x="79" y="245"/>
                </a:cubicBezTo>
                <a:cubicBezTo>
                  <a:pt x="101" y="283"/>
                  <a:pt x="115" y="324"/>
                  <a:pt x="134" y="363"/>
                </a:cubicBezTo>
                <a:cubicBezTo>
                  <a:pt x="131" y="397"/>
                  <a:pt x="135" y="433"/>
                  <a:pt x="126" y="466"/>
                </a:cubicBezTo>
                <a:cubicBezTo>
                  <a:pt x="121" y="484"/>
                  <a:pt x="94" y="513"/>
                  <a:pt x="94" y="513"/>
                </a:cubicBezTo>
                <a:cubicBezTo>
                  <a:pt x="78" y="575"/>
                  <a:pt x="59" y="585"/>
                  <a:pt x="79" y="663"/>
                </a:cubicBezTo>
                <a:cubicBezTo>
                  <a:pt x="82" y="675"/>
                  <a:pt x="95" y="683"/>
                  <a:pt x="102" y="694"/>
                </a:cubicBezTo>
                <a:cubicBezTo>
                  <a:pt x="116" y="715"/>
                  <a:pt x="142" y="758"/>
                  <a:pt x="142" y="758"/>
                </a:cubicBezTo>
                <a:cubicBezTo>
                  <a:pt x="157" y="845"/>
                  <a:pt x="143" y="887"/>
                  <a:pt x="118" y="963"/>
                </a:cubicBezTo>
                <a:cubicBezTo>
                  <a:pt x="105" y="1064"/>
                  <a:pt x="134" y="1161"/>
                  <a:pt x="134" y="1263"/>
                </a:cubicBezTo>
              </a:path>
            </a:pathLst>
          </a:custGeom>
          <a:noFill/>
          <a:ln w="22225">
            <a:solidFill>
              <a:srgbClr val="FF0000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4E592845-5A9B-9FE1-49D1-F7581D0A8B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Example Peer-to-Peer:</a:t>
            </a:r>
            <a:br>
              <a:rPr lang="en-US" altLang="en-US" sz="3200"/>
            </a:br>
            <a:r>
              <a:rPr lang="en-US" altLang="en-US" sz="3200"/>
              <a:t>Implementation with Forw-Rec + Dispatcher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F410EFC-9458-3568-68C4-C5C406A5A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676400"/>
            <a:ext cx="1371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Peer1</a:t>
            </a:r>
          </a:p>
        </p:txBody>
      </p:sp>
      <p:sp>
        <p:nvSpPr>
          <p:cNvPr id="28677" name="Rectangle 4">
            <a:extLst>
              <a:ext uri="{FF2B5EF4-FFF2-40B4-BE49-F238E27FC236}">
                <a16:creationId xmlns:a16="http://schemas.microsoft.com/office/drawing/2014/main" id="{6DC4EAAC-1C2A-005D-4E0C-EF2B9CB2B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1676400"/>
            <a:ext cx="1219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Peer2</a:t>
            </a:r>
          </a:p>
        </p:txBody>
      </p:sp>
      <p:sp>
        <p:nvSpPr>
          <p:cNvPr id="532485" name="Line 5">
            <a:extLst>
              <a:ext uri="{FF2B5EF4-FFF2-40B4-BE49-F238E27FC236}">
                <a16:creationId xmlns:a16="http://schemas.microsoft.com/office/drawing/2014/main" id="{23269FFE-9AE0-568E-E400-62518873CD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057400"/>
            <a:ext cx="426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486" name="Line 6">
            <a:extLst>
              <a:ext uri="{FF2B5EF4-FFF2-40B4-BE49-F238E27FC236}">
                <a16:creationId xmlns:a16="http://schemas.microsoft.com/office/drawing/2014/main" id="{A767E625-4D3C-DB1E-F9CB-9331025E61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90800"/>
            <a:ext cx="419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487" name="Text Box 7">
            <a:extLst>
              <a:ext uri="{FF2B5EF4-FFF2-40B4-BE49-F238E27FC236}">
                <a16:creationId xmlns:a16="http://schemas.microsoft.com/office/drawing/2014/main" id="{E07C66CE-B548-CA0A-F780-615BDC261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0788" y="1649413"/>
            <a:ext cx="17700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 </a:t>
            </a:r>
            <a:r>
              <a:rPr lang="en-US" altLang="en-US" sz="1600"/>
              <a:t>“</a:t>
            </a:r>
            <a:r>
              <a:rPr lang="en-US" altLang="en-US" sz="1600" b="0"/>
              <a:t>How are you ? “</a:t>
            </a:r>
            <a:endParaRPr lang="en-US" altLang="en-US" sz="1600"/>
          </a:p>
        </p:txBody>
      </p:sp>
      <p:sp>
        <p:nvSpPr>
          <p:cNvPr id="28681" name="Rectangle 8">
            <a:extLst>
              <a:ext uri="{FF2B5EF4-FFF2-40B4-BE49-F238E27FC236}">
                <a16:creationId xmlns:a16="http://schemas.microsoft.com/office/drawing/2014/main" id="{6263ADE4-63CF-9728-CB81-F532FE7E5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648200"/>
            <a:ext cx="1219200" cy="609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Registry</a:t>
            </a:r>
          </a:p>
        </p:txBody>
      </p:sp>
      <p:sp>
        <p:nvSpPr>
          <p:cNvPr id="28682" name="Rectangle 9">
            <a:extLst>
              <a:ext uri="{FF2B5EF4-FFF2-40B4-BE49-F238E27FC236}">
                <a16:creationId xmlns:a16="http://schemas.microsoft.com/office/drawing/2014/main" id="{66C66EF5-AD29-15CC-3839-5E983D305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8288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F</a:t>
            </a:r>
          </a:p>
        </p:txBody>
      </p:sp>
      <p:sp>
        <p:nvSpPr>
          <p:cNvPr id="28683" name="Rectangle 10">
            <a:extLst>
              <a:ext uri="{FF2B5EF4-FFF2-40B4-BE49-F238E27FC236}">
                <a16:creationId xmlns:a16="http://schemas.microsoft.com/office/drawing/2014/main" id="{E98A27CC-B195-2410-2D4B-545430623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3622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R</a:t>
            </a:r>
          </a:p>
        </p:txBody>
      </p:sp>
      <p:sp>
        <p:nvSpPr>
          <p:cNvPr id="28684" name="Rectangle 11">
            <a:extLst>
              <a:ext uri="{FF2B5EF4-FFF2-40B4-BE49-F238E27FC236}">
                <a16:creationId xmlns:a16="http://schemas.microsoft.com/office/drawing/2014/main" id="{540ADEEB-541E-5656-DE8A-9309EFDE6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8288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R</a:t>
            </a:r>
          </a:p>
        </p:txBody>
      </p:sp>
      <p:sp>
        <p:nvSpPr>
          <p:cNvPr id="28685" name="Rectangle 12">
            <a:extLst>
              <a:ext uri="{FF2B5EF4-FFF2-40B4-BE49-F238E27FC236}">
                <a16:creationId xmlns:a16="http://schemas.microsoft.com/office/drawing/2014/main" id="{856136CB-AEFD-64A4-13BC-734DAC86E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3622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F</a:t>
            </a:r>
          </a:p>
        </p:txBody>
      </p:sp>
      <p:sp>
        <p:nvSpPr>
          <p:cNvPr id="28686" name="AutoShape 13">
            <a:extLst>
              <a:ext uri="{FF2B5EF4-FFF2-40B4-BE49-F238E27FC236}">
                <a16:creationId xmlns:a16="http://schemas.microsoft.com/office/drawing/2014/main" id="{A5218090-DD08-9BB5-9C11-11582193A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638800"/>
            <a:ext cx="2743200" cy="1066800"/>
          </a:xfrm>
          <a:prstGeom prst="can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Config.db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“Peer1”: adresa 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“Peer2”: adresa …</a:t>
            </a:r>
          </a:p>
        </p:txBody>
      </p:sp>
      <p:sp>
        <p:nvSpPr>
          <p:cNvPr id="28687" name="Line 14">
            <a:extLst>
              <a:ext uri="{FF2B5EF4-FFF2-40B4-BE49-F238E27FC236}">
                <a16:creationId xmlns:a16="http://schemas.microsoft.com/office/drawing/2014/main" id="{3461F9DA-AF07-DA60-35A7-50A3748188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5257800"/>
            <a:ext cx="0" cy="457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496" name="Arc 16">
            <a:extLst>
              <a:ext uri="{FF2B5EF4-FFF2-40B4-BE49-F238E27FC236}">
                <a16:creationId xmlns:a16="http://schemas.microsoft.com/office/drawing/2014/main" id="{2FC43CE9-E5EF-4608-D6C5-867182CCDDC3}"/>
              </a:ext>
            </a:extLst>
          </p:cNvPr>
          <p:cNvSpPr>
            <a:spLocks/>
          </p:cNvSpPr>
          <p:nvPr/>
        </p:nvSpPr>
        <p:spPr bwMode="auto">
          <a:xfrm rot="5100537">
            <a:off x="5540375" y="2635251"/>
            <a:ext cx="1203325" cy="2057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497" name="Text Box 17">
            <a:extLst>
              <a:ext uri="{FF2B5EF4-FFF2-40B4-BE49-F238E27FC236}">
                <a16:creationId xmlns:a16="http://schemas.microsoft.com/office/drawing/2014/main" id="{BA922520-DB2D-3B00-128B-60142C9DB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259013"/>
            <a:ext cx="2625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                          </a:t>
            </a:r>
            <a:r>
              <a:rPr lang="en-US" altLang="en-US" sz="1400" b="0"/>
              <a:t>  </a:t>
            </a:r>
            <a:r>
              <a:rPr lang="en-US" altLang="en-US" sz="1600" b="0"/>
              <a:t>“I am alive “</a:t>
            </a:r>
            <a:endParaRPr lang="en-US" altLang="en-US" sz="1600"/>
          </a:p>
        </p:txBody>
      </p:sp>
      <p:sp>
        <p:nvSpPr>
          <p:cNvPr id="28690" name="Rectangle 18">
            <a:extLst>
              <a:ext uri="{FF2B5EF4-FFF2-40B4-BE49-F238E27FC236}">
                <a16:creationId xmlns:a16="http://schemas.microsoft.com/office/drawing/2014/main" id="{6E83D6D2-DAE7-7795-C5FF-4120E1F9C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148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R</a:t>
            </a:r>
          </a:p>
        </p:txBody>
      </p:sp>
      <p:sp>
        <p:nvSpPr>
          <p:cNvPr id="28691" name="Rectangle 19">
            <a:extLst>
              <a:ext uri="{FF2B5EF4-FFF2-40B4-BE49-F238E27FC236}">
                <a16:creationId xmlns:a16="http://schemas.microsoft.com/office/drawing/2014/main" id="{2A520B72-5900-DA30-5CBF-201A2A3DD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5814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F</a:t>
            </a:r>
          </a:p>
        </p:txBody>
      </p:sp>
      <p:sp>
        <p:nvSpPr>
          <p:cNvPr id="532500" name="Text Box 20">
            <a:extLst>
              <a:ext uri="{FF2B5EF4-FFF2-40B4-BE49-F238E27FC236}">
                <a16:creationId xmlns:a16="http://schemas.microsoft.com/office/drawing/2014/main" id="{1EFC8599-ADF8-2DEA-4215-7F44752E9A3D}"/>
              </a:ext>
            </a:extLst>
          </p:cNvPr>
          <p:cNvSpPr txBox="1">
            <a:spLocks noChangeArrowheads="1"/>
          </p:cNvSpPr>
          <p:nvPr/>
        </p:nvSpPr>
        <p:spPr bwMode="auto">
          <a:xfrm rot="-1625796">
            <a:off x="5616575" y="3786188"/>
            <a:ext cx="2370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0"/>
              <a:t>“  I am Peer2 at addr Y ”</a:t>
            </a:r>
          </a:p>
        </p:txBody>
      </p:sp>
      <p:sp>
        <p:nvSpPr>
          <p:cNvPr id="532501" name="Arc 21">
            <a:extLst>
              <a:ext uri="{FF2B5EF4-FFF2-40B4-BE49-F238E27FC236}">
                <a16:creationId xmlns:a16="http://schemas.microsoft.com/office/drawing/2014/main" id="{7B8C69F9-397A-9BD5-B963-A65C00421316}"/>
              </a:ext>
            </a:extLst>
          </p:cNvPr>
          <p:cNvSpPr>
            <a:spLocks/>
          </p:cNvSpPr>
          <p:nvPr/>
        </p:nvSpPr>
        <p:spPr bwMode="auto">
          <a:xfrm rot="5100537">
            <a:off x="5761037" y="2925763"/>
            <a:ext cx="1203325" cy="2057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502" name="Text Box 22">
            <a:extLst>
              <a:ext uri="{FF2B5EF4-FFF2-40B4-BE49-F238E27FC236}">
                <a16:creationId xmlns:a16="http://schemas.microsoft.com/office/drawing/2014/main" id="{3B8932A3-E23C-4C53-2EE7-C8BCC2DF9901}"/>
              </a:ext>
            </a:extLst>
          </p:cNvPr>
          <p:cNvSpPr txBox="1">
            <a:spLocks noChangeArrowheads="1"/>
          </p:cNvSpPr>
          <p:nvPr/>
        </p:nvSpPr>
        <p:spPr bwMode="auto">
          <a:xfrm rot="-1690658">
            <a:off x="5988050" y="4154488"/>
            <a:ext cx="1947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0"/>
              <a:t>“Where is Peer 1? ”</a:t>
            </a:r>
          </a:p>
        </p:txBody>
      </p:sp>
      <p:sp>
        <p:nvSpPr>
          <p:cNvPr id="532503" name="Line 23">
            <a:extLst>
              <a:ext uri="{FF2B5EF4-FFF2-40B4-BE49-F238E27FC236}">
                <a16:creationId xmlns:a16="http://schemas.microsoft.com/office/drawing/2014/main" id="{0264B1DB-651F-47E1-8966-86885AA4F2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2286000"/>
            <a:ext cx="1828800" cy="1447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504" name="Text Box 24">
            <a:extLst>
              <a:ext uri="{FF2B5EF4-FFF2-40B4-BE49-F238E27FC236}">
                <a16:creationId xmlns:a16="http://schemas.microsoft.com/office/drawing/2014/main" id="{752AEB7A-6799-1EE1-E1F9-A6CF15957136}"/>
              </a:ext>
            </a:extLst>
          </p:cNvPr>
          <p:cNvSpPr txBox="1">
            <a:spLocks noChangeArrowheads="1"/>
          </p:cNvSpPr>
          <p:nvPr/>
        </p:nvSpPr>
        <p:spPr bwMode="auto">
          <a:xfrm rot="-1690658">
            <a:off x="5005388" y="3048000"/>
            <a:ext cx="20621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0"/>
              <a:t>“Peer 1 is at addr X ”</a:t>
            </a:r>
          </a:p>
        </p:txBody>
      </p:sp>
      <p:sp>
        <p:nvSpPr>
          <p:cNvPr id="532506" name="Line 26">
            <a:extLst>
              <a:ext uri="{FF2B5EF4-FFF2-40B4-BE49-F238E27FC236}">
                <a16:creationId xmlns:a16="http://schemas.microsoft.com/office/drawing/2014/main" id="{C593B2B4-2AF1-5ACA-4885-FAC672C4B6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2743200"/>
            <a:ext cx="18288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507" name="Text Box 27">
            <a:extLst>
              <a:ext uri="{FF2B5EF4-FFF2-40B4-BE49-F238E27FC236}">
                <a16:creationId xmlns:a16="http://schemas.microsoft.com/office/drawing/2014/main" id="{68BA7C0E-AB7A-52A7-F517-09A31AE8B51B}"/>
              </a:ext>
            </a:extLst>
          </p:cNvPr>
          <p:cNvSpPr txBox="1">
            <a:spLocks noChangeArrowheads="1"/>
          </p:cNvSpPr>
          <p:nvPr/>
        </p:nvSpPr>
        <p:spPr bwMode="auto">
          <a:xfrm rot="1873542">
            <a:off x="2590800" y="2971800"/>
            <a:ext cx="1868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0"/>
              <a:t>Peer 2 is at addr Y</a:t>
            </a:r>
          </a:p>
        </p:txBody>
      </p:sp>
      <p:sp>
        <p:nvSpPr>
          <p:cNvPr id="532508" name="Arc 28">
            <a:extLst>
              <a:ext uri="{FF2B5EF4-FFF2-40B4-BE49-F238E27FC236}">
                <a16:creationId xmlns:a16="http://schemas.microsoft.com/office/drawing/2014/main" id="{B8F7C563-6A5B-35CD-76A8-0580A56E1286}"/>
              </a:ext>
            </a:extLst>
          </p:cNvPr>
          <p:cNvSpPr>
            <a:spLocks/>
          </p:cNvSpPr>
          <p:nvPr/>
        </p:nvSpPr>
        <p:spPr bwMode="auto">
          <a:xfrm rot="17626580" flipH="1">
            <a:off x="2571750" y="1893888"/>
            <a:ext cx="990600" cy="27813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509" name="Text Box 29">
            <a:extLst>
              <a:ext uri="{FF2B5EF4-FFF2-40B4-BE49-F238E27FC236}">
                <a16:creationId xmlns:a16="http://schemas.microsoft.com/office/drawing/2014/main" id="{AA010165-50D9-6585-3220-CCB5D64437EA}"/>
              </a:ext>
            </a:extLst>
          </p:cNvPr>
          <p:cNvSpPr txBox="1">
            <a:spLocks noChangeArrowheads="1"/>
          </p:cNvSpPr>
          <p:nvPr/>
        </p:nvSpPr>
        <p:spPr bwMode="auto">
          <a:xfrm rot="1873542">
            <a:off x="2198688" y="3397250"/>
            <a:ext cx="21193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0"/>
              <a:t>I am Peer 1 at addr X</a:t>
            </a:r>
          </a:p>
        </p:txBody>
      </p:sp>
      <p:sp>
        <p:nvSpPr>
          <p:cNvPr id="532511" name="Arc 31">
            <a:extLst>
              <a:ext uri="{FF2B5EF4-FFF2-40B4-BE49-F238E27FC236}">
                <a16:creationId xmlns:a16="http://schemas.microsoft.com/office/drawing/2014/main" id="{AE7BE1AD-E7D3-47B6-A78D-853596A5A40A}"/>
              </a:ext>
            </a:extLst>
          </p:cNvPr>
          <p:cNvSpPr>
            <a:spLocks/>
          </p:cNvSpPr>
          <p:nvPr/>
        </p:nvSpPr>
        <p:spPr bwMode="auto">
          <a:xfrm rot="17626580" flipH="1">
            <a:off x="2487613" y="1855787"/>
            <a:ext cx="1130300" cy="3209925"/>
          </a:xfrm>
          <a:custGeom>
            <a:avLst/>
            <a:gdLst>
              <a:gd name="T0" fmla="*/ 0 w 21600"/>
              <a:gd name="T1" fmla="*/ 0 h 25001"/>
              <a:gd name="T2" fmla="*/ 2147483646 w 21600"/>
              <a:gd name="T3" fmla="*/ 2147483646 h 25001"/>
              <a:gd name="T4" fmla="*/ 0 w 21600"/>
              <a:gd name="T5" fmla="*/ 2147483646 h 25001"/>
              <a:gd name="T6" fmla="*/ 0 60000 65536"/>
              <a:gd name="T7" fmla="*/ 0 60000 65536"/>
              <a:gd name="T8" fmla="*/ 0 60000 65536"/>
              <a:gd name="T9" fmla="*/ 0 w 21600"/>
              <a:gd name="T10" fmla="*/ 0 h 25001"/>
              <a:gd name="T11" fmla="*/ 21600 w 21600"/>
              <a:gd name="T12" fmla="*/ 25001 h 250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001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38"/>
                  <a:pt x="21509" y="23876"/>
                  <a:pt x="21330" y="25000"/>
                </a:cubicBezTo>
              </a:path>
              <a:path w="21600" h="25001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38"/>
                  <a:pt x="21509" y="23876"/>
                  <a:pt x="21330" y="250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512" name="Text Box 32">
            <a:extLst>
              <a:ext uri="{FF2B5EF4-FFF2-40B4-BE49-F238E27FC236}">
                <a16:creationId xmlns:a16="http://schemas.microsoft.com/office/drawing/2014/main" id="{2AD19FA7-663D-3FAC-CE19-19208A59B24B}"/>
              </a:ext>
            </a:extLst>
          </p:cNvPr>
          <p:cNvSpPr txBox="1">
            <a:spLocks noChangeArrowheads="1"/>
          </p:cNvSpPr>
          <p:nvPr/>
        </p:nvSpPr>
        <p:spPr bwMode="auto">
          <a:xfrm rot="1873542">
            <a:off x="1709738" y="3657600"/>
            <a:ext cx="1925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0"/>
              <a:t>Where is  Peer 2 ? </a:t>
            </a:r>
          </a:p>
        </p:txBody>
      </p:sp>
      <p:sp>
        <p:nvSpPr>
          <p:cNvPr id="28703" name="Freeform 33">
            <a:extLst>
              <a:ext uri="{FF2B5EF4-FFF2-40B4-BE49-F238E27FC236}">
                <a16:creationId xmlns:a16="http://schemas.microsoft.com/office/drawing/2014/main" id="{69F0D523-FC11-0497-700C-79D357F7198A}"/>
              </a:ext>
            </a:extLst>
          </p:cNvPr>
          <p:cNvSpPr>
            <a:spLocks/>
          </p:cNvSpPr>
          <p:nvPr/>
        </p:nvSpPr>
        <p:spPr bwMode="auto">
          <a:xfrm>
            <a:off x="4343400" y="1500188"/>
            <a:ext cx="249238" cy="2005012"/>
          </a:xfrm>
          <a:custGeom>
            <a:avLst/>
            <a:gdLst>
              <a:gd name="T0" fmla="*/ 0 w 157"/>
              <a:gd name="T1" fmla="*/ 0 h 1263"/>
              <a:gd name="T2" fmla="*/ 2147483646 w 157"/>
              <a:gd name="T3" fmla="*/ 2147483646 h 1263"/>
              <a:gd name="T4" fmla="*/ 2147483646 w 157"/>
              <a:gd name="T5" fmla="*/ 2147483646 h 1263"/>
              <a:gd name="T6" fmla="*/ 2147483646 w 157"/>
              <a:gd name="T7" fmla="*/ 2147483646 h 1263"/>
              <a:gd name="T8" fmla="*/ 2147483646 w 157"/>
              <a:gd name="T9" fmla="*/ 2147483646 h 1263"/>
              <a:gd name="T10" fmla="*/ 2147483646 w 157"/>
              <a:gd name="T11" fmla="*/ 2147483646 h 1263"/>
              <a:gd name="T12" fmla="*/ 2147483646 w 157"/>
              <a:gd name="T13" fmla="*/ 2147483646 h 1263"/>
              <a:gd name="T14" fmla="*/ 2147483646 w 157"/>
              <a:gd name="T15" fmla="*/ 2147483646 h 1263"/>
              <a:gd name="T16" fmla="*/ 2147483646 w 157"/>
              <a:gd name="T17" fmla="*/ 2147483646 h 1263"/>
              <a:gd name="T18" fmla="*/ 2147483646 w 157"/>
              <a:gd name="T19" fmla="*/ 2147483646 h 1263"/>
              <a:gd name="T20" fmla="*/ 2147483646 w 157"/>
              <a:gd name="T21" fmla="*/ 2147483646 h 126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7"/>
              <a:gd name="T34" fmla="*/ 0 h 1263"/>
              <a:gd name="T35" fmla="*/ 157 w 157"/>
              <a:gd name="T36" fmla="*/ 1263 h 126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7" h="1263">
                <a:moveTo>
                  <a:pt x="0" y="0"/>
                </a:moveTo>
                <a:cubicBezTo>
                  <a:pt x="8" y="50"/>
                  <a:pt x="11" y="101"/>
                  <a:pt x="23" y="150"/>
                </a:cubicBezTo>
                <a:cubicBezTo>
                  <a:pt x="30" y="178"/>
                  <a:pt x="66" y="222"/>
                  <a:pt x="79" y="245"/>
                </a:cubicBezTo>
                <a:cubicBezTo>
                  <a:pt x="101" y="283"/>
                  <a:pt x="115" y="324"/>
                  <a:pt x="134" y="363"/>
                </a:cubicBezTo>
                <a:cubicBezTo>
                  <a:pt x="131" y="397"/>
                  <a:pt x="135" y="433"/>
                  <a:pt x="126" y="466"/>
                </a:cubicBezTo>
                <a:cubicBezTo>
                  <a:pt x="121" y="484"/>
                  <a:pt x="94" y="513"/>
                  <a:pt x="94" y="513"/>
                </a:cubicBezTo>
                <a:cubicBezTo>
                  <a:pt x="78" y="575"/>
                  <a:pt x="59" y="585"/>
                  <a:pt x="79" y="663"/>
                </a:cubicBezTo>
                <a:cubicBezTo>
                  <a:pt x="82" y="675"/>
                  <a:pt x="95" y="683"/>
                  <a:pt x="102" y="694"/>
                </a:cubicBezTo>
                <a:cubicBezTo>
                  <a:pt x="116" y="715"/>
                  <a:pt x="142" y="758"/>
                  <a:pt x="142" y="758"/>
                </a:cubicBezTo>
                <a:cubicBezTo>
                  <a:pt x="157" y="845"/>
                  <a:pt x="143" y="887"/>
                  <a:pt x="118" y="963"/>
                </a:cubicBezTo>
                <a:cubicBezTo>
                  <a:pt x="105" y="1064"/>
                  <a:pt x="134" y="1161"/>
                  <a:pt x="134" y="1263"/>
                </a:cubicBezTo>
              </a:path>
            </a:pathLst>
          </a:custGeom>
          <a:noFill/>
          <a:ln w="22225">
            <a:solidFill>
              <a:srgbClr val="FF0000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04" name="Freeform 35">
            <a:extLst>
              <a:ext uri="{FF2B5EF4-FFF2-40B4-BE49-F238E27FC236}">
                <a16:creationId xmlns:a16="http://schemas.microsoft.com/office/drawing/2014/main" id="{AE4C16BD-8A16-DE01-55BB-2C1B7626EA32}"/>
              </a:ext>
            </a:extLst>
          </p:cNvPr>
          <p:cNvSpPr>
            <a:spLocks/>
          </p:cNvSpPr>
          <p:nvPr/>
        </p:nvSpPr>
        <p:spPr bwMode="auto">
          <a:xfrm rot="-2501343">
            <a:off x="6362700" y="2509838"/>
            <a:ext cx="228600" cy="2590800"/>
          </a:xfrm>
          <a:custGeom>
            <a:avLst/>
            <a:gdLst>
              <a:gd name="T0" fmla="*/ 0 w 157"/>
              <a:gd name="T1" fmla="*/ 0 h 1263"/>
              <a:gd name="T2" fmla="*/ 2147483646 w 157"/>
              <a:gd name="T3" fmla="*/ 2147483646 h 1263"/>
              <a:gd name="T4" fmla="*/ 2147483646 w 157"/>
              <a:gd name="T5" fmla="*/ 2147483646 h 1263"/>
              <a:gd name="T6" fmla="*/ 2147483646 w 157"/>
              <a:gd name="T7" fmla="*/ 2147483646 h 1263"/>
              <a:gd name="T8" fmla="*/ 2147483646 w 157"/>
              <a:gd name="T9" fmla="*/ 2147483646 h 1263"/>
              <a:gd name="T10" fmla="*/ 2147483646 w 157"/>
              <a:gd name="T11" fmla="*/ 2147483646 h 1263"/>
              <a:gd name="T12" fmla="*/ 2147483646 w 157"/>
              <a:gd name="T13" fmla="*/ 2147483646 h 1263"/>
              <a:gd name="T14" fmla="*/ 2147483646 w 157"/>
              <a:gd name="T15" fmla="*/ 2147483646 h 1263"/>
              <a:gd name="T16" fmla="*/ 2147483646 w 157"/>
              <a:gd name="T17" fmla="*/ 2147483646 h 1263"/>
              <a:gd name="T18" fmla="*/ 2147483646 w 157"/>
              <a:gd name="T19" fmla="*/ 2147483646 h 1263"/>
              <a:gd name="T20" fmla="*/ 2147483646 w 157"/>
              <a:gd name="T21" fmla="*/ 2147483646 h 126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7"/>
              <a:gd name="T34" fmla="*/ 0 h 1263"/>
              <a:gd name="T35" fmla="*/ 157 w 157"/>
              <a:gd name="T36" fmla="*/ 1263 h 126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7" h="1263">
                <a:moveTo>
                  <a:pt x="0" y="0"/>
                </a:moveTo>
                <a:cubicBezTo>
                  <a:pt x="8" y="50"/>
                  <a:pt x="11" y="101"/>
                  <a:pt x="23" y="150"/>
                </a:cubicBezTo>
                <a:cubicBezTo>
                  <a:pt x="30" y="178"/>
                  <a:pt x="66" y="222"/>
                  <a:pt x="79" y="245"/>
                </a:cubicBezTo>
                <a:cubicBezTo>
                  <a:pt x="101" y="283"/>
                  <a:pt x="115" y="324"/>
                  <a:pt x="134" y="363"/>
                </a:cubicBezTo>
                <a:cubicBezTo>
                  <a:pt x="131" y="397"/>
                  <a:pt x="135" y="433"/>
                  <a:pt x="126" y="466"/>
                </a:cubicBezTo>
                <a:cubicBezTo>
                  <a:pt x="121" y="484"/>
                  <a:pt x="94" y="513"/>
                  <a:pt x="94" y="513"/>
                </a:cubicBezTo>
                <a:cubicBezTo>
                  <a:pt x="78" y="575"/>
                  <a:pt x="59" y="585"/>
                  <a:pt x="79" y="663"/>
                </a:cubicBezTo>
                <a:cubicBezTo>
                  <a:pt x="82" y="675"/>
                  <a:pt x="95" y="683"/>
                  <a:pt x="102" y="694"/>
                </a:cubicBezTo>
                <a:cubicBezTo>
                  <a:pt x="116" y="715"/>
                  <a:pt x="142" y="758"/>
                  <a:pt x="142" y="758"/>
                </a:cubicBezTo>
                <a:cubicBezTo>
                  <a:pt x="157" y="845"/>
                  <a:pt x="143" y="887"/>
                  <a:pt x="118" y="963"/>
                </a:cubicBezTo>
                <a:cubicBezTo>
                  <a:pt x="105" y="1064"/>
                  <a:pt x="134" y="1161"/>
                  <a:pt x="134" y="1263"/>
                </a:cubicBezTo>
              </a:path>
            </a:pathLst>
          </a:custGeom>
          <a:noFill/>
          <a:ln w="22225">
            <a:solidFill>
              <a:srgbClr val="FF0000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7" grpId="0"/>
      <p:bldP spid="53249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reeform 2">
            <a:extLst>
              <a:ext uri="{FF2B5EF4-FFF2-40B4-BE49-F238E27FC236}">
                <a16:creationId xmlns:a16="http://schemas.microsoft.com/office/drawing/2014/main" id="{0FEECC96-218B-5BC4-7409-EB8A1FC0B8F2}"/>
              </a:ext>
            </a:extLst>
          </p:cNvPr>
          <p:cNvSpPr>
            <a:spLocks/>
          </p:cNvSpPr>
          <p:nvPr/>
        </p:nvSpPr>
        <p:spPr bwMode="auto">
          <a:xfrm rot="3154305">
            <a:off x="2782888" y="2474912"/>
            <a:ext cx="249238" cy="2005013"/>
          </a:xfrm>
          <a:custGeom>
            <a:avLst/>
            <a:gdLst>
              <a:gd name="T0" fmla="*/ 0 w 157"/>
              <a:gd name="T1" fmla="*/ 0 h 1263"/>
              <a:gd name="T2" fmla="*/ 2147483646 w 157"/>
              <a:gd name="T3" fmla="*/ 2147483646 h 1263"/>
              <a:gd name="T4" fmla="*/ 2147483646 w 157"/>
              <a:gd name="T5" fmla="*/ 2147483646 h 1263"/>
              <a:gd name="T6" fmla="*/ 2147483646 w 157"/>
              <a:gd name="T7" fmla="*/ 2147483646 h 1263"/>
              <a:gd name="T8" fmla="*/ 2147483646 w 157"/>
              <a:gd name="T9" fmla="*/ 2147483646 h 1263"/>
              <a:gd name="T10" fmla="*/ 2147483646 w 157"/>
              <a:gd name="T11" fmla="*/ 2147483646 h 1263"/>
              <a:gd name="T12" fmla="*/ 2147483646 w 157"/>
              <a:gd name="T13" fmla="*/ 2147483646 h 1263"/>
              <a:gd name="T14" fmla="*/ 2147483646 w 157"/>
              <a:gd name="T15" fmla="*/ 2147483646 h 1263"/>
              <a:gd name="T16" fmla="*/ 2147483646 w 157"/>
              <a:gd name="T17" fmla="*/ 2147483646 h 1263"/>
              <a:gd name="T18" fmla="*/ 2147483646 w 157"/>
              <a:gd name="T19" fmla="*/ 2147483646 h 1263"/>
              <a:gd name="T20" fmla="*/ 2147483646 w 157"/>
              <a:gd name="T21" fmla="*/ 2147483646 h 126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7"/>
              <a:gd name="T34" fmla="*/ 0 h 1263"/>
              <a:gd name="T35" fmla="*/ 157 w 157"/>
              <a:gd name="T36" fmla="*/ 1263 h 126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7" h="1263">
                <a:moveTo>
                  <a:pt x="0" y="0"/>
                </a:moveTo>
                <a:cubicBezTo>
                  <a:pt x="8" y="50"/>
                  <a:pt x="11" y="101"/>
                  <a:pt x="23" y="150"/>
                </a:cubicBezTo>
                <a:cubicBezTo>
                  <a:pt x="30" y="178"/>
                  <a:pt x="66" y="222"/>
                  <a:pt x="79" y="245"/>
                </a:cubicBezTo>
                <a:cubicBezTo>
                  <a:pt x="101" y="283"/>
                  <a:pt x="115" y="324"/>
                  <a:pt x="134" y="363"/>
                </a:cubicBezTo>
                <a:cubicBezTo>
                  <a:pt x="131" y="397"/>
                  <a:pt x="135" y="433"/>
                  <a:pt x="126" y="466"/>
                </a:cubicBezTo>
                <a:cubicBezTo>
                  <a:pt x="121" y="484"/>
                  <a:pt x="94" y="513"/>
                  <a:pt x="94" y="513"/>
                </a:cubicBezTo>
                <a:cubicBezTo>
                  <a:pt x="78" y="575"/>
                  <a:pt x="59" y="585"/>
                  <a:pt x="79" y="663"/>
                </a:cubicBezTo>
                <a:cubicBezTo>
                  <a:pt x="82" y="675"/>
                  <a:pt x="95" y="683"/>
                  <a:pt x="102" y="694"/>
                </a:cubicBezTo>
                <a:cubicBezTo>
                  <a:pt x="116" y="715"/>
                  <a:pt x="142" y="758"/>
                  <a:pt x="142" y="758"/>
                </a:cubicBezTo>
                <a:cubicBezTo>
                  <a:pt x="157" y="845"/>
                  <a:pt x="143" y="887"/>
                  <a:pt x="118" y="963"/>
                </a:cubicBezTo>
                <a:cubicBezTo>
                  <a:pt x="105" y="1064"/>
                  <a:pt x="134" y="1161"/>
                  <a:pt x="134" y="1263"/>
                </a:cubicBezTo>
              </a:path>
            </a:pathLst>
          </a:custGeom>
          <a:noFill/>
          <a:ln w="22225">
            <a:solidFill>
              <a:srgbClr val="FF0000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0B3CBDA-CC5D-42E3-58F8-4F081E6B84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Example Peer-to-Peer:</a:t>
            </a:r>
            <a:br>
              <a:rPr lang="en-US" altLang="en-US" sz="3600"/>
            </a:br>
            <a:r>
              <a:rPr lang="en-US" altLang="en-US" sz="3600"/>
              <a:t>Implem with Req-Repl + Dispatcher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104EB0AD-0F48-0342-7527-007FB5434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676400"/>
            <a:ext cx="1371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Peer1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FAB8A5CB-363C-E9C9-7150-CFA33CF6D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1676400"/>
            <a:ext cx="1219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Peer2</a:t>
            </a:r>
          </a:p>
        </p:txBody>
      </p:sp>
      <p:sp>
        <p:nvSpPr>
          <p:cNvPr id="38918" name="Line 6">
            <a:extLst>
              <a:ext uri="{FF2B5EF4-FFF2-40B4-BE49-F238E27FC236}">
                <a16:creationId xmlns:a16="http://schemas.microsoft.com/office/drawing/2014/main" id="{0A670877-896A-44ED-5F51-D74CB693AD3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133600"/>
            <a:ext cx="426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19" name="Text Box 8">
            <a:extLst>
              <a:ext uri="{FF2B5EF4-FFF2-40B4-BE49-F238E27FC236}">
                <a16:creationId xmlns:a16="http://schemas.microsoft.com/office/drawing/2014/main" id="{5B7B28ED-8AB6-C24A-0ADB-5B02F30F8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3538" y="1649413"/>
            <a:ext cx="28114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 </a:t>
            </a:r>
            <a:r>
              <a:rPr lang="en-US" altLang="en-US" sz="1600"/>
              <a:t>“</a:t>
            </a:r>
            <a:r>
              <a:rPr lang="en-US" altLang="en-US" sz="1600" b="0"/>
              <a:t>How are you ? / I am alive “</a:t>
            </a:r>
            <a:endParaRPr lang="en-US" altLang="en-US" sz="1600"/>
          </a:p>
        </p:txBody>
      </p:sp>
      <p:sp>
        <p:nvSpPr>
          <p:cNvPr id="29704" name="Rectangle 9">
            <a:extLst>
              <a:ext uri="{FF2B5EF4-FFF2-40B4-BE49-F238E27FC236}">
                <a16:creationId xmlns:a16="http://schemas.microsoft.com/office/drawing/2014/main" id="{FCD5D518-18C7-2BC7-8BCC-480C5EF38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648200"/>
            <a:ext cx="1219200" cy="609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Registry</a:t>
            </a:r>
          </a:p>
        </p:txBody>
      </p:sp>
      <p:sp>
        <p:nvSpPr>
          <p:cNvPr id="29705" name="Rectangle 10">
            <a:extLst>
              <a:ext uri="{FF2B5EF4-FFF2-40B4-BE49-F238E27FC236}">
                <a16:creationId xmlns:a16="http://schemas.microsoft.com/office/drawing/2014/main" id="{B623F1D0-E45D-DA1F-26D6-7352D6078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8288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Req</a:t>
            </a:r>
          </a:p>
        </p:txBody>
      </p:sp>
      <p:sp>
        <p:nvSpPr>
          <p:cNvPr id="29706" name="Rectangle 12">
            <a:extLst>
              <a:ext uri="{FF2B5EF4-FFF2-40B4-BE49-F238E27FC236}">
                <a16:creationId xmlns:a16="http://schemas.microsoft.com/office/drawing/2014/main" id="{CD04C56B-C15C-7440-3980-F0CCEC806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8288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Repl</a:t>
            </a:r>
          </a:p>
        </p:txBody>
      </p:sp>
      <p:sp>
        <p:nvSpPr>
          <p:cNvPr id="29707" name="Rectangle 13">
            <a:extLst>
              <a:ext uri="{FF2B5EF4-FFF2-40B4-BE49-F238E27FC236}">
                <a16:creationId xmlns:a16="http://schemas.microsoft.com/office/drawing/2014/main" id="{84A7E49B-8159-A699-F617-205D23CFA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3622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Req</a:t>
            </a:r>
          </a:p>
        </p:txBody>
      </p:sp>
      <p:sp>
        <p:nvSpPr>
          <p:cNvPr id="29708" name="AutoShape 14">
            <a:extLst>
              <a:ext uri="{FF2B5EF4-FFF2-40B4-BE49-F238E27FC236}">
                <a16:creationId xmlns:a16="http://schemas.microsoft.com/office/drawing/2014/main" id="{5F8A37A0-0382-DCF3-EBA9-6860953BF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638800"/>
            <a:ext cx="2743200" cy="1066800"/>
          </a:xfrm>
          <a:prstGeom prst="can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 err="1"/>
              <a:t>Config.db</a:t>
            </a:r>
            <a:endParaRPr lang="en-US" altLang="en-US" sz="1800" b="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/>
              <a:t>“Peer2”: </a:t>
            </a:r>
            <a:r>
              <a:rPr lang="en-US" altLang="en-US" sz="1800" b="0" dirty="0" err="1"/>
              <a:t>adresa</a:t>
            </a:r>
            <a:r>
              <a:rPr lang="en-US" altLang="en-US" sz="1800" b="0" dirty="0"/>
              <a:t> …</a:t>
            </a:r>
          </a:p>
        </p:txBody>
      </p:sp>
      <p:sp>
        <p:nvSpPr>
          <p:cNvPr id="29709" name="Line 15">
            <a:extLst>
              <a:ext uri="{FF2B5EF4-FFF2-40B4-BE49-F238E27FC236}">
                <a16:creationId xmlns:a16="http://schemas.microsoft.com/office/drawing/2014/main" id="{CA0D0E04-E07A-1D78-41D2-EE0BFA07A6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5257800"/>
            <a:ext cx="0" cy="457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10" name="Rectangle 18">
            <a:extLst>
              <a:ext uri="{FF2B5EF4-FFF2-40B4-BE49-F238E27FC236}">
                <a16:creationId xmlns:a16="http://schemas.microsoft.com/office/drawing/2014/main" id="{EDB982E4-0278-A5E1-F993-30ACC1B13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148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Repl</a:t>
            </a:r>
          </a:p>
        </p:txBody>
      </p:sp>
      <p:sp>
        <p:nvSpPr>
          <p:cNvPr id="38928" name="Text Box 20">
            <a:extLst>
              <a:ext uri="{FF2B5EF4-FFF2-40B4-BE49-F238E27FC236}">
                <a16:creationId xmlns:a16="http://schemas.microsoft.com/office/drawing/2014/main" id="{1A841ABF-C769-C698-A28A-BD0DC252E01F}"/>
              </a:ext>
            </a:extLst>
          </p:cNvPr>
          <p:cNvSpPr txBox="1">
            <a:spLocks noChangeArrowheads="1"/>
          </p:cNvSpPr>
          <p:nvPr/>
        </p:nvSpPr>
        <p:spPr bwMode="auto">
          <a:xfrm rot="-1625796">
            <a:off x="5616575" y="3786188"/>
            <a:ext cx="2370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0"/>
              <a:t>“  I am Peer2 at addr Y ”</a:t>
            </a:r>
          </a:p>
        </p:txBody>
      </p:sp>
      <p:sp>
        <p:nvSpPr>
          <p:cNvPr id="38929" name="Arc 21">
            <a:extLst>
              <a:ext uri="{FF2B5EF4-FFF2-40B4-BE49-F238E27FC236}">
                <a16:creationId xmlns:a16="http://schemas.microsoft.com/office/drawing/2014/main" id="{6CE03B34-0924-7A4C-AC3D-2F96B5686D71}"/>
              </a:ext>
            </a:extLst>
          </p:cNvPr>
          <p:cNvSpPr>
            <a:spLocks/>
          </p:cNvSpPr>
          <p:nvPr/>
        </p:nvSpPr>
        <p:spPr bwMode="auto">
          <a:xfrm rot="5100537">
            <a:off x="5608637" y="2697163"/>
            <a:ext cx="1203325" cy="2057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32" name="Line 25">
            <a:extLst>
              <a:ext uri="{FF2B5EF4-FFF2-40B4-BE49-F238E27FC236}">
                <a16:creationId xmlns:a16="http://schemas.microsoft.com/office/drawing/2014/main" id="{0F6F8C77-A61C-2E9F-C55F-8854C1AC3C7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38400" y="2133600"/>
            <a:ext cx="1905000" cy="2209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33" name="Text Box 26">
            <a:extLst>
              <a:ext uri="{FF2B5EF4-FFF2-40B4-BE49-F238E27FC236}">
                <a16:creationId xmlns:a16="http://schemas.microsoft.com/office/drawing/2014/main" id="{23F57BF3-73A7-DE54-381C-665E10069E99}"/>
              </a:ext>
            </a:extLst>
          </p:cNvPr>
          <p:cNvSpPr txBox="1">
            <a:spLocks noChangeArrowheads="1"/>
          </p:cNvSpPr>
          <p:nvPr/>
        </p:nvSpPr>
        <p:spPr bwMode="auto">
          <a:xfrm rot="2897865">
            <a:off x="2480469" y="2966244"/>
            <a:ext cx="18684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0"/>
              <a:t>Where is Peer 2?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0"/>
              <a:t>Peer 2 is at addr Y</a:t>
            </a:r>
          </a:p>
        </p:txBody>
      </p:sp>
      <p:sp>
        <p:nvSpPr>
          <p:cNvPr id="29715" name="Freeform 31">
            <a:extLst>
              <a:ext uri="{FF2B5EF4-FFF2-40B4-BE49-F238E27FC236}">
                <a16:creationId xmlns:a16="http://schemas.microsoft.com/office/drawing/2014/main" id="{45FF5467-831E-1C93-7917-ED18D0A99E0F}"/>
              </a:ext>
            </a:extLst>
          </p:cNvPr>
          <p:cNvSpPr>
            <a:spLocks/>
          </p:cNvSpPr>
          <p:nvPr/>
        </p:nvSpPr>
        <p:spPr bwMode="auto">
          <a:xfrm>
            <a:off x="4343400" y="1500188"/>
            <a:ext cx="249238" cy="2005012"/>
          </a:xfrm>
          <a:custGeom>
            <a:avLst/>
            <a:gdLst>
              <a:gd name="T0" fmla="*/ 0 w 157"/>
              <a:gd name="T1" fmla="*/ 0 h 1263"/>
              <a:gd name="T2" fmla="*/ 2147483646 w 157"/>
              <a:gd name="T3" fmla="*/ 2147483646 h 1263"/>
              <a:gd name="T4" fmla="*/ 2147483646 w 157"/>
              <a:gd name="T5" fmla="*/ 2147483646 h 1263"/>
              <a:gd name="T6" fmla="*/ 2147483646 w 157"/>
              <a:gd name="T7" fmla="*/ 2147483646 h 1263"/>
              <a:gd name="T8" fmla="*/ 2147483646 w 157"/>
              <a:gd name="T9" fmla="*/ 2147483646 h 1263"/>
              <a:gd name="T10" fmla="*/ 2147483646 w 157"/>
              <a:gd name="T11" fmla="*/ 2147483646 h 1263"/>
              <a:gd name="T12" fmla="*/ 2147483646 w 157"/>
              <a:gd name="T13" fmla="*/ 2147483646 h 1263"/>
              <a:gd name="T14" fmla="*/ 2147483646 w 157"/>
              <a:gd name="T15" fmla="*/ 2147483646 h 1263"/>
              <a:gd name="T16" fmla="*/ 2147483646 w 157"/>
              <a:gd name="T17" fmla="*/ 2147483646 h 1263"/>
              <a:gd name="T18" fmla="*/ 2147483646 w 157"/>
              <a:gd name="T19" fmla="*/ 2147483646 h 1263"/>
              <a:gd name="T20" fmla="*/ 2147483646 w 157"/>
              <a:gd name="T21" fmla="*/ 2147483646 h 126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7"/>
              <a:gd name="T34" fmla="*/ 0 h 1263"/>
              <a:gd name="T35" fmla="*/ 157 w 157"/>
              <a:gd name="T36" fmla="*/ 1263 h 126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7" h="1263">
                <a:moveTo>
                  <a:pt x="0" y="0"/>
                </a:moveTo>
                <a:cubicBezTo>
                  <a:pt x="8" y="50"/>
                  <a:pt x="11" y="101"/>
                  <a:pt x="23" y="150"/>
                </a:cubicBezTo>
                <a:cubicBezTo>
                  <a:pt x="30" y="178"/>
                  <a:pt x="66" y="222"/>
                  <a:pt x="79" y="245"/>
                </a:cubicBezTo>
                <a:cubicBezTo>
                  <a:pt x="101" y="283"/>
                  <a:pt x="115" y="324"/>
                  <a:pt x="134" y="363"/>
                </a:cubicBezTo>
                <a:cubicBezTo>
                  <a:pt x="131" y="397"/>
                  <a:pt x="135" y="433"/>
                  <a:pt x="126" y="466"/>
                </a:cubicBezTo>
                <a:cubicBezTo>
                  <a:pt x="121" y="484"/>
                  <a:pt x="94" y="513"/>
                  <a:pt x="94" y="513"/>
                </a:cubicBezTo>
                <a:cubicBezTo>
                  <a:pt x="78" y="575"/>
                  <a:pt x="59" y="585"/>
                  <a:pt x="79" y="663"/>
                </a:cubicBezTo>
                <a:cubicBezTo>
                  <a:pt x="82" y="675"/>
                  <a:pt x="95" y="683"/>
                  <a:pt x="102" y="694"/>
                </a:cubicBezTo>
                <a:cubicBezTo>
                  <a:pt x="116" y="715"/>
                  <a:pt x="142" y="758"/>
                  <a:pt x="142" y="758"/>
                </a:cubicBezTo>
                <a:cubicBezTo>
                  <a:pt x="157" y="845"/>
                  <a:pt x="143" y="887"/>
                  <a:pt x="118" y="963"/>
                </a:cubicBezTo>
                <a:cubicBezTo>
                  <a:pt x="105" y="1064"/>
                  <a:pt x="134" y="1161"/>
                  <a:pt x="134" y="1263"/>
                </a:cubicBezTo>
              </a:path>
            </a:pathLst>
          </a:custGeom>
          <a:noFill/>
          <a:ln w="22225">
            <a:solidFill>
              <a:srgbClr val="FF0000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16" name="Freeform 32">
            <a:extLst>
              <a:ext uri="{FF2B5EF4-FFF2-40B4-BE49-F238E27FC236}">
                <a16:creationId xmlns:a16="http://schemas.microsoft.com/office/drawing/2014/main" id="{A51089B0-4CAF-5FA1-7E4D-6F7F066054B4}"/>
              </a:ext>
            </a:extLst>
          </p:cNvPr>
          <p:cNvSpPr>
            <a:spLocks/>
          </p:cNvSpPr>
          <p:nvPr/>
        </p:nvSpPr>
        <p:spPr bwMode="auto">
          <a:xfrm rot="-2501343">
            <a:off x="6362700" y="2509838"/>
            <a:ext cx="228600" cy="2590800"/>
          </a:xfrm>
          <a:custGeom>
            <a:avLst/>
            <a:gdLst>
              <a:gd name="T0" fmla="*/ 0 w 157"/>
              <a:gd name="T1" fmla="*/ 0 h 1263"/>
              <a:gd name="T2" fmla="*/ 2147483646 w 157"/>
              <a:gd name="T3" fmla="*/ 2147483646 h 1263"/>
              <a:gd name="T4" fmla="*/ 2147483646 w 157"/>
              <a:gd name="T5" fmla="*/ 2147483646 h 1263"/>
              <a:gd name="T6" fmla="*/ 2147483646 w 157"/>
              <a:gd name="T7" fmla="*/ 2147483646 h 1263"/>
              <a:gd name="T8" fmla="*/ 2147483646 w 157"/>
              <a:gd name="T9" fmla="*/ 2147483646 h 1263"/>
              <a:gd name="T10" fmla="*/ 2147483646 w 157"/>
              <a:gd name="T11" fmla="*/ 2147483646 h 1263"/>
              <a:gd name="T12" fmla="*/ 2147483646 w 157"/>
              <a:gd name="T13" fmla="*/ 2147483646 h 1263"/>
              <a:gd name="T14" fmla="*/ 2147483646 w 157"/>
              <a:gd name="T15" fmla="*/ 2147483646 h 1263"/>
              <a:gd name="T16" fmla="*/ 2147483646 w 157"/>
              <a:gd name="T17" fmla="*/ 2147483646 h 1263"/>
              <a:gd name="T18" fmla="*/ 2147483646 w 157"/>
              <a:gd name="T19" fmla="*/ 2147483646 h 1263"/>
              <a:gd name="T20" fmla="*/ 2147483646 w 157"/>
              <a:gd name="T21" fmla="*/ 2147483646 h 126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7"/>
              <a:gd name="T34" fmla="*/ 0 h 1263"/>
              <a:gd name="T35" fmla="*/ 157 w 157"/>
              <a:gd name="T36" fmla="*/ 1263 h 126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7" h="1263">
                <a:moveTo>
                  <a:pt x="0" y="0"/>
                </a:moveTo>
                <a:cubicBezTo>
                  <a:pt x="8" y="50"/>
                  <a:pt x="11" y="101"/>
                  <a:pt x="23" y="150"/>
                </a:cubicBezTo>
                <a:cubicBezTo>
                  <a:pt x="30" y="178"/>
                  <a:pt x="66" y="222"/>
                  <a:pt x="79" y="245"/>
                </a:cubicBezTo>
                <a:cubicBezTo>
                  <a:pt x="101" y="283"/>
                  <a:pt x="115" y="324"/>
                  <a:pt x="134" y="363"/>
                </a:cubicBezTo>
                <a:cubicBezTo>
                  <a:pt x="131" y="397"/>
                  <a:pt x="135" y="433"/>
                  <a:pt x="126" y="466"/>
                </a:cubicBezTo>
                <a:cubicBezTo>
                  <a:pt x="121" y="484"/>
                  <a:pt x="94" y="513"/>
                  <a:pt x="94" y="513"/>
                </a:cubicBezTo>
                <a:cubicBezTo>
                  <a:pt x="78" y="575"/>
                  <a:pt x="59" y="585"/>
                  <a:pt x="79" y="663"/>
                </a:cubicBezTo>
                <a:cubicBezTo>
                  <a:pt x="82" y="675"/>
                  <a:pt x="95" y="683"/>
                  <a:pt x="102" y="694"/>
                </a:cubicBezTo>
                <a:cubicBezTo>
                  <a:pt x="116" y="715"/>
                  <a:pt x="142" y="758"/>
                  <a:pt x="142" y="758"/>
                </a:cubicBezTo>
                <a:cubicBezTo>
                  <a:pt x="157" y="845"/>
                  <a:pt x="143" y="887"/>
                  <a:pt x="118" y="963"/>
                </a:cubicBezTo>
                <a:cubicBezTo>
                  <a:pt x="105" y="1064"/>
                  <a:pt x="134" y="1161"/>
                  <a:pt x="134" y="1263"/>
                </a:cubicBezTo>
              </a:path>
            </a:pathLst>
          </a:custGeom>
          <a:noFill/>
          <a:ln w="22225">
            <a:solidFill>
              <a:srgbClr val="FF0000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25D8FC1-85AB-94E0-F523-BA555BCC9C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Consequences of </a:t>
            </a:r>
            <a:br>
              <a:rPr lang="en-US" altLang="en-US" sz="4000"/>
            </a:br>
            <a:r>
              <a:rPr lang="en-US" altLang="en-US" sz="4000"/>
              <a:t>Client-Dispatcher-Server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B0CA0C2-8AC4-F98C-8BD5-3895324FBE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Benefits: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Exchangeability of servers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Location and migration transparency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Re-configuration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Fault-tolerance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Liabilities: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Lower efficiency: performance is  affecred by the  overhead introduced by the dispatcher (1 Dispatcher to  N Clients and M Servers)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/>
              <a:t>Locate server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/>
              <a:t>Register server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/>
              <a:t>Establish connection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1"/>
              <a:t>Does not encapsulate the details of the communication channel  </a:t>
            </a:r>
            <a:r>
              <a:rPr lang="en-US" altLang="en-US" sz="2000"/>
              <a:t>=&gt; best combined with Forwarder-Receiver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A02B5E2-6271-CF80-AF68-437869493D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Example Client-Server:</a:t>
            </a:r>
            <a:br>
              <a:rPr lang="en-US" altLang="en-US" sz="3600"/>
            </a:br>
            <a:r>
              <a:rPr lang="en-US" altLang="en-US" sz="3600"/>
              <a:t>Implem with Req-Repl + Dispatcher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546A5BA-26A8-97F0-09DD-941589960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InfoServer: gives information about the weather and road traffic</a:t>
            </a:r>
          </a:p>
        </p:txBody>
      </p:sp>
      <p:sp>
        <p:nvSpPr>
          <p:cNvPr id="31748" name="tower">
            <a:extLst>
              <a:ext uri="{FF2B5EF4-FFF2-40B4-BE49-F238E27FC236}">
                <a16:creationId xmlns:a16="http://schemas.microsoft.com/office/drawing/2014/main" id="{3CA9AE18-248C-D71D-BA8B-B26DAC403C0D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629400" y="2667000"/>
            <a:ext cx="681038" cy="981075"/>
          </a:xfrm>
          <a:custGeom>
            <a:avLst/>
            <a:gdLst>
              <a:gd name="T0" fmla="*/ 0 w 21600"/>
              <a:gd name="T1" fmla="*/ 2147483646 h 21600"/>
              <a:gd name="T2" fmla="*/ 2147483646 w 21600"/>
              <a:gd name="T3" fmla="*/ 0 h 21600"/>
              <a:gd name="T4" fmla="*/ 2147483646 w 21600"/>
              <a:gd name="T5" fmla="*/ 0 h 21600"/>
              <a:gd name="T6" fmla="*/ 2147483646 w 21600"/>
              <a:gd name="T7" fmla="*/ 0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w 21600"/>
              <a:gd name="T17" fmla="*/ 2147483646 h 21600"/>
              <a:gd name="T18" fmla="*/ 0 w 21600"/>
              <a:gd name="T19" fmla="*/ 2147483646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49" name="computr2">
            <a:extLst>
              <a:ext uri="{FF2B5EF4-FFF2-40B4-BE49-F238E27FC236}">
                <a16:creationId xmlns:a16="http://schemas.microsoft.com/office/drawing/2014/main" id="{57DBF039-BF4E-7DAA-C07F-38C071D03CC0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914400" y="5029200"/>
            <a:ext cx="1209675" cy="1209675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0 h 21600"/>
              <a:gd name="T6" fmla="*/ 2147483646 w 21600"/>
              <a:gd name="T7" fmla="*/ 0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2147483646 w 21600"/>
              <a:gd name="T17" fmla="*/ 2147483646 h 21600"/>
              <a:gd name="T18" fmla="*/ 2147483646 w 21600"/>
              <a:gd name="T19" fmla="*/ 2147483646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50" name="laptop">
            <a:extLst>
              <a:ext uri="{FF2B5EF4-FFF2-40B4-BE49-F238E27FC236}">
                <a16:creationId xmlns:a16="http://schemas.microsoft.com/office/drawing/2014/main" id="{424B7E23-F9AF-D716-C2D0-566F767B711A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923925" y="2971800"/>
            <a:ext cx="1133475" cy="681038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0 h 21600"/>
              <a:gd name="T6" fmla="*/ 2147483646 w 21600"/>
              <a:gd name="T7" fmla="*/ 2147483646 h 21600"/>
              <a:gd name="T8" fmla="*/ 2147483646 w 21600"/>
              <a:gd name="T9" fmla="*/ 0 h 21600"/>
              <a:gd name="T10" fmla="*/ 2147483646 w 21600"/>
              <a:gd name="T11" fmla="*/ 2147483646 h 21600"/>
              <a:gd name="T12" fmla="*/ 0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51" name="Text Box 7">
            <a:extLst>
              <a:ext uri="{FF2B5EF4-FFF2-40B4-BE49-F238E27FC236}">
                <a16:creationId xmlns:a16="http://schemas.microsoft.com/office/drawing/2014/main" id="{8D58C6D7-8E85-82A3-81EE-FEF0CE301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3770313"/>
            <a:ext cx="946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Client1</a:t>
            </a:r>
          </a:p>
        </p:txBody>
      </p:sp>
      <p:sp>
        <p:nvSpPr>
          <p:cNvPr id="31752" name="Text Box 8">
            <a:extLst>
              <a:ext uri="{FF2B5EF4-FFF2-40B4-BE49-F238E27FC236}">
                <a16:creationId xmlns:a16="http://schemas.microsoft.com/office/drawing/2014/main" id="{105DBB0D-7DA1-DC7F-6CC3-4D918D6EA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850" y="6248400"/>
            <a:ext cx="94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Client2</a:t>
            </a:r>
          </a:p>
        </p:txBody>
      </p:sp>
      <p:sp>
        <p:nvSpPr>
          <p:cNvPr id="31753" name="Text Box 9">
            <a:extLst>
              <a:ext uri="{FF2B5EF4-FFF2-40B4-BE49-F238E27FC236}">
                <a16:creationId xmlns:a16="http://schemas.microsoft.com/office/drawing/2014/main" id="{A7DBDF61-9BAD-C388-D91F-873055334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581400"/>
            <a:ext cx="1314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InfoServer</a:t>
            </a:r>
          </a:p>
        </p:txBody>
      </p:sp>
      <p:sp>
        <p:nvSpPr>
          <p:cNvPr id="31754" name="Line 10">
            <a:extLst>
              <a:ext uri="{FF2B5EF4-FFF2-40B4-BE49-F238E27FC236}">
                <a16:creationId xmlns:a16="http://schemas.microsoft.com/office/drawing/2014/main" id="{1E44C445-D396-BC44-7DEB-AE4DFF38B9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124200"/>
            <a:ext cx="44958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55" name="Text Box 13">
            <a:extLst>
              <a:ext uri="{FF2B5EF4-FFF2-40B4-BE49-F238E27FC236}">
                <a16:creationId xmlns:a16="http://schemas.microsoft.com/office/drawing/2014/main" id="{DDF3AB91-60FC-55E4-101C-BA24CD374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2300" y="2895600"/>
            <a:ext cx="1873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Weather today ?</a:t>
            </a:r>
          </a:p>
        </p:txBody>
      </p:sp>
      <p:sp>
        <p:nvSpPr>
          <p:cNvPr id="31756" name="Text Box 14">
            <a:extLst>
              <a:ext uri="{FF2B5EF4-FFF2-40B4-BE49-F238E27FC236}">
                <a16:creationId xmlns:a16="http://schemas.microsoft.com/office/drawing/2014/main" id="{0E522E3B-56F1-3EFF-E320-3A2C4886D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3563" y="3124200"/>
            <a:ext cx="180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Clouds and rain</a:t>
            </a:r>
          </a:p>
        </p:txBody>
      </p:sp>
      <p:sp>
        <p:nvSpPr>
          <p:cNvPr id="31757" name="tower">
            <a:extLst>
              <a:ext uri="{FF2B5EF4-FFF2-40B4-BE49-F238E27FC236}">
                <a16:creationId xmlns:a16="http://schemas.microsoft.com/office/drawing/2014/main" id="{A46CF686-C2BF-862E-95AD-C59AE9132F6D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629400" y="5195888"/>
            <a:ext cx="681038" cy="981075"/>
          </a:xfrm>
          <a:custGeom>
            <a:avLst/>
            <a:gdLst>
              <a:gd name="T0" fmla="*/ 0 w 21600"/>
              <a:gd name="T1" fmla="*/ 2147483646 h 21600"/>
              <a:gd name="T2" fmla="*/ 2147483646 w 21600"/>
              <a:gd name="T3" fmla="*/ 0 h 21600"/>
              <a:gd name="T4" fmla="*/ 2147483646 w 21600"/>
              <a:gd name="T5" fmla="*/ 0 h 21600"/>
              <a:gd name="T6" fmla="*/ 2147483646 w 21600"/>
              <a:gd name="T7" fmla="*/ 0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w 21600"/>
              <a:gd name="T17" fmla="*/ 2147483646 h 21600"/>
              <a:gd name="T18" fmla="*/ 0 w 21600"/>
              <a:gd name="T19" fmla="*/ 2147483646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58" name="Text Box 19">
            <a:extLst>
              <a:ext uri="{FF2B5EF4-FFF2-40B4-BE49-F238E27FC236}">
                <a16:creationId xmlns:a16="http://schemas.microsoft.com/office/drawing/2014/main" id="{B763C7AA-7DDF-ACF4-7F54-390C6D9E0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1600" y="6186488"/>
            <a:ext cx="1365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Dispatcher</a:t>
            </a:r>
          </a:p>
        </p:txBody>
      </p:sp>
      <p:sp>
        <p:nvSpPr>
          <p:cNvPr id="31759" name="Text Box 21">
            <a:extLst>
              <a:ext uri="{FF2B5EF4-FFF2-40B4-BE49-F238E27FC236}">
                <a16:creationId xmlns:a16="http://schemas.microsoft.com/office/drawing/2014/main" id="{91847C0D-D784-20D9-CE68-F18F26BFB79C}"/>
              </a:ext>
            </a:extLst>
          </p:cNvPr>
          <p:cNvSpPr txBox="1">
            <a:spLocks noChangeArrowheads="1"/>
          </p:cNvSpPr>
          <p:nvPr/>
        </p:nvSpPr>
        <p:spPr bwMode="auto">
          <a:xfrm rot="1451380">
            <a:off x="2876550" y="4584700"/>
            <a:ext cx="3263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0"/>
              <a:t>Address of a Meteo Info Server ?</a:t>
            </a:r>
            <a:r>
              <a:rPr lang="en-US" altLang="en-US" sz="1800"/>
              <a:t> </a:t>
            </a:r>
          </a:p>
        </p:txBody>
      </p:sp>
      <p:sp>
        <p:nvSpPr>
          <p:cNvPr id="31760" name="Line 22">
            <a:extLst>
              <a:ext uri="{FF2B5EF4-FFF2-40B4-BE49-F238E27FC236}">
                <a16:creationId xmlns:a16="http://schemas.microsoft.com/office/drawing/2014/main" id="{6EDE7256-7A55-5F3F-386E-D7486D42D84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57400" y="3810000"/>
            <a:ext cx="4267200" cy="2057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61" name="Text Box 23">
            <a:extLst>
              <a:ext uri="{FF2B5EF4-FFF2-40B4-BE49-F238E27FC236}">
                <a16:creationId xmlns:a16="http://schemas.microsoft.com/office/drawing/2014/main" id="{FACD1069-FC39-6650-2052-273E2E76BC28}"/>
              </a:ext>
            </a:extLst>
          </p:cNvPr>
          <p:cNvSpPr txBox="1">
            <a:spLocks noChangeArrowheads="1"/>
          </p:cNvSpPr>
          <p:nvPr/>
        </p:nvSpPr>
        <p:spPr bwMode="auto">
          <a:xfrm rot="1352473">
            <a:off x="2992438" y="4540250"/>
            <a:ext cx="1122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0"/>
              <a:t>InfoServer</a:t>
            </a:r>
          </a:p>
        </p:txBody>
      </p:sp>
      <p:sp>
        <p:nvSpPr>
          <p:cNvPr id="31762" name="Line 24">
            <a:extLst>
              <a:ext uri="{FF2B5EF4-FFF2-40B4-BE49-F238E27FC236}">
                <a16:creationId xmlns:a16="http://schemas.microsoft.com/office/drawing/2014/main" id="{80329011-3F8A-0BAD-1FEC-BC66D8E779B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8862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63" name="Text Box 25">
            <a:extLst>
              <a:ext uri="{FF2B5EF4-FFF2-40B4-BE49-F238E27FC236}">
                <a16:creationId xmlns:a16="http://schemas.microsoft.com/office/drawing/2014/main" id="{E9871EC4-8898-A91D-AD2B-BE08BFD8A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7988" y="4143375"/>
            <a:ext cx="2247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0"/>
              <a:t> InfoServer, addr X,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0"/>
              <a:t> info Meteo and Roads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4CB3E-3B20-E5EB-0E56-E30D0046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005" y="245971"/>
            <a:ext cx="8439150" cy="1325563"/>
          </a:xfrm>
        </p:spPr>
        <p:txBody>
          <a:bodyPr/>
          <a:lstStyle/>
          <a:p>
            <a:r>
              <a:rPr lang="en-GB" dirty="0"/>
              <a:t>Wanted Client-Server interaction: </a:t>
            </a:r>
            <a:br>
              <a:rPr lang="en-GB" dirty="0"/>
            </a:br>
            <a:r>
              <a:rPr lang="en-GB" dirty="0"/>
              <a:t>invoking </a:t>
            </a:r>
            <a:r>
              <a:rPr lang="en-GB" i="1" dirty="0"/>
              <a:t>Remote</a:t>
            </a:r>
            <a:r>
              <a:rPr lang="en-GB" dirty="0"/>
              <a:t> methods</a:t>
            </a:r>
          </a:p>
        </p:txBody>
      </p:sp>
      <p:pic>
        <p:nvPicPr>
          <p:cNvPr id="8" name="Picture 7" descr="Application&#10;&#10;Description automatically generated with low confidence">
            <a:extLst>
              <a:ext uri="{FF2B5EF4-FFF2-40B4-BE49-F238E27FC236}">
                <a16:creationId xmlns:a16="http://schemas.microsoft.com/office/drawing/2014/main" id="{0A58BEB7-449E-C6AE-E12E-62D0CC066E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30" y="2115288"/>
            <a:ext cx="8267700" cy="256794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C830AC3-35DD-9969-C814-649EB42F947A}"/>
                  </a:ext>
                </a:extLst>
              </p14:cNvPr>
              <p14:cNvContentPartPr/>
              <p14:nvPr/>
            </p14:nvContentPartPr>
            <p14:xfrm>
              <a:off x="4865870" y="1657843"/>
              <a:ext cx="327600" cy="27115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BC830AC3-35DD-9969-C814-649EB42F947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57230" y="1648843"/>
                <a:ext cx="345240" cy="27291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E770F11-D448-3E62-D237-92D90424D0A5}"/>
              </a:ext>
            </a:extLst>
          </p:cNvPr>
          <p:cNvSpPr txBox="1"/>
          <p:nvPr/>
        </p:nvSpPr>
        <p:spPr>
          <a:xfrm>
            <a:off x="2293749" y="1616757"/>
            <a:ext cx="2673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process1 (computer1)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F69D9B-3C8A-F31E-E215-9B95C24A1876}"/>
              </a:ext>
            </a:extLst>
          </p:cNvPr>
          <p:cNvSpPr txBox="1"/>
          <p:nvPr/>
        </p:nvSpPr>
        <p:spPr>
          <a:xfrm>
            <a:off x="5352085" y="1629675"/>
            <a:ext cx="2673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process2 (computer2)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95F993A-9902-7685-8D92-B4930E7D0B26}"/>
                  </a:ext>
                </a:extLst>
              </p14:cNvPr>
              <p14:cNvContentPartPr/>
              <p14:nvPr/>
            </p14:nvContentPartPr>
            <p14:xfrm>
              <a:off x="647400" y="4239600"/>
              <a:ext cx="801360" cy="205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95F993A-9902-7685-8D92-B4930E7D0B2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8760" y="4230600"/>
                <a:ext cx="819000" cy="3816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Thought Bubble: Cloud 9">
            <a:extLst>
              <a:ext uri="{FF2B5EF4-FFF2-40B4-BE49-F238E27FC236}">
                <a16:creationId xmlns:a16="http://schemas.microsoft.com/office/drawing/2014/main" id="{94BC8EE5-8506-E9E7-2045-7E792461A9AA}"/>
              </a:ext>
            </a:extLst>
          </p:cNvPr>
          <p:cNvSpPr/>
          <p:nvPr/>
        </p:nvSpPr>
        <p:spPr>
          <a:xfrm rot="10800000" flipV="1">
            <a:off x="1448759" y="4925134"/>
            <a:ext cx="4921559" cy="1478282"/>
          </a:xfrm>
          <a:prstGeom prst="cloudCallout">
            <a:avLst>
              <a:gd name="adj1" fmla="val 46057"/>
              <a:gd name="adj2" fmla="val -8683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FF0000"/>
                </a:solidFill>
              </a:rPr>
              <a:t>The </a:t>
            </a:r>
            <a:r>
              <a:rPr lang="en-GB" sz="1400" dirty="0" err="1">
                <a:solidFill>
                  <a:srgbClr val="FF0000"/>
                </a:solidFill>
              </a:rPr>
              <a:t>aInfoServer</a:t>
            </a:r>
            <a:r>
              <a:rPr lang="en-GB" sz="1400" dirty="0">
                <a:solidFill>
                  <a:srgbClr val="FF0000"/>
                </a:solidFill>
              </a:rPr>
              <a:t> object is in another process. What is needed in order to allow the client to interact with the server by “normal” invocation of methods?  </a:t>
            </a:r>
          </a:p>
        </p:txBody>
      </p:sp>
      <p:pic>
        <p:nvPicPr>
          <p:cNvPr id="12" name="Graphic 11" descr="Right pointing backhand index outline">
            <a:extLst>
              <a:ext uri="{FF2B5EF4-FFF2-40B4-BE49-F238E27FC236}">
                <a16:creationId xmlns:a16="http://schemas.microsoft.com/office/drawing/2014/main" id="{91A8B67D-2109-E75E-6D86-2DBDD493766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13118" y="5822548"/>
            <a:ext cx="914400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5CAD338-FDD4-4636-D57D-217BA4EF6E2D}"/>
              </a:ext>
            </a:extLst>
          </p:cNvPr>
          <p:cNvSpPr txBox="1"/>
          <p:nvPr/>
        </p:nvSpPr>
        <p:spPr>
          <a:xfrm flipH="1">
            <a:off x="6688814" y="5782224"/>
            <a:ext cx="2209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 Object Request Broker is needed!</a:t>
            </a:r>
          </a:p>
        </p:txBody>
      </p:sp>
    </p:spTree>
    <p:extLst>
      <p:ext uri="{BB962C8B-B14F-4D97-AF65-F5344CB8AC3E}">
        <p14:creationId xmlns:p14="http://schemas.microsoft.com/office/powerpoint/2010/main" val="42175999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8CD29F3-C2E1-26E1-8640-E38350879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Example Client-Server:</a:t>
            </a:r>
            <a:br>
              <a:rPr lang="en-US" altLang="en-US" sz="3600"/>
            </a:br>
            <a:endParaRPr lang="en-US" altLang="en-US" sz="3600"/>
          </a:p>
        </p:txBody>
      </p:sp>
      <p:sp>
        <p:nvSpPr>
          <p:cNvPr id="32771" name="Rectangle 4">
            <a:extLst>
              <a:ext uri="{FF2B5EF4-FFF2-40B4-BE49-F238E27FC236}">
                <a16:creationId xmlns:a16="http://schemas.microsoft.com/office/drawing/2014/main" id="{29262A35-8313-E17B-C7D5-D1E33CE7BF2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7848600" cy="4221163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/>
              <a:t>Code implementing Client1:</a:t>
            </a:r>
          </a:p>
          <a:p>
            <a:pPr eaLnBrk="1" hangingPunct="1"/>
            <a:r>
              <a:rPr lang="en-US" altLang="en-US" sz="2000" dirty="0"/>
              <a:t>Send message to </a:t>
            </a:r>
            <a:r>
              <a:rPr lang="en-US" altLang="en-US" sz="2000" dirty="0" err="1"/>
              <a:t>NamingService</a:t>
            </a:r>
            <a:r>
              <a:rPr lang="en-US" altLang="en-US" sz="2000" dirty="0"/>
              <a:t> (Dispatcher) – asks for the address of a server providing </a:t>
            </a:r>
            <a:r>
              <a:rPr lang="en-US" altLang="en-US" sz="2000" dirty="0" err="1"/>
              <a:t>Meteo</a:t>
            </a:r>
            <a:r>
              <a:rPr lang="en-US" altLang="en-US" sz="2000" dirty="0"/>
              <a:t> information</a:t>
            </a:r>
          </a:p>
          <a:p>
            <a:pPr eaLnBrk="1" hangingPunct="1"/>
            <a:r>
              <a:rPr lang="en-US" altLang="en-US" sz="2000" dirty="0"/>
              <a:t>Receives the answer (containing the address of </a:t>
            </a:r>
            <a:r>
              <a:rPr lang="en-US" altLang="en-US" sz="2000" dirty="0" err="1"/>
              <a:t>InfoServer</a:t>
            </a:r>
            <a:r>
              <a:rPr lang="en-US" altLang="en-US" sz="2000" dirty="0"/>
              <a:t>) from  Dispatcher </a:t>
            </a:r>
          </a:p>
          <a:p>
            <a:pPr eaLnBrk="1" hangingPunct="1"/>
            <a:r>
              <a:rPr lang="en-US" altLang="en-US" sz="2000" dirty="0"/>
              <a:t>Send message to </a:t>
            </a:r>
            <a:r>
              <a:rPr lang="en-US" altLang="en-US" sz="2000" dirty="0" err="1"/>
              <a:t>InfoServer</a:t>
            </a:r>
            <a:r>
              <a:rPr lang="en-US" altLang="en-US" sz="2000" dirty="0"/>
              <a:t> and asks how is the weather today</a:t>
            </a:r>
          </a:p>
          <a:p>
            <a:pPr eaLnBrk="1" hangingPunct="1"/>
            <a:r>
              <a:rPr lang="en-US" altLang="en-US" sz="2000" dirty="0"/>
              <a:t>Receives the answer from </a:t>
            </a:r>
            <a:r>
              <a:rPr lang="en-US" altLang="en-US" sz="2000" dirty="0" err="1"/>
              <a:t>InfoServer</a:t>
            </a:r>
            <a:r>
              <a:rPr lang="en-US" altLang="en-US" sz="2000" dirty="0"/>
              <a:t> with today weather</a:t>
            </a:r>
          </a:p>
          <a:p>
            <a:pPr eaLnBrk="1" hangingPunct="1"/>
            <a:endParaRPr lang="en-US" altLang="en-US" sz="2000" dirty="0"/>
          </a:p>
          <a:p>
            <a:pPr eaLnBrk="1" hangingPunct="1">
              <a:buFontTx/>
              <a:buNone/>
            </a:pPr>
            <a:r>
              <a:rPr lang="en-US" altLang="en-US" sz="2000" dirty="0"/>
              <a:t>We would like to have the code of  Client1 looking like this instead:</a:t>
            </a:r>
          </a:p>
          <a:p>
            <a:pPr eaLnBrk="1" hangingPunct="1"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dirty="0" err="1"/>
              <a:t>todayWeather</a:t>
            </a:r>
            <a:r>
              <a:rPr lang="en-US" altLang="en-US" sz="2000" dirty="0"/>
              <a:t>=</a:t>
            </a:r>
            <a:r>
              <a:rPr lang="en-US" altLang="en-US" sz="2000" dirty="0" err="1"/>
              <a:t>meteoServer.getWeatherForecast</a:t>
            </a:r>
            <a:r>
              <a:rPr lang="en-US" altLang="en-US" sz="2000" dirty="0"/>
              <a:t>(“today”);</a:t>
            </a:r>
          </a:p>
          <a:p>
            <a:pPr eaLnBrk="1" hangingPunct="1"/>
            <a:endParaRPr lang="en-US" altLang="en-US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FDE1519-E005-F7E8-FADA-CC8E19DFF2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Proxy and Remote Proxy</a:t>
            </a:r>
          </a:p>
        </p:txBody>
      </p:sp>
      <p:sp>
        <p:nvSpPr>
          <p:cNvPr id="33795" name="Rectangle 5">
            <a:extLst>
              <a:ext uri="{FF2B5EF4-FFF2-40B4-BE49-F238E27FC236}">
                <a16:creationId xmlns:a16="http://schemas.microsoft.com/office/drawing/2014/main" id="{9282FC53-0C37-72E0-7AFC-04C5D5E963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GB" altLang="en-US" sz="2000" i="1"/>
          </a:p>
          <a:p>
            <a:pPr eaLnBrk="1" hangingPunct="1">
              <a:buFontTx/>
              <a:buNone/>
            </a:pPr>
            <a:r>
              <a:rPr lang="en-GB" altLang="en-US" sz="2000" i="1"/>
              <a:t>The Proxy  pattern makes the clients of a component communicate with a representative rather than to the component Itself. Introducing such a placeholder can serve many purposes, including enhanced efficiency, easier access and protection from unauthorized access. </a:t>
            </a:r>
            <a:endParaRPr lang="en-US" altLang="en-US" sz="2000" i="1"/>
          </a:p>
          <a:p>
            <a:pPr eaLnBrk="1" hangingPunct="1">
              <a:buFontTx/>
              <a:buNone/>
            </a:pPr>
            <a:endParaRPr lang="en-GB" altLang="en-US" sz="2000" i="1"/>
          </a:p>
          <a:p>
            <a:pPr eaLnBrk="1" hangingPunct="1">
              <a:buFontTx/>
              <a:buNone/>
            </a:pPr>
            <a:r>
              <a:rPr lang="en-GB" altLang="en-US" sz="2000" i="1"/>
              <a:t>A Remote Proxy encapsulates and maintains the physical location of the original. It also implements the IPC (inter-process communi- cation) routines that perform the actual communication with the original. For every original, one proxy is instantiated per address space in which the services of the original are needed. </a:t>
            </a:r>
            <a:endParaRPr lang="en-US" altLang="en-US" sz="2000" i="1"/>
          </a:p>
        </p:txBody>
      </p:sp>
      <p:sp>
        <p:nvSpPr>
          <p:cNvPr id="33796" name="Line 6">
            <a:extLst>
              <a:ext uri="{FF2B5EF4-FFF2-40B4-BE49-F238E27FC236}">
                <a16:creationId xmlns:a16="http://schemas.microsoft.com/office/drawing/2014/main" id="{02E4D8C5-816B-2456-0E96-3EDDC94AC44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6002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797" name="Line 7">
            <a:extLst>
              <a:ext uri="{FF2B5EF4-FFF2-40B4-BE49-F238E27FC236}">
                <a16:creationId xmlns:a16="http://schemas.microsoft.com/office/drawing/2014/main" id="{D0565FEE-D501-0F72-F452-C8B4C98798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54102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25078A64-5F2C-6C5E-4C0D-69EB36CB54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Proxy – The structure</a:t>
            </a:r>
          </a:p>
        </p:txBody>
      </p:sp>
      <p:pic>
        <p:nvPicPr>
          <p:cNvPr id="34819" name="Picture 4">
            <a:extLst>
              <a:ext uri="{FF2B5EF4-FFF2-40B4-BE49-F238E27FC236}">
                <a16:creationId xmlns:a16="http://schemas.microsoft.com/office/drawing/2014/main" id="{49F1CE28-40BF-3E40-457D-D0C7C001E781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524000"/>
            <a:ext cx="8686800" cy="4724400"/>
          </a:xfrm>
          <a:noFill/>
        </p:spPr>
      </p:pic>
      <p:sp>
        <p:nvSpPr>
          <p:cNvPr id="34820" name="Text Box 5">
            <a:extLst>
              <a:ext uri="{FF2B5EF4-FFF2-40B4-BE49-F238E27FC236}">
                <a16:creationId xmlns:a16="http://schemas.microsoft.com/office/drawing/2014/main" id="{BBC271F2-E8BA-F868-51DE-16BAABBF1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415088"/>
            <a:ext cx="168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[POSA]-Fig/P.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53D32EB-8ABF-CCEE-19E0-368E3D5EF7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Proxy – The dynamics</a:t>
            </a:r>
          </a:p>
        </p:txBody>
      </p:sp>
      <p:pic>
        <p:nvPicPr>
          <p:cNvPr id="35843" name="Picture 4">
            <a:extLst>
              <a:ext uri="{FF2B5EF4-FFF2-40B4-BE49-F238E27FC236}">
                <a16:creationId xmlns:a16="http://schemas.microsoft.com/office/drawing/2014/main" id="{0A42889D-25C3-EAEA-0EB1-BDDA85D9DB29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454150"/>
            <a:ext cx="7543800" cy="5099050"/>
          </a:xfrm>
          <a:noFill/>
        </p:spPr>
      </p:pic>
      <p:sp>
        <p:nvSpPr>
          <p:cNvPr id="35844" name="Text Box 12">
            <a:extLst>
              <a:ext uri="{FF2B5EF4-FFF2-40B4-BE49-F238E27FC236}">
                <a16:creationId xmlns:a16="http://schemas.microsoft.com/office/drawing/2014/main" id="{34D956E3-33C5-FBD6-D5FA-784EFC661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415088"/>
            <a:ext cx="161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[POSA]-Fig/P.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A24099A-E99A-62C0-F750-B7869D5CC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Remote Proxy</a:t>
            </a:r>
          </a:p>
        </p:txBody>
      </p:sp>
      <p:pic>
        <p:nvPicPr>
          <p:cNvPr id="36867" name="Picture 4">
            <a:extLst>
              <a:ext uri="{FF2B5EF4-FFF2-40B4-BE49-F238E27FC236}">
                <a16:creationId xmlns:a16="http://schemas.microsoft.com/office/drawing/2014/main" id="{C7548E3F-62FC-86C8-CF6F-EE7A64236335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466056"/>
            <a:ext cx="7543800" cy="5099050"/>
          </a:xfrm>
          <a:noFill/>
        </p:spPr>
      </p:pic>
      <p:sp>
        <p:nvSpPr>
          <p:cNvPr id="36873" name="Freeform 1">
            <a:extLst>
              <a:ext uri="{FF2B5EF4-FFF2-40B4-BE49-F238E27FC236}">
                <a16:creationId xmlns:a16="http://schemas.microsoft.com/office/drawing/2014/main" id="{BBEEB577-1150-C6F1-4EC9-9C87B69260D4}"/>
              </a:ext>
            </a:extLst>
          </p:cNvPr>
          <p:cNvSpPr>
            <a:spLocks/>
          </p:cNvSpPr>
          <p:nvPr/>
        </p:nvSpPr>
        <p:spPr bwMode="auto">
          <a:xfrm>
            <a:off x="5815013" y="2305050"/>
            <a:ext cx="317500" cy="4198938"/>
          </a:xfrm>
          <a:custGeom>
            <a:avLst/>
            <a:gdLst>
              <a:gd name="T0" fmla="*/ 0 w 317222"/>
              <a:gd name="T1" fmla="*/ 0 h 4200186"/>
              <a:gd name="T2" fmla="*/ 257156 w 317222"/>
              <a:gd name="T3" fmla="*/ 827826 h 4200186"/>
              <a:gd name="T4" fmla="*/ 24489 w 317222"/>
              <a:gd name="T5" fmla="*/ 1862606 h 4200186"/>
              <a:gd name="T6" fmla="*/ 318384 w 317222"/>
              <a:gd name="T7" fmla="*/ 3213909 h 4200186"/>
              <a:gd name="T8" fmla="*/ 73472 w 317222"/>
              <a:gd name="T9" fmla="*/ 4126951 h 4200186"/>
              <a:gd name="T10" fmla="*/ 61228 w 317222"/>
              <a:gd name="T11" fmla="*/ 4053908 h 42001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17222" h="4200186">
                <a:moveTo>
                  <a:pt x="0" y="0"/>
                </a:moveTo>
                <a:cubicBezTo>
                  <a:pt x="125984" y="259080"/>
                  <a:pt x="251968" y="518160"/>
                  <a:pt x="256032" y="829056"/>
                </a:cubicBezTo>
                <a:cubicBezTo>
                  <a:pt x="260096" y="1139952"/>
                  <a:pt x="14224" y="1467104"/>
                  <a:pt x="24384" y="1865376"/>
                </a:cubicBezTo>
                <a:cubicBezTo>
                  <a:pt x="34544" y="2263648"/>
                  <a:pt x="308864" y="2840736"/>
                  <a:pt x="316992" y="3218688"/>
                </a:cubicBezTo>
                <a:cubicBezTo>
                  <a:pt x="325120" y="3596640"/>
                  <a:pt x="115824" y="3992880"/>
                  <a:pt x="73152" y="4133088"/>
                </a:cubicBezTo>
                <a:cubicBezTo>
                  <a:pt x="30480" y="4273296"/>
                  <a:pt x="45720" y="4166616"/>
                  <a:pt x="60960" y="4059936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446BD8-3DFA-7917-04A0-87CDCDFD6C67}"/>
              </a:ext>
            </a:extLst>
          </p:cNvPr>
          <p:cNvSpPr txBox="1"/>
          <p:nvPr/>
        </p:nvSpPr>
        <p:spPr>
          <a:xfrm>
            <a:off x="852604" y="1062265"/>
            <a:ext cx="7834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Client and Proxy are in the same process but Original is in a different process </a:t>
            </a:r>
          </a:p>
        </p:txBody>
      </p:sp>
      <p:cxnSp>
        <p:nvCxnSpPr>
          <p:cNvPr id="3" name="Straight Connector 30">
            <a:extLst>
              <a:ext uri="{FF2B5EF4-FFF2-40B4-BE49-F238E27FC236}">
                <a16:creationId xmlns:a16="http://schemas.microsoft.com/office/drawing/2014/main" id="{1DED3E88-5888-38A4-71CF-F4FD767A7A3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906963" y="4404519"/>
            <a:ext cx="2133600" cy="0"/>
          </a:xfrm>
          <a:prstGeom prst="line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B023077-BF41-EB05-083E-FCB981A49EBA}"/>
              </a:ext>
            </a:extLst>
          </p:cNvPr>
          <p:cNvSpPr txBox="1">
            <a:spLocks noChangeArrowheads="1"/>
          </p:cNvSpPr>
          <p:nvPr/>
        </p:nvSpPr>
        <p:spPr bwMode="auto">
          <a:xfrm rot="69948">
            <a:off x="5413202" y="4084067"/>
            <a:ext cx="12490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dirty="0">
                <a:solidFill>
                  <a:srgbClr val="009900"/>
                </a:solidFill>
              </a:rPr>
              <a:t>Send request</a:t>
            </a:r>
            <a:endParaRPr lang="en-GB" altLang="en-US" sz="1400" b="0" dirty="0">
              <a:solidFill>
                <a:srgbClr val="009900"/>
              </a:solidFill>
            </a:endParaRPr>
          </a:p>
        </p:txBody>
      </p:sp>
      <p:cxnSp>
        <p:nvCxnSpPr>
          <p:cNvPr id="14" name="Straight Connector 30">
            <a:extLst>
              <a:ext uri="{FF2B5EF4-FFF2-40B4-BE49-F238E27FC236}">
                <a16:creationId xmlns:a16="http://schemas.microsoft.com/office/drawing/2014/main" id="{62FBFA93-0796-71F0-FD3D-81E745020D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037931" y="4800600"/>
            <a:ext cx="1554163" cy="0"/>
          </a:xfrm>
          <a:prstGeom prst="line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Speech Bubble: Oval 15">
            <a:extLst>
              <a:ext uri="{FF2B5EF4-FFF2-40B4-BE49-F238E27FC236}">
                <a16:creationId xmlns:a16="http://schemas.microsoft.com/office/drawing/2014/main" id="{C5A6B36A-FD8D-5190-06C9-822291604491}"/>
              </a:ext>
            </a:extLst>
          </p:cNvPr>
          <p:cNvSpPr/>
          <p:nvPr/>
        </p:nvSpPr>
        <p:spPr bwMode="auto">
          <a:xfrm>
            <a:off x="6665264" y="5196680"/>
            <a:ext cx="2189018" cy="1508909"/>
          </a:xfrm>
          <a:prstGeom prst="wedgeEllipseCallout">
            <a:avLst>
              <a:gd name="adj1" fmla="val -69473"/>
              <a:gd name="adj2" fmla="val -85269"/>
            </a:avLst>
          </a:prstGeom>
          <a:solidFill>
            <a:schemeClr val="bg1"/>
          </a:solidFill>
          <a:ln w="25400" cap="flat" cmpd="sng" algn="ctr">
            <a:solidFill>
              <a:srgbClr val="009900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Proxy can not  invoke method service on Original, it will send messages!</a:t>
            </a:r>
          </a:p>
        </p:txBody>
      </p:sp>
    </p:spTree>
    <p:extLst>
      <p:ext uri="{BB962C8B-B14F-4D97-AF65-F5344CB8AC3E}">
        <p14:creationId xmlns:p14="http://schemas.microsoft.com/office/powerpoint/2010/main" val="17742415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A24099A-E99A-62C0-F750-B7869D5CC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Remote Proxy</a:t>
            </a:r>
          </a:p>
        </p:txBody>
      </p:sp>
      <p:pic>
        <p:nvPicPr>
          <p:cNvPr id="36867" name="Picture 4">
            <a:extLst>
              <a:ext uri="{FF2B5EF4-FFF2-40B4-BE49-F238E27FC236}">
                <a16:creationId xmlns:a16="http://schemas.microsoft.com/office/drawing/2014/main" id="{C7548E3F-62FC-86C8-CF6F-EE7A64236335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466056"/>
            <a:ext cx="7543800" cy="5099050"/>
          </a:xfrm>
          <a:noFill/>
        </p:spPr>
      </p:pic>
      <p:sp>
        <p:nvSpPr>
          <p:cNvPr id="36868" name="Oval 5">
            <a:extLst>
              <a:ext uri="{FF2B5EF4-FFF2-40B4-BE49-F238E27FC236}">
                <a16:creationId xmlns:a16="http://schemas.microsoft.com/office/drawing/2014/main" id="{4E3F9DC6-C729-CB13-3DCD-63CC79478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505200"/>
            <a:ext cx="1524000" cy="4572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o-RO" altLang="en-US" sz="1800"/>
          </a:p>
        </p:txBody>
      </p:sp>
      <p:sp>
        <p:nvSpPr>
          <p:cNvPr id="36869" name="Oval 6">
            <a:extLst>
              <a:ext uri="{FF2B5EF4-FFF2-40B4-BE49-F238E27FC236}">
                <a16:creationId xmlns:a16="http://schemas.microsoft.com/office/drawing/2014/main" id="{756F9109-49D7-5CBA-6D64-ED3417B54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800600"/>
            <a:ext cx="1524000" cy="4572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o-RO" altLang="en-US" sz="1800"/>
          </a:p>
        </p:txBody>
      </p:sp>
      <p:sp>
        <p:nvSpPr>
          <p:cNvPr id="36870" name="Text Box 7">
            <a:extLst>
              <a:ext uri="{FF2B5EF4-FFF2-40B4-BE49-F238E27FC236}">
                <a16:creationId xmlns:a16="http://schemas.microsoft.com/office/drawing/2014/main" id="{3456F2DD-B3EC-C0C0-9966-8AEC9CF91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950" y="2743200"/>
            <a:ext cx="1924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locateServer,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marshal, deliver</a:t>
            </a:r>
          </a:p>
        </p:txBody>
      </p:sp>
      <p:sp>
        <p:nvSpPr>
          <p:cNvPr id="36871" name="Text Box 9">
            <a:extLst>
              <a:ext uri="{FF2B5EF4-FFF2-40B4-BE49-F238E27FC236}">
                <a16:creationId xmlns:a16="http://schemas.microsoft.com/office/drawing/2014/main" id="{96530868-9B03-CDA0-0E3B-F041DA646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272088"/>
            <a:ext cx="2254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receive, unmarshal</a:t>
            </a:r>
          </a:p>
        </p:txBody>
      </p:sp>
      <p:sp>
        <p:nvSpPr>
          <p:cNvPr id="36872" name="Text Box 11">
            <a:extLst>
              <a:ext uri="{FF2B5EF4-FFF2-40B4-BE49-F238E27FC236}">
                <a16:creationId xmlns:a16="http://schemas.microsoft.com/office/drawing/2014/main" id="{5BCFCFBD-7448-6169-6040-3A3E4C6C3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3350" y="1143000"/>
            <a:ext cx="45704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Remote Proxy: pre and postprocessing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contain  a Forwarder-Receiver</a:t>
            </a:r>
          </a:p>
        </p:txBody>
      </p:sp>
      <p:sp>
        <p:nvSpPr>
          <p:cNvPr id="36873" name="Freeform 1">
            <a:extLst>
              <a:ext uri="{FF2B5EF4-FFF2-40B4-BE49-F238E27FC236}">
                <a16:creationId xmlns:a16="http://schemas.microsoft.com/office/drawing/2014/main" id="{BBEEB577-1150-C6F1-4EC9-9C87B69260D4}"/>
              </a:ext>
            </a:extLst>
          </p:cNvPr>
          <p:cNvSpPr>
            <a:spLocks/>
          </p:cNvSpPr>
          <p:nvPr/>
        </p:nvSpPr>
        <p:spPr bwMode="auto">
          <a:xfrm>
            <a:off x="5815013" y="2305050"/>
            <a:ext cx="317500" cy="4198938"/>
          </a:xfrm>
          <a:custGeom>
            <a:avLst/>
            <a:gdLst>
              <a:gd name="T0" fmla="*/ 0 w 317222"/>
              <a:gd name="T1" fmla="*/ 0 h 4200186"/>
              <a:gd name="T2" fmla="*/ 257156 w 317222"/>
              <a:gd name="T3" fmla="*/ 827826 h 4200186"/>
              <a:gd name="T4" fmla="*/ 24489 w 317222"/>
              <a:gd name="T5" fmla="*/ 1862606 h 4200186"/>
              <a:gd name="T6" fmla="*/ 318384 w 317222"/>
              <a:gd name="T7" fmla="*/ 3213909 h 4200186"/>
              <a:gd name="T8" fmla="*/ 73472 w 317222"/>
              <a:gd name="T9" fmla="*/ 4126951 h 4200186"/>
              <a:gd name="T10" fmla="*/ 61228 w 317222"/>
              <a:gd name="T11" fmla="*/ 4053908 h 42001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17222" h="4200186">
                <a:moveTo>
                  <a:pt x="0" y="0"/>
                </a:moveTo>
                <a:cubicBezTo>
                  <a:pt x="125984" y="259080"/>
                  <a:pt x="251968" y="518160"/>
                  <a:pt x="256032" y="829056"/>
                </a:cubicBezTo>
                <a:cubicBezTo>
                  <a:pt x="260096" y="1139952"/>
                  <a:pt x="14224" y="1467104"/>
                  <a:pt x="24384" y="1865376"/>
                </a:cubicBezTo>
                <a:cubicBezTo>
                  <a:pt x="34544" y="2263648"/>
                  <a:pt x="308864" y="2840736"/>
                  <a:pt x="316992" y="3218688"/>
                </a:cubicBezTo>
                <a:cubicBezTo>
                  <a:pt x="325120" y="3596640"/>
                  <a:pt x="115824" y="3992880"/>
                  <a:pt x="73152" y="4133088"/>
                </a:cubicBezTo>
                <a:cubicBezTo>
                  <a:pt x="30480" y="4273296"/>
                  <a:pt x="45720" y="4166616"/>
                  <a:pt x="60960" y="4059936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4" name="Rounded Rectangle 1">
            <a:extLst>
              <a:ext uri="{FF2B5EF4-FFF2-40B4-BE49-F238E27FC236}">
                <a16:creationId xmlns:a16="http://schemas.microsoft.com/office/drawing/2014/main" id="{6790F9FA-261C-E20B-97EF-B6FC05A2A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2362200"/>
            <a:ext cx="1243013" cy="730250"/>
          </a:xfrm>
          <a:prstGeom prst="roundRect">
            <a:avLst>
              <a:gd name="adj" fmla="val 16667"/>
            </a:avLst>
          </a:prstGeom>
          <a:noFill/>
          <a:ln w="34925" algn="ctr">
            <a:solidFill>
              <a:srgbClr val="FF0000"/>
            </a:solidFill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Proxy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Helper</a:t>
            </a:r>
            <a:endParaRPr lang="en-GB" altLang="en-US" sz="1800"/>
          </a:p>
        </p:txBody>
      </p:sp>
      <p:cxnSp>
        <p:nvCxnSpPr>
          <p:cNvPr id="36875" name="Straight Connector 3">
            <a:extLst>
              <a:ext uri="{FF2B5EF4-FFF2-40B4-BE49-F238E27FC236}">
                <a16:creationId xmlns:a16="http://schemas.microsoft.com/office/drawing/2014/main" id="{39C9CA8F-C5A9-853E-E70F-FCE48FB8ACB1}"/>
              </a:ext>
            </a:extLst>
          </p:cNvPr>
          <p:cNvCxnSpPr>
            <a:cxnSpLocks noChangeShapeType="1"/>
            <a:stCxn id="36874" idx="2"/>
          </p:cNvCxnSpPr>
          <p:nvPr/>
        </p:nvCxnSpPr>
        <p:spPr bwMode="auto">
          <a:xfrm>
            <a:off x="8164513" y="3092450"/>
            <a:ext cx="65087" cy="2941638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6" name="Rectangle 4">
            <a:extLst>
              <a:ext uri="{FF2B5EF4-FFF2-40B4-BE49-F238E27FC236}">
                <a16:creationId xmlns:a16="http://schemas.microsoft.com/office/drawing/2014/main" id="{F4A7CF63-1970-4238-A260-C3F223FF1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3384550"/>
            <a:ext cx="228600" cy="2787650"/>
          </a:xfrm>
          <a:prstGeom prst="rect">
            <a:avLst/>
          </a:prstGeom>
          <a:solidFill>
            <a:schemeClr val="accent1"/>
          </a:solidFill>
          <a:ln w="25400" algn="ctr">
            <a:solidFill>
              <a:srgbClr val="FF0000"/>
            </a:solidFill>
            <a:round/>
            <a:headEnd type="arrow" w="lg" len="lg"/>
            <a:tailEnd type="arrow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cxnSp>
        <p:nvCxnSpPr>
          <p:cNvPr id="36877" name="Straight Arrow Connector 6">
            <a:extLst>
              <a:ext uri="{FF2B5EF4-FFF2-40B4-BE49-F238E27FC236}">
                <a16:creationId xmlns:a16="http://schemas.microsoft.com/office/drawing/2014/main" id="{D3D317A1-9D40-369B-E803-F925EC16BC5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15200" y="3384550"/>
            <a:ext cx="7620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 type="none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8" name="TextBox 7">
            <a:extLst>
              <a:ext uri="{FF2B5EF4-FFF2-40B4-BE49-F238E27FC236}">
                <a16:creationId xmlns:a16="http://schemas.microsoft.com/office/drawing/2014/main" id="{DD45FA13-1E11-D639-6418-F86E66069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3738" y="3101975"/>
            <a:ext cx="10207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dirty="0" err="1">
                <a:solidFill>
                  <a:srgbClr val="FF0000"/>
                </a:solidFill>
              </a:rPr>
              <a:t>serverloop</a:t>
            </a:r>
            <a:endParaRPr lang="en-GB" altLang="en-US" sz="1400" b="0" dirty="0">
              <a:solidFill>
                <a:srgbClr val="FF0000"/>
              </a:solidFill>
            </a:endParaRPr>
          </a:p>
        </p:txBody>
      </p:sp>
      <p:cxnSp>
        <p:nvCxnSpPr>
          <p:cNvPr id="36879" name="Straight Connector 14">
            <a:extLst>
              <a:ext uri="{FF2B5EF4-FFF2-40B4-BE49-F238E27FC236}">
                <a16:creationId xmlns:a16="http://schemas.microsoft.com/office/drawing/2014/main" id="{27582C2C-4D4E-C059-B5AB-2C4C800D94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305800" y="3886200"/>
            <a:ext cx="40005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80" name="Straight Connector 24">
            <a:extLst>
              <a:ext uri="{FF2B5EF4-FFF2-40B4-BE49-F238E27FC236}">
                <a16:creationId xmlns:a16="http://schemas.microsoft.com/office/drawing/2014/main" id="{217D0346-9D2C-F718-5365-B151B5BE49C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305800" y="4191000"/>
            <a:ext cx="40005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81" name="Straight Connector 25">
            <a:extLst>
              <a:ext uri="{FF2B5EF4-FFF2-40B4-BE49-F238E27FC236}">
                <a16:creationId xmlns:a16="http://schemas.microsoft.com/office/drawing/2014/main" id="{EC40135E-184A-0C50-3427-738BEAB5275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686800" y="3886200"/>
            <a:ext cx="0" cy="3048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82" name="Rectangle 16">
            <a:extLst>
              <a:ext uri="{FF2B5EF4-FFF2-40B4-BE49-F238E27FC236}">
                <a16:creationId xmlns:a16="http://schemas.microsoft.com/office/drawing/2014/main" id="{19E59AE7-FBDD-7227-FB48-11A15C134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7225" y="3352800"/>
            <a:ext cx="1019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0">
                <a:solidFill>
                  <a:srgbClr val="FF0000"/>
                </a:solidFill>
              </a:rPr>
              <a:t>receive,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0">
                <a:solidFill>
                  <a:srgbClr val="FF0000"/>
                </a:solidFill>
              </a:rPr>
              <a:t>unmarshal</a:t>
            </a:r>
          </a:p>
        </p:txBody>
      </p:sp>
      <p:cxnSp>
        <p:nvCxnSpPr>
          <p:cNvPr id="36883" name="Straight Connector 28">
            <a:extLst>
              <a:ext uri="{FF2B5EF4-FFF2-40B4-BE49-F238E27FC236}">
                <a16:creationId xmlns:a16="http://schemas.microsoft.com/office/drawing/2014/main" id="{047C4D47-A4FC-02CB-FD9E-9558638BFE9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315200" y="4564063"/>
            <a:ext cx="749300" cy="7937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84" name="Straight Connector 30">
            <a:extLst>
              <a:ext uri="{FF2B5EF4-FFF2-40B4-BE49-F238E27FC236}">
                <a16:creationId xmlns:a16="http://schemas.microsoft.com/office/drawing/2014/main" id="{723C4AFC-2488-65E4-6ADB-46C79D61070D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953000" y="3733799"/>
            <a:ext cx="3111500" cy="838200"/>
          </a:xfrm>
          <a:prstGeom prst="line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85" name="TextBox 34">
            <a:extLst>
              <a:ext uri="{FF2B5EF4-FFF2-40B4-BE49-F238E27FC236}">
                <a16:creationId xmlns:a16="http://schemas.microsoft.com/office/drawing/2014/main" id="{1E0B9E1E-593D-761E-87EA-C1EE4B16E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4725" y="4264025"/>
            <a:ext cx="752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>
                <a:solidFill>
                  <a:srgbClr val="FF0000"/>
                </a:solidFill>
              </a:rPr>
              <a:t>service</a:t>
            </a:r>
            <a:endParaRPr lang="en-GB" altLang="en-US" sz="1400" b="0">
              <a:solidFill>
                <a:srgbClr val="FF0000"/>
              </a:solidFill>
            </a:endParaRPr>
          </a:p>
        </p:txBody>
      </p:sp>
      <p:cxnSp>
        <p:nvCxnSpPr>
          <p:cNvPr id="36886" name="Straight Connector 35">
            <a:extLst>
              <a:ext uri="{FF2B5EF4-FFF2-40B4-BE49-F238E27FC236}">
                <a16:creationId xmlns:a16="http://schemas.microsoft.com/office/drawing/2014/main" id="{9C6BAEBB-D919-0F70-D53A-10ECFD49091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286750" y="5334000"/>
            <a:ext cx="40005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87" name="Straight Connector 36">
            <a:extLst>
              <a:ext uri="{FF2B5EF4-FFF2-40B4-BE49-F238E27FC236}">
                <a16:creationId xmlns:a16="http://schemas.microsoft.com/office/drawing/2014/main" id="{EA5BC682-EAC2-A454-8183-7C30CD235D4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686800" y="5029200"/>
            <a:ext cx="0" cy="3048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88" name="Rectangle 37">
            <a:extLst>
              <a:ext uri="{FF2B5EF4-FFF2-40B4-BE49-F238E27FC236}">
                <a16:creationId xmlns:a16="http://schemas.microsoft.com/office/drawing/2014/main" id="{4A65808E-2697-F2A9-BA1F-D96DC243E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495800"/>
            <a:ext cx="871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0">
                <a:solidFill>
                  <a:srgbClr val="FF0000"/>
                </a:solidFill>
              </a:rPr>
              <a:t>marshal,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0">
                <a:solidFill>
                  <a:srgbClr val="FF0000"/>
                </a:solidFill>
              </a:rPr>
              <a:t>deliver</a:t>
            </a:r>
          </a:p>
        </p:txBody>
      </p:sp>
      <p:cxnSp>
        <p:nvCxnSpPr>
          <p:cNvPr id="36889" name="Straight Connector 38">
            <a:extLst>
              <a:ext uri="{FF2B5EF4-FFF2-40B4-BE49-F238E27FC236}">
                <a16:creationId xmlns:a16="http://schemas.microsoft.com/office/drawing/2014/main" id="{634D5A57-CD59-DF36-C4DE-7B564906278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305800" y="5029200"/>
            <a:ext cx="40005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Straight Connector 30">
            <a:extLst>
              <a:ext uri="{FF2B5EF4-FFF2-40B4-BE49-F238E27FC236}">
                <a16:creationId xmlns:a16="http://schemas.microsoft.com/office/drawing/2014/main" id="{3B3FB38F-4E37-341B-4BF4-78FFCF8DD74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76800" y="4746625"/>
            <a:ext cx="3124200" cy="815975"/>
          </a:xfrm>
          <a:prstGeom prst="line">
            <a:avLst/>
          </a:prstGeom>
          <a:noFill/>
          <a:ln w="25400" algn="ctr">
            <a:solidFill>
              <a:srgbClr val="009900"/>
            </a:solidFill>
            <a:prstDash val="dash"/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A045FA2-AEC7-4DD4-12A2-C20FEE3EEC33}"/>
              </a:ext>
            </a:extLst>
          </p:cNvPr>
          <p:cNvSpPr txBox="1">
            <a:spLocks noChangeArrowheads="1"/>
          </p:cNvSpPr>
          <p:nvPr/>
        </p:nvSpPr>
        <p:spPr bwMode="auto">
          <a:xfrm rot="20551145">
            <a:off x="5869474" y="3855835"/>
            <a:ext cx="12490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dirty="0">
                <a:solidFill>
                  <a:srgbClr val="009900"/>
                </a:solidFill>
              </a:rPr>
              <a:t>Send request</a:t>
            </a:r>
            <a:endParaRPr lang="en-GB" altLang="en-US" sz="1400" b="0" dirty="0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3">
            <a:extLst>
              <a:ext uri="{FF2B5EF4-FFF2-40B4-BE49-F238E27FC236}">
                <a16:creationId xmlns:a16="http://schemas.microsoft.com/office/drawing/2014/main" id="{322F5C88-BDE9-3E8D-1754-7630B0106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191000"/>
            <a:ext cx="1295400" cy="1219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o-RO" altLang="en-US" sz="1800"/>
          </a:p>
        </p:txBody>
      </p:sp>
      <p:sp>
        <p:nvSpPr>
          <p:cNvPr id="37891" name="AutoShape 22">
            <a:extLst>
              <a:ext uri="{FF2B5EF4-FFF2-40B4-BE49-F238E27FC236}">
                <a16:creationId xmlns:a16="http://schemas.microsoft.com/office/drawing/2014/main" id="{E4B95CA7-2067-C1BB-D000-E31DF2D9B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91000"/>
            <a:ext cx="1295400" cy="1219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o-RO" altLang="en-US" sz="1800"/>
          </a:p>
        </p:txBody>
      </p:sp>
      <p:sp>
        <p:nvSpPr>
          <p:cNvPr id="37892" name="AutoShape 20">
            <a:extLst>
              <a:ext uri="{FF2B5EF4-FFF2-40B4-BE49-F238E27FC236}">
                <a16:creationId xmlns:a16="http://schemas.microsoft.com/office/drawing/2014/main" id="{C55BEC19-454D-A1A1-8F49-F18804685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191000"/>
            <a:ext cx="1371600" cy="1219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o-RO" altLang="en-US" sz="1800"/>
          </a:p>
        </p:txBody>
      </p:sp>
      <p:sp>
        <p:nvSpPr>
          <p:cNvPr id="37893" name="Rectangle 2">
            <a:extLst>
              <a:ext uri="{FF2B5EF4-FFF2-40B4-BE49-F238E27FC236}">
                <a16:creationId xmlns:a16="http://schemas.microsoft.com/office/drawing/2014/main" id="{E5BCD275-B444-EDC8-1D6A-FCA7A06829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Broker</a:t>
            </a:r>
          </a:p>
        </p:txBody>
      </p:sp>
      <p:sp>
        <p:nvSpPr>
          <p:cNvPr id="37894" name="Line 7">
            <a:extLst>
              <a:ext uri="{FF2B5EF4-FFF2-40B4-BE49-F238E27FC236}">
                <a16:creationId xmlns:a16="http://schemas.microsoft.com/office/drawing/2014/main" id="{6E963644-54AD-1364-01A4-69D177D64D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5240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895" name="Rectangle 8">
            <a:extLst>
              <a:ext uri="{FF2B5EF4-FFF2-40B4-BE49-F238E27FC236}">
                <a16:creationId xmlns:a16="http://schemas.microsoft.com/office/drawing/2014/main" id="{32BD0102-FC2D-5443-FE84-FB8C8B0CA5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000" i="1"/>
              <a:t>The Broker architectural pattern can be used to structure distributed software systems with decoupled components that interact by remote service invocations. A broker component is responsible for coordinating communication, such as forwarding requests. as well as for transmitting results and exceptions. </a:t>
            </a:r>
            <a:endParaRPr lang="en-GB" altLang="en-US" sz="2800" i="1"/>
          </a:p>
        </p:txBody>
      </p:sp>
      <p:sp>
        <p:nvSpPr>
          <p:cNvPr id="37896" name="Line 9">
            <a:extLst>
              <a:ext uri="{FF2B5EF4-FFF2-40B4-BE49-F238E27FC236}">
                <a16:creationId xmlns:a16="http://schemas.microsoft.com/office/drawing/2014/main" id="{944965D2-8610-DEF1-ACF3-3A98F536698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4290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897" name="AutoShape 11">
            <a:extLst>
              <a:ext uri="{FF2B5EF4-FFF2-40B4-BE49-F238E27FC236}">
                <a16:creationId xmlns:a16="http://schemas.microsoft.com/office/drawing/2014/main" id="{7919F6D4-BF93-B647-B855-521EDC850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191000"/>
            <a:ext cx="1371600" cy="1219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o-RO" altLang="en-US" sz="1800"/>
          </a:p>
        </p:txBody>
      </p:sp>
      <p:sp>
        <p:nvSpPr>
          <p:cNvPr id="37898" name="Rectangle 12">
            <a:extLst>
              <a:ext uri="{FF2B5EF4-FFF2-40B4-BE49-F238E27FC236}">
                <a16:creationId xmlns:a16="http://schemas.microsoft.com/office/drawing/2014/main" id="{82B89B8E-469D-648B-0B2A-EBF8EB198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419600"/>
            <a:ext cx="9906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Invoke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 i="1"/>
              <a:t>foo</a:t>
            </a:r>
            <a:r>
              <a:rPr lang="en-US" altLang="en-US" sz="1800" b="0"/>
              <a:t> 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 i="1"/>
              <a:t>Object X</a:t>
            </a:r>
          </a:p>
        </p:txBody>
      </p:sp>
      <p:sp>
        <p:nvSpPr>
          <p:cNvPr id="37899" name="Rectangle 14">
            <a:extLst>
              <a:ext uri="{FF2B5EF4-FFF2-40B4-BE49-F238E27FC236}">
                <a16:creationId xmlns:a16="http://schemas.microsoft.com/office/drawing/2014/main" id="{1DED9F76-0BE3-D966-6810-BFDA66219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419600"/>
            <a:ext cx="990600" cy="8382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Invoke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 i="1"/>
              <a:t>bar</a:t>
            </a:r>
            <a:r>
              <a:rPr lang="en-US" altLang="en-US" sz="1800" b="0"/>
              <a:t> 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 i="1"/>
              <a:t>Object Y</a:t>
            </a:r>
          </a:p>
        </p:txBody>
      </p:sp>
      <p:sp>
        <p:nvSpPr>
          <p:cNvPr id="37900" name="Rectangle 15">
            <a:extLst>
              <a:ext uri="{FF2B5EF4-FFF2-40B4-BE49-F238E27FC236}">
                <a16:creationId xmlns:a16="http://schemas.microsoft.com/office/drawing/2014/main" id="{B4405BF3-ABEC-1F77-BCE6-733FEA425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648200"/>
            <a:ext cx="9906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foo</a:t>
            </a:r>
          </a:p>
        </p:txBody>
      </p:sp>
      <p:sp>
        <p:nvSpPr>
          <p:cNvPr id="37901" name="Rectangle 16">
            <a:extLst>
              <a:ext uri="{FF2B5EF4-FFF2-40B4-BE49-F238E27FC236}">
                <a16:creationId xmlns:a16="http://schemas.microsoft.com/office/drawing/2014/main" id="{73C6B78C-D247-677B-E270-8CE9B1920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648200"/>
            <a:ext cx="990600" cy="609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bar</a:t>
            </a:r>
          </a:p>
        </p:txBody>
      </p:sp>
      <p:sp>
        <p:nvSpPr>
          <p:cNvPr id="37902" name="Text Box 17">
            <a:extLst>
              <a:ext uri="{FF2B5EF4-FFF2-40B4-BE49-F238E27FC236}">
                <a16:creationId xmlns:a16="http://schemas.microsoft.com/office/drawing/2014/main" id="{2EAB03DB-E617-19C1-F09E-0D381893B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343400"/>
            <a:ext cx="106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Object X</a:t>
            </a:r>
          </a:p>
        </p:txBody>
      </p:sp>
      <p:sp>
        <p:nvSpPr>
          <p:cNvPr id="37903" name="Text Box 18">
            <a:extLst>
              <a:ext uri="{FF2B5EF4-FFF2-40B4-BE49-F238E27FC236}">
                <a16:creationId xmlns:a16="http://schemas.microsoft.com/office/drawing/2014/main" id="{07377563-D588-23ED-F6FB-7F1BE01E8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1950" y="4343400"/>
            <a:ext cx="106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Object Y</a:t>
            </a:r>
          </a:p>
        </p:txBody>
      </p:sp>
      <p:sp>
        <p:nvSpPr>
          <p:cNvPr id="37904" name="Text Box 19">
            <a:extLst>
              <a:ext uri="{FF2B5EF4-FFF2-40B4-BE49-F238E27FC236}">
                <a16:creationId xmlns:a16="http://schemas.microsoft.com/office/drawing/2014/main" id="{28A39E4B-D91C-8A2D-CB62-D9F39A4B5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950" y="3900488"/>
            <a:ext cx="984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Server1</a:t>
            </a:r>
          </a:p>
        </p:txBody>
      </p:sp>
      <p:sp>
        <p:nvSpPr>
          <p:cNvPr id="37905" name="Text Box 21">
            <a:extLst>
              <a:ext uri="{FF2B5EF4-FFF2-40B4-BE49-F238E27FC236}">
                <a16:creationId xmlns:a16="http://schemas.microsoft.com/office/drawing/2014/main" id="{3079E5F3-64B2-7A8A-3654-190598343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4350" y="3886200"/>
            <a:ext cx="984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Server2</a:t>
            </a:r>
          </a:p>
        </p:txBody>
      </p:sp>
      <p:sp>
        <p:nvSpPr>
          <p:cNvPr id="37906" name="Text Box 24">
            <a:extLst>
              <a:ext uri="{FF2B5EF4-FFF2-40B4-BE49-F238E27FC236}">
                <a16:creationId xmlns:a16="http://schemas.microsoft.com/office/drawing/2014/main" id="{983D1946-46FC-07F0-3346-E01276EC7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50" y="3886200"/>
            <a:ext cx="89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Client1</a:t>
            </a:r>
          </a:p>
        </p:txBody>
      </p:sp>
      <p:sp>
        <p:nvSpPr>
          <p:cNvPr id="37907" name="Text Box 25">
            <a:extLst>
              <a:ext uri="{FF2B5EF4-FFF2-40B4-BE49-F238E27FC236}">
                <a16:creationId xmlns:a16="http://schemas.microsoft.com/office/drawing/2014/main" id="{B423B1D5-CC24-9F09-17E8-8160A3478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850" y="3886200"/>
            <a:ext cx="89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Client2</a:t>
            </a:r>
          </a:p>
        </p:txBody>
      </p:sp>
      <p:sp>
        <p:nvSpPr>
          <p:cNvPr id="37908" name="AutoShape 29">
            <a:extLst>
              <a:ext uri="{FF2B5EF4-FFF2-40B4-BE49-F238E27FC236}">
                <a16:creationId xmlns:a16="http://schemas.microsoft.com/office/drawing/2014/main" id="{18700534-DF68-B792-4D9F-CA9A9768D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876800"/>
            <a:ext cx="228600" cy="228600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o-RO" altLang="en-US" sz="1800"/>
          </a:p>
        </p:txBody>
      </p:sp>
      <p:sp>
        <p:nvSpPr>
          <p:cNvPr id="37909" name="AutoShape 30">
            <a:extLst>
              <a:ext uri="{FF2B5EF4-FFF2-40B4-BE49-F238E27FC236}">
                <a16:creationId xmlns:a16="http://schemas.microsoft.com/office/drawing/2014/main" id="{50892775-253B-5470-3242-70E4E1B10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76800"/>
            <a:ext cx="228600" cy="228600"/>
          </a:xfrm>
          <a:prstGeom prst="can">
            <a:avLst>
              <a:gd name="adj" fmla="val 25000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o-RO" altLang="en-US" sz="1800"/>
          </a:p>
        </p:txBody>
      </p:sp>
      <p:sp>
        <p:nvSpPr>
          <p:cNvPr id="37910" name="Rectangle 31">
            <a:extLst>
              <a:ext uri="{FF2B5EF4-FFF2-40B4-BE49-F238E27FC236}">
                <a16:creationId xmlns:a16="http://schemas.microsoft.com/office/drawing/2014/main" id="{1970B9CB-2D07-44A1-0085-DABC15C19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943600"/>
            <a:ext cx="7467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Broker</a:t>
            </a:r>
          </a:p>
        </p:txBody>
      </p:sp>
      <p:sp>
        <p:nvSpPr>
          <p:cNvPr id="37911" name="Arc 34">
            <a:extLst>
              <a:ext uri="{FF2B5EF4-FFF2-40B4-BE49-F238E27FC236}">
                <a16:creationId xmlns:a16="http://schemas.microsoft.com/office/drawing/2014/main" id="{8AA8826E-02EA-B8CE-BF3E-9692F2E69677}"/>
              </a:ext>
            </a:extLst>
          </p:cNvPr>
          <p:cNvSpPr>
            <a:spLocks/>
          </p:cNvSpPr>
          <p:nvPr/>
        </p:nvSpPr>
        <p:spPr bwMode="auto">
          <a:xfrm rot="10800000">
            <a:off x="1295400" y="5257800"/>
            <a:ext cx="4570413" cy="914400"/>
          </a:xfrm>
          <a:custGeom>
            <a:avLst/>
            <a:gdLst>
              <a:gd name="T0" fmla="*/ 0 w 43189"/>
              <a:gd name="T1" fmla="*/ 2147483646 h 21600"/>
              <a:gd name="T2" fmla="*/ 2147483646 w 43189"/>
              <a:gd name="T3" fmla="*/ 2147483646 h 21600"/>
              <a:gd name="T4" fmla="*/ 2147483646 w 43189"/>
              <a:gd name="T5" fmla="*/ 2147483646 h 21600"/>
              <a:gd name="T6" fmla="*/ 0 60000 65536"/>
              <a:gd name="T7" fmla="*/ 0 60000 65536"/>
              <a:gd name="T8" fmla="*/ 0 60000 65536"/>
              <a:gd name="T9" fmla="*/ 0 w 43189"/>
              <a:gd name="T10" fmla="*/ 0 h 21600"/>
              <a:gd name="T11" fmla="*/ 43189 w 4318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89" h="21600" fill="none" extrusionOk="0">
                <a:moveTo>
                  <a:pt x="0" y="21517"/>
                </a:moveTo>
                <a:cubicBezTo>
                  <a:pt x="45" y="9620"/>
                  <a:pt x="9703" y="-1"/>
                  <a:pt x="21600" y="0"/>
                </a:cubicBezTo>
                <a:cubicBezTo>
                  <a:pt x="33266" y="0"/>
                  <a:pt x="42824" y="9264"/>
                  <a:pt x="43189" y="20924"/>
                </a:cubicBezTo>
              </a:path>
              <a:path w="43189" h="21600" stroke="0" extrusionOk="0">
                <a:moveTo>
                  <a:pt x="0" y="21517"/>
                </a:moveTo>
                <a:cubicBezTo>
                  <a:pt x="45" y="9620"/>
                  <a:pt x="9703" y="-1"/>
                  <a:pt x="21600" y="0"/>
                </a:cubicBezTo>
                <a:cubicBezTo>
                  <a:pt x="33266" y="0"/>
                  <a:pt x="42824" y="9264"/>
                  <a:pt x="43189" y="20924"/>
                </a:cubicBezTo>
                <a:lnTo>
                  <a:pt x="21600" y="21600"/>
                </a:lnTo>
                <a:lnTo>
                  <a:pt x="0" y="21517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12" name="Arc 35">
            <a:extLst>
              <a:ext uri="{FF2B5EF4-FFF2-40B4-BE49-F238E27FC236}">
                <a16:creationId xmlns:a16="http://schemas.microsoft.com/office/drawing/2014/main" id="{7799A4AA-8FF4-927B-A7F9-3A69EA0FBF89}"/>
              </a:ext>
            </a:extLst>
          </p:cNvPr>
          <p:cNvSpPr>
            <a:spLocks/>
          </p:cNvSpPr>
          <p:nvPr/>
        </p:nvSpPr>
        <p:spPr bwMode="auto">
          <a:xfrm rot="10800000">
            <a:off x="2971800" y="5257800"/>
            <a:ext cx="4570413" cy="914400"/>
          </a:xfrm>
          <a:custGeom>
            <a:avLst/>
            <a:gdLst>
              <a:gd name="T0" fmla="*/ 0 w 43189"/>
              <a:gd name="T1" fmla="*/ 2147483646 h 21600"/>
              <a:gd name="T2" fmla="*/ 2147483646 w 43189"/>
              <a:gd name="T3" fmla="*/ 2147483646 h 21600"/>
              <a:gd name="T4" fmla="*/ 2147483646 w 43189"/>
              <a:gd name="T5" fmla="*/ 2147483646 h 21600"/>
              <a:gd name="T6" fmla="*/ 0 60000 65536"/>
              <a:gd name="T7" fmla="*/ 0 60000 65536"/>
              <a:gd name="T8" fmla="*/ 0 60000 65536"/>
              <a:gd name="T9" fmla="*/ 0 w 43189"/>
              <a:gd name="T10" fmla="*/ 0 h 21600"/>
              <a:gd name="T11" fmla="*/ 43189 w 4318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89" h="21600" fill="none" extrusionOk="0">
                <a:moveTo>
                  <a:pt x="0" y="21517"/>
                </a:moveTo>
                <a:cubicBezTo>
                  <a:pt x="45" y="9620"/>
                  <a:pt x="9703" y="-1"/>
                  <a:pt x="21600" y="0"/>
                </a:cubicBezTo>
                <a:cubicBezTo>
                  <a:pt x="33266" y="0"/>
                  <a:pt x="42824" y="9264"/>
                  <a:pt x="43189" y="20924"/>
                </a:cubicBezTo>
              </a:path>
              <a:path w="43189" h="21600" stroke="0" extrusionOk="0">
                <a:moveTo>
                  <a:pt x="0" y="21517"/>
                </a:moveTo>
                <a:cubicBezTo>
                  <a:pt x="45" y="9620"/>
                  <a:pt x="9703" y="-1"/>
                  <a:pt x="21600" y="0"/>
                </a:cubicBezTo>
                <a:cubicBezTo>
                  <a:pt x="33266" y="0"/>
                  <a:pt x="42824" y="9264"/>
                  <a:pt x="43189" y="20924"/>
                </a:cubicBezTo>
                <a:lnTo>
                  <a:pt x="21600" y="21600"/>
                </a:lnTo>
                <a:lnTo>
                  <a:pt x="0" y="21517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02DEA75-2086-334C-2D0C-33E8CF9DE7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Broker vs Forwarder-Receiver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70C04183-EC7F-D584-19FF-2B0ECAB118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Both patterns  facilitate communication and hide the communication details from the communicating components</a:t>
            </a:r>
          </a:p>
          <a:p>
            <a:pPr eaLnBrk="1" hangingPunct="1"/>
            <a:r>
              <a:rPr lang="en-US" altLang="en-US" sz="2000"/>
              <a:t>Forwarder-Receiver: communication happens via </a:t>
            </a:r>
            <a:r>
              <a:rPr lang="en-US" altLang="en-US" sz="2000" b="1"/>
              <a:t>messages having  a format known by the participating Peer components</a:t>
            </a:r>
          </a:p>
          <a:p>
            <a:pPr eaLnBrk="1" hangingPunct="1"/>
            <a:r>
              <a:rPr lang="en-US" altLang="en-US" sz="2000"/>
              <a:t>Broker:   components interact via </a:t>
            </a:r>
            <a:r>
              <a:rPr lang="en-US" altLang="en-US" sz="2000" b="1"/>
              <a:t>remote method invocation,</a:t>
            </a:r>
            <a:r>
              <a:rPr lang="en-US" altLang="en-US" sz="2000"/>
              <a:t>  hiding the location of the object whose methods are invoked</a:t>
            </a:r>
          </a:p>
          <a:p>
            <a:pPr lvl="1" eaLnBrk="1" hangingPunct="1"/>
            <a:r>
              <a:rPr lang="en-US" altLang="en-US" sz="1800"/>
              <a:t>The Broker pattern integrates the patterns Remote Proxy  with   Forwarder-Receiver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ADE392C-5855-28EB-5AE1-21EF826DEF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Broker - variants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DEBFAEC-CCB4-11B4-F51F-87D74C7EA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Indirect Broker: </a:t>
            </a:r>
          </a:p>
          <a:p>
            <a:pPr lvl="1" eaLnBrk="1" hangingPunct="1"/>
            <a:r>
              <a:rPr lang="en-US" altLang="en-US" sz="2000"/>
              <a:t>The Broker  facilitates the indirect communication between client and server: any communication between client and server is transmitted via the Broker</a:t>
            </a:r>
          </a:p>
          <a:p>
            <a:pPr lvl="1" eaLnBrk="1" hangingPunct="1">
              <a:buFontTx/>
              <a:buNone/>
            </a:pPr>
            <a:endParaRPr lang="en-US" altLang="en-US" sz="2000"/>
          </a:p>
          <a:p>
            <a:pPr eaLnBrk="1" hangingPunct="1"/>
            <a:r>
              <a:rPr lang="en-US" altLang="en-US" sz="2400"/>
              <a:t>Direct Broker:</a:t>
            </a:r>
          </a:p>
          <a:p>
            <a:pPr lvl="1" eaLnBrk="1" hangingPunct="1"/>
            <a:r>
              <a:rPr lang="en-US" altLang="en-US" sz="2000"/>
              <a:t>The Client can communicate directly with the Server, after the  connection has been established by the Broker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278AEAD4-4FA0-3E0D-3A4E-794FD9B38F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Indirect Broker</a:t>
            </a:r>
          </a:p>
        </p:txBody>
      </p:sp>
      <p:sp>
        <p:nvSpPr>
          <p:cNvPr id="40963" name="Rectangle 4">
            <a:extLst>
              <a:ext uri="{FF2B5EF4-FFF2-40B4-BE49-F238E27FC236}">
                <a16:creationId xmlns:a16="http://schemas.microsoft.com/office/drawing/2014/main" id="{0E0FC7B1-E6AC-6F2E-1448-A7B75D231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" y="4267200"/>
            <a:ext cx="1295400" cy="762000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Client</a:t>
            </a:r>
          </a:p>
        </p:txBody>
      </p:sp>
      <p:sp>
        <p:nvSpPr>
          <p:cNvPr id="40964" name="Rectangle 5">
            <a:extLst>
              <a:ext uri="{FF2B5EF4-FFF2-40B4-BE49-F238E27FC236}">
                <a16:creationId xmlns:a16="http://schemas.microsoft.com/office/drawing/2014/main" id="{44880588-913C-0912-76D6-4A430AAC4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" y="2514600"/>
            <a:ext cx="1295400" cy="838200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/>
              <a:t>ClientSide</a:t>
            </a:r>
            <a:endParaRPr lang="en-US" altLang="en-US" sz="1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Proxy</a:t>
            </a:r>
          </a:p>
        </p:txBody>
      </p:sp>
      <p:sp>
        <p:nvSpPr>
          <p:cNvPr id="40965" name="Rectangle 6">
            <a:extLst>
              <a:ext uri="{FF2B5EF4-FFF2-40B4-BE49-F238E27FC236}">
                <a16:creationId xmlns:a16="http://schemas.microsoft.com/office/drawing/2014/main" id="{FCF2D261-0A69-8160-B51A-B454738BA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2438400"/>
            <a:ext cx="457200" cy="457200"/>
          </a:xfrm>
          <a:prstGeom prst="rect">
            <a:avLst/>
          </a:prstGeom>
          <a:solidFill>
            <a:srgbClr val="FFFF99"/>
          </a:solidFill>
          <a:ln w="15875" algn="ctr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</a:t>
            </a:r>
          </a:p>
        </p:txBody>
      </p:sp>
      <p:sp>
        <p:nvSpPr>
          <p:cNvPr id="40966" name="Rectangle 7">
            <a:extLst>
              <a:ext uri="{FF2B5EF4-FFF2-40B4-BE49-F238E27FC236}">
                <a16:creationId xmlns:a16="http://schemas.microsoft.com/office/drawing/2014/main" id="{CCF71952-6AA2-FFE2-254A-6E28CE89A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2971800"/>
            <a:ext cx="457200" cy="457200"/>
          </a:xfrm>
          <a:prstGeom prst="rect">
            <a:avLst/>
          </a:prstGeom>
          <a:solidFill>
            <a:srgbClr val="FFFF99"/>
          </a:solidFill>
          <a:ln w="15875" algn="ctr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</a:t>
            </a:r>
          </a:p>
        </p:txBody>
      </p:sp>
      <p:sp>
        <p:nvSpPr>
          <p:cNvPr id="40967" name="Rectangle 8">
            <a:extLst>
              <a:ext uri="{FF2B5EF4-FFF2-40B4-BE49-F238E27FC236}">
                <a16:creationId xmlns:a16="http://schemas.microsoft.com/office/drawing/2014/main" id="{D0F1F8C7-7836-5C88-6482-A68651207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6650" y="3810000"/>
            <a:ext cx="1981200" cy="990600"/>
          </a:xfrm>
          <a:prstGeom prst="rect">
            <a:avLst/>
          </a:prstGeom>
          <a:solidFill>
            <a:srgbClr val="CCFFCC"/>
          </a:solidFill>
          <a:ln w="15875" algn="ctr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Broker</a:t>
            </a:r>
          </a:p>
        </p:txBody>
      </p:sp>
      <p:sp>
        <p:nvSpPr>
          <p:cNvPr id="540681" name="Line 9">
            <a:extLst>
              <a:ext uri="{FF2B5EF4-FFF2-40B4-BE49-F238E27FC236}">
                <a16:creationId xmlns:a16="http://schemas.microsoft.com/office/drawing/2014/main" id="{18172DB4-B59D-A718-C643-0A85EF308D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62050" y="3429000"/>
            <a:ext cx="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69" name="Rectangle 10">
            <a:extLst>
              <a:ext uri="{FF2B5EF4-FFF2-40B4-BE49-F238E27FC236}">
                <a16:creationId xmlns:a16="http://schemas.microsoft.com/office/drawing/2014/main" id="{AB9A01D5-CDED-130E-A52B-E79726361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0" y="2743200"/>
            <a:ext cx="457200" cy="457200"/>
          </a:xfrm>
          <a:prstGeom prst="rect">
            <a:avLst/>
          </a:prstGeom>
          <a:solidFill>
            <a:srgbClr val="FFFF99"/>
          </a:solidFill>
          <a:ln w="15875" algn="ctr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</a:t>
            </a:r>
          </a:p>
        </p:txBody>
      </p:sp>
      <p:sp>
        <p:nvSpPr>
          <p:cNvPr id="40970" name="Rectangle 11">
            <a:extLst>
              <a:ext uri="{FF2B5EF4-FFF2-40B4-BE49-F238E27FC236}">
                <a16:creationId xmlns:a16="http://schemas.microsoft.com/office/drawing/2014/main" id="{85600455-7D6E-3EEA-FDA8-E83453C0E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0" y="3276600"/>
            <a:ext cx="457200" cy="457200"/>
          </a:xfrm>
          <a:prstGeom prst="rect">
            <a:avLst/>
          </a:prstGeom>
          <a:solidFill>
            <a:srgbClr val="FFFF99"/>
          </a:solidFill>
          <a:ln w="15875" algn="ctr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</a:t>
            </a:r>
          </a:p>
        </p:txBody>
      </p:sp>
      <p:sp>
        <p:nvSpPr>
          <p:cNvPr id="540684" name="Line 12">
            <a:extLst>
              <a:ext uri="{FF2B5EF4-FFF2-40B4-BE49-F238E27FC236}">
                <a16:creationId xmlns:a16="http://schemas.microsoft.com/office/drawing/2014/main" id="{109DFBD3-C4FC-4860-99C1-3776B63414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7450" y="2667000"/>
            <a:ext cx="182880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72" name="Rectangle 13">
            <a:extLst>
              <a:ext uri="{FF2B5EF4-FFF2-40B4-BE49-F238E27FC236}">
                <a16:creationId xmlns:a16="http://schemas.microsoft.com/office/drawing/2014/main" id="{F774F75E-D361-A829-424B-4BF5B0B4B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5650" y="4267200"/>
            <a:ext cx="1295400" cy="762000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Server</a:t>
            </a:r>
          </a:p>
        </p:txBody>
      </p:sp>
      <p:sp>
        <p:nvSpPr>
          <p:cNvPr id="40973" name="Rectangle 14">
            <a:extLst>
              <a:ext uri="{FF2B5EF4-FFF2-40B4-BE49-F238E27FC236}">
                <a16:creationId xmlns:a16="http://schemas.microsoft.com/office/drawing/2014/main" id="{4F489900-26EE-E517-6382-9512C55EE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5650" y="2514600"/>
            <a:ext cx="1295400" cy="838200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/>
              <a:t>ServerSide</a:t>
            </a:r>
            <a:endParaRPr lang="en-US" altLang="en-US" sz="1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Proxy</a:t>
            </a:r>
          </a:p>
        </p:txBody>
      </p:sp>
      <p:sp>
        <p:nvSpPr>
          <p:cNvPr id="540687" name="Line 15">
            <a:extLst>
              <a:ext uri="{FF2B5EF4-FFF2-40B4-BE49-F238E27FC236}">
                <a16:creationId xmlns:a16="http://schemas.microsoft.com/office/drawing/2014/main" id="{4DEF4441-2152-D0C2-42EB-7741F4E947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67650" y="3429000"/>
            <a:ext cx="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75" name="Rectangle 16">
            <a:extLst>
              <a:ext uri="{FF2B5EF4-FFF2-40B4-BE49-F238E27FC236}">
                <a16:creationId xmlns:a16="http://schemas.microsoft.com/office/drawing/2014/main" id="{F98838A5-8EE1-AA51-2862-A4D5886D4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0" y="2514600"/>
            <a:ext cx="457200" cy="457200"/>
          </a:xfrm>
          <a:prstGeom prst="rect">
            <a:avLst/>
          </a:prstGeom>
          <a:solidFill>
            <a:srgbClr val="FFFF99"/>
          </a:solidFill>
          <a:ln w="15875" algn="ctr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</a:t>
            </a:r>
          </a:p>
        </p:txBody>
      </p:sp>
      <p:sp>
        <p:nvSpPr>
          <p:cNvPr id="40976" name="Rectangle 17">
            <a:extLst>
              <a:ext uri="{FF2B5EF4-FFF2-40B4-BE49-F238E27FC236}">
                <a16:creationId xmlns:a16="http://schemas.microsoft.com/office/drawing/2014/main" id="{E5AB7F46-907F-7632-BA52-E27A53A67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0" y="3048000"/>
            <a:ext cx="457200" cy="457200"/>
          </a:xfrm>
          <a:prstGeom prst="rect">
            <a:avLst/>
          </a:prstGeom>
          <a:solidFill>
            <a:srgbClr val="FFFF99"/>
          </a:solidFill>
          <a:ln w="15875" algn="ctr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</a:t>
            </a:r>
          </a:p>
        </p:txBody>
      </p:sp>
      <p:sp>
        <p:nvSpPr>
          <p:cNvPr id="540690" name="Line 18">
            <a:extLst>
              <a:ext uri="{FF2B5EF4-FFF2-40B4-BE49-F238E27FC236}">
                <a16:creationId xmlns:a16="http://schemas.microsoft.com/office/drawing/2014/main" id="{ECE11765-9C69-8C49-06CB-E2297FEA72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43450" y="3276600"/>
            <a:ext cx="18288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78" name="AutoShape 19">
            <a:extLst>
              <a:ext uri="{FF2B5EF4-FFF2-40B4-BE49-F238E27FC236}">
                <a16:creationId xmlns:a16="http://schemas.microsoft.com/office/drawing/2014/main" id="{1508FA71-03ED-877A-55A0-AD23FAF9D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5105400"/>
            <a:ext cx="2209800" cy="1066800"/>
          </a:xfrm>
          <a:prstGeom prst="can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NamingService</a:t>
            </a:r>
          </a:p>
        </p:txBody>
      </p:sp>
      <p:sp>
        <p:nvSpPr>
          <p:cNvPr id="540692" name="Text Box 20">
            <a:extLst>
              <a:ext uri="{FF2B5EF4-FFF2-40B4-BE49-F238E27FC236}">
                <a16:creationId xmlns:a16="http://schemas.microsoft.com/office/drawing/2014/main" id="{A4BB00D2-69D2-72C4-F618-DA9D7A096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671888"/>
            <a:ext cx="1543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sz="1800">
                <a:solidFill>
                  <a:srgbClr val="FF0000"/>
                </a:solidFill>
              </a:rPr>
              <a:t>1. </a:t>
            </a:r>
            <a:r>
              <a:rPr lang="en-US" altLang="en-US" sz="1800" b="0">
                <a:solidFill>
                  <a:srgbClr val="FF0000"/>
                </a:solidFill>
              </a:rPr>
              <a:t>call server</a:t>
            </a:r>
          </a:p>
        </p:txBody>
      </p:sp>
      <p:sp>
        <p:nvSpPr>
          <p:cNvPr id="540693" name="Text Box 21">
            <a:extLst>
              <a:ext uri="{FF2B5EF4-FFF2-40B4-BE49-F238E27FC236}">
                <a16:creationId xmlns:a16="http://schemas.microsoft.com/office/drawing/2014/main" id="{0C5BBD83-A865-246C-F4A1-1CFABA423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2738" y="2117725"/>
            <a:ext cx="1347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rgbClr val="FF0000"/>
                </a:solidFill>
              </a:rPr>
              <a:t>2. pack_data</a:t>
            </a:r>
          </a:p>
        </p:txBody>
      </p:sp>
      <p:sp>
        <p:nvSpPr>
          <p:cNvPr id="40981" name="Line 22">
            <a:extLst>
              <a:ext uri="{FF2B5EF4-FFF2-40B4-BE49-F238E27FC236}">
                <a16:creationId xmlns:a16="http://schemas.microsoft.com/office/drawing/2014/main" id="{C94970DA-3234-E352-AE87-A80C84838CB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1050" y="4648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0695" name="Text Box 23">
            <a:extLst>
              <a:ext uri="{FF2B5EF4-FFF2-40B4-BE49-F238E27FC236}">
                <a16:creationId xmlns:a16="http://schemas.microsoft.com/office/drawing/2014/main" id="{19B8279B-B183-0F3D-D90A-BC29AA754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900" y="4800600"/>
            <a:ext cx="1504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sz="1800">
                <a:solidFill>
                  <a:srgbClr val="FF0000"/>
                </a:solidFill>
              </a:rPr>
              <a:t>4.</a:t>
            </a:r>
            <a:r>
              <a:rPr lang="en-US" altLang="en-US" sz="1800" b="0">
                <a:solidFill>
                  <a:srgbClr val="FF0000"/>
                </a:solidFill>
              </a:rPr>
              <a:t>find server</a:t>
            </a:r>
          </a:p>
        </p:txBody>
      </p:sp>
      <p:sp>
        <p:nvSpPr>
          <p:cNvPr id="540696" name="Text Box 24">
            <a:extLst>
              <a:ext uri="{FF2B5EF4-FFF2-40B4-BE49-F238E27FC236}">
                <a16:creationId xmlns:a16="http://schemas.microsoft.com/office/drawing/2014/main" id="{AECE62D8-FD52-9786-AA84-CA7FCE39F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7400" y="3733800"/>
            <a:ext cx="1468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sz="1600">
                <a:solidFill>
                  <a:srgbClr val="FF0000"/>
                </a:solidFill>
              </a:rPr>
              <a:t>7</a:t>
            </a:r>
            <a:r>
              <a:rPr lang="en-US" altLang="en-US" sz="1600" b="0">
                <a:solidFill>
                  <a:srgbClr val="FF0000"/>
                </a:solidFill>
              </a:rPr>
              <a:t>. run service</a:t>
            </a:r>
          </a:p>
        </p:txBody>
      </p:sp>
      <p:sp>
        <p:nvSpPr>
          <p:cNvPr id="540697" name="Text Box 25">
            <a:extLst>
              <a:ext uri="{FF2B5EF4-FFF2-40B4-BE49-F238E27FC236}">
                <a16:creationId xmlns:a16="http://schemas.microsoft.com/office/drawing/2014/main" id="{8569B4C8-6693-D009-33A3-3B4A66499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450" y="3443288"/>
            <a:ext cx="1477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sz="1600">
                <a:solidFill>
                  <a:srgbClr val="FF0000"/>
                </a:solidFill>
              </a:rPr>
              <a:t>5. </a:t>
            </a:r>
            <a:r>
              <a:rPr lang="en-US" altLang="en-US" sz="1600" b="0">
                <a:solidFill>
                  <a:srgbClr val="FF0000"/>
                </a:solidFill>
              </a:rPr>
              <a:t>call service</a:t>
            </a:r>
          </a:p>
        </p:txBody>
      </p:sp>
      <p:sp>
        <p:nvSpPr>
          <p:cNvPr id="40985" name="Text Box 26">
            <a:extLst>
              <a:ext uri="{FF2B5EF4-FFF2-40B4-BE49-F238E27FC236}">
                <a16:creationId xmlns:a16="http://schemas.microsoft.com/office/drawing/2014/main" id="{9D194557-4DBC-9366-6E52-14CD073C9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2406650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o-RO" altLang="en-US" sz="1600" b="0"/>
          </a:p>
        </p:txBody>
      </p:sp>
      <p:sp>
        <p:nvSpPr>
          <p:cNvPr id="540699" name="Text Box 27">
            <a:extLst>
              <a:ext uri="{FF2B5EF4-FFF2-40B4-BE49-F238E27FC236}">
                <a16:creationId xmlns:a16="http://schemas.microsoft.com/office/drawing/2014/main" id="{3963D54A-7B10-9121-1B66-A3BF03F3A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3800" y="2406650"/>
            <a:ext cx="187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rgbClr val="FF0000"/>
                </a:solidFill>
              </a:rPr>
              <a:t>3. forward_request</a:t>
            </a:r>
          </a:p>
        </p:txBody>
      </p:sp>
      <p:sp>
        <p:nvSpPr>
          <p:cNvPr id="540700" name="Text Box 28">
            <a:extLst>
              <a:ext uri="{FF2B5EF4-FFF2-40B4-BE49-F238E27FC236}">
                <a16:creationId xmlns:a16="http://schemas.microsoft.com/office/drawing/2014/main" id="{5E4D60C7-D15F-ECAB-8490-87F774157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188" y="3429000"/>
            <a:ext cx="15160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6.</a:t>
            </a:r>
            <a:r>
              <a:rPr lang="en-US" altLang="en-US" sz="1600" b="0">
                <a:solidFill>
                  <a:srgbClr val="FF0000"/>
                </a:solidFill>
              </a:rPr>
              <a:t>unpack_data</a:t>
            </a:r>
          </a:p>
        </p:txBody>
      </p:sp>
      <p:sp>
        <p:nvSpPr>
          <p:cNvPr id="540701" name="Text Box 29">
            <a:extLst>
              <a:ext uri="{FF2B5EF4-FFF2-40B4-BE49-F238E27FC236}">
                <a16:creationId xmlns:a16="http://schemas.microsoft.com/office/drawing/2014/main" id="{6632CA6E-116B-B757-6606-3157A741B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8863" y="2178050"/>
            <a:ext cx="1347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8.</a:t>
            </a:r>
            <a:r>
              <a:rPr lang="en-US" altLang="en-US" sz="1600" b="0"/>
              <a:t> pack_data</a:t>
            </a:r>
          </a:p>
        </p:txBody>
      </p:sp>
      <p:sp>
        <p:nvSpPr>
          <p:cNvPr id="540702" name="Line 30">
            <a:extLst>
              <a:ext uri="{FF2B5EF4-FFF2-40B4-BE49-F238E27FC236}">
                <a16:creationId xmlns:a16="http://schemas.microsoft.com/office/drawing/2014/main" id="{0A2EC098-8AA3-8CA7-4919-D5B74E2CBB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19650" y="2667000"/>
            <a:ext cx="1676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0703" name="Text Box 31">
            <a:extLst>
              <a:ext uri="{FF2B5EF4-FFF2-40B4-BE49-F238E27FC236}">
                <a16:creationId xmlns:a16="http://schemas.microsoft.com/office/drawing/2014/main" id="{4B3EA314-94F2-52A4-52B7-899BC762B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4350" y="2362200"/>
            <a:ext cx="2036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9.</a:t>
            </a:r>
            <a:r>
              <a:rPr lang="en-US" altLang="en-US" sz="1600" b="0"/>
              <a:t> forward_response</a:t>
            </a:r>
          </a:p>
        </p:txBody>
      </p:sp>
      <p:sp>
        <p:nvSpPr>
          <p:cNvPr id="540704" name="Line 32">
            <a:extLst>
              <a:ext uri="{FF2B5EF4-FFF2-40B4-BE49-F238E27FC236}">
                <a16:creationId xmlns:a16="http://schemas.microsoft.com/office/drawing/2014/main" id="{7383F0C1-DE57-02C2-38A2-AAE81F0F8C9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81250" y="3048000"/>
            <a:ext cx="19050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0705" name="Text Box 33">
            <a:extLst>
              <a:ext uri="{FF2B5EF4-FFF2-40B4-BE49-F238E27FC236}">
                <a16:creationId xmlns:a16="http://schemas.microsoft.com/office/drawing/2014/main" id="{D74B2ADB-4D5E-912C-7A3F-CF6BCDDBC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7963" y="3200400"/>
            <a:ext cx="9985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10</a:t>
            </a:r>
            <a:r>
              <a:rPr lang="en-US" altLang="en-US" sz="1600" b="0"/>
              <a:t>.return</a:t>
            </a:r>
          </a:p>
        </p:txBody>
      </p:sp>
      <p:sp>
        <p:nvSpPr>
          <p:cNvPr id="540706" name="Text Box 34">
            <a:extLst>
              <a:ext uri="{FF2B5EF4-FFF2-40B4-BE49-F238E27FC236}">
                <a16:creationId xmlns:a16="http://schemas.microsoft.com/office/drawing/2014/main" id="{7494FAC1-74E5-33CA-D603-C714B1408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0175" y="3429000"/>
            <a:ext cx="1685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11.</a:t>
            </a:r>
            <a:r>
              <a:rPr lang="en-US" altLang="en-US" sz="1600" b="0"/>
              <a:t> unpack_data</a:t>
            </a:r>
          </a:p>
        </p:txBody>
      </p:sp>
      <p:sp>
        <p:nvSpPr>
          <p:cNvPr id="40994" name="Freeform 36">
            <a:extLst>
              <a:ext uri="{FF2B5EF4-FFF2-40B4-BE49-F238E27FC236}">
                <a16:creationId xmlns:a16="http://schemas.microsoft.com/office/drawing/2014/main" id="{CFF2B451-C370-CF3A-30E1-61A6AAC0736F}"/>
              </a:ext>
            </a:extLst>
          </p:cNvPr>
          <p:cNvSpPr>
            <a:spLocks/>
          </p:cNvSpPr>
          <p:nvPr/>
        </p:nvSpPr>
        <p:spPr bwMode="auto">
          <a:xfrm>
            <a:off x="2776538" y="1658938"/>
            <a:ext cx="742950" cy="3670300"/>
          </a:xfrm>
          <a:custGeom>
            <a:avLst/>
            <a:gdLst>
              <a:gd name="T0" fmla="*/ 2147483646 w 468"/>
              <a:gd name="T1" fmla="*/ 0 h 2312"/>
              <a:gd name="T2" fmla="*/ 2147483646 w 468"/>
              <a:gd name="T3" fmla="*/ 2147483646 h 2312"/>
              <a:gd name="T4" fmla="*/ 2147483646 w 468"/>
              <a:gd name="T5" fmla="*/ 2147483646 h 2312"/>
              <a:gd name="T6" fmla="*/ 2147483646 w 468"/>
              <a:gd name="T7" fmla="*/ 2147483646 h 2312"/>
              <a:gd name="T8" fmla="*/ 2147483646 w 468"/>
              <a:gd name="T9" fmla="*/ 2147483646 h 2312"/>
              <a:gd name="T10" fmla="*/ 2147483646 w 468"/>
              <a:gd name="T11" fmla="*/ 2147483646 h 2312"/>
              <a:gd name="T12" fmla="*/ 2147483646 w 468"/>
              <a:gd name="T13" fmla="*/ 2147483646 h 2312"/>
              <a:gd name="T14" fmla="*/ 2147483646 w 468"/>
              <a:gd name="T15" fmla="*/ 2147483646 h 2312"/>
              <a:gd name="T16" fmla="*/ 2147483646 w 468"/>
              <a:gd name="T17" fmla="*/ 2147483646 h 2312"/>
              <a:gd name="T18" fmla="*/ 2147483646 w 468"/>
              <a:gd name="T19" fmla="*/ 2147483646 h 2312"/>
              <a:gd name="T20" fmla="*/ 2147483646 w 468"/>
              <a:gd name="T21" fmla="*/ 2147483646 h 2312"/>
              <a:gd name="T22" fmla="*/ 2147483646 w 468"/>
              <a:gd name="T23" fmla="*/ 2147483646 h 23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68"/>
              <a:gd name="T37" fmla="*/ 0 h 2312"/>
              <a:gd name="T38" fmla="*/ 468 w 468"/>
              <a:gd name="T39" fmla="*/ 2312 h 231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68" h="2312">
                <a:moveTo>
                  <a:pt x="417" y="0"/>
                </a:moveTo>
                <a:cubicBezTo>
                  <a:pt x="351" y="133"/>
                  <a:pt x="332" y="216"/>
                  <a:pt x="316" y="364"/>
                </a:cubicBezTo>
                <a:cubicBezTo>
                  <a:pt x="327" y="509"/>
                  <a:pt x="309" y="654"/>
                  <a:pt x="417" y="762"/>
                </a:cubicBezTo>
                <a:cubicBezTo>
                  <a:pt x="432" y="803"/>
                  <a:pt x="455" y="839"/>
                  <a:pt x="468" y="881"/>
                </a:cubicBezTo>
                <a:cubicBezTo>
                  <a:pt x="456" y="992"/>
                  <a:pt x="449" y="1055"/>
                  <a:pt x="409" y="1152"/>
                </a:cubicBezTo>
                <a:cubicBezTo>
                  <a:pt x="395" y="1233"/>
                  <a:pt x="370" y="1307"/>
                  <a:pt x="333" y="1380"/>
                </a:cubicBezTo>
                <a:cubicBezTo>
                  <a:pt x="324" y="1452"/>
                  <a:pt x="313" y="1516"/>
                  <a:pt x="290" y="1584"/>
                </a:cubicBezTo>
                <a:cubicBezTo>
                  <a:pt x="273" y="1636"/>
                  <a:pt x="271" y="1689"/>
                  <a:pt x="239" y="1736"/>
                </a:cubicBezTo>
                <a:cubicBezTo>
                  <a:pt x="225" y="1782"/>
                  <a:pt x="211" y="1824"/>
                  <a:pt x="206" y="1872"/>
                </a:cubicBezTo>
                <a:cubicBezTo>
                  <a:pt x="194" y="1985"/>
                  <a:pt x="215" y="2031"/>
                  <a:pt x="163" y="2109"/>
                </a:cubicBezTo>
                <a:cubicBezTo>
                  <a:pt x="131" y="2157"/>
                  <a:pt x="92" y="2211"/>
                  <a:pt x="53" y="2253"/>
                </a:cubicBezTo>
                <a:cubicBezTo>
                  <a:pt x="0" y="2311"/>
                  <a:pt x="2" y="2279"/>
                  <a:pt x="2" y="2312"/>
                </a:cubicBezTo>
              </a:path>
            </a:pathLst>
          </a:custGeom>
          <a:noFill/>
          <a:ln w="254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95" name="Freeform 37">
            <a:extLst>
              <a:ext uri="{FF2B5EF4-FFF2-40B4-BE49-F238E27FC236}">
                <a16:creationId xmlns:a16="http://schemas.microsoft.com/office/drawing/2014/main" id="{37331A24-F161-65EB-0246-2CDE224F0EA0}"/>
              </a:ext>
            </a:extLst>
          </p:cNvPr>
          <p:cNvSpPr>
            <a:spLocks/>
          </p:cNvSpPr>
          <p:nvPr/>
        </p:nvSpPr>
        <p:spPr bwMode="auto">
          <a:xfrm flipH="1">
            <a:off x="5734050" y="1600200"/>
            <a:ext cx="742950" cy="3670300"/>
          </a:xfrm>
          <a:custGeom>
            <a:avLst/>
            <a:gdLst>
              <a:gd name="T0" fmla="*/ 2147483646 w 468"/>
              <a:gd name="T1" fmla="*/ 0 h 2312"/>
              <a:gd name="T2" fmla="*/ 2147483646 w 468"/>
              <a:gd name="T3" fmla="*/ 2147483646 h 2312"/>
              <a:gd name="T4" fmla="*/ 2147483646 w 468"/>
              <a:gd name="T5" fmla="*/ 2147483646 h 2312"/>
              <a:gd name="T6" fmla="*/ 2147483646 w 468"/>
              <a:gd name="T7" fmla="*/ 2147483646 h 2312"/>
              <a:gd name="T8" fmla="*/ 2147483646 w 468"/>
              <a:gd name="T9" fmla="*/ 2147483646 h 2312"/>
              <a:gd name="T10" fmla="*/ 2147483646 w 468"/>
              <a:gd name="T11" fmla="*/ 2147483646 h 2312"/>
              <a:gd name="T12" fmla="*/ 2147483646 w 468"/>
              <a:gd name="T13" fmla="*/ 2147483646 h 2312"/>
              <a:gd name="T14" fmla="*/ 2147483646 w 468"/>
              <a:gd name="T15" fmla="*/ 2147483646 h 2312"/>
              <a:gd name="T16" fmla="*/ 2147483646 w 468"/>
              <a:gd name="T17" fmla="*/ 2147483646 h 2312"/>
              <a:gd name="T18" fmla="*/ 2147483646 w 468"/>
              <a:gd name="T19" fmla="*/ 2147483646 h 2312"/>
              <a:gd name="T20" fmla="*/ 2147483646 w 468"/>
              <a:gd name="T21" fmla="*/ 2147483646 h 2312"/>
              <a:gd name="T22" fmla="*/ 2147483646 w 468"/>
              <a:gd name="T23" fmla="*/ 2147483646 h 23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68"/>
              <a:gd name="T37" fmla="*/ 0 h 2312"/>
              <a:gd name="T38" fmla="*/ 468 w 468"/>
              <a:gd name="T39" fmla="*/ 2312 h 231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68" h="2312">
                <a:moveTo>
                  <a:pt x="417" y="0"/>
                </a:moveTo>
                <a:cubicBezTo>
                  <a:pt x="351" y="133"/>
                  <a:pt x="332" y="216"/>
                  <a:pt x="316" y="364"/>
                </a:cubicBezTo>
                <a:cubicBezTo>
                  <a:pt x="327" y="509"/>
                  <a:pt x="309" y="654"/>
                  <a:pt x="417" y="762"/>
                </a:cubicBezTo>
                <a:cubicBezTo>
                  <a:pt x="432" y="803"/>
                  <a:pt x="455" y="839"/>
                  <a:pt x="468" y="881"/>
                </a:cubicBezTo>
                <a:cubicBezTo>
                  <a:pt x="456" y="992"/>
                  <a:pt x="449" y="1055"/>
                  <a:pt x="409" y="1152"/>
                </a:cubicBezTo>
                <a:cubicBezTo>
                  <a:pt x="395" y="1233"/>
                  <a:pt x="370" y="1307"/>
                  <a:pt x="333" y="1380"/>
                </a:cubicBezTo>
                <a:cubicBezTo>
                  <a:pt x="324" y="1452"/>
                  <a:pt x="313" y="1516"/>
                  <a:pt x="290" y="1584"/>
                </a:cubicBezTo>
                <a:cubicBezTo>
                  <a:pt x="273" y="1636"/>
                  <a:pt x="271" y="1689"/>
                  <a:pt x="239" y="1736"/>
                </a:cubicBezTo>
                <a:cubicBezTo>
                  <a:pt x="225" y="1782"/>
                  <a:pt x="211" y="1824"/>
                  <a:pt x="206" y="1872"/>
                </a:cubicBezTo>
                <a:cubicBezTo>
                  <a:pt x="194" y="1985"/>
                  <a:pt x="215" y="2031"/>
                  <a:pt x="163" y="2109"/>
                </a:cubicBezTo>
                <a:cubicBezTo>
                  <a:pt x="131" y="2157"/>
                  <a:pt x="92" y="2211"/>
                  <a:pt x="53" y="2253"/>
                </a:cubicBezTo>
                <a:cubicBezTo>
                  <a:pt x="0" y="2311"/>
                  <a:pt x="2" y="2279"/>
                  <a:pt x="2" y="2312"/>
                </a:cubicBezTo>
              </a:path>
            </a:pathLst>
          </a:custGeom>
          <a:noFill/>
          <a:ln w="254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92" grpId="0"/>
      <p:bldP spid="540693" grpId="0"/>
      <p:bldP spid="540695" grpId="0"/>
      <p:bldP spid="540696" grpId="0"/>
      <p:bldP spid="540697" grpId="0"/>
      <p:bldP spid="540699" grpId="0"/>
      <p:bldP spid="540700" grpId="0"/>
      <p:bldP spid="540701" grpId="0"/>
      <p:bldP spid="540703" grpId="0"/>
      <p:bldP spid="540705" grpId="0"/>
      <p:bldP spid="5407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4CB3E-3B20-E5EB-0E56-E30D0046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41879"/>
            <a:ext cx="7886700" cy="1325563"/>
          </a:xfrm>
        </p:spPr>
        <p:txBody>
          <a:bodyPr/>
          <a:lstStyle/>
          <a:p>
            <a:r>
              <a:rPr lang="en-GB" dirty="0"/>
              <a:t>Client-Server interaction: </a:t>
            </a:r>
            <a:br>
              <a:rPr lang="en-GB" dirty="0"/>
            </a:br>
            <a:r>
              <a:rPr lang="en-GB" dirty="0"/>
              <a:t>invoking </a:t>
            </a:r>
            <a:r>
              <a:rPr lang="en-GB" i="1" dirty="0"/>
              <a:t>Remote</a:t>
            </a:r>
            <a:r>
              <a:rPr lang="en-GB" dirty="0"/>
              <a:t> methods</a:t>
            </a:r>
          </a:p>
        </p:txBody>
      </p:sp>
      <p:pic>
        <p:nvPicPr>
          <p:cNvPr id="8" name="Picture 7" descr="Application&#10;&#10;Description automatically generated with low confidence">
            <a:extLst>
              <a:ext uri="{FF2B5EF4-FFF2-40B4-BE49-F238E27FC236}">
                <a16:creationId xmlns:a16="http://schemas.microsoft.com/office/drawing/2014/main" id="{0A58BEB7-449E-C6AE-E12E-62D0CC066E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2050688"/>
            <a:ext cx="8267700" cy="256794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C830AC3-35DD-9969-C814-649EB42F947A}"/>
                  </a:ext>
                </a:extLst>
              </p14:cNvPr>
              <p14:cNvContentPartPr/>
              <p14:nvPr/>
            </p14:nvContentPartPr>
            <p14:xfrm>
              <a:off x="4865870" y="1657843"/>
              <a:ext cx="327600" cy="27115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BC830AC3-35DD-9969-C814-649EB42F947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57230" y="1648843"/>
                <a:ext cx="345240" cy="27291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E770F11-D448-3E62-D237-92D90424D0A5}"/>
              </a:ext>
            </a:extLst>
          </p:cNvPr>
          <p:cNvSpPr txBox="1"/>
          <p:nvPr/>
        </p:nvSpPr>
        <p:spPr>
          <a:xfrm>
            <a:off x="2293749" y="1616757"/>
            <a:ext cx="2673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process1 (computer1)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F69D9B-3C8A-F31E-E215-9B95C24A1876}"/>
              </a:ext>
            </a:extLst>
          </p:cNvPr>
          <p:cNvSpPr txBox="1"/>
          <p:nvPr/>
        </p:nvSpPr>
        <p:spPr>
          <a:xfrm>
            <a:off x="5352085" y="1629675"/>
            <a:ext cx="2673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process2 (computer2)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95F993A-9902-7685-8D92-B4930E7D0B26}"/>
                  </a:ext>
                </a:extLst>
              </p14:cNvPr>
              <p14:cNvContentPartPr/>
              <p14:nvPr/>
            </p14:nvContentPartPr>
            <p14:xfrm>
              <a:off x="647400" y="4239600"/>
              <a:ext cx="801360" cy="205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95F993A-9902-7685-8D92-B4930E7D0B2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8760" y="4230600"/>
                <a:ext cx="819000" cy="38160"/>
              </a:xfrm>
              <a:prstGeom prst="rect">
                <a:avLst/>
              </a:prstGeom>
            </p:spPr>
          </p:pic>
        </mc:Fallback>
      </mc:AlternateContent>
      <p:pic>
        <p:nvPicPr>
          <p:cNvPr id="12" name="Graphic 11" descr="Right pointing backhand index outline">
            <a:extLst>
              <a:ext uri="{FF2B5EF4-FFF2-40B4-BE49-F238E27FC236}">
                <a16:creationId xmlns:a16="http://schemas.microsoft.com/office/drawing/2014/main" id="{91A8B67D-2109-E75E-6D86-2DBDD493766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62200" y="4544674"/>
            <a:ext cx="91440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E01A49E-96DC-FBDD-DEDC-C292D0111C75}"/>
              </a:ext>
            </a:extLst>
          </p:cNvPr>
          <p:cNvSpPr txBox="1"/>
          <p:nvPr/>
        </p:nvSpPr>
        <p:spPr>
          <a:xfrm>
            <a:off x="3312736" y="4876800"/>
            <a:ext cx="5715000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Examples of technologies: past, current, future:</a:t>
            </a:r>
          </a:p>
          <a:p>
            <a:pPr lvl="1"/>
            <a:r>
              <a:rPr lang="en-GB" dirty="0"/>
              <a:t>CORBA</a:t>
            </a:r>
          </a:p>
          <a:p>
            <a:pPr lvl="1"/>
            <a:r>
              <a:rPr lang="en-GB" dirty="0"/>
              <a:t>Java RMI</a:t>
            </a:r>
          </a:p>
          <a:p>
            <a:pPr lvl="1"/>
            <a:r>
              <a:rPr lang="en-GB" dirty="0"/>
              <a:t>WCF (Windows Communication Foundation)</a:t>
            </a:r>
          </a:p>
          <a:p>
            <a:pPr lvl="1"/>
            <a:r>
              <a:rPr lang="en-GB" dirty="0" err="1"/>
              <a:t>gRPC</a:t>
            </a:r>
            <a:r>
              <a:rPr lang="en-GB" dirty="0"/>
              <a:t>  (</a:t>
            </a:r>
            <a:r>
              <a:rPr lang="en-GB" dirty="0" err="1"/>
              <a:t>RemoteProcedureCall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297855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3B1E3E1-7E79-052B-94CA-0113CE3B5D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Broker </a:t>
            </a:r>
          </a:p>
        </p:txBody>
      </p:sp>
      <p:pic>
        <p:nvPicPr>
          <p:cNvPr id="41987" name="Picture 3">
            <a:extLst>
              <a:ext uri="{FF2B5EF4-FFF2-40B4-BE49-F238E27FC236}">
                <a16:creationId xmlns:a16="http://schemas.microsoft.com/office/drawing/2014/main" id="{7461071A-243A-CD8B-DECF-636E0F7B2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71575"/>
            <a:ext cx="8229600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Text Box 4">
            <a:extLst>
              <a:ext uri="{FF2B5EF4-FFF2-40B4-BE49-F238E27FC236}">
                <a16:creationId xmlns:a16="http://schemas.microsoft.com/office/drawing/2014/main" id="{6E647A30-AB67-3044-4485-C4D121A56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415088"/>
            <a:ext cx="200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[POSA]-Fig/P.107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6">
            <a:extLst>
              <a:ext uri="{FF2B5EF4-FFF2-40B4-BE49-F238E27FC236}">
                <a16:creationId xmlns:a16="http://schemas.microsoft.com/office/drawing/2014/main" id="{BEDD264D-0048-2009-9520-22A2EA0B8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3528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7">
            <a:extLst>
              <a:ext uri="{FF2B5EF4-FFF2-40B4-BE49-F238E27FC236}">
                <a16:creationId xmlns:a16="http://schemas.microsoft.com/office/drawing/2014/main" id="{0E0E2866-D322-DAA7-C079-2687C3C84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52400"/>
            <a:ext cx="32766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8">
            <a:extLst>
              <a:ext uri="{FF2B5EF4-FFF2-40B4-BE49-F238E27FC236}">
                <a16:creationId xmlns:a16="http://schemas.microsoft.com/office/drawing/2014/main" id="{A1F2D296-F4DE-B453-4A91-D284530CE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8313"/>
            <a:ext cx="3276600" cy="259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9">
            <a:extLst>
              <a:ext uri="{FF2B5EF4-FFF2-40B4-BE49-F238E27FC236}">
                <a16:creationId xmlns:a16="http://schemas.microsoft.com/office/drawing/2014/main" id="{98A5A5E5-D4EC-B773-2549-91F4800E2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48"/>
          <a:stretch>
            <a:fillRect/>
          </a:stretch>
        </p:blipFill>
        <p:spPr bwMode="auto">
          <a:xfrm>
            <a:off x="6019800" y="2971800"/>
            <a:ext cx="3070225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5">
            <a:extLst>
              <a:ext uri="{FF2B5EF4-FFF2-40B4-BE49-F238E27FC236}">
                <a16:creationId xmlns:a16="http://schemas.microsoft.com/office/drawing/2014/main" id="{40BAE0F3-8ED4-4841-7E19-A823496A82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465263"/>
            <a:ext cx="3276600" cy="289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10">
            <a:extLst>
              <a:ext uri="{FF2B5EF4-FFF2-40B4-BE49-F238E27FC236}">
                <a16:creationId xmlns:a16="http://schemas.microsoft.com/office/drawing/2014/main" id="{24C37129-42B6-28E1-0143-2D0F90650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32300"/>
            <a:ext cx="28956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6" name="Text Box 11">
            <a:extLst>
              <a:ext uri="{FF2B5EF4-FFF2-40B4-BE49-F238E27FC236}">
                <a16:creationId xmlns:a16="http://schemas.microsoft.com/office/drawing/2014/main" id="{4052E32C-5259-B533-AB81-AE1358876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6415088"/>
            <a:ext cx="2520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[POSA]-Fig/P. 103-105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9982EAEF-20D4-73E1-846E-622DD68F1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Server registers with Broker</a:t>
            </a:r>
          </a:p>
        </p:txBody>
      </p:sp>
      <p:pic>
        <p:nvPicPr>
          <p:cNvPr id="44035" name="Picture 3">
            <a:extLst>
              <a:ext uri="{FF2B5EF4-FFF2-40B4-BE49-F238E27FC236}">
                <a16:creationId xmlns:a16="http://schemas.microsoft.com/office/drawing/2014/main" id="{4577E74A-166B-9022-D352-FC3929F25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2225"/>
            <a:ext cx="7924800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Text Box 4">
            <a:extLst>
              <a:ext uri="{FF2B5EF4-FFF2-40B4-BE49-F238E27FC236}">
                <a16:creationId xmlns:a16="http://schemas.microsoft.com/office/drawing/2014/main" id="{8E641018-08DA-8912-E14E-E5A6BEAA8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415088"/>
            <a:ext cx="200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[POSA]-Fig/P.108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9D1E7B74-648A-7F02-BA53-A93EDE382C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The Indirect Broker </a:t>
            </a:r>
            <a:br>
              <a:rPr lang="en-US" altLang="en-US" sz="3200"/>
            </a:br>
            <a:r>
              <a:rPr lang="en-US" altLang="en-US" sz="3200"/>
              <a:t>solves a Client-Server interaction</a:t>
            </a:r>
          </a:p>
        </p:txBody>
      </p:sp>
      <p:pic>
        <p:nvPicPr>
          <p:cNvPr id="46083" name="Picture 3">
            <a:extLst>
              <a:ext uri="{FF2B5EF4-FFF2-40B4-BE49-F238E27FC236}">
                <a16:creationId xmlns:a16="http://schemas.microsoft.com/office/drawing/2014/main" id="{86FA20DD-746F-7495-756A-104789F4A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66800"/>
            <a:ext cx="59436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Text Box 4">
            <a:extLst>
              <a:ext uri="{FF2B5EF4-FFF2-40B4-BE49-F238E27FC236}">
                <a16:creationId xmlns:a16="http://schemas.microsoft.com/office/drawing/2014/main" id="{5785011C-1D70-9C50-DE8C-3CA2713FE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415088"/>
            <a:ext cx="200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[POSA]-Fig/P.109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69313F28-C3E3-A849-7070-3D1F6CA53D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Broker - Variants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EDFA78AF-292B-5F24-C75A-5C1BE05FBA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Indirect Broker: </a:t>
            </a:r>
          </a:p>
          <a:p>
            <a:pPr lvl="1" eaLnBrk="1" hangingPunct="1"/>
            <a:r>
              <a:rPr lang="en-US" altLang="en-US" sz="1800"/>
              <a:t>Facilitates indirect communication between client and server: any communication between client and server is transmitted via the Broker</a:t>
            </a:r>
          </a:p>
          <a:p>
            <a:pPr lvl="1" eaLnBrk="1" hangingPunct="1"/>
            <a:r>
              <a:rPr lang="en-US" altLang="en-US" sz="1800"/>
              <a:t>This corresponds with the diagrams presented before</a:t>
            </a:r>
          </a:p>
          <a:p>
            <a:pPr lvl="1" eaLnBrk="1" hangingPunct="1"/>
            <a:r>
              <a:rPr lang="en-US" altLang="en-US" sz="1800"/>
              <a:t>Inefficient as communication solution, but has as advantage  the possibility to control/restrict the access to servers </a:t>
            </a:r>
          </a:p>
          <a:p>
            <a:pPr eaLnBrk="1" hangingPunct="1"/>
            <a:r>
              <a:rPr lang="en-US" altLang="en-US" sz="2400"/>
              <a:t>Direct Broker:</a:t>
            </a:r>
          </a:p>
          <a:p>
            <a:pPr lvl="1" eaLnBrk="1" hangingPunct="1"/>
            <a:r>
              <a:rPr lang="en-US" altLang="en-US" sz="1800"/>
              <a:t>The Client can communicate directly with the Server, after the Broker establishes the connection =&gt;  direct communication is more efficient</a:t>
            </a:r>
          </a:p>
          <a:p>
            <a:pPr lvl="1" eaLnBrk="1" hangingPunct="1"/>
            <a:r>
              <a:rPr lang="en-US" altLang="en-US" sz="1800"/>
              <a:t>The operations described in the diagram presented before are now re-allocated between  Proxies and Broker: The Proxies will do now forward_request and forward_response instead of the Broker.  The Proxy will also interrogate the nameService-ul (locate_server)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F0B9751-C5B5-E487-719F-502A4DD4D8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Direct Broker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5371F33-378B-C08C-FDEB-22F1087AD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" y="4267200"/>
            <a:ext cx="1295400" cy="762000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Client</a:t>
            </a: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5227A115-F6C2-47C3-5F6F-527B8823C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" y="2514600"/>
            <a:ext cx="1295400" cy="838200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ClientProxy</a:t>
            </a:r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4701B58F-268B-89A9-D10D-CC4E56D8D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2438400"/>
            <a:ext cx="457200" cy="457200"/>
          </a:xfrm>
          <a:prstGeom prst="rect">
            <a:avLst/>
          </a:prstGeom>
          <a:solidFill>
            <a:srgbClr val="FFFF99"/>
          </a:solidFill>
          <a:ln w="15875" algn="ctr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E90274A6-BC24-F1B6-85AD-2D0DD99FD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2971800"/>
            <a:ext cx="457200" cy="457200"/>
          </a:xfrm>
          <a:prstGeom prst="rect">
            <a:avLst/>
          </a:prstGeom>
          <a:solidFill>
            <a:srgbClr val="FFFF99"/>
          </a:solidFill>
          <a:ln w="15875" algn="ctr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</a:t>
            </a:r>
          </a:p>
        </p:txBody>
      </p:sp>
      <p:sp>
        <p:nvSpPr>
          <p:cNvPr id="542728" name="Line 8">
            <a:extLst>
              <a:ext uri="{FF2B5EF4-FFF2-40B4-BE49-F238E27FC236}">
                <a16:creationId xmlns:a16="http://schemas.microsoft.com/office/drawing/2014/main" id="{5E5AE442-F3B5-5181-984F-46598E68EB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62050" y="3429000"/>
            <a:ext cx="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36" name="Rectangle 9">
            <a:extLst>
              <a:ext uri="{FF2B5EF4-FFF2-40B4-BE49-F238E27FC236}">
                <a16:creationId xmlns:a16="http://schemas.microsoft.com/office/drawing/2014/main" id="{25A37A85-44F9-D335-1163-C6CAA22D6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191000"/>
            <a:ext cx="457200" cy="457200"/>
          </a:xfrm>
          <a:prstGeom prst="rect">
            <a:avLst/>
          </a:prstGeom>
          <a:solidFill>
            <a:srgbClr val="FFFF99"/>
          </a:solidFill>
          <a:ln w="15875" algn="ctr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</a:t>
            </a:r>
          </a:p>
        </p:txBody>
      </p:sp>
      <p:sp>
        <p:nvSpPr>
          <p:cNvPr id="48137" name="Rectangle 10">
            <a:extLst>
              <a:ext uri="{FF2B5EF4-FFF2-40B4-BE49-F238E27FC236}">
                <a16:creationId xmlns:a16="http://schemas.microsoft.com/office/drawing/2014/main" id="{F95BFDEE-BB8E-FF2D-D289-4741D8BE3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724400"/>
            <a:ext cx="457200" cy="457200"/>
          </a:xfrm>
          <a:prstGeom prst="rect">
            <a:avLst/>
          </a:prstGeom>
          <a:solidFill>
            <a:srgbClr val="FFFF99"/>
          </a:solidFill>
          <a:ln w="15875" algn="ctr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</a:t>
            </a:r>
          </a:p>
        </p:txBody>
      </p:sp>
      <p:sp>
        <p:nvSpPr>
          <p:cNvPr id="542731" name="Line 11">
            <a:extLst>
              <a:ext uri="{FF2B5EF4-FFF2-40B4-BE49-F238E27FC236}">
                <a16:creationId xmlns:a16="http://schemas.microsoft.com/office/drawing/2014/main" id="{05DA3D30-1213-2570-5B2C-DDCB166502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7450" y="2743200"/>
            <a:ext cx="409575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39" name="Rectangle 12">
            <a:extLst>
              <a:ext uri="{FF2B5EF4-FFF2-40B4-BE49-F238E27FC236}">
                <a16:creationId xmlns:a16="http://schemas.microsoft.com/office/drawing/2014/main" id="{118B9714-4734-B7CB-B1A8-A83148ED1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5650" y="4267200"/>
            <a:ext cx="1295400" cy="762000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Server</a:t>
            </a:r>
          </a:p>
        </p:txBody>
      </p:sp>
      <p:sp>
        <p:nvSpPr>
          <p:cNvPr id="48140" name="Rectangle 13">
            <a:extLst>
              <a:ext uri="{FF2B5EF4-FFF2-40B4-BE49-F238E27FC236}">
                <a16:creationId xmlns:a16="http://schemas.microsoft.com/office/drawing/2014/main" id="{67894D95-47E3-75F8-9E6C-493A3F449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5650" y="2514600"/>
            <a:ext cx="1295400" cy="838200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ServerProxy</a:t>
            </a:r>
          </a:p>
        </p:txBody>
      </p:sp>
      <p:sp>
        <p:nvSpPr>
          <p:cNvPr id="542734" name="Line 14">
            <a:extLst>
              <a:ext uri="{FF2B5EF4-FFF2-40B4-BE49-F238E27FC236}">
                <a16:creationId xmlns:a16="http://schemas.microsoft.com/office/drawing/2014/main" id="{85523540-923D-147D-371D-8F3E2C36AB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67650" y="3429000"/>
            <a:ext cx="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42" name="Rectangle 15">
            <a:extLst>
              <a:ext uri="{FF2B5EF4-FFF2-40B4-BE49-F238E27FC236}">
                <a16:creationId xmlns:a16="http://schemas.microsoft.com/office/drawing/2014/main" id="{0671A1B9-51A5-E525-5571-908DB159B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0" y="2514600"/>
            <a:ext cx="457200" cy="457200"/>
          </a:xfrm>
          <a:prstGeom prst="rect">
            <a:avLst/>
          </a:prstGeom>
          <a:solidFill>
            <a:srgbClr val="FFFF99"/>
          </a:solidFill>
          <a:ln w="15875" algn="ctr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</a:t>
            </a:r>
          </a:p>
        </p:txBody>
      </p:sp>
      <p:sp>
        <p:nvSpPr>
          <p:cNvPr id="48143" name="Rectangle 16">
            <a:extLst>
              <a:ext uri="{FF2B5EF4-FFF2-40B4-BE49-F238E27FC236}">
                <a16:creationId xmlns:a16="http://schemas.microsoft.com/office/drawing/2014/main" id="{A40DB967-3ACA-B254-6899-A8EDB7747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0" y="3048000"/>
            <a:ext cx="457200" cy="457200"/>
          </a:xfrm>
          <a:prstGeom prst="rect">
            <a:avLst/>
          </a:prstGeom>
          <a:solidFill>
            <a:srgbClr val="FFFF99"/>
          </a:solidFill>
          <a:ln w="15875" algn="ctr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</a:t>
            </a:r>
          </a:p>
        </p:txBody>
      </p:sp>
      <p:sp>
        <p:nvSpPr>
          <p:cNvPr id="48144" name="AutoShape 18">
            <a:extLst>
              <a:ext uri="{FF2B5EF4-FFF2-40B4-BE49-F238E27FC236}">
                <a16:creationId xmlns:a16="http://schemas.microsoft.com/office/drawing/2014/main" id="{8358D393-3436-0FFC-E4AF-A322F2EB9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5105400"/>
            <a:ext cx="2209800" cy="1066800"/>
          </a:xfrm>
          <a:prstGeom prst="can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NamingService</a:t>
            </a:r>
          </a:p>
        </p:txBody>
      </p:sp>
      <p:sp>
        <p:nvSpPr>
          <p:cNvPr id="542739" name="Text Box 19">
            <a:extLst>
              <a:ext uri="{FF2B5EF4-FFF2-40B4-BE49-F238E27FC236}">
                <a16:creationId xmlns:a16="http://schemas.microsoft.com/office/drawing/2014/main" id="{38E71A70-9F00-7595-EAB7-7880C2E08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671888"/>
            <a:ext cx="1543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sz="1800">
                <a:solidFill>
                  <a:srgbClr val="FF0000"/>
                </a:solidFill>
              </a:rPr>
              <a:t>1. </a:t>
            </a:r>
            <a:r>
              <a:rPr lang="en-US" altLang="en-US" sz="1800" b="0">
                <a:solidFill>
                  <a:srgbClr val="FF0000"/>
                </a:solidFill>
              </a:rPr>
              <a:t>call server</a:t>
            </a:r>
          </a:p>
        </p:txBody>
      </p:sp>
      <p:sp>
        <p:nvSpPr>
          <p:cNvPr id="542740" name="Text Box 20">
            <a:extLst>
              <a:ext uri="{FF2B5EF4-FFF2-40B4-BE49-F238E27FC236}">
                <a16:creationId xmlns:a16="http://schemas.microsoft.com/office/drawing/2014/main" id="{136B5653-3DFA-8F89-C843-BA14DC01F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2738" y="2117725"/>
            <a:ext cx="1347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rgbClr val="FF0000"/>
                </a:solidFill>
              </a:rPr>
              <a:t>2. pack_data</a:t>
            </a:r>
          </a:p>
        </p:txBody>
      </p:sp>
      <p:sp>
        <p:nvSpPr>
          <p:cNvPr id="542743" name="Text Box 23">
            <a:extLst>
              <a:ext uri="{FF2B5EF4-FFF2-40B4-BE49-F238E27FC236}">
                <a16:creationId xmlns:a16="http://schemas.microsoft.com/office/drawing/2014/main" id="{8577226F-4B4B-E0EE-27BE-98A80D2ED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9463" y="3733800"/>
            <a:ext cx="1482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sz="1800">
                <a:solidFill>
                  <a:srgbClr val="FF0000"/>
                </a:solidFill>
              </a:rPr>
              <a:t>6</a:t>
            </a:r>
            <a:r>
              <a:rPr lang="en-US" altLang="en-US" sz="1600" b="0">
                <a:solidFill>
                  <a:srgbClr val="FF0000"/>
                </a:solidFill>
              </a:rPr>
              <a:t>. run service</a:t>
            </a:r>
          </a:p>
        </p:txBody>
      </p:sp>
      <p:sp>
        <p:nvSpPr>
          <p:cNvPr id="48148" name="Text Box 25">
            <a:extLst>
              <a:ext uri="{FF2B5EF4-FFF2-40B4-BE49-F238E27FC236}">
                <a16:creationId xmlns:a16="http://schemas.microsoft.com/office/drawing/2014/main" id="{6CEC9D7E-DF4E-59B8-3432-569659E47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2406650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o-RO" altLang="en-US" sz="1600" b="0"/>
          </a:p>
        </p:txBody>
      </p:sp>
      <p:sp>
        <p:nvSpPr>
          <p:cNvPr id="542746" name="Text Box 26">
            <a:extLst>
              <a:ext uri="{FF2B5EF4-FFF2-40B4-BE49-F238E27FC236}">
                <a16:creationId xmlns:a16="http://schemas.microsoft.com/office/drawing/2014/main" id="{3FCE6807-C4D1-AADE-C55C-B4F13CD96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3800" y="2406650"/>
            <a:ext cx="187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rgbClr val="FF0000"/>
                </a:solidFill>
              </a:rPr>
              <a:t>4. forward_request</a:t>
            </a:r>
          </a:p>
        </p:txBody>
      </p:sp>
      <p:sp>
        <p:nvSpPr>
          <p:cNvPr id="542747" name="Text Box 27">
            <a:extLst>
              <a:ext uri="{FF2B5EF4-FFF2-40B4-BE49-F238E27FC236}">
                <a16:creationId xmlns:a16="http://schemas.microsoft.com/office/drawing/2014/main" id="{EDAB71F0-9E60-1B2C-6657-48B1718DA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209800"/>
            <a:ext cx="1516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5.</a:t>
            </a:r>
            <a:r>
              <a:rPr lang="en-US" altLang="en-US" sz="1600" b="0">
                <a:solidFill>
                  <a:srgbClr val="FF0000"/>
                </a:solidFill>
              </a:rPr>
              <a:t>unpack_data</a:t>
            </a:r>
          </a:p>
        </p:txBody>
      </p:sp>
      <p:sp>
        <p:nvSpPr>
          <p:cNvPr id="542748" name="Text Box 28">
            <a:extLst>
              <a:ext uri="{FF2B5EF4-FFF2-40B4-BE49-F238E27FC236}">
                <a16:creationId xmlns:a16="http://schemas.microsoft.com/office/drawing/2014/main" id="{53422EE3-D269-C12A-ABFE-1DD0DB26F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581400"/>
            <a:ext cx="13477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7.</a:t>
            </a:r>
            <a:r>
              <a:rPr lang="en-US" altLang="en-US" sz="1600" b="0"/>
              <a:t> pack_data</a:t>
            </a:r>
          </a:p>
        </p:txBody>
      </p:sp>
      <p:sp>
        <p:nvSpPr>
          <p:cNvPr id="542750" name="Text Box 30">
            <a:extLst>
              <a:ext uri="{FF2B5EF4-FFF2-40B4-BE49-F238E27FC236}">
                <a16:creationId xmlns:a16="http://schemas.microsoft.com/office/drawing/2014/main" id="{3BE35FFD-26CE-175E-EB62-C3D00AE3A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6838" y="3321050"/>
            <a:ext cx="2036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8.</a:t>
            </a:r>
            <a:r>
              <a:rPr lang="en-US" altLang="en-US" sz="1600" b="0"/>
              <a:t> forward_response</a:t>
            </a:r>
          </a:p>
        </p:txBody>
      </p:sp>
      <p:sp>
        <p:nvSpPr>
          <p:cNvPr id="542751" name="Line 31">
            <a:extLst>
              <a:ext uri="{FF2B5EF4-FFF2-40B4-BE49-F238E27FC236}">
                <a16:creationId xmlns:a16="http://schemas.microsoft.com/office/drawing/2014/main" id="{17D84040-5254-C78B-33C8-CCEF0B9108D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62200" y="3200400"/>
            <a:ext cx="41148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753" name="Text Box 33">
            <a:extLst>
              <a:ext uri="{FF2B5EF4-FFF2-40B4-BE49-F238E27FC236}">
                <a16:creationId xmlns:a16="http://schemas.microsoft.com/office/drawing/2014/main" id="{852DD21A-A090-28B5-9892-F1FF57E7B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5738" y="3429000"/>
            <a:ext cx="1573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9.</a:t>
            </a:r>
            <a:r>
              <a:rPr lang="en-US" altLang="en-US" sz="1600" b="0"/>
              <a:t> unpack_data</a:t>
            </a:r>
          </a:p>
        </p:txBody>
      </p:sp>
      <p:sp>
        <p:nvSpPr>
          <p:cNvPr id="48155" name="Freeform 34">
            <a:extLst>
              <a:ext uri="{FF2B5EF4-FFF2-40B4-BE49-F238E27FC236}">
                <a16:creationId xmlns:a16="http://schemas.microsoft.com/office/drawing/2014/main" id="{E016E297-AFE6-101C-5693-008E1E98CBB6}"/>
              </a:ext>
            </a:extLst>
          </p:cNvPr>
          <p:cNvSpPr>
            <a:spLocks/>
          </p:cNvSpPr>
          <p:nvPr/>
        </p:nvSpPr>
        <p:spPr bwMode="auto">
          <a:xfrm>
            <a:off x="2776538" y="1658938"/>
            <a:ext cx="742950" cy="3670300"/>
          </a:xfrm>
          <a:custGeom>
            <a:avLst/>
            <a:gdLst>
              <a:gd name="T0" fmla="*/ 2147483646 w 468"/>
              <a:gd name="T1" fmla="*/ 0 h 2312"/>
              <a:gd name="T2" fmla="*/ 2147483646 w 468"/>
              <a:gd name="T3" fmla="*/ 2147483646 h 2312"/>
              <a:gd name="T4" fmla="*/ 2147483646 w 468"/>
              <a:gd name="T5" fmla="*/ 2147483646 h 2312"/>
              <a:gd name="T6" fmla="*/ 2147483646 w 468"/>
              <a:gd name="T7" fmla="*/ 2147483646 h 2312"/>
              <a:gd name="T8" fmla="*/ 2147483646 w 468"/>
              <a:gd name="T9" fmla="*/ 2147483646 h 2312"/>
              <a:gd name="T10" fmla="*/ 2147483646 w 468"/>
              <a:gd name="T11" fmla="*/ 2147483646 h 2312"/>
              <a:gd name="T12" fmla="*/ 2147483646 w 468"/>
              <a:gd name="T13" fmla="*/ 2147483646 h 2312"/>
              <a:gd name="T14" fmla="*/ 2147483646 w 468"/>
              <a:gd name="T15" fmla="*/ 2147483646 h 2312"/>
              <a:gd name="T16" fmla="*/ 2147483646 w 468"/>
              <a:gd name="T17" fmla="*/ 2147483646 h 2312"/>
              <a:gd name="T18" fmla="*/ 2147483646 w 468"/>
              <a:gd name="T19" fmla="*/ 2147483646 h 2312"/>
              <a:gd name="T20" fmla="*/ 2147483646 w 468"/>
              <a:gd name="T21" fmla="*/ 2147483646 h 2312"/>
              <a:gd name="T22" fmla="*/ 2147483646 w 468"/>
              <a:gd name="T23" fmla="*/ 2147483646 h 23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68"/>
              <a:gd name="T37" fmla="*/ 0 h 2312"/>
              <a:gd name="T38" fmla="*/ 468 w 468"/>
              <a:gd name="T39" fmla="*/ 2312 h 231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68" h="2312">
                <a:moveTo>
                  <a:pt x="417" y="0"/>
                </a:moveTo>
                <a:cubicBezTo>
                  <a:pt x="351" y="133"/>
                  <a:pt x="332" y="216"/>
                  <a:pt x="316" y="364"/>
                </a:cubicBezTo>
                <a:cubicBezTo>
                  <a:pt x="327" y="509"/>
                  <a:pt x="309" y="654"/>
                  <a:pt x="417" y="762"/>
                </a:cubicBezTo>
                <a:cubicBezTo>
                  <a:pt x="432" y="803"/>
                  <a:pt x="455" y="839"/>
                  <a:pt x="468" y="881"/>
                </a:cubicBezTo>
                <a:cubicBezTo>
                  <a:pt x="456" y="992"/>
                  <a:pt x="449" y="1055"/>
                  <a:pt x="409" y="1152"/>
                </a:cubicBezTo>
                <a:cubicBezTo>
                  <a:pt x="395" y="1233"/>
                  <a:pt x="370" y="1307"/>
                  <a:pt x="333" y="1380"/>
                </a:cubicBezTo>
                <a:cubicBezTo>
                  <a:pt x="324" y="1452"/>
                  <a:pt x="313" y="1516"/>
                  <a:pt x="290" y="1584"/>
                </a:cubicBezTo>
                <a:cubicBezTo>
                  <a:pt x="273" y="1636"/>
                  <a:pt x="271" y="1689"/>
                  <a:pt x="239" y="1736"/>
                </a:cubicBezTo>
                <a:cubicBezTo>
                  <a:pt x="225" y="1782"/>
                  <a:pt x="211" y="1824"/>
                  <a:pt x="206" y="1872"/>
                </a:cubicBezTo>
                <a:cubicBezTo>
                  <a:pt x="194" y="1985"/>
                  <a:pt x="215" y="2031"/>
                  <a:pt x="163" y="2109"/>
                </a:cubicBezTo>
                <a:cubicBezTo>
                  <a:pt x="131" y="2157"/>
                  <a:pt x="92" y="2211"/>
                  <a:pt x="53" y="2253"/>
                </a:cubicBezTo>
                <a:cubicBezTo>
                  <a:pt x="0" y="2311"/>
                  <a:pt x="2" y="2279"/>
                  <a:pt x="2" y="2312"/>
                </a:cubicBezTo>
              </a:path>
            </a:pathLst>
          </a:custGeom>
          <a:noFill/>
          <a:ln w="254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56" name="Freeform 35">
            <a:extLst>
              <a:ext uri="{FF2B5EF4-FFF2-40B4-BE49-F238E27FC236}">
                <a16:creationId xmlns:a16="http://schemas.microsoft.com/office/drawing/2014/main" id="{DEA19F10-C9BF-D803-D581-BF09F6606C30}"/>
              </a:ext>
            </a:extLst>
          </p:cNvPr>
          <p:cNvSpPr>
            <a:spLocks/>
          </p:cNvSpPr>
          <p:nvPr/>
        </p:nvSpPr>
        <p:spPr bwMode="auto">
          <a:xfrm flipH="1">
            <a:off x="5734050" y="1600200"/>
            <a:ext cx="742950" cy="3670300"/>
          </a:xfrm>
          <a:custGeom>
            <a:avLst/>
            <a:gdLst>
              <a:gd name="T0" fmla="*/ 2147483646 w 468"/>
              <a:gd name="T1" fmla="*/ 0 h 2312"/>
              <a:gd name="T2" fmla="*/ 2147483646 w 468"/>
              <a:gd name="T3" fmla="*/ 2147483646 h 2312"/>
              <a:gd name="T4" fmla="*/ 2147483646 w 468"/>
              <a:gd name="T5" fmla="*/ 2147483646 h 2312"/>
              <a:gd name="T6" fmla="*/ 2147483646 w 468"/>
              <a:gd name="T7" fmla="*/ 2147483646 h 2312"/>
              <a:gd name="T8" fmla="*/ 2147483646 w 468"/>
              <a:gd name="T9" fmla="*/ 2147483646 h 2312"/>
              <a:gd name="T10" fmla="*/ 2147483646 w 468"/>
              <a:gd name="T11" fmla="*/ 2147483646 h 2312"/>
              <a:gd name="T12" fmla="*/ 2147483646 w 468"/>
              <a:gd name="T13" fmla="*/ 2147483646 h 2312"/>
              <a:gd name="T14" fmla="*/ 2147483646 w 468"/>
              <a:gd name="T15" fmla="*/ 2147483646 h 2312"/>
              <a:gd name="T16" fmla="*/ 2147483646 w 468"/>
              <a:gd name="T17" fmla="*/ 2147483646 h 2312"/>
              <a:gd name="T18" fmla="*/ 2147483646 w 468"/>
              <a:gd name="T19" fmla="*/ 2147483646 h 2312"/>
              <a:gd name="T20" fmla="*/ 2147483646 w 468"/>
              <a:gd name="T21" fmla="*/ 2147483646 h 2312"/>
              <a:gd name="T22" fmla="*/ 2147483646 w 468"/>
              <a:gd name="T23" fmla="*/ 2147483646 h 23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68"/>
              <a:gd name="T37" fmla="*/ 0 h 2312"/>
              <a:gd name="T38" fmla="*/ 468 w 468"/>
              <a:gd name="T39" fmla="*/ 2312 h 231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68" h="2312">
                <a:moveTo>
                  <a:pt x="417" y="0"/>
                </a:moveTo>
                <a:cubicBezTo>
                  <a:pt x="351" y="133"/>
                  <a:pt x="332" y="216"/>
                  <a:pt x="316" y="364"/>
                </a:cubicBezTo>
                <a:cubicBezTo>
                  <a:pt x="327" y="509"/>
                  <a:pt x="309" y="654"/>
                  <a:pt x="417" y="762"/>
                </a:cubicBezTo>
                <a:cubicBezTo>
                  <a:pt x="432" y="803"/>
                  <a:pt x="455" y="839"/>
                  <a:pt x="468" y="881"/>
                </a:cubicBezTo>
                <a:cubicBezTo>
                  <a:pt x="456" y="992"/>
                  <a:pt x="449" y="1055"/>
                  <a:pt x="409" y="1152"/>
                </a:cubicBezTo>
                <a:cubicBezTo>
                  <a:pt x="395" y="1233"/>
                  <a:pt x="370" y="1307"/>
                  <a:pt x="333" y="1380"/>
                </a:cubicBezTo>
                <a:cubicBezTo>
                  <a:pt x="324" y="1452"/>
                  <a:pt x="313" y="1516"/>
                  <a:pt x="290" y="1584"/>
                </a:cubicBezTo>
                <a:cubicBezTo>
                  <a:pt x="273" y="1636"/>
                  <a:pt x="271" y="1689"/>
                  <a:pt x="239" y="1736"/>
                </a:cubicBezTo>
                <a:cubicBezTo>
                  <a:pt x="225" y="1782"/>
                  <a:pt x="211" y="1824"/>
                  <a:pt x="206" y="1872"/>
                </a:cubicBezTo>
                <a:cubicBezTo>
                  <a:pt x="194" y="1985"/>
                  <a:pt x="215" y="2031"/>
                  <a:pt x="163" y="2109"/>
                </a:cubicBezTo>
                <a:cubicBezTo>
                  <a:pt x="131" y="2157"/>
                  <a:pt x="92" y="2211"/>
                  <a:pt x="53" y="2253"/>
                </a:cubicBezTo>
                <a:cubicBezTo>
                  <a:pt x="0" y="2311"/>
                  <a:pt x="2" y="2279"/>
                  <a:pt x="2" y="2312"/>
                </a:cubicBezTo>
              </a:path>
            </a:pathLst>
          </a:custGeom>
          <a:noFill/>
          <a:ln w="254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756" name="Line 36">
            <a:extLst>
              <a:ext uri="{FF2B5EF4-FFF2-40B4-BE49-F238E27FC236}">
                <a16:creationId xmlns:a16="http://schemas.microsoft.com/office/drawing/2014/main" id="{8E10AC03-3756-9787-8DAD-6037B2A8F2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819400"/>
            <a:ext cx="1828800" cy="1600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757" name="Text Box 37">
            <a:extLst>
              <a:ext uri="{FF2B5EF4-FFF2-40B4-BE49-F238E27FC236}">
                <a16:creationId xmlns:a16="http://schemas.microsoft.com/office/drawing/2014/main" id="{CB6DC130-3400-F900-5793-890A3DD2DAA0}"/>
              </a:ext>
            </a:extLst>
          </p:cNvPr>
          <p:cNvSpPr txBox="1">
            <a:spLocks noChangeArrowheads="1"/>
          </p:cNvSpPr>
          <p:nvPr/>
        </p:nvSpPr>
        <p:spPr bwMode="auto">
          <a:xfrm rot="2594995">
            <a:off x="2819400" y="3810000"/>
            <a:ext cx="1630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rgbClr val="FF0000"/>
                </a:solidFill>
              </a:rPr>
              <a:t>3. locate_server</a:t>
            </a:r>
          </a:p>
        </p:txBody>
      </p:sp>
      <p:sp>
        <p:nvSpPr>
          <p:cNvPr id="542758" name="Line 38">
            <a:extLst>
              <a:ext uri="{FF2B5EF4-FFF2-40B4-BE49-F238E27FC236}">
                <a16:creationId xmlns:a16="http://schemas.microsoft.com/office/drawing/2014/main" id="{122B58D5-7368-B099-1A36-95E590DFC7E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3352800"/>
            <a:ext cx="1828800" cy="1600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39" grpId="0"/>
      <p:bldP spid="542740" grpId="0"/>
      <p:bldP spid="542743" grpId="0"/>
      <p:bldP spid="542746" grpId="0"/>
      <p:bldP spid="542747" grpId="0"/>
      <p:bldP spid="542748" grpId="0"/>
      <p:bldP spid="542750" grpId="0"/>
      <p:bldP spid="542753" grpId="0"/>
      <p:bldP spid="54275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3A5D6554-87C7-E162-9F89-4B312ED99C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Important remark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6FF23C32-7B79-9AA5-C204-3E2CC10BDA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The presentation of the Broker pattern  used the Forwarder-Receiver pattern (communication Send-Receive on 1-way communication channels)</a:t>
            </a:r>
          </a:p>
          <a:p>
            <a:pPr eaLnBrk="1" hangingPunct="1"/>
            <a:r>
              <a:rPr lang="en-US" altLang="en-US" sz="2400"/>
              <a:t>If:</a:t>
            </a:r>
          </a:p>
          <a:p>
            <a:pPr lvl="1" eaLnBrk="1" hangingPunct="1"/>
            <a:r>
              <a:rPr lang="en-US" altLang="en-US" sz="2000"/>
              <a:t>The used protocols support 2-way channels</a:t>
            </a:r>
          </a:p>
          <a:p>
            <a:pPr lvl="1" eaLnBrk="1" hangingPunct="1"/>
            <a:r>
              <a:rPr lang="en-US" altLang="en-US" sz="2000"/>
              <a:t>The semantics of client calls is  synchronous calls (client blocks waiting for an answer)</a:t>
            </a:r>
          </a:p>
          <a:p>
            <a:pPr lvl="1" eaLnBrk="1" hangingPunct="1">
              <a:buFontTx/>
              <a:buNone/>
            </a:pPr>
            <a:r>
              <a:rPr lang="en-US" altLang="en-US" sz="2400"/>
              <a:t>=&gt; Better to use Request-Reply  communication on 2-way channels !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D8FE329D-5720-D6E5-E861-7CB55705C4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Example: Client-Server:</a:t>
            </a:r>
            <a:br>
              <a:rPr lang="en-US" altLang="en-US" sz="3600"/>
            </a:br>
            <a:r>
              <a:rPr lang="en-US" altLang="en-US" sz="3600"/>
              <a:t>with Direct Broker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48D6AD8F-D58A-2CD1-E414-62CD4E7E1A8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7848600" cy="4221163"/>
          </a:xfrm>
          <a:noFill/>
        </p:spPr>
        <p:txBody>
          <a:bodyPr/>
          <a:lstStyle/>
          <a:p>
            <a:pPr eaLnBrk="1" hangingPunct="1"/>
            <a:r>
              <a:rPr lang="en-US" altLang="en-US" sz="2000"/>
              <a:t>Code implementing Client1:</a:t>
            </a:r>
          </a:p>
          <a:p>
            <a:pPr lvl="1" eaLnBrk="1" hangingPunct="1"/>
            <a:r>
              <a:rPr lang="en-US" altLang="en-US" sz="1800"/>
              <a:t>todayWeather=meteoServer.GetWeatherForecast(“today”);</a:t>
            </a:r>
          </a:p>
          <a:p>
            <a:pPr lvl="1" eaLnBrk="1" hangingPunct="1"/>
            <a:r>
              <a:rPr lang="en-US" altLang="en-US" sz="1800"/>
              <a:t>meteoServer is an object of type MeteoClientProxy</a:t>
            </a:r>
          </a:p>
          <a:p>
            <a:pPr eaLnBrk="1" hangingPunct="1"/>
            <a:r>
              <a:rPr lang="en-US" altLang="en-US" sz="2000"/>
              <a:t>Code implementing MeteoClientProxy:</a:t>
            </a:r>
          </a:p>
          <a:p>
            <a:pPr lvl="1" eaLnBrk="1" hangingPunct="1"/>
            <a:r>
              <a:rPr lang="en-US" altLang="en-US" sz="1800"/>
              <a:t>When creating the proxy:</a:t>
            </a:r>
          </a:p>
          <a:p>
            <a:pPr lvl="2" eaLnBrk="1" hangingPunct="1"/>
            <a:r>
              <a:rPr lang="en-US" altLang="en-US" sz="1600"/>
              <a:t>Send message to NamingService (Dispatcher) – ask for the address  of a Meteo server</a:t>
            </a:r>
          </a:p>
          <a:p>
            <a:pPr lvl="2" eaLnBrk="1" hangingPunct="1"/>
            <a:r>
              <a:rPr lang="en-US" altLang="en-US" sz="1600"/>
              <a:t>Receives an answer, containing the address of  InfoServer (actually  MeteoServerProxy)</a:t>
            </a:r>
          </a:p>
          <a:p>
            <a:pPr lvl="1" eaLnBrk="1" hangingPunct="1"/>
            <a:r>
              <a:rPr lang="en-US" altLang="en-US" sz="1800"/>
              <a:t>In the method GetWeatherForecast:</a:t>
            </a:r>
          </a:p>
          <a:p>
            <a:pPr lvl="2" eaLnBrk="1" hangingPunct="1"/>
            <a:r>
              <a:rPr lang="en-US" altLang="en-US" sz="1600"/>
              <a:t>Send message to InfoServer (to the address received when creating the proxy) to ask how is the weather today.  The message must include: operation name, parameter values in a specific format (marshall)</a:t>
            </a:r>
          </a:p>
          <a:p>
            <a:pPr lvl="2" eaLnBrk="1" hangingPunct="1"/>
            <a:r>
              <a:rPr lang="en-US" altLang="en-US" sz="1600"/>
              <a:t>Receives answer message from InfoServer</a:t>
            </a:r>
          </a:p>
          <a:p>
            <a:pPr lvl="2" eaLnBrk="1" hangingPunct="1"/>
            <a:r>
              <a:rPr lang="en-US" altLang="en-US" sz="1600"/>
              <a:t>Extracts (unmarshalls) weather forecast from message</a:t>
            </a:r>
          </a:p>
          <a:p>
            <a:pPr lvl="2" eaLnBrk="1" hangingPunct="1"/>
            <a:r>
              <a:rPr lang="en-US" altLang="en-US" sz="1600"/>
              <a:t>Returns result</a:t>
            </a:r>
            <a:r>
              <a:rPr lang="en-US" altLang="en-US" sz="1400"/>
              <a:t> </a:t>
            </a:r>
          </a:p>
          <a:p>
            <a:pPr lvl="1" eaLnBrk="1" hangingPunct="1">
              <a:buFontTx/>
              <a:buNone/>
            </a:pPr>
            <a:endParaRPr lang="en-US" altLang="en-US" sz="1600" b="1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E405292E-2DCC-15EF-EFCE-FB9E74EF0A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Example Client-Server:</a:t>
            </a:r>
            <a:br>
              <a:rPr lang="en-US" altLang="en-US" sz="3600"/>
            </a:br>
            <a:r>
              <a:rPr lang="en-US" altLang="en-US" sz="3600"/>
              <a:t>with Direct Broker (cont)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ADA025A5-17E6-935A-1817-FC333A9D4AD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7848600" cy="4221163"/>
          </a:xfrm>
          <a:noFill/>
        </p:spPr>
        <p:txBody>
          <a:bodyPr/>
          <a:lstStyle/>
          <a:p>
            <a:pPr eaLnBrk="1" hangingPunct="1"/>
            <a:r>
              <a:rPr lang="en-US" altLang="en-US" sz="2000"/>
              <a:t>The code implementing MeteoServerProxy:</a:t>
            </a:r>
          </a:p>
          <a:p>
            <a:pPr lvl="2" eaLnBrk="1" hangingPunct="1"/>
            <a:r>
              <a:rPr lang="en-US" altLang="en-US" sz="1800"/>
              <a:t>Creates Receiver (Replyer) and waits for messages</a:t>
            </a:r>
          </a:p>
          <a:p>
            <a:pPr lvl="2" eaLnBrk="1" hangingPunct="1"/>
            <a:r>
              <a:rPr lang="en-US" altLang="en-US" sz="1800"/>
              <a:t>When a message is received, extracts (unmarshalls) information  about the requested operation and parameter values</a:t>
            </a:r>
          </a:p>
          <a:p>
            <a:pPr lvl="2" eaLnBrk="1" hangingPunct="1"/>
            <a:r>
              <a:rPr lang="en-US" altLang="en-US" sz="1800"/>
              <a:t>Invokes operation on InfoServer</a:t>
            </a:r>
          </a:p>
          <a:p>
            <a:pPr lvl="2" eaLnBrk="1" hangingPunct="1"/>
            <a:r>
              <a:rPr lang="en-US" altLang="en-US" sz="1800"/>
              <a:t>Marshalls the result into message format, sends message as answer</a:t>
            </a:r>
          </a:p>
          <a:p>
            <a:pPr lvl="2" eaLnBrk="1" hangingPunct="1"/>
            <a:endParaRPr lang="en-US" altLang="en-US" sz="18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C23C3133-EE16-8ADB-5282-11BEFD1B0D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Generating the code of Proxies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C3D1792C-0DF9-8D76-B40E-54578366A4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We see that the “ugly stuff” moved from client code into proxy code</a:t>
            </a:r>
          </a:p>
          <a:p>
            <a:pPr eaLnBrk="1" hangingPunct="1"/>
            <a:r>
              <a:rPr lang="en-US" altLang="en-US" sz="2000"/>
              <a:t>ClientProxy depends on the service interface (implements the same interface as the server) =&gt; for every server type  we need another Proxy class</a:t>
            </a:r>
          </a:p>
          <a:p>
            <a:pPr eaLnBrk="1" hangingPunct="1"/>
            <a:r>
              <a:rPr lang="en-US" altLang="en-US" sz="2000"/>
              <a:t>Advantage: code of Proxies  does not have to be manually written, it can be automatically generated !</a:t>
            </a:r>
          </a:p>
          <a:p>
            <a:pPr lvl="1" eaLnBrk="1" hangingPunct="1"/>
            <a:r>
              <a:rPr lang="en-US" altLang="en-US" sz="1800"/>
              <a:t>Application programmer writes (manually) only the code for the client and server</a:t>
            </a:r>
          </a:p>
          <a:p>
            <a:pPr lvl="1" eaLnBrk="1" hangingPunct="1">
              <a:buFontTx/>
              <a:buNone/>
            </a:pPr>
            <a:r>
              <a:rPr lang="en-US" altLang="en-US" sz="1800"/>
              <a:t> </a:t>
            </a: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421CD8CA-A2B7-3B22-FE9F-6E3F2D043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6975" y="4419600"/>
            <a:ext cx="1447800" cy="11430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Code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Generator</a:t>
            </a:r>
          </a:p>
        </p:txBody>
      </p:sp>
      <p:sp>
        <p:nvSpPr>
          <p:cNvPr id="52229" name="Text Box 5">
            <a:extLst>
              <a:ext uri="{FF2B5EF4-FFF2-40B4-BE49-F238E27FC236}">
                <a16:creationId xmlns:a16="http://schemas.microsoft.com/office/drawing/2014/main" id="{455BAE3D-A7E0-E291-667D-C6E80CCF2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4608513"/>
            <a:ext cx="1606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(Description)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Server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Interface</a:t>
            </a:r>
          </a:p>
        </p:txBody>
      </p:sp>
      <p:sp>
        <p:nvSpPr>
          <p:cNvPr id="52230" name="Text Box 6">
            <a:extLst>
              <a:ext uri="{FF2B5EF4-FFF2-40B4-BE49-F238E27FC236}">
                <a16:creationId xmlns:a16="http://schemas.microsoft.com/office/drawing/2014/main" id="{C3CD6297-FDAE-003C-7834-8E173B2E7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4646613"/>
            <a:ext cx="10191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Proxies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</a:t>
            </a:r>
          </a:p>
        </p:txBody>
      </p:sp>
      <p:sp>
        <p:nvSpPr>
          <p:cNvPr id="52231" name="Line 7">
            <a:extLst>
              <a:ext uri="{FF2B5EF4-FFF2-40B4-BE49-F238E27FC236}">
                <a16:creationId xmlns:a16="http://schemas.microsoft.com/office/drawing/2014/main" id="{70FB2D97-8482-4EBF-8170-561F7B25EA7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0175" y="50292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32" name="Line 8">
            <a:extLst>
              <a:ext uri="{FF2B5EF4-FFF2-40B4-BE49-F238E27FC236}">
                <a16:creationId xmlns:a16="http://schemas.microsoft.com/office/drawing/2014/main" id="{4796BA8C-D0AF-FFF1-30C3-291F466617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7175" y="5029200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0B14137-FE40-30C0-3A02-F4834DF4C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We need support for distributed applications: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D55A5C9-0101-0272-089E-B823F7CE1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6002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Distributed applications must present following qualities:</a:t>
            </a:r>
          </a:p>
          <a:p>
            <a:pPr lvl="1" eaLnBrk="1" hangingPunct="1"/>
            <a:r>
              <a:rPr lang="en-US" altLang="en-US" sz="1800" i="1" dirty="0"/>
              <a:t>Separation of concerns</a:t>
            </a:r>
            <a:r>
              <a:rPr lang="en-US" altLang="en-US" sz="1800" dirty="0"/>
              <a:t>: application logic must be separate from communication  =&gt; “somebody” must establish the communication channel and do the messaging over this channel</a:t>
            </a:r>
          </a:p>
          <a:p>
            <a:pPr lvl="1" eaLnBrk="1" hangingPunct="1"/>
            <a:r>
              <a:rPr lang="en-US" altLang="en-US" sz="1800" i="1" dirty="0"/>
              <a:t>Location independence</a:t>
            </a:r>
            <a:r>
              <a:rPr lang="en-US" altLang="en-US" sz="1800" dirty="0"/>
              <a:t>: client and server interact in the same way, independent  from the location of the server =&gt; “somebody” must localize the server</a:t>
            </a:r>
          </a:p>
          <a:p>
            <a:pPr lvl="1" eaLnBrk="1" hangingPunct="1"/>
            <a:r>
              <a:rPr lang="en-US" altLang="en-US" sz="1800" i="1" dirty="0"/>
              <a:t>Location transparence</a:t>
            </a:r>
            <a:r>
              <a:rPr lang="en-US" altLang="en-US" sz="1800" dirty="0"/>
              <a:t>: a client should interact with a remote server in the same way as with a local server  =&gt; “somebody” must procure a reference to the remote server object</a:t>
            </a:r>
          </a:p>
          <a:p>
            <a:pPr eaLnBrk="1" hangingPunct="1"/>
            <a:endParaRPr lang="en-US" altLang="en-US" sz="1800" b="1" dirty="0"/>
          </a:p>
          <a:p>
            <a:pPr eaLnBrk="1" hangingPunct="1"/>
            <a:r>
              <a:rPr lang="en-US" altLang="en-US" sz="2000" dirty="0"/>
              <a:t>Middleware: </a:t>
            </a:r>
          </a:p>
          <a:p>
            <a:pPr lvl="1" eaLnBrk="1" hangingPunct="1"/>
            <a:r>
              <a:rPr lang="en-US" altLang="en-US" sz="1800" dirty="0"/>
              <a:t>Infrastructure that supports distributed applications</a:t>
            </a:r>
          </a:p>
          <a:p>
            <a:pPr lvl="1" eaLnBrk="1" hangingPunct="1"/>
            <a:r>
              <a:rPr lang="en-US" altLang="en-US" sz="1800" dirty="0"/>
              <a:t>Usually some “off-the-shelf” software. Examples: java RMI, WCF, </a:t>
            </a:r>
            <a:r>
              <a:rPr lang="en-US" altLang="en-US" sz="1800" dirty="0" err="1"/>
              <a:t>gRPC</a:t>
            </a:r>
            <a:endParaRPr lang="en-US" altLang="en-US" sz="1800" dirty="0"/>
          </a:p>
          <a:p>
            <a:pPr lvl="1" eaLnBrk="1" hangingPunct="1"/>
            <a:endParaRPr lang="en-US" altLang="en-US" sz="1800" dirty="0"/>
          </a:p>
          <a:p>
            <a:pPr lvl="1" eaLnBrk="1" hangingPunct="1">
              <a:buFontTx/>
              <a:buNone/>
            </a:pPr>
            <a:endParaRPr lang="en-US" altLang="en-US" sz="18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27709440-0185-EAB8-9E71-99A2D69DE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Broker in practice: Middleware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EED8C740-C816-A1FF-B72E-F64E2DC50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sz="2400" dirty="0"/>
              <a:t>Middleware:</a:t>
            </a:r>
          </a:p>
          <a:p>
            <a:pPr marL="990600" lvl="1" indent="-533400" eaLnBrk="1" hangingPunct="1"/>
            <a:r>
              <a:rPr lang="en-US" altLang="en-US" sz="2000" dirty="0"/>
              <a:t>Infrastructure that supports  distributed OO applications(facilitates  remote method invocation)</a:t>
            </a:r>
          </a:p>
          <a:p>
            <a:pPr marL="990600" lvl="1" indent="-533400" eaLnBrk="1" hangingPunct="1"/>
            <a:r>
              <a:rPr lang="en-US" altLang="en-US" sz="2000" dirty="0"/>
              <a:t>Usually provided by “off-the-shelf” software</a:t>
            </a:r>
          </a:p>
          <a:p>
            <a:pPr marL="990600" lvl="1" indent="-533400" eaLnBrk="1" hangingPunct="1"/>
            <a:r>
              <a:rPr lang="en-US" altLang="en-US" sz="2000" dirty="0"/>
              <a:t>Examples: Java RMI, CORBA, .NET Remoting, WCF [</a:t>
            </a:r>
            <a:r>
              <a:rPr lang="en-US" altLang="en-US" sz="2000" dirty="0" err="1"/>
              <a:t>ServiceContract</a:t>
            </a:r>
            <a:r>
              <a:rPr lang="en-US" altLang="en-US" sz="2000" dirty="0"/>
              <a:t>],  </a:t>
            </a:r>
            <a:r>
              <a:rPr lang="en-US" altLang="en-US" sz="2000" dirty="0" err="1"/>
              <a:t>gRPC</a:t>
            </a:r>
            <a:endParaRPr lang="en-US" altLang="en-US" sz="2000" dirty="0"/>
          </a:p>
          <a:p>
            <a:pPr marL="609600" indent="-609600" eaLnBrk="1" hangingPunct="1"/>
            <a:r>
              <a:rPr lang="en-US" altLang="en-US" sz="2400" dirty="0"/>
              <a:t>What is in an “off-the-shelf” middleware package: Where is the “Broker” ?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altLang="en-US" sz="2000" dirty="0" err="1"/>
              <a:t>Libraries+API</a:t>
            </a:r>
            <a:r>
              <a:rPr lang="en-US" altLang="en-US" sz="2000" dirty="0"/>
              <a:t> for distributed application programmer 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altLang="en-US" sz="2000" dirty="0"/>
              <a:t>Executable server/demon to be installed ( </a:t>
            </a:r>
            <a:r>
              <a:rPr lang="en-US" altLang="en-US" sz="2000" dirty="0" err="1"/>
              <a:t>NamingService</a:t>
            </a:r>
            <a:r>
              <a:rPr lang="en-US" altLang="en-US" sz="2000" dirty="0"/>
              <a:t>)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altLang="en-US" sz="2000" dirty="0"/>
              <a:t>Some tools for application developers (example - Generator tool for proxies)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E2C8D063-884E-2DAC-982E-2991D9C3EC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Broker in practice: Middleware</a:t>
            </a:r>
          </a:p>
        </p:txBody>
      </p:sp>
      <p:pic>
        <p:nvPicPr>
          <p:cNvPr id="54275" name="Picture 3">
            <a:extLst>
              <a:ext uri="{FF2B5EF4-FFF2-40B4-BE49-F238E27FC236}">
                <a16:creationId xmlns:a16="http://schemas.microsoft.com/office/drawing/2014/main" id="{37623C5A-8E96-CF28-F934-C180852EE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030413"/>
            <a:ext cx="6705600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6820" name="Freeform 4">
            <a:extLst>
              <a:ext uri="{FF2B5EF4-FFF2-40B4-BE49-F238E27FC236}">
                <a16:creationId xmlns:a16="http://schemas.microsoft.com/office/drawing/2014/main" id="{F9E89C16-DA9E-A935-CC89-F6BB4C61CF49}"/>
              </a:ext>
            </a:extLst>
          </p:cNvPr>
          <p:cNvSpPr>
            <a:spLocks/>
          </p:cNvSpPr>
          <p:nvPr/>
        </p:nvSpPr>
        <p:spPr bwMode="auto">
          <a:xfrm>
            <a:off x="1531938" y="4495800"/>
            <a:ext cx="1820862" cy="1728788"/>
          </a:xfrm>
          <a:custGeom>
            <a:avLst/>
            <a:gdLst>
              <a:gd name="T0" fmla="*/ 2147483646 w 1570"/>
              <a:gd name="T1" fmla="*/ 2147483646 h 1360"/>
              <a:gd name="T2" fmla="*/ 2147483646 w 1570"/>
              <a:gd name="T3" fmla="*/ 2147483646 h 1360"/>
              <a:gd name="T4" fmla="*/ 2147483646 w 1570"/>
              <a:gd name="T5" fmla="*/ 2147483646 h 1360"/>
              <a:gd name="T6" fmla="*/ 2147483646 w 1570"/>
              <a:gd name="T7" fmla="*/ 2147483646 h 1360"/>
              <a:gd name="T8" fmla="*/ 2147483646 w 1570"/>
              <a:gd name="T9" fmla="*/ 2147483646 h 1360"/>
              <a:gd name="T10" fmla="*/ 2147483646 w 1570"/>
              <a:gd name="T11" fmla="*/ 2147483646 h 1360"/>
              <a:gd name="T12" fmla="*/ 2147483646 w 1570"/>
              <a:gd name="T13" fmla="*/ 2147483646 h 1360"/>
              <a:gd name="T14" fmla="*/ 2147483646 w 1570"/>
              <a:gd name="T15" fmla="*/ 2147483646 h 1360"/>
              <a:gd name="T16" fmla="*/ 2147483646 w 1570"/>
              <a:gd name="T17" fmla="*/ 2147483646 h 1360"/>
              <a:gd name="T18" fmla="*/ 2147483646 w 1570"/>
              <a:gd name="T19" fmla="*/ 2147483646 h 1360"/>
              <a:gd name="T20" fmla="*/ 0 w 1570"/>
              <a:gd name="T21" fmla="*/ 2147483646 h 1360"/>
              <a:gd name="T22" fmla="*/ 2147483646 w 1570"/>
              <a:gd name="T23" fmla="*/ 2147483646 h 1360"/>
              <a:gd name="T24" fmla="*/ 2147483646 w 1570"/>
              <a:gd name="T25" fmla="*/ 2147483646 h 1360"/>
              <a:gd name="T26" fmla="*/ 2147483646 w 1570"/>
              <a:gd name="T27" fmla="*/ 2147483646 h 1360"/>
              <a:gd name="T28" fmla="*/ 2147483646 w 1570"/>
              <a:gd name="T29" fmla="*/ 2147483646 h 1360"/>
              <a:gd name="T30" fmla="*/ 2147483646 w 1570"/>
              <a:gd name="T31" fmla="*/ 2147483646 h 1360"/>
              <a:gd name="T32" fmla="*/ 2147483646 w 1570"/>
              <a:gd name="T33" fmla="*/ 2147483646 h 1360"/>
              <a:gd name="T34" fmla="*/ 2147483646 w 1570"/>
              <a:gd name="T35" fmla="*/ 2147483646 h 1360"/>
              <a:gd name="T36" fmla="*/ 2147483646 w 1570"/>
              <a:gd name="T37" fmla="*/ 2147483646 h 1360"/>
              <a:gd name="T38" fmla="*/ 2147483646 w 1570"/>
              <a:gd name="T39" fmla="*/ 2147483646 h 1360"/>
              <a:gd name="T40" fmla="*/ 2147483646 w 1570"/>
              <a:gd name="T41" fmla="*/ 2147483646 h 1360"/>
              <a:gd name="T42" fmla="*/ 2147483646 w 1570"/>
              <a:gd name="T43" fmla="*/ 2147483646 h 1360"/>
              <a:gd name="T44" fmla="*/ 2147483646 w 1570"/>
              <a:gd name="T45" fmla="*/ 2147483646 h 1360"/>
              <a:gd name="T46" fmla="*/ 2147483646 w 1570"/>
              <a:gd name="T47" fmla="*/ 2147483646 h 1360"/>
              <a:gd name="T48" fmla="*/ 2147483646 w 1570"/>
              <a:gd name="T49" fmla="*/ 2147483646 h 1360"/>
              <a:gd name="T50" fmla="*/ 2147483646 w 1570"/>
              <a:gd name="T51" fmla="*/ 2147483646 h 1360"/>
              <a:gd name="T52" fmla="*/ 2147483646 w 1570"/>
              <a:gd name="T53" fmla="*/ 2147483646 h 1360"/>
              <a:gd name="T54" fmla="*/ 2147483646 w 1570"/>
              <a:gd name="T55" fmla="*/ 2147483646 h 1360"/>
              <a:gd name="T56" fmla="*/ 2147483646 w 1570"/>
              <a:gd name="T57" fmla="*/ 2147483646 h 1360"/>
              <a:gd name="T58" fmla="*/ 2147483646 w 1570"/>
              <a:gd name="T59" fmla="*/ 2147483646 h 1360"/>
              <a:gd name="T60" fmla="*/ 2147483646 w 1570"/>
              <a:gd name="T61" fmla="*/ 2147483646 h 1360"/>
              <a:gd name="T62" fmla="*/ 2147483646 w 1570"/>
              <a:gd name="T63" fmla="*/ 2147483646 h 1360"/>
              <a:gd name="T64" fmla="*/ 2147483646 w 1570"/>
              <a:gd name="T65" fmla="*/ 2147483646 h 136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570"/>
              <a:gd name="T100" fmla="*/ 0 h 1360"/>
              <a:gd name="T101" fmla="*/ 1570 w 1570"/>
              <a:gd name="T102" fmla="*/ 1360 h 136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70" h="1360">
                <a:moveTo>
                  <a:pt x="884" y="11"/>
                </a:moveTo>
                <a:cubicBezTo>
                  <a:pt x="602" y="5"/>
                  <a:pt x="600" y="0"/>
                  <a:pt x="411" y="19"/>
                </a:cubicBezTo>
                <a:cubicBezTo>
                  <a:pt x="373" y="44"/>
                  <a:pt x="339" y="73"/>
                  <a:pt x="300" y="97"/>
                </a:cubicBezTo>
                <a:cubicBezTo>
                  <a:pt x="284" y="118"/>
                  <a:pt x="260" y="132"/>
                  <a:pt x="245" y="153"/>
                </a:cubicBezTo>
                <a:cubicBezTo>
                  <a:pt x="239" y="162"/>
                  <a:pt x="247" y="180"/>
                  <a:pt x="237" y="184"/>
                </a:cubicBezTo>
                <a:cubicBezTo>
                  <a:pt x="213" y="195"/>
                  <a:pt x="184" y="189"/>
                  <a:pt x="158" y="192"/>
                </a:cubicBezTo>
                <a:cubicBezTo>
                  <a:pt x="150" y="195"/>
                  <a:pt x="141" y="195"/>
                  <a:pt x="134" y="200"/>
                </a:cubicBezTo>
                <a:cubicBezTo>
                  <a:pt x="109" y="221"/>
                  <a:pt x="102" y="258"/>
                  <a:pt x="87" y="287"/>
                </a:cubicBezTo>
                <a:cubicBezTo>
                  <a:pt x="69" y="322"/>
                  <a:pt x="55" y="356"/>
                  <a:pt x="32" y="389"/>
                </a:cubicBezTo>
                <a:cubicBezTo>
                  <a:pt x="35" y="447"/>
                  <a:pt x="42" y="505"/>
                  <a:pt x="40" y="563"/>
                </a:cubicBezTo>
                <a:cubicBezTo>
                  <a:pt x="38" y="611"/>
                  <a:pt x="10" y="673"/>
                  <a:pt x="0" y="721"/>
                </a:cubicBezTo>
                <a:cubicBezTo>
                  <a:pt x="3" y="808"/>
                  <a:pt x="1" y="895"/>
                  <a:pt x="8" y="981"/>
                </a:cubicBezTo>
                <a:cubicBezTo>
                  <a:pt x="9" y="991"/>
                  <a:pt x="20" y="996"/>
                  <a:pt x="24" y="1005"/>
                </a:cubicBezTo>
                <a:cubicBezTo>
                  <a:pt x="49" y="1063"/>
                  <a:pt x="60" y="1125"/>
                  <a:pt x="95" y="1178"/>
                </a:cubicBezTo>
                <a:cubicBezTo>
                  <a:pt x="115" y="1208"/>
                  <a:pt x="128" y="1246"/>
                  <a:pt x="158" y="1265"/>
                </a:cubicBezTo>
                <a:cubicBezTo>
                  <a:pt x="207" y="1296"/>
                  <a:pt x="259" y="1329"/>
                  <a:pt x="316" y="1344"/>
                </a:cubicBezTo>
                <a:cubicBezTo>
                  <a:pt x="342" y="1351"/>
                  <a:pt x="395" y="1360"/>
                  <a:pt x="395" y="1360"/>
                </a:cubicBezTo>
                <a:cubicBezTo>
                  <a:pt x="583" y="1355"/>
                  <a:pt x="734" y="1345"/>
                  <a:pt x="915" y="1336"/>
                </a:cubicBezTo>
                <a:cubicBezTo>
                  <a:pt x="967" y="1319"/>
                  <a:pt x="1021" y="1307"/>
                  <a:pt x="1073" y="1289"/>
                </a:cubicBezTo>
                <a:cubicBezTo>
                  <a:pt x="1177" y="1306"/>
                  <a:pt x="1257" y="1274"/>
                  <a:pt x="1318" y="1186"/>
                </a:cubicBezTo>
                <a:cubicBezTo>
                  <a:pt x="1330" y="1169"/>
                  <a:pt x="1334" y="1146"/>
                  <a:pt x="1349" y="1131"/>
                </a:cubicBezTo>
                <a:cubicBezTo>
                  <a:pt x="1372" y="1108"/>
                  <a:pt x="1405" y="1099"/>
                  <a:pt x="1428" y="1076"/>
                </a:cubicBezTo>
                <a:cubicBezTo>
                  <a:pt x="1474" y="1030"/>
                  <a:pt x="1505" y="981"/>
                  <a:pt x="1539" y="926"/>
                </a:cubicBezTo>
                <a:cubicBezTo>
                  <a:pt x="1549" y="887"/>
                  <a:pt x="1558" y="847"/>
                  <a:pt x="1570" y="808"/>
                </a:cubicBezTo>
                <a:cubicBezTo>
                  <a:pt x="1568" y="711"/>
                  <a:pt x="1570" y="613"/>
                  <a:pt x="1563" y="516"/>
                </a:cubicBezTo>
                <a:cubicBezTo>
                  <a:pt x="1562" y="504"/>
                  <a:pt x="1550" y="495"/>
                  <a:pt x="1547" y="484"/>
                </a:cubicBezTo>
                <a:cubicBezTo>
                  <a:pt x="1537" y="451"/>
                  <a:pt x="1530" y="408"/>
                  <a:pt x="1523" y="374"/>
                </a:cubicBezTo>
                <a:cubicBezTo>
                  <a:pt x="1518" y="321"/>
                  <a:pt x="1515" y="268"/>
                  <a:pt x="1507" y="216"/>
                </a:cubicBezTo>
                <a:cubicBezTo>
                  <a:pt x="1485" y="78"/>
                  <a:pt x="1363" y="43"/>
                  <a:pt x="1247" y="26"/>
                </a:cubicBezTo>
                <a:cubicBezTo>
                  <a:pt x="1122" y="32"/>
                  <a:pt x="1079" y="32"/>
                  <a:pt x="979" y="58"/>
                </a:cubicBezTo>
                <a:cubicBezTo>
                  <a:pt x="921" y="46"/>
                  <a:pt x="950" y="57"/>
                  <a:pt x="892" y="19"/>
                </a:cubicBezTo>
                <a:cubicBezTo>
                  <a:pt x="884" y="14"/>
                  <a:pt x="868" y="3"/>
                  <a:pt x="868" y="3"/>
                </a:cubicBezTo>
                <a:cubicBezTo>
                  <a:pt x="831" y="15"/>
                  <a:pt x="836" y="11"/>
                  <a:pt x="884" y="11"/>
                </a:cubicBezTo>
                <a:close/>
              </a:path>
            </a:pathLst>
          </a:custGeom>
          <a:noFill/>
          <a:ln w="508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6821" name="Freeform 5">
            <a:extLst>
              <a:ext uri="{FF2B5EF4-FFF2-40B4-BE49-F238E27FC236}">
                <a16:creationId xmlns:a16="http://schemas.microsoft.com/office/drawing/2014/main" id="{32BF0061-6843-45BE-70B5-0674928BF9EF}"/>
              </a:ext>
            </a:extLst>
          </p:cNvPr>
          <p:cNvSpPr>
            <a:spLocks/>
          </p:cNvSpPr>
          <p:nvPr/>
        </p:nvSpPr>
        <p:spPr bwMode="auto">
          <a:xfrm>
            <a:off x="6172200" y="4343400"/>
            <a:ext cx="1981200" cy="2006600"/>
          </a:xfrm>
          <a:custGeom>
            <a:avLst/>
            <a:gdLst>
              <a:gd name="T0" fmla="*/ 2147483646 w 1570"/>
              <a:gd name="T1" fmla="*/ 2147483646 h 1360"/>
              <a:gd name="T2" fmla="*/ 2147483646 w 1570"/>
              <a:gd name="T3" fmla="*/ 2147483646 h 1360"/>
              <a:gd name="T4" fmla="*/ 2147483646 w 1570"/>
              <a:gd name="T5" fmla="*/ 2147483646 h 1360"/>
              <a:gd name="T6" fmla="*/ 2147483646 w 1570"/>
              <a:gd name="T7" fmla="*/ 2147483646 h 1360"/>
              <a:gd name="T8" fmla="*/ 2147483646 w 1570"/>
              <a:gd name="T9" fmla="*/ 2147483646 h 1360"/>
              <a:gd name="T10" fmla="*/ 2147483646 w 1570"/>
              <a:gd name="T11" fmla="*/ 2147483646 h 1360"/>
              <a:gd name="T12" fmla="*/ 2147483646 w 1570"/>
              <a:gd name="T13" fmla="*/ 2147483646 h 1360"/>
              <a:gd name="T14" fmla="*/ 2147483646 w 1570"/>
              <a:gd name="T15" fmla="*/ 2147483646 h 1360"/>
              <a:gd name="T16" fmla="*/ 2147483646 w 1570"/>
              <a:gd name="T17" fmla="*/ 2147483646 h 1360"/>
              <a:gd name="T18" fmla="*/ 2147483646 w 1570"/>
              <a:gd name="T19" fmla="*/ 2147483646 h 1360"/>
              <a:gd name="T20" fmla="*/ 0 w 1570"/>
              <a:gd name="T21" fmla="*/ 2147483646 h 1360"/>
              <a:gd name="T22" fmla="*/ 2147483646 w 1570"/>
              <a:gd name="T23" fmla="*/ 2147483646 h 1360"/>
              <a:gd name="T24" fmla="*/ 2147483646 w 1570"/>
              <a:gd name="T25" fmla="*/ 2147483646 h 1360"/>
              <a:gd name="T26" fmla="*/ 2147483646 w 1570"/>
              <a:gd name="T27" fmla="*/ 2147483646 h 1360"/>
              <a:gd name="T28" fmla="*/ 2147483646 w 1570"/>
              <a:gd name="T29" fmla="*/ 2147483646 h 1360"/>
              <a:gd name="T30" fmla="*/ 2147483646 w 1570"/>
              <a:gd name="T31" fmla="*/ 2147483646 h 1360"/>
              <a:gd name="T32" fmla="*/ 2147483646 w 1570"/>
              <a:gd name="T33" fmla="*/ 2147483646 h 1360"/>
              <a:gd name="T34" fmla="*/ 2147483646 w 1570"/>
              <a:gd name="T35" fmla="*/ 2147483646 h 1360"/>
              <a:gd name="T36" fmla="*/ 2147483646 w 1570"/>
              <a:gd name="T37" fmla="*/ 2147483646 h 1360"/>
              <a:gd name="T38" fmla="*/ 2147483646 w 1570"/>
              <a:gd name="T39" fmla="*/ 2147483646 h 1360"/>
              <a:gd name="T40" fmla="*/ 2147483646 w 1570"/>
              <a:gd name="T41" fmla="*/ 2147483646 h 1360"/>
              <a:gd name="T42" fmla="*/ 2147483646 w 1570"/>
              <a:gd name="T43" fmla="*/ 2147483646 h 1360"/>
              <a:gd name="T44" fmla="*/ 2147483646 w 1570"/>
              <a:gd name="T45" fmla="*/ 2147483646 h 1360"/>
              <a:gd name="T46" fmla="*/ 2147483646 w 1570"/>
              <a:gd name="T47" fmla="*/ 2147483646 h 1360"/>
              <a:gd name="T48" fmla="*/ 2147483646 w 1570"/>
              <a:gd name="T49" fmla="*/ 2147483646 h 1360"/>
              <a:gd name="T50" fmla="*/ 2147483646 w 1570"/>
              <a:gd name="T51" fmla="*/ 2147483646 h 1360"/>
              <a:gd name="T52" fmla="*/ 2147483646 w 1570"/>
              <a:gd name="T53" fmla="*/ 2147483646 h 1360"/>
              <a:gd name="T54" fmla="*/ 2147483646 w 1570"/>
              <a:gd name="T55" fmla="*/ 2147483646 h 1360"/>
              <a:gd name="T56" fmla="*/ 2147483646 w 1570"/>
              <a:gd name="T57" fmla="*/ 2147483646 h 1360"/>
              <a:gd name="T58" fmla="*/ 2147483646 w 1570"/>
              <a:gd name="T59" fmla="*/ 2147483646 h 1360"/>
              <a:gd name="T60" fmla="*/ 2147483646 w 1570"/>
              <a:gd name="T61" fmla="*/ 2147483646 h 1360"/>
              <a:gd name="T62" fmla="*/ 2147483646 w 1570"/>
              <a:gd name="T63" fmla="*/ 2147483646 h 1360"/>
              <a:gd name="T64" fmla="*/ 2147483646 w 1570"/>
              <a:gd name="T65" fmla="*/ 2147483646 h 136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570"/>
              <a:gd name="T100" fmla="*/ 0 h 1360"/>
              <a:gd name="T101" fmla="*/ 1570 w 1570"/>
              <a:gd name="T102" fmla="*/ 1360 h 136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70" h="1360">
                <a:moveTo>
                  <a:pt x="884" y="11"/>
                </a:moveTo>
                <a:cubicBezTo>
                  <a:pt x="602" y="5"/>
                  <a:pt x="600" y="0"/>
                  <a:pt x="411" y="19"/>
                </a:cubicBezTo>
                <a:cubicBezTo>
                  <a:pt x="373" y="44"/>
                  <a:pt x="339" y="73"/>
                  <a:pt x="300" y="97"/>
                </a:cubicBezTo>
                <a:cubicBezTo>
                  <a:pt x="284" y="118"/>
                  <a:pt x="260" y="132"/>
                  <a:pt x="245" y="153"/>
                </a:cubicBezTo>
                <a:cubicBezTo>
                  <a:pt x="239" y="162"/>
                  <a:pt x="247" y="180"/>
                  <a:pt x="237" y="184"/>
                </a:cubicBezTo>
                <a:cubicBezTo>
                  <a:pt x="213" y="195"/>
                  <a:pt x="184" y="189"/>
                  <a:pt x="158" y="192"/>
                </a:cubicBezTo>
                <a:cubicBezTo>
                  <a:pt x="150" y="195"/>
                  <a:pt x="141" y="195"/>
                  <a:pt x="134" y="200"/>
                </a:cubicBezTo>
                <a:cubicBezTo>
                  <a:pt x="109" y="221"/>
                  <a:pt x="102" y="258"/>
                  <a:pt x="87" y="287"/>
                </a:cubicBezTo>
                <a:cubicBezTo>
                  <a:pt x="69" y="322"/>
                  <a:pt x="55" y="356"/>
                  <a:pt x="32" y="389"/>
                </a:cubicBezTo>
                <a:cubicBezTo>
                  <a:pt x="35" y="447"/>
                  <a:pt x="42" y="505"/>
                  <a:pt x="40" y="563"/>
                </a:cubicBezTo>
                <a:cubicBezTo>
                  <a:pt x="38" y="611"/>
                  <a:pt x="10" y="673"/>
                  <a:pt x="0" y="721"/>
                </a:cubicBezTo>
                <a:cubicBezTo>
                  <a:pt x="3" y="808"/>
                  <a:pt x="1" y="895"/>
                  <a:pt x="8" y="981"/>
                </a:cubicBezTo>
                <a:cubicBezTo>
                  <a:pt x="9" y="991"/>
                  <a:pt x="20" y="996"/>
                  <a:pt x="24" y="1005"/>
                </a:cubicBezTo>
                <a:cubicBezTo>
                  <a:pt x="49" y="1063"/>
                  <a:pt x="60" y="1125"/>
                  <a:pt x="95" y="1178"/>
                </a:cubicBezTo>
                <a:cubicBezTo>
                  <a:pt x="115" y="1208"/>
                  <a:pt x="128" y="1246"/>
                  <a:pt x="158" y="1265"/>
                </a:cubicBezTo>
                <a:cubicBezTo>
                  <a:pt x="207" y="1296"/>
                  <a:pt x="259" y="1329"/>
                  <a:pt x="316" y="1344"/>
                </a:cubicBezTo>
                <a:cubicBezTo>
                  <a:pt x="342" y="1351"/>
                  <a:pt x="395" y="1360"/>
                  <a:pt x="395" y="1360"/>
                </a:cubicBezTo>
                <a:cubicBezTo>
                  <a:pt x="583" y="1355"/>
                  <a:pt x="734" y="1345"/>
                  <a:pt x="915" y="1336"/>
                </a:cubicBezTo>
                <a:cubicBezTo>
                  <a:pt x="967" y="1319"/>
                  <a:pt x="1021" y="1307"/>
                  <a:pt x="1073" y="1289"/>
                </a:cubicBezTo>
                <a:cubicBezTo>
                  <a:pt x="1177" y="1306"/>
                  <a:pt x="1257" y="1274"/>
                  <a:pt x="1318" y="1186"/>
                </a:cubicBezTo>
                <a:cubicBezTo>
                  <a:pt x="1330" y="1169"/>
                  <a:pt x="1334" y="1146"/>
                  <a:pt x="1349" y="1131"/>
                </a:cubicBezTo>
                <a:cubicBezTo>
                  <a:pt x="1372" y="1108"/>
                  <a:pt x="1405" y="1099"/>
                  <a:pt x="1428" y="1076"/>
                </a:cubicBezTo>
                <a:cubicBezTo>
                  <a:pt x="1474" y="1030"/>
                  <a:pt x="1505" y="981"/>
                  <a:pt x="1539" y="926"/>
                </a:cubicBezTo>
                <a:cubicBezTo>
                  <a:pt x="1549" y="887"/>
                  <a:pt x="1558" y="847"/>
                  <a:pt x="1570" y="808"/>
                </a:cubicBezTo>
                <a:cubicBezTo>
                  <a:pt x="1568" y="711"/>
                  <a:pt x="1570" y="613"/>
                  <a:pt x="1563" y="516"/>
                </a:cubicBezTo>
                <a:cubicBezTo>
                  <a:pt x="1562" y="504"/>
                  <a:pt x="1550" y="495"/>
                  <a:pt x="1547" y="484"/>
                </a:cubicBezTo>
                <a:cubicBezTo>
                  <a:pt x="1537" y="451"/>
                  <a:pt x="1530" y="408"/>
                  <a:pt x="1523" y="374"/>
                </a:cubicBezTo>
                <a:cubicBezTo>
                  <a:pt x="1518" y="321"/>
                  <a:pt x="1515" y="268"/>
                  <a:pt x="1507" y="216"/>
                </a:cubicBezTo>
                <a:cubicBezTo>
                  <a:pt x="1485" y="78"/>
                  <a:pt x="1363" y="43"/>
                  <a:pt x="1247" y="26"/>
                </a:cubicBezTo>
                <a:cubicBezTo>
                  <a:pt x="1122" y="32"/>
                  <a:pt x="1079" y="32"/>
                  <a:pt x="979" y="58"/>
                </a:cubicBezTo>
                <a:cubicBezTo>
                  <a:pt x="921" y="46"/>
                  <a:pt x="950" y="57"/>
                  <a:pt x="892" y="19"/>
                </a:cubicBezTo>
                <a:cubicBezTo>
                  <a:pt x="884" y="14"/>
                  <a:pt x="868" y="3"/>
                  <a:pt x="868" y="3"/>
                </a:cubicBezTo>
                <a:cubicBezTo>
                  <a:pt x="831" y="15"/>
                  <a:pt x="836" y="11"/>
                  <a:pt x="884" y="11"/>
                </a:cubicBezTo>
                <a:close/>
              </a:path>
            </a:pathLst>
          </a:custGeom>
          <a:noFill/>
          <a:ln w="508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6822" name="Freeform 6">
            <a:extLst>
              <a:ext uri="{FF2B5EF4-FFF2-40B4-BE49-F238E27FC236}">
                <a16:creationId xmlns:a16="http://schemas.microsoft.com/office/drawing/2014/main" id="{3EA19CB4-A0DA-1987-239D-FE9306454A63}"/>
              </a:ext>
            </a:extLst>
          </p:cNvPr>
          <p:cNvSpPr>
            <a:spLocks/>
          </p:cNvSpPr>
          <p:nvPr/>
        </p:nvSpPr>
        <p:spPr bwMode="auto">
          <a:xfrm>
            <a:off x="3581400" y="2057400"/>
            <a:ext cx="2286000" cy="4267200"/>
          </a:xfrm>
          <a:custGeom>
            <a:avLst/>
            <a:gdLst>
              <a:gd name="T0" fmla="*/ 2147483646 w 1570"/>
              <a:gd name="T1" fmla="*/ 2147483646 h 1360"/>
              <a:gd name="T2" fmla="*/ 2147483646 w 1570"/>
              <a:gd name="T3" fmla="*/ 2147483646 h 1360"/>
              <a:gd name="T4" fmla="*/ 2147483646 w 1570"/>
              <a:gd name="T5" fmla="*/ 2147483646 h 1360"/>
              <a:gd name="T6" fmla="*/ 2147483646 w 1570"/>
              <a:gd name="T7" fmla="*/ 2147483646 h 1360"/>
              <a:gd name="T8" fmla="*/ 2147483646 w 1570"/>
              <a:gd name="T9" fmla="*/ 2147483646 h 1360"/>
              <a:gd name="T10" fmla="*/ 2147483646 w 1570"/>
              <a:gd name="T11" fmla="*/ 2147483646 h 1360"/>
              <a:gd name="T12" fmla="*/ 2147483646 w 1570"/>
              <a:gd name="T13" fmla="*/ 2147483646 h 1360"/>
              <a:gd name="T14" fmla="*/ 2147483646 w 1570"/>
              <a:gd name="T15" fmla="*/ 2147483646 h 1360"/>
              <a:gd name="T16" fmla="*/ 2147483646 w 1570"/>
              <a:gd name="T17" fmla="*/ 2147483646 h 1360"/>
              <a:gd name="T18" fmla="*/ 2147483646 w 1570"/>
              <a:gd name="T19" fmla="*/ 2147483646 h 1360"/>
              <a:gd name="T20" fmla="*/ 0 w 1570"/>
              <a:gd name="T21" fmla="*/ 2147483646 h 1360"/>
              <a:gd name="T22" fmla="*/ 2147483646 w 1570"/>
              <a:gd name="T23" fmla="*/ 2147483646 h 1360"/>
              <a:gd name="T24" fmla="*/ 2147483646 w 1570"/>
              <a:gd name="T25" fmla="*/ 2147483646 h 1360"/>
              <a:gd name="T26" fmla="*/ 2147483646 w 1570"/>
              <a:gd name="T27" fmla="*/ 2147483646 h 1360"/>
              <a:gd name="T28" fmla="*/ 2147483646 w 1570"/>
              <a:gd name="T29" fmla="*/ 2147483646 h 1360"/>
              <a:gd name="T30" fmla="*/ 2147483646 w 1570"/>
              <a:gd name="T31" fmla="*/ 2147483646 h 1360"/>
              <a:gd name="T32" fmla="*/ 2147483646 w 1570"/>
              <a:gd name="T33" fmla="*/ 2147483646 h 1360"/>
              <a:gd name="T34" fmla="*/ 2147483646 w 1570"/>
              <a:gd name="T35" fmla="*/ 2147483646 h 1360"/>
              <a:gd name="T36" fmla="*/ 2147483646 w 1570"/>
              <a:gd name="T37" fmla="*/ 2147483646 h 1360"/>
              <a:gd name="T38" fmla="*/ 2147483646 w 1570"/>
              <a:gd name="T39" fmla="*/ 2147483646 h 1360"/>
              <a:gd name="T40" fmla="*/ 2147483646 w 1570"/>
              <a:gd name="T41" fmla="*/ 2147483646 h 1360"/>
              <a:gd name="T42" fmla="*/ 2147483646 w 1570"/>
              <a:gd name="T43" fmla="*/ 2147483646 h 1360"/>
              <a:gd name="T44" fmla="*/ 2147483646 w 1570"/>
              <a:gd name="T45" fmla="*/ 2147483646 h 1360"/>
              <a:gd name="T46" fmla="*/ 2147483646 w 1570"/>
              <a:gd name="T47" fmla="*/ 2147483646 h 1360"/>
              <a:gd name="T48" fmla="*/ 2147483646 w 1570"/>
              <a:gd name="T49" fmla="*/ 2147483646 h 1360"/>
              <a:gd name="T50" fmla="*/ 2147483646 w 1570"/>
              <a:gd name="T51" fmla="*/ 2147483646 h 1360"/>
              <a:gd name="T52" fmla="*/ 2147483646 w 1570"/>
              <a:gd name="T53" fmla="*/ 2147483646 h 1360"/>
              <a:gd name="T54" fmla="*/ 2147483646 w 1570"/>
              <a:gd name="T55" fmla="*/ 2147483646 h 1360"/>
              <a:gd name="T56" fmla="*/ 2147483646 w 1570"/>
              <a:gd name="T57" fmla="*/ 2147483646 h 1360"/>
              <a:gd name="T58" fmla="*/ 2147483646 w 1570"/>
              <a:gd name="T59" fmla="*/ 2147483646 h 1360"/>
              <a:gd name="T60" fmla="*/ 2147483646 w 1570"/>
              <a:gd name="T61" fmla="*/ 2147483646 h 1360"/>
              <a:gd name="T62" fmla="*/ 2147483646 w 1570"/>
              <a:gd name="T63" fmla="*/ 2147483646 h 1360"/>
              <a:gd name="T64" fmla="*/ 2147483646 w 1570"/>
              <a:gd name="T65" fmla="*/ 2147483646 h 136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570"/>
              <a:gd name="T100" fmla="*/ 0 h 1360"/>
              <a:gd name="T101" fmla="*/ 1570 w 1570"/>
              <a:gd name="T102" fmla="*/ 1360 h 136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70" h="1360">
                <a:moveTo>
                  <a:pt x="884" y="11"/>
                </a:moveTo>
                <a:cubicBezTo>
                  <a:pt x="602" y="5"/>
                  <a:pt x="600" y="0"/>
                  <a:pt x="411" y="19"/>
                </a:cubicBezTo>
                <a:cubicBezTo>
                  <a:pt x="373" y="44"/>
                  <a:pt x="339" y="73"/>
                  <a:pt x="300" y="97"/>
                </a:cubicBezTo>
                <a:cubicBezTo>
                  <a:pt x="284" y="118"/>
                  <a:pt x="260" y="132"/>
                  <a:pt x="245" y="153"/>
                </a:cubicBezTo>
                <a:cubicBezTo>
                  <a:pt x="239" y="162"/>
                  <a:pt x="247" y="180"/>
                  <a:pt x="237" y="184"/>
                </a:cubicBezTo>
                <a:cubicBezTo>
                  <a:pt x="213" y="195"/>
                  <a:pt x="184" y="189"/>
                  <a:pt x="158" y="192"/>
                </a:cubicBezTo>
                <a:cubicBezTo>
                  <a:pt x="150" y="195"/>
                  <a:pt x="141" y="195"/>
                  <a:pt x="134" y="200"/>
                </a:cubicBezTo>
                <a:cubicBezTo>
                  <a:pt x="109" y="221"/>
                  <a:pt x="102" y="258"/>
                  <a:pt x="87" y="287"/>
                </a:cubicBezTo>
                <a:cubicBezTo>
                  <a:pt x="69" y="322"/>
                  <a:pt x="55" y="356"/>
                  <a:pt x="32" y="389"/>
                </a:cubicBezTo>
                <a:cubicBezTo>
                  <a:pt x="35" y="447"/>
                  <a:pt x="42" y="505"/>
                  <a:pt x="40" y="563"/>
                </a:cubicBezTo>
                <a:cubicBezTo>
                  <a:pt x="38" y="611"/>
                  <a:pt x="10" y="673"/>
                  <a:pt x="0" y="721"/>
                </a:cubicBezTo>
                <a:cubicBezTo>
                  <a:pt x="3" y="808"/>
                  <a:pt x="1" y="895"/>
                  <a:pt x="8" y="981"/>
                </a:cubicBezTo>
                <a:cubicBezTo>
                  <a:pt x="9" y="991"/>
                  <a:pt x="20" y="996"/>
                  <a:pt x="24" y="1005"/>
                </a:cubicBezTo>
                <a:cubicBezTo>
                  <a:pt x="49" y="1063"/>
                  <a:pt x="60" y="1125"/>
                  <a:pt x="95" y="1178"/>
                </a:cubicBezTo>
                <a:cubicBezTo>
                  <a:pt x="115" y="1208"/>
                  <a:pt x="128" y="1246"/>
                  <a:pt x="158" y="1265"/>
                </a:cubicBezTo>
                <a:cubicBezTo>
                  <a:pt x="207" y="1296"/>
                  <a:pt x="259" y="1329"/>
                  <a:pt x="316" y="1344"/>
                </a:cubicBezTo>
                <a:cubicBezTo>
                  <a:pt x="342" y="1351"/>
                  <a:pt x="395" y="1360"/>
                  <a:pt x="395" y="1360"/>
                </a:cubicBezTo>
                <a:cubicBezTo>
                  <a:pt x="583" y="1355"/>
                  <a:pt x="734" y="1345"/>
                  <a:pt x="915" y="1336"/>
                </a:cubicBezTo>
                <a:cubicBezTo>
                  <a:pt x="967" y="1319"/>
                  <a:pt x="1021" y="1307"/>
                  <a:pt x="1073" y="1289"/>
                </a:cubicBezTo>
                <a:cubicBezTo>
                  <a:pt x="1177" y="1306"/>
                  <a:pt x="1257" y="1274"/>
                  <a:pt x="1318" y="1186"/>
                </a:cubicBezTo>
                <a:cubicBezTo>
                  <a:pt x="1330" y="1169"/>
                  <a:pt x="1334" y="1146"/>
                  <a:pt x="1349" y="1131"/>
                </a:cubicBezTo>
                <a:cubicBezTo>
                  <a:pt x="1372" y="1108"/>
                  <a:pt x="1405" y="1099"/>
                  <a:pt x="1428" y="1076"/>
                </a:cubicBezTo>
                <a:cubicBezTo>
                  <a:pt x="1474" y="1030"/>
                  <a:pt x="1505" y="981"/>
                  <a:pt x="1539" y="926"/>
                </a:cubicBezTo>
                <a:cubicBezTo>
                  <a:pt x="1549" y="887"/>
                  <a:pt x="1558" y="847"/>
                  <a:pt x="1570" y="808"/>
                </a:cubicBezTo>
                <a:cubicBezTo>
                  <a:pt x="1568" y="711"/>
                  <a:pt x="1570" y="613"/>
                  <a:pt x="1563" y="516"/>
                </a:cubicBezTo>
                <a:cubicBezTo>
                  <a:pt x="1562" y="504"/>
                  <a:pt x="1550" y="495"/>
                  <a:pt x="1547" y="484"/>
                </a:cubicBezTo>
                <a:cubicBezTo>
                  <a:pt x="1537" y="451"/>
                  <a:pt x="1530" y="408"/>
                  <a:pt x="1523" y="374"/>
                </a:cubicBezTo>
                <a:cubicBezTo>
                  <a:pt x="1518" y="321"/>
                  <a:pt x="1515" y="268"/>
                  <a:pt x="1507" y="216"/>
                </a:cubicBezTo>
                <a:cubicBezTo>
                  <a:pt x="1485" y="78"/>
                  <a:pt x="1363" y="43"/>
                  <a:pt x="1247" y="26"/>
                </a:cubicBezTo>
                <a:cubicBezTo>
                  <a:pt x="1122" y="32"/>
                  <a:pt x="1079" y="32"/>
                  <a:pt x="979" y="58"/>
                </a:cubicBezTo>
                <a:cubicBezTo>
                  <a:pt x="921" y="46"/>
                  <a:pt x="950" y="57"/>
                  <a:pt x="892" y="19"/>
                </a:cubicBezTo>
                <a:cubicBezTo>
                  <a:pt x="884" y="14"/>
                  <a:pt x="868" y="3"/>
                  <a:pt x="868" y="3"/>
                </a:cubicBezTo>
                <a:cubicBezTo>
                  <a:pt x="831" y="15"/>
                  <a:pt x="836" y="11"/>
                  <a:pt x="884" y="11"/>
                </a:cubicBezTo>
                <a:close/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6823" name="Freeform 7">
            <a:extLst>
              <a:ext uri="{FF2B5EF4-FFF2-40B4-BE49-F238E27FC236}">
                <a16:creationId xmlns:a16="http://schemas.microsoft.com/office/drawing/2014/main" id="{CA0AD68C-C349-8847-4897-0118EC117B2F}"/>
              </a:ext>
            </a:extLst>
          </p:cNvPr>
          <p:cNvSpPr>
            <a:spLocks/>
          </p:cNvSpPr>
          <p:nvPr/>
        </p:nvSpPr>
        <p:spPr bwMode="auto">
          <a:xfrm>
            <a:off x="1447800" y="2057400"/>
            <a:ext cx="2111375" cy="1981200"/>
          </a:xfrm>
          <a:custGeom>
            <a:avLst/>
            <a:gdLst>
              <a:gd name="T0" fmla="*/ 2147483646 w 1570"/>
              <a:gd name="T1" fmla="*/ 2147483646 h 1360"/>
              <a:gd name="T2" fmla="*/ 2147483646 w 1570"/>
              <a:gd name="T3" fmla="*/ 2147483646 h 1360"/>
              <a:gd name="T4" fmla="*/ 2147483646 w 1570"/>
              <a:gd name="T5" fmla="*/ 2147483646 h 1360"/>
              <a:gd name="T6" fmla="*/ 2147483646 w 1570"/>
              <a:gd name="T7" fmla="*/ 2147483646 h 1360"/>
              <a:gd name="T8" fmla="*/ 2147483646 w 1570"/>
              <a:gd name="T9" fmla="*/ 2147483646 h 1360"/>
              <a:gd name="T10" fmla="*/ 2147483646 w 1570"/>
              <a:gd name="T11" fmla="*/ 2147483646 h 1360"/>
              <a:gd name="T12" fmla="*/ 2147483646 w 1570"/>
              <a:gd name="T13" fmla="*/ 2147483646 h 1360"/>
              <a:gd name="T14" fmla="*/ 2147483646 w 1570"/>
              <a:gd name="T15" fmla="*/ 2147483646 h 1360"/>
              <a:gd name="T16" fmla="*/ 2147483646 w 1570"/>
              <a:gd name="T17" fmla="*/ 2147483646 h 1360"/>
              <a:gd name="T18" fmla="*/ 2147483646 w 1570"/>
              <a:gd name="T19" fmla="*/ 2147483646 h 1360"/>
              <a:gd name="T20" fmla="*/ 0 w 1570"/>
              <a:gd name="T21" fmla="*/ 2147483646 h 1360"/>
              <a:gd name="T22" fmla="*/ 2147483646 w 1570"/>
              <a:gd name="T23" fmla="*/ 2147483646 h 1360"/>
              <a:gd name="T24" fmla="*/ 2147483646 w 1570"/>
              <a:gd name="T25" fmla="*/ 2147483646 h 1360"/>
              <a:gd name="T26" fmla="*/ 2147483646 w 1570"/>
              <a:gd name="T27" fmla="*/ 2147483646 h 1360"/>
              <a:gd name="T28" fmla="*/ 2147483646 w 1570"/>
              <a:gd name="T29" fmla="*/ 2147483646 h 1360"/>
              <a:gd name="T30" fmla="*/ 2147483646 w 1570"/>
              <a:gd name="T31" fmla="*/ 2147483646 h 1360"/>
              <a:gd name="T32" fmla="*/ 2147483646 w 1570"/>
              <a:gd name="T33" fmla="*/ 2147483646 h 1360"/>
              <a:gd name="T34" fmla="*/ 2147483646 w 1570"/>
              <a:gd name="T35" fmla="*/ 2147483646 h 1360"/>
              <a:gd name="T36" fmla="*/ 2147483646 w 1570"/>
              <a:gd name="T37" fmla="*/ 2147483646 h 1360"/>
              <a:gd name="T38" fmla="*/ 2147483646 w 1570"/>
              <a:gd name="T39" fmla="*/ 2147483646 h 1360"/>
              <a:gd name="T40" fmla="*/ 2147483646 w 1570"/>
              <a:gd name="T41" fmla="*/ 2147483646 h 1360"/>
              <a:gd name="T42" fmla="*/ 2147483646 w 1570"/>
              <a:gd name="T43" fmla="*/ 2147483646 h 1360"/>
              <a:gd name="T44" fmla="*/ 2147483646 w 1570"/>
              <a:gd name="T45" fmla="*/ 2147483646 h 1360"/>
              <a:gd name="T46" fmla="*/ 2147483646 w 1570"/>
              <a:gd name="T47" fmla="*/ 2147483646 h 1360"/>
              <a:gd name="T48" fmla="*/ 2147483646 w 1570"/>
              <a:gd name="T49" fmla="*/ 2147483646 h 1360"/>
              <a:gd name="T50" fmla="*/ 2147483646 w 1570"/>
              <a:gd name="T51" fmla="*/ 2147483646 h 1360"/>
              <a:gd name="T52" fmla="*/ 2147483646 w 1570"/>
              <a:gd name="T53" fmla="*/ 2147483646 h 1360"/>
              <a:gd name="T54" fmla="*/ 2147483646 w 1570"/>
              <a:gd name="T55" fmla="*/ 2147483646 h 1360"/>
              <a:gd name="T56" fmla="*/ 2147483646 w 1570"/>
              <a:gd name="T57" fmla="*/ 2147483646 h 1360"/>
              <a:gd name="T58" fmla="*/ 2147483646 w 1570"/>
              <a:gd name="T59" fmla="*/ 2147483646 h 1360"/>
              <a:gd name="T60" fmla="*/ 2147483646 w 1570"/>
              <a:gd name="T61" fmla="*/ 2147483646 h 1360"/>
              <a:gd name="T62" fmla="*/ 2147483646 w 1570"/>
              <a:gd name="T63" fmla="*/ 2147483646 h 1360"/>
              <a:gd name="T64" fmla="*/ 2147483646 w 1570"/>
              <a:gd name="T65" fmla="*/ 2147483646 h 136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570"/>
              <a:gd name="T100" fmla="*/ 0 h 1360"/>
              <a:gd name="T101" fmla="*/ 1570 w 1570"/>
              <a:gd name="T102" fmla="*/ 1360 h 136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70" h="1360">
                <a:moveTo>
                  <a:pt x="884" y="11"/>
                </a:moveTo>
                <a:cubicBezTo>
                  <a:pt x="602" y="5"/>
                  <a:pt x="600" y="0"/>
                  <a:pt x="411" y="19"/>
                </a:cubicBezTo>
                <a:cubicBezTo>
                  <a:pt x="373" y="44"/>
                  <a:pt x="339" y="73"/>
                  <a:pt x="300" y="97"/>
                </a:cubicBezTo>
                <a:cubicBezTo>
                  <a:pt x="284" y="118"/>
                  <a:pt x="260" y="132"/>
                  <a:pt x="245" y="153"/>
                </a:cubicBezTo>
                <a:cubicBezTo>
                  <a:pt x="239" y="162"/>
                  <a:pt x="247" y="180"/>
                  <a:pt x="237" y="184"/>
                </a:cubicBezTo>
                <a:cubicBezTo>
                  <a:pt x="213" y="195"/>
                  <a:pt x="184" y="189"/>
                  <a:pt x="158" y="192"/>
                </a:cubicBezTo>
                <a:cubicBezTo>
                  <a:pt x="150" y="195"/>
                  <a:pt x="141" y="195"/>
                  <a:pt x="134" y="200"/>
                </a:cubicBezTo>
                <a:cubicBezTo>
                  <a:pt x="109" y="221"/>
                  <a:pt x="102" y="258"/>
                  <a:pt x="87" y="287"/>
                </a:cubicBezTo>
                <a:cubicBezTo>
                  <a:pt x="69" y="322"/>
                  <a:pt x="55" y="356"/>
                  <a:pt x="32" y="389"/>
                </a:cubicBezTo>
                <a:cubicBezTo>
                  <a:pt x="35" y="447"/>
                  <a:pt x="42" y="505"/>
                  <a:pt x="40" y="563"/>
                </a:cubicBezTo>
                <a:cubicBezTo>
                  <a:pt x="38" y="611"/>
                  <a:pt x="10" y="673"/>
                  <a:pt x="0" y="721"/>
                </a:cubicBezTo>
                <a:cubicBezTo>
                  <a:pt x="3" y="808"/>
                  <a:pt x="1" y="895"/>
                  <a:pt x="8" y="981"/>
                </a:cubicBezTo>
                <a:cubicBezTo>
                  <a:pt x="9" y="991"/>
                  <a:pt x="20" y="996"/>
                  <a:pt x="24" y="1005"/>
                </a:cubicBezTo>
                <a:cubicBezTo>
                  <a:pt x="49" y="1063"/>
                  <a:pt x="60" y="1125"/>
                  <a:pt x="95" y="1178"/>
                </a:cubicBezTo>
                <a:cubicBezTo>
                  <a:pt x="115" y="1208"/>
                  <a:pt x="128" y="1246"/>
                  <a:pt x="158" y="1265"/>
                </a:cubicBezTo>
                <a:cubicBezTo>
                  <a:pt x="207" y="1296"/>
                  <a:pt x="259" y="1329"/>
                  <a:pt x="316" y="1344"/>
                </a:cubicBezTo>
                <a:cubicBezTo>
                  <a:pt x="342" y="1351"/>
                  <a:pt x="395" y="1360"/>
                  <a:pt x="395" y="1360"/>
                </a:cubicBezTo>
                <a:cubicBezTo>
                  <a:pt x="583" y="1355"/>
                  <a:pt x="734" y="1345"/>
                  <a:pt x="915" y="1336"/>
                </a:cubicBezTo>
                <a:cubicBezTo>
                  <a:pt x="967" y="1319"/>
                  <a:pt x="1021" y="1307"/>
                  <a:pt x="1073" y="1289"/>
                </a:cubicBezTo>
                <a:cubicBezTo>
                  <a:pt x="1177" y="1306"/>
                  <a:pt x="1257" y="1274"/>
                  <a:pt x="1318" y="1186"/>
                </a:cubicBezTo>
                <a:cubicBezTo>
                  <a:pt x="1330" y="1169"/>
                  <a:pt x="1334" y="1146"/>
                  <a:pt x="1349" y="1131"/>
                </a:cubicBezTo>
                <a:cubicBezTo>
                  <a:pt x="1372" y="1108"/>
                  <a:pt x="1405" y="1099"/>
                  <a:pt x="1428" y="1076"/>
                </a:cubicBezTo>
                <a:cubicBezTo>
                  <a:pt x="1474" y="1030"/>
                  <a:pt x="1505" y="981"/>
                  <a:pt x="1539" y="926"/>
                </a:cubicBezTo>
                <a:cubicBezTo>
                  <a:pt x="1549" y="887"/>
                  <a:pt x="1558" y="847"/>
                  <a:pt x="1570" y="808"/>
                </a:cubicBezTo>
                <a:cubicBezTo>
                  <a:pt x="1568" y="711"/>
                  <a:pt x="1570" y="613"/>
                  <a:pt x="1563" y="516"/>
                </a:cubicBezTo>
                <a:cubicBezTo>
                  <a:pt x="1562" y="504"/>
                  <a:pt x="1550" y="495"/>
                  <a:pt x="1547" y="484"/>
                </a:cubicBezTo>
                <a:cubicBezTo>
                  <a:pt x="1537" y="451"/>
                  <a:pt x="1530" y="408"/>
                  <a:pt x="1523" y="374"/>
                </a:cubicBezTo>
                <a:cubicBezTo>
                  <a:pt x="1518" y="321"/>
                  <a:pt x="1515" y="268"/>
                  <a:pt x="1507" y="216"/>
                </a:cubicBezTo>
                <a:cubicBezTo>
                  <a:pt x="1485" y="78"/>
                  <a:pt x="1363" y="43"/>
                  <a:pt x="1247" y="26"/>
                </a:cubicBezTo>
                <a:cubicBezTo>
                  <a:pt x="1122" y="32"/>
                  <a:pt x="1079" y="32"/>
                  <a:pt x="979" y="58"/>
                </a:cubicBezTo>
                <a:cubicBezTo>
                  <a:pt x="921" y="46"/>
                  <a:pt x="950" y="57"/>
                  <a:pt x="892" y="19"/>
                </a:cubicBezTo>
                <a:cubicBezTo>
                  <a:pt x="884" y="14"/>
                  <a:pt x="868" y="3"/>
                  <a:pt x="868" y="3"/>
                </a:cubicBezTo>
                <a:cubicBezTo>
                  <a:pt x="831" y="15"/>
                  <a:pt x="836" y="11"/>
                  <a:pt x="884" y="11"/>
                </a:cubicBezTo>
                <a:close/>
              </a:path>
            </a:pathLst>
          </a:custGeom>
          <a:noFill/>
          <a:ln w="508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6824" name="Freeform 8">
            <a:extLst>
              <a:ext uri="{FF2B5EF4-FFF2-40B4-BE49-F238E27FC236}">
                <a16:creationId xmlns:a16="http://schemas.microsoft.com/office/drawing/2014/main" id="{8CD19288-B7C6-7F0A-8307-F9309216572F}"/>
              </a:ext>
            </a:extLst>
          </p:cNvPr>
          <p:cNvSpPr>
            <a:spLocks/>
          </p:cNvSpPr>
          <p:nvPr/>
        </p:nvSpPr>
        <p:spPr bwMode="auto">
          <a:xfrm>
            <a:off x="6248400" y="2032000"/>
            <a:ext cx="1905000" cy="1930400"/>
          </a:xfrm>
          <a:custGeom>
            <a:avLst/>
            <a:gdLst>
              <a:gd name="T0" fmla="*/ 2147483646 w 1570"/>
              <a:gd name="T1" fmla="*/ 2147483646 h 1360"/>
              <a:gd name="T2" fmla="*/ 2147483646 w 1570"/>
              <a:gd name="T3" fmla="*/ 2147483646 h 1360"/>
              <a:gd name="T4" fmla="*/ 2147483646 w 1570"/>
              <a:gd name="T5" fmla="*/ 2147483646 h 1360"/>
              <a:gd name="T6" fmla="*/ 2147483646 w 1570"/>
              <a:gd name="T7" fmla="*/ 2147483646 h 1360"/>
              <a:gd name="T8" fmla="*/ 2147483646 w 1570"/>
              <a:gd name="T9" fmla="*/ 2147483646 h 1360"/>
              <a:gd name="T10" fmla="*/ 2147483646 w 1570"/>
              <a:gd name="T11" fmla="*/ 2147483646 h 1360"/>
              <a:gd name="T12" fmla="*/ 2147483646 w 1570"/>
              <a:gd name="T13" fmla="*/ 2147483646 h 1360"/>
              <a:gd name="T14" fmla="*/ 2147483646 w 1570"/>
              <a:gd name="T15" fmla="*/ 2147483646 h 1360"/>
              <a:gd name="T16" fmla="*/ 2147483646 w 1570"/>
              <a:gd name="T17" fmla="*/ 2147483646 h 1360"/>
              <a:gd name="T18" fmla="*/ 2147483646 w 1570"/>
              <a:gd name="T19" fmla="*/ 2147483646 h 1360"/>
              <a:gd name="T20" fmla="*/ 0 w 1570"/>
              <a:gd name="T21" fmla="*/ 2147483646 h 1360"/>
              <a:gd name="T22" fmla="*/ 2147483646 w 1570"/>
              <a:gd name="T23" fmla="*/ 2147483646 h 1360"/>
              <a:gd name="T24" fmla="*/ 2147483646 w 1570"/>
              <a:gd name="T25" fmla="*/ 2147483646 h 1360"/>
              <a:gd name="T26" fmla="*/ 2147483646 w 1570"/>
              <a:gd name="T27" fmla="*/ 2147483646 h 1360"/>
              <a:gd name="T28" fmla="*/ 2147483646 w 1570"/>
              <a:gd name="T29" fmla="*/ 2147483646 h 1360"/>
              <a:gd name="T30" fmla="*/ 2147483646 w 1570"/>
              <a:gd name="T31" fmla="*/ 2147483646 h 1360"/>
              <a:gd name="T32" fmla="*/ 2147483646 w 1570"/>
              <a:gd name="T33" fmla="*/ 2147483646 h 1360"/>
              <a:gd name="T34" fmla="*/ 2147483646 w 1570"/>
              <a:gd name="T35" fmla="*/ 2147483646 h 1360"/>
              <a:gd name="T36" fmla="*/ 2147483646 w 1570"/>
              <a:gd name="T37" fmla="*/ 2147483646 h 1360"/>
              <a:gd name="T38" fmla="*/ 2147483646 w 1570"/>
              <a:gd name="T39" fmla="*/ 2147483646 h 1360"/>
              <a:gd name="T40" fmla="*/ 2147483646 w 1570"/>
              <a:gd name="T41" fmla="*/ 2147483646 h 1360"/>
              <a:gd name="T42" fmla="*/ 2147483646 w 1570"/>
              <a:gd name="T43" fmla="*/ 2147483646 h 1360"/>
              <a:gd name="T44" fmla="*/ 2147483646 w 1570"/>
              <a:gd name="T45" fmla="*/ 2147483646 h 1360"/>
              <a:gd name="T46" fmla="*/ 2147483646 w 1570"/>
              <a:gd name="T47" fmla="*/ 2147483646 h 1360"/>
              <a:gd name="T48" fmla="*/ 2147483646 w 1570"/>
              <a:gd name="T49" fmla="*/ 2147483646 h 1360"/>
              <a:gd name="T50" fmla="*/ 2147483646 w 1570"/>
              <a:gd name="T51" fmla="*/ 2147483646 h 1360"/>
              <a:gd name="T52" fmla="*/ 2147483646 w 1570"/>
              <a:gd name="T53" fmla="*/ 2147483646 h 1360"/>
              <a:gd name="T54" fmla="*/ 2147483646 w 1570"/>
              <a:gd name="T55" fmla="*/ 2147483646 h 1360"/>
              <a:gd name="T56" fmla="*/ 2147483646 w 1570"/>
              <a:gd name="T57" fmla="*/ 2147483646 h 1360"/>
              <a:gd name="T58" fmla="*/ 2147483646 w 1570"/>
              <a:gd name="T59" fmla="*/ 2147483646 h 1360"/>
              <a:gd name="T60" fmla="*/ 2147483646 w 1570"/>
              <a:gd name="T61" fmla="*/ 2147483646 h 1360"/>
              <a:gd name="T62" fmla="*/ 2147483646 w 1570"/>
              <a:gd name="T63" fmla="*/ 2147483646 h 1360"/>
              <a:gd name="T64" fmla="*/ 2147483646 w 1570"/>
              <a:gd name="T65" fmla="*/ 2147483646 h 136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570"/>
              <a:gd name="T100" fmla="*/ 0 h 1360"/>
              <a:gd name="T101" fmla="*/ 1570 w 1570"/>
              <a:gd name="T102" fmla="*/ 1360 h 136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70" h="1360">
                <a:moveTo>
                  <a:pt x="884" y="11"/>
                </a:moveTo>
                <a:cubicBezTo>
                  <a:pt x="602" y="5"/>
                  <a:pt x="600" y="0"/>
                  <a:pt x="411" y="19"/>
                </a:cubicBezTo>
                <a:cubicBezTo>
                  <a:pt x="373" y="44"/>
                  <a:pt x="339" y="73"/>
                  <a:pt x="300" y="97"/>
                </a:cubicBezTo>
                <a:cubicBezTo>
                  <a:pt x="284" y="118"/>
                  <a:pt x="260" y="132"/>
                  <a:pt x="245" y="153"/>
                </a:cubicBezTo>
                <a:cubicBezTo>
                  <a:pt x="239" y="162"/>
                  <a:pt x="247" y="180"/>
                  <a:pt x="237" y="184"/>
                </a:cubicBezTo>
                <a:cubicBezTo>
                  <a:pt x="213" y="195"/>
                  <a:pt x="184" y="189"/>
                  <a:pt x="158" y="192"/>
                </a:cubicBezTo>
                <a:cubicBezTo>
                  <a:pt x="150" y="195"/>
                  <a:pt x="141" y="195"/>
                  <a:pt x="134" y="200"/>
                </a:cubicBezTo>
                <a:cubicBezTo>
                  <a:pt x="109" y="221"/>
                  <a:pt x="102" y="258"/>
                  <a:pt x="87" y="287"/>
                </a:cubicBezTo>
                <a:cubicBezTo>
                  <a:pt x="69" y="322"/>
                  <a:pt x="55" y="356"/>
                  <a:pt x="32" y="389"/>
                </a:cubicBezTo>
                <a:cubicBezTo>
                  <a:pt x="35" y="447"/>
                  <a:pt x="42" y="505"/>
                  <a:pt x="40" y="563"/>
                </a:cubicBezTo>
                <a:cubicBezTo>
                  <a:pt x="38" y="611"/>
                  <a:pt x="10" y="673"/>
                  <a:pt x="0" y="721"/>
                </a:cubicBezTo>
                <a:cubicBezTo>
                  <a:pt x="3" y="808"/>
                  <a:pt x="1" y="895"/>
                  <a:pt x="8" y="981"/>
                </a:cubicBezTo>
                <a:cubicBezTo>
                  <a:pt x="9" y="991"/>
                  <a:pt x="20" y="996"/>
                  <a:pt x="24" y="1005"/>
                </a:cubicBezTo>
                <a:cubicBezTo>
                  <a:pt x="49" y="1063"/>
                  <a:pt x="60" y="1125"/>
                  <a:pt x="95" y="1178"/>
                </a:cubicBezTo>
                <a:cubicBezTo>
                  <a:pt x="115" y="1208"/>
                  <a:pt x="128" y="1246"/>
                  <a:pt x="158" y="1265"/>
                </a:cubicBezTo>
                <a:cubicBezTo>
                  <a:pt x="207" y="1296"/>
                  <a:pt x="259" y="1329"/>
                  <a:pt x="316" y="1344"/>
                </a:cubicBezTo>
                <a:cubicBezTo>
                  <a:pt x="342" y="1351"/>
                  <a:pt x="395" y="1360"/>
                  <a:pt x="395" y="1360"/>
                </a:cubicBezTo>
                <a:cubicBezTo>
                  <a:pt x="583" y="1355"/>
                  <a:pt x="734" y="1345"/>
                  <a:pt x="915" y="1336"/>
                </a:cubicBezTo>
                <a:cubicBezTo>
                  <a:pt x="967" y="1319"/>
                  <a:pt x="1021" y="1307"/>
                  <a:pt x="1073" y="1289"/>
                </a:cubicBezTo>
                <a:cubicBezTo>
                  <a:pt x="1177" y="1306"/>
                  <a:pt x="1257" y="1274"/>
                  <a:pt x="1318" y="1186"/>
                </a:cubicBezTo>
                <a:cubicBezTo>
                  <a:pt x="1330" y="1169"/>
                  <a:pt x="1334" y="1146"/>
                  <a:pt x="1349" y="1131"/>
                </a:cubicBezTo>
                <a:cubicBezTo>
                  <a:pt x="1372" y="1108"/>
                  <a:pt x="1405" y="1099"/>
                  <a:pt x="1428" y="1076"/>
                </a:cubicBezTo>
                <a:cubicBezTo>
                  <a:pt x="1474" y="1030"/>
                  <a:pt x="1505" y="981"/>
                  <a:pt x="1539" y="926"/>
                </a:cubicBezTo>
                <a:cubicBezTo>
                  <a:pt x="1549" y="887"/>
                  <a:pt x="1558" y="847"/>
                  <a:pt x="1570" y="808"/>
                </a:cubicBezTo>
                <a:cubicBezTo>
                  <a:pt x="1568" y="711"/>
                  <a:pt x="1570" y="613"/>
                  <a:pt x="1563" y="516"/>
                </a:cubicBezTo>
                <a:cubicBezTo>
                  <a:pt x="1562" y="504"/>
                  <a:pt x="1550" y="495"/>
                  <a:pt x="1547" y="484"/>
                </a:cubicBezTo>
                <a:cubicBezTo>
                  <a:pt x="1537" y="451"/>
                  <a:pt x="1530" y="408"/>
                  <a:pt x="1523" y="374"/>
                </a:cubicBezTo>
                <a:cubicBezTo>
                  <a:pt x="1518" y="321"/>
                  <a:pt x="1515" y="268"/>
                  <a:pt x="1507" y="216"/>
                </a:cubicBezTo>
                <a:cubicBezTo>
                  <a:pt x="1485" y="78"/>
                  <a:pt x="1363" y="43"/>
                  <a:pt x="1247" y="26"/>
                </a:cubicBezTo>
                <a:cubicBezTo>
                  <a:pt x="1122" y="32"/>
                  <a:pt x="1079" y="32"/>
                  <a:pt x="979" y="58"/>
                </a:cubicBezTo>
                <a:cubicBezTo>
                  <a:pt x="921" y="46"/>
                  <a:pt x="950" y="57"/>
                  <a:pt x="892" y="19"/>
                </a:cubicBezTo>
                <a:cubicBezTo>
                  <a:pt x="884" y="14"/>
                  <a:pt x="868" y="3"/>
                  <a:pt x="868" y="3"/>
                </a:cubicBezTo>
                <a:cubicBezTo>
                  <a:pt x="831" y="15"/>
                  <a:pt x="836" y="11"/>
                  <a:pt x="884" y="11"/>
                </a:cubicBezTo>
                <a:close/>
              </a:path>
            </a:pathLst>
          </a:custGeom>
          <a:noFill/>
          <a:ln w="508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6825" name="Text Box 9">
            <a:extLst>
              <a:ext uri="{FF2B5EF4-FFF2-40B4-BE49-F238E27FC236}">
                <a16:creationId xmlns:a16="http://schemas.microsoft.com/office/drawing/2014/main" id="{0C3D233B-02B6-A76F-7179-33B418110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6950" y="6400800"/>
            <a:ext cx="2406650" cy="366713"/>
          </a:xfrm>
          <a:prstGeom prst="rect">
            <a:avLst/>
          </a:prstGeom>
          <a:solidFill>
            <a:srgbClr val="00FF00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Application Developer</a:t>
            </a:r>
          </a:p>
        </p:txBody>
      </p:sp>
      <p:sp>
        <p:nvSpPr>
          <p:cNvPr id="546826" name="Line 10">
            <a:extLst>
              <a:ext uri="{FF2B5EF4-FFF2-40B4-BE49-F238E27FC236}">
                <a16:creationId xmlns:a16="http://schemas.microsoft.com/office/drawing/2014/main" id="{2C7928C9-DAF3-D71F-74CB-9DF86327A99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6019800"/>
            <a:ext cx="533400" cy="457200"/>
          </a:xfrm>
          <a:prstGeom prst="line">
            <a:avLst/>
          </a:prstGeom>
          <a:noFill/>
          <a:ln w="25400">
            <a:solidFill>
              <a:srgbClr val="00FF00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6827" name="Line 11">
            <a:extLst>
              <a:ext uri="{FF2B5EF4-FFF2-40B4-BE49-F238E27FC236}">
                <a16:creationId xmlns:a16="http://schemas.microsoft.com/office/drawing/2014/main" id="{A41A1218-97D1-750B-E0A6-B1202DBBF6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6096000"/>
            <a:ext cx="533400" cy="457200"/>
          </a:xfrm>
          <a:prstGeom prst="line">
            <a:avLst/>
          </a:prstGeom>
          <a:noFill/>
          <a:ln w="25400">
            <a:solidFill>
              <a:srgbClr val="00FF00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6828" name="Text Box 12">
            <a:extLst>
              <a:ext uri="{FF2B5EF4-FFF2-40B4-BE49-F238E27FC236}">
                <a16:creationId xmlns:a16="http://schemas.microsoft.com/office/drawing/2014/main" id="{3922E9E5-5E38-2D19-E22E-8BCAA2839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752600"/>
            <a:ext cx="2755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00"/>
                </a:solidFill>
              </a:rPr>
              <a:t>Library(API)+ Executable</a:t>
            </a:r>
          </a:p>
        </p:txBody>
      </p:sp>
      <p:sp>
        <p:nvSpPr>
          <p:cNvPr id="546829" name="Oval 13">
            <a:extLst>
              <a:ext uri="{FF2B5EF4-FFF2-40B4-BE49-F238E27FC236}">
                <a16:creationId xmlns:a16="http://schemas.microsoft.com/office/drawing/2014/main" id="{AF9B8B9B-D5FA-FCC5-5C8D-E3DE4C939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219200"/>
            <a:ext cx="2438400" cy="381000"/>
          </a:xfrm>
          <a:prstGeom prst="ellipse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00"/>
                </a:solidFill>
              </a:rPr>
              <a:t>Tools for Generating Proxy </a:t>
            </a:r>
          </a:p>
        </p:txBody>
      </p:sp>
      <p:sp>
        <p:nvSpPr>
          <p:cNvPr id="546830" name="Line 14">
            <a:extLst>
              <a:ext uri="{FF2B5EF4-FFF2-40B4-BE49-F238E27FC236}">
                <a16:creationId xmlns:a16="http://schemas.microsoft.com/office/drawing/2014/main" id="{8B0ED90E-DBEB-0421-8C7E-4456C050DD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1524000"/>
            <a:ext cx="685800" cy="457200"/>
          </a:xfrm>
          <a:prstGeom prst="line">
            <a:avLst/>
          </a:prstGeom>
          <a:noFill/>
          <a:ln w="25400">
            <a:solidFill>
              <a:srgbClr val="FF9900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6831" name="Line 15">
            <a:extLst>
              <a:ext uri="{FF2B5EF4-FFF2-40B4-BE49-F238E27FC236}">
                <a16:creationId xmlns:a16="http://schemas.microsoft.com/office/drawing/2014/main" id="{057C0883-59C2-D0F3-140B-47873D60BB5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1447800"/>
            <a:ext cx="685800" cy="457200"/>
          </a:xfrm>
          <a:prstGeom prst="line">
            <a:avLst/>
          </a:prstGeom>
          <a:noFill/>
          <a:ln w="25400">
            <a:solidFill>
              <a:srgbClr val="FF9900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25" grpId="0" animBg="1"/>
      <p:bldP spid="546828" grpId="0"/>
      <p:bldP spid="54682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34E3F35-4970-E4A8-DE43-4F8429EFC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Known uses of the Broker pattern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6F59AA5-0F27-A46A-129D-9E24F7076D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sz="2400" dirty="0"/>
              <a:t>Middleware implementing the Broker pattern or elements of the Broker pattern: </a:t>
            </a:r>
            <a:endParaRPr lang="en-US" altLang="en-US" sz="1800" dirty="0"/>
          </a:p>
          <a:p>
            <a:pPr lvl="1" eaLnBrk="1" hangingPunct="1">
              <a:defRPr/>
            </a:pPr>
            <a:r>
              <a:rPr lang="en-US" altLang="en-US" sz="2000" dirty="0"/>
              <a:t>RMI: Java Remote Method Invocation. </a:t>
            </a:r>
            <a:r>
              <a:rPr lang="en-US" altLang="en-US" sz="2000" dirty="0">
                <a:hlinkClick r:id="rId2"/>
              </a:rPr>
              <a:t>link</a:t>
            </a:r>
            <a:endParaRPr lang="en-US" altLang="en-US" sz="2000" dirty="0"/>
          </a:p>
          <a:p>
            <a:pPr lvl="1" eaLnBrk="1" hangingPunct="1">
              <a:defRPr/>
            </a:pPr>
            <a:r>
              <a:rPr lang="en-US" altLang="en-US" sz="2000" dirty="0"/>
              <a:t>CORBA: Common Object Request Broker Architecture.  Reference architecture by the  OMG (Object Management Group) </a:t>
            </a:r>
            <a:r>
              <a:rPr lang="en-US" altLang="en-US" sz="2000" dirty="0">
                <a:hlinkClick r:id="rId3"/>
              </a:rPr>
              <a:t>link</a:t>
            </a:r>
            <a:endParaRPr lang="en-US" altLang="en-US" sz="2000" dirty="0"/>
          </a:p>
          <a:p>
            <a:pPr lvl="2" eaLnBrk="1" hangingPunct="1">
              <a:defRPr/>
            </a:pPr>
            <a:r>
              <a:rPr lang="en-US" altLang="en-US" sz="1800" dirty="0"/>
              <a:t>Had different implementations in commercial or open tools</a:t>
            </a:r>
          </a:p>
          <a:p>
            <a:pPr lvl="1" eaLnBrk="1" hangingPunct="1">
              <a:defRPr/>
            </a:pPr>
            <a:r>
              <a:rPr lang="en-US" altLang="en-US" sz="2000" dirty="0"/>
              <a:t>.NET Remoting</a:t>
            </a:r>
          </a:p>
          <a:p>
            <a:pPr lvl="1" eaLnBrk="1" hangingPunct="1">
              <a:defRPr/>
            </a:pPr>
            <a:r>
              <a:rPr lang="en-US" altLang="en-US" sz="2000" dirty="0"/>
              <a:t>Windows Communication Foundation (WCF) – has a part dealing with remote </a:t>
            </a:r>
            <a:r>
              <a:rPr lang="en-US" altLang="en-US" sz="2000"/>
              <a:t>method invocation </a:t>
            </a:r>
            <a:r>
              <a:rPr lang="en-US" altLang="en-US" sz="2000" dirty="0"/>
              <a:t>– [</a:t>
            </a:r>
            <a:r>
              <a:rPr lang="en-US" altLang="en-US" sz="2000" dirty="0" err="1"/>
              <a:t>ServiceContract</a:t>
            </a:r>
            <a:r>
              <a:rPr lang="en-US" altLang="en-US" sz="2000" dirty="0"/>
              <a:t>]. </a:t>
            </a:r>
            <a:r>
              <a:rPr lang="en-US" altLang="en-US" sz="2000" dirty="0">
                <a:hlinkClick r:id="rId4"/>
              </a:rPr>
              <a:t>link</a:t>
            </a:r>
            <a:endParaRPr lang="en-US" altLang="en-US" sz="2000" dirty="0"/>
          </a:p>
          <a:p>
            <a:pPr lvl="1" eaLnBrk="1" hangingPunct="1">
              <a:defRPr/>
            </a:pPr>
            <a:r>
              <a:rPr lang="en-US" altLang="en-US" sz="2000" dirty="0"/>
              <a:t>WSDL web services : </a:t>
            </a:r>
            <a:r>
              <a:rPr lang="en-GB" sz="2000" dirty="0"/>
              <a:t>proxy generators (WSDL-to-language). </a:t>
            </a:r>
            <a:r>
              <a:rPr lang="en-GB" sz="2000" dirty="0">
                <a:hlinkClick r:id="rId5"/>
              </a:rPr>
              <a:t>Link</a:t>
            </a:r>
            <a:endParaRPr lang="en-GB" sz="2000" dirty="0"/>
          </a:p>
          <a:p>
            <a:pPr lvl="1" eaLnBrk="1" hangingPunct="1">
              <a:defRPr/>
            </a:pPr>
            <a:r>
              <a:rPr lang="en-GB" sz="2000" dirty="0" err="1"/>
              <a:t>gRPC</a:t>
            </a:r>
            <a:r>
              <a:rPr lang="en-GB" sz="2000" dirty="0"/>
              <a:t>: .proto to language generator </a:t>
            </a:r>
            <a:r>
              <a:rPr lang="en-GB" sz="2000" dirty="0">
                <a:hlinkClick r:id="rId6"/>
              </a:rPr>
              <a:t>link</a:t>
            </a:r>
            <a:r>
              <a:rPr lang="en-GB" sz="2000" dirty="0"/>
              <a:t> </a:t>
            </a:r>
            <a:r>
              <a:rPr lang="en-US" altLang="en-US" sz="2000" dirty="0"/>
              <a:t>  </a:t>
            </a:r>
          </a:p>
          <a:p>
            <a:pPr lvl="1" eaLnBrk="1" hangingPunct="1">
              <a:defRPr/>
            </a:pPr>
            <a:r>
              <a:rPr lang="en-US" altLang="en-US" sz="2000" dirty="0"/>
              <a:t>Android Bound Services: AIDL to language generator. </a:t>
            </a:r>
            <a:r>
              <a:rPr lang="en-US" altLang="en-US" sz="2000" dirty="0">
                <a:hlinkClick r:id="rId7"/>
              </a:rPr>
              <a:t>link</a:t>
            </a:r>
            <a:endParaRPr lang="en-US" altLang="en-US" sz="2000" dirty="0"/>
          </a:p>
          <a:p>
            <a:pPr marL="914400" lvl="2" indent="0" eaLnBrk="1" hangingPunct="1">
              <a:buFontTx/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>
            <a:extLst>
              <a:ext uri="{FF2B5EF4-FFF2-40B4-BE49-F238E27FC236}">
                <a16:creationId xmlns:a16="http://schemas.microsoft.com/office/drawing/2014/main" id="{80BD487F-7E56-4CE0-FB86-FB226607F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Architectural pattern for </a:t>
            </a:r>
            <a:br>
              <a:rPr lang="en-US" altLang="en-US" sz="4000"/>
            </a:br>
            <a:r>
              <a:rPr lang="en-US" altLang="en-US" sz="4000"/>
              <a:t>distributed systems</a:t>
            </a:r>
          </a:p>
        </p:txBody>
      </p:sp>
      <p:sp>
        <p:nvSpPr>
          <p:cNvPr id="7171" name="Rectangle 6">
            <a:extLst>
              <a:ext uri="{FF2B5EF4-FFF2-40B4-BE49-F238E27FC236}">
                <a16:creationId xmlns:a16="http://schemas.microsoft.com/office/drawing/2014/main" id="{E490D0FF-161E-2EAD-2AE4-1EBD1D4A103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600200"/>
            <a:ext cx="8153400" cy="4525963"/>
          </a:xfrm>
        </p:spPr>
        <p:txBody>
          <a:bodyPr/>
          <a:lstStyle/>
          <a:p>
            <a:pPr eaLnBrk="1" hangingPunct="1"/>
            <a:r>
              <a:rPr lang="en-US" altLang="en-US" b="1"/>
              <a:t>Broker:</a:t>
            </a:r>
          </a:p>
          <a:p>
            <a:pPr lvl="1" eaLnBrk="1" hangingPunct="1"/>
            <a:r>
              <a:rPr lang="en-US" altLang="en-US" sz="2000"/>
              <a:t>Integrates 3 smaller patterns::</a:t>
            </a:r>
          </a:p>
          <a:p>
            <a:pPr lvl="2" eaLnBrk="1" hangingPunct="1"/>
            <a:r>
              <a:rPr lang="en-US" altLang="en-US" sz="1800" b="1"/>
              <a:t>Forwarder-Receiver</a:t>
            </a:r>
            <a:r>
              <a:rPr lang="en-US" altLang="en-US" sz="1800"/>
              <a:t>:  separation of concerns: hides the details of inter-process communication  (data formats, transmit/receive messages in a specific protocol over the network). Offers a very abstract communication channel that transmits messages of a application-specific type</a:t>
            </a:r>
          </a:p>
          <a:p>
            <a:pPr lvl="2" eaLnBrk="1" hangingPunct="1"/>
            <a:r>
              <a:rPr lang="en-US" altLang="en-US" sz="1800" b="1"/>
              <a:t>Client-Dispatcher-Server:</a:t>
            </a:r>
            <a:r>
              <a:rPr lang="en-US" altLang="en-US" sz="1800"/>
              <a:t>  location independency: decouples the operation of establishing a connection from later communication. Finds the remote server.</a:t>
            </a:r>
          </a:p>
          <a:p>
            <a:pPr lvl="2" eaLnBrk="1" hangingPunct="1"/>
            <a:r>
              <a:rPr lang="en-US" altLang="en-US" sz="1800" b="1"/>
              <a:t>Remote Proxy:</a:t>
            </a:r>
            <a:r>
              <a:rPr lang="en-US" altLang="en-US" sz="1800"/>
              <a:t> location transparency: interaction with a remote server happens via its local proxy (representative). </a:t>
            </a:r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5CC8E46-6D62-EBB6-C19A-B2E0EDD6D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Forwarder-Receiver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BD49E51-66F8-4632-9DE1-5A4F12B5E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400" i="1"/>
              <a:t>The Forwarder-Receiver design pattern provides transparent inter-process communication for software systems with a peer-to-peer interaction model. It introduces forwarders and receivers to decouple peers from the underlying communication mechanism</a:t>
            </a:r>
            <a:r>
              <a:rPr lang="en-GB" altLang="en-US" sz="2000"/>
              <a:t>.</a:t>
            </a:r>
            <a:endParaRPr lang="en-US" altLang="en-US" sz="2000" i="1"/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1E88CC2F-168B-0B14-1CF8-C4E2A1B582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6002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208F74DA-0187-98BA-328F-C2BF6839F1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5814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E100BC08-F446-9079-4C24-51FF0508A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2175" y="4246563"/>
            <a:ext cx="1219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Peer1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FF61E7B9-357E-8D66-C884-6EEBD0A55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8375" y="4246563"/>
            <a:ext cx="1219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Peer2</a:t>
            </a:r>
          </a:p>
        </p:txBody>
      </p:sp>
      <p:sp>
        <p:nvSpPr>
          <p:cNvPr id="8200" name="Line 8">
            <a:extLst>
              <a:ext uri="{FF2B5EF4-FFF2-40B4-BE49-F238E27FC236}">
                <a16:creationId xmlns:a16="http://schemas.microsoft.com/office/drawing/2014/main" id="{EE9B1F5C-2FE4-5F5B-A64D-7A0E19F096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1375" y="4627563"/>
            <a:ext cx="2667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1" name="Line 9">
            <a:extLst>
              <a:ext uri="{FF2B5EF4-FFF2-40B4-BE49-F238E27FC236}">
                <a16:creationId xmlns:a16="http://schemas.microsoft.com/office/drawing/2014/main" id="{5294D0A5-CA0D-39F2-CD3A-CB319D810F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81375" y="5160963"/>
            <a:ext cx="2667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CBA9752D-F16C-90FA-20E6-B35A61A7C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3825" y="4283075"/>
            <a:ext cx="165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How are you ?</a:t>
            </a:r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97998226-17AD-B2B2-C5F3-D3F5871FC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75" y="4794250"/>
            <a:ext cx="1289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I am alive !</a:t>
            </a:r>
          </a:p>
        </p:txBody>
      </p:sp>
      <p:pic>
        <p:nvPicPr>
          <p:cNvPr id="8204" name="Picture 12" descr="j0292020">
            <a:extLst>
              <a:ext uri="{FF2B5EF4-FFF2-40B4-BE49-F238E27FC236}">
                <a16:creationId xmlns:a16="http://schemas.microsoft.com/office/drawing/2014/main" id="{7C64C021-F15A-6060-7CCA-C60169906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4017963"/>
            <a:ext cx="1868487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13" descr="j0195384">
            <a:extLst>
              <a:ext uri="{FF2B5EF4-FFF2-40B4-BE49-F238E27FC236}">
                <a16:creationId xmlns:a16="http://schemas.microsoft.com/office/drawing/2014/main" id="{874E6956-A5A3-050A-F4A0-175F11E6D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775" y="4110038"/>
            <a:ext cx="1571625" cy="16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B66849C-6B95-86E9-9BC1-E4895C2F8D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 Forwarder-Receiver Example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D818F99-FE12-C108-1567-2B4BE7728B7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3170238"/>
            <a:ext cx="4038600" cy="42211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400" noProof="1"/>
              <a:t>class Peer1 </a:t>
            </a:r>
            <a:r>
              <a:rPr lang="en-US" altLang="en-US" sz="1400"/>
              <a:t> </a:t>
            </a:r>
            <a:r>
              <a:rPr lang="en-US" altLang="en-US" sz="1400" noProof="1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noProof="1"/>
              <a:t>	Receiver r;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noProof="1"/>
              <a:t>	Forwarder f;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noProof="1"/>
              <a:t>	public void run()</a:t>
            </a:r>
            <a:r>
              <a:rPr lang="en-US" altLang="en-US" sz="1400"/>
              <a:t>  </a:t>
            </a:r>
            <a:r>
              <a:rPr lang="en-US" altLang="en-US" sz="1400" noProof="1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noProof="1"/>
              <a:t>		f = new Forwarder("Peer1");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noProof="1"/>
              <a:t>		</a:t>
            </a:r>
            <a:r>
              <a:rPr lang="en-US" altLang="en-US" sz="1400" noProof="1">
                <a:solidFill>
                  <a:srgbClr val="FF0000"/>
                </a:solidFill>
              </a:rPr>
              <a:t>Message msg = new </a:t>
            </a:r>
            <a:r>
              <a:rPr lang="en-US" altLang="en-US" sz="1400">
                <a:solidFill>
                  <a:srgbClr val="FF0000"/>
                </a:solidFill>
              </a:rPr>
              <a:t> </a:t>
            </a:r>
            <a:r>
              <a:rPr lang="en-US" altLang="en-US" sz="1400" noProof="1">
                <a:solidFill>
                  <a:srgbClr val="FF0000"/>
                </a:solidFill>
              </a:rPr>
              <a:t>Message</a:t>
            </a:r>
            <a:r>
              <a:rPr lang="en-US" altLang="en-US" sz="140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			</a:t>
            </a:r>
            <a:r>
              <a:rPr lang="en-US" altLang="en-US" sz="1400" noProof="1">
                <a:solidFill>
                  <a:srgbClr val="FF0000"/>
                </a:solidFill>
              </a:rPr>
              <a:t>("Peer1", "How are you");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noProof="1"/>
              <a:t>		f.sendMsg("Peer2", msg);</a:t>
            </a:r>
            <a:endParaRPr lang="en-US" altLang="en-US" sz="14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400" noProof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noProof="1"/>
              <a:t>		Message result = null;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noProof="1"/>
              <a:t>		r = new Receiver("Peer1");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noProof="1"/>
              <a:t>		</a:t>
            </a:r>
            <a:r>
              <a:rPr lang="en-US" altLang="en-US" sz="1400" noProof="1">
                <a:solidFill>
                  <a:srgbClr val="FF0000"/>
                </a:solidFill>
              </a:rPr>
              <a:t>result = r.receiveMsg();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noProof="1"/>
              <a:t>		System.out.println("Peer1 receptionat mesaj " + result.data + " de la " + result.sender);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noProof="1"/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noProof="1"/>
              <a:t>}</a:t>
            </a:r>
            <a:endParaRPr lang="en-US" altLang="en-US" sz="1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B0BCCF47-DBD6-0720-6366-3AA5C6009F3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3200400"/>
            <a:ext cx="40386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400" noProof="1"/>
              <a:t>class Peer2 </a:t>
            </a:r>
            <a:r>
              <a:rPr lang="en-US" altLang="en-US" sz="1400"/>
              <a:t> </a:t>
            </a:r>
            <a:r>
              <a:rPr lang="en-US" altLang="en-US" sz="1400" noProof="1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noProof="1"/>
              <a:t>	Receiver r;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noProof="1"/>
              <a:t>	Forwarder f;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noProof="1"/>
              <a:t>	public void run()</a:t>
            </a:r>
            <a:r>
              <a:rPr lang="en-US" altLang="en-US" sz="1400"/>
              <a:t>  </a:t>
            </a:r>
            <a:r>
              <a:rPr lang="en-US" altLang="en-US" sz="1400" noProof="1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noProof="1"/>
              <a:t>		Message result = null;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noProof="1"/>
              <a:t>		r = new Receiver("Peer2");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noProof="1"/>
              <a:t>		</a:t>
            </a:r>
            <a:r>
              <a:rPr lang="en-US" altLang="en-US" sz="1400" noProof="1">
                <a:solidFill>
                  <a:srgbClr val="FF0000"/>
                </a:solidFill>
              </a:rPr>
              <a:t>result = r.receiveMsg();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noProof="1"/>
              <a:t>		System.out.println("Peer2 receptionat mesaj "+result.data+" de la "+result.sender);</a:t>
            </a:r>
            <a:endParaRPr lang="en-US" altLang="en-US" sz="14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400" noProof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noProof="1"/>
              <a:t>		f = new Forwarder("Peer2");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noProof="1"/>
              <a:t>		</a:t>
            </a:r>
            <a:r>
              <a:rPr lang="en-US" altLang="en-US" sz="1400" noProof="1">
                <a:solidFill>
                  <a:srgbClr val="FF0000"/>
                </a:solidFill>
              </a:rPr>
              <a:t>Message msg = new Message</a:t>
            </a:r>
            <a:r>
              <a:rPr lang="en-US" altLang="en-US" sz="140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			</a:t>
            </a:r>
            <a:r>
              <a:rPr lang="en-US" altLang="en-US" sz="1400" noProof="1">
                <a:solidFill>
                  <a:srgbClr val="FF0000"/>
                </a:solidFill>
              </a:rPr>
              <a:t>("Peer2", "I am alive");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noProof="1"/>
              <a:t>		f.sendMsg(result.sender, msg);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noProof="1"/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noProof="1"/>
              <a:t>}</a:t>
            </a:r>
            <a:endParaRPr lang="en-US" altLang="en-US" sz="1400"/>
          </a:p>
        </p:txBody>
      </p:sp>
      <p:sp>
        <p:nvSpPr>
          <p:cNvPr id="9221" name="Rectangle 15">
            <a:extLst>
              <a:ext uri="{FF2B5EF4-FFF2-40B4-BE49-F238E27FC236}">
                <a16:creationId xmlns:a16="http://schemas.microsoft.com/office/drawing/2014/main" id="{4D1A05B1-39DA-8BAC-C674-C59FDBFF3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8382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0" i="1"/>
              <a:t>The problem: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0" i="1"/>
              <a:t>A Peer does not need to know the underlying inter process communication mechanism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0" i="1"/>
              <a:t>The communication mechanism could change,  this must not affect the functionality of the Peers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0" i="1"/>
              <a:t>Each Peer only knows the name of its Peer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0" i="1"/>
              <a:t>There is a message format agreed by both parties (application specific)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b="0" i="1" noProof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b="0" noProof="1"/>
              <a:t>	</a:t>
            </a:r>
            <a:endParaRPr lang="en-US" altLang="en-US" sz="1400" b="0"/>
          </a:p>
        </p:txBody>
      </p:sp>
      <p:sp>
        <p:nvSpPr>
          <p:cNvPr id="9222" name="Line 16">
            <a:extLst>
              <a:ext uri="{FF2B5EF4-FFF2-40B4-BE49-F238E27FC236}">
                <a16:creationId xmlns:a16="http://schemas.microsoft.com/office/drawing/2014/main" id="{AB2C1993-B1C0-EFEB-9866-0FB91029CD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572000"/>
            <a:ext cx="14478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Line 17">
            <a:extLst>
              <a:ext uri="{FF2B5EF4-FFF2-40B4-BE49-F238E27FC236}">
                <a16:creationId xmlns:a16="http://schemas.microsoft.com/office/drawing/2014/main" id="{9C4CC606-D1FB-2893-A4E6-5A3C7036A5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5638800"/>
            <a:ext cx="22098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1328534-F4F2-D219-3DDC-C6FD09F46D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Structure of Forwarder Receiver</a:t>
            </a:r>
          </a:p>
        </p:txBody>
      </p:sp>
      <p:pic>
        <p:nvPicPr>
          <p:cNvPr id="10243" name="Picture 4">
            <a:extLst>
              <a:ext uri="{FF2B5EF4-FFF2-40B4-BE49-F238E27FC236}">
                <a16:creationId xmlns:a16="http://schemas.microsoft.com/office/drawing/2014/main" id="{93DAA36D-4BAD-1224-17BF-D871CF9525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4"/>
          <a:stretch>
            <a:fillRect/>
          </a:stretch>
        </p:blipFill>
        <p:spPr bwMode="auto">
          <a:xfrm>
            <a:off x="2362200" y="1143000"/>
            <a:ext cx="396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5">
            <a:extLst>
              <a:ext uri="{FF2B5EF4-FFF2-40B4-BE49-F238E27FC236}">
                <a16:creationId xmlns:a16="http://schemas.microsoft.com/office/drawing/2014/main" id="{700C1543-43E6-5891-2D09-3D7FA760E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22625"/>
            <a:ext cx="8077200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6">
            <a:extLst>
              <a:ext uri="{FF2B5EF4-FFF2-40B4-BE49-F238E27FC236}">
                <a16:creationId xmlns:a16="http://schemas.microsoft.com/office/drawing/2014/main" id="{071FAD58-2129-6C4A-BC1D-9E8EAE337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491288"/>
            <a:ext cx="200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[POSA]-Fig/P.310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arrow" w="lg" len="lg"/>
          <a:tailEnd type="arrow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arrow" w="lg" len="lg"/>
          <a:tailEnd type="arrow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6210</TotalTime>
  <Words>2914</Words>
  <Application>Microsoft Office PowerPoint</Application>
  <PresentationFormat>On-screen Show (4:3)</PresentationFormat>
  <Paragraphs>509</Paragraphs>
  <Slides>52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Arial</vt:lpstr>
      <vt:lpstr>Default Design</vt:lpstr>
      <vt:lpstr>Course contents</vt:lpstr>
      <vt:lpstr>Distributed systems</vt:lpstr>
      <vt:lpstr>Wanted Client-Server interaction:  invoking Remote methods</vt:lpstr>
      <vt:lpstr>Client-Server interaction:  invoking Remote methods</vt:lpstr>
      <vt:lpstr>We need support for distributed applications:</vt:lpstr>
      <vt:lpstr>Architectural pattern for  distributed systems</vt:lpstr>
      <vt:lpstr>Forwarder-Receiver</vt:lpstr>
      <vt:lpstr> Forwarder-Receiver Example </vt:lpstr>
      <vt:lpstr>Structure of Forwarder Receiver</vt:lpstr>
      <vt:lpstr>Structure of Forwarder-Receiver</vt:lpstr>
      <vt:lpstr>Dynamics Forwarder-Receiver</vt:lpstr>
      <vt:lpstr> Implementation example</vt:lpstr>
      <vt:lpstr>Analysis of  Forwarder-Receiver</vt:lpstr>
      <vt:lpstr>The Forwarder-Receiver Pattern and the Typical Client-Server</vt:lpstr>
      <vt:lpstr>Types of communication channels</vt:lpstr>
      <vt:lpstr>Send-Receive</vt:lpstr>
      <vt:lpstr>Request-Reply</vt:lpstr>
      <vt:lpstr>Implementations</vt:lpstr>
      <vt:lpstr>Implementation Forwarder-Receiver over Send-Receive</vt:lpstr>
      <vt:lpstr>Client-Dispatcher-Server</vt:lpstr>
      <vt:lpstr>Structure of Client-Dispatcher-Server</vt:lpstr>
      <vt:lpstr>Structure of Client-Dispatcher-Server</vt:lpstr>
      <vt:lpstr>Variant: Client-Dispatcher-Service</vt:lpstr>
      <vt:lpstr>Interaction Client-Dispatcher-Server</vt:lpstr>
      <vt:lpstr>Example Peer-to-Peer: Implementation with Forwarder-Receiver</vt:lpstr>
      <vt:lpstr>Example Peer-to-Peer: Implementation with Forw-Rec + Dispatcher</vt:lpstr>
      <vt:lpstr>Example Peer-to-Peer: Implem with Req-Repl + Dispatcher</vt:lpstr>
      <vt:lpstr>Consequences of  Client-Dispatcher-Server</vt:lpstr>
      <vt:lpstr>Example Client-Server: Implem with Req-Repl + Dispatcher</vt:lpstr>
      <vt:lpstr>Example Client-Server: </vt:lpstr>
      <vt:lpstr>Proxy and Remote Proxy</vt:lpstr>
      <vt:lpstr>Proxy – The structure</vt:lpstr>
      <vt:lpstr>Proxy – The dynamics</vt:lpstr>
      <vt:lpstr>Remote Proxy</vt:lpstr>
      <vt:lpstr>Remote Proxy</vt:lpstr>
      <vt:lpstr>Broker</vt:lpstr>
      <vt:lpstr>Broker vs Forwarder-Receiver</vt:lpstr>
      <vt:lpstr> Broker - variants</vt:lpstr>
      <vt:lpstr>Indirect Broker</vt:lpstr>
      <vt:lpstr>Broker </vt:lpstr>
      <vt:lpstr>PowerPoint Presentation</vt:lpstr>
      <vt:lpstr>Server registers with Broker</vt:lpstr>
      <vt:lpstr>The Indirect Broker  solves a Client-Server interaction</vt:lpstr>
      <vt:lpstr>Broker - Variants</vt:lpstr>
      <vt:lpstr>Direct Broker</vt:lpstr>
      <vt:lpstr>Important remark</vt:lpstr>
      <vt:lpstr>Example: Client-Server: with Direct Broker</vt:lpstr>
      <vt:lpstr>Example Client-Server: with Direct Broker (cont)</vt:lpstr>
      <vt:lpstr>Generating the code of Proxies</vt:lpstr>
      <vt:lpstr>Broker in practice: Middleware</vt:lpstr>
      <vt:lpstr>Broker in practice: Middleware</vt:lpstr>
      <vt:lpstr>Known uses of the Broker pattern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Ioana Sora</cp:lastModifiedBy>
  <cp:revision>1044</cp:revision>
  <dcterms:created xsi:type="dcterms:W3CDTF">2008-02-07T13:11:39Z</dcterms:created>
  <dcterms:modified xsi:type="dcterms:W3CDTF">2024-03-27T18:53:29Z</dcterms:modified>
</cp:coreProperties>
</file>