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9" r:id="rId3"/>
    <p:sldId id="397" r:id="rId4"/>
    <p:sldId id="398" r:id="rId5"/>
    <p:sldId id="404" r:id="rId6"/>
    <p:sldId id="403" r:id="rId7"/>
    <p:sldId id="401" r:id="rId8"/>
    <p:sldId id="387" r:id="rId9"/>
    <p:sldId id="402" r:id="rId10"/>
    <p:sldId id="405" r:id="rId11"/>
    <p:sldId id="406" r:id="rId12"/>
    <p:sldId id="360" r:id="rId13"/>
    <p:sldId id="361" r:id="rId14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9E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3090" autoAdjust="0"/>
  </p:normalViewPr>
  <p:slideViewPr>
    <p:cSldViewPr>
      <p:cViewPr varScale="1">
        <p:scale>
          <a:sx n="80" d="100"/>
          <a:sy n="80" d="100"/>
        </p:scale>
        <p:origin x="154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6868D1C-8436-5947-6345-2EBFBCA357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86E53FF7-EBA5-79FD-C5B1-883990BE25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37" y="0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8457EE62-D5D5-3C32-AC8C-BE981AD13C5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2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6026FB4E-9BB5-30CA-0D1F-8B42728069F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37" y="9722882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48E25A-00D2-47B0-AAEF-FCDA22D48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6C5255B-8DC7-81A8-24B4-C3910A7100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ADF7146-1789-E9CA-1B06-B7BCECEEA6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9C15DA0-99E5-E8E9-5EDB-3A14B24903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586F17E8-7434-3DC5-5FA1-3809981206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7D529452-7236-350D-835F-35635247FA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F5323072-E6C1-7E89-43C5-B1B99C27F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2C4873-E259-4352-A7D2-4A51F41F5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MFC Microsoft Foundation Classes – MVP Model View  Presenter or Document-View</a:t>
            </a:r>
          </a:p>
          <a:p>
            <a:r>
              <a:rPr lang="en-GB" dirty="0"/>
              <a:t>WPF Windows Presentation Foundation – MVVM Model View </a:t>
            </a:r>
            <a:r>
              <a:rPr lang="en-GB" dirty="0" err="1"/>
              <a:t>ViewModel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C4873-E259-4352-A7D2-4A51F41F5A9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1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8967A33-DFA8-7B8A-AF64-D018D8BA3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182" indent="-2966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434" indent="-2372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008" indent="-2372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581" indent="-2372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155" indent="-23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4728" indent="-23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9302" indent="-23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3876" indent="-23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667204-3CF1-4620-8915-8219D8882C9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4965F7A-7BF5-91B1-4122-AD9564709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DF33A0E9-A6C6-2921-D556-D6C2588DA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0BD11-DD6F-1FDE-98E4-C97FD4CB5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5AD181-28C8-4A4A-247C-EC8A66E3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E02885-F8B8-AE27-6462-C1FB3AFB2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80E3-21EF-43F4-BC32-1A23AD174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5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721BD2-390E-16D0-EE0D-91E03BC74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710F2F-62F8-5A14-CB6A-90CF71BB5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734AE9-3378-3F8D-D1D3-4A5A67E9A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A5A35-112C-47E0-8DFF-1C3FEDC8C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72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E7A57-3853-8012-50E3-B9F7DA26EF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35179B-F9F9-819F-A5BF-011658AC0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40C2B1-6E83-CB79-9D03-F114AA3F9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0EA5-9711-49E7-BA21-02AEA52B4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05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801125-DD83-2A1A-5220-F3701E717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543D8-911F-536A-A114-F9CD893B3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F361B-199D-B942-02D9-2A2DF3A9F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2E9-16A0-4459-B943-1A1DEE96A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07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EC6E16-6EB8-794E-F981-38E2194BC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BAAE15-BD7A-FA1E-0A0B-C6F85E017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9BE9F-7DD1-2108-20A0-960B81296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E94E3-6F5D-4496-8FC3-31794DF21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87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1FC0D-BE10-E670-094F-D792923FC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9067B7-3C86-862A-6A2E-8974DF4EE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4C3DAC-0B69-18BF-3476-86421C244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43C64-CCEA-4C0D-BEB4-B4EAB00DD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46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00400-1C53-6448-BCD9-01147209A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4EDA1-94DB-14B2-E704-76104046A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A3A1D-C153-30C4-F4E8-71A08AE08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E220-6035-418C-9F93-09C91B350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18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692846-7EE2-B0CC-E2D7-9F817D04C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89B829-676B-D831-A424-357984874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5AA7504-5B3B-0A80-8F61-DB48AA849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00BC2-A046-4D24-BA70-D2DE16B26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6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5F0A7B-67BC-8607-01EE-08B1BAB53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211073-50FB-7356-7C5D-CA472CC6E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232172-4711-F646-FCA4-E4B841EF4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75DE-4EF4-4934-BB6D-6F019800F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686413-EF2C-008E-22E4-BEB8186AC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CD920A-6BD5-41F1-D474-A9923FCCD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E78008-06AF-7B5C-B6DA-8AAD5245E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ED83-00D3-45A2-91D4-B015D9E72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55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A355A-A7A5-91C6-A55A-18A09F6BC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656C3-217C-E22E-F47F-1A1BA6704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C5DBE-1439-4ED8-8A3D-91F1CB188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18B8-F476-4ACE-B88A-CE0BB2480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49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D6D36-4C4B-7DB4-6E29-6133A632D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B1A1E3-6B1D-9E05-9AB7-B288128F5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C9038-B1CE-0B34-72C1-846E259A9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8994F-9F5C-4C1F-84E0-D47F896C0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35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E9387F-9F9C-4433-F1EB-B4571A0D8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F4EB12-9FA6-B239-BDC8-13040477D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568721-B3AA-2B9C-2FA9-9AA9E11440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FFD8D6-53CC-D096-56AD-F2DFFBECFF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4FFC88-710F-AA01-824E-02A7FE725D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E7BFEE-AE41-4B31-B9A6-395C34193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gfoot.cs.upt.ro/~ioana/arhit-eng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taff.cs.upt.ro/~ioana/arhit-engl/curs/t4d.html" TargetMode="External"/><Relationship Id="rId3" Type="http://schemas.openxmlformats.org/officeDocument/2006/relationships/hyperlink" Target="https://staff.cs.upt.ro/~ioana/arhit-engl/curs/t3_evbus.html" TargetMode="External"/><Relationship Id="rId7" Type="http://schemas.openxmlformats.org/officeDocument/2006/relationships/hyperlink" Target="https://staff.cs.upt.ro/~ioana/arhit-engl/curs/t4c.html" TargetMode="External"/><Relationship Id="rId2" Type="http://schemas.openxmlformats.org/officeDocument/2006/relationships/hyperlink" Target="https://staff.cs.upt.ro/~ioana/arhit-engl/curs/t2a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ff.cs.upt.ro/~ioana/arhit-engl/curs/t4b.html" TargetMode="External"/><Relationship Id="rId5" Type="http://schemas.openxmlformats.org/officeDocument/2006/relationships/hyperlink" Target="https://staff.cs.upt.ro/~ioana/arhit-engl/curs/t3_broker.html" TargetMode="External"/><Relationship Id="rId4" Type="http://schemas.openxmlformats.org/officeDocument/2006/relationships/hyperlink" Target="https://staff.cs.upt.ro/~ioana/arhit-engl/curs/my_serializ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v.upt.ro/course/view.php?id=1661" TargetMode="External"/><Relationship Id="rId2" Type="http://schemas.openxmlformats.org/officeDocument/2006/relationships/hyperlink" Target="https://cv.upt.ro/course/view.php?id=16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ff.cs.upt.ro/~ioana/arhit-engl/" TargetMode="External"/><Relationship Id="rId4" Type="http://schemas.openxmlformats.org/officeDocument/2006/relationships/hyperlink" Target="http://bigfoot.cs.upt.ro/~ioana/arhit-engl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rocks-river-stones-nature-713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9A8A385-1E4C-188E-C6ED-52FC39CF80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3200" b="1" dirty="0" err="1"/>
              <a:t>Proiectarea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Arhitectura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Sistemelor</a:t>
            </a:r>
            <a:r>
              <a:rPr lang="en-US" altLang="en-US" sz="3200" b="1" dirty="0"/>
              <a:t> Software </a:t>
            </a:r>
            <a:r>
              <a:rPr lang="en-US" altLang="en-US" sz="3200" b="1" dirty="0" err="1"/>
              <a:t>Complexe</a:t>
            </a:r>
            <a:br>
              <a:rPr lang="en-US" altLang="en-US" sz="3600" b="1" dirty="0"/>
            </a:br>
            <a:br>
              <a:rPr lang="en-US" altLang="en-US" sz="2800" b="1" dirty="0"/>
            </a:br>
            <a:r>
              <a:rPr lang="en-US" altLang="en-US" sz="3200" b="1" dirty="0"/>
              <a:t>Design and Architecture of Complex Software Systems</a:t>
            </a:r>
            <a:endParaRPr lang="en-US" altLang="en-US" sz="2800" b="1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E0970AD-F721-C1E9-DF31-88A3D7056F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800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Conf.dr.ing</a:t>
            </a:r>
            <a:r>
              <a:rPr lang="en-US" altLang="en-US" dirty="0"/>
              <a:t>. Ioana </a:t>
            </a:r>
            <a:r>
              <a:rPr lang="en-US" altLang="en-US" dirty="0" err="1">
                <a:cs typeface="Arial" panose="020B0604020202020204" pitchFamily="34" charset="0"/>
              </a:rPr>
              <a:t>Şora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hlinkClick r:id="rId2"/>
              </a:rPr>
              <a:t>http://staff.cs.upt.ro/~ioana/arhit-engl/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cs typeface="Arial" panose="020B0604020202020204" pitchFamily="34" charset="0"/>
              </a:rPr>
              <a:t>ioana.sora@cs.upt.ro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4FF9-1DA2-5D18-69A7-8D61A23EC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8CC2C81-576B-9136-FF88-D432EFA23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Practical assignments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EE3F51F-03F5-12E8-4105-0965874122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GB" altLang="en-US" sz="1800" dirty="0"/>
              <a:t>Many projects are “toy”-versions of real frameworks.</a:t>
            </a:r>
          </a:p>
          <a:p>
            <a:r>
              <a:rPr lang="en-GB" altLang="en-US" sz="1800" dirty="0"/>
              <a:t>Some example of </a:t>
            </a:r>
            <a:r>
              <a:rPr lang="en-GB" altLang="en-US" sz="1800" dirty="0" err="1"/>
              <a:t>assignmets</a:t>
            </a:r>
            <a:r>
              <a:rPr lang="en-GB" altLang="en-US" sz="1800" dirty="0"/>
              <a:t> (and their real life ”competitors”)</a:t>
            </a:r>
          </a:p>
          <a:p>
            <a:pPr lvl="1"/>
            <a:r>
              <a:rPr lang="en-GB" altLang="en-US" sz="1400" dirty="0"/>
              <a:t>an </a:t>
            </a:r>
            <a:r>
              <a:rPr lang="en-GB" altLang="en-US" sz="1400" dirty="0" err="1"/>
              <a:t>EventBus</a:t>
            </a:r>
            <a:r>
              <a:rPr lang="en-GB" altLang="en-US" sz="1400" dirty="0"/>
              <a:t> (</a:t>
            </a:r>
            <a:r>
              <a:rPr lang="en-GB" altLang="en-US" sz="1400" dirty="0" err="1">
                <a:hlinkClick r:id="rId2"/>
              </a:rPr>
              <a:t>Assignm</a:t>
            </a:r>
            <a:r>
              <a:rPr lang="en-GB" altLang="en-US" sz="1400" dirty="0">
                <a:hlinkClick r:id="rId2"/>
              </a:rPr>
              <a:t> 2-Option A4</a:t>
            </a:r>
            <a:r>
              <a:rPr lang="en-GB" altLang="en-US" sz="1400" dirty="0"/>
              <a:t>, </a:t>
            </a:r>
            <a:r>
              <a:rPr lang="en-GB" altLang="en-US" sz="1400" dirty="0" err="1">
                <a:hlinkClick r:id="rId3"/>
              </a:rPr>
              <a:t>Assignm</a:t>
            </a:r>
            <a:r>
              <a:rPr lang="en-GB" altLang="en-US" sz="1400" dirty="0">
                <a:hlinkClick r:id="rId3"/>
              </a:rPr>
              <a:t> 3-TrackB</a:t>
            </a:r>
            <a:r>
              <a:rPr lang="en-GB" altLang="en-US" sz="1400" dirty="0"/>
              <a:t>),</a:t>
            </a:r>
          </a:p>
          <a:p>
            <a:pPr lvl="1"/>
            <a:r>
              <a:rPr lang="en-GB" altLang="en-US" sz="1400" dirty="0"/>
              <a:t>a Serializer(</a:t>
            </a:r>
            <a:r>
              <a:rPr lang="en-GB" altLang="en-US" sz="1400" dirty="0" err="1">
                <a:hlinkClick r:id="rId4"/>
              </a:rPr>
              <a:t>Assignm</a:t>
            </a:r>
            <a:r>
              <a:rPr lang="en-GB" altLang="en-US" sz="1400" dirty="0">
                <a:hlinkClick r:id="rId4"/>
              </a:rPr>
              <a:t> 2-Option A3</a:t>
            </a:r>
            <a:r>
              <a:rPr lang="en-GB" altLang="en-US" sz="1400" dirty="0"/>
              <a:t>) see  Java (</a:t>
            </a:r>
            <a:r>
              <a:rPr lang="en-GB" altLang="en-US" sz="1400" dirty="0" err="1"/>
              <a:t>writeObject</a:t>
            </a:r>
            <a:r>
              <a:rPr lang="en-GB" altLang="en-US" sz="1400" dirty="0"/>
              <a:t>), .NET (</a:t>
            </a:r>
            <a:r>
              <a:rPr lang="en-GB" altLang="en-US" sz="1400" dirty="0" err="1"/>
              <a:t>System.Runtime.Serialization</a:t>
            </a:r>
            <a:r>
              <a:rPr lang="en-GB" altLang="en-US" sz="1400" dirty="0"/>
              <a:t>)</a:t>
            </a:r>
          </a:p>
          <a:p>
            <a:pPr lvl="1"/>
            <a:r>
              <a:rPr lang="en-GB" altLang="en-US" sz="1400" dirty="0"/>
              <a:t>an Object Request Broker (</a:t>
            </a:r>
            <a:r>
              <a:rPr lang="en-GB" altLang="en-US" sz="1400" dirty="0" err="1">
                <a:hlinkClick r:id="rId5"/>
              </a:rPr>
              <a:t>Assignm</a:t>
            </a:r>
            <a:r>
              <a:rPr lang="en-GB" altLang="en-US" sz="1400" dirty="0">
                <a:hlinkClick r:id="rId5"/>
              </a:rPr>
              <a:t> 3-TrackA</a:t>
            </a:r>
            <a:r>
              <a:rPr lang="en-GB" altLang="en-US" sz="1400" dirty="0"/>
              <a:t>) see Java RMI,  .NET WCF – proxies for services </a:t>
            </a:r>
          </a:p>
          <a:p>
            <a:pPr lvl="1"/>
            <a:r>
              <a:rPr lang="en-GB" altLang="en-US" sz="1400" dirty="0"/>
              <a:t>a Data Binder(</a:t>
            </a:r>
            <a:r>
              <a:rPr lang="en-GB" altLang="en-US" sz="1400" dirty="0">
                <a:hlinkClick r:id="rId6"/>
              </a:rPr>
              <a:t>Assignm4-TrackB</a:t>
            </a:r>
            <a:r>
              <a:rPr lang="en-GB" altLang="en-US" sz="1400" dirty="0"/>
              <a:t>)  see JAXB for XML-Java; JSON-object</a:t>
            </a:r>
          </a:p>
          <a:p>
            <a:pPr lvl="1"/>
            <a:r>
              <a:rPr lang="en-GB" altLang="en-US" sz="1400" dirty="0"/>
              <a:t>a DAO Generator(</a:t>
            </a:r>
            <a:r>
              <a:rPr lang="en-GB" altLang="en-US" sz="1400" dirty="0" err="1">
                <a:hlinkClick r:id="rId7"/>
              </a:rPr>
              <a:t>Assignm</a:t>
            </a:r>
            <a:r>
              <a:rPr lang="en-GB" altLang="en-US" sz="1400" dirty="0">
                <a:hlinkClick r:id="rId7"/>
              </a:rPr>
              <a:t> 4 -</a:t>
            </a:r>
            <a:r>
              <a:rPr lang="en-GB" altLang="en-US" sz="1400" dirty="0" err="1">
                <a:hlinkClick r:id="rId7"/>
              </a:rPr>
              <a:t>TrackC</a:t>
            </a:r>
            <a:r>
              <a:rPr lang="en-GB" altLang="en-US" sz="1400" dirty="0"/>
              <a:t>) see Spring Data -  generates query methods</a:t>
            </a:r>
          </a:p>
          <a:p>
            <a:pPr lvl="1"/>
            <a:r>
              <a:rPr lang="en-GB" altLang="en-US" sz="1400" dirty="0"/>
              <a:t> an ORM(</a:t>
            </a:r>
            <a:r>
              <a:rPr lang="en-GB" altLang="en-US" sz="1400" dirty="0">
                <a:hlinkClick r:id="rId8"/>
              </a:rPr>
              <a:t>Assignm4-TrackD</a:t>
            </a:r>
            <a:r>
              <a:rPr lang="en-GB" altLang="en-US" sz="1400" dirty="0"/>
              <a:t>) see Hibernate, JPA, Jakarta Persistence</a:t>
            </a:r>
          </a:p>
          <a:p>
            <a:r>
              <a:rPr lang="en-GB" altLang="en-US" sz="1800" dirty="0"/>
              <a:t>Why?</a:t>
            </a:r>
          </a:p>
          <a:p>
            <a:pPr lvl="1"/>
            <a:r>
              <a:rPr lang="en-GB" altLang="en-US" sz="1600" dirty="0"/>
              <a:t>Challenging exercises of design and implementation</a:t>
            </a:r>
          </a:p>
          <a:p>
            <a:pPr lvl="1"/>
            <a:r>
              <a:rPr lang="en-GB" altLang="en-US" sz="1600" dirty="0"/>
              <a:t>Understand what kind of designs are inside of some types of </a:t>
            </a:r>
            <a:r>
              <a:rPr lang="en-GB" altLang="en-US" sz="1600" dirty="0" err="1"/>
              <a:t>wellknown</a:t>
            </a:r>
            <a:r>
              <a:rPr lang="en-GB" altLang="en-US" sz="1600" dirty="0"/>
              <a:t> frameworks</a:t>
            </a:r>
          </a:p>
          <a:p>
            <a:r>
              <a:rPr lang="en-GB" altLang="en-US" sz="2000" dirty="0"/>
              <a:t>“Rescue assignment”: for 5 in </a:t>
            </a:r>
            <a:r>
              <a:rPr lang="en-GB" altLang="en-US" sz="2000" dirty="0" err="1"/>
              <a:t>lab+exam</a:t>
            </a:r>
            <a:r>
              <a:rPr lang="en-GB" altLang="en-US" sz="2000" dirty="0"/>
              <a:t>: write an essay about a topic from the domain of software design and architecture</a:t>
            </a:r>
          </a:p>
          <a:p>
            <a:pPr lvl="1"/>
            <a:endParaRPr lang="en-GB" altLang="en-US" sz="2000" dirty="0"/>
          </a:p>
          <a:p>
            <a:pPr lvl="1"/>
            <a:endParaRPr lang="en-GB" altLang="en-US" sz="2000" dirty="0"/>
          </a:p>
          <a:p>
            <a:pPr lvl="1"/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0177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40F87-270B-D942-96DD-2171DE47D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44E0-0587-C3A4-ACC0-8BCFC28B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EBD6-8A0A-BFB3-AEA0-F8D60CB4E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95C80-45A0-F4D0-8E32-260029A0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677"/>
            <a:ext cx="9144000" cy="63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CEE3BB8-A0C1-6D67-AAF2-E565C467F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Course  Webpage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02EE0DC-C163-DBD1-6C0A-60385B856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On Campus Virtual</a:t>
            </a:r>
          </a:p>
          <a:p>
            <a:pPr eaLnBrk="1" hangingPunct="1"/>
            <a:r>
              <a:rPr lang="en-US" altLang="en-US" sz="2800" dirty="0"/>
              <a:t>PASSC  </a:t>
            </a:r>
            <a:r>
              <a:rPr lang="en-US" altLang="en-US" sz="2800" dirty="0">
                <a:hlinkClick r:id="rId2"/>
              </a:rPr>
              <a:t>https://cv.upt.ro/course/view.php?id=1604</a:t>
            </a:r>
            <a:r>
              <a:rPr lang="en-US" altLang="en-US" sz="2800" dirty="0"/>
              <a:t> </a:t>
            </a:r>
          </a:p>
          <a:p>
            <a:pPr eaLnBrk="1" hangingPunct="1"/>
            <a:r>
              <a:rPr lang="en-US" altLang="en-US" sz="2800" dirty="0"/>
              <a:t>DACSS </a:t>
            </a:r>
            <a:r>
              <a:rPr lang="en-US" altLang="en-US" sz="2800" dirty="0">
                <a:hlinkClick r:id="rId3"/>
              </a:rPr>
              <a:t>https://cv.upt.ro/course/view.php?id=1661</a:t>
            </a:r>
            <a:endParaRPr lang="en-US" altLang="en-US" sz="2800" dirty="0"/>
          </a:p>
          <a:p>
            <a:pPr marL="0" indent="0" eaLnBrk="1" hangingPunct="1">
              <a:buNone/>
            </a:pPr>
            <a:endParaRPr lang="en-US" altLang="en-US" dirty="0">
              <a:hlinkClick r:id="rId4"/>
            </a:endParaRPr>
          </a:p>
          <a:p>
            <a:pPr eaLnBrk="1" hangingPunct="1"/>
            <a:r>
              <a:rPr lang="en-US" altLang="en-US" sz="2800" dirty="0">
                <a:hlinkClick r:id="rId5"/>
              </a:rPr>
              <a:t>http://staff.cs.upt.ro/~ioana/arhit-engl/</a:t>
            </a:r>
            <a:endParaRPr lang="en-US" altLang="en-US" sz="2800" dirty="0"/>
          </a:p>
          <a:p>
            <a:pPr lvl="2" eaLnBrk="1" hangingPunct="1"/>
            <a:r>
              <a:rPr lang="en-US" altLang="en-US" sz="2000" dirty="0"/>
              <a:t>Lectures slides and schedule</a:t>
            </a:r>
          </a:p>
          <a:p>
            <a:pPr lvl="2" eaLnBrk="1" hangingPunct="1"/>
            <a:r>
              <a:rPr lang="en-US" altLang="en-US" sz="2000" dirty="0"/>
              <a:t>Lab assignments</a:t>
            </a:r>
          </a:p>
          <a:p>
            <a:pPr lvl="2" eaLnBrk="1" hangingPunct="1"/>
            <a:r>
              <a:rPr lang="en-US" altLang="en-US" sz="2000" dirty="0"/>
              <a:t>Bibliographic pointers and additional resources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2C08FFC-A966-1B3D-BF97-747E017E1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Resources</a:t>
            </a:r>
          </a:p>
        </p:txBody>
      </p:sp>
      <p:pic>
        <p:nvPicPr>
          <p:cNvPr id="78853" name="Picture 2">
            <a:extLst>
              <a:ext uri="{FF2B5EF4-FFF2-40B4-BE49-F238E27FC236}">
                <a16:creationId xmlns:a16="http://schemas.microsoft.com/office/drawing/2014/main" id="{CF0C4622-7301-103E-1549-17A69E0E2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124200"/>
            <a:ext cx="24336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4" descr="A picture containing text, sport, athletic game, golf&#10;&#10;Description automatically generated">
            <a:extLst>
              <a:ext uri="{FF2B5EF4-FFF2-40B4-BE49-F238E27FC236}">
                <a16:creationId xmlns:a16="http://schemas.microsoft.com/office/drawing/2014/main" id="{57E63794-DD37-D061-059E-2B7C384BE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22" y="1287462"/>
            <a:ext cx="23590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coperta_posa1">
            <a:extLst>
              <a:ext uri="{FF2B5EF4-FFF2-40B4-BE49-F238E27FC236}">
                <a16:creationId xmlns:a16="http://schemas.microsoft.com/office/drawing/2014/main" id="{CD282D74-794C-3B65-A43E-D87164E6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03" y="1358107"/>
            <a:ext cx="2486025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9DD499-6A20-2E2B-A94A-C813A880AD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" y="276995"/>
            <a:ext cx="2206971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851" name="Picture 5" descr="nock">
            <a:extLst>
              <a:ext uri="{FF2B5EF4-FFF2-40B4-BE49-F238E27FC236}">
                <a16:creationId xmlns:a16="http://schemas.microsoft.com/office/drawing/2014/main" id="{D849EF67-2CD7-141B-3D28-A97D6AD73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3657600"/>
            <a:ext cx="2165350" cy="303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fowler">
            <a:extLst>
              <a:ext uri="{FF2B5EF4-FFF2-40B4-BE49-F238E27FC236}">
                <a16:creationId xmlns:a16="http://schemas.microsoft.com/office/drawing/2014/main" id="{B8303455-DBBC-B2E9-A977-1CBF0CA6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7"/>
          <a:stretch>
            <a:fillRect/>
          </a:stretch>
        </p:blipFill>
        <p:spPr bwMode="auto">
          <a:xfrm>
            <a:off x="3221038" y="4381500"/>
            <a:ext cx="219868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5065-F930-30DA-5BBF-D28FDD18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Quizz </a:t>
            </a:r>
            <a:endParaRPr lang="en-GB" dirty="0"/>
          </a:p>
        </p:txBody>
      </p:sp>
      <p:pic>
        <p:nvPicPr>
          <p:cNvPr id="5" name="Content Placeholder 4" descr="Tongue face outline with solid fill">
            <a:extLst>
              <a:ext uri="{FF2B5EF4-FFF2-40B4-BE49-F238E27FC236}">
                <a16:creationId xmlns:a16="http://schemas.microsoft.com/office/drawing/2014/main" id="{01196EEC-C4FF-1B35-4495-6E5E47CFB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1868287"/>
            <a:ext cx="914400" cy="914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47CCD-0FEC-35E7-411C-AA2F7383F570}"/>
              </a:ext>
            </a:extLst>
          </p:cNvPr>
          <p:cNvSpPr txBox="1"/>
          <p:nvPr/>
        </p:nvSpPr>
        <p:spPr>
          <a:xfrm>
            <a:off x="0" y="3471403"/>
            <a:ext cx="913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do the following software systems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194855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84A4D26-E303-69B3-15D8-C1E23F13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63" y="955460"/>
            <a:ext cx="4116413" cy="2473540"/>
          </a:xfrm>
          <a:prstGeom prst="rect">
            <a:avLst/>
          </a:prstGeom>
        </p:spPr>
      </p:pic>
      <p:pic>
        <p:nvPicPr>
          <p:cNvPr id="7" name="Picture 6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7290DE94-D470-64D5-0933-03DBEECE8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68817"/>
            <a:ext cx="5848350" cy="2722508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F91C12C-9C45-4A71-151D-7A3AA87CF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6" y="289355"/>
            <a:ext cx="4500742" cy="3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5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BB6B2EC-DE56-2270-69E9-B80628307159}"/>
              </a:ext>
            </a:extLst>
          </p:cNvPr>
          <p:cNvSpPr/>
          <p:nvPr/>
        </p:nvSpPr>
        <p:spPr>
          <a:xfrm>
            <a:off x="1143000" y="4241252"/>
            <a:ext cx="2117365" cy="6838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WPF (MVVM)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7BF0F5-80ED-3391-2419-BCB320B6B956}"/>
              </a:ext>
            </a:extLst>
          </p:cNvPr>
          <p:cNvSpPr/>
          <p:nvPr/>
        </p:nvSpPr>
        <p:spPr>
          <a:xfrm>
            <a:off x="911274" y="3703862"/>
            <a:ext cx="2318524" cy="626723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MFC (MVP)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83CCDC-C579-A7DE-5F94-A3E022C13480}"/>
              </a:ext>
            </a:extLst>
          </p:cNvPr>
          <p:cNvSpPr/>
          <p:nvPr/>
        </p:nvSpPr>
        <p:spPr>
          <a:xfrm>
            <a:off x="5658243" y="4974246"/>
            <a:ext cx="1620957" cy="6838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Django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C2D0-2CF3-EDE0-500E-D37ED077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they have in common?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4D00E-6A8E-AF33-6D78-D447F3E04544}"/>
              </a:ext>
            </a:extLst>
          </p:cNvPr>
          <p:cNvSpPr txBox="1"/>
          <p:nvPr/>
        </p:nvSpPr>
        <p:spPr>
          <a:xfrm>
            <a:off x="3822963" y="5196381"/>
            <a:ext cx="1714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TurboVision</a:t>
            </a:r>
            <a:r>
              <a:rPr lang="en-GB" dirty="0"/>
              <a:t> application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cca</a:t>
            </a:r>
            <a:r>
              <a:rPr lang="en-GB" dirty="0"/>
              <a:t> 1990)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F3A947-A32F-5229-DB74-CF407E629271}"/>
              </a:ext>
            </a:extLst>
          </p:cNvPr>
          <p:cNvSpPr/>
          <p:nvPr/>
        </p:nvSpPr>
        <p:spPr>
          <a:xfrm>
            <a:off x="637322" y="1752600"/>
            <a:ext cx="2645759" cy="188545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Java Swing application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5D8651-9A55-E282-900D-794D609216C0}"/>
              </a:ext>
            </a:extLst>
          </p:cNvPr>
          <p:cNvSpPr/>
          <p:nvPr/>
        </p:nvSpPr>
        <p:spPr>
          <a:xfrm>
            <a:off x="6264142" y="1496477"/>
            <a:ext cx="2645759" cy="188545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Spring MVC web application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2D1BC2-6EE2-5645-9BC9-E719C0929F18}"/>
              </a:ext>
            </a:extLst>
          </p:cNvPr>
          <p:cNvSpPr/>
          <p:nvPr/>
        </p:nvSpPr>
        <p:spPr>
          <a:xfrm>
            <a:off x="3283081" y="4909809"/>
            <a:ext cx="2645759" cy="188545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TurboVision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application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cca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1990)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BD4389-1058-ABC5-A60A-BD30370F9B46}"/>
              </a:ext>
            </a:extLst>
          </p:cNvPr>
          <p:cNvSpPr/>
          <p:nvPr/>
        </p:nvSpPr>
        <p:spPr>
          <a:xfrm>
            <a:off x="5883635" y="4574945"/>
            <a:ext cx="1620957" cy="6838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Laravel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F19A2A-061B-1420-B283-EF5C46434FE3}"/>
              </a:ext>
            </a:extLst>
          </p:cNvPr>
          <p:cNvSpPr/>
          <p:nvPr/>
        </p:nvSpPr>
        <p:spPr>
          <a:xfrm>
            <a:off x="6264142" y="4081590"/>
            <a:ext cx="1620957" cy="6838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Ruby on Rails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23E478-F678-BFBB-BD4E-9EB03F6987DD}"/>
              </a:ext>
            </a:extLst>
          </p:cNvPr>
          <p:cNvSpPr/>
          <p:nvPr/>
        </p:nvSpPr>
        <p:spPr>
          <a:xfrm>
            <a:off x="6481878" y="3495129"/>
            <a:ext cx="1620957" cy="6838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ASP.NET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9C4BDC-2F58-00B8-89C8-4B0DA48AA811}"/>
              </a:ext>
            </a:extLst>
          </p:cNvPr>
          <p:cNvSpPr/>
          <p:nvPr/>
        </p:nvSpPr>
        <p:spPr>
          <a:xfrm>
            <a:off x="2731714" y="1358726"/>
            <a:ext cx="3962400" cy="40514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Model View Controller (MVC) architectures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590EBC-AC70-E444-DD9A-6B8B2F294E9E}"/>
              </a:ext>
            </a:extLst>
          </p:cNvPr>
          <p:cNvSpPr/>
          <p:nvPr/>
        </p:nvSpPr>
        <p:spPr>
          <a:xfrm>
            <a:off x="284296" y="4909809"/>
            <a:ext cx="2645759" cy="18854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MVC GUI framework: in Smalltalk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cca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1980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032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2" grpId="0" animBg="1"/>
      <p:bldP spid="21" grpId="0" animBg="1"/>
      <p:bldP spid="23" grpId="0" animBg="1"/>
      <p:bldP spid="24" grpId="0" animBg="1"/>
      <p:bldP spid="1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7D429-5E4F-F048-EDD7-09453C0C6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624F-6C65-FFFF-A1B8-D3AD081F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MVC architectural pattern for interactive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3E165-B4DB-B82C-EA0C-304694173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MVC architectures are composed from 3 predefined subsystems:</a:t>
            </a:r>
          </a:p>
          <a:p>
            <a:pPr lvl="1"/>
            <a:r>
              <a:rPr lang="en-GB" sz="2400" dirty="0"/>
              <a:t>Model: manages data and business logic. </a:t>
            </a:r>
          </a:p>
          <a:p>
            <a:pPr lvl="2"/>
            <a:r>
              <a:rPr lang="en-GB" sz="2000" b="0" i="0" dirty="0">
                <a:solidFill>
                  <a:srgbClr val="1B1B1B"/>
                </a:solidFill>
                <a:effectLst/>
                <a:latin typeface="Inter"/>
              </a:rPr>
              <a:t>If the state of this data changes, then the model will usually notify the View and in some variants also notifies the Controller</a:t>
            </a:r>
          </a:p>
          <a:p>
            <a:pPr lvl="1"/>
            <a:r>
              <a:rPr lang="en-GB" sz="2400" dirty="0">
                <a:solidFill>
                  <a:srgbClr val="1B1B1B"/>
                </a:solidFill>
                <a:latin typeface="Inter"/>
              </a:rPr>
              <a:t>View: handles layout and display. </a:t>
            </a:r>
          </a:p>
          <a:p>
            <a:pPr lvl="2"/>
            <a:r>
              <a:rPr lang="en-GB" sz="2000" dirty="0">
                <a:solidFill>
                  <a:srgbClr val="1B1B1B"/>
                </a:solidFill>
                <a:latin typeface="Inter"/>
              </a:rPr>
              <a:t>In some variants handles also user input and notifies Controller about user requests</a:t>
            </a:r>
          </a:p>
          <a:p>
            <a:pPr lvl="1"/>
            <a:r>
              <a:rPr lang="en-GB" sz="2400" dirty="0"/>
              <a:t>Controller: routes commands to the model and view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56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FB72-7925-0F98-8692-79023959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MVC architectural pattern for interactive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57D6E2-055C-C7E9-2AD5-B34FFFB1B3D3}"/>
              </a:ext>
            </a:extLst>
          </p:cNvPr>
          <p:cNvSpPr/>
          <p:nvPr/>
        </p:nvSpPr>
        <p:spPr>
          <a:xfrm>
            <a:off x="5906678" y="41910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8F6DC-6F4E-91B3-857E-8E6EF71D5EE9}"/>
              </a:ext>
            </a:extLst>
          </p:cNvPr>
          <p:cNvSpPr/>
          <p:nvPr/>
        </p:nvSpPr>
        <p:spPr>
          <a:xfrm>
            <a:off x="3886200" y="2362200"/>
            <a:ext cx="1219200" cy="803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1F7628-9EAC-E142-4BE3-B00A9DC69720}"/>
              </a:ext>
            </a:extLst>
          </p:cNvPr>
          <p:cNvSpPr/>
          <p:nvPr/>
        </p:nvSpPr>
        <p:spPr>
          <a:xfrm>
            <a:off x="1956862" y="4121595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View</a:t>
            </a:r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DC391AB1-8BB1-3F39-4286-1244A3679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9000" y="5572506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0EE78E-98AF-E4ED-718B-209ECAEF1C7B}"/>
              </a:ext>
            </a:extLst>
          </p:cNvPr>
          <p:cNvCxnSpPr>
            <a:cxnSpLocks/>
            <a:stCxn id="4" idx="0"/>
            <a:endCxn id="5" idx="3"/>
          </p:cNvCxnSpPr>
          <p:nvPr/>
        </p:nvCxnSpPr>
        <p:spPr>
          <a:xfrm flipH="1" flipV="1">
            <a:off x="5105400" y="2763940"/>
            <a:ext cx="1410878" cy="1427060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0BCCFD-98B5-5A99-6455-4C7E138372E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566462" y="2658554"/>
            <a:ext cx="1275761" cy="1463041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3FAC3B-1CE8-F1A8-77F4-F8BF50EE005B}"/>
              </a:ext>
            </a:extLst>
          </p:cNvPr>
          <p:cNvSpPr txBox="1"/>
          <p:nvPr/>
        </p:nvSpPr>
        <p:spPr>
          <a:xfrm>
            <a:off x="5915290" y="334025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updateModel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85445D-F70D-CACE-43B4-76133C2C2194}"/>
              </a:ext>
            </a:extLst>
          </p:cNvPr>
          <p:cNvSpPr txBox="1"/>
          <p:nvPr/>
        </p:nvSpPr>
        <p:spPr>
          <a:xfrm>
            <a:off x="2209800" y="317943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getData</a:t>
            </a:r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CF7630-C028-3C28-2569-CB07908B8191}"/>
              </a:ext>
            </a:extLst>
          </p:cNvPr>
          <p:cNvCxnSpPr>
            <a:cxnSpLocks/>
          </p:cNvCxnSpPr>
          <p:nvPr/>
        </p:nvCxnSpPr>
        <p:spPr>
          <a:xfrm flipH="1">
            <a:off x="2871262" y="3018690"/>
            <a:ext cx="940717" cy="1102905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AC03631-4F22-FFD9-EB8F-00BE0FBE8441}"/>
              </a:ext>
            </a:extLst>
          </p:cNvPr>
          <p:cNvSpPr txBox="1"/>
          <p:nvPr/>
        </p:nvSpPr>
        <p:spPr>
          <a:xfrm>
            <a:off x="3200400" y="34290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notifyChange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1DE8A0-6BD8-7FB0-B1AC-4B462591B986}"/>
              </a:ext>
            </a:extLst>
          </p:cNvPr>
          <p:cNvSpPr txBox="1"/>
          <p:nvPr/>
        </p:nvSpPr>
        <p:spPr>
          <a:xfrm>
            <a:off x="3972996" y="40386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sendUserInput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688568-FA26-E860-CCBD-6C425B505618}"/>
              </a:ext>
            </a:extLst>
          </p:cNvPr>
          <p:cNvCxnSpPr>
            <a:cxnSpLocks/>
          </p:cNvCxnSpPr>
          <p:nvPr/>
        </p:nvCxnSpPr>
        <p:spPr>
          <a:xfrm>
            <a:off x="3139437" y="4419600"/>
            <a:ext cx="276724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4D75FB-F569-C76D-B425-B76178142F2E}"/>
              </a:ext>
            </a:extLst>
          </p:cNvPr>
          <p:cNvCxnSpPr>
            <a:cxnSpLocks/>
          </p:cNvCxnSpPr>
          <p:nvPr/>
        </p:nvCxnSpPr>
        <p:spPr>
          <a:xfrm flipH="1" flipV="1">
            <a:off x="3117734" y="4648200"/>
            <a:ext cx="2788944" cy="17518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A0A1560-0E1F-4363-03B1-E9A74469E751}"/>
              </a:ext>
            </a:extLst>
          </p:cNvPr>
          <p:cNvSpPr txBox="1"/>
          <p:nvPr/>
        </p:nvSpPr>
        <p:spPr>
          <a:xfrm>
            <a:off x="3898235" y="4648200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selectView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26C1E-A5AA-CE87-E2EF-2EF856DB1866}"/>
              </a:ext>
            </a:extLst>
          </p:cNvPr>
          <p:cNvSpPr txBox="1"/>
          <p:nvPr/>
        </p:nvSpPr>
        <p:spPr>
          <a:xfrm>
            <a:off x="5053537" y="5682592"/>
            <a:ext cx="3962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(*) some variations may exist in the way the subsystems interact</a:t>
            </a:r>
          </a:p>
          <a:p>
            <a:r>
              <a:rPr lang="en-GB" sz="1600" dirty="0"/>
              <a:t>(**)variants of the MVC pattern: MVP, MVVM, etc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E8760E-9C2D-E997-E15A-421E0ABB9028}"/>
              </a:ext>
            </a:extLst>
          </p:cNvPr>
          <p:cNvCxnSpPr>
            <a:cxnSpLocks/>
          </p:cNvCxnSpPr>
          <p:nvPr/>
        </p:nvCxnSpPr>
        <p:spPr>
          <a:xfrm flipV="1">
            <a:off x="4343400" y="5017532"/>
            <a:ext cx="1970604" cy="842256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1EEBF0-B27A-E60A-C9D8-0ACC1963ACF2}"/>
              </a:ext>
            </a:extLst>
          </p:cNvPr>
          <p:cNvCxnSpPr>
            <a:cxnSpLocks/>
          </p:cNvCxnSpPr>
          <p:nvPr/>
        </p:nvCxnSpPr>
        <p:spPr>
          <a:xfrm flipH="1" flipV="1">
            <a:off x="2718863" y="4981883"/>
            <a:ext cx="862537" cy="700709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3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with rocks in the water&#10;&#10;Description automatically generated">
            <a:extLst>
              <a:ext uri="{FF2B5EF4-FFF2-40B4-BE49-F238E27FC236}">
                <a16:creationId xmlns:a16="http://schemas.microsoft.com/office/drawing/2014/main" id="{70FE5AAD-AF84-C543-A762-DA70023AB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754" b="-38404"/>
          <a:stretch/>
        </p:blipFill>
        <p:spPr>
          <a:xfrm>
            <a:off x="-14140" y="2977430"/>
            <a:ext cx="9144000" cy="38868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430AAB-9128-63AA-108D-8B7218F1BBC4}"/>
              </a:ext>
            </a:extLst>
          </p:cNvPr>
          <p:cNvCxnSpPr>
            <a:cxnSpLocks/>
          </p:cNvCxnSpPr>
          <p:nvPr/>
        </p:nvCxnSpPr>
        <p:spPr>
          <a:xfrm flipV="1">
            <a:off x="3124200" y="5029200"/>
            <a:ext cx="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4B18C5-7EA6-3619-F9FE-83548545E1DB}"/>
              </a:ext>
            </a:extLst>
          </p:cNvPr>
          <p:cNvCxnSpPr>
            <a:cxnSpLocks/>
          </p:cNvCxnSpPr>
          <p:nvPr/>
        </p:nvCxnSpPr>
        <p:spPr>
          <a:xfrm flipV="1">
            <a:off x="3124200" y="4311257"/>
            <a:ext cx="3276600" cy="178474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29F94B-A4F4-8C16-EEB4-9F438DBCDDDB}"/>
              </a:ext>
            </a:extLst>
          </p:cNvPr>
          <p:cNvSpPr txBox="1"/>
          <p:nvPr/>
        </p:nvSpPr>
        <p:spPr>
          <a:xfrm>
            <a:off x="2339108" y="6214030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Architectural Patterns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A365A9-856B-6810-AB73-7953C76B16DA}"/>
              </a:ext>
            </a:extLst>
          </p:cNvPr>
          <p:cNvSpPr/>
          <p:nvPr/>
        </p:nvSpPr>
        <p:spPr>
          <a:xfrm>
            <a:off x="435990" y="1993644"/>
            <a:ext cx="8493909" cy="633745"/>
          </a:xfrm>
          <a:custGeom>
            <a:avLst/>
            <a:gdLst>
              <a:gd name="connsiteX0" fmla="*/ 0 w 8493909"/>
              <a:gd name="connsiteY0" fmla="*/ 219453 h 633745"/>
              <a:gd name="connsiteX1" fmla="*/ 716437 w 8493909"/>
              <a:gd name="connsiteY1" fmla="*/ 2636 h 633745"/>
              <a:gd name="connsiteX2" fmla="*/ 1244338 w 8493909"/>
              <a:gd name="connsiteY2" fmla="*/ 351428 h 633745"/>
              <a:gd name="connsiteX3" fmla="*/ 2083324 w 8493909"/>
              <a:gd name="connsiteY3" fmla="*/ 624805 h 633745"/>
              <a:gd name="connsiteX4" fmla="*/ 3601039 w 8493909"/>
              <a:gd name="connsiteY4" fmla="*/ 12063 h 633745"/>
              <a:gd name="connsiteX5" fmla="*/ 5099901 w 8493909"/>
              <a:gd name="connsiteY5" fmla="*/ 398562 h 633745"/>
              <a:gd name="connsiteX6" fmla="*/ 6504495 w 8493909"/>
              <a:gd name="connsiteY6" fmla="*/ 78051 h 633745"/>
              <a:gd name="connsiteX7" fmla="*/ 8239027 w 8493909"/>
              <a:gd name="connsiteY7" fmla="*/ 492830 h 633745"/>
              <a:gd name="connsiteX8" fmla="*/ 8484124 w 8493909"/>
              <a:gd name="connsiteY8" fmla="*/ 502257 h 633745"/>
              <a:gd name="connsiteX9" fmla="*/ 8484124 w 8493909"/>
              <a:gd name="connsiteY9" fmla="*/ 502257 h 63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3909" h="633745">
                <a:moveTo>
                  <a:pt x="0" y="219453"/>
                </a:moveTo>
                <a:cubicBezTo>
                  <a:pt x="254523" y="100046"/>
                  <a:pt x="509047" y="-19360"/>
                  <a:pt x="716437" y="2636"/>
                </a:cubicBezTo>
                <a:cubicBezTo>
                  <a:pt x="923827" y="24632"/>
                  <a:pt x="1016524" y="247733"/>
                  <a:pt x="1244338" y="351428"/>
                </a:cubicBezTo>
                <a:cubicBezTo>
                  <a:pt x="1472153" y="455123"/>
                  <a:pt x="1690541" y="681366"/>
                  <a:pt x="2083324" y="624805"/>
                </a:cubicBezTo>
                <a:cubicBezTo>
                  <a:pt x="2476107" y="568244"/>
                  <a:pt x="3098276" y="49770"/>
                  <a:pt x="3601039" y="12063"/>
                </a:cubicBezTo>
                <a:cubicBezTo>
                  <a:pt x="4103802" y="-25644"/>
                  <a:pt x="4615992" y="387564"/>
                  <a:pt x="5099901" y="398562"/>
                </a:cubicBezTo>
                <a:cubicBezTo>
                  <a:pt x="5583810" y="409560"/>
                  <a:pt x="5981307" y="62340"/>
                  <a:pt x="6504495" y="78051"/>
                </a:cubicBezTo>
                <a:cubicBezTo>
                  <a:pt x="7027683" y="93762"/>
                  <a:pt x="7909089" y="422129"/>
                  <a:pt x="8239027" y="492830"/>
                </a:cubicBezTo>
                <a:cubicBezTo>
                  <a:pt x="8568965" y="563531"/>
                  <a:pt x="8484124" y="502257"/>
                  <a:pt x="8484124" y="502257"/>
                </a:cubicBezTo>
                <a:lnTo>
                  <a:pt x="8484124" y="502257"/>
                </a:lnTo>
              </a:path>
            </a:pathLst>
          </a:custGeom>
          <a:noFill/>
          <a:ln w="2444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A2B91-C666-676C-9C26-D7B12EA2CBE4}"/>
              </a:ext>
            </a:extLst>
          </p:cNvPr>
          <p:cNvSpPr txBox="1"/>
          <p:nvPr/>
        </p:nvSpPr>
        <p:spPr>
          <a:xfrm>
            <a:off x="3272612" y="1478325"/>
            <a:ext cx="3471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Technologies, Frameworks</a:t>
            </a:r>
          </a:p>
        </p:txBody>
      </p:sp>
    </p:spTree>
    <p:extLst>
      <p:ext uri="{BB962C8B-B14F-4D97-AF65-F5344CB8AC3E}">
        <p14:creationId xmlns:p14="http://schemas.microsoft.com/office/powerpoint/2010/main" val="10771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8" repeatCount="indefinite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15" grpId="0"/>
      <p:bldP spid="15" grpId="1"/>
      <p:bldP spid="15" grpId="2"/>
      <p:bldP spid="15" grpId="3"/>
      <p:bldP spid="15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1B602AF-4E31-DAB0-8DC8-9FE6CAD5A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Course goals. Course topics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1746D50-CE16-FC47-3E16-486F2B43B9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/>
              <a:t>Understand architectural patterns and styles</a:t>
            </a:r>
          </a:p>
          <a:p>
            <a:pPr lvl="1"/>
            <a:r>
              <a:rPr lang="en-GB" altLang="en-US" sz="2000" dirty="0"/>
              <a:t>Fundamental architectural styles and patterns</a:t>
            </a:r>
          </a:p>
          <a:p>
            <a:r>
              <a:rPr lang="en-GB" altLang="en-US" sz="2400" dirty="0"/>
              <a:t>Identify architectural patterns for some relevant application domains:</a:t>
            </a:r>
          </a:p>
          <a:p>
            <a:pPr lvl="1"/>
            <a:r>
              <a:rPr lang="en-GB" altLang="en-US" sz="2000" dirty="0"/>
              <a:t>Adaptive systems: The Reflection pattern. Meta Layer Architectures.</a:t>
            </a:r>
          </a:p>
          <a:p>
            <a:pPr lvl="1"/>
            <a:r>
              <a:rPr lang="en-GB" altLang="en-US" sz="2000" dirty="0"/>
              <a:t>Distributed systems: Broker. Remote Proxy.</a:t>
            </a:r>
          </a:p>
          <a:p>
            <a:pPr lvl="1"/>
            <a:r>
              <a:rPr lang="en-GB" altLang="en-US" sz="2000" dirty="0"/>
              <a:t>Data access patterns:</a:t>
            </a:r>
          </a:p>
          <a:p>
            <a:pPr lvl="2"/>
            <a:r>
              <a:rPr lang="en-GB" altLang="en-US" sz="2000" dirty="0"/>
              <a:t>Decoupling data access </a:t>
            </a:r>
          </a:p>
          <a:p>
            <a:pPr lvl="2"/>
            <a:r>
              <a:rPr lang="en-GB" altLang="en-US" sz="2000" dirty="0"/>
              <a:t>Mapping OO program model on Data models (Data binding, ORM)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181C-5DA8-E3D5-4259-6B3FE2D4A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8660BC8-3D8B-17E1-7951-1AD846341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Practical assignments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63B0EA2-1F29-5E20-AD5C-803C14954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GB" altLang="en-US" sz="2000" dirty="0"/>
              <a:t>Small projects where you have to apply/implement the patterns discussed in the lectures</a:t>
            </a:r>
          </a:p>
          <a:p>
            <a:r>
              <a:rPr lang="en-GB" altLang="en-US" sz="2000" dirty="0"/>
              <a:t>4 main topics =&gt; 4 assignments. Each assignment 2-3 weeks</a:t>
            </a:r>
          </a:p>
          <a:p>
            <a:r>
              <a:rPr lang="en-GB" altLang="en-US" sz="2000" dirty="0"/>
              <a:t>Every assignment has multiple options, with various degrees of complexity, from easy to more difficult </a:t>
            </a:r>
          </a:p>
          <a:p>
            <a:r>
              <a:rPr lang="en-GB" altLang="en-US" sz="2000" dirty="0"/>
              <a:t>Can add bonus points for exam. </a:t>
            </a:r>
          </a:p>
          <a:p>
            <a:r>
              <a:rPr lang="en-GB" altLang="en-US" sz="2000" dirty="0"/>
              <a:t>By default, final grade = (lab + written exam +bonus points)/2  </a:t>
            </a:r>
          </a:p>
          <a:p>
            <a:r>
              <a:rPr lang="en-GB" altLang="en-US" sz="2000" dirty="0"/>
              <a:t>Enough points (6 points) -&gt; no more written exam at all</a:t>
            </a:r>
          </a:p>
          <a:p>
            <a:r>
              <a:rPr lang="en-GB" altLang="en-US" sz="2000" dirty="0"/>
              <a:t>Need (good) OO programming knowledge background. Can use implementation language of your choice, but examples in lectures are mostly Java-related</a:t>
            </a:r>
          </a:p>
          <a:p>
            <a:r>
              <a:rPr lang="en-GB" altLang="en-US" sz="2000" dirty="0"/>
              <a:t>PDSS (SSD): nice to have but not an absolute prerequisite</a:t>
            </a:r>
          </a:p>
          <a:p>
            <a:r>
              <a:rPr lang="en-GB" altLang="en-US" sz="2000" dirty="0"/>
              <a:t>“</a:t>
            </a:r>
            <a:r>
              <a:rPr lang="en-GB" altLang="en-US" sz="2000" i="1" dirty="0"/>
              <a:t>Rescue assignment</a:t>
            </a:r>
            <a:r>
              <a:rPr lang="en-GB" altLang="en-US" sz="2000" dirty="0"/>
              <a:t>”: pass </a:t>
            </a:r>
            <a:r>
              <a:rPr lang="en-GB" altLang="en-US" sz="2000" dirty="0" err="1"/>
              <a:t>lab+exam</a:t>
            </a:r>
            <a:r>
              <a:rPr lang="en-GB" altLang="en-US" sz="2000" dirty="0"/>
              <a:t> with final grade 5: write an essay about a topic from the domain of software design and architecture</a:t>
            </a:r>
          </a:p>
          <a:p>
            <a:endParaRPr lang="en-GB" altLang="en-US" sz="2000" dirty="0"/>
          </a:p>
          <a:p>
            <a:pPr lvl="1"/>
            <a:endParaRPr lang="en-GB" altLang="en-US" sz="2000" dirty="0"/>
          </a:p>
          <a:p>
            <a:pPr lvl="1"/>
            <a:endParaRPr lang="en-GB" altLang="en-US" sz="2000" dirty="0"/>
          </a:p>
          <a:p>
            <a:pPr lvl="1"/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861223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693</Words>
  <Application>Microsoft Office PowerPoint</Application>
  <PresentationFormat>On-screen Show (4:3)</PresentationFormat>
  <Paragraphs>93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Inter</vt:lpstr>
      <vt:lpstr>Default Design</vt:lpstr>
      <vt:lpstr>Proiectarea si Arhitectura Sistemelor Software Complexe  Design and Architecture of Complex Software Systems</vt:lpstr>
      <vt:lpstr>Quizz </vt:lpstr>
      <vt:lpstr>PowerPoint Presentation</vt:lpstr>
      <vt:lpstr>What do they have in common?</vt:lpstr>
      <vt:lpstr>MVC architectural pattern for interactive systems</vt:lpstr>
      <vt:lpstr>MVC architectural pattern for interactive systems</vt:lpstr>
      <vt:lpstr>PowerPoint Presentation</vt:lpstr>
      <vt:lpstr>Course goals. Course topics</vt:lpstr>
      <vt:lpstr>Practical assignments</vt:lpstr>
      <vt:lpstr>Practical assignments</vt:lpstr>
      <vt:lpstr>PowerPoint Presentation</vt:lpstr>
      <vt:lpstr>Course  Webpage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PASSC</dc:title>
  <dc:creator>user</dc:creator>
  <cp:lastModifiedBy>Ioana Sora</cp:lastModifiedBy>
  <cp:revision>376</cp:revision>
  <cp:lastPrinted>2024-02-20T18:48:43Z</cp:lastPrinted>
  <dcterms:created xsi:type="dcterms:W3CDTF">2008-02-18T17:04:42Z</dcterms:created>
  <dcterms:modified xsi:type="dcterms:W3CDTF">2024-02-22T10:18:54Z</dcterms:modified>
</cp:coreProperties>
</file>