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83"/>
  </p:notesMasterIdLst>
  <p:sldIdLst>
    <p:sldId id="256" r:id="rId2"/>
    <p:sldId id="274" r:id="rId3"/>
    <p:sldId id="356" r:id="rId4"/>
    <p:sldId id="357" r:id="rId5"/>
    <p:sldId id="358" r:id="rId6"/>
    <p:sldId id="354" r:id="rId7"/>
    <p:sldId id="273" r:id="rId8"/>
    <p:sldId id="303" r:id="rId9"/>
    <p:sldId id="272" r:id="rId10"/>
    <p:sldId id="304" r:id="rId11"/>
    <p:sldId id="305" r:id="rId12"/>
    <p:sldId id="306" r:id="rId13"/>
    <p:sldId id="307" r:id="rId14"/>
    <p:sldId id="275" r:id="rId15"/>
    <p:sldId id="276" r:id="rId16"/>
    <p:sldId id="277" r:id="rId17"/>
    <p:sldId id="278" r:id="rId18"/>
    <p:sldId id="279" r:id="rId19"/>
    <p:sldId id="280" r:id="rId20"/>
    <p:sldId id="281" r:id="rId21"/>
    <p:sldId id="282" r:id="rId22"/>
    <p:sldId id="292" r:id="rId23"/>
    <p:sldId id="308" r:id="rId24"/>
    <p:sldId id="310" r:id="rId25"/>
    <p:sldId id="311" r:id="rId26"/>
    <p:sldId id="312" r:id="rId27"/>
    <p:sldId id="313" r:id="rId28"/>
    <p:sldId id="314" r:id="rId29"/>
    <p:sldId id="315" r:id="rId30"/>
    <p:sldId id="316" r:id="rId31"/>
    <p:sldId id="286" r:id="rId32"/>
    <p:sldId id="287" r:id="rId33"/>
    <p:sldId id="288" r:id="rId34"/>
    <p:sldId id="289" r:id="rId35"/>
    <p:sldId id="290" r:id="rId36"/>
    <p:sldId id="291" r:id="rId37"/>
    <p:sldId id="293" r:id="rId38"/>
    <p:sldId id="294" r:id="rId39"/>
    <p:sldId id="295" r:id="rId40"/>
    <p:sldId id="297" r:id="rId41"/>
    <p:sldId id="298" r:id="rId42"/>
    <p:sldId id="299" r:id="rId43"/>
    <p:sldId id="300" r:id="rId44"/>
    <p:sldId id="317" r:id="rId45"/>
    <p:sldId id="318" r:id="rId46"/>
    <p:sldId id="319" r:id="rId47"/>
    <p:sldId id="320" r:id="rId48"/>
    <p:sldId id="321" r:id="rId49"/>
    <p:sldId id="322" r:id="rId50"/>
    <p:sldId id="323" r:id="rId51"/>
    <p:sldId id="324" r:id="rId52"/>
    <p:sldId id="325" r:id="rId53"/>
    <p:sldId id="326" r:id="rId54"/>
    <p:sldId id="327" r:id="rId55"/>
    <p:sldId id="329" r:id="rId56"/>
    <p:sldId id="328" r:id="rId57"/>
    <p:sldId id="330" r:id="rId58"/>
    <p:sldId id="331" r:id="rId59"/>
    <p:sldId id="333" r:id="rId60"/>
    <p:sldId id="332" r:id="rId61"/>
    <p:sldId id="334" r:id="rId62"/>
    <p:sldId id="336" r:id="rId63"/>
    <p:sldId id="337" r:id="rId64"/>
    <p:sldId id="338" r:id="rId65"/>
    <p:sldId id="339" r:id="rId66"/>
    <p:sldId id="340" r:id="rId67"/>
    <p:sldId id="341" r:id="rId68"/>
    <p:sldId id="342" r:id="rId69"/>
    <p:sldId id="343" r:id="rId70"/>
    <p:sldId id="349" r:id="rId71"/>
    <p:sldId id="351" r:id="rId72"/>
    <p:sldId id="352" r:id="rId73"/>
    <p:sldId id="346" r:id="rId74"/>
    <p:sldId id="344" r:id="rId75"/>
    <p:sldId id="345" r:id="rId76"/>
    <p:sldId id="347" r:id="rId77"/>
    <p:sldId id="348" r:id="rId78"/>
    <p:sldId id="350" r:id="rId79"/>
    <p:sldId id="353" r:id="rId80"/>
    <p:sldId id="355" r:id="rId81"/>
    <p:sldId id="302"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C8BABC"/>
    <a:srgbClr val="72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3" autoAdjust="0"/>
    <p:restoredTop sz="87455" autoAdjust="0"/>
  </p:normalViewPr>
  <p:slideViewPr>
    <p:cSldViewPr>
      <p:cViewPr varScale="1">
        <p:scale>
          <a:sx n="63" d="100"/>
          <a:sy n="63"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lstStyle>
          <a:p>
            <a:pPr>
              <a:defRPr/>
            </a:pPr>
            <a:fld id="{6767EEBD-2453-49EB-AA7B-A218D5B032AF}" type="datetimeFigureOut">
              <a:rPr lang="en-US"/>
              <a:pPr>
                <a:defRPr/>
              </a:pPr>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F1BF8F3-657B-4A2B-ACFB-8A4AA71D7855}" type="slidenum">
              <a:rPr lang="en-US"/>
              <a:pPr>
                <a:defRPr/>
              </a:pPr>
              <a:t>‹#›</a:t>
            </a:fld>
            <a:endParaRPr lang="en-US"/>
          </a:p>
        </p:txBody>
      </p:sp>
    </p:spTree>
    <p:extLst>
      <p:ext uri="{BB962C8B-B14F-4D97-AF65-F5344CB8AC3E}">
        <p14:creationId xmlns:p14="http://schemas.microsoft.com/office/powerpoint/2010/main" val="3461939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00A712-22D9-45C3-A7C1-ADA7FB72BBE6}"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253542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3D9119-91BB-4CA8-AD6F-2281DADA3966}" type="slidenum">
              <a:rPr lang="en-US" altLang="en-US" smtClean="0">
                <a:latin typeface="Calibri" panose="020F0502020204030204" pitchFamily="34" charset="0"/>
              </a:rPr>
              <a:pPr/>
              <a:t>50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1274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D5319C-7C3E-410A-AC06-DE4C0BF1F579}" type="slidenum">
              <a:rPr lang="en-US" altLang="en-US" smtClean="0">
                <a:latin typeface="Calibri" panose="020F0502020204030204" pitchFamily="34" charset="0"/>
              </a:rPr>
              <a:pPr/>
              <a:t>51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0901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C37C9-3642-47E1-A71C-4800C2B98A93}" type="slidenum">
              <a:rPr lang="en-US" altLang="en-US" smtClean="0">
                <a:latin typeface="Calibri" panose="020F0502020204030204" pitchFamily="34" charset="0"/>
              </a:rPr>
              <a:pPr/>
              <a:t>52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3304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098311-D0AD-491E-A0DC-A06AD4B5C131}" type="slidenum">
              <a:rPr lang="en-US" altLang="en-US" smtClean="0">
                <a:latin typeface="Calibri" panose="020F0502020204030204" pitchFamily="34" charset="0"/>
              </a:rPr>
              <a:pPr/>
              <a:t>53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0145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552FF4-75D6-4396-AE4F-6E3C809AAD5A}" type="slidenum">
              <a:rPr lang="en-US" altLang="en-US" smtClean="0">
                <a:latin typeface="Calibri" panose="020F0502020204030204" pitchFamily="34" charset="0"/>
              </a:rPr>
              <a:pPr/>
              <a:t>54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3732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8D46F8-2119-44E7-BFA9-96A76508B372}" type="slidenum">
              <a:rPr lang="en-US" altLang="en-US" smtClean="0">
                <a:latin typeface="Calibri" panose="020F0502020204030204" pitchFamily="34" charset="0"/>
              </a:rPr>
              <a:pPr/>
              <a:t>55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2089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0E6FEB-55C9-46BB-9500-8030E9C51E9E}" type="slidenum">
              <a:rPr lang="en-US" altLang="en-US" smtClean="0">
                <a:latin typeface="Calibri" panose="020F0502020204030204" pitchFamily="34" charset="0"/>
              </a:rPr>
              <a:pPr/>
              <a:t>56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1097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EA1569-48AF-410E-9656-02088983A032}" type="slidenum">
              <a:rPr lang="en-US" altLang="en-US" smtClean="0">
                <a:latin typeface="Calibri" panose="020F0502020204030204" pitchFamily="34" charset="0"/>
              </a:rPr>
              <a:pPr/>
              <a:t>57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5714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6BE764-632F-494A-B668-0D1CE8FBB2AE}" type="slidenum">
              <a:rPr lang="en-US" altLang="en-US" smtClean="0">
                <a:latin typeface="Calibri" panose="020F0502020204030204" pitchFamily="34" charset="0"/>
              </a:rPr>
              <a:pPr/>
              <a:t>58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5668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1F330C-0FB3-412A-A287-240E8A119781}" type="slidenum">
              <a:rPr lang="en-US" altLang="en-US" smtClean="0">
                <a:latin typeface="Calibri" panose="020F0502020204030204" pitchFamily="34" charset="0"/>
              </a:rPr>
              <a:pPr/>
              <a:t>59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1276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5DF512-AE3A-494F-AD24-191AD7543F74}"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357412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C63857-7FC2-4BF1-A094-2B8E41B5FFCA}" type="slidenum">
              <a:rPr lang="en-US" altLang="en-US" smtClean="0">
                <a:latin typeface="Calibri" panose="020F0502020204030204" pitchFamily="34" charset="0"/>
              </a:rPr>
              <a:pPr/>
              <a:t>60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857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E52B63-E351-492E-87F1-F53DD84F3BD0}" type="slidenum">
              <a:rPr lang="en-US" altLang="en-US" smtClean="0">
                <a:latin typeface="Calibri" panose="020F0502020204030204" pitchFamily="34" charset="0"/>
              </a:rPr>
              <a:pPr/>
              <a:t>61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9458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7FC79A-110A-4B86-AAA7-40700B3B73C7}" type="slidenum">
              <a:rPr lang="en-US" altLang="en-US" smtClean="0">
                <a:latin typeface="Calibri" panose="020F0502020204030204" pitchFamily="34" charset="0"/>
              </a:rPr>
              <a:pPr/>
              <a:t>62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9069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AD03D9-9164-4FC2-8EA1-77DEED0838B6}" type="slidenum">
              <a:rPr lang="en-US" altLang="en-US" smtClean="0">
                <a:latin typeface="Calibri" panose="020F0502020204030204" pitchFamily="34" charset="0"/>
              </a:rPr>
              <a:pPr/>
              <a:t>63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53480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1A2AC4-F160-438C-9A1B-832E762C3A34}" type="slidenum">
              <a:rPr lang="en-US" altLang="en-US" smtClean="0">
                <a:latin typeface="Calibri" panose="020F0502020204030204" pitchFamily="34" charset="0"/>
              </a:rPr>
              <a:pPr/>
              <a:t>64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039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2AB257-B3AE-49FB-8FE7-71391E53E372}" type="slidenum">
              <a:rPr lang="en-US" altLang="en-US" smtClean="0">
                <a:latin typeface="Calibri" panose="020F0502020204030204" pitchFamily="34" charset="0"/>
              </a:rPr>
              <a:pPr/>
              <a:t>65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776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C82FCB-A210-4191-89BE-2028F0735308}" type="slidenum">
              <a:rPr lang="en-US" altLang="en-US" smtClean="0">
                <a:latin typeface="Calibri" panose="020F0502020204030204" pitchFamily="34" charset="0"/>
              </a:rPr>
              <a:pPr/>
              <a:t>66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1799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AFB4E3-3705-487B-8785-025B1C04E114}" type="slidenum">
              <a:rPr lang="en-US" altLang="en-US" smtClean="0">
                <a:latin typeface="Calibri" panose="020F0502020204030204" pitchFamily="34" charset="0"/>
              </a:rPr>
              <a:pPr/>
              <a:t>67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119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718B41-6682-4FC3-A379-9A8B9D567FF0}" type="slidenum">
              <a:rPr lang="en-US" altLang="en-US" smtClean="0">
                <a:latin typeface="Calibri" panose="020F0502020204030204" pitchFamily="34" charset="0"/>
              </a:rPr>
              <a:pPr/>
              <a:t>68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7839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26E53-DFDC-458C-A526-4D679B83EE18}" type="slidenum">
              <a:rPr lang="en-US" altLang="en-US" smtClean="0">
                <a:latin typeface="Calibri" panose="020F0502020204030204" pitchFamily="34" charset="0"/>
              </a:rPr>
              <a:pPr/>
              <a:t>69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169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5996F0-8FEC-489A-BE2F-1175595D71D1}"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1483055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484215-2244-4951-84AD-C970DB628445}" type="slidenum">
              <a:rPr lang="en-US" altLang="en-US" smtClean="0">
                <a:latin typeface="Calibri" panose="020F0502020204030204" pitchFamily="34" charset="0"/>
              </a:rPr>
              <a:pPr/>
              <a:t>70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50763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6957A0-7D00-4F7C-8F90-ED64F42F8113}" type="slidenum">
              <a:rPr lang="en-US" altLang="en-US" smtClean="0">
                <a:latin typeface="Calibri" panose="020F0502020204030204" pitchFamily="34" charset="0"/>
              </a:rPr>
              <a:pPr/>
              <a:t>71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05880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6BF4D0-FB27-413B-AF0E-0460768CC5EF}" type="slidenum">
              <a:rPr lang="en-US" altLang="en-US" smtClean="0">
                <a:latin typeface="Calibri" panose="020F0502020204030204" pitchFamily="34" charset="0"/>
              </a:rPr>
              <a:pPr/>
              <a:t>72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37844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B910CA-2676-4742-B6F4-38FE63BA8C7C}" type="slidenum">
              <a:rPr lang="en-US" altLang="en-US" smtClean="0">
                <a:latin typeface="Calibri" panose="020F0502020204030204" pitchFamily="34" charset="0"/>
              </a:rPr>
              <a:pPr/>
              <a:t>73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21162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9A1A5A-ABD9-43C4-901E-B86EC1D3981B}" type="slidenum">
              <a:rPr lang="en-US" altLang="en-US" smtClean="0">
                <a:latin typeface="Calibri" panose="020F0502020204030204" pitchFamily="34" charset="0"/>
              </a:rPr>
              <a:pPr/>
              <a:t>74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1457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8616D7-D722-4970-A426-A99A5FADA372}" type="slidenum">
              <a:rPr lang="en-US" altLang="en-US" smtClean="0">
                <a:latin typeface="Calibri" panose="020F0502020204030204" pitchFamily="34" charset="0"/>
              </a:rPr>
              <a:pPr/>
              <a:t>75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87324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52D40D-9650-4907-A942-FC40CF38DADD}" type="slidenum">
              <a:rPr lang="en-US" altLang="en-US" smtClean="0">
                <a:latin typeface="Calibri" panose="020F0502020204030204" pitchFamily="34" charset="0"/>
              </a:rPr>
              <a:pPr/>
              <a:t>76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11575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C3380D-CF3B-41D0-9879-243758F0555D}" type="slidenum">
              <a:rPr lang="en-US" altLang="en-US" smtClean="0">
                <a:latin typeface="Calibri" panose="020F0502020204030204" pitchFamily="34" charset="0"/>
              </a:rPr>
              <a:pPr/>
              <a:t>77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49695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2F9D50-0FA1-4B5F-A1B1-EA97FCA95536}" type="slidenum">
              <a:rPr lang="en-US" altLang="en-US" smtClean="0">
                <a:latin typeface="Calibri" panose="020F0502020204030204" pitchFamily="34" charset="0"/>
              </a:rPr>
              <a:pPr/>
              <a:t>78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41355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D80A33-07DF-4219-8F5B-76951FB81A67}" type="slidenum">
              <a:rPr lang="en-US" altLang="en-US" smtClean="0">
                <a:latin typeface="Calibri" panose="020F0502020204030204" pitchFamily="34" charset="0"/>
              </a:rPr>
              <a:pPr/>
              <a:t>79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7592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3B0151-6EEB-4484-A0F5-3CA3A62EAEDC}"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1548992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CE334C-1C4D-4E07-A48C-E3C8BD0700D8}" type="slidenum">
              <a:rPr lang="en-US" altLang="en-US" smtClean="0"/>
              <a:pPr>
                <a:spcBef>
                  <a:spcPct val="0"/>
                </a:spcBef>
              </a:pPr>
              <a:t>80</a:t>
            </a:fld>
            <a:endParaRPr lang="en-US" altLang="en-US" smtClean="0"/>
          </a:p>
        </p:txBody>
      </p:sp>
    </p:spTree>
    <p:extLst>
      <p:ext uri="{BB962C8B-B14F-4D97-AF65-F5344CB8AC3E}">
        <p14:creationId xmlns:p14="http://schemas.microsoft.com/office/powerpoint/2010/main" val="236878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E2D62-F66B-4DB8-B03D-1F73AD4114E4}"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350557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Using the repository, design decisions can be taken in an iterative fashion. At each step, design model information must be retrieved. This information is then considered.</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98D517-C2E4-4711-82C5-452435D520A0}" type="slidenum">
              <a:rPr lang="en-US" altLang="en-US" smtClean="0">
                <a:latin typeface="Calibri" panose="020F0502020204030204" pitchFamily="34" charset="0"/>
              </a:rPr>
              <a:pPr/>
              <a:t>45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1366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5164F4-9ED7-4534-9E31-5C92DE3D1E07}" type="slidenum">
              <a:rPr lang="en-US" altLang="en-US" smtClean="0">
                <a:latin typeface="Calibri" panose="020F0502020204030204" pitchFamily="34" charset="0"/>
              </a:rPr>
              <a:pPr/>
              <a:t>46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3506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Fig. 1.8 very clearly shows the different steps that must be performed. The steps correspond to certain phases during the software development process (the precise meaning is again not relevant in the context of this book). Note that taking design decisions, evaluating and validating designs is lumped into a single box in this diagram. Application knowledge, system software and system hardware are not explicitly shown. The V-model also includes a model of the integration and testing phase (lower “wing”) of the diagram. This corresponds to an inclusion of testing in the loop of fig. 1.6. The shown model corresponds to the V-model version “97”. The more recent V-model XT allows a more general set of design steps. This change matches very well our</a:t>
            </a:r>
          </a:p>
          <a:p>
            <a:r>
              <a:rPr lang="en-US" altLang="en-US" dirty="0" smtClean="0"/>
              <a:t>interpretation of design flows in fig. 1.6. Other iterative approaches include the waterfall model and the spiral model. More information about software engineering for embedded systems can be found in a book by J. Cooling [Cooling, 2003].</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D0D65-D0EE-446D-8445-0792D4F1350D}" type="slidenum">
              <a:rPr lang="en-US" altLang="en-US" smtClean="0">
                <a:latin typeface="Calibri" panose="020F0502020204030204" pitchFamily="34" charset="0"/>
              </a:rPr>
              <a:pPr/>
              <a:t>47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7455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4F1188-E1FE-4469-8234-8B25A746FC13}" type="slidenum">
              <a:rPr lang="en-US" altLang="en-US" smtClean="0">
                <a:latin typeface="Calibri" panose="020F0502020204030204" pitchFamily="34" charset="0"/>
              </a:rPr>
              <a:pPr/>
              <a:t>48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5666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5590407-ADED-4969-B81B-7A0F48DC576B}" type="datetime8">
              <a:rPr lang="en-US"/>
              <a:pPr>
                <a:defRPr/>
              </a:pPr>
              <a:t>2/25/2016 5:18 PM</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z="1400"/>
            </a:lvl1pPr>
          </a:lstStyle>
          <a:p>
            <a:pPr>
              <a:defRPr/>
            </a:pPr>
            <a:fld id="{5ED91AF4-C0FE-4135-8CD5-2C07FC08A259}" type="slidenum">
              <a:rPr lang="en-US"/>
              <a:pPr>
                <a:defRPr/>
              </a:pPr>
              <a:t>‹#›</a:t>
            </a:fld>
            <a:endParaRPr lang="en-US"/>
          </a:p>
        </p:txBody>
      </p:sp>
    </p:spTree>
    <p:extLst>
      <p:ext uri="{BB962C8B-B14F-4D97-AF65-F5344CB8AC3E}">
        <p14:creationId xmlns:p14="http://schemas.microsoft.com/office/powerpoint/2010/main" val="50305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634DD25-3405-4BC7-B084-A46C11803AB9}" type="datetime8">
              <a:rPr lang="en-US"/>
              <a:pPr>
                <a:defRPr/>
              </a:pPr>
              <a:t>2/25/2016 5:18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527C59-962C-46BC-B79D-DB994C39ECD1}" type="slidenum">
              <a:rPr lang="en-US"/>
              <a:pPr>
                <a:defRPr/>
              </a:pPr>
              <a:t>‹#›</a:t>
            </a:fld>
            <a:endParaRPr lang="en-US" sz="1400">
              <a:solidFill>
                <a:srgbClr val="FFFFFF"/>
              </a:solidFill>
            </a:endParaRPr>
          </a:p>
        </p:txBody>
      </p:sp>
    </p:spTree>
    <p:extLst>
      <p:ext uri="{BB962C8B-B14F-4D97-AF65-F5344CB8AC3E}">
        <p14:creationId xmlns:p14="http://schemas.microsoft.com/office/powerpoint/2010/main" val="124390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D61068A-69AE-4D77-87DD-EFF2EED1F57E}" type="datetime8">
              <a:rPr lang="en-US"/>
              <a:pPr>
                <a:defRPr/>
              </a:pPr>
              <a:t>2/25/2016 5:18 PM</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81F5A2C-C403-4488-9835-7637A807D5E0}" type="slidenum">
              <a:rPr lang="en-US"/>
              <a:pPr>
                <a:defRPr/>
              </a:pPr>
              <a:t>‹#›</a:t>
            </a:fld>
            <a:endParaRPr lang="en-US" sz="1400">
              <a:solidFill>
                <a:srgbClr val="FFFFFF"/>
              </a:solidFill>
            </a:endParaRPr>
          </a:p>
        </p:txBody>
      </p:sp>
    </p:spTree>
    <p:extLst>
      <p:ext uri="{BB962C8B-B14F-4D97-AF65-F5344CB8AC3E}">
        <p14:creationId xmlns:p14="http://schemas.microsoft.com/office/powerpoint/2010/main" val="199978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E8097D-1D1A-4738-B42F-5154524ED64F}" type="datetime8">
              <a:rPr lang="en-US"/>
              <a:pPr>
                <a:defRPr/>
              </a:pPr>
              <a:t>2/25/2016 5:18 PM</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rgbClr val="FFFFFF"/>
                </a:solidFill>
              </a:defRPr>
            </a:lvl1pPr>
          </a:lstStyle>
          <a:p>
            <a:pPr>
              <a:defRPr/>
            </a:pPr>
            <a:fld id="{7EF38D54-E793-45A1-B27A-B578773BF2B1}" type="slidenum">
              <a:rPr lang="en-US"/>
              <a:pPr>
                <a:defRPr/>
              </a:pPr>
              <a:t>‹#›</a:t>
            </a:fld>
            <a:endParaRPr lang="en-US"/>
          </a:p>
        </p:txBody>
      </p:sp>
    </p:spTree>
    <p:extLst>
      <p:ext uri="{BB962C8B-B14F-4D97-AF65-F5344CB8AC3E}">
        <p14:creationId xmlns:p14="http://schemas.microsoft.com/office/powerpoint/2010/main" val="4341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D2782E9A-951F-4E20-A2F5-8CE498559398}" type="datetime8">
              <a:rPr lang="en-US"/>
              <a:pPr>
                <a:defRPr/>
              </a:pPr>
              <a:t>2/25/2016 5:18 PM</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013A1EC-A793-4115-9103-8EC6998B85D3}"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8932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B507F6E0-93E4-4087-A0DA-CB8ED80EB390}" type="datetime8">
              <a:rPr lang="en-US"/>
              <a:pPr>
                <a:defRPr/>
              </a:pPr>
              <a:t>2/25/2016 5:18 PM</a:t>
            </a:fld>
            <a:endParaRPr lang="en-US"/>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D7434D78-1D55-4BC3-B047-56E10A9682A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1337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B20D47CE-FF80-41BA-AC39-2BC11B5B9DEB}" type="datetime8">
              <a:rPr lang="en-US"/>
              <a:pPr>
                <a:defRPr/>
              </a:pPr>
              <a:t>2/25/2016 5:18 PM</a:t>
            </a:fld>
            <a:endParaRPr lang="en-US"/>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A70BF844-1C9C-4407-9649-A121ED966CED}"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297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34F43E4-4495-4E69-9C1F-42D5B939947F}" type="datetime8">
              <a:rPr lang="en-US"/>
              <a:pPr>
                <a:defRPr/>
              </a:pPr>
              <a:t>2/25/2016 5:18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pPr>
              <a:defRPr/>
            </a:pPr>
            <a:fld id="{95859D4A-6558-43DB-A46E-7F891465BAB7}" type="slidenum">
              <a:rPr lang="en-US"/>
              <a:pPr>
                <a:defRPr/>
              </a:pPr>
              <a:t>‹#›</a:t>
            </a:fld>
            <a:endParaRPr lang="en-US"/>
          </a:p>
        </p:txBody>
      </p:sp>
    </p:spTree>
    <p:extLst>
      <p:ext uri="{BB962C8B-B14F-4D97-AF65-F5344CB8AC3E}">
        <p14:creationId xmlns:p14="http://schemas.microsoft.com/office/powerpoint/2010/main" val="227723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BDC17A-9833-4B34-9EFA-7A876428A563}" type="datetime8">
              <a:rPr lang="en-US"/>
              <a:pPr>
                <a:defRPr/>
              </a:pPr>
              <a:t>2/25/2016 5:18 PM</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z="1400"/>
            </a:lvl1pPr>
          </a:lstStyle>
          <a:p>
            <a:pPr>
              <a:defRPr/>
            </a:pPr>
            <a:fld id="{31063242-B06F-4EB1-9E98-551189322206}" type="slidenum">
              <a:rPr lang="en-US"/>
              <a:pPr>
                <a:defRPr/>
              </a:pPr>
              <a:t>‹#›</a:t>
            </a:fld>
            <a:endParaRPr lang="en-US"/>
          </a:p>
        </p:txBody>
      </p:sp>
    </p:spTree>
    <p:extLst>
      <p:ext uri="{BB962C8B-B14F-4D97-AF65-F5344CB8AC3E}">
        <p14:creationId xmlns:p14="http://schemas.microsoft.com/office/powerpoint/2010/main" val="307140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9" descr="sm_boo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775" y="1755775"/>
            <a:ext cx="1614488" cy="1689100"/>
          </a:xfrm>
          <a:prstGeom prst="rect">
            <a:avLst/>
          </a:prstGeom>
          <a:noFill/>
          <a:ln w="50800" cap="sq"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99B52D8-C73C-4100-AC1B-8F06EE858505}" type="datetime8">
              <a:rPr lang="en-US"/>
              <a:pPr>
                <a:defRPr/>
              </a:pPr>
              <a:t>2/25/2016 5:18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pPr>
              <a:defRPr/>
            </a:pPr>
            <a:fld id="{2D15A34E-AD03-4CA5-8A98-DA7DC3C52D83}" type="slidenum">
              <a:rPr lang="en-US"/>
              <a:pPr>
                <a:defRPr/>
              </a:pPr>
              <a:t>‹#›</a:t>
            </a:fld>
            <a:endParaRPr lang="en-US"/>
          </a:p>
        </p:txBody>
      </p:sp>
    </p:spTree>
    <p:extLst>
      <p:ext uri="{BB962C8B-B14F-4D97-AF65-F5344CB8AC3E}">
        <p14:creationId xmlns:p14="http://schemas.microsoft.com/office/powerpoint/2010/main" val="319072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5634228-41D2-4254-B686-EF414DFF4A82}" type="datetime8">
              <a:rPr lang="en-US"/>
              <a:pPr>
                <a:defRPr/>
              </a:pPr>
              <a:t>2/25/2016 5:18 PM</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pPr>
              <a:defRPr/>
            </a:pPr>
            <a:fld id="{F0A9556C-4A5B-4E94-B4D1-9D2B26E5CA2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9827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hangingPunct="1">
              <a:spcBef>
                <a:spcPts val="0"/>
              </a:spcBef>
              <a:spcAft>
                <a:spcPts val="0"/>
              </a:spcAft>
              <a:defRPr sz="1400">
                <a:solidFill>
                  <a:schemeClr val="tx2"/>
                </a:solidFill>
                <a:latin typeface="+mn-lt"/>
                <a:cs typeface="+mn-cs"/>
              </a:defRPr>
            </a:lvl1pPr>
          </a:lstStyle>
          <a:p>
            <a:pPr>
              <a:defRPr/>
            </a:pPr>
            <a:fld id="{6C7AABB9-0A93-4E56-B673-1F187752D1EF}" type="datetime8">
              <a:rPr lang="en-US"/>
              <a:pPr>
                <a:defRPr/>
              </a:pPr>
              <a:t>2/25/2016 5:18 PM</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a:solidFill>
                  <a:schemeClr val="tx2"/>
                </a:solidFill>
                <a:latin typeface="Tw Cen MT" panose="020B0602020104020603" pitchFamily="34" charset="0"/>
              </a:defRPr>
            </a:lvl1pPr>
          </a:lstStyle>
          <a:p>
            <a:pPr>
              <a:defRPr/>
            </a:pPr>
            <a:fld id="{4D933E1D-86BB-4FFC-8E1C-25D47EDAF730}" type="slidenum">
              <a:rPr lang="en-US"/>
              <a:pPr>
                <a:defRPr/>
              </a:pPr>
              <a:t>‹#›</a:t>
            </a:fld>
            <a:endParaRPr lang="en-US"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42" r:id="rId10"/>
    <p:sldLayoutId id="214748385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defRPr>
      </a:lvl2pPr>
      <a:lvl3pPr algn="l" rtl="0" eaLnBrk="0" fontAlgn="base" hangingPunct="0">
        <a:spcBef>
          <a:spcPct val="0"/>
        </a:spcBef>
        <a:spcAft>
          <a:spcPct val="0"/>
        </a:spcAft>
        <a:defRPr sz="4400">
          <a:solidFill>
            <a:schemeClr val="tx2"/>
          </a:solidFill>
          <a:latin typeface="Tw Cen MT" panose="020B0602020104020603" pitchFamily="34" charset="0"/>
        </a:defRPr>
      </a:lvl3pPr>
      <a:lvl4pPr algn="l" rtl="0" eaLnBrk="0" fontAlgn="base" hangingPunct="0">
        <a:spcBef>
          <a:spcPct val="0"/>
        </a:spcBef>
        <a:spcAft>
          <a:spcPct val="0"/>
        </a:spcAft>
        <a:defRPr sz="4400">
          <a:solidFill>
            <a:schemeClr val="tx2"/>
          </a:solidFill>
          <a:latin typeface="Tw Cen MT" panose="020B0602020104020603" pitchFamily="34" charset="0"/>
        </a:defRPr>
      </a:lvl4pPr>
      <a:lvl5pPr algn="l" rtl="0" eaLnBrk="0" fontAlgn="base" hangingPunct="0">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uturelearn.com/" TargetMode="External"/><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wmf"/><Relationship Id="rId4" Type="http://schemas.openxmlformats.org/officeDocument/2006/relationships/image" Target="../media/image62.gif"/></Relationships>
</file>

<file path=ppt/slides/_rels/slide5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8.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9.wmf"/></Relationships>
</file>

<file path=ppt/slides/_rels/slide7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linkedin.com/pulse/iot-how-internet-things-driving-knowledge-revolution-ronald-van-loon?trk=mp-reader-car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371600" y="2938463"/>
            <a:ext cx="6477000" cy="1447800"/>
          </a:xfrm>
        </p:spPr>
        <p:txBody>
          <a:bodyPr>
            <a:normAutofit/>
          </a:bodyPr>
          <a:lstStyle/>
          <a:p>
            <a:pPr algn="ctr" eaLnBrk="1" fontAlgn="auto" hangingPunct="1">
              <a:spcAft>
                <a:spcPts val="0"/>
              </a:spcAft>
              <a:defRPr/>
            </a:pPr>
            <a:r>
              <a:rPr lang="en-US" dirty="0" smtClean="0"/>
              <a:t>Embedded Systems </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13315" name="TextBox 3"/>
          <p:cNvSpPr txBox="1">
            <a:spLocks noChangeArrowheads="1"/>
          </p:cNvSpPr>
          <p:nvPr/>
        </p:nvSpPr>
        <p:spPr bwMode="auto">
          <a:xfrm>
            <a:off x="685800" y="7620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w Cen MT" panose="020B0602020104020603" pitchFamily="34" charset="0"/>
              </a:rPr>
              <a:t>“Politehnica” University of Timisoara, Romania </a:t>
            </a:r>
          </a:p>
          <a:p>
            <a:pPr eaLnBrk="1" hangingPunct="1"/>
            <a:r>
              <a:rPr lang="en-US" altLang="en-US" sz="2400">
                <a:latin typeface="Tw Cen MT" panose="020B0602020104020603" pitchFamily="34" charset="0"/>
              </a:rPr>
              <a:t>                  Faculty of Automation and Computers</a:t>
            </a:r>
          </a:p>
          <a:p>
            <a:pPr algn="ctr" eaLnBrk="1" hangingPunct="1"/>
            <a:r>
              <a:rPr lang="en-US" altLang="en-US" sz="2400">
                <a:latin typeface="Tw Cen MT" panose="020B0602020104020603" pitchFamily="34" charset="0"/>
              </a:rPr>
              <a:t>   Computer and Software Engineering Department </a:t>
            </a:r>
          </a:p>
        </p:txBody>
      </p:sp>
      <p:sp>
        <p:nvSpPr>
          <p:cNvPr id="8" name="Rectangle 5"/>
          <p:cNvSpPr>
            <a:spLocks noGrp="1" noChangeArrowheads="1"/>
          </p:cNvSpPr>
          <p:nvPr>
            <p:ph type="subTitle" idx="1"/>
          </p:nvPr>
        </p:nvSpPr>
        <p:spPr>
          <a:xfrm>
            <a:off x="2362200" y="6049963"/>
            <a:ext cx="6705600" cy="685800"/>
          </a:xfrm>
        </p:spPr>
        <p:txBody>
          <a:bodyPr>
            <a:normAutofit lnSpcReduction="10000"/>
          </a:bodyPr>
          <a:lstStyle/>
          <a:p>
            <a:pPr>
              <a:defRPr/>
            </a:pPr>
            <a:r>
              <a:rPr lang="en-US" sz="2000" dirty="0" smtClean="0">
                <a:solidFill>
                  <a:schemeClr val="tx1"/>
                </a:solidFill>
              </a:rPr>
              <a:t>Instructor: Assist</a:t>
            </a:r>
            <a:r>
              <a:rPr lang="ro-RO" sz="2000" dirty="0" smtClean="0">
                <a:solidFill>
                  <a:schemeClr val="tx1"/>
                </a:solidFill>
              </a:rPr>
              <a:t>. </a:t>
            </a:r>
            <a:r>
              <a:rPr lang="en-US" sz="2000" dirty="0" smtClean="0">
                <a:solidFill>
                  <a:schemeClr val="tx1"/>
                </a:solidFill>
              </a:rPr>
              <a:t>Prof. </a:t>
            </a:r>
            <a:r>
              <a:rPr lang="ro-RO" sz="2000" dirty="0" smtClean="0">
                <a:solidFill>
                  <a:schemeClr val="tx1"/>
                </a:solidFill>
              </a:rPr>
              <a:t>dr</a:t>
            </a:r>
            <a:r>
              <a:rPr lang="ro-RO" sz="2000" dirty="0">
                <a:solidFill>
                  <a:schemeClr val="tx1"/>
                </a:solidFill>
              </a:rPr>
              <a:t>. </a:t>
            </a:r>
            <a:r>
              <a:rPr lang="en-US" sz="2000" dirty="0">
                <a:solidFill>
                  <a:schemeClr val="tx1"/>
                </a:solidFill>
              </a:rPr>
              <a:t>e</a:t>
            </a:r>
            <a:r>
              <a:rPr lang="ro-RO" sz="2000" dirty="0">
                <a:solidFill>
                  <a:schemeClr val="tx1"/>
                </a:solidFill>
              </a:rPr>
              <a:t>ng. </a:t>
            </a:r>
            <a:r>
              <a:rPr lang="en-US" sz="2000" dirty="0">
                <a:solidFill>
                  <a:schemeClr val="tx1"/>
                </a:solidFill>
              </a:rPr>
              <a:t>Razvan </a:t>
            </a:r>
            <a:r>
              <a:rPr lang="en-US" sz="2000" dirty="0" smtClean="0">
                <a:solidFill>
                  <a:schemeClr val="tx1"/>
                </a:solidFill>
              </a:rPr>
              <a:t>Bogdan razvan.bogdan@cs.upt.ro</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381000"/>
            <a:ext cx="8153400" cy="685800"/>
          </a:xfrm>
        </p:spPr>
        <p:txBody>
          <a:bodyPr>
            <a:normAutofit fontScale="90000"/>
          </a:bodyPr>
          <a:lstStyle/>
          <a:p>
            <a:pPr eaLnBrk="1" fontAlgn="auto" hangingPunct="1">
              <a:spcAft>
                <a:spcPts val="0"/>
              </a:spcAft>
              <a:defRPr/>
            </a:pPr>
            <a:r>
              <a:rPr lang="en-US" sz="4900" b="1" dirty="0" smtClean="0"/>
              <a:t/>
            </a:r>
            <a:br>
              <a:rPr lang="en-US" sz="4900" b="1" dirty="0" smtClean="0"/>
            </a:br>
            <a:r>
              <a:rPr lang="en-US" sz="4900" dirty="0" smtClean="0"/>
              <a:t>Motivation for course (1)</a:t>
            </a:r>
            <a:r>
              <a:rPr lang="en-US" dirty="0" smtClean="0"/>
              <a:t/>
            </a:r>
            <a:br>
              <a:rPr lang="en-US" dirty="0" smtClean="0"/>
            </a:br>
            <a:endParaRPr lang="en-US" dirty="0"/>
          </a:p>
        </p:txBody>
      </p:sp>
      <p:sp>
        <p:nvSpPr>
          <p:cNvPr id="3" name="Content Placeholder 2"/>
          <p:cNvSpPr>
            <a:spLocks noGrp="1"/>
          </p:cNvSpPr>
          <p:nvPr>
            <p:ph sz="quarter" idx="1"/>
          </p:nvPr>
        </p:nvSpPr>
        <p:spPr>
          <a:xfrm>
            <a:off x="228600" y="1524000"/>
            <a:ext cx="4873625" cy="5105400"/>
          </a:xfrm>
        </p:spPr>
        <p:txBody>
          <a:bodyPr>
            <a:normAutofit fontScale="92500" lnSpcReduction="20000"/>
          </a:bodyPr>
          <a:lstStyle/>
          <a:p>
            <a:pPr>
              <a:lnSpc>
                <a:spcPct val="110000"/>
              </a:lnSpc>
              <a:spcBef>
                <a:spcPct val="30000"/>
              </a:spcBef>
              <a:defRPr/>
            </a:pPr>
            <a:r>
              <a:rPr lang="en-US" dirty="0" smtClean="0"/>
              <a:t>According to forecasts, future of IT characterized by terms such as  </a:t>
            </a:r>
          </a:p>
          <a:p>
            <a:pPr marL="742950" lvl="1" indent="-285750">
              <a:spcBef>
                <a:spcPct val="25000"/>
              </a:spcBef>
              <a:defRPr/>
            </a:pPr>
            <a:r>
              <a:rPr lang="en-US" dirty="0" smtClean="0"/>
              <a:t>Disappearing computer,</a:t>
            </a:r>
          </a:p>
          <a:p>
            <a:pPr marL="742950" lvl="1" indent="-285750">
              <a:spcBef>
                <a:spcPct val="25000"/>
              </a:spcBef>
              <a:defRPr/>
            </a:pPr>
            <a:r>
              <a:rPr lang="en-US" dirty="0" smtClean="0"/>
              <a:t>Ubiquitous computing,</a:t>
            </a:r>
          </a:p>
          <a:p>
            <a:pPr marL="742950" lvl="1" indent="-285750">
              <a:spcBef>
                <a:spcPct val="25000"/>
              </a:spcBef>
              <a:defRPr/>
            </a:pPr>
            <a:r>
              <a:rPr lang="en-US" dirty="0" smtClean="0"/>
              <a:t>Pervasive computing,</a:t>
            </a:r>
          </a:p>
          <a:p>
            <a:pPr marL="742950" lvl="1" indent="-285750">
              <a:spcBef>
                <a:spcPct val="25000"/>
              </a:spcBef>
              <a:defRPr/>
            </a:pPr>
            <a:r>
              <a:rPr lang="en-US" dirty="0" smtClean="0"/>
              <a:t>Ambient intelligence,</a:t>
            </a:r>
          </a:p>
          <a:p>
            <a:pPr marL="742950" lvl="1" indent="-285750">
              <a:spcBef>
                <a:spcPct val="25000"/>
              </a:spcBef>
              <a:defRPr/>
            </a:pPr>
            <a:r>
              <a:rPr lang="en-US" dirty="0" smtClean="0"/>
              <a:t>Post-PC era,</a:t>
            </a:r>
          </a:p>
          <a:p>
            <a:pPr marL="742950" lvl="1" indent="-285750">
              <a:spcBef>
                <a:spcPct val="25000"/>
              </a:spcBef>
              <a:defRPr/>
            </a:pPr>
            <a:r>
              <a:rPr lang="en-US" dirty="0" smtClean="0"/>
              <a:t>Cyber-physical systems,</a:t>
            </a:r>
          </a:p>
          <a:p>
            <a:pPr marL="742950" lvl="1" indent="-285750">
              <a:spcBef>
                <a:spcPct val="25000"/>
              </a:spcBef>
              <a:defRPr/>
            </a:pPr>
            <a:r>
              <a:rPr lang="en-US" dirty="0" smtClean="0"/>
              <a:t>Internet-of-things</a:t>
            </a:r>
          </a:p>
          <a:p>
            <a:pPr>
              <a:spcBef>
                <a:spcPct val="25000"/>
              </a:spcBef>
              <a:defRPr/>
            </a:pPr>
            <a:r>
              <a:rPr lang="en-US" dirty="0" smtClean="0"/>
              <a:t>Basic technologies:</a:t>
            </a:r>
          </a:p>
          <a:p>
            <a:pPr marL="742950" lvl="1" indent="-285750">
              <a:spcBef>
                <a:spcPct val="25000"/>
              </a:spcBef>
              <a:defRPr/>
            </a:pPr>
            <a:r>
              <a:rPr lang="en-US" i="1" dirty="0" smtClean="0">
                <a:solidFill>
                  <a:srgbClr val="FF0000"/>
                </a:solidFill>
              </a:rPr>
              <a:t>Embedded System technologies</a:t>
            </a:r>
          </a:p>
          <a:p>
            <a:pPr marL="742950" lvl="1" indent="-285750">
              <a:spcBef>
                <a:spcPct val="25000"/>
              </a:spcBef>
              <a:defRPr/>
            </a:pPr>
            <a:r>
              <a:rPr lang="en-US" dirty="0" smtClean="0"/>
              <a:t>Communication technologies</a:t>
            </a:r>
          </a:p>
          <a:p>
            <a:pPr marL="320040" indent="-320040" eaLnBrk="1" fontAlgn="auto" hangingPunct="1">
              <a:spcAft>
                <a:spcPts val="0"/>
              </a:spcAft>
              <a:buFont typeface="Wingdings"/>
              <a:buChar char=""/>
              <a:defRPr/>
            </a:pPr>
            <a:endParaRPr lang="en-US" dirty="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3484563"/>
            <a:ext cx="15303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3013075"/>
            <a:ext cx="20351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1849438"/>
            <a:ext cx="17541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9813" y="4519613"/>
            <a:ext cx="1182687"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381000"/>
            <a:ext cx="8153400" cy="685800"/>
          </a:xfrm>
        </p:spPr>
        <p:txBody>
          <a:bodyPr>
            <a:normAutofit fontScale="90000"/>
          </a:bodyPr>
          <a:lstStyle/>
          <a:p>
            <a:pPr eaLnBrk="1" fontAlgn="auto" hangingPunct="1">
              <a:spcAft>
                <a:spcPts val="0"/>
              </a:spcAft>
              <a:defRPr/>
            </a:pPr>
            <a:r>
              <a:rPr lang="en-US" sz="4900" b="1" dirty="0" smtClean="0"/>
              <a:t/>
            </a:r>
            <a:br>
              <a:rPr lang="en-US" sz="4900" b="1" dirty="0" smtClean="0"/>
            </a:br>
            <a:r>
              <a:rPr lang="en-US" sz="4900" dirty="0" smtClean="0"/>
              <a:t>Motivation for course (2)</a:t>
            </a:r>
            <a:r>
              <a:rPr lang="en-US" dirty="0" smtClean="0"/>
              <a:t/>
            </a:r>
            <a:br>
              <a:rPr lang="en-US" dirty="0" smtClean="0"/>
            </a:br>
            <a:endParaRPr lang="en-US" dirty="0"/>
          </a:p>
        </p:txBody>
      </p:sp>
      <p:sp>
        <p:nvSpPr>
          <p:cNvPr id="3" name="Content Placeholder 2"/>
          <p:cNvSpPr>
            <a:spLocks noGrp="1"/>
          </p:cNvSpPr>
          <p:nvPr>
            <p:ph sz="quarter" idx="1"/>
          </p:nvPr>
        </p:nvSpPr>
        <p:spPr>
          <a:xfrm>
            <a:off x="142875" y="2514600"/>
            <a:ext cx="6791325" cy="4343400"/>
          </a:xfrm>
        </p:spPr>
        <p:txBody>
          <a:bodyPr>
            <a:normAutofit fontScale="92500" lnSpcReduction="20000"/>
          </a:bodyPr>
          <a:lstStyle/>
          <a:p>
            <a:pPr>
              <a:spcBef>
                <a:spcPct val="25000"/>
              </a:spcBef>
              <a:defRPr/>
            </a:pPr>
            <a:r>
              <a:rPr lang="en-US" dirty="0" smtClean="0"/>
              <a:t>“Information technology (IT) is on the verge of another revolution. …..</a:t>
            </a:r>
          </a:p>
          <a:p>
            <a:pPr marL="0" indent="0">
              <a:spcBef>
                <a:spcPct val="25000"/>
              </a:spcBef>
              <a:buFont typeface="Wingdings" panose="05000000000000000000" pitchFamily="2" charset="2"/>
              <a:buNone/>
              <a:defRPr/>
            </a:pPr>
            <a:r>
              <a:rPr lang="en-US" dirty="0" smtClean="0"/>
              <a:t>networked systems of embedded computers ... have the potential to change radically the way people interact with their environment by linking together a range of devices and sensors that will allow information to be collected, shared, and processed in unprecedented ways. ...</a:t>
            </a:r>
          </a:p>
          <a:p>
            <a:pPr marL="0" indent="0">
              <a:spcBef>
                <a:spcPct val="25000"/>
              </a:spcBef>
              <a:buFont typeface="Wingdings" panose="05000000000000000000" pitchFamily="2" charset="2"/>
              <a:buNone/>
              <a:defRPr/>
            </a:pPr>
            <a:r>
              <a:rPr lang="en-US" dirty="0" smtClean="0"/>
              <a:t>The use … throughout society </a:t>
            </a:r>
            <a:r>
              <a:rPr lang="en-US" dirty="0" smtClean="0">
                <a:solidFill>
                  <a:srgbClr val="FF0000"/>
                </a:solidFill>
              </a:rPr>
              <a:t>could well dwarf previous milestones in the information revolution</a:t>
            </a:r>
            <a:r>
              <a:rPr lang="en-US" dirty="0" smtClean="0"/>
              <a:t>.” </a:t>
            </a:r>
          </a:p>
          <a:p>
            <a:pPr marL="320040" indent="-320040" eaLnBrk="1" fontAlgn="auto" hangingPunct="1">
              <a:spcAft>
                <a:spcPts val="0"/>
              </a:spcAft>
              <a:buFont typeface="Wingdings"/>
              <a:buChar char=""/>
              <a:defRPr/>
            </a:pPr>
            <a:endParaRPr lang="en-US" dirty="0"/>
          </a:p>
        </p:txBody>
      </p:sp>
      <p:sp>
        <p:nvSpPr>
          <p:cNvPr id="24580" name="Text Box 4"/>
          <p:cNvSpPr txBox="1">
            <a:spLocks noChangeArrowheads="1"/>
          </p:cNvSpPr>
          <p:nvPr/>
        </p:nvSpPr>
        <p:spPr bwMode="auto">
          <a:xfrm>
            <a:off x="228600" y="1644650"/>
            <a:ext cx="417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ea typeface="Batang" pitchFamily="18" charset="-127"/>
              </a:rPr>
              <a:t>National Research Council Report (US)</a:t>
            </a:r>
          </a:p>
          <a:p>
            <a:r>
              <a:rPr lang="en-US" altLang="en-US" i="1">
                <a:ea typeface="Batang" pitchFamily="18" charset="-127"/>
              </a:rPr>
              <a:t>Embedded Everywhere, 2001:</a:t>
            </a:r>
            <a:endParaRPr lang="en-US" altLang="en-US">
              <a:ea typeface="Batang" pitchFamily="18" charset="-127"/>
            </a:endParaRPr>
          </a:p>
        </p:txBody>
      </p:sp>
      <p:pic>
        <p:nvPicPr>
          <p:cNvPr id="24581" name="Picture 6" descr="h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924175"/>
            <a:ext cx="8477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4005263"/>
            <a:ext cx="88741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013" y="1773238"/>
            <a:ext cx="525462"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950" y="4797425"/>
            <a:ext cx="55086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12" desc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773238"/>
            <a:ext cx="688975"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6" name="Text Box 13"/>
          <p:cNvSpPr txBox="1">
            <a:spLocks noChangeArrowheads="1"/>
          </p:cNvSpPr>
          <p:nvPr/>
        </p:nvSpPr>
        <p:spPr bwMode="auto">
          <a:xfrm rot="-5400000">
            <a:off x="8285956" y="2596357"/>
            <a:ext cx="1139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P. Marwedel,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381000"/>
            <a:ext cx="8153400" cy="685800"/>
          </a:xfrm>
        </p:spPr>
        <p:txBody>
          <a:bodyPr>
            <a:normAutofit fontScale="90000"/>
          </a:bodyPr>
          <a:lstStyle/>
          <a:p>
            <a:pPr eaLnBrk="1" fontAlgn="auto" hangingPunct="1">
              <a:spcAft>
                <a:spcPts val="0"/>
              </a:spcAft>
              <a:defRPr/>
            </a:pPr>
            <a:r>
              <a:rPr lang="en-US" sz="4900" b="1" dirty="0" smtClean="0"/>
              <a:t/>
            </a:r>
            <a:br>
              <a:rPr lang="en-US" sz="4900" b="1" dirty="0" smtClean="0"/>
            </a:br>
            <a:r>
              <a:rPr lang="en-US" sz="4900" dirty="0" smtClean="0"/>
              <a:t>Motivation for course (3)</a:t>
            </a:r>
            <a:r>
              <a:rPr lang="en-US" dirty="0" smtClean="0"/>
              <a:t/>
            </a:r>
            <a:br>
              <a:rPr lang="en-US" dirty="0" smtClean="0"/>
            </a:br>
            <a:endParaRPr lang="en-US" dirty="0"/>
          </a:p>
        </p:txBody>
      </p:sp>
      <p:sp>
        <p:nvSpPr>
          <p:cNvPr id="3" name="Content Placeholder 2"/>
          <p:cNvSpPr>
            <a:spLocks noGrp="1"/>
          </p:cNvSpPr>
          <p:nvPr>
            <p:ph sz="quarter" idx="1"/>
          </p:nvPr>
        </p:nvSpPr>
        <p:spPr>
          <a:xfrm>
            <a:off x="127000" y="1447800"/>
            <a:ext cx="8631238" cy="5105400"/>
          </a:xfrm>
        </p:spPr>
        <p:txBody>
          <a:bodyPr>
            <a:normAutofit lnSpcReduction="10000"/>
          </a:bodyPr>
          <a:lstStyle/>
          <a:p>
            <a:pPr>
              <a:spcBef>
                <a:spcPct val="25000"/>
              </a:spcBef>
              <a:defRPr/>
            </a:pPr>
            <a:r>
              <a:rPr lang="en-US" dirty="0"/>
              <a:t>Growing importance </a:t>
            </a:r>
            <a:r>
              <a:rPr lang="en-US" dirty="0" smtClean="0"/>
              <a:t>of Embedded Systems</a:t>
            </a:r>
          </a:p>
          <a:p>
            <a:pPr lvl="1">
              <a:defRPr/>
            </a:pPr>
            <a:r>
              <a:rPr lang="en-US" dirty="0"/>
              <a:t>As of January 2014:</a:t>
            </a:r>
          </a:p>
          <a:p>
            <a:pPr lvl="2">
              <a:defRPr/>
            </a:pPr>
            <a:r>
              <a:rPr lang="en-US" dirty="0"/>
              <a:t>90% of American adults have a cell phone</a:t>
            </a:r>
          </a:p>
          <a:p>
            <a:pPr lvl="2">
              <a:defRPr/>
            </a:pPr>
            <a:r>
              <a:rPr lang="en-US" dirty="0"/>
              <a:t>58% of American adults have a smartphone</a:t>
            </a:r>
          </a:p>
          <a:p>
            <a:pPr lvl="2">
              <a:defRPr/>
            </a:pPr>
            <a:r>
              <a:rPr lang="en-US" dirty="0"/>
              <a:t>32% of American adults own an e-reader</a:t>
            </a:r>
          </a:p>
          <a:p>
            <a:pPr lvl="2">
              <a:defRPr/>
            </a:pPr>
            <a:r>
              <a:rPr lang="en-US" dirty="0"/>
              <a:t>42% of American adults own a tablet </a:t>
            </a:r>
            <a:r>
              <a:rPr lang="en-US" dirty="0" smtClean="0"/>
              <a:t>computer</a:t>
            </a:r>
          </a:p>
          <a:p>
            <a:pPr lvl="1">
              <a:defRPr/>
            </a:pPr>
            <a:endParaRPr lang="en-US" dirty="0"/>
          </a:p>
          <a:p>
            <a:pPr lvl="1">
              <a:defRPr/>
            </a:pPr>
            <a:r>
              <a:rPr lang="en-US" dirty="0"/>
              <a:t>As of May 2013, 63% of adult cell owners use their phones to go online.</a:t>
            </a:r>
          </a:p>
          <a:p>
            <a:pPr lvl="1">
              <a:defRPr/>
            </a:pPr>
            <a:r>
              <a:rPr lang="en-US" b="1" dirty="0"/>
              <a:t>34% of cell internet users go online </a:t>
            </a:r>
            <a:r>
              <a:rPr lang="en-US" b="1" u="sng" dirty="0"/>
              <a:t>mostly</a:t>
            </a:r>
            <a:r>
              <a:rPr lang="en-US" b="1" dirty="0"/>
              <a:t> using their phones</a:t>
            </a:r>
            <a:r>
              <a:rPr lang="en-US" dirty="0"/>
              <a:t>, and not using some other device such as a desktop or laptop computer</a:t>
            </a:r>
          </a:p>
          <a:p>
            <a:pPr lvl="1">
              <a:defRPr/>
            </a:pPr>
            <a:endParaRPr lang="en-US" dirty="0"/>
          </a:p>
          <a:p>
            <a:pPr marL="320040" indent="-320040" eaLnBrk="1" fontAlgn="auto" hangingPunct="1">
              <a:spcAft>
                <a:spcPts val="0"/>
              </a:spcAft>
              <a:buFont typeface="Wingdings"/>
              <a:buChar char=""/>
              <a:defRPr/>
            </a:pPr>
            <a:endParaRPr lang="en-US" dirty="0"/>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2111375"/>
            <a:ext cx="20113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0"/>
            <a:ext cx="8153400" cy="685800"/>
          </a:xfrm>
        </p:spPr>
        <p:txBody>
          <a:bodyPr>
            <a:normAutofit fontScale="90000"/>
          </a:bodyPr>
          <a:lstStyle/>
          <a:p>
            <a:pPr eaLnBrk="1" fontAlgn="auto" hangingPunct="1">
              <a:spcAft>
                <a:spcPts val="0"/>
              </a:spcAft>
              <a:defRPr/>
            </a:pPr>
            <a:r>
              <a:rPr lang="en-US" dirty="0" smtClean="0"/>
              <a:t>Motivation for course (4)</a:t>
            </a:r>
            <a:endParaRPr lang="en-US" dirty="0"/>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2111375"/>
            <a:ext cx="20113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4114800"/>
            <a:ext cx="4127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8368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
          </p:nvPr>
        </p:nvSpPr>
        <p:spPr>
          <a:xfrm>
            <a:off x="612775" y="1524000"/>
            <a:ext cx="8153400" cy="533400"/>
          </a:xfrm>
        </p:spPr>
        <p:txBody>
          <a:bodyPr/>
          <a:lstStyle/>
          <a:p>
            <a:pPr marL="0" indent="0">
              <a:buFont typeface="Wingdings" panose="05000000000000000000" pitchFamily="2" charset="2"/>
              <a:buNone/>
              <a:defRPr/>
            </a:pPr>
            <a:r>
              <a:rPr lang="en-US" sz="2400" b="1" dirty="0" smtClean="0">
                <a:solidFill>
                  <a:srgbClr val="FF0000"/>
                </a:solidFill>
                <a:sym typeface="Wingdings" pitchFamily="2" charset="2"/>
              </a:rPr>
              <a:t>The future is embedded, embedded is the future</a:t>
            </a:r>
          </a:p>
          <a:p>
            <a:pPr eaLnBrk="1" hangingPunct="1">
              <a:buFont typeface="Wingdings" panose="05000000000000000000" pitchFamily="2" charset="2"/>
              <a:buNone/>
              <a:defRPr/>
            </a:pPr>
            <a:endParaRPr lang="en-US" sz="2400" dirty="0" smtClean="0"/>
          </a:p>
        </p:txBody>
      </p:sp>
      <p:pic>
        <p:nvPicPr>
          <p:cNvPr id="27651" name="Picture 4" descr="D:\Work\Courses\SistemeIncorporate\Info\Pregatire\Embedded_Systems_Usage_In_Ge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905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D:\Work\Courses\SistemeIncorporate\Info\Pregatir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3048000"/>
            <a:ext cx="38211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D:\Work\Courses\SistemeIncorporate\Info\Pregatire\real-time_appl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18063"/>
            <a:ext cx="28194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20713" y="381000"/>
            <a:ext cx="8153400" cy="685800"/>
          </a:xfrm>
        </p:spPr>
        <p:txBody>
          <a:bodyPr>
            <a:normAutofit fontScale="90000"/>
          </a:bodyPr>
          <a:lstStyle/>
          <a:p>
            <a:pPr eaLnBrk="1" fontAlgn="auto" hangingPunct="1">
              <a:spcAft>
                <a:spcPts val="0"/>
              </a:spcAft>
              <a:defRPr/>
            </a:pPr>
            <a:r>
              <a:rPr lang="en-US" sz="4900" b="1" dirty="0" smtClean="0"/>
              <a:t/>
            </a:r>
            <a:br>
              <a:rPr lang="en-US" sz="4900" b="1" dirty="0" smtClean="0"/>
            </a:br>
            <a:r>
              <a:rPr lang="en-US" sz="4900" dirty="0" smtClean="0"/>
              <a:t>Motivation for course (5)</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304800"/>
            <a:ext cx="8153400" cy="990600"/>
          </a:xfrm>
        </p:spPr>
        <p:txBody>
          <a:bodyPr/>
          <a:lstStyle/>
          <a:p>
            <a:pPr eaLnBrk="1" hangingPunct="1"/>
            <a:r>
              <a:rPr lang="en-US" altLang="en-US" smtClean="0"/>
              <a:t>What are embedded systems ?</a:t>
            </a:r>
            <a:br>
              <a:rPr lang="en-US" altLang="en-US" smtClean="0"/>
            </a:br>
            <a:endParaRPr lang="en-US" altLang="en-US" smtClean="0"/>
          </a:p>
        </p:txBody>
      </p:sp>
      <p:sp>
        <p:nvSpPr>
          <p:cNvPr id="28675" name="Content Placeholder 2"/>
          <p:cNvSpPr>
            <a:spLocks noGrp="1"/>
          </p:cNvSpPr>
          <p:nvPr>
            <p:ph sz="quarter" idx="1"/>
          </p:nvPr>
        </p:nvSpPr>
        <p:spPr>
          <a:xfrm>
            <a:off x="612775" y="1600200"/>
            <a:ext cx="8153400" cy="4495800"/>
          </a:xfrm>
        </p:spPr>
        <p:txBody>
          <a:bodyPr/>
          <a:lstStyle/>
          <a:p>
            <a:pPr eaLnBrk="1" hangingPunct="1"/>
            <a:r>
              <a:rPr lang="en-US" altLang="en-US" sz="2200" smtClean="0">
                <a:solidFill>
                  <a:srgbClr val="FF0000"/>
                </a:solidFill>
              </a:rPr>
              <a:t>Definition 1</a:t>
            </a:r>
            <a:r>
              <a:rPr lang="en-US" altLang="en-US" sz="2200" smtClean="0"/>
              <a:t>:  An ES is a system that integrates hardware and software and is designed for a specific functionality.</a:t>
            </a:r>
          </a:p>
          <a:p>
            <a:pPr eaLnBrk="1" hangingPunct="1"/>
            <a:r>
              <a:rPr lang="en-US" altLang="en-US" sz="2200" smtClean="0">
                <a:solidFill>
                  <a:srgbClr val="FF0000"/>
                </a:solidFill>
              </a:rPr>
              <a:t>Definition 2</a:t>
            </a:r>
            <a:r>
              <a:rPr lang="en-US" altLang="en-US" sz="2200" smtClean="0"/>
              <a:t>:  An ES is a computer system with predefined goal included in a device and leads him. </a:t>
            </a:r>
          </a:p>
          <a:p>
            <a:pPr eaLnBrk="1" hangingPunct="1"/>
            <a:r>
              <a:rPr lang="en-US" altLang="en-US" sz="2200" smtClean="0">
                <a:solidFill>
                  <a:srgbClr val="FF0000"/>
                </a:solidFill>
              </a:rPr>
              <a:t>Definition 3</a:t>
            </a:r>
            <a:r>
              <a:rPr lang="en-US" altLang="en-US" sz="2200" smtClean="0"/>
              <a:t>:  An ES is a computer system with specific requirements. Unlike general purpose computer, ES perform predefined tasks. </a:t>
            </a:r>
          </a:p>
          <a:p>
            <a:pPr eaLnBrk="1" hangingPunct="1"/>
            <a:r>
              <a:rPr lang="en-US" altLang="en-US" sz="2200" smtClean="0">
                <a:solidFill>
                  <a:srgbClr val="FF0000"/>
                </a:solidFill>
              </a:rPr>
              <a:t>Definition 4</a:t>
            </a:r>
            <a:r>
              <a:rPr lang="en-US" altLang="en-US" sz="2200" smtClean="0"/>
              <a:t>: An ES is an information processing system, part of a larger system or device.</a:t>
            </a:r>
          </a:p>
          <a:p>
            <a:pPr eaLnBrk="1" hangingPunct="1"/>
            <a:r>
              <a:rPr lang="en-US" altLang="en-US" sz="2200" smtClean="0">
                <a:solidFill>
                  <a:srgbClr val="FF0000"/>
                </a:solidFill>
              </a:rPr>
              <a:t>Definition 5</a:t>
            </a:r>
            <a:r>
              <a:rPr lang="en-US" altLang="en-US" sz="2200" smtClean="0"/>
              <a:t>: An ES is a combination of hardware and software with programming and fixed facilities designed for a variety of applications.</a:t>
            </a:r>
          </a:p>
          <a:p>
            <a:pPr eaLnBrk="1" hangingPunct="1"/>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
        <p:nvSpPr>
          <p:cNvPr id="29699" name="Content Placeholder 2"/>
          <p:cNvSpPr>
            <a:spLocks noGrp="1"/>
          </p:cNvSpPr>
          <p:nvPr>
            <p:ph sz="quarter" idx="1"/>
          </p:nvPr>
        </p:nvSpPr>
        <p:spPr>
          <a:xfrm>
            <a:off x="612775" y="1600200"/>
            <a:ext cx="8153400" cy="4495800"/>
          </a:xfrm>
        </p:spPr>
        <p:txBody>
          <a:bodyPr/>
          <a:lstStyle/>
          <a:p>
            <a:pPr eaLnBrk="1" hangingPunct="1"/>
            <a:r>
              <a:rPr lang="en-US" altLang="en-US" sz="2400" smtClean="0">
                <a:solidFill>
                  <a:srgbClr val="FF0000"/>
                </a:solidFill>
              </a:rPr>
              <a:t>Definition 6</a:t>
            </a:r>
            <a:r>
              <a:rPr lang="en-US" altLang="en-US" sz="2400" smtClean="0"/>
              <a:t>: An ES is a combination of hardware and software, and possibly mechanical or other components, designed to perform a dedicated function. In some cases, ES is part of a larger system or product, such as the ABS system ("Breaking antilock System") from - an automobile.</a:t>
            </a:r>
          </a:p>
          <a:p>
            <a:pPr eaLnBrk="1" hangingPunct="1"/>
            <a:r>
              <a:rPr lang="en-US" altLang="en-US" sz="2400" smtClean="0">
                <a:solidFill>
                  <a:srgbClr val="FF0000"/>
                </a:solidFill>
              </a:rPr>
              <a:t>The updated definition</a:t>
            </a:r>
            <a:r>
              <a:rPr lang="en-US" altLang="en-US" sz="2400" smtClean="0"/>
              <a:t>: ES is a subdomain of the domain of computer engineering, based on programmable logic circuits by user,  and oriented  on real-time applications. </a:t>
            </a:r>
          </a:p>
        </p:txBody>
      </p:sp>
      <p:sp>
        <p:nvSpPr>
          <p:cNvPr id="29700" name="Text Box 4"/>
          <p:cNvSpPr txBox="1">
            <a:spLocks noChangeArrowheads="1"/>
          </p:cNvSpPr>
          <p:nvPr/>
        </p:nvSpPr>
        <p:spPr bwMode="auto">
          <a:xfrm>
            <a:off x="365125" y="510540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2000" u="sng">
                <a:solidFill>
                  <a:srgbClr val="FF0000"/>
                </a:solidFill>
                <a:latin typeface="Tw Cen MT (Body)"/>
                <a:ea typeface="Batang" pitchFamily="18" charset="-127"/>
              </a:rPr>
              <a:t>Berkeley:</a:t>
            </a:r>
            <a:r>
              <a:rPr lang="de-DE" altLang="en-US" sz="2000" i="1">
                <a:latin typeface="Tw Cen MT (Body)"/>
                <a:ea typeface="Batang" pitchFamily="18" charset="-127"/>
              </a:rPr>
              <a:t> </a:t>
            </a:r>
            <a:r>
              <a:rPr lang="de-DE" altLang="en-US" sz="2000">
                <a:latin typeface="Tw Cen MT (Body)"/>
                <a:ea typeface="Batang" pitchFamily="18" charset="-127"/>
              </a:rPr>
              <a:t>[Edward A. Lee]</a:t>
            </a:r>
            <a:r>
              <a:rPr lang="de-DE" altLang="en-US" sz="2000" i="1">
                <a:latin typeface="Tw Cen MT (Body)"/>
                <a:ea typeface="Batang" pitchFamily="18" charset="-127"/>
              </a:rPr>
              <a:t>:</a:t>
            </a:r>
          </a:p>
          <a:p>
            <a:r>
              <a:rPr lang="en-US" altLang="en-US" sz="2000">
                <a:latin typeface="Tw Cen MT (Body)"/>
                <a:ea typeface="Batang" pitchFamily="18" charset="-127"/>
              </a:rPr>
              <a:t>Embedded software is software integrated with </a:t>
            </a:r>
            <a:r>
              <a:rPr lang="en-US" altLang="en-US" sz="2000">
                <a:solidFill>
                  <a:srgbClr val="FF0000"/>
                </a:solidFill>
                <a:latin typeface="Tw Cen MT (Body)"/>
                <a:ea typeface="Batang" pitchFamily="18" charset="-127"/>
              </a:rPr>
              <a:t>physical</a:t>
            </a:r>
            <a:r>
              <a:rPr lang="en-US" altLang="en-US" sz="2000">
                <a:latin typeface="Tw Cen MT (Body)"/>
                <a:ea typeface="Batang" pitchFamily="18" charset="-127"/>
              </a:rPr>
              <a:t> processes. The technical problem is managing </a:t>
            </a:r>
            <a:r>
              <a:rPr lang="en-US" altLang="en-US" sz="2000">
                <a:solidFill>
                  <a:srgbClr val="FF0000"/>
                </a:solidFill>
                <a:latin typeface="Tw Cen MT (Body)"/>
                <a:ea typeface="Batang" pitchFamily="18" charset="-127"/>
              </a:rPr>
              <a:t>time</a:t>
            </a:r>
            <a:r>
              <a:rPr lang="en-US" altLang="en-US" sz="2000">
                <a:latin typeface="Tw Cen MT (Body)"/>
                <a:ea typeface="Batang" pitchFamily="18" charset="-127"/>
              </a:rPr>
              <a:t> and </a:t>
            </a:r>
            <a:r>
              <a:rPr lang="en-US" altLang="en-US" sz="2000">
                <a:solidFill>
                  <a:srgbClr val="FF0000"/>
                </a:solidFill>
                <a:latin typeface="Tw Cen MT (Body)"/>
                <a:ea typeface="Batang" pitchFamily="18" charset="-127"/>
              </a:rPr>
              <a:t>concurrency</a:t>
            </a:r>
            <a:r>
              <a:rPr lang="en-US" altLang="en-US" sz="2000">
                <a:latin typeface="Tw Cen MT (Body)"/>
                <a:ea typeface="Batang" pitchFamily="18" charset="-127"/>
              </a:rPr>
              <a:t> in computational systems.</a:t>
            </a:r>
            <a:endParaRPr lang="en-US" altLang="en-US" sz="3600">
              <a:latin typeface="Tw Cen MT (Body)"/>
              <a:ea typeface="Batang" pitchFamily="18"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381000" y="1600200"/>
            <a:ext cx="8385175" cy="4495800"/>
          </a:xfrm>
        </p:spPr>
        <p:txBody>
          <a:bodyPr/>
          <a:lstStyle/>
          <a:p>
            <a:pPr eaLnBrk="1" hangingPunct="1"/>
            <a:r>
              <a:rPr lang="en-US" altLang="en-US" sz="2200" smtClean="0"/>
              <a:t>In general, "embedded system" is not a strictly definable term, as most systems have some element of extensibility or programmability. For example, handheld computers share some elements with embedded systems such as the operating systems and  microprocessors that power them, but they allow different applications to be loaded and peripherals to be connected.  On a continuum from "general purpose" to "embedded", </a:t>
            </a:r>
            <a:r>
              <a:rPr lang="en-US" altLang="en-US" sz="2200" smtClean="0">
                <a:solidFill>
                  <a:srgbClr val="FF0000"/>
                </a:solidFill>
              </a:rPr>
              <a:t>large application systems </a:t>
            </a:r>
            <a:r>
              <a:rPr lang="en-US" altLang="en-US" sz="2200" smtClean="0"/>
              <a:t>will have subcomponents at most points even if the system as a whole is "designed to perform one or a few dedicated functions", and </a:t>
            </a:r>
            <a:r>
              <a:rPr lang="en-US" altLang="en-US" sz="2200" smtClean="0">
                <a:solidFill>
                  <a:srgbClr val="FF0000"/>
                </a:solidFill>
              </a:rPr>
              <a:t>is thus appropriate to call "embedded"</a:t>
            </a:r>
            <a:r>
              <a:rPr lang="en-US" altLang="en-US" sz="2200" smtClean="0"/>
              <a:t>. </a:t>
            </a:r>
          </a:p>
          <a:p>
            <a:pPr eaLnBrk="1" hangingPunct="1"/>
            <a:endParaRPr lang="en-US" altLang="en-US" sz="2400" smtClean="0"/>
          </a:p>
        </p:txBody>
      </p:sp>
      <p:pic>
        <p:nvPicPr>
          <p:cNvPr id="30723" name="Picture 4" descr="D:\Work\Courses\SistemeIncorporate\Info\Pregatir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29200"/>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D:\Work\Courses\SistemeIncorporate\Info\Pregatire\descăr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029200"/>
            <a:ext cx="309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D:\Work\Courses\SistemeIncorporate\Info\Pregatire\descărcare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972050"/>
            <a:ext cx="2971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00200"/>
            <a:ext cx="87630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Programmable logic circuits</a:t>
            </a:r>
          </a:p>
          <a:p>
            <a:pPr lvl="2" eaLnBrk="1" fontAlgn="auto" hangingPunct="1">
              <a:spcAft>
                <a:spcPts val="0"/>
              </a:spcAft>
              <a:buFont typeface="Wingdings"/>
              <a:buChar char=""/>
              <a:defRPr/>
            </a:pPr>
            <a:r>
              <a:rPr lang="en-US" dirty="0" smtClean="0">
                <a:solidFill>
                  <a:srgbClr val="FF0000"/>
                </a:solidFill>
              </a:rPr>
              <a:t>Microprocessor</a:t>
            </a:r>
            <a:r>
              <a:rPr lang="en-US" dirty="0" smtClean="0"/>
              <a:t>: a programmable logic circuit used for general purpose applications;</a:t>
            </a:r>
          </a:p>
          <a:p>
            <a:pPr lvl="2" eaLnBrk="1" fontAlgn="auto" hangingPunct="1">
              <a:spcAft>
                <a:spcPts val="0"/>
              </a:spcAft>
              <a:buFont typeface="Wingdings"/>
              <a:buChar char=""/>
              <a:defRPr/>
            </a:pPr>
            <a:r>
              <a:rPr lang="en-US" dirty="0" smtClean="0">
                <a:solidFill>
                  <a:srgbClr val="FF0000"/>
                </a:solidFill>
              </a:rPr>
              <a:t>Microcontroller</a:t>
            </a:r>
            <a:r>
              <a:rPr lang="en-US" dirty="0" smtClean="0"/>
              <a:t>: a programmable logic </a:t>
            </a:r>
            <a:r>
              <a:rPr lang="en-US" smtClean="0"/>
              <a:t>circuit used for </a:t>
            </a:r>
            <a:r>
              <a:rPr lang="en-US" dirty="0" smtClean="0"/>
              <a:t>real-time applications. </a:t>
            </a:r>
          </a:p>
          <a:p>
            <a:pPr lvl="2" eaLnBrk="1" fontAlgn="auto" hangingPunct="1">
              <a:spcAft>
                <a:spcPts val="0"/>
              </a:spcAft>
              <a:buFont typeface="Wingdings"/>
              <a:buChar char=""/>
              <a:defRPr/>
            </a:pPr>
            <a:r>
              <a:rPr lang="en-US" dirty="0" smtClean="0">
                <a:solidFill>
                  <a:srgbClr val="FF0000"/>
                </a:solidFill>
              </a:rPr>
              <a:t>DSP</a:t>
            </a:r>
            <a:r>
              <a:rPr lang="en-US" dirty="0" smtClean="0"/>
              <a:t>: a programmable logic circuit for digital processing of analog signals.  </a:t>
            </a:r>
          </a:p>
          <a:p>
            <a:pPr marL="320040" indent="-320040" eaLnBrk="1" fontAlgn="auto" hangingPunct="1">
              <a:spcAft>
                <a:spcPts val="0"/>
              </a:spcAft>
              <a:buFont typeface="Wingdings"/>
              <a:buChar char=""/>
              <a:defRPr/>
            </a:pPr>
            <a:r>
              <a:rPr lang="en-US" dirty="0" smtClean="0"/>
              <a:t>Different development paths: </a:t>
            </a:r>
          </a:p>
          <a:p>
            <a:pPr lvl="2" eaLnBrk="1" fontAlgn="auto" hangingPunct="1">
              <a:spcAft>
                <a:spcPts val="0"/>
              </a:spcAft>
              <a:buFont typeface="Wingdings"/>
              <a:buChar char=""/>
              <a:defRPr/>
            </a:pPr>
            <a:r>
              <a:rPr lang="en-US" dirty="0" smtClean="0">
                <a:solidFill>
                  <a:srgbClr val="FF0000"/>
                </a:solidFill>
              </a:rPr>
              <a:t>Microprocessors</a:t>
            </a:r>
            <a:r>
              <a:rPr lang="en-US" dirty="0" smtClean="0"/>
              <a:t>: developed for processing applications (the greatest possible speed, manageable memory capacity as large as possible); </a:t>
            </a:r>
          </a:p>
          <a:p>
            <a:pPr lvl="2" eaLnBrk="1" fontAlgn="auto" hangingPunct="1">
              <a:spcAft>
                <a:spcPts val="0"/>
              </a:spcAft>
              <a:buFont typeface="Wingdings"/>
              <a:buChar char=""/>
              <a:defRPr/>
            </a:pPr>
            <a:r>
              <a:rPr lang="en-US" dirty="0" smtClean="0">
                <a:solidFill>
                  <a:srgbClr val="FF0000"/>
                </a:solidFill>
              </a:rPr>
              <a:t>Microcontrollers + DSP</a:t>
            </a:r>
            <a:r>
              <a:rPr lang="en-US" dirty="0" smtClean="0"/>
              <a:t>: developed for real use applications</a:t>
            </a:r>
          </a:p>
          <a:p>
            <a:pPr lvl="2" eaLnBrk="1" fontAlgn="auto" hangingPunct="1">
              <a:spcAft>
                <a:spcPts val="0"/>
              </a:spcAft>
              <a:buFont typeface="Wingdings"/>
              <a:buNone/>
              <a:defRPr/>
            </a:pPr>
            <a:r>
              <a:rPr lang="en-US" dirty="0" smtClean="0"/>
              <a:t>(low consumption, small size, low cost, high safety, high reliability).</a:t>
            </a:r>
          </a:p>
        </p:txBody>
      </p:sp>
      <p:sp>
        <p:nvSpPr>
          <p:cNvPr id="31747"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612775" y="1600200"/>
            <a:ext cx="8153400" cy="4495800"/>
          </a:xfrm>
        </p:spPr>
        <p:txBody>
          <a:bodyPr/>
          <a:lstStyle/>
          <a:p>
            <a:pPr eaLnBrk="1" hangingPunct="1"/>
            <a:r>
              <a:rPr lang="en-US" altLang="en-US" sz="2000" dirty="0" smtClean="0"/>
              <a:t>ES are intended for an application or family of applications. </a:t>
            </a:r>
          </a:p>
          <a:p>
            <a:pPr eaLnBrk="1" hangingPunct="1"/>
            <a:r>
              <a:rPr lang="en-US" altLang="en-US" sz="2000" dirty="0" smtClean="0"/>
              <a:t>ES may contain a microcomputer but are generally independent systems included in a device and leads him. </a:t>
            </a:r>
          </a:p>
          <a:p>
            <a:pPr eaLnBrk="1" hangingPunct="1"/>
            <a:r>
              <a:rPr lang="en-US" altLang="en-US" sz="2000" dirty="0" smtClean="0">
                <a:solidFill>
                  <a:srgbClr val="FF0000"/>
                </a:solidFill>
              </a:rPr>
              <a:t>ES are based on </a:t>
            </a:r>
            <a:r>
              <a:rPr lang="en-US" altLang="en-US" sz="2000" u="sng" dirty="0" smtClean="0">
                <a:solidFill>
                  <a:srgbClr val="FF0000"/>
                </a:solidFill>
              </a:rPr>
              <a:t>microcontroller</a:t>
            </a:r>
            <a:r>
              <a:rPr lang="en-US" altLang="en-US" sz="2000" dirty="0" smtClean="0">
                <a:solidFill>
                  <a:srgbClr val="FF0000"/>
                </a:solidFill>
              </a:rPr>
              <a:t> or DSP !</a:t>
            </a:r>
          </a:p>
          <a:p>
            <a:pPr eaLnBrk="1" hangingPunct="1"/>
            <a:endParaRPr lang="en-US" altLang="en-US" sz="2400" dirty="0" smtClean="0">
              <a:solidFill>
                <a:srgbClr val="FF0000"/>
              </a:solidFill>
            </a:endParaRPr>
          </a:p>
        </p:txBody>
      </p:sp>
      <p:pic>
        <p:nvPicPr>
          <p:cNvPr id="33795" name="Picture 6" descr="D:\Work\Courses\SistemeIncorporate\Info\Pregatire\chop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36888"/>
            <a:ext cx="60198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smtClean="0"/>
              <a:t>Administrative</a:t>
            </a:r>
          </a:p>
        </p:txBody>
      </p:sp>
      <p:sp>
        <p:nvSpPr>
          <p:cNvPr id="15363" name="Content Placeholder 2"/>
          <p:cNvSpPr>
            <a:spLocks noGrp="1"/>
          </p:cNvSpPr>
          <p:nvPr>
            <p:ph sz="quarter" idx="1"/>
          </p:nvPr>
        </p:nvSpPr>
        <p:spPr>
          <a:xfrm>
            <a:off x="612775" y="1651000"/>
            <a:ext cx="8153400" cy="5181600"/>
          </a:xfrm>
        </p:spPr>
        <p:txBody>
          <a:bodyPr/>
          <a:lstStyle/>
          <a:p>
            <a:pPr eaLnBrk="1" hangingPunct="1"/>
            <a:r>
              <a:rPr lang="en-US" altLang="en-US" sz="2400" dirty="0" smtClean="0"/>
              <a:t>Mobile </a:t>
            </a:r>
            <a:r>
              <a:rPr lang="en-US" altLang="en-US" sz="2400" dirty="0"/>
              <a:t>computing, sensor networks and embedded </a:t>
            </a:r>
            <a:r>
              <a:rPr lang="en-US" altLang="en-US" sz="2400" dirty="0" smtClean="0"/>
              <a:t>systems</a:t>
            </a:r>
          </a:p>
          <a:p>
            <a:pPr eaLnBrk="1" hangingPunct="1"/>
            <a:r>
              <a:rPr lang="en-US" altLang="en-US" sz="2400" dirty="0"/>
              <a:t>B413A/B</a:t>
            </a:r>
          </a:p>
          <a:p>
            <a:pPr eaLnBrk="1" hangingPunct="1"/>
            <a:r>
              <a:rPr lang="en-US" altLang="en-US" sz="2400" dirty="0" smtClean="0"/>
              <a:t>Interests</a:t>
            </a:r>
          </a:p>
          <a:p>
            <a:pPr lvl="1" eaLnBrk="1" hangingPunct="1"/>
            <a:r>
              <a:rPr lang="en-US" altLang="en-US" sz="2100" dirty="0"/>
              <a:t>Embedded Systems</a:t>
            </a:r>
          </a:p>
          <a:p>
            <a:pPr lvl="1" eaLnBrk="1" hangingPunct="1"/>
            <a:r>
              <a:rPr lang="en-US" altLang="en-US" sz="2100" dirty="0"/>
              <a:t>Ambient Intelligence</a:t>
            </a:r>
          </a:p>
          <a:p>
            <a:pPr lvl="1" eaLnBrk="1" hangingPunct="1"/>
            <a:r>
              <a:rPr lang="en-US" altLang="en-US" sz="2100" dirty="0"/>
              <a:t>Dependability of Computer Systems</a:t>
            </a:r>
          </a:p>
          <a:p>
            <a:pPr lvl="1" eaLnBrk="1" hangingPunct="1"/>
            <a:r>
              <a:rPr lang="en-US" altLang="en-US" sz="2100" dirty="0"/>
              <a:t>Testing of Computer Systems</a:t>
            </a:r>
          </a:p>
          <a:p>
            <a:pPr lvl="1" eaLnBrk="1" hangingPunct="1"/>
            <a:r>
              <a:rPr lang="en-US" altLang="en-US" sz="2100" dirty="0"/>
              <a:t>Complex </a:t>
            </a:r>
            <a:r>
              <a:rPr lang="en-US" altLang="en-US" sz="2100" dirty="0" smtClean="0"/>
              <a:t>Networks, Data Analysis med. </a:t>
            </a:r>
            <a:r>
              <a:rPr lang="en-US" altLang="en-US" sz="2100" dirty="0" err="1" smtClean="0"/>
              <a:t>prj</a:t>
            </a:r>
            <a:r>
              <a:rPr lang="en-US" altLang="en-US" sz="2100" dirty="0" smtClean="0"/>
              <a:t>.</a:t>
            </a:r>
            <a:endParaRPr lang="en-US" altLang="en-US" sz="2100" dirty="0"/>
          </a:p>
          <a:p>
            <a:pPr lvl="1" eaLnBrk="1" hangingPunct="1"/>
            <a:r>
              <a:rPr lang="en-US" altLang="en-US" sz="2100" dirty="0" smtClean="0"/>
              <a:t>e-Learning Technologies</a:t>
            </a:r>
          </a:p>
          <a:p>
            <a:pPr lvl="1" eaLnBrk="1" hangingPunct="1"/>
            <a:endParaRPr lang="en-US" altLang="en-US" sz="2100" dirty="0"/>
          </a:p>
          <a:p>
            <a:pPr eaLnBrk="1" hangingPunct="1"/>
            <a:r>
              <a:rPr lang="en-US" altLang="en-US" sz="2400" dirty="0" smtClean="0"/>
              <a:t>Course page:</a:t>
            </a:r>
          </a:p>
          <a:p>
            <a:pPr lvl="1" eaLnBrk="1" hangingPunct="1"/>
            <a:r>
              <a:rPr lang="en-US" altLang="en-US" sz="2000" dirty="0"/>
              <a:t>http://staff.cs.upt.ro/~rbogdan/?es3eng</a:t>
            </a:r>
            <a:endParaRPr lang="en-US" altLang="en-US" sz="2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612775" y="1600200"/>
            <a:ext cx="8153400" cy="4495800"/>
          </a:xfrm>
        </p:spPr>
        <p:txBody>
          <a:bodyPr/>
          <a:lstStyle/>
          <a:p>
            <a:pPr eaLnBrk="1" hangingPunct="1"/>
            <a:r>
              <a:rPr lang="en-US" altLang="en-US" sz="2600" smtClean="0"/>
              <a:t>Differences between ES and general-purpose computers:</a:t>
            </a:r>
          </a:p>
          <a:p>
            <a:pPr lvl="2" eaLnBrk="1" hangingPunct="1"/>
            <a:r>
              <a:rPr lang="en-US" altLang="en-US" sz="2000" smtClean="0"/>
              <a:t>Human interface: led, LCD, switches, keypad;</a:t>
            </a:r>
          </a:p>
          <a:p>
            <a:pPr lvl="2" eaLnBrk="1" hangingPunct="1"/>
            <a:r>
              <a:rPr lang="en-US" altLang="en-US" sz="2000" smtClean="0"/>
              <a:t>Simple system with Input/output, without the periphery;</a:t>
            </a:r>
          </a:p>
          <a:p>
            <a:pPr lvl="2" eaLnBrk="1" hangingPunct="1"/>
            <a:r>
              <a:rPr lang="en-US" altLang="en-US" sz="2000" smtClean="0"/>
              <a:t>May include diagnostic ports;</a:t>
            </a:r>
          </a:p>
          <a:p>
            <a:pPr lvl="2" eaLnBrk="1" hangingPunct="1"/>
            <a:r>
              <a:rPr lang="en-US" altLang="en-US" sz="2000" smtClean="0"/>
              <a:t>May include FPGA, analog circuits;</a:t>
            </a:r>
          </a:p>
          <a:p>
            <a:pPr eaLnBrk="1" hangingPunct="1"/>
            <a:endParaRPr lang="en-US" altLang="en-US" smtClean="0"/>
          </a:p>
        </p:txBody>
      </p:sp>
      <p:pic>
        <p:nvPicPr>
          <p:cNvPr id="34819" name="Picture 2" descr="D:\Work\Courses\SistemeIncorporate\Info\Pregatire\descărcar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descr="D:\Work\Courses\SistemeIncorporate\Info\Pregatire\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D:\Work\Courses\SistemeIncorporate\Info\Pregatire\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D:\Work\Courses\SistemeIncorporate\Info\Pregatire\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D:\Work\Courses\SistemeIncorporate\Info\Pregatire\images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4191000"/>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2600" dirty="0" smtClean="0"/>
              <a:t>The software has a fixed functionality specific to the application;  </a:t>
            </a:r>
          </a:p>
          <a:p>
            <a:pPr marL="320040" indent="-320040" eaLnBrk="1" fontAlgn="auto" hangingPunct="1">
              <a:spcAft>
                <a:spcPts val="0"/>
              </a:spcAft>
              <a:buFont typeface="Wingdings"/>
              <a:buChar char=""/>
              <a:defRPr/>
            </a:pPr>
            <a:r>
              <a:rPr lang="en-US" sz="2600" dirty="0" smtClean="0"/>
              <a:t>a general-purpose</a:t>
            </a:r>
            <a:r>
              <a:rPr lang="en-US" sz="2600" dirty="0" smtClean="0">
                <a:solidFill>
                  <a:schemeClr val="bg2">
                    <a:lumMod val="75000"/>
                  </a:schemeClr>
                </a:solidFill>
              </a:rPr>
              <a:t> </a:t>
            </a:r>
            <a:r>
              <a:rPr lang="en-US" sz="2600" dirty="0" smtClean="0"/>
              <a:t>computer can execute several programs, the choice belongs to the user, while an ES can run several programs but the choice belongs to the programmer.</a:t>
            </a:r>
            <a:endParaRPr lang="en-US" sz="2600" dirty="0"/>
          </a:p>
        </p:txBody>
      </p:sp>
      <p:sp>
        <p:nvSpPr>
          <p:cNvPr id="35843" name="Title 1"/>
          <p:cNvSpPr>
            <a:spLocks noGrp="1"/>
          </p:cNvSpPr>
          <p:nvPr>
            <p:ph type="title"/>
          </p:nvPr>
        </p:nvSpPr>
        <p:spPr>
          <a:xfrm>
            <a:off x="609600" y="0"/>
            <a:ext cx="8153400" cy="990600"/>
          </a:xfrm>
        </p:spPr>
        <p:txBody>
          <a:bodyPr/>
          <a:lstStyle/>
          <a:p>
            <a:pPr eaLnBrk="1" hangingPunct="1"/>
            <a:r>
              <a:rPr lang="en-US" altLang="en-US" smtClean="0"/>
              <a:t>What are embedded systems ?</a:t>
            </a:r>
            <a:endParaRPr lang="en-US" alt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0" y="1600200"/>
            <a:ext cx="8153400" cy="4800600"/>
          </a:xfrm>
        </p:spPr>
        <p:txBody>
          <a:bodyPr/>
          <a:lstStyle/>
          <a:p>
            <a:pPr eaLnBrk="1" hangingPunct="1"/>
            <a:r>
              <a:rPr lang="en-US" altLang="en-US" sz="2400" smtClean="0">
                <a:solidFill>
                  <a:srgbClr val="FF0000"/>
                </a:solidFill>
              </a:rPr>
              <a:t>Automotive:</a:t>
            </a:r>
            <a:r>
              <a:rPr lang="en-US" altLang="en-US" sz="2400" smtClean="0"/>
              <a:t>  the number of ES in automobiles is growing steadily (at least 65-100)</a:t>
            </a:r>
          </a:p>
          <a:p>
            <a:pPr eaLnBrk="1" hangingPunct="1"/>
            <a:endParaRPr lang="en-US" altLang="en-US" sz="2400" smtClean="0"/>
          </a:p>
          <a:p>
            <a:pPr lvl="1" eaLnBrk="1" hangingPunct="1"/>
            <a:r>
              <a:rPr lang="en-US" altLang="en-US" sz="2000" smtClean="0"/>
              <a:t>ABS: Anti-lock braking systems</a:t>
            </a:r>
          </a:p>
          <a:p>
            <a:pPr lvl="1" eaLnBrk="1" hangingPunct="1"/>
            <a:r>
              <a:rPr lang="en-US" altLang="en-US" sz="2000" smtClean="0"/>
              <a:t>ESP: Electronic stability control</a:t>
            </a:r>
          </a:p>
          <a:p>
            <a:pPr lvl="1" eaLnBrk="1" hangingPunct="1"/>
            <a:r>
              <a:rPr lang="en-US" altLang="en-US" sz="2000" smtClean="0"/>
              <a:t>Airbags</a:t>
            </a:r>
          </a:p>
          <a:p>
            <a:pPr lvl="1" eaLnBrk="1" hangingPunct="1"/>
            <a:r>
              <a:rPr lang="en-US" altLang="en-US" sz="2000" smtClean="0"/>
              <a:t>Efficient automatic gearboxes</a:t>
            </a:r>
          </a:p>
          <a:p>
            <a:pPr lvl="1" eaLnBrk="1" hangingPunct="1"/>
            <a:r>
              <a:rPr lang="en-US" altLang="en-US" sz="2000" smtClean="0"/>
              <a:t>Theft prevention with smart keys</a:t>
            </a:r>
          </a:p>
          <a:p>
            <a:pPr lvl="1" eaLnBrk="1" hangingPunct="1"/>
            <a:r>
              <a:rPr lang="en-US" altLang="en-US" sz="2000" smtClean="0"/>
              <a:t>Blind-angle alert systems</a:t>
            </a:r>
          </a:p>
          <a:p>
            <a:pPr lvl="1" eaLnBrk="1" hangingPunct="1"/>
            <a:r>
              <a:rPr lang="en-US" altLang="en-US" sz="2000" smtClean="0"/>
              <a:t>... etc ...</a:t>
            </a:r>
          </a:p>
          <a:p>
            <a:pPr eaLnBrk="1" hangingPunct="1"/>
            <a:endParaRPr lang="en-US" altLang="en-US" sz="2600" smtClean="0"/>
          </a:p>
        </p:txBody>
      </p:sp>
      <p:pic>
        <p:nvPicPr>
          <p:cNvPr id="36867" name="Picture 3" descr="D:\Work\Courses\SistemeIncorporate\Info\Pregatire\get_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56000"/>
            <a:ext cx="5181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sz="quarter" idx="1"/>
          </p:nvPr>
        </p:nvSpPr>
        <p:spPr>
          <a:xfrm>
            <a:off x="612775" y="1600200"/>
            <a:ext cx="8153400" cy="4495800"/>
          </a:xfrm>
        </p:spPr>
        <p:txBody>
          <a:bodyPr/>
          <a:lstStyle/>
          <a:p>
            <a:pPr eaLnBrk="1" hangingPunct="1">
              <a:defRPr/>
            </a:pPr>
            <a:r>
              <a:rPr lang="en-US" sz="2400" dirty="0" smtClean="0">
                <a:solidFill>
                  <a:srgbClr val="FF0000"/>
                </a:solidFill>
              </a:rPr>
              <a:t>Aviation industry: </a:t>
            </a:r>
          </a:p>
          <a:p>
            <a:pPr lvl="1">
              <a:spcBef>
                <a:spcPct val="50000"/>
              </a:spcBef>
              <a:defRPr/>
            </a:pPr>
            <a:r>
              <a:rPr lang="en-US" sz="2000" dirty="0" smtClean="0"/>
              <a:t>Flight control systems</a:t>
            </a:r>
          </a:p>
          <a:p>
            <a:pPr lvl="1">
              <a:spcBef>
                <a:spcPct val="50000"/>
              </a:spcBef>
              <a:defRPr/>
            </a:pPr>
            <a:r>
              <a:rPr lang="en-US" sz="2000" dirty="0" smtClean="0"/>
              <a:t>Anti-collision systems</a:t>
            </a:r>
          </a:p>
          <a:p>
            <a:pPr lvl="1">
              <a:spcBef>
                <a:spcPct val="50000"/>
              </a:spcBef>
              <a:defRPr/>
            </a:pPr>
            <a:r>
              <a:rPr lang="en-US" sz="2000" dirty="0" smtClean="0"/>
              <a:t>Pilot information systems</a:t>
            </a:r>
          </a:p>
          <a:p>
            <a:pPr lvl="1">
              <a:spcBef>
                <a:spcPct val="50000"/>
              </a:spcBef>
              <a:defRPr/>
            </a:pPr>
            <a:r>
              <a:rPr lang="en-US" sz="2000" dirty="0" smtClean="0"/>
              <a:t>Power supply system</a:t>
            </a:r>
          </a:p>
          <a:p>
            <a:pPr lvl="1">
              <a:spcBef>
                <a:spcPct val="50000"/>
              </a:spcBef>
              <a:defRPr/>
            </a:pPr>
            <a:r>
              <a:rPr lang="en-US" sz="2000" dirty="0" smtClean="0"/>
              <a:t>Flap control system</a:t>
            </a:r>
          </a:p>
          <a:p>
            <a:pPr lvl="1">
              <a:spcBef>
                <a:spcPct val="50000"/>
              </a:spcBef>
              <a:defRPr/>
            </a:pPr>
            <a:r>
              <a:rPr lang="en-US" sz="2000" dirty="0" smtClean="0"/>
              <a:t>Entertainment system</a:t>
            </a:r>
          </a:p>
          <a:p>
            <a:pPr lvl="1" eaLnBrk="1" hangingPunct="1">
              <a:defRPr/>
            </a:pPr>
            <a:r>
              <a:rPr lang="en-US" sz="1800" dirty="0" smtClean="0"/>
              <a:t>(Boeing 777: more than 1,200 processors and </a:t>
            </a:r>
          </a:p>
          <a:p>
            <a:pPr marL="366713" lvl="1" indent="0" eaLnBrk="1" hangingPunct="1">
              <a:buFont typeface="Wingdings 2" panose="05020102010507070707" pitchFamily="18" charset="2"/>
              <a:buNone/>
              <a:defRPr/>
            </a:pPr>
            <a:r>
              <a:rPr lang="en-US" sz="1800" dirty="0" smtClean="0"/>
              <a:t>more than 4,000,000 lines of code) </a:t>
            </a:r>
          </a:p>
          <a:p>
            <a:pPr eaLnBrk="1" hangingPunct="1">
              <a:defRPr/>
            </a:pPr>
            <a:r>
              <a:rPr lang="en-US" sz="2400" dirty="0" smtClean="0">
                <a:solidFill>
                  <a:srgbClr val="FF0000"/>
                </a:solidFill>
              </a:rPr>
              <a:t>Aerospace industry</a:t>
            </a:r>
          </a:p>
          <a:p>
            <a:pPr eaLnBrk="1" hangingPunct="1">
              <a:defRPr/>
            </a:pPr>
            <a:endParaRPr lang="en-US" sz="2600" dirty="0" smtClean="0"/>
          </a:p>
        </p:txBody>
      </p:sp>
      <p:pic>
        <p:nvPicPr>
          <p:cNvPr id="37891" name="Picture 4" descr="D:\Work\Courses\SistemeIncorporate\Info\Pregatire\777-k58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038" y="4572000"/>
            <a:ext cx="2838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D:\Work\Courses\SistemeIncorporate\Info\Pregatire\Boeing 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5581650"/>
            <a:ext cx="1498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pic>
        <p:nvPicPr>
          <p:cNvPr id="3789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2506663"/>
            <a:ext cx="2449512"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803775" y="1600200"/>
            <a:ext cx="415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Dependability is of outmost importance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quarter" idx="1"/>
          </p:nvPr>
        </p:nvSpPr>
        <p:spPr>
          <a:xfrm>
            <a:off x="612775" y="1600200"/>
            <a:ext cx="8153400" cy="4495800"/>
          </a:xfrm>
        </p:spPr>
        <p:txBody>
          <a:bodyPr/>
          <a:lstStyle/>
          <a:p>
            <a:pPr eaLnBrk="1" hangingPunct="1"/>
            <a:r>
              <a:rPr lang="en-US" altLang="en-US" sz="2400" smtClean="0">
                <a:solidFill>
                  <a:srgbClr val="FF0000"/>
                </a:solidFill>
              </a:rPr>
              <a:t>Transport: </a:t>
            </a:r>
          </a:p>
          <a:p>
            <a:pPr lvl="1">
              <a:spcBef>
                <a:spcPct val="50000"/>
              </a:spcBef>
            </a:pPr>
            <a:r>
              <a:rPr lang="en-US" altLang="en-US" sz="2000" smtClean="0"/>
              <a:t>Railroad</a:t>
            </a:r>
          </a:p>
          <a:p>
            <a:pPr lvl="2">
              <a:spcBef>
                <a:spcPct val="50000"/>
              </a:spcBef>
            </a:pPr>
            <a:r>
              <a:rPr lang="en-US" altLang="en-US" sz="1700" smtClean="0"/>
              <a:t>Gauge spreading</a:t>
            </a:r>
          </a:p>
          <a:p>
            <a:pPr lvl="2">
              <a:spcBef>
                <a:spcPct val="50000"/>
              </a:spcBef>
            </a:pPr>
            <a:r>
              <a:rPr lang="en-US" altLang="en-US" sz="1700" smtClean="0"/>
              <a:t>Track twist faults</a:t>
            </a:r>
          </a:p>
          <a:p>
            <a:pPr lvl="2">
              <a:spcBef>
                <a:spcPct val="50000"/>
              </a:spcBef>
            </a:pPr>
            <a:r>
              <a:rPr lang="en-US" altLang="en-US" sz="1700" smtClean="0"/>
              <a:t>Cyclic top faults</a:t>
            </a:r>
          </a:p>
          <a:p>
            <a:pPr lvl="2">
              <a:spcBef>
                <a:spcPct val="50000"/>
              </a:spcBef>
            </a:pPr>
            <a:r>
              <a:rPr lang="en-US" altLang="en-US" sz="1700" smtClean="0"/>
              <a:t>Broken rails</a:t>
            </a:r>
          </a:p>
          <a:p>
            <a:pPr lvl="2">
              <a:spcBef>
                <a:spcPct val="50000"/>
              </a:spcBef>
            </a:pPr>
            <a:r>
              <a:rPr lang="en-US" altLang="en-US" sz="1700" smtClean="0"/>
              <a:t>Track buckles</a:t>
            </a:r>
          </a:p>
          <a:p>
            <a:pPr lvl="2">
              <a:spcBef>
                <a:spcPct val="50000"/>
              </a:spcBef>
            </a:pPr>
            <a:r>
              <a:rPr lang="en-US" altLang="en-US" sz="1700" smtClean="0"/>
              <a:t>Vandalism</a:t>
            </a:r>
            <a:endParaRPr lang="en-US" altLang="en-US" sz="2000" smtClean="0"/>
          </a:p>
          <a:p>
            <a:pPr lvl="1">
              <a:spcBef>
                <a:spcPct val="50000"/>
              </a:spcBef>
            </a:pPr>
            <a:r>
              <a:rPr lang="en-US" altLang="en-US" sz="2000" smtClean="0"/>
              <a:t>Water ways</a:t>
            </a:r>
          </a:p>
          <a:p>
            <a:pPr lvl="2">
              <a:spcBef>
                <a:spcPct val="50000"/>
              </a:spcBef>
            </a:pPr>
            <a:r>
              <a:rPr lang="en-US" altLang="en-US" sz="1700" smtClean="0"/>
              <a:t>measuring turbidity (particle load), </a:t>
            </a:r>
          </a:p>
          <a:p>
            <a:pPr lvl="2">
              <a:spcBef>
                <a:spcPct val="50000"/>
              </a:spcBef>
            </a:pPr>
            <a:r>
              <a:rPr lang="en-US" altLang="en-US" sz="1700" smtClean="0"/>
              <a:t>salinity (conductivity)</a:t>
            </a:r>
          </a:p>
          <a:p>
            <a:pPr lvl="2">
              <a:spcBef>
                <a:spcPct val="50000"/>
              </a:spcBef>
            </a:pPr>
            <a:r>
              <a:rPr lang="en-US" altLang="en-US" sz="1700" smtClean="0"/>
              <a:t>Ships functioning</a:t>
            </a:r>
            <a:endParaRPr lang="en-US" altLang="en-US" smtClean="0"/>
          </a:p>
        </p:txBody>
      </p:sp>
      <p:sp>
        <p:nvSpPr>
          <p:cNvPr id="38915"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sp>
        <p:nvSpPr>
          <p:cNvPr id="4" name="Rectangle 3"/>
          <p:cNvSpPr>
            <a:spLocks noChangeArrowheads="1"/>
          </p:cNvSpPr>
          <p:nvPr/>
        </p:nvSpPr>
        <p:spPr bwMode="auto">
          <a:xfrm>
            <a:off x="4803775" y="1600200"/>
            <a:ext cx="415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Dependability is of outmost importance</a:t>
            </a:r>
          </a:p>
        </p:txBody>
      </p:sp>
      <p:pic>
        <p:nvPicPr>
          <p:cNvPr id="389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1981200"/>
            <a:ext cx="3892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4321175"/>
            <a:ext cx="38893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quarter" idx="1"/>
          </p:nvPr>
        </p:nvSpPr>
        <p:spPr>
          <a:xfrm>
            <a:off x="76200" y="1600200"/>
            <a:ext cx="8686800" cy="4343400"/>
          </a:xfrm>
        </p:spPr>
        <p:txBody>
          <a:bodyPr/>
          <a:lstStyle/>
          <a:p>
            <a:pPr eaLnBrk="1" hangingPunct="1"/>
            <a:r>
              <a:rPr lang="en-US" altLang="en-US" sz="2400" smtClean="0">
                <a:solidFill>
                  <a:srgbClr val="FF0000"/>
                </a:solidFill>
              </a:rPr>
              <a:t>Logistics</a:t>
            </a:r>
          </a:p>
          <a:p>
            <a:pPr lvl="2">
              <a:spcBef>
                <a:spcPct val="20000"/>
              </a:spcBef>
            </a:pPr>
            <a:r>
              <a:rPr lang="en-US" altLang="en-US" smtClean="0"/>
              <a:t>Radio frequency identification (RFID) technology provides easy identification of each and every object, worldwide.</a:t>
            </a:r>
          </a:p>
          <a:p>
            <a:pPr lvl="2">
              <a:spcBef>
                <a:spcPct val="20000"/>
              </a:spcBef>
            </a:pPr>
            <a:r>
              <a:rPr lang="en-US" altLang="en-US" smtClean="0"/>
              <a:t>Mobile communication allows unprecedented interaction.</a:t>
            </a:r>
          </a:p>
          <a:p>
            <a:pPr lvl="2">
              <a:spcBef>
                <a:spcPct val="20000"/>
              </a:spcBef>
            </a:pPr>
            <a:r>
              <a:rPr lang="en-US" altLang="en-US" smtClean="0"/>
              <a:t>The need of meeting real-time constraints and scheduling are linking embedded systems and logistics.</a:t>
            </a:r>
          </a:p>
          <a:p>
            <a:pPr lvl="2">
              <a:spcBef>
                <a:spcPct val="20000"/>
              </a:spcBef>
            </a:pPr>
            <a:r>
              <a:rPr lang="en-US" altLang="en-US" smtClean="0"/>
              <a:t>The same is true of energy minimization issues</a:t>
            </a:r>
          </a:p>
          <a:p>
            <a:pPr eaLnBrk="1" hangingPunct="1"/>
            <a:endParaRPr lang="en-US" altLang="en-US" sz="2600" smtClean="0"/>
          </a:p>
        </p:txBody>
      </p:sp>
      <p:sp>
        <p:nvSpPr>
          <p:cNvPr id="39939"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pic>
        <p:nvPicPr>
          <p:cNvPr id="399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4572000"/>
            <a:ext cx="322421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sz="quarter" idx="1"/>
          </p:nvPr>
        </p:nvSpPr>
        <p:spPr>
          <a:xfrm>
            <a:off x="76200" y="1600200"/>
            <a:ext cx="8686800" cy="4343400"/>
          </a:xfrm>
        </p:spPr>
        <p:txBody>
          <a:bodyPr/>
          <a:lstStyle/>
          <a:p>
            <a:pPr eaLnBrk="1" hangingPunct="1">
              <a:defRPr/>
            </a:pPr>
            <a:r>
              <a:rPr lang="en-US" sz="2400" dirty="0" smtClean="0">
                <a:solidFill>
                  <a:srgbClr val="FF0000"/>
                </a:solidFill>
              </a:rPr>
              <a:t>Internet of Things</a:t>
            </a:r>
          </a:p>
          <a:p>
            <a:pPr lvl="2">
              <a:spcBef>
                <a:spcPct val="20000"/>
              </a:spcBef>
              <a:defRPr/>
            </a:pPr>
            <a:r>
              <a:rPr lang="en-US" dirty="0" smtClean="0"/>
              <a:t>“</a:t>
            </a:r>
            <a:r>
              <a:rPr lang="en-US" dirty="0"/>
              <a:t>developers can expect to see </a:t>
            </a:r>
            <a:r>
              <a:rPr lang="en-US" dirty="0">
                <a:solidFill>
                  <a:srgbClr val="FF0000"/>
                </a:solidFill>
              </a:rPr>
              <a:t>embedded system design projects </a:t>
            </a:r>
            <a:r>
              <a:rPr lang="en-US" dirty="0"/>
              <a:t>pop up </a:t>
            </a:r>
            <a:r>
              <a:rPr lang="en-US" dirty="0">
                <a:solidFill>
                  <a:srgbClr val="FF0000"/>
                </a:solidFill>
              </a:rPr>
              <a:t>everywhere</a:t>
            </a:r>
            <a:r>
              <a:rPr lang="en-US" dirty="0"/>
              <a:t> from </a:t>
            </a:r>
            <a:r>
              <a:rPr lang="en-US" dirty="0">
                <a:solidFill>
                  <a:srgbClr val="FF0000"/>
                </a:solidFill>
              </a:rPr>
              <a:t>assembly line machinery </a:t>
            </a:r>
            <a:r>
              <a:rPr lang="en-US" dirty="0"/>
              <a:t>and </a:t>
            </a:r>
            <a:r>
              <a:rPr lang="en-US" dirty="0">
                <a:solidFill>
                  <a:srgbClr val="FF0000"/>
                </a:solidFill>
              </a:rPr>
              <a:t>building automation systems </a:t>
            </a:r>
            <a:r>
              <a:rPr lang="en-US" dirty="0"/>
              <a:t>to </a:t>
            </a:r>
            <a:r>
              <a:rPr lang="en-US" dirty="0">
                <a:solidFill>
                  <a:srgbClr val="00B0F0"/>
                </a:solidFill>
              </a:rPr>
              <a:t>pacemakers</a:t>
            </a:r>
            <a:r>
              <a:rPr lang="en-US" dirty="0"/>
              <a:t> and even </a:t>
            </a:r>
            <a:r>
              <a:rPr lang="en-US" dirty="0">
                <a:solidFill>
                  <a:srgbClr val="00B0F0"/>
                </a:solidFill>
              </a:rPr>
              <a:t>toothbrushes</a:t>
            </a:r>
            <a:r>
              <a:rPr lang="en-US" dirty="0" smtClean="0"/>
              <a:t>.”</a:t>
            </a:r>
          </a:p>
          <a:p>
            <a:pPr marL="685800" lvl="2" indent="0">
              <a:spcBef>
                <a:spcPct val="20000"/>
              </a:spcBef>
              <a:buFont typeface="Wingdings" panose="05000000000000000000" pitchFamily="2" charset="2"/>
              <a:buNone/>
              <a:defRPr/>
            </a:pPr>
            <a:r>
              <a:rPr lang="en-US" dirty="0"/>
              <a:t> </a:t>
            </a:r>
            <a:r>
              <a:rPr lang="en-US" dirty="0" smtClean="0"/>
              <a:t>  [http://rtcmagazine.com/articles/view/103677]</a:t>
            </a:r>
          </a:p>
          <a:p>
            <a:pPr eaLnBrk="1" hangingPunct="1">
              <a:defRPr/>
            </a:pPr>
            <a:endParaRPr lang="en-US" sz="2600" dirty="0" smtClean="0"/>
          </a:p>
        </p:txBody>
      </p:sp>
      <p:sp>
        <p:nvSpPr>
          <p:cNvPr id="40963"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60763"/>
            <a:ext cx="60960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quarter" idx="1"/>
          </p:nvPr>
        </p:nvSpPr>
        <p:spPr>
          <a:xfrm>
            <a:off x="76200" y="1600200"/>
            <a:ext cx="8686800" cy="533400"/>
          </a:xfrm>
        </p:spPr>
        <p:txBody>
          <a:bodyPr/>
          <a:lstStyle/>
          <a:p>
            <a:pPr eaLnBrk="1" hangingPunct="1"/>
            <a:r>
              <a:rPr lang="en-US" altLang="en-US" sz="2400" smtClean="0">
                <a:solidFill>
                  <a:srgbClr val="FF0000"/>
                </a:solidFill>
              </a:rPr>
              <a:t>Structural safety</a:t>
            </a:r>
          </a:p>
          <a:p>
            <a:pPr marL="685800" lvl="2" indent="0">
              <a:spcBef>
                <a:spcPct val="20000"/>
              </a:spcBef>
              <a:buFont typeface="Wingdings" panose="05000000000000000000" pitchFamily="2" charset="2"/>
              <a:buNone/>
            </a:pPr>
            <a:endParaRPr lang="en-US" altLang="en-US" sz="2600" smtClean="0"/>
          </a:p>
        </p:txBody>
      </p:sp>
      <p:sp>
        <p:nvSpPr>
          <p:cNvPr id="41987"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sp>
        <p:nvSpPr>
          <p:cNvPr id="41988" name="Rectangle 3"/>
          <p:cNvSpPr txBox="1">
            <a:spLocks/>
          </p:cNvSpPr>
          <p:nvPr/>
        </p:nvSpPr>
        <p:spPr bwMode="auto">
          <a:xfrm>
            <a:off x="381000" y="2057400"/>
            <a:ext cx="421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buFontTx/>
              <a:buNone/>
            </a:pPr>
            <a:r>
              <a:rPr lang="de-DE" altLang="en-US" sz="2400"/>
              <a:t>Sensors + data analysis</a:t>
            </a:r>
          </a:p>
        </p:txBody>
      </p:sp>
      <p:pic>
        <p:nvPicPr>
          <p:cNvPr id="4198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2263775"/>
            <a:ext cx="1635125"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11"/>
          <p:cNvSpPr>
            <a:spLocks/>
          </p:cNvSpPr>
          <p:nvPr/>
        </p:nvSpPr>
        <p:spPr bwMode="auto">
          <a:xfrm>
            <a:off x="6854825" y="6418263"/>
            <a:ext cx="157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575"/>
              </a:spcBef>
              <a:buSzPct val="100000"/>
            </a:pPr>
            <a:r>
              <a:rPr lang="de-DE" altLang="en-US" sz="2000">
                <a:latin typeface="Arial Unicode MS" panose="020B0604020202020204" pitchFamily="34" charset="-128"/>
              </a:rPr>
              <a:t>Taipeh 101</a:t>
            </a:r>
          </a:p>
        </p:txBody>
      </p:sp>
      <p:pic>
        <p:nvPicPr>
          <p:cNvPr id="4199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4643438"/>
            <a:ext cx="2078037"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2" name="Rectangle 13"/>
          <p:cNvSpPr>
            <a:spLocks/>
          </p:cNvSpPr>
          <p:nvPr/>
        </p:nvSpPr>
        <p:spPr bwMode="auto">
          <a:xfrm>
            <a:off x="3689350" y="6446838"/>
            <a:ext cx="259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575"/>
              </a:spcBef>
              <a:buSzPct val="100000"/>
            </a:pPr>
            <a:r>
              <a:rPr lang="de-DE" altLang="en-US" sz="2000">
                <a:latin typeface="Arial Unicode MS" panose="020B0604020202020204" pitchFamily="34" charset="-128"/>
              </a:rPr>
              <a:t>Bridge at Vancouver</a:t>
            </a:r>
          </a:p>
        </p:txBody>
      </p:sp>
      <p:pic>
        <p:nvPicPr>
          <p:cNvPr id="4199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4984750"/>
            <a:ext cx="2500312"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Rectangle 15"/>
          <p:cNvSpPr>
            <a:spLocks/>
          </p:cNvSpPr>
          <p:nvPr/>
        </p:nvSpPr>
        <p:spPr bwMode="auto">
          <a:xfrm>
            <a:off x="585788" y="6457950"/>
            <a:ext cx="259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575"/>
              </a:spcBef>
              <a:buSzPct val="100000"/>
            </a:pPr>
            <a:r>
              <a:rPr lang="de-DE" altLang="en-US" sz="2000">
                <a:latin typeface="Arial Unicode MS" panose="020B0604020202020204" pitchFamily="34" charset="-128"/>
              </a:rPr>
              <a:t>Kilauea, Hawaii</a:t>
            </a:r>
          </a:p>
        </p:txBody>
      </p:sp>
      <p:sp>
        <p:nvSpPr>
          <p:cNvPr id="41995" name="Rectangle 17"/>
          <p:cNvSpPr>
            <a:spLocks/>
          </p:cNvSpPr>
          <p:nvPr/>
        </p:nvSpPr>
        <p:spPr bwMode="auto">
          <a:xfrm>
            <a:off x="501650" y="4217988"/>
            <a:ext cx="282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575"/>
              </a:spcBef>
              <a:buSzPct val="100000"/>
            </a:pPr>
            <a:r>
              <a:rPr lang="de-DE" altLang="en-US" sz="2000">
                <a:latin typeface="Arial Unicode MS" panose="020B0604020202020204" pitchFamily="34" charset="-128"/>
              </a:rPr>
              <a:t>Möhne lake dam</a:t>
            </a:r>
          </a:p>
        </p:txBody>
      </p:sp>
      <p:pic>
        <p:nvPicPr>
          <p:cNvPr id="4199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2651125"/>
            <a:ext cx="2265362"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7" name="Text Box 13"/>
          <p:cNvSpPr txBox="1">
            <a:spLocks noChangeArrowheads="1"/>
          </p:cNvSpPr>
          <p:nvPr/>
        </p:nvSpPr>
        <p:spPr bwMode="auto">
          <a:xfrm rot="-5400000">
            <a:off x="8285956" y="2596357"/>
            <a:ext cx="1139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P. Marwedel,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76200" y="1447800"/>
            <a:ext cx="8686800" cy="4343400"/>
          </a:xfrm>
        </p:spPr>
        <p:txBody>
          <a:bodyPr/>
          <a:lstStyle/>
          <a:p>
            <a:pPr eaLnBrk="1" hangingPunct="1"/>
            <a:r>
              <a:rPr lang="en-US" altLang="en-US" sz="2400" smtClean="0">
                <a:solidFill>
                  <a:srgbClr val="FF0000"/>
                </a:solidFill>
              </a:rPr>
              <a:t>Smart Homes</a:t>
            </a:r>
          </a:p>
          <a:p>
            <a:pPr lvl="1">
              <a:spcBef>
                <a:spcPct val="20000"/>
              </a:spcBef>
            </a:pPr>
            <a:r>
              <a:rPr lang="en-US" altLang="en-US" sz="2300" smtClean="0"/>
              <a:t>Zero energy building, generates as much energy as it consumes</a:t>
            </a:r>
          </a:p>
          <a:p>
            <a:pPr lvl="1">
              <a:spcBef>
                <a:spcPct val="20000"/>
              </a:spcBef>
            </a:pPr>
            <a:r>
              <a:rPr lang="en-US" altLang="en-US" sz="2300" smtClean="0"/>
              <a:t>Provides safety and security</a:t>
            </a:r>
          </a:p>
          <a:p>
            <a:pPr lvl="1">
              <a:spcBef>
                <a:spcPct val="20000"/>
              </a:spcBef>
            </a:pPr>
            <a:r>
              <a:rPr lang="en-US" altLang="en-US" sz="2300" smtClean="0"/>
              <a:t>Supports owners</a:t>
            </a:r>
          </a:p>
          <a:p>
            <a:pPr lvl="1">
              <a:spcBef>
                <a:spcPct val="20000"/>
              </a:spcBef>
            </a:pPr>
            <a:r>
              <a:rPr lang="en-US" altLang="en-US" sz="2300" smtClean="0"/>
              <a:t>Provides maximum comfort</a:t>
            </a:r>
          </a:p>
          <a:p>
            <a:pPr lvl="1">
              <a:spcBef>
                <a:spcPct val="20000"/>
              </a:spcBef>
            </a:pPr>
            <a:r>
              <a:rPr lang="en-US" altLang="en-US" sz="2300" smtClean="0"/>
              <a:t>Ambient assisted living</a:t>
            </a:r>
          </a:p>
          <a:p>
            <a:pPr eaLnBrk="1" hangingPunct="1"/>
            <a:endParaRPr lang="en-US" altLang="en-US" sz="2600" smtClean="0"/>
          </a:p>
        </p:txBody>
      </p:sp>
      <p:sp>
        <p:nvSpPr>
          <p:cNvPr id="43011"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pic>
        <p:nvPicPr>
          <p:cNvPr id="430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552825"/>
            <a:ext cx="5867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76200" y="1371600"/>
            <a:ext cx="8686800" cy="4343400"/>
          </a:xfrm>
        </p:spPr>
        <p:txBody>
          <a:bodyPr/>
          <a:lstStyle/>
          <a:p>
            <a:pPr eaLnBrk="1" hangingPunct="1"/>
            <a:r>
              <a:rPr lang="en-US" altLang="en-US" sz="2400" smtClean="0">
                <a:solidFill>
                  <a:srgbClr val="FF0000"/>
                </a:solidFill>
              </a:rPr>
              <a:t>Medical systems</a:t>
            </a:r>
          </a:p>
          <a:p>
            <a:pPr lvl="2">
              <a:spcBef>
                <a:spcPct val="20000"/>
              </a:spcBef>
            </a:pPr>
            <a:r>
              <a:rPr lang="en-US" altLang="en-US" smtClean="0"/>
              <a:t>For example:</a:t>
            </a:r>
          </a:p>
          <a:p>
            <a:pPr lvl="3">
              <a:spcBef>
                <a:spcPct val="20000"/>
              </a:spcBef>
            </a:pPr>
            <a:r>
              <a:rPr lang="en-US" altLang="en-US" smtClean="0"/>
              <a:t>Artificial eye: several approaches, e.g.: </a:t>
            </a:r>
          </a:p>
          <a:p>
            <a:pPr lvl="4">
              <a:spcBef>
                <a:spcPct val="20000"/>
              </a:spcBef>
            </a:pPr>
            <a:r>
              <a:rPr lang="en-US" altLang="en-US" smtClean="0"/>
              <a:t>Camera attached to glasses; computer worn at belt; output directly connected to the brain, “pioneering work by William Dobelle”. </a:t>
            </a:r>
            <a:r>
              <a:rPr lang="en-US" altLang="en-US" sz="1600" smtClean="0"/>
              <a:t>Previously at [www.dobelle.com]</a:t>
            </a:r>
            <a:endParaRPr lang="en-US" altLang="en-US" smtClean="0"/>
          </a:p>
          <a:p>
            <a:pPr eaLnBrk="1" hangingPunct="1"/>
            <a:endParaRPr lang="en-US" altLang="en-US" sz="2600" smtClean="0"/>
          </a:p>
        </p:txBody>
      </p:sp>
      <p:sp>
        <p:nvSpPr>
          <p:cNvPr id="44035"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9488" y="276225"/>
            <a:ext cx="27051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13"/>
          <p:cNvSpPr txBox="1">
            <a:spLocks noChangeArrowheads="1"/>
          </p:cNvSpPr>
          <p:nvPr/>
        </p:nvSpPr>
        <p:spPr bwMode="auto">
          <a:xfrm rot="-5400000">
            <a:off x="8438356" y="2062957"/>
            <a:ext cx="1139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P. Marwedel, 2011</a:t>
            </a:r>
          </a:p>
        </p:txBody>
      </p:sp>
      <p:pic>
        <p:nvPicPr>
          <p:cNvPr id="440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17900"/>
            <a:ext cx="4713288"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smtClean="0"/>
              <a:t>Administrative</a:t>
            </a:r>
          </a:p>
        </p:txBody>
      </p:sp>
      <p:sp>
        <p:nvSpPr>
          <p:cNvPr id="15363" name="Content Placeholder 2"/>
          <p:cNvSpPr>
            <a:spLocks noGrp="1"/>
          </p:cNvSpPr>
          <p:nvPr>
            <p:ph sz="quarter" idx="1"/>
          </p:nvPr>
        </p:nvSpPr>
        <p:spPr>
          <a:xfrm>
            <a:off x="612775" y="1600200"/>
            <a:ext cx="8153400" cy="5181600"/>
          </a:xfrm>
        </p:spPr>
        <p:txBody>
          <a:bodyPr/>
          <a:lstStyle/>
          <a:p>
            <a:pPr eaLnBrk="1" hangingPunct="1"/>
            <a:r>
              <a:rPr lang="en-US" altLang="en-US" sz="2400" dirty="0" smtClean="0"/>
              <a:t>Laboratories + Project</a:t>
            </a:r>
          </a:p>
          <a:p>
            <a:pPr lvl="1" eaLnBrk="1" hangingPunct="1"/>
            <a:r>
              <a:rPr lang="en-US" altLang="en-US" sz="2100" dirty="0" smtClean="0"/>
              <a:t>B413B</a:t>
            </a:r>
          </a:p>
          <a:p>
            <a:pPr lvl="1" eaLnBrk="1" hangingPunct="1"/>
            <a:r>
              <a:rPr lang="en-US" altLang="en-US" sz="2100" dirty="0" smtClean="0"/>
              <a:t>ZK-S12-B boards – industrial process</a:t>
            </a:r>
          </a:p>
          <a:p>
            <a:pPr lvl="1" eaLnBrk="1" hangingPunct="1"/>
            <a:r>
              <a:rPr lang="en-US" altLang="en-US" sz="2100" dirty="0" smtClean="0"/>
              <a:t>Dragon S12 boards – basic applications</a:t>
            </a:r>
          </a:p>
          <a:p>
            <a:pPr eaLnBrk="1" hangingPunct="1"/>
            <a:r>
              <a:rPr lang="en-US" altLang="en-US" sz="2400" dirty="0" smtClean="0"/>
              <a:t>Students counseling</a:t>
            </a:r>
          </a:p>
          <a:p>
            <a:pPr lvl="1" eaLnBrk="1" hangingPunct="1"/>
            <a:r>
              <a:rPr lang="en-US" altLang="en-US" sz="2100" dirty="0" smtClean="0"/>
              <a:t>Thursday 14-16 in B413A/B414</a:t>
            </a:r>
          </a:p>
          <a:p>
            <a:pPr eaLnBrk="1" hangingPunct="1"/>
            <a:r>
              <a:rPr lang="en-US" altLang="en-US" sz="2400" dirty="0" smtClean="0"/>
              <a:t>Evaluation</a:t>
            </a:r>
          </a:p>
          <a:p>
            <a:pPr lvl="1" eaLnBrk="1" hangingPunct="1"/>
            <a:r>
              <a:rPr lang="en-US" altLang="en-US" sz="2100" dirty="0" smtClean="0"/>
              <a:t>Final mark: </a:t>
            </a:r>
          </a:p>
          <a:p>
            <a:pPr lvl="2" eaLnBrk="1" hangingPunct="1"/>
            <a:r>
              <a:rPr lang="en-US" altLang="en-US" sz="2000" dirty="0" smtClean="0"/>
              <a:t>40%: lab (20%) + project (20%) (semester practical activities)</a:t>
            </a:r>
          </a:p>
          <a:p>
            <a:pPr lvl="2" eaLnBrk="1" hangingPunct="1"/>
            <a:r>
              <a:rPr lang="en-US" altLang="en-US" sz="2000" dirty="0" smtClean="0"/>
              <a:t>60% written exam: theory and problems; &gt;=5 each part</a:t>
            </a:r>
          </a:p>
          <a:p>
            <a:pPr lvl="2" eaLnBrk="1" hangingPunct="1"/>
            <a:r>
              <a:rPr lang="en-US" altLang="en-US" sz="2000" dirty="0" smtClean="0"/>
              <a:t>The written exam will not be recognized on parts</a:t>
            </a:r>
          </a:p>
          <a:p>
            <a:pPr eaLnBrk="1" hangingPunct="1"/>
            <a:r>
              <a:rPr lang="en-US" altLang="en-US" sz="2400" dirty="0" smtClean="0">
                <a:solidFill>
                  <a:srgbClr val="FF0000"/>
                </a:solidFill>
              </a:rPr>
              <a:t>Additional readings (course, but also lab) should be read </a:t>
            </a:r>
            <a:r>
              <a:rPr lang="en-US" altLang="en-US" sz="2400" dirty="0" smtClean="0">
                <a:solidFill>
                  <a:srgbClr val="FF0000"/>
                </a:solidFill>
                <a:sym typeface="Wingdings" panose="05000000000000000000" pitchFamily="2" charset="2"/>
              </a:rPr>
              <a:t> </a:t>
            </a:r>
            <a:endParaRPr lang="en-US" altLang="en-US" sz="2400" dirty="0" smtClean="0"/>
          </a:p>
          <a:p>
            <a:pPr lvl="1" eaLnBrk="1" hangingPunct="1"/>
            <a:endParaRPr lang="en-US" altLang="en-US" sz="2100" dirty="0" smtClean="0"/>
          </a:p>
        </p:txBody>
      </p:sp>
    </p:spTree>
    <p:extLst>
      <p:ext uri="{BB962C8B-B14F-4D97-AF65-F5344CB8AC3E}">
        <p14:creationId xmlns:p14="http://schemas.microsoft.com/office/powerpoint/2010/main" val="3042446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quarter" idx="1"/>
          </p:nvPr>
        </p:nvSpPr>
        <p:spPr>
          <a:xfrm>
            <a:off x="76200" y="1447800"/>
            <a:ext cx="8686800" cy="533400"/>
          </a:xfrm>
        </p:spPr>
        <p:txBody>
          <a:bodyPr/>
          <a:lstStyle/>
          <a:p>
            <a:pPr eaLnBrk="1" hangingPunct="1"/>
            <a:r>
              <a:rPr lang="en-US" altLang="en-US" sz="2400" smtClean="0">
                <a:solidFill>
                  <a:srgbClr val="FF0000"/>
                </a:solidFill>
              </a:rPr>
              <a:t>Smart Grid</a:t>
            </a:r>
          </a:p>
          <a:p>
            <a:pPr eaLnBrk="1" hangingPunct="1"/>
            <a:endParaRPr lang="en-US" altLang="en-US" sz="2600" smtClean="0"/>
          </a:p>
        </p:txBody>
      </p:sp>
      <p:sp>
        <p:nvSpPr>
          <p:cNvPr id="45059" name="Title 1"/>
          <p:cNvSpPr>
            <a:spLocks noGrp="1"/>
          </p:cNvSpPr>
          <p:nvPr>
            <p:ph type="title"/>
          </p:nvPr>
        </p:nvSpPr>
        <p:spPr>
          <a:xfrm>
            <a:off x="609600" y="0"/>
            <a:ext cx="8153400" cy="990600"/>
          </a:xfrm>
        </p:spPr>
        <p:txBody>
          <a:bodyPr/>
          <a:lstStyle/>
          <a:p>
            <a:pPr eaLnBrk="1" hangingPunct="1"/>
            <a:r>
              <a:rPr lang="en-US" altLang="en-US" smtClean="0"/>
              <a:t>Applicability areas</a:t>
            </a:r>
          </a:p>
        </p:txBody>
      </p:sp>
      <p:sp>
        <p:nvSpPr>
          <p:cNvPr id="45060" name="Text Box 13"/>
          <p:cNvSpPr txBox="1">
            <a:spLocks noChangeArrowheads="1"/>
          </p:cNvSpPr>
          <p:nvPr/>
        </p:nvSpPr>
        <p:spPr bwMode="auto">
          <a:xfrm rot="-5400000">
            <a:off x="8438356" y="2062957"/>
            <a:ext cx="11398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P. Marwedel, 2011</a:t>
            </a: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2057400"/>
            <a:ext cx="547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0"/>
            <a:ext cx="8153400" cy="990600"/>
          </a:xfrm>
        </p:spPr>
        <p:txBody>
          <a:bodyPr/>
          <a:lstStyle/>
          <a:p>
            <a:pPr eaLnBrk="1" hangingPunct="1"/>
            <a:r>
              <a:rPr lang="en-US" altLang="en-US" smtClean="0"/>
              <a:t>More applicability areas</a:t>
            </a:r>
          </a:p>
        </p:txBody>
      </p:sp>
      <p:sp>
        <p:nvSpPr>
          <p:cNvPr id="46083" name="Content Placeholder 2"/>
          <p:cNvSpPr>
            <a:spLocks noGrp="1"/>
          </p:cNvSpPr>
          <p:nvPr>
            <p:ph sz="quarter" idx="1"/>
          </p:nvPr>
        </p:nvSpPr>
        <p:spPr>
          <a:xfrm>
            <a:off x="609600" y="1524000"/>
            <a:ext cx="8153400" cy="4495800"/>
          </a:xfrm>
        </p:spPr>
        <p:txBody>
          <a:bodyPr/>
          <a:lstStyle/>
          <a:p>
            <a:pPr eaLnBrk="1" hangingPunct="1"/>
            <a:r>
              <a:rPr lang="en-US" altLang="en-US" sz="2000" dirty="0" smtClean="0">
                <a:solidFill>
                  <a:srgbClr val="FF0000"/>
                </a:solidFill>
              </a:rPr>
              <a:t>Telecommunications: </a:t>
            </a:r>
            <a:r>
              <a:rPr lang="en-US" altLang="en-US" sz="2000" dirty="0" smtClean="0"/>
              <a:t>cell phones</a:t>
            </a:r>
            <a:r>
              <a:rPr lang="en-US" altLang="en-US" sz="2000" dirty="0"/>
              <a:t> </a:t>
            </a:r>
            <a:r>
              <a:rPr lang="en-US" altLang="en-US" sz="2000" dirty="0" smtClean="0"/>
              <a:t>+…; </a:t>
            </a:r>
          </a:p>
          <a:p>
            <a:pPr eaLnBrk="1" hangingPunct="1"/>
            <a:r>
              <a:rPr lang="en-US" altLang="en-US" sz="2000" dirty="0" smtClean="0">
                <a:solidFill>
                  <a:srgbClr val="FF0000"/>
                </a:solidFill>
              </a:rPr>
              <a:t>Domestic Applications: </a:t>
            </a:r>
            <a:r>
              <a:rPr lang="en-US" altLang="en-US" sz="2000" dirty="0" smtClean="0"/>
              <a:t>household appliances, toys, electronics, etc. </a:t>
            </a:r>
          </a:p>
          <a:p>
            <a:pPr eaLnBrk="1" hangingPunct="1"/>
            <a:r>
              <a:rPr lang="en-US" altLang="en-US" sz="2000" dirty="0" smtClean="0">
                <a:solidFill>
                  <a:srgbClr val="FF0000"/>
                </a:solidFill>
              </a:rPr>
              <a:t>Robotics</a:t>
            </a:r>
          </a:p>
          <a:p>
            <a:pPr eaLnBrk="1" hangingPunct="1"/>
            <a:r>
              <a:rPr lang="en-US" altLang="en-US" sz="2000" dirty="0" smtClean="0">
                <a:solidFill>
                  <a:srgbClr val="FF0000"/>
                </a:solidFill>
              </a:rPr>
              <a:t>Industry:</a:t>
            </a:r>
            <a:r>
              <a:rPr lang="en-US" altLang="en-US" sz="2000" dirty="0" smtClean="0"/>
              <a:t> management processes, manufacturing equipment, chemical equipment, automatic machines for sale, personnel monitoring, </a:t>
            </a:r>
            <a:r>
              <a:rPr lang="en-US" altLang="en-US" sz="2000" dirty="0" err="1" smtClean="0"/>
              <a:t>etc</a:t>
            </a:r>
            <a:endParaRPr lang="en-US" altLang="en-US" sz="2000" dirty="0" smtClean="0"/>
          </a:p>
          <a:p>
            <a:pPr eaLnBrk="1" hangingPunct="1"/>
            <a:r>
              <a:rPr lang="en-US" altLang="en-US" sz="2000" dirty="0" smtClean="0">
                <a:solidFill>
                  <a:srgbClr val="FF0000"/>
                </a:solidFill>
              </a:rPr>
              <a:t>Hotel industry</a:t>
            </a:r>
          </a:p>
          <a:p>
            <a:pPr eaLnBrk="1" hangingPunct="1"/>
            <a:r>
              <a:rPr lang="en-US" altLang="en-US" sz="2000" dirty="0" smtClean="0">
                <a:solidFill>
                  <a:srgbClr val="FF0000"/>
                </a:solidFill>
              </a:rPr>
              <a:t>Military industry</a:t>
            </a:r>
            <a:r>
              <a:rPr lang="en-US" altLang="en-US" sz="2000" dirty="0" smtClean="0"/>
              <a:t> </a:t>
            </a:r>
          </a:p>
          <a:p>
            <a:pPr eaLnBrk="1" hangingPunct="1"/>
            <a:r>
              <a:rPr lang="en-US" altLang="en-US" sz="2000" dirty="0" smtClean="0">
                <a:solidFill>
                  <a:srgbClr val="FF0000"/>
                </a:solidFill>
              </a:rPr>
              <a:t>Agriculture</a:t>
            </a:r>
          </a:p>
          <a:p>
            <a:pPr eaLnBrk="1" hangingPunct="1"/>
            <a:endParaRPr lang="en-US" altLang="en-US" dirty="0" smtClean="0"/>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984250"/>
            <a:ext cx="148431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038600"/>
            <a:ext cx="2857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3781425"/>
            <a:ext cx="39814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9600" y="0"/>
            <a:ext cx="8153400" cy="990600"/>
          </a:xfrm>
        </p:spPr>
        <p:txBody>
          <a:bodyPr/>
          <a:lstStyle/>
          <a:p>
            <a:pPr eaLnBrk="1" hangingPunct="1"/>
            <a:r>
              <a:rPr lang="en-US" altLang="en-US" smtClean="0"/>
              <a:t>Features and requirements</a:t>
            </a:r>
          </a:p>
        </p:txBody>
      </p:sp>
      <p:sp>
        <p:nvSpPr>
          <p:cNvPr id="3" name="Content Placeholder 2"/>
          <p:cNvSpPr>
            <a:spLocks noGrp="1"/>
          </p:cNvSpPr>
          <p:nvPr>
            <p:ph sz="quarter" idx="1"/>
          </p:nvPr>
        </p:nvSpPr>
        <p:spPr>
          <a:xfrm>
            <a:off x="228600" y="1600200"/>
            <a:ext cx="8537575" cy="5105400"/>
          </a:xfrm>
        </p:spPr>
        <p:txBody>
          <a:bodyPr>
            <a:normAutofit fontScale="92500" lnSpcReduction="10000"/>
          </a:bodyPr>
          <a:lstStyle/>
          <a:p>
            <a:pPr marL="320040" indent="-320040" eaLnBrk="1" fontAlgn="auto" hangingPunct="1">
              <a:spcAft>
                <a:spcPts val="0"/>
              </a:spcAft>
              <a:buFont typeface="Wingdings"/>
              <a:buChar char=""/>
              <a:defRPr/>
            </a:pPr>
            <a:r>
              <a:rPr lang="en-US" sz="2600" dirty="0" smtClean="0"/>
              <a:t>An ES must work in conditions more restrictive than a general purpose computer.</a:t>
            </a:r>
          </a:p>
          <a:p>
            <a:pPr marL="320040" indent="-320040" eaLnBrk="1" fontAlgn="auto" hangingPunct="1">
              <a:spcAft>
                <a:spcPts val="0"/>
              </a:spcAft>
              <a:buFont typeface="Wingdings"/>
              <a:buChar char=""/>
              <a:defRPr/>
            </a:pPr>
            <a:r>
              <a:rPr lang="en-US" sz="2600" b="1" dirty="0" smtClean="0"/>
              <a:t>Features and requirements:</a:t>
            </a:r>
          </a:p>
          <a:p>
            <a:pPr marL="320040" indent="-320040" eaLnBrk="1" fontAlgn="auto" hangingPunct="1">
              <a:spcAft>
                <a:spcPts val="0"/>
              </a:spcAft>
              <a:buFont typeface="Wingdings"/>
              <a:buChar char=""/>
              <a:defRPr/>
            </a:pPr>
            <a:endParaRPr lang="en-US" sz="500" b="1" dirty="0" smtClean="0"/>
          </a:p>
          <a:p>
            <a:pPr marL="320040" indent="-320040" eaLnBrk="1" fontAlgn="auto" hangingPunct="1">
              <a:spcAft>
                <a:spcPts val="0"/>
              </a:spcAft>
              <a:buFont typeface="Wingdings"/>
              <a:buChar char=""/>
              <a:defRPr/>
            </a:pPr>
            <a:r>
              <a:rPr lang="en-US" sz="2200" dirty="0" smtClean="0">
                <a:solidFill>
                  <a:srgbClr val="FF0000"/>
                </a:solidFill>
              </a:rPr>
              <a:t>Connection to the external environment </a:t>
            </a:r>
            <a:r>
              <a:rPr lang="en-US" sz="2200" dirty="0" smtClean="0"/>
              <a:t>, will monitor it via sensors and ordering through actuators. </a:t>
            </a:r>
            <a:r>
              <a:rPr lang="en-US" sz="2200" b="1" dirty="0" smtClean="0"/>
              <a:t>An actuator can be defined as a device that converts numeric values ​​to physical effects</a:t>
            </a:r>
            <a:r>
              <a:rPr lang="en-US" sz="2200" dirty="0" smtClean="0"/>
              <a:t>. </a:t>
            </a:r>
          </a:p>
          <a:p>
            <a:pPr marL="320040" indent="-320040" eaLnBrk="1" fontAlgn="auto" hangingPunct="1">
              <a:spcAft>
                <a:spcPts val="0"/>
              </a:spcAft>
              <a:buFont typeface="Wingdings"/>
              <a:buChar char=""/>
              <a:defRPr/>
            </a:pPr>
            <a:r>
              <a:rPr lang="en-US" sz="2200" dirty="0" smtClean="0">
                <a:solidFill>
                  <a:srgbClr val="FF0000"/>
                </a:solidFill>
              </a:rPr>
              <a:t>Reactive operation</a:t>
            </a:r>
            <a:r>
              <a:rPr lang="en-US" sz="2200" dirty="0" smtClean="0"/>
              <a:t>: a reactive system is in constant interaction with the environment and executes tasks at a rate determined by the environment; a reactive system can be thought of as being in a particular state, waiting for an entry; for each entry executes one or more operations and generate an exit; such a system can be modeled very well by an automated;</a:t>
            </a:r>
          </a:p>
          <a:p>
            <a:pPr marL="320040" indent="-320040" eaLnBrk="1" fontAlgn="auto" hangingPunct="1">
              <a:spcAft>
                <a:spcPts val="0"/>
              </a:spcAft>
              <a:buFont typeface="Wingdings"/>
              <a:buChar char=""/>
              <a:defRPr/>
            </a:pPr>
            <a:r>
              <a:rPr lang="en-US" sz="2200" dirty="0" smtClean="0">
                <a:solidFill>
                  <a:srgbClr val="FF0000"/>
                </a:solidFill>
              </a:rPr>
              <a:t>Real-time operation</a:t>
            </a:r>
            <a:r>
              <a:rPr lang="en-US" sz="2200" dirty="0" smtClean="0"/>
              <a:t>: time becomes a parameter of the execution of operations; there are hard time constraints (severe effects, sometimes disastrous; for non-compliance )and soft (negative effect for non-compliance)</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304800" y="1447800"/>
            <a:ext cx="8610600" cy="5410200"/>
          </a:xfrm>
        </p:spPr>
        <p:txBody>
          <a:bodyPr/>
          <a:lstStyle/>
          <a:p>
            <a:pPr eaLnBrk="1" hangingPunct="1"/>
            <a:r>
              <a:rPr lang="en-US" altLang="en-US" sz="2000" dirty="0" smtClean="0">
                <a:solidFill>
                  <a:srgbClr val="FF0000"/>
                </a:solidFill>
              </a:rPr>
              <a:t>Efficiency:</a:t>
            </a:r>
            <a:r>
              <a:rPr lang="en-US" altLang="en-US" sz="2000" dirty="0" smtClean="0"/>
              <a:t> a ES must be effective; this can be evaluated with the following metrics:</a:t>
            </a:r>
          </a:p>
          <a:p>
            <a:pPr lvl="2" eaLnBrk="1" hangingPunct="1"/>
            <a:r>
              <a:rPr lang="en-US" altLang="en-US" sz="1600" b="1" dirty="0" smtClean="0"/>
              <a:t>Power consumption:</a:t>
            </a:r>
            <a:r>
              <a:rPr lang="en-US" altLang="en-US" sz="1600" dirty="0" smtClean="0"/>
              <a:t> must be minimized, especially for mobile ES;</a:t>
            </a:r>
          </a:p>
          <a:p>
            <a:pPr lvl="2" eaLnBrk="1" hangingPunct="1"/>
            <a:r>
              <a:rPr lang="en-US" altLang="en-US" sz="1600" b="1" dirty="0" smtClean="0"/>
              <a:t>Size</a:t>
            </a:r>
            <a:r>
              <a:rPr lang="en-US" altLang="en-US" sz="1600" dirty="0" smtClean="0"/>
              <a:t>: large code → great program memory, possible external →additional circuits → larger size of ES, higher consumption, lower reliability;</a:t>
            </a:r>
          </a:p>
          <a:p>
            <a:pPr lvl="2" eaLnBrk="1" hangingPunct="1"/>
            <a:r>
              <a:rPr lang="en-US" altLang="en-US" sz="1600" b="1" dirty="0" smtClean="0"/>
              <a:t>Execution involving the minimum of circuits</a:t>
            </a:r>
            <a:r>
              <a:rPr lang="en-US" altLang="en-US" sz="1600" dirty="0" smtClean="0"/>
              <a:t>;</a:t>
            </a:r>
          </a:p>
          <a:p>
            <a:pPr lvl="2" eaLnBrk="1" hangingPunct="1"/>
            <a:r>
              <a:rPr lang="en-US" altLang="en-US" sz="1600" b="1" dirty="0" smtClean="0"/>
              <a:t>Small size and weight</a:t>
            </a:r>
            <a:r>
              <a:rPr lang="en-US" altLang="en-US" sz="1600" dirty="0" smtClean="0"/>
              <a:t>;</a:t>
            </a:r>
          </a:p>
          <a:p>
            <a:pPr lvl="2" eaLnBrk="1" hangingPunct="1"/>
            <a:r>
              <a:rPr lang="en-US" altLang="en-US" sz="1600" b="1" dirty="0" smtClean="0"/>
              <a:t>Low Cost</a:t>
            </a:r>
            <a:endParaRPr lang="en-US" altLang="en-US" sz="2000" b="1" dirty="0" smtClean="0"/>
          </a:p>
          <a:p>
            <a:pPr eaLnBrk="1" hangingPunct="1"/>
            <a:r>
              <a:rPr lang="en-US" altLang="en-US" sz="2000" dirty="0" smtClean="0">
                <a:solidFill>
                  <a:srgbClr val="FF0000"/>
                </a:solidFill>
              </a:rPr>
              <a:t>Running in heavy environments : </a:t>
            </a:r>
            <a:r>
              <a:rPr lang="en-US" altLang="en-US" sz="2000" dirty="0" smtClean="0"/>
              <a:t>excessive heat, vibration, corrosion , fluctuations of the supply voltage;</a:t>
            </a:r>
          </a:p>
          <a:p>
            <a:pPr eaLnBrk="1" hangingPunct="1"/>
            <a:r>
              <a:rPr lang="en-US" altLang="en-US" sz="2000" dirty="0" smtClean="0">
                <a:solidFill>
                  <a:srgbClr val="FF0000"/>
                </a:solidFill>
              </a:rPr>
              <a:t>Dependability:</a:t>
            </a:r>
            <a:r>
              <a:rPr lang="en-US" altLang="en-US" sz="2000" dirty="0" smtClean="0"/>
              <a:t> very important due to the connection with the external environment, comprises the following aspects of a system:</a:t>
            </a:r>
          </a:p>
          <a:p>
            <a:pPr lvl="2" eaLnBrk="1" hangingPunct="1"/>
            <a:r>
              <a:rPr lang="en-US" altLang="en-US" sz="1600" b="1" dirty="0" smtClean="0"/>
              <a:t>Reliability</a:t>
            </a:r>
            <a:r>
              <a:rPr lang="en-US" altLang="en-US" sz="1600" dirty="0" smtClean="0"/>
              <a:t>: the probability that a system will not be damaged; </a:t>
            </a:r>
          </a:p>
          <a:p>
            <a:pPr lvl="2" eaLnBrk="1" hangingPunct="1"/>
            <a:r>
              <a:rPr lang="en-US" altLang="en-US" sz="1600" b="1" dirty="0" smtClean="0"/>
              <a:t>Maintainability</a:t>
            </a:r>
            <a:r>
              <a:rPr lang="en-US" altLang="en-US" sz="1600" dirty="0" smtClean="0"/>
              <a:t>: the probability that a defect can be repaired in a certain time; </a:t>
            </a:r>
          </a:p>
          <a:p>
            <a:pPr lvl="2" eaLnBrk="1" hangingPunct="1"/>
            <a:r>
              <a:rPr lang="en-US" altLang="en-US" sz="1600" b="1" dirty="0" smtClean="0"/>
              <a:t>Safety</a:t>
            </a:r>
            <a:r>
              <a:rPr lang="en-US" altLang="en-US" sz="1600" dirty="0" smtClean="0"/>
              <a:t>: probability that a failure will not cause catastrophic; </a:t>
            </a:r>
          </a:p>
          <a:p>
            <a:pPr lvl="2" eaLnBrk="1" hangingPunct="1"/>
            <a:r>
              <a:rPr lang="en-US" altLang="en-US" sz="1600" b="1" dirty="0" smtClean="0"/>
              <a:t>Availability</a:t>
            </a:r>
            <a:r>
              <a:rPr lang="en-US" altLang="en-US" sz="1600" dirty="0" smtClean="0"/>
              <a:t>: the probability that a system is available.</a:t>
            </a:r>
          </a:p>
          <a:p>
            <a:pPr lvl="2" eaLnBrk="1" hangingPunct="1">
              <a:buFont typeface="Wingdings" panose="05000000000000000000" pitchFamily="2" charset="2"/>
              <a:buNone/>
            </a:pPr>
            <a:endParaRPr lang="en-US" altLang="en-US" sz="1600" dirty="0" smtClean="0"/>
          </a:p>
        </p:txBody>
      </p:sp>
      <p:sp>
        <p:nvSpPr>
          <p:cNvPr id="48131" name="Title 1"/>
          <p:cNvSpPr>
            <a:spLocks noGrp="1"/>
          </p:cNvSpPr>
          <p:nvPr>
            <p:ph type="title"/>
          </p:nvPr>
        </p:nvSpPr>
        <p:spPr>
          <a:xfrm>
            <a:off x="609600" y="0"/>
            <a:ext cx="8153400" cy="990600"/>
          </a:xfrm>
        </p:spPr>
        <p:txBody>
          <a:bodyPr/>
          <a:lstStyle/>
          <a:p>
            <a:pPr eaLnBrk="1" hangingPunct="1"/>
            <a:r>
              <a:rPr lang="en-US" altLang="en-US" smtClean="0"/>
              <a:t>Features and requirements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0"/>
            <a:ext cx="8153400" cy="990600"/>
          </a:xfrm>
        </p:spPr>
        <p:txBody>
          <a:bodyPr/>
          <a:lstStyle/>
          <a:p>
            <a:pPr eaLnBrk="1" hangingPunct="1"/>
            <a:r>
              <a:rPr lang="en-US" altLang="en-US" sz="3600" smtClean="0"/>
              <a:t>Direction in the study of Embedded System</a:t>
            </a:r>
          </a:p>
        </p:txBody>
      </p:sp>
      <p:sp>
        <p:nvSpPr>
          <p:cNvPr id="49155" name="Content Placeholder 2"/>
          <p:cNvSpPr>
            <a:spLocks noGrp="1"/>
          </p:cNvSpPr>
          <p:nvPr>
            <p:ph sz="quarter" idx="1"/>
          </p:nvPr>
        </p:nvSpPr>
        <p:spPr>
          <a:xfrm>
            <a:off x="612775" y="1600200"/>
            <a:ext cx="8153400" cy="4495800"/>
          </a:xfrm>
        </p:spPr>
        <p:txBody>
          <a:bodyPr/>
          <a:lstStyle/>
          <a:p>
            <a:pPr marL="319088" lvl="2" indent="-319088" eaLnBrk="1" hangingPunct="1">
              <a:spcBef>
                <a:spcPts val="700"/>
              </a:spcBef>
              <a:buSzPct val="60000"/>
              <a:buFont typeface="Wingdings" panose="05000000000000000000" pitchFamily="2" charset="2"/>
              <a:buChar char=""/>
            </a:pPr>
            <a:r>
              <a:rPr lang="en-US" altLang="en-US" sz="2400" smtClean="0"/>
              <a:t>Directions in the study of Embedded Systems:</a:t>
            </a:r>
          </a:p>
          <a:p>
            <a:pPr marL="1233488" lvl="4" indent="-319088" eaLnBrk="1" hangingPunct="1">
              <a:spcBef>
                <a:spcPts val="700"/>
              </a:spcBef>
              <a:buSzPct val="60000"/>
              <a:buFont typeface="Wingdings" panose="05000000000000000000" pitchFamily="2" charset="2"/>
              <a:buChar char=""/>
            </a:pPr>
            <a:r>
              <a:rPr lang="en-US" altLang="en-US" sz="2100" smtClean="0"/>
              <a:t>Hardware and basic circuits (microcontrollers, DSPs) </a:t>
            </a:r>
          </a:p>
          <a:p>
            <a:pPr marL="1233488" lvl="4" indent="-319088" eaLnBrk="1" hangingPunct="1">
              <a:spcBef>
                <a:spcPts val="700"/>
              </a:spcBef>
              <a:buSzPct val="60000"/>
              <a:buFont typeface="Wingdings" panose="05000000000000000000" pitchFamily="2" charset="2"/>
              <a:buChar char=""/>
            </a:pPr>
            <a:r>
              <a:rPr lang="en-US" altLang="en-US" sz="2100" smtClean="0"/>
              <a:t>Programming languages​​; </a:t>
            </a:r>
          </a:p>
          <a:p>
            <a:pPr marL="1233488" lvl="4" indent="-319088" eaLnBrk="1" hangingPunct="1">
              <a:spcBef>
                <a:spcPts val="700"/>
              </a:spcBef>
              <a:buSzPct val="60000"/>
              <a:buFont typeface="Wingdings" panose="05000000000000000000" pitchFamily="2" charset="2"/>
              <a:buChar char=""/>
            </a:pPr>
            <a:r>
              <a:rPr lang="en-US" altLang="en-US" sz="2100" smtClean="0"/>
              <a:t>Operating Systems; </a:t>
            </a:r>
          </a:p>
          <a:p>
            <a:pPr marL="1233488" lvl="4" indent="-319088" eaLnBrk="1" hangingPunct="1">
              <a:spcBef>
                <a:spcPts val="700"/>
              </a:spcBef>
              <a:buSzPct val="60000"/>
              <a:buFont typeface="Wingdings" panose="05000000000000000000" pitchFamily="2" charset="2"/>
              <a:buChar char=""/>
            </a:pPr>
            <a:r>
              <a:rPr lang="en-US" altLang="en-US" sz="2100" smtClean="0"/>
              <a:t>Networks of ES; </a:t>
            </a:r>
          </a:p>
          <a:p>
            <a:pPr marL="1233488" lvl="4" indent="-319088" eaLnBrk="1" hangingPunct="1">
              <a:spcBef>
                <a:spcPts val="700"/>
              </a:spcBef>
              <a:buSzPct val="60000"/>
              <a:buFont typeface="Wingdings" panose="05000000000000000000" pitchFamily="2" charset="2"/>
              <a:buChar char=""/>
            </a:pPr>
            <a:r>
              <a:rPr lang="en-US" altLang="en-US" sz="2100" smtClean="0"/>
              <a:t>Modeling, simulation and validation; </a:t>
            </a:r>
          </a:p>
          <a:p>
            <a:pPr marL="1233488" lvl="4" indent="-319088" eaLnBrk="1" hangingPunct="1">
              <a:spcBef>
                <a:spcPts val="700"/>
              </a:spcBef>
              <a:buSzPct val="60000"/>
              <a:buFont typeface="Wingdings" panose="05000000000000000000" pitchFamily="2" charset="2"/>
              <a:buChar char=""/>
            </a:pPr>
            <a:r>
              <a:rPr lang="en-US" altLang="en-US" sz="2100" smtClean="0"/>
              <a:t>Applications.</a:t>
            </a:r>
          </a:p>
          <a:p>
            <a:pPr eaLnBrk="1" hangingPunct="1"/>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0"/>
            <a:ext cx="8991600" cy="990600"/>
          </a:xfrm>
        </p:spPr>
        <p:txBody>
          <a:bodyPr/>
          <a:lstStyle/>
          <a:p>
            <a:pPr eaLnBrk="1" hangingPunct="1"/>
            <a:r>
              <a:rPr lang="en-US" altLang="en-US" sz="2800" smtClean="0"/>
              <a:t>Embedded System and </a:t>
            </a:r>
            <a:r>
              <a:rPr lang="ro-RO" altLang="en-US" sz="2800" smtClean="0"/>
              <a:t>“ubiquituous and pervasive computing</a:t>
            </a:r>
            <a:endParaRPr lang="en-US" altLang="en-US" sz="2800" smtClean="0"/>
          </a:p>
        </p:txBody>
      </p:sp>
      <p:sp>
        <p:nvSpPr>
          <p:cNvPr id="3" name="Content Placeholder 2"/>
          <p:cNvSpPr>
            <a:spLocks noGrp="1"/>
          </p:cNvSpPr>
          <p:nvPr>
            <p:ph sz="quarter" idx="1"/>
          </p:nvPr>
        </p:nvSpPr>
        <p:spPr>
          <a:xfrm>
            <a:off x="152400" y="1600200"/>
            <a:ext cx="8613775" cy="5029200"/>
          </a:xfrm>
        </p:spPr>
        <p:txBody>
          <a:bodyPr>
            <a:normAutofit/>
          </a:bodyPr>
          <a:lstStyle/>
          <a:p>
            <a:pPr marL="320040" lvl="2" indent="-320040" eaLnBrk="1" fontAlgn="auto" hangingPunct="1">
              <a:spcBef>
                <a:spcPts val="700"/>
              </a:spcBef>
              <a:spcAft>
                <a:spcPts val="0"/>
              </a:spcAft>
              <a:buSzPct val="60000"/>
              <a:buFont typeface="Wingdings"/>
              <a:buChar char=""/>
              <a:defRPr/>
            </a:pPr>
            <a:r>
              <a:rPr lang="en-US" sz="2000" dirty="0" smtClean="0"/>
              <a:t>The first wave in computing: large computers, 1 computer - many people; </a:t>
            </a:r>
          </a:p>
          <a:p>
            <a:pPr marL="320040" lvl="2" indent="-320040" eaLnBrk="1" fontAlgn="auto" hangingPunct="1">
              <a:spcBef>
                <a:spcPts val="700"/>
              </a:spcBef>
              <a:spcAft>
                <a:spcPts val="0"/>
              </a:spcAft>
              <a:buSzPct val="60000"/>
              <a:buFont typeface="Wingdings"/>
              <a:buChar char=""/>
              <a:defRPr/>
            </a:pPr>
            <a:r>
              <a:rPr lang="en-US" sz="2000" dirty="0" smtClean="0"/>
              <a:t>The 2nd wave: PC‘s, 1 computer - 1 man; </a:t>
            </a:r>
          </a:p>
          <a:p>
            <a:pPr marL="320040" lvl="2" indent="-320040" eaLnBrk="1" fontAlgn="auto" hangingPunct="1">
              <a:spcBef>
                <a:spcPts val="700"/>
              </a:spcBef>
              <a:spcAft>
                <a:spcPts val="0"/>
              </a:spcAft>
              <a:buSzPct val="60000"/>
              <a:buFont typeface="Wingdings"/>
              <a:buChar char=""/>
              <a:defRPr/>
            </a:pPr>
            <a:r>
              <a:rPr lang="en-US" sz="2000" dirty="0" smtClean="0"/>
              <a:t>The 3rd wave ("post PC was"): "ubiquitous and pervasive computing", several computers - 1 man. </a:t>
            </a:r>
          </a:p>
          <a:p>
            <a:pPr marL="320040" lvl="2" indent="-320040" eaLnBrk="1" fontAlgn="auto" hangingPunct="1">
              <a:spcBef>
                <a:spcPts val="700"/>
              </a:spcBef>
              <a:spcAft>
                <a:spcPts val="0"/>
              </a:spcAft>
              <a:buSzPct val="60000"/>
              <a:buFont typeface="Wingdings"/>
              <a:buChar char=""/>
              <a:defRPr/>
            </a:pPr>
            <a:r>
              <a:rPr lang="en-US" sz="2000" dirty="0" smtClean="0"/>
              <a:t>"Ubiquitous computing" ("</a:t>
            </a:r>
            <a:r>
              <a:rPr lang="en-US" sz="2000" dirty="0" err="1" smtClean="0"/>
              <a:t>ubicomp</a:t>
            </a:r>
            <a:r>
              <a:rPr lang="en-US" sz="2000" dirty="0" smtClean="0"/>
              <a:t>") and "pervasive computing" (UPC) </a:t>
            </a:r>
          </a:p>
          <a:p>
            <a:pPr marL="777240" lvl="3" indent="-320040" eaLnBrk="1" fontAlgn="auto" hangingPunct="1">
              <a:spcBef>
                <a:spcPts val="700"/>
              </a:spcBef>
              <a:spcAft>
                <a:spcPts val="0"/>
              </a:spcAft>
              <a:buClr>
                <a:schemeClr val="accent4"/>
              </a:buClr>
              <a:buSzPct val="60000"/>
              <a:buFont typeface="Wingdings"/>
              <a:buChar char=""/>
              <a:defRPr/>
            </a:pPr>
            <a:r>
              <a:rPr lang="en-US" sz="1900" dirty="0" smtClean="0"/>
              <a:t>It is a new computing model, post desktop the computer systems are  around human being ever ready to process information</a:t>
            </a:r>
          </a:p>
          <a:p>
            <a:pPr marL="777240" lvl="3" indent="-320040" eaLnBrk="1" fontAlgn="auto" hangingPunct="1">
              <a:spcBef>
                <a:spcPts val="700"/>
              </a:spcBef>
              <a:spcAft>
                <a:spcPts val="0"/>
              </a:spcAft>
              <a:buClr>
                <a:schemeClr val="accent4"/>
              </a:buClr>
              <a:buSzPct val="60000"/>
              <a:buFont typeface="Wingdings"/>
              <a:buChar char=""/>
              <a:defRPr/>
            </a:pPr>
            <a:r>
              <a:rPr lang="en-US" sz="1900" dirty="0" smtClean="0"/>
              <a:t>Unlike desktop model in which a user used a computer system to perform a task, in UPC man determines information processing by multiple systems, in its current work, without having to be aware of it;</a:t>
            </a:r>
          </a:p>
          <a:p>
            <a:pPr marL="777240" lvl="3" indent="-320040" eaLnBrk="1" fontAlgn="auto" hangingPunct="1">
              <a:spcBef>
                <a:spcPts val="700"/>
              </a:spcBef>
              <a:spcAft>
                <a:spcPts val="0"/>
              </a:spcAft>
              <a:buClr>
                <a:schemeClr val="accent4"/>
              </a:buClr>
              <a:buSzPct val="60000"/>
              <a:buFont typeface="Wingdings"/>
              <a:buChar char=""/>
              <a:defRPr/>
            </a:pPr>
            <a:r>
              <a:rPr lang="en-US" sz="1900" dirty="0" smtClean="0"/>
              <a:t>It is based on small computer systems, often unnoticed by humans, with particular tasks, that communicate with each other and possibly with a central system; it is based on the 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quarter" idx="1"/>
          </p:nvPr>
        </p:nvSpPr>
        <p:spPr>
          <a:xfrm>
            <a:off x="304800" y="1447800"/>
            <a:ext cx="8839200" cy="5334000"/>
          </a:xfrm>
        </p:spPr>
        <p:txBody>
          <a:bodyPr/>
          <a:lstStyle/>
          <a:p>
            <a:pPr eaLnBrk="1" hangingPunct="1"/>
            <a:r>
              <a:rPr lang="en-US" altLang="en-US" sz="2000" smtClean="0"/>
              <a:t>Areas of research needed in UPC:</a:t>
            </a:r>
          </a:p>
          <a:p>
            <a:pPr lvl="2" eaLnBrk="1" hangingPunct="1"/>
            <a:r>
              <a:rPr lang="en-US" altLang="en-US" sz="1600" smtClean="0"/>
              <a:t>Embedded Systems and ES networks</a:t>
            </a:r>
          </a:p>
          <a:p>
            <a:pPr lvl="2" eaLnBrk="1" hangingPunct="1"/>
            <a:r>
              <a:rPr lang="en-US" altLang="en-US" sz="1600" smtClean="0"/>
              <a:t>Distributed computing</a:t>
            </a:r>
          </a:p>
          <a:p>
            <a:pPr lvl="2" eaLnBrk="1" hangingPunct="1"/>
            <a:r>
              <a:rPr lang="en-US" altLang="en-US" sz="1600" smtClean="0"/>
              <a:t>Mobile computing</a:t>
            </a:r>
          </a:p>
          <a:p>
            <a:pPr lvl="2" eaLnBrk="1" hangingPunct="1"/>
            <a:r>
              <a:rPr lang="en-US" altLang="en-US" sz="1600" smtClean="0"/>
              <a:t>Sensors and sensor networks</a:t>
            </a:r>
          </a:p>
          <a:p>
            <a:pPr lvl="2" eaLnBrk="1" hangingPunct="1"/>
            <a:r>
              <a:rPr lang="en-US" altLang="en-US" sz="1600" smtClean="0"/>
              <a:t>Man – machine Interaction </a:t>
            </a:r>
          </a:p>
          <a:p>
            <a:pPr lvl="2" eaLnBrk="1" hangingPunct="1"/>
            <a:r>
              <a:rPr lang="en-US" altLang="en-US" sz="1600" smtClean="0"/>
              <a:t>Artificial Intelligence</a:t>
            </a:r>
          </a:p>
          <a:p>
            <a:pPr eaLnBrk="1" hangingPunct="1"/>
            <a:r>
              <a:rPr lang="en-US" altLang="en-US" sz="2000" smtClean="0"/>
              <a:t>UPC is at the intersection of 3 subdomains of TIC: </a:t>
            </a:r>
          </a:p>
          <a:p>
            <a:pPr lvl="2" eaLnBrk="1" hangingPunct="1"/>
            <a:r>
              <a:rPr lang="en-US" altLang="en-US" sz="1600" smtClean="0">
                <a:solidFill>
                  <a:srgbClr val="FF0000"/>
                </a:solidFill>
              </a:rPr>
              <a:t>Processing</a:t>
            </a:r>
          </a:p>
          <a:p>
            <a:pPr lvl="2" eaLnBrk="1" hangingPunct="1"/>
            <a:r>
              <a:rPr lang="en-US" altLang="en-US" sz="1600" smtClean="0">
                <a:solidFill>
                  <a:srgbClr val="FF0000"/>
                </a:solidFill>
              </a:rPr>
              <a:t>Communications </a:t>
            </a:r>
          </a:p>
          <a:p>
            <a:pPr lvl="2" eaLnBrk="1" hangingPunct="1"/>
            <a:r>
              <a:rPr lang="en-US" altLang="en-US" sz="1600" smtClean="0">
                <a:solidFill>
                  <a:srgbClr val="FF0000"/>
                </a:solidFill>
              </a:rPr>
              <a:t>User interface</a:t>
            </a:r>
          </a:p>
          <a:p>
            <a:pPr eaLnBrk="1" hangingPunct="1"/>
            <a:r>
              <a:rPr lang="en-US" altLang="en-US" sz="2000" smtClean="0">
                <a:solidFill>
                  <a:srgbClr val="FF0000"/>
                </a:solidFill>
              </a:rPr>
              <a:t>Processing:</a:t>
            </a:r>
            <a:r>
              <a:rPr lang="en-US" altLang="en-US" sz="2000" smtClean="0"/>
              <a:t> relying on the equipment; There is a wide range of tablets, smart phones to very small systems included in the environment; are divided into 3 types: </a:t>
            </a:r>
          </a:p>
          <a:p>
            <a:pPr lvl="2" eaLnBrk="1" hangingPunct="1"/>
            <a:r>
              <a:rPr lang="en-US" altLang="en-US" sz="1600" smtClean="0">
                <a:solidFill>
                  <a:srgbClr val="7030A0"/>
                </a:solidFill>
              </a:rPr>
              <a:t>Sensors</a:t>
            </a:r>
          </a:p>
          <a:p>
            <a:pPr lvl="2" eaLnBrk="1" hangingPunct="1"/>
            <a:r>
              <a:rPr lang="en-US" altLang="en-US" sz="1600" smtClean="0">
                <a:solidFill>
                  <a:srgbClr val="7030A0"/>
                </a:solidFill>
              </a:rPr>
              <a:t>Processors </a:t>
            </a:r>
          </a:p>
          <a:p>
            <a:pPr lvl="2" eaLnBrk="1" hangingPunct="1"/>
            <a:r>
              <a:rPr lang="en-US" altLang="en-US" sz="1600" smtClean="0">
                <a:solidFill>
                  <a:srgbClr val="7030A0"/>
                </a:solidFill>
              </a:rPr>
              <a:t>Actuators</a:t>
            </a:r>
          </a:p>
        </p:txBody>
      </p:sp>
      <p:pic>
        <p:nvPicPr>
          <p:cNvPr id="51203" name="Picture 5" descr="D:\Work\Courses\SistemeIncorporate\Info\Pregatire\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2438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itle 1"/>
          <p:cNvSpPr>
            <a:spLocks noGrp="1"/>
          </p:cNvSpPr>
          <p:nvPr>
            <p:ph type="title"/>
          </p:nvPr>
        </p:nvSpPr>
        <p:spPr>
          <a:xfrm>
            <a:off x="152400" y="0"/>
            <a:ext cx="8991600" cy="990600"/>
          </a:xfrm>
        </p:spPr>
        <p:txBody>
          <a:bodyPr/>
          <a:lstStyle/>
          <a:p>
            <a:pPr eaLnBrk="1" hangingPunct="1"/>
            <a:r>
              <a:rPr lang="en-US" altLang="en-US" sz="2800" smtClean="0"/>
              <a:t>Embedded System and </a:t>
            </a:r>
            <a:r>
              <a:rPr lang="ro-RO" altLang="en-US" sz="2800" smtClean="0"/>
              <a:t>“ubiquituous and pervasive computing</a:t>
            </a:r>
            <a:endParaRPr lang="en-US" altLang="en-US"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775" y="1600200"/>
            <a:ext cx="8531225" cy="5257800"/>
          </a:xfrm>
        </p:spPr>
        <p:txBody>
          <a:bodyPr>
            <a:normAutofit fontScale="70000" lnSpcReduction="20000"/>
          </a:bodyPr>
          <a:lstStyle/>
          <a:p>
            <a:pPr marL="320040" indent="-320040" eaLnBrk="1" fontAlgn="auto" hangingPunct="1">
              <a:spcAft>
                <a:spcPts val="0"/>
              </a:spcAft>
              <a:buFont typeface="Wingdings"/>
              <a:buChar char=""/>
              <a:defRPr/>
            </a:pPr>
            <a:r>
              <a:rPr lang="en-US" sz="3100" dirty="0" smtClean="0"/>
              <a:t>The equipment must be able to work alone, have own power supply, and be able to communicate.</a:t>
            </a:r>
          </a:p>
          <a:p>
            <a:pPr marL="320040" indent="-320040" eaLnBrk="1" fontAlgn="auto" hangingPunct="1">
              <a:spcAft>
                <a:spcPts val="0"/>
              </a:spcAft>
              <a:buFont typeface="Wingdings"/>
              <a:buChar char=""/>
              <a:defRPr/>
            </a:pPr>
            <a:r>
              <a:rPr lang="en-US" sz="3100" dirty="0" smtClean="0">
                <a:solidFill>
                  <a:srgbClr val="FF0000"/>
                </a:solidFill>
              </a:rPr>
              <a:t>Communications</a:t>
            </a:r>
            <a:r>
              <a:rPr lang="en-US" sz="3100" dirty="0" smtClean="0"/>
              <a:t>: equipments are interconnected, forming             networks and communication can be:</a:t>
            </a:r>
          </a:p>
          <a:p>
            <a:pPr lvl="2" eaLnBrk="1" fontAlgn="auto" hangingPunct="1">
              <a:spcAft>
                <a:spcPts val="0"/>
              </a:spcAft>
              <a:buFont typeface="Wingdings"/>
              <a:buChar char=""/>
              <a:defRPr/>
            </a:pPr>
            <a:r>
              <a:rPr lang="en-US" sz="2600" dirty="0" smtClean="0">
                <a:solidFill>
                  <a:srgbClr val="7030A0"/>
                </a:solidFill>
              </a:rPr>
              <a:t>Wired</a:t>
            </a:r>
            <a:r>
              <a:rPr lang="en-US" sz="2600" dirty="0" smtClean="0"/>
              <a:t> for example. Ethernet or</a:t>
            </a:r>
          </a:p>
          <a:p>
            <a:pPr lvl="2" eaLnBrk="1" fontAlgn="auto" hangingPunct="1">
              <a:spcAft>
                <a:spcPts val="0"/>
              </a:spcAft>
              <a:buFont typeface="Wingdings"/>
              <a:buChar char=""/>
              <a:defRPr/>
            </a:pPr>
            <a:r>
              <a:rPr lang="en-US" sz="2600" dirty="0" smtClean="0">
                <a:solidFill>
                  <a:srgbClr val="7030A0"/>
                </a:solidFill>
              </a:rPr>
              <a:t>Wireless</a:t>
            </a:r>
            <a:r>
              <a:rPr lang="en-US" sz="2600" dirty="0" smtClean="0"/>
              <a:t>, for example. technologies </a:t>
            </a:r>
            <a:r>
              <a:rPr lang="en-US" sz="2600" dirty="0" err="1" smtClean="0"/>
              <a:t>WiFi</a:t>
            </a:r>
            <a:r>
              <a:rPr lang="en-US" sz="2600" dirty="0" smtClean="0"/>
              <a:t>, Bluetooth, </a:t>
            </a:r>
            <a:r>
              <a:rPr lang="en-US" sz="2600" dirty="0" err="1" smtClean="0"/>
              <a:t>ZigBee</a:t>
            </a:r>
            <a:r>
              <a:rPr lang="en-US" sz="2600" dirty="0" smtClean="0"/>
              <a:t>, etc.</a:t>
            </a:r>
          </a:p>
          <a:p>
            <a:pPr marL="320040" indent="-320040" eaLnBrk="1" fontAlgn="auto" hangingPunct="1">
              <a:spcAft>
                <a:spcPts val="0"/>
              </a:spcAft>
              <a:buFont typeface="Wingdings"/>
              <a:buChar char=""/>
              <a:defRPr/>
            </a:pPr>
            <a:r>
              <a:rPr lang="en-US" sz="3100" dirty="0" smtClean="0">
                <a:solidFill>
                  <a:srgbClr val="FF0000"/>
                </a:solidFill>
              </a:rPr>
              <a:t>User Interface</a:t>
            </a:r>
            <a:r>
              <a:rPr lang="en-US" dirty="0" smtClean="0">
                <a:solidFill>
                  <a:srgbClr val="FF0000"/>
                </a:solidFill>
              </a:rPr>
              <a:t>:</a:t>
            </a:r>
          </a:p>
          <a:p>
            <a:pPr lvl="2" eaLnBrk="1" fontAlgn="auto" hangingPunct="1">
              <a:spcAft>
                <a:spcPts val="0"/>
              </a:spcAft>
              <a:buFont typeface="Wingdings"/>
              <a:buChar char=""/>
              <a:defRPr/>
            </a:pPr>
            <a:r>
              <a:rPr lang="en-US" sz="2600" dirty="0" smtClean="0">
                <a:solidFill>
                  <a:srgbClr val="7030A0"/>
                </a:solidFill>
              </a:rPr>
              <a:t>Active</a:t>
            </a:r>
            <a:r>
              <a:rPr lang="en-US" sz="2600" dirty="0" smtClean="0"/>
              <a:t> voice, </a:t>
            </a:r>
            <a:r>
              <a:rPr lang="en-US" sz="2600" dirty="0"/>
              <a:t>physiognomy </a:t>
            </a:r>
            <a:r>
              <a:rPr lang="en-US" sz="2600" dirty="0" smtClean="0"/>
              <a:t>recognition etc.</a:t>
            </a:r>
          </a:p>
          <a:p>
            <a:pPr lvl="2" eaLnBrk="1" fontAlgn="auto" hangingPunct="1">
              <a:spcAft>
                <a:spcPts val="0"/>
              </a:spcAft>
              <a:buFont typeface="Wingdings"/>
              <a:buChar char=""/>
              <a:defRPr/>
            </a:pPr>
            <a:r>
              <a:rPr lang="en-US" sz="2600" dirty="0" smtClean="0">
                <a:solidFill>
                  <a:srgbClr val="7030A0"/>
                </a:solidFill>
              </a:rPr>
              <a:t>Passive</a:t>
            </a:r>
            <a:r>
              <a:rPr lang="en-US" sz="2600" dirty="0" smtClean="0"/>
              <a:t>: equipment detects human presence, they activity, and react without the need for man to be aware of this.</a:t>
            </a:r>
          </a:p>
          <a:p>
            <a:pPr marL="320040" indent="-320040" eaLnBrk="1" fontAlgn="auto" hangingPunct="1">
              <a:spcAft>
                <a:spcPts val="0"/>
              </a:spcAft>
              <a:buFont typeface="Wingdings"/>
              <a:buChar char=""/>
              <a:defRPr/>
            </a:pPr>
            <a:r>
              <a:rPr lang="en-US" sz="3100" dirty="0" smtClean="0">
                <a:solidFill>
                  <a:srgbClr val="FF0000"/>
                </a:solidFill>
              </a:rPr>
              <a:t>Applications in multiple domains:</a:t>
            </a:r>
          </a:p>
          <a:p>
            <a:pPr lvl="2" eaLnBrk="1" fontAlgn="auto" hangingPunct="1">
              <a:spcAft>
                <a:spcPts val="0"/>
              </a:spcAft>
              <a:buFont typeface="Wingdings"/>
              <a:buChar char=""/>
              <a:defRPr/>
            </a:pPr>
            <a:r>
              <a:rPr lang="en-US" sz="2600" dirty="0" smtClean="0">
                <a:solidFill>
                  <a:srgbClr val="7030A0"/>
                </a:solidFill>
              </a:rPr>
              <a:t>Health</a:t>
            </a:r>
            <a:r>
              <a:rPr lang="en-US" sz="2600" dirty="0" smtClean="0"/>
              <a:t>: monitoring status of patients and medication planning → ​​decreases the number of days of hospitalization;</a:t>
            </a:r>
          </a:p>
          <a:p>
            <a:pPr lvl="2" eaLnBrk="1" fontAlgn="auto" hangingPunct="1">
              <a:spcAft>
                <a:spcPts val="0"/>
              </a:spcAft>
              <a:buFont typeface="Wingdings"/>
              <a:buChar char=""/>
              <a:defRPr/>
            </a:pPr>
            <a:r>
              <a:rPr lang="en-US" sz="2600" dirty="0" smtClean="0">
                <a:solidFill>
                  <a:srgbClr val="7030A0"/>
                </a:solidFill>
              </a:rPr>
              <a:t>Monitoring and care at home</a:t>
            </a:r>
            <a:r>
              <a:rPr lang="en-US" sz="2600" dirty="0" smtClean="0"/>
              <a:t>: in England, now, 20% of the population over 65 → will rise to 40%  in  2025;</a:t>
            </a:r>
          </a:p>
          <a:p>
            <a:pPr lvl="2" eaLnBrk="1" fontAlgn="auto" hangingPunct="1">
              <a:spcAft>
                <a:spcPts val="0"/>
              </a:spcAft>
              <a:buFont typeface="Wingdings"/>
              <a:buChar char=""/>
              <a:defRPr/>
            </a:pPr>
            <a:r>
              <a:rPr lang="en-US" sz="2600" dirty="0" smtClean="0">
                <a:solidFill>
                  <a:srgbClr val="7030A0"/>
                </a:solidFill>
              </a:rPr>
              <a:t>Environmental Monitoring</a:t>
            </a:r>
            <a:r>
              <a:rPr lang="en-US" sz="2600" dirty="0" smtClean="0"/>
              <a:t>;</a:t>
            </a:r>
          </a:p>
          <a:p>
            <a:pPr lvl="2" eaLnBrk="1" fontAlgn="auto" hangingPunct="1">
              <a:spcAft>
                <a:spcPts val="0"/>
              </a:spcAft>
              <a:buFont typeface="Wingdings"/>
              <a:buChar char=""/>
              <a:defRPr/>
            </a:pPr>
            <a:r>
              <a:rPr lang="en-US" sz="2600" dirty="0" smtClean="0">
                <a:solidFill>
                  <a:srgbClr val="7030A0"/>
                </a:solidFill>
              </a:rPr>
              <a:t>Intelligent Transport Systems</a:t>
            </a:r>
            <a:r>
              <a:rPr lang="en-US" sz="2600" dirty="0" smtClean="0"/>
              <a:t>: to increase security for alternative routes etc .</a:t>
            </a:r>
          </a:p>
          <a:p>
            <a:pPr lvl="2" eaLnBrk="1" fontAlgn="auto" hangingPunct="1">
              <a:spcAft>
                <a:spcPts val="0"/>
              </a:spcAft>
              <a:buFont typeface="Wingdings"/>
              <a:buChar char=""/>
              <a:defRPr/>
            </a:pPr>
            <a:r>
              <a:rPr lang="en-US" sz="2600" dirty="0" smtClean="0">
                <a:solidFill>
                  <a:srgbClr val="7030A0"/>
                </a:solidFill>
              </a:rPr>
              <a:t>Smart Homes</a:t>
            </a:r>
            <a:r>
              <a:rPr lang="en-US" sz="2600" dirty="0" smtClean="0"/>
              <a:t>: ex. Lighting system.</a:t>
            </a:r>
            <a:endParaRPr lang="en-US" sz="2600" dirty="0"/>
          </a:p>
        </p:txBody>
      </p:sp>
      <p:pic>
        <p:nvPicPr>
          <p:cNvPr id="52227" name="Picture 2" descr="C:\Users\Danny\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300" y="2057400"/>
            <a:ext cx="15367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1"/>
          <p:cNvSpPr>
            <a:spLocks noGrp="1"/>
          </p:cNvSpPr>
          <p:nvPr>
            <p:ph type="title"/>
          </p:nvPr>
        </p:nvSpPr>
        <p:spPr>
          <a:xfrm>
            <a:off x="152400" y="0"/>
            <a:ext cx="8991600" cy="990600"/>
          </a:xfrm>
        </p:spPr>
        <p:txBody>
          <a:bodyPr/>
          <a:lstStyle/>
          <a:p>
            <a:pPr eaLnBrk="1" hangingPunct="1"/>
            <a:r>
              <a:rPr lang="en-US" altLang="en-US" sz="2800" smtClean="0"/>
              <a:t>Embedded System and </a:t>
            </a:r>
            <a:r>
              <a:rPr lang="ro-RO" altLang="en-US" sz="2800" smtClean="0"/>
              <a:t>“ubiquituous and pervasive computing</a:t>
            </a:r>
            <a:endParaRPr lang="en-US" alt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28600" y="1600200"/>
            <a:ext cx="8537575" cy="5029200"/>
          </a:xfrm>
        </p:spPr>
        <p:txBody>
          <a:bodyPr>
            <a:normAutofit fontScale="70000" lnSpcReduction="20000"/>
          </a:bodyPr>
          <a:lstStyle/>
          <a:p>
            <a:pPr marL="320040" indent="-320040" eaLnBrk="1" fontAlgn="auto" hangingPunct="1">
              <a:spcAft>
                <a:spcPts val="0"/>
              </a:spcAft>
              <a:buFont typeface="Wingdings"/>
              <a:buChar char=""/>
              <a:defRPr/>
            </a:pPr>
            <a:r>
              <a:rPr lang="en-US" sz="3800" dirty="0" smtClean="0"/>
              <a:t>Issues:</a:t>
            </a:r>
          </a:p>
          <a:p>
            <a:pPr marL="640715" lvl="1" indent="-320040" eaLnBrk="1" fontAlgn="auto" hangingPunct="1">
              <a:spcAft>
                <a:spcPts val="0"/>
              </a:spcAft>
              <a:buFont typeface="Wingdings"/>
              <a:buChar char=""/>
              <a:defRPr/>
            </a:pPr>
            <a:r>
              <a:rPr lang="en-US" dirty="0" smtClean="0">
                <a:solidFill>
                  <a:srgbClr val="FF0000"/>
                </a:solidFill>
              </a:rPr>
              <a:t>Engineering</a:t>
            </a:r>
            <a:r>
              <a:rPr lang="en-US" dirty="0" smtClean="0"/>
              <a:t>: lack of cheap technology for placing equipment; lack of suitable power supply sources; defects (troubleshooting will be difficult due to interconnection);</a:t>
            </a:r>
          </a:p>
          <a:p>
            <a:pPr marL="640715" lvl="1" indent="-320040" eaLnBrk="1" fontAlgn="auto" hangingPunct="1">
              <a:spcAft>
                <a:spcPts val="0"/>
              </a:spcAft>
              <a:buFont typeface="Wingdings"/>
              <a:buChar char=""/>
              <a:defRPr/>
            </a:pPr>
            <a:r>
              <a:rPr lang="en-US" dirty="0" smtClean="0">
                <a:solidFill>
                  <a:srgbClr val="FF0000"/>
                </a:solidFill>
              </a:rPr>
              <a:t>Personal privacy </a:t>
            </a:r>
            <a:r>
              <a:rPr lang="en-US" dirty="0" smtClean="0"/>
              <a:t>("Privacy") has two aspects:</a:t>
            </a:r>
          </a:p>
          <a:p>
            <a:pPr lvl="3" eaLnBrk="1" fontAlgn="auto" hangingPunct="1">
              <a:spcAft>
                <a:spcPts val="0"/>
              </a:spcAft>
              <a:buFont typeface="Wingdings"/>
              <a:buChar char=""/>
              <a:defRPr/>
            </a:pPr>
            <a:r>
              <a:rPr lang="en-US" sz="2300" dirty="0" smtClean="0">
                <a:solidFill>
                  <a:srgbClr val="7030A0"/>
                </a:solidFill>
              </a:rPr>
              <a:t>Permanent monitoring will affect human intimacy;</a:t>
            </a:r>
          </a:p>
          <a:p>
            <a:pPr lvl="3" eaLnBrk="1" fontAlgn="auto" hangingPunct="1">
              <a:spcAft>
                <a:spcPts val="0"/>
              </a:spcAft>
              <a:buFont typeface="Wingdings"/>
              <a:buChar char=""/>
              <a:defRPr/>
            </a:pPr>
            <a:r>
              <a:rPr lang="en-US" sz="2300" dirty="0" smtClean="0">
                <a:solidFill>
                  <a:srgbClr val="7030A0"/>
                </a:solidFill>
              </a:rPr>
              <a:t>Data transfer can be intercepted by unauthorized persons.</a:t>
            </a:r>
          </a:p>
          <a:p>
            <a:pPr marL="640715" lvl="1" indent="-320040" eaLnBrk="1" fontAlgn="auto" hangingPunct="1">
              <a:spcAft>
                <a:spcPts val="0"/>
              </a:spcAft>
              <a:buFont typeface="Wingdings"/>
              <a:buChar char=""/>
              <a:defRPr/>
            </a:pPr>
            <a:r>
              <a:rPr lang="en-US" dirty="0" smtClean="0">
                <a:solidFill>
                  <a:srgbClr val="FF0000"/>
                </a:solidFill>
              </a:rPr>
              <a:t>Security:</a:t>
            </a:r>
            <a:r>
              <a:rPr lang="en-US" dirty="0" smtClean="0"/>
              <a:t> continuous monitoring of man can show weaknesses in its environment;</a:t>
            </a:r>
          </a:p>
          <a:p>
            <a:pPr marL="640715" lvl="1" indent="-320040" eaLnBrk="1" fontAlgn="auto" hangingPunct="1">
              <a:spcAft>
                <a:spcPts val="0"/>
              </a:spcAft>
              <a:buFont typeface="Wingdings"/>
              <a:buChar char=""/>
              <a:defRPr/>
            </a:pPr>
            <a:r>
              <a:rPr lang="en-US" dirty="0" smtClean="0">
                <a:solidFill>
                  <a:srgbClr val="FF0000"/>
                </a:solidFill>
              </a:rPr>
              <a:t>Safety</a:t>
            </a:r>
            <a:r>
              <a:rPr lang="en-US" dirty="0" smtClean="0"/>
              <a:t>: the introduction of such equipment may affect human safety; ex. if such equipment is placed in the car and the man uses this feature, safety will be affected by its failure;</a:t>
            </a:r>
          </a:p>
          <a:p>
            <a:pPr marL="640715" lvl="1" indent="-320040" eaLnBrk="1" fontAlgn="auto" hangingPunct="1">
              <a:spcAft>
                <a:spcPts val="0"/>
              </a:spcAft>
              <a:buFont typeface="Wingdings"/>
              <a:buChar char=""/>
              <a:defRPr/>
            </a:pPr>
            <a:r>
              <a:rPr lang="en-US" dirty="0" smtClean="0">
                <a:solidFill>
                  <a:srgbClr val="FF0000"/>
                </a:solidFill>
              </a:rPr>
              <a:t>Environment:</a:t>
            </a:r>
            <a:r>
              <a:rPr lang="en-US" dirty="0" smtClean="0"/>
              <a:t> the widespread use of such equipment raises storage, issues, recycling, environment damage</a:t>
            </a:r>
          </a:p>
          <a:p>
            <a:pPr marL="640715" lvl="1" indent="-320040" eaLnBrk="1" fontAlgn="auto" hangingPunct="1">
              <a:spcAft>
                <a:spcPts val="0"/>
              </a:spcAft>
              <a:buFont typeface="Wingdings"/>
              <a:buChar char=""/>
              <a:defRPr/>
            </a:pPr>
            <a:r>
              <a:rPr lang="en-US" dirty="0" smtClean="0">
                <a:solidFill>
                  <a:srgbClr val="FF0000"/>
                </a:solidFill>
              </a:rPr>
              <a:t>Health</a:t>
            </a:r>
            <a:r>
              <a:rPr lang="en-US" dirty="0" smtClean="0"/>
              <a:t>: thanks to wireless communication, problem of radiation  arises, especially in terms of proximity to the human body of equipment and their continued operation;</a:t>
            </a:r>
          </a:p>
          <a:p>
            <a:pPr marL="640715" lvl="1" indent="-320040" eaLnBrk="1" fontAlgn="auto" hangingPunct="1">
              <a:spcAft>
                <a:spcPts val="0"/>
              </a:spcAft>
              <a:buFont typeface="Wingdings"/>
              <a:buChar char=""/>
              <a:defRPr/>
            </a:pPr>
            <a:r>
              <a:rPr lang="en-US" dirty="0" smtClean="0">
                <a:solidFill>
                  <a:srgbClr val="FF0000"/>
                </a:solidFill>
              </a:rPr>
              <a:t>Digital divide</a:t>
            </a:r>
            <a:r>
              <a:rPr lang="en-US" dirty="0" smtClean="0"/>
              <a:t>: the problem is of social nature and consist the possible isolation of those who for various reasons do not use UPC</a:t>
            </a:r>
          </a:p>
          <a:p>
            <a:pPr marL="320040" indent="-320040" eaLnBrk="1" fontAlgn="auto" hangingPunct="1">
              <a:spcAft>
                <a:spcPts val="0"/>
              </a:spcAft>
              <a:buFont typeface="Wingdings"/>
              <a:buChar char=""/>
              <a:defRPr/>
            </a:pPr>
            <a:endParaRPr lang="en-US" dirty="0"/>
          </a:p>
        </p:txBody>
      </p:sp>
      <p:sp>
        <p:nvSpPr>
          <p:cNvPr id="53251" name="Title 1"/>
          <p:cNvSpPr>
            <a:spLocks noGrp="1"/>
          </p:cNvSpPr>
          <p:nvPr>
            <p:ph type="title"/>
          </p:nvPr>
        </p:nvSpPr>
        <p:spPr>
          <a:xfrm>
            <a:off x="152400" y="0"/>
            <a:ext cx="8991600" cy="990600"/>
          </a:xfrm>
        </p:spPr>
        <p:txBody>
          <a:bodyPr/>
          <a:lstStyle/>
          <a:p>
            <a:pPr eaLnBrk="1" hangingPunct="1"/>
            <a:r>
              <a:rPr lang="en-US" altLang="en-US" sz="2800" smtClean="0"/>
              <a:t>Embedded System and </a:t>
            </a:r>
            <a:r>
              <a:rPr lang="ro-RO" altLang="en-US" sz="2800" smtClean="0"/>
              <a:t>“ubiquituous and pervasive computing</a:t>
            </a:r>
            <a:endParaRPr lang="en-US" altLang="en-US" sz="2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quarter" idx="1"/>
          </p:nvPr>
        </p:nvSpPr>
        <p:spPr>
          <a:xfrm>
            <a:off x="612775" y="1600200"/>
            <a:ext cx="8531225" cy="4953000"/>
          </a:xfrm>
        </p:spPr>
        <p:txBody>
          <a:bodyPr/>
          <a:lstStyle/>
          <a:p>
            <a:pPr eaLnBrk="1" hangingPunct="1"/>
            <a:r>
              <a:rPr lang="en-US" altLang="en-US" sz="2000" dirty="0" smtClean="0"/>
              <a:t>In 2000, 8 billion CPUs were manufactured, of which 2% used in PCs,  laptops, servers, workstations, and the remaining 98% in ES; 5 billion of these was on 8-bit!</a:t>
            </a:r>
          </a:p>
          <a:p>
            <a:pPr eaLnBrk="1" hangingPunct="1"/>
            <a:r>
              <a:rPr lang="en-US" altLang="en-US" sz="2000" dirty="0" smtClean="0"/>
              <a:t>The global market of ES, was 45,9 billion dollars in 2004,  88 billion dollars in 2010!</a:t>
            </a:r>
          </a:p>
          <a:p>
            <a:pPr eaLnBrk="1" hangingPunct="1"/>
            <a:r>
              <a:rPr lang="en-US" altLang="en-US" sz="2000" dirty="0" smtClean="0"/>
              <a:t>2015-  estimate at 158 billion dollars </a:t>
            </a:r>
          </a:p>
          <a:p>
            <a:pPr eaLnBrk="1" hangingPunct="1"/>
            <a:r>
              <a:rPr lang="en-US" altLang="en-US" sz="2000" dirty="0" smtClean="0">
                <a:solidFill>
                  <a:srgbClr val="FF0000"/>
                </a:solidFill>
              </a:rPr>
              <a:t>90% of automotive innovations are in the ES area !</a:t>
            </a:r>
          </a:p>
          <a:p>
            <a:pPr eaLnBrk="1" hangingPunct="1"/>
            <a:r>
              <a:rPr lang="en-US" altLang="en-US" sz="2000" dirty="0" smtClean="0"/>
              <a:t>Regarding the domestic domain there is a variant of Moore's law: </a:t>
            </a:r>
            <a:r>
              <a:rPr lang="en-US" altLang="en-US" sz="2000" dirty="0" smtClean="0">
                <a:solidFill>
                  <a:srgbClr val="FF0000"/>
                </a:solidFill>
              </a:rPr>
              <a:t> "for most products from electronics domain, the code capacity will double every two years"</a:t>
            </a:r>
            <a:r>
              <a:rPr lang="en-US" altLang="en-US" sz="2000" dirty="0" smtClean="0"/>
              <a:t>, issued by </a:t>
            </a:r>
            <a:r>
              <a:rPr lang="en-US" altLang="en-US" sz="2000" dirty="0" err="1" smtClean="0"/>
              <a:t>Vaandrager</a:t>
            </a:r>
            <a:r>
              <a:rPr lang="en-US" altLang="en-US" sz="2000" dirty="0" smtClean="0"/>
              <a:t>!</a:t>
            </a:r>
          </a:p>
          <a:p>
            <a:pPr eaLnBrk="1" hangingPunct="1"/>
            <a:r>
              <a:rPr lang="en-US" altLang="en-US" sz="2000" dirty="0" smtClean="0"/>
              <a:t>If in 1980 a TV, included about 1 </a:t>
            </a:r>
            <a:r>
              <a:rPr lang="en-US" altLang="en-US" sz="2000" dirty="0" err="1" smtClean="0"/>
              <a:t>Ko</a:t>
            </a:r>
            <a:r>
              <a:rPr lang="en-US" altLang="en-US" sz="2000" dirty="0" smtClean="0"/>
              <a:t> code today includes min. 200 MB of code! </a:t>
            </a:r>
          </a:p>
          <a:p>
            <a:pPr eaLnBrk="1" hangingPunct="1"/>
            <a:r>
              <a:rPr lang="en-US" altLang="en-US" sz="2000" dirty="0" smtClean="0"/>
              <a:t>A current phone (medium as possibility) contains min.1 million lines of code!</a:t>
            </a:r>
          </a:p>
        </p:txBody>
      </p:sp>
      <p:sp>
        <p:nvSpPr>
          <p:cNvPr id="54275" name="Title 1"/>
          <p:cNvSpPr>
            <a:spLocks noGrp="1"/>
          </p:cNvSpPr>
          <p:nvPr>
            <p:ph type="title"/>
          </p:nvPr>
        </p:nvSpPr>
        <p:spPr>
          <a:xfrm>
            <a:off x="609600" y="0"/>
            <a:ext cx="8153400" cy="990600"/>
          </a:xfrm>
        </p:spPr>
        <p:txBody>
          <a:bodyPr/>
          <a:lstStyle/>
          <a:p>
            <a:pPr eaLnBrk="1" hangingPunct="1"/>
            <a:r>
              <a:rPr lang="en-US" altLang="en-US" smtClean="0"/>
              <a:t>Market features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dirty="0" smtClean="0"/>
              <a:t>Administrative - MOOCs</a:t>
            </a:r>
          </a:p>
        </p:txBody>
      </p:sp>
      <p:sp>
        <p:nvSpPr>
          <p:cNvPr id="15363" name="Content Placeholder 2"/>
          <p:cNvSpPr>
            <a:spLocks noGrp="1"/>
          </p:cNvSpPr>
          <p:nvPr>
            <p:ph sz="quarter" idx="1"/>
          </p:nvPr>
        </p:nvSpPr>
        <p:spPr>
          <a:xfrm>
            <a:off x="612775" y="1600200"/>
            <a:ext cx="8153400" cy="5181600"/>
          </a:xfrm>
        </p:spPr>
        <p:txBody>
          <a:bodyPr/>
          <a:lstStyle/>
          <a:p>
            <a:pPr lvl="1" eaLnBrk="1" hangingPunct="1"/>
            <a:r>
              <a:rPr lang="en-US" altLang="en-US" sz="2100" dirty="0"/>
              <a:t>Massive Open Online Courses (MOOCs) </a:t>
            </a:r>
            <a:endParaRPr lang="en-US" altLang="en-US" sz="2100" dirty="0" smtClean="0"/>
          </a:p>
          <a:p>
            <a:pPr lvl="1" eaLnBrk="1" hangingPunct="1"/>
            <a:r>
              <a:rPr lang="en-US" altLang="en-US" sz="2100" dirty="0" smtClean="0"/>
              <a:t>MOOCs </a:t>
            </a:r>
            <a:r>
              <a:rPr lang="en-US" altLang="en-US" sz="2100" dirty="0"/>
              <a:t>allow large numbers of people across the world to take university courses for free, on many different topics, and to access the course materials at a time and place which is convenient for them.</a:t>
            </a:r>
          </a:p>
          <a:p>
            <a:pPr lvl="1" eaLnBrk="1" hangingPunct="1"/>
            <a:endParaRPr lang="en-US" altLang="en-US" sz="2100" dirty="0"/>
          </a:p>
          <a:p>
            <a:pPr lvl="1" eaLnBrk="1" hangingPunct="1"/>
            <a:r>
              <a:rPr lang="en-US" altLang="en-US" sz="2100" dirty="0"/>
              <a:t>There are several different types of MOOC, some requiring participants to sign up, others with content and activities openly available to anyone with a web connection. Some are based around watching video lectures and reading articles, some </a:t>
            </a:r>
            <a:r>
              <a:rPr lang="en-US" altLang="en-US" sz="2100" dirty="0" smtClean="0"/>
              <a:t>emphasize </a:t>
            </a:r>
            <a:r>
              <a:rPr lang="en-US" altLang="en-US" sz="2100" dirty="0"/>
              <a:t>the use of social media, such as blogs and Twitter, and most make use of some form of discussion among participants</a:t>
            </a:r>
            <a:r>
              <a:rPr lang="en-US" altLang="en-US" sz="2100" dirty="0" smtClean="0"/>
              <a:t>.</a:t>
            </a:r>
          </a:p>
          <a:p>
            <a:pPr lvl="3" eaLnBrk="1" hangingPunct="1"/>
            <a:r>
              <a:rPr lang="en-US" altLang="en-US" sz="1500" dirty="0"/>
              <a:t>Source: https://www.brookes.ac.uk/Studying-at-Brookes/courses/Open-Online/What-are-MOOCs/</a:t>
            </a:r>
            <a:endParaRPr lang="en-US" altLang="en-US" sz="1500" dirty="0" smtClean="0"/>
          </a:p>
        </p:txBody>
      </p:sp>
    </p:spTree>
    <p:extLst>
      <p:ext uri="{BB962C8B-B14F-4D97-AF65-F5344CB8AC3E}">
        <p14:creationId xmlns:p14="http://schemas.microsoft.com/office/powerpoint/2010/main" val="2879042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pPr eaLnBrk="1" hangingPunct="1"/>
            <a:r>
              <a:rPr lang="en-US" altLang="en-US" smtClean="0"/>
              <a:t>Structure of ES</a:t>
            </a:r>
          </a:p>
        </p:txBody>
      </p:sp>
      <p:sp>
        <p:nvSpPr>
          <p:cNvPr id="55299" name="Content Placeholder 5"/>
          <p:cNvSpPr>
            <a:spLocks noGrp="1"/>
          </p:cNvSpPr>
          <p:nvPr>
            <p:ph sz="quarter" idx="1"/>
          </p:nvPr>
        </p:nvSpPr>
        <p:spPr>
          <a:xfrm>
            <a:off x="612775" y="1600200"/>
            <a:ext cx="8153400" cy="4953000"/>
          </a:xfrm>
        </p:spPr>
        <p:txBody>
          <a:bodyPr/>
          <a:lstStyle/>
          <a:p>
            <a:pPr eaLnBrk="1" hangingPunct="1"/>
            <a:r>
              <a:rPr lang="en-US" altLang="en-US" sz="2000" smtClean="0">
                <a:solidFill>
                  <a:srgbClr val="FF0000"/>
                </a:solidFill>
              </a:rPr>
              <a:t>Central Unit, </a:t>
            </a:r>
          </a:p>
          <a:p>
            <a:pPr eaLnBrk="1" hangingPunct="1"/>
            <a:r>
              <a:rPr lang="en-US" altLang="en-US" sz="2000" smtClean="0">
                <a:solidFill>
                  <a:srgbClr val="FF0000"/>
                </a:solidFill>
              </a:rPr>
              <a:t>Memory, </a:t>
            </a:r>
          </a:p>
          <a:p>
            <a:pPr eaLnBrk="1" hangingPunct="1"/>
            <a:r>
              <a:rPr lang="en-US" altLang="en-US" sz="2000" smtClean="0">
                <a:solidFill>
                  <a:srgbClr val="FF0000"/>
                </a:solidFill>
              </a:rPr>
              <a:t>Specific Inputs/Outputs</a:t>
            </a:r>
          </a:p>
          <a:p>
            <a:pPr eaLnBrk="1" hangingPunct="1"/>
            <a:r>
              <a:rPr lang="en-US" altLang="en-US" sz="2000" smtClean="0">
                <a:solidFill>
                  <a:srgbClr val="FF0000"/>
                </a:solidFill>
              </a:rPr>
              <a:t>Basic Software (System Software)</a:t>
            </a:r>
          </a:p>
          <a:p>
            <a:pPr eaLnBrk="1" hangingPunct="1"/>
            <a:r>
              <a:rPr lang="en-US" altLang="en-US" sz="2000" smtClean="0">
                <a:solidFill>
                  <a:srgbClr val="FF0000"/>
                </a:solidFill>
              </a:rPr>
              <a:t>Application software</a:t>
            </a:r>
            <a:r>
              <a:rPr lang="en-US" altLang="en-US" sz="2000" smtClean="0"/>
              <a:t> </a:t>
            </a:r>
          </a:p>
          <a:p>
            <a:pPr eaLnBrk="1" hangingPunct="1"/>
            <a:endParaRPr lang="en-US" altLang="en-US" sz="2000" smtClean="0"/>
          </a:p>
          <a:p>
            <a:pPr eaLnBrk="1" hangingPunct="1"/>
            <a:r>
              <a:rPr lang="en-US" altLang="en-US" sz="2000" smtClean="0">
                <a:solidFill>
                  <a:srgbClr val="FF0000"/>
                </a:solidFill>
              </a:rPr>
              <a:t>Central Unit</a:t>
            </a:r>
            <a:r>
              <a:rPr lang="en-US" altLang="en-US" sz="2000" smtClean="0"/>
              <a:t>: to decide if a processor is suitable for an ES must to be taken into consideration several features: :</a:t>
            </a:r>
          </a:p>
          <a:p>
            <a:pPr lvl="1" eaLnBrk="1" hangingPunct="1"/>
            <a:r>
              <a:rPr lang="en-US" altLang="en-US" sz="1800" b="1" smtClean="0"/>
              <a:t>Number of i/o pins</a:t>
            </a:r>
            <a:r>
              <a:rPr lang="en-US" altLang="en-US" sz="1800" smtClean="0"/>
              <a:t>:  The number of i/o pins  must be compared with that of lines that should be monitored/controlled; some i/o pins can be multiplexed;</a:t>
            </a:r>
          </a:p>
          <a:p>
            <a:pPr lvl="1" eaLnBrk="1" hangingPunct="1"/>
            <a:r>
              <a:rPr lang="en-US" altLang="en-US" sz="1800" b="1" smtClean="0"/>
              <a:t>Number of interfaces</a:t>
            </a:r>
            <a:endParaRPr lang="en-US" altLang="en-US" sz="1800" smtClean="0"/>
          </a:p>
          <a:p>
            <a:pPr lvl="1" eaLnBrk="1" hangingPunct="1"/>
            <a:r>
              <a:rPr lang="en-US" altLang="en-US" sz="1800" b="1" smtClean="0"/>
              <a:t>Memory requirements</a:t>
            </a:r>
            <a:endParaRPr lang="en-US" altLang="en-US" sz="1800" smtClean="0"/>
          </a:p>
          <a:p>
            <a:pPr lvl="1" eaLnBrk="1" hangingPunct="1"/>
            <a:r>
              <a:rPr lang="en-US" altLang="en-US" sz="1800" b="1" smtClean="0"/>
              <a:t>Number of interrupt lines</a:t>
            </a:r>
            <a:endParaRPr lang="en-US" altLang="en-US" sz="1800" smtClean="0"/>
          </a:p>
          <a:p>
            <a:pPr eaLnBrk="1" hangingPunct="1"/>
            <a:endParaRPr lang="en-US" altLang="en-US" sz="2000" smtClean="0"/>
          </a:p>
        </p:txBody>
      </p:sp>
      <p:pic>
        <p:nvPicPr>
          <p:cNvPr id="55300" name="Picture 4" descr="D:\Work\Courses\SistemeIncorporate\Info\Pregatire\descărcar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775" y="1600200"/>
            <a:ext cx="8531225" cy="5029200"/>
          </a:xfrm>
        </p:spPr>
        <p:txBody>
          <a:bodyPr>
            <a:normAutofit fontScale="77500" lnSpcReduction="20000"/>
          </a:bodyPr>
          <a:lstStyle/>
          <a:p>
            <a:pPr marL="320040" indent="-320040" eaLnBrk="1" fontAlgn="auto" hangingPunct="1">
              <a:spcAft>
                <a:spcPts val="0"/>
              </a:spcAft>
              <a:buFont typeface="Wingdings"/>
              <a:buChar char=""/>
              <a:defRPr/>
            </a:pPr>
            <a:r>
              <a:rPr lang="en-US" sz="2600" b="1" dirty="0" smtClean="0"/>
              <a:t>Real time facilities</a:t>
            </a:r>
            <a:r>
              <a:rPr lang="en-US" sz="2600" dirty="0" smtClean="0"/>
              <a:t>: capture/compare registers, PWM etc.; These may be made without specific facilities but with cost of time;</a:t>
            </a:r>
          </a:p>
          <a:p>
            <a:pPr marL="320040" indent="-320040" eaLnBrk="1" fontAlgn="auto" hangingPunct="1">
              <a:spcAft>
                <a:spcPts val="0"/>
              </a:spcAft>
              <a:buFont typeface="Wingdings"/>
              <a:buChar char=""/>
              <a:defRPr/>
            </a:pPr>
            <a:r>
              <a:rPr lang="en-US" sz="2600" b="1" dirty="0" smtClean="0"/>
              <a:t>Speed</a:t>
            </a:r>
            <a:r>
              <a:rPr lang="en-US" sz="2600" dirty="0" smtClean="0"/>
              <a:t>​​: is not always given just by clock frequency, internal structure must be known : ex. Atmel 8 MHz microcontroller is faster than a PIC 20 MHz  microcontroller; </a:t>
            </a:r>
          </a:p>
          <a:p>
            <a:pPr marL="320040" indent="-320040" eaLnBrk="1" fontAlgn="auto" hangingPunct="1">
              <a:spcAft>
                <a:spcPts val="0"/>
              </a:spcAft>
              <a:buFont typeface="Wingdings"/>
              <a:buChar char=""/>
              <a:defRPr/>
            </a:pPr>
            <a:r>
              <a:rPr lang="en-US" sz="2600" b="1" dirty="0" smtClean="0"/>
              <a:t>Set of instructions</a:t>
            </a:r>
            <a:r>
              <a:rPr lang="en-US" sz="2600" dirty="0" smtClean="0"/>
              <a:t>: RISC or CISC; subset of decision instructions and at Bit level, has special significance;</a:t>
            </a:r>
          </a:p>
          <a:p>
            <a:pPr marL="320040" indent="-320040" eaLnBrk="1" fontAlgn="auto" hangingPunct="1">
              <a:spcAft>
                <a:spcPts val="0"/>
              </a:spcAft>
              <a:buFont typeface="Wingdings"/>
              <a:buChar char=""/>
              <a:defRPr/>
            </a:pPr>
            <a:r>
              <a:rPr lang="en-US" sz="2600" b="1" dirty="0" smtClean="0"/>
              <a:t>Development Tools</a:t>
            </a:r>
            <a:r>
              <a:rPr lang="en-US" sz="2600" dirty="0" smtClean="0"/>
              <a:t>: decisive in testing and debugging; their cost should be taken into account. </a:t>
            </a:r>
          </a:p>
          <a:p>
            <a:pPr marL="320040" indent="-320040" eaLnBrk="1" fontAlgn="auto" hangingPunct="1">
              <a:spcAft>
                <a:spcPts val="0"/>
              </a:spcAft>
              <a:buFont typeface="Wingdings"/>
              <a:buNone/>
              <a:defRPr/>
            </a:pPr>
            <a:endParaRPr lang="en-US" sz="2600" dirty="0" smtClean="0"/>
          </a:p>
          <a:p>
            <a:pPr marL="320040" indent="-320040" eaLnBrk="1" fontAlgn="auto" hangingPunct="1">
              <a:spcAft>
                <a:spcPts val="0"/>
              </a:spcAft>
              <a:buFont typeface="Wingdings"/>
              <a:buChar char=""/>
              <a:defRPr/>
            </a:pPr>
            <a:r>
              <a:rPr lang="en-US" sz="3100" dirty="0" smtClean="0">
                <a:solidFill>
                  <a:srgbClr val="FF0000"/>
                </a:solidFill>
              </a:rPr>
              <a:t>Memory </a:t>
            </a:r>
          </a:p>
          <a:p>
            <a:pPr marL="640080" lvl="1" indent="-274320" eaLnBrk="1" fontAlgn="auto" hangingPunct="1">
              <a:spcAft>
                <a:spcPts val="0"/>
              </a:spcAft>
              <a:buFont typeface="Wingdings 2"/>
              <a:buChar char=""/>
              <a:defRPr/>
            </a:pPr>
            <a:r>
              <a:rPr lang="en-US" dirty="0" smtClean="0"/>
              <a:t>Ideal situation: when internal, data and program memory, is sufficient; </a:t>
            </a:r>
          </a:p>
          <a:p>
            <a:pPr marL="640080" lvl="1" indent="-274320" eaLnBrk="1" fontAlgn="auto" hangingPunct="1">
              <a:spcAft>
                <a:spcPts val="0"/>
              </a:spcAft>
              <a:buFont typeface="Wingdings 2"/>
              <a:buChar char=""/>
              <a:defRPr/>
            </a:pPr>
            <a:r>
              <a:rPr lang="en-US" dirty="0" smtClean="0"/>
              <a:t>Otherwise, the external memory is required; </a:t>
            </a:r>
          </a:p>
          <a:p>
            <a:pPr marL="640080" lvl="1" indent="-274320" eaLnBrk="1" fontAlgn="auto" hangingPunct="1">
              <a:spcAft>
                <a:spcPts val="0"/>
              </a:spcAft>
              <a:buFont typeface="Wingdings 2"/>
              <a:buChar char=""/>
              <a:defRPr/>
            </a:pPr>
            <a:r>
              <a:rPr lang="en-US" dirty="0" smtClean="0"/>
              <a:t>The amount of memory managed by a microcontroller is smaller than the one managed by a microprocessor, being in the domain  of nx10 bytes-nx10 Mo, real time applications do not generally require a lot of memory.</a:t>
            </a:r>
            <a:endParaRPr lang="en-US" dirty="0"/>
          </a:p>
        </p:txBody>
      </p:sp>
      <p:sp>
        <p:nvSpPr>
          <p:cNvPr id="56323" name="Title 1"/>
          <p:cNvSpPr>
            <a:spLocks noGrp="1"/>
          </p:cNvSpPr>
          <p:nvPr>
            <p:ph type="title"/>
          </p:nvPr>
        </p:nvSpPr>
        <p:spPr>
          <a:xfrm>
            <a:off x="612775" y="228600"/>
            <a:ext cx="8153400" cy="990600"/>
          </a:xfrm>
        </p:spPr>
        <p:txBody>
          <a:bodyPr/>
          <a:lstStyle/>
          <a:p>
            <a:pPr eaLnBrk="1" hangingPunct="1"/>
            <a:r>
              <a:rPr lang="en-US" altLang="en-US" smtClean="0"/>
              <a:t>Structure of 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686800" cy="5257800"/>
          </a:xfrm>
        </p:spPr>
        <p:txBody>
          <a:bodyPr>
            <a:normAutofit fontScale="62500" lnSpcReduction="20000"/>
          </a:bodyPr>
          <a:lstStyle/>
          <a:p>
            <a:pPr marL="320040" indent="-320040" eaLnBrk="1" fontAlgn="auto" hangingPunct="1">
              <a:spcAft>
                <a:spcPts val="0"/>
              </a:spcAft>
              <a:buFont typeface="Wingdings"/>
              <a:buChar char=""/>
              <a:defRPr/>
            </a:pPr>
            <a:r>
              <a:rPr lang="en-US" sz="3800" dirty="0" smtClean="0">
                <a:solidFill>
                  <a:srgbClr val="FF0000"/>
                </a:solidFill>
              </a:rPr>
              <a:t>Inputs / Outputs specific:</a:t>
            </a:r>
          </a:p>
          <a:p>
            <a:pPr marL="640080" lvl="1" indent="-274320" eaLnBrk="1" fontAlgn="auto" hangingPunct="1">
              <a:spcAft>
                <a:spcPts val="0"/>
              </a:spcAft>
              <a:buFont typeface="Wingdings 2"/>
              <a:buChar char=""/>
              <a:defRPr/>
            </a:pPr>
            <a:r>
              <a:rPr lang="en-US" sz="3500" dirty="0" smtClean="0"/>
              <a:t>Microcontrollers include interfaces and peripheral modules as a result they are no longer </a:t>
            </a:r>
            <a:r>
              <a:rPr lang="en-US" sz="3500" dirty="0" smtClean="0">
                <a:solidFill>
                  <a:srgbClr val="FF0000"/>
                </a:solidFill>
              </a:rPr>
              <a:t>independent </a:t>
            </a:r>
            <a:r>
              <a:rPr lang="en-US" sz="3500" dirty="0" smtClean="0"/>
              <a:t>in ES.</a:t>
            </a:r>
          </a:p>
          <a:p>
            <a:pPr marL="640080" lvl="1" indent="-274320" eaLnBrk="1" fontAlgn="auto" hangingPunct="1">
              <a:spcAft>
                <a:spcPts val="0"/>
              </a:spcAft>
              <a:buFont typeface="Wingdings 2"/>
              <a:buChar char=""/>
              <a:defRPr/>
            </a:pPr>
            <a:r>
              <a:rPr lang="en-US" sz="3500" dirty="0" smtClean="0"/>
              <a:t>ES have no peripherals: hard drives, monitors, printers, mouse etc.</a:t>
            </a:r>
          </a:p>
          <a:p>
            <a:pPr marL="640080" lvl="1" indent="-274320" eaLnBrk="1" fontAlgn="auto" hangingPunct="1">
              <a:spcAft>
                <a:spcPts val="0"/>
              </a:spcAft>
              <a:buFont typeface="Wingdings 2"/>
              <a:buChar char=""/>
              <a:defRPr/>
            </a:pPr>
            <a:r>
              <a:rPr lang="en-US" sz="3500" dirty="0" smtClean="0">
                <a:solidFill>
                  <a:srgbClr val="7030A0"/>
                </a:solidFill>
              </a:rPr>
              <a:t>Inputs/outputs of ES are specific:</a:t>
            </a:r>
          </a:p>
          <a:p>
            <a:pPr lvl="2" eaLnBrk="1" fontAlgn="auto" hangingPunct="1">
              <a:spcAft>
                <a:spcPts val="0"/>
              </a:spcAft>
              <a:buFont typeface="Wingdings"/>
              <a:buChar char=""/>
              <a:defRPr/>
            </a:pPr>
            <a:r>
              <a:rPr lang="en-US" sz="3400" dirty="0" smtClean="0">
                <a:solidFill>
                  <a:srgbClr val="7030A0"/>
                </a:solidFill>
              </a:rPr>
              <a:t>Read information from analog or digital sensors,</a:t>
            </a:r>
          </a:p>
          <a:p>
            <a:pPr lvl="2" eaLnBrk="1" fontAlgn="auto" hangingPunct="1">
              <a:spcAft>
                <a:spcPts val="0"/>
              </a:spcAft>
              <a:buFont typeface="Wingdings"/>
              <a:buChar char=""/>
              <a:defRPr/>
            </a:pPr>
            <a:r>
              <a:rPr lang="en-US" sz="3400" dirty="0" smtClean="0">
                <a:solidFill>
                  <a:srgbClr val="7030A0"/>
                </a:solidFill>
              </a:rPr>
              <a:t>Receiving orders from outside, either on digital lines from the switches, keypad,</a:t>
            </a:r>
          </a:p>
          <a:p>
            <a:pPr lvl="2" eaLnBrk="1" fontAlgn="auto" hangingPunct="1">
              <a:spcAft>
                <a:spcPts val="0"/>
              </a:spcAft>
              <a:buFont typeface="Wingdings"/>
              <a:buChar char=""/>
              <a:defRPr/>
            </a:pPr>
            <a:r>
              <a:rPr lang="en-US" sz="3400" dirty="0" smtClean="0">
                <a:solidFill>
                  <a:srgbClr val="7030A0"/>
                </a:solidFill>
              </a:rPr>
              <a:t>Displays information on LEDs, LCDs, 7-segment displays</a:t>
            </a:r>
          </a:p>
          <a:p>
            <a:pPr lvl="2" eaLnBrk="1" fontAlgn="auto" hangingPunct="1">
              <a:spcAft>
                <a:spcPts val="0"/>
              </a:spcAft>
              <a:buFont typeface="Wingdings"/>
              <a:buChar char=""/>
              <a:defRPr/>
            </a:pPr>
            <a:r>
              <a:rPr lang="en-US" sz="3400" dirty="0" smtClean="0">
                <a:solidFill>
                  <a:srgbClr val="7030A0"/>
                </a:solidFill>
              </a:rPr>
              <a:t>Order actuators.</a:t>
            </a:r>
          </a:p>
          <a:p>
            <a:pPr marL="640080" lvl="1" indent="-274320" eaLnBrk="1" fontAlgn="auto" hangingPunct="1">
              <a:spcAft>
                <a:spcPts val="0"/>
              </a:spcAft>
              <a:buFont typeface="Wingdings 2"/>
              <a:buChar char=""/>
              <a:defRPr/>
            </a:pPr>
            <a:r>
              <a:rPr lang="en-US" sz="3500" dirty="0" smtClean="0"/>
              <a:t>ES can communicate via serial lines, wired or wireless, with other ES or</a:t>
            </a:r>
          </a:p>
          <a:p>
            <a:pPr marL="320040" indent="-320040" eaLnBrk="1" fontAlgn="auto" hangingPunct="1">
              <a:spcAft>
                <a:spcPts val="0"/>
              </a:spcAft>
              <a:buFont typeface="Wingdings"/>
              <a:buNone/>
              <a:defRPr/>
            </a:pPr>
            <a:r>
              <a:rPr lang="en-US" sz="3800" dirty="0" smtClean="0"/>
              <a:t>     general purpose computers;</a:t>
            </a:r>
          </a:p>
          <a:p>
            <a:pPr marL="640080" lvl="1" indent="-274320" eaLnBrk="1" fontAlgn="auto" hangingPunct="1">
              <a:spcAft>
                <a:spcPts val="0"/>
              </a:spcAft>
              <a:buFont typeface="Wingdings 2"/>
              <a:buChar char=""/>
              <a:defRPr/>
            </a:pPr>
            <a:r>
              <a:rPr lang="en-US" sz="3500" dirty="0" smtClean="0"/>
              <a:t>Can have serial port for system programming;	</a:t>
            </a:r>
          </a:p>
          <a:p>
            <a:pPr marL="640080" lvl="1" indent="-274320" eaLnBrk="1" fontAlgn="auto" hangingPunct="1">
              <a:spcAft>
                <a:spcPts val="0"/>
              </a:spcAft>
              <a:buFont typeface="Wingdings 2"/>
              <a:buChar char=""/>
              <a:defRPr/>
            </a:pPr>
            <a:r>
              <a:rPr lang="en-US" sz="3500" dirty="0" smtClean="0"/>
              <a:t>Can have port for system debugging.</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
        <p:nvSpPr>
          <p:cNvPr id="57347" name="Title 1"/>
          <p:cNvSpPr>
            <a:spLocks noGrp="1"/>
          </p:cNvSpPr>
          <p:nvPr>
            <p:ph type="title"/>
          </p:nvPr>
        </p:nvSpPr>
        <p:spPr>
          <a:xfrm>
            <a:off x="612775" y="228600"/>
            <a:ext cx="8153400" cy="990600"/>
          </a:xfrm>
        </p:spPr>
        <p:txBody>
          <a:bodyPr/>
          <a:lstStyle/>
          <a:p>
            <a:pPr eaLnBrk="1" hangingPunct="1"/>
            <a:r>
              <a:rPr lang="en-US" altLang="en-US" smtClean="0"/>
              <a:t>Structure of 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600200"/>
            <a:ext cx="8610600" cy="49530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solidFill>
                  <a:srgbClr val="FF0000"/>
                </a:solidFill>
              </a:rPr>
              <a:t>Basic Software (System Software): </a:t>
            </a:r>
          </a:p>
          <a:p>
            <a:pPr marL="640080" lvl="1" indent="-274320" eaLnBrk="1" fontAlgn="auto" hangingPunct="1">
              <a:spcAft>
                <a:spcPts val="0"/>
              </a:spcAft>
              <a:buFont typeface="Wingdings 2"/>
              <a:buChar char=""/>
              <a:defRPr/>
            </a:pPr>
            <a:r>
              <a:rPr lang="en-US" dirty="0" smtClean="0"/>
              <a:t>Consists in operating systems in real time(RTOS), necessary for complex ES, ex. distributed ES; </a:t>
            </a:r>
          </a:p>
          <a:p>
            <a:pPr marL="640080" lvl="1" indent="-274320" eaLnBrk="1" fontAlgn="auto" hangingPunct="1">
              <a:spcAft>
                <a:spcPts val="0"/>
              </a:spcAft>
              <a:buFont typeface="Wingdings 2"/>
              <a:buChar char=""/>
              <a:defRPr/>
            </a:pPr>
            <a:r>
              <a:rPr lang="en-US" dirty="0" smtClean="0"/>
              <a:t>Example of RTOS: </a:t>
            </a:r>
            <a:r>
              <a:rPr lang="ro-RO" dirty="0" smtClean="0">
                <a:cs typeface="Arial" charset="0"/>
              </a:rPr>
              <a:t>NetBSD, eCOS, Windows CE, OSEK etc.</a:t>
            </a:r>
            <a:endParaRPr lang="en-US" dirty="0" smtClean="0">
              <a:cs typeface="Arial" charset="0"/>
            </a:endParaRPr>
          </a:p>
          <a:p>
            <a:pPr marL="640080" lvl="1" indent="-274320" eaLnBrk="1" fontAlgn="auto" hangingPunct="1">
              <a:spcAft>
                <a:spcPts val="0"/>
              </a:spcAft>
              <a:buFont typeface="Wingdings 2"/>
              <a:buChar char=""/>
              <a:defRPr/>
            </a:pPr>
            <a:r>
              <a:rPr lang="en-US" dirty="0" smtClean="0"/>
              <a:t>Simple ES, for example most of the domestic applications, requires no base software.</a:t>
            </a:r>
            <a:endParaRPr lang="en-US" dirty="0" smtClean="0">
              <a:solidFill>
                <a:srgbClr val="FF0000"/>
              </a:solidFill>
            </a:endParaRPr>
          </a:p>
          <a:p>
            <a:pPr marL="320040" indent="-320040" eaLnBrk="1" fontAlgn="auto" hangingPunct="1">
              <a:spcAft>
                <a:spcPts val="0"/>
              </a:spcAft>
              <a:buFont typeface="Wingdings"/>
              <a:buChar char=""/>
              <a:defRPr/>
            </a:pPr>
            <a:r>
              <a:rPr lang="en-US" dirty="0" smtClean="0">
                <a:solidFill>
                  <a:srgbClr val="FF0000"/>
                </a:solidFill>
              </a:rPr>
              <a:t>Application Software:</a:t>
            </a:r>
          </a:p>
          <a:p>
            <a:pPr marL="640080" lvl="1" indent="-274320" eaLnBrk="1" fontAlgn="auto" hangingPunct="1">
              <a:spcAft>
                <a:spcPts val="0"/>
              </a:spcAft>
              <a:buFont typeface="Wingdings 2"/>
              <a:buChar char=""/>
              <a:defRPr/>
            </a:pPr>
            <a:r>
              <a:rPr lang="en-US" dirty="0" smtClean="0"/>
              <a:t>Implements required functionality</a:t>
            </a:r>
          </a:p>
          <a:p>
            <a:pPr marL="640080" lvl="1" indent="-274320" eaLnBrk="1" fontAlgn="auto" hangingPunct="1">
              <a:spcAft>
                <a:spcPts val="0"/>
              </a:spcAft>
              <a:buFont typeface="Wingdings 2"/>
              <a:buChar char=""/>
              <a:defRPr/>
            </a:pPr>
            <a:r>
              <a:rPr lang="en-US" dirty="0" smtClean="0"/>
              <a:t>Requires programming language and programming environment the programming environment runs on PC (not always the case)</a:t>
            </a:r>
          </a:p>
          <a:p>
            <a:pPr marL="640080" lvl="1" indent="-274320" eaLnBrk="1" fontAlgn="auto" hangingPunct="1">
              <a:spcAft>
                <a:spcPts val="0"/>
              </a:spcAft>
              <a:buFont typeface="Wingdings 2"/>
              <a:buChar char=""/>
              <a:defRPr/>
            </a:pPr>
            <a:r>
              <a:rPr lang="en-US" dirty="0" smtClean="0"/>
              <a:t>Provides operations as: monitoring processing, command and control.</a:t>
            </a:r>
          </a:p>
          <a:p>
            <a:pPr marL="320040" indent="-320040" eaLnBrk="1" fontAlgn="auto" hangingPunct="1">
              <a:spcAft>
                <a:spcPts val="0"/>
              </a:spcAft>
              <a:buFont typeface="Wingdings"/>
              <a:buChar char=""/>
              <a:defRPr/>
            </a:pPr>
            <a:endParaRPr lang="en-US" dirty="0" smtClean="0">
              <a:solidFill>
                <a:srgbClr val="FF0000"/>
              </a:solidFill>
            </a:endParaRPr>
          </a:p>
          <a:p>
            <a:pPr marL="640080" lvl="1" indent="-274320" eaLnBrk="1" fontAlgn="auto" hangingPunct="1">
              <a:spcAft>
                <a:spcPts val="0"/>
              </a:spcAft>
              <a:buFont typeface="Wingdings 2"/>
              <a:buNone/>
              <a:defRPr/>
            </a:pPr>
            <a:endParaRPr lang="en-US" dirty="0" smtClean="0"/>
          </a:p>
          <a:p>
            <a:pPr marL="640080" lvl="1" indent="-274320" eaLnBrk="1" fontAlgn="auto" hangingPunct="1">
              <a:spcAft>
                <a:spcPts val="0"/>
              </a:spcAft>
              <a:buFont typeface="Wingdings 2"/>
              <a:buNone/>
              <a:defRPr/>
            </a:pPr>
            <a:endParaRPr lang="en-US" dirty="0" smtClean="0"/>
          </a:p>
        </p:txBody>
      </p:sp>
      <p:sp>
        <p:nvSpPr>
          <p:cNvPr id="58371" name="Title 1"/>
          <p:cNvSpPr>
            <a:spLocks noGrp="1"/>
          </p:cNvSpPr>
          <p:nvPr>
            <p:ph type="title"/>
          </p:nvPr>
        </p:nvSpPr>
        <p:spPr>
          <a:xfrm>
            <a:off x="612775" y="228600"/>
            <a:ext cx="8153400" cy="990600"/>
          </a:xfrm>
        </p:spPr>
        <p:txBody>
          <a:bodyPr/>
          <a:lstStyle/>
          <a:p>
            <a:pPr eaLnBrk="1" hangingPunct="1"/>
            <a:r>
              <a:rPr lang="en-US" altLang="en-US" smtClean="0"/>
              <a:t>Structure of 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4175" y="5121275"/>
            <a:ext cx="8610600" cy="1660525"/>
          </a:xfrm>
        </p:spPr>
        <p:txBody>
          <a:bodyPr>
            <a:normAutofit fontScale="92500" lnSpcReduction="20000"/>
          </a:bodyPr>
          <a:lstStyle/>
          <a:p>
            <a:pPr marL="320040" indent="-320040" eaLnBrk="1" fontAlgn="auto" hangingPunct="1">
              <a:spcAft>
                <a:spcPts val="0"/>
              </a:spcAft>
              <a:buFont typeface="Wingdings"/>
              <a:buChar char=""/>
              <a:defRPr/>
            </a:pPr>
            <a:r>
              <a:rPr lang="en-US" sz="2000" dirty="0" smtClean="0"/>
              <a:t>Boxes </a:t>
            </a:r>
            <a:r>
              <a:rPr lang="en-US" sz="2000" dirty="0"/>
              <a:t>with rounded corners for stored information and </a:t>
            </a:r>
            <a:r>
              <a:rPr lang="en-US" sz="2000" dirty="0" smtClean="0"/>
              <a:t>rectangles for </a:t>
            </a:r>
            <a:r>
              <a:rPr lang="en-US" sz="2000" dirty="0"/>
              <a:t>transformations on </a:t>
            </a:r>
            <a:r>
              <a:rPr lang="en-US" sz="2000" dirty="0" smtClean="0"/>
              <a:t>data</a:t>
            </a:r>
          </a:p>
          <a:p>
            <a:pPr marL="320040" indent="-320040" eaLnBrk="1" fontAlgn="auto" hangingPunct="1">
              <a:spcAft>
                <a:spcPts val="0"/>
              </a:spcAft>
              <a:buFont typeface="Wingdings"/>
              <a:buChar char=""/>
              <a:defRPr/>
            </a:pPr>
            <a:r>
              <a:rPr lang="en-US" sz="2000" dirty="0"/>
              <a:t>In particular, information is stored in the </a:t>
            </a:r>
            <a:r>
              <a:rPr lang="en-US" sz="2000" dirty="0">
                <a:solidFill>
                  <a:srgbClr val="FF0000"/>
                </a:solidFill>
              </a:rPr>
              <a:t>design </a:t>
            </a:r>
            <a:r>
              <a:rPr lang="en-US" sz="2000" dirty="0" smtClean="0">
                <a:solidFill>
                  <a:srgbClr val="FF0000"/>
                </a:solidFill>
              </a:rPr>
              <a:t>repository</a:t>
            </a:r>
            <a:r>
              <a:rPr lang="en-US" sz="2000" dirty="0" smtClean="0"/>
              <a:t>; </a:t>
            </a:r>
          </a:p>
          <a:p>
            <a:pPr marL="320040" indent="-320040" eaLnBrk="1" fontAlgn="auto" hangingPunct="1">
              <a:spcAft>
                <a:spcPts val="0"/>
              </a:spcAft>
              <a:buFont typeface="Wingdings"/>
              <a:buChar char=""/>
              <a:defRPr/>
            </a:pPr>
            <a:r>
              <a:rPr lang="en-US" sz="2000" dirty="0" smtClean="0"/>
              <a:t>The </a:t>
            </a:r>
            <a:r>
              <a:rPr lang="en-US" sz="2000" dirty="0"/>
              <a:t>repository allows keeping track of design models. </a:t>
            </a:r>
            <a:r>
              <a:rPr lang="en-US" sz="2000" dirty="0" smtClean="0"/>
              <a:t>In most </a:t>
            </a:r>
            <a:r>
              <a:rPr lang="en-US" sz="2000" dirty="0"/>
              <a:t>cases, the repository should provide version management or “</a:t>
            </a:r>
            <a:r>
              <a:rPr lang="en-US" sz="2000" dirty="0" smtClean="0"/>
              <a:t>revision control</a:t>
            </a:r>
            <a:r>
              <a:rPr lang="en-US" sz="2000" dirty="0"/>
              <a:t>”, such as CVS [</a:t>
            </a:r>
            <a:r>
              <a:rPr lang="en-US" sz="2000" dirty="0" err="1"/>
              <a:t>Cederqvist</a:t>
            </a:r>
            <a:r>
              <a:rPr lang="en-US" sz="2000" dirty="0"/>
              <a:t>, 2006] or SVN [Collins-</a:t>
            </a:r>
            <a:r>
              <a:rPr lang="en-US" sz="2000" dirty="0" err="1"/>
              <a:t>Sussman</a:t>
            </a:r>
            <a:r>
              <a:rPr lang="en-US" sz="2000" dirty="0"/>
              <a:t> et al</a:t>
            </a:r>
            <a:r>
              <a:rPr lang="en-US" sz="2000" dirty="0" smtClean="0"/>
              <a:t>., 2008], </a:t>
            </a:r>
            <a:r>
              <a:rPr lang="en-US" sz="2000" dirty="0" smtClean="0">
                <a:solidFill>
                  <a:srgbClr val="FF0000"/>
                </a:solidFill>
              </a:rPr>
              <a:t>IBM Rationale Synergy</a:t>
            </a:r>
          </a:p>
        </p:txBody>
      </p:sp>
      <p:sp>
        <p:nvSpPr>
          <p:cNvPr id="59395" name="Title 1"/>
          <p:cNvSpPr>
            <a:spLocks noGrp="1"/>
          </p:cNvSpPr>
          <p:nvPr>
            <p:ph type="title"/>
          </p:nvPr>
        </p:nvSpPr>
        <p:spPr>
          <a:xfrm>
            <a:off x="612775" y="228600"/>
            <a:ext cx="8153400" cy="990600"/>
          </a:xfrm>
        </p:spPr>
        <p:txBody>
          <a:bodyPr/>
          <a:lstStyle/>
          <a:p>
            <a:pPr eaLnBrk="1" hangingPunct="1"/>
            <a:r>
              <a:rPr lang="en-US" altLang="en-US" smtClean="0"/>
              <a:t>Design flow</a:t>
            </a:r>
          </a:p>
        </p:txBody>
      </p:sp>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4738" y="0"/>
            <a:ext cx="17192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914525"/>
            <a:ext cx="7620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Content Placeholder 2"/>
          <p:cNvSpPr txBox="1">
            <a:spLocks/>
          </p:cNvSpPr>
          <p:nvPr/>
        </p:nvSpPr>
        <p:spPr bwMode="auto">
          <a:xfrm>
            <a:off x="349250" y="1447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altLang="en-US" sz="2400" b="1"/>
              <a:t>The Generic Model </a:t>
            </a:r>
            <a:r>
              <a:rPr lang="en-US" altLang="en-US" sz="2000"/>
              <a:t>[P. Marwedel]</a:t>
            </a:r>
            <a:endParaRPr lang="en-US" altLang="en-US" sz="200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sz="quarter" idx="1"/>
          </p:nvPr>
        </p:nvSpPr>
        <p:spPr>
          <a:xfrm>
            <a:off x="384175" y="1676400"/>
            <a:ext cx="8610600" cy="5029200"/>
          </a:xfrm>
        </p:spPr>
        <p:txBody>
          <a:bodyPr/>
          <a:lstStyle/>
          <a:p>
            <a:pPr eaLnBrk="1" hangingPunct="1"/>
            <a:r>
              <a:rPr lang="en-US" altLang="en-US" sz="2000" smtClean="0"/>
              <a:t>The design repository can be extended into an integrated development environment (</a:t>
            </a:r>
            <a:r>
              <a:rPr lang="en-US" altLang="en-US" sz="2000" smtClean="0">
                <a:solidFill>
                  <a:srgbClr val="FF0000"/>
                </a:solidFill>
              </a:rPr>
              <a:t>IDE</a:t>
            </a:r>
            <a:r>
              <a:rPr lang="en-US" altLang="en-US" sz="2000" smtClean="0"/>
              <a:t>), also called </a:t>
            </a:r>
            <a:r>
              <a:rPr lang="en-US" altLang="en-US" sz="2000" smtClean="0">
                <a:solidFill>
                  <a:srgbClr val="FF0000"/>
                </a:solidFill>
              </a:rPr>
              <a:t>design framework</a:t>
            </a:r>
          </a:p>
          <a:p>
            <a:pPr eaLnBrk="1" hangingPunct="1"/>
            <a:r>
              <a:rPr lang="en-US" altLang="en-US" sz="2000" smtClean="0"/>
              <a:t>During design iterations, </a:t>
            </a:r>
            <a:r>
              <a:rPr lang="en-US" altLang="en-US" sz="2000" smtClean="0">
                <a:solidFill>
                  <a:srgbClr val="FF0000"/>
                </a:solidFill>
              </a:rPr>
              <a:t>applications are mapped </a:t>
            </a:r>
            <a:r>
              <a:rPr lang="en-US" altLang="en-US" sz="2000" smtClean="0"/>
              <a:t>to execution platforms and new (partial) design information is generated. The generation comprises the mapping of operations to concurrent tasks, the mapping of operations to either hardware or software (called hardware/software partitioning), compilation, and scheduling.</a:t>
            </a:r>
          </a:p>
          <a:p>
            <a:pPr eaLnBrk="1" hangingPunct="1"/>
            <a:r>
              <a:rPr lang="en-US" altLang="en-US" sz="2000" smtClean="0"/>
              <a:t>Designs should be </a:t>
            </a:r>
            <a:r>
              <a:rPr lang="en-US" altLang="en-US" sz="2000" smtClean="0">
                <a:solidFill>
                  <a:srgbClr val="FF0000"/>
                </a:solidFill>
              </a:rPr>
              <a:t>evaluated</a:t>
            </a:r>
            <a:r>
              <a:rPr lang="en-US" altLang="en-US" sz="2000" smtClean="0"/>
              <a:t> with respect to various objectives including </a:t>
            </a:r>
            <a:r>
              <a:rPr lang="en-US" altLang="en-US" sz="2000" smtClean="0">
                <a:solidFill>
                  <a:srgbClr val="0070C0"/>
                </a:solidFill>
              </a:rPr>
              <a:t>performance, dependability, energy consumption, manufacturability </a:t>
            </a:r>
            <a:r>
              <a:rPr lang="en-US" altLang="en-US" sz="2000" smtClean="0"/>
              <a:t>etc.</a:t>
            </a:r>
          </a:p>
          <a:p>
            <a:pPr eaLnBrk="1" hangingPunct="1"/>
            <a:r>
              <a:rPr lang="en-US" altLang="en-US" sz="2000" smtClean="0"/>
              <a:t>At the current state of the art, none of the design steps can be guaranteed to be </a:t>
            </a:r>
            <a:r>
              <a:rPr lang="en-US" altLang="en-US" sz="2000" smtClean="0">
                <a:solidFill>
                  <a:srgbClr val="FF0000"/>
                </a:solidFill>
              </a:rPr>
              <a:t>correct</a:t>
            </a:r>
            <a:r>
              <a:rPr lang="en-US" altLang="en-US" sz="2000" smtClean="0"/>
              <a:t>. Therefore, it is also necessary to </a:t>
            </a:r>
            <a:r>
              <a:rPr lang="en-US" altLang="en-US" sz="2000" smtClean="0">
                <a:solidFill>
                  <a:srgbClr val="FF0000"/>
                </a:solidFill>
              </a:rPr>
              <a:t>validate</a:t>
            </a:r>
            <a:r>
              <a:rPr lang="en-US" altLang="en-US" sz="2000" smtClean="0"/>
              <a:t> the design. </a:t>
            </a:r>
          </a:p>
          <a:p>
            <a:pPr eaLnBrk="1" hangingPunct="1"/>
            <a:r>
              <a:rPr lang="en-US" altLang="en-US" sz="2000" smtClean="0">
                <a:solidFill>
                  <a:srgbClr val="FF0000"/>
                </a:solidFill>
              </a:rPr>
              <a:t>Validation</a:t>
            </a:r>
            <a:r>
              <a:rPr lang="en-US" altLang="en-US" sz="2000" smtClean="0"/>
              <a:t> consists of checking intermediate or final design descriptions </a:t>
            </a:r>
            <a:r>
              <a:rPr lang="en-US" altLang="en-US" sz="2000" smtClean="0">
                <a:solidFill>
                  <a:srgbClr val="0070C0"/>
                </a:solidFill>
              </a:rPr>
              <a:t>against other descriptions (e.g. requirements)</a:t>
            </a:r>
            <a:r>
              <a:rPr lang="en-US" altLang="en-US" sz="2000" smtClean="0"/>
              <a:t>. Thus, each new design should be evaluated and validated.</a:t>
            </a:r>
          </a:p>
          <a:p>
            <a:pPr eaLnBrk="1" hangingPunct="1"/>
            <a:endParaRPr lang="en-US" altLang="en-US" sz="2000" smtClean="0"/>
          </a:p>
        </p:txBody>
      </p:sp>
      <p:sp>
        <p:nvSpPr>
          <p:cNvPr id="60419" name="Title 1"/>
          <p:cNvSpPr>
            <a:spLocks noGrp="1"/>
          </p:cNvSpPr>
          <p:nvPr>
            <p:ph type="title"/>
          </p:nvPr>
        </p:nvSpPr>
        <p:spPr>
          <a:xfrm>
            <a:off x="612775" y="228600"/>
            <a:ext cx="8153400" cy="990600"/>
          </a:xfrm>
        </p:spPr>
        <p:txBody>
          <a:bodyPr/>
          <a:lstStyle/>
          <a:p>
            <a:pPr eaLnBrk="1" hangingPunct="1"/>
            <a:r>
              <a:rPr lang="en-US" altLang="en-US" smtClean="0"/>
              <a:t>Design flow</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sz="quarter" idx="1"/>
          </p:nvPr>
        </p:nvSpPr>
        <p:spPr>
          <a:xfrm>
            <a:off x="384175" y="1447800"/>
            <a:ext cx="8610600" cy="5029200"/>
          </a:xfrm>
        </p:spPr>
        <p:txBody>
          <a:bodyPr/>
          <a:lstStyle/>
          <a:p>
            <a:pPr eaLnBrk="1" hangingPunct="1"/>
            <a:r>
              <a:rPr lang="en-US" altLang="en-US" sz="2000" smtClean="0"/>
              <a:t>Due to the importance of the efficiency of embedded systems, </a:t>
            </a:r>
            <a:r>
              <a:rPr lang="en-US" altLang="en-US" sz="2000" smtClean="0">
                <a:solidFill>
                  <a:srgbClr val="FF0000"/>
                </a:solidFill>
              </a:rPr>
              <a:t>optimizations</a:t>
            </a:r>
            <a:r>
              <a:rPr lang="en-US" altLang="en-US" sz="2000" smtClean="0"/>
              <a:t> are important: including high-level transformations (such as advanced loop transformations) and energy-oriented optimizations.</a:t>
            </a:r>
          </a:p>
          <a:p>
            <a:pPr eaLnBrk="1" hangingPunct="1"/>
            <a:r>
              <a:rPr lang="en-US" altLang="en-US" sz="2000" smtClean="0"/>
              <a:t>Design iterations could also include </a:t>
            </a:r>
            <a:r>
              <a:rPr lang="en-US" altLang="en-US" sz="2000" smtClean="0">
                <a:solidFill>
                  <a:srgbClr val="FF0000"/>
                </a:solidFill>
              </a:rPr>
              <a:t>test</a:t>
            </a:r>
            <a:r>
              <a:rPr lang="en-US" altLang="en-US" sz="2000" smtClean="0"/>
              <a:t> generation and an evaluation of the testability. Testing needs to be included in the design iterations if testability issues are already considered during the design steps.</a:t>
            </a:r>
          </a:p>
          <a:p>
            <a:pPr eaLnBrk="1" hangingPunct="1"/>
            <a:r>
              <a:rPr lang="en-US" altLang="en-US" sz="2000" smtClean="0"/>
              <a:t>Specific tools for problem (bug) tracking: </a:t>
            </a:r>
            <a:r>
              <a:rPr lang="en-US" altLang="en-US" sz="2000" smtClean="0">
                <a:solidFill>
                  <a:srgbClr val="FF0000"/>
                </a:solidFill>
              </a:rPr>
              <a:t>IBM Change Synergy</a:t>
            </a:r>
          </a:p>
        </p:txBody>
      </p:sp>
      <p:sp>
        <p:nvSpPr>
          <p:cNvPr id="62467" name="Title 1"/>
          <p:cNvSpPr>
            <a:spLocks noGrp="1"/>
          </p:cNvSpPr>
          <p:nvPr>
            <p:ph type="title"/>
          </p:nvPr>
        </p:nvSpPr>
        <p:spPr>
          <a:xfrm>
            <a:off x="612775" y="228600"/>
            <a:ext cx="8153400" cy="990600"/>
          </a:xfrm>
        </p:spPr>
        <p:txBody>
          <a:bodyPr/>
          <a:lstStyle/>
          <a:p>
            <a:pPr eaLnBrk="1" hangingPunct="1"/>
            <a:r>
              <a:rPr lang="en-US" altLang="en-US" smtClean="0"/>
              <a:t>Design flow</a:t>
            </a:r>
          </a:p>
        </p:txBody>
      </p:sp>
      <p:pic>
        <p:nvPicPr>
          <p:cNvPr id="624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3844925"/>
            <a:ext cx="51689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sz="quarter" idx="1"/>
          </p:nvPr>
        </p:nvSpPr>
        <p:spPr>
          <a:xfrm>
            <a:off x="384175" y="1600200"/>
            <a:ext cx="8610600" cy="381000"/>
          </a:xfrm>
        </p:spPr>
        <p:txBody>
          <a:bodyPr/>
          <a:lstStyle/>
          <a:p>
            <a:pPr eaLnBrk="1" hangingPunct="1"/>
            <a:r>
              <a:rPr lang="en-US" altLang="en-US" sz="2400" b="1" smtClean="0"/>
              <a:t>The V-model of design flow – iterative design </a:t>
            </a:r>
          </a:p>
        </p:txBody>
      </p:sp>
      <p:sp>
        <p:nvSpPr>
          <p:cNvPr id="64515" name="Title 1"/>
          <p:cNvSpPr>
            <a:spLocks noGrp="1"/>
          </p:cNvSpPr>
          <p:nvPr>
            <p:ph type="title"/>
          </p:nvPr>
        </p:nvSpPr>
        <p:spPr>
          <a:xfrm>
            <a:off x="612775" y="228600"/>
            <a:ext cx="8153400" cy="990600"/>
          </a:xfrm>
        </p:spPr>
        <p:txBody>
          <a:bodyPr/>
          <a:lstStyle/>
          <a:p>
            <a:pPr eaLnBrk="1" hangingPunct="1"/>
            <a:r>
              <a:rPr lang="en-US" altLang="en-US" smtClean="0"/>
              <a:t>Design flow</a:t>
            </a:r>
          </a:p>
        </p:txBody>
      </p:sp>
      <p:pic>
        <p:nvPicPr>
          <p:cNvPr id="645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981200"/>
            <a:ext cx="76009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Content Placeholder 2"/>
          <p:cNvSpPr txBox="1">
            <a:spLocks/>
          </p:cNvSpPr>
          <p:nvPr/>
        </p:nvSpPr>
        <p:spPr bwMode="auto">
          <a:xfrm>
            <a:off x="76200" y="56388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altLang="en-US" sz="1900"/>
              <a:t>Application knowledge, system software and system hardware are not explicitly shown.</a:t>
            </a:r>
          </a:p>
          <a:p>
            <a:pPr eaLnBrk="1" hangingPunct="1"/>
            <a:r>
              <a:rPr lang="en-US" altLang="en-US" sz="1900">
                <a:solidFill>
                  <a:srgbClr val="FF0000"/>
                </a:solidFill>
              </a:rPr>
              <a:t>The V-model also includes a model of the integration and testing phase (lower “wing”) of the diagram. </a:t>
            </a:r>
            <a:r>
              <a:rPr lang="en-US" altLang="en-US" sz="1900"/>
              <a:t>This corresponds to an inclusion of testing in the loop</a:t>
            </a:r>
          </a:p>
        </p:txBody>
      </p:sp>
      <p:pic>
        <p:nvPicPr>
          <p:cNvPr id="645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0"/>
            <a:ext cx="17192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rot="21097082">
            <a:off x="652463" y="4054475"/>
            <a:ext cx="6899275" cy="1239838"/>
          </a:xfrm>
          <a:prstGeom prst="ellipse">
            <a:avLst/>
          </a:prstGeom>
          <a:solidFill>
            <a:srgbClr val="FF0000">
              <a:alpha val="6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sz="quarter" idx="1"/>
          </p:nvPr>
        </p:nvSpPr>
        <p:spPr>
          <a:xfrm>
            <a:off x="384175" y="1600200"/>
            <a:ext cx="8610600" cy="381000"/>
          </a:xfrm>
        </p:spPr>
        <p:txBody>
          <a:bodyPr/>
          <a:lstStyle/>
          <a:p>
            <a:pPr eaLnBrk="1" hangingPunct="1"/>
            <a:r>
              <a:rPr lang="en-US" altLang="en-US" sz="2400" b="1" smtClean="0"/>
              <a:t>The V-model of design flow – iterative design </a:t>
            </a:r>
          </a:p>
        </p:txBody>
      </p:sp>
      <p:sp>
        <p:nvSpPr>
          <p:cNvPr id="66563" name="Title 1"/>
          <p:cNvSpPr>
            <a:spLocks noGrp="1"/>
          </p:cNvSpPr>
          <p:nvPr>
            <p:ph type="title"/>
          </p:nvPr>
        </p:nvSpPr>
        <p:spPr>
          <a:xfrm>
            <a:off x="612775" y="228600"/>
            <a:ext cx="8153400" cy="990600"/>
          </a:xfrm>
        </p:spPr>
        <p:txBody>
          <a:bodyPr/>
          <a:lstStyle/>
          <a:p>
            <a:pPr eaLnBrk="1" hangingPunct="1"/>
            <a:r>
              <a:rPr lang="en-US" altLang="en-US" smtClean="0"/>
              <a:t>Design flow</a:t>
            </a:r>
          </a:p>
        </p:txBody>
      </p:sp>
      <p:sp>
        <p:nvSpPr>
          <p:cNvPr id="66564" name="Content Placeholder 2"/>
          <p:cNvSpPr txBox="1">
            <a:spLocks/>
          </p:cNvSpPr>
          <p:nvPr/>
        </p:nvSpPr>
        <p:spPr bwMode="auto">
          <a:xfrm>
            <a:off x="384175" y="22098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altLang="en-US" sz="1900">
                <a:solidFill>
                  <a:srgbClr val="FF0000"/>
                </a:solidFill>
              </a:rPr>
              <a:t>Development and test are two equal branches</a:t>
            </a:r>
          </a:p>
          <a:p>
            <a:pPr eaLnBrk="1" hangingPunct="1"/>
            <a:r>
              <a:rPr lang="en-US" altLang="en-US" sz="1900"/>
              <a:t>Each development level has a corresponding </a:t>
            </a:r>
            <a:r>
              <a:rPr lang="en-US" altLang="en-US" sz="1900">
                <a:solidFill>
                  <a:srgbClr val="FF0000"/>
                </a:solidFill>
              </a:rPr>
              <a:t>test level</a:t>
            </a:r>
          </a:p>
          <a:p>
            <a:pPr eaLnBrk="1" hangingPunct="1"/>
            <a:r>
              <a:rPr lang="en-US" altLang="en-US" sz="1900">
                <a:solidFill>
                  <a:srgbClr val="FF0000"/>
                </a:solidFill>
              </a:rPr>
              <a:t>Tests</a:t>
            </a:r>
            <a:r>
              <a:rPr lang="en-US" altLang="en-US" sz="1900"/>
              <a:t> (right hand side) are designed in </a:t>
            </a:r>
            <a:r>
              <a:rPr lang="en-US" altLang="en-US" sz="1900">
                <a:solidFill>
                  <a:srgbClr val="FF0000"/>
                </a:solidFill>
              </a:rPr>
              <a:t>parallel with software development  </a:t>
            </a:r>
            <a:r>
              <a:rPr lang="en-US" altLang="en-US" sz="1900"/>
              <a:t>(left hand side)</a:t>
            </a:r>
          </a:p>
          <a:p>
            <a:pPr eaLnBrk="1" hangingPunct="1"/>
            <a:r>
              <a:rPr lang="en-US" altLang="en-US" sz="1900">
                <a:solidFill>
                  <a:srgbClr val="FF0000"/>
                </a:solidFill>
              </a:rPr>
              <a:t>Testing activities  take place throughout the complete software life cycle</a:t>
            </a:r>
          </a:p>
          <a:p>
            <a:pPr eaLnBrk="1" hangingPunct="1"/>
            <a:endParaRPr lang="en-US" altLang="en-US" sz="1900"/>
          </a:p>
          <a:p>
            <a:pPr eaLnBrk="1" hangingPunct="1"/>
            <a:r>
              <a:rPr lang="en-US" altLang="en-US" sz="1900"/>
              <a:t>The development process adopted for a project will </a:t>
            </a:r>
            <a:r>
              <a:rPr lang="en-US" altLang="en-US" sz="1900">
                <a:solidFill>
                  <a:srgbClr val="FF0000"/>
                </a:solidFill>
              </a:rPr>
              <a:t>depend on the project aims and goals. </a:t>
            </a:r>
          </a:p>
          <a:p>
            <a:pPr eaLnBrk="1" hangingPunct="1"/>
            <a:r>
              <a:rPr lang="en-US" altLang="en-US" sz="1900"/>
              <a:t>There are numerous development life cycles that have been developed in order to achieve different required objectives. </a:t>
            </a:r>
          </a:p>
          <a:p>
            <a:pPr eaLnBrk="1" hangingPunct="1"/>
            <a:r>
              <a:rPr lang="en-US" altLang="en-US" sz="1900"/>
              <a:t>These life cycles range from lightweight and fast methodologies, </a:t>
            </a:r>
            <a:r>
              <a:rPr lang="en-US" altLang="en-US" sz="1900">
                <a:solidFill>
                  <a:srgbClr val="FF0000"/>
                </a:solidFill>
              </a:rPr>
              <a:t>where time to market</a:t>
            </a:r>
            <a:r>
              <a:rPr lang="en-US" altLang="en-US" sz="1900"/>
              <a:t> is of the essence, through to fully controlled and documented methodologies where </a:t>
            </a:r>
            <a:r>
              <a:rPr lang="en-US" altLang="en-US" sz="1900">
                <a:solidFill>
                  <a:srgbClr val="FF0000"/>
                </a:solidFill>
              </a:rPr>
              <a:t>quality </a:t>
            </a:r>
            <a:r>
              <a:rPr lang="en-US" altLang="en-US" sz="1900"/>
              <a:t>and </a:t>
            </a:r>
            <a:r>
              <a:rPr lang="en-US" altLang="en-US" sz="1900">
                <a:solidFill>
                  <a:srgbClr val="FF0000"/>
                </a:solidFill>
              </a:rPr>
              <a:t>reliability</a:t>
            </a:r>
            <a:r>
              <a:rPr lang="en-US" altLang="en-US" sz="1900"/>
              <a:t> are key drivers. </a:t>
            </a:r>
          </a:p>
          <a:p>
            <a:pPr eaLnBrk="1" hangingPunct="1"/>
            <a:endParaRPr lang="en-US" altLang="en-US" sz="1900"/>
          </a:p>
        </p:txBody>
      </p:sp>
      <p:pic>
        <p:nvPicPr>
          <p:cNvPr id="665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0"/>
            <a:ext cx="17192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68611" name="Content Placeholder 2"/>
          <p:cNvSpPr txBox="1">
            <a:spLocks/>
          </p:cNvSpPr>
          <p:nvPr/>
        </p:nvSpPr>
        <p:spPr bwMode="auto">
          <a:xfrm>
            <a:off x="349250" y="1447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altLang="en-US" sz="2400" b="1"/>
              <a:t>The Generic Model</a:t>
            </a:r>
            <a:endParaRPr lang="en-US" altLang="en-US" sz="2000">
              <a:solidFill>
                <a:srgbClr val="FF0000"/>
              </a:solidFill>
            </a:endParaRPr>
          </a:p>
        </p:txBody>
      </p:sp>
      <p:grpSp>
        <p:nvGrpSpPr>
          <p:cNvPr id="68612" name="Group 8"/>
          <p:cNvGrpSpPr>
            <a:grpSpLocks/>
          </p:cNvGrpSpPr>
          <p:nvPr/>
        </p:nvGrpSpPr>
        <p:grpSpPr bwMode="auto">
          <a:xfrm>
            <a:off x="612775" y="2286000"/>
            <a:ext cx="7934325" cy="3419475"/>
            <a:chOff x="664368" y="1914525"/>
            <a:chExt cx="7620000" cy="3038475"/>
          </a:xfrm>
        </p:grpSpPr>
        <p:pic>
          <p:nvPicPr>
            <p:cNvPr id="686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 y="1914525"/>
              <a:ext cx="7620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143095" y="2018911"/>
              <a:ext cx="2132930" cy="571301"/>
            </a:xfrm>
            <a:prstGeom prst="roundRect">
              <a:avLst/>
            </a:prstGeom>
            <a:solidFill>
              <a:srgbClr val="FF0000">
                <a:alpha val="5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dirty="0" smtClean="0"/>
              <a:t>Administrative - MOOCs</a:t>
            </a:r>
          </a:p>
        </p:txBody>
      </p:sp>
      <p:sp>
        <p:nvSpPr>
          <p:cNvPr id="15363" name="Content Placeholder 2"/>
          <p:cNvSpPr>
            <a:spLocks noGrp="1"/>
          </p:cNvSpPr>
          <p:nvPr>
            <p:ph sz="quarter" idx="1"/>
          </p:nvPr>
        </p:nvSpPr>
        <p:spPr>
          <a:xfrm>
            <a:off x="612774" y="1600200"/>
            <a:ext cx="8455025" cy="5181600"/>
          </a:xfrm>
        </p:spPr>
        <p:txBody>
          <a:bodyPr/>
          <a:lstStyle/>
          <a:p>
            <a:pPr eaLnBrk="1" hangingPunct="1"/>
            <a:r>
              <a:rPr lang="en-US" altLang="en-US" sz="2100" dirty="0"/>
              <a:t>Coursera: https://www.coursera.org/courses?languages=en</a:t>
            </a:r>
          </a:p>
          <a:p>
            <a:pPr eaLnBrk="1" hangingPunct="1"/>
            <a:r>
              <a:rPr lang="en-US" altLang="en-US" sz="2100" dirty="0" err="1"/>
              <a:t>Udemy</a:t>
            </a:r>
            <a:r>
              <a:rPr lang="en-US" altLang="en-US" sz="2100" dirty="0"/>
              <a:t>: https://www.udemy.com/courses/</a:t>
            </a:r>
          </a:p>
          <a:p>
            <a:pPr eaLnBrk="1" hangingPunct="1"/>
            <a:r>
              <a:rPr lang="en-US" altLang="en-US" sz="2100" dirty="0" err="1"/>
              <a:t>Udacity</a:t>
            </a:r>
            <a:r>
              <a:rPr lang="en-US" altLang="en-US" sz="2100" dirty="0"/>
              <a:t>: https://www.udacity.com/</a:t>
            </a:r>
          </a:p>
          <a:p>
            <a:pPr eaLnBrk="1" hangingPunct="1"/>
            <a:r>
              <a:rPr lang="en-US" altLang="en-US" sz="2100" dirty="0"/>
              <a:t>Khan Academy: </a:t>
            </a:r>
            <a:r>
              <a:rPr lang="en-US" altLang="en-US" sz="2100" u="sng" dirty="0">
                <a:hlinkClick r:id="rId2"/>
              </a:rPr>
              <a:t>https://www.khanacademy.org</a:t>
            </a:r>
            <a:r>
              <a:rPr lang="en-US" altLang="en-US" sz="2100" u="sng" dirty="0" smtClean="0">
                <a:hlinkClick r:id="rId2"/>
              </a:rPr>
              <a:t>/</a:t>
            </a:r>
            <a:endParaRPr lang="en-US" altLang="en-US" sz="2100" u="sng" dirty="0" smtClean="0"/>
          </a:p>
          <a:p>
            <a:pPr eaLnBrk="1" hangingPunct="1"/>
            <a:endParaRPr lang="en-US" altLang="en-US" sz="2100" dirty="0"/>
          </a:p>
          <a:p>
            <a:pPr lvl="1" eaLnBrk="1" hangingPunct="1"/>
            <a:r>
              <a:rPr lang="en-US" altLang="en-US" sz="1800" dirty="0"/>
              <a:t>https://www.mooc-list.com/?static=true</a:t>
            </a:r>
          </a:p>
          <a:p>
            <a:pPr lvl="1" eaLnBrk="1" hangingPunct="1"/>
            <a:r>
              <a:rPr lang="en-US" altLang="en-US" sz="1800" dirty="0">
                <a:hlinkClick r:id="rId3"/>
              </a:rPr>
              <a:t>https://www.futurelearn.com</a:t>
            </a:r>
            <a:r>
              <a:rPr lang="en-US" altLang="en-US" sz="1800" dirty="0" smtClean="0">
                <a:hlinkClick r:id="rId3"/>
              </a:rPr>
              <a:t>/</a:t>
            </a:r>
            <a:endParaRPr lang="en-US" altLang="en-US" sz="1800" dirty="0" smtClean="0"/>
          </a:p>
          <a:p>
            <a:pPr eaLnBrk="1" hangingPunct="1"/>
            <a:r>
              <a:rPr lang="en-US" altLang="en-US" sz="2100" dirty="0" smtClean="0"/>
              <a:t>Example</a:t>
            </a:r>
            <a:r>
              <a:rPr lang="en-US" altLang="en-US" sz="2100" dirty="0"/>
              <a:t>: </a:t>
            </a:r>
            <a:endParaRPr lang="en-US" altLang="en-US" sz="2100" dirty="0" smtClean="0"/>
          </a:p>
          <a:p>
            <a:pPr lvl="1" eaLnBrk="1" hangingPunct="1"/>
            <a:r>
              <a:rPr lang="en-US" altLang="en-US" sz="1800" b="1" dirty="0" smtClean="0"/>
              <a:t>Coursera: </a:t>
            </a:r>
            <a:r>
              <a:rPr lang="en-US" altLang="en-US" sz="1800" dirty="0" smtClean="0"/>
              <a:t>An </a:t>
            </a:r>
            <a:r>
              <a:rPr lang="en-US" altLang="en-US" sz="1800" dirty="0"/>
              <a:t>Introduction to Programming the Internet of Things (IOT) </a:t>
            </a:r>
            <a:r>
              <a:rPr lang="en-US" altLang="en-US" sz="1800" dirty="0" smtClean="0"/>
              <a:t>Specialization</a:t>
            </a:r>
            <a:endParaRPr lang="en-US" altLang="en-US" sz="1800" dirty="0"/>
          </a:p>
          <a:p>
            <a:pPr lvl="1" eaLnBrk="1" hangingPunct="1"/>
            <a:r>
              <a:rPr lang="en-US" altLang="en-US" sz="1800" dirty="0" smtClean="0"/>
              <a:t>Introduction </a:t>
            </a:r>
            <a:r>
              <a:rPr lang="en-US" altLang="en-US" sz="1800" dirty="0"/>
              <a:t>to the Internet of Things and Embedded </a:t>
            </a:r>
            <a:r>
              <a:rPr lang="en-US" altLang="en-US" sz="1800" dirty="0" smtClean="0"/>
              <a:t>Systems (4 weeks)</a:t>
            </a:r>
          </a:p>
          <a:p>
            <a:pPr lvl="1" eaLnBrk="1" hangingPunct="1"/>
            <a:r>
              <a:rPr lang="en-US" altLang="en-US" sz="1800" dirty="0"/>
              <a:t>The Arduino Platform and C </a:t>
            </a:r>
            <a:r>
              <a:rPr lang="en-US" altLang="en-US" sz="1800" dirty="0" smtClean="0"/>
              <a:t>Programming (4 weeks)</a:t>
            </a:r>
          </a:p>
          <a:p>
            <a:pPr lvl="1" eaLnBrk="1" hangingPunct="1"/>
            <a:r>
              <a:rPr lang="en-US" altLang="en-US" sz="1800" dirty="0"/>
              <a:t>The Raspberry Pi Platform and Python Programming for the Raspberry </a:t>
            </a:r>
            <a:r>
              <a:rPr lang="en-US" altLang="en-US" sz="1800" dirty="0" smtClean="0"/>
              <a:t>Pi (4 weeks)</a:t>
            </a:r>
          </a:p>
          <a:p>
            <a:pPr lvl="1" eaLnBrk="1" hangingPunct="1"/>
            <a:r>
              <a:rPr lang="en-US" altLang="en-US" sz="1800" dirty="0" smtClean="0"/>
              <a:t>Minimum 60% of 3 such courses =&gt; 3 points for theory</a:t>
            </a:r>
          </a:p>
        </p:txBody>
      </p:sp>
    </p:spTree>
    <p:extLst>
      <p:ext uri="{BB962C8B-B14F-4D97-AF65-F5344CB8AC3E}">
        <p14:creationId xmlns:p14="http://schemas.microsoft.com/office/powerpoint/2010/main" val="2213576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sz="quarter" idx="1"/>
          </p:nvPr>
        </p:nvSpPr>
        <p:spPr>
          <a:xfrm>
            <a:off x="384175" y="1600200"/>
            <a:ext cx="8610600" cy="381000"/>
          </a:xfrm>
        </p:spPr>
        <p:txBody>
          <a:bodyPr/>
          <a:lstStyle/>
          <a:p>
            <a:pPr eaLnBrk="1" hangingPunct="1"/>
            <a:r>
              <a:rPr lang="en-US" altLang="en-US" sz="2400" b="1" smtClean="0"/>
              <a:t>Motivation for considering specs &amp; models </a:t>
            </a:r>
          </a:p>
        </p:txBody>
      </p:sp>
      <p:sp>
        <p:nvSpPr>
          <p:cNvPr id="69635" name="Content Placeholder 2"/>
          <p:cNvSpPr txBox="1">
            <a:spLocks/>
          </p:cNvSpPr>
          <p:nvPr/>
        </p:nvSpPr>
        <p:spPr bwMode="auto">
          <a:xfrm>
            <a:off x="384175" y="22098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319088">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altLang="en-US" sz="2000"/>
              <a:t>Why considering specs and models in detail?</a:t>
            </a:r>
          </a:p>
          <a:p>
            <a:pPr eaLnBrk="1" hangingPunct="1"/>
            <a:endParaRPr lang="en-US" altLang="en-US" sz="2000"/>
          </a:p>
          <a:p>
            <a:pPr eaLnBrk="1" hangingPunct="1"/>
            <a:r>
              <a:rPr lang="en-US" altLang="en-US" sz="2000">
                <a:solidFill>
                  <a:srgbClr val="FF0000"/>
                </a:solidFill>
              </a:rPr>
              <a:t>If something is wrong with the specs,</a:t>
            </a:r>
            <a:br>
              <a:rPr lang="en-US" altLang="en-US" sz="2000">
                <a:solidFill>
                  <a:srgbClr val="FF0000"/>
                </a:solidFill>
              </a:rPr>
            </a:br>
            <a:r>
              <a:rPr lang="en-US" altLang="en-US" sz="2000">
                <a:solidFill>
                  <a:srgbClr val="FF0000"/>
                </a:solidFill>
              </a:rPr>
              <a:t>then it will be difficult to get the design right, potentially wasting a lot of time</a:t>
            </a:r>
            <a:r>
              <a:rPr lang="en-US" altLang="en-US" sz="2000"/>
              <a:t>.</a:t>
            </a:r>
          </a:p>
          <a:p>
            <a:pPr lvl="1" eaLnBrk="1" hangingPunct="1">
              <a:buFont typeface="Wingdings" panose="05000000000000000000" pitchFamily="2" charset="2"/>
              <a:buChar char=""/>
            </a:pPr>
            <a:r>
              <a:rPr lang="en-US" altLang="en-US" sz="1800"/>
              <a:t>Talk with the Requirements manager</a:t>
            </a:r>
          </a:p>
          <a:p>
            <a:pPr lvl="1" eaLnBrk="1" hangingPunct="1">
              <a:buFont typeface="Wingdings" panose="05000000000000000000" pitchFamily="2" charset="2"/>
              <a:buChar char=""/>
            </a:pPr>
            <a:r>
              <a:rPr lang="en-US" altLang="en-US" sz="1800"/>
              <a:t>Ask the client for better specification</a:t>
            </a:r>
          </a:p>
          <a:p>
            <a:pPr lvl="1" eaLnBrk="1" hangingPunct="1">
              <a:buFont typeface="Wingdings" panose="05000000000000000000" pitchFamily="2" charset="2"/>
              <a:buChar char=""/>
            </a:pPr>
            <a:endParaRPr lang="en-US" altLang="en-US" sz="1800"/>
          </a:p>
          <a:p>
            <a:pPr eaLnBrk="1" hangingPunct="1"/>
            <a:r>
              <a:rPr lang="en-US" altLang="en-US" sz="2000"/>
              <a:t>Typically, we work with </a:t>
            </a:r>
            <a:r>
              <a:rPr lang="en-US" altLang="en-US" sz="2000">
                <a:solidFill>
                  <a:srgbClr val="FF0000"/>
                </a:solidFill>
              </a:rPr>
              <a:t>models</a:t>
            </a:r>
            <a:r>
              <a:rPr lang="en-US" altLang="en-US" sz="2000"/>
              <a:t> of the </a:t>
            </a:r>
            <a:r>
              <a:rPr lang="en-US" altLang="en-US" sz="2000">
                <a:solidFill>
                  <a:srgbClr val="FF0000"/>
                </a:solidFill>
              </a:rPr>
              <a:t>system under design (SUD)</a:t>
            </a:r>
          </a:p>
          <a:p>
            <a:pPr eaLnBrk="1" hangingPunct="1"/>
            <a:endParaRPr lang="en-US" altLang="en-US" sz="2000"/>
          </a:p>
          <a:p>
            <a:pPr eaLnBrk="1" hangingPunct="1"/>
            <a:r>
              <a:rPr lang="en-US" altLang="en-US" sz="2000"/>
              <a:t>What is a </a:t>
            </a:r>
            <a:r>
              <a:rPr lang="en-US" altLang="en-US" sz="2000" i="1"/>
              <a:t>model</a:t>
            </a:r>
            <a:r>
              <a:rPr lang="en-US" altLang="en-US" sz="2000"/>
              <a:t> anyway</a:t>
            </a:r>
            <a:r>
              <a:rPr lang="en-US" altLang="en-US" sz="1900"/>
              <a:t>?</a:t>
            </a:r>
          </a:p>
        </p:txBody>
      </p:sp>
      <p:sp>
        <p:nvSpPr>
          <p:cNvPr id="69636"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pic>
        <p:nvPicPr>
          <p:cNvPr id="696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1447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sz="quarter" idx="1"/>
          </p:nvPr>
        </p:nvSpPr>
        <p:spPr>
          <a:xfrm>
            <a:off x="384175" y="1600200"/>
            <a:ext cx="8610600" cy="381000"/>
          </a:xfrm>
        </p:spPr>
        <p:txBody>
          <a:bodyPr/>
          <a:lstStyle/>
          <a:p>
            <a:pPr eaLnBrk="1" hangingPunct="1"/>
            <a:r>
              <a:rPr lang="en-US" altLang="en-US" sz="2400" b="1" smtClean="0"/>
              <a:t>Models</a:t>
            </a:r>
          </a:p>
        </p:txBody>
      </p:sp>
      <p:sp>
        <p:nvSpPr>
          <p:cNvPr id="71683" name="Content Placeholder 2"/>
          <p:cNvSpPr txBox="1">
            <a:spLocks/>
          </p:cNvSpPr>
          <p:nvPr/>
        </p:nvSpPr>
        <p:spPr bwMode="auto">
          <a:xfrm>
            <a:off x="384175" y="22098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000" b="1"/>
              <a:t>Definition: </a:t>
            </a:r>
          </a:p>
          <a:p>
            <a:pPr lvl="1"/>
            <a:r>
              <a:rPr lang="en-US" altLang="en-US" sz="2000" i="1"/>
              <a:t>A model is a simplification of another entity, which can be a physical thing or another model.</a:t>
            </a:r>
          </a:p>
          <a:p>
            <a:pPr lvl="1"/>
            <a:r>
              <a:rPr lang="en-US" altLang="en-US" sz="2000" i="1"/>
              <a:t>The model contains exactly those characteristics and properties of the modeled entity that are relevant for a given task. </a:t>
            </a:r>
          </a:p>
          <a:p>
            <a:pPr lvl="1"/>
            <a:r>
              <a:rPr lang="en-US" altLang="en-US" sz="2000" i="1"/>
              <a:t>A model is minimal with respect to a task if it does not contain any other characteristics than those relevant for the task</a:t>
            </a:r>
            <a:r>
              <a:rPr lang="en-US" altLang="en-US" sz="2000"/>
              <a:t>.</a:t>
            </a:r>
            <a:r>
              <a:rPr lang="en-US" altLang="en-US" sz="1700"/>
              <a:t> [Jantsch, 2004]</a:t>
            </a:r>
          </a:p>
        </p:txBody>
      </p:sp>
      <p:sp>
        <p:nvSpPr>
          <p:cNvPr id="71684"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1"/>
          </p:nvPr>
        </p:nvSpPr>
        <p:spPr>
          <a:xfrm>
            <a:off x="384175" y="838200"/>
            <a:ext cx="8610600" cy="381000"/>
          </a:xfrm>
        </p:spPr>
        <p:txBody>
          <a:bodyPr/>
          <a:lstStyle/>
          <a:p>
            <a:pPr eaLnBrk="1" hangingPunct="1"/>
            <a:r>
              <a:rPr lang="en-US" altLang="en-US" sz="2400" b="1" smtClean="0"/>
              <a:t>Requirements for modeling specification</a:t>
            </a:r>
          </a:p>
        </p:txBody>
      </p:sp>
      <p:sp>
        <p:nvSpPr>
          <p:cNvPr id="73731" name="Title 1"/>
          <p:cNvSpPr>
            <a:spLocks noGrp="1"/>
          </p:cNvSpPr>
          <p:nvPr>
            <p:ph type="title"/>
          </p:nvPr>
        </p:nvSpPr>
        <p:spPr>
          <a:xfrm>
            <a:off x="612775" y="0"/>
            <a:ext cx="8153400" cy="838200"/>
          </a:xfrm>
        </p:spPr>
        <p:txBody>
          <a:bodyPr/>
          <a:lstStyle/>
          <a:p>
            <a:pPr eaLnBrk="1" hangingPunct="1"/>
            <a:r>
              <a:rPr lang="en-US" altLang="en-US" smtClean="0"/>
              <a:t>Specification (Requirements)</a:t>
            </a:r>
          </a:p>
        </p:txBody>
      </p:sp>
      <p:pic>
        <p:nvPicPr>
          <p:cNvPr id="737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658938"/>
            <a:ext cx="8153400"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sz="quarter" idx="1"/>
          </p:nvPr>
        </p:nvSpPr>
        <p:spPr>
          <a:xfrm>
            <a:off x="384175" y="1600200"/>
            <a:ext cx="8610600" cy="381000"/>
          </a:xfrm>
        </p:spPr>
        <p:txBody>
          <a:bodyPr/>
          <a:lstStyle/>
          <a:p>
            <a:pPr eaLnBrk="1" hangingPunct="1"/>
            <a:r>
              <a:rPr lang="en-US" altLang="en-US" sz="2400" b="1" smtClean="0"/>
              <a:t>Requirements for modeling specification: Hierarchy</a:t>
            </a:r>
          </a:p>
        </p:txBody>
      </p:sp>
      <p:sp>
        <p:nvSpPr>
          <p:cNvPr id="6" name="Content Placeholder 2"/>
          <p:cNvSpPr txBox="1">
            <a:spLocks/>
          </p:cNvSpPr>
          <p:nvPr/>
        </p:nvSpPr>
        <p:spPr bwMode="auto">
          <a:xfrm>
            <a:off x="384175" y="22098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defRPr/>
            </a:pPr>
            <a:r>
              <a:rPr lang="en-US" sz="2400" dirty="0" smtClean="0"/>
              <a:t>Humans not capable to understand systems containing more than ~5 objects. Most actual systems require more objects</a:t>
            </a:r>
            <a:endParaRPr lang="en-US" sz="2400" dirty="0"/>
          </a:p>
          <a:p>
            <a:pPr marL="366713" lvl="1" indent="0">
              <a:buFont typeface="Wingdings 2" panose="05020102010507070707" pitchFamily="18" charset="2"/>
              <a:buNone/>
              <a:defRPr/>
            </a:pPr>
            <a:r>
              <a:rPr lang="en-US" sz="2000" dirty="0" smtClean="0"/>
              <a:t>=&gt; Hierarchy (+ abstraction)</a:t>
            </a:r>
          </a:p>
          <a:p>
            <a:pPr>
              <a:defRPr/>
            </a:pPr>
            <a:endParaRPr lang="en-US" sz="2000" dirty="0" smtClean="0"/>
          </a:p>
          <a:p>
            <a:pPr>
              <a:defRPr/>
            </a:pPr>
            <a:endParaRPr lang="en-US" sz="2000" dirty="0" smtClean="0"/>
          </a:p>
          <a:p>
            <a:pPr lvl="1">
              <a:defRPr/>
            </a:pPr>
            <a:r>
              <a:rPr lang="en-US" sz="2000" dirty="0" smtClean="0"/>
              <a:t>Behavioral hierarchy: </a:t>
            </a:r>
            <a:r>
              <a:rPr lang="en-US" sz="2000" dirty="0"/>
              <a:t>containing objects necessary </a:t>
            </a:r>
            <a:endParaRPr lang="en-US" sz="2000" dirty="0" smtClean="0"/>
          </a:p>
          <a:p>
            <a:pPr marL="366713" lvl="1" indent="0">
              <a:buFont typeface="Wingdings 2" panose="05020102010507070707" pitchFamily="18" charset="2"/>
              <a:buNone/>
              <a:defRPr/>
            </a:pPr>
            <a:r>
              <a:rPr lang="en-US" sz="2000" dirty="0" smtClean="0"/>
              <a:t>to </a:t>
            </a:r>
            <a:r>
              <a:rPr lang="en-US" sz="2000" dirty="0"/>
              <a:t>describe the system behavior</a:t>
            </a:r>
            <a:r>
              <a:rPr lang="en-US" sz="2000" dirty="0" smtClean="0"/>
              <a:t/>
            </a:r>
            <a:br>
              <a:rPr lang="en-US" sz="2000" dirty="0" smtClean="0"/>
            </a:br>
            <a:r>
              <a:rPr lang="en-US" sz="2000" i="1" dirty="0" smtClean="0"/>
              <a:t>Examples</a:t>
            </a:r>
            <a:r>
              <a:rPr lang="en-US" sz="2000" dirty="0" smtClean="0"/>
              <a:t>: states, processes, procedures.</a:t>
            </a:r>
          </a:p>
          <a:p>
            <a:pPr lvl="1">
              <a:defRPr/>
            </a:pPr>
            <a:endParaRPr lang="en-US" sz="2000" dirty="0" smtClean="0"/>
          </a:p>
          <a:p>
            <a:pPr lvl="1">
              <a:defRPr/>
            </a:pPr>
            <a:r>
              <a:rPr lang="en-US" sz="2000" dirty="0"/>
              <a:t>Structural hierarchy:  how </a:t>
            </a:r>
            <a:r>
              <a:rPr lang="en-US" sz="2000" dirty="0" smtClean="0"/>
              <a:t>systems are </a:t>
            </a:r>
            <a:r>
              <a:rPr lang="en-US" sz="2000" dirty="0"/>
              <a:t>composed of </a:t>
            </a:r>
            <a:endParaRPr lang="en-US" sz="2000" dirty="0" smtClean="0"/>
          </a:p>
          <a:p>
            <a:pPr marL="366713" lvl="1" indent="0">
              <a:buFont typeface="Wingdings 2" panose="05020102010507070707" pitchFamily="18" charset="2"/>
              <a:buNone/>
              <a:defRPr/>
            </a:pPr>
            <a:r>
              <a:rPr lang="en-US" sz="2000" dirty="0" smtClean="0"/>
              <a:t>physical </a:t>
            </a:r>
            <a:r>
              <a:rPr lang="en-US" sz="2000" dirty="0"/>
              <a:t>components</a:t>
            </a:r>
            <a:br>
              <a:rPr lang="en-US" sz="2000" dirty="0"/>
            </a:br>
            <a:r>
              <a:rPr lang="en-US" sz="2000" i="1" dirty="0"/>
              <a:t>Examples</a:t>
            </a:r>
            <a:r>
              <a:rPr lang="en-US" sz="2000" dirty="0"/>
              <a:t>: processors, racks</a:t>
            </a:r>
            <a:r>
              <a:rPr lang="en-US" sz="2000" dirty="0" smtClean="0"/>
              <a:t>, printed </a:t>
            </a:r>
            <a:r>
              <a:rPr lang="en-US" sz="2000" dirty="0"/>
              <a:t>circuit boards</a:t>
            </a:r>
            <a:endParaRPr lang="en-US" sz="2000" dirty="0" smtClean="0"/>
          </a:p>
        </p:txBody>
      </p:sp>
      <p:sp>
        <p:nvSpPr>
          <p:cNvPr id="75780"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grpSp>
        <p:nvGrpSpPr>
          <p:cNvPr id="5" name="Group 4"/>
          <p:cNvGrpSpPr>
            <a:grpSpLocks/>
          </p:cNvGrpSpPr>
          <p:nvPr/>
        </p:nvGrpSpPr>
        <p:grpSpPr bwMode="auto">
          <a:xfrm>
            <a:off x="7316788" y="2667000"/>
            <a:ext cx="1512887" cy="1346200"/>
            <a:chOff x="4694" y="1389"/>
            <a:chExt cx="953" cy="848"/>
          </a:xfrm>
        </p:grpSpPr>
        <p:grpSp>
          <p:nvGrpSpPr>
            <p:cNvPr id="75784" name="Group 5"/>
            <p:cNvGrpSpPr>
              <a:grpSpLocks/>
            </p:cNvGrpSpPr>
            <p:nvPr/>
          </p:nvGrpSpPr>
          <p:grpSpPr bwMode="auto">
            <a:xfrm>
              <a:off x="4694" y="1389"/>
              <a:ext cx="953" cy="848"/>
              <a:chOff x="1248" y="240"/>
              <a:chExt cx="4176" cy="3600"/>
            </a:xfrm>
          </p:grpSpPr>
          <p:sp>
            <p:nvSpPr>
              <p:cNvPr id="75788"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75789" name="Pyr2"/>
              <p:cNvSpPr>
                <a:spLocks noEditPoints="1" noChangeArrowheads="1"/>
              </p:cNvSpPr>
              <p:nvPr/>
            </p:nvSpPr>
            <p:spPr bwMode="auto">
              <a:xfrm>
                <a:off x="2331" y="1038"/>
                <a:ext cx="2015" cy="936"/>
              </a:xfrm>
              <a:custGeom>
                <a:avLst/>
                <a:gdLst>
                  <a:gd name="T0" fmla="*/ 0 w 21600"/>
                  <a:gd name="T1" fmla="*/ 0 h 21600"/>
                  <a:gd name="T2" fmla="*/ 1 w 21600"/>
                  <a:gd name="T3" fmla="*/ 0 h 21600"/>
                  <a:gd name="T4" fmla="*/ 2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75790" name="Pyr3"/>
              <p:cNvSpPr>
                <a:spLocks noEditPoints="1" noChangeArrowheads="1"/>
              </p:cNvSpPr>
              <p:nvPr/>
            </p:nvSpPr>
            <p:spPr bwMode="auto">
              <a:xfrm>
                <a:off x="1795" y="1974"/>
                <a:ext cx="3087" cy="935"/>
              </a:xfrm>
              <a:custGeom>
                <a:avLst/>
                <a:gdLst>
                  <a:gd name="T0" fmla="*/ 2 w 21600"/>
                  <a:gd name="T1" fmla="*/ 0 h 21600"/>
                  <a:gd name="T2" fmla="*/ 7 w 21600"/>
                  <a:gd name="T3" fmla="*/ 0 h 21600"/>
                  <a:gd name="T4" fmla="*/ 9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75791" name="Pyr4"/>
              <p:cNvSpPr>
                <a:spLocks noEditPoints="1" noChangeArrowheads="1"/>
              </p:cNvSpPr>
              <p:nvPr/>
            </p:nvSpPr>
            <p:spPr bwMode="auto">
              <a:xfrm>
                <a:off x="1248" y="2904"/>
                <a:ext cx="4176" cy="936"/>
              </a:xfrm>
              <a:custGeom>
                <a:avLst/>
                <a:gdLst>
                  <a:gd name="T0" fmla="*/ 4 w 21600"/>
                  <a:gd name="T1" fmla="*/ 0 h 21600"/>
                  <a:gd name="T2" fmla="*/ 26 w 21600"/>
                  <a:gd name="T3" fmla="*/ 0 h 21600"/>
                  <a:gd name="T4" fmla="*/ 3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75785" name="Line 10"/>
            <p:cNvSpPr>
              <a:spLocks noChangeShapeType="1"/>
            </p:cNvSpPr>
            <p:nvPr/>
          </p:nvSpPr>
          <p:spPr bwMode="auto">
            <a:xfrm>
              <a:off x="5057" y="1797"/>
              <a:ext cx="136"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1"/>
            <p:cNvSpPr>
              <a:spLocks noChangeShapeType="1"/>
            </p:cNvSpPr>
            <p:nvPr/>
          </p:nvSpPr>
          <p:spPr bwMode="auto">
            <a:xfrm flipH="1">
              <a:off x="4967" y="1797"/>
              <a:ext cx="9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2"/>
            <p:cNvSpPr>
              <a:spLocks noChangeShapeType="1"/>
            </p:cNvSpPr>
            <p:nvPr/>
          </p:nvSpPr>
          <p:spPr bwMode="auto">
            <a:xfrm>
              <a:off x="5057" y="1797"/>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6" name="Picture 13" descr="j01974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5465763"/>
            <a:ext cx="5429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p:cNvSpPr txBox="1">
            <a:spLocks noChangeArrowheads="1"/>
          </p:cNvSpPr>
          <p:nvPr/>
        </p:nvSpPr>
        <p:spPr bwMode="auto">
          <a:xfrm>
            <a:off x="7362825" y="4376738"/>
            <a:ext cx="1352550" cy="6397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proc</a:t>
            </a:r>
          </a:p>
          <a:p>
            <a:r>
              <a:rPr lang="en-US" altLang="en-US" sz="1200"/>
              <a:t>  proc</a:t>
            </a:r>
          </a:p>
          <a:p>
            <a:r>
              <a:rPr lang="en-US" altLang="en-US" sz="1200"/>
              <a:t>    proc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600200"/>
            <a:ext cx="8991600" cy="381000"/>
          </a:xfrm>
        </p:spPr>
        <p:txBody>
          <a:bodyPr>
            <a:noAutofit/>
          </a:bodyPr>
          <a:lstStyle/>
          <a:p>
            <a:pPr marL="320040" indent="-320040" eaLnBrk="1" fontAlgn="auto" hangingPunct="1">
              <a:spcAft>
                <a:spcPts val="0"/>
              </a:spcAft>
              <a:buFont typeface="Wingdings"/>
              <a:buChar char=""/>
              <a:defRPr/>
            </a:pPr>
            <a:r>
              <a:rPr lang="en-US" sz="2350" b="1" dirty="0"/>
              <a:t>Requirements for modeling specification: Component-based design</a:t>
            </a:r>
          </a:p>
        </p:txBody>
      </p:sp>
      <p:sp>
        <p:nvSpPr>
          <p:cNvPr id="77827" name="Content Placeholder 2"/>
          <p:cNvSpPr txBox="1">
            <a:spLocks/>
          </p:cNvSpPr>
          <p:nvPr/>
        </p:nvSpPr>
        <p:spPr bwMode="auto">
          <a:xfrm>
            <a:off x="384175" y="22098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400"/>
              <a:t>Systems must be designed from components</a:t>
            </a:r>
          </a:p>
          <a:p>
            <a:r>
              <a:rPr lang="en-US" altLang="en-US" sz="2400"/>
              <a:t>Must be “easy” to derive behavior from behavior of subsystems</a:t>
            </a:r>
          </a:p>
          <a:p>
            <a:r>
              <a:rPr lang="en-US" altLang="en-US" sz="2400"/>
              <a:t>If two components are connected, the resulting new behavior should be predictable.</a:t>
            </a:r>
          </a:p>
          <a:p>
            <a:pPr lvl="1"/>
            <a:r>
              <a:rPr lang="en-US" altLang="en-US" sz="2100"/>
              <a:t>Example: suppose that we add another component (say, some GPS unit) to a car. The impact of the additional processor on the overall behavior of the system (including buses etc.) should be predictable.</a:t>
            </a:r>
          </a:p>
          <a:p>
            <a:endParaRPr lang="en-US" altLang="en-US" sz="2000"/>
          </a:p>
          <a:p>
            <a:endParaRPr lang="en-US" altLang="en-US" sz="2000"/>
          </a:p>
        </p:txBody>
      </p:sp>
      <p:sp>
        <p:nvSpPr>
          <p:cNvPr id="77828"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77829" name="Rectangle 5"/>
          <p:cNvSpPr>
            <a:spLocks noChangeArrowheads="1"/>
          </p:cNvSpPr>
          <p:nvPr/>
        </p:nvSpPr>
        <p:spPr bwMode="auto">
          <a:xfrm>
            <a:off x="3517900" y="5524500"/>
            <a:ext cx="630238" cy="406400"/>
          </a:xfrm>
          <a:prstGeom prst="rect">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7830" name="Rectangle 6"/>
          <p:cNvSpPr>
            <a:spLocks noChangeArrowheads="1"/>
          </p:cNvSpPr>
          <p:nvPr/>
        </p:nvSpPr>
        <p:spPr bwMode="auto">
          <a:xfrm>
            <a:off x="4464050" y="5524500"/>
            <a:ext cx="630238" cy="406400"/>
          </a:xfrm>
          <a:prstGeom prst="rect">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7831" name="Line 7"/>
          <p:cNvSpPr>
            <a:spLocks noChangeShapeType="1"/>
          </p:cNvSpPr>
          <p:nvPr/>
        </p:nvSpPr>
        <p:spPr bwMode="auto">
          <a:xfrm>
            <a:off x="4148138" y="5749925"/>
            <a:ext cx="3159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Rectangle 8"/>
          <p:cNvSpPr>
            <a:spLocks noChangeArrowheads="1"/>
          </p:cNvSpPr>
          <p:nvPr/>
        </p:nvSpPr>
        <p:spPr bwMode="auto">
          <a:xfrm>
            <a:off x="3429000" y="5389563"/>
            <a:ext cx="1800225" cy="6302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1"/>
          </p:nvPr>
        </p:nvSpPr>
        <p:spPr>
          <a:xfrm>
            <a:off x="381000" y="1600200"/>
            <a:ext cx="8991600" cy="381000"/>
          </a:xfrm>
        </p:spPr>
        <p:txBody>
          <a:bodyPr/>
          <a:lstStyle/>
          <a:p>
            <a:pPr eaLnBrk="1" hangingPunct="1"/>
            <a:r>
              <a:rPr lang="en-US" altLang="en-US" sz="2400" b="1" smtClean="0"/>
              <a:t>Requirements for modeling specification: Timing (1)</a:t>
            </a:r>
          </a:p>
        </p:txBody>
      </p:sp>
      <p:sp>
        <p:nvSpPr>
          <p:cNvPr id="79875" name="Content Placeholder 2"/>
          <p:cNvSpPr txBox="1">
            <a:spLocks/>
          </p:cNvSpPr>
          <p:nvPr/>
        </p:nvSpPr>
        <p:spPr bwMode="auto">
          <a:xfrm>
            <a:off x="384175" y="2209800"/>
            <a:ext cx="8683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400"/>
              <a:t>Timing behavior: </a:t>
            </a:r>
            <a:r>
              <a:rPr lang="en-US" altLang="en-US" sz="2400">
                <a:solidFill>
                  <a:srgbClr val="FF0000"/>
                </a:solidFill>
              </a:rPr>
              <a:t>essential for embedded systems</a:t>
            </a:r>
            <a:r>
              <a:rPr lang="en-US" altLang="en-US" sz="2400"/>
              <a:t>!</a:t>
            </a:r>
          </a:p>
          <a:p>
            <a:r>
              <a:rPr lang="en-US" altLang="en-US" sz="2400"/>
              <a:t>Additional information (periods, dependences, scenarios, use cases) welcome</a:t>
            </a:r>
          </a:p>
          <a:p>
            <a:r>
              <a:rPr lang="en-US" altLang="en-US" sz="2400"/>
              <a:t>Also, the speed of the underlying platform must be known</a:t>
            </a:r>
          </a:p>
          <a:p>
            <a:r>
              <a:rPr lang="en-US" altLang="en-US" sz="2400"/>
              <a:t>Far-reaching consequences for design processes</a:t>
            </a:r>
          </a:p>
          <a:p>
            <a:endParaRPr lang="en-US" altLang="en-US" sz="2000"/>
          </a:p>
          <a:p>
            <a:endParaRPr lang="en-US" altLang="en-US" sz="2000"/>
          </a:p>
        </p:txBody>
      </p:sp>
      <p:sp>
        <p:nvSpPr>
          <p:cNvPr id="79876"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79877" name="Text Box 5"/>
          <p:cNvSpPr txBox="1">
            <a:spLocks noChangeArrowheads="1"/>
          </p:cNvSpPr>
          <p:nvPr/>
        </p:nvSpPr>
        <p:spPr bwMode="auto">
          <a:xfrm>
            <a:off x="382588" y="5105400"/>
            <a:ext cx="79676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i="1">
                <a:solidFill>
                  <a:srgbClr val="FF0000"/>
                </a:solidFill>
                <a:latin typeface="Tw Cen MT (Body)"/>
              </a:rPr>
              <a:t>“The lack of timing in the core abstraction</a:t>
            </a:r>
            <a:r>
              <a:rPr lang="en-US" altLang="en-US" sz="2000" i="1">
                <a:latin typeface="Tw Cen MT (Body)"/>
              </a:rPr>
              <a:t> </a:t>
            </a:r>
            <a:r>
              <a:rPr lang="en-US" altLang="en-US" sz="2000">
                <a:latin typeface="Tw Cen MT (Body)"/>
              </a:rPr>
              <a:t>(of computer science)</a:t>
            </a:r>
            <a:r>
              <a:rPr lang="en-US" altLang="en-US" sz="2000" i="1">
                <a:latin typeface="Tw Cen MT (Body)"/>
              </a:rPr>
              <a:t> </a:t>
            </a:r>
            <a:r>
              <a:rPr lang="en-US" altLang="en-US" sz="2000" i="1">
                <a:solidFill>
                  <a:srgbClr val="FF0000"/>
                </a:solidFill>
                <a:latin typeface="Tw Cen MT (Body)"/>
              </a:rPr>
              <a:t>is a flaw, from the perspective of embedded software”</a:t>
            </a:r>
            <a:r>
              <a:rPr lang="en-US" altLang="en-US" sz="2000">
                <a:latin typeface="Tw Cen MT (Body)"/>
              </a:rPr>
              <a:t> [Lee, 2005]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sz="quarter" idx="1"/>
          </p:nvPr>
        </p:nvSpPr>
        <p:spPr>
          <a:xfrm>
            <a:off x="381000" y="1600200"/>
            <a:ext cx="8991600" cy="381000"/>
          </a:xfrm>
        </p:spPr>
        <p:txBody>
          <a:bodyPr/>
          <a:lstStyle/>
          <a:p>
            <a:pPr eaLnBrk="1" hangingPunct="1"/>
            <a:r>
              <a:rPr lang="en-US" altLang="en-US" sz="2400" b="1" smtClean="0"/>
              <a:t>Requirements for modeling specification: Timing (2)</a:t>
            </a:r>
          </a:p>
        </p:txBody>
      </p:sp>
      <p:sp>
        <p:nvSpPr>
          <p:cNvPr id="81923"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81924" name="Rectangle 3"/>
          <p:cNvSpPr txBox="1">
            <a:spLocks noChangeArrowheads="1"/>
          </p:cNvSpPr>
          <p:nvPr/>
        </p:nvSpPr>
        <p:spPr bwMode="auto">
          <a:xfrm>
            <a:off x="381000" y="2149475"/>
            <a:ext cx="8642350" cy="457200"/>
          </a:xfrm>
          <a:prstGeom prst="rect">
            <a:avLst/>
          </a:prstGeom>
          <a:noFill/>
          <a:ln>
            <a:noFill/>
          </a:ln>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400"/>
              <a:t>4 types of timing specs required, according to Burns, 1990:</a:t>
            </a:r>
          </a:p>
        </p:txBody>
      </p:sp>
      <p:pic>
        <p:nvPicPr>
          <p:cNvPr id="40" name="Picture 4" descr="j03121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925" y="3003550"/>
            <a:ext cx="7207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Line 5"/>
          <p:cNvSpPr>
            <a:spLocks noChangeShapeType="1"/>
          </p:cNvSpPr>
          <p:nvPr/>
        </p:nvSpPr>
        <p:spPr bwMode="auto">
          <a:xfrm>
            <a:off x="2009775" y="3832225"/>
            <a:ext cx="0" cy="7921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7" name="Line 6"/>
          <p:cNvSpPr>
            <a:spLocks noChangeShapeType="1"/>
          </p:cNvSpPr>
          <p:nvPr/>
        </p:nvSpPr>
        <p:spPr bwMode="auto">
          <a:xfrm>
            <a:off x="3162300" y="3832225"/>
            <a:ext cx="0" cy="7921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Line 7"/>
          <p:cNvSpPr>
            <a:spLocks noChangeShapeType="1"/>
          </p:cNvSpPr>
          <p:nvPr/>
        </p:nvSpPr>
        <p:spPr bwMode="auto">
          <a:xfrm>
            <a:off x="2009775" y="4192588"/>
            <a:ext cx="1152525"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1929" name="Group 8"/>
          <p:cNvGrpSpPr>
            <a:grpSpLocks/>
          </p:cNvGrpSpPr>
          <p:nvPr/>
        </p:nvGrpSpPr>
        <p:grpSpPr bwMode="auto">
          <a:xfrm>
            <a:off x="1146175" y="3616325"/>
            <a:ext cx="3940175" cy="1033463"/>
            <a:chOff x="612" y="2115"/>
            <a:chExt cx="2482" cy="651"/>
          </a:xfrm>
        </p:grpSpPr>
        <p:sp>
          <p:nvSpPr>
            <p:cNvPr id="81947" name="Line 9"/>
            <p:cNvSpPr>
              <a:spLocks noChangeShapeType="1"/>
            </p:cNvSpPr>
            <p:nvPr/>
          </p:nvSpPr>
          <p:spPr bwMode="auto">
            <a:xfrm>
              <a:off x="612" y="2115"/>
              <a:ext cx="0" cy="49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8" name="Line 10"/>
            <p:cNvSpPr>
              <a:spLocks noChangeShapeType="1"/>
            </p:cNvSpPr>
            <p:nvPr/>
          </p:nvSpPr>
          <p:spPr bwMode="auto">
            <a:xfrm>
              <a:off x="612" y="2614"/>
              <a:ext cx="22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9" name="Text Box 11"/>
            <p:cNvSpPr txBox="1">
              <a:spLocks noChangeArrowheads="1"/>
            </p:cNvSpPr>
            <p:nvPr/>
          </p:nvSpPr>
          <p:spPr bwMode="auto">
            <a:xfrm>
              <a:off x="2925" y="24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t</a:t>
              </a:r>
            </a:p>
          </p:txBody>
        </p:sp>
      </p:grpSp>
      <p:sp>
        <p:nvSpPr>
          <p:cNvPr id="81930" name="Text Box 12"/>
          <p:cNvSpPr txBox="1">
            <a:spLocks noChangeArrowheads="1"/>
          </p:cNvSpPr>
          <p:nvPr/>
        </p:nvSpPr>
        <p:spPr bwMode="auto">
          <a:xfrm>
            <a:off x="2298700" y="37592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3300"/>
                </a:solidFill>
              </a:rPr>
              <a:t>?</a:t>
            </a:r>
          </a:p>
        </p:txBody>
      </p:sp>
      <p:sp>
        <p:nvSpPr>
          <p:cNvPr id="81931" name="Rectangle 13"/>
          <p:cNvSpPr>
            <a:spLocks noChangeArrowheads="1"/>
          </p:cNvSpPr>
          <p:nvPr/>
        </p:nvSpPr>
        <p:spPr bwMode="auto">
          <a:xfrm>
            <a:off x="1146175" y="4264025"/>
            <a:ext cx="3313113"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1932" name="Text Box 14"/>
          <p:cNvSpPr txBox="1">
            <a:spLocks noChangeArrowheads="1"/>
          </p:cNvSpPr>
          <p:nvPr/>
        </p:nvSpPr>
        <p:spPr bwMode="auto">
          <a:xfrm>
            <a:off x="3810000" y="3832225"/>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execute</a:t>
            </a:r>
          </a:p>
        </p:txBody>
      </p:sp>
      <p:sp>
        <p:nvSpPr>
          <p:cNvPr id="81933" name="Line 15"/>
          <p:cNvSpPr>
            <a:spLocks noChangeShapeType="1"/>
          </p:cNvSpPr>
          <p:nvPr/>
        </p:nvSpPr>
        <p:spPr bwMode="auto">
          <a:xfrm flipH="1">
            <a:off x="3522663" y="4119563"/>
            <a:ext cx="2873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Rectangle 16"/>
          <p:cNvSpPr>
            <a:spLocks noChangeArrowheads="1"/>
          </p:cNvSpPr>
          <p:nvPr/>
        </p:nvSpPr>
        <p:spPr bwMode="blackWhite">
          <a:xfrm>
            <a:off x="606425" y="2824163"/>
            <a:ext cx="6524625" cy="671512"/>
          </a:xfrm>
          <a:prstGeom prst="rect">
            <a:avLst/>
          </a:prstGeom>
          <a:noFill/>
          <a:ln>
            <a:noFill/>
          </a:ln>
          <a:effectLst/>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1908175" indent="-381000">
              <a:defRPr>
                <a:solidFill>
                  <a:schemeClr val="tx1"/>
                </a:solidFill>
                <a:latin typeface="Arial" panose="020B0604020202020204" pitchFamily="34" charset="0"/>
                <a:cs typeface="Arial" panose="020B0604020202020204" pitchFamily="34" charset="0"/>
              </a:defRPr>
            </a:lvl5pPr>
            <a:lvl6pPr marL="23653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225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97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369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FontTx/>
              <a:buAutoNum type="arabicPeriod"/>
              <a:defRPr/>
            </a:pPr>
            <a:r>
              <a:rPr lang="en-US" sz="2000" dirty="0" smtClean="0">
                <a:latin typeface="+mj-lt"/>
              </a:rPr>
              <a:t>Measure elapsed time</a:t>
            </a:r>
            <a:br>
              <a:rPr lang="en-US" sz="2000" dirty="0" smtClean="0">
                <a:latin typeface="+mj-lt"/>
              </a:rPr>
            </a:br>
            <a:r>
              <a:rPr lang="en-US" dirty="0" smtClean="0">
                <a:latin typeface="+mj-lt"/>
              </a:rPr>
              <a:t>Check, how much time has elapsed since last call</a:t>
            </a:r>
            <a:endParaRPr lang="en-US" b="1" dirty="0" smtClean="0">
              <a:latin typeface="+mj-lt"/>
            </a:endParaRPr>
          </a:p>
        </p:txBody>
      </p:sp>
      <p:sp>
        <p:nvSpPr>
          <p:cNvPr id="81935" name="Rectangle 17"/>
          <p:cNvSpPr>
            <a:spLocks noChangeArrowheads="1"/>
          </p:cNvSpPr>
          <p:nvPr/>
        </p:nvSpPr>
        <p:spPr bwMode="blackWhite">
          <a:xfrm>
            <a:off x="606425" y="5027613"/>
            <a:ext cx="5327650" cy="396875"/>
          </a:xfrm>
          <a:prstGeom prst="rect">
            <a:avLst/>
          </a:prstGeom>
          <a:noFill/>
          <a:ln>
            <a:noFill/>
          </a:ln>
          <a:effectLst/>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1908175" indent="-381000">
              <a:defRPr>
                <a:solidFill>
                  <a:schemeClr val="tx1"/>
                </a:solidFill>
                <a:latin typeface="Arial" panose="020B0604020202020204" pitchFamily="34" charset="0"/>
                <a:cs typeface="Arial" panose="020B0604020202020204" pitchFamily="34" charset="0"/>
              </a:defRPr>
            </a:lvl5pPr>
            <a:lvl6pPr marL="23653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225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97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369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FontTx/>
              <a:buAutoNum type="arabicPeriod" startAt="2"/>
              <a:defRPr/>
            </a:pPr>
            <a:r>
              <a:rPr lang="en-US" sz="2000" dirty="0" smtClean="0">
                <a:latin typeface="+mj-lt"/>
              </a:rPr>
              <a:t>Means for delaying processes</a:t>
            </a:r>
          </a:p>
        </p:txBody>
      </p:sp>
      <p:grpSp>
        <p:nvGrpSpPr>
          <p:cNvPr id="81936" name="Group 18"/>
          <p:cNvGrpSpPr>
            <a:grpSpLocks/>
          </p:cNvGrpSpPr>
          <p:nvPr/>
        </p:nvGrpSpPr>
        <p:grpSpPr bwMode="auto">
          <a:xfrm>
            <a:off x="1092200" y="5595938"/>
            <a:ext cx="3940175" cy="1033462"/>
            <a:chOff x="612" y="2115"/>
            <a:chExt cx="2482" cy="651"/>
          </a:xfrm>
        </p:grpSpPr>
        <p:sp>
          <p:nvSpPr>
            <p:cNvPr id="81944" name="Line 19"/>
            <p:cNvSpPr>
              <a:spLocks noChangeShapeType="1"/>
            </p:cNvSpPr>
            <p:nvPr/>
          </p:nvSpPr>
          <p:spPr bwMode="auto">
            <a:xfrm>
              <a:off x="612" y="2115"/>
              <a:ext cx="0" cy="49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5" name="Line 20"/>
            <p:cNvSpPr>
              <a:spLocks noChangeShapeType="1"/>
            </p:cNvSpPr>
            <p:nvPr/>
          </p:nvSpPr>
          <p:spPr bwMode="auto">
            <a:xfrm>
              <a:off x="612" y="2614"/>
              <a:ext cx="22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6" name="Text Box 21"/>
            <p:cNvSpPr txBox="1">
              <a:spLocks noChangeArrowheads="1"/>
            </p:cNvSpPr>
            <p:nvPr/>
          </p:nvSpPr>
          <p:spPr bwMode="auto">
            <a:xfrm>
              <a:off x="2925" y="24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t</a:t>
              </a:r>
            </a:p>
          </p:txBody>
        </p:sp>
      </p:grpSp>
      <p:sp>
        <p:nvSpPr>
          <p:cNvPr id="81937" name="Rectangle 22"/>
          <p:cNvSpPr>
            <a:spLocks noChangeArrowheads="1"/>
          </p:cNvSpPr>
          <p:nvPr/>
        </p:nvSpPr>
        <p:spPr bwMode="auto">
          <a:xfrm>
            <a:off x="1092200" y="6243638"/>
            <a:ext cx="1152525"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1938" name="Rectangle 23"/>
          <p:cNvSpPr>
            <a:spLocks noChangeArrowheads="1"/>
          </p:cNvSpPr>
          <p:nvPr/>
        </p:nvSpPr>
        <p:spPr bwMode="auto">
          <a:xfrm>
            <a:off x="3397250" y="6243638"/>
            <a:ext cx="1152525"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1939" name="Line 24"/>
          <p:cNvSpPr>
            <a:spLocks noChangeShapeType="1"/>
          </p:cNvSpPr>
          <p:nvPr/>
        </p:nvSpPr>
        <p:spPr bwMode="auto">
          <a:xfrm>
            <a:off x="2244725" y="5740400"/>
            <a:ext cx="0" cy="7921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0" name="Line 25"/>
          <p:cNvSpPr>
            <a:spLocks noChangeShapeType="1"/>
          </p:cNvSpPr>
          <p:nvPr/>
        </p:nvSpPr>
        <p:spPr bwMode="auto">
          <a:xfrm>
            <a:off x="3397250" y="5740400"/>
            <a:ext cx="0" cy="7921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1" name="Line 26"/>
          <p:cNvSpPr>
            <a:spLocks noChangeShapeType="1"/>
          </p:cNvSpPr>
          <p:nvPr/>
        </p:nvSpPr>
        <p:spPr bwMode="auto">
          <a:xfrm>
            <a:off x="2244725" y="6100763"/>
            <a:ext cx="1152525"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2" name="Text Box 12"/>
          <p:cNvSpPr txBox="1">
            <a:spLocks noChangeArrowheads="1"/>
          </p:cNvSpPr>
          <p:nvPr/>
        </p:nvSpPr>
        <p:spPr bwMode="auto">
          <a:xfrm>
            <a:off x="2451100" y="5715000"/>
            <a:ext cx="5762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3300"/>
                </a:solidFill>
              </a:rPr>
              <a:t>T</a:t>
            </a:r>
          </a:p>
        </p:txBody>
      </p:sp>
      <p:pic>
        <p:nvPicPr>
          <p:cNvPr id="819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9525" y="5027613"/>
            <a:ext cx="25193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sz="quarter" idx="1"/>
          </p:nvPr>
        </p:nvSpPr>
        <p:spPr>
          <a:xfrm>
            <a:off x="381000" y="1600200"/>
            <a:ext cx="8991600" cy="381000"/>
          </a:xfrm>
        </p:spPr>
        <p:txBody>
          <a:bodyPr/>
          <a:lstStyle/>
          <a:p>
            <a:pPr eaLnBrk="1" hangingPunct="1"/>
            <a:r>
              <a:rPr lang="en-US" altLang="en-US" sz="2400" b="1" smtClean="0"/>
              <a:t>Requirements for modeling specification: Timing (3)</a:t>
            </a:r>
          </a:p>
        </p:txBody>
      </p:sp>
      <p:sp>
        <p:nvSpPr>
          <p:cNvPr id="83971"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83972" name="Rectangle 3"/>
          <p:cNvSpPr txBox="1">
            <a:spLocks noChangeArrowheads="1"/>
          </p:cNvSpPr>
          <p:nvPr/>
        </p:nvSpPr>
        <p:spPr bwMode="auto">
          <a:xfrm>
            <a:off x="593725" y="2133600"/>
            <a:ext cx="6788150" cy="701675"/>
          </a:xfrm>
          <a:prstGeom prst="rect">
            <a:avLst/>
          </a:prstGeom>
          <a:noFill/>
          <a:ln>
            <a:noFill/>
          </a:ln>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buClr>
                <a:schemeClr val="tx1"/>
              </a:buClr>
              <a:buFont typeface="Wingdings" panose="05000000000000000000" pitchFamily="2" charset="2"/>
              <a:buNone/>
            </a:pPr>
            <a:r>
              <a:rPr lang="en-US" altLang="en-US" sz="2000"/>
              <a:t>3.  Possibility to specify timeouts</a:t>
            </a:r>
            <a:br>
              <a:rPr lang="en-US" altLang="en-US" sz="2000"/>
            </a:br>
            <a:r>
              <a:rPr lang="en-US" altLang="en-US" sz="2000"/>
              <a:t>     Stay in a certain state a maximum time.</a:t>
            </a:r>
          </a:p>
        </p:txBody>
      </p:sp>
      <p:pic>
        <p:nvPicPr>
          <p:cNvPr id="31" name="Picture 4" descr="j0293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194300"/>
            <a:ext cx="14462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j03097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3033713"/>
            <a:ext cx="647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Rectangle 6"/>
          <p:cNvSpPr>
            <a:spLocks noChangeArrowheads="1"/>
          </p:cNvSpPr>
          <p:nvPr/>
        </p:nvSpPr>
        <p:spPr bwMode="blackWhite">
          <a:xfrm>
            <a:off x="566738" y="4608513"/>
            <a:ext cx="6191250" cy="671512"/>
          </a:xfrm>
          <a:prstGeom prst="rect">
            <a:avLst/>
          </a:prstGeom>
          <a:noFill/>
          <a:ln>
            <a:noFill/>
          </a:ln>
          <a:effectLst/>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1908175" indent="-381000">
              <a:defRPr>
                <a:solidFill>
                  <a:schemeClr val="tx1"/>
                </a:solidFill>
                <a:latin typeface="Arial" panose="020B0604020202020204" pitchFamily="34" charset="0"/>
                <a:cs typeface="Arial" panose="020B0604020202020204" pitchFamily="34" charset="0"/>
              </a:defRPr>
            </a:lvl5pPr>
            <a:lvl6pPr marL="23653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225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97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36975" indent="-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FontTx/>
              <a:buAutoNum type="arabicPeriod" startAt="4"/>
              <a:defRPr/>
            </a:pPr>
            <a:r>
              <a:rPr lang="en-US" sz="2000" dirty="0" smtClean="0">
                <a:latin typeface="+mj-lt"/>
              </a:rPr>
              <a:t>Methods for specifying deadlines</a:t>
            </a:r>
            <a:br>
              <a:rPr lang="en-US" sz="2000" dirty="0" smtClean="0">
                <a:latin typeface="+mj-lt"/>
              </a:rPr>
            </a:br>
            <a:r>
              <a:rPr lang="en-US" dirty="0" smtClean="0">
                <a:latin typeface="+mj-lt"/>
              </a:rPr>
              <a:t>Not available or in separate control file.</a:t>
            </a:r>
          </a:p>
        </p:txBody>
      </p:sp>
      <p:sp>
        <p:nvSpPr>
          <p:cNvPr id="83976" name="Line 7"/>
          <p:cNvSpPr>
            <a:spLocks noChangeShapeType="1"/>
          </p:cNvSpPr>
          <p:nvPr/>
        </p:nvSpPr>
        <p:spPr bwMode="auto">
          <a:xfrm>
            <a:off x="4884738" y="5857875"/>
            <a:ext cx="0" cy="7921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977" name="Group 8"/>
          <p:cNvGrpSpPr>
            <a:grpSpLocks/>
          </p:cNvGrpSpPr>
          <p:nvPr/>
        </p:nvGrpSpPr>
        <p:grpSpPr bwMode="auto">
          <a:xfrm>
            <a:off x="1500188" y="5641975"/>
            <a:ext cx="3940175" cy="1033463"/>
            <a:chOff x="612" y="2115"/>
            <a:chExt cx="2482" cy="651"/>
          </a:xfrm>
        </p:grpSpPr>
        <p:sp>
          <p:nvSpPr>
            <p:cNvPr id="83984" name="Line 9"/>
            <p:cNvSpPr>
              <a:spLocks noChangeShapeType="1"/>
            </p:cNvSpPr>
            <p:nvPr/>
          </p:nvSpPr>
          <p:spPr bwMode="auto">
            <a:xfrm>
              <a:off x="612" y="2115"/>
              <a:ext cx="0" cy="49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10"/>
            <p:cNvSpPr>
              <a:spLocks noChangeShapeType="1"/>
            </p:cNvSpPr>
            <p:nvPr/>
          </p:nvSpPr>
          <p:spPr bwMode="auto">
            <a:xfrm>
              <a:off x="612" y="2614"/>
              <a:ext cx="22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6" name="Text Box 11"/>
            <p:cNvSpPr txBox="1">
              <a:spLocks noChangeArrowheads="1"/>
            </p:cNvSpPr>
            <p:nvPr/>
          </p:nvSpPr>
          <p:spPr bwMode="auto">
            <a:xfrm>
              <a:off x="2925" y="24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latin typeface="Times New Roman" panose="02020603050405020304" pitchFamily="18" charset="0"/>
                </a:rPr>
                <a:t>t</a:t>
              </a:r>
            </a:p>
          </p:txBody>
        </p:sp>
      </p:grpSp>
      <p:sp>
        <p:nvSpPr>
          <p:cNvPr id="83978" name="Rectangle 12"/>
          <p:cNvSpPr>
            <a:spLocks noChangeArrowheads="1"/>
          </p:cNvSpPr>
          <p:nvPr/>
        </p:nvSpPr>
        <p:spPr bwMode="auto">
          <a:xfrm>
            <a:off x="1500188" y="6289675"/>
            <a:ext cx="331311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3979" name="Text Box 13"/>
          <p:cNvSpPr txBox="1">
            <a:spLocks noChangeArrowheads="1"/>
          </p:cNvSpPr>
          <p:nvPr/>
        </p:nvSpPr>
        <p:spPr bwMode="auto">
          <a:xfrm>
            <a:off x="2651125" y="5786438"/>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execute</a:t>
            </a:r>
          </a:p>
        </p:txBody>
      </p:sp>
      <p:sp>
        <p:nvSpPr>
          <p:cNvPr id="83980" name="Line 14"/>
          <p:cNvSpPr>
            <a:spLocks noChangeShapeType="1"/>
          </p:cNvSpPr>
          <p:nvPr/>
        </p:nvSpPr>
        <p:spPr bwMode="auto">
          <a:xfrm flipH="1">
            <a:off x="2435225" y="6146800"/>
            <a:ext cx="28733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981" name="Picture 15" descr="j023839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7613" y="5570538"/>
            <a:ext cx="5762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Line 16"/>
          <p:cNvSpPr>
            <a:spLocks noChangeShapeType="1"/>
          </p:cNvSpPr>
          <p:nvPr/>
        </p:nvSpPr>
        <p:spPr bwMode="auto">
          <a:xfrm flipH="1">
            <a:off x="4884738" y="5929313"/>
            <a:ext cx="2159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983" name="Picture 17"/>
          <p:cNvPicPr>
            <a:picLocks noChangeAspect="1" noChangeArrowheads="1"/>
          </p:cNvPicPr>
          <p:nvPr/>
        </p:nvPicPr>
        <p:blipFill>
          <a:blip r:embed="rId6">
            <a:extLst>
              <a:ext uri="{28A0092B-C50C-407E-A947-70E740481C1C}">
                <a14:useLocalDpi xmlns:a14="http://schemas.microsoft.com/office/drawing/2010/main" val="0"/>
              </a:ext>
            </a:extLst>
          </a:blip>
          <a:srcRect l="2216" t="11320" r="2583" b="56110"/>
          <a:stretch>
            <a:fillRect/>
          </a:stretch>
        </p:blipFill>
        <p:spPr bwMode="auto">
          <a:xfrm>
            <a:off x="1331913" y="2989263"/>
            <a:ext cx="4152900"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sz="quarter" idx="1"/>
          </p:nvPr>
        </p:nvSpPr>
        <p:spPr>
          <a:xfrm>
            <a:off x="0" y="1600200"/>
            <a:ext cx="9372600" cy="457200"/>
          </a:xfrm>
        </p:spPr>
        <p:txBody>
          <a:bodyPr/>
          <a:lstStyle/>
          <a:p>
            <a:pPr eaLnBrk="1" hangingPunct="1"/>
            <a:r>
              <a:rPr lang="en-US" altLang="en-US" sz="2000" b="1" smtClean="0"/>
              <a:t>Requirements for modeling specification: Support for designing reactive systems</a:t>
            </a:r>
          </a:p>
        </p:txBody>
      </p:sp>
      <p:sp>
        <p:nvSpPr>
          <p:cNvPr id="86019"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86020" name="Content Placeholder 2"/>
          <p:cNvSpPr txBox="1">
            <a:spLocks/>
          </p:cNvSpPr>
          <p:nvPr/>
        </p:nvSpPr>
        <p:spPr bwMode="auto">
          <a:xfrm>
            <a:off x="384175" y="2209800"/>
            <a:ext cx="86836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400"/>
              <a:t>State-oriented behavior</a:t>
            </a:r>
            <a:br>
              <a:rPr lang="en-US" altLang="en-US" sz="2400"/>
            </a:br>
            <a:r>
              <a:rPr lang="en-US" altLang="en-US" sz="2400"/>
              <a:t>Required for reactive systems;</a:t>
            </a:r>
            <a:br>
              <a:rPr lang="en-US" altLang="en-US" sz="2400"/>
            </a:br>
            <a:r>
              <a:rPr lang="en-US" altLang="en-US" sz="2400"/>
              <a:t>classical automata insufficient.</a:t>
            </a:r>
          </a:p>
          <a:p>
            <a:endParaRPr lang="en-US" altLang="en-US" sz="1800"/>
          </a:p>
          <a:p>
            <a:r>
              <a:rPr lang="en-US" altLang="en-US" sz="2400"/>
              <a:t>Event-handling</a:t>
            </a:r>
            <a:br>
              <a:rPr lang="en-US" altLang="en-US" sz="2400"/>
            </a:br>
            <a:r>
              <a:rPr lang="en-US" altLang="en-US" sz="2400"/>
              <a:t>(external or internal events)</a:t>
            </a:r>
          </a:p>
          <a:p>
            <a:endParaRPr lang="en-US" altLang="en-US" sz="1800"/>
          </a:p>
          <a:p>
            <a:r>
              <a:rPr lang="en-US" altLang="en-US" sz="2400"/>
              <a:t>Exception-oriented behavior</a:t>
            </a:r>
            <a:br>
              <a:rPr lang="en-US" altLang="en-US" sz="2400"/>
            </a:br>
            <a:r>
              <a:rPr lang="en-US" altLang="en-US" sz="2400"/>
              <a:t>Not acceptable to describe exceptions for every state</a:t>
            </a:r>
          </a:p>
          <a:p>
            <a:endParaRPr lang="en-US" altLang="en-US" sz="2000"/>
          </a:p>
          <a:p>
            <a:endParaRPr lang="en-US" altLang="en-US" sz="2000"/>
          </a:p>
        </p:txBody>
      </p:sp>
      <p:pic>
        <p:nvPicPr>
          <p:cNvPr id="86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75" y="2238375"/>
            <a:ext cx="31670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9113" y="3698875"/>
            <a:ext cx="34671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sz="quarter" idx="1"/>
          </p:nvPr>
        </p:nvSpPr>
        <p:spPr>
          <a:xfrm>
            <a:off x="381000" y="1600200"/>
            <a:ext cx="9372600" cy="457200"/>
          </a:xfrm>
        </p:spPr>
        <p:txBody>
          <a:bodyPr/>
          <a:lstStyle/>
          <a:p>
            <a:pPr eaLnBrk="1" hangingPunct="1"/>
            <a:r>
              <a:rPr lang="en-US" altLang="en-US" sz="2400" b="1" smtClean="0"/>
              <a:t>Capturing the requirements as text</a:t>
            </a:r>
          </a:p>
        </p:txBody>
      </p:sp>
      <p:sp>
        <p:nvSpPr>
          <p:cNvPr id="88067"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19" name="Content Placeholder 2"/>
          <p:cNvSpPr txBox="1">
            <a:spLocks/>
          </p:cNvSpPr>
          <p:nvPr/>
        </p:nvSpPr>
        <p:spPr bwMode="auto">
          <a:xfrm>
            <a:off x="384175" y="2209800"/>
            <a:ext cx="86836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defRPr/>
            </a:pPr>
            <a:r>
              <a:rPr lang="en-US" sz="2400" dirty="0" smtClean="0"/>
              <a:t>In the very early phases of some design project, only descriptions of the system under design (SUD) in a natural language exist.</a:t>
            </a:r>
          </a:p>
          <a:p>
            <a:pPr>
              <a:defRPr/>
            </a:pPr>
            <a:r>
              <a:rPr lang="en-US" sz="2400" dirty="0" smtClean="0"/>
              <a:t>Expectations for tools:</a:t>
            </a:r>
          </a:p>
          <a:p>
            <a:pPr lvl="1">
              <a:defRPr/>
            </a:pPr>
            <a:r>
              <a:rPr lang="en-US" sz="2100" dirty="0" smtClean="0"/>
              <a:t>Machine-readable</a:t>
            </a:r>
          </a:p>
          <a:p>
            <a:pPr lvl="1">
              <a:defRPr/>
            </a:pPr>
            <a:r>
              <a:rPr lang="en-US" sz="2100" dirty="0" smtClean="0"/>
              <a:t>Version management</a:t>
            </a:r>
          </a:p>
          <a:p>
            <a:pPr lvl="1">
              <a:defRPr/>
            </a:pPr>
            <a:r>
              <a:rPr lang="en-US" sz="2100" dirty="0" smtClean="0"/>
              <a:t>Dependency analysis</a:t>
            </a:r>
          </a:p>
          <a:p>
            <a:pPr lvl="1">
              <a:defRPr/>
            </a:pPr>
            <a:r>
              <a:rPr lang="en-US" sz="2100" dirty="0" smtClean="0"/>
              <a:t>Example: </a:t>
            </a:r>
          </a:p>
          <a:p>
            <a:pPr marL="366713" lvl="1" indent="0">
              <a:buFont typeface="Wingdings 2" panose="05020102010507070707" pitchFamily="18" charset="2"/>
              <a:buNone/>
              <a:defRPr/>
            </a:pPr>
            <a:r>
              <a:rPr lang="en-US" sz="2100" dirty="0"/>
              <a:t> </a:t>
            </a:r>
            <a:r>
              <a:rPr lang="en-US" sz="2100" dirty="0" smtClean="0"/>
              <a:t>   DOORS® [</a:t>
            </a:r>
            <a:r>
              <a:rPr lang="en-US" sz="2100" dirty="0" err="1" smtClean="0"/>
              <a:t>Telelogic</a:t>
            </a:r>
            <a:r>
              <a:rPr lang="en-US" sz="2100" dirty="0" smtClean="0"/>
              <a:t>/IBM]</a:t>
            </a:r>
          </a:p>
        </p:txBody>
      </p:sp>
      <p:pic>
        <p:nvPicPr>
          <p:cNvPr id="880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3481388"/>
            <a:ext cx="478472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altLang="en-US" b="1" smtClean="0"/>
              <a:t>Course objectives</a:t>
            </a:r>
          </a:p>
        </p:txBody>
      </p:sp>
      <p:sp>
        <p:nvSpPr>
          <p:cNvPr id="16387" name="Content Placeholder 2"/>
          <p:cNvSpPr>
            <a:spLocks noGrp="1"/>
          </p:cNvSpPr>
          <p:nvPr>
            <p:ph sz="quarter" idx="1"/>
          </p:nvPr>
        </p:nvSpPr>
        <p:spPr>
          <a:xfrm>
            <a:off x="612775" y="1600200"/>
            <a:ext cx="8153400" cy="4495800"/>
          </a:xfrm>
        </p:spPr>
        <p:txBody>
          <a:bodyPr/>
          <a:lstStyle/>
          <a:p>
            <a:pPr eaLnBrk="1" hangingPunct="1"/>
            <a:r>
              <a:rPr lang="en-US" altLang="en-US" sz="2400" smtClean="0"/>
              <a:t>Knowing the definition, characteristics, structure and functioning of an embedded system (ES);</a:t>
            </a:r>
          </a:p>
          <a:p>
            <a:pPr eaLnBrk="1" hangingPunct="1"/>
            <a:r>
              <a:rPr lang="en-US" altLang="en-US" sz="2400" smtClean="0"/>
              <a:t>Typical problems that arise in the design of ES  based on microcontroller;</a:t>
            </a:r>
          </a:p>
          <a:p>
            <a:pPr eaLnBrk="1" hangingPunct="1"/>
            <a:r>
              <a:rPr lang="en-US" altLang="en-US" sz="2400" smtClean="0"/>
              <a:t>Study on components and specific instruments used in ES design;</a:t>
            </a:r>
          </a:p>
          <a:p>
            <a:pPr eaLnBrk="1" hangingPunct="1"/>
            <a:r>
              <a:rPr lang="en-US" altLang="en-US" sz="2400" smtClean="0"/>
              <a:t>Study of some typical applications;</a:t>
            </a:r>
          </a:p>
          <a:p>
            <a:pPr eaLnBrk="1" hangingPunct="1"/>
            <a:r>
              <a:rPr lang="en-US" altLang="en-US" sz="2400" smtClean="0"/>
              <a:t>Acquiring knowledge in order to design an ES based on microcontroller with predetermined functionality.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sz="quarter" idx="1"/>
          </p:nvPr>
        </p:nvSpPr>
        <p:spPr>
          <a:xfrm>
            <a:off x="381000" y="1524000"/>
            <a:ext cx="9372600" cy="457200"/>
          </a:xfrm>
        </p:spPr>
        <p:txBody>
          <a:bodyPr/>
          <a:lstStyle/>
          <a:p>
            <a:pPr eaLnBrk="1" hangingPunct="1"/>
            <a:r>
              <a:rPr lang="en-US" altLang="en-US" sz="2600" b="1" smtClean="0"/>
              <a:t>Use cases</a:t>
            </a:r>
          </a:p>
        </p:txBody>
      </p:sp>
      <p:sp>
        <p:nvSpPr>
          <p:cNvPr id="90115"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0116" name="Rectangle 3"/>
          <p:cNvSpPr txBox="1">
            <a:spLocks noChangeArrowheads="1"/>
          </p:cNvSpPr>
          <p:nvPr/>
        </p:nvSpPr>
        <p:spPr bwMode="auto">
          <a:xfrm>
            <a:off x="0" y="1905000"/>
            <a:ext cx="8870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Use cases describe possible applications of the SUD</a:t>
            </a:r>
          </a:p>
          <a:p>
            <a:pPr lvl="1"/>
            <a:r>
              <a:rPr lang="en-US" altLang="en-US" sz="2400"/>
              <a:t>Included in UML (Unified Modeling Language)</a:t>
            </a:r>
          </a:p>
          <a:p>
            <a:pPr lvl="1"/>
            <a:r>
              <a:rPr lang="en-US" altLang="en-US" sz="2400"/>
              <a:t>Example: Answering machine</a:t>
            </a:r>
            <a:endParaRPr lang="de-DE" altLang="en-US" sz="2400"/>
          </a:p>
        </p:txBody>
      </p:sp>
      <p:pic>
        <p:nvPicPr>
          <p:cNvPr id="90117" name="Picture 4"/>
          <p:cNvPicPr>
            <a:picLocks noChangeAspect="1" noChangeArrowheads="1"/>
          </p:cNvPicPr>
          <p:nvPr/>
        </p:nvPicPr>
        <p:blipFill>
          <a:blip r:embed="rId3">
            <a:extLst>
              <a:ext uri="{28A0092B-C50C-407E-A947-70E740481C1C}">
                <a14:useLocalDpi xmlns:a14="http://schemas.microsoft.com/office/drawing/2010/main" val="0"/>
              </a:ext>
            </a:extLst>
          </a:blip>
          <a:srcRect l="3339" t="2110" r="3998" b="1697"/>
          <a:stretch>
            <a:fillRect/>
          </a:stretch>
        </p:blipFill>
        <p:spPr bwMode="auto">
          <a:xfrm>
            <a:off x="549275" y="3260725"/>
            <a:ext cx="5184775"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8" name="Rectangle 3"/>
          <p:cNvSpPr txBox="1">
            <a:spLocks noChangeArrowheads="1"/>
          </p:cNvSpPr>
          <p:nvPr/>
        </p:nvSpPr>
        <p:spPr bwMode="auto">
          <a:xfrm>
            <a:off x="76200" y="6019800"/>
            <a:ext cx="88709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Neither a precisely specified model of the computations nor a precisely specified model of the communication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sz="quarter" idx="1"/>
          </p:nvPr>
        </p:nvSpPr>
        <p:spPr>
          <a:xfrm>
            <a:off x="381000" y="1447800"/>
            <a:ext cx="9372600" cy="457200"/>
          </a:xfrm>
        </p:spPr>
        <p:txBody>
          <a:bodyPr/>
          <a:lstStyle/>
          <a:p>
            <a:pPr eaLnBrk="1" hangingPunct="1"/>
            <a:r>
              <a:rPr lang="en-US" altLang="en-US" sz="2600" b="1" smtClean="0"/>
              <a:t>(Message) Sequence charts</a:t>
            </a:r>
          </a:p>
        </p:txBody>
      </p:sp>
      <p:sp>
        <p:nvSpPr>
          <p:cNvPr id="92163"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2164" name="Rectangle 3"/>
          <p:cNvSpPr txBox="1">
            <a:spLocks noChangeArrowheads="1"/>
          </p:cNvSpPr>
          <p:nvPr/>
        </p:nvSpPr>
        <p:spPr bwMode="auto">
          <a:xfrm>
            <a:off x="76200" y="1905000"/>
            <a:ext cx="8870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spcBef>
                <a:spcPct val="15000"/>
              </a:spcBef>
            </a:pPr>
            <a:r>
              <a:rPr lang="en-US" altLang="en-US" sz="2000"/>
              <a:t>Explicitly indicate exchange of information</a:t>
            </a:r>
          </a:p>
          <a:p>
            <a:pPr lvl="1">
              <a:spcBef>
                <a:spcPct val="15000"/>
              </a:spcBef>
            </a:pPr>
            <a:r>
              <a:rPr lang="en-US" altLang="en-US" sz="2000"/>
              <a:t>One dimension (usually vertical dimension) reflects time</a:t>
            </a:r>
          </a:p>
          <a:p>
            <a:pPr lvl="1">
              <a:spcBef>
                <a:spcPct val="15000"/>
              </a:spcBef>
            </a:pPr>
            <a:r>
              <a:rPr lang="en-US" altLang="en-US" sz="2000"/>
              <a:t>The other reflects distribution in space</a:t>
            </a:r>
          </a:p>
        </p:txBody>
      </p:sp>
      <p:pic>
        <p:nvPicPr>
          <p:cNvPr id="921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2979738"/>
            <a:ext cx="4968875"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6" name="Rectangle 1"/>
          <p:cNvSpPr>
            <a:spLocks noChangeArrowheads="1"/>
          </p:cNvSpPr>
          <p:nvPr/>
        </p:nvSpPr>
        <p:spPr bwMode="auto">
          <a:xfrm>
            <a:off x="0" y="3213100"/>
            <a:ext cx="202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r>
              <a:rPr lang="en-US" altLang="en-US" sz="2000">
                <a:latin typeface="Tw Cen MT (Body)"/>
              </a:rPr>
              <a:t>Example (1)</a:t>
            </a:r>
          </a:p>
        </p:txBody>
      </p:sp>
      <p:sp>
        <p:nvSpPr>
          <p:cNvPr id="92167" name="Rectangle 3"/>
          <p:cNvSpPr>
            <a:spLocks noChangeArrowheads="1"/>
          </p:cNvSpPr>
          <p:nvPr/>
        </p:nvSpPr>
        <p:spPr bwMode="auto">
          <a:xfrm>
            <a:off x="6632575" y="3105150"/>
            <a:ext cx="250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r>
              <a:rPr lang="en-US" altLang="en-US" sz="2000"/>
              <a:t>Included in UML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94212" name="Rectangle 3"/>
          <p:cNvSpPr txBox="1">
            <a:spLocks noChangeArrowheads="1"/>
          </p:cNvSpPr>
          <p:nvPr/>
        </p:nvSpPr>
        <p:spPr bwMode="auto">
          <a:xfrm>
            <a:off x="28575" y="1524000"/>
            <a:ext cx="8870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Car radio with navigation system</a:t>
            </a:r>
          </a:p>
          <a:p>
            <a:pPr lvl="1"/>
            <a:r>
              <a:rPr lang="en-US" altLang="en-US" sz="2400"/>
              <a:t>User interface needs to be responsive</a:t>
            </a:r>
          </a:p>
          <a:p>
            <a:pPr lvl="1"/>
            <a:r>
              <a:rPr lang="en-US" altLang="en-US" sz="2400"/>
              <a:t>Traffic messages (TMC) must be processed in a timely way</a:t>
            </a:r>
          </a:p>
          <a:p>
            <a:pPr lvl="1"/>
            <a:r>
              <a:rPr lang="en-US" altLang="en-US" sz="2400"/>
              <a:t>Several applications may execute concurrently</a:t>
            </a:r>
          </a:p>
        </p:txBody>
      </p:sp>
      <p:pic>
        <p:nvPicPr>
          <p:cNvPr id="94213" name="Picture 4" descr="ct_ms4200_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644900"/>
            <a:ext cx="67595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
          <p:cNvSpPr>
            <a:spLocks noChangeArrowheads="1"/>
          </p:cNvSpPr>
          <p:nvPr/>
        </p:nvSpPr>
        <p:spPr bwMode="auto">
          <a:xfrm>
            <a:off x="1595438" y="3741738"/>
            <a:ext cx="1671637" cy="1728787"/>
          </a:xfrm>
          <a:prstGeom prst="ellipse">
            <a:avLst/>
          </a:prstGeom>
          <a:noFill/>
          <a:ln w="762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en-US">
              <a:solidFill>
                <a:srgbClr val="FF5050"/>
              </a:solidFill>
            </a:endParaRPr>
          </a:p>
        </p:txBody>
      </p:sp>
      <p:sp>
        <p:nvSpPr>
          <p:cNvPr id="14" name="Oval 6"/>
          <p:cNvSpPr>
            <a:spLocks noChangeArrowheads="1"/>
          </p:cNvSpPr>
          <p:nvPr/>
        </p:nvSpPr>
        <p:spPr bwMode="auto">
          <a:xfrm>
            <a:off x="3267075" y="3608388"/>
            <a:ext cx="2552700" cy="973137"/>
          </a:xfrm>
          <a:prstGeom prst="ellipse">
            <a:avLst/>
          </a:prstGeom>
          <a:noFill/>
          <a:ln w="762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5" name="Rectangle 7"/>
          <p:cNvSpPr>
            <a:spLocks noChangeArrowheads="1"/>
          </p:cNvSpPr>
          <p:nvPr/>
        </p:nvSpPr>
        <p:spPr bwMode="auto">
          <a:xfrm>
            <a:off x="3400425" y="3957638"/>
            <a:ext cx="2305050" cy="1296987"/>
          </a:xfrm>
          <a:prstGeom prst="rect">
            <a:avLst/>
          </a:prstGeom>
          <a:noFill/>
          <a:ln w="76200">
            <a:solidFill>
              <a:srgbClr val="FF5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96260" name="Rectangle 3"/>
          <p:cNvSpPr txBox="1">
            <a:spLocks noChangeArrowheads="1"/>
          </p:cNvSpPr>
          <p:nvPr/>
        </p:nvSpPr>
        <p:spPr bwMode="auto">
          <a:xfrm>
            <a:off x="28575" y="1524000"/>
            <a:ext cx="8870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System Overview</a:t>
            </a:r>
          </a:p>
        </p:txBody>
      </p:sp>
      <p:sp>
        <p:nvSpPr>
          <p:cNvPr id="96261" name="Rectangle 2"/>
          <p:cNvSpPr>
            <a:spLocks noChangeArrowheads="1"/>
          </p:cNvSpPr>
          <p:nvPr/>
        </p:nvSpPr>
        <p:spPr bwMode="auto">
          <a:xfrm>
            <a:off x="1692275" y="2957513"/>
            <a:ext cx="5256213" cy="2879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6262" name="Oval 4"/>
          <p:cNvSpPr>
            <a:spLocks noChangeArrowheads="1"/>
          </p:cNvSpPr>
          <p:nvPr/>
        </p:nvSpPr>
        <p:spPr bwMode="auto">
          <a:xfrm>
            <a:off x="2038350" y="4957763"/>
            <a:ext cx="1597025" cy="66357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NAV</a:t>
            </a:r>
          </a:p>
        </p:txBody>
      </p:sp>
      <p:sp>
        <p:nvSpPr>
          <p:cNvPr id="96263" name="Oval 5"/>
          <p:cNvSpPr>
            <a:spLocks noChangeArrowheads="1"/>
          </p:cNvSpPr>
          <p:nvPr/>
        </p:nvSpPr>
        <p:spPr bwMode="auto">
          <a:xfrm>
            <a:off x="5062538" y="4957763"/>
            <a:ext cx="1597025" cy="66357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RAD</a:t>
            </a:r>
          </a:p>
        </p:txBody>
      </p:sp>
      <p:sp>
        <p:nvSpPr>
          <p:cNvPr id="96264" name="Oval 6"/>
          <p:cNvSpPr>
            <a:spLocks noChangeArrowheads="1"/>
          </p:cNvSpPr>
          <p:nvPr/>
        </p:nvSpPr>
        <p:spPr bwMode="auto">
          <a:xfrm>
            <a:off x="3562350" y="3173413"/>
            <a:ext cx="1593850" cy="666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MMI</a:t>
            </a:r>
          </a:p>
        </p:txBody>
      </p:sp>
      <p:sp>
        <p:nvSpPr>
          <p:cNvPr id="96265" name="AutoShape 7"/>
          <p:cNvSpPr>
            <a:spLocks noChangeArrowheads="1"/>
          </p:cNvSpPr>
          <p:nvPr/>
        </p:nvSpPr>
        <p:spPr bwMode="auto">
          <a:xfrm>
            <a:off x="2514600" y="6096000"/>
            <a:ext cx="660400" cy="533400"/>
          </a:xfrm>
          <a:prstGeom prst="flowChartMagneticDisk">
            <a:avLst/>
          </a:prstGeom>
          <a:solidFill>
            <a:srgbClr val="B2B2B2"/>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latin typeface="ETH Light"/>
              </a:rPr>
              <a:t>DB</a:t>
            </a:r>
          </a:p>
        </p:txBody>
      </p:sp>
      <p:sp>
        <p:nvSpPr>
          <p:cNvPr id="96266" name="Line 8"/>
          <p:cNvSpPr>
            <a:spLocks noChangeShapeType="1"/>
          </p:cNvSpPr>
          <p:nvPr/>
        </p:nvSpPr>
        <p:spPr bwMode="auto">
          <a:xfrm flipV="1">
            <a:off x="7380288" y="4686300"/>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Line 9"/>
          <p:cNvSpPr>
            <a:spLocks noChangeShapeType="1"/>
          </p:cNvSpPr>
          <p:nvPr/>
        </p:nvSpPr>
        <p:spPr bwMode="auto">
          <a:xfrm>
            <a:off x="7235825" y="4686300"/>
            <a:ext cx="144463"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Line 10"/>
          <p:cNvSpPr>
            <a:spLocks noChangeShapeType="1"/>
          </p:cNvSpPr>
          <p:nvPr/>
        </p:nvSpPr>
        <p:spPr bwMode="auto">
          <a:xfrm flipH="1">
            <a:off x="7380288" y="4686300"/>
            <a:ext cx="144462"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Rectangle 11"/>
          <p:cNvSpPr>
            <a:spLocks noChangeArrowheads="1"/>
          </p:cNvSpPr>
          <p:nvPr/>
        </p:nvSpPr>
        <p:spPr bwMode="auto">
          <a:xfrm>
            <a:off x="7237413" y="5335588"/>
            <a:ext cx="144462" cy="287337"/>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6270" name="AutoShape 12"/>
          <p:cNvSpPr>
            <a:spLocks noChangeArrowheads="1"/>
          </p:cNvSpPr>
          <p:nvPr/>
        </p:nvSpPr>
        <p:spPr bwMode="auto">
          <a:xfrm rot="5400000">
            <a:off x="7165182" y="5406231"/>
            <a:ext cx="576262" cy="142875"/>
          </a:xfrm>
          <a:custGeom>
            <a:avLst/>
            <a:gdLst>
              <a:gd name="T0" fmla="*/ 2147483646 w 21600"/>
              <a:gd name="T1" fmla="*/ 20674601 h 21600"/>
              <a:gd name="T2" fmla="*/ 2147483646 w 21600"/>
              <a:gd name="T3" fmla="*/ 41348898 h 21600"/>
              <a:gd name="T4" fmla="*/ 1367824100 w 21600"/>
              <a:gd name="T5" fmla="*/ 20674601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3"/>
          <p:cNvSpPr>
            <a:spLocks noChangeShapeType="1"/>
          </p:cNvSpPr>
          <p:nvPr/>
        </p:nvSpPr>
        <p:spPr bwMode="auto">
          <a:xfrm flipH="1">
            <a:off x="6516688" y="5118100"/>
            <a:ext cx="863600" cy="0"/>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0" name="Line 14"/>
          <p:cNvSpPr>
            <a:spLocks noChangeShapeType="1"/>
          </p:cNvSpPr>
          <p:nvPr/>
        </p:nvSpPr>
        <p:spPr bwMode="auto">
          <a:xfrm flipH="1">
            <a:off x="6516688" y="5478463"/>
            <a:ext cx="719137" cy="1587"/>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96273" name="Picture 15" descr="ct_ms4200_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1831975"/>
            <a:ext cx="3025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6"/>
          <p:cNvSpPr>
            <a:spLocks noChangeShapeType="1"/>
          </p:cNvSpPr>
          <p:nvPr/>
        </p:nvSpPr>
        <p:spPr bwMode="auto">
          <a:xfrm>
            <a:off x="4783138" y="2746375"/>
            <a:ext cx="7937" cy="498475"/>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3" name="Line 17"/>
          <p:cNvSpPr>
            <a:spLocks noChangeShapeType="1"/>
          </p:cNvSpPr>
          <p:nvPr/>
        </p:nvSpPr>
        <p:spPr bwMode="auto">
          <a:xfrm>
            <a:off x="3898900" y="2741613"/>
            <a:ext cx="0" cy="503237"/>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cxnSp>
        <p:nvCxnSpPr>
          <p:cNvPr id="24" name="AutoShape 18"/>
          <p:cNvCxnSpPr>
            <a:cxnSpLocks noChangeShapeType="1"/>
            <a:stCxn id="96265" idx="1"/>
            <a:endCxn id="96262" idx="4"/>
          </p:cNvCxnSpPr>
          <p:nvPr/>
        </p:nvCxnSpPr>
        <p:spPr bwMode="auto">
          <a:xfrm flipH="1" flipV="1">
            <a:off x="3073400" y="5621338"/>
            <a:ext cx="9525" cy="465137"/>
          </a:xfrm>
          <a:prstGeom prst="straightConnector1">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77" name="Oval 19"/>
          <p:cNvSpPr>
            <a:spLocks noChangeArrowheads="1"/>
          </p:cNvSpPr>
          <p:nvPr/>
        </p:nvSpPr>
        <p:spPr bwMode="auto">
          <a:xfrm>
            <a:off x="3419475" y="4151313"/>
            <a:ext cx="1873250" cy="782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Communication</a:t>
            </a:r>
          </a:p>
        </p:txBody>
      </p:sp>
      <p:cxnSp>
        <p:nvCxnSpPr>
          <p:cNvPr id="96278" name="AutoShape 20"/>
          <p:cNvCxnSpPr>
            <a:cxnSpLocks noChangeShapeType="1"/>
          </p:cNvCxnSpPr>
          <p:nvPr/>
        </p:nvCxnSpPr>
        <p:spPr bwMode="auto">
          <a:xfrm flipH="1">
            <a:off x="4356100" y="3821113"/>
            <a:ext cx="3175" cy="3111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9" name="AutoShape 21"/>
          <p:cNvCxnSpPr>
            <a:cxnSpLocks noChangeShapeType="1"/>
          </p:cNvCxnSpPr>
          <p:nvPr/>
        </p:nvCxnSpPr>
        <p:spPr bwMode="auto">
          <a:xfrm>
            <a:off x="5076825" y="4829175"/>
            <a:ext cx="301625" cy="2349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80" name="AutoShape 22"/>
          <p:cNvCxnSpPr>
            <a:cxnSpLocks noChangeShapeType="1"/>
          </p:cNvCxnSpPr>
          <p:nvPr/>
        </p:nvCxnSpPr>
        <p:spPr bwMode="auto">
          <a:xfrm flipV="1">
            <a:off x="3276600" y="4757738"/>
            <a:ext cx="317500" cy="2349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98308" name="Rectangle 3"/>
          <p:cNvSpPr txBox="1">
            <a:spLocks noChangeArrowheads="1"/>
          </p:cNvSpPr>
          <p:nvPr/>
        </p:nvSpPr>
        <p:spPr bwMode="auto">
          <a:xfrm>
            <a:off x="28575" y="1524000"/>
            <a:ext cx="8870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Use case 1: Change Audio Volume</a:t>
            </a:r>
          </a:p>
        </p:txBody>
      </p:sp>
      <p:sp>
        <p:nvSpPr>
          <p:cNvPr id="98309" name="Rectangle 2"/>
          <p:cNvSpPr>
            <a:spLocks noChangeArrowheads="1"/>
          </p:cNvSpPr>
          <p:nvPr/>
        </p:nvSpPr>
        <p:spPr bwMode="auto">
          <a:xfrm>
            <a:off x="1692275" y="3186113"/>
            <a:ext cx="5256213" cy="2879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8310" name="Oval 3"/>
          <p:cNvSpPr>
            <a:spLocks noChangeArrowheads="1"/>
          </p:cNvSpPr>
          <p:nvPr/>
        </p:nvSpPr>
        <p:spPr bwMode="auto">
          <a:xfrm>
            <a:off x="2038350" y="5186363"/>
            <a:ext cx="1597025" cy="66357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NAV</a:t>
            </a:r>
          </a:p>
        </p:txBody>
      </p:sp>
      <p:sp>
        <p:nvSpPr>
          <p:cNvPr id="98311" name="Oval 4"/>
          <p:cNvSpPr>
            <a:spLocks noChangeArrowheads="1"/>
          </p:cNvSpPr>
          <p:nvPr/>
        </p:nvSpPr>
        <p:spPr bwMode="auto">
          <a:xfrm>
            <a:off x="5062538" y="5186363"/>
            <a:ext cx="1597025" cy="66357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RAD</a:t>
            </a:r>
          </a:p>
        </p:txBody>
      </p:sp>
      <p:sp>
        <p:nvSpPr>
          <p:cNvPr id="98312" name="Oval 5"/>
          <p:cNvSpPr>
            <a:spLocks noChangeArrowheads="1"/>
          </p:cNvSpPr>
          <p:nvPr/>
        </p:nvSpPr>
        <p:spPr bwMode="auto">
          <a:xfrm>
            <a:off x="3562350" y="3402013"/>
            <a:ext cx="1593850" cy="666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MMI</a:t>
            </a:r>
          </a:p>
        </p:txBody>
      </p:sp>
      <p:sp>
        <p:nvSpPr>
          <p:cNvPr id="98313" name="AutoShape 6"/>
          <p:cNvSpPr>
            <a:spLocks noChangeArrowheads="1"/>
          </p:cNvSpPr>
          <p:nvPr/>
        </p:nvSpPr>
        <p:spPr bwMode="auto">
          <a:xfrm>
            <a:off x="2514600" y="6324600"/>
            <a:ext cx="660400" cy="533400"/>
          </a:xfrm>
          <a:prstGeom prst="flowChartMagneticDisk">
            <a:avLst/>
          </a:prstGeom>
          <a:solidFill>
            <a:srgbClr val="B2B2B2"/>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latin typeface="ETH Light"/>
              </a:rPr>
              <a:t>DB</a:t>
            </a:r>
          </a:p>
        </p:txBody>
      </p:sp>
      <p:sp>
        <p:nvSpPr>
          <p:cNvPr id="98314" name="Line 7"/>
          <p:cNvSpPr>
            <a:spLocks noChangeShapeType="1"/>
          </p:cNvSpPr>
          <p:nvPr/>
        </p:nvSpPr>
        <p:spPr bwMode="auto">
          <a:xfrm flipV="1">
            <a:off x="7380288" y="4914900"/>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8"/>
          <p:cNvSpPr>
            <a:spLocks noChangeShapeType="1"/>
          </p:cNvSpPr>
          <p:nvPr/>
        </p:nvSpPr>
        <p:spPr bwMode="auto">
          <a:xfrm>
            <a:off x="7235825" y="4914900"/>
            <a:ext cx="144463"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9"/>
          <p:cNvSpPr>
            <a:spLocks noChangeShapeType="1"/>
          </p:cNvSpPr>
          <p:nvPr/>
        </p:nvSpPr>
        <p:spPr bwMode="auto">
          <a:xfrm flipH="1">
            <a:off x="7380288" y="4914900"/>
            <a:ext cx="144462"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Rectangle 10"/>
          <p:cNvSpPr>
            <a:spLocks noChangeArrowheads="1"/>
          </p:cNvSpPr>
          <p:nvPr/>
        </p:nvSpPr>
        <p:spPr bwMode="auto">
          <a:xfrm>
            <a:off x="7237413" y="5564188"/>
            <a:ext cx="144462" cy="287337"/>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8318" name="AutoShape 11"/>
          <p:cNvSpPr>
            <a:spLocks noChangeArrowheads="1"/>
          </p:cNvSpPr>
          <p:nvPr/>
        </p:nvSpPr>
        <p:spPr bwMode="auto">
          <a:xfrm rot="5400000">
            <a:off x="7165182" y="5634831"/>
            <a:ext cx="576262" cy="142875"/>
          </a:xfrm>
          <a:custGeom>
            <a:avLst/>
            <a:gdLst>
              <a:gd name="T0" fmla="*/ 2147483646 w 21600"/>
              <a:gd name="T1" fmla="*/ 20674601 h 21600"/>
              <a:gd name="T2" fmla="*/ 2147483646 w 21600"/>
              <a:gd name="T3" fmla="*/ 41348898 h 21600"/>
              <a:gd name="T4" fmla="*/ 1367824100 w 21600"/>
              <a:gd name="T5" fmla="*/ 20674601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2"/>
          <p:cNvSpPr>
            <a:spLocks noChangeShapeType="1"/>
          </p:cNvSpPr>
          <p:nvPr/>
        </p:nvSpPr>
        <p:spPr bwMode="auto">
          <a:xfrm flipH="1">
            <a:off x="6516688" y="5346700"/>
            <a:ext cx="863600" cy="0"/>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0" name="Line 13"/>
          <p:cNvSpPr>
            <a:spLocks noChangeShapeType="1"/>
          </p:cNvSpPr>
          <p:nvPr/>
        </p:nvSpPr>
        <p:spPr bwMode="auto">
          <a:xfrm flipH="1">
            <a:off x="6516688" y="5707063"/>
            <a:ext cx="719137" cy="1587"/>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98321" name="Picture 14" descr="ct_ms4200_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2060575"/>
            <a:ext cx="3024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15"/>
          <p:cNvSpPr>
            <a:spLocks noChangeShapeType="1"/>
          </p:cNvSpPr>
          <p:nvPr/>
        </p:nvSpPr>
        <p:spPr bwMode="auto">
          <a:xfrm>
            <a:off x="4783138" y="2974975"/>
            <a:ext cx="7937" cy="498475"/>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3" name="Line 16"/>
          <p:cNvSpPr>
            <a:spLocks noChangeShapeType="1"/>
          </p:cNvSpPr>
          <p:nvPr/>
        </p:nvSpPr>
        <p:spPr bwMode="auto">
          <a:xfrm>
            <a:off x="3898900" y="2970213"/>
            <a:ext cx="0" cy="503237"/>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cxnSp>
        <p:nvCxnSpPr>
          <p:cNvPr id="44" name="AutoShape 17"/>
          <p:cNvCxnSpPr>
            <a:cxnSpLocks noChangeShapeType="1"/>
            <a:stCxn id="98313" idx="1"/>
            <a:endCxn id="98310" idx="4"/>
          </p:cNvCxnSpPr>
          <p:nvPr/>
        </p:nvCxnSpPr>
        <p:spPr bwMode="auto">
          <a:xfrm flipH="1" flipV="1">
            <a:off x="3073400" y="5849938"/>
            <a:ext cx="9525" cy="465137"/>
          </a:xfrm>
          <a:prstGeom prst="straightConnector1">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325" name="Oval 18"/>
          <p:cNvSpPr>
            <a:spLocks noChangeArrowheads="1"/>
          </p:cNvSpPr>
          <p:nvPr/>
        </p:nvSpPr>
        <p:spPr bwMode="auto">
          <a:xfrm>
            <a:off x="3419475" y="4379913"/>
            <a:ext cx="1873250" cy="782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Communication</a:t>
            </a:r>
          </a:p>
        </p:txBody>
      </p:sp>
      <p:cxnSp>
        <p:nvCxnSpPr>
          <p:cNvPr id="98326" name="AutoShape 19"/>
          <p:cNvCxnSpPr>
            <a:cxnSpLocks noChangeShapeType="1"/>
            <a:endCxn id="98325" idx="0"/>
          </p:cNvCxnSpPr>
          <p:nvPr/>
        </p:nvCxnSpPr>
        <p:spPr bwMode="auto">
          <a:xfrm flipH="1">
            <a:off x="4719638" y="4075113"/>
            <a:ext cx="3175" cy="3048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7" name="AutoShape 20"/>
          <p:cNvCxnSpPr>
            <a:cxnSpLocks noChangeShapeType="1"/>
          </p:cNvCxnSpPr>
          <p:nvPr/>
        </p:nvCxnSpPr>
        <p:spPr bwMode="auto">
          <a:xfrm>
            <a:off x="4932363" y="5130800"/>
            <a:ext cx="257175" cy="252413"/>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8" name="AutoShape 21"/>
          <p:cNvCxnSpPr>
            <a:cxnSpLocks noChangeShapeType="1"/>
          </p:cNvCxnSpPr>
          <p:nvPr/>
        </p:nvCxnSpPr>
        <p:spPr bwMode="auto">
          <a:xfrm flipV="1">
            <a:off x="3276600" y="4986338"/>
            <a:ext cx="317500" cy="2349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329" name="Freeform 22"/>
          <p:cNvSpPr>
            <a:spLocks/>
          </p:cNvSpPr>
          <p:nvPr/>
        </p:nvSpPr>
        <p:spPr bwMode="auto">
          <a:xfrm>
            <a:off x="3851275" y="3006725"/>
            <a:ext cx="2557463" cy="2771775"/>
          </a:xfrm>
          <a:custGeom>
            <a:avLst/>
            <a:gdLst>
              <a:gd name="T0" fmla="*/ 0 w 1611"/>
              <a:gd name="T1" fmla="*/ 0 h 1837"/>
              <a:gd name="T2" fmla="*/ 2147483646 w 1611"/>
              <a:gd name="T3" fmla="*/ 2147483646 h 1837"/>
              <a:gd name="T4" fmla="*/ 2147483646 w 1611"/>
              <a:gd name="T5" fmla="*/ 2147483646 h 1837"/>
              <a:gd name="T6" fmla="*/ 2147483646 w 1611"/>
              <a:gd name="T7" fmla="*/ 2147483646 h 1837"/>
              <a:gd name="T8" fmla="*/ 2147483646 w 1611"/>
              <a:gd name="T9" fmla="*/ 2147483646 h 1837"/>
              <a:gd name="T10" fmla="*/ 2147483646 w 1611"/>
              <a:gd name="T11" fmla="*/ 2147483646 h 1837"/>
              <a:gd name="T12" fmla="*/ 2147483646 w 1611"/>
              <a:gd name="T13" fmla="*/ 2147483646 h 1837"/>
              <a:gd name="T14" fmla="*/ 2147483646 w 1611"/>
              <a:gd name="T15" fmla="*/ 2147483646 h 1837"/>
              <a:gd name="T16" fmla="*/ 2147483646 w 1611"/>
              <a:gd name="T17" fmla="*/ 2147483646 h 1837"/>
              <a:gd name="T18" fmla="*/ 2147483646 w 1611"/>
              <a:gd name="T19" fmla="*/ 2147483646 h 1837"/>
              <a:gd name="T20" fmla="*/ 2147483646 w 1611"/>
              <a:gd name="T21" fmla="*/ 2147483646 h 1837"/>
              <a:gd name="T22" fmla="*/ 2147483646 w 1611"/>
              <a:gd name="T23" fmla="*/ 2147483646 h 1837"/>
              <a:gd name="T24" fmla="*/ 2147483646 w 1611"/>
              <a:gd name="T25" fmla="*/ 2147483646 h 1837"/>
              <a:gd name="T26" fmla="*/ 2147483646 w 1611"/>
              <a:gd name="T27" fmla="*/ 0 h 18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11" h="1837">
                <a:moveTo>
                  <a:pt x="0" y="0"/>
                </a:moveTo>
                <a:cubicBezTo>
                  <a:pt x="4" y="181"/>
                  <a:pt x="8" y="363"/>
                  <a:pt x="46" y="544"/>
                </a:cubicBezTo>
                <a:cubicBezTo>
                  <a:pt x="84" y="725"/>
                  <a:pt x="136" y="914"/>
                  <a:pt x="227" y="1088"/>
                </a:cubicBezTo>
                <a:cubicBezTo>
                  <a:pt x="318" y="1262"/>
                  <a:pt x="431" y="1466"/>
                  <a:pt x="590" y="1587"/>
                </a:cubicBezTo>
                <a:cubicBezTo>
                  <a:pt x="749" y="1708"/>
                  <a:pt x="1021" y="1791"/>
                  <a:pt x="1180" y="1814"/>
                </a:cubicBezTo>
                <a:cubicBezTo>
                  <a:pt x="1339" y="1837"/>
                  <a:pt x="1475" y="1761"/>
                  <a:pt x="1543" y="1723"/>
                </a:cubicBezTo>
                <a:cubicBezTo>
                  <a:pt x="1611" y="1685"/>
                  <a:pt x="1611" y="1617"/>
                  <a:pt x="1588" y="1587"/>
                </a:cubicBezTo>
                <a:cubicBezTo>
                  <a:pt x="1565" y="1557"/>
                  <a:pt x="1483" y="1550"/>
                  <a:pt x="1407" y="1542"/>
                </a:cubicBezTo>
                <a:cubicBezTo>
                  <a:pt x="1331" y="1534"/>
                  <a:pt x="1240" y="1580"/>
                  <a:pt x="1134" y="1542"/>
                </a:cubicBezTo>
                <a:cubicBezTo>
                  <a:pt x="1028" y="1504"/>
                  <a:pt x="878" y="1413"/>
                  <a:pt x="772" y="1315"/>
                </a:cubicBezTo>
                <a:cubicBezTo>
                  <a:pt x="666" y="1217"/>
                  <a:pt x="559" y="1065"/>
                  <a:pt x="499" y="952"/>
                </a:cubicBezTo>
                <a:cubicBezTo>
                  <a:pt x="439" y="839"/>
                  <a:pt x="401" y="733"/>
                  <a:pt x="409" y="635"/>
                </a:cubicBezTo>
                <a:cubicBezTo>
                  <a:pt x="417" y="537"/>
                  <a:pt x="515" y="468"/>
                  <a:pt x="545" y="362"/>
                </a:cubicBezTo>
                <a:cubicBezTo>
                  <a:pt x="575" y="256"/>
                  <a:pt x="582" y="128"/>
                  <a:pt x="590" y="0"/>
                </a:cubicBezTo>
              </a:path>
            </a:pathLst>
          </a:custGeom>
          <a:noFill/>
          <a:ln w="19050" cap="flat" cmpd="sng">
            <a:solidFill>
              <a:srgbClr val="003399"/>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0" name="Freeform 23"/>
          <p:cNvSpPr>
            <a:spLocks/>
          </p:cNvSpPr>
          <p:nvPr/>
        </p:nvSpPr>
        <p:spPr bwMode="auto">
          <a:xfrm>
            <a:off x="5795963" y="5676900"/>
            <a:ext cx="1439862" cy="82550"/>
          </a:xfrm>
          <a:custGeom>
            <a:avLst/>
            <a:gdLst>
              <a:gd name="T0" fmla="*/ 0 w 907"/>
              <a:gd name="T1" fmla="*/ 2147483646 h 52"/>
              <a:gd name="T2" fmla="*/ 2147483646 w 907"/>
              <a:gd name="T3" fmla="*/ 2147483646 h 52"/>
              <a:gd name="T4" fmla="*/ 2147483646 w 907"/>
              <a:gd name="T5" fmla="*/ 0 h 52"/>
              <a:gd name="T6" fmla="*/ 0 60000 65536"/>
              <a:gd name="T7" fmla="*/ 0 60000 65536"/>
              <a:gd name="T8" fmla="*/ 0 60000 65536"/>
            </a:gdLst>
            <a:ahLst/>
            <a:cxnLst>
              <a:cxn ang="T6">
                <a:pos x="T0" y="T1"/>
              </a:cxn>
              <a:cxn ang="T7">
                <a:pos x="T2" y="T3"/>
              </a:cxn>
              <a:cxn ang="T8">
                <a:pos x="T4" y="T5"/>
              </a:cxn>
            </a:cxnLst>
            <a:rect l="0" t="0" r="r" b="b"/>
            <a:pathLst>
              <a:path w="907" h="52">
                <a:moveTo>
                  <a:pt x="0" y="45"/>
                </a:moveTo>
                <a:cubicBezTo>
                  <a:pt x="174" y="48"/>
                  <a:pt x="348" y="52"/>
                  <a:pt x="499" y="45"/>
                </a:cubicBezTo>
                <a:cubicBezTo>
                  <a:pt x="650" y="38"/>
                  <a:pt x="778" y="19"/>
                  <a:pt x="907" y="0"/>
                </a:cubicBezTo>
              </a:path>
            </a:pathLst>
          </a:custGeom>
          <a:noFill/>
          <a:ln w="19050" cap="flat" cmpd="sng">
            <a:solidFill>
              <a:srgbClr val="003399"/>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25"/>
          <p:cNvSpPr>
            <a:spLocks noChangeShapeType="1"/>
          </p:cNvSpPr>
          <p:nvPr/>
        </p:nvSpPr>
        <p:spPr bwMode="auto">
          <a:xfrm>
            <a:off x="4859338" y="3113088"/>
            <a:ext cx="2305050" cy="2520950"/>
          </a:xfrm>
          <a:prstGeom prst="line">
            <a:avLst/>
          </a:prstGeom>
          <a:noFill/>
          <a:ln w="19050">
            <a:solidFill>
              <a:srgbClr val="FF505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26"/>
          <p:cNvSpPr>
            <a:spLocks noChangeShapeType="1"/>
          </p:cNvSpPr>
          <p:nvPr/>
        </p:nvSpPr>
        <p:spPr bwMode="auto">
          <a:xfrm>
            <a:off x="3924300" y="3286125"/>
            <a:ext cx="792163" cy="0"/>
          </a:xfrm>
          <a:prstGeom prst="line">
            <a:avLst/>
          </a:prstGeom>
          <a:noFill/>
          <a:ln w="19050">
            <a:solidFill>
              <a:srgbClr val="FF505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27"/>
          <p:cNvSpPr txBox="1">
            <a:spLocks noChangeArrowheads="1"/>
          </p:cNvSpPr>
          <p:nvPr/>
        </p:nvSpPr>
        <p:spPr bwMode="auto">
          <a:xfrm>
            <a:off x="2595563" y="3082925"/>
            <a:ext cx="118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5050"/>
                </a:solidFill>
                <a:latin typeface="ETH Light"/>
              </a:rPr>
              <a:t>&lt; 200 ms</a:t>
            </a:r>
          </a:p>
        </p:txBody>
      </p:sp>
      <p:sp>
        <p:nvSpPr>
          <p:cNvPr id="54" name="Text Box 28"/>
          <p:cNvSpPr txBox="1">
            <a:spLocks noChangeArrowheads="1"/>
          </p:cNvSpPr>
          <p:nvPr/>
        </p:nvSpPr>
        <p:spPr bwMode="auto">
          <a:xfrm rot="2904268">
            <a:off x="5699125" y="4113213"/>
            <a:ext cx="102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5050"/>
                </a:solidFill>
                <a:latin typeface="ETH Light"/>
              </a:rPr>
              <a:t>&lt; 50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7" name="Rectangle 3"/>
          <p:cNvSpPr txBox="1">
            <a:spLocks noChangeArrowheads="1"/>
          </p:cNvSpPr>
          <p:nvPr/>
        </p:nvSpPr>
        <p:spPr bwMode="auto">
          <a:xfrm>
            <a:off x="-228600" y="1457325"/>
            <a:ext cx="30114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lvl="1">
              <a:defRPr/>
            </a:pPr>
            <a:r>
              <a:rPr lang="en-US" sz="2400" dirty="0" smtClean="0"/>
              <a:t>Use case 1: </a:t>
            </a:r>
          </a:p>
          <a:p>
            <a:pPr marL="366713" lvl="1" indent="0">
              <a:buFont typeface="Wingdings 2" panose="05020102010507070707" pitchFamily="18" charset="2"/>
              <a:buNone/>
              <a:defRPr/>
            </a:pPr>
            <a:r>
              <a:rPr lang="en-US" sz="1900" dirty="0" smtClean="0"/>
              <a:t>Change Audio </a:t>
            </a:r>
          </a:p>
          <a:p>
            <a:pPr marL="366713" lvl="1" indent="0">
              <a:buFont typeface="Wingdings 2" panose="05020102010507070707" pitchFamily="18" charset="2"/>
              <a:buNone/>
              <a:defRPr/>
            </a:pPr>
            <a:r>
              <a:rPr lang="en-US" sz="1900" dirty="0" smtClean="0"/>
              <a:t>Volume – Communication </a:t>
            </a:r>
          </a:p>
          <a:p>
            <a:pPr marL="366713" lvl="1" indent="0">
              <a:buFont typeface="Wingdings 2" panose="05020102010507070707" pitchFamily="18" charset="2"/>
              <a:buNone/>
              <a:defRPr/>
            </a:pPr>
            <a:r>
              <a:rPr lang="en-US" sz="1900" dirty="0" smtClean="0"/>
              <a:t>Resource Demand</a:t>
            </a:r>
          </a:p>
          <a:p>
            <a:pPr lvl="1">
              <a:defRPr/>
            </a:pPr>
            <a:endParaRPr lang="en-US" sz="2400" dirty="0" smtClean="0"/>
          </a:p>
        </p:txBody>
      </p:sp>
      <p:pic>
        <p:nvPicPr>
          <p:cNvPr id="100357" name="Picture 2" descr="ScenarioVol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888" y="1643063"/>
            <a:ext cx="64881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 descr="ScenarioVolume_Ev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3111500"/>
            <a:ext cx="88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 descr="ScenarioVolume_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25" y="3705225"/>
            <a:ext cx="2397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 descr="ScenarioVolume_Com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088" y="3883025"/>
            <a:ext cx="8032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 descr="ScenarioVolume_Co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088" y="5753100"/>
            <a:ext cx="1943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56"/>
                                        </p:tgtEl>
                                      </p:cBhvr>
                                      <p:by x="300000" y="30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xit" presetSubtype="0" fill="hold" nodeType="clickEffect">
                                  <p:stCondLst>
                                    <p:cond delay="0"/>
                                  </p:stCondLst>
                                  <p:childTnLst>
                                    <p:anim calcmode="lin" valueType="num">
                                      <p:cBhvr>
                                        <p:cTn id="10" dur="1000"/>
                                        <p:tgtEl>
                                          <p:spTgt spid="56"/>
                                        </p:tgtEl>
                                        <p:attrNameLst>
                                          <p:attrName>ppt_w</p:attrName>
                                        </p:attrNameLst>
                                      </p:cBhvr>
                                      <p:tavLst>
                                        <p:tav tm="0">
                                          <p:val>
                                            <p:strVal val="ppt_w"/>
                                          </p:val>
                                        </p:tav>
                                        <p:tav tm="100000">
                                          <p:val>
                                            <p:fltVal val="0"/>
                                          </p:val>
                                        </p:tav>
                                      </p:tavLst>
                                    </p:anim>
                                    <p:anim calcmode="lin" valueType="num">
                                      <p:cBhvr>
                                        <p:cTn id="11" dur="1000"/>
                                        <p:tgtEl>
                                          <p:spTgt spid="56"/>
                                        </p:tgtEl>
                                        <p:attrNameLst>
                                          <p:attrName>ppt_h</p:attrName>
                                        </p:attrNameLst>
                                      </p:cBhvr>
                                      <p:tavLst>
                                        <p:tav tm="0">
                                          <p:val>
                                            <p:strVal val="ppt_h"/>
                                          </p:val>
                                        </p:tav>
                                        <p:tav tm="100000">
                                          <p:val>
                                            <p:fltVal val="0"/>
                                          </p:val>
                                        </p:tav>
                                      </p:tavLst>
                                    </p:anim>
                                    <p:animEffect transition="out" filter="fade">
                                      <p:cBhvr>
                                        <p:cTn id="12" dur="1000"/>
                                        <p:tgtEl>
                                          <p:spTgt spid="56"/>
                                        </p:tgtEl>
                                      </p:cBhvr>
                                    </p:animEffect>
                                    <p:set>
                                      <p:cBhvr>
                                        <p:cTn id="13" dur="1" fill="hold">
                                          <p:stCondLst>
                                            <p:cond delay="999"/>
                                          </p:stCondLst>
                                        </p:cTn>
                                        <p:tgtEl>
                                          <p:spTgt spid="56"/>
                                        </p:tgtEl>
                                        <p:attrNameLst>
                                          <p:attrName>style.visibility</p:attrName>
                                        </p:attrNameLst>
                                      </p:cBhvr>
                                      <p:to>
                                        <p:strVal val="hidden"/>
                                      </p:to>
                                    </p:set>
                                  </p:childTnLst>
                                </p:cTn>
                              </p:par>
                            </p:childTnLst>
                          </p:cTn>
                        </p:par>
                        <p:par>
                          <p:cTn id="14" fill="hold" nodeType="afterGroup">
                            <p:stCondLst>
                              <p:cond delay="1000"/>
                            </p:stCondLst>
                            <p:childTnLst>
                              <p:par>
                                <p:cTn id="15" presetID="6" presetClass="emph" presetSubtype="0" fill="hold" nodeType="afterEffect">
                                  <p:stCondLst>
                                    <p:cond delay="0"/>
                                  </p:stCondLst>
                                  <p:childTnLst>
                                    <p:animScale>
                                      <p:cBhvr>
                                        <p:cTn id="16" dur="1000" fill="hold"/>
                                        <p:tgtEl>
                                          <p:spTgt spid="58"/>
                                        </p:tgtEl>
                                      </p:cBhvr>
                                      <p:by x="300000" y="30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1000"/>
                                        <p:tgtEl>
                                          <p:spTgt spid="58"/>
                                        </p:tgtEl>
                                        <p:attrNameLst>
                                          <p:attrName>ppt_w</p:attrName>
                                        </p:attrNameLst>
                                      </p:cBhvr>
                                      <p:tavLst>
                                        <p:tav tm="0">
                                          <p:val>
                                            <p:strVal val="ppt_w"/>
                                          </p:val>
                                        </p:tav>
                                        <p:tav tm="100000">
                                          <p:val>
                                            <p:fltVal val="0"/>
                                          </p:val>
                                        </p:tav>
                                      </p:tavLst>
                                    </p:anim>
                                    <p:anim calcmode="lin" valueType="num">
                                      <p:cBhvr>
                                        <p:cTn id="21" dur="1000"/>
                                        <p:tgtEl>
                                          <p:spTgt spid="58"/>
                                        </p:tgtEl>
                                        <p:attrNameLst>
                                          <p:attrName>ppt_h</p:attrName>
                                        </p:attrNameLst>
                                      </p:cBhvr>
                                      <p:tavLst>
                                        <p:tav tm="0">
                                          <p:val>
                                            <p:strVal val="ppt_h"/>
                                          </p:val>
                                        </p:tav>
                                        <p:tav tm="100000">
                                          <p:val>
                                            <p:fltVal val="0"/>
                                          </p:val>
                                        </p:tav>
                                      </p:tavLst>
                                    </p:anim>
                                    <p:animEffect transition="out" filter="fade">
                                      <p:cBhvr>
                                        <p:cTn id="22" dur="1000"/>
                                        <p:tgtEl>
                                          <p:spTgt spid="58"/>
                                        </p:tgtEl>
                                      </p:cBhvr>
                                    </p:animEffect>
                                    <p:set>
                                      <p:cBhvr>
                                        <p:cTn id="23" dur="1" fill="hold">
                                          <p:stCondLst>
                                            <p:cond delay="999"/>
                                          </p:stCondLst>
                                        </p:cTn>
                                        <p:tgtEl>
                                          <p:spTgt spid="58"/>
                                        </p:tgtEl>
                                        <p:attrNameLst>
                                          <p:attrName>style.visibility</p:attrName>
                                        </p:attrNameLst>
                                      </p:cBhvr>
                                      <p:to>
                                        <p:strVal val="hidden"/>
                                      </p:to>
                                    </p:set>
                                  </p:childTnLst>
                                </p:cTn>
                              </p:par>
                            </p:childTnLst>
                          </p:cTn>
                        </p:par>
                        <p:par>
                          <p:cTn id="24" fill="hold" nodeType="afterGroup">
                            <p:stCondLst>
                              <p:cond delay="1000"/>
                            </p:stCondLst>
                            <p:childTnLst>
                              <p:par>
                                <p:cTn id="25" presetID="6" presetClass="emph" presetSubtype="0" fill="hold" nodeType="afterEffect">
                                  <p:stCondLst>
                                    <p:cond delay="0"/>
                                  </p:stCondLst>
                                  <p:childTnLst>
                                    <p:animScale>
                                      <p:cBhvr>
                                        <p:cTn id="26" dur="1000" fill="hold"/>
                                        <p:tgtEl>
                                          <p:spTgt spid="59"/>
                                        </p:tgtEl>
                                      </p:cBhvr>
                                      <p:by x="280000" y="28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1000"/>
                                        <p:tgtEl>
                                          <p:spTgt spid="59"/>
                                        </p:tgtEl>
                                        <p:attrNameLst>
                                          <p:attrName>ppt_w</p:attrName>
                                        </p:attrNameLst>
                                      </p:cBhvr>
                                      <p:tavLst>
                                        <p:tav tm="0">
                                          <p:val>
                                            <p:strVal val="ppt_w"/>
                                          </p:val>
                                        </p:tav>
                                        <p:tav tm="100000">
                                          <p:val>
                                            <p:fltVal val="0"/>
                                          </p:val>
                                        </p:tav>
                                      </p:tavLst>
                                    </p:anim>
                                    <p:anim calcmode="lin" valueType="num">
                                      <p:cBhvr>
                                        <p:cTn id="31" dur="1000"/>
                                        <p:tgtEl>
                                          <p:spTgt spid="59"/>
                                        </p:tgtEl>
                                        <p:attrNameLst>
                                          <p:attrName>ppt_h</p:attrName>
                                        </p:attrNameLst>
                                      </p:cBhvr>
                                      <p:tavLst>
                                        <p:tav tm="0">
                                          <p:val>
                                            <p:strVal val="ppt_h"/>
                                          </p:val>
                                        </p:tav>
                                        <p:tav tm="100000">
                                          <p:val>
                                            <p:fltVal val="0"/>
                                          </p:val>
                                        </p:tav>
                                      </p:tavLst>
                                    </p:anim>
                                    <p:animEffect transition="out" filter="fade">
                                      <p:cBhvr>
                                        <p:cTn id="32" dur="1000"/>
                                        <p:tgtEl>
                                          <p:spTgt spid="59"/>
                                        </p:tgtEl>
                                      </p:cBhvr>
                                    </p:animEffect>
                                    <p:set>
                                      <p:cBhvr>
                                        <p:cTn id="33" dur="1" fill="hold">
                                          <p:stCondLst>
                                            <p:cond delay="999"/>
                                          </p:stCondLst>
                                        </p:cTn>
                                        <p:tgtEl>
                                          <p:spTgt spid="59"/>
                                        </p:tgtEl>
                                        <p:attrNameLst>
                                          <p:attrName>style.visibility</p:attrName>
                                        </p:attrNameLst>
                                      </p:cBhvr>
                                      <p:to>
                                        <p:strVal val="hidden"/>
                                      </p:to>
                                    </p:set>
                                  </p:childTnLst>
                                </p:cTn>
                              </p:par>
                            </p:childTnLst>
                          </p:cTn>
                        </p:par>
                        <p:par>
                          <p:cTn id="34" fill="hold" nodeType="afterGroup">
                            <p:stCondLst>
                              <p:cond delay="1000"/>
                            </p:stCondLst>
                            <p:childTnLst>
                              <p:par>
                                <p:cTn id="35" presetID="6" presetClass="emph" presetSubtype="0" fill="hold" nodeType="afterEffect">
                                  <p:stCondLst>
                                    <p:cond delay="0"/>
                                  </p:stCondLst>
                                  <p:childTnLst>
                                    <p:animScale>
                                      <p:cBhvr>
                                        <p:cTn id="36" dur="1000" fill="hold"/>
                                        <p:tgtEl>
                                          <p:spTgt spid="57"/>
                                        </p:tgtEl>
                                      </p:cBhvr>
                                      <p:by x="300000" y="3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nodeType="clickEffect">
                                  <p:stCondLst>
                                    <p:cond delay="0"/>
                                  </p:stCondLst>
                                  <p:childTnLst>
                                    <p:anim calcmode="lin" valueType="num">
                                      <p:cBhvr>
                                        <p:cTn id="40" dur="1000"/>
                                        <p:tgtEl>
                                          <p:spTgt spid="57"/>
                                        </p:tgtEl>
                                        <p:attrNameLst>
                                          <p:attrName>ppt_w</p:attrName>
                                        </p:attrNameLst>
                                      </p:cBhvr>
                                      <p:tavLst>
                                        <p:tav tm="0">
                                          <p:val>
                                            <p:strVal val="ppt_w"/>
                                          </p:val>
                                        </p:tav>
                                        <p:tav tm="100000">
                                          <p:val>
                                            <p:fltVal val="0"/>
                                          </p:val>
                                        </p:tav>
                                      </p:tavLst>
                                    </p:anim>
                                    <p:anim calcmode="lin" valueType="num">
                                      <p:cBhvr>
                                        <p:cTn id="41" dur="1000"/>
                                        <p:tgtEl>
                                          <p:spTgt spid="57"/>
                                        </p:tgtEl>
                                        <p:attrNameLst>
                                          <p:attrName>ppt_h</p:attrName>
                                        </p:attrNameLst>
                                      </p:cBhvr>
                                      <p:tavLst>
                                        <p:tav tm="0">
                                          <p:val>
                                            <p:strVal val="ppt_h"/>
                                          </p:val>
                                        </p:tav>
                                        <p:tav tm="100000">
                                          <p:val>
                                            <p:fltVal val="0"/>
                                          </p:val>
                                        </p:tav>
                                      </p:tavLst>
                                    </p:anim>
                                    <p:animEffect transition="out" filter="fade">
                                      <p:cBhvr>
                                        <p:cTn id="42" dur="1000"/>
                                        <p:tgtEl>
                                          <p:spTgt spid="57"/>
                                        </p:tgtEl>
                                      </p:cBhvr>
                                    </p:animEffect>
                                    <p:set>
                                      <p:cBhvr>
                                        <p:cTn id="43"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102404" name="Rectangle 3"/>
          <p:cNvSpPr txBox="1">
            <a:spLocks noChangeArrowheads="1"/>
          </p:cNvSpPr>
          <p:nvPr/>
        </p:nvSpPr>
        <p:spPr bwMode="auto">
          <a:xfrm>
            <a:off x="28575" y="1447800"/>
            <a:ext cx="8870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r>
              <a:rPr lang="en-US" altLang="en-US" sz="2400"/>
              <a:t>Use case 2: Lookup Destination Address</a:t>
            </a:r>
          </a:p>
        </p:txBody>
      </p:sp>
      <p:sp>
        <p:nvSpPr>
          <p:cNvPr id="102405" name="Rectangle 2"/>
          <p:cNvSpPr>
            <a:spLocks noChangeArrowheads="1"/>
          </p:cNvSpPr>
          <p:nvPr/>
        </p:nvSpPr>
        <p:spPr bwMode="auto">
          <a:xfrm>
            <a:off x="1692275" y="3128963"/>
            <a:ext cx="5256213" cy="2879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02406" name="Oval 3"/>
          <p:cNvSpPr>
            <a:spLocks noChangeArrowheads="1"/>
          </p:cNvSpPr>
          <p:nvPr/>
        </p:nvSpPr>
        <p:spPr bwMode="auto">
          <a:xfrm>
            <a:off x="2038350" y="5129213"/>
            <a:ext cx="1597025" cy="66357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NAV</a:t>
            </a:r>
          </a:p>
        </p:txBody>
      </p:sp>
      <p:sp>
        <p:nvSpPr>
          <p:cNvPr id="102407" name="Oval 4"/>
          <p:cNvSpPr>
            <a:spLocks noChangeArrowheads="1"/>
          </p:cNvSpPr>
          <p:nvPr/>
        </p:nvSpPr>
        <p:spPr bwMode="auto">
          <a:xfrm>
            <a:off x="5062538" y="5129213"/>
            <a:ext cx="1597025" cy="66357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RAD</a:t>
            </a:r>
          </a:p>
        </p:txBody>
      </p:sp>
      <p:sp>
        <p:nvSpPr>
          <p:cNvPr id="102408" name="Oval 5"/>
          <p:cNvSpPr>
            <a:spLocks noChangeArrowheads="1"/>
          </p:cNvSpPr>
          <p:nvPr/>
        </p:nvSpPr>
        <p:spPr bwMode="auto">
          <a:xfrm>
            <a:off x="3562350" y="3344863"/>
            <a:ext cx="1593850" cy="666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MMI</a:t>
            </a:r>
          </a:p>
        </p:txBody>
      </p:sp>
      <p:sp>
        <p:nvSpPr>
          <p:cNvPr id="102409" name="AutoShape 6"/>
          <p:cNvSpPr>
            <a:spLocks noChangeArrowheads="1"/>
          </p:cNvSpPr>
          <p:nvPr/>
        </p:nvSpPr>
        <p:spPr bwMode="auto">
          <a:xfrm>
            <a:off x="2514600" y="6267450"/>
            <a:ext cx="660400" cy="533400"/>
          </a:xfrm>
          <a:prstGeom prst="flowChartMagneticDisk">
            <a:avLst/>
          </a:prstGeom>
          <a:solidFill>
            <a:srgbClr val="B2B2B2"/>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latin typeface="ETH Light"/>
              </a:rPr>
              <a:t>DB</a:t>
            </a:r>
          </a:p>
        </p:txBody>
      </p:sp>
      <p:sp>
        <p:nvSpPr>
          <p:cNvPr id="102410" name="Line 7"/>
          <p:cNvSpPr>
            <a:spLocks noChangeShapeType="1"/>
          </p:cNvSpPr>
          <p:nvPr/>
        </p:nvSpPr>
        <p:spPr bwMode="auto">
          <a:xfrm flipV="1">
            <a:off x="7380288" y="4857750"/>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8"/>
          <p:cNvSpPr>
            <a:spLocks noChangeShapeType="1"/>
          </p:cNvSpPr>
          <p:nvPr/>
        </p:nvSpPr>
        <p:spPr bwMode="auto">
          <a:xfrm>
            <a:off x="7235825" y="4857750"/>
            <a:ext cx="144463"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9"/>
          <p:cNvSpPr>
            <a:spLocks noChangeShapeType="1"/>
          </p:cNvSpPr>
          <p:nvPr/>
        </p:nvSpPr>
        <p:spPr bwMode="auto">
          <a:xfrm flipH="1">
            <a:off x="7380288" y="4857750"/>
            <a:ext cx="144462"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Rectangle 10"/>
          <p:cNvSpPr>
            <a:spLocks noChangeArrowheads="1"/>
          </p:cNvSpPr>
          <p:nvPr/>
        </p:nvSpPr>
        <p:spPr bwMode="auto">
          <a:xfrm>
            <a:off x="7237413" y="5507038"/>
            <a:ext cx="144462" cy="287337"/>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02414" name="AutoShape 11"/>
          <p:cNvSpPr>
            <a:spLocks noChangeArrowheads="1"/>
          </p:cNvSpPr>
          <p:nvPr/>
        </p:nvSpPr>
        <p:spPr bwMode="auto">
          <a:xfrm rot="5400000">
            <a:off x="7165182" y="5577681"/>
            <a:ext cx="576262" cy="142875"/>
          </a:xfrm>
          <a:custGeom>
            <a:avLst/>
            <a:gdLst>
              <a:gd name="T0" fmla="*/ 2147483646 w 21600"/>
              <a:gd name="T1" fmla="*/ 20674601 h 21600"/>
              <a:gd name="T2" fmla="*/ 2147483646 w 21600"/>
              <a:gd name="T3" fmla="*/ 41348898 h 21600"/>
              <a:gd name="T4" fmla="*/ 1367824100 w 21600"/>
              <a:gd name="T5" fmla="*/ 20674601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12"/>
          <p:cNvSpPr>
            <a:spLocks noChangeShapeType="1"/>
          </p:cNvSpPr>
          <p:nvPr/>
        </p:nvSpPr>
        <p:spPr bwMode="auto">
          <a:xfrm flipH="1">
            <a:off x="6516688" y="5289550"/>
            <a:ext cx="863600" cy="0"/>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6" name="Line 13"/>
          <p:cNvSpPr>
            <a:spLocks noChangeShapeType="1"/>
          </p:cNvSpPr>
          <p:nvPr/>
        </p:nvSpPr>
        <p:spPr bwMode="auto">
          <a:xfrm flipH="1">
            <a:off x="6516688" y="5649913"/>
            <a:ext cx="719137" cy="1587"/>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102417" name="Picture 14" descr="ct_ms4200_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1905000"/>
            <a:ext cx="2886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Line 15"/>
          <p:cNvSpPr>
            <a:spLocks noChangeShapeType="1"/>
          </p:cNvSpPr>
          <p:nvPr/>
        </p:nvSpPr>
        <p:spPr bwMode="auto">
          <a:xfrm>
            <a:off x="4791075" y="2768600"/>
            <a:ext cx="0" cy="647700"/>
          </a:xfrm>
          <a:prstGeom prst="line">
            <a:avLst/>
          </a:prstGeom>
          <a:noFill/>
          <a:ln w="19050">
            <a:solidFill>
              <a:schemeClr val="accent1">
                <a:lumMod val="50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9" name="Line 16"/>
          <p:cNvSpPr>
            <a:spLocks noChangeShapeType="1"/>
          </p:cNvSpPr>
          <p:nvPr/>
        </p:nvSpPr>
        <p:spPr bwMode="auto">
          <a:xfrm>
            <a:off x="3898900" y="2849563"/>
            <a:ext cx="0" cy="503237"/>
          </a:xfrm>
          <a:prstGeom prst="line">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cxnSp>
        <p:nvCxnSpPr>
          <p:cNvPr id="70" name="AutoShape 17"/>
          <p:cNvCxnSpPr>
            <a:cxnSpLocks noChangeShapeType="1"/>
          </p:cNvCxnSpPr>
          <p:nvPr/>
        </p:nvCxnSpPr>
        <p:spPr bwMode="auto">
          <a:xfrm flipH="1" flipV="1">
            <a:off x="3046413" y="5792788"/>
            <a:ext cx="1587" cy="465137"/>
          </a:xfrm>
          <a:prstGeom prst="straightConnector1">
            <a:avLst/>
          </a:prstGeom>
          <a:noFill/>
          <a:ln w="190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1" name="Oval 18"/>
          <p:cNvSpPr>
            <a:spLocks noChangeArrowheads="1"/>
          </p:cNvSpPr>
          <p:nvPr/>
        </p:nvSpPr>
        <p:spPr bwMode="auto">
          <a:xfrm>
            <a:off x="3419475" y="4322763"/>
            <a:ext cx="1873250" cy="782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ETH Light"/>
              </a:rPr>
              <a:t>Communication</a:t>
            </a:r>
          </a:p>
        </p:txBody>
      </p:sp>
      <p:cxnSp>
        <p:nvCxnSpPr>
          <p:cNvPr id="102422" name="AutoShape 19"/>
          <p:cNvCxnSpPr>
            <a:cxnSpLocks noChangeShapeType="1"/>
          </p:cNvCxnSpPr>
          <p:nvPr/>
        </p:nvCxnSpPr>
        <p:spPr bwMode="auto">
          <a:xfrm flipH="1">
            <a:off x="4721225" y="4011613"/>
            <a:ext cx="3175" cy="3111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23" name="AutoShape 20"/>
          <p:cNvCxnSpPr>
            <a:cxnSpLocks noChangeShapeType="1"/>
            <a:stCxn id="102421" idx="5"/>
            <a:endCxn id="102407" idx="1"/>
          </p:cNvCxnSpPr>
          <p:nvPr/>
        </p:nvCxnSpPr>
        <p:spPr bwMode="auto">
          <a:xfrm>
            <a:off x="5437188" y="4991100"/>
            <a:ext cx="301625" cy="2349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24" name="AutoShape 21"/>
          <p:cNvCxnSpPr>
            <a:cxnSpLocks noChangeShapeType="1"/>
          </p:cNvCxnSpPr>
          <p:nvPr/>
        </p:nvCxnSpPr>
        <p:spPr bwMode="auto">
          <a:xfrm flipV="1">
            <a:off x="3709988" y="4991100"/>
            <a:ext cx="328612" cy="26035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5" name="Freeform 22"/>
          <p:cNvSpPr>
            <a:spLocks/>
          </p:cNvSpPr>
          <p:nvPr/>
        </p:nvSpPr>
        <p:spPr bwMode="auto">
          <a:xfrm>
            <a:off x="2603500" y="2913063"/>
            <a:ext cx="2112963" cy="3490912"/>
          </a:xfrm>
          <a:custGeom>
            <a:avLst/>
            <a:gdLst>
              <a:gd name="T0" fmla="*/ 2147483646 w 1331"/>
              <a:gd name="T1" fmla="*/ 0 h 2199"/>
              <a:gd name="T2" fmla="*/ 2147483646 w 1331"/>
              <a:gd name="T3" fmla="*/ 2147483646 h 2199"/>
              <a:gd name="T4" fmla="*/ 2147483646 w 1331"/>
              <a:gd name="T5" fmla="*/ 2147483646 h 2199"/>
              <a:gd name="T6" fmla="*/ 2147483646 w 1331"/>
              <a:gd name="T7" fmla="*/ 2147483646 h 2199"/>
              <a:gd name="T8" fmla="*/ 2147483646 w 1331"/>
              <a:gd name="T9" fmla="*/ 2147483646 h 2199"/>
              <a:gd name="T10" fmla="*/ 2147483646 w 1331"/>
              <a:gd name="T11" fmla="*/ 2147483646 h 2199"/>
              <a:gd name="T12" fmla="*/ 2147483646 w 1331"/>
              <a:gd name="T13" fmla="*/ 2147483646 h 2199"/>
              <a:gd name="T14" fmla="*/ 2147483646 w 1331"/>
              <a:gd name="T15" fmla="*/ 2147483646 h 2199"/>
              <a:gd name="T16" fmla="*/ 2147483646 w 1331"/>
              <a:gd name="T17" fmla="*/ 2147483646 h 2199"/>
              <a:gd name="T18" fmla="*/ 2147483646 w 1331"/>
              <a:gd name="T19" fmla="*/ 2147483646 h 2199"/>
              <a:gd name="T20" fmla="*/ 2147483646 w 1331"/>
              <a:gd name="T21" fmla="*/ 2147483646 h 2199"/>
              <a:gd name="T22" fmla="*/ 2147483646 w 1331"/>
              <a:gd name="T23" fmla="*/ 2147483646 h 2199"/>
              <a:gd name="T24" fmla="*/ 2147483646 w 1331"/>
              <a:gd name="T25" fmla="*/ 2147483646 h 2199"/>
              <a:gd name="T26" fmla="*/ 2147483646 w 1331"/>
              <a:gd name="T27" fmla="*/ 2147483646 h 2199"/>
              <a:gd name="T28" fmla="*/ 2147483646 w 1331"/>
              <a:gd name="T29" fmla="*/ 0 h 2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1" h="2199">
                <a:moveTo>
                  <a:pt x="786" y="0"/>
                </a:moveTo>
                <a:cubicBezTo>
                  <a:pt x="794" y="105"/>
                  <a:pt x="802" y="211"/>
                  <a:pt x="832" y="317"/>
                </a:cubicBezTo>
                <a:cubicBezTo>
                  <a:pt x="862" y="423"/>
                  <a:pt x="945" y="522"/>
                  <a:pt x="968" y="635"/>
                </a:cubicBezTo>
                <a:cubicBezTo>
                  <a:pt x="991" y="748"/>
                  <a:pt x="1013" y="900"/>
                  <a:pt x="968" y="998"/>
                </a:cubicBezTo>
                <a:cubicBezTo>
                  <a:pt x="923" y="1096"/>
                  <a:pt x="840" y="1142"/>
                  <a:pt x="696" y="1225"/>
                </a:cubicBezTo>
                <a:cubicBezTo>
                  <a:pt x="552" y="1308"/>
                  <a:pt x="212" y="1353"/>
                  <a:pt x="106" y="1497"/>
                </a:cubicBezTo>
                <a:cubicBezTo>
                  <a:pt x="0" y="1641"/>
                  <a:pt x="46" y="1973"/>
                  <a:pt x="61" y="2086"/>
                </a:cubicBezTo>
                <a:cubicBezTo>
                  <a:pt x="76" y="2199"/>
                  <a:pt x="167" y="2184"/>
                  <a:pt x="197" y="2177"/>
                </a:cubicBezTo>
                <a:cubicBezTo>
                  <a:pt x="227" y="2170"/>
                  <a:pt x="235" y="2116"/>
                  <a:pt x="242" y="2041"/>
                </a:cubicBezTo>
                <a:cubicBezTo>
                  <a:pt x="249" y="1966"/>
                  <a:pt x="219" y="1800"/>
                  <a:pt x="242" y="1724"/>
                </a:cubicBezTo>
                <a:cubicBezTo>
                  <a:pt x="265" y="1648"/>
                  <a:pt x="287" y="1640"/>
                  <a:pt x="378" y="1587"/>
                </a:cubicBezTo>
                <a:cubicBezTo>
                  <a:pt x="469" y="1534"/>
                  <a:pt x="658" y="1481"/>
                  <a:pt x="786" y="1406"/>
                </a:cubicBezTo>
                <a:cubicBezTo>
                  <a:pt x="914" y="1331"/>
                  <a:pt x="1066" y="1262"/>
                  <a:pt x="1149" y="1134"/>
                </a:cubicBezTo>
                <a:cubicBezTo>
                  <a:pt x="1232" y="1006"/>
                  <a:pt x="1255" y="824"/>
                  <a:pt x="1285" y="635"/>
                </a:cubicBezTo>
                <a:cubicBezTo>
                  <a:pt x="1315" y="446"/>
                  <a:pt x="1323" y="113"/>
                  <a:pt x="1331" y="0"/>
                </a:cubicBezTo>
              </a:path>
            </a:pathLst>
          </a:custGeom>
          <a:noFill/>
          <a:ln w="19050" cap="flat" cmpd="sng">
            <a:solidFill>
              <a:srgbClr val="003399"/>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23"/>
          <p:cNvSpPr>
            <a:spLocks noChangeShapeType="1"/>
          </p:cNvSpPr>
          <p:nvPr/>
        </p:nvSpPr>
        <p:spPr bwMode="auto">
          <a:xfrm>
            <a:off x="3924300" y="3228975"/>
            <a:ext cx="792163" cy="0"/>
          </a:xfrm>
          <a:prstGeom prst="line">
            <a:avLst/>
          </a:prstGeom>
          <a:noFill/>
          <a:ln w="19050">
            <a:solidFill>
              <a:srgbClr val="FF505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Text Box 24"/>
          <p:cNvSpPr txBox="1">
            <a:spLocks noChangeArrowheads="1"/>
          </p:cNvSpPr>
          <p:nvPr/>
        </p:nvSpPr>
        <p:spPr bwMode="auto">
          <a:xfrm>
            <a:off x="2595563" y="3025775"/>
            <a:ext cx="118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5050"/>
                </a:solidFill>
                <a:latin typeface="ETH Light"/>
              </a:rPr>
              <a:t>&lt; 200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sz="quarter" idx="1"/>
          </p:nvPr>
        </p:nvSpPr>
        <p:spPr>
          <a:xfrm>
            <a:off x="685800" y="685800"/>
            <a:ext cx="9372600" cy="457200"/>
          </a:xfrm>
        </p:spPr>
        <p:txBody>
          <a:bodyPr/>
          <a:lstStyle/>
          <a:p>
            <a:pPr eaLnBrk="1" hangingPunct="1"/>
            <a:r>
              <a:rPr lang="en-US" altLang="en-US" sz="2600" b="1" smtClean="0"/>
              <a:t>Application:  In-Car Navigation System</a:t>
            </a:r>
          </a:p>
        </p:txBody>
      </p:sp>
      <p:sp>
        <p:nvSpPr>
          <p:cNvPr id="8" name="Title 1"/>
          <p:cNvSpPr>
            <a:spLocks noGrp="1"/>
          </p:cNvSpPr>
          <p:nvPr>
            <p:ph type="title"/>
          </p:nvPr>
        </p:nvSpPr>
        <p:spPr>
          <a:xfrm>
            <a:off x="612775" y="0"/>
            <a:ext cx="8153400" cy="685800"/>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7" name="Rectangle 3"/>
          <p:cNvSpPr txBox="1">
            <a:spLocks noChangeArrowheads="1"/>
          </p:cNvSpPr>
          <p:nvPr/>
        </p:nvSpPr>
        <p:spPr bwMode="auto">
          <a:xfrm>
            <a:off x="-228600" y="1457325"/>
            <a:ext cx="30114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lvl="1">
              <a:defRPr/>
            </a:pPr>
            <a:r>
              <a:rPr lang="en-US" sz="2400" dirty="0" smtClean="0"/>
              <a:t>Use case 1: </a:t>
            </a:r>
          </a:p>
          <a:p>
            <a:pPr marL="366713" lvl="1" indent="0">
              <a:buFont typeface="Wingdings 2" panose="05020102010507070707" pitchFamily="18" charset="2"/>
              <a:buNone/>
              <a:defRPr/>
            </a:pPr>
            <a:r>
              <a:rPr lang="en-US" sz="2000" dirty="0" smtClean="0"/>
              <a:t>Lookup Destination Address</a:t>
            </a:r>
            <a:endParaRPr lang="en-US" sz="1900" dirty="0" smtClean="0"/>
          </a:p>
          <a:p>
            <a:pPr lvl="1">
              <a:defRPr/>
            </a:pPr>
            <a:endParaRPr lang="en-US" sz="2400" dirty="0" smtClean="0"/>
          </a:p>
        </p:txBody>
      </p:sp>
      <p:pic>
        <p:nvPicPr>
          <p:cNvPr id="104453" name="Picture 3" descr="ScenarioAd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97000"/>
            <a:ext cx="6624638"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a:t>
            </a:r>
          </a:p>
        </p:txBody>
      </p:sp>
      <p:sp>
        <p:nvSpPr>
          <p:cNvPr id="106499"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106500" name="Rectangle 3"/>
          <p:cNvSpPr txBox="1">
            <a:spLocks noChangeArrowheads="1"/>
          </p:cNvSpPr>
          <p:nvPr/>
        </p:nvSpPr>
        <p:spPr bwMode="auto">
          <a:xfrm>
            <a:off x="76200" y="1905000"/>
            <a:ext cx="88709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lvl="1">
              <a:spcBef>
                <a:spcPct val="15000"/>
              </a:spcBef>
            </a:pPr>
            <a:r>
              <a:rPr lang="en-US" altLang="en-US" sz="2400"/>
              <a:t>A visual formalism for specifying hierarchical state machines</a:t>
            </a:r>
          </a:p>
          <a:p>
            <a:pPr lvl="2">
              <a:spcBef>
                <a:spcPct val="15000"/>
              </a:spcBef>
            </a:pPr>
            <a:r>
              <a:rPr lang="en-US" altLang="en-US" sz="2100"/>
              <a:t>“A Visual Formalism for Complex Systems,” David Harel, Science of Computer Programming, 1987</a:t>
            </a:r>
          </a:p>
          <a:p>
            <a:pPr lvl="1">
              <a:spcBef>
                <a:spcPct val="15000"/>
              </a:spcBef>
            </a:pPr>
            <a:r>
              <a:rPr lang="en-US" altLang="en-US" sz="2400"/>
              <a:t>Especially useful for modeling reactive systems </a:t>
            </a:r>
          </a:p>
          <a:p>
            <a:pPr lvl="2">
              <a:spcBef>
                <a:spcPct val="15000"/>
              </a:spcBef>
            </a:pPr>
            <a:r>
              <a:rPr lang="en-US" altLang="en-US" sz="2100"/>
              <a:t>systems which continuously react to internal or external events without terminating </a:t>
            </a:r>
          </a:p>
          <a:p>
            <a:pPr lvl="1">
              <a:spcBef>
                <a:spcPct val="15000"/>
              </a:spcBef>
            </a:pPr>
            <a:r>
              <a:rPr lang="en-US" altLang="en-US" sz="2400"/>
              <a:t>Statecharts is a formal language, it has formal semantics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08547"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409416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buFontTx/>
              <a:buNone/>
              <a:defRPr/>
            </a:pPr>
            <a:r>
              <a:rPr lang="en-US" sz="2400" dirty="0" err="1" smtClean="0">
                <a:latin typeface="+mj-lt"/>
              </a:rPr>
              <a:t>Statecharts</a:t>
            </a:r>
            <a:r>
              <a:rPr lang="en-US" sz="2400" dirty="0" smtClean="0">
                <a:latin typeface="+mj-lt"/>
              </a:rPr>
              <a:t> characteristics:</a:t>
            </a:r>
          </a:p>
          <a:p>
            <a:pPr eaLnBrk="1" hangingPunct="1">
              <a:defRPr/>
            </a:pPr>
            <a:r>
              <a:rPr lang="en-US" sz="2400" dirty="0" smtClean="0">
                <a:latin typeface="+mj-lt"/>
              </a:rPr>
              <a:t>Hierarchical grouping of states </a:t>
            </a:r>
          </a:p>
          <a:p>
            <a:pPr lvl="1" eaLnBrk="1" hangingPunct="1">
              <a:defRPr/>
            </a:pPr>
            <a:r>
              <a:rPr lang="en-US" sz="2000" dirty="0" err="1" smtClean="0">
                <a:latin typeface="+mj-lt"/>
              </a:rPr>
              <a:t>superstates</a:t>
            </a:r>
            <a:r>
              <a:rPr lang="en-US" sz="2000" dirty="0" smtClean="0">
                <a:latin typeface="+mj-lt"/>
              </a:rPr>
              <a:t> are formed by grouping other states</a:t>
            </a:r>
          </a:p>
        </p:txBody>
      </p:sp>
      <p:pic>
        <p:nvPicPr>
          <p:cNvPr id="1085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4203700"/>
            <a:ext cx="496887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0" name="AutoShape 3"/>
          <p:cNvSpPr>
            <a:spLocks noChangeArrowheads="1"/>
          </p:cNvSpPr>
          <p:nvPr/>
        </p:nvSpPr>
        <p:spPr bwMode="auto">
          <a:xfrm>
            <a:off x="6403975" y="3835400"/>
            <a:ext cx="533400" cy="457200"/>
          </a:xfrm>
          <a:prstGeom prst="downArrow">
            <a:avLst>
              <a:gd name="adj1" fmla="val 50000"/>
              <a:gd name="adj2" fmla="val 25000"/>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 name="Oval 7"/>
          <p:cNvSpPr>
            <a:spLocks noChangeArrowheads="1"/>
          </p:cNvSpPr>
          <p:nvPr/>
        </p:nvSpPr>
        <p:spPr bwMode="blackWhite">
          <a:xfrm>
            <a:off x="6403975" y="6140450"/>
            <a:ext cx="174625" cy="165100"/>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085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1600200"/>
            <a:ext cx="4897437"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4.16667E-6 2.59259E-6 L -0.21927 -0.12755 " pathEditMode="relative" rAng="0" ptsTypes="AA">
                                      <p:cBhvr>
                                        <p:cTn id="10" dur="2000" fill="hold"/>
                                        <p:tgtEl>
                                          <p:spTgt spid="7"/>
                                        </p:tgtEl>
                                        <p:attrNameLst>
                                          <p:attrName>ppt_x</p:attrName>
                                          <p:attrName>ppt_y</p:attrName>
                                        </p:attrNameLst>
                                      </p:cBhvr>
                                      <p:rCtr x="-10972" y="-638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2" nodeType="clickEffect">
                                  <p:stCondLst>
                                    <p:cond delay="0"/>
                                  </p:stCondLst>
                                  <p:childTnLst>
                                    <p:animMotion origin="layout" path="M -0.21927 -0.12755 L -0.10348 -0.12477 " pathEditMode="relative" rAng="0" ptsTypes="AA">
                                      <p:cBhvr>
                                        <p:cTn id="14" dur="2000" fill="hold"/>
                                        <p:tgtEl>
                                          <p:spTgt spid="7"/>
                                        </p:tgtEl>
                                        <p:attrNameLst>
                                          <p:attrName>ppt_x</p:attrName>
                                          <p:attrName>ppt_y</p:attrName>
                                        </p:attrNameLst>
                                      </p:cBhvr>
                                      <p:rCtr x="5781" y="13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3" nodeType="clickEffect">
                                  <p:stCondLst>
                                    <p:cond delay="0"/>
                                  </p:stCondLst>
                                  <p:childTnLst>
                                    <p:animMotion origin="layout" path="M -0.09862 -0.12477 L 0.00972 -0.12477 " pathEditMode="relative" rAng="0" ptsTypes="AA">
                                      <p:cBhvr>
                                        <p:cTn id="18" dur="2000" fill="hold"/>
                                        <p:tgtEl>
                                          <p:spTgt spid="7"/>
                                        </p:tgtEl>
                                        <p:attrNameLst>
                                          <p:attrName>ppt_x</p:attrName>
                                          <p:attrName>ppt_y</p:attrName>
                                        </p:attrNameLst>
                                      </p:cBhvr>
                                      <p:rCtr x="5417"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4" nodeType="clickEffect">
                                  <p:stCondLst>
                                    <p:cond delay="0"/>
                                  </p:stCondLst>
                                  <p:childTnLst>
                                    <p:animMotion origin="layout" path="M 0.00972 -0.12477 L 0.00486 2.59259E-6 " pathEditMode="relative" rAng="0" ptsTypes="AA">
                                      <p:cBhvr>
                                        <p:cTn id="22" dur="2000" fill="hold"/>
                                        <p:tgtEl>
                                          <p:spTgt spid="7"/>
                                        </p:tgtEl>
                                        <p:attrNameLst>
                                          <p:attrName>ppt_x</p:attrName>
                                          <p:attrName>ppt_y</p:attrName>
                                        </p:attrNameLst>
                                      </p:cBhvr>
                                      <p:rCtr x="-243"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altLang="en-US" b="1" smtClean="0"/>
              <a:t>Textbook</a:t>
            </a:r>
          </a:p>
        </p:txBody>
      </p:sp>
      <p:sp>
        <p:nvSpPr>
          <p:cNvPr id="17411" name="Content Placeholder 2"/>
          <p:cNvSpPr>
            <a:spLocks noGrp="1"/>
          </p:cNvSpPr>
          <p:nvPr>
            <p:ph sz="quarter" idx="1"/>
          </p:nvPr>
        </p:nvSpPr>
        <p:spPr>
          <a:xfrm>
            <a:off x="107950" y="1600200"/>
            <a:ext cx="8928100" cy="5068888"/>
          </a:xfrm>
        </p:spPr>
        <p:txBody>
          <a:bodyPr/>
          <a:lstStyle/>
          <a:p>
            <a:pPr lvl="1" eaLnBrk="1" hangingPunct="1"/>
            <a:endParaRPr lang="en-US" altLang="en-US" sz="1800" smtClean="0"/>
          </a:p>
          <a:p>
            <a:pPr lvl="2" eaLnBrk="1" hangingPunct="1"/>
            <a:r>
              <a:rPr lang="en-US" altLang="en-US" sz="2000" smtClean="0">
                <a:latin typeface="Arial" panose="020B0604020202020204" pitchFamily="34" charset="0"/>
                <a:cs typeface="Arial" panose="020B0604020202020204" pitchFamily="34" charset="0"/>
              </a:rPr>
              <a:t>Main textbook:</a:t>
            </a:r>
          </a:p>
          <a:p>
            <a:pPr lvl="3" eaLnBrk="1" hangingPunct="1"/>
            <a:r>
              <a:rPr lang="ro-RO" altLang="en-US" smtClean="0">
                <a:latin typeface="Arial" panose="020B0604020202020204" pitchFamily="34" charset="0"/>
                <a:cs typeface="Arial" panose="020B0604020202020204" pitchFamily="34" charset="0"/>
              </a:rPr>
              <a:t>Han-Way Huang</a:t>
            </a:r>
            <a:r>
              <a:rPr lang="en-US" altLang="en-US" smtClean="0">
                <a:latin typeface="Arial" panose="020B0604020202020204" pitchFamily="34" charset="0"/>
                <a:cs typeface="Arial" panose="020B0604020202020204" pitchFamily="34" charset="0"/>
              </a:rPr>
              <a:t>, </a:t>
            </a:r>
            <a:r>
              <a:rPr lang="en-US" altLang="en-US" i="1" smtClean="0">
                <a:solidFill>
                  <a:srgbClr val="FF0000"/>
                </a:solidFill>
                <a:latin typeface="Arial" panose="020B0604020202020204" pitchFamily="34" charset="0"/>
                <a:cs typeface="Arial" panose="020B0604020202020204" pitchFamily="34" charset="0"/>
              </a:rPr>
              <a:t>The HCS12/9S12: An Introduction to Software and Hardware Interfacing</a:t>
            </a:r>
            <a:r>
              <a:rPr lang="en-US" altLang="en-US" i="1"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Cengage Learning, 2010 (Minnesota State University)</a:t>
            </a:r>
          </a:p>
          <a:p>
            <a:pPr lvl="2" eaLnBrk="1" hangingPunct="1"/>
            <a:endParaRPr lang="en-US" altLang="en-US" sz="1800" smtClean="0">
              <a:latin typeface="Arial" panose="020B0604020202020204" pitchFamily="34" charset="0"/>
              <a:cs typeface="Arial" panose="020B0604020202020204" pitchFamily="34" charset="0"/>
            </a:endParaRPr>
          </a:p>
          <a:p>
            <a:pPr lvl="2" eaLnBrk="1" hangingPunct="1"/>
            <a:endParaRPr lang="en-US" altLang="en-US" sz="1800" smtClean="0">
              <a:latin typeface="Arial" panose="020B0604020202020204" pitchFamily="34" charset="0"/>
              <a:cs typeface="Arial" panose="020B0604020202020204" pitchFamily="34" charset="0"/>
            </a:endParaRPr>
          </a:p>
          <a:p>
            <a:pPr lvl="2" eaLnBrk="1" hangingPunct="1"/>
            <a:r>
              <a:rPr lang="en-US" altLang="en-US" sz="1800" smtClean="0">
                <a:latin typeface="Arial" panose="020B0604020202020204" pitchFamily="34" charset="0"/>
                <a:cs typeface="Arial" panose="020B0604020202020204" pitchFamily="34" charset="0"/>
              </a:rPr>
              <a:t>Secondary:</a:t>
            </a:r>
            <a:endParaRPr lang="ro-RO" altLang="en-US" sz="1800" smtClean="0">
              <a:latin typeface="Arial" panose="020B0604020202020204" pitchFamily="34" charset="0"/>
              <a:cs typeface="Arial" panose="020B0604020202020204" pitchFamily="34" charset="0"/>
            </a:endParaRPr>
          </a:p>
          <a:p>
            <a:pPr lvl="3" eaLnBrk="1" hangingPunct="1"/>
            <a:r>
              <a:rPr lang="en-US" altLang="en-US" sz="1800" smtClean="0">
                <a:latin typeface="Arial" panose="020B0604020202020204" pitchFamily="34" charset="0"/>
                <a:cs typeface="Arial" panose="020B0604020202020204" pitchFamily="34" charset="0"/>
              </a:rPr>
              <a:t>Jonathan W. Valvano</a:t>
            </a:r>
            <a:r>
              <a:rPr lang="ro-RO" altLang="en-US" sz="1800" smtClean="0">
                <a:latin typeface="Arial" panose="020B0604020202020204" pitchFamily="34" charset="0"/>
                <a:cs typeface="Arial" panose="020B0604020202020204" pitchFamily="34" charset="0"/>
              </a:rPr>
              <a:t>, </a:t>
            </a:r>
            <a:r>
              <a:rPr lang="en-US" altLang="en-US" sz="1800" i="1" smtClean="0">
                <a:solidFill>
                  <a:srgbClr val="FF0000"/>
                </a:solidFill>
                <a:latin typeface="Arial" panose="020B0604020202020204" pitchFamily="34" charset="0"/>
                <a:cs typeface="Arial" panose="020B0604020202020204" pitchFamily="34" charset="0"/>
              </a:rPr>
              <a:t>Introduction to Embedded Systems. Interfacing to the Freescale 9S12</a:t>
            </a:r>
            <a:r>
              <a:rPr lang="en-US" altLang="en-US" sz="1800" i="1" smtClean="0">
                <a:latin typeface="Arial" panose="020B0604020202020204" pitchFamily="34" charset="0"/>
                <a:cs typeface="Arial" panose="020B0604020202020204" pitchFamily="34" charset="0"/>
              </a:rPr>
              <a:t>, </a:t>
            </a:r>
            <a:r>
              <a:rPr lang="en-US" altLang="en-US" sz="1800" smtClean="0">
                <a:latin typeface="Arial" panose="020B0604020202020204" pitchFamily="34" charset="0"/>
                <a:cs typeface="Arial" panose="020B0604020202020204" pitchFamily="34" charset="0"/>
              </a:rPr>
              <a:t>Cengage Learning, 2010 (University of Texas at Austin)</a:t>
            </a:r>
            <a:endParaRPr lang="ro-RO" altLang="en-US" sz="1800" smtClean="0">
              <a:latin typeface="Arial" panose="020B0604020202020204" pitchFamily="34" charset="0"/>
              <a:cs typeface="Arial" panose="020B0604020202020204" pitchFamily="34" charset="0"/>
            </a:endParaRPr>
          </a:p>
          <a:p>
            <a:pPr lvl="3" eaLnBrk="1" hangingPunct="1"/>
            <a:r>
              <a:rPr lang="en-US" altLang="en-US" sz="1800" smtClean="0">
                <a:latin typeface="Arial" panose="020B0604020202020204" pitchFamily="34" charset="0"/>
                <a:cs typeface="Arial" panose="020B0604020202020204" pitchFamily="34" charset="0"/>
              </a:rPr>
              <a:t>Peter Marwedel</a:t>
            </a:r>
            <a:r>
              <a:rPr lang="ro-RO" altLang="en-US" sz="1800" smtClean="0">
                <a:latin typeface="Arial" panose="020B0604020202020204" pitchFamily="34" charset="0"/>
                <a:cs typeface="Arial" panose="020B0604020202020204" pitchFamily="34" charset="0"/>
              </a:rPr>
              <a:t>, </a:t>
            </a:r>
            <a:r>
              <a:rPr lang="ro-RO" altLang="en-US" sz="1800" i="1" smtClean="0">
                <a:solidFill>
                  <a:srgbClr val="FF0000"/>
                </a:solidFill>
                <a:latin typeface="Arial" panose="020B0604020202020204" pitchFamily="34" charset="0"/>
                <a:cs typeface="Arial" panose="020B0604020202020204" pitchFamily="34" charset="0"/>
              </a:rPr>
              <a:t>Embedded System Design</a:t>
            </a:r>
            <a:r>
              <a:rPr lang="en-US" altLang="en-US" sz="1800" i="1" smtClean="0">
                <a:latin typeface="Arial" panose="020B0604020202020204" pitchFamily="34" charset="0"/>
                <a:cs typeface="Arial" panose="020B0604020202020204" pitchFamily="34" charset="0"/>
              </a:rPr>
              <a:t>,</a:t>
            </a:r>
            <a:r>
              <a:rPr lang="ro-RO" altLang="en-US" sz="1800" smtClean="0">
                <a:latin typeface="Arial" panose="020B0604020202020204" pitchFamily="34" charset="0"/>
                <a:cs typeface="Arial" panose="020B0604020202020204" pitchFamily="34" charset="0"/>
              </a:rPr>
              <a:t> </a:t>
            </a:r>
            <a:r>
              <a:rPr lang="en-US" altLang="en-US" sz="1800" smtClean="0">
                <a:latin typeface="Arial" panose="020B0604020202020204" pitchFamily="34" charset="0"/>
                <a:cs typeface="Arial" panose="020B0604020202020204" pitchFamily="34" charset="0"/>
              </a:rPr>
              <a:t>Springer</a:t>
            </a:r>
            <a:r>
              <a:rPr lang="ro-RO" altLang="en-US" sz="1800" smtClean="0">
                <a:latin typeface="Arial" panose="020B0604020202020204" pitchFamily="34" charset="0"/>
                <a:cs typeface="Arial" panose="020B0604020202020204" pitchFamily="34" charset="0"/>
              </a:rPr>
              <a:t>, 20</a:t>
            </a:r>
            <a:r>
              <a:rPr lang="en-US" altLang="en-US" sz="1800" smtClean="0">
                <a:latin typeface="Arial" panose="020B0604020202020204" pitchFamily="34" charset="0"/>
                <a:cs typeface="Arial" panose="020B0604020202020204" pitchFamily="34" charset="0"/>
              </a:rPr>
              <a:t>11 (Dortmund University)</a:t>
            </a:r>
            <a:endParaRPr lang="ro-RO" altLang="en-US" sz="1400" smtClean="0">
              <a:latin typeface="Arial" panose="020B0604020202020204" pitchFamily="34" charset="0"/>
              <a:cs typeface="Arial" panose="020B0604020202020204" pitchFamily="34" charset="0"/>
            </a:endParaRPr>
          </a:p>
          <a:p>
            <a:pPr eaLnBrk="1" hangingPunct="1"/>
            <a:endParaRPr lang="en-US" altLang="en-US" smtClean="0"/>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3306763"/>
            <a:ext cx="2438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10595"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88709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buFontTx/>
              <a:buNone/>
              <a:defRPr/>
            </a:pPr>
            <a:r>
              <a:rPr lang="en-US" sz="2400" dirty="0" err="1" smtClean="0">
                <a:latin typeface="+mj-lt"/>
              </a:rPr>
              <a:t>Statecharts</a:t>
            </a:r>
            <a:r>
              <a:rPr lang="en-US" sz="2400" dirty="0" smtClean="0">
                <a:latin typeface="+mj-lt"/>
              </a:rPr>
              <a:t> characteristics:</a:t>
            </a:r>
          </a:p>
          <a:p>
            <a:pPr eaLnBrk="1" hangingPunct="1">
              <a:defRPr/>
            </a:pPr>
            <a:r>
              <a:rPr lang="en-US" sz="2400" b="1" dirty="0" err="1" smtClean="0">
                <a:latin typeface="+mj-lt"/>
              </a:rPr>
              <a:t>Superstates</a:t>
            </a:r>
            <a:r>
              <a:rPr lang="en-US" sz="2400" dirty="0" smtClean="0">
                <a:latin typeface="+mj-lt"/>
              </a:rPr>
              <a:t> can be formed using AND composition or </a:t>
            </a:r>
            <a:r>
              <a:rPr lang="en-US" sz="2400" dirty="0" err="1" smtClean="0">
                <a:latin typeface="+mj-lt"/>
              </a:rPr>
              <a:t>OR</a:t>
            </a:r>
            <a:r>
              <a:rPr lang="en-US" sz="2400" dirty="0" smtClean="0">
                <a:latin typeface="+mj-lt"/>
              </a:rPr>
              <a:t> composition</a:t>
            </a:r>
          </a:p>
          <a:p>
            <a:pPr lvl="1" eaLnBrk="1" hangingPunct="1">
              <a:defRPr/>
            </a:pPr>
            <a:r>
              <a:rPr lang="en-US" sz="2000" dirty="0" smtClean="0">
                <a:latin typeface="+mj-lt"/>
              </a:rPr>
              <a:t>When the system is in an </a:t>
            </a:r>
            <a:r>
              <a:rPr lang="en-US" sz="2000" b="1" dirty="0" smtClean="0">
                <a:latin typeface="+mj-lt"/>
              </a:rPr>
              <a:t>AND-state</a:t>
            </a:r>
            <a:r>
              <a:rPr lang="en-US" sz="2000" dirty="0" smtClean="0">
                <a:latin typeface="+mj-lt"/>
              </a:rPr>
              <a:t> it is in all of its </a:t>
            </a:r>
            <a:r>
              <a:rPr lang="en-US" sz="2000" dirty="0" err="1" smtClean="0">
                <a:latin typeface="+mj-lt"/>
              </a:rPr>
              <a:t>substates</a:t>
            </a:r>
            <a:endParaRPr lang="en-US" sz="2000" dirty="0" smtClean="0">
              <a:latin typeface="+mj-lt"/>
            </a:endParaRPr>
          </a:p>
          <a:p>
            <a:pPr lvl="1" eaLnBrk="1" hangingPunct="1">
              <a:defRPr/>
            </a:pPr>
            <a:r>
              <a:rPr lang="en-US" sz="2000" dirty="0" smtClean="0">
                <a:latin typeface="+mj-lt"/>
              </a:rPr>
              <a:t>When the system is in an </a:t>
            </a:r>
            <a:r>
              <a:rPr lang="en-US" sz="2000" b="1" dirty="0" smtClean="0">
                <a:latin typeface="+mj-lt"/>
              </a:rPr>
              <a:t>OR-state</a:t>
            </a:r>
            <a:r>
              <a:rPr lang="en-US" sz="2000" dirty="0" smtClean="0">
                <a:latin typeface="+mj-lt"/>
              </a:rPr>
              <a:t> it is in only one of its </a:t>
            </a:r>
            <a:r>
              <a:rPr lang="en-US" sz="2000" dirty="0" err="1" smtClean="0">
                <a:latin typeface="+mj-lt"/>
              </a:rPr>
              <a:t>substates</a:t>
            </a:r>
            <a:endParaRPr lang="en-US" sz="2000" dirty="0" smtClean="0">
              <a:latin typeface="+mj-lt"/>
            </a:endParaRPr>
          </a:p>
          <a:p>
            <a:pPr lvl="1" eaLnBrk="1" hangingPunct="1">
              <a:defRPr/>
            </a:pPr>
            <a:r>
              <a:rPr lang="en-US" sz="2000" dirty="0" smtClean="0">
                <a:latin typeface="+mj-lt"/>
              </a:rPr>
              <a:t>If a state has no </a:t>
            </a:r>
            <a:r>
              <a:rPr lang="en-US" sz="2000" dirty="0" err="1" smtClean="0">
                <a:latin typeface="+mj-lt"/>
              </a:rPr>
              <a:t>substates</a:t>
            </a:r>
            <a:r>
              <a:rPr lang="en-US" sz="2000" dirty="0" smtClean="0">
                <a:latin typeface="+mj-lt"/>
              </a:rPr>
              <a:t> it is an </a:t>
            </a:r>
            <a:r>
              <a:rPr lang="en-US" sz="2000" b="1" dirty="0" smtClean="0">
                <a:latin typeface="+mj-lt"/>
              </a:rPr>
              <a:t>atomic state</a:t>
            </a:r>
            <a:r>
              <a:rPr lang="en-US" sz="2000" dirty="0" smtClean="0">
                <a:latin typeface="+mj-lt"/>
              </a:rPr>
              <a:t> </a:t>
            </a:r>
          </a:p>
          <a:p>
            <a:pPr eaLnBrk="1" hangingPunct="1">
              <a:defRPr/>
            </a:pPr>
            <a:r>
              <a:rPr lang="en-US" sz="2400" dirty="0" smtClean="0">
                <a:latin typeface="+mj-lt"/>
              </a:rPr>
              <a:t>Synchronization and communication between different parts of the system is achieved using events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12643"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88709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buFontTx/>
              <a:buNone/>
              <a:defRPr/>
            </a:pPr>
            <a:r>
              <a:rPr lang="en-US" sz="2400" dirty="0" err="1" smtClean="0">
                <a:latin typeface="+mj-lt"/>
              </a:rPr>
              <a:t>Statecharts</a:t>
            </a:r>
            <a:r>
              <a:rPr lang="en-US" sz="2400" dirty="0" smtClean="0">
                <a:latin typeface="+mj-lt"/>
              </a:rPr>
              <a:t> characteristics:</a:t>
            </a:r>
          </a:p>
          <a:p>
            <a:pPr eaLnBrk="1" hangingPunct="1">
              <a:defRPr/>
            </a:pPr>
            <a:r>
              <a:rPr lang="en-US" sz="2400" b="1" dirty="0" smtClean="0">
                <a:latin typeface="+mj-lt"/>
              </a:rPr>
              <a:t>Transitions: </a:t>
            </a:r>
            <a:r>
              <a:rPr lang="en-US" sz="2400" dirty="0" err="1" smtClean="0">
                <a:latin typeface="+mj-lt"/>
              </a:rPr>
              <a:t>statechart</a:t>
            </a:r>
            <a:r>
              <a:rPr lang="en-US" sz="2400" dirty="0" smtClean="0">
                <a:latin typeface="+mj-lt"/>
              </a:rPr>
              <a:t> transitions have a source state and a target state and are labeled as</a:t>
            </a:r>
          </a:p>
          <a:p>
            <a:pPr marL="0" indent="0" eaLnBrk="1" hangingPunct="1">
              <a:buFont typeface="Wingdings" panose="05000000000000000000" pitchFamily="2" charset="2"/>
              <a:buNone/>
              <a:defRPr/>
            </a:pPr>
            <a:r>
              <a:rPr lang="en-US" sz="2400" dirty="0" smtClean="0">
                <a:latin typeface="+mj-lt"/>
              </a:rPr>
              <a:t>	</a:t>
            </a:r>
            <a:r>
              <a:rPr lang="en-US" sz="2400" i="1" dirty="0" smtClean="0">
                <a:latin typeface="+mj-lt"/>
              </a:rPr>
              <a:t>trigger-event [guard-condition] / generated-events</a:t>
            </a:r>
          </a:p>
          <a:p>
            <a:pPr eaLnBrk="1" hangingPunct="1">
              <a:defRPr/>
            </a:pPr>
            <a:endParaRPr lang="en-US" sz="2400" dirty="0" smtClean="0">
              <a:latin typeface="+mj-lt"/>
            </a:endParaRPr>
          </a:p>
        </p:txBody>
      </p:sp>
      <p:sp>
        <p:nvSpPr>
          <p:cNvPr id="5" name="Line 4"/>
          <p:cNvSpPr>
            <a:spLocks noChangeShapeType="1"/>
          </p:cNvSpPr>
          <p:nvPr/>
        </p:nvSpPr>
        <p:spPr bwMode="auto">
          <a:xfrm>
            <a:off x="2514600" y="4648200"/>
            <a:ext cx="388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6" name="AutoShape 5"/>
          <p:cNvSpPr>
            <a:spLocks noChangeArrowheads="1"/>
          </p:cNvSpPr>
          <p:nvPr/>
        </p:nvSpPr>
        <p:spPr bwMode="auto">
          <a:xfrm>
            <a:off x="1219200" y="4038600"/>
            <a:ext cx="1295400" cy="1066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7" name="AutoShape 6"/>
          <p:cNvSpPr>
            <a:spLocks noChangeArrowheads="1"/>
          </p:cNvSpPr>
          <p:nvPr/>
        </p:nvSpPr>
        <p:spPr bwMode="auto">
          <a:xfrm>
            <a:off x="6400800" y="4038600"/>
            <a:ext cx="1295400" cy="1066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0" name="Line 7"/>
          <p:cNvSpPr>
            <a:spLocks noChangeShapeType="1"/>
          </p:cNvSpPr>
          <p:nvPr/>
        </p:nvSpPr>
        <p:spPr bwMode="auto">
          <a:xfrm>
            <a:off x="1219200" y="44196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1" name="Text Box 8"/>
          <p:cNvSpPr txBox="1">
            <a:spLocks noChangeArrowheads="1"/>
          </p:cNvSpPr>
          <p:nvPr/>
        </p:nvSpPr>
        <p:spPr bwMode="auto">
          <a:xfrm>
            <a:off x="2590800" y="4114800"/>
            <a:ext cx="363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trigger-event[guard-condition]/action</a:t>
            </a:r>
          </a:p>
        </p:txBody>
      </p:sp>
      <p:sp>
        <p:nvSpPr>
          <p:cNvPr id="12" name="Text Box 9"/>
          <p:cNvSpPr txBox="1">
            <a:spLocks noChangeArrowheads="1"/>
          </p:cNvSpPr>
          <p:nvPr/>
        </p:nvSpPr>
        <p:spPr bwMode="auto">
          <a:xfrm>
            <a:off x="1295400" y="40386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source state</a:t>
            </a:r>
          </a:p>
        </p:txBody>
      </p:sp>
      <p:sp>
        <p:nvSpPr>
          <p:cNvPr id="13" name="Text Box 10"/>
          <p:cNvSpPr txBox="1">
            <a:spLocks noChangeArrowheads="1"/>
          </p:cNvSpPr>
          <p:nvPr/>
        </p:nvSpPr>
        <p:spPr bwMode="auto">
          <a:xfrm>
            <a:off x="6477000" y="4038600"/>
            <a:ext cx="125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target state</a:t>
            </a:r>
          </a:p>
        </p:txBody>
      </p:sp>
      <p:sp>
        <p:nvSpPr>
          <p:cNvPr id="14" name="Line 11"/>
          <p:cNvSpPr>
            <a:spLocks noChangeShapeType="1"/>
          </p:cNvSpPr>
          <p:nvPr/>
        </p:nvSpPr>
        <p:spPr bwMode="auto">
          <a:xfrm>
            <a:off x="6400800" y="44196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14691"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8870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buFontTx/>
              <a:buNone/>
              <a:defRPr/>
            </a:pPr>
            <a:r>
              <a:rPr lang="en-US" sz="2400" dirty="0" err="1" smtClean="0">
                <a:latin typeface="+mj-lt"/>
              </a:rPr>
              <a:t>Statecharts</a:t>
            </a:r>
            <a:r>
              <a:rPr lang="en-US" sz="2400" dirty="0" smtClean="0">
                <a:latin typeface="+mj-lt"/>
              </a:rPr>
              <a:t> characteristics:</a:t>
            </a:r>
          </a:p>
          <a:p>
            <a:pPr eaLnBrk="1" hangingPunct="1">
              <a:defRPr/>
            </a:pPr>
            <a:r>
              <a:rPr lang="en-US" sz="2400" b="1" dirty="0" smtClean="0">
                <a:latin typeface="+mj-lt"/>
              </a:rPr>
              <a:t>Transitions:</a:t>
            </a:r>
          </a:p>
          <a:p>
            <a:pPr lvl="1" eaLnBrk="1" hangingPunct="1">
              <a:lnSpc>
                <a:spcPct val="90000"/>
              </a:lnSpc>
              <a:defRPr/>
            </a:pPr>
            <a:r>
              <a:rPr lang="en-US" sz="2200" dirty="0" smtClean="0">
                <a:latin typeface="+mj-lt"/>
              </a:rPr>
              <a:t>The transition is </a:t>
            </a:r>
            <a:r>
              <a:rPr lang="en-US" sz="2200" b="1" dirty="0" smtClean="0">
                <a:latin typeface="+mj-lt"/>
              </a:rPr>
              <a:t>enabled</a:t>
            </a:r>
            <a:r>
              <a:rPr lang="en-US" sz="2200" dirty="0" smtClean="0">
                <a:latin typeface="+mj-lt"/>
              </a:rPr>
              <a:t> if the </a:t>
            </a:r>
            <a:r>
              <a:rPr lang="en-US" sz="2200" i="1" dirty="0" smtClean="0">
                <a:latin typeface="+mj-lt"/>
              </a:rPr>
              <a:t>trigger-event</a:t>
            </a:r>
            <a:r>
              <a:rPr lang="en-US" sz="2200" dirty="0" smtClean="0">
                <a:latin typeface="+mj-lt"/>
              </a:rPr>
              <a:t> occurs and the </a:t>
            </a:r>
            <a:r>
              <a:rPr lang="en-US" sz="2200" i="1" dirty="0" smtClean="0">
                <a:latin typeface="+mj-lt"/>
              </a:rPr>
              <a:t>guard-condition</a:t>
            </a:r>
            <a:r>
              <a:rPr lang="en-US" sz="2200" dirty="0" smtClean="0">
                <a:latin typeface="+mj-lt"/>
              </a:rPr>
              <a:t> is true while the system is in the source state of the transition</a:t>
            </a:r>
          </a:p>
          <a:p>
            <a:pPr lvl="1" eaLnBrk="1" hangingPunct="1">
              <a:lnSpc>
                <a:spcPct val="90000"/>
              </a:lnSpc>
              <a:defRPr/>
            </a:pPr>
            <a:r>
              <a:rPr lang="en-US" sz="2200" dirty="0" smtClean="0">
                <a:latin typeface="+mj-lt"/>
              </a:rPr>
              <a:t>A transition can be taken if it is enabled</a:t>
            </a:r>
          </a:p>
          <a:p>
            <a:pPr lvl="1" eaLnBrk="1" hangingPunct="1">
              <a:lnSpc>
                <a:spcPct val="90000"/>
              </a:lnSpc>
              <a:defRPr/>
            </a:pPr>
            <a:r>
              <a:rPr lang="en-US" sz="2200" dirty="0" smtClean="0">
                <a:latin typeface="+mj-lt"/>
              </a:rPr>
              <a:t>The events can be generated by the state machine itself (internal events) or can be generated by the environment (external events)</a:t>
            </a:r>
            <a:r>
              <a:rPr lang="en-US" sz="2200" i="1" dirty="0" smtClean="0">
                <a:latin typeface="+mj-lt"/>
              </a:rPr>
              <a:t> </a:t>
            </a:r>
            <a:endParaRPr lang="en-US" sz="2200" dirty="0" smtClean="0">
              <a:latin typeface="+mj-lt"/>
            </a:endParaRPr>
          </a:p>
          <a:p>
            <a:pPr lvl="1" eaLnBrk="1" hangingPunct="1">
              <a:lnSpc>
                <a:spcPct val="90000"/>
              </a:lnSpc>
              <a:defRPr/>
            </a:pPr>
            <a:r>
              <a:rPr lang="en-US" sz="2200" dirty="0" smtClean="0">
                <a:latin typeface="+mj-lt"/>
              </a:rPr>
              <a:t>When a transition is taken it generates the </a:t>
            </a:r>
            <a:r>
              <a:rPr lang="en-US" sz="2200" i="1" dirty="0" smtClean="0">
                <a:latin typeface="+mj-lt"/>
              </a:rPr>
              <a:t>generated-events</a:t>
            </a:r>
            <a:r>
              <a:rPr lang="en-US" sz="2200" dirty="0" smtClean="0">
                <a:latin typeface="+mj-lt"/>
              </a:rPr>
              <a:t> (a set of events) which may enable other transitions and it transitions to its destination state</a:t>
            </a:r>
          </a:p>
          <a:p>
            <a:pPr lvl="1" eaLnBrk="1" hangingPunct="1">
              <a:lnSpc>
                <a:spcPct val="90000"/>
              </a:lnSpc>
              <a:defRPr/>
            </a:pPr>
            <a:r>
              <a:rPr lang="en-US" sz="2200" dirty="0" smtClean="0">
                <a:latin typeface="+mj-lt"/>
              </a:rPr>
              <a:t>Guard condition is a </a:t>
            </a:r>
            <a:r>
              <a:rPr lang="en-US" sz="2200" dirty="0" err="1" smtClean="0">
                <a:latin typeface="+mj-lt"/>
              </a:rPr>
              <a:t>boolean</a:t>
            </a:r>
            <a:r>
              <a:rPr lang="en-US" sz="2200" dirty="0" smtClean="0">
                <a:latin typeface="+mj-lt"/>
              </a:rPr>
              <a:t> expression that combines predicates in the form </a:t>
            </a:r>
            <a:r>
              <a:rPr lang="en-US" sz="2200" i="1" dirty="0" smtClean="0">
                <a:latin typeface="+mj-lt"/>
              </a:rPr>
              <a:t>In</a:t>
            </a:r>
            <a:r>
              <a:rPr lang="en-US" sz="2200" dirty="0" smtClean="0">
                <a:latin typeface="+mj-lt"/>
              </a:rPr>
              <a:t>(</a:t>
            </a:r>
            <a:r>
              <a:rPr lang="en-US" sz="2200" i="1" dirty="0" smtClean="0">
                <a:latin typeface="+mj-lt"/>
              </a:rPr>
              <a:t>state</a:t>
            </a:r>
            <a:r>
              <a:rPr lang="en-US" sz="2200" dirty="0" smtClean="0">
                <a:latin typeface="+mj-lt"/>
              </a:rPr>
              <a:t>) (such a predicate is true when the system is in the specified state)</a:t>
            </a:r>
          </a:p>
          <a:p>
            <a:pPr lvl="2" eaLnBrk="1" hangingPunct="1">
              <a:defRPr/>
            </a:pPr>
            <a:endParaRPr lang="en-US" sz="2200" dirty="0" smtClean="0">
              <a:latin typeface="+mj-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OR-states</a:t>
            </a:r>
          </a:p>
        </p:txBody>
      </p:sp>
      <p:sp>
        <p:nvSpPr>
          <p:cNvPr id="116739"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pic>
        <p:nvPicPr>
          <p:cNvPr id="11674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2667000"/>
            <a:ext cx="3960812"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1" name="Oval 7"/>
          <p:cNvSpPr>
            <a:spLocks noChangeArrowheads="1"/>
          </p:cNvSpPr>
          <p:nvPr/>
        </p:nvSpPr>
        <p:spPr bwMode="auto">
          <a:xfrm>
            <a:off x="1708150" y="3459163"/>
            <a:ext cx="174625" cy="165100"/>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6742" name="Text Box 8"/>
          <p:cNvSpPr txBox="1">
            <a:spLocks noChangeArrowheads="1"/>
          </p:cNvSpPr>
          <p:nvPr/>
        </p:nvSpPr>
        <p:spPr bwMode="auto">
          <a:xfrm>
            <a:off x="6316663" y="2811463"/>
            <a:ext cx="160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superstate</a:t>
            </a:r>
          </a:p>
        </p:txBody>
      </p:sp>
      <p:sp>
        <p:nvSpPr>
          <p:cNvPr id="116743" name="Text Box 9"/>
          <p:cNvSpPr txBox="1">
            <a:spLocks noChangeArrowheads="1"/>
          </p:cNvSpPr>
          <p:nvPr/>
        </p:nvSpPr>
        <p:spPr bwMode="auto">
          <a:xfrm>
            <a:off x="4832350" y="4256088"/>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substates</a:t>
            </a:r>
          </a:p>
        </p:txBody>
      </p:sp>
      <p:sp>
        <p:nvSpPr>
          <p:cNvPr id="116744" name="Line 10"/>
          <p:cNvSpPr>
            <a:spLocks noChangeShapeType="1"/>
          </p:cNvSpPr>
          <p:nvPr/>
        </p:nvSpPr>
        <p:spPr bwMode="auto">
          <a:xfrm flipH="1">
            <a:off x="5381625" y="3003550"/>
            <a:ext cx="863600" cy="200025"/>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Line 11"/>
          <p:cNvSpPr>
            <a:spLocks noChangeShapeType="1"/>
          </p:cNvSpPr>
          <p:nvPr/>
        </p:nvSpPr>
        <p:spPr bwMode="auto">
          <a:xfrm flipH="1" flipV="1">
            <a:off x="3509963" y="3778250"/>
            <a:ext cx="1277937" cy="644525"/>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6" name="Line 12"/>
          <p:cNvSpPr>
            <a:spLocks noChangeShapeType="1"/>
          </p:cNvSpPr>
          <p:nvPr/>
        </p:nvSpPr>
        <p:spPr bwMode="auto">
          <a:xfrm flipH="1" flipV="1">
            <a:off x="4229100" y="3778250"/>
            <a:ext cx="711200" cy="644525"/>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809625" y="5595938"/>
            <a:ext cx="7956550" cy="708025"/>
          </a:xfrm>
          <a:prstGeom prst="rect">
            <a:avLst/>
          </a:prstGeom>
        </p:spPr>
        <p:txBody>
          <a:bodyPr>
            <a:spAutoFit/>
          </a:bodyPr>
          <a:lstStyle/>
          <a:p>
            <a:pPr>
              <a:defRPr/>
            </a:pPr>
            <a:r>
              <a:rPr lang="en-US" sz="2000" dirty="0">
                <a:latin typeface="+mj-lt"/>
              </a:rPr>
              <a:t>Super-states </a:t>
            </a:r>
            <a:r>
              <a:rPr lang="en-US" sz="2000" i="1" dirty="0">
                <a:latin typeface="+mj-lt"/>
              </a:rPr>
              <a:t>S</a:t>
            </a:r>
            <a:r>
              <a:rPr lang="en-US" sz="2000" dirty="0">
                <a:latin typeface="+mj-lt"/>
              </a:rPr>
              <a:t> are called </a:t>
            </a:r>
            <a:r>
              <a:rPr lang="en-US" sz="2000" b="1" dirty="0">
                <a:latin typeface="+mj-lt"/>
              </a:rPr>
              <a:t>OR-states</a:t>
            </a:r>
            <a:r>
              <a:rPr lang="en-US" sz="2000" dirty="0">
                <a:latin typeface="+mj-lt"/>
              </a:rPr>
              <a:t>, if exactly one of the sub-states of </a:t>
            </a:r>
            <a:r>
              <a:rPr lang="en-US" sz="2000" i="1" dirty="0">
                <a:latin typeface="+mj-lt"/>
              </a:rPr>
              <a:t>S</a:t>
            </a:r>
            <a:r>
              <a:rPr lang="en-US" sz="2000" dirty="0">
                <a:latin typeface="+mj-lt"/>
              </a:rPr>
              <a:t> is active whenever </a:t>
            </a:r>
            <a:r>
              <a:rPr lang="en-US" sz="2000" i="1" dirty="0">
                <a:latin typeface="+mj-lt"/>
              </a:rPr>
              <a:t>S</a:t>
            </a:r>
            <a:r>
              <a:rPr lang="en-US" sz="2000" dirty="0">
                <a:latin typeface="+mj-lt"/>
              </a:rPr>
              <a:t> is active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a:t>
            </a:r>
          </a:p>
        </p:txBody>
      </p:sp>
      <p:sp>
        <p:nvSpPr>
          <p:cNvPr id="118787"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457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defRPr/>
            </a:pPr>
            <a:r>
              <a:rPr lang="en-US" sz="2400" dirty="0" smtClean="0">
                <a:latin typeface="+mj-lt"/>
              </a:rPr>
              <a:t> Initial (default) state is A</a:t>
            </a:r>
          </a:p>
          <a:p>
            <a:pPr eaLnBrk="1" hangingPunct="1">
              <a:defRPr/>
            </a:pPr>
            <a:r>
              <a:rPr lang="en-US" sz="2400" dirty="0" smtClean="0">
                <a:latin typeface="+mj-lt"/>
              </a:rPr>
              <a:t> If event x occurs while in state A, the next state will be B</a:t>
            </a:r>
          </a:p>
          <a:p>
            <a:pPr eaLnBrk="1" hangingPunct="1">
              <a:defRPr/>
            </a:pPr>
            <a:r>
              <a:rPr lang="en-US" sz="2400" dirty="0" smtClean="0">
                <a:latin typeface="+mj-lt"/>
              </a:rPr>
              <a:t> If event y occurs while in state A, the next state will be C </a:t>
            </a:r>
          </a:p>
        </p:txBody>
      </p:sp>
      <p:sp>
        <p:nvSpPr>
          <p:cNvPr id="118789" name="AutoShape 3"/>
          <p:cNvSpPr>
            <a:spLocks noChangeArrowheads="1"/>
          </p:cNvSpPr>
          <p:nvPr/>
        </p:nvSpPr>
        <p:spPr bwMode="auto">
          <a:xfrm>
            <a:off x="6172200" y="2133600"/>
            <a:ext cx="5334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Times New Roman" panose="02020603050405020304" pitchFamily="18" charset="0"/>
              <a:ea typeface="MS PGothic" pitchFamily="34" charset="-128"/>
            </a:endParaRPr>
          </a:p>
        </p:txBody>
      </p:sp>
      <p:sp>
        <p:nvSpPr>
          <p:cNvPr id="118790" name="AutoShape 4"/>
          <p:cNvSpPr>
            <a:spLocks noChangeArrowheads="1"/>
          </p:cNvSpPr>
          <p:nvPr/>
        </p:nvSpPr>
        <p:spPr bwMode="auto">
          <a:xfrm>
            <a:off x="6172200" y="3048000"/>
            <a:ext cx="5334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Times New Roman" panose="02020603050405020304" pitchFamily="18" charset="0"/>
              <a:ea typeface="MS PGothic" pitchFamily="34" charset="-128"/>
            </a:endParaRPr>
          </a:p>
        </p:txBody>
      </p:sp>
      <p:sp>
        <p:nvSpPr>
          <p:cNvPr id="118791" name="AutoShape 5"/>
          <p:cNvSpPr>
            <a:spLocks noChangeArrowheads="1"/>
          </p:cNvSpPr>
          <p:nvPr/>
        </p:nvSpPr>
        <p:spPr bwMode="auto">
          <a:xfrm>
            <a:off x="7620000" y="3048000"/>
            <a:ext cx="5334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Times New Roman" panose="02020603050405020304" pitchFamily="18" charset="0"/>
              <a:ea typeface="MS PGothic" pitchFamily="34" charset="-128"/>
            </a:endParaRPr>
          </a:p>
        </p:txBody>
      </p:sp>
      <p:sp>
        <p:nvSpPr>
          <p:cNvPr id="118792" name="AutoShape 6"/>
          <p:cNvSpPr>
            <a:spLocks noChangeArrowheads="1"/>
          </p:cNvSpPr>
          <p:nvPr/>
        </p:nvSpPr>
        <p:spPr bwMode="auto">
          <a:xfrm>
            <a:off x="7696200" y="2133600"/>
            <a:ext cx="5334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Times New Roman" panose="02020603050405020304" pitchFamily="18" charset="0"/>
              <a:ea typeface="MS PGothic" pitchFamily="34" charset="-128"/>
            </a:endParaRPr>
          </a:p>
        </p:txBody>
      </p:sp>
      <p:sp>
        <p:nvSpPr>
          <p:cNvPr id="118793" name="Line 7"/>
          <p:cNvSpPr>
            <a:spLocks noChangeShapeType="1"/>
          </p:cNvSpPr>
          <p:nvPr/>
        </p:nvSpPr>
        <p:spPr bwMode="auto">
          <a:xfrm>
            <a:off x="6324600" y="190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18794" name="AutoShape 8"/>
          <p:cNvCxnSpPr>
            <a:cxnSpLocks noChangeShapeType="1"/>
            <a:stCxn id="118789" idx="2"/>
            <a:endCxn id="118790" idx="0"/>
          </p:cNvCxnSpPr>
          <p:nvPr/>
        </p:nvCxnSpPr>
        <p:spPr bwMode="auto">
          <a:xfrm rot="5400000">
            <a:off x="6210300" y="2819400"/>
            <a:ext cx="4572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795" name="AutoShape 9"/>
          <p:cNvCxnSpPr>
            <a:cxnSpLocks noChangeShapeType="1"/>
            <a:stCxn id="118789" idx="3"/>
            <a:endCxn id="118792" idx="1"/>
          </p:cNvCxnSpPr>
          <p:nvPr/>
        </p:nvCxnSpPr>
        <p:spPr bwMode="auto">
          <a:xfrm>
            <a:off x="6705600" y="2362200"/>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796" name="AutoShape 10"/>
          <p:cNvCxnSpPr>
            <a:cxnSpLocks noChangeShapeType="1"/>
            <a:stCxn id="118790" idx="3"/>
            <a:endCxn id="118791" idx="1"/>
          </p:cNvCxnSpPr>
          <p:nvPr/>
        </p:nvCxnSpPr>
        <p:spPr bwMode="auto">
          <a:xfrm>
            <a:off x="6705600" y="3276600"/>
            <a:ext cx="914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797" name="Text Box 11"/>
          <p:cNvSpPr txBox="1">
            <a:spLocks noChangeArrowheads="1"/>
          </p:cNvSpPr>
          <p:nvPr/>
        </p:nvSpPr>
        <p:spPr bwMode="auto">
          <a:xfrm>
            <a:off x="6308725" y="21717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Times New Roman" panose="02020603050405020304" pitchFamily="18" charset="0"/>
                <a:ea typeface="MS PGothic" pitchFamily="34" charset="-128"/>
              </a:rPr>
              <a:t>A</a:t>
            </a:r>
          </a:p>
        </p:txBody>
      </p:sp>
      <p:sp>
        <p:nvSpPr>
          <p:cNvPr id="118798" name="Text Box 12"/>
          <p:cNvSpPr txBox="1">
            <a:spLocks noChangeArrowheads="1"/>
          </p:cNvSpPr>
          <p:nvPr/>
        </p:nvSpPr>
        <p:spPr bwMode="auto">
          <a:xfrm>
            <a:off x="7772400" y="2133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Times New Roman" panose="02020603050405020304" pitchFamily="18" charset="0"/>
                <a:ea typeface="MS PGothic" pitchFamily="34" charset="-128"/>
              </a:rPr>
              <a:t>B</a:t>
            </a:r>
          </a:p>
        </p:txBody>
      </p:sp>
      <p:sp>
        <p:nvSpPr>
          <p:cNvPr id="118799" name="Text Box 13"/>
          <p:cNvSpPr txBox="1">
            <a:spLocks noChangeArrowheads="1"/>
          </p:cNvSpPr>
          <p:nvPr/>
        </p:nvSpPr>
        <p:spPr bwMode="auto">
          <a:xfrm>
            <a:off x="62484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Times New Roman" panose="02020603050405020304" pitchFamily="18" charset="0"/>
                <a:ea typeface="MS PGothic" pitchFamily="34" charset="-128"/>
              </a:rPr>
              <a:t>C</a:t>
            </a:r>
          </a:p>
        </p:txBody>
      </p:sp>
      <p:sp>
        <p:nvSpPr>
          <p:cNvPr id="118800" name="Text Box 14"/>
          <p:cNvSpPr txBox="1">
            <a:spLocks noChangeArrowheads="1"/>
          </p:cNvSpPr>
          <p:nvPr/>
        </p:nvSpPr>
        <p:spPr bwMode="auto">
          <a:xfrm>
            <a:off x="7680325" y="30861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Times New Roman" panose="02020603050405020304" pitchFamily="18" charset="0"/>
                <a:ea typeface="MS PGothic" pitchFamily="34" charset="-128"/>
              </a:rPr>
              <a:t>D</a:t>
            </a:r>
          </a:p>
        </p:txBody>
      </p:sp>
      <p:sp>
        <p:nvSpPr>
          <p:cNvPr id="118801" name="Text Box 17"/>
          <p:cNvSpPr txBox="1">
            <a:spLocks noChangeArrowheads="1"/>
          </p:cNvSpPr>
          <p:nvPr/>
        </p:nvSpPr>
        <p:spPr bwMode="auto">
          <a:xfrm>
            <a:off x="6994525" y="20193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i="1">
                <a:latin typeface="Times New Roman" panose="02020603050405020304" pitchFamily="18" charset="0"/>
                <a:ea typeface="MS PGothic" pitchFamily="34" charset="-128"/>
              </a:rPr>
              <a:t>x</a:t>
            </a:r>
          </a:p>
        </p:txBody>
      </p:sp>
      <p:sp>
        <p:nvSpPr>
          <p:cNvPr id="118802" name="Text Box 18"/>
          <p:cNvSpPr txBox="1">
            <a:spLocks noChangeArrowheads="1"/>
          </p:cNvSpPr>
          <p:nvPr/>
        </p:nvSpPr>
        <p:spPr bwMode="auto">
          <a:xfrm>
            <a:off x="6445250" y="25908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i="1">
                <a:latin typeface="Times New Roman" panose="02020603050405020304" pitchFamily="18" charset="0"/>
                <a:ea typeface="MS PGothic" pitchFamily="34" charset="-128"/>
              </a:rPr>
              <a:t>y</a:t>
            </a:r>
          </a:p>
        </p:txBody>
      </p:sp>
      <p:sp>
        <p:nvSpPr>
          <p:cNvPr id="118803" name="Text Box 19"/>
          <p:cNvSpPr txBox="1">
            <a:spLocks noChangeArrowheads="1"/>
          </p:cNvSpPr>
          <p:nvPr/>
        </p:nvSpPr>
        <p:spPr bwMode="auto">
          <a:xfrm>
            <a:off x="6978650" y="29718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i="1">
                <a:latin typeface="Times New Roman" panose="02020603050405020304" pitchFamily="18" charset="0"/>
                <a:ea typeface="MS PGothic" pitchFamily="34" charset="-128"/>
              </a:rPr>
              <a:t>t</a:t>
            </a:r>
          </a:p>
        </p:txBody>
      </p:sp>
      <p:sp>
        <p:nvSpPr>
          <p:cNvPr id="2" name="Rectangle 1"/>
          <p:cNvSpPr/>
          <p:nvPr/>
        </p:nvSpPr>
        <p:spPr>
          <a:xfrm>
            <a:off x="403225" y="4083050"/>
            <a:ext cx="8385175" cy="2740025"/>
          </a:xfrm>
          <a:prstGeom prst="rect">
            <a:avLst/>
          </a:prstGeom>
        </p:spPr>
        <p:txBody>
          <a:bodyPr>
            <a:spAutoFit/>
          </a:bodyPr>
          <a:lstStyle/>
          <a:p>
            <a:pPr eaLnBrk="1" hangingPunct="1">
              <a:defRPr/>
            </a:pPr>
            <a:r>
              <a:rPr lang="en-US" sz="2000" dirty="0">
                <a:latin typeface="+mj-lt"/>
              </a:rPr>
              <a:t>Given the event sequence: </a:t>
            </a:r>
            <a:r>
              <a:rPr lang="en-US" sz="2000" i="1" dirty="0">
                <a:latin typeface="+mj-lt"/>
              </a:rPr>
              <a:t>y</a:t>
            </a:r>
            <a:r>
              <a:rPr lang="en-US" sz="2000" dirty="0">
                <a:latin typeface="+mj-lt"/>
              </a:rPr>
              <a:t>,</a:t>
            </a:r>
            <a:r>
              <a:rPr lang="en-US" sz="2000" i="1" dirty="0">
                <a:latin typeface="+mj-lt"/>
              </a:rPr>
              <a:t> x, t</a:t>
            </a:r>
          </a:p>
          <a:p>
            <a:pPr eaLnBrk="1" hangingPunct="1">
              <a:defRPr/>
            </a:pPr>
            <a:r>
              <a:rPr lang="en-US" sz="2000" dirty="0">
                <a:latin typeface="+mj-lt"/>
              </a:rPr>
              <a:t>Behavior of the state machine is: A </a:t>
            </a:r>
            <a:r>
              <a:rPr lang="en-US" sz="2000" dirty="0">
                <a:latin typeface="+mj-lt"/>
                <a:sym typeface="Symbol" panose="05050102010706020507" pitchFamily="18" charset="2"/>
              </a:rPr>
              <a:t></a:t>
            </a:r>
            <a:r>
              <a:rPr lang="en-US" sz="2000" dirty="0">
                <a:latin typeface="+mj-lt"/>
              </a:rPr>
              <a:t> C </a:t>
            </a:r>
            <a:r>
              <a:rPr lang="en-US" sz="2000" dirty="0">
                <a:latin typeface="+mj-lt"/>
                <a:sym typeface="Symbol" panose="05050102010706020507" pitchFamily="18" charset="2"/>
              </a:rPr>
              <a:t></a:t>
            </a:r>
            <a:r>
              <a:rPr lang="en-US" sz="2000" dirty="0">
                <a:latin typeface="+mj-lt"/>
              </a:rPr>
              <a:t> D</a:t>
            </a:r>
          </a:p>
          <a:p>
            <a:pPr eaLnBrk="1" hangingPunct="1">
              <a:defRPr/>
            </a:pPr>
            <a:endParaRPr lang="en-US" sz="1400" dirty="0">
              <a:latin typeface="+mj-lt"/>
            </a:endParaRPr>
          </a:p>
          <a:p>
            <a:pPr eaLnBrk="1" hangingPunct="1">
              <a:defRPr/>
            </a:pPr>
            <a:r>
              <a:rPr lang="en-US" sz="2000" dirty="0">
                <a:latin typeface="+mj-lt"/>
              </a:rPr>
              <a:t>The </a:t>
            </a:r>
            <a:r>
              <a:rPr lang="en-US" sz="2000" i="1" dirty="0">
                <a:latin typeface="+mj-lt"/>
              </a:rPr>
              <a:t>x</a:t>
            </a:r>
            <a:r>
              <a:rPr lang="en-US" sz="2000" dirty="0">
                <a:latin typeface="+mj-lt"/>
              </a:rPr>
              <a:t> event is ignored since it does not enable any  transition when the system is in state C</a:t>
            </a:r>
          </a:p>
          <a:p>
            <a:pPr eaLnBrk="1" hangingPunct="1">
              <a:defRPr/>
            </a:pPr>
            <a:endParaRPr lang="en-US" sz="1200" dirty="0">
              <a:latin typeface="+mj-lt"/>
            </a:endParaRPr>
          </a:p>
          <a:p>
            <a:pPr eaLnBrk="1" hangingPunct="1">
              <a:defRPr/>
            </a:pPr>
            <a:r>
              <a:rPr lang="en-US" sz="2000" dirty="0">
                <a:latin typeface="+mj-lt"/>
              </a:rPr>
              <a:t>Note that we are interested in the behavior of the machine </a:t>
            </a:r>
            <a:r>
              <a:rPr lang="en-US" sz="2000" dirty="0">
                <a:latin typeface="+mj-lt"/>
                <a:cs typeface="Times New Roman" panose="02020603050405020304" pitchFamily="18" charset="0"/>
              </a:rPr>
              <a:t>— the paths it takes (including the states it visits. This is different then using the state machines as language recognizers (as in automata theory or compilers)</a:t>
            </a:r>
          </a:p>
        </p:txBody>
      </p:sp>
      <p:sp>
        <p:nvSpPr>
          <p:cNvPr id="118805" name="Text Box 21"/>
          <p:cNvSpPr txBox="1">
            <a:spLocks noChangeArrowheads="1"/>
          </p:cNvSpPr>
          <p:nvPr/>
        </p:nvSpPr>
        <p:spPr bwMode="auto">
          <a:xfrm>
            <a:off x="4025900" y="4343400"/>
            <a:ext cx="274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600" i="1">
                <a:latin typeface="Times New Roman" panose="02020603050405020304" pitchFamily="18" charset="0"/>
                <a:ea typeface="MS PGothic" pitchFamily="34" charset="-128"/>
              </a:rPr>
              <a:t>y</a:t>
            </a:r>
          </a:p>
        </p:txBody>
      </p:sp>
      <p:sp>
        <p:nvSpPr>
          <p:cNvPr id="118806" name="Text Box 22"/>
          <p:cNvSpPr txBox="1">
            <a:spLocks noChangeArrowheads="1"/>
          </p:cNvSpPr>
          <p:nvPr/>
        </p:nvSpPr>
        <p:spPr bwMode="auto">
          <a:xfrm>
            <a:off x="4559300" y="4343400"/>
            <a:ext cx="24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37931725" indent="-37474525">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600" i="1">
                <a:latin typeface="Times New Roman" panose="02020603050405020304" pitchFamily="18" charset="0"/>
                <a:ea typeface="MS PGothic" pitchFamily="34" charset="-128"/>
              </a:rPr>
              <a:t>t</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20835"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887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defRPr/>
            </a:pPr>
            <a:r>
              <a:rPr lang="en-US" sz="2400" b="1" dirty="0" smtClean="0">
                <a:latin typeface="+mj-lt"/>
              </a:rPr>
              <a:t>Default state mechanism </a:t>
            </a:r>
          </a:p>
        </p:txBody>
      </p:sp>
      <p:pic>
        <p:nvPicPr>
          <p:cNvPr id="1208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1600200"/>
            <a:ext cx="4824412"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287838"/>
            <a:ext cx="4910137"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9" name="Rectangle 3"/>
          <p:cNvSpPr txBox="1">
            <a:spLocks noChangeArrowheads="1"/>
          </p:cNvSpPr>
          <p:nvPr/>
        </p:nvSpPr>
        <p:spPr bwMode="auto">
          <a:xfrm>
            <a:off x="292100" y="2247900"/>
            <a:ext cx="3276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30000"/>
              </a:spcBef>
            </a:pPr>
            <a:r>
              <a:rPr lang="en-US" altLang="en-US" sz="2400"/>
              <a:t>Try to hide internal structure from outside world!</a:t>
            </a:r>
          </a:p>
          <a:p>
            <a:pPr>
              <a:spcBef>
                <a:spcPct val="30000"/>
              </a:spcBef>
            </a:pPr>
            <a:r>
              <a:rPr lang="en-US" altLang="en-US" sz="2400">
                <a:sym typeface="Wingdings" panose="05000000000000000000" pitchFamily="2" charset="2"/>
              </a:rPr>
              <a:t>=&gt; Default state</a:t>
            </a:r>
          </a:p>
          <a:p>
            <a:pPr>
              <a:spcBef>
                <a:spcPct val="30000"/>
              </a:spcBef>
            </a:pPr>
            <a:r>
              <a:rPr lang="en-US" altLang="en-US" sz="2400"/>
              <a:t>Filled circle</a:t>
            </a:r>
            <a:br>
              <a:rPr lang="en-US" altLang="en-US" sz="2400"/>
            </a:br>
            <a:r>
              <a:rPr lang="en-US" altLang="en-US" sz="2400"/>
              <a:t>indicates sub-state entered whenever super-state is entered.</a:t>
            </a:r>
          </a:p>
          <a:p>
            <a:pPr>
              <a:spcBef>
                <a:spcPct val="30000"/>
              </a:spcBef>
            </a:pPr>
            <a:r>
              <a:rPr lang="en-US" altLang="en-US" sz="2400"/>
              <a:t>Not a state by itself!</a:t>
            </a:r>
          </a:p>
        </p:txBody>
      </p:sp>
      <p:sp>
        <p:nvSpPr>
          <p:cNvPr id="120840" name="AutoShape 6"/>
          <p:cNvSpPr>
            <a:spLocks noChangeArrowheads="1"/>
          </p:cNvSpPr>
          <p:nvPr/>
        </p:nvSpPr>
        <p:spPr bwMode="auto">
          <a:xfrm>
            <a:off x="6257925" y="4144963"/>
            <a:ext cx="381000" cy="381000"/>
          </a:xfrm>
          <a:prstGeom prst="downArrow">
            <a:avLst>
              <a:gd name="adj1" fmla="val 50000"/>
              <a:gd name="adj2" fmla="val 25000"/>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0841" name="Freeform 7"/>
          <p:cNvSpPr>
            <a:spLocks/>
          </p:cNvSpPr>
          <p:nvPr/>
        </p:nvSpPr>
        <p:spPr bwMode="auto">
          <a:xfrm>
            <a:off x="2895600" y="3602038"/>
            <a:ext cx="1401763" cy="1211262"/>
          </a:xfrm>
          <a:custGeom>
            <a:avLst/>
            <a:gdLst>
              <a:gd name="T0" fmla="*/ 0 w 1344"/>
              <a:gd name="T1" fmla="*/ 0 h 768"/>
              <a:gd name="T2" fmla="*/ 2147483646 w 1344"/>
              <a:gd name="T3" fmla="*/ 2147483646 h 768"/>
              <a:gd name="T4" fmla="*/ 2147483646 w 1344"/>
              <a:gd name="T5" fmla="*/ 2147483646 h 768"/>
              <a:gd name="T6" fmla="*/ 0 60000 65536"/>
              <a:gd name="T7" fmla="*/ 0 60000 65536"/>
              <a:gd name="T8" fmla="*/ 0 60000 65536"/>
            </a:gdLst>
            <a:ahLst/>
            <a:cxnLst>
              <a:cxn ang="T6">
                <a:pos x="T0" y="T1"/>
              </a:cxn>
              <a:cxn ang="T7">
                <a:pos x="T2" y="T3"/>
              </a:cxn>
              <a:cxn ang="T8">
                <a:pos x="T4" y="T5"/>
              </a:cxn>
            </a:cxnLst>
            <a:rect l="0" t="0" r="r" b="b"/>
            <a:pathLst>
              <a:path w="1344" h="768">
                <a:moveTo>
                  <a:pt x="0" y="0"/>
                </a:moveTo>
                <a:cubicBezTo>
                  <a:pt x="126" y="42"/>
                  <a:pt x="531" y="127"/>
                  <a:pt x="755" y="255"/>
                </a:cubicBezTo>
                <a:cubicBezTo>
                  <a:pt x="979" y="383"/>
                  <a:pt x="1221" y="661"/>
                  <a:pt x="1344" y="768"/>
                </a:cubicBezTo>
              </a:path>
            </a:pathLst>
          </a:custGeom>
          <a:noFill/>
          <a:ln w="19050" cap="flat" cmpd="sng">
            <a:solidFill>
              <a:srgbClr val="FF33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Oval 8"/>
          <p:cNvSpPr>
            <a:spLocks noChangeArrowheads="1"/>
          </p:cNvSpPr>
          <p:nvPr/>
        </p:nvSpPr>
        <p:spPr bwMode="auto">
          <a:xfrm>
            <a:off x="6602413" y="6135688"/>
            <a:ext cx="174625" cy="165100"/>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6 -2.96296E-6 L -0.22222 -0.1169 " pathEditMode="relative" rAng="0" ptsTypes="AA">
                                      <p:cBhvr>
                                        <p:cTn id="6" dur="2000" fill="hold"/>
                                        <p:tgtEl>
                                          <p:spTgt spid="18"/>
                                        </p:tgtEl>
                                        <p:attrNameLst>
                                          <p:attrName>ppt_x</p:attrName>
                                          <p:attrName>ppt_y</p:attrName>
                                        </p:attrNameLst>
                                      </p:cBhvr>
                                      <p:rCtr x="-11111"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sz="quarter" idx="1"/>
          </p:nvPr>
        </p:nvSpPr>
        <p:spPr>
          <a:xfrm>
            <a:off x="381000" y="1447800"/>
            <a:ext cx="9372600" cy="457200"/>
          </a:xfrm>
        </p:spPr>
        <p:txBody>
          <a:bodyPr/>
          <a:lstStyle/>
          <a:p>
            <a:pPr eaLnBrk="1" hangingPunct="1"/>
            <a:r>
              <a:rPr lang="en-US" altLang="en-US" sz="2600" b="1" smtClean="0"/>
              <a:t>Statecharts </a:t>
            </a:r>
          </a:p>
        </p:txBody>
      </p:sp>
      <p:sp>
        <p:nvSpPr>
          <p:cNvPr id="122883" name="Title 1"/>
          <p:cNvSpPr>
            <a:spLocks noGrp="1"/>
          </p:cNvSpPr>
          <p:nvPr>
            <p:ph type="title"/>
          </p:nvPr>
        </p:nvSpPr>
        <p:spPr>
          <a:xfrm>
            <a:off x="612775" y="228600"/>
            <a:ext cx="8153400" cy="990600"/>
          </a:xfrm>
        </p:spPr>
        <p:txBody>
          <a:bodyPr/>
          <a:lstStyle/>
          <a:p>
            <a:pPr eaLnBrk="1" hangingPunct="1"/>
            <a:r>
              <a:rPr lang="en-US" altLang="en-US" smtClean="0"/>
              <a:t>Specification (Requirements)</a:t>
            </a:r>
          </a:p>
        </p:txBody>
      </p:sp>
      <p:sp>
        <p:nvSpPr>
          <p:cNvPr id="9" name="Rectangle 3"/>
          <p:cNvSpPr txBox="1">
            <a:spLocks noChangeArrowheads="1"/>
          </p:cNvSpPr>
          <p:nvPr/>
        </p:nvSpPr>
        <p:spPr bwMode="auto">
          <a:xfrm>
            <a:off x="76200" y="1905000"/>
            <a:ext cx="887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eaLnBrk="1" hangingPunct="1">
              <a:defRPr/>
            </a:pPr>
            <a:r>
              <a:rPr lang="en-US" sz="2400" b="1" dirty="0" smtClean="0">
                <a:latin typeface="+mj-lt"/>
              </a:rPr>
              <a:t>History mechanism </a:t>
            </a:r>
          </a:p>
        </p:txBody>
      </p:sp>
      <p:sp>
        <p:nvSpPr>
          <p:cNvPr id="122885" name="Rectangle 3"/>
          <p:cNvSpPr txBox="1">
            <a:spLocks noChangeArrowheads="1"/>
          </p:cNvSpPr>
          <p:nvPr/>
        </p:nvSpPr>
        <p:spPr bwMode="auto">
          <a:xfrm>
            <a:off x="292100" y="2247900"/>
            <a:ext cx="3746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30000"/>
              </a:spcBef>
            </a:pPr>
            <a:endParaRPr lang="en-US" altLang="en-US" sz="2400"/>
          </a:p>
        </p:txBody>
      </p:sp>
      <p:pic>
        <p:nvPicPr>
          <p:cNvPr id="12288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46350"/>
            <a:ext cx="7777163"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350838" y="5495925"/>
            <a:ext cx="86868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spcBef>
                <a:spcPct val="80000"/>
              </a:spcBef>
              <a:defRPr/>
            </a:pPr>
            <a:r>
              <a:rPr lang="en-US" sz="2000" dirty="0" smtClean="0">
                <a:latin typeface="+mj-lt"/>
              </a:rPr>
              <a:t>For input </a:t>
            </a:r>
            <a:r>
              <a:rPr lang="en-US" sz="2000" i="1" dirty="0" smtClean="0">
                <a:latin typeface="+mj-lt"/>
              </a:rPr>
              <a:t>m</a:t>
            </a:r>
            <a:r>
              <a:rPr lang="en-US" sz="2000" dirty="0" smtClean="0">
                <a:latin typeface="+mj-lt"/>
              </a:rPr>
              <a:t>, </a:t>
            </a:r>
            <a:r>
              <a:rPr lang="en-US" sz="2000" i="1" dirty="0" smtClean="0">
                <a:solidFill>
                  <a:srgbClr val="FF0000"/>
                </a:solidFill>
                <a:latin typeface="+mj-lt"/>
              </a:rPr>
              <a:t>S</a:t>
            </a:r>
            <a:r>
              <a:rPr lang="en-US" sz="2000" dirty="0" smtClean="0">
                <a:solidFill>
                  <a:srgbClr val="FF0000"/>
                </a:solidFill>
                <a:latin typeface="+mj-lt"/>
              </a:rPr>
              <a:t> enters the state it was in before </a:t>
            </a:r>
            <a:r>
              <a:rPr lang="en-US" sz="2000" i="1" dirty="0" smtClean="0">
                <a:solidFill>
                  <a:srgbClr val="FF0000"/>
                </a:solidFill>
                <a:latin typeface="+mj-lt"/>
              </a:rPr>
              <a:t>S</a:t>
            </a:r>
            <a:r>
              <a:rPr lang="en-US" sz="2000" dirty="0" smtClean="0">
                <a:solidFill>
                  <a:srgbClr val="FF0000"/>
                </a:solidFill>
                <a:latin typeface="+mj-lt"/>
              </a:rPr>
              <a:t> was left </a:t>
            </a:r>
            <a:r>
              <a:rPr lang="en-US" sz="2000" dirty="0" smtClean="0">
                <a:latin typeface="+mj-lt"/>
              </a:rPr>
              <a:t>(can be </a:t>
            </a:r>
            <a:r>
              <a:rPr lang="en-US" sz="2000" i="1" dirty="0" smtClean="0">
                <a:latin typeface="+mj-lt"/>
              </a:rPr>
              <a:t>A, B, C, D</a:t>
            </a:r>
            <a:r>
              <a:rPr lang="en-US" sz="2000" dirty="0" smtClean="0">
                <a:latin typeface="+mj-lt"/>
              </a:rPr>
              <a:t>, or </a:t>
            </a:r>
            <a:r>
              <a:rPr lang="en-US" sz="2000" i="1" dirty="0" smtClean="0">
                <a:latin typeface="+mj-lt"/>
              </a:rPr>
              <a:t>E</a:t>
            </a:r>
            <a:r>
              <a:rPr lang="en-US" sz="2000" dirty="0" smtClean="0">
                <a:latin typeface="+mj-lt"/>
              </a:rPr>
              <a:t>).</a:t>
            </a:r>
          </a:p>
          <a:p>
            <a:pPr>
              <a:spcBef>
                <a:spcPct val="80000"/>
              </a:spcBef>
              <a:defRPr/>
            </a:pPr>
            <a:r>
              <a:rPr lang="en-US" sz="2000" dirty="0" smtClean="0">
                <a:latin typeface="+mj-lt"/>
              </a:rPr>
              <a:t>If </a:t>
            </a:r>
            <a:r>
              <a:rPr lang="en-US" sz="2000" i="1" dirty="0" smtClean="0">
                <a:latin typeface="+mj-lt"/>
              </a:rPr>
              <a:t>S</a:t>
            </a:r>
            <a:r>
              <a:rPr lang="en-US" sz="2000" dirty="0" smtClean="0">
                <a:latin typeface="+mj-lt"/>
              </a:rPr>
              <a:t> is entered for the first time, the default mechanism applies.</a:t>
            </a:r>
            <a:endParaRPr lang="en-US" sz="2000" dirty="0">
              <a:latin typeface="+mj-lt"/>
            </a:endParaRPr>
          </a:p>
        </p:txBody>
      </p:sp>
      <p:sp>
        <p:nvSpPr>
          <p:cNvPr id="19" name="Text Box 4"/>
          <p:cNvSpPr txBox="1">
            <a:spLocks noChangeArrowheads="1"/>
          </p:cNvSpPr>
          <p:nvPr/>
        </p:nvSpPr>
        <p:spPr bwMode="auto">
          <a:xfrm>
            <a:off x="5334000" y="4814888"/>
            <a:ext cx="414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latin typeface="+mj-lt"/>
              </a:rPr>
              <a:t>(behavior different from last slide)</a:t>
            </a:r>
          </a:p>
        </p:txBody>
      </p:sp>
      <p:sp>
        <p:nvSpPr>
          <p:cNvPr id="20" name="Oval 6"/>
          <p:cNvSpPr>
            <a:spLocks noChangeArrowheads="1"/>
          </p:cNvSpPr>
          <p:nvPr/>
        </p:nvSpPr>
        <p:spPr bwMode="auto">
          <a:xfrm>
            <a:off x="3563938" y="3627438"/>
            <a:ext cx="431800" cy="431800"/>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94444E-6 3.33333E-6 L -0.00781 0.16805 " pathEditMode="relative" rAng="0" ptsTypes="AA">
                                      <p:cBhvr>
                                        <p:cTn id="6" dur="2000" fill="hold"/>
                                        <p:tgtEl>
                                          <p:spTgt spid="20"/>
                                        </p:tgtEl>
                                        <p:attrNameLst>
                                          <p:attrName>ppt_x</p:attrName>
                                          <p:attrName>ppt_y</p:attrName>
                                        </p:attrNameLst>
                                      </p:cBhvr>
                                      <p:rCtr x="-399" y="840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00781 0.16805 L 1.94444E-6 0.00023 " pathEditMode="relative" rAng="0" ptsTypes="AA">
                                      <p:cBhvr>
                                        <p:cTn id="10" dur="2000" fill="hold"/>
                                        <p:tgtEl>
                                          <p:spTgt spid="20"/>
                                        </p:tgtEl>
                                        <p:attrNameLst>
                                          <p:attrName>ppt_x</p:attrName>
                                          <p:attrName>ppt_y</p:attrName>
                                        </p:attrNameLst>
                                      </p:cBhvr>
                                      <p:rCtr x="382"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1175" y="762000"/>
            <a:ext cx="9372600" cy="457200"/>
          </a:xfrm>
        </p:spPr>
        <p:txBody>
          <a:bodyPr>
            <a:noAutofit/>
          </a:bodyPr>
          <a:lstStyle/>
          <a:p>
            <a:pPr marL="320040" indent="-320040" eaLnBrk="1" fontAlgn="auto" hangingPunct="1">
              <a:spcAft>
                <a:spcPts val="0"/>
              </a:spcAft>
              <a:buFont typeface="Wingdings"/>
              <a:buChar char=""/>
              <a:defRPr/>
            </a:pPr>
            <a:r>
              <a:rPr lang="en-US" sz="2600" b="1" dirty="0" err="1" smtClean="0">
                <a:latin typeface="+mj-lt"/>
              </a:rPr>
              <a:t>Statecharts</a:t>
            </a:r>
            <a:r>
              <a:rPr lang="en-US" sz="2600" b="1" dirty="0">
                <a:latin typeface="+mj-lt"/>
              </a:rPr>
              <a:t>: AND-states (concurrency) </a:t>
            </a:r>
          </a:p>
        </p:txBody>
      </p:sp>
      <p:sp>
        <p:nvSpPr>
          <p:cNvPr id="8" name="Title 1"/>
          <p:cNvSpPr>
            <a:spLocks noGrp="1"/>
          </p:cNvSpPr>
          <p:nvPr>
            <p:ph type="title"/>
          </p:nvPr>
        </p:nvSpPr>
        <p:spPr>
          <a:xfrm>
            <a:off x="612775" y="76200"/>
            <a:ext cx="8153400" cy="668338"/>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94" name="AutoShape 3"/>
          <p:cNvSpPr>
            <a:spLocks noChangeArrowheads="1"/>
          </p:cNvSpPr>
          <p:nvPr/>
        </p:nvSpPr>
        <p:spPr bwMode="auto">
          <a:xfrm>
            <a:off x="838200" y="1866900"/>
            <a:ext cx="3352800" cy="1905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95" name="AutoShape 4"/>
          <p:cNvSpPr>
            <a:spLocks noChangeArrowheads="1"/>
          </p:cNvSpPr>
          <p:nvPr/>
        </p:nvSpPr>
        <p:spPr bwMode="auto">
          <a:xfrm>
            <a:off x="1295400" y="2247900"/>
            <a:ext cx="457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96" name="AutoShape 5"/>
          <p:cNvSpPr>
            <a:spLocks noChangeArrowheads="1"/>
          </p:cNvSpPr>
          <p:nvPr/>
        </p:nvSpPr>
        <p:spPr bwMode="auto">
          <a:xfrm>
            <a:off x="1295400" y="3086100"/>
            <a:ext cx="457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97" name="Text Box 6"/>
          <p:cNvSpPr txBox="1">
            <a:spLocks noChangeArrowheads="1"/>
          </p:cNvSpPr>
          <p:nvPr/>
        </p:nvSpPr>
        <p:spPr bwMode="auto">
          <a:xfrm>
            <a:off x="1371600" y="22479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B</a:t>
            </a:r>
          </a:p>
        </p:txBody>
      </p:sp>
      <p:sp>
        <p:nvSpPr>
          <p:cNvPr id="98" name="Text Box 7"/>
          <p:cNvSpPr txBox="1">
            <a:spLocks noChangeArrowheads="1"/>
          </p:cNvSpPr>
          <p:nvPr/>
        </p:nvSpPr>
        <p:spPr bwMode="auto">
          <a:xfrm>
            <a:off x="1371600" y="31623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C</a:t>
            </a:r>
          </a:p>
        </p:txBody>
      </p:sp>
      <p:cxnSp>
        <p:nvCxnSpPr>
          <p:cNvPr id="124937" name="AutoShape 8"/>
          <p:cNvCxnSpPr>
            <a:cxnSpLocks noChangeShapeType="1"/>
            <a:stCxn id="95" idx="1"/>
            <a:endCxn id="96" idx="1"/>
          </p:cNvCxnSpPr>
          <p:nvPr/>
        </p:nvCxnSpPr>
        <p:spPr bwMode="auto">
          <a:xfrm rot="10800000" flipH="1" flipV="1">
            <a:off x="1295400" y="2476500"/>
            <a:ext cx="1588" cy="838200"/>
          </a:xfrm>
          <a:prstGeom prst="curvedConnector3">
            <a:avLst>
              <a:gd name="adj1" fmla="val -1440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0" name="Text Box 9"/>
          <p:cNvSpPr txBox="1">
            <a:spLocks noChangeArrowheads="1"/>
          </p:cNvSpPr>
          <p:nvPr/>
        </p:nvSpPr>
        <p:spPr bwMode="auto">
          <a:xfrm>
            <a:off x="838200" y="27051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01" name="Line 10"/>
          <p:cNvSpPr>
            <a:spLocks noChangeShapeType="1"/>
          </p:cNvSpPr>
          <p:nvPr/>
        </p:nvSpPr>
        <p:spPr bwMode="auto">
          <a:xfrm>
            <a:off x="1447800" y="20193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cxnSp>
        <p:nvCxnSpPr>
          <p:cNvPr id="124940" name="AutoShape 11"/>
          <p:cNvCxnSpPr>
            <a:cxnSpLocks noChangeShapeType="1"/>
            <a:stCxn id="96" idx="3"/>
            <a:endCxn id="95" idx="3"/>
          </p:cNvCxnSpPr>
          <p:nvPr/>
        </p:nvCxnSpPr>
        <p:spPr bwMode="auto">
          <a:xfrm flipV="1">
            <a:off x="1752600" y="2476500"/>
            <a:ext cx="1588" cy="838200"/>
          </a:xfrm>
          <a:prstGeom prst="curvedConnector3">
            <a:avLst>
              <a:gd name="adj1" fmla="val 1440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3" name="Text Box 12"/>
          <p:cNvSpPr txBox="1">
            <a:spLocks noChangeArrowheads="1"/>
          </p:cNvSpPr>
          <p:nvPr/>
        </p:nvSpPr>
        <p:spPr bwMode="auto">
          <a:xfrm>
            <a:off x="1219200" y="2705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y</a:t>
            </a:r>
            <a:r>
              <a:rPr lang="en-US" sz="1800" smtClean="0">
                <a:latin typeface="+mj-lt"/>
              </a:rPr>
              <a:t>[in G]</a:t>
            </a:r>
          </a:p>
        </p:txBody>
      </p:sp>
      <p:sp>
        <p:nvSpPr>
          <p:cNvPr id="104" name="Line 13"/>
          <p:cNvSpPr>
            <a:spLocks noChangeShapeType="1"/>
          </p:cNvSpPr>
          <p:nvPr/>
        </p:nvSpPr>
        <p:spPr bwMode="auto">
          <a:xfrm>
            <a:off x="2133600" y="1866900"/>
            <a:ext cx="0" cy="19050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defRPr/>
            </a:pPr>
            <a:endParaRPr lang="en-US">
              <a:latin typeface="+mj-lt"/>
            </a:endParaRPr>
          </a:p>
        </p:txBody>
      </p:sp>
      <p:sp>
        <p:nvSpPr>
          <p:cNvPr id="105" name="Text Box 14"/>
          <p:cNvSpPr txBox="1">
            <a:spLocks noChangeArrowheads="1"/>
          </p:cNvSpPr>
          <p:nvPr/>
        </p:nvSpPr>
        <p:spPr bwMode="auto">
          <a:xfrm>
            <a:off x="990600" y="1866900"/>
            <a:ext cx="32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A</a:t>
            </a:r>
          </a:p>
        </p:txBody>
      </p:sp>
      <p:sp>
        <p:nvSpPr>
          <p:cNvPr id="106" name="Text Box 15"/>
          <p:cNvSpPr txBox="1">
            <a:spLocks noChangeArrowheads="1"/>
          </p:cNvSpPr>
          <p:nvPr/>
        </p:nvSpPr>
        <p:spPr bwMode="auto">
          <a:xfrm>
            <a:off x="2209800" y="1866900"/>
            <a:ext cx="32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D</a:t>
            </a:r>
          </a:p>
        </p:txBody>
      </p:sp>
      <p:sp>
        <p:nvSpPr>
          <p:cNvPr id="107" name="Text Box 16"/>
          <p:cNvSpPr txBox="1">
            <a:spLocks noChangeArrowheads="1"/>
          </p:cNvSpPr>
          <p:nvPr/>
        </p:nvSpPr>
        <p:spPr bwMode="auto">
          <a:xfrm>
            <a:off x="2590800" y="3086100"/>
            <a:ext cx="36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G</a:t>
            </a:r>
          </a:p>
        </p:txBody>
      </p:sp>
      <p:sp>
        <p:nvSpPr>
          <p:cNvPr id="108" name="Rectangle 17"/>
          <p:cNvSpPr>
            <a:spLocks noChangeArrowheads="1"/>
          </p:cNvSpPr>
          <p:nvPr/>
        </p:nvSpPr>
        <p:spPr bwMode="auto">
          <a:xfrm>
            <a:off x="1143000" y="1562100"/>
            <a:ext cx="304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09" name="AutoShape 18"/>
          <p:cNvSpPr>
            <a:spLocks noChangeArrowheads="1"/>
          </p:cNvSpPr>
          <p:nvPr/>
        </p:nvSpPr>
        <p:spPr bwMode="auto">
          <a:xfrm>
            <a:off x="2514600" y="2171700"/>
            <a:ext cx="457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10" name="AutoShape 19"/>
          <p:cNvSpPr>
            <a:spLocks noChangeArrowheads="1"/>
          </p:cNvSpPr>
          <p:nvPr/>
        </p:nvSpPr>
        <p:spPr bwMode="auto">
          <a:xfrm>
            <a:off x="3444875" y="2590800"/>
            <a:ext cx="457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11" name="AutoShape 20"/>
          <p:cNvSpPr>
            <a:spLocks noChangeArrowheads="1"/>
          </p:cNvSpPr>
          <p:nvPr/>
        </p:nvSpPr>
        <p:spPr bwMode="auto">
          <a:xfrm>
            <a:off x="2590800" y="3086100"/>
            <a:ext cx="457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12" name="Text Box 21"/>
          <p:cNvSpPr txBox="1">
            <a:spLocks noChangeArrowheads="1"/>
          </p:cNvSpPr>
          <p:nvPr/>
        </p:nvSpPr>
        <p:spPr bwMode="auto">
          <a:xfrm>
            <a:off x="2590800" y="22479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E</a:t>
            </a:r>
          </a:p>
        </p:txBody>
      </p:sp>
      <p:sp>
        <p:nvSpPr>
          <p:cNvPr id="113" name="Text Box 22"/>
          <p:cNvSpPr txBox="1">
            <a:spLocks noChangeArrowheads="1"/>
          </p:cNvSpPr>
          <p:nvPr/>
        </p:nvSpPr>
        <p:spPr bwMode="auto">
          <a:xfrm>
            <a:off x="3505200" y="26289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F</a:t>
            </a:r>
          </a:p>
        </p:txBody>
      </p:sp>
      <p:cxnSp>
        <p:nvCxnSpPr>
          <p:cNvPr id="124952" name="AutoShape 23"/>
          <p:cNvCxnSpPr>
            <a:cxnSpLocks noChangeShapeType="1"/>
            <a:stCxn id="110" idx="0"/>
          </p:cNvCxnSpPr>
          <p:nvPr/>
        </p:nvCxnSpPr>
        <p:spPr bwMode="auto">
          <a:xfrm rot="5400000" flipH="1">
            <a:off x="3227388" y="2144712"/>
            <a:ext cx="190500" cy="7016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5" name="Line 24"/>
          <p:cNvSpPr>
            <a:spLocks noChangeShapeType="1"/>
          </p:cNvSpPr>
          <p:nvPr/>
        </p:nvSpPr>
        <p:spPr bwMode="auto">
          <a:xfrm>
            <a:off x="3810000" y="2324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cxnSp>
        <p:nvCxnSpPr>
          <p:cNvPr id="124954" name="AutoShape 25"/>
          <p:cNvCxnSpPr>
            <a:cxnSpLocks noChangeShapeType="1"/>
            <a:stCxn id="111" idx="0"/>
            <a:endCxn id="110" idx="1"/>
          </p:cNvCxnSpPr>
          <p:nvPr/>
        </p:nvCxnSpPr>
        <p:spPr bwMode="auto">
          <a:xfrm rot="-5400000">
            <a:off x="2998788" y="2640012"/>
            <a:ext cx="266700" cy="6254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55" name="AutoShape 26"/>
          <p:cNvCxnSpPr>
            <a:cxnSpLocks noChangeShapeType="1"/>
            <a:stCxn id="110" idx="2"/>
            <a:endCxn id="111" idx="3"/>
          </p:cNvCxnSpPr>
          <p:nvPr/>
        </p:nvCxnSpPr>
        <p:spPr bwMode="auto">
          <a:xfrm rot="5400000">
            <a:off x="3227388" y="2868612"/>
            <a:ext cx="266700" cy="6254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56" name="AutoShape 27"/>
          <p:cNvCxnSpPr>
            <a:cxnSpLocks noChangeShapeType="1"/>
            <a:stCxn id="109" idx="1"/>
            <a:endCxn id="111" idx="1"/>
          </p:cNvCxnSpPr>
          <p:nvPr/>
        </p:nvCxnSpPr>
        <p:spPr bwMode="auto">
          <a:xfrm rot="10800000" flipH="1" flipV="1">
            <a:off x="2514600" y="2400300"/>
            <a:ext cx="76200" cy="914400"/>
          </a:xfrm>
          <a:prstGeom prst="curvedConnector3">
            <a:avLst>
              <a:gd name="adj1" fmla="val -30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9" name="Text Box 28"/>
          <p:cNvSpPr txBox="1">
            <a:spLocks noChangeArrowheads="1"/>
          </p:cNvSpPr>
          <p:nvPr/>
        </p:nvSpPr>
        <p:spPr bwMode="auto">
          <a:xfrm>
            <a:off x="3336925" y="31242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20" name="Text Box 29"/>
          <p:cNvSpPr txBox="1">
            <a:spLocks noChangeArrowheads="1"/>
          </p:cNvSpPr>
          <p:nvPr/>
        </p:nvSpPr>
        <p:spPr bwMode="auto">
          <a:xfrm>
            <a:off x="3184525" y="21336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t</a:t>
            </a:r>
          </a:p>
        </p:txBody>
      </p:sp>
      <p:sp>
        <p:nvSpPr>
          <p:cNvPr id="121" name="Text Box 30"/>
          <p:cNvSpPr txBox="1">
            <a:spLocks noChangeArrowheads="1"/>
          </p:cNvSpPr>
          <p:nvPr/>
        </p:nvSpPr>
        <p:spPr bwMode="auto">
          <a:xfrm>
            <a:off x="2879725" y="25908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z</a:t>
            </a:r>
          </a:p>
        </p:txBody>
      </p:sp>
      <p:sp>
        <p:nvSpPr>
          <p:cNvPr id="122" name="Text Box 31"/>
          <p:cNvSpPr txBox="1">
            <a:spLocks noChangeArrowheads="1"/>
          </p:cNvSpPr>
          <p:nvPr/>
        </p:nvSpPr>
        <p:spPr bwMode="auto">
          <a:xfrm>
            <a:off x="2270125" y="2667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v</a:t>
            </a:r>
          </a:p>
        </p:txBody>
      </p:sp>
      <p:sp>
        <p:nvSpPr>
          <p:cNvPr id="123" name="Text Box 32"/>
          <p:cNvSpPr txBox="1">
            <a:spLocks noChangeArrowheads="1"/>
          </p:cNvSpPr>
          <p:nvPr/>
        </p:nvSpPr>
        <p:spPr bwMode="auto">
          <a:xfrm>
            <a:off x="1127125" y="1524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R</a:t>
            </a:r>
          </a:p>
        </p:txBody>
      </p:sp>
      <p:sp>
        <p:nvSpPr>
          <p:cNvPr id="124" name="Text Box 33"/>
          <p:cNvSpPr txBox="1">
            <a:spLocks noChangeArrowheads="1"/>
          </p:cNvSpPr>
          <p:nvPr/>
        </p:nvSpPr>
        <p:spPr bwMode="auto">
          <a:xfrm>
            <a:off x="4495800" y="1562100"/>
            <a:ext cx="43037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FontTx/>
              <a:buChar char="•"/>
              <a:defRPr/>
            </a:pPr>
            <a:r>
              <a:rPr lang="en-US" sz="1800" dirty="0" smtClean="0">
                <a:latin typeface="+mj-lt"/>
              </a:rPr>
              <a:t> R is an AND-state</a:t>
            </a:r>
          </a:p>
          <a:p>
            <a:pPr eaLnBrk="1" hangingPunct="1">
              <a:buFontTx/>
              <a:buChar char="•"/>
              <a:defRPr/>
            </a:pPr>
            <a:r>
              <a:rPr lang="en-US" sz="1800" dirty="0" smtClean="0">
                <a:latin typeface="+mj-lt"/>
              </a:rPr>
              <a:t> When the system is in the AND-state</a:t>
            </a:r>
          </a:p>
          <a:p>
            <a:pPr eaLnBrk="1" hangingPunct="1">
              <a:defRPr/>
            </a:pPr>
            <a:r>
              <a:rPr lang="en-US" sz="1800" dirty="0" smtClean="0">
                <a:latin typeface="+mj-lt"/>
              </a:rPr>
              <a:t>R, it </a:t>
            </a:r>
            <a:r>
              <a:rPr lang="en-US" sz="1800" dirty="0" smtClean="0">
                <a:solidFill>
                  <a:srgbClr val="FF0000"/>
                </a:solidFill>
                <a:latin typeface="+mj-lt"/>
              </a:rPr>
              <a:t>is both in state A and state D</a:t>
            </a:r>
          </a:p>
          <a:p>
            <a:pPr eaLnBrk="1" hangingPunct="1">
              <a:buFontTx/>
              <a:buChar char="•"/>
              <a:defRPr/>
            </a:pPr>
            <a:r>
              <a:rPr lang="en-US" sz="1800" dirty="0" smtClean="0">
                <a:latin typeface="+mj-lt"/>
              </a:rPr>
              <a:t> A and D are OR-states </a:t>
            </a:r>
          </a:p>
          <a:p>
            <a:pPr eaLnBrk="1" hangingPunct="1">
              <a:buFontTx/>
              <a:buChar char="•"/>
              <a:defRPr/>
            </a:pPr>
            <a:r>
              <a:rPr lang="en-US" sz="1800" dirty="0" smtClean="0">
                <a:latin typeface="+mj-lt"/>
              </a:rPr>
              <a:t> When the system is in state A it is </a:t>
            </a:r>
          </a:p>
          <a:p>
            <a:pPr eaLnBrk="1" hangingPunct="1">
              <a:defRPr/>
            </a:pPr>
            <a:r>
              <a:rPr lang="en-US" sz="1800" dirty="0" smtClean="0">
                <a:latin typeface="+mj-lt"/>
              </a:rPr>
              <a:t>either in state B or in state C (but not in both)</a:t>
            </a:r>
          </a:p>
          <a:p>
            <a:pPr eaLnBrk="1" hangingPunct="1">
              <a:buFontTx/>
              <a:buChar char="•"/>
              <a:defRPr/>
            </a:pPr>
            <a:r>
              <a:rPr lang="en-US" sz="1800" dirty="0" smtClean="0">
                <a:latin typeface="+mj-lt"/>
              </a:rPr>
              <a:t> When the system is in state D it is in only</a:t>
            </a:r>
          </a:p>
          <a:p>
            <a:pPr eaLnBrk="1" hangingPunct="1">
              <a:defRPr/>
            </a:pPr>
            <a:r>
              <a:rPr lang="en-US" sz="1800" dirty="0" smtClean="0">
                <a:latin typeface="+mj-lt"/>
              </a:rPr>
              <a:t>one of E or F or G</a:t>
            </a:r>
          </a:p>
        </p:txBody>
      </p:sp>
      <p:sp>
        <p:nvSpPr>
          <p:cNvPr id="125" name="Rectangle 34"/>
          <p:cNvSpPr>
            <a:spLocks noChangeArrowheads="1"/>
          </p:cNvSpPr>
          <p:nvPr/>
        </p:nvSpPr>
        <p:spPr bwMode="auto">
          <a:xfrm>
            <a:off x="990600" y="3771900"/>
            <a:ext cx="279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A hierarchical state machine</a:t>
            </a:r>
          </a:p>
        </p:txBody>
      </p:sp>
      <p:sp>
        <p:nvSpPr>
          <p:cNvPr id="126" name="AutoShape 35"/>
          <p:cNvSpPr>
            <a:spLocks noChangeArrowheads="1"/>
          </p:cNvSpPr>
          <p:nvPr/>
        </p:nvSpPr>
        <p:spPr bwMode="auto">
          <a:xfrm>
            <a:off x="1844675" y="48768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27" name="AutoShape 36"/>
          <p:cNvSpPr>
            <a:spLocks noChangeArrowheads="1"/>
          </p:cNvSpPr>
          <p:nvPr/>
        </p:nvSpPr>
        <p:spPr bwMode="auto">
          <a:xfrm>
            <a:off x="1692275" y="60198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28" name="Text Box 37"/>
          <p:cNvSpPr txBox="1">
            <a:spLocks noChangeArrowheads="1"/>
          </p:cNvSpPr>
          <p:nvPr/>
        </p:nvSpPr>
        <p:spPr bwMode="auto">
          <a:xfrm>
            <a:off x="1844675" y="4876800"/>
            <a:ext cx="47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B-E</a:t>
            </a:r>
          </a:p>
        </p:txBody>
      </p:sp>
      <p:sp>
        <p:nvSpPr>
          <p:cNvPr id="129" name="Text Box 38"/>
          <p:cNvSpPr txBox="1">
            <a:spLocks noChangeArrowheads="1"/>
          </p:cNvSpPr>
          <p:nvPr/>
        </p:nvSpPr>
        <p:spPr bwMode="auto">
          <a:xfrm>
            <a:off x="1692275" y="6096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C-E</a:t>
            </a:r>
          </a:p>
        </p:txBody>
      </p:sp>
      <p:cxnSp>
        <p:nvCxnSpPr>
          <p:cNvPr id="124968" name="AutoShape 39"/>
          <p:cNvCxnSpPr>
            <a:cxnSpLocks noChangeShapeType="1"/>
            <a:stCxn id="126" idx="1"/>
            <a:endCxn id="127" idx="1"/>
          </p:cNvCxnSpPr>
          <p:nvPr/>
        </p:nvCxnSpPr>
        <p:spPr bwMode="auto">
          <a:xfrm rot="10800000" flipV="1">
            <a:off x="1692275" y="5105400"/>
            <a:ext cx="152400" cy="1143000"/>
          </a:xfrm>
          <a:prstGeom prst="curvedConnector3">
            <a:avLst>
              <a:gd name="adj1" fmla="val 2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1" name="AutoShape 40"/>
          <p:cNvSpPr>
            <a:spLocks noChangeArrowheads="1"/>
          </p:cNvSpPr>
          <p:nvPr/>
        </p:nvSpPr>
        <p:spPr bwMode="auto">
          <a:xfrm>
            <a:off x="3444875" y="44196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32" name="Text Box 41"/>
          <p:cNvSpPr txBox="1">
            <a:spLocks noChangeArrowheads="1"/>
          </p:cNvSpPr>
          <p:nvPr/>
        </p:nvSpPr>
        <p:spPr bwMode="auto">
          <a:xfrm>
            <a:off x="3444875" y="4495800"/>
            <a:ext cx="47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B-F</a:t>
            </a:r>
          </a:p>
        </p:txBody>
      </p:sp>
      <p:cxnSp>
        <p:nvCxnSpPr>
          <p:cNvPr id="124971" name="AutoShape 42"/>
          <p:cNvCxnSpPr>
            <a:cxnSpLocks noChangeShapeType="1"/>
            <a:stCxn id="132" idx="1"/>
            <a:endCxn id="128" idx="0"/>
          </p:cNvCxnSpPr>
          <p:nvPr/>
        </p:nvCxnSpPr>
        <p:spPr bwMode="auto">
          <a:xfrm rot="10800000" flipV="1">
            <a:off x="2084388" y="4679950"/>
            <a:ext cx="1360487" cy="19685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72" name="AutoShape 43"/>
          <p:cNvCxnSpPr>
            <a:cxnSpLocks noChangeShapeType="1"/>
            <a:stCxn id="142" idx="3"/>
            <a:endCxn id="144" idx="3"/>
          </p:cNvCxnSpPr>
          <p:nvPr/>
        </p:nvCxnSpPr>
        <p:spPr bwMode="auto">
          <a:xfrm>
            <a:off x="5807075" y="5105400"/>
            <a:ext cx="15875" cy="1028700"/>
          </a:xfrm>
          <a:prstGeom prst="curvedConnector3">
            <a:avLst>
              <a:gd name="adj1" fmla="val 154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73" name="AutoShape 44"/>
          <p:cNvCxnSpPr>
            <a:cxnSpLocks noChangeShapeType="1"/>
            <a:stCxn id="126" idx="2"/>
            <a:endCxn id="143" idx="1"/>
          </p:cNvCxnSpPr>
          <p:nvPr/>
        </p:nvCxnSpPr>
        <p:spPr bwMode="auto">
          <a:xfrm rot="5400000" flipH="1" flipV="1">
            <a:off x="3575050" y="3711575"/>
            <a:ext cx="196850" cy="3048000"/>
          </a:xfrm>
          <a:prstGeom prst="curvedConnector4">
            <a:avLst>
              <a:gd name="adj1" fmla="val -116435"/>
              <a:gd name="adj2" fmla="val 55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6" name="Text Box 45"/>
          <p:cNvSpPr txBox="1">
            <a:spLocks noChangeArrowheads="1"/>
          </p:cNvSpPr>
          <p:nvPr/>
        </p:nvSpPr>
        <p:spPr bwMode="auto">
          <a:xfrm>
            <a:off x="1158875" y="54864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37" name="Text Box 46"/>
          <p:cNvSpPr txBox="1">
            <a:spLocks noChangeArrowheads="1"/>
          </p:cNvSpPr>
          <p:nvPr/>
        </p:nvSpPr>
        <p:spPr bwMode="auto">
          <a:xfrm>
            <a:off x="6797675" y="4876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38" name="Text Box 47"/>
          <p:cNvSpPr txBox="1">
            <a:spLocks noChangeArrowheads="1"/>
          </p:cNvSpPr>
          <p:nvPr/>
        </p:nvSpPr>
        <p:spPr bwMode="auto">
          <a:xfrm>
            <a:off x="4816475" y="64008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z</a:t>
            </a:r>
          </a:p>
        </p:txBody>
      </p:sp>
      <p:sp>
        <p:nvSpPr>
          <p:cNvPr id="139" name="Line 48"/>
          <p:cNvSpPr>
            <a:spLocks noChangeShapeType="1"/>
          </p:cNvSpPr>
          <p:nvPr/>
        </p:nvSpPr>
        <p:spPr bwMode="auto">
          <a:xfrm>
            <a:off x="3902075" y="4191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j-lt"/>
            </a:endParaRPr>
          </a:p>
        </p:txBody>
      </p:sp>
      <p:cxnSp>
        <p:nvCxnSpPr>
          <p:cNvPr id="124978" name="AutoShape 49"/>
          <p:cNvCxnSpPr>
            <a:cxnSpLocks noChangeShapeType="1"/>
            <a:stCxn id="127" idx="3"/>
          </p:cNvCxnSpPr>
          <p:nvPr/>
        </p:nvCxnSpPr>
        <p:spPr bwMode="auto">
          <a:xfrm flipV="1">
            <a:off x="2301875" y="6019800"/>
            <a:ext cx="2911475" cy="2286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1" name="Text Box 50"/>
          <p:cNvSpPr txBox="1">
            <a:spLocks noChangeArrowheads="1"/>
          </p:cNvSpPr>
          <p:nvPr/>
        </p:nvSpPr>
        <p:spPr bwMode="auto">
          <a:xfrm>
            <a:off x="2759075" y="44196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t</a:t>
            </a:r>
          </a:p>
        </p:txBody>
      </p:sp>
      <p:sp>
        <p:nvSpPr>
          <p:cNvPr id="142" name="AutoShape 51"/>
          <p:cNvSpPr>
            <a:spLocks noChangeArrowheads="1"/>
          </p:cNvSpPr>
          <p:nvPr/>
        </p:nvSpPr>
        <p:spPr bwMode="auto">
          <a:xfrm>
            <a:off x="5197475" y="48768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43" name="Text Box 52"/>
          <p:cNvSpPr txBox="1">
            <a:spLocks noChangeArrowheads="1"/>
          </p:cNvSpPr>
          <p:nvPr/>
        </p:nvSpPr>
        <p:spPr bwMode="auto">
          <a:xfrm>
            <a:off x="5197475" y="4953000"/>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B-G</a:t>
            </a:r>
          </a:p>
        </p:txBody>
      </p:sp>
      <p:sp>
        <p:nvSpPr>
          <p:cNvPr id="144" name="AutoShape 53"/>
          <p:cNvSpPr>
            <a:spLocks noChangeArrowheads="1"/>
          </p:cNvSpPr>
          <p:nvPr/>
        </p:nvSpPr>
        <p:spPr bwMode="auto">
          <a:xfrm>
            <a:off x="5213350" y="59055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45" name="Text Box 54"/>
          <p:cNvSpPr txBox="1">
            <a:spLocks noChangeArrowheads="1"/>
          </p:cNvSpPr>
          <p:nvPr/>
        </p:nvSpPr>
        <p:spPr bwMode="auto">
          <a:xfrm>
            <a:off x="5273675" y="59436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C-G</a:t>
            </a:r>
          </a:p>
        </p:txBody>
      </p:sp>
      <p:sp>
        <p:nvSpPr>
          <p:cNvPr id="146" name="AutoShape 55"/>
          <p:cNvSpPr>
            <a:spLocks noChangeArrowheads="1"/>
          </p:cNvSpPr>
          <p:nvPr/>
        </p:nvSpPr>
        <p:spPr bwMode="auto">
          <a:xfrm>
            <a:off x="3536950" y="6362700"/>
            <a:ext cx="609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cxnSp>
        <p:nvCxnSpPr>
          <p:cNvPr id="124985" name="AutoShape 56"/>
          <p:cNvCxnSpPr>
            <a:cxnSpLocks noChangeShapeType="1"/>
            <a:stCxn id="142" idx="0"/>
            <a:endCxn id="131" idx="3"/>
          </p:cNvCxnSpPr>
          <p:nvPr/>
        </p:nvCxnSpPr>
        <p:spPr bwMode="auto">
          <a:xfrm rot="5400000" flipH="1">
            <a:off x="4664075" y="4038600"/>
            <a:ext cx="228600" cy="14478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86" name="AutoShape 57"/>
          <p:cNvCxnSpPr>
            <a:cxnSpLocks noChangeShapeType="1"/>
            <a:stCxn id="132" idx="2"/>
          </p:cNvCxnSpPr>
          <p:nvPr/>
        </p:nvCxnSpPr>
        <p:spPr bwMode="auto">
          <a:xfrm rot="16200000" flipH="1">
            <a:off x="3939382" y="4610894"/>
            <a:ext cx="1054100" cy="156368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87" name="AutoShape 58"/>
          <p:cNvCxnSpPr>
            <a:cxnSpLocks noChangeShapeType="1"/>
            <a:stCxn id="144" idx="0"/>
            <a:endCxn id="143" idx="2"/>
          </p:cNvCxnSpPr>
          <p:nvPr/>
        </p:nvCxnSpPr>
        <p:spPr bwMode="auto">
          <a:xfrm rot="16200000" flipV="1">
            <a:off x="5205413" y="5592763"/>
            <a:ext cx="582612" cy="4286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88" name="AutoShape 59"/>
          <p:cNvCxnSpPr>
            <a:cxnSpLocks noChangeShapeType="1"/>
            <a:stCxn id="146" idx="1"/>
            <a:endCxn id="127" idx="2"/>
          </p:cNvCxnSpPr>
          <p:nvPr/>
        </p:nvCxnSpPr>
        <p:spPr bwMode="auto">
          <a:xfrm rot="10800000">
            <a:off x="1997075" y="6477000"/>
            <a:ext cx="1539875" cy="1143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89" name="AutoShape 60"/>
          <p:cNvCxnSpPr>
            <a:cxnSpLocks noChangeShapeType="1"/>
            <a:stCxn id="146" idx="0"/>
          </p:cNvCxnSpPr>
          <p:nvPr/>
        </p:nvCxnSpPr>
        <p:spPr bwMode="auto">
          <a:xfrm rot="-5400000">
            <a:off x="4429125" y="5584825"/>
            <a:ext cx="190500" cy="136525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4990" name="AutoShape 61"/>
          <p:cNvCxnSpPr>
            <a:cxnSpLocks noChangeShapeType="1"/>
            <a:stCxn id="144" idx="2"/>
            <a:endCxn id="146" idx="3"/>
          </p:cNvCxnSpPr>
          <p:nvPr/>
        </p:nvCxnSpPr>
        <p:spPr bwMode="auto">
          <a:xfrm rot="5400000">
            <a:off x="4718050" y="5791200"/>
            <a:ext cx="228600" cy="13716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3" name="Text Box 62"/>
          <p:cNvSpPr txBox="1">
            <a:spLocks noChangeArrowheads="1"/>
          </p:cNvSpPr>
          <p:nvPr/>
        </p:nvSpPr>
        <p:spPr bwMode="auto">
          <a:xfrm>
            <a:off x="1828800" y="6057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54" name="Text Box 63"/>
          <p:cNvSpPr txBox="1">
            <a:spLocks noChangeArrowheads="1"/>
          </p:cNvSpPr>
          <p:nvPr/>
        </p:nvSpPr>
        <p:spPr bwMode="auto">
          <a:xfrm>
            <a:off x="854075" y="556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1800" smtClean="0">
              <a:latin typeface="+mj-lt"/>
            </a:endParaRPr>
          </a:p>
        </p:txBody>
      </p:sp>
      <p:sp>
        <p:nvSpPr>
          <p:cNvPr id="155" name="Text Box 64"/>
          <p:cNvSpPr txBox="1">
            <a:spLocks noChangeArrowheads="1"/>
          </p:cNvSpPr>
          <p:nvPr/>
        </p:nvSpPr>
        <p:spPr bwMode="auto">
          <a:xfrm>
            <a:off x="3581400" y="6362700"/>
            <a:ext cx="50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C-F</a:t>
            </a:r>
          </a:p>
        </p:txBody>
      </p:sp>
      <p:sp>
        <p:nvSpPr>
          <p:cNvPr id="156" name="Text Box 65"/>
          <p:cNvSpPr txBox="1">
            <a:spLocks noChangeArrowheads="1"/>
          </p:cNvSpPr>
          <p:nvPr/>
        </p:nvSpPr>
        <p:spPr bwMode="auto">
          <a:xfrm>
            <a:off x="5273675" y="54864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y</a:t>
            </a:r>
          </a:p>
        </p:txBody>
      </p:sp>
      <p:sp>
        <p:nvSpPr>
          <p:cNvPr id="157" name="Text Box 66"/>
          <p:cNvSpPr txBox="1">
            <a:spLocks noChangeArrowheads="1"/>
          </p:cNvSpPr>
          <p:nvPr/>
        </p:nvSpPr>
        <p:spPr bwMode="auto">
          <a:xfrm>
            <a:off x="6019800" y="54483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58" name="Text Box 67"/>
          <p:cNvSpPr txBox="1">
            <a:spLocks noChangeArrowheads="1"/>
          </p:cNvSpPr>
          <p:nvPr/>
        </p:nvSpPr>
        <p:spPr bwMode="auto">
          <a:xfrm>
            <a:off x="4724400" y="43815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z</a:t>
            </a:r>
          </a:p>
        </p:txBody>
      </p:sp>
      <p:sp>
        <p:nvSpPr>
          <p:cNvPr id="159" name="Text Box 68"/>
          <p:cNvSpPr txBox="1">
            <a:spLocks noChangeArrowheads="1"/>
          </p:cNvSpPr>
          <p:nvPr/>
        </p:nvSpPr>
        <p:spPr bwMode="auto">
          <a:xfrm>
            <a:off x="3200400" y="52197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v</a:t>
            </a:r>
          </a:p>
        </p:txBody>
      </p:sp>
      <p:sp>
        <p:nvSpPr>
          <p:cNvPr id="160" name="Text Box 69"/>
          <p:cNvSpPr txBox="1">
            <a:spLocks noChangeArrowheads="1"/>
          </p:cNvSpPr>
          <p:nvPr/>
        </p:nvSpPr>
        <p:spPr bwMode="auto">
          <a:xfrm>
            <a:off x="3200400" y="59055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v</a:t>
            </a:r>
          </a:p>
        </p:txBody>
      </p:sp>
      <p:sp>
        <p:nvSpPr>
          <p:cNvPr id="161" name="Rectangle 70"/>
          <p:cNvSpPr>
            <a:spLocks noChangeArrowheads="1"/>
          </p:cNvSpPr>
          <p:nvPr/>
        </p:nvSpPr>
        <p:spPr bwMode="auto">
          <a:xfrm>
            <a:off x="4206875" y="5334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62" name="Rectangle 71"/>
          <p:cNvSpPr>
            <a:spLocks noChangeArrowheads="1"/>
          </p:cNvSpPr>
          <p:nvPr/>
        </p:nvSpPr>
        <p:spPr bwMode="auto">
          <a:xfrm>
            <a:off x="4359275" y="6096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x</a:t>
            </a:r>
          </a:p>
        </p:txBody>
      </p:sp>
      <p:sp>
        <p:nvSpPr>
          <p:cNvPr id="163" name="Rectangle 72"/>
          <p:cNvSpPr>
            <a:spLocks noChangeArrowheads="1"/>
          </p:cNvSpPr>
          <p:nvPr/>
        </p:nvSpPr>
        <p:spPr bwMode="auto">
          <a:xfrm>
            <a:off x="228600" y="4381500"/>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smtClean="0">
                <a:latin typeface="+mj-lt"/>
              </a:rPr>
              <a:t>Equivalent basic </a:t>
            </a:r>
          </a:p>
          <a:p>
            <a:pPr eaLnBrk="1" hangingPunct="1">
              <a:defRPr/>
            </a:pPr>
            <a:r>
              <a:rPr lang="en-US" sz="1800" smtClean="0">
                <a:latin typeface="+mj-lt"/>
              </a:rPr>
              <a:t>state machine</a:t>
            </a:r>
          </a:p>
        </p:txBody>
      </p:sp>
      <p:sp>
        <p:nvSpPr>
          <p:cNvPr id="164" name="Rectangle 73"/>
          <p:cNvSpPr>
            <a:spLocks noChangeArrowheads="1"/>
          </p:cNvSpPr>
          <p:nvPr/>
        </p:nvSpPr>
        <p:spPr bwMode="auto">
          <a:xfrm>
            <a:off x="2759075" y="64770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sz="1800" i="1" smtClean="0">
                <a:latin typeface="+mj-lt"/>
              </a:rPr>
              <a:t>t</a:t>
            </a:r>
          </a:p>
        </p:txBody>
      </p:sp>
      <p:sp>
        <p:nvSpPr>
          <p:cNvPr id="165" name="Text Box 74"/>
          <p:cNvSpPr txBox="1">
            <a:spLocks noChangeArrowheads="1"/>
          </p:cNvSpPr>
          <p:nvPr/>
        </p:nvSpPr>
        <p:spPr bwMode="auto">
          <a:xfrm>
            <a:off x="6350000" y="4305300"/>
            <a:ext cx="2651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FontTx/>
              <a:buChar char="•"/>
              <a:defRPr/>
            </a:pPr>
            <a:r>
              <a:rPr lang="en-US" sz="1800" smtClean="0">
                <a:latin typeface="+mj-lt"/>
              </a:rPr>
              <a:t> Note that event </a:t>
            </a:r>
            <a:r>
              <a:rPr lang="en-US" sz="1800" i="1" smtClean="0">
                <a:latin typeface="+mj-lt"/>
              </a:rPr>
              <a:t>x</a:t>
            </a:r>
            <a:r>
              <a:rPr lang="en-US" sz="1800" smtClean="0">
                <a:latin typeface="+mj-lt"/>
              </a:rPr>
              <a:t> causes</a:t>
            </a:r>
          </a:p>
          <a:p>
            <a:pPr eaLnBrk="1" hangingPunct="1">
              <a:defRPr/>
            </a:pPr>
            <a:r>
              <a:rPr lang="en-US" sz="1800" smtClean="0">
                <a:latin typeface="+mj-lt"/>
              </a:rPr>
              <a:t>a synchronization between</a:t>
            </a:r>
          </a:p>
          <a:p>
            <a:pPr eaLnBrk="1" hangingPunct="1">
              <a:defRPr/>
            </a:pPr>
            <a:r>
              <a:rPr lang="en-US" sz="1800" smtClean="0">
                <a:latin typeface="+mj-lt"/>
              </a:rPr>
              <a:t>states A and D when A</a:t>
            </a:r>
          </a:p>
          <a:p>
            <a:pPr eaLnBrk="1" hangingPunct="1">
              <a:defRPr/>
            </a:pPr>
            <a:r>
              <a:rPr lang="en-US" sz="1800" smtClean="0">
                <a:latin typeface="+mj-lt"/>
              </a:rPr>
              <a:t>is in B and D is in F. </a:t>
            </a:r>
          </a:p>
          <a:p>
            <a:pPr eaLnBrk="1" hangingPunct="1">
              <a:buFontTx/>
              <a:buChar char="•"/>
              <a:defRPr/>
            </a:pPr>
            <a:r>
              <a:rPr lang="en-US" sz="1800" smtClean="0">
                <a:latin typeface="+mj-lt"/>
              </a:rPr>
              <a:t> They  make a concurrent </a:t>
            </a:r>
          </a:p>
          <a:p>
            <a:pPr eaLnBrk="1" hangingPunct="1">
              <a:defRPr/>
            </a:pPr>
            <a:r>
              <a:rPr lang="en-US" sz="1800" smtClean="0">
                <a:latin typeface="+mj-lt"/>
              </a:rPr>
              <a:t>transition: </a:t>
            </a:r>
          </a:p>
          <a:p>
            <a:pPr eaLnBrk="1" hangingPunct="1">
              <a:defRPr/>
            </a:pPr>
            <a:r>
              <a:rPr lang="en-US" sz="1800" smtClean="0">
                <a:latin typeface="+mj-lt"/>
              </a:rPr>
              <a:t>  A goes from B to C</a:t>
            </a:r>
          </a:p>
          <a:p>
            <a:pPr eaLnBrk="1" hangingPunct="1">
              <a:defRPr/>
            </a:pPr>
            <a:r>
              <a:rPr lang="en-US" sz="1800" smtClean="0">
                <a:latin typeface="+mj-lt"/>
              </a:rPr>
              <a:t>  D goes from F to 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1175" y="762000"/>
            <a:ext cx="9372600" cy="457200"/>
          </a:xfrm>
        </p:spPr>
        <p:txBody>
          <a:bodyPr>
            <a:noAutofit/>
          </a:bodyPr>
          <a:lstStyle/>
          <a:p>
            <a:pPr marL="320040" indent="-320040" eaLnBrk="1" fontAlgn="auto" hangingPunct="1">
              <a:spcAft>
                <a:spcPts val="0"/>
              </a:spcAft>
              <a:buFont typeface="Wingdings"/>
              <a:buChar char=""/>
              <a:defRPr/>
            </a:pPr>
            <a:r>
              <a:rPr lang="en-US" sz="2600" b="1" dirty="0" err="1" smtClean="0">
                <a:latin typeface="+mj-lt"/>
              </a:rPr>
              <a:t>Statecharts</a:t>
            </a:r>
            <a:r>
              <a:rPr lang="en-US" sz="2600" b="1" dirty="0">
                <a:latin typeface="+mj-lt"/>
              </a:rPr>
              <a:t>: AND-states (concurrency) </a:t>
            </a:r>
          </a:p>
        </p:txBody>
      </p:sp>
      <p:sp>
        <p:nvSpPr>
          <p:cNvPr id="8" name="Title 1"/>
          <p:cNvSpPr>
            <a:spLocks noGrp="1"/>
          </p:cNvSpPr>
          <p:nvPr>
            <p:ph type="title"/>
          </p:nvPr>
        </p:nvSpPr>
        <p:spPr>
          <a:xfrm>
            <a:off x="612775" y="76200"/>
            <a:ext cx="8153400" cy="668338"/>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2" name="Rectangle 1"/>
          <p:cNvSpPr/>
          <p:nvPr/>
        </p:nvSpPr>
        <p:spPr>
          <a:xfrm>
            <a:off x="623888" y="1162050"/>
            <a:ext cx="1306512" cy="460375"/>
          </a:xfrm>
          <a:prstGeom prst="rect">
            <a:avLst/>
          </a:prstGeom>
        </p:spPr>
        <p:txBody>
          <a:bodyPr wrap="none">
            <a:spAutoFit/>
          </a:bodyPr>
          <a:lstStyle/>
          <a:p>
            <a:pPr>
              <a:defRPr/>
            </a:pPr>
            <a:r>
              <a:rPr lang="en-US" sz="2400" dirty="0">
                <a:latin typeface="+mj-lt"/>
              </a:rPr>
              <a:t>Example:</a:t>
            </a:r>
          </a:p>
        </p:txBody>
      </p:sp>
      <p:pic>
        <p:nvPicPr>
          <p:cNvPr id="1269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22475"/>
            <a:ext cx="69119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1175" y="762000"/>
            <a:ext cx="9372600" cy="457200"/>
          </a:xfrm>
        </p:spPr>
        <p:txBody>
          <a:bodyPr>
            <a:noAutofit/>
          </a:bodyPr>
          <a:lstStyle/>
          <a:p>
            <a:pPr marL="320040" indent="-320040" eaLnBrk="1" fontAlgn="auto" hangingPunct="1">
              <a:spcAft>
                <a:spcPts val="0"/>
              </a:spcAft>
              <a:buFont typeface="Wingdings"/>
              <a:buChar char=""/>
              <a:defRPr/>
            </a:pPr>
            <a:r>
              <a:rPr lang="en-US" sz="2600" b="1" dirty="0" err="1" smtClean="0">
                <a:latin typeface="+mj-lt"/>
              </a:rPr>
              <a:t>Statecharts</a:t>
            </a:r>
            <a:r>
              <a:rPr lang="en-US" sz="2600" b="1" dirty="0">
                <a:latin typeface="+mj-lt"/>
              </a:rPr>
              <a:t>: AND-states (concurrency) </a:t>
            </a:r>
          </a:p>
        </p:txBody>
      </p:sp>
      <p:sp>
        <p:nvSpPr>
          <p:cNvPr id="8" name="Title 1"/>
          <p:cNvSpPr>
            <a:spLocks noGrp="1"/>
          </p:cNvSpPr>
          <p:nvPr>
            <p:ph type="title"/>
          </p:nvPr>
        </p:nvSpPr>
        <p:spPr>
          <a:xfrm>
            <a:off x="612775" y="76200"/>
            <a:ext cx="8153400" cy="668338"/>
          </a:xfrm>
        </p:spPr>
        <p:txBody>
          <a:bodyPr>
            <a:normAutofit fontScale="90000"/>
          </a:bodyPr>
          <a:lstStyle/>
          <a:p>
            <a:pPr eaLnBrk="1" fontAlgn="auto" hangingPunct="1">
              <a:spcAft>
                <a:spcPts val="0"/>
              </a:spcAft>
              <a:defRPr/>
            </a:pPr>
            <a:r>
              <a:rPr lang="en-US" dirty="0" smtClean="0"/>
              <a:t>Specification (Requirements)</a:t>
            </a:r>
            <a:endParaRPr lang="en-US" dirty="0"/>
          </a:p>
        </p:txBody>
      </p:sp>
      <p:sp>
        <p:nvSpPr>
          <p:cNvPr id="77" name="Oval 5"/>
          <p:cNvSpPr>
            <a:spLocks noChangeArrowheads="1"/>
          </p:cNvSpPr>
          <p:nvPr/>
        </p:nvSpPr>
        <p:spPr bwMode="auto">
          <a:xfrm>
            <a:off x="5181600" y="3694113"/>
            <a:ext cx="287338" cy="287337"/>
          </a:xfrm>
          <a:prstGeom prst="ellipse">
            <a:avLst/>
          </a:prstGeom>
          <a:solidFill>
            <a:srgbClr val="84B818">
              <a:alpha val="2509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8" name="Oval 6"/>
          <p:cNvSpPr>
            <a:spLocks noChangeArrowheads="1"/>
          </p:cNvSpPr>
          <p:nvPr/>
        </p:nvSpPr>
        <p:spPr bwMode="auto">
          <a:xfrm>
            <a:off x="1787525" y="3576638"/>
            <a:ext cx="287338" cy="287337"/>
          </a:xfrm>
          <a:prstGeom prst="ellipse">
            <a:avLst/>
          </a:prstGeom>
          <a:solidFill>
            <a:srgbClr val="84B818">
              <a:alpha val="2509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Rectangle 1"/>
          <p:cNvSpPr/>
          <p:nvPr/>
        </p:nvSpPr>
        <p:spPr>
          <a:xfrm>
            <a:off x="623888" y="1162050"/>
            <a:ext cx="1306512" cy="460375"/>
          </a:xfrm>
          <a:prstGeom prst="rect">
            <a:avLst/>
          </a:prstGeom>
        </p:spPr>
        <p:txBody>
          <a:bodyPr wrap="none">
            <a:spAutoFit/>
          </a:bodyPr>
          <a:lstStyle/>
          <a:p>
            <a:pPr>
              <a:defRPr/>
            </a:pPr>
            <a:r>
              <a:rPr lang="en-US" sz="2400" dirty="0">
                <a:latin typeface="+mj-lt"/>
              </a:rPr>
              <a:t>Example:</a:t>
            </a:r>
          </a:p>
        </p:txBody>
      </p:sp>
      <p:pic>
        <p:nvPicPr>
          <p:cNvPr id="12903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1692275"/>
            <a:ext cx="7705725"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2" name="Rectangle 3"/>
          <p:cNvSpPr txBox="1">
            <a:spLocks noChangeArrowheads="1"/>
          </p:cNvSpPr>
          <p:nvPr/>
        </p:nvSpPr>
        <p:spPr bwMode="auto">
          <a:xfrm>
            <a:off x="228600" y="6156325"/>
            <a:ext cx="8642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r>
              <a:rPr lang="en-US" altLang="en-US" sz="2000"/>
              <a:t>Line-monitoring and key-monitoring are entered and left, when service switch is operated.</a:t>
            </a:r>
          </a:p>
        </p:txBody>
      </p:sp>
      <p:sp>
        <p:nvSpPr>
          <p:cNvPr id="82" name="Oval 7"/>
          <p:cNvSpPr>
            <a:spLocks noChangeArrowheads="1"/>
          </p:cNvSpPr>
          <p:nvPr/>
        </p:nvSpPr>
        <p:spPr bwMode="auto">
          <a:xfrm>
            <a:off x="4621213" y="5437188"/>
            <a:ext cx="358775" cy="360362"/>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3" name="Oval 9"/>
          <p:cNvSpPr>
            <a:spLocks noChangeArrowheads="1"/>
          </p:cNvSpPr>
          <p:nvPr/>
        </p:nvSpPr>
        <p:spPr bwMode="auto">
          <a:xfrm>
            <a:off x="4621213" y="5437188"/>
            <a:ext cx="358775" cy="360362"/>
          </a:xfrm>
          <a:prstGeom prst="ellipse">
            <a:avLst/>
          </a:prstGeom>
          <a:solidFill>
            <a:srgbClr val="84B818">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11111E-6 -1.11111E-6 L 0.19601 0.00533 " pathEditMode="relative" rAng="0" ptsTypes="AA">
                                      <p:cBhvr>
                                        <p:cTn id="6" dur="2000" fill="hold"/>
                                        <p:tgtEl>
                                          <p:spTgt spid="78"/>
                                        </p:tgtEl>
                                        <p:attrNameLst>
                                          <p:attrName>ppt_x</p:attrName>
                                          <p:attrName>ppt_y</p:attrName>
                                        </p:attrNameLst>
                                      </p:cBhvr>
                                      <p:rCtr x="9792" y="255"/>
                                    </p:animMotion>
                                  </p:childTnLst>
                                  <p:subTnLst>
                                    <p:audio>
                                      <p:cMediaNode vol="100000">
                                        <p:cTn display="0" masterRel="sameClick">
                                          <p:stCondLst>
                                            <p:cond evt="begin" delay="0">
                                              <p:tn val="5"/>
                                            </p:cond>
                                          </p:stCondLst>
                                          <p:endCondLst>
                                            <p:cond evt="onStopAudio" delay="0">
                                              <p:tgtEl>
                                                <p:sldTgt/>
                                              </p:tgtEl>
                                            </p:cond>
                                          </p:endCondLst>
                                        </p:cTn>
                                        <p:tgtEl>
                                          <p:sndTgt r:embed="rId3" name="ELPHRG01.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1.66667E-6 -7.40741E-7 L 0.19688 -7.40741E-7 " pathEditMode="relative" rAng="0" ptsTypes="AA">
                                      <p:cBhvr>
                                        <p:cTn id="10" dur="2000" fill="hold"/>
                                        <p:tgtEl>
                                          <p:spTgt spid="77"/>
                                        </p:tgtEl>
                                        <p:attrNameLst>
                                          <p:attrName>ppt_x</p:attrName>
                                          <p:attrName>ppt_y</p:attrName>
                                        </p:attrNameLst>
                                      </p:cBhvr>
                                      <p:rCtr x="9844" y="0"/>
                                    </p:animMotion>
                                  </p:childTnLst>
                                  <p:subTnLst>
                                    <p:audio>
                                      <p:cMediaNode vol="100000">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path" presetSubtype="0" accel="50000" decel="50000" fill="hold" grpId="1" nodeType="clickEffect">
                                  <p:stCondLst>
                                    <p:cond delay="0"/>
                                  </p:stCondLst>
                                  <p:childTnLst>
                                    <p:animMotion origin="layout" path="M 0.19688 -7.40741E-7 L 0.14809 0.05579 C 0.13594 0.06829 0.11962 0.07546 0.10347 0.07546 C 0.08316 0.07546 0.06702 0.06829 0.05469 0.05579 L 0.00209 -7.40741E-7 " pathEditMode="relative" rAng="0" ptsTypes="AAAAA">
                                      <p:cBhvr>
                                        <p:cTn id="14" dur="2000" fill="hold"/>
                                        <p:tgtEl>
                                          <p:spTgt spid="77"/>
                                        </p:tgtEl>
                                        <p:attrNameLst>
                                          <p:attrName>ppt_x</p:attrName>
                                          <p:attrName>ppt_y</p:attrName>
                                        </p:attrNameLst>
                                      </p:cBhvr>
                                      <p:rCtr x="-9740" y="377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path" presetSubtype="0" accel="50000" decel="50000" fill="hold" grpId="1" nodeType="clickEffect">
                                  <p:stCondLst>
                                    <p:cond delay="0"/>
                                  </p:stCondLst>
                                  <p:childTnLst>
                                    <p:animMotion origin="layout" path="M 0.19601 0.00533 L 0.14497 0.05463 C 0.13559 0.06597 0.11702 0.07245 0.10313 0.07245 C 0.08004 0.07245 0.06615 0.06597 0.05677 0.05463 L 0.00122 0.00533 " pathEditMode="relative" rAng="0" ptsTypes="AAAAA">
                                      <p:cBhvr>
                                        <p:cTn id="18" dur="2000" fill="hold"/>
                                        <p:tgtEl>
                                          <p:spTgt spid="78"/>
                                        </p:tgtEl>
                                        <p:attrNameLst>
                                          <p:attrName>ppt_x</p:attrName>
                                          <p:attrName>ppt_y</p:attrName>
                                        </p:attrNameLst>
                                      </p:cBhvr>
                                      <p:rCtr x="-9740" y="335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 -1.48148E-6 L -0.31094 -0.26805 " pathEditMode="relative" rAng="0" ptsTypes="AA">
                                      <p:cBhvr>
                                        <p:cTn id="22" dur="2000" fill="hold"/>
                                        <p:tgtEl>
                                          <p:spTgt spid="82"/>
                                        </p:tgtEl>
                                        <p:attrNameLst>
                                          <p:attrName>ppt_x</p:attrName>
                                          <p:attrName>ppt_y</p:attrName>
                                        </p:attrNameLst>
                                      </p:cBhvr>
                                      <p:rCtr x="-15556" y="-13403"/>
                                    </p:animMotion>
                                  </p:childTnLst>
                                </p:cTn>
                              </p:par>
                              <p:par>
                                <p:cTn id="23" presetID="0" presetClass="path" presetSubtype="0" accel="50000" decel="50000" fill="hold" grpId="0" nodeType="withEffect">
                                  <p:stCondLst>
                                    <p:cond delay="0"/>
                                  </p:stCondLst>
                                  <p:childTnLst>
                                    <p:animMotion origin="layout" path="M 0 -1.48148E-6 L 0.3191 -0.23657 " pathEditMode="relative" rAng="0" ptsTypes="AA">
                                      <p:cBhvr>
                                        <p:cTn id="24" dur="2000" fill="hold"/>
                                        <p:tgtEl>
                                          <p:spTgt spid="83"/>
                                        </p:tgtEl>
                                        <p:attrNameLst>
                                          <p:attrName>ppt_x</p:attrName>
                                          <p:attrName>ppt_y</p:attrName>
                                        </p:attrNameLst>
                                      </p:cBhvr>
                                      <p:rCtr x="15955" y="-1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8" grpId="0" animBg="1"/>
      <p:bldP spid="78" grpId="1" animBg="1"/>
      <p:bldP spid="82"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altLang="en-US" b="1" smtClean="0"/>
              <a:t>Textbook</a:t>
            </a:r>
          </a:p>
        </p:txBody>
      </p:sp>
      <p:sp>
        <p:nvSpPr>
          <p:cNvPr id="19459" name="Content Placeholder 2"/>
          <p:cNvSpPr>
            <a:spLocks noGrp="1"/>
          </p:cNvSpPr>
          <p:nvPr>
            <p:ph sz="quarter" idx="1"/>
          </p:nvPr>
        </p:nvSpPr>
        <p:spPr>
          <a:xfrm>
            <a:off x="107950" y="1600200"/>
            <a:ext cx="8928100" cy="2286000"/>
          </a:xfrm>
        </p:spPr>
        <p:txBody>
          <a:bodyPr/>
          <a:lstStyle/>
          <a:p>
            <a:pPr lvl="1" eaLnBrk="1" hangingPunct="1"/>
            <a:endParaRPr lang="en-US" altLang="en-US" sz="1800" smtClean="0"/>
          </a:p>
          <a:p>
            <a:pPr lvl="1" eaLnBrk="1" hangingPunct="1"/>
            <a:endParaRPr lang="en-US" altLang="en-US" sz="1800" smtClean="0"/>
          </a:p>
          <a:p>
            <a:pPr lvl="2" eaLnBrk="1" hangingPunct="1"/>
            <a:r>
              <a:rPr lang="en-US" altLang="en-US" sz="2000" smtClean="0">
                <a:latin typeface="Arial" panose="020B0604020202020204" pitchFamily="34" charset="0"/>
                <a:cs typeface="Arial" panose="020B0604020202020204" pitchFamily="34" charset="0"/>
              </a:rPr>
              <a:t>Main textbook:</a:t>
            </a:r>
          </a:p>
          <a:p>
            <a:pPr lvl="3" eaLnBrk="1" hangingPunct="1"/>
            <a:r>
              <a:rPr lang="ro-RO" altLang="en-US" smtClean="0">
                <a:latin typeface="Arial" panose="020B0604020202020204" pitchFamily="34" charset="0"/>
                <a:cs typeface="Arial" panose="020B0604020202020204" pitchFamily="34" charset="0"/>
              </a:rPr>
              <a:t>Han-Way Huang</a:t>
            </a:r>
            <a:r>
              <a:rPr lang="en-US" altLang="en-US" smtClean="0">
                <a:latin typeface="Arial" panose="020B0604020202020204" pitchFamily="34" charset="0"/>
                <a:cs typeface="Arial" panose="020B0604020202020204" pitchFamily="34" charset="0"/>
              </a:rPr>
              <a:t>, </a:t>
            </a:r>
            <a:r>
              <a:rPr lang="en-US" altLang="en-US" i="1" smtClean="0">
                <a:solidFill>
                  <a:srgbClr val="FF0000"/>
                </a:solidFill>
                <a:latin typeface="Arial" panose="020B0604020202020204" pitchFamily="34" charset="0"/>
                <a:cs typeface="Arial" panose="020B0604020202020204" pitchFamily="34" charset="0"/>
              </a:rPr>
              <a:t>The HCS12/9S12: An Introduction to Software and Hardware Interfacing</a:t>
            </a:r>
            <a:r>
              <a:rPr lang="en-US" altLang="en-US" i="1"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Cengage Learning, 2010 (Minnesota State University) -&gt; </a:t>
            </a:r>
            <a:r>
              <a:rPr lang="en-US" altLang="en-US" smtClean="0">
                <a:solidFill>
                  <a:srgbClr val="FF0000"/>
                </a:solidFill>
                <a:latin typeface="Arial" panose="020B0604020202020204" pitchFamily="34" charset="0"/>
                <a:cs typeface="Arial" panose="020B0604020202020204" pitchFamily="34" charset="0"/>
              </a:rPr>
              <a:t>check student resources</a:t>
            </a:r>
          </a:p>
          <a:p>
            <a:pPr lvl="2" eaLnBrk="1" hangingPunct="1"/>
            <a:endParaRPr lang="en-US" altLang="en-US" sz="1800" smtClean="0">
              <a:latin typeface="Arial" panose="020B0604020202020204" pitchFamily="34" charset="0"/>
              <a:cs typeface="Arial" panose="020B0604020202020204" pitchFamily="34" charset="0"/>
            </a:endParaRPr>
          </a:p>
          <a:p>
            <a:pPr lvl="2" eaLnBrk="1" hangingPunct="1"/>
            <a:endParaRPr lang="en-US" altLang="en-US" sz="1800" smtClean="0">
              <a:latin typeface="Arial" panose="020B0604020202020204" pitchFamily="34" charset="0"/>
              <a:cs typeface="Arial" panose="020B0604020202020204" pitchFamily="34" charset="0"/>
            </a:endParaRPr>
          </a:p>
          <a:p>
            <a:pPr eaLnBrk="1" hangingPunct="1"/>
            <a:endParaRPr lang="en-US" altLang="en-US" smtClean="0"/>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1706563"/>
            <a:ext cx="2438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3713163"/>
            <a:ext cx="72263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In this unit we talked about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fontScale="85000" lnSpcReduction="20000"/>
          </a:bodyPr>
          <a:lstStyle/>
          <a:p>
            <a:pPr marL="320040" indent="-320040" eaLnBrk="1" fontAlgn="auto" hangingPunct="1">
              <a:spcAft>
                <a:spcPts val="0"/>
              </a:spcAft>
              <a:buFont typeface="Wingdings"/>
              <a:buChar char=""/>
              <a:defRPr/>
            </a:pPr>
            <a:r>
              <a:rPr lang="en-US" sz="4000" b="1" dirty="0" smtClean="0"/>
              <a:t>Introduction</a:t>
            </a:r>
          </a:p>
          <a:p>
            <a:pPr lvl="1">
              <a:defRPr/>
            </a:pPr>
            <a:r>
              <a:rPr lang="en-US" dirty="0"/>
              <a:t>Motivation for course</a:t>
            </a:r>
          </a:p>
          <a:p>
            <a:pPr lvl="1">
              <a:defRPr/>
            </a:pPr>
            <a:r>
              <a:rPr lang="en-US" dirty="0"/>
              <a:t>What are embedded systems ? (ES)</a:t>
            </a:r>
          </a:p>
          <a:p>
            <a:pPr lvl="1">
              <a:defRPr/>
            </a:pPr>
            <a:r>
              <a:rPr lang="en-US" dirty="0"/>
              <a:t>Applicability areas</a:t>
            </a:r>
          </a:p>
          <a:p>
            <a:pPr lvl="1">
              <a:defRPr/>
            </a:pPr>
            <a:r>
              <a:rPr lang="en-US" dirty="0"/>
              <a:t>Features and requirements</a:t>
            </a:r>
          </a:p>
          <a:p>
            <a:pPr lvl="1">
              <a:defRPr/>
            </a:pPr>
            <a:r>
              <a:rPr lang="en-US" dirty="0"/>
              <a:t>Directions in the study of Embedded Systems</a:t>
            </a:r>
          </a:p>
          <a:p>
            <a:pPr lvl="1">
              <a:defRPr/>
            </a:pPr>
            <a:r>
              <a:rPr lang="en-US" dirty="0"/>
              <a:t>Embedded System and “</a:t>
            </a:r>
            <a:r>
              <a:rPr lang="en-US" dirty="0" err="1"/>
              <a:t>ubiquituous</a:t>
            </a:r>
            <a:r>
              <a:rPr lang="en-US" dirty="0"/>
              <a:t> and pervasive computing”</a:t>
            </a:r>
          </a:p>
          <a:p>
            <a:pPr lvl="1">
              <a:defRPr/>
            </a:pPr>
            <a:r>
              <a:rPr lang="en-US" dirty="0"/>
              <a:t>Market features </a:t>
            </a:r>
          </a:p>
          <a:p>
            <a:pPr lvl="1">
              <a:defRPr/>
            </a:pPr>
            <a:r>
              <a:rPr lang="en-US" dirty="0"/>
              <a:t>The typical structure of Embedded System</a:t>
            </a:r>
          </a:p>
          <a:p>
            <a:pPr>
              <a:defRPr/>
            </a:pPr>
            <a:r>
              <a:rPr lang="en-US" sz="4000" b="1" dirty="0"/>
              <a:t>Design flow</a:t>
            </a:r>
          </a:p>
          <a:p>
            <a:pPr lvl="1">
              <a:defRPr/>
            </a:pPr>
            <a:r>
              <a:rPr lang="en-US" dirty="0"/>
              <a:t>Specification (Requirements)</a:t>
            </a:r>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pic>
        <p:nvPicPr>
          <p:cNvPr id="131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695950"/>
            <a:ext cx="2930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612775" y="228600"/>
            <a:ext cx="8153400" cy="990600"/>
          </a:xfrm>
        </p:spPr>
        <p:txBody>
          <a:bodyPr/>
          <a:lstStyle/>
          <a:p>
            <a:pPr eaLnBrk="1" hangingPunct="1"/>
            <a:endParaRPr lang="en-US" altLang="en-US" smtClean="0"/>
          </a:p>
        </p:txBody>
      </p:sp>
      <p:sp>
        <p:nvSpPr>
          <p:cNvPr id="52227" name="Content Placeholder 2"/>
          <p:cNvSpPr>
            <a:spLocks noGrp="1"/>
          </p:cNvSpPr>
          <p:nvPr>
            <p:ph sz="quarter" idx="1"/>
          </p:nvPr>
        </p:nvSpPr>
        <p:spPr>
          <a:xfrm>
            <a:off x="612775" y="1600200"/>
            <a:ext cx="8153400" cy="4876800"/>
          </a:xfrm>
        </p:spPr>
        <p:txBody>
          <a:bodyPr/>
          <a:lstStyle/>
          <a:p>
            <a:pPr eaLnBrk="1" hangingPunct="1">
              <a:defRPr/>
            </a:pPr>
            <a:r>
              <a:rPr lang="en-US" sz="2800" dirty="0" smtClean="0">
                <a:solidFill>
                  <a:srgbClr val="FF0000"/>
                </a:solidFill>
              </a:rPr>
              <a:t>Additional resources:</a:t>
            </a:r>
          </a:p>
          <a:p>
            <a:pPr lvl="1" eaLnBrk="1" hangingPunct="1">
              <a:defRPr/>
            </a:pPr>
            <a:r>
              <a:rPr lang="en-US" sz="2000" dirty="0" smtClean="0"/>
              <a:t>John Anderson's article, Choosing a microcontroller: http://www.electronicsweekly.com/Articles/15/05/2006/38623/Choosing-a-microcontroller.htm</a:t>
            </a:r>
          </a:p>
          <a:p>
            <a:pPr lvl="1" eaLnBrk="1" hangingPunct="1">
              <a:defRPr/>
            </a:pPr>
            <a:r>
              <a:rPr lang="de-DE" sz="2000" dirty="0" smtClean="0"/>
              <a:t>Manfred Broy, from Technische Universität München: </a:t>
            </a:r>
          </a:p>
          <a:p>
            <a:pPr marL="366713" lvl="1" indent="0" eaLnBrk="1" hangingPunct="1">
              <a:buFont typeface="Wingdings 2" panose="05020102010507070707" pitchFamily="18" charset="2"/>
              <a:buNone/>
              <a:defRPr/>
            </a:pPr>
            <a:r>
              <a:rPr lang="en-US" sz="2000" dirty="0" smtClean="0"/>
              <a:t>Requirements Engineering for Embedded Systems http://citeseerx.ist.psu.edu/viewdoc/download?doi=10.1.1.16.9749&amp;rep=rep1&amp;type=pdf</a:t>
            </a:r>
          </a:p>
          <a:p>
            <a:pPr lvl="1" eaLnBrk="1" hangingPunct="1">
              <a:defRPr/>
            </a:pPr>
            <a:r>
              <a:rPr lang="en-US" sz="2000" dirty="0" smtClean="0"/>
              <a:t>Electronic magazine “</a:t>
            </a:r>
            <a:r>
              <a:rPr lang="en-US" sz="2000" dirty="0" err="1" smtClean="0"/>
              <a:t>Azi</a:t>
            </a:r>
            <a:r>
              <a:rPr lang="en-US" sz="2000" dirty="0" smtClean="0"/>
              <a:t>” :  http://www.electronica-azi.ro/revista.php</a:t>
            </a:r>
          </a:p>
          <a:p>
            <a:pPr lvl="1" eaLnBrk="1" hangingPunct="1">
              <a:defRPr/>
            </a:pPr>
            <a:endParaRPr lang="en-US" sz="2000" dirty="0" smtClean="0">
              <a:hlinkClick r:id="rId2"/>
            </a:endParaRPr>
          </a:p>
          <a:p>
            <a:pPr lvl="1" eaLnBrk="1" hangingPunct="1">
              <a:defRPr/>
            </a:pPr>
            <a:r>
              <a:rPr lang="en-US" sz="2000" dirty="0" smtClean="0">
                <a:hlinkClick r:id="rId2"/>
              </a:rPr>
              <a:t>https</a:t>
            </a:r>
            <a:r>
              <a:rPr lang="en-US" sz="2000" dirty="0">
                <a:hlinkClick r:id="rId2"/>
              </a:rPr>
              <a:t>://</a:t>
            </a:r>
            <a:r>
              <a:rPr lang="en-US" sz="2000" dirty="0" smtClean="0">
                <a:hlinkClick r:id="rId2"/>
              </a:rPr>
              <a:t>www.linkedin.com/pulse/iot-how-internet-things-driving-knowledge-revolution-ronald-van-loon?trk=mp-reader-card</a:t>
            </a:r>
            <a:endParaRPr lang="en-US" sz="2000" dirty="0" smtClean="0"/>
          </a:p>
          <a:p>
            <a:pPr lvl="1" eaLnBrk="1" hangingPunct="1">
              <a:defRPr/>
            </a:pPr>
            <a:endParaRPr lang="en-US" sz="2000" dirty="0" smtClean="0"/>
          </a:p>
          <a:p>
            <a:pPr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fontScale="85000" lnSpcReduction="20000"/>
          </a:bodyPr>
          <a:lstStyle/>
          <a:p>
            <a:pPr marL="320040" indent="-320040" eaLnBrk="1" fontAlgn="auto" hangingPunct="1">
              <a:spcAft>
                <a:spcPts val="0"/>
              </a:spcAft>
              <a:buFont typeface="Wingdings"/>
              <a:buChar char=""/>
              <a:defRPr/>
            </a:pPr>
            <a:r>
              <a:rPr lang="en-US" sz="4000" b="1" dirty="0" smtClean="0"/>
              <a:t>Introduction</a:t>
            </a:r>
          </a:p>
          <a:p>
            <a:pPr lvl="1">
              <a:defRPr/>
            </a:pPr>
            <a:r>
              <a:rPr lang="en-US" dirty="0"/>
              <a:t>Motivation for course</a:t>
            </a:r>
          </a:p>
          <a:p>
            <a:pPr lvl="1">
              <a:defRPr/>
            </a:pPr>
            <a:r>
              <a:rPr lang="en-US" dirty="0"/>
              <a:t>What are embedded systems ? (ES)</a:t>
            </a:r>
          </a:p>
          <a:p>
            <a:pPr lvl="1">
              <a:defRPr/>
            </a:pPr>
            <a:r>
              <a:rPr lang="en-US" dirty="0"/>
              <a:t>Applicability areas</a:t>
            </a:r>
          </a:p>
          <a:p>
            <a:pPr lvl="1">
              <a:defRPr/>
            </a:pPr>
            <a:r>
              <a:rPr lang="en-US" dirty="0"/>
              <a:t>Features and requirements</a:t>
            </a:r>
          </a:p>
          <a:p>
            <a:pPr lvl="1">
              <a:defRPr/>
            </a:pPr>
            <a:r>
              <a:rPr lang="en-US" dirty="0"/>
              <a:t>Directions in the study of Embedded Systems</a:t>
            </a:r>
          </a:p>
          <a:p>
            <a:pPr lvl="1">
              <a:defRPr/>
            </a:pPr>
            <a:r>
              <a:rPr lang="en-US" dirty="0"/>
              <a:t>Embedded System and “</a:t>
            </a:r>
            <a:r>
              <a:rPr lang="en-US" dirty="0" err="1"/>
              <a:t>ubiquituous</a:t>
            </a:r>
            <a:r>
              <a:rPr lang="en-US" dirty="0"/>
              <a:t> and pervasive computing”</a:t>
            </a:r>
          </a:p>
          <a:p>
            <a:pPr lvl="1">
              <a:defRPr/>
            </a:pPr>
            <a:r>
              <a:rPr lang="en-US" dirty="0"/>
              <a:t>Market features </a:t>
            </a:r>
          </a:p>
          <a:p>
            <a:pPr lvl="1">
              <a:defRPr/>
            </a:pPr>
            <a:r>
              <a:rPr lang="en-US" dirty="0"/>
              <a:t>The typical structure of Embedded System</a:t>
            </a:r>
          </a:p>
          <a:p>
            <a:pPr>
              <a:defRPr/>
            </a:pPr>
            <a:r>
              <a:rPr lang="en-US" sz="4000" b="1" dirty="0"/>
              <a:t>Design flow</a:t>
            </a:r>
          </a:p>
          <a:p>
            <a:pPr lvl="1">
              <a:defRPr/>
            </a:pPr>
            <a:r>
              <a:rPr lang="en-US" dirty="0"/>
              <a:t>Specification (Requirements)</a:t>
            </a:r>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Testing Course Template</Template>
  <TotalTime>0</TotalTime>
  <Words>4162</Words>
  <Application>Microsoft Office PowerPoint</Application>
  <PresentationFormat>On-screen Show (4:3)</PresentationFormat>
  <Paragraphs>727</Paragraphs>
  <Slides>81</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81</vt:i4>
      </vt:variant>
    </vt:vector>
  </HeadingPairs>
  <TitlesOfParts>
    <vt:vector size="94" baseType="lpstr">
      <vt:lpstr>Arial Unicode MS</vt:lpstr>
      <vt:lpstr>Arial</vt:lpstr>
      <vt:lpstr>Batang</vt:lpstr>
      <vt:lpstr>Calibri</vt:lpstr>
      <vt:lpstr>ETH Light</vt:lpstr>
      <vt:lpstr>MS PGothic</vt:lpstr>
      <vt:lpstr>Symbol</vt:lpstr>
      <vt:lpstr>Times New Roman</vt:lpstr>
      <vt:lpstr>Tw Cen MT</vt:lpstr>
      <vt:lpstr>Tw Cen MT (Body)</vt:lpstr>
      <vt:lpstr>Wingdings</vt:lpstr>
      <vt:lpstr>Wingdings 2</vt:lpstr>
      <vt:lpstr>Student presentation</vt:lpstr>
      <vt:lpstr>Embedded Systems  </vt:lpstr>
      <vt:lpstr>Administrative</vt:lpstr>
      <vt:lpstr>Administrative</vt:lpstr>
      <vt:lpstr>Administrative - MOOCs</vt:lpstr>
      <vt:lpstr>Administrative - MOOCs</vt:lpstr>
      <vt:lpstr>Course objectives</vt:lpstr>
      <vt:lpstr>Textbook</vt:lpstr>
      <vt:lpstr>Textbook</vt:lpstr>
      <vt:lpstr>  Content </vt:lpstr>
      <vt:lpstr> Motivation for course (1) </vt:lpstr>
      <vt:lpstr> Motivation for course (2) </vt:lpstr>
      <vt:lpstr> Motivation for course (3) </vt:lpstr>
      <vt:lpstr>Motivation for course (4)</vt:lpstr>
      <vt:lpstr> Motivation for course (5) </vt:lpstr>
      <vt:lpstr>What are embedded systems ? </vt:lpstr>
      <vt:lpstr>What are embedded systems ?</vt:lpstr>
      <vt:lpstr>What are embedded systems ?</vt:lpstr>
      <vt:lpstr>What are embedded systems ?</vt:lpstr>
      <vt:lpstr>What are embedded systems ?</vt:lpstr>
      <vt:lpstr>What are embedded systems ?</vt:lpstr>
      <vt:lpstr>What are embedded systems ?</vt:lpstr>
      <vt:lpstr>Applicability areas</vt:lpstr>
      <vt:lpstr>Applicability areas</vt:lpstr>
      <vt:lpstr>Applicability areas</vt:lpstr>
      <vt:lpstr>Applicability areas</vt:lpstr>
      <vt:lpstr>Applicability areas</vt:lpstr>
      <vt:lpstr>Applicability areas</vt:lpstr>
      <vt:lpstr>Applicability areas</vt:lpstr>
      <vt:lpstr>Applicability areas</vt:lpstr>
      <vt:lpstr>Applicability areas</vt:lpstr>
      <vt:lpstr>More applicability areas</vt:lpstr>
      <vt:lpstr>Features and requirements</vt:lpstr>
      <vt:lpstr>Features and requirements</vt:lpstr>
      <vt:lpstr>Direction in the study of Embedded System</vt:lpstr>
      <vt:lpstr>Embedded System and “ubiquituous and pervasive computing</vt:lpstr>
      <vt:lpstr>Embedded System and “ubiquituous and pervasive computing</vt:lpstr>
      <vt:lpstr>Embedded System and “ubiquituous and pervasive computing</vt:lpstr>
      <vt:lpstr>Embedded System and “ubiquituous and pervasive computing</vt:lpstr>
      <vt:lpstr>Market features</vt:lpstr>
      <vt:lpstr>Structure of ES</vt:lpstr>
      <vt:lpstr>Structure of ES</vt:lpstr>
      <vt:lpstr>Structure of ES</vt:lpstr>
      <vt:lpstr>Structure of ES</vt:lpstr>
      <vt:lpstr>Design flow</vt:lpstr>
      <vt:lpstr>Design flow</vt:lpstr>
      <vt:lpstr>Design flow</vt:lpstr>
      <vt:lpstr>Design flow</vt:lpstr>
      <vt:lpstr>Design flow</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Specification (Requirements)</vt:lpstr>
      <vt:lpstr>  In this unit we talked about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2014-07-08T13:37:04Z</dcterms:created>
  <dcterms:modified xsi:type="dcterms:W3CDTF">2016-02-25T15:18:14Z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