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73"/>
  </p:notesMasterIdLst>
  <p:sldIdLst>
    <p:sldId id="256" r:id="rId3"/>
    <p:sldId id="354" r:id="rId4"/>
    <p:sldId id="353" r:id="rId5"/>
    <p:sldId id="270" r:id="rId6"/>
    <p:sldId id="272" r:id="rId7"/>
    <p:sldId id="273" r:id="rId8"/>
    <p:sldId id="274" r:id="rId9"/>
    <p:sldId id="276" r:id="rId10"/>
    <p:sldId id="277" r:id="rId11"/>
    <p:sldId id="278" r:id="rId12"/>
    <p:sldId id="280" r:id="rId13"/>
    <p:sldId id="281" r:id="rId14"/>
    <p:sldId id="286" r:id="rId15"/>
    <p:sldId id="287" r:id="rId16"/>
    <p:sldId id="282" r:id="rId17"/>
    <p:sldId id="284" r:id="rId18"/>
    <p:sldId id="285" r:id="rId19"/>
    <p:sldId id="345" r:id="rId20"/>
    <p:sldId id="346" r:id="rId21"/>
    <p:sldId id="347" r:id="rId22"/>
    <p:sldId id="301" r:id="rId23"/>
    <p:sldId id="302" r:id="rId24"/>
    <p:sldId id="303" r:id="rId25"/>
    <p:sldId id="304" r:id="rId26"/>
    <p:sldId id="305" r:id="rId27"/>
    <p:sldId id="307" r:id="rId28"/>
    <p:sldId id="306" r:id="rId29"/>
    <p:sldId id="288" r:id="rId30"/>
    <p:sldId id="289" r:id="rId31"/>
    <p:sldId id="290" r:id="rId32"/>
    <p:sldId id="308" r:id="rId33"/>
    <p:sldId id="309" r:id="rId34"/>
    <p:sldId id="310" r:id="rId35"/>
    <p:sldId id="291" r:id="rId36"/>
    <p:sldId id="292" r:id="rId37"/>
    <p:sldId id="293" r:id="rId38"/>
    <p:sldId id="294" r:id="rId39"/>
    <p:sldId id="311" r:id="rId40"/>
    <p:sldId id="324" r:id="rId41"/>
    <p:sldId id="312" r:id="rId42"/>
    <p:sldId id="313" r:id="rId43"/>
    <p:sldId id="349" r:id="rId44"/>
    <p:sldId id="314" r:id="rId45"/>
    <p:sldId id="315" r:id="rId46"/>
    <p:sldId id="348" r:id="rId47"/>
    <p:sldId id="328" r:id="rId48"/>
    <p:sldId id="327" r:id="rId49"/>
    <p:sldId id="330" r:id="rId50"/>
    <p:sldId id="329" r:id="rId51"/>
    <p:sldId id="316" r:id="rId52"/>
    <p:sldId id="317" r:id="rId53"/>
    <p:sldId id="318" r:id="rId54"/>
    <p:sldId id="331" r:id="rId55"/>
    <p:sldId id="320" r:id="rId56"/>
    <p:sldId id="332" r:id="rId57"/>
    <p:sldId id="333" r:id="rId58"/>
    <p:sldId id="337" r:id="rId59"/>
    <p:sldId id="338" r:id="rId60"/>
    <p:sldId id="339" r:id="rId61"/>
    <p:sldId id="340" r:id="rId62"/>
    <p:sldId id="341" r:id="rId63"/>
    <p:sldId id="342" r:id="rId64"/>
    <p:sldId id="343" r:id="rId65"/>
    <p:sldId id="350" r:id="rId66"/>
    <p:sldId id="351" r:id="rId67"/>
    <p:sldId id="352" r:id="rId68"/>
    <p:sldId id="344" r:id="rId69"/>
    <p:sldId id="321" r:id="rId70"/>
    <p:sldId id="323" r:id="rId71"/>
    <p:sldId id="355" r:id="rId7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C8BABC"/>
    <a:srgbClr val="72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4699" autoAdjust="0"/>
  </p:normalViewPr>
  <p:slideViewPr>
    <p:cSldViewPr>
      <p:cViewPr varScale="1">
        <p:scale>
          <a:sx n="73" d="100"/>
          <a:sy n="73" d="100"/>
        </p:scale>
        <p:origin x="16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66276656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rdobbs.com/embedded-systems/using-trace-to-debug-real-time-systems/229100158"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4814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7313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429433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2907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HCS12 microcontroller has registers for supporting general-purpose operations and</a:t>
            </a:r>
          </a:p>
          <a:p>
            <a:r>
              <a:rPr lang="en-US" sz="1200" b="0" i="0" u="none" strike="noStrike" kern="1200" baseline="0" dirty="0" smtClean="0">
                <a:solidFill>
                  <a:schemeClr val="tx1"/>
                </a:solidFill>
                <a:latin typeface="+mn-lt"/>
                <a:ea typeface="+mn-ea"/>
                <a:cs typeface="+mn-cs"/>
              </a:rPr>
              <a:t>controlling the functioning of peripheral modules. These registers are divided into two categories:</a:t>
            </a:r>
          </a:p>
          <a:p>
            <a:r>
              <a:rPr lang="en-US" sz="1200" b="0" i="0" u="none" strike="noStrike" kern="1200" baseline="0" dirty="0" smtClean="0">
                <a:solidFill>
                  <a:schemeClr val="tx1"/>
                </a:solidFill>
                <a:latin typeface="+mn-lt"/>
                <a:ea typeface="+mn-ea"/>
                <a:cs typeface="+mn-cs"/>
              </a:rPr>
              <a:t>CPU registers and I/O registers. CPU registers are used solely to perform general-purpose operations</a:t>
            </a:r>
          </a:p>
          <a:p>
            <a:r>
              <a:rPr lang="en-US" sz="1200" b="0" i="0" u="none" strike="noStrike" kern="1200" baseline="0" dirty="0" smtClean="0">
                <a:solidFill>
                  <a:schemeClr val="tx1"/>
                </a:solidFill>
                <a:latin typeface="+mn-lt"/>
                <a:ea typeface="+mn-ea"/>
                <a:cs typeface="+mn-cs"/>
              </a:rPr>
              <a:t>such as arithmetic, logic, and program flow control. I/O registers are mainly used to configure the</a:t>
            </a:r>
          </a:p>
          <a:p>
            <a:r>
              <a:rPr lang="en-US" sz="1200" b="0" i="0" u="none" strike="noStrike" kern="1200" baseline="0" dirty="0" smtClean="0">
                <a:solidFill>
                  <a:schemeClr val="tx1"/>
                </a:solidFill>
                <a:latin typeface="+mn-lt"/>
                <a:ea typeface="+mn-ea"/>
                <a:cs typeface="+mn-cs"/>
              </a:rPr>
              <a:t>operations of peripheral functions, to hold data transferred in and out of the peripheral subsystem,</a:t>
            </a:r>
          </a:p>
          <a:p>
            <a:r>
              <a:rPr lang="en-US" sz="1200" b="0" i="0" u="none" strike="noStrike" kern="1200" baseline="0" dirty="0" smtClean="0">
                <a:solidFill>
                  <a:schemeClr val="tx1"/>
                </a:solidFill>
                <a:latin typeface="+mn-lt"/>
                <a:ea typeface="+mn-ea"/>
                <a:cs typeface="+mn-cs"/>
              </a:rPr>
              <a:t>and to record the status of I/O operations. The I/O registers in a microcontroller can further be classified</a:t>
            </a:r>
          </a:p>
          <a:p>
            <a:r>
              <a:rPr lang="en-US" sz="1200" b="0" i="0" u="none" strike="noStrike" kern="1200" baseline="0" dirty="0" smtClean="0">
                <a:solidFill>
                  <a:schemeClr val="tx1"/>
                </a:solidFill>
                <a:latin typeface="+mn-lt"/>
                <a:ea typeface="+mn-ea"/>
                <a:cs typeface="+mn-cs"/>
              </a:rPr>
              <a:t>into </a:t>
            </a:r>
            <a:r>
              <a:rPr lang="en-US" sz="1200" b="0" i="1" u="none" strike="noStrike" kern="1200" baseline="0" dirty="0" smtClean="0">
                <a:solidFill>
                  <a:schemeClr val="tx1"/>
                </a:solidFill>
                <a:latin typeface="+mn-lt"/>
                <a:ea typeface="+mn-ea"/>
                <a:cs typeface="+mn-cs"/>
              </a:rPr>
              <a:t>data</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data direction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control</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status registers</a:t>
            </a:r>
            <a:r>
              <a:rPr lang="en-US" sz="1200" b="0" i="0" u="none" strike="noStrike" kern="1200" baseline="0" dirty="0" smtClean="0">
                <a:solidFill>
                  <a:schemeClr val="tx1"/>
                </a:solidFill>
                <a:latin typeface="+mn-lt"/>
                <a:ea typeface="+mn-ea"/>
                <a:cs typeface="+mn-cs"/>
              </a:rPr>
              <a:t>. These registers are treated as memory</a:t>
            </a:r>
          </a:p>
          <a:p>
            <a:r>
              <a:rPr lang="en-US" sz="1200" b="0" i="0" u="none" strike="noStrike" kern="1200" baseline="0" dirty="0" smtClean="0">
                <a:solidFill>
                  <a:schemeClr val="tx1"/>
                </a:solidFill>
                <a:latin typeface="+mn-lt"/>
                <a:ea typeface="+mn-ea"/>
                <a:cs typeface="+mn-cs"/>
              </a:rPr>
              <a:t>locations when they are accessed. CPU registers do not occupy the HCS12 memory space.</a:t>
            </a:r>
          </a:p>
          <a:p>
            <a:r>
              <a:rPr lang="en-US" sz="1200" b="0" i="0" u="none" strike="noStrike" kern="1200" baseline="0" dirty="0" smtClean="0">
                <a:solidFill>
                  <a:schemeClr val="tx1"/>
                </a:solidFill>
                <a:latin typeface="+mn-lt"/>
                <a:ea typeface="+mn-ea"/>
                <a:cs typeface="+mn-cs"/>
              </a:rPr>
              <a:t>The CPU registers of the HCS12 are shown in Figure 1.10 and are listed next. Some of the</a:t>
            </a:r>
          </a:p>
          <a:p>
            <a:r>
              <a:rPr lang="en-US" sz="1200" b="0" i="0" u="none" strike="noStrike" kern="1200" baseline="0" dirty="0" smtClean="0">
                <a:solidFill>
                  <a:schemeClr val="tx1"/>
                </a:solidFill>
                <a:latin typeface="+mn-lt"/>
                <a:ea typeface="+mn-ea"/>
                <a:cs typeface="+mn-cs"/>
              </a:rPr>
              <a:t>registers are 8 bit and others are 16 bit.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150910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(hash)</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44</a:t>
            </a:fld>
            <a:endParaRPr lang="en-US"/>
          </a:p>
        </p:txBody>
      </p:sp>
    </p:spTree>
    <p:extLst>
      <p:ext uri="{BB962C8B-B14F-4D97-AF65-F5344CB8AC3E}">
        <p14:creationId xmlns:p14="http://schemas.microsoft.com/office/powerpoint/2010/main" val="64323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rPr>
              <a:t>Valid destination: $1F82 ~ $2081 if PC is $2002 </a:t>
            </a:r>
            <a:r>
              <a:rPr lang="en-US" sz="1200" b="1" dirty="0" err="1" smtClean="0">
                <a:solidFill>
                  <a:srgbClr val="FF0000"/>
                </a:solidFill>
              </a:rPr>
              <a:t>bcz</a:t>
            </a:r>
            <a:r>
              <a:rPr lang="en-US" sz="1200" b="1" dirty="0" smtClean="0">
                <a:solidFill>
                  <a:srgbClr val="FF0000"/>
                </a:solidFill>
              </a:rPr>
              <a:t> 1F82</a:t>
            </a:r>
            <a:r>
              <a:rPr lang="en-US" sz="1200" b="1" baseline="0" dirty="0" smtClean="0">
                <a:solidFill>
                  <a:srgbClr val="FF0000"/>
                </a:solidFill>
              </a:rPr>
              <a:t> = 2002-80 etc</a:t>
            </a:r>
            <a:r>
              <a:rPr lang="en-US" sz="1200" b="1" baseline="0" dirty="0" smtClean="0">
                <a:solidFill>
                  <a:srgbClr val="FF0000"/>
                </a:solidFill>
              </a:rPr>
              <a:t>.; 2002+7f = $2081</a:t>
            </a:r>
            <a:endParaRPr lang="en-US" sz="1200"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48</a:t>
            </a:fld>
            <a:endParaRPr lang="en-US"/>
          </a:p>
        </p:txBody>
      </p:sp>
    </p:spTree>
    <p:extLst>
      <p:ext uri="{BB962C8B-B14F-4D97-AF65-F5344CB8AC3E}">
        <p14:creationId xmlns:p14="http://schemas.microsoft.com/office/powerpoint/2010/main" val="299176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50000"/>
              </a:spcBef>
            </a:pPr>
            <a:r>
              <a:rPr lang="en-US" b="1" dirty="0" smtClean="0"/>
              <a:t>Instruction Execution Cycle</a:t>
            </a:r>
            <a:endParaRPr lang="en-US" dirty="0" smtClean="0"/>
          </a:p>
          <a:p>
            <a:pPr>
              <a:spcBef>
                <a:spcPct val="50000"/>
              </a:spcBef>
            </a:pPr>
            <a:r>
              <a:rPr lang="en-US" dirty="0" smtClean="0"/>
              <a:t>-	One or more read cycles to fetch instruction </a:t>
            </a:r>
            <a:r>
              <a:rPr lang="en-US" dirty="0" err="1" smtClean="0"/>
              <a:t>opcode</a:t>
            </a:r>
            <a:r>
              <a:rPr lang="en-US" dirty="0" smtClean="0"/>
              <a:t> bytes and addressing information.</a:t>
            </a:r>
          </a:p>
          <a:p>
            <a:pPr>
              <a:spcBef>
                <a:spcPct val="50000"/>
              </a:spcBef>
            </a:pPr>
            <a:r>
              <a:rPr lang="en-US" dirty="0" smtClean="0"/>
              <a:t>-	One or more read cycles to fetch the memory operand(s) (optional).</a:t>
            </a:r>
          </a:p>
          <a:p>
            <a:pPr>
              <a:spcBef>
                <a:spcPct val="50000"/>
              </a:spcBef>
            </a:pPr>
            <a:r>
              <a:rPr lang="en-US" dirty="0" smtClean="0"/>
              <a:t>-	Perform the operation specified by the </a:t>
            </a:r>
            <a:r>
              <a:rPr lang="en-US" dirty="0" err="1" smtClean="0"/>
              <a:t>opcode</a:t>
            </a:r>
            <a:r>
              <a:rPr lang="en-US" dirty="0" smtClean="0"/>
              <a:t>.</a:t>
            </a:r>
          </a:p>
          <a:p>
            <a:pPr>
              <a:spcBef>
                <a:spcPct val="50000"/>
              </a:spcBef>
              <a:buFontTx/>
              <a:buChar char="-"/>
            </a:pPr>
            <a:r>
              <a:rPr lang="en-US" dirty="0" smtClean="0"/>
              <a:t>    One or more write cycles to write back the result to either a register or a memory </a:t>
            </a:r>
          </a:p>
          <a:p>
            <a:pPr>
              <a:spcBef>
                <a:spcPct val="50000"/>
              </a:spcBef>
              <a:buFontTx/>
              <a:buChar char="-"/>
            </a:pPr>
            <a:r>
              <a:rPr lang="en-US" dirty="0" smtClean="0"/>
              <a:t>    location (optional).</a:t>
            </a:r>
          </a:p>
          <a:p>
            <a:pPr>
              <a:spcBef>
                <a:spcPct val="50000"/>
              </a:spcBef>
            </a:pPr>
            <a:r>
              <a:rPr lang="en-US" b="1" dirty="0" smtClean="0"/>
              <a:t>Instruction Queue</a:t>
            </a:r>
            <a:endParaRPr lang="en-US" dirty="0" smtClean="0"/>
          </a:p>
          <a:p>
            <a:pPr>
              <a:spcBef>
                <a:spcPct val="50000"/>
              </a:spcBef>
            </a:pPr>
            <a:r>
              <a:rPr lang="en-US" dirty="0" smtClean="0"/>
              <a:t>-	The HCS12 executes one instruction at a time and many instructions take several clock</a:t>
            </a:r>
          </a:p>
          <a:p>
            <a:pPr>
              <a:spcBef>
                <a:spcPct val="50000"/>
              </a:spcBef>
            </a:pPr>
            <a:r>
              <a:rPr lang="en-US" dirty="0" smtClean="0"/>
              <a:t>	cycles to complete.</a:t>
            </a:r>
          </a:p>
          <a:p>
            <a:pPr>
              <a:spcBef>
                <a:spcPct val="50000"/>
              </a:spcBef>
            </a:pPr>
            <a:r>
              <a:rPr lang="en-US" dirty="0" smtClean="0"/>
              <a:t>-	When the CPU is performing the operation, it does not need to access memory. </a:t>
            </a:r>
          </a:p>
          <a:p>
            <a:pPr>
              <a:spcBef>
                <a:spcPct val="50000"/>
              </a:spcBef>
            </a:pPr>
            <a:r>
              <a:rPr lang="en-US" dirty="0" smtClean="0"/>
              <a:t>-	The HCS12 pre-fetches instructions when the CPU is not accessing memory to speedup </a:t>
            </a:r>
          </a:p>
          <a:p>
            <a:pPr>
              <a:spcBef>
                <a:spcPct val="50000"/>
              </a:spcBef>
            </a:pPr>
            <a:r>
              <a:rPr lang="en-US" dirty="0" smtClean="0"/>
              <a:t>	the instruction execution process.</a:t>
            </a:r>
            <a:endParaRPr lang="en-US" b="1" dirty="0" smtClean="0"/>
          </a:p>
          <a:p>
            <a:pPr>
              <a:spcBef>
                <a:spcPct val="50000"/>
              </a:spcBef>
            </a:pPr>
            <a:r>
              <a:rPr lang="en-US" dirty="0" smtClean="0"/>
              <a:t>-	There are two 16-bit queue stages and one 16-bit buffer. Unless buffering is required, </a:t>
            </a:r>
          </a:p>
          <a:p>
            <a:pPr>
              <a:spcBef>
                <a:spcPct val="50000"/>
              </a:spcBef>
            </a:pPr>
            <a:r>
              <a:rPr lang="en-US" dirty="0" smtClean="0"/>
              <a:t>	program information is first queued in stage 1, and then advanced to stage 2 for </a:t>
            </a:r>
          </a:p>
          <a:p>
            <a:pPr>
              <a:spcBef>
                <a:spcPct val="50000"/>
              </a:spcBef>
            </a:pPr>
            <a:r>
              <a:rPr lang="en-US" dirty="0" smtClean="0"/>
              <a:t>     execution.</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64</a:t>
            </a:fld>
            <a:endParaRPr lang="en-US"/>
          </a:p>
        </p:txBody>
      </p:sp>
    </p:spTree>
    <p:extLst>
      <p:ext uri="{BB962C8B-B14F-4D97-AF65-F5344CB8AC3E}">
        <p14:creationId xmlns:p14="http://schemas.microsoft.com/office/powerpoint/2010/main" val="74353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effectLst/>
                <a:latin typeface="+mn-lt"/>
                <a:ea typeface="+mn-ea"/>
                <a:cs typeface="+mn-cs"/>
              </a:rPr>
              <a:t>Imagine that your embedded software project is progressing nicely through the final stages of testing when, suddenly, the software unexpectedly crashes. The engineers who found this bug cannot give you a reproducible test case, yet they are able to get the product to crash periodically. Sound familiar? As an engineer, you want to solve this problem, yet there is no reliable way to reproduce it. And to add to the stress of the situation, your manager is pressuring you to release the product because you need to get to market as quickly as possible. Software teams encounter this situation all the time and are forced to release products even though they know that there are serious bugs lurking in the code.</a:t>
            </a:r>
          </a:p>
          <a:p>
            <a:r>
              <a:rPr lang="en-US" sz="1200" b="0" i="0" kern="1200" dirty="0" smtClean="0">
                <a:solidFill>
                  <a:schemeClr val="tx1"/>
                </a:solidFill>
                <a:effectLst/>
                <a:latin typeface="+mn-lt"/>
                <a:ea typeface="+mn-ea"/>
                <a:cs typeface="+mn-cs"/>
              </a:rPr>
              <a:t>Now imagine that there is a tool that gives you nearly perfect visibility into what your software was doing when the system crashed, making it easy to find and fix these intermittent and difficult bugs. The technology that makes this dream a reality is trace data generated by embedded microprocessors, and the tools that collect and analyze this trace data make it possible for you to analyze what went wrong and find the cause of the undesirable behavior.</a:t>
            </a:r>
          </a:p>
          <a:p>
            <a:r>
              <a:rPr lang="en-US" sz="1200" b="0" i="0" kern="1200" dirty="0" smtClean="0">
                <a:solidFill>
                  <a:schemeClr val="tx1"/>
                </a:solidFill>
                <a:effectLst/>
                <a:latin typeface="+mn-lt"/>
                <a:ea typeface="+mn-ea"/>
                <a:cs typeface="+mn-cs"/>
              </a:rPr>
              <a:t>Hardware trace data has been around for years, yet it has traditionally only been used by hardware and low-level firmware engineers to track down board-level problems and initialization failures. However, the concept behind hardware trace data is familiar to software engineers because they have been using a similar technique—</a:t>
            </a:r>
            <a:r>
              <a:rPr lang="en-US" sz="1200" b="0" i="1" kern="1200" dirty="0" err="1" smtClean="0">
                <a:solidFill>
                  <a:schemeClr val="tx1"/>
                </a:solidFill>
                <a:effectLst/>
                <a:latin typeface="+mn-lt"/>
                <a:ea typeface="+mn-ea"/>
                <a:cs typeface="+mn-cs"/>
              </a:rPr>
              <a:t>printf</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logging and debugging—since the advent of modern software development.</a:t>
            </a:r>
          </a:p>
          <a:p>
            <a:r>
              <a:rPr lang="en-US" sz="1200" b="0" i="0" kern="1200" dirty="0" smtClean="0">
                <a:solidFill>
                  <a:schemeClr val="tx1"/>
                </a:solidFill>
                <a:effectLst/>
                <a:latin typeface="+mn-lt"/>
                <a:ea typeface="+mn-ea"/>
                <a:cs typeface="+mn-cs"/>
              </a:rPr>
              <a:t>Hardware trace data provides a complete log of the instructions executed by the processor, essentially giving you full </a:t>
            </a:r>
            <a:r>
              <a:rPr lang="en-US" sz="1200" b="0" i="1" kern="1200" dirty="0" err="1" smtClean="0">
                <a:solidFill>
                  <a:schemeClr val="tx1"/>
                </a:solidFill>
                <a:effectLst/>
                <a:latin typeface="+mn-lt"/>
                <a:ea typeface="+mn-ea"/>
                <a:cs typeface="+mn-cs"/>
              </a:rPr>
              <a:t>printf</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debugging in a completely nonintrusive fashion. This lets you easily look at interactions between multiple tasks and interrupts in your system. However, hardware trace data can also be used in many embedded systems where normal code instrumentation is less than ideal.</a:t>
            </a:r>
          </a:p>
          <a:p>
            <a:r>
              <a:rPr lang="en-US" dirty="0" smtClean="0">
                <a:hlinkClick r:id="rId3"/>
              </a:rPr>
              <a:t>http://www.drdobbs.com/embedded-systems/using-trace-to-debug-real-time-systems/229100158</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68</a:t>
            </a:fld>
            <a:endParaRPr lang="en-US"/>
          </a:p>
        </p:txBody>
      </p:sp>
    </p:spTree>
    <p:extLst>
      <p:ext uri="{BB962C8B-B14F-4D97-AF65-F5344CB8AC3E}">
        <p14:creationId xmlns:p14="http://schemas.microsoft.com/office/powerpoint/2010/main" val="110048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70</a:t>
            </a:fld>
            <a:endParaRPr lang="en-US" smtClean="0"/>
          </a:p>
        </p:txBody>
      </p:sp>
    </p:spTree>
    <p:extLst>
      <p:ext uri="{BB962C8B-B14F-4D97-AF65-F5344CB8AC3E}">
        <p14:creationId xmlns:p14="http://schemas.microsoft.com/office/powerpoint/2010/main" val="14274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07F15E-8871-4D4E-BDAC-5E5F1BE4BEE3}" type="slidenum">
              <a:rPr lang="en-US" smtClean="0"/>
              <a:pPr>
                <a:spcBef>
                  <a:spcPct val="0"/>
                </a:spcBef>
              </a:pPr>
              <a:t>2</a:t>
            </a:fld>
            <a:endParaRPr lang="en-US" smtClean="0"/>
          </a:p>
        </p:txBody>
      </p:sp>
    </p:spTree>
    <p:extLst>
      <p:ext uri="{BB962C8B-B14F-4D97-AF65-F5344CB8AC3E}">
        <p14:creationId xmlns:p14="http://schemas.microsoft.com/office/powerpoint/2010/main" val="230729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72058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2414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0512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PLL allows the software to increase or decrease the execution speed. Typically, the SPI and I2C modules allow the 9S12 to communicate with other dedicated peripheral devices. </a:t>
            </a:r>
          </a:p>
          <a:p>
            <a:r>
              <a:rPr lang="en-US" dirty="0" smtClean="0"/>
              <a:t>Whereas, typically the SCI, CAN, USB, and Ethernet allow the 9S12 to communicate with other computers. The ADC module (together with sensors and analog amplifiers) can be used to collect information. The PWM module can be used to control delivered power to motors and lights. We can use key wakeup modules to interface digital inputs to the 9S12.</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378783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322435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201144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The MC9S12DG256 is the replacement for the MC9S12DP256 since the latter has been discontinued by </a:t>
            </a:r>
            <a:r>
              <a:rPr lang="en-US" sz="1200" b="0" i="0" kern="1200" dirty="0" err="1" smtClean="0">
                <a:solidFill>
                  <a:schemeClr val="tx1"/>
                </a:solidFill>
                <a:effectLst/>
                <a:latin typeface="+mn-lt"/>
                <a:ea typeface="+mn-ea"/>
                <a:cs typeface="+mn-cs"/>
              </a:rPr>
              <a:t>Freescale</a:t>
            </a:r>
            <a:r>
              <a:rPr lang="en-US" sz="1200" b="0" i="0" kern="1200" dirty="0" smtClean="0">
                <a:solidFill>
                  <a:schemeClr val="tx1"/>
                </a:solidFill>
                <a:effectLst/>
                <a:latin typeface="+mn-lt"/>
                <a:ea typeface="+mn-ea"/>
                <a:cs typeface="+mn-cs"/>
              </a:rPr>
              <a:t>.  The only differences between DG256 and DP256 are the number of CAN ports and the BDLC communication.  The DG256 has 2 CAN ports and no BDLC, but the DP256 has 5 CAN ports and has BDLC. Other than the different number of CAN port and BDLC these two microcontrollers have the same features.  If you don't use more than 2 CAN ports and don't use the BDLC, these two chips are identical and </a:t>
            </a:r>
            <a:r>
              <a:rPr lang="en-US" sz="1200" b="1" i="0" kern="1200" dirty="0" smtClean="0">
                <a:solidFill>
                  <a:schemeClr val="tx1"/>
                </a:solidFill>
                <a:effectLst/>
                <a:latin typeface="+mn-lt"/>
                <a:ea typeface="+mn-ea"/>
                <a:cs typeface="+mn-cs"/>
              </a:rPr>
              <a:t>all datasheets and manuals</a:t>
            </a:r>
            <a:r>
              <a:rPr lang="en-US" sz="1200" b="0" i="0" kern="1200" dirty="0" smtClean="0">
                <a:solidFill>
                  <a:schemeClr val="tx1"/>
                </a:solidFill>
                <a:effectLst/>
                <a:latin typeface="+mn-lt"/>
                <a:ea typeface="+mn-ea"/>
                <a:cs typeface="+mn-cs"/>
              </a:rPr>
              <a:t> for the DP256 can be used for the DG256.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361684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2/25/2015 10:33 AM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2/25/2015 10:33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2/25/2015 10:33 AM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0806555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9401168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878964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483024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5858581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655911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7391774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547137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2/25/2015 10:33 AM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613431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862306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373002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08264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358626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028205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778173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55110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679288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240374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2/25/2015 10:33 AM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9146481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340671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09353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252959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8100259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5873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750925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600307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155983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767733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2/25/2015 10:33 AM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359712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927640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5024411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9341793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677148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112653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2/25/2015 10:33 AM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2/25/2015 10:33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2/25/2015 10:33 AM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2/25/2015 10:33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2/25/2015 10:33 AM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2/25/2015 10:33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8" r:id="rId13"/>
    <p:sldLayoutId id="2147483709" r:id="rId14"/>
    <p:sldLayoutId id="2147483710" r:id="rId15"/>
    <p:sldLayoutId id="2147483712" r:id="rId16"/>
    <p:sldLayoutId id="2147483713" r:id="rId17"/>
    <p:sldLayoutId id="2147483714"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40" r:id="rId36"/>
    <p:sldLayoutId id="2147483741"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0" y="4343400"/>
            <a:ext cx="6477000" cy="1447800"/>
          </a:xfrm>
        </p:spPr>
        <p:txBody>
          <a:bodyPr>
            <a:normAutofit/>
          </a:bodyPr>
          <a:lstStyle/>
          <a:p>
            <a:r>
              <a:rPr lang="en-US" dirty="0" smtClean="0">
                <a:solidFill>
                  <a:srgbClr val="724208"/>
                </a:solidFill>
              </a:rPr>
              <a:t>HCS12 Architecture</a:t>
            </a:r>
            <a:r>
              <a:rPr lang="en-US" sz="3600" dirty="0" smtClean="0">
                <a:solidFill>
                  <a:srgbClr val="724208"/>
                </a:solidFill>
              </a:rPr>
              <a:t/>
            </a:r>
            <a:br>
              <a:rPr lang="en-US" sz="3600" dirty="0" smtClean="0">
                <a:solidFill>
                  <a:srgbClr val="724208"/>
                </a:solidFill>
              </a:rPr>
            </a:br>
            <a:endParaRPr lang="en-US" dirty="0">
              <a:solidFill>
                <a:srgbClr val="724208"/>
              </a:solidFill>
            </a:endParaRPr>
          </a:p>
        </p:txBody>
      </p:sp>
      <p:sp>
        <p:nvSpPr>
          <p:cNvPr id="3" name="Rectangle 2"/>
          <p:cNvSpPr>
            <a:spLocks noGrp="1"/>
          </p:cNvSpPr>
          <p:nvPr>
            <p:ph type="subTitle" idx="1"/>
          </p:nvPr>
        </p:nvSpPr>
        <p:spPr/>
        <p:txBody>
          <a:bodyPr>
            <a:normAutofit fontScale="92500" lnSpcReduction="20000"/>
          </a:bodyPr>
          <a:lstStyle/>
          <a:p>
            <a:r>
              <a:rPr lang="en-US" dirty="0" err="1" smtClean="0"/>
              <a:t>Razvan</a:t>
            </a:r>
            <a:r>
              <a:rPr lang="en-US" dirty="0" smtClean="0"/>
              <a:t> </a:t>
            </a:r>
            <a:r>
              <a:rPr lang="en-US" dirty="0" err="1" smtClean="0"/>
              <a:t>Bogdan</a:t>
            </a:r>
            <a:r>
              <a:rPr lang="en-US" dirty="0" smtClean="0"/>
              <a:t/>
            </a:r>
            <a:br>
              <a:rPr lang="en-US" dirty="0" smtClean="0"/>
            </a:br>
            <a:r>
              <a:rPr lang="en-US" dirty="0" smtClean="0"/>
              <a:t>Embedded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556792"/>
            <a:ext cx="8928992" cy="5029200"/>
          </a:xfrm>
        </p:spPr>
        <p:txBody>
          <a:bodyPr/>
          <a:lstStyle/>
          <a:p>
            <a:r>
              <a:rPr lang="en-US" dirty="0" smtClean="0"/>
              <a:t>A synchronous sequential machine that coordinates the flow of data between the other units and operations of the other blocks.</a:t>
            </a:r>
          </a:p>
          <a:p>
            <a:r>
              <a:rPr lang="en-US" dirty="0" smtClean="0"/>
              <a:t>The sequence of states and control output of the unit depend on the inputs: the current program instruction, the status outputs of the other blocks, and the input/output block.</a:t>
            </a:r>
          </a:p>
          <a:p>
            <a:r>
              <a:rPr lang="en-US" i="1" dirty="0" smtClean="0"/>
              <a:t>Generally speaking, </a:t>
            </a:r>
            <a:r>
              <a:rPr lang="en-US" i="1" dirty="0" smtClean="0">
                <a:solidFill>
                  <a:srgbClr val="FF0000"/>
                </a:solidFill>
              </a:rPr>
              <a:t>central processing unit (CPU) refers to not only the processor but also the control unit.</a:t>
            </a:r>
            <a:endParaRPr lang="en-US" i="1" dirty="0">
              <a:solidFill>
                <a:srgbClr val="FF0000"/>
              </a:solidFill>
            </a:endParaRPr>
          </a:p>
        </p:txBody>
      </p:sp>
      <p:sp>
        <p:nvSpPr>
          <p:cNvPr id="4" name="Text Placeholder 3"/>
          <p:cNvSpPr>
            <a:spLocks noGrp="1"/>
          </p:cNvSpPr>
          <p:nvPr>
            <p:ph type="body" idx="10"/>
          </p:nvPr>
        </p:nvSpPr>
        <p:spPr/>
        <p:txBody>
          <a:bodyPr>
            <a:normAutofit fontScale="92500" lnSpcReduction="10000"/>
          </a:bodyPr>
          <a:lstStyle/>
          <a:p>
            <a:r>
              <a:rPr lang="en-US" dirty="0" smtClean="0"/>
              <a:t>2. Control Unit</a:t>
            </a:r>
            <a:endParaRPr lang="en-US" dirty="0"/>
          </a:p>
        </p:txBody>
      </p:sp>
      <p:sp>
        <p:nvSpPr>
          <p:cNvPr id="6"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Tree>
    <p:extLst>
      <p:ext uri="{BB962C8B-B14F-4D97-AF65-F5344CB8AC3E}">
        <p14:creationId xmlns:p14="http://schemas.microsoft.com/office/powerpoint/2010/main" val="286530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28800"/>
            <a:ext cx="8616082" cy="5029200"/>
          </a:xfrm>
        </p:spPr>
        <p:txBody>
          <a:bodyPr/>
          <a:lstStyle/>
          <a:p>
            <a:r>
              <a:rPr lang="en-US" dirty="0" smtClean="0"/>
              <a:t>Memory is the place where program code and data are stored.</a:t>
            </a:r>
          </a:p>
          <a:p>
            <a:r>
              <a:rPr lang="en-US" dirty="0" smtClean="0"/>
              <a:t>A sequence of directly addressable ‘locations.’</a:t>
            </a:r>
          </a:p>
          <a:p>
            <a:r>
              <a:rPr lang="en-US" dirty="0" smtClean="0"/>
              <a:t>Therefore, the </a:t>
            </a:r>
            <a:r>
              <a:rPr lang="en-US" dirty="0" smtClean="0">
                <a:solidFill>
                  <a:srgbClr val="FF0000"/>
                </a:solidFill>
              </a:rPr>
              <a:t>number of addresses </a:t>
            </a:r>
            <a:r>
              <a:rPr lang="en-US" dirty="0" smtClean="0"/>
              <a:t>available in a memory is </a:t>
            </a:r>
            <a:r>
              <a:rPr lang="en-US" dirty="0" smtClean="0">
                <a:solidFill>
                  <a:srgbClr val="FF0000"/>
                </a:solidFill>
              </a:rPr>
              <a:t>limited by the number of bits used to represent the address</a:t>
            </a:r>
            <a:r>
              <a:rPr lang="en-US" dirty="0" smtClean="0"/>
              <a:t>.</a:t>
            </a:r>
          </a:p>
          <a:p>
            <a:r>
              <a:rPr lang="en-US" dirty="0" smtClean="0"/>
              <a:t>If 16 bits are used for the address, there are 65,536 (=2</a:t>
            </a:r>
            <a:r>
              <a:rPr lang="en-US" baseline="30000" dirty="0" smtClean="0"/>
              <a:t>16</a:t>
            </a:r>
            <a:r>
              <a:rPr lang="en-US" dirty="0" smtClean="0"/>
              <a:t>) different addresses available.</a:t>
            </a:r>
          </a:p>
          <a:p>
            <a:pPr lvl="1"/>
            <a:endParaRPr lang="en-US" dirty="0"/>
          </a:p>
        </p:txBody>
      </p:sp>
      <p:sp>
        <p:nvSpPr>
          <p:cNvPr id="4" name="Text Placeholder 3"/>
          <p:cNvSpPr>
            <a:spLocks noGrp="1"/>
          </p:cNvSpPr>
          <p:nvPr>
            <p:ph type="body" idx="10"/>
          </p:nvPr>
        </p:nvSpPr>
        <p:spPr/>
        <p:txBody>
          <a:bodyPr>
            <a:normAutofit fontScale="92500" lnSpcReduction="10000"/>
          </a:bodyPr>
          <a:lstStyle/>
          <a:p>
            <a:r>
              <a:rPr lang="en-US" dirty="0" smtClean="0"/>
              <a:t>3. Memory</a:t>
            </a:r>
            <a:endParaRPr lang="en-US" dirty="0"/>
          </a:p>
        </p:txBody>
      </p:sp>
      <p:sp>
        <p:nvSpPr>
          <p:cNvPr id="6"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Tree>
    <p:extLst>
      <p:ext uri="{BB962C8B-B14F-4D97-AF65-F5344CB8AC3E}">
        <p14:creationId xmlns:p14="http://schemas.microsoft.com/office/powerpoint/2010/main" val="193366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a:t>
            </a:r>
            <a:r>
              <a:rPr lang="en-US" dirty="0" smtClean="0">
                <a:solidFill>
                  <a:srgbClr val="FF0000"/>
                </a:solidFill>
              </a:rPr>
              <a:t>memory location</a:t>
            </a:r>
            <a:r>
              <a:rPr lang="en-US" dirty="0" smtClean="0"/>
              <a:t> is referred to as an </a:t>
            </a:r>
            <a:r>
              <a:rPr lang="en-US" dirty="0" smtClean="0">
                <a:solidFill>
                  <a:srgbClr val="FF0000"/>
                </a:solidFill>
              </a:rPr>
              <a:t>information unit </a:t>
            </a:r>
            <a:r>
              <a:rPr lang="en-US" dirty="0" smtClean="0"/>
              <a:t>which has two components: its </a:t>
            </a:r>
            <a:r>
              <a:rPr lang="en-US" b="1" i="1" u="sng" dirty="0" smtClean="0"/>
              <a:t>address</a:t>
            </a:r>
            <a:r>
              <a:rPr lang="en-US" dirty="0" smtClean="0"/>
              <a:t> and its </a:t>
            </a:r>
            <a:r>
              <a:rPr lang="en-US" b="1" i="1" u="sng" dirty="0" smtClean="0"/>
              <a:t>contents</a:t>
            </a:r>
            <a:r>
              <a:rPr lang="en-US" dirty="0" smtClean="0"/>
              <a:t>.</a:t>
            </a:r>
          </a:p>
          <a:p>
            <a:endParaRPr lang="en-US" dirty="0" smtClean="0"/>
          </a:p>
          <a:p>
            <a:endParaRPr lang="en-US" dirty="0" smtClean="0"/>
          </a:p>
          <a:p>
            <a:endParaRPr lang="en-US" dirty="0" smtClean="0"/>
          </a:p>
          <a:p>
            <a:r>
              <a:rPr lang="en-US" dirty="0" smtClean="0"/>
              <a:t>The </a:t>
            </a:r>
            <a:r>
              <a:rPr lang="en-US" dirty="0" smtClean="0">
                <a:solidFill>
                  <a:srgbClr val="FF0000"/>
                </a:solidFill>
              </a:rPr>
              <a:t>content</a:t>
            </a:r>
            <a:r>
              <a:rPr lang="en-US" dirty="0" smtClean="0"/>
              <a:t> indicated by an address can be interpreted by the microprocessor as one of two things.</a:t>
            </a:r>
          </a:p>
          <a:p>
            <a:pPr lvl="1"/>
            <a:r>
              <a:rPr lang="en-US" b="1" u="sng" dirty="0" smtClean="0"/>
              <a:t>Instruction code</a:t>
            </a:r>
            <a:r>
              <a:rPr lang="en-US" dirty="0" smtClean="0"/>
              <a:t> are used as inputs into the control unit and determine how it operates. A group of instruction is called a program.</a:t>
            </a:r>
          </a:p>
          <a:p>
            <a:pPr lvl="1"/>
            <a:r>
              <a:rPr lang="en-US" b="1" u="sng" dirty="0" smtClean="0"/>
              <a:t>Data</a:t>
            </a:r>
            <a:r>
              <a:rPr lang="en-US" dirty="0" smtClean="0"/>
              <a:t> are the numbers to be processed or the results of operations in the processor.</a:t>
            </a:r>
          </a:p>
          <a:p>
            <a:pPr lvl="1"/>
            <a:endParaRPr lang="en-US" dirty="0"/>
          </a:p>
        </p:txBody>
      </p:sp>
      <p:sp>
        <p:nvSpPr>
          <p:cNvPr id="4" name="Text Placeholder 3"/>
          <p:cNvSpPr>
            <a:spLocks noGrp="1"/>
          </p:cNvSpPr>
          <p:nvPr>
            <p:ph type="body" idx="10"/>
          </p:nvPr>
        </p:nvSpPr>
        <p:spPr/>
        <p:txBody>
          <a:bodyPr>
            <a:normAutofit fontScale="92500" lnSpcReduction="10000"/>
          </a:bodyPr>
          <a:lstStyle/>
          <a:p>
            <a:r>
              <a:rPr lang="en-US" dirty="0" smtClean="0"/>
              <a:t>3. Memory - continued</a:t>
            </a:r>
            <a:endParaRPr lang="en-US" dirty="0"/>
          </a:p>
        </p:txBody>
      </p:sp>
      <p:sp>
        <p:nvSpPr>
          <p:cNvPr id="5" name="Rectangle 4"/>
          <p:cNvSpPr/>
          <p:nvPr/>
        </p:nvSpPr>
        <p:spPr>
          <a:xfrm>
            <a:off x="1981200" y="2666999"/>
            <a:ext cx="1524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CPU</a:t>
            </a:r>
            <a:endParaRPr lang="en-US" dirty="0"/>
          </a:p>
        </p:txBody>
      </p:sp>
      <p:sp>
        <p:nvSpPr>
          <p:cNvPr id="6" name="Rectangle 5"/>
          <p:cNvSpPr/>
          <p:nvPr/>
        </p:nvSpPr>
        <p:spPr>
          <a:xfrm>
            <a:off x="5257800" y="2666999"/>
            <a:ext cx="1524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Memory</a:t>
            </a:r>
            <a:endParaRPr lang="en-US" dirty="0"/>
          </a:p>
        </p:txBody>
      </p:sp>
      <p:sp>
        <p:nvSpPr>
          <p:cNvPr id="7" name="Right Arrow 6"/>
          <p:cNvSpPr/>
          <p:nvPr/>
        </p:nvSpPr>
        <p:spPr>
          <a:xfrm>
            <a:off x="3505200" y="2661745"/>
            <a:ext cx="1752600" cy="61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Address bus lines</a:t>
            </a:r>
            <a:endParaRPr lang="en-US" sz="1200" dirty="0"/>
          </a:p>
        </p:txBody>
      </p:sp>
      <p:sp>
        <p:nvSpPr>
          <p:cNvPr id="8" name="Left-Right Arrow 7"/>
          <p:cNvSpPr/>
          <p:nvPr/>
        </p:nvSpPr>
        <p:spPr>
          <a:xfrm flipH="1">
            <a:off x="3505200" y="3423743"/>
            <a:ext cx="1752600" cy="6148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Data bus lines</a:t>
            </a:r>
            <a:endParaRPr lang="en-US" sz="1200" dirty="0"/>
          </a:p>
        </p:txBody>
      </p:sp>
      <p:sp>
        <p:nvSpPr>
          <p:cNvPr id="11"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Tree>
    <p:extLst>
      <p:ext uri="{BB962C8B-B14F-4D97-AF65-F5344CB8AC3E}">
        <p14:creationId xmlns:p14="http://schemas.microsoft.com/office/powerpoint/2010/main" val="22907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normAutofit fontScale="92500" lnSpcReduction="10000"/>
          </a:bodyPr>
          <a:lstStyle/>
          <a:p>
            <a:r>
              <a:rPr lang="en-US" dirty="0" smtClean="0"/>
              <a:t>3. Memory – continued: </a:t>
            </a:r>
            <a:r>
              <a:rPr lang="en-US" b="0" dirty="0" smtClean="0">
                <a:solidFill>
                  <a:srgbClr val="FF0000"/>
                </a:solidFill>
              </a:rPr>
              <a:t>MCS12 Address Space</a:t>
            </a:r>
            <a:endParaRPr lang="en-US" b="0" dirty="0">
              <a:solidFill>
                <a:srgbClr val="FF0000"/>
              </a:solidFill>
            </a:endParaRPr>
          </a:p>
        </p:txBody>
      </p:sp>
      <p:sp>
        <p:nvSpPr>
          <p:cNvPr id="11"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
        <p:nvSpPr>
          <p:cNvPr id="9" name="Content Placeholder 8"/>
          <p:cNvSpPr>
            <a:spLocks noGrp="1"/>
          </p:cNvSpPr>
          <p:nvPr>
            <p:ph idx="1"/>
          </p:nvPr>
        </p:nvSpPr>
        <p:spPr>
          <a:xfrm>
            <a:off x="35496" y="1600201"/>
            <a:ext cx="8579296" cy="5029200"/>
          </a:xfrm>
        </p:spPr>
        <p:txBody>
          <a:bodyPr>
            <a:normAutofit fontScale="92500" lnSpcReduction="10000"/>
          </a:bodyPr>
          <a:lstStyle/>
          <a:p>
            <a:r>
              <a:rPr lang="en-US" dirty="0"/>
              <a:t>MC9S12 has 16 address lines</a:t>
            </a:r>
          </a:p>
          <a:p>
            <a:r>
              <a:rPr lang="en-US" dirty="0" smtClean="0"/>
              <a:t>MC9S12 </a:t>
            </a:r>
            <a:r>
              <a:rPr lang="en-US" dirty="0"/>
              <a:t>can address 2</a:t>
            </a:r>
            <a:r>
              <a:rPr lang="en-US" sz="1900" baseline="30000" dirty="0"/>
              <a:t>16</a:t>
            </a:r>
            <a:r>
              <a:rPr lang="en-US" dirty="0"/>
              <a:t> distinct locations</a:t>
            </a:r>
          </a:p>
          <a:p>
            <a:r>
              <a:rPr lang="en-US" dirty="0" smtClean="0"/>
              <a:t>For </a:t>
            </a:r>
            <a:r>
              <a:rPr lang="en-US" dirty="0"/>
              <a:t>MC9S12, each location holds one byte (eight bits)</a:t>
            </a:r>
          </a:p>
          <a:p>
            <a:r>
              <a:rPr lang="en-US" dirty="0" smtClean="0"/>
              <a:t>MC9S12 </a:t>
            </a:r>
            <a:r>
              <a:rPr lang="en-US" dirty="0"/>
              <a:t>can address 2</a:t>
            </a:r>
            <a:r>
              <a:rPr lang="en-US" baseline="30000" dirty="0"/>
              <a:t>16</a:t>
            </a:r>
            <a:r>
              <a:rPr lang="en-US" dirty="0"/>
              <a:t> bytes</a:t>
            </a:r>
          </a:p>
          <a:p>
            <a:r>
              <a:rPr lang="en-US" dirty="0" smtClean="0"/>
              <a:t>2</a:t>
            </a:r>
            <a:r>
              <a:rPr lang="en-US" baseline="30000" dirty="0" smtClean="0"/>
              <a:t>16</a:t>
            </a:r>
            <a:r>
              <a:rPr lang="en-US" dirty="0" smtClean="0"/>
              <a:t> </a:t>
            </a:r>
            <a:r>
              <a:rPr lang="en-US" dirty="0"/>
              <a:t>= 65536</a:t>
            </a:r>
          </a:p>
          <a:p>
            <a:r>
              <a:rPr lang="en-US" dirty="0" smtClean="0"/>
              <a:t>2</a:t>
            </a:r>
            <a:r>
              <a:rPr lang="en-US" baseline="30000" dirty="0" smtClean="0"/>
              <a:t>16 </a:t>
            </a:r>
            <a:r>
              <a:rPr lang="en-US" dirty="0"/>
              <a:t>= 2</a:t>
            </a:r>
            <a:r>
              <a:rPr lang="en-US" baseline="30000" dirty="0"/>
              <a:t>6</a:t>
            </a:r>
            <a:r>
              <a:rPr lang="en-US" dirty="0"/>
              <a:t> × 2</a:t>
            </a:r>
            <a:r>
              <a:rPr lang="en-US" baseline="30000" dirty="0"/>
              <a:t>10</a:t>
            </a:r>
            <a:r>
              <a:rPr lang="en-US" dirty="0"/>
              <a:t> = 64 × 1024 = 64 KB</a:t>
            </a:r>
          </a:p>
          <a:p>
            <a:r>
              <a:rPr lang="en-US" dirty="0" smtClean="0"/>
              <a:t>(</a:t>
            </a:r>
            <a:r>
              <a:rPr lang="en-US" dirty="0"/>
              <a:t>1K = 2</a:t>
            </a:r>
            <a:r>
              <a:rPr lang="en-US" baseline="30000" dirty="0"/>
              <a:t>10</a:t>
            </a:r>
            <a:r>
              <a:rPr lang="en-US" dirty="0"/>
              <a:t> = 1024)</a:t>
            </a:r>
          </a:p>
          <a:p>
            <a:r>
              <a:rPr lang="en-US" dirty="0" smtClean="0"/>
              <a:t>MC9S12 </a:t>
            </a:r>
            <a:r>
              <a:rPr lang="en-US" dirty="0"/>
              <a:t>can address 64 KB</a:t>
            </a:r>
          </a:p>
          <a:p>
            <a:r>
              <a:rPr lang="en-US" dirty="0" smtClean="0"/>
              <a:t>Lowest </a:t>
            </a:r>
            <a:r>
              <a:rPr lang="en-US" dirty="0"/>
              <a:t>address: 0000000000000000</a:t>
            </a:r>
            <a:r>
              <a:rPr lang="en-US" baseline="-25000" dirty="0"/>
              <a:t>2</a:t>
            </a:r>
            <a:r>
              <a:rPr lang="en-US" dirty="0"/>
              <a:t> = 0000</a:t>
            </a:r>
            <a:r>
              <a:rPr lang="en-US" baseline="-25000" dirty="0"/>
              <a:t>16</a:t>
            </a:r>
            <a:r>
              <a:rPr lang="en-US" dirty="0"/>
              <a:t> = 0</a:t>
            </a:r>
            <a:r>
              <a:rPr lang="en-US" baseline="-25000" dirty="0"/>
              <a:t>10</a:t>
            </a:r>
          </a:p>
          <a:p>
            <a:r>
              <a:rPr lang="en-US" dirty="0" smtClean="0"/>
              <a:t>Highest </a:t>
            </a:r>
            <a:r>
              <a:rPr lang="en-US" dirty="0"/>
              <a:t>address: 1111111111111111</a:t>
            </a:r>
            <a:r>
              <a:rPr lang="en-US" baseline="-25000" dirty="0"/>
              <a:t>2</a:t>
            </a:r>
            <a:r>
              <a:rPr lang="en-US" dirty="0"/>
              <a:t> = FFFF</a:t>
            </a:r>
            <a:r>
              <a:rPr lang="en-US" baseline="-25000" dirty="0"/>
              <a:t>16</a:t>
            </a:r>
            <a:r>
              <a:rPr lang="en-US" dirty="0"/>
              <a:t> = 65535</a:t>
            </a:r>
            <a:r>
              <a:rPr lang="en-US" baseline="-25000" dirty="0"/>
              <a:t>10</a:t>
            </a:r>
          </a:p>
        </p:txBody>
      </p:sp>
      <p:pic>
        <p:nvPicPr>
          <p:cNvPr id="10" name="Picture 9"/>
          <p:cNvPicPr>
            <a:picLocks noChangeAspect="1"/>
          </p:cNvPicPr>
          <p:nvPr/>
        </p:nvPicPr>
        <p:blipFill>
          <a:blip r:embed="rId2"/>
          <a:stretch>
            <a:fillRect/>
          </a:stretch>
        </p:blipFill>
        <p:spPr>
          <a:xfrm>
            <a:off x="5663158" y="1600201"/>
            <a:ext cx="3517354" cy="3772800"/>
          </a:xfrm>
          <a:prstGeom prst="rect">
            <a:avLst/>
          </a:prstGeom>
        </p:spPr>
      </p:pic>
    </p:spTree>
    <p:extLst>
      <p:ext uri="{BB962C8B-B14F-4D97-AF65-F5344CB8AC3E}">
        <p14:creationId xmlns:p14="http://schemas.microsoft.com/office/powerpoint/2010/main" val="236158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normAutofit fontScale="92500" lnSpcReduction="10000"/>
          </a:bodyPr>
          <a:lstStyle/>
          <a:p>
            <a:r>
              <a:rPr lang="en-US" dirty="0" smtClean="0"/>
              <a:t>3. Memory – continued: </a:t>
            </a:r>
            <a:r>
              <a:rPr lang="en-US" b="0" dirty="0" smtClean="0">
                <a:solidFill>
                  <a:srgbClr val="FF0000"/>
                </a:solidFill>
              </a:rPr>
              <a:t>MCS12 Memory Type</a:t>
            </a:r>
            <a:endParaRPr lang="en-US" b="0" dirty="0">
              <a:solidFill>
                <a:srgbClr val="FF0000"/>
              </a:solidFill>
            </a:endParaRPr>
          </a:p>
        </p:txBody>
      </p:sp>
      <p:sp>
        <p:nvSpPr>
          <p:cNvPr id="11"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
        <p:nvSpPr>
          <p:cNvPr id="9" name="Content Placeholder 8"/>
          <p:cNvSpPr>
            <a:spLocks noGrp="1"/>
          </p:cNvSpPr>
          <p:nvPr>
            <p:ph idx="1"/>
          </p:nvPr>
        </p:nvSpPr>
        <p:spPr>
          <a:xfrm>
            <a:off x="107504" y="1600201"/>
            <a:ext cx="8579296" cy="5029200"/>
          </a:xfrm>
        </p:spPr>
        <p:txBody>
          <a:bodyPr>
            <a:normAutofit fontScale="92500" lnSpcReduction="10000"/>
          </a:bodyPr>
          <a:lstStyle/>
          <a:p>
            <a:r>
              <a:rPr lang="en-US" sz="1900" b="1" dirty="0"/>
              <a:t>RAM</a:t>
            </a:r>
            <a:r>
              <a:rPr lang="en-US" sz="1900" dirty="0"/>
              <a:t>: Random Access Memory (can read and write)</a:t>
            </a:r>
          </a:p>
          <a:p>
            <a:r>
              <a:rPr lang="en-US" sz="1900" b="1" dirty="0"/>
              <a:t>ROM</a:t>
            </a:r>
            <a:r>
              <a:rPr lang="en-US" sz="1900" dirty="0"/>
              <a:t>: Read Only Memory (programmed at factory)</a:t>
            </a:r>
          </a:p>
          <a:p>
            <a:r>
              <a:rPr lang="en-US" sz="1900" b="1" dirty="0"/>
              <a:t>PROM</a:t>
            </a:r>
            <a:r>
              <a:rPr lang="en-US" sz="1900" dirty="0"/>
              <a:t>: Programmable Read Only Memory</a:t>
            </a:r>
          </a:p>
          <a:p>
            <a:pPr lvl="1"/>
            <a:r>
              <a:rPr lang="en-US" sz="1700" dirty="0"/>
              <a:t>(Programmed once at site)</a:t>
            </a:r>
          </a:p>
          <a:p>
            <a:r>
              <a:rPr lang="en-US" sz="1900" b="1" dirty="0"/>
              <a:t>EPROM</a:t>
            </a:r>
            <a:r>
              <a:rPr lang="en-US" sz="1900" dirty="0"/>
              <a:t>: Erasable Programmable Read Only Memory</a:t>
            </a:r>
          </a:p>
          <a:p>
            <a:pPr lvl="1"/>
            <a:r>
              <a:rPr lang="en-US" sz="1700" dirty="0"/>
              <a:t>(Program at site, can erase using UV light and reprogram)</a:t>
            </a:r>
          </a:p>
          <a:p>
            <a:r>
              <a:rPr lang="en-US" sz="1900" b="1" dirty="0"/>
              <a:t>EEPROM</a:t>
            </a:r>
            <a:r>
              <a:rPr lang="en-US" sz="1900" dirty="0"/>
              <a:t>: Electrically Erasable Programmable Read Only Memory</a:t>
            </a:r>
          </a:p>
          <a:p>
            <a:pPr lvl="1"/>
            <a:r>
              <a:rPr lang="en-US" sz="1700" dirty="0"/>
              <a:t>(Program and erase using voltage rather than UV light</a:t>
            </a:r>
            <a:r>
              <a:rPr lang="en-US" sz="1700" dirty="0" smtClean="0"/>
              <a:t>)</a:t>
            </a:r>
          </a:p>
          <a:p>
            <a:r>
              <a:rPr lang="en-US" sz="2600" dirty="0" smtClean="0">
                <a:solidFill>
                  <a:srgbClr val="FF0000"/>
                </a:solidFill>
              </a:rPr>
              <a:t>MCS12DG256</a:t>
            </a:r>
            <a:r>
              <a:rPr lang="en-US" sz="2600" dirty="0" smtClean="0"/>
              <a:t> has:</a:t>
            </a:r>
          </a:p>
          <a:p>
            <a:pPr lvl="1"/>
            <a:r>
              <a:rPr lang="en-US" sz="2600" dirty="0" smtClean="0"/>
              <a:t>12 </a:t>
            </a:r>
            <a:r>
              <a:rPr lang="en-US" sz="2600" dirty="0"/>
              <a:t>KB RAM</a:t>
            </a:r>
          </a:p>
          <a:p>
            <a:pPr lvl="1"/>
            <a:r>
              <a:rPr lang="en-US" sz="2600" dirty="0"/>
              <a:t>4 KB EEPROM (Normally can only access 3 KB)</a:t>
            </a:r>
          </a:p>
          <a:p>
            <a:pPr lvl="1"/>
            <a:r>
              <a:rPr lang="en-US" sz="2600" dirty="0"/>
              <a:t>256 KB Flash EEPROM (Can access 16 KB at a time)</a:t>
            </a:r>
            <a:endParaRPr lang="en-US" sz="2600" baseline="-25000" dirty="0"/>
          </a:p>
        </p:txBody>
      </p:sp>
    </p:spTree>
    <p:extLst>
      <p:ext uri="{BB962C8B-B14F-4D97-AF65-F5344CB8AC3E}">
        <p14:creationId xmlns:p14="http://schemas.microsoft.com/office/powerpoint/2010/main" val="78576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16" y="1600201"/>
            <a:ext cx="8229600" cy="1108719"/>
          </a:xfrm>
        </p:spPr>
        <p:txBody>
          <a:bodyPr/>
          <a:lstStyle/>
          <a:p>
            <a:r>
              <a:rPr lang="en-US" dirty="0" smtClean="0"/>
              <a:t>A periodic signal for the sequential machine in the control unit.</a:t>
            </a:r>
          </a:p>
          <a:p>
            <a:r>
              <a:rPr lang="en-US" dirty="0" smtClean="0"/>
              <a:t>Also used by other blocks to synchronize operations</a:t>
            </a:r>
            <a:endParaRPr lang="en-US" dirty="0"/>
          </a:p>
        </p:txBody>
      </p:sp>
      <p:sp>
        <p:nvSpPr>
          <p:cNvPr id="4" name="Text Placeholder 3"/>
          <p:cNvSpPr>
            <a:spLocks noGrp="1"/>
          </p:cNvSpPr>
          <p:nvPr>
            <p:ph type="body" idx="10"/>
          </p:nvPr>
        </p:nvSpPr>
        <p:spPr/>
        <p:txBody>
          <a:bodyPr>
            <a:normAutofit fontScale="92500" lnSpcReduction="10000"/>
          </a:bodyPr>
          <a:lstStyle/>
          <a:p>
            <a:r>
              <a:rPr lang="en-US" dirty="0" smtClean="0"/>
              <a:t>4. Clock</a:t>
            </a:r>
            <a:endParaRPr lang="en-US" dirty="0"/>
          </a:p>
        </p:txBody>
      </p:sp>
      <p:sp>
        <p:nvSpPr>
          <p:cNvPr id="6"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
        <p:nvSpPr>
          <p:cNvPr id="7" name="Text Placeholder 3"/>
          <p:cNvSpPr txBox="1">
            <a:spLocks/>
          </p:cNvSpPr>
          <p:nvPr/>
        </p:nvSpPr>
        <p:spPr>
          <a:xfrm>
            <a:off x="457200" y="3501008"/>
            <a:ext cx="8229600" cy="381001"/>
          </a:xfrm>
          <a:prstGeom prst="rect">
            <a:avLst/>
          </a:prstGeom>
        </p:spPr>
        <p:txBody>
          <a:bodyPr vert="horz" anchor="ctr">
            <a:normAutofit fontScale="92500" lnSpcReduction="10000"/>
          </a:bodyPr>
          <a:lstStyle>
            <a:lvl1pPr marL="0" indent="0" algn="l" rtl="0" eaLnBrk="1" latinLnBrk="0" hangingPunct="1">
              <a:spcBef>
                <a:spcPts val="700"/>
              </a:spcBef>
              <a:buClr>
                <a:schemeClr val="accent2"/>
              </a:buClr>
              <a:buSzPct val="60000"/>
              <a:buFont typeface="Wingdings"/>
              <a:buNone/>
              <a:defRPr sz="2200" b="1" kern="1200">
                <a:solidFill>
                  <a:schemeClr val="tx1"/>
                </a:solidFill>
                <a:latin typeface="+mn-lt"/>
                <a:ea typeface="+mn-ea"/>
                <a:cs typeface="+mn-cs"/>
              </a:defRPr>
            </a:lvl1pPr>
            <a:lvl2pPr marL="457200" indent="0" algn="l" rtl="0" eaLnBrk="1" latinLnBrk="0" hangingPunct="1">
              <a:spcBef>
                <a:spcPts val="550"/>
              </a:spcBef>
              <a:buClr>
                <a:schemeClr val="accent1"/>
              </a:buClr>
              <a:buSzPct val="70000"/>
              <a:buFont typeface="Wingdings 2"/>
              <a:buNone/>
              <a:defRPr sz="2000" b="1" kern="1200">
                <a:solidFill>
                  <a:schemeClr val="tx1"/>
                </a:solidFill>
                <a:latin typeface="+mn-lt"/>
                <a:ea typeface="+mn-ea"/>
                <a:cs typeface="+mn-cs"/>
              </a:defRPr>
            </a:lvl2pPr>
            <a:lvl3pPr marL="914400" indent="0" algn="l" rtl="0" eaLnBrk="1" latinLnBrk="0" hangingPunct="1">
              <a:spcBef>
                <a:spcPts val="500"/>
              </a:spcBef>
              <a:buClr>
                <a:schemeClr val="accent2"/>
              </a:buClr>
              <a:buSzPct val="75000"/>
              <a:buFont typeface="Wingdings"/>
              <a:buNone/>
              <a:defRPr sz="1800" b="1" kern="1200">
                <a:solidFill>
                  <a:schemeClr val="tx1"/>
                </a:solidFill>
                <a:latin typeface="+mn-lt"/>
                <a:ea typeface="+mn-ea"/>
                <a:cs typeface="+mn-cs"/>
              </a:defRPr>
            </a:lvl3pPr>
            <a:lvl4pPr marL="1371600" indent="0" algn="l" rtl="0" eaLnBrk="1" latinLnBrk="0" hangingPunct="1">
              <a:spcBef>
                <a:spcPts val="400"/>
              </a:spcBef>
              <a:buClr>
                <a:schemeClr val="accent3"/>
              </a:buClr>
              <a:buSzPct val="75000"/>
              <a:buFont typeface="Wingdings"/>
              <a:buNone/>
              <a:defRPr sz="1600" b="1" kern="1200">
                <a:solidFill>
                  <a:schemeClr val="tx1"/>
                </a:solidFill>
                <a:latin typeface="+mn-lt"/>
                <a:ea typeface="+mn-ea"/>
                <a:cs typeface="+mn-cs"/>
              </a:defRPr>
            </a:lvl4pPr>
            <a:lvl5pPr marL="1828800" indent="0" algn="l" rtl="0" eaLnBrk="1" latinLnBrk="0" hangingPunct="1">
              <a:spcBef>
                <a:spcPts val="400"/>
              </a:spcBef>
              <a:buClr>
                <a:schemeClr val="accent4"/>
              </a:buClr>
              <a:buSzPct val="65000"/>
              <a:buFont typeface="Wingdings"/>
              <a:buNone/>
              <a:defRPr sz="1600" b="1" kern="1200">
                <a:solidFill>
                  <a:schemeClr val="tx1"/>
                </a:solidFill>
                <a:latin typeface="+mn-lt"/>
                <a:ea typeface="+mn-ea"/>
                <a:cs typeface="+mn-cs"/>
              </a:defRPr>
            </a:lvl5pPr>
            <a:lvl6pPr marL="2286000" indent="0" algn="l" rtl="0" eaLnBrk="1" latinLnBrk="0" hangingPunct="1">
              <a:spcBef>
                <a:spcPct val="20000"/>
              </a:spcBef>
              <a:buClr>
                <a:schemeClr val="accent1"/>
              </a:buClr>
              <a:buFont typeface="Wingdings"/>
              <a:buNone/>
              <a:defRPr sz="1600" b="1" kern="1200" baseline="0">
                <a:solidFill>
                  <a:schemeClr val="tx1"/>
                </a:solidFill>
                <a:latin typeface="+mn-lt"/>
                <a:ea typeface="+mn-ea"/>
                <a:cs typeface="+mn-cs"/>
              </a:defRPr>
            </a:lvl6pPr>
            <a:lvl7pPr marL="2743200" indent="0" algn="l" rtl="0" eaLnBrk="1" latinLnBrk="0" hangingPunct="1">
              <a:spcBef>
                <a:spcPct val="20000"/>
              </a:spcBef>
              <a:buClr>
                <a:schemeClr val="accent2"/>
              </a:buClr>
              <a:buFont typeface="Wingdings"/>
              <a:buNone/>
              <a:defRPr sz="1600" b="1" kern="1200" baseline="0">
                <a:solidFill>
                  <a:schemeClr val="tx1"/>
                </a:solidFill>
                <a:latin typeface="+mn-lt"/>
                <a:ea typeface="+mn-ea"/>
                <a:cs typeface="+mn-cs"/>
              </a:defRPr>
            </a:lvl7pPr>
            <a:lvl8pPr marL="3200400" indent="0" algn="l" rtl="0" eaLnBrk="1" latinLnBrk="0" hangingPunct="1">
              <a:spcBef>
                <a:spcPct val="20000"/>
              </a:spcBef>
              <a:buClr>
                <a:schemeClr val="accent3"/>
              </a:buClr>
              <a:buFont typeface="Wingdings"/>
              <a:buNone/>
              <a:defRPr sz="1600" b="1" kern="1200" baseline="0">
                <a:solidFill>
                  <a:schemeClr val="tx1"/>
                </a:solidFill>
                <a:latin typeface="+mn-lt"/>
                <a:ea typeface="+mn-ea"/>
                <a:cs typeface="+mn-cs"/>
              </a:defRPr>
            </a:lvl8pPr>
            <a:lvl9pPr marL="3657600" indent="0" algn="l" rtl="0" eaLnBrk="1" latinLnBrk="0" hangingPunct="1">
              <a:spcBef>
                <a:spcPct val="20000"/>
              </a:spcBef>
              <a:buClr>
                <a:schemeClr val="accent4"/>
              </a:buClr>
              <a:buFont typeface="Wingdings"/>
              <a:buNone/>
              <a:defRPr sz="1600" b="1" kern="1200" baseline="0">
                <a:solidFill>
                  <a:schemeClr val="tx1"/>
                </a:solidFill>
                <a:latin typeface="+mn-lt"/>
                <a:ea typeface="+mn-ea"/>
                <a:cs typeface="+mn-cs"/>
              </a:defRPr>
            </a:lvl9pPr>
          </a:lstStyle>
          <a:p>
            <a:r>
              <a:rPr lang="en-US" dirty="0" smtClean="0"/>
              <a:t>5. </a:t>
            </a:r>
            <a:r>
              <a:rPr lang="en-US" dirty="0" err="1" smtClean="0"/>
              <a:t>Input/Output</a:t>
            </a:r>
            <a:endParaRPr lang="en-US" dirty="0"/>
          </a:p>
        </p:txBody>
      </p:sp>
      <p:sp>
        <p:nvSpPr>
          <p:cNvPr id="8" name="Content Placeholder 2"/>
          <p:cNvSpPr txBox="1">
            <a:spLocks/>
          </p:cNvSpPr>
          <p:nvPr/>
        </p:nvSpPr>
        <p:spPr>
          <a:xfrm>
            <a:off x="86816" y="4048473"/>
            <a:ext cx="8229600" cy="1396751"/>
          </a:xfrm>
          <a:prstGeom prst="rect">
            <a:avLst/>
          </a:prstGeom>
        </p:spPr>
        <p:txBody>
          <a:bodyPr vert="horz">
            <a:normAutofit/>
          </a:bodyPr>
          <a:lstStyle>
            <a:lvl1pPr marL="320040" indent="-320040" algn="l" rtl="0" eaLnBrk="1" latinLnBrk="0" hangingPunct="1">
              <a:spcBef>
                <a:spcPts val="2000"/>
              </a:spcBef>
              <a:buClr>
                <a:schemeClr val="accent2"/>
              </a:buClr>
              <a:buSzPct val="60000"/>
              <a:buFont typeface="Wingdings"/>
              <a:buChar char=""/>
              <a:defRPr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400" kern="1200">
                <a:solidFill>
                  <a:schemeClr val="tx1"/>
                </a:solidFill>
                <a:latin typeface="+mn-lt"/>
                <a:ea typeface="+mn-ea"/>
                <a:cs typeface="+mn-cs"/>
              </a:defRPr>
            </a:lvl4pPr>
            <a:lvl5pPr marL="1828800" indent="-228600" algn="l" rtl="0" eaLnBrk="1" latinLnBrk="0" hangingPunct="1">
              <a:spcBef>
                <a:spcPts val="400"/>
              </a:spcBef>
              <a:spcAft>
                <a:spcPts val="0"/>
              </a:spcAft>
              <a:buClr>
                <a:schemeClr val="accent4"/>
              </a:buClr>
              <a:buSzPct val="65000"/>
              <a:buFont typeface="Wingdings"/>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The </a:t>
            </a:r>
            <a:r>
              <a:rPr lang="en-US" dirty="0" err="1" smtClean="0"/>
              <a:t>Input/Output</a:t>
            </a:r>
            <a:r>
              <a:rPr lang="en-US" dirty="0" smtClean="0"/>
              <a:t> (I/O for </a:t>
            </a:r>
            <a:r>
              <a:rPr lang="en-US" dirty="0" smtClean="0"/>
              <a:t>short) </a:t>
            </a:r>
            <a:r>
              <a:rPr lang="en-US" dirty="0" smtClean="0"/>
              <a:t>block represents the interface between the internals of the microcomputer and the outside world. </a:t>
            </a:r>
          </a:p>
          <a:p>
            <a:r>
              <a:rPr lang="en-US" dirty="0" smtClean="0"/>
              <a:t>Keyboard, LED and LCD display, printers for example.</a:t>
            </a:r>
          </a:p>
          <a:p>
            <a:endParaRPr lang="en-US" dirty="0" smtClean="0"/>
          </a:p>
          <a:p>
            <a:endParaRPr lang="en-US" dirty="0" smtClean="0"/>
          </a:p>
          <a:p>
            <a:endParaRPr lang="en-US" dirty="0"/>
          </a:p>
        </p:txBody>
      </p:sp>
    </p:spTree>
    <p:extLst>
      <p:ext uri="{BB962C8B-B14F-4D97-AF65-F5344CB8AC3E}">
        <p14:creationId xmlns:p14="http://schemas.microsoft.com/office/powerpoint/2010/main" val="248665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1"/>
            <a:ext cx="8496944" cy="5029200"/>
          </a:xfrm>
        </p:spPr>
        <p:txBody>
          <a:bodyPr>
            <a:normAutofit/>
          </a:bodyPr>
          <a:lstStyle/>
          <a:p>
            <a:r>
              <a:rPr lang="en-US" sz="2400" dirty="0" smtClean="0"/>
              <a:t>Instruction codes consist of </a:t>
            </a:r>
            <a:r>
              <a:rPr lang="en-US" sz="2400" b="1" u="sng" dirty="0" smtClean="0"/>
              <a:t>Operation Code</a:t>
            </a:r>
            <a:r>
              <a:rPr lang="en-US" sz="2400" b="1" dirty="0" smtClean="0"/>
              <a:t> </a:t>
            </a:r>
            <a:r>
              <a:rPr lang="en-US" sz="2400" dirty="0" smtClean="0"/>
              <a:t>and </a:t>
            </a:r>
            <a:r>
              <a:rPr lang="en-US" sz="2400" b="1" u="sng" dirty="0" smtClean="0"/>
              <a:t>Operand</a:t>
            </a:r>
          </a:p>
          <a:p>
            <a:r>
              <a:rPr lang="en-US" sz="2400" dirty="0" smtClean="0"/>
              <a:t>Operation Code (</a:t>
            </a:r>
            <a:r>
              <a:rPr lang="en-US" sz="2400" b="1" dirty="0" err="1" smtClean="0">
                <a:solidFill>
                  <a:srgbClr val="FF0000"/>
                </a:solidFill>
              </a:rPr>
              <a:t>Opcode</a:t>
            </a:r>
            <a:r>
              <a:rPr lang="en-US" sz="2400" dirty="0" smtClean="0">
                <a:solidFill>
                  <a:srgbClr val="FF0000"/>
                </a:solidFill>
              </a:rPr>
              <a:t> or Op code </a:t>
            </a:r>
            <a:r>
              <a:rPr lang="en-US" sz="2400" dirty="0" smtClean="0"/>
              <a:t>for short)</a:t>
            </a:r>
          </a:p>
          <a:p>
            <a:pPr lvl="1"/>
            <a:r>
              <a:rPr lang="en-US" sz="2000" dirty="0" smtClean="0"/>
              <a:t>This tells the microcomputer what action to perform and how to interpret the operand. All instructions must have an op code.</a:t>
            </a:r>
          </a:p>
          <a:p>
            <a:r>
              <a:rPr lang="en-US" sz="2400" b="1" dirty="0" smtClean="0">
                <a:solidFill>
                  <a:srgbClr val="FF0000"/>
                </a:solidFill>
              </a:rPr>
              <a:t>Operand</a:t>
            </a:r>
          </a:p>
          <a:p>
            <a:pPr lvl="1"/>
            <a:r>
              <a:rPr lang="en-US" sz="2000" dirty="0" smtClean="0"/>
              <a:t>The operand </a:t>
            </a:r>
            <a:r>
              <a:rPr lang="en-US" sz="2000" dirty="0" smtClean="0">
                <a:solidFill>
                  <a:srgbClr val="FF0000"/>
                </a:solidFill>
              </a:rPr>
              <a:t>contains the data </a:t>
            </a:r>
            <a:r>
              <a:rPr lang="en-US" sz="2000" dirty="0" smtClean="0"/>
              <a:t>that microcontroller will perform the </a:t>
            </a:r>
            <a:r>
              <a:rPr lang="en-US" sz="2000" dirty="0" smtClean="0">
                <a:solidFill>
                  <a:srgbClr val="FF0000"/>
                </a:solidFill>
              </a:rPr>
              <a:t>action</a:t>
            </a:r>
            <a:r>
              <a:rPr lang="en-US" sz="2000" dirty="0" smtClean="0"/>
              <a:t> on.</a:t>
            </a:r>
          </a:p>
          <a:p>
            <a:pPr lvl="1"/>
            <a:r>
              <a:rPr lang="en-US" sz="2000" dirty="0" smtClean="0"/>
              <a:t>Some operands include several numbers for op codes that specify more complex actions. </a:t>
            </a:r>
          </a:p>
          <a:p>
            <a:pPr lvl="1"/>
            <a:r>
              <a:rPr lang="en-US" sz="2000" dirty="0" smtClean="0"/>
              <a:t>Some operation codes that perform simple tasks do not need to have operands.</a:t>
            </a:r>
          </a:p>
        </p:txBody>
      </p:sp>
      <p:sp>
        <p:nvSpPr>
          <p:cNvPr id="7"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Instruction Codes</a:t>
            </a:r>
            <a:endParaRPr lang="en-US" sz="3600" b="1" dirty="0"/>
          </a:p>
        </p:txBody>
      </p:sp>
    </p:spTree>
    <p:extLst>
      <p:ext uri="{BB962C8B-B14F-4D97-AF65-F5344CB8AC3E}">
        <p14:creationId xmlns:p14="http://schemas.microsoft.com/office/powerpoint/2010/main" val="101301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Fixed length</a:t>
            </a:r>
          </a:p>
          <a:p>
            <a:pPr lvl="1"/>
            <a:r>
              <a:rPr lang="en-US" sz="2000" dirty="0" smtClean="0"/>
              <a:t>Each instruction is the same number of bits as all others.</a:t>
            </a:r>
          </a:p>
          <a:p>
            <a:pPr lvl="1"/>
            <a:endParaRPr lang="en-US" sz="2000" dirty="0" smtClean="0"/>
          </a:p>
          <a:p>
            <a:pPr lvl="1"/>
            <a:endParaRPr lang="en-US" sz="2000" dirty="0" smtClean="0"/>
          </a:p>
          <a:p>
            <a:pPr lvl="1"/>
            <a:endParaRPr lang="en-US" sz="2000" dirty="0" smtClean="0"/>
          </a:p>
          <a:p>
            <a:pPr lvl="1"/>
            <a:endParaRPr lang="en-US" sz="2000" dirty="0" smtClean="0"/>
          </a:p>
          <a:p>
            <a:r>
              <a:rPr lang="en-US" sz="2400" dirty="0" smtClean="0"/>
              <a:t>Variable length*</a:t>
            </a:r>
          </a:p>
          <a:p>
            <a:pPr lvl="1"/>
            <a:r>
              <a:rPr lang="en-US" sz="2000" dirty="0" smtClean="0"/>
              <a:t>The length of each instruction may be different.</a:t>
            </a:r>
            <a:endParaRPr lang="en-US" sz="2000" dirty="0"/>
          </a:p>
        </p:txBody>
      </p:sp>
      <p:sp>
        <p:nvSpPr>
          <p:cNvPr id="4" name="Text Placeholder 3"/>
          <p:cNvSpPr>
            <a:spLocks noGrp="1"/>
          </p:cNvSpPr>
          <p:nvPr>
            <p:ph type="body" idx="10"/>
          </p:nvPr>
        </p:nvSpPr>
        <p:spPr/>
        <p:txBody>
          <a:bodyPr>
            <a:normAutofit fontScale="92500" lnSpcReduction="10000"/>
          </a:bodyPr>
          <a:lstStyle/>
          <a:p>
            <a:r>
              <a:rPr lang="en-US" dirty="0" smtClean="0"/>
              <a:t>Fixed and Variable-length</a:t>
            </a:r>
            <a:endParaRPr lang="en-US" dirty="0"/>
          </a:p>
        </p:txBody>
      </p:sp>
      <p:grpSp>
        <p:nvGrpSpPr>
          <p:cNvPr id="9" name="Group 8"/>
          <p:cNvGrpSpPr/>
          <p:nvPr/>
        </p:nvGrpSpPr>
        <p:grpSpPr>
          <a:xfrm>
            <a:off x="1295400" y="2650232"/>
            <a:ext cx="2667000" cy="304800"/>
            <a:chOff x="1295400" y="2438400"/>
            <a:chExt cx="2667000" cy="304800"/>
          </a:xfrm>
        </p:grpSpPr>
        <p:sp>
          <p:nvSpPr>
            <p:cNvPr id="5" name="Rectangle 4"/>
            <p:cNvSpPr/>
            <p:nvPr/>
          </p:nvSpPr>
          <p:spPr>
            <a:xfrm>
              <a:off x="1295400" y="2438400"/>
              <a:ext cx="990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1</a:t>
              </a:r>
              <a:endParaRPr lang="en-US" sz="1200" dirty="0"/>
            </a:p>
          </p:txBody>
        </p:sp>
        <p:sp>
          <p:nvSpPr>
            <p:cNvPr id="6" name="Rectangle 5"/>
            <p:cNvSpPr/>
            <p:nvPr/>
          </p:nvSpPr>
          <p:spPr>
            <a:xfrm>
              <a:off x="2286000" y="2438400"/>
              <a:ext cx="1676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grpSp>
        <p:nvGrpSpPr>
          <p:cNvPr id="10" name="Group 9"/>
          <p:cNvGrpSpPr/>
          <p:nvPr/>
        </p:nvGrpSpPr>
        <p:grpSpPr>
          <a:xfrm>
            <a:off x="1295400" y="3031232"/>
            <a:ext cx="2667000" cy="304800"/>
            <a:chOff x="1295400" y="2438400"/>
            <a:chExt cx="2667000" cy="304800"/>
          </a:xfrm>
        </p:grpSpPr>
        <p:sp>
          <p:nvSpPr>
            <p:cNvPr id="11" name="Rectangle 10"/>
            <p:cNvSpPr/>
            <p:nvPr/>
          </p:nvSpPr>
          <p:spPr>
            <a:xfrm>
              <a:off x="1295400" y="2438400"/>
              <a:ext cx="990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2</a:t>
              </a:r>
              <a:endParaRPr lang="en-US" sz="1200" dirty="0"/>
            </a:p>
          </p:txBody>
        </p:sp>
        <p:sp>
          <p:nvSpPr>
            <p:cNvPr id="12" name="Rectangle 11"/>
            <p:cNvSpPr/>
            <p:nvPr/>
          </p:nvSpPr>
          <p:spPr>
            <a:xfrm>
              <a:off x="2286000" y="2438400"/>
              <a:ext cx="1676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grpSp>
        <p:nvGrpSpPr>
          <p:cNvPr id="13" name="Group 12"/>
          <p:cNvGrpSpPr/>
          <p:nvPr/>
        </p:nvGrpSpPr>
        <p:grpSpPr>
          <a:xfrm>
            <a:off x="1295400" y="3412232"/>
            <a:ext cx="2667000" cy="304800"/>
            <a:chOff x="1295400" y="2438400"/>
            <a:chExt cx="2667000" cy="304800"/>
          </a:xfrm>
        </p:grpSpPr>
        <p:sp>
          <p:nvSpPr>
            <p:cNvPr id="14" name="Rectangle 13"/>
            <p:cNvSpPr/>
            <p:nvPr/>
          </p:nvSpPr>
          <p:spPr>
            <a:xfrm>
              <a:off x="1295400" y="2438400"/>
              <a:ext cx="990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3</a:t>
              </a:r>
              <a:endParaRPr lang="en-US" sz="1200" dirty="0"/>
            </a:p>
          </p:txBody>
        </p:sp>
        <p:sp>
          <p:nvSpPr>
            <p:cNvPr id="15" name="Rectangle 14"/>
            <p:cNvSpPr/>
            <p:nvPr/>
          </p:nvSpPr>
          <p:spPr>
            <a:xfrm>
              <a:off x="2286000" y="2438400"/>
              <a:ext cx="1676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grpSp>
        <p:nvGrpSpPr>
          <p:cNvPr id="16" name="Group 15"/>
          <p:cNvGrpSpPr/>
          <p:nvPr/>
        </p:nvGrpSpPr>
        <p:grpSpPr>
          <a:xfrm>
            <a:off x="1295400" y="5314528"/>
            <a:ext cx="2667000" cy="304800"/>
            <a:chOff x="1295400" y="2438400"/>
            <a:chExt cx="2667000" cy="304800"/>
          </a:xfrm>
        </p:grpSpPr>
        <p:sp>
          <p:nvSpPr>
            <p:cNvPr id="17" name="Rectangle 16"/>
            <p:cNvSpPr/>
            <p:nvPr/>
          </p:nvSpPr>
          <p:spPr>
            <a:xfrm>
              <a:off x="1295400" y="2438400"/>
              <a:ext cx="990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1</a:t>
              </a:r>
              <a:endParaRPr lang="en-US" sz="1200" dirty="0"/>
            </a:p>
          </p:txBody>
        </p:sp>
        <p:sp>
          <p:nvSpPr>
            <p:cNvPr id="18" name="Rectangle 17"/>
            <p:cNvSpPr/>
            <p:nvPr/>
          </p:nvSpPr>
          <p:spPr>
            <a:xfrm>
              <a:off x="2286000" y="2438400"/>
              <a:ext cx="1676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grpSp>
        <p:nvGrpSpPr>
          <p:cNvPr id="19" name="Group 18"/>
          <p:cNvGrpSpPr/>
          <p:nvPr/>
        </p:nvGrpSpPr>
        <p:grpSpPr>
          <a:xfrm>
            <a:off x="1295400" y="6076528"/>
            <a:ext cx="3124200" cy="304800"/>
            <a:chOff x="1295400" y="2438400"/>
            <a:chExt cx="3124200" cy="304800"/>
          </a:xfrm>
        </p:grpSpPr>
        <p:sp>
          <p:nvSpPr>
            <p:cNvPr id="20" name="Rectangle 19"/>
            <p:cNvSpPr/>
            <p:nvPr/>
          </p:nvSpPr>
          <p:spPr>
            <a:xfrm>
              <a:off x="1295400" y="2438400"/>
              <a:ext cx="1905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3</a:t>
              </a:r>
              <a:endParaRPr lang="en-US" sz="1200" dirty="0"/>
            </a:p>
          </p:txBody>
        </p:sp>
        <p:sp>
          <p:nvSpPr>
            <p:cNvPr id="21" name="Rectangle 20"/>
            <p:cNvSpPr/>
            <p:nvPr/>
          </p:nvSpPr>
          <p:spPr>
            <a:xfrm>
              <a:off x="3200400" y="2438400"/>
              <a:ext cx="12192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grpSp>
        <p:nvGrpSpPr>
          <p:cNvPr id="22" name="Group 21"/>
          <p:cNvGrpSpPr/>
          <p:nvPr/>
        </p:nvGrpSpPr>
        <p:grpSpPr>
          <a:xfrm>
            <a:off x="1295400" y="5695528"/>
            <a:ext cx="4038600" cy="304800"/>
            <a:chOff x="1295401" y="2438400"/>
            <a:chExt cx="2667000" cy="304800"/>
          </a:xfrm>
        </p:grpSpPr>
        <p:sp>
          <p:nvSpPr>
            <p:cNvPr id="23" name="Rectangle 22"/>
            <p:cNvSpPr/>
            <p:nvPr/>
          </p:nvSpPr>
          <p:spPr>
            <a:xfrm>
              <a:off x="1295401" y="2438400"/>
              <a:ext cx="65417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 Code 2</a:t>
              </a:r>
              <a:endParaRPr lang="en-US" sz="1200" dirty="0"/>
            </a:p>
          </p:txBody>
        </p:sp>
        <p:sp>
          <p:nvSpPr>
            <p:cNvPr id="24" name="Rectangle 23"/>
            <p:cNvSpPr/>
            <p:nvPr/>
          </p:nvSpPr>
          <p:spPr>
            <a:xfrm>
              <a:off x="1949571" y="2438400"/>
              <a:ext cx="201283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Operand</a:t>
              </a:r>
              <a:endParaRPr lang="en-US" sz="1200" dirty="0"/>
            </a:p>
          </p:txBody>
        </p:sp>
      </p:grpSp>
      <p:sp>
        <p:nvSpPr>
          <p:cNvPr id="25"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Instruction Length</a:t>
            </a:r>
            <a:endParaRPr lang="en-US" sz="3600" b="1" dirty="0"/>
          </a:p>
        </p:txBody>
      </p:sp>
    </p:spTree>
    <p:extLst>
      <p:ext uri="{BB962C8B-B14F-4D97-AF65-F5344CB8AC3E}">
        <p14:creationId xmlns:p14="http://schemas.microsoft.com/office/powerpoint/2010/main" val="140368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512" y="1600201"/>
            <a:ext cx="6237288" cy="5029200"/>
          </a:xfrm>
        </p:spPr>
        <p:txBody>
          <a:bodyPr>
            <a:normAutofit fontScale="85000" lnSpcReduction="10000"/>
          </a:bodyPr>
          <a:lstStyle/>
          <a:p>
            <a:pPr lvl="0"/>
            <a:r>
              <a:rPr lang="en-US" dirty="0" smtClean="0"/>
              <a:t>C, C++, Basic, Pascal, Fortran, and others</a:t>
            </a:r>
          </a:p>
          <a:p>
            <a:pPr lvl="0"/>
            <a:r>
              <a:rPr lang="en-US" dirty="0" smtClean="0"/>
              <a:t>Usually exist as a text file.</a:t>
            </a:r>
          </a:p>
          <a:p>
            <a:pPr lvl="0"/>
            <a:r>
              <a:rPr lang="en-US" dirty="0" smtClean="0"/>
              <a:t>A portion of high level may be written without regard to the specific processor that will eventually run the program</a:t>
            </a:r>
          </a:p>
          <a:p>
            <a:pPr lvl="0"/>
            <a:r>
              <a:rPr lang="en-US" dirty="0" smtClean="0"/>
              <a:t>A </a:t>
            </a:r>
            <a:r>
              <a:rPr lang="en-US" b="1" u="sng" dirty="0" smtClean="0"/>
              <a:t>compiler</a:t>
            </a:r>
            <a:r>
              <a:rPr lang="en-US" dirty="0" smtClean="0"/>
              <a:t> converts high level code to assembly code that runs on the same processor as the compiler runs</a:t>
            </a:r>
          </a:p>
          <a:p>
            <a:pPr lvl="0"/>
            <a:r>
              <a:rPr lang="en-US" dirty="0" smtClean="0"/>
              <a:t>A </a:t>
            </a:r>
            <a:r>
              <a:rPr lang="en-US" b="1" u="sng" dirty="0" smtClean="0"/>
              <a:t>cross-compiler</a:t>
            </a:r>
            <a:r>
              <a:rPr lang="en-US" b="1" dirty="0" smtClean="0"/>
              <a:t> </a:t>
            </a:r>
            <a:r>
              <a:rPr lang="en-US" dirty="0" smtClean="0"/>
              <a:t>runs on one type of processor and converts high level code to assembly for a different type of processor.</a:t>
            </a:r>
          </a:p>
          <a:p>
            <a:pPr lvl="0"/>
            <a:r>
              <a:rPr lang="en-US" dirty="0" smtClean="0"/>
              <a:t>High level languages do not have instructions that can access all of a microcomputer’s instructions. Many programs written mainly in a high level language have sections of assembly code.</a:t>
            </a:r>
          </a:p>
          <a:p>
            <a:pPr lvl="0"/>
            <a:r>
              <a:rPr lang="en-US" dirty="0" smtClean="0"/>
              <a:t>One line in a high level language may compile into several, possibly hundreds, of lines of assembly.</a:t>
            </a:r>
          </a:p>
          <a:p>
            <a:endParaRPr lang="en-US" dirty="0"/>
          </a:p>
        </p:txBody>
      </p:sp>
      <p:sp>
        <p:nvSpPr>
          <p:cNvPr id="4" name="Text Placeholder 3"/>
          <p:cNvSpPr>
            <a:spLocks noGrp="1"/>
          </p:cNvSpPr>
          <p:nvPr>
            <p:ph type="body" idx="10"/>
          </p:nvPr>
        </p:nvSpPr>
        <p:spPr/>
        <p:txBody>
          <a:bodyPr/>
          <a:lstStyle/>
          <a:p>
            <a:r>
              <a:rPr lang="en-US" dirty="0" smtClean="0"/>
              <a:t>High Level Code</a:t>
            </a:r>
            <a:endParaRPr lang="en-US" dirty="0"/>
          </a:p>
        </p:txBody>
      </p:sp>
      <p:grpSp>
        <p:nvGrpSpPr>
          <p:cNvPr id="36866" name="Group 2"/>
          <p:cNvGrpSpPr>
            <a:grpSpLocks noChangeAspect="1"/>
          </p:cNvGrpSpPr>
          <p:nvPr/>
        </p:nvGrpSpPr>
        <p:grpSpPr bwMode="auto">
          <a:xfrm>
            <a:off x="457200" y="1939925"/>
            <a:ext cx="1992312" cy="4232275"/>
            <a:chOff x="4600" y="2188"/>
            <a:chExt cx="3137" cy="6665"/>
          </a:xfrm>
        </p:grpSpPr>
        <p:sp>
          <p:nvSpPr>
            <p:cNvPr id="36867" name="AutoShape 3"/>
            <p:cNvSpPr>
              <a:spLocks noChangeAspect="1" noChangeArrowheads="1"/>
            </p:cNvSpPr>
            <p:nvPr/>
          </p:nvSpPr>
          <p:spPr bwMode="auto">
            <a:xfrm>
              <a:off x="4600" y="2188"/>
              <a:ext cx="3137" cy="666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p:cNvSpPr>
              <a:spLocks noChangeArrowheads="1"/>
            </p:cNvSpPr>
            <p:nvPr/>
          </p:nvSpPr>
          <p:spPr bwMode="auto">
            <a:xfrm>
              <a:off x="4925" y="2412"/>
              <a:ext cx="2364" cy="77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High Level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AutoShape 5"/>
            <p:cNvSpPr>
              <a:spLocks noChangeArrowheads="1"/>
            </p:cNvSpPr>
            <p:nvPr/>
          </p:nvSpPr>
          <p:spPr bwMode="auto">
            <a:xfrm>
              <a:off x="4925" y="4261"/>
              <a:ext cx="2364" cy="7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Assembly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0" name="AutoShape 6"/>
            <p:cNvSpPr>
              <a:spLocks noChangeArrowheads="1"/>
            </p:cNvSpPr>
            <p:nvPr/>
          </p:nvSpPr>
          <p:spPr bwMode="auto">
            <a:xfrm>
              <a:off x="4925" y="6110"/>
              <a:ext cx="2385" cy="773"/>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Machine Code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6871" name="AutoShape 7"/>
            <p:cNvSpPr>
              <a:spLocks noChangeArrowheads="1"/>
            </p:cNvSpPr>
            <p:nvPr/>
          </p:nvSpPr>
          <p:spPr bwMode="auto">
            <a:xfrm>
              <a:off x="4925" y="7957"/>
              <a:ext cx="2385" cy="77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Hardware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36872" name="AutoShape 8"/>
            <p:cNvCxnSpPr>
              <a:cxnSpLocks noChangeShapeType="1"/>
            </p:cNvCxnSpPr>
            <p:nvPr/>
          </p:nvCxnSpPr>
          <p:spPr bwMode="auto">
            <a:xfrm>
              <a:off x="6107" y="3186"/>
              <a:ext cx="1" cy="1075"/>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3" name="AutoShape 9"/>
            <p:cNvCxnSpPr>
              <a:cxnSpLocks noChangeShapeType="1"/>
            </p:cNvCxnSpPr>
            <p:nvPr/>
          </p:nvCxnSpPr>
          <p:spPr bwMode="auto">
            <a:xfrm>
              <a:off x="6107" y="5034"/>
              <a:ext cx="1" cy="1076"/>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4" name="AutoShape 10"/>
            <p:cNvCxnSpPr>
              <a:cxnSpLocks noChangeShapeType="1"/>
            </p:cNvCxnSpPr>
            <p:nvPr/>
          </p:nvCxnSpPr>
          <p:spPr bwMode="auto">
            <a:xfrm>
              <a:off x="6107" y="6881"/>
              <a:ext cx="1" cy="1073"/>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sp>
        <p:nvSpPr>
          <p:cNvPr id="14"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a:t>Basic Architecture. </a:t>
            </a:r>
            <a:r>
              <a:rPr lang="en-US" b="1" dirty="0" smtClean="0"/>
              <a:t>Programming Flow</a:t>
            </a:r>
            <a:endParaRPr lang="en-US" dirty="0"/>
          </a:p>
        </p:txBody>
      </p:sp>
    </p:spTree>
    <p:extLst>
      <p:ext uri="{BB962C8B-B14F-4D97-AF65-F5344CB8AC3E}">
        <p14:creationId xmlns:p14="http://schemas.microsoft.com/office/powerpoint/2010/main" val="332373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512" y="1600201"/>
            <a:ext cx="6237288" cy="5029200"/>
          </a:xfrm>
        </p:spPr>
        <p:txBody>
          <a:bodyPr>
            <a:normAutofit fontScale="92500" lnSpcReduction="10000"/>
          </a:bodyPr>
          <a:lstStyle/>
          <a:p>
            <a:pPr lvl="0"/>
            <a:r>
              <a:rPr lang="en-US" dirty="0" smtClean="0"/>
              <a:t>A somewhat “human readable” form of the exact code that will be executed on the processor</a:t>
            </a:r>
          </a:p>
          <a:p>
            <a:pPr lvl="0"/>
            <a:r>
              <a:rPr lang="en-US" dirty="0" smtClean="0"/>
              <a:t>Usually exists as a text file</a:t>
            </a:r>
          </a:p>
          <a:p>
            <a:pPr lvl="0"/>
            <a:r>
              <a:rPr lang="en-US" dirty="0" smtClean="0"/>
              <a:t>An assembler converts assembly code to machine code that runs on the same processor as the assembler runs</a:t>
            </a:r>
          </a:p>
          <a:p>
            <a:pPr lvl="0"/>
            <a:r>
              <a:rPr lang="en-US" dirty="0" smtClean="0"/>
              <a:t>A </a:t>
            </a:r>
            <a:r>
              <a:rPr lang="en-US" b="1" u="sng" dirty="0" smtClean="0"/>
              <a:t>cross-assembler</a:t>
            </a:r>
            <a:r>
              <a:rPr lang="en-US" dirty="0" smtClean="0"/>
              <a:t> runs on one type of processor and converts assembly code to machine code for a different type of processor.</a:t>
            </a:r>
          </a:p>
          <a:p>
            <a:pPr lvl="0"/>
            <a:r>
              <a:rPr lang="en-US" dirty="0" smtClean="0"/>
              <a:t>Assembly code itself is not executed</a:t>
            </a:r>
          </a:p>
          <a:p>
            <a:pPr lvl="0"/>
            <a:r>
              <a:rPr lang="en-US" dirty="0" smtClean="0"/>
              <a:t>Assembly code is specific to a given type, or family, of processors.</a:t>
            </a:r>
          </a:p>
          <a:p>
            <a:pPr lvl="0"/>
            <a:r>
              <a:rPr lang="en-US" dirty="0" smtClean="0"/>
              <a:t>Each line of assembly code uniquely corresponds to one instruction in machine code.</a:t>
            </a:r>
          </a:p>
          <a:p>
            <a:endParaRPr lang="en-US" dirty="0"/>
          </a:p>
        </p:txBody>
      </p:sp>
      <p:sp>
        <p:nvSpPr>
          <p:cNvPr id="4" name="Text Placeholder 3"/>
          <p:cNvSpPr>
            <a:spLocks noGrp="1"/>
          </p:cNvSpPr>
          <p:nvPr>
            <p:ph type="body" idx="10"/>
          </p:nvPr>
        </p:nvSpPr>
        <p:spPr/>
        <p:txBody>
          <a:bodyPr/>
          <a:lstStyle/>
          <a:p>
            <a:r>
              <a:rPr lang="en-US" dirty="0" smtClean="0"/>
              <a:t>Assembly Code</a:t>
            </a:r>
            <a:endParaRPr lang="en-US" dirty="0"/>
          </a:p>
        </p:txBody>
      </p:sp>
      <p:grpSp>
        <p:nvGrpSpPr>
          <p:cNvPr id="5" name="Group 2"/>
          <p:cNvGrpSpPr>
            <a:grpSpLocks noChangeAspect="1"/>
          </p:cNvGrpSpPr>
          <p:nvPr/>
        </p:nvGrpSpPr>
        <p:grpSpPr bwMode="auto">
          <a:xfrm>
            <a:off x="457200" y="1939925"/>
            <a:ext cx="1992312" cy="4232275"/>
            <a:chOff x="4600" y="2188"/>
            <a:chExt cx="3137" cy="6665"/>
          </a:xfrm>
        </p:grpSpPr>
        <p:sp>
          <p:nvSpPr>
            <p:cNvPr id="36867" name="AutoShape 3"/>
            <p:cNvSpPr>
              <a:spLocks noChangeAspect="1" noChangeArrowheads="1"/>
            </p:cNvSpPr>
            <p:nvPr/>
          </p:nvSpPr>
          <p:spPr bwMode="auto">
            <a:xfrm>
              <a:off x="4600" y="2188"/>
              <a:ext cx="3137" cy="666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p:cNvSpPr>
              <a:spLocks noChangeArrowheads="1"/>
            </p:cNvSpPr>
            <p:nvPr/>
          </p:nvSpPr>
          <p:spPr bwMode="auto">
            <a:xfrm>
              <a:off x="4925" y="2412"/>
              <a:ext cx="2364" cy="7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High Level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AutoShape 5"/>
            <p:cNvSpPr>
              <a:spLocks noChangeArrowheads="1"/>
            </p:cNvSpPr>
            <p:nvPr/>
          </p:nvSpPr>
          <p:spPr bwMode="auto">
            <a:xfrm>
              <a:off x="4925" y="4261"/>
              <a:ext cx="2364" cy="77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Assembly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0" name="AutoShape 6"/>
            <p:cNvSpPr>
              <a:spLocks noChangeArrowheads="1"/>
            </p:cNvSpPr>
            <p:nvPr/>
          </p:nvSpPr>
          <p:spPr bwMode="auto">
            <a:xfrm>
              <a:off x="4925" y="6110"/>
              <a:ext cx="2385" cy="773"/>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Machine Code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6871" name="AutoShape 7"/>
            <p:cNvSpPr>
              <a:spLocks noChangeArrowheads="1"/>
            </p:cNvSpPr>
            <p:nvPr/>
          </p:nvSpPr>
          <p:spPr bwMode="auto">
            <a:xfrm>
              <a:off x="4925" y="7957"/>
              <a:ext cx="2385" cy="77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Hardware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36872" name="AutoShape 8"/>
            <p:cNvCxnSpPr>
              <a:cxnSpLocks noChangeShapeType="1"/>
            </p:cNvCxnSpPr>
            <p:nvPr/>
          </p:nvCxnSpPr>
          <p:spPr bwMode="auto">
            <a:xfrm>
              <a:off x="6107" y="3186"/>
              <a:ext cx="1" cy="1075"/>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3" name="AutoShape 9"/>
            <p:cNvCxnSpPr>
              <a:cxnSpLocks noChangeShapeType="1"/>
            </p:cNvCxnSpPr>
            <p:nvPr/>
          </p:nvCxnSpPr>
          <p:spPr bwMode="auto">
            <a:xfrm>
              <a:off x="6107" y="5034"/>
              <a:ext cx="1" cy="1076"/>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4" name="AutoShape 10"/>
            <p:cNvCxnSpPr>
              <a:cxnSpLocks noChangeShapeType="1"/>
            </p:cNvCxnSpPr>
            <p:nvPr/>
          </p:nvCxnSpPr>
          <p:spPr bwMode="auto">
            <a:xfrm>
              <a:off x="6107" y="6881"/>
              <a:ext cx="1" cy="1073"/>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sp>
        <p:nvSpPr>
          <p:cNvPr id="14"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a:t>Basic Architecture. </a:t>
            </a:r>
            <a:r>
              <a:rPr lang="en-US" b="1" dirty="0" smtClean="0"/>
              <a:t>Programming Flow</a:t>
            </a:r>
            <a:endParaRPr lang="en-US" dirty="0"/>
          </a:p>
        </p:txBody>
      </p:sp>
    </p:spTree>
    <p:extLst>
      <p:ext uri="{BB962C8B-B14F-4D97-AF65-F5344CB8AC3E}">
        <p14:creationId xmlns:p14="http://schemas.microsoft.com/office/powerpoint/2010/main" val="322480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pPr>
              <a:defRPr/>
            </a:pPr>
            <a:r>
              <a:rPr lang="en-US" sz="2400" b="1" dirty="0"/>
              <a:t>Overview of the HCS12 Architecture</a:t>
            </a:r>
          </a:p>
          <a:p>
            <a:pPr>
              <a:defRPr/>
            </a:pPr>
            <a:r>
              <a:rPr lang="en-US" sz="2400" b="1" dirty="0"/>
              <a:t>Basic Architecture</a:t>
            </a:r>
          </a:p>
          <a:p>
            <a:pPr>
              <a:defRPr/>
            </a:pPr>
            <a:r>
              <a:rPr lang="en-US" sz="2400" b="1" dirty="0"/>
              <a:t>HCS12 Architecture Details</a:t>
            </a:r>
          </a:p>
          <a:p>
            <a:pPr>
              <a:defRPr/>
            </a:pPr>
            <a:r>
              <a:rPr lang="en-US" sz="2400" b="1" dirty="0"/>
              <a:t>Addressing Modes</a:t>
            </a:r>
          </a:p>
          <a:p>
            <a:pPr>
              <a:defRPr/>
            </a:pPr>
            <a:r>
              <a:rPr lang="en-US" sz="2400" b="1" dirty="0"/>
              <a:t>Instruction Set</a:t>
            </a:r>
          </a:p>
          <a:p>
            <a:pPr>
              <a:defRPr/>
            </a:pPr>
            <a:r>
              <a:rPr lang="en-US" sz="2400" b="1" dirty="0"/>
              <a:t>Program trace</a:t>
            </a:r>
          </a:p>
          <a:p>
            <a:pPr marL="365760" lvl="1" indent="0">
              <a:buNone/>
              <a:defRPr/>
            </a:pPr>
            <a:endParaRPr lang="en-US" dirty="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spTree>
    <p:extLst>
      <p:ext uri="{BB962C8B-B14F-4D97-AF65-F5344CB8AC3E}">
        <p14:creationId xmlns:p14="http://schemas.microsoft.com/office/powerpoint/2010/main" val="2109884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9512" y="1600201"/>
            <a:ext cx="6237288" cy="5029200"/>
          </a:xfrm>
        </p:spPr>
        <p:txBody>
          <a:bodyPr>
            <a:normAutofit/>
          </a:bodyPr>
          <a:lstStyle/>
          <a:p>
            <a:pPr lvl="0"/>
            <a:r>
              <a:rPr lang="en-US" dirty="0" smtClean="0"/>
              <a:t>The string of 1’s and 0’s representing the operations.</a:t>
            </a:r>
          </a:p>
          <a:p>
            <a:pPr lvl="0"/>
            <a:r>
              <a:rPr lang="en-US" dirty="0" smtClean="0"/>
              <a:t>The exact values that are loaded by the microprocessor from memory to execute the program.</a:t>
            </a:r>
          </a:p>
          <a:p>
            <a:pPr lvl="0"/>
            <a:r>
              <a:rPr lang="en-US" dirty="0" smtClean="0"/>
              <a:t>On PCs, these are executable (often .EXE) files.</a:t>
            </a:r>
          </a:p>
          <a:p>
            <a:pPr lvl="0"/>
            <a:r>
              <a:rPr lang="en-US" dirty="0" smtClean="0"/>
              <a:t>May not be executed on other types of microprocessors</a:t>
            </a:r>
            <a:endParaRPr lang="en-US" dirty="0"/>
          </a:p>
        </p:txBody>
      </p:sp>
      <p:sp>
        <p:nvSpPr>
          <p:cNvPr id="4" name="Text Placeholder 3"/>
          <p:cNvSpPr>
            <a:spLocks noGrp="1"/>
          </p:cNvSpPr>
          <p:nvPr>
            <p:ph type="body" idx="10"/>
          </p:nvPr>
        </p:nvSpPr>
        <p:spPr/>
        <p:txBody>
          <a:bodyPr/>
          <a:lstStyle/>
          <a:p>
            <a:r>
              <a:rPr lang="en-US" dirty="0" smtClean="0"/>
              <a:t>Machine Code</a:t>
            </a:r>
            <a:endParaRPr lang="en-US" dirty="0"/>
          </a:p>
        </p:txBody>
      </p:sp>
      <p:grpSp>
        <p:nvGrpSpPr>
          <p:cNvPr id="5" name="Group 2"/>
          <p:cNvGrpSpPr>
            <a:grpSpLocks noChangeAspect="1"/>
          </p:cNvGrpSpPr>
          <p:nvPr/>
        </p:nvGrpSpPr>
        <p:grpSpPr bwMode="auto">
          <a:xfrm>
            <a:off x="457200" y="1939925"/>
            <a:ext cx="1992312" cy="4232275"/>
            <a:chOff x="4600" y="2188"/>
            <a:chExt cx="3137" cy="6665"/>
          </a:xfrm>
        </p:grpSpPr>
        <p:sp>
          <p:nvSpPr>
            <p:cNvPr id="36867" name="AutoShape 3"/>
            <p:cNvSpPr>
              <a:spLocks noChangeAspect="1" noChangeArrowheads="1"/>
            </p:cNvSpPr>
            <p:nvPr/>
          </p:nvSpPr>
          <p:spPr bwMode="auto">
            <a:xfrm>
              <a:off x="4600" y="2188"/>
              <a:ext cx="3137" cy="666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p:cNvSpPr>
              <a:spLocks noChangeArrowheads="1"/>
            </p:cNvSpPr>
            <p:nvPr/>
          </p:nvSpPr>
          <p:spPr bwMode="auto">
            <a:xfrm>
              <a:off x="4925" y="2412"/>
              <a:ext cx="2364" cy="7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High Level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AutoShape 5"/>
            <p:cNvSpPr>
              <a:spLocks noChangeArrowheads="1"/>
            </p:cNvSpPr>
            <p:nvPr/>
          </p:nvSpPr>
          <p:spPr bwMode="auto">
            <a:xfrm>
              <a:off x="4925" y="4261"/>
              <a:ext cx="2364" cy="77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Assembly Code</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6870" name="AutoShape 6"/>
            <p:cNvSpPr>
              <a:spLocks noChangeArrowheads="1"/>
            </p:cNvSpPr>
            <p:nvPr/>
          </p:nvSpPr>
          <p:spPr bwMode="auto">
            <a:xfrm>
              <a:off x="4925" y="6110"/>
              <a:ext cx="2385" cy="77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Calibri" pitchFamily="34" charset="0"/>
                  <a:ea typeface="맑은 고딕" pitchFamily="50" charset="-127"/>
                  <a:cs typeface="Arial" pitchFamily="34" charset="0"/>
                </a:rPr>
                <a:t>Machine Code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71" name="AutoShape 7"/>
            <p:cNvSpPr>
              <a:spLocks noChangeArrowheads="1"/>
            </p:cNvSpPr>
            <p:nvPr/>
          </p:nvSpPr>
          <p:spPr bwMode="auto">
            <a:xfrm>
              <a:off x="4925" y="7957"/>
              <a:ext cx="2385" cy="77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Calibri" pitchFamily="34" charset="0"/>
                  <a:ea typeface="맑은 고딕" pitchFamily="50" charset="-127"/>
                  <a:cs typeface="Arial" pitchFamily="34" charset="0"/>
                </a:rPr>
                <a:t>Hardware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36872" name="AutoShape 8"/>
            <p:cNvCxnSpPr>
              <a:cxnSpLocks noChangeShapeType="1"/>
            </p:cNvCxnSpPr>
            <p:nvPr/>
          </p:nvCxnSpPr>
          <p:spPr bwMode="auto">
            <a:xfrm>
              <a:off x="6107" y="3186"/>
              <a:ext cx="1" cy="1075"/>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3" name="AutoShape 9"/>
            <p:cNvCxnSpPr>
              <a:cxnSpLocks noChangeShapeType="1"/>
            </p:cNvCxnSpPr>
            <p:nvPr/>
          </p:nvCxnSpPr>
          <p:spPr bwMode="auto">
            <a:xfrm>
              <a:off x="6107" y="5034"/>
              <a:ext cx="1" cy="1076"/>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36874" name="AutoShape 10"/>
            <p:cNvCxnSpPr>
              <a:cxnSpLocks noChangeShapeType="1"/>
            </p:cNvCxnSpPr>
            <p:nvPr/>
          </p:nvCxnSpPr>
          <p:spPr bwMode="auto">
            <a:xfrm>
              <a:off x="6107" y="6881"/>
              <a:ext cx="1" cy="1073"/>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grpSp>
      <p:sp>
        <p:nvSpPr>
          <p:cNvPr id="15"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a:t>Basic Architecture. </a:t>
            </a:r>
            <a:r>
              <a:rPr lang="en-US" b="1" dirty="0" smtClean="0"/>
              <a:t>Programming Flow</a:t>
            </a:r>
            <a:endParaRPr lang="en-US" dirty="0"/>
          </a:p>
        </p:txBody>
      </p:sp>
    </p:spTree>
    <p:extLst>
      <p:ext uri="{BB962C8B-B14F-4D97-AF65-F5344CB8AC3E}">
        <p14:creationId xmlns:p14="http://schemas.microsoft.com/office/powerpoint/2010/main" val="408847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400"/>
            <a:ext cx="8153400" cy="684296"/>
          </a:xfrm>
        </p:spPr>
        <p:txBody>
          <a:bodyPr>
            <a:normAutofit fontScale="90000"/>
          </a:bodyPr>
          <a:lstStyle/>
          <a:p>
            <a:r>
              <a:rPr lang="en-US" b="1" dirty="0" smtClean="0"/>
              <a:t>HCS12 Architecture Details</a:t>
            </a:r>
            <a:endParaRPr lang="en-US" dirty="0"/>
          </a:p>
        </p:txBody>
      </p:sp>
      <p:sp>
        <p:nvSpPr>
          <p:cNvPr id="3" name="Content Placeholder 2"/>
          <p:cNvSpPr>
            <a:spLocks noGrp="1"/>
          </p:cNvSpPr>
          <p:nvPr>
            <p:ph sz="quarter" idx="1"/>
          </p:nvPr>
        </p:nvSpPr>
        <p:spPr>
          <a:xfrm>
            <a:off x="-108520" y="836712"/>
            <a:ext cx="9145016" cy="5976664"/>
          </a:xfrm>
        </p:spPr>
        <p:txBody>
          <a:bodyPr>
            <a:normAutofit fontScale="55000" lnSpcReduction="20000"/>
          </a:bodyPr>
          <a:lstStyle/>
          <a:p>
            <a:r>
              <a:rPr lang="en-US" dirty="0"/>
              <a:t>The microcontrollers in the 9S12 family differ by the </a:t>
            </a:r>
            <a:r>
              <a:rPr lang="en-US" dirty="0">
                <a:solidFill>
                  <a:srgbClr val="FF0000"/>
                </a:solidFill>
              </a:rPr>
              <a:t>amount of memory </a:t>
            </a:r>
            <a:r>
              <a:rPr lang="en-US" dirty="0"/>
              <a:t>and by </a:t>
            </a:r>
            <a:r>
              <a:rPr lang="en-US" dirty="0" smtClean="0"/>
              <a:t>the types </a:t>
            </a:r>
            <a:r>
              <a:rPr lang="en-US" dirty="0"/>
              <a:t>of </a:t>
            </a:r>
            <a:r>
              <a:rPr lang="en-US" dirty="0">
                <a:solidFill>
                  <a:srgbClr val="FF0000"/>
                </a:solidFill>
              </a:rPr>
              <a:t>I/O modules</a:t>
            </a:r>
            <a:r>
              <a:rPr lang="en-US" dirty="0"/>
              <a:t>. </a:t>
            </a:r>
            <a:r>
              <a:rPr lang="en-US" dirty="0" smtClean="0"/>
              <a:t>All </a:t>
            </a:r>
            <a:r>
              <a:rPr lang="en-US" dirty="0"/>
              <a:t>9S12 microcontrollers have </a:t>
            </a:r>
            <a:endParaRPr lang="en-US" dirty="0" smtClean="0"/>
          </a:p>
          <a:p>
            <a:pPr lvl="1"/>
            <a:r>
              <a:rPr lang="en-US" sz="2900" dirty="0" smtClean="0"/>
              <a:t>a </a:t>
            </a:r>
            <a:r>
              <a:rPr lang="en-US" sz="2900" dirty="0"/>
              <a:t>16-bit central processing </a:t>
            </a:r>
            <a:r>
              <a:rPr lang="en-US" sz="2900" dirty="0" smtClean="0"/>
              <a:t>unit (</a:t>
            </a:r>
            <a:r>
              <a:rPr lang="en-US" sz="2900" b="1" dirty="0"/>
              <a:t>HCS12CPU</a:t>
            </a:r>
            <a:r>
              <a:rPr lang="en-US" sz="2900" dirty="0"/>
              <a:t>), </a:t>
            </a:r>
            <a:endParaRPr lang="en-US" sz="2900" dirty="0" smtClean="0"/>
          </a:p>
          <a:p>
            <a:pPr lvl="1"/>
            <a:r>
              <a:rPr lang="en-US" sz="2900" dirty="0" smtClean="0"/>
              <a:t>a </a:t>
            </a:r>
            <a:r>
              <a:rPr lang="en-US" sz="2900" dirty="0"/>
              <a:t>system integration module (SIM), </a:t>
            </a:r>
            <a:endParaRPr lang="en-US" sz="2900" dirty="0" smtClean="0"/>
          </a:p>
          <a:p>
            <a:pPr lvl="1"/>
            <a:r>
              <a:rPr lang="en-US" sz="2900" dirty="0" smtClean="0"/>
              <a:t>RAM </a:t>
            </a:r>
            <a:r>
              <a:rPr lang="en-US" sz="2900" dirty="0"/>
              <a:t>(volatile random </a:t>
            </a:r>
            <a:r>
              <a:rPr lang="en-US" sz="2900" dirty="0" smtClean="0"/>
              <a:t>access memory</a:t>
            </a:r>
            <a:r>
              <a:rPr lang="en-US" sz="2900" dirty="0"/>
              <a:t>), </a:t>
            </a:r>
            <a:endParaRPr lang="en-US" sz="2900" dirty="0" smtClean="0"/>
          </a:p>
          <a:p>
            <a:pPr lvl="1"/>
            <a:r>
              <a:rPr lang="en-US" sz="2900" dirty="0" smtClean="0"/>
              <a:t>Flash </a:t>
            </a:r>
            <a:r>
              <a:rPr lang="en-US" sz="2900" dirty="0"/>
              <a:t>EEPROM (nonvolatile electrically erasable programmable read </a:t>
            </a:r>
            <a:r>
              <a:rPr lang="en-US" sz="2900" dirty="0" smtClean="0"/>
              <a:t>only memory</a:t>
            </a:r>
            <a:r>
              <a:rPr lang="en-US" sz="2900" dirty="0"/>
              <a:t>), </a:t>
            </a:r>
            <a:endParaRPr lang="en-US" sz="2900" dirty="0" smtClean="0"/>
          </a:p>
          <a:p>
            <a:pPr lvl="1"/>
            <a:r>
              <a:rPr lang="en-US" sz="2900" dirty="0" smtClean="0"/>
              <a:t>a </a:t>
            </a:r>
            <a:r>
              <a:rPr lang="en-US" sz="2900" dirty="0"/>
              <a:t>phase-locked loop (PLL). </a:t>
            </a:r>
            <a:endParaRPr lang="en-US" sz="2900" dirty="0" smtClean="0"/>
          </a:p>
          <a:p>
            <a:r>
              <a:rPr lang="en-US" dirty="0" smtClean="0"/>
              <a:t>The </a:t>
            </a:r>
            <a:r>
              <a:rPr lang="en-US" dirty="0"/>
              <a:t>9S12 microcontrollers are </a:t>
            </a:r>
            <a:r>
              <a:rPr lang="en-US" dirty="0" smtClean="0"/>
              <a:t>configured with </a:t>
            </a:r>
            <a:r>
              <a:rPr lang="en-US" dirty="0"/>
              <a:t>zero, one, or more of the following modules: </a:t>
            </a:r>
            <a:endParaRPr lang="en-US" dirty="0" smtClean="0"/>
          </a:p>
          <a:p>
            <a:pPr lvl="1"/>
            <a:r>
              <a:rPr lang="en-US" sz="2900" dirty="0" smtClean="0"/>
              <a:t>asynchronous </a:t>
            </a:r>
            <a:r>
              <a:rPr lang="en-US" sz="2900" dirty="0"/>
              <a:t>serial communications</a:t>
            </a:r>
          </a:p>
          <a:p>
            <a:pPr lvl="1"/>
            <a:r>
              <a:rPr lang="en-US" sz="2900" dirty="0"/>
              <a:t>interface (SCI), </a:t>
            </a:r>
            <a:endParaRPr lang="en-US" sz="2900" dirty="0" smtClean="0"/>
          </a:p>
          <a:p>
            <a:pPr lvl="1"/>
            <a:r>
              <a:rPr lang="en-US" sz="2900" dirty="0" smtClean="0"/>
              <a:t>serial </a:t>
            </a:r>
            <a:r>
              <a:rPr lang="en-US" sz="2900" dirty="0"/>
              <a:t>peripheral interface (SPI), </a:t>
            </a:r>
            <a:endParaRPr lang="en-US" sz="2900" dirty="0" smtClean="0"/>
          </a:p>
          <a:p>
            <a:pPr lvl="1"/>
            <a:r>
              <a:rPr lang="en-US" sz="2900" dirty="0" smtClean="0"/>
              <a:t>inter-integrated </a:t>
            </a:r>
            <a:r>
              <a:rPr lang="en-US" sz="2900" dirty="0"/>
              <a:t>circuit (I2C), </a:t>
            </a:r>
            <a:endParaRPr lang="en-US" sz="2900" dirty="0" smtClean="0"/>
          </a:p>
          <a:p>
            <a:pPr lvl="1"/>
            <a:r>
              <a:rPr lang="en-US" sz="2900" dirty="0" smtClean="0"/>
              <a:t>Key wakeup</a:t>
            </a:r>
            <a:r>
              <a:rPr lang="en-US" sz="2900" dirty="0"/>
              <a:t>, </a:t>
            </a:r>
            <a:endParaRPr lang="en-US" sz="2900" dirty="0" smtClean="0"/>
          </a:p>
          <a:p>
            <a:pPr lvl="1"/>
            <a:r>
              <a:rPr lang="en-US" sz="2900" dirty="0" smtClean="0"/>
              <a:t>16-bit </a:t>
            </a:r>
            <a:r>
              <a:rPr lang="en-US" sz="2900" dirty="0"/>
              <a:t>timer, </a:t>
            </a:r>
            <a:endParaRPr lang="en-US" sz="2900" dirty="0" smtClean="0"/>
          </a:p>
          <a:p>
            <a:pPr lvl="1"/>
            <a:r>
              <a:rPr lang="en-US" sz="2900" dirty="0" smtClean="0"/>
              <a:t>a </a:t>
            </a:r>
            <a:r>
              <a:rPr lang="en-US" sz="2900" dirty="0"/>
              <a:t>pulse width modulation (PWM), </a:t>
            </a:r>
            <a:endParaRPr lang="en-US" sz="2900" dirty="0" smtClean="0"/>
          </a:p>
          <a:p>
            <a:pPr lvl="1"/>
            <a:r>
              <a:rPr lang="en-US" sz="2900" dirty="0" smtClean="0"/>
              <a:t>10-bit </a:t>
            </a:r>
            <a:r>
              <a:rPr lang="en-US" sz="2900" dirty="0"/>
              <a:t>or 12-bit </a:t>
            </a:r>
            <a:r>
              <a:rPr lang="en-US" sz="2900" dirty="0" smtClean="0"/>
              <a:t>analog-to-digital converter </a:t>
            </a:r>
            <a:r>
              <a:rPr lang="en-US" sz="2900" dirty="0"/>
              <a:t>(ADC), </a:t>
            </a:r>
            <a:endParaRPr lang="en-US" sz="2900" dirty="0" smtClean="0"/>
          </a:p>
          <a:p>
            <a:pPr lvl="1"/>
            <a:r>
              <a:rPr lang="en-US" sz="2900" dirty="0" smtClean="0"/>
              <a:t>8-bit </a:t>
            </a:r>
            <a:r>
              <a:rPr lang="en-US" sz="2900" dirty="0"/>
              <a:t>digital-to-analog converter (DAC), </a:t>
            </a:r>
            <a:endParaRPr lang="en-US" sz="2900" dirty="0" smtClean="0"/>
          </a:p>
          <a:p>
            <a:pPr lvl="1"/>
            <a:r>
              <a:rPr lang="en-US" sz="2900" dirty="0" smtClean="0"/>
              <a:t>liquid </a:t>
            </a:r>
            <a:r>
              <a:rPr lang="en-US" sz="2900" dirty="0"/>
              <a:t>crystal </a:t>
            </a:r>
            <a:r>
              <a:rPr lang="en-US" sz="2900" dirty="0" smtClean="0"/>
              <a:t>display driver </a:t>
            </a:r>
            <a:r>
              <a:rPr lang="en-US" sz="2900" dirty="0"/>
              <a:t>(LCD), </a:t>
            </a:r>
            <a:endParaRPr lang="en-US" sz="2900" dirty="0" smtClean="0"/>
          </a:p>
          <a:p>
            <a:pPr lvl="1"/>
            <a:r>
              <a:rPr lang="en-US" sz="2900" dirty="0" smtClean="0"/>
              <a:t>controller </a:t>
            </a:r>
            <a:r>
              <a:rPr lang="en-US" sz="2900" dirty="0"/>
              <a:t>area network (CAN 2.0), </a:t>
            </a:r>
            <a:endParaRPr lang="en-US" sz="2900" dirty="0" smtClean="0"/>
          </a:p>
          <a:p>
            <a:pPr lvl="1"/>
            <a:r>
              <a:rPr lang="en-US" sz="2900" dirty="0" smtClean="0"/>
              <a:t>universal </a:t>
            </a:r>
            <a:r>
              <a:rPr lang="en-US" sz="2900" dirty="0"/>
              <a:t>serial bus (USB 2.0) interface,</a:t>
            </a:r>
          </a:p>
          <a:p>
            <a:pPr lvl="1"/>
            <a:r>
              <a:rPr lang="en-US" sz="2900" dirty="0"/>
              <a:t>Ethernet (MAC FEC 10/100) interface, </a:t>
            </a:r>
            <a:endParaRPr lang="en-US" sz="2900" dirty="0" smtClean="0"/>
          </a:p>
          <a:p>
            <a:pPr lvl="1"/>
            <a:r>
              <a:rPr lang="en-US" sz="2900" dirty="0" smtClean="0"/>
              <a:t>memory </a:t>
            </a:r>
            <a:r>
              <a:rPr lang="en-US" sz="2900" dirty="0"/>
              <a:t>expansion logic. </a:t>
            </a:r>
            <a:endParaRPr lang="en-US" sz="2900" dirty="0" smtClean="0"/>
          </a:p>
        </p:txBody>
      </p:sp>
    </p:spTree>
    <p:extLst>
      <p:ext uri="{BB962C8B-B14F-4D97-AF65-F5344CB8AC3E}">
        <p14:creationId xmlns:p14="http://schemas.microsoft.com/office/powerpoint/2010/main" val="3540525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3790908" cy="1188352"/>
          </a:xfrm>
        </p:spPr>
        <p:txBody>
          <a:bodyPr>
            <a:normAutofit fontScale="90000"/>
          </a:bodyPr>
          <a:lstStyle/>
          <a:p>
            <a:r>
              <a:rPr lang="en-US" sz="3600" b="1" dirty="0" smtClean="0"/>
              <a:t>HCS12 Architecture </a:t>
            </a:r>
            <a:br>
              <a:rPr lang="en-US" sz="3600" b="1" dirty="0" smtClean="0"/>
            </a:br>
            <a:r>
              <a:rPr lang="en-US" sz="3600" b="1" dirty="0" smtClean="0"/>
              <a:t>Details</a:t>
            </a:r>
            <a:r>
              <a:rPr lang="en-US" sz="3600" b="1" dirty="0"/>
              <a:t>. </a:t>
            </a:r>
            <a:r>
              <a:rPr lang="en-US" sz="3600" b="1" dirty="0" smtClean="0"/>
              <a:t>9S12E</a:t>
            </a:r>
            <a:r>
              <a:rPr lang="en-US" sz="3600" b="1" dirty="0" smtClean="0">
                <a:solidFill>
                  <a:srgbClr val="FF0000"/>
                </a:solidFill>
              </a:rPr>
              <a:t>128</a:t>
            </a:r>
            <a:endParaRPr lang="en-US" sz="3600" dirty="0">
              <a:solidFill>
                <a:srgbClr val="FF0000"/>
              </a:solidFill>
            </a:endParaRPr>
          </a:p>
        </p:txBody>
      </p:sp>
      <p:sp>
        <p:nvSpPr>
          <p:cNvPr id="3" name="Content Placeholder 2"/>
          <p:cNvSpPr>
            <a:spLocks noGrp="1"/>
          </p:cNvSpPr>
          <p:nvPr>
            <p:ph sz="quarter" idx="1"/>
          </p:nvPr>
        </p:nvSpPr>
        <p:spPr>
          <a:xfrm>
            <a:off x="-36512" y="1628800"/>
            <a:ext cx="3816424" cy="5976664"/>
          </a:xfrm>
        </p:spPr>
        <p:txBody>
          <a:bodyPr>
            <a:normAutofit/>
          </a:bodyPr>
          <a:lstStyle/>
          <a:p>
            <a:r>
              <a:rPr lang="en-US" sz="1800" dirty="0"/>
              <a:t>8 </a:t>
            </a:r>
            <a:r>
              <a:rPr lang="en-US" sz="1800" dirty="0" smtClean="0"/>
              <a:t>KB </a:t>
            </a:r>
            <a:r>
              <a:rPr lang="en-US" sz="1800" dirty="0"/>
              <a:t>of </a:t>
            </a:r>
            <a:r>
              <a:rPr lang="en-US" sz="1800" dirty="0" smtClean="0"/>
              <a:t>RAM, </a:t>
            </a:r>
            <a:r>
              <a:rPr lang="en-US" sz="1800" dirty="0" smtClean="0">
                <a:solidFill>
                  <a:srgbClr val="FF0000"/>
                </a:solidFill>
              </a:rPr>
              <a:t>128 KB </a:t>
            </a:r>
            <a:r>
              <a:rPr lang="en-US" sz="1800" dirty="0">
                <a:solidFill>
                  <a:srgbClr val="FF0000"/>
                </a:solidFill>
              </a:rPr>
              <a:t>of flash </a:t>
            </a:r>
            <a:r>
              <a:rPr lang="en-US" sz="1800" dirty="0" smtClean="0">
                <a:solidFill>
                  <a:srgbClr val="FF0000"/>
                </a:solidFill>
              </a:rPr>
              <a:t>EEPROM</a:t>
            </a:r>
            <a:endParaRPr lang="en-US" sz="1800" dirty="0" smtClean="0">
              <a:solidFill>
                <a:srgbClr val="FF0000"/>
              </a:solidFill>
            </a:endParaRPr>
          </a:p>
          <a:p>
            <a:r>
              <a:rPr lang="en-US" sz="1800" dirty="0" smtClean="0"/>
              <a:t>12 </a:t>
            </a:r>
            <a:r>
              <a:rPr lang="en-US" sz="1800" dirty="0"/>
              <a:t>input capture/output </a:t>
            </a:r>
            <a:r>
              <a:rPr lang="en-US" sz="1800" dirty="0" smtClean="0"/>
              <a:t>compare timer </a:t>
            </a:r>
            <a:r>
              <a:rPr lang="en-US" sz="1800" dirty="0"/>
              <a:t>pins, </a:t>
            </a:r>
            <a:endParaRPr lang="en-US" sz="1800" dirty="0" smtClean="0"/>
          </a:p>
          <a:p>
            <a:r>
              <a:rPr lang="en-US" sz="1800" dirty="0" smtClean="0"/>
              <a:t>12 </a:t>
            </a:r>
            <a:r>
              <a:rPr lang="en-US" sz="1800" dirty="0"/>
              <a:t>pulse-width modulated output pins, </a:t>
            </a:r>
            <a:endParaRPr lang="en-US" sz="1800" dirty="0" smtClean="0"/>
          </a:p>
          <a:p>
            <a:r>
              <a:rPr lang="en-US" sz="1800" dirty="0" smtClean="0"/>
              <a:t>16 </a:t>
            </a:r>
            <a:r>
              <a:rPr lang="en-US" sz="1800" dirty="0"/>
              <a:t>ADC inputs, two DAC outputs,</a:t>
            </a:r>
          </a:p>
          <a:p>
            <a:r>
              <a:rPr lang="en-US" sz="1800" dirty="0"/>
              <a:t>one SPI modules, three SCI modules, </a:t>
            </a:r>
            <a:r>
              <a:rPr lang="en-US" sz="1800" dirty="0" smtClean="0"/>
              <a:t>one </a:t>
            </a:r>
            <a:r>
              <a:rPr lang="en-US" sz="1800" dirty="0"/>
              <a:t>I2C </a:t>
            </a:r>
            <a:r>
              <a:rPr lang="en-US" sz="1800" dirty="0" smtClean="0"/>
              <a:t>interface. </a:t>
            </a:r>
          </a:p>
          <a:p>
            <a:r>
              <a:rPr lang="en-US" sz="1800" dirty="0" smtClean="0"/>
              <a:t>There </a:t>
            </a:r>
            <a:r>
              <a:rPr lang="en-US" sz="1800" dirty="0"/>
              <a:t>are two sizes of </a:t>
            </a:r>
            <a:r>
              <a:rPr lang="en-US" sz="1800" dirty="0" smtClean="0"/>
              <a:t>the 9S12E128 </a:t>
            </a:r>
            <a:r>
              <a:rPr lang="en-US" sz="1800" dirty="0"/>
              <a:t>chip one with 80 pins and the other with 112 pins. </a:t>
            </a:r>
            <a:endParaRPr lang="en-US" sz="1800" dirty="0" smtClean="0"/>
          </a:p>
          <a:p>
            <a:r>
              <a:rPr lang="en-US" sz="1800" dirty="0" smtClean="0"/>
              <a:t>The </a:t>
            </a:r>
            <a:r>
              <a:rPr lang="en-US" sz="1800" dirty="0"/>
              <a:t>112-pin chip has 92 </a:t>
            </a:r>
            <a:r>
              <a:rPr lang="en-US" sz="1800" dirty="0" smtClean="0"/>
              <a:t>I/O pins</a:t>
            </a:r>
          </a:p>
          <a:p>
            <a:r>
              <a:rPr lang="en-US" sz="1800" dirty="0">
                <a:solidFill>
                  <a:srgbClr val="FF0000"/>
                </a:solidFill>
              </a:rPr>
              <a:t>We clear (0) a bit in the direction register to make that pin an input and set it (1) to make it an output</a:t>
            </a:r>
          </a:p>
          <a:p>
            <a:endParaRPr lang="en-US" sz="1800" dirty="0" smtClean="0"/>
          </a:p>
        </p:txBody>
      </p:sp>
      <p:pic>
        <p:nvPicPr>
          <p:cNvPr id="4" name="Picture 3"/>
          <p:cNvPicPr>
            <a:picLocks noChangeAspect="1"/>
          </p:cNvPicPr>
          <p:nvPr/>
        </p:nvPicPr>
        <p:blipFill>
          <a:blip r:embed="rId3"/>
          <a:stretch>
            <a:fillRect/>
          </a:stretch>
        </p:blipFill>
        <p:spPr>
          <a:xfrm>
            <a:off x="4355976" y="8400"/>
            <a:ext cx="4720265" cy="6891076"/>
          </a:xfrm>
          <a:prstGeom prst="rect">
            <a:avLst/>
          </a:prstGeom>
        </p:spPr>
      </p:pic>
    </p:spTree>
    <p:extLst>
      <p:ext uri="{BB962C8B-B14F-4D97-AF65-F5344CB8AC3E}">
        <p14:creationId xmlns:p14="http://schemas.microsoft.com/office/powerpoint/2010/main" val="61974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3790908" cy="1188352"/>
          </a:xfrm>
        </p:spPr>
        <p:txBody>
          <a:bodyPr>
            <a:normAutofit fontScale="90000"/>
          </a:bodyPr>
          <a:lstStyle/>
          <a:p>
            <a:r>
              <a:rPr lang="en-US" sz="3600" b="1" dirty="0" smtClean="0"/>
              <a:t>HCS12 Architecture </a:t>
            </a:r>
            <a:br>
              <a:rPr lang="en-US" sz="3600" b="1" dirty="0" smtClean="0"/>
            </a:br>
            <a:r>
              <a:rPr lang="en-US" sz="3600" b="1" dirty="0" smtClean="0"/>
              <a:t>Details</a:t>
            </a:r>
            <a:r>
              <a:rPr lang="en-US" sz="3600" b="1" dirty="0"/>
              <a:t>. </a:t>
            </a:r>
            <a:r>
              <a:rPr lang="en-US" sz="3600" b="1" dirty="0" smtClean="0"/>
              <a:t>9S12E</a:t>
            </a:r>
            <a:r>
              <a:rPr lang="en-US" sz="3600" b="1" dirty="0" smtClean="0">
                <a:solidFill>
                  <a:srgbClr val="FF0000"/>
                </a:solidFill>
              </a:rPr>
              <a:t>512</a:t>
            </a:r>
            <a:endParaRPr lang="en-US" sz="3600" dirty="0">
              <a:solidFill>
                <a:srgbClr val="FF0000"/>
              </a:solidFill>
            </a:endParaRPr>
          </a:p>
        </p:txBody>
      </p:sp>
      <p:sp>
        <p:nvSpPr>
          <p:cNvPr id="3" name="Content Placeholder 2"/>
          <p:cNvSpPr>
            <a:spLocks noGrp="1"/>
          </p:cNvSpPr>
          <p:nvPr>
            <p:ph sz="quarter" idx="1"/>
          </p:nvPr>
        </p:nvSpPr>
        <p:spPr>
          <a:xfrm>
            <a:off x="-36512" y="1628800"/>
            <a:ext cx="3816424" cy="5976664"/>
          </a:xfrm>
        </p:spPr>
        <p:txBody>
          <a:bodyPr>
            <a:normAutofit/>
          </a:bodyPr>
          <a:lstStyle/>
          <a:p>
            <a:r>
              <a:rPr lang="en-US" sz="1800" b="1" dirty="0" smtClean="0">
                <a:solidFill>
                  <a:srgbClr val="FF0000"/>
                </a:solidFill>
              </a:rPr>
              <a:t>512 </a:t>
            </a:r>
            <a:r>
              <a:rPr lang="en-US" sz="1800" dirty="0" smtClean="0"/>
              <a:t>KB EEPROM </a:t>
            </a:r>
          </a:p>
          <a:p>
            <a:r>
              <a:rPr lang="en-US" sz="1800" dirty="0" smtClean="0"/>
              <a:t>91 </a:t>
            </a:r>
            <a:r>
              <a:rPr lang="en-US" sz="1800" dirty="0"/>
              <a:t>I/O </a:t>
            </a:r>
            <a:r>
              <a:rPr lang="en-US" sz="1800" dirty="0" smtClean="0"/>
              <a:t>pins</a:t>
            </a:r>
          </a:p>
          <a:p>
            <a:r>
              <a:rPr lang="en-US" sz="1800" dirty="0" smtClean="0"/>
              <a:t>Etc. Etc.</a:t>
            </a:r>
          </a:p>
          <a:p>
            <a:r>
              <a:rPr lang="en-US" sz="1800" dirty="0" smtClean="0">
                <a:solidFill>
                  <a:srgbClr val="FF0000"/>
                </a:solidFill>
              </a:rPr>
              <a:t>We </a:t>
            </a:r>
            <a:r>
              <a:rPr lang="en-US" sz="1800" dirty="0">
                <a:solidFill>
                  <a:srgbClr val="FF0000"/>
                </a:solidFill>
              </a:rPr>
              <a:t>clear (0) a bit in the direction register </a:t>
            </a:r>
            <a:r>
              <a:rPr lang="en-US" sz="1800" dirty="0" smtClean="0">
                <a:solidFill>
                  <a:srgbClr val="FF0000"/>
                </a:solidFill>
              </a:rPr>
              <a:t>to make </a:t>
            </a:r>
            <a:r>
              <a:rPr lang="en-US" sz="1800" dirty="0">
                <a:solidFill>
                  <a:srgbClr val="FF0000"/>
                </a:solidFill>
              </a:rPr>
              <a:t>that pin an input and set it (1) to make it an output</a:t>
            </a:r>
            <a:endParaRPr lang="en-US" sz="1800" dirty="0" smtClean="0">
              <a:solidFill>
                <a:srgbClr val="FF0000"/>
              </a:solidFill>
            </a:endParaRPr>
          </a:p>
        </p:txBody>
      </p:sp>
      <p:pic>
        <p:nvPicPr>
          <p:cNvPr id="5" name="Picture 4"/>
          <p:cNvPicPr>
            <a:picLocks noChangeAspect="1"/>
          </p:cNvPicPr>
          <p:nvPr/>
        </p:nvPicPr>
        <p:blipFill>
          <a:blip r:embed="rId3"/>
          <a:stretch>
            <a:fillRect/>
          </a:stretch>
        </p:blipFill>
        <p:spPr>
          <a:xfrm>
            <a:off x="3944501" y="-10235"/>
            <a:ext cx="5188108" cy="6868236"/>
          </a:xfrm>
          <a:prstGeom prst="rect">
            <a:avLst/>
          </a:prstGeom>
        </p:spPr>
      </p:pic>
      <p:cxnSp>
        <p:nvCxnSpPr>
          <p:cNvPr id="6" name="Straight Arrow Connector 5"/>
          <p:cNvCxnSpPr/>
          <p:nvPr/>
        </p:nvCxnSpPr>
        <p:spPr>
          <a:xfrm flipH="1">
            <a:off x="683568" y="980728"/>
            <a:ext cx="2232248" cy="64807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9047492" cy="756304"/>
          </a:xfrm>
        </p:spPr>
        <p:txBody>
          <a:bodyPr>
            <a:normAutofit/>
          </a:bodyPr>
          <a:lstStyle/>
          <a:p>
            <a:r>
              <a:rPr lang="en-US" sz="2800" b="1" dirty="0" smtClean="0"/>
              <a:t>HCS12 Architecture Details</a:t>
            </a:r>
            <a:r>
              <a:rPr lang="en-US" sz="2800" b="1" dirty="0"/>
              <a:t>. MC9S12</a:t>
            </a:r>
            <a:r>
              <a:rPr lang="en-US" sz="2800" b="1" dirty="0">
                <a:solidFill>
                  <a:srgbClr val="FF0000"/>
                </a:solidFill>
              </a:rPr>
              <a:t>DG256</a:t>
            </a:r>
            <a:r>
              <a:rPr lang="en-US" sz="2800" b="1" dirty="0"/>
              <a:t> </a:t>
            </a:r>
            <a:endParaRPr lang="en-US" sz="2800" dirty="0"/>
          </a:p>
        </p:txBody>
      </p:sp>
      <p:sp>
        <p:nvSpPr>
          <p:cNvPr id="3" name="Content Placeholder 2"/>
          <p:cNvSpPr>
            <a:spLocks noGrp="1"/>
          </p:cNvSpPr>
          <p:nvPr>
            <p:ph sz="quarter" idx="1"/>
          </p:nvPr>
        </p:nvSpPr>
        <p:spPr>
          <a:xfrm>
            <a:off x="84829" y="692696"/>
            <a:ext cx="9073008" cy="6165304"/>
          </a:xfrm>
        </p:spPr>
        <p:txBody>
          <a:bodyPr>
            <a:normAutofit lnSpcReduction="10000"/>
          </a:bodyPr>
          <a:lstStyle/>
          <a:p>
            <a:r>
              <a:rPr lang="en-US" sz="1800" dirty="0"/>
              <a:t>16-bit CPU (central processing unit), </a:t>
            </a:r>
            <a:r>
              <a:rPr lang="en-US" sz="1800" dirty="0" smtClean="0">
                <a:solidFill>
                  <a:srgbClr val="FF0000"/>
                </a:solidFill>
              </a:rPr>
              <a:t>256KB</a:t>
            </a:r>
            <a:r>
              <a:rPr lang="en-US" sz="1800" dirty="0" smtClean="0"/>
              <a:t> of </a:t>
            </a:r>
            <a:r>
              <a:rPr lang="en-US" sz="1800" dirty="0"/>
              <a:t>flash memory, </a:t>
            </a:r>
            <a:r>
              <a:rPr lang="en-US" sz="1800" dirty="0" smtClean="0"/>
              <a:t>12KB </a:t>
            </a:r>
            <a:r>
              <a:rPr lang="en-US" sz="1800" dirty="0"/>
              <a:t>of RAM, </a:t>
            </a:r>
            <a:r>
              <a:rPr lang="en-US" sz="1800" dirty="0" smtClean="0"/>
              <a:t>4KB </a:t>
            </a:r>
            <a:r>
              <a:rPr lang="en-US" sz="1800" dirty="0"/>
              <a:t>of EEPROM and many on-chip </a:t>
            </a:r>
            <a:r>
              <a:rPr lang="en-US" sz="1800" dirty="0" smtClean="0"/>
              <a:t>peripherals</a:t>
            </a:r>
          </a:p>
          <a:p>
            <a:endParaRPr lang="en-US" sz="1800" dirty="0">
              <a:solidFill>
                <a:srgbClr val="FF0000"/>
              </a:solidFill>
            </a:endParaRPr>
          </a:p>
          <a:p>
            <a:r>
              <a:rPr lang="en-US" sz="1800" dirty="0"/>
              <a:t>The main features of the MC9S12DG256 are listed below:</a:t>
            </a:r>
          </a:p>
          <a:p>
            <a:pPr lvl="1"/>
            <a:r>
              <a:rPr lang="en-US" sz="1900" dirty="0"/>
              <a:t>Powerful 16-bit CPU</a:t>
            </a:r>
          </a:p>
          <a:p>
            <a:pPr lvl="1"/>
            <a:r>
              <a:rPr lang="en-US" sz="1900" dirty="0"/>
              <a:t>256K bytes of flash memory</a:t>
            </a:r>
          </a:p>
          <a:p>
            <a:pPr lvl="1"/>
            <a:r>
              <a:rPr lang="en-US" sz="1900" dirty="0"/>
              <a:t>12K bytes of RAM</a:t>
            </a:r>
          </a:p>
          <a:p>
            <a:pPr lvl="1"/>
            <a:r>
              <a:rPr lang="en-US" sz="1900" dirty="0"/>
              <a:t>4K bytes of EEPROM</a:t>
            </a:r>
          </a:p>
          <a:p>
            <a:pPr lvl="1"/>
            <a:r>
              <a:rPr lang="en-US" sz="1900" dirty="0"/>
              <a:t>2 SCI ports</a:t>
            </a:r>
          </a:p>
          <a:p>
            <a:pPr lvl="1"/>
            <a:r>
              <a:rPr lang="en-US" sz="1900" dirty="0"/>
              <a:t>3 SPI ports</a:t>
            </a:r>
          </a:p>
          <a:p>
            <a:pPr lvl="1"/>
            <a:r>
              <a:rPr lang="en-US" sz="1900" dirty="0"/>
              <a:t>2 CAN 2.0 ports</a:t>
            </a:r>
          </a:p>
          <a:p>
            <a:pPr lvl="1"/>
            <a:r>
              <a:rPr lang="en-US" sz="1900" dirty="0"/>
              <a:t>I</a:t>
            </a:r>
            <a:r>
              <a:rPr lang="en-US" sz="1900" baseline="30000" dirty="0"/>
              <a:t>2</a:t>
            </a:r>
            <a:r>
              <a:rPr lang="en-US" sz="1900" dirty="0"/>
              <a:t>C interface</a:t>
            </a:r>
          </a:p>
          <a:p>
            <a:pPr lvl="1"/>
            <a:r>
              <a:rPr lang="en-US" sz="1900" dirty="0"/>
              <a:t>8-ch 16-bit timers</a:t>
            </a:r>
          </a:p>
          <a:p>
            <a:pPr lvl="1"/>
            <a:r>
              <a:rPr lang="en-US" sz="1900" dirty="0"/>
              <a:t>8-ch 8-bit or 4-ch 16 bit PWM</a:t>
            </a:r>
          </a:p>
          <a:p>
            <a:pPr lvl="1"/>
            <a:r>
              <a:rPr lang="en-US" sz="1900" dirty="0"/>
              <a:t>16-channel 10-bit A/D converter</a:t>
            </a:r>
          </a:p>
          <a:p>
            <a:pPr lvl="1"/>
            <a:r>
              <a:rPr lang="en-US" sz="1900" dirty="0"/>
              <a:t>Fast 25 MHz bus speed via on-chip Phase Lock Loop</a:t>
            </a:r>
          </a:p>
          <a:p>
            <a:pPr lvl="1"/>
            <a:r>
              <a:rPr lang="en-US" sz="1900" dirty="0"/>
              <a:t>BDM for in-circuit programming and debugging</a:t>
            </a:r>
          </a:p>
          <a:p>
            <a:pPr lvl="1"/>
            <a:r>
              <a:rPr lang="en-US" sz="1900" dirty="0"/>
              <a:t>112-pin LQFP package offers up to 91 I/O in a small footprint</a:t>
            </a:r>
          </a:p>
          <a:p>
            <a:endParaRPr lang="en-US" sz="1800" dirty="0" smtClean="0">
              <a:solidFill>
                <a:srgbClr val="FF0000"/>
              </a:solidFill>
            </a:endParaRPr>
          </a:p>
        </p:txBody>
      </p:sp>
    </p:spTree>
    <p:extLst>
      <p:ext uri="{BB962C8B-B14F-4D97-AF65-F5344CB8AC3E}">
        <p14:creationId xmlns:p14="http://schemas.microsoft.com/office/powerpoint/2010/main" val="3262515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9047492" cy="756304"/>
          </a:xfrm>
        </p:spPr>
        <p:txBody>
          <a:bodyPr>
            <a:normAutofit/>
          </a:bodyPr>
          <a:lstStyle/>
          <a:p>
            <a:r>
              <a:rPr lang="en-US" sz="2800" b="1" dirty="0" smtClean="0"/>
              <a:t>HCS12 Architecture Details</a:t>
            </a:r>
            <a:r>
              <a:rPr lang="en-US" sz="2800" b="1" dirty="0"/>
              <a:t>. </a:t>
            </a:r>
            <a:r>
              <a:rPr lang="en-US" sz="2800" b="1" dirty="0" smtClean="0"/>
              <a:t>MC9S12</a:t>
            </a:r>
            <a:r>
              <a:rPr lang="en-US" sz="2800" b="1" dirty="0" smtClean="0">
                <a:solidFill>
                  <a:srgbClr val="FF0000"/>
                </a:solidFill>
              </a:rPr>
              <a:t>DG256</a:t>
            </a:r>
            <a:r>
              <a:rPr lang="en-US" sz="2800" b="1" dirty="0" smtClean="0"/>
              <a:t> Block Diagram</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96089" y="-655024"/>
            <a:ext cx="6188334" cy="8892480"/>
          </a:xfrm>
          <a:prstGeom prst="rect">
            <a:avLst/>
          </a:prstGeom>
        </p:spPr>
      </p:pic>
    </p:spTree>
    <p:extLst>
      <p:ext uri="{BB962C8B-B14F-4D97-AF65-F5344CB8AC3E}">
        <p14:creationId xmlns:p14="http://schemas.microsoft.com/office/powerpoint/2010/main" val="963584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9047492" cy="756304"/>
          </a:xfrm>
        </p:spPr>
        <p:txBody>
          <a:bodyPr>
            <a:normAutofit fontScale="90000"/>
          </a:bodyPr>
          <a:lstStyle/>
          <a:p>
            <a:r>
              <a:rPr lang="en-US" sz="2800" b="1" dirty="0" smtClean="0"/>
              <a:t>HCS12 Architecture Details</a:t>
            </a:r>
            <a:r>
              <a:rPr lang="en-US" sz="2800" b="1" dirty="0"/>
              <a:t>. </a:t>
            </a:r>
            <a:r>
              <a:rPr lang="en-US" sz="2800" b="1" dirty="0" smtClean="0"/>
              <a:t>MC9S12</a:t>
            </a:r>
            <a:r>
              <a:rPr lang="en-US" sz="2800" b="1" dirty="0" smtClean="0">
                <a:solidFill>
                  <a:srgbClr val="FF0000"/>
                </a:solidFill>
              </a:rPr>
              <a:t>DG256</a:t>
            </a:r>
            <a:r>
              <a:rPr lang="en-US" sz="2800" b="1" dirty="0" smtClean="0"/>
              <a:t> Pin Assignments</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268" y="620688"/>
            <a:ext cx="6560083" cy="6396720"/>
          </a:xfrm>
          <a:prstGeom prst="rect">
            <a:avLst/>
          </a:prstGeom>
        </p:spPr>
      </p:pic>
    </p:spTree>
    <p:extLst>
      <p:ext uri="{BB962C8B-B14F-4D97-AF65-F5344CB8AC3E}">
        <p14:creationId xmlns:p14="http://schemas.microsoft.com/office/powerpoint/2010/main" val="906906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 y="8400"/>
            <a:ext cx="9047492" cy="756304"/>
          </a:xfrm>
        </p:spPr>
        <p:txBody>
          <a:bodyPr>
            <a:normAutofit/>
          </a:bodyPr>
          <a:lstStyle/>
          <a:p>
            <a:r>
              <a:rPr lang="en-US" sz="2800" b="1" dirty="0" smtClean="0"/>
              <a:t>HCS12 Architecture Details</a:t>
            </a:r>
            <a:r>
              <a:rPr lang="en-US" sz="2800" b="1" dirty="0"/>
              <a:t>. </a:t>
            </a:r>
            <a:r>
              <a:rPr lang="en-US" sz="2800" b="1" dirty="0" smtClean="0"/>
              <a:t>MC9S12</a:t>
            </a:r>
            <a:r>
              <a:rPr lang="en-US" sz="2800" b="1" dirty="0" smtClean="0">
                <a:solidFill>
                  <a:srgbClr val="FF0000"/>
                </a:solidFill>
              </a:rPr>
              <a:t>DG256</a:t>
            </a:r>
            <a:r>
              <a:rPr lang="en-US" sz="2800" b="1" dirty="0" smtClean="0"/>
              <a:t> Memory Map</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674532"/>
            <a:ext cx="5564270" cy="6443347"/>
          </a:xfrm>
          <a:prstGeom prst="rect">
            <a:avLst/>
          </a:prstGeom>
        </p:spPr>
      </p:pic>
    </p:spTree>
    <p:extLst>
      <p:ext uri="{BB962C8B-B14F-4D97-AF65-F5344CB8AC3E}">
        <p14:creationId xmlns:p14="http://schemas.microsoft.com/office/powerpoint/2010/main" val="463703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37126"/>
            <a:ext cx="8229600" cy="1692274"/>
          </a:xfrm>
        </p:spPr>
        <p:txBody>
          <a:bodyPr>
            <a:normAutofit fontScale="77500" lnSpcReduction="20000"/>
          </a:bodyPr>
          <a:lstStyle/>
          <a:p>
            <a:r>
              <a:rPr lang="en-US" dirty="0" smtClean="0"/>
              <a:t>The register set is also called the </a:t>
            </a:r>
            <a:r>
              <a:rPr lang="en-US" b="1" u="sng" dirty="0" smtClean="0"/>
              <a:t>programming model</a:t>
            </a:r>
            <a:r>
              <a:rPr lang="en-US" dirty="0" smtClean="0"/>
              <a:t> of the computer.</a:t>
            </a:r>
          </a:p>
          <a:p>
            <a:r>
              <a:rPr lang="en-US" dirty="0" smtClean="0"/>
              <a:t>Programming Model</a:t>
            </a:r>
          </a:p>
          <a:p>
            <a:pPr lvl="1"/>
            <a:r>
              <a:rPr lang="en-US" dirty="0" smtClean="0"/>
              <a:t>An abstract model of the microprocessor registers</a:t>
            </a:r>
          </a:p>
          <a:p>
            <a:pPr lvl="1"/>
            <a:r>
              <a:rPr lang="en-US" dirty="0" smtClean="0"/>
              <a:t>This provides enough detail to understand the fundamentals of programming.</a:t>
            </a:r>
          </a:p>
          <a:p>
            <a:r>
              <a:rPr lang="en-US" dirty="0" smtClean="0"/>
              <a:t>In many processors, data may only be operated on if it is in a register.</a:t>
            </a:r>
          </a:p>
          <a:p>
            <a:pPr lvl="1"/>
            <a:endParaRPr lang="en-US" dirty="0"/>
          </a:p>
        </p:txBody>
      </p:sp>
      <p:sp>
        <p:nvSpPr>
          <p:cNvPr id="4" name="Text Placeholder 3"/>
          <p:cNvSpPr>
            <a:spLocks noGrp="1"/>
          </p:cNvSpPr>
          <p:nvPr>
            <p:ph type="body" idx="10"/>
          </p:nvPr>
        </p:nvSpPr>
        <p:spPr/>
        <p:txBody>
          <a:bodyPr/>
          <a:lstStyle/>
          <a:p>
            <a:r>
              <a:rPr lang="en-US" dirty="0" smtClean="0"/>
              <a:t>Programming Model</a:t>
            </a:r>
            <a:endParaRPr lang="en-US" dirty="0"/>
          </a:p>
        </p:txBody>
      </p:sp>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noChangeAspect="1"/>
          </p:cNvGrpSpPr>
          <p:nvPr/>
        </p:nvGrpSpPr>
        <p:grpSpPr bwMode="auto">
          <a:xfrm>
            <a:off x="2362200" y="1461120"/>
            <a:ext cx="5943600" cy="3565525"/>
            <a:chOff x="1440" y="7244"/>
            <a:chExt cx="9360" cy="5616"/>
          </a:xfrm>
        </p:grpSpPr>
        <p:sp>
          <p:nvSpPr>
            <p:cNvPr id="2065" name="AutoShape 17"/>
            <p:cNvSpPr>
              <a:spLocks noChangeAspect="1" noChangeArrowheads="1" noTextEdit="1"/>
            </p:cNvSpPr>
            <p:nvPr/>
          </p:nvSpPr>
          <p:spPr bwMode="auto">
            <a:xfrm>
              <a:off x="1440" y="7244"/>
              <a:ext cx="9360" cy="561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Rectangle 16"/>
            <p:cNvSpPr>
              <a:spLocks noChangeArrowheads="1"/>
            </p:cNvSpPr>
            <p:nvPr/>
          </p:nvSpPr>
          <p:spPr bwMode="auto">
            <a:xfrm>
              <a:off x="3123" y="7385"/>
              <a:ext cx="3010"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7                </a:t>
              </a:r>
              <a:r>
                <a:rPr kumimoji="0" lang="en-US" sz="1600" b="1"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A</a:t>
              </a: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              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6133" y="7385"/>
              <a:ext cx="3010"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7                </a:t>
              </a:r>
              <a:r>
                <a:rPr kumimoji="0" lang="en-US" sz="1600" b="1"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B</a:t>
              </a: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              0</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3123" y="7944"/>
              <a:ext cx="6023"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15                                  D                                   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3123" y="8743"/>
              <a:ext cx="6023"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15                                  X                                   0</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3123" y="9490"/>
              <a:ext cx="6023"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15                                  Y                                   0</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3120" y="10236"/>
              <a:ext cx="6023"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15                                  SP                                 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3120" y="10983"/>
              <a:ext cx="6023" cy="55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15                                 PC                                  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3123" y="11919"/>
              <a:ext cx="561"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S</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3684"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X</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4248"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H</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4812"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I</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5376" y="11919"/>
              <a:ext cx="561"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N</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5937"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Z</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6501"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V</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7065" y="11919"/>
              <a:ext cx="564" cy="56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맑은 고딕" pitchFamily="50" charset="-127"/>
                  <a:cs typeface="Times New Roman" pitchFamily="18" charset="0"/>
                </a:rPr>
                <a:t>C</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grpSp>
      <p:sp>
        <p:nvSpPr>
          <p:cNvPr id="23" name="Rectangle 22"/>
          <p:cNvSpPr/>
          <p:nvPr/>
        </p:nvSpPr>
        <p:spPr>
          <a:xfrm>
            <a:off x="685800" y="1550639"/>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8-bit accumulators A &amp; B</a:t>
            </a:r>
            <a:endParaRPr lang="en-US" sz="1400" dirty="0">
              <a:solidFill>
                <a:schemeClr val="tx1"/>
              </a:solidFill>
            </a:endParaRPr>
          </a:p>
        </p:txBody>
      </p:sp>
      <p:sp>
        <p:nvSpPr>
          <p:cNvPr id="24" name="Rectangle 23"/>
          <p:cNvSpPr/>
          <p:nvPr/>
        </p:nvSpPr>
        <p:spPr>
          <a:xfrm>
            <a:off x="685800" y="1931098"/>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16-bit accumulator D</a:t>
            </a:r>
            <a:endParaRPr lang="en-US" sz="1400" dirty="0">
              <a:solidFill>
                <a:schemeClr val="tx1"/>
              </a:solidFill>
            </a:endParaRPr>
          </a:p>
        </p:txBody>
      </p:sp>
      <p:sp>
        <p:nvSpPr>
          <p:cNvPr id="25" name="Rectangle 24"/>
          <p:cNvSpPr/>
          <p:nvPr/>
        </p:nvSpPr>
        <p:spPr>
          <a:xfrm>
            <a:off x="685800" y="2438400"/>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Index Register X</a:t>
            </a:r>
            <a:endParaRPr lang="en-US" sz="1400" dirty="0">
              <a:solidFill>
                <a:schemeClr val="tx1"/>
              </a:solidFill>
            </a:endParaRPr>
          </a:p>
        </p:txBody>
      </p:sp>
      <p:sp>
        <p:nvSpPr>
          <p:cNvPr id="26" name="Rectangle 25"/>
          <p:cNvSpPr/>
          <p:nvPr/>
        </p:nvSpPr>
        <p:spPr>
          <a:xfrm>
            <a:off x="685800" y="2887076"/>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Index Register Y</a:t>
            </a:r>
            <a:endParaRPr lang="en-US" sz="1400" dirty="0">
              <a:solidFill>
                <a:schemeClr val="tx1"/>
              </a:solidFill>
            </a:endParaRPr>
          </a:p>
        </p:txBody>
      </p:sp>
      <p:sp>
        <p:nvSpPr>
          <p:cNvPr id="27" name="Rectangle 26"/>
          <p:cNvSpPr/>
          <p:nvPr/>
        </p:nvSpPr>
        <p:spPr>
          <a:xfrm>
            <a:off x="685800" y="3360702"/>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Stack Pointer</a:t>
            </a:r>
            <a:endParaRPr lang="en-US" sz="1400" dirty="0">
              <a:solidFill>
                <a:schemeClr val="tx1"/>
              </a:solidFill>
            </a:endParaRPr>
          </a:p>
        </p:txBody>
      </p:sp>
      <p:sp>
        <p:nvSpPr>
          <p:cNvPr id="28" name="Rectangle 27"/>
          <p:cNvSpPr/>
          <p:nvPr/>
        </p:nvSpPr>
        <p:spPr>
          <a:xfrm>
            <a:off x="685800" y="3834962"/>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Program Counter</a:t>
            </a:r>
            <a:endParaRPr lang="en-US" sz="1400" dirty="0">
              <a:solidFill>
                <a:schemeClr val="tx1"/>
              </a:solidFill>
            </a:endParaRPr>
          </a:p>
        </p:txBody>
      </p:sp>
      <p:sp>
        <p:nvSpPr>
          <p:cNvPr id="29" name="Rectangle 28"/>
          <p:cNvSpPr/>
          <p:nvPr/>
        </p:nvSpPr>
        <p:spPr>
          <a:xfrm>
            <a:off x="685800" y="4429216"/>
            <a:ext cx="2590800" cy="35490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solidFill>
                  <a:schemeClr val="tx1"/>
                </a:solidFill>
              </a:rPr>
              <a:t>Condition Code Register</a:t>
            </a:r>
            <a:endParaRPr lang="en-US" sz="1400" dirty="0">
              <a:solidFill>
                <a:schemeClr val="tx1"/>
              </a:solidFill>
            </a:endParaRPr>
          </a:p>
        </p:txBody>
      </p:sp>
      <p:sp>
        <p:nvSpPr>
          <p:cNvPr id="30"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 Set</a:t>
            </a:r>
            <a:endParaRPr lang="en-US" dirty="0"/>
          </a:p>
        </p:txBody>
      </p:sp>
    </p:spTree>
    <p:extLst>
      <p:ext uri="{BB962C8B-B14F-4D97-AF65-F5344CB8AC3E}">
        <p14:creationId xmlns:p14="http://schemas.microsoft.com/office/powerpoint/2010/main" val="230991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a:t>
            </a:r>
          </a:p>
          <a:p>
            <a:pPr lvl="1"/>
            <a:r>
              <a:rPr lang="en-US" dirty="0" smtClean="0"/>
              <a:t>A one-byte (8-bit) general purpose register. </a:t>
            </a:r>
          </a:p>
          <a:p>
            <a:pPr lvl="1"/>
            <a:r>
              <a:rPr lang="en-US" dirty="0" smtClean="0"/>
              <a:t>Since many mathematical operations can be performed using A, it is also referred to as the </a:t>
            </a:r>
            <a:r>
              <a:rPr lang="en-US" b="1" u="sng" dirty="0" smtClean="0"/>
              <a:t>A accumulator</a:t>
            </a:r>
            <a:r>
              <a:rPr lang="en-US" dirty="0" smtClean="0"/>
              <a:t>.</a:t>
            </a:r>
          </a:p>
          <a:p>
            <a:r>
              <a:rPr lang="en-US" dirty="0" smtClean="0"/>
              <a:t>B</a:t>
            </a:r>
          </a:p>
          <a:p>
            <a:pPr lvl="1"/>
            <a:r>
              <a:rPr lang="en-US" dirty="0" smtClean="0"/>
              <a:t>A one-byte (8-bit) general purpose register. </a:t>
            </a:r>
          </a:p>
          <a:p>
            <a:pPr lvl="1"/>
            <a:r>
              <a:rPr lang="en-US" dirty="0" smtClean="0"/>
              <a:t>Since many mathematical operations can be performed using B, it is also referred to as the </a:t>
            </a:r>
            <a:r>
              <a:rPr lang="en-US" b="1" u="sng" dirty="0" smtClean="0"/>
              <a:t>B accumulator</a:t>
            </a:r>
            <a:r>
              <a:rPr lang="en-US" dirty="0" smtClean="0"/>
              <a:t>.</a:t>
            </a:r>
          </a:p>
          <a:p>
            <a:r>
              <a:rPr lang="en-US" dirty="0" smtClean="0"/>
              <a:t>D</a:t>
            </a:r>
          </a:p>
          <a:p>
            <a:pPr lvl="1"/>
            <a:r>
              <a:rPr lang="en-US" dirty="0" smtClean="0"/>
              <a:t>A two-byte (16-bit) general purpose register. </a:t>
            </a:r>
          </a:p>
          <a:p>
            <a:pPr lvl="1"/>
            <a:r>
              <a:rPr lang="en-US" dirty="0" smtClean="0"/>
              <a:t>The D register is actually the concatenation of the A and B registers. </a:t>
            </a:r>
          </a:p>
          <a:p>
            <a:pPr lvl="1"/>
            <a:r>
              <a:rPr lang="en-US" dirty="0" smtClean="0"/>
              <a:t>A is used as the more significant byte with B as the less significant byte.</a:t>
            </a:r>
          </a:p>
          <a:p>
            <a:pPr lvl="1"/>
            <a:r>
              <a:rPr lang="en-US" dirty="0" smtClean="0"/>
              <a:t> Note, the two bytes worth of registers may be used as either A and B or as D, but not both at the same time.</a:t>
            </a:r>
          </a:p>
        </p:txBody>
      </p:sp>
      <p:sp>
        <p:nvSpPr>
          <p:cNvPr id="4" name="Text Placeholder 3"/>
          <p:cNvSpPr>
            <a:spLocks noGrp="1"/>
          </p:cNvSpPr>
          <p:nvPr>
            <p:ph type="body" idx="10"/>
          </p:nvPr>
        </p:nvSpPr>
        <p:spPr/>
        <p:txBody>
          <a:bodyPr/>
          <a:lstStyle/>
          <a:p>
            <a:r>
              <a:rPr lang="en-US" dirty="0" smtClean="0"/>
              <a:t>General Purpose Registers</a:t>
            </a:r>
            <a:endParaRPr lang="en-US" dirty="0"/>
          </a:p>
        </p:txBody>
      </p:sp>
      <p:sp>
        <p:nvSpPr>
          <p:cNvPr id="6"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Registers</a:t>
            </a:r>
            <a:endParaRPr lang="en-US" dirty="0"/>
          </a:p>
        </p:txBody>
      </p:sp>
    </p:spTree>
    <p:extLst>
      <p:ext uri="{BB962C8B-B14F-4D97-AF65-F5344CB8AC3E}">
        <p14:creationId xmlns:p14="http://schemas.microsoft.com/office/powerpoint/2010/main" val="325715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pPr eaLnBrk="1" hangingPunct="1"/>
            <a:r>
              <a:rPr lang="en-US" dirty="0" smtClean="0"/>
              <a:t>ES - hardware</a:t>
            </a:r>
            <a:endParaRPr lang="en-US" dirty="0" smtClean="0"/>
          </a:p>
        </p:txBody>
      </p:sp>
      <p:sp>
        <p:nvSpPr>
          <p:cNvPr id="68611" name="Content Placeholder 2"/>
          <p:cNvSpPr txBox="1">
            <a:spLocks/>
          </p:cNvSpPr>
          <p:nvPr/>
        </p:nvSpPr>
        <p:spPr bwMode="auto">
          <a:xfrm>
            <a:off x="349250" y="1447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E7BC29"/>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092A7"/>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r>
              <a:rPr lang="en-US" sz="2400" b="1"/>
              <a:t>The Generic Model</a:t>
            </a:r>
            <a:endParaRPr lang="en-US" sz="2000">
              <a:solidFill>
                <a:srgbClr val="FF0000"/>
              </a:solidFill>
            </a:endParaRPr>
          </a:p>
        </p:txBody>
      </p:sp>
      <p:grpSp>
        <p:nvGrpSpPr>
          <p:cNvPr id="68612" name="Group 8"/>
          <p:cNvGrpSpPr>
            <a:grpSpLocks/>
          </p:cNvGrpSpPr>
          <p:nvPr/>
        </p:nvGrpSpPr>
        <p:grpSpPr bwMode="auto">
          <a:xfrm>
            <a:off x="612775" y="2286000"/>
            <a:ext cx="7934325" cy="3419475"/>
            <a:chOff x="664368" y="1914525"/>
            <a:chExt cx="7620000" cy="3038475"/>
          </a:xfrm>
        </p:grpSpPr>
        <p:pic>
          <p:nvPicPr>
            <p:cNvPr id="686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 y="1914525"/>
              <a:ext cx="7620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143095" y="2802202"/>
              <a:ext cx="2132930" cy="571301"/>
            </a:xfrm>
            <a:prstGeom prst="roundRect">
              <a:avLst/>
            </a:prstGeom>
            <a:solidFill>
              <a:srgbClr val="FF0000">
                <a:alpha val="5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5349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X</a:t>
            </a:r>
          </a:p>
          <a:p>
            <a:pPr lvl="1"/>
            <a:r>
              <a:rPr lang="en-US" dirty="0" smtClean="0"/>
              <a:t>A two-byte (16-bit) register primarily used to hold addresses. Very few mathematical operations can.</a:t>
            </a:r>
          </a:p>
          <a:p>
            <a:r>
              <a:rPr lang="en-US" dirty="0" smtClean="0"/>
              <a:t>Y</a:t>
            </a:r>
          </a:p>
          <a:p>
            <a:pPr lvl="1"/>
            <a:r>
              <a:rPr lang="en-US" dirty="0" smtClean="0"/>
              <a:t>A two-byte (16-bit) register primarily used to hold addresses. Very few mathematical operations can.</a:t>
            </a:r>
          </a:p>
          <a:p>
            <a:r>
              <a:rPr lang="en-US" dirty="0" smtClean="0"/>
              <a:t>SP</a:t>
            </a:r>
          </a:p>
          <a:p>
            <a:pPr lvl="1"/>
            <a:r>
              <a:rPr lang="en-US" dirty="0" smtClean="0"/>
              <a:t>A two-byte (16-bit) register used to manipulate the stack data structure.</a:t>
            </a:r>
          </a:p>
          <a:p>
            <a:r>
              <a:rPr lang="en-US" dirty="0" smtClean="0"/>
              <a:t>PC</a:t>
            </a:r>
          </a:p>
          <a:p>
            <a:pPr lvl="1"/>
            <a:r>
              <a:rPr lang="en-US" dirty="0" smtClean="0"/>
              <a:t>Called the </a:t>
            </a:r>
            <a:r>
              <a:rPr lang="en-US" b="1" dirty="0" smtClean="0"/>
              <a:t>program counter</a:t>
            </a:r>
            <a:r>
              <a:rPr lang="en-US" dirty="0" smtClean="0"/>
              <a:t>, this is a two-byte (16-bit) register that holds the address of the </a:t>
            </a:r>
            <a:r>
              <a:rPr lang="en-US" b="1" u="sng" dirty="0" smtClean="0"/>
              <a:t>next</a:t>
            </a:r>
            <a:r>
              <a:rPr lang="en-US" dirty="0" smtClean="0"/>
              <a:t> instruction to be executed.</a:t>
            </a:r>
          </a:p>
          <a:p>
            <a:r>
              <a:rPr lang="en-US" dirty="0" smtClean="0"/>
              <a:t>CCR</a:t>
            </a:r>
          </a:p>
          <a:p>
            <a:pPr lvl="1"/>
            <a:r>
              <a:rPr lang="en-US" dirty="0" smtClean="0"/>
              <a:t>The </a:t>
            </a:r>
            <a:r>
              <a:rPr lang="en-US" b="1" dirty="0" smtClean="0"/>
              <a:t>condition code register</a:t>
            </a:r>
            <a:r>
              <a:rPr lang="en-US" dirty="0"/>
              <a:t> maintains general operating status of the processor and some information used for branching</a:t>
            </a:r>
            <a:r>
              <a:rPr lang="en-US" dirty="0" smtClean="0"/>
              <a:t>. </a:t>
            </a:r>
            <a:r>
              <a:rPr lang="en-US" dirty="0"/>
              <a:t>This one-byte register is the concatenation of eight 1-bit signals.</a:t>
            </a:r>
          </a:p>
          <a:p>
            <a:endParaRPr lang="en-US" dirty="0"/>
          </a:p>
        </p:txBody>
      </p:sp>
      <p:sp>
        <p:nvSpPr>
          <p:cNvPr id="4" name="Text Placeholder 3"/>
          <p:cNvSpPr>
            <a:spLocks noGrp="1"/>
          </p:cNvSpPr>
          <p:nvPr>
            <p:ph type="body" idx="10"/>
          </p:nvPr>
        </p:nvSpPr>
        <p:spPr/>
        <p:txBody>
          <a:bodyPr/>
          <a:lstStyle/>
          <a:p>
            <a:r>
              <a:rPr lang="en-US" dirty="0" smtClean="0"/>
              <a:t>Index Registers and Others</a:t>
            </a:r>
            <a:endParaRPr lang="en-US" dirty="0"/>
          </a:p>
        </p:txBody>
      </p:sp>
      <p:sp>
        <p:nvSpPr>
          <p:cNvPr id="7"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Registers</a:t>
            </a:r>
            <a:endParaRPr lang="en-US" dirty="0"/>
          </a:p>
        </p:txBody>
      </p:sp>
    </p:spTree>
    <p:extLst>
      <p:ext uri="{BB962C8B-B14F-4D97-AF65-F5344CB8AC3E}">
        <p14:creationId xmlns:p14="http://schemas.microsoft.com/office/powerpoint/2010/main" val="308198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r>
              <a:rPr lang="en-US" dirty="0" smtClean="0"/>
              <a:t>Registers Interaction – simple processor diagram</a:t>
            </a:r>
            <a:endParaRPr lang="en-US" dirty="0"/>
          </a:p>
        </p:txBody>
      </p:sp>
      <p:sp>
        <p:nvSpPr>
          <p:cNvPr id="7"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Registers</a:t>
            </a:r>
            <a:endParaRPr lang="en-US" dirty="0"/>
          </a:p>
        </p:txBody>
      </p:sp>
      <p:pic>
        <p:nvPicPr>
          <p:cNvPr id="5" name="Picture 4"/>
          <p:cNvPicPr>
            <a:picLocks noChangeAspect="1"/>
          </p:cNvPicPr>
          <p:nvPr/>
        </p:nvPicPr>
        <p:blipFill>
          <a:blip r:embed="rId2"/>
          <a:stretch>
            <a:fillRect/>
          </a:stretch>
        </p:blipFill>
        <p:spPr>
          <a:xfrm>
            <a:off x="35496" y="1844824"/>
            <a:ext cx="9056130" cy="4495799"/>
          </a:xfrm>
          <a:prstGeom prst="rect">
            <a:avLst/>
          </a:prstGeom>
        </p:spPr>
      </p:pic>
    </p:spTree>
    <p:extLst>
      <p:ext uri="{BB962C8B-B14F-4D97-AF65-F5344CB8AC3E}">
        <p14:creationId xmlns:p14="http://schemas.microsoft.com/office/powerpoint/2010/main" val="274675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2776"/>
            <a:ext cx="8928992" cy="5029200"/>
          </a:xfrm>
        </p:spPr>
        <p:txBody>
          <a:bodyPr>
            <a:normAutofit/>
          </a:bodyPr>
          <a:lstStyle/>
          <a:p>
            <a:pPr>
              <a:spcBef>
                <a:spcPts val="0"/>
              </a:spcBef>
            </a:pPr>
            <a:r>
              <a:rPr lang="en-US" dirty="0" smtClean="0"/>
              <a:t>8 bit register</a:t>
            </a:r>
          </a:p>
          <a:p>
            <a:pPr>
              <a:spcBef>
                <a:spcPts val="0"/>
              </a:spcBef>
            </a:pPr>
            <a:r>
              <a:rPr lang="en-US" dirty="0"/>
              <a:t>Used to keep track of the program execution status</a:t>
            </a:r>
          </a:p>
          <a:p>
            <a:pPr>
              <a:spcBef>
                <a:spcPts val="0"/>
              </a:spcBef>
            </a:pPr>
            <a:r>
              <a:rPr lang="en-US" dirty="0" smtClean="0"/>
              <a:t>Control </a:t>
            </a:r>
            <a:r>
              <a:rPr lang="en-US" dirty="0"/>
              <a:t>the execution of conditional instructions</a:t>
            </a:r>
          </a:p>
          <a:p>
            <a:pPr>
              <a:spcBef>
                <a:spcPts val="0"/>
              </a:spcBef>
            </a:pPr>
            <a:r>
              <a:rPr lang="en-US" dirty="0" smtClean="0"/>
              <a:t>Enable </a:t>
            </a:r>
            <a:r>
              <a:rPr lang="en-US" dirty="0"/>
              <a:t>the interrupt </a:t>
            </a:r>
            <a:r>
              <a:rPr lang="en-US" dirty="0" smtClean="0"/>
              <a:t>handling</a:t>
            </a:r>
          </a:p>
          <a:p>
            <a:pPr>
              <a:spcBef>
                <a:spcPts val="0"/>
              </a:spcBef>
            </a:pPr>
            <a:r>
              <a:rPr lang="en-US" dirty="0" smtClean="0"/>
              <a:t>Most important for arithmetic (5 bits for this); 3 bits for control</a:t>
            </a:r>
            <a:endParaRPr lang="en-US" dirty="0"/>
          </a:p>
          <a:p>
            <a:pPr>
              <a:spcBef>
                <a:spcPts val="0"/>
              </a:spcBef>
            </a:pPr>
            <a:endParaRPr lang="en-US" dirty="0"/>
          </a:p>
        </p:txBody>
      </p:sp>
      <p:sp>
        <p:nvSpPr>
          <p:cNvPr id="4" name="Text Placeholder 3"/>
          <p:cNvSpPr>
            <a:spLocks noGrp="1"/>
          </p:cNvSpPr>
          <p:nvPr>
            <p:ph type="body" idx="10"/>
          </p:nvPr>
        </p:nvSpPr>
        <p:spPr/>
        <p:txBody>
          <a:bodyPr/>
          <a:lstStyle/>
          <a:p>
            <a:r>
              <a:rPr lang="en-US" dirty="0" smtClean="0"/>
              <a:t>Condition Code Register</a:t>
            </a:r>
            <a:endParaRPr lang="en-US" dirty="0"/>
          </a:p>
        </p:txBody>
      </p:sp>
      <p:sp>
        <p:nvSpPr>
          <p:cNvPr id="7"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Registers</a:t>
            </a:r>
            <a:endParaRPr lang="en-US" dirty="0"/>
          </a:p>
        </p:txBody>
      </p:sp>
      <p:pic>
        <p:nvPicPr>
          <p:cNvPr id="2" name="Picture 1"/>
          <p:cNvPicPr>
            <a:picLocks noChangeAspect="1"/>
          </p:cNvPicPr>
          <p:nvPr/>
        </p:nvPicPr>
        <p:blipFill>
          <a:blip r:embed="rId2"/>
          <a:stretch>
            <a:fillRect/>
          </a:stretch>
        </p:blipFill>
        <p:spPr>
          <a:xfrm>
            <a:off x="140842" y="2996952"/>
            <a:ext cx="8795320" cy="3746549"/>
          </a:xfrm>
          <a:prstGeom prst="rect">
            <a:avLst/>
          </a:prstGeom>
        </p:spPr>
      </p:pic>
    </p:spTree>
    <p:extLst>
      <p:ext uri="{BB962C8B-B14F-4D97-AF65-F5344CB8AC3E}">
        <p14:creationId xmlns:p14="http://schemas.microsoft.com/office/powerpoint/2010/main" val="340355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928992" cy="5328592"/>
          </a:xfrm>
        </p:spPr>
        <p:txBody>
          <a:bodyPr>
            <a:normAutofit fontScale="92500" lnSpcReduction="20000"/>
          </a:bodyPr>
          <a:lstStyle/>
          <a:p>
            <a:pPr>
              <a:spcBef>
                <a:spcPts val="0"/>
              </a:spcBef>
            </a:pPr>
            <a:r>
              <a:rPr lang="en-US" dirty="0">
                <a:solidFill>
                  <a:srgbClr val="FF0000"/>
                </a:solidFill>
              </a:rPr>
              <a:t>Carry</a:t>
            </a:r>
            <a:r>
              <a:rPr lang="en-US" dirty="0"/>
              <a:t> – Flag is set when and addition/subtraction </a:t>
            </a:r>
            <a:r>
              <a:rPr lang="en-US" dirty="0" smtClean="0"/>
              <a:t>generates a </a:t>
            </a:r>
            <a:r>
              <a:rPr lang="en-US" dirty="0"/>
              <a:t>borrow/carry in/out of the highest bit </a:t>
            </a:r>
            <a:r>
              <a:rPr lang="en-US" dirty="0" smtClean="0"/>
              <a:t>position</a:t>
            </a:r>
          </a:p>
          <a:p>
            <a:pPr>
              <a:spcBef>
                <a:spcPts val="0"/>
              </a:spcBef>
            </a:pPr>
            <a:endParaRPr lang="en-US" dirty="0"/>
          </a:p>
          <a:p>
            <a:pPr>
              <a:spcBef>
                <a:spcPts val="0"/>
              </a:spcBef>
            </a:pPr>
            <a:endParaRPr lang="en-US" dirty="0" smtClean="0"/>
          </a:p>
          <a:p>
            <a:pPr>
              <a:spcBef>
                <a:spcPts val="0"/>
              </a:spcBef>
            </a:pPr>
            <a:endParaRPr lang="en-US" dirty="0"/>
          </a:p>
          <a:p>
            <a:pPr>
              <a:spcBef>
                <a:spcPts val="400"/>
              </a:spcBef>
            </a:pPr>
            <a:r>
              <a:rPr lang="en-US" dirty="0" smtClean="0">
                <a:solidFill>
                  <a:srgbClr val="FF0000"/>
                </a:solidFill>
              </a:rPr>
              <a:t>Overflow </a:t>
            </a:r>
          </a:p>
          <a:p>
            <a:pPr lvl="1">
              <a:spcBef>
                <a:spcPts val="400"/>
              </a:spcBef>
            </a:pPr>
            <a:r>
              <a:rPr lang="en-US" sz="1900" dirty="0" smtClean="0"/>
              <a:t>Flag is set when addition of two positive numbers results in a negative number and vice-versa.</a:t>
            </a:r>
          </a:p>
          <a:p>
            <a:pPr lvl="1">
              <a:spcBef>
                <a:spcPts val="400"/>
              </a:spcBef>
            </a:pPr>
            <a:r>
              <a:rPr lang="en-US" sz="1900" dirty="0" smtClean="0"/>
              <a:t>i.e</a:t>
            </a:r>
            <a:r>
              <a:rPr lang="en-US" sz="1900" dirty="0"/>
              <a:t>. whenever the carry from the most significant bit and the </a:t>
            </a:r>
            <a:r>
              <a:rPr lang="en-US" sz="1900" dirty="0" smtClean="0"/>
              <a:t>second most </a:t>
            </a:r>
            <a:r>
              <a:rPr lang="en-US" sz="1900" dirty="0"/>
              <a:t>significant bit differs</a:t>
            </a:r>
          </a:p>
          <a:p>
            <a:pPr>
              <a:spcBef>
                <a:spcPts val="400"/>
              </a:spcBef>
            </a:pPr>
            <a:r>
              <a:rPr lang="en-US" sz="1900" dirty="0" smtClean="0">
                <a:solidFill>
                  <a:srgbClr val="FF0000"/>
                </a:solidFill>
              </a:rPr>
              <a:t>Zero</a:t>
            </a:r>
            <a:r>
              <a:rPr lang="en-US" sz="1900" dirty="0" smtClean="0"/>
              <a:t> </a:t>
            </a:r>
            <a:r>
              <a:rPr lang="en-US" sz="1900" dirty="0"/>
              <a:t>– Flag is set when a particular operation leads to </a:t>
            </a:r>
            <a:r>
              <a:rPr lang="en-US" sz="1900" dirty="0" smtClean="0"/>
              <a:t>a result </a:t>
            </a:r>
            <a:r>
              <a:rPr lang="en-US" sz="1900" dirty="0"/>
              <a:t>of </a:t>
            </a:r>
            <a:r>
              <a:rPr lang="en-US" sz="1900" dirty="0" smtClean="0"/>
              <a:t>zero</a:t>
            </a:r>
          </a:p>
          <a:p>
            <a:pPr>
              <a:spcBef>
                <a:spcPts val="400"/>
              </a:spcBef>
            </a:pPr>
            <a:r>
              <a:rPr lang="en-US" sz="1900" dirty="0">
                <a:solidFill>
                  <a:srgbClr val="FF0000"/>
                </a:solidFill>
              </a:rPr>
              <a:t>Negative</a:t>
            </a:r>
            <a:r>
              <a:rPr lang="en-US" sz="1900" dirty="0"/>
              <a:t> – Flag is set whenever the most significant bit </a:t>
            </a:r>
            <a:r>
              <a:rPr lang="en-US" sz="1900" dirty="0" smtClean="0"/>
              <a:t>of the </a:t>
            </a:r>
            <a:r>
              <a:rPr lang="en-US" sz="1900" dirty="0"/>
              <a:t>result of an operation is 1, i.e. result is negative</a:t>
            </a:r>
          </a:p>
          <a:p>
            <a:pPr>
              <a:spcBef>
                <a:spcPts val="400"/>
              </a:spcBef>
            </a:pPr>
            <a:r>
              <a:rPr lang="en-US" sz="1900" dirty="0" smtClean="0">
                <a:solidFill>
                  <a:srgbClr val="FF0000"/>
                </a:solidFill>
              </a:rPr>
              <a:t>Interrupt </a:t>
            </a:r>
            <a:r>
              <a:rPr lang="en-US" sz="1900" dirty="0">
                <a:solidFill>
                  <a:srgbClr val="FF0000"/>
                </a:solidFill>
              </a:rPr>
              <a:t>Mask </a:t>
            </a:r>
            <a:r>
              <a:rPr lang="en-US" sz="1900" dirty="0"/>
              <a:t>– When set , all </a:t>
            </a:r>
            <a:r>
              <a:rPr lang="en-US" sz="1900" dirty="0" err="1"/>
              <a:t>maskable</a:t>
            </a:r>
            <a:r>
              <a:rPr lang="en-US" sz="1900" dirty="0"/>
              <a:t> interrupts </a:t>
            </a:r>
            <a:r>
              <a:rPr lang="en-US" sz="1900" dirty="0" smtClean="0"/>
              <a:t>are disabled </a:t>
            </a:r>
            <a:r>
              <a:rPr lang="en-US" sz="1900" dirty="0"/>
              <a:t>(detailed explanation provided during lecture </a:t>
            </a:r>
            <a:r>
              <a:rPr lang="en-US" sz="1900" dirty="0" smtClean="0"/>
              <a:t>on interrupts</a:t>
            </a:r>
            <a:r>
              <a:rPr lang="en-US" sz="1900" dirty="0"/>
              <a:t>)</a:t>
            </a:r>
          </a:p>
          <a:p>
            <a:pPr>
              <a:spcBef>
                <a:spcPts val="400"/>
              </a:spcBef>
            </a:pPr>
            <a:r>
              <a:rPr lang="en-US" sz="1900" dirty="0" smtClean="0">
                <a:solidFill>
                  <a:srgbClr val="FF0000"/>
                </a:solidFill>
              </a:rPr>
              <a:t>Half </a:t>
            </a:r>
            <a:r>
              <a:rPr lang="en-US" sz="1900" dirty="0">
                <a:solidFill>
                  <a:srgbClr val="FF0000"/>
                </a:solidFill>
              </a:rPr>
              <a:t>Carry </a:t>
            </a:r>
            <a:r>
              <a:rPr lang="en-US" sz="1900" dirty="0"/>
              <a:t>– Flag is set whenever there is a carry from </a:t>
            </a:r>
            <a:r>
              <a:rPr lang="en-US" sz="1900" dirty="0" smtClean="0"/>
              <a:t>the lower </a:t>
            </a:r>
            <a:r>
              <a:rPr lang="en-US" sz="1900" dirty="0"/>
              <a:t>four bits to the upper four bits</a:t>
            </a:r>
          </a:p>
          <a:p>
            <a:pPr>
              <a:spcBef>
                <a:spcPts val="400"/>
              </a:spcBef>
            </a:pPr>
            <a:r>
              <a:rPr lang="en-US" sz="1900" dirty="0" smtClean="0">
                <a:solidFill>
                  <a:srgbClr val="FF0000"/>
                </a:solidFill>
              </a:rPr>
              <a:t>X </a:t>
            </a:r>
            <a:r>
              <a:rPr lang="en-US" sz="1900" dirty="0">
                <a:solidFill>
                  <a:srgbClr val="FF0000"/>
                </a:solidFill>
              </a:rPr>
              <a:t>Interrupt Mask </a:t>
            </a:r>
            <a:r>
              <a:rPr lang="en-US" sz="1900" dirty="0"/>
              <a:t>– Set during the system reset (</a:t>
            </a:r>
            <a:r>
              <a:rPr lang="en-US" sz="1900" dirty="0" smtClean="0"/>
              <a:t>detailed explanation </a:t>
            </a:r>
            <a:r>
              <a:rPr lang="en-US" sz="1900" dirty="0"/>
              <a:t>provided during lecture on interrupts)</a:t>
            </a:r>
          </a:p>
          <a:p>
            <a:pPr>
              <a:spcBef>
                <a:spcPts val="400"/>
              </a:spcBef>
            </a:pPr>
            <a:r>
              <a:rPr lang="en-US" sz="1900" dirty="0" smtClean="0">
                <a:solidFill>
                  <a:srgbClr val="FF0000"/>
                </a:solidFill>
              </a:rPr>
              <a:t>Stop</a:t>
            </a:r>
            <a:r>
              <a:rPr lang="en-US" sz="1900" dirty="0" smtClean="0"/>
              <a:t> </a:t>
            </a:r>
            <a:r>
              <a:rPr lang="en-US" sz="1900" dirty="0"/>
              <a:t>– Clearing this bit keeps the processor in </a:t>
            </a:r>
            <a:r>
              <a:rPr lang="en-US" sz="1900" dirty="0" smtClean="0"/>
              <a:t>standby mode </a:t>
            </a:r>
            <a:r>
              <a:rPr lang="en-US" sz="1900" dirty="0"/>
              <a:t>(detailed explanation provided during lecture </a:t>
            </a:r>
            <a:r>
              <a:rPr lang="en-US" sz="1900" dirty="0" smtClean="0"/>
              <a:t>on interrupts</a:t>
            </a:r>
            <a:r>
              <a:rPr lang="en-US" sz="1900" dirty="0"/>
              <a:t>)</a:t>
            </a:r>
          </a:p>
        </p:txBody>
      </p:sp>
      <p:sp>
        <p:nvSpPr>
          <p:cNvPr id="4" name="Text Placeholder 3"/>
          <p:cNvSpPr>
            <a:spLocks noGrp="1"/>
          </p:cNvSpPr>
          <p:nvPr>
            <p:ph type="body" idx="10"/>
          </p:nvPr>
        </p:nvSpPr>
        <p:spPr/>
        <p:txBody>
          <a:bodyPr/>
          <a:lstStyle/>
          <a:p>
            <a:r>
              <a:rPr lang="en-US" dirty="0" smtClean="0"/>
              <a:t>Condition Code Register</a:t>
            </a:r>
            <a:endParaRPr lang="en-US" dirty="0"/>
          </a:p>
        </p:txBody>
      </p:sp>
      <p:sp>
        <p:nvSpPr>
          <p:cNvPr id="7"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Registers</a:t>
            </a:r>
            <a:endParaRPr lang="en-US" dirty="0"/>
          </a:p>
        </p:txBody>
      </p:sp>
      <p:pic>
        <p:nvPicPr>
          <p:cNvPr id="5" name="Picture 4"/>
          <p:cNvPicPr>
            <a:picLocks noChangeAspect="1"/>
          </p:cNvPicPr>
          <p:nvPr/>
        </p:nvPicPr>
        <p:blipFill>
          <a:blip r:embed="rId2"/>
          <a:stretch>
            <a:fillRect/>
          </a:stretch>
        </p:blipFill>
        <p:spPr>
          <a:xfrm>
            <a:off x="4499992" y="1863042"/>
            <a:ext cx="3226677" cy="1061902"/>
          </a:xfrm>
          <a:prstGeom prst="rect">
            <a:avLst/>
          </a:prstGeom>
        </p:spPr>
      </p:pic>
    </p:spTree>
    <p:extLst>
      <p:ext uri="{BB962C8B-B14F-4D97-AF65-F5344CB8AC3E}">
        <p14:creationId xmlns:p14="http://schemas.microsoft.com/office/powerpoint/2010/main" val="999183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600201"/>
            <a:ext cx="5410200" cy="5029200"/>
          </a:xfrm>
        </p:spPr>
        <p:txBody>
          <a:bodyPr>
            <a:normAutofit/>
          </a:bodyPr>
          <a:lstStyle/>
          <a:p>
            <a:r>
              <a:rPr lang="en-US" dirty="0" smtClean="0"/>
              <a:t>Programmers usually visualize memory as a bunch of sequential spaces. </a:t>
            </a:r>
          </a:p>
          <a:p>
            <a:r>
              <a:rPr lang="en-US" dirty="0" smtClean="0"/>
              <a:t>Each space has a unique address that is used to refer the location.</a:t>
            </a:r>
          </a:p>
          <a:p>
            <a:r>
              <a:rPr lang="en-US" dirty="0" smtClean="0">
                <a:solidFill>
                  <a:srgbClr val="FF0000"/>
                </a:solidFill>
              </a:rPr>
              <a:t>Number of memory units</a:t>
            </a:r>
          </a:p>
          <a:p>
            <a:pPr lvl="1"/>
            <a:r>
              <a:rPr lang="en-US" dirty="0" smtClean="0"/>
              <a:t>Remember the two different architectures: Princeton* and Harvard</a:t>
            </a:r>
          </a:p>
          <a:p>
            <a:r>
              <a:rPr lang="en-US" dirty="0" smtClean="0">
                <a:solidFill>
                  <a:srgbClr val="FF0000"/>
                </a:solidFill>
              </a:rPr>
              <a:t>Bit size of each </a:t>
            </a:r>
            <a:r>
              <a:rPr lang="en-US" dirty="0" smtClean="0">
                <a:solidFill>
                  <a:srgbClr val="FF0000"/>
                </a:solidFill>
              </a:rPr>
              <a:t>location</a:t>
            </a:r>
            <a:endParaRPr lang="en-US" dirty="0" smtClean="0"/>
          </a:p>
          <a:p>
            <a:pPr lvl="1"/>
            <a:r>
              <a:rPr lang="en-US" dirty="0" smtClean="0"/>
              <a:t>The number of bits stored in each location</a:t>
            </a:r>
          </a:p>
          <a:p>
            <a:r>
              <a:rPr lang="en-US" dirty="0" smtClean="0">
                <a:solidFill>
                  <a:srgbClr val="FF0000"/>
                </a:solidFill>
              </a:rPr>
              <a:t>Bit size of the address</a:t>
            </a:r>
          </a:p>
          <a:p>
            <a:pPr lvl="1"/>
            <a:r>
              <a:rPr lang="en-US" dirty="0" smtClean="0"/>
              <a:t>The number of bits used for the address limits the number of memory location</a:t>
            </a:r>
          </a:p>
        </p:txBody>
      </p:sp>
      <p:sp>
        <p:nvSpPr>
          <p:cNvPr id="4" name="Text Placeholder 3"/>
          <p:cNvSpPr>
            <a:spLocks noGrp="1"/>
          </p:cNvSpPr>
          <p:nvPr>
            <p:ph type="body" idx="10"/>
          </p:nvPr>
        </p:nvSpPr>
        <p:spPr/>
        <p:txBody>
          <a:bodyPr/>
          <a:lstStyle/>
          <a:p>
            <a:r>
              <a:rPr lang="en-US" dirty="0" smtClean="0"/>
              <a:t>The way in which the microcontroller stores data</a:t>
            </a:r>
            <a:endParaRPr lang="en-US" dirty="0"/>
          </a:p>
        </p:txBody>
      </p:sp>
      <p:sp>
        <p:nvSpPr>
          <p:cNvPr id="6" name="TextBox 5"/>
          <p:cNvSpPr txBox="1"/>
          <p:nvPr/>
        </p:nvSpPr>
        <p:spPr>
          <a:xfrm>
            <a:off x="1219200" y="1981200"/>
            <a:ext cx="762000" cy="307777"/>
          </a:xfrm>
          <a:prstGeom prst="rect">
            <a:avLst/>
          </a:prstGeom>
          <a:noFill/>
        </p:spPr>
        <p:txBody>
          <a:bodyPr wrap="square" rtlCol="0">
            <a:spAutoFit/>
          </a:bodyPr>
          <a:lstStyle/>
          <a:p>
            <a:r>
              <a:rPr lang="en-US" sz="1400" dirty="0" smtClean="0"/>
              <a:t>0000</a:t>
            </a:r>
            <a:endParaRPr lang="en-US" sz="1400" dirty="0"/>
          </a:p>
        </p:txBody>
      </p:sp>
      <p:sp>
        <p:nvSpPr>
          <p:cNvPr id="7" name="Rectangle 6"/>
          <p:cNvSpPr/>
          <p:nvPr/>
        </p:nvSpPr>
        <p:spPr>
          <a:xfrm>
            <a:off x="1828800" y="327660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B6</a:t>
            </a:r>
            <a:endParaRPr lang="en-US" sz="1400" dirty="0"/>
          </a:p>
        </p:txBody>
      </p:sp>
      <p:sp>
        <p:nvSpPr>
          <p:cNvPr id="8" name="TextBox 7"/>
          <p:cNvSpPr txBox="1"/>
          <p:nvPr/>
        </p:nvSpPr>
        <p:spPr>
          <a:xfrm>
            <a:off x="1219200" y="3276600"/>
            <a:ext cx="762000" cy="307777"/>
          </a:xfrm>
          <a:prstGeom prst="rect">
            <a:avLst/>
          </a:prstGeom>
          <a:noFill/>
        </p:spPr>
        <p:txBody>
          <a:bodyPr wrap="square" rtlCol="0">
            <a:spAutoFit/>
          </a:bodyPr>
          <a:lstStyle/>
          <a:p>
            <a:r>
              <a:rPr lang="en-US" sz="1400" dirty="0" smtClean="0"/>
              <a:t>A128</a:t>
            </a:r>
            <a:endParaRPr lang="en-US" sz="1400" dirty="0"/>
          </a:p>
        </p:txBody>
      </p:sp>
      <p:sp>
        <p:nvSpPr>
          <p:cNvPr id="10" name="TextBox 9"/>
          <p:cNvSpPr txBox="1"/>
          <p:nvPr/>
        </p:nvSpPr>
        <p:spPr>
          <a:xfrm>
            <a:off x="1219200" y="3584378"/>
            <a:ext cx="762000" cy="307777"/>
          </a:xfrm>
          <a:prstGeom prst="rect">
            <a:avLst/>
          </a:prstGeom>
          <a:noFill/>
        </p:spPr>
        <p:txBody>
          <a:bodyPr wrap="square" rtlCol="0">
            <a:spAutoFit/>
          </a:bodyPr>
          <a:lstStyle/>
          <a:p>
            <a:r>
              <a:rPr lang="en-US" sz="1400" dirty="0" smtClean="0"/>
              <a:t>A129</a:t>
            </a:r>
            <a:endParaRPr lang="en-US" sz="1400" dirty="0"/>
          </a:p>
        </p:txBody>
      </p:sp>
      <p:sp>
        <p:nvSpPr>
          <p:cNvPr id="12" name="TextBox 11"/>
          <p:cNvSpPr txBox="1"/>
          <p:nvPr/>
        </p:nvSpPr>
        <p:spPr>
          <a:xfrm>
            <a:off x="1219200" y="3889178"/>
            <a:ext cx="762000" cy="307777"/>
          </a:xfrm>
          <a:prstGeom prst="rect">
            <a:avLst/>
          </a:prstGeom>
          <a:noFill/>
        </p:spPr>
        <p:txBody>
          <a:bodyPr wrap="square" rtlCol="0">
            <a:spAutoFit/>
          </a:bodyPr>
          <a:lstStyle/>
          <a:p>
            <a:r>
              <a:rPr lang="en-US" sz="1400" dirty="0" smtClean="0"/>
              <a:t>A12A</a:t>
            </a:r>
            <a:endParaRPr lang="en-US" sz="1400" dirty="0"/>
          </a:p>
        </p:txBody>
      </p:sp>
      <p:sp>
        <p:nvSpPr>
          <p:cNvPr id="14" name="TextBox 13"/>
          <p:cNvSpPr txBox="1"/>
          <p:nvPr/>
        </p:nvSpPr>
        <p:spPr>
          <a:xfrm>
            <a:off x="1219200" y="5215235"/>
            <a:ext cx="762000" cy="307777"/>
          </a:xfrm>
          <a:prstGeom prst="rect">
            <a:avLst/>
          </a:prstGeom>
          <a:noFill/>
        </p:spPr>
        <p:txBody>
          <a:bodyPr wrap="square" rtlCol="0">
            <a:spAutoFit/>
          </a:bodyPr>
          <a:lstStyle/>
          <a:p>
            <a:r>
              <a:rPr lang="en-US" sz="1400" dirty="0" smtClean="0"/>
              <a:t>FFFE</a:t>
            </a:r>
            <a:endParaRPr lang="en-US" sz="1400" dirty="0"/>
          </a:p>
        </p:txBody>
      </p:sp>
      <p:sp>
        <p:nvSpPr>
          <p:cNvPr id="16" name="TextBox 15"/>
          <p:cNvSpPr txBox="1"/>
          <p:nvPr/>
        </p:nvSpPr>
        <p:spPr>
          <a:xfrm>
            <a:off x="1219200" y="5520035"/>
            <a:ext cx="762000" cy="307777"/>
          </a:xfrm>
          <a:prstGeom prst="rect">
            <a:avLst/>
          </a:prstGeom>
          <a:noFill/>
        </p:spPr>
        <p:txBody>
          <a:bodyPr wrap="square" rtlCol="0">
            <a:spAutoFit/>
          </a:bodyPr>
          <a:lstStyle/>
          <a:p>
            <a:r>
              <a:rPr lang="en-US" sz="1400" dirty="0" smtClean="0"/>
              <a:t>FFFF</a:t>
            </a:r>
            <a:endParaRPr lang="en-US" sz="1400" dirty="0"/>
          </a:p>
        </p:txBody>
      </p:sp>
      <p:sp>
        <p:nvSpPr>
          <p:cNvPr id="17" name="Rectangle 16"/>
          <p:cNvSpPr/>
          <p:nvPr/>
        </p:nvSpPr>
        <p:spPr>
          <a:xfrm>
            <a:off x="1828800" y="358140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C1</a:t>
            </a:r>
            <a:endParaRPr lang="en-US" sz="1400" dirty="0"/>
          </a:p>
        </p:txBody>
      </p:sp>
      <p:sp>
        <p:nvSpPr>
          <p:cNvPr id="18" name="Rectangle 17"/>
          <p:cNvSpPr/>
          <p:nvPr/>
        </p:nvSpPr>
        <p:spPr>
          <a:xfrm>
            <a:off x="1828800" y="388620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12</a:t>
            </a:r>
            <a:endParaRPr lang="en-US" sz="1400" dirty="0"/>
          </a:p>
        </p:txBody>
      </p:sp>
      <p:sp>
        <p:nvSpPr>
          <p:cNvPr id="19" name="Rectangle 18"/>
          <p:cNvSpPr/>
          <p:nvPr/>
        </p:nvSpPr>
        <p:spPr>
          <a:xfrm>
            <a:off x="1828800" y="4196955"/>
            <a:ext cx="533400" cy="9876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p>
          <a:p>
            <a:pPr algn="ctr"/>
            <a:r>
              <a:rPr lang="en-US" sz="1400" dirty="0" smtClean="0"/>
              <a:t>.</a:t>
            </a:r>
            <a:endParaRPr lang="en-US" sz="1400" dirty="0"/>
          </a:p>
        </p:txBody>
      </p:sp>
      <p:sp>
        <p:nvSpPr>
          <p:cNvPr id="20" name="Rectangle 19"/>
          <p:cNvSpPr/>
          <p:nvPr/>
        </p:nvSpPr>
        <p:spPr>
          <a:xfrm>
            <a:off x="1828800" y="5517059"/>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73</a:t>
            </a:r>
            <a:endParaRPr lang="en-US" sz="1400" dirty="0"/>
          </a:p>
        </p:txBody>
      </p:sp>
      <p:sp>
        <p:nvSpPr>
          <p:cNvPr id="21" name="Rectangle 20"/>
          <p:cNvSpPr/>
          <p:nvPr/>
        </p:nvSpPr>
        <p:spPr>
          <a:xfrm>
            <a:off x="1828800" y="1981200"/>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B6</a:t>
            </a:r>
            <a:endParaRPr lang="en-US" sz="1400" dirty="0"/>
          </a:p>
        </p:txBody>
      </p:sp>
      <p:sp>
        <p:nvSpPr>
          <p:cNvPr id="22" name="Rectangle 21"/>
          <p:cNvSpPr/>
          <p:nvPr/>
        </p:nvSpPr>
        <p:spPr>
          <a:xfrm>
            <a:off x="1828800" y="2288977"/>
            <a:ext cx="533400" cy="9876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p>
          <a:p>
            <a:pPr algn="ctr"/>
            <a:r>
              <a:rPr lang="en-US" sz="1400" dirty="0" smtClean="0"/>
              <a:t>.</a:t>
            </a:r>
            <a:endParaRPr lang="en-US" sz="1400" dirty="0"/>
          </a:p>
        </p:txBody>
      </p:sp>
      <p:sp>
        <p:nvSpPr>
          <p:cNvPr id="23" name="Rectangle 22"/>
          <p:cNvSpPr/>
          <p:nvPr/>
        </p:nvSpPr>
        <p:spPr>
          <a:xfrm>
            <a:off x="1829612" y="5195780"/>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32</a:t>
            </a:r>
            <a:endParaRPr lang="en-US" sz="1400" dirty="0"/>
          </a:p>
        </p:txBody>
      </p:sp>
      <p:sp>
        <p:nvSpPr>
          <p:cNvPr id="24"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Memory Model</a:t>
            </a:r>
            <a:endParaRPr lang="en-US" dirty="0"/>
          </a:p>
        </p:txBody>
      </p:sp>
    </p:spTree>
    <p:extLst>
      <p:ext uri="{BB962C8B-B14F-4D97-AF65-F5344CB8AC3E}">
        <p14:creationId xmlns:p14="http://schemas.microsoft.com/office/powerpoint/2010/main" val="373186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45442" y="1600201"/>
            <a:ext cx="5141357" cy="5029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r>
              <a:rPr lang="en-US" dirty="0" smtClean="0"/>
              <a:t>Big </a:t>
            </a:r>
            <a:endParaRPr lang="en-US" dirty="0"/>
          </a:p>
        </p:txBody>
      </p:sp>
      <p:sp>
        <p:nvSpPr>
          <p:cNvPr id="4" name="Text Placeholder 3"/>
          <p:cNvSpPr>
            <a:spLocks noGrp="1"/>
          </p:cNvSpPr>
          <p:nvPr>
            <p:ph type="body" idx="10"/>
          </p:nvPr>
        </p:nvSpPr>
        <p:spPr/>
        <p:txBody>
          <a:bodyPr/>
          <a:lstStyle/>
          <a:p>
            <a:r>
              <a:rPr lang="en-US" dirty="0" smtClean="0"/>
              <a:t>Gulliver’s Travels</a:t>
            </a:r>
            <a:endParaRPr lang="en-US" dirty="0"/>
          </a:p>
        </p:txBody>
      </p:sp>
      <p:pic>
        <p:nvPicPr>
          <p:cNvPr id="32770" name="Picture 2" descr="http://nathanz.files.wordpress.com/2008/09/egg-brown.jpg"/>
          <p:cNvPicPr>
            <a:picLocks noChangeAspect="1" noChangeArrowheads="1"/>
          </p:cNvPicPr>
          <p:nvPr/>
        </p:nvPicPr>
        <p:blipFill>
          <a:blip r:embed="rId2"/>
          <a:srcRect/>
          <a:stretch>
            <a:fillRect/>
          </a:stretch>
        </p:blipFill>
        <p:spPr bwMode="auto">
          <a:xfrm>
            <a:off x="3657600" y="2552811"/>
            <a:ext cx="2286000" cy="3052916"/>
          </a:xfrm>
          <a:prstGeom prst="rect">
            <a:avLst/>
          </a:prstGeom>
          <a:noFill/>
        </p:spPr>
      </p:pic>
      <p:sp>
        <p:nvSpPr>
          <p:cNvPr id="6" name="Down Arrow 5"/>
          <p:cNvSpPr/>
          <p:nvPr/>
        </p:nvSpPr>
        <p:spPr>
          <a:xfrm rot="10800000">
            <a:off x="4633008" y="5365088"/>
            <a:ext cx="394829" cy="4272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772" name="Picture 4" descr="http://www.orwelltoday.com/gulliver1.jpg"/>
          <p:cNvPicPr>
            <a:picLocks noChangeAspect="1" noChangeArrowheads="1"/>
          </p:cNvPicPr>
          <p:nvPr/>
        </p:nvPicPr>
        <p:blipFill>
          <a:blip r:embed="rId3"/>
          <a:srcRect/>
          <a:stretch>
            <a:fillRect/>
          </a:stretch>
        </p:blipFill>
        <p:spPr bwMode="auto">
          <a:xfrm>
            <a:off x="457200" y="1600201"/>
            <a:ext cx="3088243" cy="5029200"/>
          </a:xfrm>
          <a:prstGeom prst="rect">
            <a:avLst/>
          </a:prstGeom>
          <a:noFill/>
        </p:spPr>
      </p:pic>
      <p:sp>
        <p:nvSpPr>
          <p:cNvPr id="10" name="TextBox 9"/>
          <p:cNvSpPr txBox="1"/>
          <p:nvPr/>
        </p:nvSpPr>
        <p:spPr>
          <a:xfrm>
            <a:off x="4353133" y="2133600"/>
            <a:ext cx="1008609" cy="369332"/>
          </a:xfrm>
          <a:prstGeom prst="rect">
            <a:avLst/>
          </a:prstGeom>
          <a:noFill/>
        </p:spPr>
        <p:txBody>
          <a:bodyPr wrap="none" rtlCol="0">
            <a:spAutoFit/>
          </a:bodyPr>
          <a:lstStyle/>
          <a:p>
            <a:r>
              <a:rPr lang="en-US" dirty="0" smtClean="0"/>
              <a:t>Little End</a:t>
            </a:r>
            <a:endParaRPr lang="en-US" dirty="0"/>
          </a:p>
        </p:txBody>
      </p:sp>
      <p:sp>
        <p:nvSpPr>
          <p:cNvPr id="11" name="TextBox 10"/>
          <p:cNvSpPr txBox="1"/>
          <p:nvPr/>
        </p:nvSpPr>
        <p:spPr>
          <a:xfrm>
            <a:off x="4495800" y="5881301"/>
            <a:ext cx="795411" cy="338554"/>
          </a:xfrm>
          <a:prstGeom prst="rect">
            <a:avLst/>
          </a:prstGeom>
          <a:noFill/>
        </p:spPr>
        <p:txBody>
          <a:bodyPr wrap="none" rtlCol="0">
            <a:spAutoFit/>
          </a:bodyPr>
          <a:lstStyle/>
          <a:p>
            <a:r>
              <a:rPr lang="en-US" sz="1600" dirty="0" smtClean="0"/>
              <a:t>Big End</a:t>
            </a:r>
            <a:endParaRPr lang="en-US" sz="1600" dirty="0"/>
          </a:p>
        </p:txBody>
      </p:sp>
      <p:sp>
        <p:nvSpPr>
          <p:cNvPr id="12" name="Down Arrow 11"/>
          <p:cNvSpPr/>
          <p:nvPr/>
        </p:nvSpPr>
        <p:spPr>
          <a:xfrm rot="10800000" flipV="1">
            <a:off x="4558169" y="2424500"/>
            <a:ext cx="394829" cy="3438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019799" y="2768386"/>
            <a:ext cx="2666999" cy="2308324"/>
          </a:xfrm>
          <a:prstGeom prst="rect">
            <a:avLst/>
          </a:prstGeom>
          <a:noFill/>
        </p:spPr>
        <p:txBody>
          <a:bodyPr wrap="square" rtlCol="0">
            <a:spAutoFit/>
          </a:bodyPr>
          <a:lstStyle/>
          <a:p>
            <a:r>
              <a:rPr lang="en-US" sz="2400" dirty="0" smtClean="0"/>
              <a:t>Big-</a:t>
            </a:r>
            <a:r>
              <a:rPr lang="en-US" sz="2400" dirty="0" err="1" smtClean="0"/>
              <a:t>endians</a:t>
            </a:r>
            <a:r>
              <a:rPr lang="en-US" sz="2400" dirty="0" smtClean="0"/>
              <a:t> crack soft-boiled eggs at the big end, and little-</a:t>
            </a:r>
            <a:r>
              <a:rPr lang="en-US" sz="2400" dirty="0" err="1" smtClean="0"/>
              <a:t>endians</a:t>
            </a:r>
            <a:r>
              <a:rPr lang="en-US" sz="2400" dirty="0" smtClean="0"/>
              <a:t> crack them at the other end in the story.</a:t>
            </a:r>
            <a:endParaRPr lang="en-US" sz="2400" dirty="0"/>
          </a:p>
        </p:txBody>
      </p:sp>
      <p:sp>
        <p:nvSpPr>
          <p:cNvPr id="13"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Memory Model. </a:t>
            </a:r>
            <a:r>
              <a:rPr lang="en-US" b="1" dirty="0" err="1" smtClean="0"/>
              <a:t>Endianness</a:t>
            </a:r>
            <a:endParaRPr lang="en-US" dirty="0"/>
          </a:p>
        </p:txBody>
      </p:sp>
    </p:spTree>
    <p:extLst>
      <p:ext uri="{BB962C8B-B14F-4D97-AF65-F5344CB8AC3E}">
        <p14:creationId xmlns:p14="http://schemas.microsoft.com/office/powerpoint/2010/main" val="2742610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928507"/>
            <a:ext cx="7924800" cy="17008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smtClean="0"/>
              <a:t>A microprocessor may need to store a number that is larger than a single memory location (</a:t>
            </a:r>
            <a:r>
              <a:rPr lang="en-US" dirty="0" smtClean="0">
                <a:solidFill>
                  <a:srgbClr val="FF0000"/>
                </a:solidFill>
              </a:rPr>
              <a:t>in the HCS12, the size of memory location is 1 byte</a:t>
            </a:r>
            <a:r>
              <a:rPr lang="en-US" dirty="0" smtClean="0"/>
              <a:t>).</a:t>
            </a:r>
          </a:p>
          <a:p>
            <a:r>
              <a:rPr lang="en-US" dirty="0" smtClean="0"/>
              <a:t>How to store 16-, 32- or 64-bit word to 8-bit address space.</a:t>
            </a:r>
          </a:p>
          <a:p>
            <a:r>
              <a:rPr lang="en-US" dirty="0" err="1" smtClean="0"/>
              <a:t>Endianness</a:t>
            </a:r>
            <a:r>
              <a:rPr lang="en-US" dirty="0" smtClean="0"/>
              <a:t> means which byte is put </a:t>
            </a:r>
            <a:r>
              <a:rPr lang="en-US" b="1" u="sng" dirty="0" smtClean="0"/>
              <a:t>first</a:t>
            </a:r>
            <a:r>
              <a:rPr lang="en-US" dirty="0" smtClean="0"/>
              <a:t> into the memory!</a:t>
            </a:r>
          </a:p>
          <a:p>
            <a:pPr lvl="1"/>
            <a:r>
              <a:rPr lang="en-US" b="1" u="sng" dirty="0" smtClean="0"/>
              <a:t>Big</a:t>
            </a:r>
            <a:r>
              <a:rPr lang="en-US" dirty="0" smtClean="0"/>
              <a:t>-endian (</a:t>
            </a:r>
            <a:r>
              <a:rPr lang="en-US" b="1" dirty="0" smtClean="0">
                <a:solidFill>
                  <a:srgbClr val="FF0000"/>
                </a:solidFill>
              </a:rPr>
              <a:t>HCS12</a:t>
            </a:r>
            <a:r>
              <a:rPr lang="en-US" dirty="0" smtClean="0"/>
              <a:t>): put </a:t>
            </a:r>
            <a:r>
              <a:rPr lang="en-US" u="sng" dirty="0" smtClean="0"/>
              <a:t>the big number portion</a:t>
            </a:r>
            <a:r>
              <a:rPr lang="en-US" b="1" u="sng" dirty="0" smtClean="0"/>
              <a:t> </a:t>
            </a:r>
            <a:r>
              <a:rPr lang="en-US" dirty="0" smtClean="0"/>
              <a:t>of the large number </a:t>
            </a:r>
            <a:r>
              <a:rPr lang="en-US" b="1" u="sng" dirty="0" smtClean="0"/>
              <a:t>first</a:t>
            </a:r>
            <a:r>
              <a:rPr lang="en-US" dirty="0"/>
              <a:t> into the memory (the Most Significant Byte (MSB) occupies the lowest address </a:t>
            </a:r>
            <a:r>
              <a:rPr lang="en-US" dirty="0" smtClean="0"/>
              <a:t>space)</a:t>
            </a:r>
            <a:endParaRPr lang="en-US" dirty="0"/>
          </a:p>
          <a:p>
            <a:pPr lvl="1"/>
            <a:r>
              <a:rPr lang="en-US" b="1" u="sng" dirty="0" smtClean="0"/>
              <a:t>Little</a:t>
            </a:r>
            <a:r>
              <a:rPr lang="en-US" dirty="0" smtClean="0"/>
              <a:t>-endian (</a:t>
            </a:r>
            <a:r>
              <a:rPr lang="en-US" dirty="0"/>
              <a:t>Intel, TI MSP430</a:t>
            </a:r>
            <a:r>
              <a:rPr lang="en-US" dirty="0" smtClean="0"/>
              <a:t>): put </a:t>
            </a:r>
            <a:r>
              <a:rPr lang="en-US" b="1" u="sng" dirty="0" smtClean="0"/>
              <a:t>the little number portion </a:t>
            </a:r>
            <a:r>
              <a:rPr lang="en-US" dirty="0" smtClean="0"/>
              <a:t>of it </a:t>
            </a:r>
            <a:r>
              <a:rPr lang="en-US" b="1" u="sng" dirty="0" smtClean="0"/>
              <a:t>first </a:t>
            </a:r>
            <a:r>
              <a:rPr lang="en-US" dirty="0"/>
              <a:t>into the memory (the Least Significant Byte (LSB) occupies the lowest address space)</a:t>
            </a:r>
          </a:p>
          <a:p>
            <a:endParaRPr lang="en-US" dirty="0" smtClean="0"/>
          </a:p>
          <a:p>
            <a:endParaRPr lang="en-US" dirty="0" smtClean="0"/>
          </a:p>
          <a:p>
            <a:pPr lvl="1"/>
            <a:endParaRPr lang="en-US" dirty="0"/>
          </a:p>
        </p:txBody>
      </p:sp>
      <p:sp>
        <p:nvSpPr>
          <p:cNvPr id="4" name="Text Placeholder 3"/>
          <p:cNvSpPr>
            <a:spLocks noGrp="1"/>
          </p:cNvSpPr>
          <p:nvPr>
            <p:ph type="body" idx="10"/>
          </p:nvPr>
        </p:nvSpPr>
        <p:spPr/>
        <p:txBody>
          <a:bodyPr/>
          <a:lstStyle/>
          <a:p>
            <a:r>
              <a:rPr lang="en-US" dirty="0" smtClean="0"/>
              <a:t>Big and Little-endian</a:t>
            </a:r>
            <a:endParaRPr lang="en-US" dirty="0"/>
          </a:p>
        </p:txBody>
      </p:sp>
      <p:pic>
        <p:nvPicPr>
          <p:cNvPr id="28674" name="Picture 2" descr="Big-Endian.svg"/>
          <p:cNvPicPr>
            <a:picLocks noChangeAspect="1" noChangeArrowheads="1"/>
          </p:cNvPicPr>
          <p:nvPr/>
        </p:nvPicPr>
        <p:blipFill>
          <a:blip r:embed="rId2"/>
          <a:srcRect/>
          <a:stretch>
            <a:fillRect/>
          </a:stretch>
        </p:blipFill>
        <p:spPr bwMode="auto">
          <a:xfrm>
            <a:off x="2438400" y="4860471"/>
            <a:ext cx="1981200" cy="1768929"/>
          </a:xfrm>
          <a:prstGeom prst="rect">
            <a:avLst/>
          </a:prstGeom>
          <a:noFill/>
        </p:spPr>
      </p:pic>
      <p:pic>
        <p:nvPicPr>
          <p:cNvPr id="28676" name="Picture 4" descr="Little-Endian.svg"/>
          <p:cNvPicPr>
            <a:picLocks noChangeAspect="1" noChangeArrowheads="1"/>
          </p:cNvPicPr>
          <p:nvPr/>
        </p:nvPicPr>
        <p:blipFill>
          <a:blip r:embed="rId3"/>
          <a:srcRect/>
          <a:stretch>
            <a:fillRect/>
          </a:stretch>
        </p:blipFill>
        <p:spPr bwMode="auto">
          <a:xfrm>
            <a:off x="5105400" y="4928507"/>
            <a:ext cx="1905000" cy="1700893"/>
          </a:xfrm>
          <a:prstGeom prst="rect">
            <a:avLst/>
          </a:prstGeom>
          <a:noFill/>
        </p:spPr>
      </p:pic>
      <p:sp>
        <p:nvSpPr>
          <p:cNvPr id="9"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Memory Model. </a:t>
            </a:r>
            <a:r>
              <a:rPr lang="en-US" b="1" dirty="0" err="1" smtClean="0"/>
              <a:t>Endianness</a:t>
            </a:r>
            <a:endParaRPr lang="en-US" dirty="0"/>
          </a:p>
        </p:txBody>
      </p:sp>
    </p:spTree>
    <p:extLst>
      <p:ext uri="{BB962C8B-B14F-4D97-AF65-F5344CB8AC3E}">
        <p14:creationId xmlns:p14="http://schemas.microsoft.com/office/powerpoint/2010/main" val="175458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1963" y="4884737"/>
            <a:ext cx="8229600" cy="611089"/>
          </a:xfrm>
        </p:spPr>
        <p:txBody>
          <a:bodyPr/>
          <a:lstStyle/>
          <a:p>
            <a:r>
              <a:rPr lang="en-US" dirty="0" smtClean="0"/>
              <a:t>The number 1234h stored at address 2000h</a:t>
            </a:r>
            <a:endParaRPr lang="en-US" dirty="0"/>
          </a:p>
        </p:txBody>
      </p:sp>
      <p:sp>
        <p:nvSpPr>
          <p:cNvPr id="4" name="Text Placeholder 3"/>
          <p:cNvSpPr>
            <a:spLocks noGrp="1"/>
          </p:cNvSpPr>
          <p:nvPr>
            <p:ph type="body" idx="10"/>
          </p:nvPr>
        </p:nvSpPr>
        <p:spPr/>
        <p:txBody>
          <a:bodyPr/>
          <a:lstStyle/>
          <a:p>
            <a:r>
              <a:rPr lang="en-US" dirty="0" smtClean="0"/>
              <a:t>Example</a:t>
            </a:r>
            <a:endParaRPr lang="en-US" dirty="0"/>
          </a:p>
        </p:txBody>
      </p:sp>
      <p:pic>
        <p:nvPicPr>
          <p:cNvPr id="33795" name="Picture 3"/>
          <p:cNvPicPr>
            <a:picLocks noChangeAspect="1" noChangeArrowheads="1"/>
          </p:cNvPicPr>
          <p:nvPr/>
        </p:nvPicPr>
        <p:blipFill>
          <a:blip r:embed="rId2"/>
          <a:srcRect/>
          <a:stretch>
            <a:fillRect/>
          </a:stretch>
        </p:blipFill>
        <p:spPr bwMode="auto">
          <a:xfrm>
            <a:off x="914400" y="2133600"/>
            <a:ext cx="7143438" cy="2751137"/>
          </a:xfrm>
          <a:prstGeom prst="rect">
            <a:avLst/>
          </a:prstGeom>
          <a:noFill/>
          <a:ln w="9525">
            <a:noFill/>
            <a:miter lim="800000"/>
            <a:headEnd/>
            <a:tailEnd/>
          </a:ln>
          <a:effectLst/>
        </p:spPr>
      </p:pic>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Memory Model. </a:t>
            </a:r>
            <a:r>
              <a:rPr lang="en-US" b="1" dirty="0" err="1" smtClean="0"/>
              <a:t>Endianness</a:t>
            </a:r>
            <a:endParaRPr lang="en-US" dirty="0"/>
          </a:p>
        </p:txBody>
      </p:sp>
      <p:sp>
        <p:nvSpPr>
          <p:cNvPr id="7" name="Rectangle 6"/>
          <p:cNvSpPr/>
          <p:nvPr/>
        </p:nvSpPr>
        <p:spPr>
          <a:xfrm>
            <a:off x="471962" y="5646736"/>
            <a:ext cx="8060477" cy="830997"/>
          </a:xfrm>
          <a:prstGeom prst="rect">
            <a:avLst/>
          </a:prstGeom>
        </p:spPr>
        <p:txBody>
          <a:bodyPr wrap="square">
            <a:spAutoFit/>
          </a:bodyPr>
          <a:lstStyle/>
          <a:p>
            <a:r>
              <a:rPr lang="en-US" sz="2400" dirty="0" smtClean="0">
                <a:solidFill>
                  <a:srgbClr val="FF0000"/>
                </a:solidFill>
              </a:rPr>
              <a:t>=&gt; The </a:t>
            </a:r>
            <a:r>
              <a:rPr lang="en-US" sz="2400" dirty="0">
                <a:solidFill>
                  <a:srgbClr val="FF0000"/>
                </a:solidFill>
              </a:rPr>
              <a:t>memory map for the S12 which has </a:t>
            </a:r>
            <a:r>
              <a:rPr lang="en-US" sz="2400" b="1" u="sng" dirty="0">
                <a:solidFill>
                  <a:srgbClr val="FF0000"/>
                </a:solidFill>
              </a:rPr>
              <a:t>16-bit addresses</a:t>
            </a:r>
            <a:r>
              <a:rPr lang="en-US" sz="2400" dirty="0">
                <a:solidFill>
                  <a:srgbClr val="FF0000"/>
                </a:solidFill>
              </a:rPr>
              <a:t> and </a:t>
            </a:r>
            <a:r>
              <a:rPr lang="en-US" sz="2400" b="1" u="sng" dirty="0">
                <a:solidFill>
                  <a:srgbClr val="FF0000"/>
                </a:solidFill>
              </a:rPr>
              <a:t>8-bit locations</a:t>
            </a:r>
            <a:r>
              <a:rPr lang="en-US" sz="2400" dirty="0">
                <a:solidFill>
                  <a:srgbClr val="FF0000"/>
                </a:solidFill>
              </a:rPr>
              <a:t>.</a:t>
            </a:r>
          </a:p>
        </p:txBody>
      </p:sp>
    </p:spTree>
    <p:extLst>
      <p:ext uri="{BB962C8B-B14F-4D97-AF65-F5344CB8AC3E}">
        <p14:creationId xmlns:p14="http://schemas.microsoft.com/office/powerpoint/2010/main" val="392506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928992" cy="5688631"/>
          </a:xfrm>
        </p:spPr>
        <p:txBody>
          <a:bodyPr>
            <a:normAutofit fontScale="92500" lnSpcReduction="20000"/>
          </a:bodyPr>
          <a:lstStyle/>
          <a:p>
            <a:r>
              <a:rPr lang="en-US" dirty="0" smtClean="0"/>
              <a:t>The operand of an instruction can use different methods for </a:t>
            </a:r>
            <a:r>
              <a:rPr lang="en-US" b="1" dirty="0" smtClean="0"/>
              <a:t>specifying data in the memory </a:t>
            </a:r>
            <a:r>
              <a:rPr lang="en-US" dirty="0" smtClean="0"/>
              <a:t>(=addressing modes).</a:t>
            </a:r>
          </a:p>
          <a:p>
            <a:pPr lvl="1"/>
            <a:r>
              <a:rPr lang="en-US" dirty="0" smtClean="0"/>
              <a:t>If the data number is in registers (inside the microprocessor), a memory address is not needed.</a:t>
            </a:r>
          </a:p>
          <a:p>
            <a:pPr lvl="1"/>
            <a:r>
              <a:rPr lang="en-US" dirty="0"/>
              <a:t>The addressing mode may specify </a:t>
            </a:r>
            <a:r>
              <a:rPr lang="en-US" dirty="0">
                <a:solidFill>
                  <a:srgbClr val="FF0000"/>
                </a:solidFill>
              </a:rPr>
              <a:t>a value, a register, or a memory location </a:t>
            </a:r>
            <a:r>
              <a:rPr lang="en-US" dirty="0"/>
              <a:t>to be used as an operand</a:t>
            </a:r>
            <a:r>
              <a:rPr lang="en-US" dirty="0" smtClean="0"/>
              <a:t>.</a:t>
            </a:r>
          </a:p>
          <a:p>
            <a:r>
              <a:rPr lang="en-US" dirty="0" smtClean="0"/>
              <a:t>The HCS12 has six addressing modes</a:t>
            </a:r>
          </a:p>
          <a:p>
            <a:pPr lvl="2"/>
            <a:r>
              <a:rPr lang="en-US" dirty="0" smtClean="0"/>
              <a:t>Extended (EXT)</a:t>
            </a:r>
          </a:p>
          <a:p>
            <a:pPr lvl="2"/>
            <a:r>
              <a:rPr lang="en-US" dirty="0" smtClean="0"/>
              <a:t>Direct (DIR)</a:t>
            </a:r>
          </a:p>
          <a:p>
            <a:pPr lvl="2"/>
            <a:r>
              <a:rPr lang="en-US" dirty="0" smtClean="0"/>
              <a:t>Inherent (INH)</a:t>
            </a:r>
          </a:p>
          <a:p>
            <a:pPr lvl="2"/>
            <a:r>
              <a:rPr lang="en-US" dirty="0" smtClean="0"/>
              <a:t>Immediate (IMM)</a:t>
            </a:r>
          </a:p>
          <a:p>
            <a:pPr lvl="2"/>
            <a:r>
              <a:rPr lang="en-US" dirty="0"/>
              <a:t>Relative (REL) : Used only with branch instructions</a:t>
            </a:r>
            <a:r>
              <a:rPr lang="en-US" dirty="0" smtClean="0"/>
              <a:t>.</a:t>
            </a:r>
          </a:p>
          <a:p>
            <a:pPr lvl="2"/>
            <a:r>
              <a:rPr lang="en-US" dirty="0" smtClean="0"/>
              <a:t>Index (IDX)</a:t>
            </a:r>
          </a:p>
          <a:p>
            <a:r>
              <a:rPr lang="en-US" dirty="0" smtClean="0"/>
              <a:t>Effective Address</a:t>
            </a:r>
          </a:p>
          <a:p>
            <a:pPr lvl="1"/>
            <a:r>
              <a:rPr lang="en-US" dirty="0" smtClean="0"/>
              <a:t>The effective address is </a:t>
            </a:r>
            <a:r>
              <a:rPr lang="en-US" dirty="0" smtClean="0">
                <a:solidFill>
                  <a:srgbClr val="FF0000"/>
                </a:solidFill>
              </a:rPr>
              <a:t>the location </a:t>
            </a:r>
            <a:r>
              <a:rPr lang="en-US" dirty="0" smtClean="0"/>
              <a:t>that holds the data to be used by the operation.</a:t>
            </a:r>
          </a:p>
          <a:p>
            <a:pPr lvl="1"/>
            <a:r>
              <a:rPr lang="en-US" dirty="0" smtClean="0"/>
              <a:t>The operand is often used to construct the effective address.</a:t>
            </a:r>
          </a:p>
          <a:p>
            <a:pPr lvl="1"/>
            <a:r>
              <a:rPr lang="en-US" dirty="0" smtClean="0"/>
              <a:t>An addressing mode tells the microprocessor the way of calculation to get the effective address.</a:t>
            </a:r>
          </a:p>
          <a:p>
            <a:pPr>
              <a:spcBef>
                <a:spcPts val="0"/>
              </a:spcBef>
            </a:pPr>
            <a:endParaRPr lang="en-US" sz="1800" dirty="0" smtClean="0"/>
          </a:p>
          <a:p>
            <a:pPr>
              <a:spcBef>
                <a:spcPts val="0"/>
              </a:spcBef>
            </a:pPr>
            <a:r>
              <a:rPr lang="en-US" sz="1800" dirty="0" smtClean="0"/>
              <a:t>A </a:t>
            </a:r>
            <a:r>
              <a:rPr lang="en-US" sz="1800" b="1" dirty="0">
                <a:solidFill>
                  <a:srgbClr val="FF0000"/>
                </a:solidFill>
              </a:rPr>
              <a:t>HCS12</a:t>
            </a:r>
            <a:r>
              <a:rPr lang="en-US" sz="1800" dirty="0"/>
              <a:t> instruction </a:t>
            </a:r>
            <a:r>
              <a:rPr lang="en-US" sz="1800" dirty="0" smtClean="0"/>
              <a:t>consists </a:t>
            </a:r>
            <a:r>
              <a:rPr lang="en-US" sz="1800" dirty="0"/>
              <a:t>of one or two bytes of </a:t>
            </a:r>
            <a:r>
              <a:rPr lang="en-US" sz="1800" dirty="0" err="1">
                <a:solidFill>
                  <a:srgbClr val="FF0000"/>
                </a:solidFill>
              </a:rPr>
              <a:t>opcode</a:t>
            </a:r>
            <a:r>
              <a:rPr lang="en-US" sz="1800" dirty="0">
                <a:solidFill>
                  <a:srgbClr val="FF0000"/>
                </a:solidFill>
              </a:rPr>
              <a:t> </a:t>
            </a:r>
            <a:r>
              <a:rPr lang="en-US" sz="1800" dirty="0"/>
              <a:t>and zero to five bytes of </a:t>
            </a:r>
            <a:r>
              <a:rPr lang="en-US" sz="1800" dirty="0">
                <a:solidFill>
                  <a:srgbClr val="FF0000"/>
                </a:solidFill>
              </a:rPr>
              <a:t>operand</a:t>
            </a:r>
            <a:r>
              <a:rPr lang="en-US" sz="1800" dirty="0"/>
              <a:t> addressing information.</a:t>
            </a:r>
          </a:p>
          <a:p>
            <a:pPr>
              <a:spcBef>
                <a:spcPts val="0"/>
              </a:spcBef>
            </a:pPr>
            <a:r>
              <a:rPr lang="en-US" sz="1800" dirty="0" err="1">
                <a:solidFill>
                  <a:srgbClr val="FF0000"/>
                </a:solidFill>
              </a:rPr>
              <a:t>Opcode</a:t>
            </a:r>
            <a:r>
              <a:rPr lang="en-US" sz="1800" dirty="0">
                <a:solidFill>
                  <a:srgbClr val="FF0000"/>
                </a:solidFill>
              </a:rPr>
              <a:t> bytes </a:t>
            </a:r>
            <a:r>
              <a:rPr lang="en-US" sz="1800" dirty="0"/>
              <a:t>specify the </a:t>
            </a:r>
            <a:r>
              <a:rPr lang="en-US" sz="1800" dirty="0">
                <a:solidFill>
                  <a:srgbClr val="FF0000"/>
                </a:solidFill>
              </a:rPr>
              <a:t>operation</a:t>
            </a:r>
            <a:r>
              <a:rPr lang="en-US" sz="1800" dirty="0"/>
              <a:t> to be performed by the </a:t>
            </a:r>
            <a:r>
              <a:rPr lang="en-US" sz="1800" dirty="0">
                <a:solidFill>
                  <a:srgbClr val="FF0000"/>
                </a:solidFill>
              </a:rPr>
              <a:t>CPU</a:t>
            </a:r>
            <a:endParaRPr lang="en-US" sz="1800" dirty="0"/>
          </a:p>
        </p:txBody>
      </p:sp>
      <p:sp>
        <p:nvSpPr>
          <p:cNvPr id="4" name="Text Placeholder 3"/>
          <p:cNvSpPr>
            <a:spLocks noGrp="1"/>
          </p:cNvSpPr>
          <p:nvPr>
            <p:ph type="body" idx="10"/>
          </p:nvPr>
        </p:nvSpPr>
        <p:spPr>
          <a:xfrm>
            <a:off x="539552" y="574203"/>
            <a:ext cx="8229600" cy="381001"/>
          </a:xfrm>
        </p:spPr>
        <p:txBody>
          <a:bodyPr/>
          <a:lstStyle/>
          <a:p>
            <a:r>
              <a:rPr lang="en-US" dirty="0" smtClean="0"/>
              <a:t>How to get effective addresses</a:t>
            </a:r>
            <a:endParaRPr lang="en-US" dirty="0"/>
          </a:p>
        </p:txBody>
      </p:sp>
      <p:sp>
        <p:nvSpPr>
          <p:cNvPr id="6"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Addressing Modes</a:t>
            </a:r>
            <a:endParaRPr lang="en-US" dirty="0"/>
          </a:p>
        </p:txBody>
      </p:sp>
    </p:spTree>
    <p:extLst>
      <p:ext uri="{BB962C8B-B14F-4D97-AF65-F5344CB8AC3E}">
        <p14:creationId xmlns:p14="http://schemas.microsoft.com/office/powerpoint/2010/main" val="27240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0"/>
            <a:ext cx="8784976" cy="5141167"/>
          </a:xfrm>
        </p:spPr>
        <p:txBody>
          <a:bodyPr>
            <a:normAutofit/>
          </a:bodyPr>
          <a:lstStyle/>
          <a:p>
            <a:r>
              <a:rPr lang="en-US" b="1" dirty="0"/>
              <a:t>1. Extended </a:t>
            </a:r>
            <a:r>
              <a:rPr lang="en-US" dirty="0"/>
              <a:t>– 16-bit absolute address in the instruction.</a:t>
            </a:r>
          </a:p>
          <a:p>
            <a:r>
              <a:rPr lang="en-US" b="1" dirty="0"/>
              <a:t>2. Direct </a:t>
            </a:r>
            <a:r>
              <a:rPr lang="en-US" dirty="0"/>
              <a:t>– 8-bit absolute address is in the instruction.</a:t>
            </a:r>
          </a:p>
          <a:p>
            <a:r>
              <a:rPr lang="en-US" b="1" dirty="0" smtClean="0"/>
              <a:t>3. </a:t>
            </a:r>
            <a:r>
              <a:rPr lang="en-US" b="1" dirty="0"/>
              <a:t>Inherent </a:t>
            </a:r>
            <a:r>
              <a:rPr lang="en-US" dirty="0"/>
              <a:t>– not really an addressing mode, there is </a:t>
            </a:r>
            <a:r>
              <a:rPr lang="en-US" dirty="0" smtClean="0"/>
              <a:t>no memory </a:t>
            </a:r>
            <a:r>
              <a:rPr lang="en-US" dirty="0"/>
              <a:t>address specified.</a:t>
            </a:r>
          </a:p>
          <a:p>
            <a:r>
              <a:rPr lang="en-US" b="1" dirty="0" smtClean="0"/>
              <a:t>4. </a:t>
            </a:r>
            <a:r>
              <a:rPr lang="en-US" b="1" dirty="0"/>
              <a:t>Immediate </a:t>
            </a:r>
            <a:r>
              <a:rPr lang="en-US" dirty="0"/>
              <a:t>– Data itself is part of the instruction</a:t>
            </a:r>
            <a:r>
              <a:rPr lang="en-US" dirty="0" smtClean="0"/>
              <a:t>.</a:t>
            </a:r>
          </a:p>
          <a:p>
            <a:r>
              <a:rPr lang="en-US" b="1" dirty="0"/>
              <a:t>5. Relative </a:t>
            </a:r>
            <a:r>
              <a:rPr lang="en-US" dirty="0"/>
              <a:t>– Offset relative to the instruction itself specifies a branch target address.</a:t>
            </a:r>
          </a:p>
          <a:p>
            <a:r>
              <a:rPr lang="en-US" b="1" dirty="0" smtClean="0"/>
              <a:t>6. </a:t>
            </a:r>
            <a:r>
              <a:rPr lang="en-US" b="1" dirty="0"/>
              <a:t>Indexed </a:t>
            </a:r>
            <a:r>
              <a:rPr lang="en-US" dirty="0"/>
              <a:t>– A base address + offset point to the data.</a:t>
            </a:r>
          </a:p>
          <a:p>
            <a:pPr lvl="1"/>
            <a:r>
              <a:rPr lang="en-US" b="1" dirty="0" smtClean="0"/>
              <a:t>Indexed-indirect </a:t>
            </a:r>
            <a:r>
              <a:rPr lang="en-US" dirty="0"/>
              <a:t>– A base address + offset point to </a:t>
            </a:r>
            <a:r>
              <a:rPr lang="en-US" dirty="0" smtClean="0"/>
              <a:t>an address</a:t>
            </a:r>
            <a:r>
              <a:rPr lang="en-US" dirty="0"/>
              <a:t>, which points to the data</a:t>
            </a:r>
            <a:r>
              <a:rPr lang="en-US" dirty="0" smtClean="0"/>
              <a:t>.</a:t>
            </a:r>
            <a:endParaRPr lang="en-US" dirty="0"/>
          </a:p>
        </p:txBody>
      </p:sp>
      <p:sp>
        <p:nvSpPr>
          <p:cNvPr id="4" name="Text Placeholder 3"/>
          <p:cNvSpPr>
            <a:spLocks noGrp="1"/>
          </p:cNvSpPr>
          <p:nvPr>
            <p:ph type="body" idx="10"/>
          </p:nvPr>
        </p:nvSpPr>
        <p:spPr/>
        <p:txBody>
          <a:bodyPr/>
          <a:lstStyle/>
          <a:p>
            <a:r>
              <a:rPr lang="en-US" dirty="0"/>
              <a:t>Methods for </a:t>
            </a:r>
            <a:r>
              <a:rPr lang="en-US" dirty="0" smtClean="0"/>
              <a:t>specifying a </a:t>
            </a:r>
            <a:r>
              <a:rPr lang="en-US" dirty="0"/>
              <a:t>particular address in memory</a:t>
            </a:r>
          </a:p>
        </p:txBody>
      </p:sp>
      <p:sp>
        <p:nvSpPr>
          <p:cNvPr id="6"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Addressing Modes</a:t>
            </a:r>
            <a:endParaRPr lang="en-US" dirty="0"/>
          </a:p>
        </p:txBody>
      </p:sp>
    </p:spTree>
    <p:extLst>
      <p:ext uri="{BB962C8B-B14F-4D97-AF65-F5344CB8AC3E}">
        <p14:creationId xmlns:p14="http://schemas.microsoft.com/office/powerpoint/2010/main" val="220032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Overview of the HCS12 Architecture</a:t>
            </a:r>
            <a:endParaRPr lang="en-US" dirty="0"/>
          </a:p>
        </p:txBody>
      </p:sp>
      <p:sp>
        <p:nvSpPr>
          <p:cNvPr id="3" name="Content Placeholder 2"/>
          <p:cNvSpPr>
            <a:spLocks noGrp="1"/>
          </p:cNvSpPr>
          <p:nvPr>
            <p:ph sz="quarter" idx="1"/>
          </p:nvPr>
        </p:nvSpPr>
        <p:spPr>
          <a:xfrm>
            <a:off x="107504" y="1600200"/>
            <a:ext cx="8928992" cy="5069160"/>
          </a:xfrm>
        </p:spPr>
        <p:txBody>
          <a:bodyPr>
            <a:normAutofit fontScale="77500" lnSpcReduction="20000"/>
          </a:bodyPr>
          <a:lstStyle/>
          <a:p>
            <a:r>
              <a:rPr lang="en-US" dirty="0" err="1"/>
              <a:t>Freescale</a:t>
            </a:r>
            <a:r>
              <a:rPr lang="en-US" dirty="0"/>
              <a:t> designed the </a:t>
            </a:r>
            <a:r>
              <a:rPr lang="en-US" dirty="0" smtClean="0"/>
              <a:t>68HC12 as </a:t>
            </a:r>
            <a:r>
              <a:rPr lang="en-US" dirty="0"/>
              <a:t>an upgrade to the 8-bit 68HC11 </a:t>
            </a:r>
            <a:r>
              <a:rPr lang="en-US" dirty="0" smtClean="0"/>
              <a:t>microcontroller</a:t>
            </a:r>
          </a:p>
          <a:p>
            <a:r>
              <a:rPr lang="en-US" dirty="0"/>
              <a:t>8 MHz of 68HC12 – not satisfactory =&gt; </a:t>
            </a:r>
            <a:r>
              <a:rPr lang="en-US" dirty="0" err="1"/>
              <a:t>Freescale</a:t>
            </a:r>
            <a:r>
              <a:rPr lang="en-US" dirty="0"/>
              <a:t> revised the design to achieve a bus clock rate of 25 MHz (a few </a:t>
            </a:r>
            <a:r>
              <a:rPr lang="en-US" dirty="0" smtClean="0"/>
              <a:t>microcontrollers can </a:t>
            </a:r>
            <a:r>
              <a:rPr lang="en-US" dirty="0"/>
              <a:t>run at 33 MHz). </a:t>
            </a:r>
            <a:endParaRPr lang="en-US" dirty="0" smtClean="0"/>
          </a:p>
          <a:p>
            <a:r>
              <a:rPr lang="en-US" dirty="0" smtClean="0"/>
              <a:t>The </a:t>
            </a:r>
            <a:r>
              <a:rPr lang="en-US" dirty="0"/>
              <a:t>revised 68HC12 was referred to as the Star12 family</a:t>
            </a:r>
            <a:r>
              <a:rPr lang="en-US" dirty="0" smtClean="0"/>
              <a:t>.</a:t>
            </a:r>
          </a:p>
          <a:p>
            <a:r>
              <a:rPr lang="en-US" dirty="0">
                <a:solidFill>
                  <a:srgbClr val="FF0000"/>
                </a:solidFill>
              </a:rPr>
              <a:t>Automotive and process control </a:t>
            </a:r>
            <a:r>
              <a:rPr lang="en-US" dirty="0"/>
              <a:t>applications</a:t>
            </a:r>
            <a:r>
              <a:rPr lang="en-US" dirty="0">
                <a:solidFill>
                  <a:srgbClr val="FF0000"/>
                </a:solidFill>
              </a:rPr>
              <a:t> </a:t>
            </a:r>
            <a:r>
              <a:rPr lang="en-US" dirty="0"/>
              <a:t>are the two major target markets of </a:t>
            </a:r>
            <a:r>
              <a:rPr lang="en-US" dirty="0" smtClean="0"/>
              <a:t>the HCS12</a:t>
            </a:r>
            <a:r>
              <a:rPr lang="en-US" dirty="0"/>
              <a:t>. This is evidenced by the inclusion of such peripheral functions as </a:t>
            </a:r>
            <a:endParaRPr lang="en-US" dirty="0" smtClean="0"/>
          </a:p>
          <a:p>
            <a:pPr lvl="1"/>
            <a:r>
              <a:rPr lang="en-US" b="1" dirty="0" smtClean="0"/>
              <a:t>input </a:t>
            </a:r>
            <a:r>
              <a:rPr lang="en-US" b="1" dirty="0"/>
              <a:t>capture (IC</a:t>
            </a:r>
            <a:r>
              <a:rPr lang="en-US" b="1" dirty="0" smtClean="0"/>
              <a:t>), output </a:t>
            </a:r>
            <a:r>
              <a:rPr lang="en-US" b="1" dirty="0"/>
              <a:t>compare (OC), pulse-width modulation (PWM), controller area network (CAN), </a:t>
            </a:r>
            <a:r>
              <a:rPr lang="en-US" b="1" dirty="0" smtClean="0"/>
              <a:t>and byte </a:t>
            </a:r>
            <a:r>
              <a:rPr lang="en-US" b="1" dirty="0"/>
              <a:t>data link control (BDLC). </a:t>
            </a:r>
            <a:endParaRPr lang="en-US" b="1" dirty="0" smtClean="0"/>
          </a:p>
          <a:p>
            <a:r>
              <a:rPr lang="en-US" dirty="0"/>
              <a:t>Other application areas:</a:t>
            </a:r>
          </a:p>
          <a:p>
            <a:pPr lvl="1"/>
            <a:r>
              <a:rPr lang="en-US" sz="2800" dirty="0"/>
              <a:t>the MC9S12NE64 was designed for applications that need to </a:t>
            </a:r>
            <a:r>
              <a:rPr lang="en-US" sz="2800" dirty="0">
                <a:solidFill>
                  <a:srgbClr val="FF0000"/>
                </a:solidFill>
              </a:rPr>
              <a:t>access the Internet </a:t>
            </a:r>
          </a:p>
          <a:p>
            <a:pPr lvl="1"/>
            <a:r>
              <a:rPr lang="en-US" sz="2800" dirty="0"/>
              <a:t>the MC9S12UF32 was designed for </a:t>
            </a:r>
            <a:r>
              <a:rPr lang="en-US" sz="2800" dirty="0">
                <a:solidFill>
                  <a:srgbClr val="FF0000"/>
                </a:solidFill>
              </a:rPr>
              <a:t>interfacing with the USB bus</a:t>
            </a:r>
          </a:p>
          <a:p>
            <a:pPr lvl="1"/>
            <a:endParaRPr lang="en-US" dirty="0" smtClean="0"/>
          </a:p>
          <a:p>
            <a:endParaRPr lang="en-US" dirty="0"/>
          </a:p>
        </p:txBody>
      </p:sp>
    </p:spTree>
    <p:extLst>
      <p:ext uri="{BB962C8B-B14F-4D97-AF65-F5344CB8AC3E}">
        <p14:creationId xmlns:p14="http://schemas.microsoft.com/office/powerpoint/2010/main" val="2582068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Extended Addressing (EXT)</a:t>
            </a:r>
            <a:endParaRPr lang="en-US" dirty="0"/>
          </a:p>
        </p:txBody>
      </p:sp>
      <p:sp>
        <p:nvSpPr>
          <p:cNvPr id="3" name="Content Placeholder 2"/>
          <p:cNvSpPr>
            <a:spLocks noGrp="1"/>
          </p:cNvSpPr>
          <p:nvPr>
            <p:ph idx="1"/>
          </p:nvPr>
        </p:nvSpPr>
        <p:spPr>
          <a:xfrm>
            <a:off x="1828800" y="1600201"/>
            <a:ext cx="6858000" cy="5029200"/>
          </a:xfrm>
        </p:spPr>
        <p:txBody>
          <a:bodyPr>
            <a:noAutofit/>
          </a:bodyPr>
          <a:lstStyle/>
          <a:p>
            <a:r>
              <a:rPr lang="en-US" sz="2400" dirty="0" smtClean="0"/>
              <a:t>Effective address:</a:t>
            </a:r>
          </a:p>
          <a:p>
            <a:pPr lvl="1"/>
            <a:r>
              <a:rPr lang="en-US" sz="2000" dirty="0" smtClean="0"/>
              <a:t>No operation needed.</a:t>
            </a:r>
          </a:p>
          <a:p>
            <a:pPr lvl="1"/>
            <a:r>
              <a:rPr lang="en-US" sz="2000" dirty="0" smtClean="0"/>
              <a:t>Extended addressing </a:t>
            </a:r>
            <a:r>
              <a:rPr lang="en-US" sz="2000" dirty="0" smtClean="0">
                <a:solidFill>
                  <a:srgbClr val="FF0000"/>
                </a:solidFill>
              </a:rPr>
              <a:t>tells the full memory address</a:t>
            </a:r>
            <a:r>
              <a:rPr lang="en-US" sz="2000" dirty="0" smtClean="0"/>
              <a:t>.</a:t>
            </a:r>
          </a:p>
          <a:p>
            <a:r>
              <a:rPr lang="en-US" sz="2400" dirty="0" smtClean="0"/>
              <a:t>Format:</a:t>
            </a:r>
          </a:p>
          <a:p>
            <a:pPr lvl="1"/>
            <a:r>
              <a:rPr lang="en-US" sz="2000" dirty="0" smtClean="0"/>
              <a:t>Two-byte hexadecimal number (4-digit) preceded with a $. Actually ‘$’ simply means that the number is a hexadecimal number. (A number could be followed by ‘h’ excluding </a:t>
            </a:r>
            <a:r>
              <a:rPr lang="en-US" sz="2000" dirty="0" smtClean="0"/>
              <a:t>‘’).</a:t>
            </a:r>
            <a:endParaRPr lang="en-US" sz="2000" dirty="0" smtClean="0"/>
          </a:p>
          <a:p>
            <a:r>
              <a:rPr lang="en-US" sz="2400" dirty="0" smtClean="0"/>
              <a:t>Example: </a:t>
            </a:r>
          </a:p>
          <a:p>
            <a:pPr lvl="1"/>
            <a:r>
              <a:rPr lang="en-US" sz="2000" dirty="0" smtClean="0"/>
              <a:t>(Assuming the instruction is stored at $2000)</a:t>
            </a:r>
          </a:p>
          <a:p>
            <a:pPr lvl="1"/>
            <a:r>
              <a:rPr lang="en-US" sz="2000" dirty="0" smtClean="0"/>
              <a:t>LDAA	    $3000</a:t>
            </a:r>
          </a:p>
          <a:p>
            <a:pPr lvl="2"/>
            <a:r>
              <a:rPr lang="en-US" sz="1800" dirty="0" smtClean="0"/>
              <a:t>Load a byte value stored at address $3000 into the register A.</a:t>
            </a:r>
          </a:p>
          <a:p>
            <a:pPr lvl="2"/>
            <a:r>
              <a:rPr lang="en-US" sz="1800" dirty="0" smtClean="0"/>
              <a:t>LDAA    </a:t>
            </a:r>
            <a:r>
              <a:rPr lang="en-US" sz="1800" i="1" dirty="0" smtClean="0"/>
              <a:t>opr16a</a:t>
            </a:r>
            <a:r>
              <a:rPr lang="en-US" sz="1800" dirty="0" smtClean="0"/>
              <a:t>        (M) </a:t>
            </a:r>
            <a:r>
              <a:rPr lang="en-US" sz="1800" dirty="0" smtClean="0">
                <a:sym typeface="Wingdings" pitchFamily="2" charset="2"/>
              </a:rPr>
              <a:t> A         </a:t>
            </a:r>
            <a:r>
              <a:rPr lang="en-US" sz="1800" dirty="0" smtClean="0">
                <a:sym typeface="Wingdings" pitchFamily="2" charset="2"/>
              </a:rPr>
              <a:t>EXT    B6 </a:t>
            </a:r>
            <a:r>
              <a:rPr lang="en-US" sz="1800" dirty="0" err="1" smtClean="0">
                <a:sym typeface="Wingdings" pitchFamily="2" charset="2"/>
              </a:rPr>
              <a:t>hh</a:t>
            </a:r>
            <a:r>
              <a:rPr lang="en-US" sz="1800" dirty="0" smtClean="0">
                <a:sym typeface="Wingdings" pitchFamily="2" charset="2"/>
              </a:rPr>
              <a:t> </a:t>
            </a:r>
            <a:r>
              <a:rPr lang="en-US" sz="1800" dirty="0" err="1" smtClean="0">
                <a:sym typeface="Wingdings" pitchFamily="2" charset="2"/>
              </a:rPr>
              <a:t>ll</a:t>
            </a:r>
            <a:endParaRPr lang="en-US" sz="1800" dirty="0" smtClean="0">
              <a:sym typeface="Wingdings" pitchFamily="2" charset="2"/>
            </a:endParaRPr>
          </a:p>
          <a:p>
            <a:pPr lvl="2"/>
            <a:r>
              <a:rPr lang="en-US" sz="1800" dirty="0" smtClean="0">
                <a:sym typeface="Wingdings" pitchFamily="2" charset="2"/>
              </a:rPr>
              <a:t>98  A</a:t>
            </a:r>
            <a:endParaRPr lang="en-US" sz="1800" dirty="0" smtClean="0"/>
          </a:p>
          <a:p>
            <a:endParaRPr lang="en-US" sz="2400" dirty="0"/>
          </a:p>
        </p:txBody>
      </p:sp>
      <p:sp>
        <p:nvSpPr>
          <p:cNvPr id="4" name="Text Placeholder 3"/>
          <p:cNvSpPr>
            <a:spLocks noGrp="1"/>
          </p:cNvSpPr>
          <p:nvPr>
            <p:ph type="body" idx="10"/>
          </p:nvPr>
        </p:nvSpPr>
        <p:spPr/>
        <p:txBody>
          <a:bodyPr/>
          <a:lstStyle/>
          <a:p>
            <a:r>
              <a:rPr lang="en-US" dirty="0" smtClean="0"/>
              <a:t>Also called Absolute Addressing</a:t>
            </a:r>
            <a:endParaRPr lang="en-US" dirty="0"/>
          </a:p>
        </p:txBody>
      </p:sp>
      <p:sp>
        <p:nvSpPr>
          <p:cNvPr id="15" name="TextBox 14"/>
          <p:cNvSpPr txBox="1"/>
          <p:nvPr/>
        </p:nvSpPr>
        <p:spPr>
          <a:xfrm>
            <a:off x="571500" y="3050979"/>
            <a:ext cx="762000" cy="307777"/>
          </a:xfrm>
          <a:prstGeom prst="rect">
            <a:avLst/>
          </a:prstGeom>
          <a:noFill/>
        </p:spPr>
        <p:txBody>
          <a:bodyPr wrap="square" rtlCol="0">
            <a:spAutoFit/>
          </a:bodyPr>
          <a:lstStyle/>
          <a:p>
            <a:r>
              <a:rPr lang="en-US" sz="1400" dirty="0" smtClean="0"/>
              <a:t>2000</a:t>
            </a:r>
            <a:endParaRPr lang="en-US" sz="1400" dirty="0"/>
          </a:p>
        </p:txBody>
      </p:sp>
      <p:sp>
        <p:nvSpPr>
          <p:cNvPr id="16" name="TextBox 15"/>
          <p:cNvSpPr txBox="1"/>
          <p:nvPr/>
        </p:nvSpPr>
        <p:spPr>
          <a:xfrm>
            <a:off x="571500" y="3358757"/>
            <a:ext cx="762000" cy="307777"/>
          </a:xfrm>
          <a:prstGeom prst="rect">
            <a:avLst/>
          </a:prstGeom>
          <a:noFill/>
        </p:spPr>
        <p:txBody>
          <a:bodyPr wrap="square" rtlCol="0">
            <a:spAutoFit/>
          </a:bodyPr>
          <a:lstStyle/>
          <a:p>
            <a:r>
              <a:rPr lang="en-US" sz="1400" dirty="0" smtClean="0"/>
              <a:t>2001</a:t>
            </a:r>
            <a:endParaRPr lang="en-US" sz="1400" dirty="0"/>
          </a:p>
        </p:txBody>
      </p:sp>
      <p:sp>
        <p:nvSpPr>
          <p:cNvPr id="17" name="TextBox 16"/>
          <p:cNvSpPr txBox="1"/>
          <p:nvPr/>
        </p:nvSpPr>
        <p:spPr>
          <a:xfrm>
            <a:off x="571500" y="3663557"/>
            <a:ext cx="762000" cy="307777"/>
          </a:xfrm>
          <a:prstGeom prst="rect">
            <a:avLst/>
          </a:prstGeom>
          <a:noFill/>
        </p:spPr>
        <p:txBody>
          <a:bodyPr wrap="square" rtlCol="0">
            <a:spAutoFit/>
          </a:bodyPr>
          <a:lstStyle/>
          <a:p>
            <a:r>
              <a:rPr lang="en-US" sz="1400" dirty="0" smtClean="0"/>
              <a:t>2002</a:t>
            </a:r>
            <a:endParaRPr lang="en-US" sz="1400" dirty="0"/>
          </a:p>
        </p:txBody>
      </p:sp>
      <p:sp>
        <p:nvSpPr>
          <p:cNvPr id="18" name="Rectangle 17"/>
          <p:cNvSpPr/>
          <p:nvPr/>
        </p:nvSpPr>
        <p:spPr>
          <a:xfrm>
            <a:off x="1181100" y="3971335"/>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9" name="Rectangle 18"/>
          <p:cNvSpPr/>
          <p:nvPr/>
        </p:nvSpPr>
        <p:spPr>
          <a:xfrm>
            <a:off x="1181100" y="2286000"/>
            <a:ext cx="533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20" name="Rectangle 19"/>
          <p:cNvSpPr/>
          <p:nvPr/>
        </p:nvSpPr>
        <p:spPr>
          <a:xfrm>
            <a:off x="1181100" y="30539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B6</a:t>
            </a:r>
            <a:endParaRPr lang="en-US" sz="1400" dirty="0"/>
          </a:p>
        </p:txBody>
      </p:sp>
      <p:sp>
        <p:nvSpPr>
          <p:cNvPr id="21" name="Rectangle 20"/>
          <p:cNvSpPr/>
          <p:nvPr/>
        </p:nvSpPr>
        <p:spPr>
          <a:xfrm>
            <a:off x="1181100" y="33587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30</a:t>
            </a:r>
            <a:endParaRPr lang="en-US" sz="1400" dirty="0"/>
          </a:p>
        </p:txBody>
      </p:sp>
      <p:sp>
        <p:nvSpPr>
          <p:cNvPr id="22" name="Rectangle 21"/>
          <p:cNvSpPr/>
          <p:nvPr/>
        </p:nvSpPr>
        <p:spPr>
          <a:xfrm>
            <a:off x="1181100" y="36635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00</a:t>
            </a:r>
            <a:endParaRPr lang="en-US" sz="1400" dirty="0"/>
          </a:p>
        </p:txBody>
      </p:sp>
      <p:sp>
        <p:nvSpPr>
          <p:cNvPr id="23" name="TextBox 22"/>
          <p:cNvSpPr txBox="1"/>
          <p:nvPr/>
        </p:nvSpPr>
        <p:spPr>
          <a:xfrm>
            <a:off x="571500" y="4648200"/>
            <a:ext cx="762000" cy="307777"/>
          </a:xfrm>
          <a:prstGeom prst="rect">
            <a:avLst/>
          </a:prstGeom>
          <a:noFill/>
        </p:spPr>
        <p:txBody>
          <a:bodyPr wrap="square" rtlCol="0">
            <a:spAutoFit/>
          </a:bodyPr>
          <a:lstStyle/>
          <a:p>
            <a:r>
              <a:rPr lang="en-US" sz="1400" dirty="0" smtClean="0"/>
              <a:t>3000</a:t>
            </a:r>
            <a:endParaRPr lang="en-US" sz="1400" dirty="0"/>
          </a:p>
        </p:txBody>
      </p:sp>
      <p:sp>
        <p:nvSpPr>
          <p:cNvPr id="24" name="Rectangle 23"/>
          <p:cNvSpPr/>
          <p:nvPr/>
        </p:nvSpPr>
        <p:spPr>
          <a:xfrm>
            <a:off x="1181100" y="4648201"/>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98</a:t>
            </a:r>
            <a:endParaRPr lang="en-US" sz="1400" dirty="0"/>
          </a:p>
        </p:txBody>
      </p:sp>
      <p:sp>
        <p:nvSpPr>
          <p:cNvPr id="25" name="Rectangle 24"/>
          <p:cNvSpPr/>
          <p:nvPr/>
        </p:nvSpPr>
        <p:spPr>
          <a:xfrm>
            <a:off x="1181100" y="4955977"/>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Tree>
    <p:extLst>
      <p:ext uri="{BB962C8B-B14F-4D97-AF65-F5344CB8AC3E}">
        <p14:creationId xmlns:p14="http://schemas.microsoft.com/office/powerpoint/2010/main" val="4113171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20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Direct Addressing (DIR)</a:t>
            </a:r>
            <a:endParaRPr lang="en-US" dirty="0"/>
          </a:p>
        </p:txBody>
      </p:sp>
      <p:sp>
        <p:nvSpPr>
          <p:cNvPr id="3" name="Content Placeholder 2"/>
          <p:cNvSpPr>
            <a:spLocks noGrp="1"/>
          </p:cNvSpPr>
          <p:nvPr>
            <p:ph idx="1"/>
          </p:nvPr>
        </p:nvSpPr>
        <p:spPr>
          <a:xfrm>
            <a:off x="1828800" y="1600201"/>
            <a:ext cx="6991672" cy="5029200"/>
          </a:xfrm>
        </p:spPr>
        <p:txBody>
          <a:bodyPr>
            <a:noAutofit/>
          </a:bodyPr>
          <a:lstStyle/>
          <a:p>
            <a:r>
              <a:rPr lang="en-US" dirty="0" smtClean="0"/>
              <a:t>Effective address:</a:t>
            </a:r>
          </a:p>
          <a:p>
            <a:pPr lvl="1"/>
            <a:r>
              <a:rPr lang="en-US" dirty="0" smtClean="0"/>
              <a:t>This addressing mode only supplies </a:t>
            </a:r>
            <a:r>
              <a:rPr lang="en-US" dirty="0" smtClean="0">
                <a:solidFill>
                  <a:srgbClr val="FF0000"/>
                </a:solidFill>
              </a:rPr>
              <a:t>the lower byte of the address</a:t>
            </a:r>
            <a:r>
              <a:rPr lang="en-US" dirty="0" smtClean="0"/>
              <a:t>.</a:t>
            </a:r>
          </a:p>
          <a:p>
            <a:pPr lvl="1"/>
            <a:r>
              <a:rPr lang="en-US" dirty="0" smtClean="0"/>
              <a:t>Extend the one byte address to two-bytes by concatenating $00 to the beginning of the operand.</a:t>
            </a:r>
          </a:p>
          <a:p>
            <a:r>
              <a:rPr lang="en-US" dirty="0" smtClean="0"/>
              <a:t>Format:</a:t>
            </a:r>
          </a:p>
          <a:p>
            <a:pPr lvl="1"/>
            <a:r>
              <a:rPr lang="en-US" dirty="0" smtClean="0"/>
              <a:t>One byte hexadecimal number (2-digit) preceded with a $.</a:t>
            </a:r>
          </a:p>
          <a:p>
            <a:r>
              <a:rPr lang="en-US" dirty="0" smtClean="0"/>
              <a:t>Example:</a:t>
            </a:r>
          </a:p>
          <a:p>
            <a:pPr lvl="1"/>
            <a:r>
              <a:rPr lang="en-US" dirty="0" smtClean="0"/>
              <a:t>(Assuming the instruction is stored at $2000)</a:t>
            </a:r>
          </a:p>
          <a:p>
            <a:pPr lvl="1"/>
            <a:r>
              <a:rPr lang="en-US" dirty="0" smtClean="0"/>
              <a:t>LDAA	    $80</a:t>
            </a:r>
          </a:p>
          <a:p>
            <a:pPr lvl="2"/>
            <a:r>
              <a:rPr lang="en-US" sz="1800" dirty="0" smtClean="0"/>
              <a:t>Load a byte value stored at address $</a:t>
            </a:r>
            <a:r>
              <a:rPr lang="en-US" sz="2000" b="1" dirty="0" smtClean="0">
                <a:solidFill>
                  <a:srgbClr val="FF0000"/>
                </a:solidFill>
                <a:effectLst>
                  <a:outerShdw blurRad="38100" dist="38100" dir="2700000" algn="tl">
                    <a:srgbClr val="000000">
                      <a:alpha val="43137"/>
                    </a:srgbClr>
                  </a:outerShdw>
                </a:effectLst>
              </a:rPr>
              <a:t>00</a:t>
            </a:r>
            <a:r>
              <a:rPr lang="en-US" sz="1800" dirty="0" smtClean="0"/>
              <a:t>80 into the register A.</a:t>
            </a:r>
          </a:p>
          <a:p>
            <a:pPr lvl="2"/>
            <a:r>
              <a:rPr lang="en-US" sz="1800" dirty="0" smtClean="0"/>
              <a:t>LDAA    </a:t>
            </a:r>
            <a:r>
              <a:rPr lang="en-US" sz="1800" i="1" dirty="0" smtClean="0"/>
              <a:t>opr8a</a:t>
            </a:r>
            <a:r>
              <a:rPr lang="en-US" sz="1800" dirty="0" smtClean="0"/>
              <a:t>        (M) </a:t>
            </a:r>
            <a:r>
              <a:rPr lang="en-US" sz="1800" dirty="0" smtClean="0">
                <a:sym typeface="Wingdings" pitchFamily="2" charset="2"/>
              </a:rPr>
              <a:t> A         DIR    96 </a:t>
            </a:r>
            <a:r>
              <a:rPr lang="en-US" sz="1800" dirty="0" err="1" smtClean="0">
                <a:sym typeface="Wingdings" pitchFamily="2" charset="2"/>
              </a:rPr>
              <a:t>dd</a:t>
            </a:r>
            <a:endParaRPr lang="en-US" sz="1800" dirty="0" smtClean="0">
              <a:sym typeface="Wingdings" pitchFamily="2" charset="2"/>
            </a:endParaRPr>
          </a:p>
          <a:p>
            <a:pPr lvl="2"/>
            <a:r>
              <a:rPr lang="en-US" sz="1800" dirty="0" smtClean="0">
                <a:sym typeface="Wingdings" pitchFamily="2" charset="2"/>
              </a:rPr>
              <a:t>98  A</a:t>
            </a:r>
            <a:endParaRPr lang="en-US" sz="1800" dirty="0" smtClean="0"/>
          </a:p>
          <a:p>
            <a:endParaRPr lang="en-US" dirty="0"/>
          </a:p>
        </p:txBody>
      </p:sp>
      <p:sp>
        <p:nvSpPr>
          <p:cNvPr id="4" name="Text Placeholder 3"/>
          <p:cNvSpPr>
            <a:spLocks noGrp="1"/>
          </p:cNvSpPr>
          <p:nvPr>
            <p:ph type="body" idx="10"/>
          </p:nvPr>
        </p:nvSpPr>
        <p:spPr/>
        <p:txBody>
          <a:bodyPr/>
          <a:lstStyle/>
          <a:p>
            <a:r>
              <a:rPr lang="en-US" dirty="0" smtClean="0"/>
              <a:t>Also called Zero-Paging Addressing</a:t>
            </a:r>
            <a:endParaRPr lang="en-US" dirty="0"/>
          </a:p>
        </p:txBody>
      </p:sp>
      <p:sp>
        <p:nvSpPr>
          <p:cNvPr id="15" name="TextBox 14"/>
          <p:cNvSpPr txBox="1"/>
          <p:nvPr/>
        </p:nvSpPr>
        <p:spPr>
          <a:xfrm>
            <a:off x="571500" y="4270179"/>
            <a:ext cx="762000" cy="307777"/>
          </a:xfrm>
          <a:prstGeom prst="rect">
            <a:avLst/>
          </a:prstGeom>
          <a:noFill/>
        </p:spPr>
        <p:txBody>
          <a:bodyPr wrap="square" rtlCol="0">
            <a:spAutoFit/>
          </a:bodyPr>
          <a:lstStyle/>
          <a:p>
            <a:r>
              <a:rPr lang="en-US" sz="1400" dirty="0" smtClean="0"/>
              <a:t>2000</a:t>
            </a:r>
            <a:endParaRPr lang="en-US" sz="1400" dirty="0"/>
          </a:p>
        </p:txBody>
      </p:sp>
      <p:sp>
        <p:nvSpPr>
          <p:cNvPr id="16" name="TextBox 15"/>
          <p:cNvSpPr txBox="1"/>
          <p:nvPr/>
        </p:nvSpPr>
        <p:spPr>
          <a:xfrm>
            <a:off x="571500" y="4577957"/>
            <a:ext cx="762000" cy="307777"/>
          </a:xfrm>
          <a:prstGeom prst="rect">
            <a:avLst/>
          </a:prstGeom>
          <a:noFill/>
        </p:spPr>
        <p:txBody>
          <a:bodyPr wrap="square" rtlCol="0">
            <a:spAutoFit/>
          </a:bodyPr>
          <a:lstStyle/>
          <a:p>
            <a:r>
              <a:rPr lang="en-US" sz="1400" dirty="0" smtClean="0"/>
              <a:t>2001</a:t>
            </a:r>
            <a:endParaRPr lang="en-US" sz="1400" dirty="0"/>
          </a:p>
        </p:txBody>
      </p:sp>
      <p:sp>
        <p:nvSpPr>
          <p:cNvPr id="18" name="Rectangle 17"/>
          <p:cNvSpPr/>
          <p:nvPr/>
        </p:nvSpPr>
        <p:spPr>
          <a:xfrm>
            <a:off x="1181100" y="4876800"/>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9" name="Rectangle 18"/>
          <p:cNvSpPr/>
          <p:nvPr/>
        </p:nvSpPr>
        <p:spPr>
          <a:xfrm>
            <a:off x="1181100" y="3505200"/>
            <a:ext cx="533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20" name="Rectangle 19"/>
          <p:cNvSpPr/>
          <p:nvPr/>
        </p:nvSpPr>
        <p:spPr>
          <a:xfrm>
            <a:off x="1181100" y="42731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B6</a:t>
            </a:r>
            <a:endParaRPr lang="en-US" sz="1400" dirty="0"/>
          </a:p>
        </p:txBody>
      </p:sp>
      <p:sp>
        <p:nvSpPr>
          <p:cNvPr id="21" name="Rectangle 20"/>
          <p:cNvSpPr/>
          <p:nvPr/>
        </p:nvSpPr>
        <p:spPr>
          <a:xfrm>
            <a:off x="1181100" y="45779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30</a:t>
            </a:r>
            <a:endParaRPr lang="en-US" sz="1400" dirty="0"/>
          </a:p>
        </p:txBody>
      </p:sp>
      <p:sp>
        <p:nvSpPr>
          <p:cNvPr id="23" name="TextBox 22"/>
          <p:cNvSpPr txBox="1"/>
          <p:nvPr/>
        </p:nvSpPr>
        <p:spPr>
          <a:xfrm>
            <a:off x="571500" y="3197423"/>
            <a:ext cx="762000" cy="307777"/>
          </a:xfrm>
          <a:prstGeom prst="rect">
            <a:avLst/>
          </a:prstGeom>
          <a:noFill/>
        </p:spPr>
        <p:txBody>
          <a:bodyPr wrap="square" rtlCol="0">
            <a:spAutoFit/>
          </a:bodyPr>
          <a:lstStyle/>
          <a:p>
            <a:r>
              <a:rPr lang="en-US" sz="1400" dirty="0" smtClean="0"/>
              <a:t>0080</a:t>
            </a:r>
            <a:endParaRPr lang="en-US" sz="1400" dirty="0"/>
          </a:p>
        </p:txBody>
      </p:sp>
      <p:sp>
        <p:nvSpPr>
          <p:cNvPr id="24" name="Rectangle 23"/>
          <p:cNvSpPr/>
          <p:nvPr/>
        </p:nvSpPr>
        <p:spPr>
          <a:xfrm>
            <a:off x="1181100" y="3197424"/>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98</a:t>
            </a:r>
            <a:endParaRPr lang="en-US" sz="1400" dirty="0"/>
          </a:p>
        </p:txBody>
      </p:sp>
      <p:sp>
        <p:nvSpPr>
          <p:cNvPr id="25" name="Rectangle 24"/>
          <p:cNvSpPr/>
          <p:nvPr/>
        </p:nvSpPr>
        <p:spPr>
          <a:xfrm>
            <a:off x="1181100" y="2520557"/>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Tree>
    <p:extLst>
      <p:ext uri="{BB962C8B-B14F-4D97-AF65-F5344CB8AC3E}">
        <p14:creationId xmlns:p14="http://schemas.microsoft.com/office/powerpoint/2010/main" val="1893469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20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Direct </a:t>
            </a:r>
            <a:r>
              <a:rPr lang="en-US" dirty="0" smtClean="0"/>
              <a:t>Addressing and Extended Addressing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75" y="1196752"/>
            <a:ext cx="8176125" cy="4783816"/>
          </a:xfrm>
          <a:prstGeom prst="rect">
            <a:avLst/>
          </a:prstGeom>
        </p:spPr>
      </p:pic>
    </p:spTree>
    <p:extLst>
      <p:ext uri="{BB962C8B-B14F-4D97-AF65-F5344CB8AC3E}">
        <p14:creationId xmlns:p14="http://schemas.microsoft.com/office/powerpoint/2010/main" val="31765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Inherent Addressing (INH)</a:t>
            </a:r>
            <a:endParaRPr lang="en-US" dirty="0"/>
          </a:p>
        </p:txBody>
      </p:sp>
      <p:sp>
        <p:nvSpPr>
          <p:cNvPr id="3" name="Content Placeholder 2"/>
          <p:cNvSpPr>
            <a:spLocks noGrp="1"/>
          </p:cNvSpPr>
          <p:nvPr>
            <p:ph idx="1"/>
          </p:nvPr>
        </p:nvSpPr>
        <p:spPr>
          <a:xfrm>
            <a:off x="1828800" y="1600201"/>
            <a:ext cx="6858000" cy="5029200"/>
          </a:xfrm>
        </p:spPr>
        <p:txBody>
          <a:bodyPr>
            <a:normAutofit/>
          </a:bodyPr>
          <a:lstStyle/>
          <a:p>
            <a:r>
              <a:rPr lang="en-US" sz="2400" dirty="0" smtClean="0"/>
              <a:t>Effective address:</a:t>
            </a:r>
          </a:p>
          <a:p>
            <a:pPr lvl="1"/>
            <a:r>
              <a:rPr lang="en-US" sz="2000" dirty="0" smtClean="0"/>
              <a:t>No operation. </a:t>
            </a:r>
          </a:p>
          <a:p>
            <a:r>
              <a:rPr lang="en-US" sz="2400" dirty="0" smtClean="0"/>
              <a:t>Format:</a:t>
            </a:r>
          </a:p>
          <a:p>
            <a:pPr lvl="1"/>
            <a:r>
              <a:rPr lang="en-US" sz="2000" dirty="0" smtClean="0"/>
              <a:t>No operand.</a:t>
            </a:r>
          </a:p>
          <a:p>
            <a:r>
              <a:rPr lang="en-US" sz="2400" dirty="0" smtClean="0"/>
              <a:t>Example:</a:t>
            </a:r>
          </a:p>
          <a:p>
            <a:pPr lvl="1"/>
            <a:r>
              <a:rPr lang="en-US" sz="2000" dirty="0" smtClean="0"/>
              <a:t>(Assuming the instruction is stored at $2000)</a:t>
            </a:r>
          </a:p>
          <a:p>
            <a:pPr lvl="1"/>
            <a:r>
              <a:rPr lang="en-US" sz="2000" dirty="0" smtClean="0"/>
              <a:t>INCA</a:t>
            </a:r>
          </a:p>
          <a:p>
            <a:pPr lvl="2"/>
            <a:r>
              <a:rPr lang="en-US" sz="1800" dirty="0" smtClean="0"/>
              <a:t>Increase register A by 1</a:t>
            </a:r>
          </a:p>
          <a:p>
            <a:pPr lvl="2"/>
            <a:r>
              <a:rPr lang="en-US" sz="1800" dirty="0" smtClean="0"/>
              <a:t>INCA                  (A) + $01 </a:t>
            </a:r>
            <a:r>
              <a:rPr lang="en-US" sz="1800" dirty="0" smtClean="0">
                <a:sym typeface="Wingdings" pitchFamily="2" charset="2"/>
              </a:rPr>
              <a:t> A         INH    42</a:t>
            </a:r>
          </a:p>
          <a:p>
            <a:pPr lvl="2"/>
            <a:endParaRPr lang="en-US" sz="1800" dirty="0" smtClean="0"/>
          </a:p>
          <a:p>
            <a:endParaRPr lang="en-US" sz="2400" dirty="0"/>
          </a:p>
        </p:txBody>
      </p:sp>
      <p:sp>
        <p:nvSpPr>
          <p:cNvPr id="4" name="Text Placeholder 3"/>
          <p:cNvSpPr>
            <a:spLocks noGrp="1"/>
          </p:cNvSpPr>
          <p:nvPr>
            <p:ph type="body" idx="10"/>
          </p:nvPr>
        </p:nvSpPr>
        <p:spPr/>
        <p:txBody>
          <a:bodyPr/>
          <a:lstStyle/>
          <a:p>
            <a:r>
              <a:rPr lang="en-US" dirty="0" smtClean="0"/>
              <a:t>Also called Implied Addressing</a:t>
            </a:r>
            <a:endParaRPr lang="en-US" dirty="0"/>
          </a:p>
        </p:txBody>
      </p:sp>
      <p:sp>
        <p:nvSpPr>
          <p:cNvPr id="15" name="TextBox 14"/>
          <p:cNvSpPr txBox="1"/>
          <p:nvPr/>
        </p:nvSpPr>
        <p:spPr>
          <a:xfrm>
            <a:off x="571500" y="4270179"/>
            <a:ext cx="762000" cy="307777"/>
          </a:xfrm>
          <a:prstGeom prst="rect">
            <a:avLst/>
          </a:prstGeom>
          <a:noFill/>
        </p:spPr>
        <p:txBody>
          <a:bodyPr wrap="square" rtlCol="0">
            <a:spAutoFit/>
          </a:bodyPr>
          <a:lstStyle/>
          <a:p>
            <a:r>
              <a:rPr lang="en-US" sz="1400" dirty="0" smtClean="0"/>
              <a:t>2000</a:t>
            </a:r>
            <a:endParaRPr lang="en-US" sz="1400" dirty="0"/>
          </a:p>
        </p:txBody>
      </p:sp>
      <p:sp>
        <p:nvSpPr>
          <p:cNvPr id="18" name="Rectangle 17"/>
          <p:cNvSpPr/>
          <p:nvPr/>
        </p:nvSpPr>
        <p:spPr>
          <a:xfrm>
            <a:off x="1181100" y="4572000"/>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9" name="Rectangle 18"/>
          <p:cNvSpPr/>
          <p:nvPr/>
        </p:nvSpPr>
        <p:spPr>
          <a:xfrm>
            <a:off x="1181100" y="3505200"/>
            <a:ext cx="533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20" name="Rectangle 19"/>
          <p:cNvSpPr/>
          <p:nvPr/>
        </p:nvSpPr>
        <p:spPr>
          <a:xfrm>
            <a:off x="1181100" y="4273158"/>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42</a:t>
            </a:r>
            <a:endParaRPr lang="en-US" sz="1400" dirty="0"/>
          </a:p>
        </p:txBody>
      </p:sp>
    </p:spTree>
    <p:extLst>
      <p:ext uri="{BB962C8B-B14F-4D97-AF65-F5344CB8AC3E}">
        <p14:creationId xmlns:p14="http://schemas.microsoft.com/office/powerpoint/2010/main" val="3227352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Immediate Addressing (IMM)</a:t>
            </a:r>
            <a:endParaRPr lang="en-US" dirty="0"/>
          </a:p>
        </p:txBody>
      </p:sp>
      <p:sp>
        <p:nvSpPr>
          <p:cNvPr id="3" name="Content Placeholder 2"/>
          <p:cNvSpPr>
            <a:spLocks noGrp="1"/>
          </p:cNvSpPr>
          <p:nvPr>
            <p:ph idx="1"/>
          </p:nvPr>
        </p:nvSpPr>
        <p:spPr>
          <a:xfrm>
            <a:off x="1828800" y="1600201"/>
            <a:ext cx="6858000" cy="5029200"/>
          </a:xfrm>
        </p:spPr>
        <p:txBody>
          <a:bodyPr>
            <a:normAutofit fontScale="92500" lnSpcReduction="20000"/>
          </a:bodyPr>
          <a:lstStyle/>
          <a:p>
            <a:r>
              <a:rPr lang="en-US" dirty="0" smtClean="0"/>
              <a:t>Effective address:</a:t>
            </a:r>
          </a:p>
          <a:p>
            <a:pPr lvl="1"/>
            <a:r>
              <a:rPr lang="en-US" dirty="0" smtClean="0"/>
              <a:t>No operation. The data itself is supplied as the operand.</a:t>
            </a:r>
          </a:p>
          <a:p>
            <a:r>
              <a:rPr lang="en-US" dirty="0" smtClean="0"/>
              <a:t>Format:</a:t>
            </a:r>
          </a:p>
          <a:p>
            <a:pPr lvl="1"/>
            <a:r>
              <a:rPr lang="en-US" dirty="0" smtClean="0">
                <a:solidFill>
                  <a:srgbClr val="FF0000"/>
                </a:solidFill>
              </a:rPr>
              <a:t>Number preceded with a </a:t>
            </a:r>
            <a:r>
              <a:rPr lang="en-US" dirty="0" smtClean="0">
                <a:solidFill>
                  <a:srgbClr val="FF0000"/>
                </a:solidFill>
              </a:rPr>
              <a:t>#</a:t>
            </a:r>
            <a:r>
              <a:rPr lang="en-US" dirty="0" smtClean="0"/>
              <a:t>. </a:t>
            </a:r>
            <a:r>
              <a:rPr lang="en-US" dirty="0" smtClean="0"/>
              <a:t>‘#’ is followed by a number that is a </a:t>
            </a:r>
            <a:r>
              <a:rPr lang="en-US" b="1" u="sng" dirty="0" smtClean="0"/>
              <a:t>value</a:t>
            </a:r>
            <a:r>
              <a:rPr lang="en-US" dirty="0" smtClean="0"/>
              <a:t> instead of an </a:t>
            </a:r>
            <a:r>
              <a:rPr lang="en-US" b="1" u="sng" dirty="0" smtClean="0"/>
              <a:t>address</a:t>
            </a:r>
            <a:r>
              <a:rPr lang="en-US" dirty="0" smtClean="0"/>
              <a:t>!</a:t>
            </a:r>
          </a:p>
          <a:p>
            <a:r>
              <a:rPr lang="en-US" dirty="0" smtClean="0"/>
              <a:t>Example:</a:t>
            </a:r>
          </a:p>
          <a:p>
            <a:pPr lvl="1"/>
            <a:r>
              <a:rPr lang="en-US" dirty="0" smtClean="0"/>
              <a:t>	(Assuming the instruction is stored at $2000)</a:t>
            </a:r>
          </a:p>
          <a:p>
            <a:pPr lvl="1"/>
            <a:r>
              <a:rPr lang="en-US" dirty="0" smtClean="0"/>
              <a:t>LDAA	    #$80</a:t>
            </a:r>
          </a:p>
          <a:p>
            <a:pPr lvl="2"/>
            <a:r>
              <a:rPr lang="en-US" dirty="0" smtClean="0"/>
              <a:t>Load a byte value(the operand itself) into the register A.</a:t>
            </a:r>
          </a:p>
          <a:p>
            <a:pPr lvl="2"/>
            <a:r>
              <a:rPr lang="en-US" dirty="0" smtClean="0">
                <a:sym typeface="Wingdings" pitchFamily="2" charset="2"/>
              </a:rPr>
              <a:t>80</a:t>
            </a:r>
            <a:r>
              <a:rPr lang="en-US" baseline="-25000" dirty="0" smtClean="0">
                <a:sym typeface="Wingdings" pitchFamily="2" charset="2"/>
              </a:rPr>
              <a:t>16</a:t>
            </a:r>
            <a:r>
              <a:rPr lang="en-US" dirty="0" smtClean="0">
                <a:sym typeface="Wingdings" pitchFamily="2" charset="2"/>
              </a:rPr>
              <a:t>  A</a:t>
            </a:r>
          </a:p>
          <a:p>
            <a:pPr lvl="1"/>
            <a:r>
              <a:rPr lang="en-US" dirty="0" smtClean="0">
                <a:sym typeface="Wingdings" pitchFamily="2" charset="2"/>
              </a:rPr>
              <a:t>LDD     #1000</a:t>
            </a:r>
          </a:p>
          <a:p>
            <a:pPr lvl="2"/>
            <a:r>
              <a:rPr lang="en-US" dirty="0" smtClean="0">
                <a:sym typeface="Wingdings" pitchFamily="2" charset="2"/>
              </a:rPr>
              <a:t>1000 is 03E8</a:t>
            </a:r>
            <a:r>
              <a:rPr lang="en-US" baseline="-25000" dirty="0" smtClean="0">
                <a:sym typeface="Wingdings" pitchFamily="2" charset="2"/>
              </a:rPr>
              <a:t>16</a:t>
            </a:r>
            <a:r>
              <a:rPr lang="en-US" dirty="0" smtClean="0">
                <a:sym typeface="Wingdings" pitchFamily="2" charset="2"/>
              </a:rPr>
              <a:t> D (meaning 03  A and E8  B)</a:t>
            </a:r>
          </a:p>
          <a:p>
            <a:r>
              <a:rPr lang="en-US" dirty="0" smtClean="0">
                <a:sym typeface="Wingdings" pitchFamily="2" charset="2"/>
              </a:rPr>
              <a:t>The size of an operand</a:t>
            </a:r>
          </a:p>
          <a:p>
            <a:pPr lvl="1"/>
            <a:r>
              <a:rPr lang="en-US" dirty="0" smtClean="0">
                <a:sym typeface="Wingdings" pitchFamily="2" charset="2"/>
              </a:rPr>
              <a:t>Register A and B have one-byte immediate operands.</a:t>
            </a:r>
          </a:p>
          <a:p>
            <a:pPr lvl="1"/>
            <a:r>
              <a:rPr lang="en-US" dirty="0" smtClean="0">
                <a:sym typeface="Wingdings" pitchFamily="2" charset="2"/>
              </a:rPr>
              <a:t>Register D, X, Y, SP, and PC have two-byte ones.</a:t>
            </a:r>
            <a:endParaRPr lang="en-US" dirty="0" smtClean="0"/>
          </a:p>
          <a:p>
            <a:endParaRPr lang="en-US" dirty="0"/>
          </a:p>
        </p:txBody>
      </p:sp>
      <p:sp>
        <p:nvSpPr>
          <p:cNvPr id="4" name="Text Placeholder 3"/>
          <p:cNvSpPr>
            <a:spLocks noGrp="1"/>
          </p:cNvSpPr>
          <p:nvPr>
            <p:ph type="body" idx="10"/>
          </p:nvPr>
        </p:nvSpPr>
        <p:spPr/>
        <p:txBody>
          <a:bodyPr/>
          <a:lstStyle/>
          <a:p>
            <a:endParaRPr lang="en-US" dirty="0"/>
          </a:p>
        </p:txBody>
      </p:sp>
      <p:sp>
        <p:nvSpPr>
          <p:cNvPr id="15" name="TextBox 14"/>
          <p:cNvSpPr txBox="1"/>
          <p:nvPr/>
        </p:nvSpPr>
        <p:spPr>
          <a:xfrm>
            <a:off x="571500" y="2297913"/>
            <a:ext cx="762000" cy="307777"/>
          </a:xfrm>
          <a:prstGeom prst="rect">
            <a:avLst/>
          </a:prstGeom>
          <a:noFill/>
        </p:spPr>
        <p:txBody>
          <a:bodyPr wrap="square" rtlCol="0">
            <a:spAutoFit/>
          </a:bodyPr>
          <a:lstStyle/>
          <a:p>
            <a:r>
              <a:rPr lang="en-US" sz="1400" dirty="0" smtClean="0"/>
              <a:t>2000</a:t>
            </a:r>
            <a:endParaRPr lang="en-US" sz="1400" dirty="0"/>
          </a:p>
        </p:txBody>
      </p:sp>
      <p:sp>
        <p:nvSpPr>
          <p:cNvPr id="16" name="TextBox 15"/>
          <p:cNvSpPr txBox="1"/>
          <p:nvPr/>
        </p:nvSpPr>
        <p:spPr>
          <a:xfrm>
            <a:off x="571500" y="2605691"/>
            <a:ext cx="762000" cy="307777"/>
          </a:xfrm>
          <a:prstGeom prst="rect">
            <a:avLst/>
          </a:prstGeom>
          <a:noFill/>
        </p:spPr>
        <p:txBody>
          <a:bodyPr wrap="square" rtlCol="0">
            <a:spAutoFit/>
          </a:bodyPr>
          <a:lstStyle/>
          <a:p>
            <a:r>
              <a:rPr lang="en-US" sz="1400" dirty="0" smtClean="0"/>
              <a:t>2001</a:t>
            </a:r>
            <a:endParaRPr lang="en-US" sz="1400" dirty="0"/>
          </a:p>
        </p:txBody>
      </p:sp>
      <p:sp>
        <p:nvSpPr>
          <p:cNvPr id="18" name="Rectangle 17"/>
          <p:cNvSpPr/>
          <p:nvPr/>
        </p:nvSpPr>
        <p:spPr>
          <a:xfrm>
            <a:off x="1181100" y="2904534"/>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9" name="Rectangle 18"/>
          <p:cNvSpPr/>
          <p:nvPr/>
        </p:nvSpPr>
        <p:spPr>
          <a:xfrm>
            <a:off x="1181912" y="5638798"/>
            <a:ext cx="5334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20" name="Rectangle 19"/>
          <p:cNvSpPr/>
          <p:nvPr/>
        </p:nvSpPr>
        <p:spPr>
          <a:xfrm>
            <a:off x="1181100" y="230089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86</a:t>
            </a:r>
            <a:endParaRPr lang="en-US" sz="1400" dirty="0"/>
          </a:p>
        </p:txBody>
      </p:sp>
      <p:sp>
        <p:nvSpPr>
          <p:cNvPr id="21" name="Rectangle 20"/>
          <p:cNvSpPr/>
          <p:nvPr/>
        </p:nvSpPr>
        <p:spPr>
          <a:xfrm>
            <a:off x="1181100" y="260569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80</a:t>
            </a:r>
            <a:endParaRPr lang="en-US" sz="1400" dirty="0"/>
          </a:p>
        </p:txBody>
      </p:sp>
      <p:sp>
        <p:nvSpPr>
          <p:cNvPr id="23" name="TextBox 22"/>
          <p:cNvSpPr txBox="1"/>
          <p:nvPr/>
        </p:nvSpPr>
        <p:spPr>
          <a:xfrm>
            <a:off x="572312" y="4715467"/>
            <a:ext cx="762000" cy="307777"/>
          </a:xfrm>
          <a:prstGeom prst="rect">
            <a:avLst/>
          </a:prstGeom>
          <a:noFill/>
        </p:spPr>
        <p:txBody>
          <a:bodyPr wrap="square" rtlCol="0">
            <a:spAutoFit/>
          </a:bodyPr>
          <a:lstStyle/>
          <a:p>
            <a:r>
              <a:rPr lang="en-US" sz="1400" dirty="0" smtClean="0"/>
              <a:t>2000</a:t>
            </a:r>
            <a:endParaRPr lang="en-US" sz="1400" dirty="0"/>
          </a:p>
        </p:txBody>
      </p:sp>
      <p:sp>
        <p:nvSpPr>
          <p:cNvPr id="24" name="Rectangle 23"/>
          <p:cNvSpPr/>
          <p:nvPr/>
        </p:nvSpPr>
        <p:spPr>
          <a:xfrm>
            <a:off x="1181100" y="4715467"/>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CC</a:t>
            </a:r>
            <a:endParaRPr lang="en-US" sz="1400" dirty="0"/>
          </a:p>
        </p:txBody>
      </p:sp>
      <p:sp>
        <p:nvSpPr>
          <p:cNvPr id="25" name="Rectangle 24"/>
          <p:cNvSpPr/>
          <p:nvPr/>
        </p:nvSpPr>
        <p:spPr>
          <a:xfrm>
            <a:off x="1181100" y="4038600"/>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4" name="Rectangle 13"/>
          <p:cNvSpPr/>
          <p:nvPr/>
        </p:nvSpPr>
        <p:spPr>
          <a:xfrm>
            <a:off x="1181100" y="1624026"/>
            <a:ext cx="533400" cy="67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a:t>
            </a:r>
          </a:p>
          <a:p>
            <a:pPr algn="ctr"/>
            <a:r>
              <a:rPr lang="en-US" sz="1400" dirty="0" smtClean="0"/>
              <a:t>.</a:t>
            </a:r>
            <a:endParaRPr lang="en-US" sz="1400" dirty="0"/>
          </a:p>
        </p:txBody>
      </p:sp>
      <p:sp>
        <p:nvSpPr>
          <p:cNvPr id="17" name="TextBox 16"/>
          <p:cNvSpPr txBox="1"/>
          <p:nvPr/>
        </p:nvSpPr>
        <p:spPr>
          <a:xfrm>
            <a:off x="572312" y="5023243"/>
            <a:ext cx="762000" cy="307777"/>
          </a:xfrm>
          <a:prstGeom prst="rect">
            <a:avLst/>
          </a:prstGeom>
          <a:noFill/>
        </p:spPr>
        <p:txBody>
          <a:bodyPr wrap="square" rtlCol="0">
            <a:spAutoFit/>
          </a:bodyPr>
          <a:lstStyle/>
          <a:p>
            <a:r>
              <a:rPr lang="en-US" sz="1400" dirty="0" smtClean="0"/>
              <a:t>2001</a:t>
            </a:r>
            <a:endParaRPr lang="en-US" sz="1400" dirty="0"/>
          </a:p>
        </p:txBody>
      </p:sp>
      <p:sp>
        <p:nvSpPr>
          <p:cNvPr id="22" name="TextBox 21"/>
          <p:cNvSpPr txBox="1"/>
          <p:nvPr/>
        </p:nvSpPr>
        <p:spPr>
          <a:xfrm>
            <a:off x="572312" y="5331021"/>
            <a:ext cx="762000" cy="307777"/>
          </a:xfrm>
          <a:prstGeom prst="rect">
            <a:avLst/>
          </a:prstGeom>
          <a:noFill/>
        </p:spPr>
        <p:txBody>
          <a:bodyPr wrap="square" rtlCol="0">
            <a:spAutoFit/>
          </a:bodyPr>
          <a:lstStyle/>
          <a:p>
            <a:r>
              <a:rPr lang="en-US" sz="1400" dirty="0" smtClean="0"/>
              <a:t>2002</a:t>
            </a:r>
            <a:endParaRPr lang="en-US" sz="1400" dirty="0"/>
          </a:p>
        </p:txBody>
      </p:sp>
      <p:sp>
        <p:nvSpPr>
          <p:cNvPr id="26" name="Rectangle 25"/>
          <p:cNvSpPr/>
          <p:nvPr/>
        </p:nvSpPr>
        <p:spPr>
          <a:xfrm>
            <a:off x="1181912" y="502622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03</a:t>
            </a:r>
            <a:endParaRPr lang="en-US" sz="1400" dirty="0"/>
          </a:p>
        </p:txBody>
      </p:sp>
      <p:sp>
        <p:nvSpPr>
          <p:cNvPr id="27" name="Rectangle 26"/>
          <p:cNvSpPr/>
          <p:nvPr/>
        </p:nvSpPr>
        <p:spPr>
          <a:xfrm>
            <a:off x="1181912" y="5331022"/>
            <a:ext cx="533400" cy="3077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E8</a:t>
            </a:r>
            <a:endParaRPr lang="en-US" sz="1400" dirty="0"/>
          </a:p>
        </p:txBody>
      </p:sp>
    </p:spTree>
    <p:extLst>
      <p:ext uri="{BB962C8B-B14F-4D97-AF65-F5344CB8AC3E}">
        <p14:creationId xmlns:p14="http://schemas.microsoft.com/office/powerpoint/2010/main" val="384389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20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Immediate Addressing (IMM)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71731"/>
            <a:ext cx="8423125" cy="5353613"/>
          </a:xfrm>
          <a:prstGeom prst="rect">
            <a:avLst/>
          </a:prstGeom>
        </p:spPr>
      </p:pic>
    </p:spTree>
    <p:extLst>
      <p:ext uri="{BB962C8B-B14F-4D97-AF65-F5344CB8AC3E}">
        <p14:creationId xmlns:p14="http://schemas.microsoft.com/office/powerpoint/2010/main" val="258718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lstStyle/>
          <a:p>
            <a:r>
              <a:rPr lang="en-US" dirty="0"/>
              <a:t>5. Relative Addressing (REL)</a:t>
            </a:r>
          </a:p>
        </p:txBody>
      </p:sp>
      <p:sp>
        <p:nvSpPr>
          <p:cNvPr id="3" name="Content Placeholder 2"/>
          <p:cNvSpPr>
            <a:spLocks noGrp="1"/>
          </p:cNvSpPr>
          <p:nvPr>
            <p:ph idx="1"/>
          </p:nvPr>
        </p:nvSpPr>
        <p:spPr>
          <a:xfrm>
            <a:off x="107504" y="1512168"/>
            <a:ext cx="5544616" cy="6237312"/>
          </a:xfrm>
        </p:spPr>
        <p:txBody>
          <a:bodyPr>
            <a:normAutofit/>
          </a:bodyPr>
          <a:lstStyle/>
          <a:p>
            <a:r>
              <a:rPr lang="en-US" dirty="0" smtClean="0"/>
              <a:t>Used </a:t>
            </a:r>
            <a:r>
              <a:rPr lang="en-US" dirty="0"/>
              <a:t>only by branch instructions that change the PC</a:t>
            </a:r>
          </a:p>
          <a:p>
            <a:pPr lvl="1"/>
            <a:r>
              <a:rPr lang="en-US" dirty="0" smtClean="0"/>
              <a:t>Short </a:t>
            </a:r>
            <a:r>
              <a:rPr lang="en-US" dirty="0"/>
              <a:t>and long conditional branch instructions use the </a:t>
            </a:r>
            <a:r>
              <a:rPr lang="en-US" dirty="0" smtClean="0"/>
              <a:t>relative mode</a:t>
            </a:r>
            <a:r>
              <a:rPr lang="en-US" dirty="0"/>
              <a:t>. That’s way it’s also called PC-Relative addressing</a:t>
            </a:r>
          </a:p>
          <a:p>
            <a:r>
              <a:rPr lang="en-US" dirty="0" smtClean="0"/>
              <a:t>A </a:t>
            </a:r>
            <a:r>
              <a:rPr lang="en-US" dirty="0"/>
              <a:t>short branch instructions </a:t>
            </a:r>
            <a:r>
              <a:rPr lang="en-US" dirty="0" smtClean="0"/>
              <a:t>(ex. BGT,…) consists </a:t>
            </a:r>
            <a:r>
              <a:rPr lang="en-US" dirty="0"/>
              <a:t>of an 8-bit </a:t>
            </a:r>
            <a:r>
              <a:rPr lang="en-US" dirty="0" err="1"/>
              <a:t>opcode</a:t>
            </a:r>
            <a:r>
              <a:rPr lang="en-US" dirty="0"/>
              <a:t> </a:t>
            </a:r>
            <a:r>
              <a:rPr lang="en-US" dirty="0" smtClean="0"/>
              <a:t>and a </a:t>
            </a:r>
            <a:r>
              <a:rPr lang="en-US" dirty="0"/>
              <a:t>signed 8-bit offset.</a:t>
            </a:r>
          </a:p>
          <a:p>
            <a:pPr lvl="1"/>
            <a:r>
              <a:rPr lang="en-US" dirty="0" smtClean="0"/>
              <a:t>The </a:t>
            </a:r>
            <a:r>
              <a:rPr lang="en-US" dirty="0"/>
              <a:t>short relative mode can specify a range of </a:t>
            </a:r>
            <a:r>
              <a:rPr lang="en-US" dirty="0" smtClean="0"/>
              <a:t>     -</a:t>
            </a:r>
            <a:r>
              <a:rPr lang="en-US" dirty="0"/>
              <a:t>128 </a:t>
            </a:r>
            <a:r>
              <a:rPr lang="en-US" dirty="0" smtClean="0"/>
              <a:t>(</a:t>
            </a:r>
            <a:r>
              <a:rPr lang="en-US" dirty="0" smtClean="0">
                <a:solidFill>
                  <a:srgbClr val="FF0000"/>
                </a:solidFill>
              </a:rPr>
              <a:t>-80h</a:t>
            </a:r>
            <a:r>
              <a:rPr lang="en-US" dirty="0" smtClean="0"/>
              <a:t>) ~ </a:t>
            </a:r>
            <a:r>
              <a:rPr lang="en-US" dirty="0"/>
              <a:t>+</a:t>
            </a:r>
            <a:r>
              <a:rPr lang="en-US" dirty="0" smtClean="0"/>
              <a:t>127 (</a:t>
            </a:r>
            <a:r>
              <a:rPr lang="en-US" dirty="0" smtClean="0">
                <a:solidFill>
                  <a:srgbClr val="FF0000"/>
                </a:solidFill>
              </a:rPr>
              <a:t>7Fh</a:t>
            </a:r>
            <a:r>
              <a:rPr lang="en-US" dirty="0" smtClean="0"/>
              <a:t>) </a:t>
            </a:r>
            <a:r>
              <a:rPr lang="en-US" dirty="0" smtClean="0">
                <a:solidFill>
                  <a:srgbClr val="FF0000"/>
                </a:solidFill>
              </a:rPr>
              <a:t>from the current PC location</a:t>
            </a:r>
            <a:r>
              <a:rPr lang="en-US" dirty="0" smtClean="0"/>
              <a:t>.</a:t>
            </a:r>
            <a:endParaRPr lang="en-US" dirty="0"/>
          </a:p>
          <a:p>
            <a:r>
              <a:rPr lang="en-US" dirty="0" smtClean="0"/>
              <a:t>A </a:t>
            </a:r>
            <a:r>
              <a:rPr lang="en-US" dirty="0"/>
              <a:t>long branch </a:t>
            </a:r>
            <a:r>
              <a:rPr lang="en-US" dirty="0" smtClean="0"/>
              <a:t>instruction (ex. LBEQ,…) </a:t>
            </a:r>
            <a:r>
              <a:rPr lang="en-US" dirty="0"/>
              <a:t>consists of an 8-bit </a:t>
            </a:r>
            <a:r>
              <a:rPr lang="en-US" dirty="0" err="1"/>
              <a:t>opcode</a:t>
            </a:r>
            <a:r>
              <a:rPr lang="en-US" dirty="0"/>
              <a:t> and </a:t>
            </a:r>
            <a:r>
              <a:rPr lang="en-US" dirty="0" smtClean="0"/>
              <a:t>a signed </a:t>
            </a:r>
            <a:r>
              <a:rPr lang="en-US" dirty="0"/>
              <a:t>16-bit offset.</a:t>
            </a:r>
          </a:p>
          <a:p>
            <a:pPr lvl="1"/>
            <a:r>
              <a:rPr lang="en-US" dirty="0" smtClean="0"/>
              <a:t>The </a:t>
            </a:r>
            <a:r>
              <a:rPr lang="en-US" dirty="0"/>
              <a:t>range of the long relative mode is from </a:t>
            </a:r>
            <a:r>
              <a:rPr lang="en-US" dirty="0" smtClean="0"/>
              <a:t>          -</a:t>
            </a:r>
            <a:r>
              <a:rPr lang="en-US" dirty="0"/>
              <a:t>32768 ~ +32767.</a:t>
            </a:r>
          </a:p>
        </p:txBody>
      </p:sp>
      <p:pic>
        <p:nvPicPr>
          <p:cNvPr id="5" name="Picture 4"/>
          <p:cNvPicPr>
            <a:picLocks noChangeAspect="1"/>
          </p:cNvPicPr>
          <p:nvPr/>
        </p:nvPicPr>
        <p:blipFill>
          <a:blip r:embed="rId2"/>
          <a:stretch>
            <a:fillRect/>
          </a:stretch>
        </p:blipFill>
        <p:spPr>
          <a:xfrm>
            <a:off x="5724128" y="-11695"/>
            <a:ext cx="3428377" cy="6919689"/>
          </a:xfrm>
          <a:prstGeom prst="rect">
            <a:avLst/>
          </a:prstGeom>
        </p:spPr>
      </p:pic>
      <p:sp>
        <p:nvSpPr>
          <p:cNvPr id="6" name="Text Placeholder 3"/>
          <p:cNvSpPr>
            <a:spLocks noGrp="1"/>
          </p:cNvSpPr>
          <p:nvPr>
            <p:ph type="body" idx="10"/>
          </p:nvPr>
        </p:nvSpPr>
        <p:spPr>
          <a:xfrm>
            <a:off x="457200" y="990600"/>
            <a:ext cx="8229600" cy="381001"/>
          </a:xfrm>
        </p:spPr>
        <p:txBody>
          <a:bodyPr/>
          <a:lstStyle/>
          <a:p>
            <a:r>
              <a:rPr lang="en-US" dirty="0" smtClean="0"/>
              <a:t>Also called PC-Relative addressing</a:t>
            </a:r>
            <a:endParaRPr lang="en-US" dirty="0"/>
          </a:p>
        </p:txBody>
      </p:sp>
    </p:spTree>
    <p:extLst>
      <p:ext uri="{BB962C8B-B14F-4D97-AF65-F5344CB8AC3E}">
        <p14:creationId xmlns:p14="http://schemas.microsoft.com/office/powerpoint/2010/main" val="40003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105400" y="4839134"/>
            <a:ext cx="3581400" cy="17902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5. Relative Addressing (REL)</a:t>
            </a:r>
            <a:endParaRPr lang="en-US" dirty="0"/>
          </a:p>
        </p:txBody>
      </p:sp>
      <p:sp>
        <p:nvSpPr>
          <p:cNvPr id="3" name="Content Placeholder 2"/>
          <p:cNvSpPr>
            <a:spLocks noGrp="1"/>
          </p:cNvSpPr>
          <p:nvPr>
            <p:ph idx="1"/>
          </p:nvPr>
        </p:nvSpPr>
        <p:spPr/>
        <p:txBody>
          <a:bodyPr>
            <a:normAutofit lnSpcReduction="10000"/>
          </a:bodyPr>
          <a:lstStyle/>
          <a:p>
            <a:r>
              <a:rPr lang="en-US" dirty="0" smtClean="0"/>
              <a:t>Effective Address:</a:t>
            </a:r>
          </a:p>
          <a:p>
            <a:pPr lvl="1"/>
            <a:r>
              <a:rPr lang="en-US" dirty="0" smtClean="0"/>
              <a:t>Add the operand as a signed number to the value in the PC.</a:t>
            </a:r>
          </a:p>
          <a:p>
            <a:endParaRPr lang="en-US" dirty="0" smtClean="0"/>
          </a:p>
          <a:p>
            <a:endParaRPr lang="en-US" dirty="0" smtClean="0"/>
          </a:p>
          <a:p>
            <a:r>
              <a:rPr lang="en-US" dirty="0" smtClean="0"/>
              <a:t>The effective address is loaded into the PC, and </a:t>
            </a:r>
            <a:r>
              <a:rPr lang="en-US" dirty="0" smtClean="0">
                <a:solidFill>
                  <a:srgbClr val="FF0000"/>
                </a:solidFill>
              </a:rPr>
              <a:t>the program executes form the new address</a:t>
            </a:r>
          </a:p>
          <a:p>
            <a:r>
              <a:rPr lang="en-US" dirty="0" smtClean="0"/>
              <a:t>Examples</a:t>
            </a:r>
          </a:p>
          <a:p>
            <a:pPr lvl="1"/>
            <a:r>
              <a:rPr lang="en-US" dirty="0" smtClean="0"/>
              <a:t>BRA	$30</a:t>
            </a:r>
          </a:p>
          <a:p>
            <a:pPr lvl="2"/>
            <a:r>
              <a:rPr lang="en-US" dirty="0" smtClean="0"/>
              <a:t>Branch always to the instruction </a:t>
            </a:r>
            <a:br>
              <a:rPr lang="en-US" dirty="0" smtClean="0"/>
            </a:br>
            <a:r>
              <a:rPr lang="en-US" dirty="0" smtClean="0"/>
              <a:t>30h bytes forward.</a:t>
            </a:r>
          </a:p>
          <a:p>
            <a:pPr lvl="1"/>
            <a:r>
              <a:rPr lang="en-US" dirty="0" smtClean="0"/>
              <a:t>BRA	-10</a:t>
            </a:r>
          </a:p>
          <a:p>
            <a:pPr lvl="2"/>
            <a:r>
              <a:rPr lang="en-US" dirty="0" smtClean="0"/>
              <a:t>Branch always to the instruction </a:t>
            </a:r>
            <a:br>
              <a:rPr lang="en-US" dirty="0" smtClean="0"/>
            </a:br>
            <a:r>
              <a:rPr lang="en-US" dirty="0" smtClean="0"/>
              <a:t>10 bytes backwards</a:t>
            </a:r>
          </a:p>
          <a:p>
            <a:pPr lvl="1"/>
            <a:endParaRPr lang="en-US" dirty="0"/>
          </a:p>
        </p:txBody>
      </p:sp>
      <p:sp>
        <p:nvSpPr>
          <p:cNvPr id="5" name="Rectangle 4"/>
          <p:cNvSpPr/>
          <p:nvPr/>
        </p:nvSpPr>
        <p:spPr>
          <a:xfrm>
            <a:off x="914400" y="23622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REL</a:t>
            </a:r>
            <a:endParaRPr lang="en-US" sz="1400" dirty="0">
              <a:solidFill>
                <a:schemeClr val="tx1"/>
              </a:solidFill>
            </a:endParaRPr>
          </a:p>
        </p:txBody>
      </p:sp>
      <p:sp>
        <p:nvSpPr>
          <p:cNvPr id="6" name="Rectangle 5"/>
          <p:cNvSpPr/>
          <p:nvPr/>
        </p:nvSpPr>
        <p:spPr>
          <a:xfrm>
            <a:off x="1676400" y="2362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7" name="Rectangle 6"/>
          <p:cNvSpPr/>
          <p:nvPr/>
        </p:nvSpPr>
        <p:spPr>
          <a:xfrm>
            <a:off x="1676400" y="25908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chemeClr val="tx1"/>
                </a:solidFill>
              </a:rPr>
              <a:t>Relative offset</a:t>
            </a:r>
            <a:endParaRPr lang="en-US" sz="1050" dirty="0">
              <a:solidFill>
                <a:schemeClr val="tx1"/>
              </a:solidFill>
            </a:endParaRPr>
          </a:p>
        </p:txBody>
      </p:sp>
      <p:sp>
        <p:nvSpPr>
          <p:cNvPr id="8" name="Rectangle 7"/>
          <p:cNvSpPr/>
          <p:nvPr/>
        </p:nvSpPr>
        <p:spPr>
          <a:xfrm>
            <a:off x="7086600" y="25908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9" name="Rectangle 8"/>
          <p:cNvSpPr/>
          <p:nvPr/>
        </p:nvSpPr>
        <p:spPr>
          <a:xfrm>
            <a:off x="6096000" y="25908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10" name="Rectangle 9"/>
          <p:cNvSpPr/>
          <p:nvPr/>
        </p:nvSpPr>
        <p:spPr>
          <a:xfrm>
            <a:off x="6096000" y="23622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Effective Address</a:t>
            </a:r>
            <a:endParaRPr lang="en-US" sz="1400" dirty="0">
              <a:solidFill>
                <a:schemeClr val="tx1"/>
              </a:solidFill>
            </a:endParaRPr>
          </a:p>
        </p:txBody>
      </p:sp>
      <p:cxnSp>
        <p:nvCxnSpPr>
          <p:cNvPr id="11" name="Straight Arrow Connector 10"/>
          <p:cNvCxnSpPr>
            <a:stCxn id="7" idx="3"/>
            <a:endCxn id="12" idx="2"/>
          </p:cNvCxnSpPr>
          <p:nvPr/>
        </p:nvCxnSpPr>
        <p:spPr>
          <a:xfrm>
            <a:off x="2667000" y="2705100"/>
            <a:ext cx="1613691"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 name="Plus 11"/>
          <p:cNvSpPr/>
          <p:nvPr/>
        </p:nvSpPr>
        <p:spPr>
          <a:xfrm>
            <a:off x="4230189" y="2533650"/>
            <a:ext cx="381000" cy="3429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 name="Straight Arrow Connector 12"/>
          <p:cNvCxnSpPr>
            <a:stCxn id="12" idx="0"/>
            <a:endCxn id="9" idx="1"/>
          </p:cNvCxnSpPr>
          <p:nvPr/>
        </p:nvCxnSpPr>
        <p:spPr>
          <a:xfrm>
            <a:off x="4560687" y="2705100"/>
            <a:ext cx="1535313"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Rectangle 13"/>
          <p:cNvSpPr/>
          <p:nvPr/>
        </p:nvSpPr>
        <p:spPr>
          <a:xfrm>
            <a:off x="4419600" y="3048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15" name="Rectangle 14"/>
          <p:cNvSpPr/>
          <p:nvPr/>
        </p:nvSpPr>
        <p:spPr>
          <a:xfrm>
            <a:off x="3429000" y="3048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16" name="Rectangle 15"/>
          <p:cNvSpPr/>
          <p:nvPr/>
        </p:nvSpPr>
        <p:spPr>
          <a:xfrm>
            <a:off x="3429000" y="32766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Program Counter</a:t>
            </a:r>
            <a:endParaRPr lang="en-US" sz="1400" dirty="0">
              <a:solidFill>
                <a:schemeClr val="tx1"/>
              </a:solidFill>
            </a:endParaRPr>
          </a:p>
        </p:txBody>
      </p:sp>
      <p:cxnSp>
        <p:nvCxnSpPr>
          <p:cNvPr id="17" name="Straight Arrow Connector 16"/>
          <p:cNvCxnSpPr>
            <a:stCxn id="15" idx="3"/>
            <a:endCxn id="12" idx="1"/>
          </p:cNvCxnSpPr>
          <p:nvPr/>
        </p:nvCxnSpPr>
        <p:spPr>
          <a:xfrm flipV="1">
            <a:off x="4419600" y="2831099"/>
            <a:ext cx="1089" cy="33120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noChangeAspect="1"/>
          </p:cNvGrpSpPr>
          <p:nvPr/>
        </p:nvGrpSpPr>
        <p:grpSpPr bwMode="auto">
          <a:xfrm>
            <a:off x="5267499" y="4839134"/>
            <a:ext cx="3787080" cy="1943101"/>
            <a:chOff x="1981" y="6346"/>
            <a:chExt cx="7221" cy="3420"/>
          </a:xfrm>
        </p:grpSpPr>
        <p:sp>
          <p:nvSpPr>
            <p:cNvPr id="2062" name="AutoShape 14"/>
            <p:cNvSpPr>
              <a:spLocks noChangeAspect="1" noChangeArrowheads="1" noTextEdit="1"/>
            </p:cNvSpPr>
            <p:nvPr/>
          </p:nvSpPr>
          <p:spPr bwMode="auto">
            <a:xfrm>
              <a:off x="5450" y="6346"/>
              <a:ext cx="3752" cy="3420"/>
            </a:xfrm>
            <a:prstGeom prst="rect">
              <a:avLst/>
            </a:prstGeom>
            <a:noFill/>
          </p:spPr>
          <p:txBody>
            <a:bodyPr vert="horz" wrap="square" lIns="91440" tIns="45720" rIns="91440" bIns="45720" numCol="1" anchor="t" anchorCtr="0" compatLnSpc="1">
              <a:prstTxWarp prst="textNoShape">
                <a:avLst/>
              </a:prstTxWarp>
            </a:bodyPr>
            <a:lstStyle/>
            <a:p>
              <a:endParaRPr lang="en-US" sz="1600"/>
            </a:p>
          </p:txBody>
        </p:sp>
        <p:sp>
          <p:nvSpPr>
            <p:cNvPr id="2061" name="Text Box 13"/>
            <p:cNvSpPr txBox="1">
              <a:spLocks noChangeArrowheads="1"/>
            </p:cNvSpPr>
            <p:nvPr/>
          </p:nvSpPr>
          <p:spPr bwMode="auto">
            <a:xfrm>
              <a:off x="3060"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3060"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059" name="AutoShape 11"/>
            <p:cNvSpPr>
              <a:spLocks noChangeShapeType="1"/>
            </p:cNvSpPr>
            <p:nvPr/>
          </p:nvSpPr>
          <p:spPr bwMode="auto">
            <a:xfrm>
              <a:off x="306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58" name="AutoShape 10"/>
            <p:cNvSpPr>
              <a:spLocks noChangeShapeType="1"/>
            </p:cNvSpPr>
            <p:nvPr/>
          </p:nvSpPr>
          <p:spPr bwMode="auto">
            <a:xfrm>
              <a:off x="414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57" name="Text Box 9"/>
            <p:cNvSpPr txBox="1">
              <a:spLocks noChangeArrowheads="1"/>
            </p:cNvSpPr>
            <p:nvPr/>
          </p:nvSpPr>
          <p:spPr bwMode="auto">
            <a:xfrm>
              <a:off x="1981"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6" name="Text Box 8"/>
            <p:cNvSpPr txBox="1">
              <a:spLocks noChangeArrowheads="1"/>
            </p:cNvSpPr>
            <p:nvPr/>
          </p:nvSpPr>
          <p:spPr bwMode="auto">
            <a:xfrm>
              <a:off x="1981"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libri" pitchFamily="34" charset="0"/>
                  <a:ea typeface="Times New Roman" pitchFamily="18" charset="0"/>
                  <a:cs typeface="Times New Roman" pitchFamily="18" charset="0"/>
                </a:rPr>
                <a:t>2001</a:t>
              </a:r>
              <a:endParaRPr kumimoji="0" lang="en-US" sz="1600" b="0" i="0" u="none" strike="noStrike" cap="none" normalizeH="0" baseline="0" smtClean="0">
                <a:ln>
                  <a:noFill/>
                </a:ln>
                <a:solidFill>
                  <a:schemeClr val="bg1"/>
                </a:solidFill>
                <a:effectLst/>
                <a:latin typeface="Arial" pitchFamily="34" charset="0"/>
                <a:cs typeface="Arial" pitchFamily="34" charset="0"/>
              </a:endParaRPr>
            </a:p>
          </p:txBody>
        </p:sp>
        <p:sp>
          <p:nvSpPr>
            <p:cNvPr id="2055" name="Text Box 7"/>
            <p:cNvSpPr txBox="1">
              <a:spLocks noChangeArrowheads="1"/>
            </p:cNvSpPr>
            <p:nvPr/>
          </p:nvSpPr>
          <p:spPr bwMode="auto">
            <a:xfrm>
              <a:off x="7019"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ea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7019"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F6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AutoShape 5"/>
            <p:cNvSpPr>
              <a:spLocks noChangeShapeType="1"/>
            </p:cNvSpPr>
            <p:nvPr/>
          </p:nvSpPr>
          <p:spPr bwMode="auto">
            <a:xfrm>
              <a:off x="7019" y="6886"/>
              <a:ext cx="1" cy="17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52" name="AutoShape 4"/>
            <p:cNvSpPr>
              <a:spLocks noChangeShapeType="1"/>
            </p:cNvSpPr>
            <p:nvPr/>
          </p:nvSpPr>
          <p:spPr bwMode="auto">
            <a:xfrm flipH="1">
              <a:off x="8079" y="6886"/>
              <a:ext cx="20" cy="18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051" name="Text Box 3"/>
            <p:cNvSpPr txBox="1">
              <a:spLocks noChangeArrowheads="1"/>
            </p:cNvSpPr>
            <p:nvPr/>
          </p:nvSpPr>
          <p:spPr bwMode="auto">
            <a:xfrm>
              <a:off x="5940"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2050" name="Text Box 2"/>
            <p:cNvSpPr txBox="1">
              <a:spLocks noChangeArrowheads="1"/>
            </p:cNvSpPr>
            <p:nvPr/>
          </p:nvSpPr>
          <p:spPr bwMode="auto">
            <a:xfrm>
              <a:off x="5940"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Calibri" pitchFamily="34" charset="0"/>
                  <a:ea typeface="Times New Roman" pitchFamily="18" charset="0"/>
                  <a:cs typeface="Times New Roman" pitchFamily="18" charset="0"/>
                </a:rPr>
                <a:t>2001</a:t>
              </a:r>
              <a:endParaRPr kumimoji="0" lang="en-US" sz="1600" b="0" i="0" u="none" strike="noStrike" cap="none" normalizeH="0" baseline="0" smtClean="0">
                <a:ln>
                  <a:noFill/>
                </a:ln>
                <a:solidFill>
                  <a:schemeClr val="bg1"/>
                </a:solidFill>
                <a:effectLst/>
                <a:latin typeface="Arial" pitchFamily="34" charset="0"/>
                <a:cs typeface="Arial" pitchFamily="34" charset="0"/>
              </a:endParaRPr>
            </a:p>
          </p:txBody>
        </p:sp>
      </p:grpSp>
      <p:sp>
        <p:nvSpPr>
          <p:cNvPr id="34" name="Text Placeholder 3"/>
          <p:cNvSpPr>
            <a:spLocks noGrp="1"/>
          </p:cNvSpPr>
          <p:nvPr>
            <p:ph type="body" idx="10"/>
          </p:nvPr>
        </p:nvSpPr>
        <p:spPr>
          <a:xfrm>
            <a:off x="457200" y="990600"/>
            <a:ext cx="8229600" cy="381001"/>
          </a:xfrm>
        </p:spPr>
        <p:txBody>
          <a:bodyPr/>
          <a:lstStyle/>
          <a:p>
            <a:r>
              <a:rPr lang="en-US" dirty="0" smtClean="0"/>
              <a:t>Also called PC-Relative addressing</a:t>
            </a:r>
            <a:endParaRPr lang="en-US" dirty="0"/>
          </a:p>
        </p:txBody>
      </p:sp>
    </p:spTree>
    <p:extLst>
      <p:ext uri="{BB962C8B-B14F-4D97-AF65-F5344CB8AC3E}">
        <p14:creationId xmlns:p14="http://schemas.microsoft.com/office/powerpoint/2010/main" val="3357887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3276600"/>
            <a:ext cx="8229600" cy="33528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457200" y="1600201"/>
            <a:ext cx="8229600" cy="1676399"/>
          </a:xfrm>
        </p:spPr>
        <p:txBody>
          <a:bodyPr/>
          <a:lstStyle/>
          <a:p>
            <a:r>
              <a:rPr lang="en-US" dirty="0" smtClean="0"/>
              <a:t>‘Branch’ means changing a value of the program counter in the point of view of the microprocessor.</a:t>
            </a:r>
          </a:p>
          <a:p>
            <a:r>
              <a:rPr lang="en-US" dirty="0" smtClean="0"/>
              <a:t>The destination address can be calculated by adding the operand (either + or </a:t>
            </a:r>
            <a:r>
              <a:rPr lang="en-US" dirty="0" smtClean="0"/>
              <a:t>-) </a:t>
            </a:r>
            <a:r>
              <a:rPr lang="en-US" dirty="0" smtClean="0"/>
              <a:t>to the value of the current PC.</a:t>
            </a:r>
          </a:p>
          <a:p>
            <a:endParaRPr lang="en-US" dirty="0" smtClean="0"/>
          </a:p>
        </p:txBody>
      </p:sp>
      <p:sp>
        <p:nvSpPr>
          <p:cNvPr id="4" name="Text Placeholder 3"/>
          <p:cNvSpPr>
            <a:spLocks noGrp="1"/>
          </p:cNvSpPr>
          <p:nvPr>
            <p:ph type="body" idx="10"/>
          </p:nvPr>
        </p:nvSpPr>
        <p:spPr>
          <a:xfrm>
            <a:off x="107504" y="908720"/>
            <a:ext cx="8928992" cy="381001"/>
          </a:xfrm>
        </p:spPr>
        <p:txBody>
          <a:bodyPr/>
          <a:lstStyle/>
          <a:p>
            <a:r>
              <a:rPr lang="en-US" sz="2000" dirty="0"/>
              <a:t>Calculating Branch </a:t>
            </a:r>
            <a:r>
              <a:rPr lang="en-US" sz="2000" dirty="0" smtClean="0"/>
              <a:t>Destinations - </a:t>
            </a:r>
            <a:r>
              <a:rPr lang="en-US" sz="2000" dirty="0" smtClean="0">
                <a:solidFill>
                  <a:srgbClr val="FF0000"/>
                </a:solidFill>
              </a:rPr>
              <a:t>Valid range: -$80 ~ $</a:t>
            </a:r>
            <a:r>
              <a:rPr lang="en-US" sz="2000" dirty="0" smtClean="0">
                <a:solidFill>
                  <a:srgbClr val="FF0000"/>
                </a:solidFill>
              </a:rPr>
              <a:t>7F for short relative mode</a:t>
            </a:r>
            <a:endParaRPr lang="en-US" sz="2000" dirty="0">
              <a:solidFill>
                <a:srgbClr val="FF0000"/>
              </a:solidFill>
            </a:endParaRPr>
          </a:p>
        </p:txBody>
      </p:sp>
      <p:grpSp>
        <p:nvGrpSpPr>
          <p:cNvPr id="6" name="Group 1"/>
          <p:cNvGrpSpPr>
            <a:grpSpLocks noChangeAspect="1"/>
          </p:cNvGrpSpPr>
          <p:nvPr/>
        </p:nvGrpSpPr>
        <p:grpSpPr bwMode="auto">
          <a:xfrm>
            <a:off x="762000" y="3810000"/>
            <a:ext cx="3208607" cy="1023821"/>
            <a:chOff x="1981" y="6886"/>
            <a:chExt cx="6118" cy="1802"/>
          </a:xfrm>
        </p:grpSpPr>
        <p:sp>
          <p:nvSpPr>
            <p:cNvPr id="8" name="Text Box 13"/>
            <p:cNvSpPr txBox="1">
              <a:spLocks noChangeArrowheads="1"/>
            </p:cNvSpPr>
            <p:nvPr/>
          </p:nvSpPr>
          <p:spPr bwMode="auto">
            <a:xfrm>
              <a:off x="3060"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Times New Roman" pitchFamily="18" charset="0"/>
                  <a:cs typeface="Times New Roman" pitchFamily="18" charset="0"/>
                </a:rPr>
                <a:t>20</a:t>
              </a:r>
              <a:endParaRPr kumimoji="0" lang="en-US" sz="1600" b="0" i="0" u="none" strike="noStrike" cap="none" normalizeH="0" baseline="0" smtClean="0">
                <a:ln>
                  <a:noFill/>
                </a:ln>
                <a:effectLst/>
                <a:latin typeface="Arial" pitchFamily="34" charset="0"/>
                <a:cs typeface="Arial" pitchFamily="34" charset="0"/>
              </a:endParaRPr>
            </a:p>
          </p:txBody>
        </p:sp>
        <p:sp>
          <p:nvSpPr>
            <p:cNvPr id="9" name="Text Box 12"/>
            <p:cNvSpPr txBox="1">
              <a:spLocks noChangeArrowheads="1"/>
            </p:cNvSpPr>
            <p:nvPr/>
          </p:nvSpPr>
          <p:spPr bwMode="auto">
            <a:xfrm>
              <a:off x="3060"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5E</a:t>
              </a:r>
              <a:endParaRPr kumimoji="0" lang="en-US" sz="1600" b="0" i="0" u="none" strike="noStrike" cap="none" normalizeH="0" baseline="0" dirty="0" smtClean="0">
                <a:ln>
                  <a:noFill/>
                </a:ln>
                <a:effectLst/>
                <a:latin typeface="Arial" pitchFamily="34" charset="0"/>
                <a:cs typeface="Arial" pitchFamily="34" charset="0"/>
              </a:endParaRPr>
            </a:p>
          </p:txBody>
        </p:sp>
        <p:sp>
          <p:nvSpPr>
            <p:cNvPr id="10" name="AutoShape 11"/>
            <p:cNvSpPr>
              <a:spLocks noChangeShapeType="1"/>
            </p:cNvSpPr>
            <p:nvPr/>
          </p:nvSpPr>
          <p:spPr bwMode="auto">
            <a:xfrm>
              <a:off x="306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 name="AutoShape 10"/>
            <p:cNvSpPr>
              <a:spLocks noChangeShapeType="1"/>
            </p:cNvSpPr>
            <p:nvPr/>
          </p:nvSpPr>
          <p:spPr bwMode="auto">
            <a:xfrm>
              <a:off x="414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 name="Text Box 9"/>
            <p:cNvSpPr txBox="1">
              <a:spLocks noChangeArrowheads="1"/>
            </p:cNvSpPr>
            <p:nvPr/>
          </p:nvSpPr>
          <p:spPr bwMode="auto">
            <a:xfrm>
              <a:off x="1981"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effectLst/>
                <a:latin typeface="Arial" pitchFamily="34" charset="0"/>
                <a:cs typeface="Arial" pitchFamily="34" charset="0"/>
              </a:endParaRPr>
            </a:p>
          </p:txBody>
        </p:sp>
        <p:sp>
          <p:nvSpPr>
            <p:cNvPr id="13" name="Text Box 8"/>
            <p:cNvSpPr txBox="1">
              <a:spLocks noChangeArrowheads="1"/>
            </p:cNvSpPr>
            <p:nvPr/>
          </p:nvSpPr>
          <p:spPr bwMode="auto">
            <a:xfrm>
              <a:off x="1981"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Times New Roman" pitchFamily="18" charset="0"/>
                  <a:cs typeface="Times New Roman" pitchFamily="18" charset="0"/>
                </a:rPr>
                <a:t>2001</a:t>
              </a:r>
              <a:endParaRPr kumimoji="0" lang="en-US" sz="1600" b="0" i="0" u="none" strike="noStrike" cap="none" normalizeH="0" baseline="0" smtClean="0">
                <a:ln>
                  <a:noFill/>
                </a:ln>
                <a:effectLst/>
                <a:latin typeface="Arial" pitchFamily="34" charset="0"/>
                <a:cs typeface="Arial" pitchFamily="34" charset="0"/>
              </a:endParaRPr>
            </a:p>
          </p:txBody>
        </p:sp>
        <p:sp>
          <p:nvSpPr>
            <p:cNvPr id="14" name="Text Box 7"/>
            <p:cNvSpPr txBox="1">
              <a:spLocks noChangeArrowheads="1"/>
            </p:cNvSpPr>
            <p:nvPr/>
          </p:nvSpPr>
          <p:spPr bwMode="auto">
            <a:xfrm>
              <a:off x="7019"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Times New Roman" pitchFamily="18" charset="0"/>
                  <a:cs typeface="Times New Roman" pitchFamily="18" charset="0"/>
                </a:rPr>
                <a:t>20</a:t>
              </a:r>
              <a:endParaRPr kumimoji="0" lang="en-US" sz="1600" b="0" i="0" u="none" strike="noStrike" cap="none" normalizeH="0" baseline="0" smtClean="0">
                <a:ln>
                  <a:noFill/>
                </a:ln>
                <a:effectLst/>
                <a:latin typeface="Arial" pitchFamily="34" charset="0"/>
                <a:cs typeface="Arial" pitchFamily="34" charset="0"/>
              </a:endParaRPr>
            </a:p>
          </p:txBody>
        </p:sp>
        <p:sp>
          <p:nvSpPr>
            <p:cNvPr id="15" name="Text Box 6"/>
            <p:cNvSpPr txBox="1">
              <a:spLocks noChangeArrowheads="1"/>
            </p:cNvSpPr>
            <p:nvPr/>
          </p:nvSpPr>
          <p:spPr bwMode="auto">
            <a:xfrm>
              <a:off x="7019"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EE</a:t>
              </a:r>
              <a:endParaRPr kumimoji="0" lang="en-US" sz="1600" b="0" i="0" u="none" strike="noStrike" cap="none" normalizeH="0" baseline="0" dirty="0" smtClean="0">
                <a:ln>
                  <a:noFill/>
                </a:ln>
                <a:effectLst/>
                <a:latin typeface="Arial" pitchFamily="34" charset="0"/>
                <a:cs typeface="Arial" pitchFamily="34" charset="0"/>
              </a:endParaRPr>
            </a:p>
          </p:txBody>
        </p:sp>
        <p:sp>
          <p:nvSpPr>
            <p:cNvPr id="16" name="AutoShape 5"/>
            <p:cNvSpPr>
              <a:spLocks noChangeShapeType="1"/>
            </p:cNvSpPr>
            <p:nvPr/>
          </p:nvSpPr>
          <p:spPr bwMode="auto">
            <a:xfrm>
              <a:off x="7019" y="6886"/>
              <a:ext cx="1" cy="17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7" name="AutoShape 4"/>
            <p:cNvSpPr>
              <a:spLocks noChangeShapeType="1"/>
            </p:cNvSpPr>
            <p:nvPr/>
          </p:nvSpPr>
          <p:spPr bwMode="auto">
            <a:xfrm flipH="1">
              <a:off x="8079" y="6886"/>
              <a:ext cx="20" cy="18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 name="Text Box 3"/>
            <p:cNvSpPr txBox="1">
              <a:spLocks noChangeArrowheads="1"/>
            </p:cNvSpPr>
            <p:nvPr/>
          </p:nvSpPr>
          <p:spPr bwMode="auto">
            <a:xfrm>
              <a:off x="5940"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effectLst/>
                <a:latin typeface="Arial" pitchFamily="34" charset="0"/>
                <a:cs typeface="Arial" pitchFamily="34" charset="0"/>
              </a:endParaRPr>
            </a:p>
          </p:txBody>
        </p:sp>
        <p:sp>
          <p:nvSpPr>
            <p:cNvPr id="19" name="Text Box 2"/>
            <p:cNvSpPr txBox="1">
              <a:spLocks noChangeArrowheads="1"/>
            </p:cNvSpPr>
            <p:nvPr/>
          </p:nvSpPr>
          <p:spPr bwMode="auto">
            <a:xfrm>
              <a:off x="5940"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2001</a:t>
              </a:r>
              <a:endParaRPr kumimoji="0" lang="en-US" sz="1600" b="0" i="0" u="none" strike="noStrike" cap="none" normalizeH="0" baseline="0" dirty="0" smtClean="0">
                <a:ln>
                  <a:noFill/>
                </a:ln>
                <a:effectLst/>
                <a:latin typeface="Arial" pitchFamily="34" charset="0"/>
                <a:cs typeface="Arial" pitchFamily="34" charset="0"/>
              </a:endParaRPr>
            </a:p>
          </p:txBody>
        </p:sp>
      </p:grpSp>
      <p:grpSp>
        <p:nvGrpSpPr>
          <p:cNvPr id="21" name="Group 1"/>
          <p:cNvGrpSpPr>
            <a:grpSpLocks noChangeAspect="1"/>
          </p:cNvGrpSpPr>
          <p:nvPr/>
        </p:nvGrpSpPr>
        <p:grpSpPr bwMode="auto">
          <a:xfrm>
            <a:off x="5105400" y="4475179"/>
            <a:ext cx="3208607" cy="1023821"/>
            <a:chOff x="1981" y="6886"/>
            <a:chExt cx="6118" cy="1802"/>
          </a:xfrm>
        </p:grpSpPr>
        <p:sp>
          <p:nvSpPr>
            <p:cNvPr id="22" name="Text Box 13"/>
            <p:cNvSpPr txBox="1">
              <a:spLocks noChangeArrowheads="1"/>
            </p:cNvSpPr>
            <p:nvPr/>
          </p:nvSpPr>
          <p:spPr bwMode="auto">
            <a:xfrm>
              <a:off x="3060"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a:t>
              </a:r>
              <a:endParaRPr kumimoji="0" lang="en-US" sz="1600" b="0" i="0" u="none" strike="noStrike" cap="none" normalizeH="0" baseline="0" dirty="0" smtClean="0">
                <a:ln>
                  <a:noFill/>
                </a:ln>
                <a:effectLst/>
                <a:latin typeface="Arial" pitchFamily="34" charset="0"/>
                <a:cs typeface="Arial" pitchFamily="34" charset="0"/>
              </a:endParaRPr>
            </a:p>
          </p:txBody>
        </p:sp>
        <p:sp>
          <p:nvSpPr>
            <p:cNvPr id="23" name="Text Box 12"/>
            <p:cNvSpPr txBox="1">
              <a:spLocks noChangeArrowheads="1"/>
            </p:cNvSpPr>
            <p:nvPr/>
          </p:nvSpPr>
          <p:spPr bwMode="auto">
            <a:xfrm>
              <a:off x="3060"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XX</a:t>
              </a:r>
              <a:endParaRPr kumimoji="0" lang="en-US" sz="1600" b="0" i="0" u="none" strike="noStrike" cap="none" normalizeH="0" baseline="0" dirty="0" smtClean="0">
                <a:ln>
                  <a:noFill/>
                </a:ln>
                <a:effectLst/>
                <a:latin typeface="Arial" pitchFamily="34" charset="0"/>
                <a:cs typeface="Arial" pitchFamily="34" charset="0"/>
              </a:endParaRPr>
            </a:p>
          </p:txBody>
        </p:sp>
        <p:sp>
          <p:nvSpPr>
            <p:cNvPr id="24" name="AutoShape 11"/>
            <p:cNvSpPr>
              <a:spLocks noChangeShapeType="1"/>
            </p:cNvSpPr>
            <p:nvPr/>
          </p:nvSpPr>
          <p:spPr bwMode="auto">
            <a:xfrm>
              <a:off x="306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5" name="AutoShape 10"/>
            <p:cNvSpPr>
              <a:spLocks noChangeShapeType="1"/>
            </p:cNvSpPr>
            <p:nvPr/>
          </p:nvSpPr>
          <p:spPr bwMode="auto">
            <a:xfrm>
              <a:off x="4140" y="6886"/>
              <a:ext cx="1" cy="1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26" name="Text Box 9"/>
            <p:cNvSpPr txBox="1">
              <a:spLocks noChangeArrowheads="1"/>
            </p:cNvSpPr>
            <p:nvPr/>
          </p:nvSpPr>
          <p:spPr bwMode="auto">
            <a:xfrm>
              <a:off x="1981"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effectLst/>
                <a:latin typeface="Arial" pitchFamily="34" charset="0"/>
                <a:cs typeface="Arial" pitchFamily="34" charset="0"/>
              </a:endParaRPr>
            </a:p>
          </p:txBody>
        </p:sp>
        <p:sp>
          <p:nvSpPr>
            <p:cNvPr id="27" name="Text Box 8"/>
            <p:cNvSpPr txBox="1">
              <a:spLocks noChangeArrowheads="1"/>
            </p:cNvSpPr>
            <p:nvPr/>
          </p:nvSpPr>
          <p:spPr bwMode="auto">
            <a:xfrm>
              <a:off x="1981"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Times New Roman" pitchFamily="18" charset="0"/>
                  <a:cs typeface="Times New Roman" pitchFamily="18" charset="0"/>
                </a:rPr>
                <a:t>2001</a:t>
              </a:r>
              <a:endParaRPr kumimoji="0" lang="en-US" sz="1600" b="0" i="0" u="none" strike="noStrike" cap="none" normalizeH="0" baseline="0" smtClean="0">
                <a:ln>
                  <a:noFill/>
                </a:ln>
                <a:effectLst/>
                <a:latin typeface="Arial" pitchFamily="34" charset="0"/>
                <a:cs typeface="Arial" pitchFamily="34" charset="0"/>
              </a:endParaRPr>
            </a:p>
          </p:txBody>
        </p:sp>
        <p:sp>
          <p:nvSpPr>
            <p:cNvPr id="28" name="Text Box 7"/>
            <p:cNvSpPr txBox="1">
              <a:spLocks noChangeArrowheads="1"/>
            </p:cNvSpPr>
            <p:nvPr/>
          </p:nvSpPr>
          <p:spPr bwMode="auto">
            <a:xfrm>
              <a:off x="7019" y="724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Times New Roman" pitchFamily="18" charset="0"/>
                  <a:cs typeface="Times New Roman" pitchFamily="18" charset="0"/>
                </a:rPr>
                <a:t>20</a:t>
              </a:r>
              <a:endParaRPr kumimoji="0" lang="en-US" sz="1600" b="0" i="0" u="none" strike="noStrike" cap="none" normalizeH="0" baseline="0" smtClean="0">
                <a:ln>
                  <a:noFill/>
                </a:ln>
                <a:effectLst/>
                <a:latin typeface="Arial" pitchFamily="34" charset="0"/>
                <a:cs typeface="Arial" pitchFamily="34" charset="0"/>
              </a:endParaRPr>
            </a:p>
          </p:txBody>
        </p:sp>
        <p:sp>
          <p:nvSpPr>
            <p:cNvPr id="29" name="Text Box 6"/>
            <p:cNvSpPr txBox="1">
              <a:spLocks noChangeArrowheads="1"/>
            </p:cNvSpPr>
            <p:nvPr/>
          </p:nvSpPr>
          <p:spPr bwMode="auto">
            <a:xfrm>
              <a:off x="7019" y="778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XX</a:t>
              </a:r>
              <a:endParaRPr kumimoji="0" lang="en-US" sz="1600" b="0" i="0" u="none" strike="noStrike" cap="none" normalizeH="0" baseline="0" dirty="0" smtClean="0">
                <a:ln>
                  <a:noFill/>
                </a:ln>
                <a:effectLst/>
                <a:latin typeface="Arial" pitchFamily="34" charset="0"/>
                <a:cs typeface="Arial" pitchFamily="34" charset="0"/>
              </a:endParaRPr>
            </a:p>
          </p:txBody>
        </p:sp>
        <p:sp>
          <p:nvSpPr>
            <p:cNvPr id="30" name="AutoShape 5"/>
            <p:cNvSpPr>
              <a:spLocks noChangeShapeType="1"/>
            </p:cNvSpPr>
            <p:nvPr/>
          </p:nvSpPr>
          <p:spPr bwMode="auto">
            <a:xfrm>
              <a:off x="7019" y="6886"/>
              <a:ext cx="1" cy="17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1" name="AutoShape 4"/>
            <p:cNvSpPr>
              <a:spLocks noChangeShapeType="1"/>
            </p:cNvSpPr>
            <p:nvPr/>
          </p:nvSpPr>
          <p:spPr bwMode="auto">
            <a:xfrm flipH="1">
              <a:off x="8079" y="6886"/>
              <a:ext cx="20" cy="18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2" name="Text Box 3"/>
            <p:cNvSpPr txBox="1">
              <a:spLocks noChangeArrowheads="1"/>
            </p:cNvSpPr>
            <p:nvPr/>
          </p:nvSpPr>
          <p:spPr bwMode="auto">
            <a:xfrm>
              <a:off x="5940" y="724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2000</a:t>
              </a:r>
              <a:endParaRPr kumimoji="0" lang="en-US" sz="1600" b="0" i="0" u="none" strike="noStrike" cap="none" normalizeH="0" baseline="0" dirty="0" smtClean="0">
                <a:ln>
                  <a:noFill/>
                </a:ln>
                <a:effectLst/>
                <a:latin typeface="Arial" pitchFamily="34" charset="0"/>
                <a:cs typeface="Arial" pitchFamily="34" charset="0"/>
              </a:endParaRPr>
            </a:p>
          </p:txBody>
        </p:sp>
        <p:sp>
          <p:nvSpPr>
            <p:cNvPr id="33" name="Text Box 2"/>
            <p:cNvSpPr txBox="1">
              <a:spLocks noChangeArrowheads="1"/>
            </p:cNvSpPr>
            <p:nvPr/>
          </p:nvSpPr>
          <p:spPr bwMode="auto">
            <a:xfrm>
              <a:off x="5940" y="778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Times New Roman" pitchFamily="18" charset="0"/>
                  <a:cs typeface="Times New Roman" pitchFamily="18" charset="0"/>
                </a:rPr>
                <a:t>2001</a:t>
              </a:r>
              <a:endParaRPr kumimoji="0" lang="en-US" sz="1600" b="0" i="0" u="none" strike="noStrike" cap="none" normalizeH="0" baseline="0" dirty="0" smtClean="0">
                <a:ln>
                  <a:noFill/>
                </a:ln>
                <a:effectLst/>
                <a:latin typeface="Arial" pitchFamily="34" charset="0"/>
                <a:cs typeface="Arial" pitchFamily="34" charset="0"/>
              </a:endParaRPr>
            </a:p>
          </p:txBody>
        </p:sp>
      </p:grpSp>
      <p:sp>
        <p:nvSpPr>
          <p:cNvPr id="34" name="TextBox 33"/>
          <p:cNvSpPr txBox="1"/>
          <p:nvPr/>
        </p:nvSpPr>
        <p:spPr>
          <a:xfrm>
            <a:off x="762000" y="5867400"/>
            <a:ext cx="1353256" cy="276999"/>
          </a:xfrm>
          <a:prstGeom prst="rect">
            <a:avLst/>
          </a:prstGeom>
          <a:noFill/>
        </p:spPr>
        <p:txBody>
          <a:bodyPr wrap="none" rtlCol="0">
            <a:spAutoFit/>
          </a:bodyPr>
          <a:lstStyle/>
          <a:p>
            <a:r>
              <a:rPr lang="en-US" sz="1200" dirty="0" smtClean="0"/>
              <a:t>Destination: $2060</a:t>
            </a:r>
            <a:endParaRPr lang="en-US" sz="1200" dirty="0"/>
          </a:p>
        </p:txBody>
      </p:sp>
      <p:sp>
        <p:nvSpPr>
          <p:cNvPr id="35" name="TextBox 34"/>
          <p:cNvSpPr txBox="1"/>
          <p:nvPr/>
        </p:nvSpPr>
        <p:spPr>
          <a:xfrm>
            <a:off x="2819400" y="5867400"/>
            <a:ext cx="1317990" cy="276999"/>
          </a:xfrm>
          <a:prstGeom prst="rect">
            <a:avLst/>
          </a:prstGeom>
          <a:noFill/>
        </p:spPr>
        <p:txBody>
          <a:bodyPr wrap="none" rtlCol="0">
            <a:spAutoFit/>
          </a:bodyPr>
          <a:lstStyle/>
          <a:p>
            <a:r>
              <a:rPr lang="en-US" sz="1200" dirty="0" smtClean="0"/>
              <a:t>Destination: $1FF0</a:t>
            </a:r>
            <a:endParaRPr lang="en-US" sz="1200" dirty="0"/>
          </a:p>
        </p:txBody>
      </p:sp>
      <p:sp>
        <p:nvSpPr>
          <p:cNvPr id="36" name="TextBox 35"/>
          <p:cNvSpPr txBox="1"/>
          <p:nvPr/>
        </p:nvSpPr>
        <p:spPr>
          <a:xfrm>
            <a:off x="4893869" y="3810000"/>
            <a:ext cx="1353256" cy="276999"/>
          </a:xfrm>
          <a:prstGeom prst="rect">
            <a:avLst/>
          </a:prstGeom>
          <a:noFill/>
        </p:spPr>
        <p:txBody>
          <a:bodyPr wrap="none" rtlCol="0">
            <a:spAutoFit/>
          </a:bodyPr>
          <a:lstStyle/>
          <a:p>
            <a:r>
              <a:rPr lang="en-US" sz="1200" dirty="0" smtClean="0"/>
              <a:t>Destination: $2085</a:t>
            </a:r>
            <a:endParaRPr lang="en-US" sz="1200" dirty="0"/>
          </a:p>
        </p:txBody>
      </p:sp>
      <p:sp>
        <p:nvSpPr>
          <p:cNvPr id="37" name="TextBox 36"/>
          <p:cNvSpPr txBox="1"/>
          <p:nvPr/>
        </p:nvSpPr>
        <p:spPr>
          <a:xfrm>
            <a:off x="6951269" y="3810000"/>
            <a:ext cx="1335622" cy="276999"/>
          </a:xfrm>
          <a:prstGeom prst="rect">
            <a:avLst/>
          </a:prstGeom>
          <a:noFill/>
        </p:spPr>
        <p:txBody>
          <a:bodyPr wrap="none" rtlCol="0">
            <a:spAutoFit/>
          </a:bodyPr>
          <a:lstStyle/>
          <a:p>
            <a:r>
              <a:rPr lang="en-US" sz="1200" dirty="0" smtClean="0"/>
              <a:t>Destination: $1F80</a:t>
            </a:r>
            <a:endParaRPr lang="en-US" sz="1200" dirty="0"/>
          </a:p>
        </p:txBody>
      </p:sp>
      <p:sp>
        <p:nvSpPr>
          <p:cNvPr id="38" name="Right Arrow 37"/>
          <p:cNvSpPr/>
          <p:nvPr/>
        </p:nvSpPr>
        <p:spPr>
          <a:xfrm>
            <a:off x="609600" y="4563458"/>
            <a:ext cx="609600" cy="49299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solidFill>
                  <a:schemeClr val="bg1"/>
                </a:solidFill>
              </a:rPr>
              <a:t>pc</a:t>
            </a:r>
            <a:endParaRPr lang="en-US" sz="1400" dirty="0">
              <a:solidFill>
                <a:schemeClr val="bg1"/>
              </a:solidFill>
            </a:endParaRPr>
          </a:p>
        </p:txBody>
      </p:sp>
      <p:sp>
        <p:nvSpPr>
          <p:cNvPr id="39" name="Right Arrow 38"/>
          <p:cNvSpPr/>
          <p:nvPr/>
        </p:nvSpPr>
        <p:spPr>
          <a:xfrm>
            <a:off x="2743200" y="4563458"/>
            <a:ext cx="609600" cy="49299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solidFill>
                  <a:schemeClr val="bg1"/>
                </a:solidFill>
              </a:rPr>
              <a:t>pc</a:t>
            </a:r>
            <a:endParaRPr lang="en-US" sz="1400" dirty="0">
              <a:solidFill>
                <a:schemeClr val="bg1"/>
              </a:solidFill>
            </a:endParaRPr>
          </a:p>
        </p:txBody>
      </p:sp>
      <p:sp>
        <p:nvSpPr>
          <p:cNvPr id="40" name="Right Arrow 39"/>
          <p:cNvSpPr/>
          <p:nvPr/>
        </p:nvSpPr>
        <p:spPr>
          <a:xfrm>
            <a:off x="4953000" y="5222001"/>
            <a:ext cx="609600" cy="49299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solidFill>
                  <a:schemeClr val="bg1"/>
                </a:solidFill>
              </a:rPr>
              <a:t>pc</a:t>
            </a:r>
            <a:endParaRPr lang="en-US" sz="1400" dirty="0">
              <a:solidFill>
                <a:schemeClr val="bg1"/>
              </a:solidFill>
            </a:endParaRPr>
          </a:p>
        </p:txBody>
      </p:sp>
      <p:sp>
        <p:nvSpPr>
          <p:cNvPr id="41" name="Right Arrow 40"/>
          <p:cNvSpPr/>
          <p:nvPr/>
        </p:nvSpPr>
        <p:spPr>
          <a:xfrm>
            <a:off x="7086600" y="5222001"/>
            <a:ext cx="609600" cy="49299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solidFill>
                  <a:schemeClr val="bg1"/>
                </a:solidFill>
              </a:rPr>
              <a:t>pc</a:t>
            </a:r>
            <a:endParaRPr lang="en-US" sz="1400" dirty="0">
              <a:solidFill>
                <a:schemeClr val="bg1"/>
              </a:solidFill>
            </a:endParaRPr>
          </a:p>
        </p:txBody>
      </p:sp>
      <p:sp>
        <p:nvSpPr>
          <p:cNvPr id="42" name="Multiply 41"/>
          <p:cNvSpPr/>
          <p:nvPr/>
        </p:nvSpPr>
        <p:spPr>
          <a:xfrm>
            <a:off x="5781019" y="4014537"/>
            <a:ext cx="457200" cy="457200"/>
          </a:xfrm>
          <a:prstGeom prst="mathMultiply">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3" name="Multiply 42"/>
          <p:cNvSpPr/>
          <p:nvPr/>
        </p:nvSpPr>
        <p:spPr>
          <a:xfrm>
            <a:off x="7856807" y="4014537"/>
            <a:ext cx="457200" cy="457200"/>
          </a:xfrm>
          <a:prstGeom prst="mathMultiply">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4427984" y="6282898"/>
            <a:ext cx="4325800" cy="338554"/>
          </a:xfrm>
          <a:prstGeom prst="rect">
            <a:avLst/>
          </a:prstGeom>
          <a:noFill/>
        </p:spPr>
        <p:txBody>
          <a:bodyPr wrap="none" rtlCol="0">
            <a:spAutoFit/>
          </a:bodyPr>
          <a:lstStyle/>
          <a:p>
            <a:r>
              <a:rPr lang="en-US" sz="1600" b="1" dirty="0" smtClean="0">
                <a:solidFill>
                  <a:srgbClr val="FF0000"/>
                </a:solidFill>
              </a:rPr>
              <a:t>Valid destination: $1F82 ~ $</a:t>
            </a:r>
            <a:r>
              <a:rPr lang="en-US" sz="1600" b="1" dirty="0" smtClean="0">
                <a:solidFill>
                  <a:srgbClr val="FF0000"/>
                </a:solidFill>
              </a:rPr>
              <a:t>2081 </a:t>
            </a:r>
            <a:r>
              <a:rPr lang="en-US" sz="1600" b="1" dirty="0" smtClean="0">
                <a:solidFill>
                  <a:srgbClr val="FF0000"/>
                </a:solidFill>
              </a:rPr>
              <a:t>if PC is $2002</a:t>
            </a:r>
            <a:endParaRPr lang="en-US" sz="1600" b="1" dirty="0">
              <a:solidFill>
                <a:srgbClr val="FF0000"/>
              </a:solidFill>
            </a:endParaRPr>
          </a:p>
        </p:txBody>
      </p:sp>
      <p:sp>
        <p:nvSpPr>
          <p:cNvPr id="45" name="Title 1"/>
          <p:cNvSpPr>
            <a:spLocks noGrp="1"/>
          </p:cNvSpPr>
          <p:nvPr>
            <p:ph type="title"/>
          </p:nvPr>
        </p:nvSpPr>
        <p:spPr>
          <a:xfrm>
            <a:off x="457200" y="274638"/>
            <a:ext cx="8229600" cy="715962"/>
          </a:xfrm>
        </p:spPr>
        <p:txBody>
          <a:bodyPr>
            <a:normAutofit/>
          </a:bodyPr>
          <a:lstStyle/>
          <a:p>
            <a:r>
              <a:rPr lang="en-US" dirty="0" smtClean="0"/>
              <a:t>5. Relative Addressing (REL)</a:t>
            </a:r>
            <a:endParaRPr lang="en-US" dirty="0"/>
          </a:p>
        </p:txBody>
      </p:sp>
    </p:spTree>
    <p:extLst>
      <p:ext uri="{BB962C8B-B14F-4D97-AF65-F5344CB8AC3E}">
        <p14:creationId xmlns:p14="http://schemas.microsoft.com/office/powerpoint/2010/main" val="1704411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0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animBg="1"/>
      <p:bldP spid="40" grpId="0" animBg="1"/>
      <p:bldP spid="41" grpId="0" animBg="1"/>
      <p:bldP spid="42" grpId="0" animBg="1"/>
      <p:bldP spid="43" grpId="0" animBg="1"/>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lstStyle/>
          <a:p>
            <a:r>
              <a:rPr lang="en-US" dirty="0" smtClean="0"/>
              <a:t>…..Addressing Modes – where are we?......</a:t>
            </a:r>
            <a:endParaRPr lang="en-US" dirty="0"/>
          </a:p>
        </p:txBody>
      </p:sp>
      <p:pic>
        <p:nvPicPr>
          <p:cNvPr id="9" name="Picture 8"/>
          <p:cNvPicPr>
            <a:picLocks noChangeAspect="1"/>
          </p:cNvPicPr>
          <p:nvPr/>
        </p:nvPicPr>
        <p:blipFill>
          <a:blip r:embed="rId2"/>
          <a:stretch>
            <a:fillRect/>
          </a:stretch>
        </p:blipFill>
        <p:spPr>
          <a:xfrm>
            <a:off x="923328" y="692696"/>
            <a:ext cx="7177064" cy="6096000"/>
          </a:xfrm>
          <a:prstGeom prst="rect">
            <a:avLst/>
          </a:prstGeom>
        </p:spPr>
      </p:pic>
      <p:sp>
        <p:nvSpPr>
          <p:cNvPr id="14" name="Rectangle 13"/>
          <p:cNvSpPr/>
          <p:nvPr/>
        </p:nvSpPr>
        <p:spPr>
          <a:xfrm>
            <a:off x="755576" y="3068960"/>
            <a:ext cx="1584176" cy="3719736"/>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5576" y="980728"/>
            <a:ext cx="7416824" cy="2088232"/>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Overview of the HCS12 Architecture</a:t>
            </a:r>
            <a:endParaRPr lang="en-US" dirty="0"/>
          </a:p>
        </p:txBody>
      </p:sp>
      <p:sp>
        <p:nvSpPr>
          <p:cNvPr id="3" name="Content Placeholder 2"/>
          <p:cNvSpPr>
            <a:spLocks noGrp="1"/>
          </p:cNvSpPr>
          <p:nvPr>
            <p:ph sz="quarter" idx="1"/>
          </p:nvPr>
        </p:nvSpPr>
        <p:spPr>
          <a:xfrm>
            <a:off x="107504" y="1600200"/>
            <a:ext cx="8928992" cy="748680"/>
          </a:xfrm>
        </p:spPr>
        <p:txBody>
          <a:bodyPr>
            <a:normAutofit/>
          </a:bodyPr>
          <a:lstStyle/>
          <a:p>
            <a:r>
              <a:rPr lang="en-US" sz="2400" dirty="0" err="1"/>
              <a:t>Freescale</a:t>
            </a:r>
            <a:r>
              <a:rPr lang="en-US" sz="2400" dirty="0"/>
              <a:t> product numbering system for the </a:t>
            </a:r>
            <a:r>
              <a:rPr lang="en-US" sz="2400" dirty="0" smtClean="0"/>
              <a:t>HCS12 </a:t>
            </a:r>
            <a:r>
              <a:rPr lang="en-US" sz="2400" dirty="0" smtClean="0">
                <a:sym typeface="Wingdings" panose="05000000000000000000" pitchFamily="2" charset="2"/>
              </a:rPr>
              <a:t></a:t>
            </a:r>
            <a:endParaRPr lang="en-US" dirty="0"/>
          </a:p>
        </p:txBody>
      </p:sp>
      <p:pic>
        <p:nvPicPr>
          <p:cNvPr id="6" name="Picture 5"/>
          <p:cNvPicPr>
            <a:picLocks noChangeAspect="1"/>
          </p:cNvPicPr>
          <p:nvPr/>
        </p:nvPicPr>
        <p:blipFill>
          <a:blip r:embed="rId3"/>
          <a:stretch>
            <a:fillRect/>
          </a:stretch>
        </p:blipFill>
        <p:spPr>
          <a:xfrm>
            <a:off x="29086" y="2729880"/>
            <a:ext cx="9073008" cy="2901602"/>
          </a:xfrm>
          <a:prstGeom prst="rect">
            <a:avLst/>
          </a:prstGeom>
        </p:spPr>
      </p:pic>
    </p:spTree>
    <p:extLst>
      <p:ext uri="{BB962C8B-B14F-4D97-AF65-F5344CB8AC3E}">
        <p14:creationId xmlns:p14="http://schemas.microsoft.com/office/powerpoint/2010/main" val="1749988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Index Addressing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Effective Address</a:t>
            </a:r>
          </a:p>
          <a:p>
            <a:pPr lvl="1"/>
            <a:r>
              <a:rPr lang="en-US" dirty="0" smtClean="0">
                <a:solidFill>
                  <a:srgbClr val="FF0000"/>
                </a:solidFill>
              </a:rPr>
              <a:t>Add the operand as a signed number to the value in the X, Y, PC, or S registers.</a:t>
            </a:r>
          </a:p>
          <a:p>
            <a:r>
              <a:rPr lang="en-US" dirty="0" smtClean="0"/>
              <a:t>Format</a:t>
            </a:r>
          </a:p>
          <a:p>
            <a:pPr lvl="1"/>
            <a:r>
              <a:rPr lang="en-US" dirty="0" smtClean="0"/>
              <a:t>Signed number, Register (X, Y, PC, or S)</a:t>
            </a:r>
          </a:p>
          <a:p>
            <a:r>
              <a:rPr lang="en-US" dirty="0" smtClean="0"/>
              <a:t>Example:</a:t>
            </a:r>
          </a:p>
          <a:p>
            <a:pPr lvl="1"/>
            <a:r>
              <a:rPr lang="en-US" dirty="0" smtClean="0"/>
              <a:t>LDAA    0,X</a:t>
            </a:r>
          </a:p>
          <a:p>
            <a:pPr lvl="2"/>
            <a:r>
              <a:rPr lang="en-US" dirty="0" smtClean="0"/>
              <a:t>The effective address is the value(=address) in register X. (=X+0)</a:t>
            </a:r>
          </a:p>
          <a:p>
            <a:pPr lvl="1"/>
            <a:r>
              <a:rPr lang="en-US" dirty="0" smtClean="0"/>
              <a:t>LDD    -100,Y</a:t>
            </a:r>
          </a:p>
          <a:p>
            <a:pPr lvl="2"/>
            <a:r>
              <a:rPr lang="en-US" dirty="0" smtClean="0"/>
              <a:t>The effective address is 100 lower than the value in Y. (=Y-100)</a:t>
            </a:r>
          </a:p>
          <a:p>
            <a:pPr lvl="1"/>
            <a:r>
              <a:rPr lang="en-US" dirty="0" smtClean="0"/>
              <a:t>LDX    1000, Y</a:t>
            </a:r>
          </a:p>
          <a:p>
            <a:pPr lvl="2"/>
            <a:r>
              <a:rPr lang="en-US" dirty="0" smtClean="0"/>
              <a:t>The effective address is 1000 higher than the value in Y. (=Y+1000)</a:t>
            </a:r>
          </a:p>
          <a:p>
            <a:r>
              <a:rPr lang="en-US" dirty="0" smtClean="0"/>
              <a:t>Notes:</a:t>
            </a:r>
          </a:p>
          <a:p>
            <a:pPr lvl="1"/>
            <a:r>
              <a:rPr lang="en-US" dirty="0" smtClean="0"/>
              <a:t>The value in the specified register is not changed.</a:t>
            </a:r>
          </a:p>
          <a:p>
            <a:pPr lvl="1"/>
            <a:r>
              <a:rPr lang="en-US" dirty="0" smtClean="0"/>
              <a:t>The smallest number of bits will be used to represent  the address.</a:t>
            </a:r>
          </a:p>
          <a:p>
            <a:pPr lvl="1"/>
            <a:endParaRPr lang="en-US" dirty="0" smtClean="0"/>
          </a:p>
          <a:p>
            <a:pPr lvl="1"/>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150984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Index Addressing. </a:t>
            </a:r>
            <a:r>
              <a:rPr lang="en-US" dirty="0" err="1" smtClean="0"/>
              <a:t>Postbytes</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n-US" dirty="0" smtClean="0"/>
              <a:t>An operand in the index addressing is called a </a:t>
            </a:r>
            <a:r>
              <a:rPr lang="en-US" b="1" dirty="0" err="1" smtClean="0">
                <a:solidFill>
                  <a:srgbClr val="FF0000"/>
                </a:solidFill>
              </a:rPr>
              <a:t>postbyte</a:t>
            </a:r>
            <a:r>
              <a:rPr lang="en-US" dirty="0" smtClean="0"/>
              <a:t>.</a:t>
            </a:r>
          </a:p>
          <a:p>
            <a:r>
              <a:rPr lang="en-US" dirty="0" smtClean="0"/>
              <a:t>The </a:t>
            </a:r>
            <a:r>
              <a:rPr lang="en-US" b="1" dirty="0" err="1" smtClean="0">
                <a:solidFill>
                  <a:srgbClr val="FF0000"/>
                </a:solidFill>
              </a:rPr>
              <a:t>postbyte</a:t>
            </a:r>
            <a:r>
              <a:rPr lang="en-US" dirty="0" smtClean="0">
                <a:solidFill>
                  <a:srgbClr val="FF0000"/>
                </a:solidFill>
              </a:rPr>
              <a:t> </a:t>
            </a:r>
            <a:r>
              <a:rPr lang="en-US" dirty="0" smtClean="0"/>
              <a:t>tells the </a:t>
            </a:r>
            <a:r>
              <a:rPr lang="en-US" dirty="0" smtClean="0">
                <a:solidFill>
                  <a:srgbClr val="FF0000"/>
                </a:solidFill>
              </a:rPr>
              <a:t>processor</a:t>
            </a:r>
            <a:r>
              <a:rPr lang="en-US" dirty="0" smtClean="0"/>
              <a:t> which two-byte register to be used as the base address, the size of the offset.</a:t>
            </a:r>
          </a:p>
          <a:p>
            <a:pPr lvl="1"/>
            <a:endParaRPr lang="en-US" dirty="0" smtClean="0"/>
          </a:p>
        </p:txBody>
      </p:sp>
      <p:sp>
        <p:nvSpPr>
          <p:cNvPr id="4" name="Text Placeholder 3"/>
          <p:cNvSpPr>
            <a:spLocks noGrp="1"/>
          </p:cNvSpPr>
          <p:nvPr>
            <p:ph type="body" idx="10"/>
          </p:nvPr>
        </p:nvSpPr>
        <p:spPr/>
        <p:txBody>
          <a:bodyPr/>
          <a:lstStyle/>
          <a:p>
            <a:endParaRPr lang="en-US"/>
          </a:p>
        </p:txBody>
      </p:sp>
      <p:graphicFrame>
        <p:nvGraphicFramePr>
          <p:cNvPr id="6" name="Table 5"/>
          <p:cNvGraphicFramePr>
            <a:graphicFrameLocks noGrp="1"/>
          </p:cNvGraphicFramePr>
          <p:nvPr/>
        </p:nvGraphicFramePr>
        <p:xfrm>
          <a:off x="2514600" y="3124200"/>
          <a:ext cx="4064000" cy="1854200"/>
        </p:xfrm>
        <a:graphic>
          <a:graphicData uri="http://schemas.openxmlformats.org/drawingml/2006/table">
            <a:tbl>
              <a:tblPr firstRow="1" bandRow="1">
                <a:tableStyleId>{5C22544A-7EE6-4342-B048-85BDC9FD1C3A}</a:tableStyleId>
              </a:tblPr>
              <a:tblGrid>
                <a:gridCol w="2032000"/>
                <a:gridCol w="2032000"/>
              </a:tblGrid>
              <a:tr h="370840">
                <a:tc>
                  <a:txBody>
                    <a:bodyPr/>
                    <a:lstStyle/>
                    <a:p>
                      <a:pPr marL="0" marR="0" algn="ctr">
                        <a:lnSpc>
                          <a:spcPct val="115000"/>
                        </a:lnSpc>
                        <a:spcBef>
                          <a:spcPts val="0"/>
                        </a:spcBef>
                        <a:spcAft>
                          <a:spcPts val="0"/>
                        </a:spcAft>
                      </a:pPr>
                      <a:r>
                        <a:rPr lang="en-US" sz="1600" dirty="0">
                          <a:latin typeface="Calibri"/>
                          <a:ea typeface="맑은 고딕"/>
                          <a:cs typeface="Times New Roman"/>
                        </a:rPr>
                        <a:t>Register</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err="1">
                          <a:latin typeface="Calibri"/>
                          <a:ea typeface="맑은 고딕"/>
                          <a:cs typeface="Times New Roman"/>
                        </a:rPr>
                        <a:t>rr</a:t>
                      </a:r>
                      <a:endParaRPr lang="en-US" sz="1100" dirty="0">
                        <a:latin typeface="Calibri"/>
                        <a:ea typeface="맑은 고딕"/>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600">
                          <a:latin typeface="Calibri"/>
                          <a:ea typeface="맑은 고딕"/>
                          <a:cs typeface="Times New Roman"/>
                        </a:rPr>
                        <a:t>X</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latin typeface="Calibri"/>
                          <a:ea typeface="맑은 고딕"/>
                          <a:cs typeface="Times New Roman"/>
                        </a:rPr>
                        <a:t>00</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600">
                          <a:latin typeface="Calibri"/>
                          <a:ea typeface="맑은 고딕"/>
                          <a:cs typeface="Times New Roman"/>
                        </a:rPr>
                        <a:t>Y</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latin typeface="Calibri"/>
                          <a:ea typeface="맑은 고딕"/>
                          <a:cs typeface="Times New Roman"/>
                        </a:rPr>
                        <a:t>01</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600">
                          <a:latin typeface="Calibri"/>
                          <a:ea typeface="맑은 고딕"/>
                          <a:cs typeface="Times New Roman"/>
                        </a:rPr>
                        <a:t>SP</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a:latin typeface="Calibri"/>
                          <a:ea typeface="맑은 고딕"/>
                          <a:cs typeface="Times New Roman"/>
                        </a:rPr>
                        <a:t>10</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600" dirty="0">
                          <a:latin typeface="Calibri"/>
                          <a:ea typeface="맑은 고딕"/>
                          <a:cs typeface="Times New Roman"/>
                        </a:rPr>
                        <a:t>PC</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dirty="0">
                          <a:latin typeface="Calibri"/>
                          <a:ea typeface="맑은 고딕"/>
                          <a:cs typeface="Times New Roman"/>
                        </a:rPr>
                        <a:t>11</a:t>
                      </a:r>
                      <a:endParaRPr lang="en-US" sz="1100" dirty="0">
                        <a:latin typeface="Calibri"/>
                        <a:ea typeface="맑은 고딕"/>
                        <a:cs typeface="Times New Roman"/>
                      </a:endParaRPr>
                    </a:p>
                  </a:txBody>
                  <a:tcPr marL="68580" marR="68580" marT="0" marB="0"/>
                </a:tc>
              </a:tr>
            </a:tbl>
          </a:graphicData>
        </a:graphic>
      </p:graphicFrame>
      <p:sp>
        <p:nvSpPr>
          <p:cNvPr id="1027" name="Rectangle 3"/>
          <p:cNvSpPr>
            <a:spLocks noChangeArrowheads="1"/>
          </p:cNvSpPr>
          <p:nvPr/>
        </p:nvSpPr>
        <p:spPr bwMode="auto">
          <a:xfrm>
            <a:off x="1752600" y="5177136"/>
            <a:ext cx="5867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Postbyte</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  for 5-bit Offset: 	rr0nnnnn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Postbytes</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 for 9-bit Offset: 	111rr00n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nnnnnnnn</a:t>
            </a:r>
            <a:endPar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Postbytes</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rPr>
              <a:t> for 16-bit Offset: 	111rr010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nnnnnnnn</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rPr>
              <a:t>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nnnnnnnn</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333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Index Addressing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82982632"/>
              </p:ext>
            </p:extLst>
          </p:nvPr>
        </p:nvGraphicFramePr>
        <p:xfrm>
          <a:off x="457200" y="1524000"/>
          <a:ext cx="8229600" cy="2621280"/>
        </p:xfrm>
        <a:graphic>
          <a:graphicData uri="http://schemas.openxmlformats.org/drawingml/2006/table">
            <a:tbl>
              <a:tblPr firstRow="1" bandRow="1">
                <a:tableStyleId>{5C22544A-7EE6-4342-B048-85BDC9FD1C3A}</a:tableStyleId>
              </a:tblPr>
              <a:tblGrid>
                <a:gridCol w="1645920"/>
                <a:gridCol w="868680"/>
                <a:gridCol w="1828800"/>
                <a:gridCol w="1905000"/>
                <a:gridCol w="1981200"/>
              </a:tblGrid>
              <a:tr h="370840">
                <a:tc>
                  <a:txBody>
                    <a:bodyPr/>
                    <a:lstStyle/>
                    <a:p>
                      <a:r>
                        <a:rPr lang="en-US" sz="2000" b="0" dirty="0" smtClean="0"/>
                        <a:t>Instruction</a:t>
                      </a:r>
                      <a:endParaRPr lang="en-US" sz="2000" b="0" dirty="0"/>
                    </a:p>
                  </a:txBody>
                  <a:tcPr/>
                </a:tc>
                <a:tc gridSpan="4">
                  <a:txBody>
                    <a:bodyPr/>
                    <a:lstStyle/>
                    <a:p>
                      <a:r>
                        <a:rPr lang="en-US" sz="1800" b="0" dirty="0" smtClean="0"/>
                        <a:t>Machine Code</a:t>
                      </a:r>
                      <a:endParaRPr lang="en-US" sz="1800" b="0" dirty="0"/>
                    </a:p>
                  </a:txBody>
                  <a:tcPr/>
                </a:tc>
                <a:tc hMerge="1">
                  <a:txBody>
                    <a:bodyPr/>
                    <a:lstStyle/>
                    <a:p>
                      <a:endParaRPr lang="en-US" dirty="0"/>
                    </a:p>
                  </a:txBody>
                  <a:tcPr/>
                </a:tc>
                <a:tc hMerge="1">
                  <a:txBody>
                    <a:bodyPr/>
                    <a:lstStyle/>
                    <a:p>
                      <a:endParaRPr lang="en-US" sz="2400" dirty="0"/>
                    </a:p>
                  </a:txBody>
                  <a:tcPr/>
                </a:tc>
                <a:tc hMerge="1">
                  <a:txBody>
                    <a:bodyPr/>
                    <a:lstStyle/>
                    <a:p>
                      <a:endParaRPr lang="en-US" sz="2400" dirty="0"/>
                    </a:p>
                  </a:txBody>
                  <a:tcPr/>
                </a:tc>
              </a:tr>
              <a:tr h="370840">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LDAA 4,Y</a:t>
                      </a:r>
                      <a:endParaRPr lang="en-US" sz="1400" dirty="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A6</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44</a:t>
                      </a:r>
                      <a:endParaRPr lang="en-US" sz="1400" dirty="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r>
              <a:tr h="370840">
                <a:tc>
                  <a:txBody>
                    <a:bodyPr/>
                    <a:lstStyle/>
                    <a:p>
                      <a:pPr marL="0" marR="0">
                        <a:lnSpc>
                          <a:spcPct val="115000"/>
                        </a:lnSpc>
                        <a:spcBef>
                          <a:spcPts val="0"/>
                        </a:spcBef>
                        <a:spcAft>
                          <a:spcPts val="0"/>
                        </a:spcAft>
                      </a:pPr>
                      <a:endParaRPr lang="en-US" sz="2000" dirty="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b="1" u="sng" dirty="0">
                          <a:solidFill>
                            <a:srgbClr val="FF0000"/>
                          </a:solidFill>
                          <a:effectLst>
                            <a:outerShdw blurRad="38100" dist="38100" dir="2700000" algn="tl">
                              <a:srgbClr val="000000">
                                <a:alpha val="43137"/>
                              </a:srgbClr>
                            </a:outerShdw>
                          </a:effectLst>
                          <a:latin typeface="Calibri"/>
                          <a:ea typeface="맑은 고딕"/>
                          <a:cs typeface="Times New Roman"/>
                        </a:rPr>
                        <a:t>01</a:t>
                      </a:r>
                      <a:r>
                        <a:rPr lang="en-US" sz="2000" dirty="0">
                          <a:solidFill>
                            <a:srgbClr val="FF0000"/>
                          </a:solidFill>
                          <a:latin typeface="Calibri"/>
                          <a:ea typeface="맑은 고딕"/>
                          <a:cs typeface="Times New Roman"/>
                        </a:rPr>
                        <a:t> 0 </a:t>
                      </a:r>
                      <a:r>
                        <a:rPr lang="en-US" sz="2000" b="1" u="sng" dirty="0">
                          <a:solidFill>
                            <a:schemeClr val="tx1"/>
                          </a:solidFill>
                          <a:effectLst>
                            <a:outerShdw blurRad="38100" dist="38100" dir="2700000" algn="tl">
                              <a:srgbClr val="000000">
                                <a:alpha val="43137"/>
                              </a:srgbClr>
                            </a:outerShdw>
                          </a:effectLst>
                          <a:latin typeface="Calibri"/>
                          <a:ea typeface="맑은 고딕"/>
                          <a:cs typeface="Times New Roman"/>
                        </a:rPr>
                        <a:t>00100</a:t>
                      </a:r>
                      <a:endParaRPr lang="en-US" sz="1400" b="1" u="sng" dirty="0">
                        <a:solidFill>
                          <a:schemeClr val="tx1"/>
                        </a:solidFill>
                        <a:effectLst>
                          <a:outerShdw blurRad="38100" dist="38100" dir="2700000" algn="tl">
                            <a:srgbClr val="000000">
                              <a:alpha val="43137"/>
                            </a:srgbClr>
                          </a:outerShdw>
                        </a:effectLst>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r>
              <a:tr h="370840">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LDD -100,X</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EC</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E1</a:t>
                      </a:r>
                      <a:endParaRPr lang="en-US" sz="1400" dirty="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9C</a:t>
                      </a:r>
                      <a:endParaRPr lang="en-US" sz="1400" dirty="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r>
              <a:tr h="370840">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111 </a:t>
                      </a:r>
                      <a:r>
                        <a:rPr lang="en-US" sz="2000" b="1" u="sng" dirty="0">
                          <a:solidFill>
                            <a:srgbClr val="FF0000"/>
                          </a:solidFill>
                          <a:effectLst>
                            <a:outerShdw blurRad="38100" dist="38100" dir="2700000" algn="tl">
                              <a:srgbClr val="000000">
                                <a:alpha val="43137"/>
                              </a:srgbClr>
                            </a:outerShdw>
                          </a:effectLst>
                          <a:latin typeface="Calibri"/>
                          <a:ea typeface="맑은 고딕"/>
                          <a:cs typeface="Times New Roman"/>
                        </a:rPr>
                        <a:t>00</a:t>
                      </a:r>
                      <a:r>
                        <a:rPr lang="en-US" sz="2000" dirty="0">
                          <a:solidFill>
                            <a:srgbClr val="FF0000"/>
                          </a:solidFill>
                          <a:effectLst>
                            <a:outerShdw blurRad="38100" dist="38100" dir="2700000" algn="tl">
                              <a:srgbClr val="000000">
                                <a:alpha val="43137"/>
                              </a:srgbClr>
                            </a:outerShdw>
                          </a:effectLst>
                          <a:latin typeface="Calibri"/>
                          <a:ea typeface="맑은 고딕"/>
                          <a:cs typeface="Times New Roman"/>
                        </a:rPr>
                        <a:t> </a:t>
                      </a:r>
                      <a:r>
                        <a:rPr lang="en-US" sz="2000" dirty="0">
                          <a:solidFill>
                            <a:srgbClr val="FF0000"/>
                          </a:solidFill>
                          <a:latin typeface="Calibri"/>
                          <a:ea typeface="맑은 고딕"/>
                          <a:cs typeface="Times New Roman"/>
                        </a:rPr>
                        <a:t>00 </a:t>
                      </a:r>
                      <a:r>
                        <a:rPr lang="en-US" sz="2000" b="1" u="sng" dirty="0">
                          <a:solidFill>
                            <a:schemeClr val="tx1"/>
                          </a:solidFill>
                          <a:effectLst>
                            <a:outerShdw blurRad="38100" dist="38100" dir="2700000" algn="tl">
                              <a:srgbClr val="000000">
                                <a:alpha val="43137"/>
                              </a:srgbClr>
                            </a:outerShdw>
                          </a:effectLst>
                          <a:latin typeface="Calibri"/>
                          <a:ea typeface="맑은 고딕"/>
                          <a:cs typeface="Times New Roman"/>
                        </a:rPr>
                        <a:t>1</a:t>
                      </a:r>
                      <a:endParaRPr lang="en-US" sz="1400" b="1" u="sng" dirty="0">
                        <a:solidFill>
                          <a:schemeClr val="tx1"/>
                        </a:solidFill>
                        <a:effectLst>
                          <a:outerShdw blurRad="38100" dist="38100" dir="2700000" algn="tl">
                            <a:srgbClr val="000000">
                              <a:alpha val="43137"/>
                            </a:srgbClr>
                          </a:outerShdw>
                        </a:effectLst>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b="1" u="sng" dirty="0">
                          <a:solidFill>
                            <a:schemeClr val="tx1"/>
                          </a:solidFill>
                          <a:effectLst>
                            <a:outerShdw blurRad="38100" dist="38100" dir="2700000" algn="tl">
                              <a:srgbClr val="000000">
                                <a:alpha val="43137"/>
                              </a:srgbClr>
                            </a:outerShdw>
                          </a:effectLst>
                          <a:latin typeface="Calibri"/>
                          <a:ea typeface="맑은 고딕"/>
                          <a:cs typeface="Times New Roman"/>
                        </a:rPr>
                        <a:t>10011100</a:t>
                      </a:r>
                      <a:endParaRPr lang="en-US" sz="1400" b="1" u="sng" dirty="0">
                        <a:solidFill>
                          <a:schemeClr val="tx1"/>
                        </a:solidFill>
                        <a:effectLst>
                          <a:outerShdw blurRad="38100" dist="38100" dir="2700000" algn="tl">
                            <a:srgbClr val="000000">
                              <a:alpha val="43137"/>
                            </a:srgbClr>
                          </a:outerShdw>
                        </a:effectLst>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r>
              <a:tr h="370840">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LDX -1000,Y</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EE</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EA</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FC</a:t>
                      </a:r>
                      <a:endParaRPr lang="en-US" sz="140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FF0000"/>
                          </a:solidFill>
                          <a:latin typeface="Calibri"/>
                          <a:ea typeface="맑은 고딕"/>
                          <a:cs typeface="Times New Roman"/>
                        </a:rPr>
                        <a:t>18</a:t>
                      </a:r>
                      <a:endParaRPr lang="en-US" sz="1400">
                        <a:latin typeface="Calibri"/>
                        <a:ea typeface="맑은 고딕"/>
                        <a:cs typeface="Times New Roman"/>
                      </a:endParaRPr>
                    </a:p>
                  </a:txBody>
                  <a:tcPr marL="68580" marR="68580" marT="0" marB="0"/>
                </a:tc>
              </a:tr>
              <a:tr h="370840">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endParaRPr lang="en-US" sz="2000">
                        <a:solidFill>
                          <a:srgbClr val="FF0000"/>
                        </a:solidFill>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FF0000"/>
                          </a:solidFill>
                          <a:latin typeface="Calibri"/>
                          <a:ea typeface="맑은 고딕"/>
                          <a:cs typeface="Times New Roman"/>
                        </a:rPr>
                        <a:t>111 </a:t>
                      </a:r>
                      <a:r>
                        <a:rPr lang="en-US" sz="2000" b="1" u="sng" dirty="0">
                          <a:solidFill>
                            <a:srgbClr val="FF0000"/>
                          </a:solidFill>
                          <a:effectLst>
                            <a:outerShdw blurRad="38100" dist="38100" dir="2700000" algn="tl">
                              <a:srgbClr val="000000">
                                <a:alpha val="43137"/>
                              </a:srgbClr>
                            </a:outerShdw>
                          </a:effectLst>
                          <a:latin typeface="Calibri"/>
                          <a:ea typeface="맑은 고딕"/>
                          <a:cs typeface="Times New Roman"/>
                        </a:rPr>
                        <a:t>01</a:t>
                      </a:r>
                      <a:r>
                        <a:rPr lang="en-US" sz="2000" dirty="0">
                          <a:solidFill>
                            <a:srgbClr val="FF0000"/>
                          </a:solidFill>
                          <a:latin typeface="Calibri"/>
                          <a:ea typeface="맑은 고딕"/>
                          <a:cs typeface="Times New Roman"/>
                        </a:rPr>
                        <a:t> </a:t>
                      </a:r>
                      <a:r>
                        <a:rPr lang="en-US" sz="2000" dirty="0" smtClean="0">
                          <a:solidFill>
                            <a:srgbClr val="FF0000"/>
                          </a:solidFill>
                          <a:latin typeface="Calibri"/>
                          <a:ea typeface="맑은 고딕"/>
                          <a:cs typeface="Times New Roman"/>
                        </a:rPr>
                        <a:t>010</a:t>
                      </a:r>
                      <a:endParaRPr lang="en-US" sz="1400" dirty="0">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b="1" u="sng" dirty="0" smtClean="0">
                          <a:solidFill>
                            <a:schemeClr val="tx1"/>
                          </a:solidFill>
                          <a:effectLst>
                            <a:outerShdw blurRad="38100" dist="38100" dir="2700000" algn="tl">
                              <a:srgbClr val="000000">
                                <a:alpha val="43137"/>
                              </a:srgbClr>
                            </a:outerShdw>
                          </a:effectLst>
                          <a:latin typeface="Calibri"/>
                          <a:ea typeface="맑은 고딕"/>
                          <a:cs typeface="Times New Roman"/>
                        </a:rPr>
                        <a:t>111101100</a:t>
                      </a:r>
                      <a:endParaRPr lang="en-US" sz="1400" b="1" u="sng" dirty="0">
                        <a:solidFill>
                          <a:schemeClr val="tx1"/>
                        </a:solidFill>
                        <a:effectLst>
                          <a:outerShdw blurRad="38100" dist="38100" dir="2700000" algn="tl">
                            <a:srgbClr val="000000">
                              <a:alpha val="43137"/>
                            </a:srgbClr>
                          </a:outerShdw>
                        </a:effectLst>
                        <a:latin typeface="Calibri"/>
                        <a:ea typeface="맑은 고딕"/>
                        <a:cs typeface="Times New Roman"/>
                      </a:endParaRPr>
                    </a:p>
                  </a:txBody>
                  <a:tcPr marL="68580" marR="68580" marT="0" marB="0"/>
                </a:tc>
                <a:tc>
                  <a:txBody>
                    <a:bodyPr/>
                    <a:lstStyle/>
                    <a:p>
                      <a:pPr marL="0" marR="0">
                        <a:lnSpc>
                          <a:spcPct val="115000"/>
                        </a:lnSpc>
                        <a:spcBef>
                          <a:spcPts val="0"/>
                        </a:spcBef>
                        <a:spcAft>
                          <a:spcPts val="0"/>
                        </a:spcAft>
                      </a:pPr>
                      <a:r>
                        <a:rPr lang="en-US" sz="2000" b="1" u="sng" dirty="0">
                          <a:solidFill>
                            <a:schemeClr val="tx1"/>
                          </a:solidFill>
                          <a:effectLst>
                            <a:outerShdw blurRad="38100" dist="38100" dir="2700000" algn="tl">
                              <a:srgbClr val="000000">
                                <a:alpha val="43137"/>
                              </a:srgbClr>
                            </a:outerShdw>
                          </a:effectLst>
                          <a:latin typeface="Calibri"/>
                          <a:ea typeface="맑은 고딕"/>
                          <a:cs typeface="Times New Roman"/>
                        </a:rPr>
                        <a:t>0001 1000</a:t>
                      </a:r>
                      <a:endParaRPr lang="en-US" sz="1400" b="1" u="sng" dirty="0">
                        <a:solidFill>
                          <a:schemeClr val="tx1"/>
                        </a:solidFill>
                        <a:effectLst>
                          <a:outerShdw blurRad="38100" dist="38100" dir="2700000" algn="tl">
                            <a:srgbClr val="000000">
                              <a:alpha val="43137"/>
                            </a:srgbClr>
                          </a:outerShdw>
                        </a:effectLst>
                        <a:latin typeface="Calibri"/>
                        <a:ea typeface="맑은 고딕"/>
                        <a:cs typeface="Times New Roman"/>
                      </a:endParaRPr>
                    </a:p>
                  </a:txBody>
                  <a:tcPr marL="68580" marR="68580" marT="0" marB="0"/>
                </a:tc>
              </a:tr>
            </a:tbl>
          </a:graphicData>
        </a:graphic>
      </p:graphicFrame>
      <p:sp>
        <p:nvSpPr>
          <p:cNvPr id="4" name="Text Placeholder 3"/>
          <p:cNvSpPr>
            <a:spLocks noGrp="1"/>
          </p:cNvSpPr>
          <p:nvPr>
            <p:ph type="body" idx="10"/>
          </p:nvPr>
        </p:nvSpPr>
        <p:spPr/>
        <p:txBody>
          <a:bodyPr/>
          <a:lstStyle/>
          <a:p>
            <a:r>
              <a:rPr lang="en-US" dirty="0" smtClean="0"/>
              <a:t>Examples</a:t>
            </a:r>
            <a:endParaRPr lang="en-US" dirty="0"/>
          </a:p>
        </p:txBody>
      </p:sp>
      <p:sp>
        <p:nvSpPr>
          <p:cNvPr id="13" name="Oval 12"/>
          <p:cNvSpPr/>
          <p:nvPr/>
        </p:nvSpPr>
        <p:spPr>
          <a:xfrm>
            <a:off x="2895600" y="1865811"/>
            <a:ext cx="533400" cy="4572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Oval 13"/>
          <p:cNvSpPr/>
          <p:nvPr/>
        </p:nvSpPr>
        <p:spPr>
          <a:xfrm>
            <a:off x="2743200" y="2590800"/>
            <a:ext cx="2743200" cy="4572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2743200" y="3352800"/>
            <a:ext cx="4648200" cy="4572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nvGraphicFramePr>
        <p:xfrm>
          <a:off x="6324600" y="4724400"/>
          <a:ext cx="2362200" cy="1689100"/>
        </p:xfrm>
        <a:graphic>
          <a:graphicData uri="http://schemas.openxmlformats.org/drawingml/2006/table">
            <a:tbl>
              <a:tblPr firstRow="1" bandRow="1">
                <a:tableStyleId>{85BE263C-DBD7-4A20-BB59-AAB30ACAA65A}</a:tableStyleId>
              </a:tblPr>
              <a:tblGrid>
                <a:gridCol w="1181100"/>
                <a:gridCol w="1181100"/>
              </a:tblGrid>
              <a:tr h="337820">
                <a:tc>
                  <a:txBody>
                    <a:bodyPr/>
                    <a:lstStyle/>
                    <a:p>
                      <a:pPr marL="0" marR="0" algn="ctr">
                        <a:lnSpc>
                          <a:spcPct val="115000"/>
                        </a:lnSpc>
                        <a:spcBef>
                          <a:spcPts val="0"/>
                        </a:spcBef>
                        <a:spcAft>
                          <a:spcPts val="0"/>
                        </a:spcAft>
                      </a:pPr>
                      <a:r>
                        <a:rPr lang="en-US" sz="1200" dirty="0"/>
                        <a:t>Register</a:t>
                      </a:r>
                      <a:endParaRPr lang="en-US" sz="10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200" dirty="0" err="1"/>
                        <a:t>rr</a:t>
                      </a:r>
                      <a:endParaRPr lang="en-US" sz="1000" dirty="0">
                        <a:latin typeface="Calibri"/>
                        <a:ea typeface="맑은 고딕"/>
                        <a:cs typeface="Times New Roman"/>
                      </a:endParaRPr>
                    </a:p>
                  </a:txBody>
                  <a:tcPr marL="68580" marR="68580" marT="0" marB="0"/>
                </a:tc>
              </a:tr>
              <a:tr h="337820">
                <a:tc>
                  <a:txBody>
                    <a:bodyPr/>
                    <a:lstStyle/>
                    <a:p>
                      <a:pPr marL="0" marR="0" algn="ctr">
                        <a:lnSpc>
                          <a:spcPct val="115000"/>
                        </a:lnSpc>
                        <a:spcBef>
                          <a:spcPts val="0"/>
                        </a:spcBef>
                        <a:spcAft>
                          <a:spcPts val="0"/>
                        </a:spcAft>
                      </a:pPr>
                      <a:r>
                        <a:rPr lang="en-US" sz="1200" dirty="0"/>
                        <a:t>X</a:t>
                      </a:r>
                      <a:endParaRPr lang="en-US" sz="10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200"/>
                        <a:t>00</a:t>
                      </a:r>
                      <a:endParaRPr lang="en-US" sz="1000">
                        <a:latin typeface="Calibri"/>
                        <a:ea typeface="맑은 고딕"/>
                        <a:cs typeface="Times New Roman"/>
                      </a:endParaRPr>
                    </a:p>
                  </a:txBody>
                  <a:tcPr marL="68580" marR="68580" marT="0" marB="0"/>
                </a:tc>
              </a:tr>
              <a:tr h="337820">
                <a:tc>
                  <a:txBody>
                    <a:bodyPr/>
                    <a:lstStyle/>
                    <a:p>
                      <a:pPr marL="0" marR="0" algn="ctr">
                        <a:lnSpc>
                          <a:spcPct val="115000"/>
                        </a:lnSpc>
                        <a:spcBef>
                          <a:spcPts val="0"/>
                        </a:spcBef>
                        <a:spcAft>
                          <a:spcPts val="0"/>
                        </a:spcAft>
                      </a:pPr>
                      <a:r>
                        <a:rPr lang="en-US" sz="1200"/>
                        <a:t>Y</a:t>
                      </a:r>
                      <a:endParaRPr lang="en-US" sz="10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200"/>
                        <a:t>01</a:t>
                      </a:r>
                      <a:endParaRPr lang="en-US" sz="1000">
                        <a:latin typeface="Calibri"/>
                        <a:ea typeface="맑은 고딕"/>
                        <a:cs typeface="Times New Roman"/>
                      </a:endParaRPr>
                    </a:p>
                  </a:txBody>
                  <a:tcPr marL="68580" marR="68580" marT="0" marB="0"/>
                </a:tc>
              </a:tr>
              <a:tr h="337820">
                <a:tc>
                  <a:txBody>
                    <a:bodyPr/>
                    <a:lstStyle/>
                    <a:p>
                      <a:pPr marL="0" marR="0" algn="ctr">
                        <a:lnSpc>
                          <a:spcPct val="115000"/>
                        </a:lnSpc>
                        <a:spcBef>
                          <a:spcPts val="0"/>
                        </a:spcBef>
                        <a:spcAft>
                          <a:spcPts val="0"/>
                        </a:spcAft>
                      </a:pPr>
                      <a:r>
                        <a:rPr lang="en-US" sz="1200"/>
                        <a:t>SP</a:t>
                      </a:r>
                      <a:endParaRPr lang="en-US" sz="10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200"/>
                        <a:t>10</a:t>
                      </a:r>
                      <a:endParaRPr lang="en-US" sz="1000">
                        <a:latin typeface="Calibri"/>
                        <a:ea typeface="맑은 고딕"/>
                        <a:cs typeface="Times New Roman"/>
                      </a:endParaRPr>
                    </a:p>
                  </a:txBody>
                  <a:tcPr marL="68580" marR="68580" marT="0" marB="0"/>
                </a:tc>
              </a:tr>
              <a:tr h="337820">
                <a:tc>
                  <a:txBody>
                    <a:bodyPr/>
                    <a:lstStyle/>
                    <a:p>
                      <a:pPr marL="0" marR="0" algn="ctr">
                        <a:lnSpc>
                          <a:spcPct val="115000"/>
                        </a:lnSpc>
                        <a:spcBef>
                          <a:spcPts val="0"/>
                        </a:spcBef>
                        <a:spcAft>
                          <a:spcPts val="0"/>
                        </a:spcAft>
                      </a:pPr>
                      <a:r>
                        <a:rPr lang="en-US" sz="1200" dirty="0"/>
                        <a:t>PC</a:t>
                      </a:r>
                      <a:endParaRPr lang="en-US" sz="10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200" dirty="0"/>
                        <a:t>11</a:t>
                      </a:r>
                      <a:endParaRPr lang="en-US" sz="1000" dirty="0">
                        <a:latin typeface="Calibri"/>
                        <a:ea typeface="맑은 고딕"/>
                        <a:cs typeface="Times New Roman"/>
                      </a:endParaRPr>
                    </a:p>
                  </a:txBody>
                  <a:tcPr marL="68580" marR="68580" marT="0" marB="0"/>
                </a:tc>
              </a:tr>
            </a:tbl>
          </a:graphicData>
        </a:graphic>
      </p:graphicFrame>
      <p:sp>
        <p:nvSpPr>
          <p:cNvPr id="18" name="Rectangle 3"/>
          <p:cNvSpPr>
            <a:spLocks noChangeArrowheads="1"/>
          </p:cNvSpPr>
          <p:nvPr/>
        </p:nvSpPr>
        <p:spPr bwMode="auto">
          <a:xfrm>
            <a:off x="457200" y="5356711"/>
            <a:ext cx="5867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Postbyte</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  for 5-bit Offset: 	rr0nnnnn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Postbytes</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Times New Roman" pitchFamily="18" charset="0"/>
              </a:rPr>
              <a:t> for 9-bit Offset: 	111rr00n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Times New Roman" pitchFamily="18" charset="0"/>
              </a:rPr>
              <a:t>nnnnnnnn</a:t>
            </a:r>
            <a:endPar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Postbytes</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rPr>
              <a:t> for 16-bit Offset: 	111rr010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nnnnnnnn</a:t>
            </a:r>
            <a:r>
              <a:rPr kumimoji="0" lang="en-US" b="0" i="0" u="none" strike="noStrike" cap="none" normalizeH="0" baseline="0" dirty="0" smtClean="0">
                <a:ln>
                  <a:noFill/>
                </a:ln>
                <a:solidFill>
                  <a:schemeClr val="tx1"/>
                </a:solidFill>
                <a:effectLst/>
                <a:latin typeface="Calibri" pitchFamily="34" charset="0"/>
                <a:ea typeface="맑은 고딕" pitchFamily="50" charset="-127"/>
                <a:cs typeface="Calibri" pitchFamily="34" charset="0"/>
              </a:rPr>
              <a:t> </a:t>
            </a:r>
            <a:r>
              <a:rPr kumimoji="0" lang="en-US" b="0" i="0" u="none" strike="noStrike" cap="none" normalizeH="0" baseline="0" dirty="0" err="1" smtClean="0">
                <a:ln>
                  <a:noFill/>
                </a:ln>
                <a:solidFill>
                  <a:schemeClr val="tx1"/>
                </a:solidFill>
                <a:effectLst/>
                <a:latin typeface="Calibri" pitchFamily="34" charset="0"/>
                <a:ea typeface="맑은 고딕" pitchFamily="50" charset="-127"/>
                <a:cs typeface="Calibri" pitchFamily="34" charset="0"/>
              </a:rPr>
              <a:t>nnnnnnnn</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042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Index Addressing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08720"/>
            <a:ext cx="7018628" cy="5547841"/>
          </a:xfrm>
          <a:prstGeom prst="rect">
            <a:avLst/>
          </a:prstGeom>
        </p:spPr>
      </p:pic>
    </p:spTree>
    <p:extLst>
      <p:ext uri="{BB962C8B-B14F-4D97-AF65-F5344CB8AC3E}">
        <p14:creationId xmlns:p14="http://schemas.microsoft.com/office/powerpoint/2010/main" val="403636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Mode Summary</a:t>
            </a:r>
            <a:endParaRPr lang="en-US" dirty="0"/>
          </a:p>
        </p:txBody>
      </p:sp>
      <p:sp>
        <p:nvSpPr>
          <p:cNvPr id="4" name="Text Placeholder 3"/>
          <p:cNvSpPr>
            <a:spLocks noGrp="1"/>
          </p:cNvSpPr>
          <p:nvPr>
            <p:ph type="body" idx="10"/>
          </p:nvPr>
        </p:nvSpPr>
        <p:spPr/>
        <p:txBody>
          <a:bodyPr/>
          <a:lstStyle/>
          <a:p>
            <a:r>
              <a:rPr lang="en-US" dirty="0" smtClean="0"/>
              <a:t>How to Get an Effective Address</a:t>
            </a:r>
            <a:endParaRPr lang="en-US" dirty="0"/>
          </a:p>
        </p:txBody>
      </p:sp>
      <p:sp>
        <p:nvSpPr>
          <p:cNvPr id="10" name="Rectangle 9"/>
          <p:cNvSpPr/>
          <p:nvPr/>
        </p:nvSpPr>
        <p:spPr>
          <a:xfrm>
            <a:off x="914400" y="16764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INH</a:t>
            </a:r>
            <a:endParaRPr lang="en-US" sz="1400" dirty="0">
              <a:solidFill>
                <a:schemeClr val="tx1"/>
              </a:solidFill>
            </a:endParaRPr>
          </a:p>
        </p:txBody>
      </p:sp>
      <p:sp>
        <p:nvSpPr>
          <p:cNvPr id="11" name="Rectangle 10"/>
          <p:cNvSpPr/>
          <p:nvPr/>
        </p:nvSpPr>
        <p:spPr>
          <a:xfrm>
            <a:off x="1676400" y="1676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12" name="Rectangle 11"/>
          <p:cNvSpPr/>
          <p:nvPr/>
        </p:nvSpPr>
        <p:spPr>
          <a:xfrm>
            <a:off x="914400" y="20574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IMM</a:t>
            </a:r>
            <a:endParaRPr lang="en-US" sz="1400" dirty="0">
              <a:solidFill>
                <a:schemeClr val="tx1"/>
              </a:solidFill>
            </a:endParaRPr>
          </a:p>
        </p:txBody>
      </p:sp>
      <p:sp>
        <p:nvSpPr>
          <p:cNvPr id="13" name="Rectangle 12"/>
          <p:cNvSpPr/>
          <p:nvPr/>
        </p:nvSpPr>
        <p:spPr>
          <a:xfrm>
            <a:off x="1676400" y="2057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14" name="Rectangle 13"/>
          <p:cNvSpPr/>
          <p:nvPr/>
        </p:nvSpPr>
        <p:spPr>
          <a:xfrm>
            <a:off x="1676400" y="2286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Data</a:t>
            </a:r>
            <a:endParaRPr lang="en-US" sz="1600" dirty="0">
              <a:solidFill>
                <a:schemeClr val="tx1"/>
              </a:solidFill>
            </a:endParaRPr>
          </a:p>
        </p:txBody>
      </p:sp>
      <p:sp>
        <p:nvSpPr>
          <p:cNvPr id="15" name="Rectangle 14"/>
          <p:cNvSpPr/>
          <p:nvPr/>
        </p:nvSpPr>
        <p:spPr>
          <a:xfrm>
            <a:off x="2819400" y="2057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16" name="Rectangle 15"/>
          <p:cNvSpPr/>
          <p:nvPr/>
        </p:nvSpPr>
        <p:spPr>
          <a:xfrm>
            <a:off x="2819400" y="2286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Data-high</a:t>
            </a:r>
            <a:endParaRPr lang="en-US" sz="1600" dirty="0">
              <a:solidFill>
                <a:schemeClr val="tx1"/>
              </a:solidFill>
            </a:endParaRPr>
          </a:p>
        </p:txBody>
      </p:sp>
      <p:sp>
        <p:nvSpPr>
          <p:cNvPr id="17" name="Rectangle 16"/>
          <p:cNvSpPr/>
          <p:nvPr/>
        </p:nvSpPr>
        <p:spPr>
          <a:xfrm>
            <a:off x="2819400" y="25146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Data-low</a:t>
            </a:r>
            <a:endParaRPr lang="en-US" sz="1600" dirty="0">
              <a:solidFill>
                <a:schemeClr val="tx1"/>
              </a:solidFill>
            </a:endParaRPr>
          </a:p>
        </p:txBody>
      </p:sp>
      <p:sp>
        <p:nvSpPr>
          <p:cNvPr id="18" name="Rectangle 17"/>
          <p:cNvSpPr/>
          <p:nvPr/>
        </p:nvSpPr>
        <p:spPr>
          <a:xfrm>
            <a:off x="914400" y="28956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DIR</a:t>
            </a:r>
            <a:endParaRPr lang="en-US" sz="1400" dirty="0">
              <a:solidFill>
                <a:schemeClr val="tx1"/>
              </a:solidFill>
            </a:endParaRPr>
          </a:p>
        </p:txBody>
      </p:sp>
      <p:sp>
        <p:nvSpPr>
          <p:cNvPr id="19" name="Rectangle 18"/>
          <p:cNvSpPr/>
          <p:nvPr/>
        </p:nvSpPr>
        <p:spPr>
          <a:xfrm>
            <a:off x="1676400" y="28956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20" name="Rectangle 19"/>
          <p:cNvSpPr/>
          <p:nvPr/>
        </p:nvSpPr>
        <p:spPr>
          <a:xfrm>
            <a:off x="1676400" y="3124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-low</a:t>
            </a:r>
            <a:endParaRPr lang="en-US" sz="1600" dirty="0">
              <a:solidFill>
                <a:schemeClr val="tx1"/>
              </a:solidFill>
            </a:endParaRPr>
          </a:p>
        </p:txBody>
      </p:sp>
      <p:sp>
        <p:nvSpPr>
          <p:cNvPr id="21" name="Rectangle 20"/>
          <p:cNvSpPr/>
          <p:nvPr/>
        </p:nvSpPr>
        <p:spPr>
          <a:xfrm>
            <a:off x="7086600" y="3124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-low</a:t>
            </a:r>
            <a:endParaRPr lang="en-US" sz="1600" dirty="0">
              <a:solidFill>
                <a:schemeClr val="tx1"/>
              </a:solidFill>
            </a:endParaRPr>
          </a:p>
        </p:txBody>
      </p:sp>
      <p:sp>
        <p:nvSpPr>
          <p:cNvPr id="22" name="Rectangle 21"/>
          <p:cNvSpPr/>
          <p:nvPr/>
        </p:nvSpPr>
        <p:spPr>
          <a:xfrm>
            <a:off x="6096000" y="3124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00</a:t>
            </a:r>
            <a:endParaRPr lang="en-US" sz="1600" dirty="0">
              <a:solidFill>
                <a:schemeClr val="tx1"/>
              </a:solidFill>
            </a:endParaRPr>
          </a:p>
        </p:txBody>
      </p:sp>
      <p:sp>
        <p:nvSpPr>
          <p:cNvPr id="23" name="Rectangle 22"/>
          <p:cNvSpPr/>
          <p:nvPr/>
        </p:nvSpPr>
        <p:spPr>
          <a:xfrm>
            <a:off x="6096000" y="28956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Effective Address</a:t>
            </a:r>
            <a:endParaRPr lang="en-US" sz="1400" dirty="0">
              <a:solidFill>
                <a:schemeClr val="tx1"/>
              </a:solidFill>
            </a:endParaRPr>
          </a:p>
        </p:txBody>
      </p:sp>
      <p:cxnSp>
        <p:nvCxnSpPr>
          <p:cNvPr id="27" name="Straight Arrow Connector 26"/>
          <p:cNvCxnSpPr>
            <a:stCxn id="20" idx="3"/>
            <a:endCxn id="22" idx="1"/>
          </p:cNvCxnSpPr>
          <p:nvPr/>
        </p:nvCxnSpPr>
        <p:spPr>
          <a:xfrm>
            <a:off x="2667000" y="3238500"/>
            <a:ext cx="34290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0" name="Rectangle 29"/>
          <p:cNvSpPr/>
          <p:nvPr/>
        </p:nvSpPr>
        <p:spPr>
          <a:xfrm>
            <a:off x="914400" y="35052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EXT</a:t>
            </a:r>
            <a:endParaRPr lang="en-US" sz="1400" dirty="0">
              <a:solidFill>
                <a:schemeClr val="tx1"/>
              </a:solidFill>
            </a:endParaRPr>
          </a:p>
        </p:txBody>
      </p:sp>
      <p:sp>
        <p:nvSpPr>
          <p:cNvPr id="31" name="Rectangle 30"/>
          <p:cNvSpPr/>
          <p:nvPr/>
        </p:nvSpPr>
        <p:spPr>
          <a:xfrm>
            <a:off x="1676400" y="3505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32" name="Rectangle 31"/>
          <p:cNvSpPr/>
          <p:nvPr/>
        </p:nvSpPr>
        <p:spPr>
          <a:xfrm>
            <a:off x="1676400" y="37338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-high</a:t>
            </a:r>
            <a:endParaRPr lang="en-US" sz="1600" dirty="0">
              <a:solidFill>
                <a:schemeClr val="tx1"/>
              </a:solidFill>
            </a:endParaRPr>
          </a:p>
        </p:txBody>
      </p:sp>
      <p:sp>
        <p:nvSpPr>
          <p:cNvPr id="33" name="Rectangle 32"/>
          <p:cNvSpPr/>
          <p:nvPr/>
        </p:nvSpPr>
        <p:spPr>
          <a:xfrm>
            <a:off x="7086600" y="3860074"/>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-low</a:t>
            </a:r>
            <a:endParaRPr lang="en-US" sz="1600" dirty="0">
              <a:solidFill>
                <a:schemeClr val="tx1"/>
              </a:solidFill>
            </a:endParaRPr>
          </a:p>
        </p:txBody>
      </p:sp>
      <p:sp>
        <p:nvSpPr>
          <p:cNvPr id="34" name="Rectangle 33"/>
          <p:cNvSpPr/>
          <p:nvPr/>
        </p:nvSpPr>
        <p:spPr>
          <a:xfrm>
            <a:off x="6096000" y="3860074"/>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-high</a:t>
            </a:r>
            <a:endParaRPr lang="en-US" sz="1600" dirty="0">
              <a:solidFill>
                <a:schemeClr val="tx1"/>
              </a:solidFill>
            </a:endParaRPr>
          </a:p>
        </p:txBody>
      </p:sp>
      <p:sp>
        <p:nvSpPr>
          <p:cNvPr id="35" name="Rectangle 34"/>
          <p:cNvSpPr/>
          <p:nvPr/>
        </p:nvSpPr>
        <p:spPr>
          <a:xfrm>
            <a:off x="6096000" y="3631474"/>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Effective Address</a:t>
            </a:r>
            <a:endParaRPr lang="en-US" sz="1400" dirty="0">
              <a:solidFill>
                <a:schemeClr val="tx1"/>
              </a:solidFill>
            </a:endParaRPr>
          </a:p>
        </p:txBody>
      </p:sp>
      <p:cxnSp>
        <p:nvCxnSpPr>
          <p:cNvPr id="36" name="Straight Arrow Connector 35"/>
          <p:cNvCxnSpPr>
            <a:stCxn id="38" idx="1"/>
            <a:endCxn id="34" idx="1"/>
          </p:cNvCxnSpPr>
          <p:nvPr/>
        </p:nvCxnSpPr>
        <p:spPr>
          <a:xfrm rot="10800000" flipH="1">
            <a:off x="3048000" y="3974374"/>
            <a:ext cx="3048000" cy="70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7" name="Rectangle 36"/>
          <p:cNvSpPr/>
          <p:nvPr/>
        </p:nvSpPr>
        <p:spPr>
          <a:xfrm>
            <a:off x="1676400" y="3962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Addr</a:t>
            </a:r>
            <a:r>
              <a:rPr lang="en-US" sz="1400" dirty="0" smtClean="0">
                <a:solidFill>
                  <a:schemeClr val="tx1"/>
                </a:solidFill>
              </a:rPr>
              <a:t>-low</a:t>
            </a:r>
            <a:endParaRPr lang="en-US" sz="1600" dirty="0">
              <a:solidFill>
                <a:schemeClr val="tx1"/>
              </a:solidFill>
            </a:endParaRPr>
          </a:p>
        </p:txBody>
      </p:sp>
      <p:sp>
        <p:nvSpPr>
          <p:cNvPr id="38" name="Right Brace 37"/>
          <p:cNvSpPr/>
          <p:nvPr/>
        </p:nvSpPr>
        <p:spPr>
          <a:xfrm>
            <a:off x="2743200" y="3810000"/>
            <a:ext cx="304800" cy="34290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2000"/>
          </a:p>
        </p:txBody>
      </p:sp>
      <p:sp>
        <p:nvSpPr>
          <p:cNvPr id="40" name="Rectangle 39"/>
          <p:cNvSpPr/>
          <p:nvPr/>
        </p:nvSpPr>
        <p:spPr>
          <a:xfrm>
            <a:off x="914400" y="43434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IDX</a:t>
            </a:r>
            <a:endParaRPr lang="en-US" sz="1400" dirty="0">
              <a:solidFill>
                <a:schemeClr val="tx1"/>
              </a:solidFill>
            </a:endParaRPr>
          </a:p>
        </p:txBody>
      </p:sp>
      <p:sp>
        <p:nvSpPr>
          <p:cNvPr id="41" name="Rectangle 40"/>
          <p:cNvSpPr/>
          <p:nvPr/>
        </p:nvSpPr>
        <p:spPr>
          <a:xfrm>
            <a:off x="1676400" y="4343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42" name="Rectangle 41"/>
          <p:cNvSpPr/>
          <p:nvPr/>
        </p:nvSpPr>
        <p:spPr>
          <a:xfrm>
            <a:off x="1676400" y="4572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Offset</a:t>
            </a:r>
            <a:endParaRPr lang="en-US" sz="1600" dirty="0">
              <a:solidFill>
                <a:schemeClr val="tx1"/>
              </a:solidFill>
            </a:endParaRPr>
          </a:p>
        </p:txBody>
      </p:sp>
      <p:sp>
        <p:nvSpPr>
          <p:cNvPr id="43" name="Rectangle 42"/>
          <p:cNvSpPr/>
          <p:nvPr/>
        </p:nvSpPr>
        <p:spPr>
          <a:xfrm>
            <a:off x="7086600" y="4572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44" name="Rectangle 43"/>
          <p:cNvSpPr/>
          <p:nvPr/>
        </p:nvSpPr>
        <p:spPr>
          <a:xfrm>
            <a:off x="6096000" y="4572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45" name="Rectangle 44"/>
          <p:cNvSpPr/>
          <p:nvPr/>
        </p:nvSpPr>
        <p:spPr>
          <a:xfrm>
            <a:off x="6096000" y="43434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Effective Address</a:t>
            </a:r>
            <a:endParaRPr lang="en-US" sz="1400" dirty="0">
              <a:solidFill>
                <a:schemeClr val="tx1"/>
              </a:solidFill>
            </a:endParaRPr>
          </a:p>
        </p:txBody>
      </p:sp>
      <p:cxnSp>
        <p:nvCxnSpPr>
          <p:cNvPr id="46" name="Straight Arrow Connector 45"/>
          <p:cNvCxnSpPr>
            <a:stCxn id="42" idx="3"/>
            <a:endCxn id="47" idx="2"/>
          </p:cNvCxnSpPr>
          <p:nvPr/>
        </p:nvCxnSpPr>
        <p:spPr>
          <a:xfrm>
            <a:off x="2667000" y="4686300"/>
            <a:ext cx="1613691"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7" name="Plus 46"/>
          <p:cNvSpPr/>
          <p:nvPr/>
        </p:nvSpPr>
        <p:spPr>
          <a:xfrm>
            <a:off x="4230189" y="4514850"/>
            <a:ext cx="381000" cy="3429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solidFill>
                <a:schemeClr val="tx1"/>
              </a:solidFill>
            </a:endParaRPr>
          </a:p>
        </p:txBody>
      </p:sp>
      <p:cxnSp>
        <p:nvCxnSpPr>
          <p:cNvPr id="49" name="Straight Arrow Connector 48"/>
          <p:cNvCxnSpPr>
            <a:stCxn id="47" idx="0"/>
            <a:endCxn id="44" idx="1"/>
          </p:cNvCxnSpPr>
          <p:nvPr/>
        </p:nvCxnSpPr>
        <p:spPr>
          <a:xfrm>
            <a:off x="4560687" y="4686300"/>
            <a:ext cx="1535313"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0" name="Rectangle 49"/>
          <p:cNvSpPr/>
          <p:nvPr/>
        </p:nvSpPr>
        <p:spPr>
          <a:xfrm>
            <a:off x="4419600" y="5029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51" name="Rectangle 50"/>
          <p:cNvSpPr/>
          <p:nvPr/>
        </p:nvSpPr>
        <p:spPr>
          <a:xfrm>
            <a:off x="3429000" y="5029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52" name="Rectangle 51"/>
          <p:cNvSpPr/>
          <p:nvPr/>
        </p:nvSpPr>
        <p:spPr>
          <a:xfrm>
            <a:off x="3429000" y="52578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Index Register</a:t>
            </a:r>
            <a:endParaRPr lang="en-US" sz="1400" dirty="0">
              <a:solidFill>
                <a:schemeClr val="tx1"/>
              </a:solidFill>
            </a:endParaRPr>
          </a:p>
        </p:txBody>
      </p:sp>
      <p:cxnSp>
        <p:nvCxnSpPr>
          <p:cNvPr id="54" name="Straight Arrow Connector 53"/>
          <p:cNvCxnSpPr>
            <a:stCxn id="51" idx="3"/>
            <a:endCxn id="47" idx="1"/>
          </p:cNvCxnSpPr>
          <p:nvPr/>
        </p:nvCxnSpPr>
        <p:spPr>
          <a:xfrm flipV="1">
            <a:off x="4419600" y="4812299"/>
            <a:ext cx="1089" cy="33120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8" name="Rectangle 57"/>
          <p:cNvSpPr/>
          <p:nvPr/>
        </p:nvSpPr>
        <p:spPr>
          <a:xfrm>
            <a:off x="914400" y="5486400"/>
            <a:ext cx="7620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REL</a:t>
            </a:r>
            <a:endParaRPr lang="en-US" sz="1400" dirty="0">
              <a:solidFill>
                <a:schemeClr val="tx1"/>
              </a:solidFill>
            </a:endParaRPr>
          </a:p>
        </p:txBody>
      </p:sp>
      <p:sp>
        <p:nvSpPr>
          <p:cNvPr id="59" name="Rectangle 58"/>
          <p:cNvSpPr/>
          <p:nvPr/>
        </p:nvSpPr>
        <p:spPr>
          <a:xfrm>
            <a:off x="1676400" y="54864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Op Code</a:t>
            </a:r>
            <a:endParaRPr lang="en-US" sz="1600" dirty="0">
              <a:solidFill>
                <a:schemeClr val="tx1"/>
              </a:solidFill>
            </a:endParaRPr>
          </a:p>
        </p:txBody>
      </p:sp>
      <p:sp>
        <p:nvSpPr>
          <p:cNvPr id="60" name="Rectangle 59"/>
          <p:cNvSpPr/>
          <p:nvPr/>
        </p:nvSpPr>
        <p:spPr>
          <a:xfrm>
            <a:off x="1676400" y="5715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chemeClr val="tx1"/>
                </a:solidFill>
              </a:rPr>
              <a:t>Relative offset</a:t>
            </a:r>
            <a:endParaRPr lang="en-US" sz="1050" dirty="0">
              <a:solidFill>
                <a:schemeClr val="tx1"/>
              </a:solidFill>
            </a:endParaRPr>
          </a:p>
        </p:txBody>
      </p:sp>
      <p:sp>
        <p:nvSpPr>
          <p:cNvPr id="61" name="Rectangle 60"/>
          <p:cNvSpPr/>
          <p:nvPr/>
        </p:nvSpPr>
        <p:spPr>
          <a:xfrm>
            <a:off x="7086600" y="5715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62" name="Rectangle 61"/>
          <p:cNvSpPr/>
          <p:nvPr/>
        </p:nvSpPr>
        <p:spPr>
          <a:xfrm>
            <a:off x="6096000" y="57150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63" name="Rectangle 62"/>
          <p:cNvSpPr/>
          <p:nvPr/>
        </p:nvSpPr>
        <p:spPr>
          <a:xfrm>
            <a:off x="6096000" y="54864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Effective Address</a:t>
            </a:r>
            <a:endParaRPr lang="en-US" sz="1400" dirty="0">
              <a:solidFill>
                <a:schemeClr val="tx1"/>
              </a:solidFill>
            </a:endParaRPr>
          </a:p>
        </p:txBody>
      </p:sp>
      <p:cxnSp>
        <p:nvCxnSpPr>
          <p:cNvPr id="64" name="Straight Arrow Connector 63"/>
          <p:cNvCxnSpPr>
            <a:stCxn id="60" idx="3"/>
            <a:endCxn id="65" idx="2"/>
          </p:cNvCxnSpPr>
          <p:nvPr/>
        </p:nvCxnSpPr>
        <p:spPr>
          <a:xfrm>
            <a:off x="2667000" y="5829300"/>
            <a:ext cx="1613691"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5" name="Plus 64"/>
          <p:cNvSpPr/>
          <p:nvPr/>
        </p:nvSpPr>
        <p:spPr>
          <a:xfrm>
            <a:off x="4230189" y="5657850"/>
            <a:ext cx="381000" cy="3429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solidFill>
                <a:schemeClr val="tx1"/>
              </a:solidFill>
            </a:endParaRPr>
          </a:p>
        </p:txBody>
      </p:sp>
      <p:cxnSp>
        <p:nvCxnSpPr>
          <p:cNvPr id="66" name="Straight Arrow Connector 65"/>
          <p:cNvCxnSpPr>
            <a:stCxn id="65" idx="0"/>
            <a:endCxn id="62" idx="1"/>
          </p:cNvCxnSpPr>
          <p:nvPr/>
        </p:nvCxnSpPr>
        <p:spPr>
          <a:xfrm>
            <a:off x="4560687" y="5829300"/>
            <a:ext cx="1535313"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7" name="Rectangle 66"/>
          <p:cNvSpPr/>
          <p:nvPr/>
        </p:nvSpPr>
        <p:spPr>
          <a:xfrm>
            <a:off x="4419600" y="6172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68" name="Rectangle 67"/>
          <p:cNvSpPr/>
          <p:nvPr/>
        </p:nvSpPr>
        <p:spPr>
          <a:xfrm>
            <a:off x="3429000" y="6172200"/>
            <a:ext cx="990600" cy="228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solidFill>
                <a:schemeClr val="tx1"/>
              </a:solidFill>
            </a:endParaRPr>
          </a:p>
        </p:txBody>
      </p:sp>
      <p:sp>
        <p:nvSpPr>
          <p:cNvPr id="69" name="Rectangle 68"/>
          <p:cNvSpPr/>
          <p:nvPr/>
        </p:nvSpPr>
        <p:spPr>
          <a:xfrm>
            <a:off x="3429000" y="6400800"/>
            <a:ext cx="1981200" cy="228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Program Counter</a:t>
            </a:r>
            <a:endParaRPr lang="en-US" sz="1400" dirty="0">
              <a:solidFill>
                <a:schemeClr val="tx1"/>
              </a:solidFill>
            </a:endParaRPr>
          </a:p>
        </p:txBody>
      </p:sp>
      <p:cxnSp>
        <p:nvCxnSpPr>
          <p:cNvPr id="70" name="Straight Arrow Connector 69"/>
          <p:cNvCxnSpPr>
            <a:stCxn id="68" idx="3"/>
            <a:endCxn id="65" idx="1"/>
          </p:cNvCxnSpPr>
          <p:nvPr/>
        </p:nvCxnSpPr>
        <p:spPr>
          <a:xfrm flipV="1">
            <a:off x="4419600" y="5955299"/>
            <a:ext cx="1089" cy="33120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6804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029200"/>
          </a:xfrm>
        </p:spPr>
        <p:txBody>
          <a:bodyPr>
            <a:noAutofit/>
          </a:bodyPr>
          <a:lstStyle/>
          <a:p>
            <a:r>
              <a:rPr lang="en-US" dirty="0" smtClean="0"/>
              <a:t>A list of all the operations that a processor can perform.</a:t>
            </a:r>
          </a:p>
          <a:p>
            <a:r>
              <a:rPr lang="en-US" dirty="0" smtClean="0"/>
              <a:t>A small section of the HCS12 instruction set.</a:t>
            </a:r>
          </a:p>
          <a:p>
            <a:endParaRPr lang="en-US" dirty="0" smtClean="0"/>
          </a:p>
          <a:p>
            <a:endParaRPr lang="en-US" dirty="0" smtClean="0"/>
          </a:p>
          <a:p>
            <a:endParaRPr lang="en-US" dirty="0" smtClean="0"/>
          </a:p>
          <a:p>
            <a:r>
              <a:rPr lang="en-US" dirty="0" smtClean="0"/>
              <a:t>Source Form:</a:t>
            </a:r>
          </a:p>
          <a:p>
            <a:pPr lvl="1"/>
            <a:r>
              <a:rPr lang="en-US" dirty="0" smtClean="0"/>
              <a:t>Assembly code for the instruction</a:t>
            </a:r>
          </a:p>
          <a:p>
            <a:r>
              <a:rPr lang="en-US" dirty="0" smtClean="0"/>
              <a:t>Operation</a:t>
            </a:r>
          </a:p>
          <a:p>
            <a:pPr lvl="1"/>
            <a:r>
              <a:rPr lang="en-US" dirty="0" smtClean="0"/>
              <a:t>A brief description that explains what the instruction does.</a:t>
            </a:r>
          </a:p>
          <a:p>
            <a:r>
              <a:rPr lang="en-US" dirty="0" smtClean="0"/>
              <a:t>Addressing mode</a:t>
            </a:r>
          </a:p>
          <a:p>
            <a:pPr lvl="1"/>
            <a:r>
              <a:rPr lang="en-US" dirty="0" smtClean="0"/>
              <a:t>It tells how the instruction uses the operand(s), if any.</a:t>
            </a:r>
            <a:endParaRPr lang="en-US" dirty="0"/>
          </a:p>
        </p:txBody>
      </p:sp>
      <p:graphicFrame>
        <p:nvGraphicFramePr>
          <p:cNvPr id="7" name="Table 6"/>
          <p:cNvGraphicFramePr>
            <a:graphicFrameLocks noGrp="1"/>
          </p:cNvGraphicFramePr>
          <p:nvPr/>
        </p:nvGraphicFramePr>
        <p:xfrm>
          <a:off x="1259632" y="2492896"/>
          <a:ext cx="6624737" cy="1584177"/>
        </p:xfrm>
        <a:graphic>
          <a:graphicData uri="http://schemas.openxmlformats.org/drawingml/2006/table">
            <a:tbl>
              <a:tblPr/>
              <a:tblGrid>
                <a:gridCol w="1083132"/>
                <a:gridCol w="1322428"/>
                <a:gridCol w="692701"/>
                <a:gridCol w="944591"/>
                <a:gridCol w="1070537"/>
                <a:gridCol w="755674"/>
                <a:gridCol w="755674"/>
              </a:tblGrid>
              <a:tr h="528059">
                <a:tc>
                  <a:txBody>
                    <a:bodyPr/>
                    <a:lstStyle/>
                    <a:p>
                      <a:pPr marL="0" marR="0" algn="ctr">
                        <a:lnSpc>
                          <a:spcPct val="115000"/>
                        </a:lnSpc>
                        <a:spcBef>
                          <a:spcPts val="0"/>
                        </a:spcBef>
                        <a:spcAft>
                          <a:spcPts val="0"/>
                        </a:spcAft>
                      </a:pPr>
                      <a:r>
                        <a:rPr lang="en-US" sz="1400" dirty="0">
                          <a:latin typeface="Calibri"/>
                          <a:ea typeface="맑은 고딕"/>
                          <a:cs typeface="Times New Roman"/>
                        </a:rPr>
                        <a:t>Source Form</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Operation</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Addr.</a:t>
                      </a:r>
                      <a:endParaRPr lang="en-US" sz="1200">
                        <a:latin typeface="Calibri"/>
                        <a:ea typeface="맑은 고딕"/>
                        <a:cs typeface="Times New Roman"/>
                      </a:endParaRPr>
                    </a:p>
                    <a:p>
                      <a:pPr marL="0" marR="0" algn="ctr">
                        <a:lnSpc>
                          <a:spcPct val="115000"/>
                        </a:lnSpc>
                        <a:spcBef>
                          <a:spcPts val="0"/>
                        </a:spcBef>
                        <a:spcAft>
                          <a:spcPts val="0"/>
                        </a:spcAft>
                      </a:pPr>
                      <a:r>
                        <a:rPr lang="en-US" sz="1400">
                          <a:latin typeface="Calibri"/>
                          <a:ea typeface="맑은 고딕"/>
                          <a:cs typeface="Times New Roman"/>
                        </a:rPr>
                        <a:t>Mode</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Machine Coding</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Access Detail</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S X H I</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N Z V C</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9">
                <a:tc>
                  <a:txBody>
                    <a:bodyPr/>
                    <a:lstStyle/>
                    <a:p>
                      <a:pPr marL="0" marR="0">
                        <a:lnSpc>
                          <a:spcPct val="115000"/>
                        </a:lnSpc>
                        <a:spcBef>
                          <a:spcPts val="0"/>
                        </a:spcBef>
                        <a:spcAft>
                          <a:spcPts val="0"/>
                        </a:spcAft>
                      </a:pPr>
                      <a:r>
                        <a:rPr lang="en-US" sz="1400">
                          <a:latin typeface="Calibri"/>
                          <a:ea typeface="맑은 고딕"/>
                          <a:cs typeface="Times New Roman"/>
                        </a:rPr>
                        <a:t>LDAA #opr8i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LDAA opr8a</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(M) </a:t>
                      </a:r>
                      <a:r>
                        <a:rPr lang="en-US" sz="1400">
                          <a:latin typeface="Calibri"/>
                          <a:ea typeface="맑은 고딕"/>
                          <a:cs typeface="Times New Roman"/>
                          <a:sym typeface="Symbol"/>
                        </a:rPr>
                        <a:t></a:t>
                      </a:r>
                      <a:r>
                        <a:rPr lang="en-US" sz="1400">
                          <a:latin typeface="Calibri"/>
                          <a:ea typeface="맑은 고딕"/>
                          <a:cs typeface="Times New Roman"/>
                        </a:rPr>
                        <a:t> A</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Load Acc. A</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IMM</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DIR</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맑은 고딕"/>
                          <a:cs typeface="Times New Roman"/>
                        </a:rPr>
                        <a:t>86 ii</a:t>
                      </a:r>
                      <a:endParaRPr lang="en-US" sz="1200" dirty="0">
                        <a:latin typeface="Calibri"/>
                        <a:ea typeface="맑은 고딕"/>
                        <a:cs typeface="Times New Roman"/>
                      </a:endParaRPr>
                    </a:p>
                    <a:p>
                      <a:pPr marL="0" marR="0">
                        <a:lnSpc>
                          <a:spcPct val="115000"/>
                        </a:lnSpc>
                        <a:spcBef>
                          <a:spcPts val="0"/>
                        </a:spcBef>
                        <a:spcAft>
                          <a:spcPts val="0"/>
                        </a:spcAft>
                      </a:pPr>
                      <a:r>
                        <a:rPr lang="en-US" sz="1400" dirty="0">
                          <a:latin typeface="Calibri"/>
                          <a:ea typeface="맑은 고딕"/>
                          <a:cs typeface="Times New Roman"/>
                        </a:rPr>
                        <a:t>96 </a:t>
                      </a:r>
                      <a:r>
                        <a:rPr lang="en-US" sz="1400" dirty="0" err="1">
                          <a:latin typeface="Calibri"/>
                          <a:ea typeface="맑은 고딕"/>
                          <a:cs typeface="Times New Roman"/>
                        </a:rPr>
                        <a:t>dd</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P</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rPf</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 - - -</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sym typeface="Symbol"/>
                        </a:rPr>
                        <a:t></a:t>
                      </a:r>
                      <a:r>
                        <a:rPr lang="en-US" sz="1400">
                          <a:latin typeface="Calibri"/>
                          <a:ea typeface="맑은 고딕"/>
                          <a:cs typeface="Times New Roman"/>
                        </a:rPr>
                        <a:t> </a:t>
                      </a:r>
                      <a:r>
                        <a:rPr lang="en-US" sz="1400">
                          <a:latin typeface="Calibri"/>
                          <a:ea typeface="맑은 고딕"/>
                          <a:cs typeface="Times New Roman"/>
                          <a:sym typeface="Symbol"/>
                        </a:rPr>
                        <a:t></a:t>
                      </a:r>
                      <a:r>
                        <a:rPr lang="en-US" sz="1400">
                          <a:latin typeface="Calibri"/>
                          <a:ea typeface="맑은 고딕"/>
                          <a:cs typeface="Times New Roman"/>
                        </a:rPr>
                        <a:t> 1 0</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9">
                <a:tc>
                  <a:txBody>
                    <a:bodyPr/>
                    <a:lstStyle/>
                    <a:p>
                      <a:pPr marL="0" marR="0">
                        <a:lnSpc>
                          <a:spcPct val="115000"/>
                        </a:lnSpc>
                        <a:spcBef>
                          <a:spcPts val="0"/>
                        </a:spcBef>
                        <a:spcAft>
                          <a:spcPts val="0"/>
                        </a:spcAft>
                      </a:pPr>
                      <a:r>
                        <a:rPr lang="en-US" sz="1400">
                          <a:latin typeface="Calibri"/>
                          <a:ea typeface="맑은 고딕"/>
                          <a:cs typeface="Times New Roman"/>
                        </a:rPr>
                        <a:t>LDAB #opr8i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LDAB opr8a</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(M) </a:t>
                      </a:r>
                      <a:r>
                        <a:rPr lang="en-US" sz="1400">
                          <a:latin typeface="Calibri"/>
                          <a:ea typeface="맑은 고딕"/>
                          <a:cs typeface="Times New Roman"/>
                          <a:sym typeface="Symbol"/>
                        </a:rPr>
                        <a:t></a:t>
                      </a:r>
                      <a:r>
                        <a:rPr lang="en-US" sz="1400">
                          <a:latin typeface="Calibri"/>
                          <a:ea typeface="맑은 고딕"/>
                          <a:cs typeface="Times New Roman"/>
                        </a:rPr>
                        <a:t> B</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Load Acc. B</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IMM</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DIR</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C6 ii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D6 dd</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P</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rPf</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 - - -</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맑은 고딕"/>
                          <a:cs typeface="Times New Roman"/>
                          <a:sym typeface="Symbol"/>
                        </a:rPr>
                        <a:t></a:t>
                      </a:r>
                      <a:r>
                        <a:rPr lang="en-US" sz="1400" dirty="0">
                          <a:latin typeface="Calibri"/>
                          <a:ea typeface="맑은 고딕"/>
                          <a:cs typeface="Times New Roman"/>
                        </a:rPr>
                        <a:t> </a:t>
                      </a:r>
                      <a:r>
                        <a:rPr lang="en-US" sz="1400" dirty="0">
                          <a:latin typeface="Calibri"/>
                          <a:ea typeface="맑은 고딕"/>
                          <a:cs typeface="Times New Roman"/>
                          <a:sym typeface="Symbol"/>
                        </a:rPr>
                        <a:t></a:t>
                      </a:r>
                      <a:r>
                        <a:rPr lang="en-US" sz="1400" dirty="0">
                          <a:latin typeface="Calibri"/>
                          <a:ea typeface="맑은 고딕"/>
                          <a:cs typeface="Times New Roman"/>
                        </a:rPr>
                        <a:t> 1 0</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Set</a:t>
            </a:r>
            <a:endParaRPr lang="en-US" dirty="0"/>
          </a:p>
        </p:txBody>
      </p:sp>
    </p:spTree>
    <p:extLst>
      <p:ext uri="{BB962C8B-B14F-4D97-AF65-F5344CB8AC3E}">
        <p14:creationId xmlns:p14="http://schemas.microsoft.com/office/powerpoint/2010/main" val="14070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632449"/>
          </a:xfrm>
        </p:spPr>
        <p:txBody>
          <a:bodyPr>
            <a:noAutofit/>
          </a:bodyPr>
          <a:lstStyle/>
          <a:p>
            <a:r>
              <a:rPr lang="en-US" dirty="0" smtClean="0"/>
              <a:t>Machine Coding</a:t>
            </a:r>
          </a:p>
          <a:p>
            <a:pPr lvl="1"/>
            <a:r>
              <a:rPr lang="en-US" dirty="0" smtClean="0"/>
              <a:t>The hexadecimal value that represents the instruction in memory.</a:t>
            </a:r>
          </a:p>
          <a:p>
            <a:pPr lvl="1"/>
            <a:r>
              <a:rPr lang="en-US" dirty="0" smtClean="0"/>
              <a:t>Also called </a:t>
            </a:r>
            <a:r>
              <a:rPr lang="en-US" b="1" u="sng" dirty="0" smtClean="0"/>
              <a:t>the instruction format </a:t>
            </a:r>
            <a:r>
              <a:rPr lang="en-US" dirty="0" smtClean="0"/>
              <a:t>since it shows how to convey the operation and its operands to the processor.</a:t>
            </a:r>
          </a:p>
          <a:p>
            <a:r>
              <a:rPr lang="en-US" dirty="0" smtClean="0"/>
              <a:t>Access Detail</a:t>
            </a:r>
          </a:p>
          <a:p>
            <a:pPr lvl="1"/>
            <a:r>
              <a:rPr lang="en-US" dirty="0" smtClean="0"/>
              <a:t>Each letter stands for the internal operation performed during each clock cycle required by the operation.</a:t>
            </a:r>
          </a:p>
          <a:p>
            <a:pPr lvl="1"/>
            <a:r>
              <a:rPr lang="en-US" dirty="0" smtClean="0"/>
              <a:t>The number of letters = the number of clock cycles taken.</a:t>
            </a:r>
          </a:p>
          <a:p>
            <a:r>
              <a:rPr lang="en-US" dirty="0" smtClean="0"/>
              <a:t>SXHINZVC: Condition Code Register</a:t>
            </a:r>
          </a:p>
          <a:p>
            <a:pPr lvl="1"/>
            <a:r>
              <a:rPr lang="en-US" dirty="0" smtClean="0">
                <a:latin typeface="Calibri"/>
                <a:ea typeface="맑은 고딕"/>
                <a:cs typeface="Times New Roman"/>
                <a:sym typeface="Symbol"/>
              </a:rPr>
              <a:t>: affected by operation, 1: set 1, and 0: set 0 after the instruction.</a:t>
            </a:r>
            <a:endParaRPr lang="en-US" dirty="0" smtClean="0"/>
          </a:p>
          <a:p>
            <a:pPr lvl="1"/>
            <a:endParaRPr lang="en-US" dirty="0"/>
          </a:p>
        </p:txBody>
      </p:sp>
      <p:graphicFrame>
        <p:nvGraphicFramePr>
          <p:cNvPr id="7" name="Table 6"/>
          <p:cNvGraphicFramePr>
            <a:graphicFrameLocks noGrp="1"/>
          </p:cNvGraphicFramePr>
          <p:nvPr/>
        </p:nvGraphicFramePr>
        <p:xfrm>
          <a:off x="1403647" y="1519056"/>
          <a:ext cx="6336706" cy="1477896"/>
        </p:xfrm>
        <a:graphic>
          <a:graphicData uri="http://schemas.openxmlformats.org/drawingml/2006/table">
            <a:tbl>
              <a:tblPr/>
              <a:tblGrid>
                <a:gridCol w="1036040"/>
                <a:gridCol w="1264932"/>
                <a:gridCol w="662584"/>
                <a:gridCol w="903522"/>
                <a:gridCol w="1023992"/>
                <a:gridCol w="722818"/>
                <a:gridCol w="722818"/>
              </a:tblGrid>
              <a:tr h="492632">
                <a:tc>
                  <a:txBody>
                    <a:bodyPr/>
                    <a:lstStyle/>
                    <a:p>
                      <a:pPr marL="0" marR="0" algn="ctr">
                        <a:lnSpc>
                          <a:spcPct val="115000"/>
                        </a:lnSpc>
                        <a:spcBef>
                          <a:spcPts val="0"/>
                        </a:spcBef>
                        <a:spcAft>
                          <a:spcPts val="0"/>
                        </a:spcAft>
                      </a:pPr>
                      <a:r>
                        <a:rPr lang="en-US" sz="1400" dirty="0">
                          <a:latin typeface="Calibri"/>
                          <a:ea typeface="맑은 고딕"/>
                          <a:cs typeface="Times New Roman"/>
                        </a:rPr>
                        <a:t>Source Form</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Operation</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Addr.</a:t>
                      </a:r>
                      <a:endParaRPr lang="en-US" sz="1200">
                        <a:latin typeface="Calibri"/>
                        <a:ea typeface="맑은 고딕"/>
                        <a:cs typeface="Times New Roman"/>
                      </a:endParaRPr>
                    </a:p>
                    <a:p>
                      <a:pPr marL="0" marR="0" algn="ctr">
                        <a:lnSpc>
                          <a:spcPct val="115000"/>
                        </a:lnSpc>
                        <a:spcBef>
                          <a:spcPts val="0"/>
                        </a:spcBef>
                        <a:spcAft>
                          <a:spcPts val="0"/>
                        </a:spcAft>
                      </a:pPr>
                      <a:r>
                        <a:rPr lang="en-US" sz="1400">
                          <a:latin typeface="Calibri"/>
                          <a:ea typeface="맑은 고딕"/>
                          <a:cs typeface="Times New Roman"/>
                        </a:rPr>
                        <a:t>Mode</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Machine Coding</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Access Detail</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S X H I</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N Z V C</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32">
                <a:tc>
                  <a:txBody>
                    <a:bodyPr/>
                    <a:lstStyle/>
                    <a:p>
                      <a:pPr marL="0" marR="0">
                        <a:lnSpc>
                          <a:spcPct val="115000"/>
                        </a:lnSpc>
                        <a:spcBef>
                          <a:spcPts val="0"/>
                        </a:spcBef>
                        <a:spcAft>
                          <a:spcPts val="0"/>
                        </a:spcAft>
                      </a:pPr>
                      <a:r>
                        <a:rPr lang="en-US" sz="1400">
                          <a:latin typeface="Calibri"/>
                          <a:ea typeface="맑은 고딕"/>
                          <a:cs typeface="Times New Roman"/>
                        </a:rPr>
                        <a:t>LDAA #opr8i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LDAA opr8a</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맑은 고딕"/>
                          <a:cs typeface="Times New Roman"/>
                        </a:rPr>
                        <a:t>(M) </a:t>
                      </a:r>
                      <a:r>
                        <a:rPr lang="en-US" sz="1400" dirty="0">
                          <a:latin typeface="Calibri"/>
                          <a:ea typeface="맑은 고딕"/>
                          <a:cs typeface="Times New Roman"/>
                          <a:sym typeface="Symbol"/>
                        </a:rPr>
                        <a:t></a:t>
                      </a:r>
                      <a:r>
                        <a:rPr lang="en-US" sz="1400" dirty="0">
                          <a:latin typeface="Calibri"/>
                          <a:ea typeface="맑은 고딕"/>
                          <a:cs typeface="Times New Roman"/>
                        </a:rPr>
                        <a:t> A</a:t>
                      </a:r>
                      <a:endParaRPr lang="en-US" sz="1200" dirty="0">
                        <a:latin typeface="Calibri"/>
                        <a:ea typeface="맑은 고딕"/>
                        <a:cs typeface="Times New Roman"/>
                      </a:endParaRPr>
                    </a:p>
                    <a:p>
                      <a:pPr marL="0" marR="0">
                        <a:lnSpc>
                          <a:spcPct val="115000"/>
                        </a:lnSpc>
                        <a:spcBef>
                          <a:spcPts val="0"/>
                        </a:spcBef>
                        <a:spcAft>
                          <a:spcPts val="0"/>
                        </a:spcAft>
                      </a:pPr>
                      <a:r>
                        <a:rPr lang="en-US" sz="1400" dirty="0">
                          <a:latin typeface="Calibri"/>
                          <a:ea typeface="맑은 고딕"/>
                          <a:cs typeface="Times New Roman"/>
                        </a:rPr>
                        <a:t>Load Acc. A</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IMM</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DIR</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86 ii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96 dd</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P</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rPf</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 - - -</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맑은 고딕"/>
                          <a:cs typeface="Times New Roman"/>
                          <a:sym typeface="Symbol"/>
                        </a:rPr>
                        <a:t></a:t>
                      </a:r>
                      <a:r>
                        <a:rPr lang="en-US" sz="1400" dirty="0">
                          <a:latin typeface="Calibri"/>
                          <a:ea typeface="맑은 고딕"/>
                          <a:cs typeface="Times New Roman"/>
                        </a:rPr>
                        <a:t> </a:t>
                      </a:r>
                      <a:r>
                        <a:rPr lang="en-US" sz="1400" dirty="0">
                          <a:latin typeface="Calibri"/>
                          <a:ea typeface="맑은 고딕"/>
                          <a:cs typeface="Times New Roman"/>
                          <a:sym typeface="Symbol"/>
                        </a:rPr>
                        <a:t></a:t>
                      </a:r>
                      <a:r>
                        <a:rPr lang="en-US" sz="1400" dirty="0">
                          <a:latin typeface="Calibri"/>
                          <a:ea typeface="맑은 고딕"/>
                          <a:cs typeface="Times New Roman"/>
                        </a:rPr>
                        <a:t> 1 0</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32">
                <a:tc>
                  <a:txBody>
                    <a:bodyPr/>
                    <a:lstStyle/>
                    <a:p>
                      <a:pPr marL="0" marR="0">
                        <a:lnSpc>
                          <a:spcPct val="115000"/>
                        </a:lnSpc>
                        <a:spcBef>
                          <a:spcPts val="0"/>
                        </a:spcBef>
                        <a:spcAft>
                          <a:spcPts val="0"/>
                        </a:spcAft>
                      </a:pPr>
                      <a:r>
                        <a:rPr lang="en-US" sz="1400">
                          <a:latin typeface="Calibri"/>
                          <a:ea typeface="맑은 고딕"/>
                          <a:cs typeface="Times New Roman"/>
                        </a:rPr>
                        <a:t>LDAB #opr8i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LDAB opr8a</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맑은 고딕"/>
                          <a:cs typeface="Times New Roman"/>
                        </a:rPr>
                        <a:t>(M) </a:t>
                      </a:r>
                      <a:r>
                        <a:rPr lang="en-US" sz="1400" dirty="0">
                          <a:latin typeface="Calibri"/>
                          <a:ea typeface="맑은 고딕"/>
                          <a:cs typeface="Times New Roman"/>
                          <a:sym typeface="Symbol"/>
                        </a:rPr>
                        <a:t></a:t>
                      </a:r>
                      <a:r>
                        <a:rPr lang="en-US" sz="1400" dirty="0">
                          <a:latin typeface="Calibri"/>
                          <a:ea typeface="맑은 고딕"/>
                          <a:cs typeface="Times New Roman"/>
                        </a:rPr>
                        <a:t> B</a:t>
                      </a:r>
                      <a:endParaRPr lang="en-US" sz="1200" dirty="0">
                        <a:latin typeface="Calibri"/>
                        <a:ea typeface="맑은 고딕"/>
                        <a:cs typeface="Times New Roman"/>
                      </a:endParaRPr>
                    </a:p>
                    <a:p>
                      <a:pPr marL="0" marR="0">
                        <a:lnSpc>
                          <a:spcPct val="115000"/>
                        </a:lnSpc>
                        <a:spcBef>
                          <a:spcPts val="0"/>
                        </a:spcBef>
                        <a:spcAft>
                          <a:spcPts val="0"/>
                        </a:spcAft>
                      </a:pPr>
                      <a:r>
                        <a:rPr lang="en-US" sz="1400" dirty="0">
                          <a:latin typeface="Calibri"/>
                          <a:ea typeface="맑은 고딕"/>
                          <a:cs typeface="Times New Roman"/>
                        </a:rPr>
                        <a:t>Load Acc. B</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IMM</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DIR</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C6 ii</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D6 dd</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맑은 고딕"/>
                          <a:cs typeface="Times New Roman"/>
                        </a:rPr>
                        <a:t>P</a:t>
                      </a:r>
                      <a:endParaRPr lang="en-US" sz="1200">
                        <a:latin typeface="Calibri"/>
                        <a:ea typeface="맑은 고딕"/>
                        <a:cs typeface="Times New Roman"/>
                      </a:endParaRPr>
                    </a:p>
                    <a:p>
                      <a:pPr marL="0" marR="0">
                        <a:lnSpc>
                          <a:spcPct val="115000"/>
                        </a:lnSpc>
                        <a:spcBef>
                          <a:spcPts val="0"/>
                        </a:spcBef>
                        <a:spcAft>
                          <a:spcPts val="0"/>
                        </a:spcAft>
                      </a:pPr>
                      <a:r>
                        <a:rPr lang="en-US" sz="1400">
                          <a:latin typeface="Calibri"/>
                          <a:ea typeface="맑은 고딕"/>
                          <a:cs typeface="Times New Roman"/>
                        </a:rPr>
                        <a:t>rPf</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Calibri"/>
                          <a:ea typeface="맑은 고딕"/>
                          <a:cs typeface="Times New Roman"/>
                        </a:rPr>
                        <a:t>- - - -</a:t>
                      </a:r>
                      <a:endParaRPr lang="en-US" sz="120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Calibri"/>
                          <a:ea typeface="맑은 고딕"/>
                          <a:cs typeface="Times New Roman"/>
                          <a:sym typeface="Symbol"/>
                        </a:rPr>
                        <a:t></a:t>
                      </a:r>
                      <a:r>
                        <a:rPr lang="en-US" sz="1400" dirty="0">
                          <a:latin typeface="Calibri"/>
                          <a:ea typeface="맑은 고딕"/>
                          <a:cs typeface="Times New Roman"/>
                        </a:rPr>
                        <a:t> </a:t>
                      </a:r>
                      <a:r>
                        <a:rPr lang="en-US" sz="1400" dirty="0">
                          <a:latin typeface="Calibri"/>
                          <a:ea typeface="맑은 고딕"/>
                          <a:cs typeface="Times New Roman"/>
                          <a:sym typeface="Symbol"/>
                        </a:rPr>
                        <a:t></a:t>
                      </a:r>
                      <a:r>
                        <a:rPr lang="en-US" sz="1400" dirty="0">
                          <a:latin typeface="Calibri"/>
                          <a:ea typeface="맑은 고딕"/>
                          <a:cs typeface="Times New Roman"/>
                        </a:rPr>
                        <a:t> 1 0</a:t>
                      </a:r>
                      <a:endParaRPr lang="en-US" sz="1200" dirty="0">
                        <a:latin typeface="Calibri"/>
                        <a:ea typeface="맑은 고딕"/>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Set</a:t>
            </a:r>
            <a:endParaRPr lang="en-US" dirty="0"/>
          </a:p>
        </p:txBody>
      </p:sp>
    </p:spTree>
    <p:extLst>
      <p:ext uri="{BB962C8B-B14F-4D97-AF65-F5344CB8AC3E}">
        <p14:creationId xmlns:p14="http://schemas.microsoft.com/office/powerpoint/2010/main" val="5395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229600" cy="5688632"/>
          </a:xfrm>
        </p:spPr>
        <p:txBody>
          <a:bodyPr>
            <a:noAutofit/>
          </a:bodyPr>
          <a:lstStyle/>
          <a:p>
            <a:pPr marL="0" indent="0">
              <a:buNone/>
            </a:pPr>
            <a:r>
              <a:rPr lang="en-US" b="1" dirty="0" smtClean="0"/>
              <a:t>The </a:t>
            </a:r>
            <a:r>
              <a:rPr lang="en-US" b="1" dirty="0"/>
              <a:t>LOAD and STORE Instructions</a:t>
            </a:r>
          </a:p>
          <a:p>
            <a:pPr>
              <a:spcBef>
                <a:spcPts val="600"/>
              </a:spcBef>
            </a:pPr>
            <a:r>
              <a:rPr lang="en-US" dirty="0" smtClean="0"/>
              <a:t>The </a:t>
            </a:r>
            <a:r>
              <a:rPr lang="en-US" dirty="0">
                <a:solidFill>
                  <a:srgbClr val="FF0000"/>
                </a:solidFill>
              </a:rPr>
              <a:t>LOAD</a:t>
            </a:r>
            <a:r>
              <a:rPr lang="en-US" dirty="0"/>
              <a:t> instruction copies the contents of a memory location or places an </a:t>
            </a:r>
            <a:r>
              <a:rPr lang="en-US" dirty="0" smtClean="0"/>
              <a:t>immediate value </a:t>
            </a:r>
            <a:r>
              <a:rPr lang="en-US" dirty="0"/>
              <a:t>into an accumulator or a CPU register.</a:t>
            </a:r>
          </a:p>
          <a:p>
            <a:pPr>
              <a:spcBef>
                <a:spcPts val="600"/>
              </a:spcBef>
            </a:pPr>
            <a:r>
              <a:rPr lang="en-US" dirty="0" smtClean="0">
                <a:solidFill>
                  <a:srgbClr val="FF0000"/>
                </a:solidFill>
              </a:rPr>
              <a:t>STORE</a:t>
            </a:r>
            <a:r>
              <a:rPr lang="en-US" dirty="0" smtClean="0"/>
              <a:t> </a:t>
            </a:r>
            <a:r>
              <a:rPr lang="en-US" dirty="0"/>
              <a:t>instructions save the contents of a CPU register into a memory location.</a:t>
            </a:r>
          </a:p>
          <a:p>
            <a:pPr>
              <a:spcBef>
                <a:spcPts val="600"/>
              </a:spcBef>
            </a:pPr>
            <a:r>
              <a:rPr lang="en-US" dirty="0" smtClean="0"/>
              <a:t>N </a:t>
            </a:r>
            <a:r>
              <a:rPr lang="en-US" dirty="0"/>
              <a:t>and Z flags of the CCR register are automatically updated and the V flag is cleared.</a:t>
            </a:r>
          </a:p>
          <a:p>
            <a:pPr>
              <a:spcBef>
                <a:spcPts val="600"/>
              </a:spcBef>
            </a:pPr>
            <a:r>
              <a:rPr lang="en-US" dirty="0" smtClean="0"/>
              <a:t>All </a:t>
            </a:r>
            <a:r>
              <a:rPr lang="en-US" dirty="0"/>
              <a:t>except for the relative mode can be used to select the memory location or value to </a:t>
            </a:r>
            <a:r>
              <a:rPr lang="en-US" dirty="0" smtClean="0"/>
              <a:t>be </a:t>
            </a:r>
            <a:r>
              <a:rPr lang="en-US" dirty="0"/>
              <a:t>loaded into an accumulator or CPU register.</a:t>
            </a:r>
          </a:p>
          <a:p>
            <a:pPr>
              <a:spcBef>
                <a:spcPts val="600"/>
              </a:spcBef>
            </a:pPr>
            <a:r>
              <a:rPr lang="en-US" dirty="0" smtClean="0"/>
              <a:t>All </a:t>
            </a:r>
            <a:r>
              <a:rPr lang="en-US" dirty="0"/>
              <a:t>except for the relative and immediate modes can be used to select memory location </a:t>
            </a:r>
            <a:r>
              <a:rPr lang="en-US" dirty="0" smtClean="0"/>
              <a:t>to </a:t>
            </a:r>
            <a:r>
              <a:rPr lang="en-US" dirty="0"/>
              <a:t>store contents of the CPU register. </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112698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229600" cy="504056"/>
          </a:xfrm>
        </p:spPr>
        <p:txBody>
          <a:bodyPr>
            <a:noAutofit/>
          </a:bodyPr>
          <a:lstStyle/>
          <a:p>
            <a:pPr marL="0" indent="0">
              <a:buNone/>
            </a:pPr>
            <a:r>
              <a:rPr lang="en-US" b="1" dirty="0" smtClean="0"/>
              <a:t>The </a:t>
            </a:r>
            <a:r>
              <a:rPr lang="en-US" b="1" dirty="0"/>
              <a:t>LOAD and STORE </a:t>
            </a:r>
            <a:r>
              <a:rPr lang="en-US" b="1" dirty="0" smtClean="0"/>
              <a:t>Instructions</a:t>
            </a:r>
            <a:endParaRPr lang="en-US" b="1" dirty="0"/>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385" y="1536380"/>
            <a:ext cx="6230730" cy="5321620"/>
          </a:xfrm>
          <a:prstGeom prst="rect">
            <a:avLst/>
          </a:prstGeom>
        </p:spPr>
      </p:pic>
    </p:spTree>
    <p:extLst>
      <p:ext uri="{BB962C8B-B14F-4D97-AF65-F5344CB8AC3E}">
        <p14:creationId xmlns:p14="http://schemas.microsoft.com/office/powerpoint/2010/main" val="116937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229600" cy="5688632"/>
          </a:xfrm>
        </p:spPr>
        <p:txBody>
          <a:bodyPr>
            <a:noAutofit/>
          </a:bodyPr>
          <a:lstStyle/>
          <a:p>
            <a:pPr marL="0" indent="0">
              <a:buNone/>
            </a:pPr>
            <a:r>
              <a:rPr lang="en-US" b="1" dirty="0" smtClean="0"/>
              <a:t>The </a:t>
            </a:r>
            <a:r>
              <a:rPr lang="en-US" b="1" dirty="0"/>
              <a:t>LOAD and STORE Instructions</a:t>
            </a:r>
          </a:p>
          <a:p>
            <a:pPr>
              <a:spcBef>
                <a:spcPts val="600"/>
              </a:spcBef>
            </a:pPr>
            <a:r>
              <a:rPr lang="en-US" dirty="0"/>
              <a:t>the following instruction loads the contents of the memory location pointed to </a:t>
            </a:r>
            <a:r>
              <a:rPr lang="en-US" dirty="0" smtClean="0"/>
              <a:t>by index </a:t>
            </a:r>
            <a:r>
              <a:rPr lang="en-US" dirty="0"/>
              <a:t>register X into accumulator A:</a:t>
            </a:r>
          </a:p>
          <a:p>
            <a:pPr lvl="1">
              <a:spcBef>
                <a:spcPts val="600"/>
              </a:spcBef>
            </a:pPr>
            <a:r>
              <a:rPr lang="en-US" dirty="0" err="1"/>
              <a:t>ldaa</a:t>
            </a:r>
            <a:r>
              <a:rPr lang="en-US" dirty="0"/>
              <a:t> 0,X</a:t>
            </a:r>
          </a:p>
          <a:p>
            <a:pPr>
              <a:spcBef>
                <a:spcPts val="600"/>
              </a:spcBef>
            </a:pPr>
            <a:r>
              <a:rPr lang="en-US" dirty="0"/>
              <a:t>The following instruction loads the contents of the memory location at $1004 into accumulator B:</a:t>
            </a:r>
          </a:p>
          <a:p>
            <a:pPr lvl="1">
              <a:spcBef>
                <a:spcPts val="600"/>
              </a:spcBef>
            </a:pPr>
            <a:r>
              <a:rPr lang="en-US" dirty="0" err="1"/>
              <a:t>ldab</a:t>
            </a:r>
            <a:r>
              <a:rPr lang="en-US" dirty="0"/>
              <a:t> $1004</a:t>
            </a:r>
          </a:p>
          <a:p>
            <a:pPr>
              <a:spcBef>
                <a:spcPts val="600"/>
              </a:spcBef>
            </a:pPr>
            <a:r>
              <a:rPr lang="en-US" dirty="0"/>
              <a:t>The following instruction stores the contents of accumulator A in the memory location at $20:</a:t>
            </a:r>
          </a:p>
          <a:p>
            <a:pPr lvl="1">
              <a:spcBef>
                <a:spcPts val="600"/>
              </a:spcBef>
            </a:pPr>
            <a:r>
              <a:rPr lang="en-US" dirty="0" err="1"/>
              <a:t>staa</a:t>
            </a:r>
            <a:r>
              <a:rPr lang="en-US" dirty="0"/>
              <a:t> $</a:t>
            </a:r>
            <a:r>
              <a:rPr lang="en-US" dirty="0" smtClean="0"/>
              <a:t>20</a:t>
            </a:r>
          </a:p>
          <a:p>
            <a:pPr>
              <a:spcBef>
                <a:spcPts val="600"/>
              </a:spcBef>
            </a:pPr>
            <a:r>
              <a:rPr lang="en-US" dirty="0"/>
              <a:t>The following instruction stores the contents of index register X in memory locations at $</a:t>
            </a:r>
            <a:r>
              <a:rPr lang="en-US" dirty="0" smtClean="0"/>
              <a:t>8000 and </a:t>
            </a:r>
            <a:r>
              <a:rPr lang="en-US" dirty="0"/>
              <a:t>$8001:</a:t>
            </a:r>
          </a:p>
          <a:p>
            <a:pPr lvl="1">
              <a:spcBef>
                <a:spcPts val="600"/>
              </a:spcBef>
            </a:pPr>
            <a:r>
              <a:rPr lang="en-US" dirty="0" err="1"/>
              <a:t>stx</a:t>
            </a:r>
            <a:r>
              <a:rPr lang="en-US" dirty="0"/>
              <a:t> $8000</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184818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Basic Architecture</a:t>
            </a:r>
            <a:endParaRPr lang="en-US" dirty="0"/>
          </a:p>
        </p:txBody>
      </p:sp>
      <p:sp>
        <p:nvSpPr>
          <p:cNvPr id="3" name="Content Placeholder 2"/>
          <p:cNvSpPr>
            <a:spLocks noGrp="1"/>
          </p:cNvSpPr>
          <p:nvPr>
            <p:ph sz="quarter" idx="1"/>
          </p:nvPr>
        </p:nvSpPr>
        <p:spPr>
          <a:xfrm>
            <a:off x="107504" y="1600200"/>
            <a:ext cx="8928992" cy="5069160"/>
          </a:xfrm>
        </p:spPr>
        <p:txBody>
          <a:bodyPr>
            <a:normAutofit/>
          </a:bodyPr>
          <a:lstStyle/>
          <a:p>
            <a:r>
              <a:rPr lang="en-US" sz="2600" dirty="0"/>
              <a:t>The </a:t>
            </a:r>
            <a:r>
              <a:rPr lang="en-US" sz="2600" i="1" dirty="0"/>
              <a:t>architecture of a computer system </a:t>
            </a:r>
            <a:r>
              <a:rPr lang="en-US" sz="2600" dirty="0"/>
              <a:t>defines how its processor, RAM, ROM, </a:t>
            </a:r>
            <a:r>
              <a:rPr lang="en-US" sz="2600" dirty="0" smtClean="0"/>
              <a:t>input devices</a:t>
            </a:r>
            <a:r>
              <a:rPr lang="en-US" sz="2600" dirty="0"/>
              <a:t>, and output devices are connected, including the assembly instructions used </a:t>
            </a:r>
            <a:r>
              <a:rPr lang="en-US" sz="2600" dirty="0" smtClean="0"/>
              <a:t>to access </a:t>
            </a:r>
            <a:r>
              <a:rPr lang="en-US" sz="2600" dirty="0"/>
              <a:t>RAM, ROM, and I/O devices</a:t>
            </a:r>
            <a:endParaRPr lang="en-US" dirty="0"/>
          </a:p>
        </p:txBody>
      </p:sp>
    </p:spTree>
    <p:extLst>
      <p:ext uri="{BB962C8B-B14F-4D97-AF65-F5344CB8AC3E}">
        <p14:creationId xmlns:p14="http://schemas.microsoft.com/office/powerpoint/2010/main" val="2359271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5688632"/>
          </a:xfrm>
        </p:spPr>
        <p:txBody>
          <a:bodyPr>
            <a:noAutofit/>
          </a:bodyPr>
          <a:lstStyle/>
          <a:p>
            <a:pPr marL="0" indent="0">
              <a:buNone/>
            </a:pPr>
            <a:r>
              <a:rPr lang="en-US" b="1" dirty="0"/>
              <a:t>Transfer and Exchange Instructions</a:t>
            </a:r>
          </a:p>
          <a:p>
            <a:pPr>
              <a:spcBef>
                <a:spcPts val="600"/>
              </a:spcBef>
            </a:pPr>
            <a:r>
              <a:rPr lang="en-US" dirty="0" smtClean="0"/>
              <a:t>Transfer </a:t>
            </a:r>
            <a:r>
              <a:rPr lang="en-US" dirty="0"/>
              <a:t>instructions copy the contents of a CPU register or accumulator into </a:t>
            </a:r>
            <a:r>
              <a:rPr lang="en-US" dirty="0" smtClean="0"/>
              <a:t>another CPU </a:t>
            </a:r>
            <a:r>
              <a:rPr lang="en-US" dirty="0"/>
              <a:t>register or accumulator.</a:t>
            </a:r>
          </a:p>
          <a:p>
            <a:pPr>
              <a:spcBef>
                <a:spcPts val="600"/>
              </a:spcBef>
            </a:pPr>
            <a:r>
              <a:rPr lang="en-US" b="1" dirty="0" smtClean="0"/>
              <a:t>TFR</a:t>
            </a:r>
            <a:r>
              <a:rPr lang="en-US" dirty="0" smtClean="0"/>
              <a:t> </a:t>
            </a:r>
            <a:r>
              <a:rPr lang="en-US" dirty="0"/>
              <a:t>is the universal transfer instruction, but other mnemonics are accepted for </a:t>
            </a:r>
            <a:r>
              <a:rPr lang="en-US" dirty="0" smtClean="0"/>
              <a:t>compatibility </a:t>
            </a:r>
            <a:r>
              <a:rPr lang="en-US" dirty="0"/>
              <a:t>with the 68HC11.</a:t>
            </a:r>
          </a:p>
          <a:p>
            <a:pPr>
              <a:spcBef>
                <a:spcPts val="600"/>
              </a:spcBef>
            </a:pPr>
            <a:r>
              <a:rPr lang="en-US" dirty="0" smtClean="0"/>
              <a:t>The </a:t>
            </a:r>
            <a:r>
              <a:rPr lang="en-US" dirty="0"/>
              <a:t>TAB and TBA instructions affect the N, Z, and V condition code bits.</a:t>
            </a:r>
          </a:p>
          <a:p>
            <a:pPr>
              <a:spcBef>
                <a:spcPts val="600"/>
              </a:spcBef>
            </a:pPr>
            <a:r>
              <a:rPr lang="en-US" dirty="0" smtClean="0"/>
              <a:t>The </a:t>
            </a:r>
            <a:r>
              <a:rPr lang="en-US" b="1" dirty="0"/>
              <a:t>TFR</a:t>
            </a:r>
            <a:r>
              <a:rPr lang="en-US" dirty="0"/>
              <a:t> instruction does not affect any condition code bits. </a:t>
            </a:r>
            <a:r>
              <a:rPr lang="en-US" b="1" dirty="0"/>
              <a:t>For example</a:t>
            </a:r>
            <a:r>
              <a:rPr lang="en-US" dirty="0"/>
              <a:t>,</a:t>
            </a:r>
          </a:p>
          <a:p>
            <a:pPr lvl="1">
              <a:spcBef>
                <a:spcPts val="200"/>
              </a:spcBef>
            </a:pPr>
            <a:r>
              <a:rPr lang="en-US" dirty="0"/>
              <a:t>	TFR  D,X	; [D] </a:t>
            </a:r>
            <a:r>
              <a:rPr lang="en-US" dirty="0" smtClean="0"/>
              <a:t>=&gt; </a:t>
            </a:r>
            <a:r>
              <a:rPr lang="en-US" dirty="0"/>
              <a:t>X</a:t>
            </a:r>
          </a:p>
          <a:p>
            <a:pPr lvl="1">
              <a:spcBef>
                <a:spcPts val="200"/>
              </a:spcBef>
            </a:pPr>
            <a:r>
              <a:rPr lang="en-US" dirty="0"/>
              <a:t>	TFR  A,B	; [A] </a:t>
            </a:r>
            <a:r>
              <a:rPr lang="en-US" dirty="0" smtClean="0"/>
              <a:t>=&gt; </a:t>
            </a:r>
            <a:r>
              <a:rPr lang="en-US" dirty="0"/>
              <a:t>B</a:t>
            </a:r>
          </a:p>
          <a:p>
            <a:pPr lvl="1">
              <a:spcBef>
                <a:spcPts val="200"/>
              </a:spcBef>
            </a:pPr>
            <a:r>
              <a:rPr lang="en-US" dirty="0"/>
              <a:t>	TFR  A,X	; sign-extended </a:t>
            </a:r>
            <a:r>
              <a:rPr lang="en-US" dirty="0" smtClean="0"/>
              <a:t>of [</a:t>
            </a:r>
            <a:r>
              <a:rPr lang="en-US" dirty="0"/>
              <a:t>A] </a:t>
            </a:r>
            <a:r>
              <a:rPr lang="en-US" dirty="0" smtClean="0"/>
              <a:t>=&gt; </a:t>
            </a:r>
            <a:r>
              <a:rPr lang="en-US" dirty="0"/>
              <a:t>X   </a:t>
            </a:r>
            <a:endParaRPr lang="en-US" dirty="0" smtClean="0"/>
          </a:p>
          <a:p>
            <a:pPr marL="320040" lvl="1" indent="0">
              <a:spcBef>
                <a:spcPts val="200"/>
              </a:spcBef>
              <a:buNone/>
            </a:pPr>
            <a:r>
              <a:rPr lang="en-US" dirty="0"/>
              <a:t>	</a:t>
            </a:r>
            <a:r>
              <a:rPr lang="en-US" dirty="0" smtClean="0"/>
              <a:t>	; </a:t>
            </a:r>
            <a:r>
              <a:rPr lang="en-US" dirty="0"/>
              <a:t>A is signed extended to 16-bit and assigned to X</a:t>
            </a:r>
          </a:p>
          <a:p>
            <a:pPr lvl="1">
              <a:spcBef>
                <a:spcPts val="200"/>
              </a:spcBef>
            </a:pPr>
            <a:r>
              <a:rPr lang="en-US" dirty="0"/>
              <a:t>	TFR  X,A	; X[7:0] </a:t>
            </a:r>
            <a:r>
              <a:rPr lang="en-US" dirty="0" smtClean="0"/>
              <a:t>=&gt; </a:t>
            </a:r>
            <a:r>
              <a:rPr lang="en-US" dirty="0"/>
              <a:t>A	; lower 8 bits copied to </a:t>
            </a:r>
            <a:r>
              <a:rPr lang="en-US" dirty="0" smtClean="0"/>
              <a:t>A</a:t>
            </a:r>
          </a:p>
          <a:p>
            <a:pPr>
              <a:spcBef>
                <a:spcPts val="600"/>
              </a:spcBef>
            </a:pPr>
            <a:r>
              <a:rPr lang="en-US" dirty="0"/>
              <a:t>The </a:t>
            </a:r>
            <a:r>
              <a:rPr lang="en-US" b="1" dirty="0"/>
              <a:t>EXG</a:t>
            </a:r>
            <a:r>
              <a:rPr lang="en-US" dirty="0"/>
              <a:t> instruction exchanges the contents of a pair of registers or accumulators. </a:t>
            </a:r>
            <a:r>
              <a:rPr lang="en-US" b="1" dirty="0"/>
              <a:t>For </a:t>
            </a:r>
            <a:r>
              <a:rPr lang="en-US" b="1" dirty="0" smtClean="0"/>
              <a:t>example</a:t>
            </a:r>
            <a:r>
              <a:rPr lang="en-US" b="1" dirty="0"/>
              <a:t>,</a:t>
            </a:r>
          </a:p>
          <a:p>
            <a:pPr lvl="1">
              <a:spcBef>
                <a:spcPts val="200"/>
              </a:spcBef>
            </a:pPr>
            <a:r>
              <a:rPr lang="en-US" dirty="0"/>
              <a:t>	</a:t>
            </a:r>
            <a:r>
              <a:rPr lang="en-US" dirty="0" err="1"/>
              <a:t>exg</a:t>
            </a:r>
            <a:r>
              <a:rPr lang="en-US" dirty="0"/>
              <a:t>  	A, B</a:t>
            </a:r>
          </a:p>
          <a:p>
            <a:pPr lvl="1">
              <a:spcBef>
                <a:spcPts val="200"/>
              </a:spcBef>
            </a:pPr>
            <a:r>
              <a:rPr lang="en-US" dirty="0"/>
              <a:t> 	</a:t>
            </a:r>
            <a:r>
              <a:rPr lang="en-US" dirty="0" err="1"/>
              <a:t>exg</a:t>
            </a:r>
            <a:r>
              <a:rPr lang="en-US" dirty="0"/>
              <a:t>  	D,X</a:t>
            </a:r>
          </a:p>
          <a:p>
            <a:pPr lvl="1">
              <a:spcBef>
                <a:spcPts val="200"/>
              </a:spcBef>
            </a:pPr>
            <a:r>
              <a:rPr lang="en-US" dirty="0"/>
              <a:t>	</a:t>
            </a:r>
            <a:r>
              <a:rPr lang="en-US" dirty="0" err="1"/>
              <a:t>exg</a:t>
            </a:r>
            <a:r>
              <a:rPr lang="en-US" dirty="0"/>
              <a:t>	A,X	; A </a:t>
            </a:r>
            <a:r>
              <a:rPr lang="en-US" dirty="0" smtClean="0"/>
              <a:t>&lt;- </a:t>
            </a:r>
            <a:r>
              <a:rPr lang="en-US" dirty="0"/>
              <a:t>X[7:0], X </a:t>
            </a:r>
            <a:r>
              <a:rPr lang="en-US" dirty="0" smtClean="0"/>
              <a:t>&lt;- </a:t>
            </a:r>
            <a:r>
              <a:rPr lang="en-US" dirty="0"/>
              <a:t>$00:[A]</a:t>
            </a:r>
          </a:p>
          <a:p>
            <a:pPr lvl="1">
              <a:spcBef>
                <a:spcPts val="200"/>
              </a:spcBef>
            </a:pPr>
            <a:r>
              <a:rPr lang="en-US" dirty="0"/>
              <a:t>	</a:t>
            </a:r>
            <a:r>
              <a:rPr lang="en-US" dirty="0" err="1"/>
              <a:t>exg</a:t>
            </a:r>
            <a:r>
              <a:rPr lang="en-US" dirty="0"/>
              <a:t>	X,B	; X </a:t>
            </a:r>
            <a:r>
              <a:rPr lang="en-US" dirty="0" smtClean="0"/>
              <a:t>&lt;- </a:t>
            </a:r>
            <a:r>
              <a:rPr lang="en-US" dirty="0"/>
              <a:t>$00:[B], B </a:t>
            </a:r>
            <a:r>
              <a:rPr lang="en-US" dirty="0" smtClean="0"/>
              <a:t>&lt;- </a:t>
            </a:r>
            <a:r>
              <a:rPr lang="en-US" dirty="0"/>
              <a:t>X[7:0]</a:t>
            </a:r>
          </a:p>
          <a:p>
            <a:pPr>
              <a:spcBef>
                <a:spcPts val="600"/>
              </a:spcBef>
            </a:pPr>
            <a:endParaRPr lang="en-US" dirty="0"/>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109035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5688632"/>
          </a:xfrm>
        </p:spPr>
        <p:txBody>
          <a:bodyPr>
            <a:noAutofit/>
          </a:bodyPr>
          <a:lstStyle/>
          <a:p>
            <a:pPr marL="0" indent="0">
              <a:buNone/>
            </a:pPr>
            <a:r>
              <a:rPr lang="en-US" b="1" dirty="0"/>
              <a:t>Move Instructions</a:t>
            </a:r>
          </a:p>
          <a:p>
            <a:pPr>
              <a:spcBef>
                <a:spcPts val="600"/>
              </a:spcBef>
            </a:pPr>
            <a:r>
              <a:rPr lang="en-US" dirty="0"/>
              <a:t>These instructions move data bytes or words from a source to a destination in memory.</a:t>
            </a:r>
          </a:p>
          <a:p>
            <a:pPr>
              <a:spcBef>
                <a:spcPts val="600"/>
              </a:spcBef>
            </a:pPr>
            <a:r>
              <a:rPr lang="en-US" dirty="0" smtClean="0"/>
              <a:t>Six </a:t>
            </a:r>
            <a:r>
              <a:rPr lang="en-US" dirty="0"/>
              <a:t>combinations of immediate, extended, and index addressing modes are allowed </a:t>
            </a:r>
            <a:r>
              <a:rPr lang="en-US" dirty="0" smtClean="0"/>
              <a:t>to specify </a:t>
            </a:r>
            <a:r>
              <a:rPr lang="en-US" dirty="0"/>
              <a:t>the source and destination addresses:</a:t>
            </a:r>
          </a:p>
          <a:p>
            <a:pPr>
              <a:spcBef>
                <a:spcPts val="600"/>
              </a:spcBef>
            </a:pPr>
            <a:r>
              <a:rPr lang="en-US" dirty="0"/>
              <a:t>	IMM </a:t>
            </a:r>
            <a:r>
              <a:rPr lang="en-US" dirty="0" smtClean="0"/>
              <a:t>=&gt; </a:t>
            </a:r>
            <a:r>
              <a:rPr lang="en-US" dirty="0"/>
              <a:t>EXT,    	IMM =&gt; </a:t>
            </a:r>
            <a:r>
              <a:rPr lang="en-US" dirty="0" smtClean="0"/>
              <a:t>IDX</a:t>
            </a:r>
            <a:r>
              <a:rPr lang="en-US" dirty="0"/>
              <a:t>,    	EXT =&gt; </a:t>
            </a:r>
            <a:r>
              <a:rPr lang="en-US" dirty="0" smtClean="0"/>
              <a:t>EXT</a:t>
            </a:r>
            <a:r>
              <a:rPr lang="en-US" dirty="0"/>
              <a:t>, </a:t>
            </a:r>
          </a:p>
          <a:p>
            <a:pPr>
              <a:spcBef>
                <a:spcPts val="600"/>
              </a:spcBef>
            </a:pPr>
            <a:r>
              <a:rPr lang="en-US" dirty="0"/>
              <a:t>	EXT =&gt; </a:t>
            </a:r>
            <a:r>
              <a:rPr lang="en-US" dirty="0" smtClean="0"/>
              <a:t>IDX</a:t>
            </a:r>
            <a:r>
              <a:rPr lang="en-US" dirty="0"/>
              <a:t>,	IDX =&gt; </a:t>
            </a:r>
            <a:r>
              <a:rPr lang="en-US" dirty="0" smtClean="0"/>
              <a:t>EXT</a:t>
            </a:r>
            <a:r>
              <a:rPr lang="en-US" dirty="0"/>
              <a:t>,	IDX =&gt; </a:t>
            </a:r>
            <a:r>
              <a:rPr lang="en-US" dirty="0" smtClean="0"/>
              <a:t>IDX</a:t>
            </a:r>
            <a:endParaRPr lang="en-US" dirty="0"/>
          </a:p>
          <a:p>
            <a:pPr>
              <a:spcBef>
                <a:spcPts val="600"/>
              </a:spcBef>
            </a:pPr>
            <a:r>
              <a:rPr lang="en-US" dirty="0"/>
              <a:t>Move instructions allow the user to transfer data from memory to memory or from I/O </a:t>
            </a:r>
            <a:r>
              <a:rPr lang="en-US" dirty="0" smtClean="0"/>
              <a:t>registers to </a:t>
            </a:r>
            <a:r>
              <a:rPr lang="en-US" dirty="0"/>
              <a:t>memory and vice versa.</a:t>
            </a:r>
          </a:p>
          <a:p>
            <a:pPr>
              <a:spcBef>
                <a:spcPts val="600"/>
              </a:spcBef>
            </a:pPr>
            <a:r>
              <a:rPr lang="en-US" b="1" dirty="0"/>
              <a:t>For example</a:t>
            </a:r>
            <a:r>
              <a:rPr lang="en-US" dirty="0"/>
              <a:t>, the following instruction copies the contents of the memory location at $</a:t>
            </a:r>
            <a:r>
              <a:rPr lang="en-US" dirty="0" smtClean="0"/>
              <a:t>1000 to </a:t>
            </a:r>
            <a:r>
              <a:rPr lang="en-US" dirty="0"/>
              <a:t>the memory location at $2000:</a:t>
            </a:r>
          </a:p>
          <a:p>
            <a:pPr lvl="1">
              <a:spcBef>
                <a:spcPts val="600"/>
              </a:spcBef>
            </a:pPr>
            <a:r>
              <a:rPr lang="en-US" dirty="0" err="1">
                <a:solidFill>
                  <a:srgbClr val="FF0000"/>
                </a:solidFill>
              </a:rPr>
              <a:t>movb</a:t>
            </a:r>
            <a:r>
              <a:rPr lang="en-US" dirty="0">
                <a:solidFill>
                  <a:srgbClr val="FF0000"/>
                </a:solidFill>
              </a:rPr>
              <a:t> </a:t>
            </a:r>
            <a:r>
              <a:rPr lang="en-US" dirty="0"/>
              <a:t>$1000, $2000</a:t>
            </a:r>
          </a:p>
          <a:p>
            <a:pPr>
              <a:spcBef>
                <a:spcPts val="600"/>
              </a:spcBef>
            </a:pPr>
            <a:r>
              <a:rPr lang="en-US" dirty="0"/>
              <a:t>The following instruction copies the 16-bit word pointed to by X to the memory </a:t>
            </a:r>
            <a:r>
              <a:rPr lang="en-US" dirty="0" smtClean="0"/>
              <a:t>location pointed </a:t>
            </a:r>
            <a:r>
              <a:rPr lang="en-US" dirty="0"/>
              <a:t>to by Y:</a:t>
            </a:r>
          </a:p>
          <a:p>
            <a:pPr lvl="1">
              <a:spcBef>
                <a:spcPts val="600"/>
              </a:spcBef>
            </a:pPr>
            <a:r>
              <a:rPr lang="en-US" dirty="0" err="1">
                <a:solidFill>
                  <a:srgbClr val="FF0000"/>
                </a:solidFill>
              </a:rPr>
              <a:t>movw</a:t>
            </a:r>
            <a:r>
              <a:rPr lang="en-US" dirty="0">
                <a:solidFill>
                  <a:srgbClr val="FF0000"/>
                </a:solidFill>
              </a:rPr>
              <a:t> </a:t>
            </a:r>
            <a:r>
              <a:rPr lang="en-US" dirty="0"/>
              <a:t>0,X, 0,Y</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164" y="5517233"/>
            <a:ext cx="4621836" cy="1340768"/>
          </a:xfrm>
          <a:prstGeom prst="rect">
            <a:avLst/>
          </a:prstGeom>
        </p:spPr>
      </p:pic>
    </p:spTree>
    <p:extLst>
      <p:ext uri="{BB962C8B-B14F-4D97-AF65-F5344CB8AC3E}">
        <p14:creationId xmlns:p14="http://schemas.microsoft.com/office/powerpoint/2010/main" val="62149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5688632"/>
          </a:xfrm>
        </p:spPr>
        <p:txBody>
          <a:bodyPr>
            <a:noAutofit/>
          </a:bodyPr>
          <a:lstStyle/>
          <a:p>
            <a:pPr marL="0" indent="0">
              <a:buNone/>
            </a:pPr>
            <a:r>
              <a:rPr lang="en-US" b="1" dirty="0"/>
              <a:t>Add and Subtract Instructions</a:t>
            </a:r>
          </a:p>
          <a:p>
            <a:pPr>
              <a:spcBef>
                <a:spcPts val="600"/>
              </a:spcBef>
            </a:pPr>
            <a:r>
              <a:rPr lang="en-US" dirty="0"/>
              <a:t>These instructions perform fundamental arithmetic operations.</a:t>
            </a:r>
          </a:p>
          <a:p>
            <a:pPr>
              <a:spcBef>
                <a:spcPts val="600"/>
              </a:spcBef>
            </a:pPr>
            <a:r>
              <a:rPr lang="en-US" dirty="0" smtClean="0"/>
              <a:t>The </a:t>
            </a:r>
            <a:r>
              <a:rPr lang="en-US" dirty="0"/>
              <a:t>destinations of these instructions are always a CPU register or accumulator.</a:t>
            </a:r>
          </a:p>
          <a:p>
            <a:pPr>
              <a:spcBef>
                <a:spcPts val="600"/>
              </a:spcBef>
            </a:pPr>
            <a:r>
              <a:rPr lang="en-US" dirty="0" smtClean="0"/>
              <a:t>There </a:t>
            </a:r>
            <a:r>
              <a:rPr lang="en-US" dirty="0"/>
              <a:t>are two-operand and three-operand versions of these instructions.</a:t>
            </a:r>
          </a:p>
          <a:p>
            <a:pPr>
              <a:spcBef>
                <a:spcPts val="600"/>
              </a:spcBef>
            </a:pPr>
            <a:r>
              <a:rPr lang="en-US" dirty="0" smtClean="0"/>
              <a:t>Three-operand </a:t>
            </a:r>
            <a:r>
              <a:rPr lang="en-US" b="1" dirty="0"/>
              <a:t>ADD</a:t>
            </a:r>
            <a:r>
              <a:rPr lang="en-US" dirty="0"/>
              <a:t> or </a:t>
            </a:r>
            <a:r>
              <a:rPr lang="en-US" b="1" dirty="0"/>
              <a:t>SUB</a:t>
            </a:r>
            <a:r>
              <a:rPr lang="en-US" dirty="0"/>
              <a:t> instructions always include the </a:t>
            </a:r>
            <a:r>
              <a:rPr lang="en-US" dirty="0">
                <a:solidFill>
                  <a:srgbClr val="FF0000"/>
                </a:solidFill>
              </a:rPr>
              <a:t>C flag </a:t>
            </a:r>
            <a:r>
              <a:rPr lang="en-US" dirty="0"/>
              <a:t>as one of the </a:t>
            </a:r>
            <a:r>
              <a:rPr lang="en-US" dirty="0" smtClean="0"/>
              <a:t>operand</a:t>
            </a:r>
            <a:r>
              <a:rPr lang="en-US" dirty="0"/>
              <a:t>. </a:t>
            </a:r>
          </a:p>
          <a:p>
            <a:pPr>
              <a:spcBef>
                <a:spcPts val="600"/>
              </a:spcBef>
            </a:pPr>
            <a:r>
              <a:rPr lang="en-US" dirty="0" smtClean="0"/>
              <a:t>Three-operand </a:t>
            </a:r>
            <a:r>
              <a:rPr lang="en-US" dirty="0"/>
              <a:t>ADD or SUB instructions are used to perform </a:t>
            </a:r>
            <a:r>
              <a:rPr lang="en-US" dirty="0">
                <a:solidFill>
                  <a:srgbClr val="FF0000"/>
                </a:solidFill>
              </a:rPr>
              <a:t>multi-precision</a:t>
            </a:r>
            <a:r>
              <a:rPr lang="en-US" dirty="0"/>
              <a:t> </a:t>
            </a:r>
            <a:r>
              <a:rPr lang="en-US" dirty="0" smtClean="0"/>
              <a:t>addition or </a:t>
            </a:r>
            <a:r>
              <a:rPr lang="en-US" dirty="0"/>
              <a:t>subtraction</a:t>
            </a:r>
            <a:r>
              <a:rPr lang="en-US" dirty="0" smtClean="0"/>
              <a:t>.</a:t>
            </a:r>
          </a:p>
          <a:p>
            <a:pPr>
              <a:spcBef>
                <a:spcPts val="600"/>
              </a:spcBef>
            </a:pPr>
            <a:r>
              <a:rPr lang="en-US" b="1" dirty="0" smtClean="0"/>
              <a:t>Example 1</a:t>
            </a:r>
            <a:r>
              <a:rPr lang="en-US" dirty="0" smtClean="0"/>
              <a:t>: </a:t>
            </a:r>
            <a:r>
              <a:rPr lang="en-US" dirty="0"/>
              <a:t>Write an instruction sequence to add the numbers stored at $1000 and $1001 and store </a:t>
            </a:r>
            <a:r>
              <a:rPr lang="en-US" dirty="0" smtClean="0"/>
              <a:t>the sum </a:t>
            </a:r>
            <a:r>
              <a:rPr lang="en-US" dirty="0"/>
              <a:t>at $1004.</a:t>
            </a:r>
          </a:p>
          <a:p>
            <a:pPr>
              <a:spcBef>
                <a:spcPts val="600"/>
              </a:spcBef>
            </a:pPr>
            <a:r>
              <a:rPr lang="en-US" b="1" dirty="0"/>
              <a:t>Solution</a:t>
            </a:r>
            <a:r>
              <a:rPr lang="en-US" dirty="0"/>
              <a:t>: To add these two numbers, we need to put one of them in an accumulator.</a:t>
            </a:r>
          </a:p>
          <a:p>
            <a:pPr lvl="1">
              <a:spcBef>
                <a:spcPts val="600"/>
              </a:spcBef>
            </a:pPr>
            <a:r>
              <a:rPr lang="en-US" dirty="0" err="1"/>
              <a:t>ldaa</a:t>
            </a:r>
            <a:r>
              <a:rPr lang="en-US" dirty="0"/>
              <a:t> $1000 ; copy the number stored in memory location at $1000 to A</a:t>
            </a:r>
          </a:p>
          <a:p>
            <a:pPr lvl="1">
              <a:spcBef>
                <a:spcPts val="600"/>
              </a:spcBef>
            </a:pPr>
            <a:r>
              <a:rPr lang="en-US" dirty="0" err="1"/>
              <a:t>adda</a:t>
            </a:r>
            <a:r>
              <a:rPr lang="en-US" dirty="0"/>
              <a:t> $1001 ; add the second number to A</a:t>
            </a:r>
          </a:p>
          <a:p>
            <a:pPr lvl="1">
              <a:spcBef>
                <a:spcPts val="600"/>
              </a:spcBef>
            </a:pPr>
            <a:r>
              <a:rPr lang="en-US" dirty="0" err="1"/>
              <a:t>staa</a:t>
            </a:r>
            <a:r>
              <a:rPr lang="en-US" dirty="0"/>
              <a:t> $1004 ; save the sum at memory location at $1004</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318060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5688632"/>
          </a:xfrm>
        </p:spPr>
        <p:txBody>
          <a:bodyPr>
            <a:noAutofit/>
          </a:bodyPr>
          <a:lstStyle/>
          <a:p>
            <a:pPr marL="0" indent="0">
              <a:buNone/>
            </a:pPr>
            <a:r>
              <a:rPr lang="en-US" b="1" dirty="0"/>
              <a:t>Add and Subtract Instructions</a:t>
            </a:r>
          </a:p>
          <a:p>
            <a:pPr>
              <a:spcBef>
                <a:spcPts val="600"/>
              </a:spcBef>
            </a:pPr>
            <a:endParaRPr lang="en-US" b="1" dirty="0" smtClean="0"/>
          </a:p>
          <a:p>
            <a:pPr>
              <a:spcBef>
                <a:spcPts val="600"/>
              </a:spcBef>
            </a:pPr>
            <a:r>
              <a:rPr lang="en-US" b="1" dirty="0" smtClean="0"/>
              <a:t>Example 2</a:t>
            </a:r>
            <a:r>
              <a:rPr lang="en-US" dirty="0"/>
              <a:t>: Write an instruction sequence to add 3 to the memory locations at $10 and $15.</a:t>
            </a:r>
          </a:p>
          <a:p>
            <a:pPr>
              <a:spcBef>
                <a:spcPts val="600"/>
              </a:spcBef>
            </a:pPr>
            <a:r>
              <a:rPr lang="en-US" b="1" dirty="0"/>
              <a:t>Solution: </a:t>
            </a:r>
            <a:r>
              <a:rPr lang="en-US" dirty="0"/>
              <a:t>A memory location cannot be the destination of an ADD instruction. Therefore, </a:t>
            </a:r>
            <a:r>
              <a:rPr lang="en-US" dirty="0" smtClean="0"/>
              <a:t>we need </a:t>
            </a:r>
            <a:r>
              <a:rPr lang="en-US" dirty="0"/>
              <a:t>to copy the memory content into an accumulator, add 3 to it, and then store the sum </a:t>
            </a:r>
            <a:r>
              <a:rPr lang="en-US" dirty="0" smtClean="0"/>
              <a:t>back to </a:t>
            </a:r>
            <a:r>
              <a:rPr lang="en-US" dirty="0"/>
              <a:t>the same memory location.</a:t>
            </a:r>
          </a:p>
          <a:p>
            <a:pPr lvl="1">
              <a:spcBef>
                <a:spcPts val="600"/>
              </a:spcBef>
            </a:pPr>
            <a:r>
              <a:rPr lang="en-US" dirty="0" err="1"/>
              <a:t>ldaa</a:t>
            </a:r>
            <a:r>
              <a:rPr lang="en-US" dirty="0"/>
              <a:t> $10 ; copy the contents of memory location at $10 to A</a:t>
            </a:r>
          </a:p>
          <a:p>
            <a:pPr lvl="1">
              <a:spcBef>
                <a:spcPts val="600"/>
              </a:spcBef>
            </a:pPr>
            <a:r>
              <a:rPr lang="en-US" dirty="0" err="1"/>
              <a:t>adda</a:t>
            </a:r>
            <a:r>
              <a:rPr lang="en-US" dirty="0"/>
              <a:t> #3 ; add 3 to A</a:t>
            </a:r>
          </a:p>
          <a:p>
            <a:pPr lvl="1">
              <a:spcBef>
                <a:spcPts val="600"/>
              </a:spcBef>
            </a:pPr>
            <a:r>
              <a:rPr lang="en-US" dirty="0" err="1"/>
              <a:t>staa</a:t>
            </a:r>
            <a:r>
              <a:rPr lang="en-US" dirty="0"/>
              <a:t> $10 ; store the sum back to memory location at $10</a:t>
            </a:r>
          </a:p>
          <a:p>
            <a:pPr lvl="1">
              <a:spcBef>
                <a:spcPts val="600"/>
              </a:spcBef>
            </a:pPr>
            <a:r>
              <a:rPr lang="en-US" dirty="0" err="1"/>
              <a:t>ldaa</a:t>
            </a:r>
            <a:r>
              <a:rPr lang="en-US" dirty="0"/>
              <a:t> $15 ; copy the contents of memory location at $15 to A</a:t>
            </a:r>
          </a:p>
          <a:p>
            <a:pPr lvl="1">
              <a:spcBef>
                <a:spcPts val="600"/>
              </a:spcBef>
            </a:pPr>
            <a:r>
              <a:rPr lang="en-US" dirty="0" err="1"/>
              <a:t>adda</a:t>
            </a:r>
            <a:r>
              <a:rPr lang="en-US" dirty="0"/>
              <a:t> #3 ; add 3 to A</a:t>
            </a:r>
          </a:p>
          <a:p>
            <a:pPr lvl="1">
              <a:spcBef>
                <a:spcPts val="600"/>
              </a:spcBef>
            </a:pPr>
            <a:r>
              <a:rPr lang="en-US" dirty="0" err="1"/>
              <a:t>staa</a:t>
            </a:r>
            <a:r>
              <a:rPr lang="en-US" dirty="0"/>
              <a:t> $15 ; store the sum back to memory location at $15</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33682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856984" cy="5688632"/>
          </a:xfrm>
        </p:spPr>
        <p:txBody>
          <a:bodyPr>
            <a:noAutofit/>
          </a:bodyPr>
          <a:lstStyle/>
          <a:p>
            <a:pPr marL="0" indent="0">
              <a:buNone/>
            </a:pPr>
            <a:r>
              <a:rPr lang="en-US" b="1" dirty="0" smtClean="0"/>
              <a:t>Example 3: Time Delays</a:t>
            </a:r>
            <a:endParaRPr lang="en-US" b="1" dirty="0"/>
          </a:p>
          <a:p>
            <a:pPr>
              <a:spcBef>
                <a:spcPts val="600"/>
              </a:spcBef>
            </a:pPr>
            <a:endParaRPr lang="en-US" b="1" dirty="0" smtClean="0"/>
          </a:p>
          <a:p>
            <a:pPr>
              <a:spcBef>
                <a:spcPts val="600"/>
              </a:spcBef>
            </a:pPr>
            <a:r>
              <a:rPr lang="en-US" dirty="0"/>
              <a:t>The HCS12 uses the bus clock (we will call it the </a:t>
            </a:r>
            <a:r>
              <a:rPr lang="en-US" b="1" dirty="0">
                <a:solidFill>
                  <a:srgbClr val="FF0000"/>
                </a:solidFill>
              </a:rPr>
              <a:t>E-clock</a:t>
            </a:r>
            <a:r>
              <a:rPr lang="en-US" dirty="0"/>
              <a:t> from now on) signal as a </a:t>
            </a:r>
            <a:r>
              <a:rPr lang="en-US" dirty="0" smtClean="0"/>
              <a:t>timing reference (generation </a:t>
            </a:r>
            <a:r>
              <a:rPr lang="en-US" dirty="0"/>
              <a:t>of the E-clock is described in </a:t>
            </a:r>
            <a:r>
              <a:rPr lang="en-US" dirty="0" smtClean="0"/>
              <a:t>later course)</a:t>
            </a:r>
          </a:p>
          <a:p>
            <a:pPr>
              <a:spcBef>
                <a:spcPts val="600"/>
              </a:spcBef>
            </a:pPr>
            <a:r>
              <a:rPr lang="en-US" dirty="0" smtClean="0">
                <a:solidFill>
                  <a:srgbClr val="FF0000"/>
                </a:solidFill>
              </a:rPr>
              <a:t>The </a:t>
            </a:r>
            <a:r>
              <a:rPr lang="en-US" dirty="0">
                <a:solidFill>
                  <a:srgbClr val="FF0000"/>
                </a:solidFill>
              </a:rPr>
              <a:t>execution times of </a:t>
            </a:r>
            <a:r>
              <a:rPr lang="en-US" dirty="0" smtClean="0">
                <a:solidFill>
                  <a:srgbClr val="FF0000"/>
                </a:solidFill>
              </a:rPr>
              <a:t>instructions are </a:t>
            </a:r>
            <a:r>
              <a:rPr lang="en-US" dirty="0">
                <a:solidFill>
                  <a:srgbClr val="FF0000"/>
                </a:solidFill>
              </a:rPr>
              <a:t>also measured in E cycles</a:t>
            </a:r>
            <a:r>
              <a:rPr lang="en-US" dirty="0"/>
              <a:t>. The execution time of each instruction can be </a:t>
            </a:r>
            <a:r>
              <a:rPr lang="en-US" dirty="0" smtClean="0"/>
              <a:t>found in </a:t>
            </a:r>
            <a:r>
              <a:rPr lang="en-US" dirty="0"/>
              <a:t>the column “</a:t>
            </a:r>
            <a:r>
              <a:rPr lang="en-US" dirty="0">
                <a:solidFill>
                  <a:srgbClr val="FF0000"/>
                </a:solidFill>
              </a:rPr>
              <a:t>Access Detail</a:t>
            </a:r>
            <a:r>
              <a:rPr lang="en-US" dirty="0"/>
              <a:t>” in </a:t>
            </a:r>
            <a:r>
              <a:rPr lang="en-US" dirty="0" smtClean="0"/>
              <a:t>Datasheet. </a:t>
            </a:r>
            <a:r>
              <a:rPr lang="en-US" dirty="0"/>
              <a:t>The number of letters in that column </a:t>
            </a:r>
            <a:r>
              <a:rPr lang="en-US" dirty="0" smtClean="0"/>
              <a:t>indicates the </a:t>
            </a:r>
            <a:r>
              <a:rPr lang="en-US" dirty="0"/>
              <a:t>number of E cycles that a specific instruction takes to complete the execution. </a:t>
            </a:r>
            <a:endParaRPr lang="en-US" dirty="0" smtClean="0"/>
          </a:p>
          <a:p>
            <a:pPr>
              <a:spcBef>
                <a:spcPts val="600"/>
              </a:spcBef>
            </a:pPr>
            <a:r>
              <a:rPr lang="en-US" dirty="0" smtClean="0"/>
              <a:t>For </a:t>
            </a:r>
            <a:r>
              <a:rPr lang="en-US" dirty="0"/>
              <a:t>example</a:t>
            </a:r>
            <a:r>
              <a:rPr lang="en-US" dirty="0" smtClean="0"/>
              <a:t>, the </a:t>
            </a:r>
            <a:r>
              <a:rPr lang="en-US" dirty="0"/>
              <a:t>Access Detail column of the </a:t>
            </a:r>
            <a:r>
              <a:rPr lang="en-US" b="1" dirty="0"/>
              <a:t>pula</a:t>
            </a:r>
            <a:r>
              <a:rPr lang="en-US" dirty="0"/>
              <a:t> instruction contains three letters, </a:t>
            </a:r>
            <a:r>
              <a:rPr lang="en-US" dirty="0" err="1"/>
              <a:t>ufo</a:t>
            </a:r>
            <a:r>
              <a:rPr lang="en-US" dirty="0"/>
              <a:t>, which </a:t>
            </a:r>
            <a:r>
              <a:rPr lang="en-US" dirty="0" smtClean="0"/>
              <a:t>indicates that </a:t>
            </a:r>
            <a:r>
              <a:rPr lang="en-US" dirty="0"/>
              <a:t>the pula instruction takes three E cycles to </a:t>
            </a:r>
            <a:r>
              <a:rPr lang="en-US" dirty="0" smtClean="0"/>
              <a:t>complete</a:t>
            </a:r>
          </a:p>
          <a:p>
            <a:pPr>
              <a:spcBef>
                <a:spcPts val="600"/>
              </a:spcBef>
            </a:pPr>
            <a:endParaRPr lang="en-US" dirty="0" smtClean="0"/>
          </a:p>
          <a:p>
            <a:pPr>
              <a:spcBef>
                <a:spcPts val="600"/>
              </a:spcBef>
            </a:pPr>
            <a:r>
              <a:rPr lang="en-US" dirty="0" smtClean="0"/>
              <a:t>2 steps:</a:t>
            </a:r>
          </a:p>
          <a:p>
            <a:pPr lvl="1"/>
            <a:r>
              <a:rPr lang="en-US" dirty="0"/>
              <a:t>1. Select a sequence of instructions that takes a certain amount of time to execute.</a:t>
            </a:r>
          </a:p>
          <a:p>
            <a:pPr lvl="1"/>
            <a:r>
              <a:rPr lang="en-US" dirty="0"/>
              <a:t>2. Repeat the instruction sequence for the appropriate number of times.</a:t>
            </a:r>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Tree>
    <p:extLst>
      <p:ext uri="{BB962C8B-B14F-4D97-AF65-F5344CB8AC3E}">
        <p14:creationId xmlns:p14="http://schemas.microsoft.com/office/powerpoint/2010/main" val="98499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3456384" cy="6120680"/>
          </a:xfrm>
        </p:spPr>
        <p:txBody>
          <a:bodyPr>
            <a:noAutofit/>
          </a:bodyPr>
          <a:lstStyle/>
          <a:p>
            <a:pPr marL="0" indent="0">
              <a:buNone/>
            </a:pPr>
            <a:r>
              <a:rPr lang="en-US" b="1" dirty="0" smtClean="0"/>
              <a:t>Example 3: Time Delays</a:t>
            </a:r>
            <a:endParaRPr lang="en-US" b="1" dirty="0"/>
          </a:p>
          <a:p>
            <a:r>
              <a:rPr lang="en-US" dirty="0" smtClean="0"/>
              <a:t>The following </a:t>
            </a:r>
            <a:r>
              <a:rPr lang="en-US" dirty="0"/>
              <a:t>instruction sequence takes 40 E-clock cycles to execute:</a:t>
            </a:r>
          </a:p>
          <a:p>
            <a:pPr marL="0" indent="0">
              <a:spcBef>
                <a:spcPts val="0"/>
              </a:spcBef>
              <a:buNone/>
            </a:pPr>
            <a:r>
              <a:rPr lang="en-US" sz="1800" dirty="0">
                <a:solidFill>
                  <a:srgbClr val="FF0000"/>
                </a:solidFill>
              </a:rPr>
              <a:t>loop</a:t>
            </a:r>
            <a:r>
              <a:rPr lang="en-US" sz="1800" dirty="0"/>
              <a:t> </a:t>
            </a:r>
            <a:r>
              <a:rPr lang="en-US" sz="1800" dirty="0" err="1"/>
              <a:t>psha</a:t>
            </a:r>
            <a:r>
              <a:rPr lang="en-US" sz="1800" dirty="0"/>
              <a:t> ; 2 E cycles</a:t>
            </a:r>
          </a:p>
          <a:p>
            <a:pPr marL="320040" lvl="1" indent="0">
              <a:spcBef>
                <a:spcPts val="0"/>
              </a:spcBef>
              <a:buNone/>
            </a:pPr>
            <a:r>
              <a:rPr lang="en-US" dirty="0" smtClean="0"/>
              <a:t>pula ; 3 E cycles</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psha</a:t>
            </a:r>
            <a:endParaRPr lang="en-US" dirty="0" smtClean="0"/>
          </a:p>
          <a:p>
            <a:pPr marL="320040" lvl="1" indent="0">
              <a:spcBef>
                <a:spcPts val="0"/>
              </a:spcBef>
              <a:buNone/>
            </a:pPr>
            <a:r>
              <a:rPr lang="en-US" dirty="0" smtClean="0"/>
              <a:t>pula</a:t>
            </a:r>
          </a:p>
          <a:p>
            <a:pPr marL="320040" lvl="1" indent="0">
              <a:spcBef>
                <a:spcPts val="0"/>
              </a:spcBef>
              <a:buNone/>
            </a:pPr>
            <a:r>
              <a:rPr lang="en-US" dirty="0" err="1" smtClean="0"/>
              <a:t>nop</a:t>
            </a:r>
            <a:r>
              <a:rPr lang="en-US" dirty="0" smtClean="0"/>
              <a:t> ; 1 E cycle</a:t>
            </a:r>
          </a:p>
          <a:p>
            <a:pPr marL="320040" lvl="1" indent="0">
              <a:spcBef>
                <a:spcPts val="0"/>
              </a:spcBef>
              <a:buNone/>
            </a:pPr>
            <a:r>
              <a:rPr lang="en-US" dirty="0" err="1" smtClean="0"/>
              <a:t>nop</a:t>
            </a:r>
            <a:r>
              <a:rPr lang="en-US" dirty="0" smtClean="0"/>
              <a:t> ; 1 E cycle</a:t>
            </a:r>
          </a:p>
          <a:p>
            <a:pPr marL="320040" lvl="1" indent="0">
              <a:spcBef>
                <a:spcPts val="0"/>
              </a:spcBef>
              <a:buNone/>
            </a:pPr>
            <a:r>
              <a:rPr lang="nl-NL" dirty="0" smtClean="0"/>
              <a:t>dbne x,loop ; 3 E cycles</a:t>
            </a:r>
            <a:endParaRPr lang="en-US" dirty="0"/>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
        <p:nvSpPr>
          <p:cNvPr id="4" name="Content Placeholder 2"/>
          <p:cNvSpPr txBox="1">
            <a:spLocks/>
          </p:cNvSpPr>
          <p:nvPr/>
        </p:nvSpPr>
        <p:spPr>
          <a:xfrm>
            <a:off x="3661610" y="620688"/>
            <a:ext cx="5374886" cy="6120680"/>
          </a:xfrm>
          <a:prstGeom prst="rect">
            <a:avLst/>
          </a:prstGeom>
        </p:spPr>
        <p:txBody>
          <a:bodyPr vert="horz">
            <a:noAutofit/>
          </a:bodyPr>
          <a:lstStyle>
            <a:lvl1pPr marL="320040" indent="-320040" algn="l" rtl="0" eaLnBrk="1" latinLnBrk="0" hangingPunct="1">
              <a:spcBef>
                <a:spcPts val="2000"/>
              </a:spcBef>
              <a:buClr>
                <a:schemeClr val="accent2"/>
              </a:buClr>
              <a:buSzPct val="60000"/>
              <a:buFont typeface="Wingdings"/>
              <a:buChar char=""/>
              <a:defRPr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400" kern="1200">
                <a:solidFill>
                  <a:schemeClr val="tx1"/>
                </a:solidFill>
                <a:latin typeface="+mn-lt"/>
                <a:ea typeface="+mn-ea"/>
                <a:cs typeface="+mn-cs"/>
              </a:defRPr>
            </a:lvl4pPr>
            <a:lvl5pPr marL="1828800" indent="-228600" algn="l" rtl="0" eaLnBrk="1" latinLnBrk="0" hangingPunct="1">
              <a:spcBef>
                <a:spcPts val="400"/>
              </a:spcBef>
              <a:spcAft>
                <a:spcPts val="0"/>
              </a:spcAft>
              <a:buClr>
                <a:schemeClr val="accent4"/>
              </a:buClr>
              <a:buSzPct val="65000"/>
              <a:buFont typeface="Wingdings"/>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b="1" dirty="0"/>
              <a:t>Example 3.1: </a:t>
            </a:r>
            <a:r>
              <a:rPr lang="en-US" sz="1600" dirty="0"/>
              <a:t>Write an instruction sequence to create a 100-ms time delay for a demo board with </a:t>
            </a:r>
            <a:r>
              <a:rPr lang="en-US" sz="1600" dirty="0" smtClean="0"/>
              <a:t>a 24-MHz </a:t>
            </a:r>
            <a:r>
              <a:rPr lang="en-US" sz="1600" dirty="0"/>
              <a:t>bus </a:t>
            </a:r>
            <a:r>
              <a:rPr lang="en-US" sz="1600" dirty="0" smtClean="0"/>
              <a:t>clock</a:t>
            </a:r>
          </a:p>
          <a:p>
            <a:pPr marL="0" indent="0">
              <a:spcBef>
                <a:spcPts val="0"/>
              </a:spcBef>
              <a:buNone/>
            </a:pPr>
            <a:r>
              <a:rPr lang="en-US" sz="1800" b="1" dirty="0"/>
              <a:t>Solution: </a:t>
            </a:r>
            <a:r>
              <a:rPr lang="en-US" sz="1600" dirty="0"/>
              <a:t>In order to create a 100-ms time delay, we need to repeat the preceding </a:t>
            </a:r>
            <a:r>
              <a:rPr lang="en-US" sz="1600" dirty="0" smtClean="0"/>
              <a:t>instruction sequence </a:t>
            </a:r>
            <a:r>
              <a:rPr lang="en-US" sz="1600" dirty="0"/>
              <a:t>60,000 times [100 </a:t>
            </a:r>
            <a:r>
              <a:rPr lang="en-US" sz="1600" dirty="0" err="1"/>
              <a:t>ms</a:t>
            </a:r>
            <a:r>
              <a:rPr lang="en-US" sz="1600" dirty="0"/>
              <a:t> ÷ (40 ÷ 24,000,000) </a:t>
            </a:r>
            <a:r>
              <a:rPr lang="en-US" sz="1600" dirty="0" err="1"/>
              <a:t>μs</a:t>
            </a:r>
            <a:r>
              <a:rPr lang="en-US" sz="1600" dirty="0"/>
              <a:t> </a:t>
            </a:r>
            <a:r>
              <a:rPr lang="en-US" sz="1600" dirty="0" smtClean="0"/>
              <a:t>= </a:t>
            </a:r>
            <a:r>
              <a:rPr lang="en-US" sz="1600" dirty="0"/>
              <a:t>60,000].</a:t>
            </a:r>
          </a:p>
          <a:p>
            <a:pPr marL="0" indent="0">
              <a:spcBef>
                <a:spcPts val="0"/>
              </a:spcBef>
              <a:buNone/>
            </a:pPr>
            <a:r>
              <a:rPr lang="en-US" sz="1700" dirty="0" err="1"/>
              <a:t>ldx</a:t>
            </a:r>
            <a:r>
              <a:rPr lang="en-US" sz="1700" dirty="0"/>
              <a:t> #60000 ; 2 E cycles</a:t>
            </a:r>
          </a:p>
          <a:p>
            <a:pPr marL="0" indent="0">
              <a:spcBef>
                <a:spcPts val="0"/>
              </a:spcBef>
              <a:buNone/>
            </a:pPr>
            <a:r>
              <a:rPr lang="en-US" sz="1700" dirty="0">
                <a:solidFill>
                  <a:srgbClr val="FF0000"/>
                </a:solidFill>
              </a:rPr>
              <a:t>loop</a:t>
            </a:r>
            <a:r>
              <a:rPr lang="en-US" sz="1700" dirty="0"/>
              <a:t> </a:t>
            </a: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psha</a:t>
            </a:r>
            <a:r>
              <a:rPr lang="en-US" sz="1700" dirty="0"/>
              <a:t> ; 2 E cycles</a:t>
            </a:r>
          </a:p>
          <a:p>
            <a:pPr marL="320040" lvl="1" indent="0">
              <a:spcBef>
                <a:spcPts val="0"/>
              </a:spcBef>
              <a:buNone/>
            </a:pPr>
            <a:r>
              <a:rPr lang="en-US" sz="1700" dirty="0"/>
              <a:t>pula ; 3 E cycles</a:t>
            </a:r>
          </a:p>
          <a:p>
            <a:pPr marL="320040" lvl="1" indent="0">
              <a:spcBef>
                <a:spcPts val="0"/>
              </a:spcBef>
              <a:buNone/>
            </a:pPr>
            <a:r>
              <a:rPr lang="en-US" sz="1700" dirty="0" err="1"/>
              <a:t>nop</a:t>
            </a:r>
            <a:r>
              <a:rPr lang="en-US" sz="1700" dirty="0"/>
              <a:t> ; 1 E cycle</a:t>
            </a:r>
          </a:p>
          <a:p>
            <a:pPr marL="320040" lvl="1" indent="0">
              <a:spcBef>
                <a:spcPts val="0"/>
              </a:spcBef>
              <a:buNone/>
            </a:pPr>
            <a:r>
              <a:rPr lang="en-US" sz="1700" dirty="0" err="1"/>
              <a:t>nop</a:t>
            </a:r>
            <a:r>
              <a:rPr lang="en-US" sz="1700" dirty="0"/>
              <a:t> ; 1 E cycle</a:t>
            </a:r>
          </a:p>
          <a:p>
            <a:pPr marL="320040" lvl="1" indent="0">
              <a:spcBef>
                <a:spcPts val="0"/>
              </a:spcBef>
              <a:buNone/>
            </a:pPr>
            <a:r>
              <a:rPr lang="en-US" sz="1700" dirty="0" err="1"/>
              <a:t>dbne</a:t>
            </a:r>
            <a:r>
              <a:rPr lang="en-US" sz="1700" dirty="0"/>
              <a:t> </a:t>
            </a:r>
            <a:r>
              <a:rPr lang="en-US" sz="1700" dirty="0" err="1"/>
              <a:t>x,loop</a:t>
            </a:r>
            <a:r>
              <a:rPr lang="en-US" sz="1700" dirty="0"/>
              <a:t> ; 3 E cycles</a:t>
            </a:r>
          </a:p>
        </p:txBody>
      </p:sp>
    </p:spTree>
    <p:extLst>
      <p:ext uri="{BB962C8B-B14F-4D97-AF65-F5344CB8AC3E}">
        <p14:creationId xmlns:p14="http://schemas.microsoft.com/office/powerpoint/2010/main" val="580669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sp>
        <p:nvSpPr>
          <p:cNvPr id="4" name="Content Placeholder 2"/>
          <p:cNvSpPr txBox="1">
            <a:spLocks/>
          </p:cNvSpPr>
          <p:nvPr/>
        </p:nvSpPr>
        <p:spPr>
          <a:xfrm>
            <a:off x="107504" y="620688"/>
            <a:ext cx="6408712" cy="6120680"/>
          </a:xfrm>
          <a:prstGeom prst="rect">
            <a:avLst/>
          </a:prstGeom>
        </p:spPr>
        <p:txBody>
          <a:bodyPr vert="horz">
            <a:noAutofit/>
          </a:bodyPr>
          <a:lstStyle>
            <a:lvl1pPr marL="320040" indent="-320040" algn="l" rtl="0" eaLnBrk="1" latinLnBrk="0" hangingPunct="1">
              <a:spcBef>
                <a:spcPts val="2000"/>
              </a:spcBef>
              <a:buClr>
                <a:schemeClr val="accent2"/>
              </a:buClr>
              <a:buSzPct val="60000"/>
              <a:buFont typeface="Wingdings"/>
              <a:buChar char=""/>
              <a:defRPr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400" kern="1200">
                <a:solidFill>
                  <a:schemeClr val="tx1"/>
                </a:solidFill>
                <a:latin typeface="+mn-lt"/>
                <a:ea typeface="+mn-ea"/>
                <a:cs typeface="+mn-cs"/>
              </a:defRPr>
            </a:lvl4pPr>
            <a:lvl5pPr marL="1828800" indent="-228600" algn="l" rtl="0" eaLnBrk="1" latinLnBrk="0" hangingPunct="1">
              <a:spcBef>
                <a:spcPts val="400"/>
              </a:spcBef>
              <a:spcAft>
                <a:spcPts val="0"/>
              </a:spcAft>
              <a:buClr>
                <a:schemeClr val="accent4"/>
              </a:buClr>
              <a:buSzPct val="65000"/>
              <a:buFont typeface="Wingdings"/>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b="1" dirty="0"/>
              <a:t>Example 3.1: </a:t>
            </a:r>
            <a:r>
              <a:rPr lang="en-US" sz="1600" dirty="0"/>
              <a:t>Write an instruction sequence to create a delay of 10 sec</a:t>
            </a:r>
            <a:r>
              <a:rPr lang="en-US" sz="1600" dirty="0" smtClean="0"/>
              <a:t>.</a:t>
            </a:r>
          </a:p>
          <a:p>
            <a:pPr marL="0" indent="0">
              <a:spcBef>
                <a:spcPts val="0"/>
              </a:spcBef>
              <a:buNone/>
            </a:pPr>
            <a:r>
              <a:rPr lang="en-US" sz="1800" b="1" dirty="0" smtClean="0"/>
              <a:t>Solution</a:t>
            </a:r>
            <a:r>
              <a:rPr lang="en-US" sz="1800" b="1" dirty="0"/>
              <a:t>: </a:t>
            </a:r>
            <a:r>
              <a:rPr lang="en-US" sz="1600" dirty="0"/>
              <a:t>we need to use a two-layer loop</a:t>
            </a:r>
            <a:r>
              <a:rPr lang="en-US" sz="1600" dirty="0" smtClean="0"/>
              <a:t>.</a:t>
            </a:r>
            <a:endParaRPr lang="en-US" sz="1600" dirty="0"/>
          </a:p>
          <a:p>
            <a:pPr marL="0" indent="0">
              <a:spcBef>
                <a:spcPts val="0"/>
              </a:spcBef>
              <a:buNone/>
            </a:pPr>
            <a:endParaRPr lang="en-US" sz="1700" dirty="0" smtClean="0">
              <a:solidFill>
                <a:srgbClr val="FF0000"/>
              </a:solidFill>
            </a:endParaRPr>
          </a:p>
          <a:p>
            <a:pPr marL="0" indent="0">
              <a:spcBef>
                <a:spcPts val="0"/>
              </a:spcBef>
              <a:buNone/>
            </a:pPr>
            <a:r>
              <a:rPr lang="en-US" sz="1700" dirty="0" err="1" smtClean="0">
                <a:solidFill>
                  <a:srgbClr val="FF0000"/>
                </a:solidFill>
              </a:rPr>
              <a:t>ldab</a:t>
            </a:r>
            <a:r>
              <a:rPr lang="en-US" sz="1700" dirty="0" smtClean="0">
                <a:solidFill>
                  <a:srgbClr val="FF0000"/>
                </a:solidFill>
              </a:rPr>
              <a:t> </a:t>
            </a:r>
            <a:r>
              <a:rPr lang="en-US" sz="1700" dirty="0">
                <a:solidFill>
                  <a:srgbClr val="FF0000"/>
                </a:solidFill>
              </a:rPr>
              <a:t>#100 </a:t>
            </a:r>
            <a:r>
              <a:rPr lang="en-US" sz="1700" dirty="0"/>
              <a:t>; 1 E cycle</a:t>
            </a:r>
          </a:p>
          <a:p>
            <a:pPr marL="0" indent="0">
              <a:spcBef>
                <a:spcPts val="0"/>
              </a:spcBef>
              <a:buNone/>
            </a:pPr>
            <a:r>
              <a:rPr lang="en-US" sz="1700" b="1" dirty="0" err="1">
                <a:solidFill>
                  <a:srgbClr val="FF0000"/>
                </a:solidFill>
              </a:rPr>
              <a:t>out_loop</a:t>
            </a:r>
            <a:r>
              <a:rPr lang="en-US" sz="1700" dirty="0"/>
              <a:t> </a:t>
            </a:r>
            <a:r>
              <a:rPr lang="en-US" sz="1700" dirty="0" err="1"/>
              <a:t>ldx</a:t>
            </a:r>
            <a:r>
              <a:rPr lang="en-US" sz="1700" dirty="0"/>
              <a:t> #60000 ; 2 E cycles</a:t>
            </a:r>
          </a:p>
          <a:p>
            <a:pPr marL="0" indent="0">
              <a:spcBef>
                <a:spcPts val="0"/>
              </a:spcBef>
              <a:buNone/>
            </a:pPr>
            <a:r>
              <a:rPr lang="en-US" sz="1700" b="1" dirty="0" err="1">
                <a:solidFill>
                  <a:srgbClr val="FF0000"/>
                </a:solidFill>
              </a:rPr>
              <a:t>inner_loop</a:t>
            </a:r>
            <a:r>
              <a:rPr lang="en-US" sz="1700" dirty="0"/>
              <a:t> </a:t>
            </a: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smtClean="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a:t>pula</a:t>
            </a:r>
          </a:p>
          <a:p>
            <a:pPr marL="1051560" lvl="3" indent="0">
              <a:spcBef>
                <a:spcPts val="0"/>
              </a:spcBef>
              <a:buNone/>
            </a:pPr>
            <a:r>
              <a:rPr lang="en-US" sz="1700" dirty="0" err="1"/>
              <a:t>psha</a:t>
            </a:r>
            <a:endParaRPr lang="en-US" sz="1700" dirty="0"/>
          </a:p>
          <a:p>
            <a:pPr marL="1051560" lvl="3" indent="0">
              <a:spcBef>
                <a:spcPts val="0"/>
              </a:spcBef>
              <a:buNone/>
            </a:pPr>
            <a:r>
              <a:rPr lang="en-US" sz="1700" dirty="0" smtClean="0"/>
              <a:t>pula</a:t>
            </a:r>
            <a:endParaRPr lang="en-US" sz="1700" dirty="0"/>
          </a:p>
        </p:txBody>
      </p:sp>
      <p:sp>
        <p:nvSpPr>
          <p:cNvPr id="5" name="Rectangle 4"/>
          <p:cNvSpPr/>
          <p:nvPr/>
        </p:nvSpPr>
        <p:spPr>
          <a:xfrm>
            <a:off x="2286000" y="2828836"/>
            <a:ext cx="4572000" cy="1200329"/>
          </a:xfrm>
          <a:prstGeom prst="rect">
            <a:avLst/>
          </a:prstGeom>
        </p:spPr>
        <p:txBody>
          <a:bodyPr>
            <a:spAutoFit/>
          </a:bodyPr>
          <a:lstStyle/>
          <a:p>
            <a:r>
              <a:rPr lang="en-US" dirty="0" err="1"/>
              <a:t>nop</a:t>
            </a:r>
            <a:endParaRPr lang="en-US" dirty="0"/>
          </a:p>
          <a:p>
            <a:r>
              <a:rPr lang="en-US" dirty="0" err="1"/>
              <a:t>nop</a:t>
            </a:r>
            <a:endParaRPr lang="en-US" dirty="0"/>
          </a:p>
          <a:p>
            <a:r>
              <a:rPr lang="en-US" dirty="0" err="1">
                <a:solidFill>
                  <a:srgbClr val="FF0000"/>
                </a:solidFill>
              </a:rPr>
              <a:t>dbne</a:t>
            </a:r>
            <a:r>
              <a:rPr lang="en-US" dirty="0">
                <a:solidFill>
                  <a:srgbClr val="FF0000"/>
                </a:solidFill>
              </a:rPr>
              <a:t> </a:t>
            </a:r>
            <a:r>
              <a:rPr lang="en-US" dirty="0" err="1">
                <a:solidFill>
                  <a:srgbClr val="FF0000"/>
                </a:solidFill>
              </a:rPr>
              <a:t>x,inner_loop</a:t>
            </a:r>
            <a:endParaRPr lang="en-US" dirty="0">
              <a:solidFill>
                <a:srgbClr val="FF0000"/>
              </a:solidFill>
            </a:endParaRPr>
          </a:p>
          <a:p>
            <a:r>
              <a:rPr lang="en-US" dirty="0" err="1">
                <a:solidFill>
                  <a:srgbClr val="FF0000"/>
                </a:solidFill>
              </a:rPr>
              <a:t>dbne</a:t>
            </a:r>
            <a:r>
              <a:rPr lang="en-US" dirty="0">
                <a:solidFill>
                  <a:srgbClr val="FF0000"/>
                </a:solidFill>
              </a:rPr>
              <a:t> </a:t>
            </a:r>
            <a:r>
              <a:rPr lang="en-US" dirty="0" err="1">
                <a:solidFill>
                  <a:srgbClr val="FF0000"/>
                </a:solidFill>
              </a:rPr>
              <a:t>b,out_loop</a:t>
            </a:r>
            <a:r>
              <a:rPr lang="en-US" dirty="0">
                <a:solidFill>
                  <a:srgbClr val="FF0000"/>
                </a:solidFill>
              </a:rPr>
              <a:t> </a:t>
            </a:r>
            <a:r>
              <a:rPr lang="en-US" dirty="0"/>
              <a:t>; 3 E cycles</a:t>
            </a:r>
          </a:p>
        </p:txBody>
      </p:sp>
    </p:spTree>
    <p:extLst>
      <p:ext uri="{BB962C8B-B14F-4D97-AF65-F5344CB8AC3E}">
        <p14:creationId xmlns:p14="http://schemas.microsoft.com/office/powerpoint/2010/main" val="71530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648072"/>
          </a:xfrm>
        </p:spPr>
        <p:txBody>
          <a:bodyPr>
            <a:noAutofit/>
          </a:bodyPr>
          <a:lstStyle/>
          <a:p>
            <a:pPr marL="0" indent="0">
              <a:buNone/>
            </a:pPr>
            <a:r>
              <a:rPr lang="en-US" b="1" dirty="0"/>
              <a:t>Add and Subtract Instructions</a:t>
            </a:r>
          </a:p>
          <a:p>
            <a:pPr>
              <a:spcBef>
                <a:spcPts val="600"/>
              </a:spcBef>
            </a:pPr>
            <a:endParaRPr lang="en-US" b="1" dirty="0" smtClean="0"/>
          </a:p>
        </p:txBody>
      </p:sp>
      <p:sp>
        <p:nvSpPr>
          <p:cNvPr id="8" name="Title 1"/>
          <p:cNvSpPr txBox="1">
            <a:spLocks/>
          </p:cNvSpPr>
          <p:nvPr/>
        </p:nvSpPr>
        <p:spPr>
          <a:xfrm>
            <a:off x="-10996" y="8400"/>
            <a:ext cx="9047492" cy="756304"/>
          </a:xfrm>
          <a:prstGeom prst="rect">
            <a:avLst/>
          </a:prstGeom>
        </p:spPr>
        <p:txBody>
          <a:bodyPr vert="horz" anchor="ctr">
            <a:normAutofit/>
          </a:bodyPr>
          <a:lstStyle>
            <a:lvl1pPr algn="l" rtl="0" eaLnBrk="1" latinLnBrk="0" hangingPunct="1">
              <a:spcBef>
                <a:spcPct val="0"/>
              </a:spcBef>
              <a:buNone/>
              <a:defRPr sz="2800" kern="1200">
                <a:solidFill>
                  <a:schemeClr val="tx2"/>
                </a:solidFill>
                <a:latin typeface="+mj-lt"/>
                <a:ea typeface="+mj-ea"/>
                <a:cs typeface="+mj-cs"/>
              </a:defRPr>
            </a:lvl1pPr>
          </a:lstStyle>
          <a:p>
            <a:r>
              <a:rPr lang="en-US" b="1" dirty="0" smtClean="0"/>
              <a:t>HCS12 Architecture Details. Instruction Examples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632" y="1700808"/>
            <a:ext cx="5624235" cy="5009823"/>
          </a:xfrm>
          <a:prstGeom prst="rect">
            <a:avLst/>
          </a:prstGeom>
        </p:spPr>
      </p:pic>
    </p:spTree>
    <p:extLst>
      <p:ext uri="{BB962C8B-B14F-4D97-AF65-F5344CB8AC3E}">
        <p14:creationId xmlns:p14="http://schemas.microsoft.com/office/powerpoint/2010/main" val="155408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57200" y="1600201"/>
            <a:ext cx="2971800" cy="5029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Program Trace</a:t>
            </a:r>
            <a:endParaRPr lang="en-US" dirty="0">
              <a:solidFill>
                <a:schemeClr val="tx1"/>
              </a:solidFill>
            </a:endParaRPr>
          </a:p>
        </p:txBody>
      </p:sp>
      <p:sp>
        <p:nvSpPr>
          <p:cNvPr id="6" name="Content Placeholder 5"/>
          <p:cNvSpPr>
            <a:spLocks noGrp="1"/>
          </p:cNvSpPr>
          <p:nvPr>
            <p:ph idx="1"/>
          </p:nvPr>
        </p:nvSpPr>
        <p:spPr>
          <a:xfrm>
            <a:off x="3590924" y="1600201"/>
            <a:ext cx="5095875" cy="5029200"/>
          </a:xfrm>
        </p:spPr>
        <p:txBody>
          <a:bodyPr/>
          <a:lstStyle/>
          <a:p>
            <a:r>
              <a:rPr lang="en-US" dirty="0" smtClean="0"/>
              <a:t>A diagram showing the contents of the HCS12 memory which contains a program.</a:t>
            </a:r>
          </a:p>
          <a:p>
            <a:r>
              <a:rPr lang="en-US" dirty="0" smtClean="0"/>
              <a:t>A program trace shows the contents of the processor’s registers as the program is executed.</a:t>
            </a:r>
          </a:p>
          <a:p>
            <a:r>
              <a:rPr lang="en-US" dirty="0" smtClean="0"/>
              <a:t>Very useful for debugging programs</a:t>
            </a:r>
            <a:endParaRPr lang="en-US" dirty="0"/>
          </a:p>
        </p:txBody>
      </p:sp>
      <p:sp>
        <p:nvSpPr>
          <p:cNvPr id="34854" name="Rectangle 3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923" name="Rectangle 10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4886" name="Group 70"/>
          <p:cNvGrpSpPr>
            <a:grpSpLocks noChangeAspect="1"/>
          </p:cNvGrpSpPr>
          <p:nvPr/>
        </p:nvGrpSpPr>
        <p:grpSpPr bwMode="auto">
          <a:xfrm>
            <a:off x="457200" y="1447800"/>
            <a:ext cx="3115633" cy="5169708"/>
            <a:chOff x="1440" y="6346"/>
            <a:chExt cx="5416" cy="8986"/>
          </a:xfrm>
        </p:grpSpPr>
        <p:sp>
          <p:nvSpPr>
            <p:cNvPr id="34922" name="AutoShape 106"/>
            <p:cNvSpPr>
              <a:spLocks noChangeAspect="1" noChangeArrowheads="1" noTextEdit="1"/>
            </p:cNvSpPr>
            <p:nvPr/>
          </p:nvSpPr>
          <p:spPr bwMode="auto">
            <a:xfrm>
              <a:off x="1440" y="6346"/>
              <a:ext cx="5416" cy="8986"/>
            </a:xfrm>
            <a:prstGeom prst="rect">
              <a:avLst/>
            </a:prstGeom>
            <a:noFill/>
          </p:spPr>
          <p:txBody>
            <a:bodyPr vert="horz" wrap="square" lIns="91440" tIns="45720" rIns="91440" bIns="45720" numCol="1" anchor="t" anchorCtr="0" compatLnSpc="1">
              <a:prstTxWarp prst="textNoShape">
                <a:avLst/>
              </a:prstTxWarp>
            </a:bodyPr>
            <a:lstStyle/>
            <a:p>
              <a:endParaRPr lang="en-US" sz="1600"/>
            </a:p>
          </p:txBody>
        </p:sp>
        <p:sp>
          <p:nvSpPr>
            <p:cNvPr id="34921" name="Text Box 105"/>
            <p:cNvSpPr txBox="1">
              <a:spLocks noChangeArrowheads="1"/>
            </p:cNvSpPr>
            <p:nvPr/>
          </p:nvSpPr>
          <p:spPr bwMode="auto">
            <a:xfrm>
              <a:off x="2717" y="7052"/>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B6</a:t>
              </a:r>
              <a:endParaRPr kumimoji="0" lang="en-US" sz="1600" b="0" i="0" u="none" strike="noStrike" cap="none" normalizeH="0" baseline="0" dirty="0" smtClean="0">
                <a:ln>
                  <a:noFill/>
                </a:ln>
                <a:effectLst/>
                <a:latin typeface="Arial" pitchFamily="34" charset="0"/>
                <a:cs typeface="Arial" pitchFamily="34" charset="0"/>
              </a:endParaRPr>
            </a:p>
          </p:txBody>
        </p:sp>
        <p:sp>
          <p:nvSpPr>
            <p:cNvPr id="34920" name="Text Box 104"/>
            <p:cNvSpPr txBox="1">
              <a:spLocks noChangeArrowheads="1"/>
            </p:cNvSpPr>
            <p:nvPr/>
          </p:nvSpPr>
          <p:spPr bwMode="auto">
            <a:xfrm>
              <a:off x="2717" y="7592"/>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a:t>
              </a:r>
              <a:endParaRPr kumimoji="0" lang="en-US" sz="1600" b="0" i="0" u="none" strike="noStrike" cap="none" normalizeH="0" baseline="0" smtClean="0">
                <a:ln>
                  <a:noFill/>
                </a:ln>
                <a:effectLst/>
                <a:latin typeface="Arial" pitchFamily="34" charset="0"/>
                <a:cs typeface="Arial" pitchFamily="34" charset="0"/>
              </a:endParaRPr>
            </a:p>
          </p:txBody>
        </p:sp>
        <p:sp>
          <p:nvSpPr>
            <p:cNvPr id="34919" name="Text Box 103"/>
            <p:cNvSpPr txBox="1">
              <a:spLocks noChangeArrowheads="1"/>
            </p:cNvSpPr>
            <p:nvPr/>
          </p:nvSpPr>
          <p:spPr bwMode="auto">
            <a:xfrm>
              <a:off x="2717" y="8131"/>
              <a:ext cx="1080" cy="5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00</a:t>
              </a:r>
              <a:endParaRPr kumimoji="0" lang="en-US" sz="1600" b="0" i="0" u="none" strike="noStrike" cap="none" normalizeH="0" baseline="0" smtClean="0">
                <a:ln>
                  <a:noFill/>
                </a:ln>
                <a:effectLst/>
                <a:latin typeface="Arial" pitchFamily="34" charset="0"/>
                <a:cs typeface="Arial" pitchFamily="34" charset="0"/>
              </a:endParaRPr>
            </a:p>
          </p:txBody>
        </p:sp>
        <p:sp>
          <p:nvSpPr>
            <p:cNvPr id="34918" name="Text Box 102"/>
            <p:cNvSpPr txBox="1">
              <a:spLocks noChangeArrowheads="1"/>
            </p:cNvSpPr>
            <p:nvPr/>
          </p:nvSpPr>
          <p:spPr bwMode="auto">
            <a:xfrm>
              <a:off x="1649" y="7052"/>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2000</a:t>
              </a:r>
              <a:endParaRPr kumimoji="0" lang="en-US" sz="1600" b="0" i="0" u="none" strike="noStrike" cap="none" normalizeH="0" baseline="0" smtClean="0">
                <a:ln>
                  <a:noFill/>
                </a:ln>
                <a:effectLst/>
                <a:latin typeface="Arial" pitchFamily="34" charset="0"/>
                <a:cs typeface="Arial" pitchFamily="34" charset="0"/>
              </a:endParaRPr>
            </a:p>
          </p:txBody>
        </p:sp>
        <p:sp>
          <p:nvSpPr>
            <p:cNvPr id="34917" name="Text Box 101"/>
            <p:cNvSpPr txBox="1">
              <a:spLocks noChangeArrowheads="1"/>
            </p:cNvSpPr>
            <p:nvPr/>
          </p:nvSpPr>
          <p:spPr bwMode="auto">
            <a:xfrm>
              <a:off x="1649" y="7592"/>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2001</a:t>
              </a:r>
              <a:endParaRPr kumimoji="0" lang="en-US" sz="1600" b="0" i="0" u="none" strike="noStrike" cap="none" normalizeH="0" baseline="0" smtClean="0">
                <a:ln>
                  <a:noFill/>
                </a:ln>
                <a:effectLst/>
                <a:latin typeface="Arial" pitchFamily="34" charset="0"/>
                <a:cs typeface="Arial" pitchFamily="34" charset="0"/>
              </a:endParaRPr>
            </a:p>
          </p:txBody>
        </p:sp>
        <p:sp>
          <p:nvSpPr>
            <p:cNvPr id="34916" name="Text Box 100"/>
            <p:cNvSpPr txBox="1">
              <a:spLocks noChangeArrowheads="1"/>
            </p:cNvSpPr>
            <p:nvPr/>
          </p:nvSpPr>
          <p:spPr bwMode="auto">
            <a:xfrm>
              <a:off x="1649" y="8131"/>
              <a:ext cx="1080" cy="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2002</a:t>
              </a:r>
              <a:endParaRPr kumimoji="0" lang="en-US" sz="1600" b="0" i="0" u="none" strike="noStrike" cap="none" normalizeH="0" baseline="0" dirty="0" smtClean="0">
                <a:ln>
                  <a:noFill/>
                </a:ln>
                <a:effectLst/>
                <a:latin typeface="Arial" pitchFamily="34" charset="0"/>
                <a:cs typeface="Arial" pitchFamily="34" charset="0"/>
              </a:endParaRPr>
            </a:p>
          </p:txBody>
        </p:sp>
        <p:sp>
          <p:nvSpPr>
            <p:cNvPr id="34915" name="Text Box 99"/>
            <p:cNvSpPr txBox="1">
              <a:spLocks noChangeArrowheads="1"/>
            </p:cNvSpPr>
            <p:nvPr/>
          </p:nvSpPr>
          <p:spPr bwMode="auto">
            <a:xfrm>
              <a:off x="2717" y="8678"/>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C6</a:t>
              </a:r>
              <a:endParaRPr kumimoji="0" lang="en-US" sz="1600" b="0" i="0" u="none" strike="noStrike" cap="none" normalizeH="0" baseline="0" smtClean="0">
                <a:ln>
                  <a:noFill/>
                </a:ln>
                <a:effectLst/>
                <a:latin typeface="Arial" pitchFamily="34" charset="0"/>
                <a:cs typeface="Arial" pitchFamily="34" charset="0"/>
              </a:endParaRPr>
            </a:p>
          </p:txBody>
        </p:sp>
        <p:sp>
          <p:nvSpPr>
            <p:cNvPr id="34914" name="Text Box 98"/>
            <p:cNvSpPr txBox="1">
              <a:spLocks noChangeArrowheads="1"/>
            </p:cNvSpPr>
            <p:nvPr/>
          </p:nvSpPr>
          <p:spPr bwMode="auto">
            <a:xfrm>
              <a:off x="2717" y="9218"/>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02</a:t>
              </a:r>
              <a:endParaRPr kumimoji="0" lang="en-US" sz="1600" b="0" i="0" u="none" strike="noStrike" cap="none" normalizeH="0" baseline="0" smtClean="0">
                <a:ln>
                  <a:noFill/>
                </a:ln>
                <a:effectLst/>
                <a:latin typeface="Arial" pitchFamily="34" charset="0"/>
                <a:cs typeface="Arial" pitchFamily="34" charset="0"/>
              </a:endParaRPr>
            </a:p>
          </p:txBody>
        </p:sp>
        <p:sp>
          <p:nvSpPr>
            <p:cNvPr id="34913" name="Text Box 97"/>
            <p:cNvSpPr txBox="1">
              <a:spLocks noChangeArrowheads="1"/>
            </p:cNvSpPr>
            <p:nvPr/>
          </p:nvSpPr>
          <p:spPr bwMode="auto">
            <a:xfrm>
              <a:off x="2717" y="9757"/>
              <a:ext cx="1080" cy="5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18</a:t>
              </a:r>
              <a:endParaRPr kumimoji="0" lang="en-US" sz="1600" b="0" i="0" u="none" strike="noStrike" cap="none" normalizeH="0" baseline="0" dirty="0" smtClean="0">
                <a:ln>
                  <a:noFill/>
                </a:ln>
                <a:effectLst/>
                <a:latin typeface="Arial" pitchFamily="34" charset="0"/>
                <a:cs typeface="Arial" pitchFamily="34" charset="0"/>
              </a:endParaRPr>
            </a:p>
          </p:txBody>
        </p:sp>
        <p:sp>
          <p:nvSpPr>
            <p:cNvPr id="34912" name="Text Box 96"/>
            <p:cNvSpPr txBox="1">
              <a:spLocks noChangeArrowheads="1"/>
            </p:cNvSpPr>
            <p:nvPr/>
          </p:nvSpPr>
          <p:spPr bwMode="auto">
            <a:xfrm>
              <a:off x="1651" y="8678"/>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2003</a:t>
              </a:r>
              <a:endParaRPr kumimoji="0" lang="en-US" sz="1600" b="0" i="0" u="none" strike="noStrike" cap="none" normalizeH="0" baseline="0" smtClean="0">
                <a:ln>
                  <a:noFill/>
                </a:ln>
                <a:effectLst/>
                <a:latin typeface="Arial" pitchFamily="34" charset="0"/>
                <a:cs typeface="Arial" pitchFamily="34" charset="0"/>
              </a:endParaRPr>
            </a:p>
          </p:txBody>
        </p:sp>
        <p:sp>
          <p:nvSpPr>
            <p:cNvPr id="34911" name="Text Box 95"/>
            <p:cNvSpPr txBox="1">
              <a:spLocks noChangeArrowheads="1"/>
            </p:cNvSpPr>
            <p:nvPr/>
          </p:nvSpPr>
          <p:spPr bwMode="auto">
            <a:xfrm>
              <a:off x="1651" y="9218"/>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2004</a:t>
              </a:r>
              <a:endParaRPr kumimoji="0" lang="en-US" sz="1600" b="0" i="0" u="none" strike="noStrike" cap="none" normalizeH="0" baseline="0" dirty="0" smtClean="0">
                <a:ln>
                  <a:noFill/>
                </a:ln>
                <a:effectLst/>
                <a:latin typeface="Arial" pitchFamily="34" charset="0"/>
                <a:cs typeface="Arial" pitchFamily="34" charset="0"/>
              </a:endParaRPr>
            </a:p>
          </p:txBody>
        </p:sp>
        <p:sp>
          <p:nvSpPr>
            <p:cNvPr id="34910" name="Text Box 94"/>
            <p:cNvSpPr txBox="1">
              <a:spLocks noChangeArrowheads="1"/>
            </p:cNvSpPr>
            <p:nvPr/>
          </p:nvSpPr>
          <p:spPr bwMode="auto">
            <a:xfrm>
              <a:off x="1651" y="9757"/>
              <a:ext cx="1080" cy="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2005</a:t>
              </a:r>
              <a:endParaRPr kumimoji="0" lang="en-US" sz="1600" b="0" i="0" u="none" strike="noStrike" cap="none" normalizeH="0" baseline="0" smtClean="0">
                <a:ln>
                  <a:noFill/>
                </a:ln>
                <a:effectLst/>
                <a:latin typeface="Arial" pitchFamily="34" charset="0"/>
                <a:cs typeface="Arial" pitchFamily="34" charset="0"/>
              </a:endParaRPr>
            </a:p>
          </p:txBody>
        </p:sp>
        <p:sp>
          <p:nvSpPr>
            <p:cNvPr id="34909" name="Text Box 93"/>
            <p:cNvSpPr txBox="1">
              <a:spLocks noChangeArrowheads="1"/>
            </p:cNvSpPr>
            <p:nvPr/>
          </p:nvSpPr>
          <p:spPr bwMode="auto">
            <a:xfrm>
              <a:off x="2717" y="10826"/>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7A</a:t>
              </a:r>
              <a:endParaRPr kumimoji="0" lang="en-US" sz="1600" b="0" i="0" u="none" strike="noStrike" cap="none" normalizeH="0" baseline="0" smtClean="0">
                <a:ln>
                  <a:noFill/>
                </a:ln>
                <a:effectLst/>
                <a:latin typeface="Arial" pitchFamily="34" charset="0"/>
                <a:cs typeface="Arial" pitchFamily="34" charset="0"/>
              </a:endParaRPr>
            </a:p>
          </p:txBody>
        </p:sp>
        <p:sp>
          <p:nvSpPr>
            <p:cNvPr id="34908" name="Text Box 92"/>
            <p:cNvSpPr txBox="1">
              <a:spLocks noChangeArrowheads="1"/>
            </p:cNvSpPr>
            <p:nvPr/>
          </p:nvSpPr>
          <p:spPr bwMode="auto">
            <a:xfrm>
              <a:off x="2717" y="11366"/>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a:t>
              </a:r>
              <a:endParaRPr kumimoji="0" lang="en-US" sz="1600" b="0" i="0" u="none" strike="noStrike" cap="none" normalizeH="0" baseline="0" smtClean="0">
                <a:ln>
                  <a:noFill/>
                </a:ln>
                <a:effectLst/>
                <a:latin typeface="Arial" pitchFamily="34" charset="0"/>
                <a:cs typeface="Arial" pitchFamily="34" charset="0"/>
              </a:endParaRPr>
            </a:p>
          </p:txBody>
        </p:sp>
        <p:sp>
          <p:nvSpPr>
            <p:cNvPr id="34907" name="Text Box 91"/>
            <p:cNvSpPr txBox="1">
              <a:spLocks noChangeArrowheads="1"/>
            </p:cNvSpPr>
            <p:nvPr/>
          </p:nvSpPr>
          <p:spPr bwMode="auto">
            <a:xfrm>
              <a:off x="2717" y="11905"/>
              <a:ext cx="1080" cy="5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01</a:t>
              </a:r>
              <a:endParaRPr kumimoji="0" lang="en-US" sz="1600" b="0" i="0" u="none" strike="noStrike" cap="none" normalizeH="0" baseline="0" smtClean="0">
                <a:ln>
                  <a:noFill/>
                </a:ln>
                <a:effectLst/>
                <a:latin typeface="Arial" pitchFamily="34" charset="0"/>
                <a:cs typeface="Arial" pitchFamily="34" charset="0"/>
              </a:endParaRPr>
            </a:p>
          </p:txBody>
        </p:sp>
        <p:sp>
          <p:nvSpPr>
            <p:cNvPr id="34906" name="Text Box 90"/>
            <p:cNvSpPr txBox="1">
              <a:spLocks noChangeArrowheads="1"/>
            </p:cNvSpPr>
            <p:nvPr/>
          </p:nvSpPr>
          <p:spPr bwMode="auto">
            <a:xfrm>
              <a:off x="1643" y="10826"/>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2007</a:t>
              </a:r>
              <a:endParaRPr kumimoji="0" lang="en-US" sz="1600" b="0" i="0" u="none" strike="noStrike" cap="none" normalizeH="0" baseline="0" smtClean="0">
                <a:ln>
                  <a:noFill/>
                </a:ln>
                <a:effectLst/>
                <a:latin typeface="Arial" pitchFamily="34" charset="0"/>
                <a:cs typeface="Arial" pitchFamily="34" charset="0"/>
              </a:endParaRPr>
            </a:p>
          </p:txBody>
        </p:sp>
        <p:sp>
          <p:nvSpPr>
            <p:cNvPr id="34905" name="Text Box 89"/>
            <p:cNvSpPr txBox="1">
              <a:spLocks noChangeArrowheads="1"/>
            </p:cNvSpPr>
            <p:nvPr/>
          </p:nvSpPr>
          <p:spPr bwMode="auto">
            <a:xfrm>
              <a:off x="1643" y="11366"/>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2008</a:t>
              </a:r>
              <a:endParaRPr kumimoji="0" lang="en-US" sz="1600" b="0" i="0" u="none" strike="noStrike" cap="none" normalizeH="0" baseline="0" smtClean="0">
                <a:ln>
                  <a:noFill/>
                </a:ln>
                <a:effectLst/>
                <a:latin typeface="Arial" pitchFamily="34" charset="0"/>
                <a:cs typeface="Arial" pitchFamily="34" charset="0"/>
              </a:endParaRPr>
            </a:p>
          </p:txBody>
        </p:sp>
        <p:sp>
          <p:nvSpPr>
            <p:cNvPr id="34904" name="Text Box 88"/>
            <p:cNvSpPr txBox="1">
              <a:spLocks noChangeArrowheads="1"/>
            </p:cNvSpPr>
            <p:nvPr/>
          </p:nvSpPr>
          <p:spPr bwMode="auto">
            <a:xfrm>
              <a:off x="1643" y="11905"/>
              <a:ext cx="1080" cy="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2009</a:t>
              </a:r>
              <a:endParaRPr kumimoji="0" lang="en-US" sz="1600" b="0" i="0" u="none" strike="noStrike" cap="none" normalizeH="0" baseline="0" smtClean="0">
                <a:ln>
                  <a:noFill/>
                </a:ln>
                <a:effectLst/>
                <a:latin typeface="Arial" pitchFamily="34" charset="0"/>
                <a:cs typeface="Arial" pitchFamily="34" charset="0"/>
              </a:endParaRPr>
            </a:p>
          </p:txBody>
        </p:sp>
        <p:sp>
          <p:nvSpPr>
            <p:cNvPr id="34903" name="Text Box 87"/>
            <p:cNvSpPr txBox="1">
              <a:spLocks noChangeArrowheads="1"/>
            </p:cNvSpPr>
            <p:nvPr/>
          </p:nvSpPr>
          <p:spPr bwMode="auto">
            <a:xfrm>
              <a:off x="3780" y="7056"/>
              <a:ext cx="305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LDAA 3000h</a:t>
              </a:r>
              <a:endParaRPr kumimoji="0" lang="en-US" sz="1600" b="0" i="0" u="none" strike="noStrike" cap="none" normalizeH="0" baseline="0" smtClean="0">
                <a:ln>
                  <a:noFill/>
                </a:ln>
                <a:effectLst/>
                <a:latin typeface="Arial" pitchFamily="34" charset="0"/>
                <a:cs typeface="Arial" pitchFamily="34" charset="0"/>
              </a:endParaRPr>
            </a:p>
          </p:txBody>
        </p:sp>
        <p:sp>
          <p:nvSpPr>
            <p:cNvPr id="34902" name="Text Box 86"/>
            <p:cNvSpPr txBox="1">
              <a:spLocks noChangeArrowheads="1"/>
            </p:cNvSpPr>
            <p:nvPr/>
          </p:nvSpPr>
          <p:spPr bwMode="auto">
            <a:xfrm>
              <a:off x="3798" y="8693"/>
              <a:ext cx="305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LDAB #2</a:t>
              </a:r>
              <a:endParaRPr kumimoji="0" lang="en-US" sz="1600" b="0" i="0" u="none" strike="noStrike" cap="none" normalizeH="0" baseline="0" smtClean="0">
                <a:ln>
                  <a:noFill/>
                </a:ln>
                <a:effectLst/>
                <a:latin typeface="Arial" pitchFamily="34" charset="0"/>
                <a:cs typeface="Arial" pitchFamily="34" charset="0"/>
              </a:endParaRPr>
            </a:p>
          </p:txBody>
        </p:sp>
        <p:sp>
          <p:nvSpPr>
            <p:cNvPr id="34901" name="Text Box 85"/>
            <p:cNvSpPr txBox="1">
              <a:spLocks noChangeArrowheads="1"/>
            </p:cNvSpPr>
            <p:nvPr/>
          </p:nvSpPr>
          <p:spPr bwMode="auto">
            <a:xfrm>
              <a:off x="3797" y="9725"/>
              <a:ext cx="305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ABA</a:t>
              </a:r>
              <a:endParaRPr kumimoji="0" lang="en-US" sz="1600" b="0" i="0" u="none" strike="noStrike" cap="none" normalizeH="0" baseline="0" smtClean="0">
                <a:ln>
                  <a:noFill/>
                </a:ln>
                <a:effectLst/>
                <a:latin typeface="Arial" pitchFamily="34" charset="0"/>
                <a:cs typeface="Arial" pitchFamily="34" charset="0"/>
              </a:endParaRPr>
            </a:p>
          </p:txBody>
        </p:sp>
        <p:sp>
          <p:nvSpPr>
            <p:cNvPr id="34900" name="Text Box 84"/>
            <p:cNvSpPr txBox="1">
              <a:spLocks noChangeArrowheads="1"/>
            </p:cNvSpPr>
            <p:nvPr/>
          </p:nvSpPr>
          <p:spPr bwMode="auto">
            <a:xfrm>
              <a:off x="3784" y="10809"/>
              <a:ext cx="305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STAA  3001h</a:t>
              </a:r>
              <a:endParaRPr kumimoji="0" lang="en-US" sz="1600" b="0" i="0" u="none" strike="noStrike" cap="none" normalizeH="0" baseline="0" dirty="0" smtClean="0">
                <a:ln>
                  <a:noFill/>
                </a:ln>
                <a:effectLst/>
                <a:latin typeface="Arial" pitchFamily="34" charset="0"/>
                <a:cs typeface="Arial" pitchFamily="34" charset="0"/>
              </a:endParaRPr>
            </a:p>
          </p:txBody>
        </p:sp>
        <p:sp>
          <p:nvSpPr>
            <p:cNvPr id="34899" name="Text Box 83"/>
            <p:cNvSpPr txBox="1">
              <a:spLocks noChangeArrowheads="1"/>
            </p:cNvSpPr>
            <p:nvPr/>
          </p:nvSpPr>
          <p:spPr bwMode="auto">
            <a:xfrm>
              <a:off x="2717" y="12431"/>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3F</a:t>
              </a:r>
              <a:endParaRPr kumimoji="0" lang="en-US" sz="1600" b="0" i="0" u="none" strike="noStrike" cap="none" normalizeH="0" baseline="0" smtClean="0">
                <a:ln>
                  <a:noFill/>
                </a:ln>
                <a:effectLst/>
                <a:latin typeface="Arial" pitchFamily="34" charset="0"/>
                <a:cs typeface="Arial" pitchFamily="34" charset="0"/>
              </a:endParaRPr>
            </a:p>
          </p:txBody>
        </p:sp>
        <p:sp>
          <p:nvSpPr>
            <p:cNvPr id="34898" name="Text Box 82"/>
            <p:cNvSpPr txBox="1">
              <a:spLocks noChangeArrowheads="1"/>
            </p:cNvSpPr>
            <p:nvPr/>
          </p:nvSpPr>
          <p:spPr bwMode="auto">
            <a:xfrm>
              <a:off x="1638" y="12431"/>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200A</a:t>
              </a:r>
              <a:endParaRPr kumimoji="0" lang="en-US" sz="1600" b="0" i="0" u="none" strike="noStrike" cap="none" normalizeH="0" baseline="0" smtClean="0">
                <a:ln>
                  <a:noFill/>
                </a:ln>
                <a:effectLst/>
                <a:latin typeface="Arial" pitchFamily="34" charset="0"/>
                <a:cs typeface="Arial" pitchFamily="34" charset="0"/>
              </a:endParaRPr>
            </a:p>
          </p:txBody>
        </p:sp>
        <p:sp>
          <p:nvSpPr>
            <p:cNvPr id="34897" name="Text Box 81"/>
            <p:cNvSpPr txBox="1">
              <a:spLocks noChangeArrowheads="1"/>
            </p:cNvSpPr>
            <p:nvPr/>
          </p:nvSpPr>
          <p:spPr bwMode="auto">
            <a:xfrm>
              <a:off x="3779" y="12414"/>
              <a:ext cx="305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“Stop”</a:t>
              </a:r>
              <a:endParaRPr kumimoji="0" lang="en-US" sz="1600" b="0" i="0" u="none" strike="noStrike" cap="none" normalizeH="0" baseline="0" smtClean="0">
                <a:ln>
                  <a:noFill/>
                </a:ln>
                <a:effectLst/>
                <a:latin typeface="Arial" pitchFamily="34" charset="0"/>
                <a:cs typeface="Arial" pitchFamily="34" charset="0"/>
              </a:endParaRPr>
            </a:p>
          </p:txBody>
        </p:sp>
        <p:sp>
          <p:nvSpPr>
            <p:cNvPr id="34896" name="Text Box 80"/>
            <p:cNvSpPr txBox="1">
              <a:spLocks noChangeArrowheads="1"/>
            </p:cNvSpPr>
            <p:nvPr/>
          </p:nvSpPr>
          <p:spPr bwMode="auto">
            <a:xfrm>
              <a:off x="2717" y="10288"/>
              <a:ext cx="1080" cy="5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06</a:t>
              </a:r>
              <a:endParaRPr kumimoji="0" lang="en-US" sz="1600" b="0" i="0" u="none" strike="noStrike" cap="none" normalizeH="0" baseline="0" smtClean="0">
                <a:ln>
                  <a:noFill/>
                </a:ln>
                <a:effectLst/>
                <a:latin typeface="Arial" pitchFamily="34" charset="0"/>
                <a:cs typeface="Arial" pitchFamily="34" charset="0"/>
              </a:endParaRPr>
            </a:p>
          </p:txBody>
        </p:sp>
        <p:sp>
          <p:nvSpPr>
            <p:cNvPr id="34895" name="Text Box 79"/>
            <p:cNvSpPr txBox="1">
              <a:spLocks noChangeArrowheads="1"/>
            </p:cNvSpPr>
            <p:nvPr/>
          </p:nvSpPr>
          <p:spPr bwMode="auto">
            <a:xfrm>
              <a:off x="1647" y="10288"/>
              <a:ext cx="1080" cy="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2006</a:t>
              </a:r>
              <a:endParaRPr kumimoji="0" lang="en-US" sz="1600" b="0" i="0" u="none" strike="noStrike" cap="none" normalizeH="0" baseline="0" smtClean="0">
                <a:ln>
                  <a:noFill/>
                </a:ln>
                <a:effectLst/>
                <a:latin typeface="Arial" pitchFamily="34" charset="0"/>
                <a:cs typeface="Arial" pitchFamily="34" charset="0"/>
              </a:endParaRPr>
            </a:p>
          </p:txBody>
        </p:sp>
        <p:sp>
          <p:nvSpPr>
            <p:cNvPr id="34894" name="AutoShape 78"/>
            <p:cNvSpPr>
              <a:spLocks noChangeShapeType="1"/>
            </p:cNvSpPr>
            <p:nvPr/>
          </p:nvSpPr>
          <p:spPr bwMode="auto">
            <a:xfrm>
              <a:off x="2717" y="6835"/>
              <a:ext cx="0" cy="640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893" name="AutoShape 77"/>
            <p:cNvSpPr>
              <a:spLocks noChangeShapeType="1"/>
            </p:cNvSpPr>
            <p:nvPr/>
          </p:nvSpPr>
          <p:spPr bwMode="auto">
            <a:xfrm>
              <a:off x="3796" y="6818"/>
              <a:ext cx="1" cy="640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892" name="Text Box 76"/>
            <p:cNvSpPr txBox="1">
              <a:spLocks noChangeArrowheads="1"/>
            </p:cNvSpPr>
            <p:nvPr/>
          </p:nvSpPr>
          <p:spPr bwMode="auto">
            <a:xfrm>
              <a:off x="2708" y="13825"/>
              <a:ext cx="1080" cy="5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19</a:t>
              </a:r>
              <a:endParaRPr kumimoji="0" lang="en-US" sz="1600" b="0" i="0" u="none" strike="noStrike" cap="none" normalizeH="0" baseline="0" smtClean="0">
                <a:ln>
                  <a:noFill/>
                </a:ln>
                <a:effectLst/>
                <a:latin typeface="Arial" pitchFamily="34" charset="0"/>
                <a:cs typeface="Arial" pitchFamily="34" charset="0"/>
              </a:endParaRPr>
            </a:p>
          </p:txBody>
        </p:sp>
        <p:sp>
          <p:nvSpPr>
            <p:cNvPr id="34891" name="Text Box 75"/>
            <p:cNvSpPr txBox="1">
              <a:spLocks noChangeArrowheads="1"/>
            </p:cNvSpPr>
            <p:nvPr/>
          </p:nvSpPr>
          <p:spPr bwMode="auto">
            <a:xfrm>
              <a:off x="1652" y="13825"/>
              <a:ext cx="1080" cy="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3000</a:t>
              </a:r>
              <a:endParaRPr kumimoji="0" lang="en-US" sz="1600" b="0" i="0" u="none" strike="noStrike" cap="none" normalizeH="0" baseline="0" smtClean="0">
                <a:ln>
                  <a:noFill/>
                </a:ln>
                <a:effectLst/>
                <a:latin typeface="Arial" pitchFamily="34" charset="0"/>
                <a:cs typeface="Arial" pitchFamily="34" charset="0"/>
              </a:endParaRPr>
            </a:p>
          </p:txBody>
        </p:sp>
        <p:sp>
          <p:nvSpPr>
            <p:cNvPr id="34890" name="Text Box 74"/>
            <p:cNvSpPr txBox="1">
              <a:spLocks noChangeArrowheads="1"/>
            </p:cNvSpPr>
            <p:nvPr/>
          </p:nvSpPr>
          <p:spPr bwMode="auto">
            <a:xfrm>
              <a:off x="2708" y="14351"/>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FF</a:t>
              </a:r>
              <a:endParaRPr kumimoji="0" lang="en-US" sz="1600" b="0" i="0" u="none" strike="noStrike" cap="none" normalizeH="0" baseline="0" smtClean="0">
                <a:ln>
                  <a:noFill/>
                </a:ln>
                <a:effectLst/>
                <a:latin typeface="Arial" pitchFamily="34" charset="0"/>
                <a:cs typeface="Arial" pitchFamily="34" charset="0"/>
              </a:endParaRPr>
            </a:p>
          </p:txBody>
        </p:sp>
        <p:sp>
          <p:nvSpPr>
            <p:cNvPr id="34889" name="Text Box 73"/>
            <p:cNvSpPr txBox="1">
              <a:spLocks noChangeArrowheads="1"/>
            </p:cNvSpPr>
            <p:nvPr/>
          </p:nvSpPr>
          <p:spPr bwMode="auto">
            <a:xfrm>
              <a:off x="1647" y="14351"/>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3001</a:t>
              </a:r>
              <a:endParaRPr kumimoji="0" lang="en-US" sz="1600" b="0" i="0" u="none" strike="noStrike" cap="none" normalizeH="0" baseline="0" smtClean="0">
                <a:ln>
                  <a:noFill/>
                </a:ln>
                <a:effectLst/>
                <a:latin typeface="Arial" pitchFamily="34" charset="0"/>
                <a:cs typeface="Arial" pitchFamily="34" charset="0"/>
              </a:endParaRPr>
            </a:p>
          </p:txBody>
        </p:sp>
        <p:sp>
          <p:nvSpPr>
            <p:cNvPr id="34888" name="AutoShape 72"/>
            <p:cNvSpPr>
              <a:spLocks noChangeShapeType="1"/>
            </p:cNvSpPr>
            <p:nvPr/>
          </p:nvSpPr>
          <p:spPr bwMode="auto">
            <a:xfrm>
              <a:off x="2708" y="13625"/>
              <a:ext cx="1" cy="141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4887" name="AutoShape 71"/>
            <p:cNvSpPr>
              <a:spLocks noChangeShapeType="1"/>
            </p:cNvSpPr>
            <p:nvPr/>
          </p:nvSpPr>
          <p:spPr bwMode="auto">
            <a:xfrm>
              <a:off x="3787" y="13634"/>
              <a:ext cx="1" cy="141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336059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57200" y="1600201"/>
            <a:ext cx="2971800" cy="5029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noFill/>
        </p:spPr>
        <p:txBody>
          <a:bodyPr/>
          <a:lstStyle/>
          <a:p>
            <a:r>
              <a:rPr lang="en-US" dirty="0" smtClean="0">
                <a:solidFill>
                  <a:schemeClr val="tx1"/>
                </a:solidFill>
              </a:rPr>
              <a:t>Program Trace</a:t>
            </a:r>
            <a:endParaRPr lang="en-US" dirty="0">
              <a:solidFill>
                <a:schemeClr val="tx1"/>
              </a:solidFill>
            </a:endParaRPr>
          </a:p>
        </p:txBody>
      </p:sp>
      <p:graphicFrame>
        <p:nvGraphicFramePr>
          <p:cNvPr id="85" name="Content Placeholder 84"/>
          <p:cNvGraphicFramePr>
            <a:graphicFrameLocks noGrp="1"/>
          </p:cNvGraphicFramePr>
          <p:nvPr>
            <p:ph idx="1"/>
            <p:extLst>
              <p:ext uri="{D42A27DB-BD31-4B8C-83A1-F6EECF244321}">
                <p14:modId xmlns:p14="http://schemas.microsoft.com/office/powerpoint/2010/main" val="1940320475"/>
              </p:ext>
            </p:extLst>
          </p:nvPr>
        </p:nvGraphicFramePr>
        <p:xfrm>
          <a:off x="3590925" y="1600200"/>
          <a:ext cx="5095874" cy="2415032"/>
        </p:xfrm>
        <a:graphic>
          <a:graphicData uri="http://schemas.openxmlformats.org/drawingml/2006/table">
            <a:tbl>
              <a:tblPr firstRow="1" bandRow="1">
                <a:tableStyleId>{5C22544A-7EE6-4342-B048-85BDC9FD1C3A}</a:tableStyleId>
              </a:tblPr>
              <a:tblGrid>
                <a:gridCol w="600075"/>
                <a:gridCol w="855889"/>
                <a:gridCol w="1430111"/>
                <a:gridCol w="609600"/>
                <a:gridCol w="609600"/>
                <a:gridCol w="457200"/>
                <a:gridCol w="533399"/>
              </a:tblGrid>
              <a:tr h="370840">
                <a:tc>
                  <a:txBody>
                    <a:bodyPr/>
                    <a:lstStyle/>
                    <a:p>
                      <a:pPr marL="0" marR="0" algn="ctr">
                        <a:lnSpc>
                          <a:spcPct val="115000"/>
                        </a:lnSpc>
                        <a:spcBef>
                          <a:spcPts val="0"/>
                        </a:spcBef>
                        <a:spcAft>
                          <a:spcPts val="0"/>
                        </a:spcAft>
                      </a:pPr>
                      <a:r>
                        <a:rPr lang="en-US" sz="1600" b="1" dirty="0">
                          <a:latin typeface="Calibri"/>
                          <a:ea typeface="맑은 고딕"/>
                          <a:cs typeface="Times New Roman"/>
                        </a:rPr>
                        <a:t>Trace Line</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a:latin typeface="Calibri"/>
                          <a:ea typeface="맑은 고딕"/>
                          <a:cs typeface="Times New Roman"/>
                        </a:rPr>
                        <a:t>Address</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a:latin typeface="Calibri"/>
                          <a:ea typeface="맑은 고딕"/>
                          <a:cs typeface="Times New Roman"/>
                        </a:rPr>
                        <a:t>Instruction</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a:latin typeface="Calibri"/>
                          <a:ea typeface="맑은 고딕"/>
                          <a:cs typeface="Times New Roman"/>
                        </a:rPr>
                        <a:t>PC</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a:latin typeface="Calibri"/>
                          <a:ea typeface="맑은 고딕"/>
                          <a:cs typeface="Times New Roman"/>
                        </a:rPr>
                        <a:t>X</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a:latin typeface="Calibri"/>
                          <a:ea typeface="맑은 고딕"/>
                          <a:cs typeface="Times New Roman"/>
                        </a:rPr>
                        <a:t>A</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latin typeface="Calibri"/>
                          <a:ea typeface="맑은 고딕"/>
                          <a:cs typeface="Times New Roman"/>
                        </a:rPr>
                        <a:t>B</a:t>
                      </a:r>
                      <a:endParaRPr lang="en-US" sz="1100" dirty="0">
                        <a:latin typeface="Calibri"/>
                        <a:ea typeface="맑은 고딕"/>
                        <a:cs typeface="Times New Roman"/>
                      </a:endParaRPr>
                    </a:p>
                  </a:txBody>
                  <a:tcPr marL="68580" marR="68580" marT="0" marB="0"/>
                </a:tc>
              </a:tr>
              <a:tr h="370840">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1</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2000</a:t>
                      </a:r>
                      <a:endParaRPr lang="en-US" sz="1100">
                        <a:latin typeface="Calibri"/>
                        <a:ea typeface="맑은 고딕"/>
                        <a:cs typeface="Times New Roman"/>
                      </a:endParaRPr>
                    </a:p>
                  </a:txBody>
                  <a:tcPr marL="68580" marR="68580" marT="0" marB="0"/>
                </a:tc>
                <a:tc>
                  <a:txBody>
                    <a:bodyPr/>
                    <a:lstStyle/>
                    <a:p>
                      <a:pPr marL="0" marR="0" algn="l">
                        <a:lnSpc>
                          <a:spcPct val="115000"/>
                        </a:lnSpc>
                        <a:spcBef>
                          <a:spcPts val="1200"/>
                        </a:spcBef>
                        <a:spcAft>
                          <a:spcPts val="0"/>
                        </a:spcAft>
                      </a:pPr>
                      <a:r>
                        <a:rPr lang="en-US" sz="1600" dirty="0">
                          <a:solidFill>
                            <a:srgbClr val="FF0000"/>
                          </a:solidFill>
                          <a:latin typeface="Calibri"/>
                          <a:ea typeface="맑은 고딕"/>
                          <a:cs typeface="Times New Roman"/>
                        </a:rPr>
                        <a:t>LDX #3001h</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2003</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3001</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2003</a:t>
                      </a:r>
                      <a:endParaRPr lang="en-US" sz="1100">
                        <a:latin typeface="Calibri"/>
                        <a:ea typeface="맑은 고딕"/>
                        <a:cs typeface="Times New Roman"/>
                      </a:endParaRPr>
                    </a:p>
                  </a:txBody>
                  <a:tcPr marL="68580" marR="68580" marT="0" marB="0"/>
                </a:tc>
                <a:tc>
                  <a:txBody>
                    <a:bodyPr/>
                    <a:lstStyle/>
                    <a:p>
                      <a:pPr marL="0" marR="0" algn="l">
                        <a:lnSpc>
                          <a:spcPct val="115000"/>
                        </a:lnSpc>
                        <a:spcBef>
                          <a:spcPts val="1200"/>
                        </a:spcBef>
                        <a:spcAft>
                          <a:spcPts val="0"/>
                        </a:spcAft>
                      </a:pPr>
                      <a:r>
                        <a:rPr lang="en-US" sz="1600" dirty="0">
                          <a:solidFill>
                            <a:srgbClr val="FF0000"/>
                          </a:solidFill>
                          <a:latin typeface="Calibri"/>
                          <a:ea typeface="맑은 고딕"/>
                          <a:cs typeface="Times New Roman"/>
                        </a:rPr>
                        <a:t>LDD 1,X</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2005</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3001</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45</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99</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3</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2005</a:t>
                      </a:r>
                      <a:endParaRPr lang="en-US" sz="1100">
                        <a:latin typeface="Calibri"/>
                        <a:ea typeface="맑은 고딕"/>
                        <a:cs typeface="Times New Roman"/>
                      </a:endParaRPr>
                    </a:p>
                  </a:txBody>
                  <a:tcPr marL="68580" marR="68580" marT="0" marB="0"/>
                </a:tc>
                <a:tc>
                  <a:txBody>
                    <a:bodyPr/>
                    <a:lstStyle/>
                    <a:p>
                      <a:pPr marL="0" marR="0" algn="l">
                        <a:lnSpc>
                          <a:spcPct val="115000"/>
                        </a:lnSpc>
                        <a:spcBef>
                          <a:spcPts val="1200"/>
                        </a:spcBef>
                        <a:spcAft>
                          <a:spcPts val="0"/>
                        </a:spcAft>
                      </a:pPr>
                      <a:r>
                        <a:rPr lang="en-US" sz="1600" dirty="0">
                          <a:solidFill>
                            <a:srgbClr val="FF0000"/>
                          </a:solidFill>
                          <a:latin typeface="Calibri"/>
                          <a:ea typeface="맑은 고딕"/>
                          <a:cs typeface="Times New Roman"/>
                        </a:rPr>
                        <a:t>INCB</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2006</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3001</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45</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9A</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4</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2007</a:t>
                      </a:r>
                      <a:endParaRPr lang="en-US" sz="1100">
                        <a:latin typeface="Calibri"/>
                        <a:ea typeface="맑은 고딕"/>
                        <a:cs typeface="Times New Roman"/>
                      </a:endParaRPr>
                    </a:p>
                  </a:txBody>
                  <a:tcPr marL="68580" marR="68580" marT="0" marB="0"/>
                </a:tc>
                <a:tc>
                  <a:txBody>
                    <a:bodyPr/>
                    <a:lstStyle/>
                    <a:p>
                      <a:pPr marL="0" marR="0" algn="l">
                        <a:lnSpc>
                          <a:spcPct val="115000"/>
                        </a:lnSpc>
                        <a:spcBef>
                          <a:spcPts val="1200"/>
                        </a:spcBef>
                        <a:spcAft>
                          <a:spcPts val="0"/>
                        </a:spcAft>
                      </a:pPr>
                      <a:r>
                        <a:rPr lang="en-US" sz="1600" dirty="0">
                          <a:solidFill>
                            <a:srgbClr val="FF0000"/>
                          </a:solidFill>
                          <a:latin typeface="Calibri"/>
                          <a:ea typeface="맑은 고딕"/>
                          <a:cs typeface="Times New Roman"/>
                        </a:rPr>
                        <a:t>STD -1,X</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2009</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3001</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00</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9A</a:t>
                      </a:r>
                      <a:endParaRPr lang="en-US" sz="1100">
                        <a:latin typeface="Calibri"/>
                        <a:ea typeface="맑은 고딕"/>
                        <a:cs typeface="Times New Roman"/>
                      </a:endParaRPr>
                    </a:p>
                  </a:txBody>
                  <a:tcPr marL="68580" marR="68580" marT="0" marB="0"/>
                </a:tc>
              </a:tr>
              <a:tr h="370840">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5</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2009</a:t>
                      </a:r>
                      <a:endParaRPr lang="en-US" sz="1100">
                        <a:latin typeface="Calibri"/>
                        <a:ea typeface="맑은 고딕"/>
                        <a:cs typeface="Times New Roman"/>
                      </a:endParaRPr>
                    </a:p>
                  </a:txBody>
                  <a:tcPr marL="68580" marR="68580" marT="0" marB="0"/>
                </a:tc>
                <a:tc>
                  <a:txBody>
                    <a:bodyPr/>
                    <a:lstStyle/>
                    <a:p>
                      <a:pPr marL="0" marR="0" algn="l">
                        <a:lnSpc>
                          <a:spcPct val="115000"/>
                        </a:lnSpc>
                        <a:spcBef>
                          <a:spcPts val="1200"/>
                        </a:spcBef>
                        <a:spcAft>
                          <a:spcPts val="0"/>
                        </a:spcAft>
                      </a:pPr>
                      <a:r>
                        <a:rPr lang="en-US" sz="1600" dirty="0">
                          <a:solidFill>
                            <a:srgbClr val="FF0000"/>
                          </a:solidFill>
                          <a:latin typeface="Calibri"/>
                          <a:ea typeface="맑은 고딕"/>
                          <a:cs typeface="Times New Roman"/>
                        </a:rPr>
                        <a:t>“STOP”</a:t>
                      </a:r>
                      <a:endParaRPr lang="en-US" sz="1100" dirty="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a:solidFill>
                            <a:srgbClr val="FF0000"/>
                          </a:solidFill>
                          <a:latin typeface="Calibri"/>
                          <a:ea typeface="맑은 고딕"/>
                          <a:cs typeface="Times New Roman"/>
                        </a:rPr>
                        <a:t>-</a:t>
                      </a:r>
                      <a:endParaRPr lang="en-US" sz="1100">
                        <a:latin typeface="Calibri"/>
                        <a:ea typeface="맑은 고딕"/>
                        <a:cs typeface="Times New Roman"/>
                      </a:endParaRPr>
                    </a:p>
                  </a:txBody>
                  <a:tcPr marL="68580" marR="68580" marT="0" marB="0"/>
                </a:tc>
                <a:tc>
                  <a:txBody>
                    <a:bodyPr/>
                    <a:lstStyle/>
                    <a:p>
                      <a:pPr marL="0" marR="0" algn="ctr">
                        <a:lnSpc>
                          <a:spcPct val="115000"/>
                        </a:lnSpc>
                        <a:spcBef>
                          <a:spcPts val="1200"/>
                        </a:spcBef>
                        <a:spcAft>
                          <a:spcPts val="0"/>
                        </a:spcAft>
                      </a:pPr>
                      <a:r>
                        <a:rPr lang="en-US" sz="1600" dirty="0">
                          <a:solidFill>
                            <a:srgbClr val="FF0000"/>
                          </a:solidFill>
                          <a:latin typeface="Calibri"/>
                          <a:ea typeface="맑은 고딕"/>
                          <a:cs typeface="Times New Roman"/>
                        </a:rPr>
                        <a:t>-</a:t>
                      </a:r>
                      <a:endParaRPr lang="en-US" sz="1100" dirty="0">
                        <a:latin typeface="Calibri"/>
                        <a:ea typeface="맑은 고딕"/>
                        <a:cs typeface="Times New Roman"/>
                      </a:endParaRPr>
                    </a:p>
                  </a:txBody>
                  <a:tcPr marL="68580" marR="68580" marT="0" marB="0"/>
                </a:tc>
              </a:tr>
            </a:tbl>
          </a:graphicData>
        </a:graphic>
      </p:graphicFrame>
      <p:sp>
        <p:nvSpPr>
          <p:cNvPr id="7" name="Text Placeholder 6"/>
          <p:cNvSpPr>
            <a:spLocks noGrp="1"/>
          </p:cNvSpPr>
          <p:nvPr>
            <p:ph type="body" idx="10"/>
          </p:nvPr>
        </p:nvSpPr>
        <p:spPr>
          <a:noFill/>
        </p:spPr>
        <p:txBody>
          <a:bodyPr/>
          <a:lstStyle/>
          <a:p>
            <a:r>
              <a:rPr lang="en-US" dirty="0" smtClean="0"/>
              <a:t>Another Example</a:t>
            </a:r>
            <a:endParaRPr lang="en-US" dirty="0"/>
          </a:p>
        </p:txBody>
      </p:sp>
      <p:sp>
        <p:nvSpPr>
          <p:cNvPr id="34854" name="Rectangle 3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923" name="Rectangle 10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904" name="Rectangle 4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865" name="Group 1"/>
          <p:cNvGrpSpPr>
            <a:grpSpLocks noChangeAspect="1"/>
          </p:cNvGrpSpPr>
          <p:nvPr/>
        </p:nvGrpSpPr>
        <p:grpSpPr bwMode="auto">
          <a:xfrm>
            <a:off x="381000" y="1600201"/>
            <a:ext cx="2916212" cy="5476985"/>
            <a:chOff x="1440" y="6346"/>
            <a:chExt cx="5416" cy="10171"/>
          </a:xfrm>
          <a:noFill/>
        </p:grpSpPr>
        <p:sp>
          <p:nvSpPr>
            <p:cNvPr id="36903" name="AutoShape 39"/>
            <p:cNvSpPr>
              <a:spLocks noChangeAspect="1" noChangeArrowheads="1" noTextEdit="1"/>
            </p:cNvSpPr>
            <p:nvPr/>
          </p:nvSpPr>
          <p:spPr bwMode="auto">
            <a:xfrm>
              <a:off x="1440" y="6346"/>
              <a:ext cx="5416" cy="10171"/>
            </a:xfrm>
            <a:prstGeom prst="rect">
              <a:avLst/>
            </a:prstGeom>
            <a:grpFill/>
          </p:spPr>
          <p:txBody>
            <a:bodyPr vert="horz" wrap="square" lIns="91440" tIns="45720" rIns="91440" bIns="45720" numCol="1" anchor="t" anchorCtr="0" compatLnSpc="1">
              <a:prstTxWarp prst="textNoShape">
                <a:avLst/>
              </a:prstTxWarp>
            </a:bodyPr>
            <a:lstStyle/>
            <a:p>
              <a:endParaRPr lang="en-US" sz="1600"/>
            </a:p>
          </p:txBody>
        </p:sp>
        <p:sp>
          <p:nvSpPr>
            <p:cNvPr id="36902" name="Text Box 38"/>
            <p:cNvSpPr txBox="1">
              <a:spLocks noChangeArrowheads="1"/>
            </p:cNvSpPr>
            <p:nvPr/>
          </p:nvSpPr>
          <p:spPr bwMode="auto">
            <a:xfrm>
              <a:off x="2717" y="7052"/>
              <a:ext cx="1080" cy="5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CE</a:t>
              </a:r>
              <a:endParaRPr kumimoji="0" lang="en-US" sz="1600" b="0" i="0" u="none" strike="noStrike" cap="none" normalizeH="0" baseline="0" smtClean="0">
                <a:ln>
                  <a:noFill/>
                </a:ln>
                <a:effectLst/>
                <a:latin typeface="Arial" pitchFamily="34" charset="0"/>
                <a:cs typeface="Arial" pitchFamily="34" charset="0"/>
              </a:endParaRPr>
            </a:p>
          </p:txBody>
        </p:sp>
        <p:sp>
          <p:nvSpPr>
            <p:cNvPr id="36901" name="Text Box 37"/>
            <p:cNvSpPr txBox="1">
              <a:spLocks noChangeArrowheads="1"/>
            </p:cNvSpPr>
            <p:nvPr/>
          </p:nvSpPr>
          <p:spPr bwMode="auto">
            <a:xfrm>
              <a:off x="2717" y="7592"/>
              <a:ext cx="1080" cy="53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a:t>
              </a:r>
              <a:endParaRPr kumimoji="0" lang="en-US" sz="1600" b="0" i="0" u="none" strike="noStrike" cap="none" normalizeH="0" baseline="0" smtClean="0">
                <a:ln>
                  <a:noFill/>
                </a:ln>
                <a:effectLst/>
                <a:latin typeface="Arial" pitchFamily="34" charset="0"/>
                <a:cs typeface="Arial" pitchFamily="34" charset="0"/>
              </a:endParaRPr>
            </a:p>
          </p:txBody>
        </p:sp>
        <p:sp>
          <p:nvSpPr>
            <p:cNvPr id="36900" name="Text Box 36"/>
            <p:cNvSpPr txBox="1">
              <a:spLocks noChangeArrowheads="1"/>
            </p:cNvSpPr>
            <p:nvPr/>
          </p:nvSpPr>
          <p:spPr bwMode="auto">
            <a:xfrm>
              <a:off x="2717" y="8131"/>
              <a:ext cx="1080" cy="538"/>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01</a:t>
              </a:r>
              <a:endParaRPr kumimoji="0" lang="en-US" sz="1600" b="0" i="0" u="none" strike="noStrike" cap="none" normalizeH="0" baseline="0" smtClean="0">
                <a:ln>
                  <a:noFill/>
                </a:ln>
                <a:effectLst/>
                <a:latin typeface="Arial" pitchFamily="34" charset="0"/>
                <a:cs typeface="Arial" pitchFamily="34" charset="0"/>
              </a:endParaRPr>
            </a:p>
          </p:txBody>
        </p:sp>
        <p:sp>
          <p:nvSpPr>
            <p:cNvPr id="36899" name="Text Box 35"/>
            <p:cNvSpPr txBox="1">
              <a:spLocks noChangeArrowheads="1"/>
            </p:cNvSpPr>
            <p:nvPr/>
          </p:nvSpPr>
          <p:spPr bwMode="auto">
            <a:xfrm>
              <a:off x="1649" y="7052"/>
              <a:ext cx="1080"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2000</a:t>
              </a:r>
              <a:endParaRPr kumimoji="0" lang="en-US" sz="1600" b="0" i="0" u="none" strike="noStrike" cap="none" normalizeH="0" baseline="0" dirty="0" smtClean="0">
                <a:ln>
                  <a:noFill/>
                </a:ln>
                <a:effectLst/>
                <a:latin typeface="Arial" pitchFamily="34" charset="0"/>
                <a:cs typeface="Arial" pitchFamily="34" charset="0"/>
              </a:endParaRPr>
            </a:p>
          </p:txBody>
        </p:sp>
        <p:sp>
          <p:nvSpPr>
            <p:cNvPr id="36898" name="Text Box 34"/>
            <p:cNvSpPr txBox="1">
              <a:spLocks noChangeArrowheads="1"/>
            </p:cNvSpPr>
            <p:nvPr/>
          </p:nvSpPr>
          <p:spPr bwMode="auto">
            <a:xfrm>
              <a:off x="1649" y="7592"/>
              <a:ext cx="1080" cy="53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2001</a:t>
              </a:r>
              <a:endParaRPr kumimoji="0" lang="en-US" sz="1600" b="0" i="0" u="none" strike="noStrike" cap="none" normalizeH="0" baseline="0" smtClean="0">
                <a:ln>
                  <a:noFill/>
                </a:ln>
                <a:effectLst/>
                <a:latin typeface="Arial" pitchFamily="34" charset="0"/>
                <a:cs typeface="Arial" pitchFamily="34" charset="0"/>
              </a:endParaRPr>
            </a:p>
          </p:txBody>
        </p:sp>
        <p:sp>
          <p:nvSpPr>
            <p:cNvPr id="36897" name="Text Box 33"/>
            <p:cNvSpPr txBox="1">
              <a:spLocks noChangeArrowheads="1"/>
            </p:cNvSpPr>
            <p:nvPr/>
          </p:nvSpPr>
          <p:spPr bwMode="auto">
            <a:xfrm>
              <a:off x="1649" y="8131"/>
              <a:ext cx="1080" cy="5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2002</a:t>
              </a:r>
              <a:endParaRPr kumimoji="0" lang="en-US" sz="1600" b="0" i="0" u="none" strike="noStrike" cap="none" normalizeH="0" baseline="0" smtClean="0">
                <a:ln>
                  <a:noFill/>
                </a:ln>
                <a:effectLst/>
                <a:latin typeface="Arial" pitchFamily="34" charset="0"/>
                <a:cs typeface="Arial" pitchFamily="34" charset="0"/>
              </a:endParaRPr>
            </a:p>
          </p:txBody>
        </p:sp>
        <p:sp>
          <p:nvSpPr>
            <p:cNvPr id="36896" name="Text Box 32"/>
            <p:cNvSpPr txBox="1">
              <a:spLocks noChangeArrowheads="1"/>
            </p:cNvSpPr>
            <p:nvPr/>
          </p:nvSpPr>
          <p:spPr bwMode="auto">
            <a:xfrm>
              <a:off x="2717" y="8678"/>
              <a:ext cx="1080" cy="5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EC</a:t>
              </a:r>
              <a:endParaRPr kumimoji="0" lang="en-US" sz="1600" b="0" i="0" u="none" strike="noStrike" cap="none" normalizeH="0" baseline="0" smtClean="0">
                <a:ln>
                  <a:noFill/>
                </a:ln>
                <a:effectLst/>
                <a:latin typeface="Arial" pitchFamily="34" charset="0"/>
                <a:cs typeface="Arial" pitchFamily="34" charset="0"/>
              </a:endParaRPr>
            </a:p>
          </p:txBody>
        </p:sp>
        <p:sp>
          <p:nvSpPr>
            <p:cNvPr id="36895" name="Text Box 31"/>
            <p:cNvSpPr txBox="1">
              <a:spLocks noChangeArrowheads="1"/>
            </p:cNvSpPr>
            <p:nvPr/>
          </p:nvSpPr>
          <p:spPr bwMode="auto">
            <a:xfrm>
              <a:off x="2717" y="9218"/>
              <a:ext cx="1080" cy="53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01</a:t>
              </a:r>
              <a:endParaRPr kumimoji="0" lang="en-US" sz="1600" b="0" i="0" u="none" strike="noStrike" cap="none" normalizeH="0" baseline="0" smtClean="0">
                <a:ln>
                  <a:noFill/>
                </a:ln>
                <a:effectLst/>
                <a:latin typeface="Arial" pitchFamily="34" charset="0"/>
                <a:cs typeface="Arial" pitchFamily="34" charset="0"/>
              </a:endParaRPr>
            </a:p>
          </p:txBody>
        </p:sp>
        <p:sp>
          <p:nvSpPr>
            <p:cNvPr id="36894" name="Text Box 30"/>
            <p:cNvSpPr txBox="1">
              <a:spLocks noChangeArrowheads="1"/>
            </p:cNvSpPr>
            <p:nvPr/>
          </p:nvSpPr>
          <p:spPr bwMode="auto">
            <a:xfrm>
              <a:off x="1651" y="8678"/>
              <a:ext cx="1080"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2003</a:t>
              </a:r>
              <a:endParaRPr kumimoji="0" lang="en-US" sz="1600" b="0" i="0" u="none" strike="noStrike" cap="none" normalizeH="0" baseline="0" smtClean="0">
                <a:ln>
                  <a:noFill/>
                </a:ln>
                <a:effectLst/>
                <a:latin typeface="Arial" pitchFamily="34" charset="0"/>
                <a:cs typeface="Arial" pitchFamily="34" charset="0"/>
              </a:endParaRPr>
            </a:p>
          </p:txBody>
        </p:sp>
        <p:sp>
          <p:nvSpPr>
            <p:cNvPr id="36893" name="Text Box 29"/>
            <p:cNvSpPr txBox="1">
              <a:spLocks noChangeArrowheads="1"/>
            </p:cNvSpPr>
            <p:nvPr/>
          </p:nvSpPr>
          <p:spPr bwMode="auto">
            <a:xfrm>
              <a:off x="1651" y="9218"/>
              <a:ext cx="1080" cy="53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2004</a:t>
              </a:r>
              <a:endParaRPr kumimoji="0" lang="en-US" sz="1600" b="0" i="0" u="none" strike="noStrike" cap="none" normalizeH="0" baseline="0" smtClean="0">
                <a:ln>
                  <a:noFill/>
                </a:ln>
                <a:effectLst/>
                <a:latin typeface="Arial" pitchFamily="34" charset="0"/>
                <a:cs typeface="Arial" pitchFamily="34" charset="0"/>
              </a:endParaRPr>
            </a:p>
          </p:txBody>
        </p:sp>
        <p:sp>
          <p:nvSpPr>
            <p:cNvPr id="36892" name="Text Box 28"/>
            <p:cNvSpPr txBox="1">
              <a:spLocks noChangeArrowheads="1"/>
            </p:cNvSpPr>
            <p:nvPr/>
          </p:nvSpPr>
          <p:spPr bwMode="auto">
            <a:xfrm>
              <a:off x="1651" y="9757"/>
              <a:ext cx="1080" cy="5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2005</a:t>
              </a:r>
              <a:endParaRPr kumimoji="0" lang="en-US" sz="1600" b="0" i="0" u="none" strike="noStrike" cap="none" normalizeH="0" baseline="0" smtClean="0">
                <a:ln>
                  <a:noFill/>
                </a:ln>
                <a:effectLst/>
                <a:latin typeface="Arial" pitchFamily="34" charset="0"/>
                <a:cs typeface="Arial" pitchFamily="34" charset="0"/>
              </a:endParaRPr>
            </a:p>
          </p:txBody>
        </p:sp>
        <p:sp>
          <p:nvSpPr>
            <p:cNvPr id="36891" name="Text Box 27"/>
            <p:cNvSpPr txBox="1">
              <a:spLocks noChangeArrowheads="1"/>
            </p:cNvSpPr>
            <p:nvPr/>
          </p:nvSpPr>
          <p:spPr bwMode="auto">
            <a:xfrm>
              <a:off x="2717" y="10309"/>
              <a:ext cx="1080" cy="5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6C</a:t>
              </a:r>
              <a:endParaRPr kumimoji="0" lang="en-US" sz="1600" b="0" i="0" u="none" strike="noStrike" cap="none" normalizeH="0" baseline="0" smtClean="0">
                <a:ln>
                  <a:noFill/>
                </a:ln>
                <a:effectLst/>
                <a:latin typeface="Arial" pitchFamily="34" charset="0"/>
                <a:cs typeface="Arial" pitchFamily="34" charset="0"/>
              </a:endParaRPr>
            </a:p>
          </p:txBody>
        </p:sp>
        <p:sp>
          <p:nvSpPr>
            <p:cNvPr id="36890" name="Text Box 26"/>
            <p:cNvSpPr txBox="1">
              <a:spLocks noChangeArrowheads="1"/>
            </p:cNvSpPr>
            <p:nvPr/>
          </p:nvSpPr>
          <p:spPr bwMode="auto">
            <a:xfrm>
              <a:off x="2717" y="10849"/>
              <a:ext cx="1080" cy="53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1F</a:t>
              </a:r>
              <a:endParaRPr kumimoji="0" lang="en-US" sz="1600" b="0" i="0" u="none" strike="noStrike" cap="none" normalizeH="0" baseline="0" smtClean="0">
                <a:ln>
                  <a:noFill/>
                </a:ln>
                <a:effectLst/>
                <a:latin typeface="Arial" pitchFamily="34" charset="0"/>
                <a:cs typeface="Arial" pitchFamily="34" charset="0"/>
              </a:endParaRPr>
            </a:p>
          </p:txBody>
        </p:sp>
        <p:sp>
          <p:nvSpPr>
            <p:cNvPr id="36889" name="Text Box 25"/>
            <p:cNvSpPr txBox="1">
              <a:spLocks noChangeArrowheads="1"/>
            </p:cNvSpPr>
            <p:nvPr/>
          </p:nvSpPr>
          <p:spPr bwMode="auto">
            <a:xfrm>
              <a:off x="2717" y="11388"/>
              <a:ext cx="1080" cy="538"/>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3F</a:t>
              </a:r>
              <a:endParaRPr kumimoji="0" lang="en-US" sz="1600" b="0" i="0" u="none" strike="noStrike" cap="none" normalizeH="0" baseline="0" smtClean="0">
                <a:ln>
                  <a:noFill/>
                </a:ln>
                <a:effectLst/>
                <a:latin typeface="Arial" pitchFamily="34" charset="0"/>
                <a:cs typeface="Arial" pitchFamily="34" charset="0"/>
              </a:endParaRPr>
            </a:p>
          </p:txBody>
        </p:sp>
        <p:sp>
          <p:nvSpPr>
            <p:cNvPr id="36888" name="Text Box 24"/>
            <p:cNvSpPr txBox="1">
              <a:spLocks noChangeArrowheads="1"/>
            </p:cNvSpPr>
            <p:nvPr/>
          </p:nvSpPr>
          <p:spPr bwMode="auto">
            <a:xfrm>
              <a:off x="1643" y="10826"/>
              <a:ext cx="1080"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2007</a:t>
              </a:r>
              <a:endParaRPr kumimoji="0" lang="en-US" sz="1600" b="0" i="0" u="none" strike="noStrike" cap="none" normalizeH="0" baseline="0" smtClean="0">
                <a:ln>
                  <a:noFill/>
                </a:ln>
                <a:effectLst/>
                <a:latin typeface="Arial" pitchFamily="34" charset="0"/>
                <a:cs typeface="Arial" pitchFamily="34" charset="0"/>
              </a:endParaRPr>
            </a:p>
          </p:txBody>
        </p:sp>
        <p:sp>
          <p:nvSpPr>
            <p:cNvPr id="36887" name="Text Box 23"/>
            <p:cNvSpPr txBox="1">
              <a:spLocks noChangeArrowheads="1"/>
            </p:cNvSpPr>
            <p:nvPr/>
          </p:nvSpPr>
          <p:spPr bwMode="auto">
            <a:xfrm>
              <a:off x="1643" y="11366"/>
              <a:ext cx="1080" cy="53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2008</a:t>
              </a:r>
              <a:endParaRPr kumimoji="0" lang="en-US" sz="1600" b="0" i="0" u="none" strike="noStrike" cap="none" normalizeH="0" baseline="0" smtClean="0">
                <a:ln>
                  <a:noFill/>
                </a:ln>
                <a:effectLst/>
                <a:latin typeface="Arial" pitchFamily="34" charset="0"/>
                <a:cs typeface="Arial" pitchFamily="34" charset="0"/>
              </a:endParaRPr>
            </a:p>
          </p:txBody>
        </p:sp>
        <p:sp>
          <p:nvSpPr>
            <p:cNvPr id="36886" name="Text Box 22"/>
            <p:cNvSpPr txBox="1">
              <a:spLocks noChangeArrowheads="1"/>
            </p:cNvSpPr>
            <p:nvPr/>
          </p:nvSpPr>
          <p:spPr bwMode="auto">
            <a:xfrm>
              <a:off x="3780" y="7056"/>
              <a:ext cx="3058"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LDX #3001H</a:t>
              </a:r>
              <a:endParaRPr kumimoji="0" lang="en-US" sz="1600" b="0" i="0" u="none" strike="noStrike" cap="none" normalizeH="0" baseline="0" smtClean="0">
                <a:ln>
                  <a:noFill/>
                </a:ln>
                <a:effectLst/>
                <a:latin typeface="Arial" pitchFamily="34" charset="0"/>
                <a:cs typeface="Arial" pitchFamily="34" charset="0"/>
              </a:endParaRPr>
            </a:p>
          </p:txBody>
        </p:sp>
        <p:sp>
          <p:nvSpPr>
            <p:cNvPr id="36885" name="Text Box 21"/>
            <p:cNvSpPr txBox="1">
              <a:spLocks noChangeArrowheads="1"/>
            </p:cNvSpPr>
            <p:nvPr/>
          </p:nvSpPr>
          <p:spPr bwMode="auto">
            <a:xfrm>
              <a:off x="3798" y="8693"/>
              <a:ext cx="3058"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LDD 1,X</a:t>
              </a:r>
              <a:endParaRPr kumimoji="0" lang="en-US" sz="1600" b="0" i="0" u="none" strike="noStrike" cap="none" normalizeH="0" baseline="0" smtClean="0">
                <a:ln>
                  <a:noFill/>
                </a:ln>
                <a:effectLst/>
                <a:latin typeface="Arial" pitchFamily="34" charset="0"/>
                <a:cs typeface="Arial" pitchFamily="34" charset="0"/>
              </a:endParaRPr>
            </a:p>
          </p:txBody>
        </p:sp>
        <p:sp>
          <p:nvSpPr>
            <p:cNvPr id="36884" name="Text Box 20"/>
            <p:cNvSpPr txBox="1">
              <a:spLocks noChangeArrowheads="1"/>
            </p:cNvSpPr>
            <p:nvPr/>
          </p:nvSpPr>
          <p:spPr bwMode="auto">
            <a:xfrm>
              <a:off x="3784" y="10292"/>
              <a:ext cx="3058"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Calibri" pitchFamily="34" charset="0"/>
                  <a:ea typeface="맑은 고딕" pitchFamily="50" charset="-127"/>
                  <a:cs typeface="Times New Roman" pitchFamily="18" charset="0"/>
                </a:rPr>
                <a:t>STD  -1,X</a:t>
              </a:r>
              <a:endParaRPr kumimoji="0" lang="en-US" sz="1600" b="0" i="0" u="none" strike="noStrike" cap="none" normalizeH="0" baseline="0" dirty="0" smtClean="0">
                <a:ln>
                  <a:noFill/>
                </a:ln>
                <a:effectLst/>
                <a:latin typeface="Arial" pitchFamily="34" charset="0"/>
                <a:cs typeface="Arial" pitchFamily="34" charset="0"/>
              </a:endParaRPr>
            </a:p>
          </p:txBody>
        </p:sp>
        <p:sp>
          <p:nvSpPr>
            <p:cNvPr id="36883" name="Text Box 19"/>
            <p:cNvSpPr txBox="1">
              <a:spLocks noChangeArrowheads="1"/>
            </p:cNvSpPr>
            <p:nvPr/>
          </p:nvSpPr>
          <p:spPr bwMode="auto">
            <a:xfrm>
              <a:off x="3779" y="11357"/>
              <a:ext cx="3058"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“Stop”</a:t>
              </a:r>
              <a:endParaRPr kumimoji="0" lang="en-US" sz="1600" b="0" i="0" u="none" strike="noStrike" cap="none" normalizeH="0" baseline="0" smtClean="0">
                <a:ln>
                  <a:noFill/>
                </a:ln>
                <a:effectLst/>
                <a:latin typeface="Arial" pitchFamily="34" charset="0"/>
                <a:cs typeface="Arial" pitchFamily="34" charset="0"/>
              </a:endParaRPr>
            </a:p>
          </p:txBody>
        </p:sp>
        <p:sp>
          <p:nvSpPr>
            <p:cNvPr id="36882" name="Text Box 18"/>
            <p:cNvSpPr txBox="1">
              <a:spLocks noChangeArrowheads="1"/>
            </p:cNvSpPr>
            <p:nvPr/>
          </p:nvSpPr>
          <p:spPr bwMode="auto">
            <a:xfrm>
              <a:off x="2717" y="9771"/>
              <a:ext cx="1080" cy="53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87</a:t>
              </a:r>
              <a:endParaRPr kumimoji="0" lang="en-US" sz="1600" b="0" i="0" u="none" strike="noStrike" cap="none" normalizeH="0" baseline="0" smtClean="0">
                <a:ln>
                  <a:noFill/>
                </a:ln>
                <a:effectLst/>
                <a:latin typeface="Arial" pitchFamily="34" charset="0"/>
                <a:cs typeface="Arial" pitchFamily="34" charset="0"/>
              </a:endParaRPr>
            </a:p>
          </p:txBody>
        </p:sp>
        <p:sp>
          <p:nvSpPr>
            <p:cNvPr id="36881" name="Text Box 17"/>
            <p:cNvSpPr txBox="1">
              <a:spLocks noChangeArrowheads="1"/>
            </p:cNvSpPr>
            <p:nvPr/>
          </p:nvSpPr>
          <p:spPr bwMode="auto">
            <a:xfrm>
              <a:off x="1647" y="10288"/>
              <a:ext cx="1080" cy="53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2006</a:t>
              </a:r>
              <a:endParaRPr kumimoji="0" lang="en-US" sz="1600" b="0" i="0" u="none" strike="noStrike" cap="none" normalizeH="0" baseline="0" smtClean="0">
                <a:ln>
                  <a:noFill/>
                </a:ln>
                <a:effectLst/>
                <a:latin typeface="Arial" pitchFamily="34" charset="0"/>
                <a:cs typeface="Arial" pitchFamily="34" charset="0"/>
              </a:endParaRPr>
            </a:p>
          </p:txBody>
        </p:sp>
        <p:sp>
          <p:nvSpPr>
            <p:cNvPr id="36880" name="AutoShape 16"/>
            <p:cNvSpPr>
              <a:spLocks noChangeShapeType="1"/>
            </p:cNvSpPr>
            <p:nvPr/>
          </p:nvSpPr>
          <p:spPr bwMode="auto">
            <a:xfrm>
              <a:off x="2717" y="6835"/>
              <a:ext cx="1" cy="5730"/>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879" name="AutoShape 15"/>
            <p:cNvSpPr>
              <a:spLocks noChangeShapeType="1"/>
            </p:cNvSpPr>
            <p:nvPr/>
          </p:nvSpPr>
          <p:spPr bwMode="auto">
            <a:xfrm>
              <a:off x="3796" y="6818"/>
              <a:ext cx="1" cy="5760"/>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878" name="Text Box 14"/>
            <p:cNvSpPr txBox="1">
              <a:spLocks noChangeArrowheads="1"/>
            </p:cNvSpPr>
            <p:nvPr/>
          </p:nvSpPr>
          <p:spPr bwMode="auto">
            <a:xfrm>
              <a:off x="2708" y="13053"/>
              <a:ext cx="1080" cy="538"/>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EC</a:t>
              </a:r>
              <a:endParaRPr kumimoji="0" lang="en-US" sz="1600" b="0" i="0" u="none" strike="noStrike" cap="none" normalizeH="0" baseline="0" smtClean="0">
                <a:ln>
                  <a:noFill/>
                </a:ln>
                <a:effectLst/>
                <a:latin typeface="Arial" pitchFamily="34" charset="0"/>
                <a:cs typeface="Arial" pitchFamily="34" charset="0"/>
              </a:endParaRPr>
            </a:p>
          </p:txBody>
        </p:sp>
        <p:sp>
          <p:nvSpPr>
            <p:cNvPr id="36877" name="Text Box 13"/>
            <p:cNvSpPr txBox="1">
              <a:spLocks noChangeArrowheads="1"/>
            </p:cNvSpPr>
            <p:nvPr/>
          </p:nvSpPr>
          <p:spPr bwMode="auto">
            <a:xfrm>
              <a:off x="1652" y="13053"/>
              <a:ext cx="1080" cy="5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3000</a:t>
              </a:r>
              <a:endParaRPr kumimoji="0" lang="en-US" sz="1600" b="0" i="0" u="none" strike="noStrike" cap="none" normalizeH="0" baseline="0" smtClean="0">
                <a:ln>
                  <a:noFill/>
                </a:ln>
                <a:effectLst/>
                <a:latin typeface="Arial" pitchFamily="34" charset="0"/>
                <a:cs typeface="Arial" pitchFamily="34" charset="0"/>
              </a:endParaRPr>
            </a:p>
          </p:txBody>
        </p:sp>
        <p:sp>
          <p:nvSpPr>
            <p:cNvPr id="36876" name="Text Box 12"/>
            <p:cNvSpPr txBox="1">
              <a:spLocks noChangeArrowheads="1"/>
            </p:cNvSpPr>
            <p:nvPr/>
          </p:nvSpPr>
          <p:spPr bwMode="auto">
            <a:xfrm>
              <a:off x="2708" y="13579"/>
              <a:ext cx="1080" cy="5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27</a:t>
              </a:r>
              <a:endParaRPr kumimoji="0" lang="en-US" sz="1600" b="0" i="0" u="none" strike="noStrike" cap="none" normalizeH="0" baseline="0" smtClean="0">
                <a:ln>
                  <a:noFill/>
                </a:ln>
                <a:effectLst/>
                <a:latin typeface="Arial" pitchFamily="34" charset="0"/>
                <a:cs typeface="Arial" pitchFamily="34" charset="0"/>
              </a:endParaRPr>
            </a:p>
          </p:txBody>
        </p:sp>
        <p:sp>
          <p:nvSpPr>
            <p:cNvPr id="36875" name="Text Box 11"/>
            <p:cNvSpPr txBox="1">
              <a:spLocks noChangeArrowheads="1"/>
            </p:cNvSpPr>
            <p:nvPr/>
          </p:nvSpPr>
          <p:spPr bwMode="auto">
            <a:xfrm>
              <a:off x="1647" y="13579"/>
              <a:ext cx="1080"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3001</a:t>
              </a:r>
              <a:endParaRPr kumimoji="0" lang="en-US" sz="1600" b="0" i="0" u="none" strike="noStrike" cap="none" normalizeH="0" baseline="0" smtClean="0">
                <a:ln>
                  <a:noFill/>
                </a:ln>
                <a:effectLst/>
                <a:latin typeface="Arial" pitchFamily="34" charset="0"/>
                <a:cs typeface="Arial" pitchFamily="34" charset="0"/>
              </a:endParaRPr>
            </a:p>
          </p:txBody>
        </p:sp>
        <p:sp>
          <p:nvSpPr>
            <p:cNvPr id="36874" name="AutoShape 10"/>
            <p:cNvSpPr>
              <a:spLocks noChangeShapeType="1"/>
            </p:cNvSpPr>
            <p:nvPr/>
          </p:nvSpPr>
          <p:spPr bwMode="auto">
            <a:xfrm>
              <a:off x="2708" y="12853"/>
              <a:ext cx="1" cy="1419"/>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873" name="AutoShape 9"/>
            <p:cNvSpPr>
              <a:spLocks noChangeShapeType="1"/>
            </p:cNvSpPr>
            <p:nvPr/>
          </p:nvSpPr>
          <p:spPr bwMode="auto">
            <a:xfrm>
              <a:off x="3787" y="12862"/>
              <a:ext cx="1" cy="1419"/>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872" name="Text Box 8"/>
            <p:cNvSpPr txBox="1">
              <a:spLocks noChangeArrowheads="1"/>
            </p:cNvSpPr>
            <p:nvPr/>
          </p:nvSpPr>
          <p:spPr bwMode="auto">
            <a:xfrm>
              <a:off x="3797" y="9763"/>
              <a:ext cx="3058"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CLRA</a:t>
              </a:r>
              <a:endParaRPr kumimoji="0" lang="en-US" sz="1600" b="0" i="0" u="none" strike="noStrike" cap="none" normalizeH="0" baseline="0" smtClean="0">
                <a:ln>
                  <a:noFill/>
                </a:ln>
                <a:effectLst/>
                <a:latin typeface="Arial" pitchFamily="34" charset="0"/>
                <a:cs typeface="Arial" pitchFamily="34" charset="0"/>
              </a:endParaRPr>
            </a:p>
          </p:txBody>
        </p:sp>
        <p:sp>
          <p:nvSpPr>
            <p:cNvPr id="36871" name="Text Box 7"/>
            <p:cNvSpPr txBox="1">
              <a:spLocks noChangeArrowheads="1"/>
            </p:cNvSpPr>
            <p:nvPr/>
          </p:nvSpPr>
          <p:spPr bwMode="auto">
            <a:xfrm>
              <a:off x="2708" y="14118"/>
              <a:ext cx="1080" cy="538"/>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45</a:t>
              </a:r>
              <a:endParaRPr kumimoji="0" lang="en-US" sz="1600" b="0" i="0" u="none" strike="noStrike" cap="none" normalizeH="0" baseline="0" smtClean="0">
                <a:ln>
                  <a:noFill/>
                </a:ln>
                <a:effectLst/>
                <a:latin typeface="Arial" pitchFamily="34" charset="0"/>
                <a:cs typeface="Arial" pitchFamily="34" charset="0"/>
              </a:endParaRPr>
            </a:p>
          </p:txBody>
        </p:sp>
        <p:sp>
          <p:nvSpPr>
            <p:cNvPr id="36870" name="Text Box 6"/>
            <p:cNvSpPr txBox="1">
              <a:spLocks noChangeArrowheads="1"/>
            </p:cNvSpPr>
            <p:nvPr/>
          </p:nvSpPr>
          <p:spPr bwMode="auto">
            <a:xfrm>
              <a:off x="1652" y="14118"/>
              <a:ext cx="1080" cy="5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3002</a:t>
              </a:r>
              <a:endParaRPr kumimoji="0" lang="en-US" sz="1600" b="0" i="0" u="none" strike="noStrike" cap="none" normalizeH="0" baseline="0" smtClean="0">
                <a:ln>
                  <a:noFill/>
                </a:ln>
                <a:effectLst/>
                <a:latin typeface="Arial" pitchFamily="34" charset="0"/>
                <a:cs typeface="Arial" pitchFamily="34" charset="0"/>
              </a:endParaRPr>
            </a:p>
          </p:txBody>
        </p:sp>
        <p:sp>
          <p:nvSpPr>
            <p:cNvPr id="36869" name="Text Box 5"/>
            <p:cNvSpPr txBox="1">
              <a:spLocks noChangeArrowheads="1"/>
            </p:cNvSpPr>
            <p:nvPr/>
          </p:nvSpPr>
          <p:spPr bwMode="auto">
            <a:xfrm>
              <a:off x="2708" y="14644"/>
              <a:ext cx="1080" cy="540"/>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99</a:t>
              </a:r>
              <a:endParaRPr kumimoji="0" lang="en-US" sz="1600" b="0" i="0" u="none" strike="noStrike" cap="none" normalizeH="0" baseline="0" smtClean="0">
                <a:ln>
                  <a:noFill/>
                </a:ln>
                <a:effectLst/>
                <a:latin typeface="Arial" pitchFamily="34" charset="0"/>
                <a:cs typeface="Arial" pitchFamily="34" charset="0"/>
              </a:endParaRPr>
            </a:p>
          </p:txBody>
        </p:sp>
        <p:sp>
          <p:nvSpPr>
            <p:cNvPr id="36868" name="Text Box 4"/>
            <p:cNvSpPr txBox="1">
              <a:spLocks noChangeArrowheads="1"/>
            </p:cNvSpPr>
            <p:nvPr/>
          </p:nvSpPr>
          <p:spPr bwMode="auto">
            <a:xfrm>
              <a:off x="1647" y="14644"/>
              <a:ext cx="1080" cy="5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effectLst/>
                  <a:latin typeface="Calibri" pitchFamily="34" charset="0"/>
                  <a:ea typeface="맑은 고딕" pitchFamily="50" charset="-127"/>
                  <a:cs typeface="Times New Roman" pitchFamily="18" charset="0"/>
                </a:rPr>
                <a:t>3003</a:t>
              </a:r>
              <a:endParaRPr kumimoji="0" lang="en-US" sz="1600" b="0" i="0" u="none" strike="noStrike" cap="none" normalizeH="0" baseline="0" smtClean="0">
                <a:ln>
                  <a:noFill/>
                </a:ln>
                <a:effectLst/>
                <a:latin typeface="Arial" pitchFamily="34" charset="0"/>
                <a:cs typeface="Arial" pitchFamily="34" charset="0"/>
              </a:endParaRPr>
            </a:p>
          </p:txBody>
        </p:sp>
        <p:sp>
          <p:nvSpPr>
            <p:cNvPr id="36867" name="AutoShape 3"/>
            <p:cNvSpPr>
              <a:spLocks noChangeShapeType="1"/>
            </p:cNvSpPr>
            <p:nvPr/>
          </p:nvSpPr>
          <p:spPr bwMode="auto">
            <a:xfrm>
              <a:off x="2708" y="13918"/>
              <a:ext cx="1" cy="1419"/>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36866" name="AutoShape 2"/>
            <p:cNvSpPr>
              <a:spLocks noChangeShapeType="1"/>
            </p:cNvSpPr>
            <p:nvPr/>
          </p:nvSpPr>
          <p:spPr bwMode="auto">
            <a:xfrm>
              <a:off x="3787" y="13927"/>
              <a:ext cx="1" cy="1419"/>
            </a:xfrm>
            <a:prstGeom prst="straightConnector1">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grpSp>
      <p:sp>
        <p:nvSpPr>
          <p:cNvPr id="87" name="Content Placeholder 5"/>
          <p:cNvSpPr txBox="1">
            <a:spLocks/>
          </p:cNvSpPr>
          <p:nvPr/>
        </p:nvSpPr>
        <p:spPr>
          <a:xfrm>
            <a:off x="3590924" y="4315269"/>
            <a:ext cx="5095875" cy="2314132"/>
          </a:xfrm>
          <a:prstGeom prst="rect">
            <a:avLst/>
          </a:prstGeom>
          <a:noFill/>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ts val="2000"/>
              </a:spcBef>
              <a:spcAft>
                <a:spcPts val="0"/>
              </a:spcAft>
              <a:buClrTx/>
              <a:buSzTx/>
              <a:buFont typeface="Arial"/>
              <a:buChar char="•"/>
              <a:tabLst/>
              <a:defRPr/>
            </a:pPr>
            <a:r>
              <a:rPr kumimoji="0" lang="en-US" sz="2000" b="0" i="0" u="none" strike="noStrike" kern="1200" cap="none" spc="0" normalizeH="0" baseline="0" noProof="0" dirty="0" smtClean="0">
                <a:ln>
                  <a:noFill/>
                </a:ln>
                <a:effectLst/>
                <a:uLnTx/>
                <a:uFillTx/>
                <a:latin typeface="+mn-lt"/>
                <a:ea typeface="+mn-ea"/>
                <a:cs typeface="+mn-cs"/>
              </a:rPr>
              <a:t>X requires</a:t>
            </a:r>
            <a:r>
              <a:rPr kumimoji="0" lang="en-US" sz="2000" b="0" i="0" u="none" strike="noStrike" kern="1200" cap="none" spc="0" normalizeH="0" noProof="0" dirty="0" smtClean="0">
                <a:ln>
                  <a:noFill/>
                </a:ln>
                <a:effectLst/>
                <a:uLnTx/>
                <a:uFillTx/>
                <a:latin typeface="+mn-lt"/>
                <a:ea typeface="+mn-ea"/>
                <a:cs typeface="+mn-cs"/>
              </a:rPr>
              <a:t> a 2-byte </a:t>
            </a:r>
            <a:r>
              <a:rPr lang="en-US" sz="2000" dirty="0" smtClean="0"/>
              <a:t>operand with immediate addressing s</a:t>
            </a:r>
            <a:r>
              <a:rPr kumimoji="0" lang="en-US" sz="2000" b="0" i="0" u="none" strike="noStrike" kern="1200" cap="none" spc="0" normalizeH="0" baseline="0" noProof="0" dirty="0" err="1" smtClean="0">
                <a:ln>
                  <a:noFill/>
                </a:ln>
                <a:effectLst/>
                <a:uLnTx/>
                <a:uFillTx/>
                <a:latin typeface="+mn-lt"/>
                <a:ea typeface="+mn-ea"/>
                <a:cs typeface="+mn-cs"/>
              </a:rPr>
              <a:t>ince</a:t>
            </a:r>
            <a:r>
              <a:rPr kumimoji="0" lang="en-US" sz="2000" b="0" i="0" u="none" strike="noStrike" kern="1200" cap="none" spc="0" normalizeH="0" baseline="0" noProof="0" dirty="0" smtClean="0">
                <a:ln>
                  <a:noFill/>
                </a:ln>
                <a:effectLst/>
                <a:uLnTx/>
                <a:uFillTx/>
                <a:latin typeface="+mn-lt"/>
                <a:ea typeface="+mn-ea"/>
                <a:cs typeface="+mn-cs"/>
              </a:rPr>
              <a:t> it is a 2-byte register.</a:t>
            </a:r>
          </a:p>
          <a:p>
            <a:pPr marL="342900" marR="0" lvl="0" indent="-342900" algn="l" defTabSz="457200" rtl="0" eaLnBrk="1" fontAlgn="auto" latinLnBrk="0" hangingPunct="1">
              <a:lnSpc>
                <a:spcPct val="100000"/>
              </a:lnSpc>
              <a:spcBef>
                <a:spcPts val="2000"/>
              </a:spcBef>
              <a:spcAft>
                <a:spcPts val="0"/>
              </a:spcAft>
              <a:buClrTx/>
              <a:buSzTx/>
              <a:buFont typeface="Arial"/>
              <a:buChar char="•"/>
              <a:tabLst/>
              <a:defRPr/>
            </a:pPr>
            <a:r>
              <a:rPr lang="en-US" sz="2000" dirty="0" smtClean="0"/>
              <a:t>Note that using indexed addressing to load/store register D does not change the value in register X.</a:t>
            </a:r>
          </a:p>
          <a:p>
            <a:pPr marL="342900" marR="0" lvl="0" indent="-342900" algn="l" defTabSz="457200" rtl="0" eaLnBrk="1" fontAlgn="auto" latinLnBrk="0" hangingPunct="1">
              <a:lnSpc>
                <a:spcPct val="100000"/>
              </a:lnSpc>
              <a:spcBef>
                <a:spcPts val="2000"/>
              </a:spcBef>
              <a:spcAft>
                <a:spcPts val="0"/>
              </a:spcAft>
              <a:buClrTx/>
              <a:buSzTx/>
              <a:buFont typeface="Arial"/>
              <a:buChar char="•"/>
              <a:tabLst/>
              <a:defRPr/>
            </a:pPr>
            <a:r>
              <a:rPr kumimoji="0" lang="en-US" sz="2000" b="0" i="0" u="none" strike="noStrike" kern="1200" cap="none" spc="0" normalizeH="0" baseline="0" noProof="0" dirty="0" smtClean="0">
                <a:ln>
                  <a:noFill/>
                </a:ln>
                <a:effectLst/>
                <a:uLnTx/>
                <a:uFillTx/>
                <a:latin typeface="+mn-lt"/>
                <a:ea typeface="+mn-ea"/>
                <a:cs typeface="+mn-cs"/>
              </a:rPr>
              <a:t>What</a:t>
            </a:r>
            <a:r>
              <a:rPr kumimoji="0" lang="en-US" sz="2000" b="0" i="0" u="none" strike="noStrike" kern="1200" cap="none" spc="0" normalizeH="0" noProof="0" dirty="0" smtClean="0">
                <a:ln>
                  <a:noFill/>
                </a:ln>
                <a:effectLst/>
                <a:uLnTx/>
                <a:uFillTx/>
                <a:latin typeface="+mn-lt"/>
                <a:ea typeface="+mn-ea"/>
                <a:cs typeface="+mn-cs"/>
              </a:rPr>
              <a:t> are the values in memory locations from 3000h to 3003h after the program is done executing? </a:t>
            </a:r>
            <a:r>
              <a:rPr kumimoji="0" lang="en-US" sz="2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45-9A-45-99</a:t>
            </a:r>
            <a:endPar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49" name="Content Placeholder 5"/>
          <p:cNvSpPr txBox="1">
            <a:spLocks/>
          </p:cNvSpPr>
          <p:nvPr/>
        </p:nvSpPr>
        <p:spPr>
          <a:xfrm>
            <a:off x="3275856" y="31725"/>
            <a:ext cx="6192688" cy="977751"/>
          </a:xfrm>
          <a:prstGeom prst="rect">
            <a:avLst/>
          </a:prstGeom>
        </p:spPr>
        <p:txBody>
          <a:bodyPr vert="horz">
            <a:normAutofit fontScale="85000" lnSpcReduction="20000"/>
          </a:bodyPr>
          <a:lstStyle>
            <a:lvl1pPr marL="320040" indent="-320040" algn="l" rtl="0" eaLnBrk="1" latinLnBrk="0" hangingPunct="1">
              <a:spcBef>
                <a:spcPts val="2000"/>
              </a:spcBef>
              <a:buClr>
                <a:schemeClr val="accent2"/>
              </a:buClr>
              <a:buSzPct val="60000"/>
              <a:buFont typeface="Wingdings"/>
              <a:buChar char=""/>
              <a:defRPr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1400" kern="1200">
                <a:solidFill>
                  <a:schemeClr val="tx1"/>
                </a:solidFill>
                <a:latin typeface="+mn-lt"/>
                <a:ea typeface="+mn-ea"/>
                <a:cs typeface="+mn-cs"/>
              </a:defRPr>
            </a:lvl4pPr>
            <a:lvl5pPr marL="1828800" indent="-228600" algn="l" rtl="0" eaLnBrk="1" latinLnBrk="0" hangingPunct="1">
              <a:spcBef>
                <a:spcPts val="400"/>
              </a:spcBef>
              <a:spcAft>
                <a:spcPts val="0"/>
              </a:spcAft>
              <a:buClr>
                <a:schemeClr val="accent4"/>
              </a:buClr>
              <a:buSzPct val="65000"/>
              <a:buFont typeface="Wingdings"/>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US" b="1" dirty="0">
                <a:solidFill>
                  <a:srgbClr val="FF0000"/>
                </a:solidFill>
              </a:rPr>
              <a:t>To read: </a:t>
            </a:r>
            <a:r>
              <a:rPr lang="en-US" dirty="0"/>
              <a:t>Trace Recording for Embedded Systems</a:t>
            </a:r>
            <a:r>
              <a:rPr lang="en-US" dirty="0" smtClean="0"/>
              <a:t>: Lessons </a:t>
            </a:r>
            <a:r>
              <a:rPr lang="en-US" dirty="0"/>
              <a:t>Learned from Five Industrial </a:t>
            </a:r>
            <a:r>
              <a:rPr lang="en-US" dirty="0" smtClean="0"/>
              <a:t>Projects, by Johan Kraft et. Al. </a:t>
            </a:r>
            <a:r>
              <a:rPr lang="en-US" sz="1800" b="1" dirty="0" smtClean="0">
                <a:solidFill>
                  <a:srgbClr val="FF0000"/>
                </a:solidFill>
                <a:sym typeface="Wingdings" panose="05000000000000000000" pitchFamily="2" charset="2"/>
              </a:rPr>
              <a:t></a:t>
            </a:r>
            <a:r>
              <a:rPr lang="en-US" dirty="0" smtClean="0">
                <a:sym typeface="Wingdings" panose="05000000000000000000" pitchFamily="2" charset="2"/>
              </a:rPr>
              <a:t> </a:t>
            </a:r>
          </a:p>
          <a:p>
            <a:pPr marL="0" indent="0">
              <a:buNone/>
            </a:pPr>
            <a:r>
              <a:rPr lang="en-US" dirty="0"/>
              <a:t>http://holgerkienle.wikispaces.com/file/view/KWK-RV-10.pdf</a:t>
            </a:r>
          </a:p>
        </p:txBody>
      </p:sp>
    </p:spTree>
    <p:extLst>
      <p:ext uri="{BB962C8B-B14F-4D97-AF65-F5344CB8AC3E}">
        <p14:creationId xmlns:p14="http://schemas.microsoft.com/office/powerpoint/2010/main" val="217446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Princeton and </a:t>
            </a:r>
            <a:r>
              <a:rPr lang="en-US" sz="3600" b="1" dirty="0" smtClean="0"/>
              <a:t>Harvard</a:t>
            </a:r>
            <a:endParaRPr lang="en-US" sz="3600" b="1" dirty="0"/>
          </a:p>
        </p:txBody>
      </p:sp>
      <p:sp>
        <p:nvSpPr>
          <p:cNvPr id="3" name="Content Placeholder 2"/>
          <p:cNvSpPr>
            <a:spLocks noGrp="1"/>
          </p:cNvSpPr>
          <p:nvPr>
            <p:ph idx="1"/>
          </p:nvPr>
        </p:nvSpPr>
        <p:spPr>
          <a:xfrm>
            <a:off x="179512" y="1442775"/>
            <a:ext cx="8784976" cy="1914217"/>
          </a:xfrm>
        </p:spPr>
        <p:txBody>
          <a:bodyPr>
            <a:normAutofit/>
          </a:bodyPr>
          <a:lstStyle/>
          <a:p>
            <a:r>
              <a:rPr lang="en-US" sz="2400" dirty="0" smtClean="0"/>
              <a:t>The main difference is the memory structure</a:t>
            </a:r>
          </a:p>
          <a:p>
            <a:pPr marL="457200" indent="-457200">
              <a:buFont typeface="+mj-lt"/>
              <a:buAutoNum type="alphaUcPeriod"/>
            </a:pPr>
            <a:r>
              <a:rPr lang="en-US" sz="2400" dirty="0" smtClean="0"/>
              <a:t>Princeton Architecture (</a:t>
            </a:r>
            <a:r>
              <a:rPr lang="en-US" sz="2400" dirty="0" smtClean="0">
                <a:solidFill>
                  <a:srgbClr val="FF0000"/>
                </a:solidFill>
              </a:rPr>
              <a:t>the case of HCS12</a:t>
            </a:r>
            <a:r>
              <a:rPr lang="en-US" sz="2400" dirty="0" smtClean="0"/>
              <a:t>)</a:t>
            </a:r>
          </a:p>
          <a:p>
            <a:pPr lvl="1"/>
            <a:r>
              <a:rPr lang="en-US" sz="2000" dirty="0" smtClean="0"/>
              <a:t>Known as Von Neumann architecture</a:t>
            </a:r>
          </a:p>
          <a:p>
            <a:pPr lvl="1"/>
            <a:r>
              <a:rPr lang="en-US" sz="2000" dirty="0" smtClean="0"/>
              <a:t>Single memory contains both the program code and the data.</a:t>
            </a:r>
          </a:p>
          <a:p>
            <a:pPr lvl="1"/>
            <a:endParaRPr lang="en-US" sz="2000" dirty="0" smtClean="0"/>
          </a:p>
        </p:txBody>
      </p:sp>
      <p:grpSp>
        <p:nvGrpSpPr>
          <p:cNvPr id="37" name="Group 36"/>
          <p:cNvGrpSpPr/>
          <p:nvPr/>
        </p:nvGrpSpPr>
        <p:grpSpPr>
          <a:xfrm>
            <a:off x="1403648" y="3573016"/>
            <a:ext cx="5486400" cy="3165742"/>
            <a:chOff x="1371600" y="3319192"/>
            <a:chExt cx="5486400" cy="3165742"/>
          </a:xfrm>
        </p:grpSpPr>
        <p:sp>
          <p:nvSpPr>
            <p:cNvPr id="38" name="Rounded Rectangle 37"/>
            <p:cNvSpPr/>
            <p:nvPr/>
          </p:nvSpPr>
          <p:spPr>
            <a:xfrm>
              <a:off x="3657600" y="4350182"/>
              <a:ext cx="3200400" cy="15172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9" name="AutoShape 4"/>
            <p:cNvSpPr>
              <a:spLocks noChangeArrowheads="1"/>
            </p:cNvSpPr>
            <p:nvPr/>
          </p:nvSpPr>
          <p:spPr bwMode="auto">
            <a:xfrm>
              <a:off x="3823287" y="3319192"/>
              <a:ext cx="1048716" cy="43366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Memory</a:t>
              </a:r>
              <a:endParaRPr kumimoji="0" lang="en-US" sz="2000" b="0" i="0" u="none" strike="noStrike" cap="none" normalizeH="0" baseline="0" dirty="0" smtClean="0">
                <a:ln>
                  <a:noFill/>
                </a:ln>
                <a:solidFill>
                  <a:schemeClr val="tx1"/>
                </a:solidFill>
                <a:effectLst/>
                <a:cs typeface="Arial" pitchFamily="34" charset="0"/>
              </a:endParaRPr>
            </a:p>
          </p:txBody>
        </p:sp>
        <p:sp>
          <p:nvSpPr>
            <p:cNvPr id="40" name="AutoShape 5"/>
            <p:cNvSpPr>
              <a:spLocks noChangeArrowheads="1"/>
            </p:cNvSpPr>
            <p:nvPr/>
          </p:nvSpPr>
          <p:spPr bwMode="auto">
            <a:xfrm>
              <a:off x="3822082" y="4738656"/>
              <a:ext cx="1048716"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Processor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(ALU)</a:t>
              </a:r>
              <a:endParaRPr kumimoji="0" lang="en-US" sz="2000" b="0" i="0" u="none" strike="noStrike" cap="none" normalizeH="0" baseline="0" dirty="0" smtClean="0">
                <a:ln>
                  <a:noFill/>
                </a:ln>
                <a:solidFill>
                  <a:schemeClr val="tx1"/>
                </a:solidFill>
                <a:effectLst/>
                <a:cs typeface="Arial" pitchFamily="34" charset="0"/>
              </a:endParaRPr>
            </a:p>
          </p:txBody>
        </p:sp>
        <p:sp>
          <p:nvSpPr>
            <p:cNvPr id="41" name="AutoShape 6"/>
            <p:cNvSpPr>
              <a:spLocks noChangeArrowheads="1"/>
            </p:cNvSpPr>
            <p:nvPr/>
          </p:nvSpPr>
          <p:spPr bwMode="auto">
            <a:xfrm>
              <a:off x="5612308" y="4738656"/>
              <a:ext cx="1048113"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Control Unit</a:t>
              </a:r>
              <a:endParaRPr kumimoji="0" lang="en-US" sz="2000" b="0" i="0" u="none" strike="noStrike" cap="none" normalizeH="0" baseline="0" dirty="0" smtClean="0">
                <a:ln>
                  <a:noFill/>
                </a:ln>
                <a:solidFill>
                  <a:schemeClr val="tx1"/>
                </a:solidFill>
                <a:effectLst/>
                <a:cs typeface="Arial" pitchFamily="34" charset="0"/>
              </a:endParaRPr>
            </a:p>
          </p:txBody>
        </p:sp>
        <p:sp>
          <p:nvSpPr>
            <p:cNvPr id="42" name="AutoShape 7"/>
            <p:cNvSpPr>
              <a:spLocks noChangeArrowheads="1"/>
            </p:cNvSpPr>
            <p:nvPr/>
          </p:nvSpPr>
          <p:spPr bwMode="auto">
            <a:xfrm>
              <a:off x="2033663" y="4738656"/>
              <a:ext cx="1049318"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Input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Output</a:t>
              </a:r>
              <a:endParaRPr kumimoji="0" lang="en-US" sz="2000" b="0" i="0" u="none" strike="noStrike" cap="none" normalizeH="0" baseline="0" dirty="0" smtClean="0">
                <a:ln>
                  <a:noFill/>
                </a:ln>
                <a:solidFill>
                  <a:schemeClr val="tx1"/>
                </a:solidFill>
                <a:effectLst/>
                <a:cs typeface="Arial" pitchFamily="34" charset="0"/>
              </a:endParaRPr>
            </a:p>
          </p:txBody>
        </p:sp>
        <p:sp>
          <p:nvSpPr>
            <p:cNvPr id="43" name="AutoShape 8"/>
            <p:cNvSpPr>
              <a:spLocks noChangeArrowheads="1"/>
            </p:cNvSpPr>
            <p:nvPr/>
          </p:nvSpPr>
          <p:spPr bwMode="auto">
            <a:xfrm>
              <a:off x="5611103" y="6050668"/>
              <a:ext cx="1049318" cy="434266"/>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Clock</a:t>
              </a:r>
              <a:endParaRPr kumimoji="0" lang="en-US" sz="2000" b="0" i="0" u="none" strike="noStrike" cap="none" normalizeH="0" baseline="0" dirty="0" smtClean="0">
                <a:ln>
                  <a:noFill/>
                </a:ln>
                <a:solidFill>
                  <a:schemeClr val="tx1"/>
                </a:solidFill>
                <a:effectLst/>
                <a:cs typeface="Arial" pitchFamily="34" charset="0"/>
              </a:endParaRPr>
            </a:p>
          </p:txBody>
        </p:sp>
        <p:sp>
          <p:nvSpPr>
            <p:cNvPr id="44" name="Text Box 23"/>
            <p:cNvSpPr txBox="1">
              <a:spLocks noChangeArrowheads="1"/>
            </p:cNvSpPr>
            <p:nvPr/>
          </p:nvSpPr>
          <p:spPr bwMode="auto">
            <a:xfrm>
              <a:off x="4648200" y="3962400"/>
              <a:ext cx="1482418"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Data/Instructions</a:t>
              </a:r>
              <a:endParaRPr kumimoji="0" lang="en-US" b="0" i="0" u="none" strike="noStrike" cap="none" normalizeH="0" baseline="0" dirty="0" smtClean="0">
                <a:ln>
                  <a:noFill/>
                </a:ln>
                <a:solidFill>
                  <a:schemeClr val="tx1"/>
                </a:solidFill>
                <a:effectLst/>
                <a:cs typeface="Arial" pitchFamily="34" charset="0"/>
              </a:endParaRPr>
            </a:p>
          </p:txBody>
        </p:sp>
        <p:sp>
          <p:nvSpPr>
            <p:cNvPr id="45" name="Text Box 24"/>
            <p:cNvSpPr txBox="1">
              <a:spLocks noChangeArrowheads="1"/>
            </p:cNvSpPr>
            <p:nvPr/>
          </p:nvSpPr>
          <p:spPr bwMode="auto">
            <a:xfrm>
              <a:off x="4871400" y="3319192"/>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Address/Control</a:t>
              </a:r>
              <a:endParaRPr kumimoji="0" lang="en-US" b="0" i="0" u="none" strike="noStrike" cap="none" normalizeH="0" baseline="0" dirty="0" smtClean="0">
                <a:ln>
                  <a:noFill/>
                </a:ln>
                <a:solidFill>
                  <a:schemeClr val="tx1"/>
                </a:solidFill>
                <a:effectLst/>
                <a:cs typeface="Arial" pitchFamily="34" charset="0"/>
              </a:endParaRPr>
            </a:p>
          </p:txBody>
        </p:sp>
        <p:sp>
          <p:nvSpPr>
            <p:cNvPr id="46" name="Text Box 25"/>
            <p:cNvSpPr txBox="1">
              <a:spLocks noChangeArrowheads="1"/>
            </p:cNvSpPr>
            <p:nvPr/>
          </p:nvSpPr>
          <p:spPr bwMode="auto">
            <a:xfrm>
              <a:off x="2558322" y="6050668"/>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Status/Control</a:t>
              </a:r>
              <a:endParaRPr kumimoji="0" lang="en-US" b="0" i="0" u="none" strike="noStrike" cap="none" normalizeH="0" baseline="0" dirty="0" smtClean="0">
                <a:ln>
                  <a:noFill/>
                </a:ln>
                <a:solidFill>
                  <a:schemeClr val="tx1"/>
                </a:solidFill>
                <a:effectLst/>
                <a:cs typeface="Arial" pitchFamily="34" charset="0"/>
              </a:endParaRPr>
            </a:p>
          </p:txBody>
        </p:sp>
        <p:sp>
          <p:nvSpPr>
            <p:cNvPr id="47" name="Text Box 26"/>
            <p:cNvSpPr txBox="1">
              <a:spLocks noChangeArrowheads="1"/>
            </p:cNvSpPr>
            <p:nvPr/>
          </p:nvSpPr>
          <p:spPr bwMode="auto">
            <a:xfrm>
              <a:off x="2792642" y="4876800"/>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Data</a:t>
              </a:r>
              <a:endParaRPr kumimoji="0" lang="en-US" b="0" i="0" u="none" strike="noStrike" cap="none" normalizeH="0" baseline="0" dirty="0" smtClean="0">
                <a:ln>
                  <a:noFill/>
                </a:ln>
                <a:solidFill>
                  <a:schemeClr val="tx1"/>
                </a:solidFill>
                <a:effectLst/>
                <a:cs typeface="Arial" pitchFamily="34" charset="0"/>
              </a:endParaRPr>
            </a:p>
          </p:txBody>
        </p:sp>
        <p:sp>
          <p:nvSpPr>
            <p:cNvPr id="48" name="Text Box 27"/>
            <p:cNvSpPr txBox="1">
              <a:spLocks noChangeArrowheads="1"/>
            </p:cNvSpPr>
            <p:nvPr/>
          </p:nvSpPr>
          <p:spPr bwMode="auto">
            <a:xfrm>
              <a:off x="1371600" y="4735442"/>
              <a:ext cx="506588" cy="267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Input</a:t>
              </a:r>
              <a:endParaRPr kumimoji="0" lang="en-US" b="0" i="0" u="none" strike="noStrike" cap="none" normalizeH="0" baseline="0" dirty="0" smtClean="0">
                <a:ln>
                  <a:noFill/>
                </a:ln>
                <a:solidFill>
                  <a:schemeClr val="tx1"/>
                </a:solidFill>
                <a:effectLst/>
                <a:cs typeface="Arial" pitchFamily="34" charset="0"/>
              </a:endParaRPr>
            </a:p>
          </p:txBody>
        </p:sp>
        <p:sp>
          <p:nvSpPr>
            <p:cNvPr id="49" name="Text Box 28"/>
            <p:cNvSpPr txBox="1">
              <a:spLocks noChangeArrowheads="1"/>
            </p:cNvSpPr>
            <p:nvPr/>
          </p:nvSpPr>
          <p:spPr bwMode="auto">
            <a:xfrm>
              <a:off x="1371600" y="5458131"/>
              <a:ext cx="621640" cy="272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Output</a:t>
              </a:r>
              <a:endParaRPr kumimoji="0" lang="en-US" b="0" i="0" u="none" strike="noStrike" cap="none" normalizeH="0" baseline="0" dirty="0" smtClean="0">
                <a:ln>
                  <a:noFill/>
                </a:ln>
                <a:solidFill>
                  <a:schemeClr val="tx1"/>
                </a:solidFill>
                <a:effectLst/>
                <a:cs typeface="Arial" pitchFamily="34" charset="0"/>
              </a:endParaRPr>
            </a:p>
          </p:txBody>
        </p:sp>
        <p:sp>
          <p:nvSpPr>
            <p:cNvPr id="50" name="Text Box 25"/>
            <p:cNvSpPr txBox="1">
              <a:spLocks noChangeArrowheads="1"/>
            </p:cNvSpPr>
            <p:nvPr/>
          </p:nvSpPr>
          <p:spPr bwMode="auto">
            <a:xfrm>
              <a:off x="4562387" y="4419600"/>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Microprocessor</a:t>
              </a:r>
              <a:endParaRPr kumimoji="0" lang="en-US" b="0" i="0" u="none" strike="noStrike" cap="none" normalizeH="0" baseline="0" dirty="0" smtClean="0">
                <a:ln>
                  <a:noFill/>
                </a:ln>
                <a:solidFill>
                  <a:schemeClr val="tx1"/>
                </a:solidFill>
                <a:effectLst/>
                <a:cs typeface="Arial" pitchFamily="34" charset="0"/>
              </a:endParaRPr>
            </a:p>
          </p:txBody>
        </p:sp>
        <p:cxnSp>
          <p:nvCxnSpPr>
            <p:cNvPr id="51" name="Shape 18"/>
            <p:cNvCxnSpPr>
              <a:stCxn id="41" idx="0"/>
              <a:endCxn id="39" idx="3"/>
            </p:cNvCxnSpPr>
            <p:nvPr/>
          </p:nvCxnSpPr>
          <p:spPr>
            <a:xfrm rot="16200000" flipV="1">
              <a:off x="4902868" y="3505159"/>
              <a:ext cx="1202632" cy="126436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3" idx="0"/>
              <a:endCxn id="41" idx="2"/>
            </p:cNvCxnSpPr>
            <p:nvPr/>
          </p:nvCxnSpPr>
          <p:spPr>
            <a:xfrm rot="5400000" flipH="1" flipV="1">
              <a:off x="5887520" y="5801824"/>
              <a:ext cx="497087" cy="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39" idx="2"/>
              <a:endCxn id="40" idx="0"/>
            </p:cNvCxnSpPr>
            <p:nvPr/>
          </p:nvCxnSpPr>
          <p:spPr>
            <a:xfrm rot="5400000">
              <a:off x="3854143" y="4245154"/>
              <a:ext cx="985800" cy="12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Elbow Connector 43"/>
            <p:cNvCxnSpPr>
              <a:endCxn id="55" idx="0"/>
            </p:cNvCxnSpPr>
            <p:nvPr/>
          </p:nvCxnSpPr>
          <p:spPr>
            <a:xfrm>
              <a:off x="4348248" y="4179232"/>
              <a:ext cx="1518084" cy="55621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5715000" y="4735442"/>
              <a:ext cx="302664" cy="29375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56" name="Straight Arrow Connector 55"/>
            <p:cNvCxnSpPr>
              <a:stCxn id="41" idx="1"/>
              <a:endCxn id="40" idx="3"/>
            </p:cNvCxnSpPr>
            <p:nvPr/>
          </p:nvCxnSpPr>
          <p:spPr>
            <a:xfrm rot="10800000">
              <a:off x="4870798" y="5146119"/>
              <a:ext cx="74151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0" idx="1"/>
              <a:endCxn id="42" idx="3"/>
            </p:cNvCxnSpPr>
            <p:nvPr/>
          </p:nvCxnSpPr>
          <p:spPr>
            <a:xfrm rot="10800000">
              <a:off x="3082982" y="5146119"/>
              <a:ext cx="739101"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1405397" y="5029200"/>
              <a:ext cx="6282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1405397" y="5335588"/>
              <a:ext cx="6216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42" idx="2"/>
              <a:endCxn id="40" idx="2"/>
            </p:cNvCxnSpPr>
            <p:nvPr/>
          </p:nvCxnSpPr>
          <p:spPr>
            <a:xfrm rot="16200000" flipH="1">
              <a:off x="3452381" y="4659522"/>
              <a:ext cx="1588" cy="1788118"/>
            </a:xfrm>
            <a:prstGeom prst="bentConnector3">
              <a:avLst>
                <a:gd name="adj1" fmla="val 2664692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hape 65"/>
            <p:cNvCxnSpPr>
              <a:stCxn id="40" idx="2"/>
              <a:endCxn id="62" idx="4"/>
            </p:cNvCxnSpPr>
            <p:nvPr/>
          </p:nvCxnSpPr>
          <p:spPr>
            <a:xfrm rot="16200000" flipH="1">
              <a:off x="5101877" y="4798144"/>
              <a:ext cx="9019" cy="1519892"/>
            </a:xfrm>
            <a:prstGeom prst="bentConnector3">
              <a:avLst>
                <a:gd name="adj1" fmla="val 4683946"/>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5715000" y="5268842"/>
              <a:ext cx="302664" cy="29375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1952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	</a:t>
            </a:r>
            <a:br>
              <a:rPr lang="en-US" b="1" dirty="0" smtClean="0"/>
            </a:br>
            <a:r>
              <a:rPr lang="en-US" sz="4900" b="1" dirty="0" smtClean="0"/>
              <a:t>Content</a:t>
            </a:r>
            <a:r>
              <a:rPr lang="en-US" b="1" dirty="0" smtClean="0"/>
              <a:t/>
            </a:r>
            <a:br>
              <a:rPr lang="en-US" b="1" dirty="0" smtClean="0"/>
            </a:br>
            <a:endParaRPr lang="en-US" dirty="0"/>
          </a:p>
        </p:txBody>
      </p:sp>
      <p:sp>
        <p:nvSpPr>
          <p:cNvPr id="3" name="Content Placeholder 2"/>
          <p:cNvSpPr>
            <a:spLocks noGrp="1"/>
          </p:cNvSpPr>
          <p:nvPr>
            <p:ph sz="quarter" idx="1"/>
          </p:nvPr>
        </p:nvSpPr>
        <p:spPr>
          <a:xfrm>
            <a:off x="107950" y="1600200"/>
            <a:ext cx="8928100" cy="5029200"/>
          </a:xfrm>
        </p:spPr>
        <p:txBody>
          <a:bodyPr>
            <a:normAutofit/>
          </a:bodyPr>
          <a:lstStyle/>
          <a:p>
            <a:pPr>
              <a:defRPr/>
            </a:pPr>
            <a:r>
              <a:rPr lang="en-US" sz="2400" b="1" dirty="0"/>
              <a:t>Overview of the HCS12 Architecture</a:t>
            </a:r>
          </a:p>
          <a:p>
            <a:pPr>
              <a:defRPr/>
            </a:pPr>
            <a:r>
              <a:rPr lang="en-US" sz="2400" b="1" dirty="0"/>
              <a:t>Basic Architecture</a:t>
            </a:r>
          </a:p>
          <a:p>
            <a:pPr>
              <a:defRPr/>
            </a:pPr>
            <a:r>
              <a:rPr lang="en-US" sz="2400" b="1" dirty="0"/>
              <a:t>HCS12 Architecture Details</a:t>
            </a:r>
          </a:p>
          <a:p>
            <a:pPr>
              <a:defRPr/>
            </a:pPr>
            <a:r>
              <a:rPr lang="en-US" sz="2400" b="1" dirty="0"/>
              <a:t>Addressing Modes</a:t>
            </a:r>
          </a:p>
          <a:p>
            <a:pPr>
              <a:defRPr/>
            </a:pPr>
            <a:r>
              <a:rPr lang="en-US" sz="2400" b="1" dirty="0"/>
              <a:t>Instruction Set</a:t>
            </a:r>
          </a:p>
          <a:p>
            <a:pPr>
              <a:defRPr/>
            </a:pPr>
            <a:r>
              <a:rPr lang="en-US" sz="2400" b="1" dirty="0"/>
              <a:t>Program trace</a:t>
            </a:r>
          </a:p>
          <a:p>
            <a:pPr marL="365760" lvl="1" indent="0">
              <a:buNone/>
              <a:defRPr/>
            </a:pPr>
            <a:endParaRPr lang="en-US" dirty="0"/>
          </a:p>
          <a:p>
            <a:pPr lvl="2" eaLnBrk="1" fontAlgn="auto" hangingPunct="1">
              <a:spcAft>
                <a:spcPts val="0"/>
              </a:spcAft>
              <a:buFont typeface="Wingdings"/>
              <a:buChar char=""/>
              <a:defRPr/>
            </a:pPr>
            <a:endParaRPr lang="en-US" sz="1000" b="1" dirty="0" smtClean="0"/>
          </a:p>
          <a:p>
            <a:pPr marL="320040" indent="-320040" eaLnBrk="1" fontAlgn="auto" hangingPunct="1">
              <a:spcAft>
                <a:spcPts val="0"/>
              </a:spcAft>
              <a:buFont typeface="Wingdings"/>
              <a:buChar char=""/>
              <a:defRPr/>
            </a:pPr>
            <a:endParaRPr lang="en-US" sz="1600" b="1" dirty="0" smtClean="0"/>
          </a:p>
          <a:p>
            <a:pPr lvl="2" eaLnBrk="1" fontAlgn="auto" hangingPunct="1">
              <a:spcAft>
                <a:spcPts val="0"/>
              </a:spcAft>
              <a:buFont typeface="Wingdings"/>
              <a:buNone/>
              <a:defRPr/>
            </a:pPr>
            <a:r>
              <a:rPr lang="en-US" b="1" dirty="0" smtClean="0"/>
              <a:t>       </a:t>
            </a:r>
            <a:endParaRPr lang="en-US" b="1"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695950"/>
            <a:ext cx="29305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87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498280" y="3348638"/>
            <a:ext cx="5594000" cy="3392730"/>
            <a:chOff x="1416400" y="2590800"/>
            <a:chExt cx="5594000" cy="3392730"/>
          </a:xfrm>
        </p:grpSpPr>
        <p:sp>
          <p:nvSpPr>
            <p:cNvPr id="6" name="Rounded Rectangle 5"/>
            <p:cNvSpPr/>
            <p:nvPr/>
          </p:nvSpPr>
          <p:spPr>
            <a:xfrm>
              <a:off x="3702400" y="3848778"/>
              <a:ext cx="3200400" cy="15172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AutoShape 4"/>
            <p:cNvSpPr>
              <a:spLocks noChangeArrowheads="1"/>
            </p:cNvSpPr>
            <p:nvPr/>
          </p:nvSpPr>
          <p:spPr bwMode="auto">
            <a:xfrm>
              <a:off x="3868087" y="2590800"/>
              <a:ext cx="1048716" cy="66065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Data Memory</a:t>
              </a:r>
              <a:endParaRPr kumimoji="0" lang="en-US" sz="2000" b="0" i="0" u="none" strike="noStrike" cap="none" normalizeH="0" baseline="0" dirty="0" smtClean="0">
                <a:ln>
                  <a:noFill/>
                </a:ln>
                <a:solidFill>
                  <a:schemeClr val="tx1"/>
                </a:solidFill>
                <a:effectLst/>
                <a:cs typeface="Arial" pitchFamily="34" charset="0"/>
              </a:endParaRPr>
            </a:p>
          </p:txBody>
        </p:sp>
        <p:sp>
          <p:nvSpPr>
            <p:cNvPr id="8" name="AutoShape 5"/>
            <p:cNvSpPr>
              <a:spLocks noChangeArrowheads="1"/>
            </p:cNvSpPr>
            <p:nvPr/>
          </p:nvSpPr>
          <p:spPr bwMode="auto">
            <a:xfrm>
              <a:off x="3866882" y="4237252"/>
              <a:ext cx="1048716"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Processor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(ALU)</a:t>
              </a:r>
              <a:endParaRPr kumimoji="0" lang="en-US" sz="2000" b="0" i="0" u="none" strike="noStrike" cap="none" normalizeH="0" baseline="0" dirty="0" smtClean="0">
                <a:ln>
                  <a:noFill/>
                </a:ln>
                <a:solidFill>
                  <a:schemeClr val="tx1"/>
                </a:solidFill>
                <a:effectLst/>
                <a:cs typeface="Arial" pitchFamily="34" charset="0"/>
              </a:endParaRPr>
            </a:p>
          </p:txBody>
        </p:sp>
        <p:sp>
          <p:nvSpPr>
            <p:cNvPr id="9" name="AutoShape 6"/>
            <p:cNvSpPr>
              <a:spLocks noChangeArrowheads="1"/>
            </p:cNvSpPr>
            <p:nvPr/>
          </p:nvSpPr>
          <p:spPr bwMode="auto">
            <a:xfrm>
              <a:off x="5657108" y="4237252"/>
              <a:ext cx="1048113"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Control Unit</a:t>
              </a:r>
              <a:endParaRPr kumimoji="0" lang="en-US" sz="2000" b="0" i="0" u="none" strike="noStrike" cap="none" normalizeH="0" baseline="0" dirty="0" smtClean="0">
                <a:ln>
                  <a:noFill/>
                </a:ln>
                <a:solidFill>
                  <a:schemeClr val="tx1"/>
                </a:solidFill>
                <a:effectLst/>
                <a:cs typeface="Arial" pitchFamily="34" charset="0"/>
              </a:endParaRPr>
            </a:p>
          </p:txBody>
        </p:sp>
        <p:sp>
          <p:nvSpPr>
            <p:cNvPr id="10" name="AutoShape 7"/>
            <p:cNvSpPr>
              <a:spLocks noChangeArrowheads="1"/>
            </p:cNvSpPr>
            <p:nvPr/>
          </p:nvSpPr>
          <p:spPr bwMode="auto">
            <a:xfrm>
              <a:off x="2078463" y="4237252"/>
              <a:ext cx="1049318" cy="814925"/>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Input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Output</a:t>
              </a:r>
              <a:endParaRPr kumimoji="0" lang="en-US" sz="2000" b="0" i="0" u="none" strike="noStrike" cap="none" normalizeH="0" baseline="0" dirty="0" smtClean="0">
                <a:ln>
                  <a:noFill/>
                </a:ln>
                <a:solidFill>
                  <a:schemeClr val="tx1"/>
                </a:solidFill>
                <a:effectLst/>
                <a:cs typeface="Arial" pitchFamily="34" charset="0"/>
              </a:endParaRPr>
            </a:p>
          </p:txBody>
        </p:sp>
        <p:sp>
          <p:nvSpPr>
            <p:cNvPr id="11" name="AutoShape 8"/>
            <p:cNvSpPr>
              <a:spLocks noChangeArrowheads="1"/>
            </p:cNvSpPr>
            <p:nvPr/>
          </p:nvSpPr>
          <p:spPr bwMode="auto">
            <a:xfrm>
              <a:off x="5655903" y="5549264"/>
              <a:ext cx="1049318" cy="434266"/>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Clock</a:t>
              </a:r>
              <a:endParaRPr kumimoji="0" lang="en-US" sz="2000" b="0" i="0" u="none" strike="noStrike" cap="none" normalizeH="0" baseline="0" dirty="0" smtClean="0">
                <a:ln>
                  <a:noFill/>
                </a:ln>
                <a:solidFill>
                  <a:schemeClr val="tx1"/>
                </a:solidFill>
                <a:effectLst/>
                <a:cs typeface="Arial" pitchFamily="34" charset="0"/>
              </a:endParaRPr>
            </a:p>
          </p:txBody>
        </p:sp>
        <p:sp>
          <p:nvSpPr>
            <p:cNvPr id="12" name="Text Box 23"/>
            <p:cNvSpPr txBox="1">
              <a:spLocks noChangeArrowheads="1"/>
            </p:cNvSpPr>
            <p:nvPr/>
          </p:nvSpPr>
          <p:spPr bwMode="auto">
            <a:xfrm>
              <a:off x="4953000" y="3460996"/>
              <a:ext cx="993818"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Instructions</a:t>
              </a:r>
              <a:endParaRPr kumimoji="0" lang="en-US" b="0" i="0" u="none" strike="noStrike" cap="none" normalizeH="0" baseline="0" dirty="0" smtClean="0">
                <a:ln>
                  <a:noFill/>
                </a:ln>
                <a:solidFill>
                  <a:schemeClr val="tx1"/>
                </a:solidFill>
                <a:effectLst/>
                <a:cs typeface="Arial" pitchFamily="34" charset="0"/>
              </a:endParaRPr>
            </a:p>
          </p:txBody>
        </p:sp>
        <p:sp>
          <p:nvSpPr>
            <p:cNvPr id="14" name="Text Box 25"/>
            <p:cNvSpPr txBox="1">
              <a:spLocks noChangeArrowheads="1"/>
            </p:cNvSpPr>
            <p:nvPr/>
          </p:nvSpPr>
          <p:spPr bwMode="auto">
            <a:xfrm>
              <a:off x="2603122" y="5549264"/>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Status/Control</a:t>
              </a:r>
              <a:endParaRPr kumimoji="0" lang="en-US" b="0" i="0" u="none" strike="noStrike" cap="none" normalizeH="0" baseline="0" dirty="0" smtClean="0">
                <a:ln>
                  <a:noFill/>
                </a:ln>
                <a:solidFill>
                  <a:schemeClr val="tx1"/>
                </a:solidFill>
                <a:effectLst/>
                <a:cs typeface="Arial" pitchFamily="34" charset="0"/>
              </a:endParaRPr>
            </a:p>
          </p:txBody>
        </p:sp>
        <p:sp>
          <p:nvSpPr>
            <p:cNvPr id="15" name="Text Box 26"/>
            <p:cNvSpPr txBox="1">
              <a:spLocks noChangeArrowheads="1"/>
            </p:cNvSpPr>
            <p:nvPr/>
          </p:nvSpPr>
          <p:spPr bwMode="auto">
            <a:xfrm>
              <a:off x="2837442" y="4375396"/>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Data</a:t>
              </a:r>
              <a:endParaRPr kumimoji="0" lang="en-US" b="0" i="0" u="none" strike="noStrike" cap="none" normalizeH="0" baseline="0" dirty="0" smtClean="0">
                <a:ln>
                  <a:noFill/>
                </a:ln>
                <a:solidFill>
                  <a:schemeClr val="tx1"/>
                </a:solidFill>
                <a:effectLst/>
                <a:cs typeface="Arial" pitchFamily="34" charset="0"/>
              </a:endParaRPr>
            </a:p>
          </p:txBody>
        </p:sp>
        <p:sp>
          <p:nvSpPr>
            <p:cNvPr id="16" name="Text Box 27"/>
            <p:cNvSpPr txBox="1">
              <a:spLocks noChangeArrowheads="1"/>
            </p:cNvSpPr>
            <p:nvPr/>
          </p:nvSpPr>
          <p:spPr bwMode="auto">
            <a:xfrm>
              <a:off x="1416400" y="4234038"/>
              <a:ext cx="506588" cy="267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Input</a:t>
              </a:r>
              <a:endParaRPr kumimoji="0" lang="en-US" b="0" i="0" u="none" strike="noStrike" cap="none" normalizeH="0" baseline="0" dirty="0" smtClean="0">
                <a:ln>
                  <a:noFill/>
                </a:ln>
                <a:solidFill>
                  <a:schemeClr val="tx1"/>
                </a:solidFill>
                <a:effectLst/>
                <a:cs typeface="Arial" pitchFamily="34" charset="0"/>
              </a:endParaRPr>
            </a:p>
          </p:txBody>
        </p:sp>
        <p:sp>
          <p:nvSpPr>
            <p:cNvPr id="17" name="Text Box 28"/>
            <p:cNvSpPr txBox="1">
              <a:spLocks noChangeArrowheads="1"/>
            </p:cNvSpPr>
            <p:nvPr/>
          </p:nvSpPr>
          <p:spPr bwMode="auto">
            <a:xfrm>
              <a:off x="1416400" y="4956727"/>
              <a:ext cx="621640" cy="272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Output</a:t>
              </a:r>
              <a:endParaRPr kumimoji="0" lang="en-US" b="0" i="0" u="none" strike="noStrike" cap="none" normalizeH="0" baseline="0" dirty="0" smtClean="0">
                <a:ln>
                  <a:noFill/>
                </a:ln>
                <a:solidFill>
                  <a:schemeClr val="tx1"/>
                </a:solidFill>
                <a:effectLst/>
                <a:cs typeface="Arial" pitchFamily="34" charset="0"/>
              </a:endParaRPr>
            </a:p>
          </p:txBody>
        </p:sp>
        <p:sp>
          <p:nvSpPr>
            <p:cNvPr id="18" name="Text Box 25"/>
            <p:cNvSpPr txBox="1">
              <a:spLocks noChangeArrowheads="1"/>
            </p:cNvSpPr>
            <p:nvPr/>
          </p:nvSpPr>
          <p:spPr bwMode="auto">
            <a:xfrm>
              <a:off x="4607187" y="3918196"/>
              <a:ext cx="1265567"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Microprocessor</a:t>
              </a:r>
              <a:endParaRPr kumimoji="0" lang="en-US" b="0" i="0" u="none" strike="noStrike" cap="none" normalizeH="0" baseline="0" dirty="0" smtClean="0">
                <a:ln>
                  <a:noFill/>
                </a:ln>
                <a:solidFill>
                  <a:schemeClr val="tx1"/>
                </a:solidFill>
                <a:effectLst/>
                <a:cs typeface="Arial" pitchFamily="34" charset="0"/>
              </a:endParaRPr>
            </a:p>
          </p:txBody>
        </p:sp>
        <p:cxnSp>
          <p:nvCxnSpPr>
            <p:cNvPr id="19" name="Shape 18"/>
            <p:cNvCxnSpPr>
              <a:stCxn id="9" idx="0"/>
              <a:endCxn id="33" idx="2"/>
            </p:cNvCxnSpPr>
            <p:nvPr/>
          </p:nvCxnSpPr>
          <p:spPr>
            <a:xfrm rot="5400000" flipH="1" flipV="1">
              <a:off x="5688566" y="3744051"/>
              <a:ext cx="985800" cy="60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0"/>
              <a:endCxn id="9" idx="2"/>
            </p:cNvCxnSpPr>
            <p:nvPr/>
          </p:nvCxnSpPr>
          <p:spPr>
            <a:xfrm rot="5400000" flipH="1" flipV="1">
              <a:off x="5932320" y="5300420"/>
              <a:ext cx="497087" cy="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2"/>
              <a:endCxn id="8" idx="0"/>
            </p:cNvCxnSpPr>
            <p:nvPr/>
          </p:nvCxnSpPr>
          <p:spPr>
            <a:xfrm rot="5400000">
              <a:off x="3898943" y="3743750"/>
              <a:ext cx="985800" cy="12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43"/>
            <p:cNvCxnSpPr>
              <a:endCxn id="23" idx="0"/>
            </p:cNvCxnSpPr>
            <p:nvPr/>
          </p:nvCxnSpPr>
          <p:spPr>
            <a:xfrm rot="5400000">
              <a:off x="5419840" y="3742745"/>
              <a:ext cx="982586" cy="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5759800" y="4234038"/>
              <a:ext cx="302664" cy="29375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24" name="Straight Arrow Connector 23"/>
            <p:cNvCxnSpPr>
              <a:stCxn id="9" idx="1"/>
              <a:endCxn id="8" idx="3"/>
            </p:cNvCxnSpPr>
            <p:nvPr/>
          </p:nvCxnSpPr>
          <p:spPr>
            <a:xfrm rot="10800000">
              <a:off x="4915598" y="4644715"/>
              <a:ext cx="74151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8" idx="1"/>
              <a:endCxn id="10" idx="3"/>
            </p:cNvCxnSpPr>
            <p:nvPr/>
          </p:nvCxnSpPr>
          <p:spPr>
            <a:xfrm rot="10800000">
              <a:off x="3127782" y="4644715"/>
              <a:ext cx="739101"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450197" y="4527796"/>
              <a:ext cx="6282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1450197" y="4834184"/>
              <a:ext cx="6216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0" idx="2"/>
              <a:endCxn id="8" idx="2"/>
            </p:cNvCxnSpPr>
            <p:nvPr/>
          </p:nvCxnSpPr>
          <p:spPr>
            <a:xfrm rot="16200000" flipH="1">
              <a:off x="3497181" y="4158118"/>
              <a:ext cx="1588" cy="1788118"/>
            </a:xfrm>
            <a:prstGeom prst="bentConnector3">
              <a:avLst>
                <a:gd name="adj1" fmla="val 2664692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hape 65"/>
            <p:cNvCxnSpPr>
              <a:stCxn id="8" idx="2"/>
              <a:endCxn id="30" idx="4"/>
            </p:cNvCxnSpPr>
            <p:nvPr/>
          </p:nvCxnSpPr>
          <p:spPr>
            <a:xfrm rot="16200000" flipH="1">
              <a:off x="5146677" y="4296740"/>
              <a:ext cx="9019" cy="1519892"/>
            </a:xfrm>
            <a:prstGeom prst="bentConnector3">
              <a:avLst>
                <a:gd name="adj1" fmla="val 4683946"/>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5759800" y="4767438"/>
              <a:ext cx="302664" cy="29375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AutoShape 4"/>
            <p:cNvSpPr>
              <a:spLocks noChangeArrowheads="1"/>
            </p:cNvSpPr>
            <p:nvPr/>
          </p:nvSpPr>
          <p:spPr bwMode="auto">
            <a:xfrm>
              <a:off x="5657409" y="2590800"/>
              <a:ext cx="1048716" cy="66065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Code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ea typeface="맑은 고딕" pitchFamily="50" charset="-127"/>
                  <a:cs typeface="Arial" pitchFamily="34" charset="0"/>
                </a:rPr>
                <a:t>Memory</a:t>
              </a:r>
              <a:endParaRPr kumimoji="0" lang="en-US" sz="2000" b="0" i="0" u="none" strike="noStrike" cap="none" normalizeH="0" baseline="0" dirty="0" smtClean="0">
                <a:ln>
                  <a:noFill/>
                </a:ln>
                <a:solidFill>
                  <a:schemeClr val="tx1"/>
                </a:solidFill>
                <a:effectLst/>
                <a:cs typeface="Arial" pitchFamily="34" charset="0"/>
              </a:endParaRPr>
            </a:p>
          </p:txBody>
        </p:sp>
        <p:sp>
          <p:nvSpPr>
            <p:cNvPr id="34" name="Text Box 23"/>
            <p:cNvSpPr txBox="1">
              <a:spLocks noChangeArrowheads="1"/>
            </p:cNvSpPr>
            <p:nvPr/>
          </p:nvSpPr>
          <p:spPr bwMode="auto">
            <a:xfrm>
              <a:off x="3868689" y="3460996"/>
              <a:ext cx="524359" cy="2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Data</a:t>
              </a:r>
              <a:endParaRPr kumimoji="0" lang="en-US" b="0" i="0" u="none" strike="noStrike" cap="none" normalizeH="0" baseline="0" dirty="0" smtClean="0">
                <a:ln>
                  <a:noFill/>
                </a:ln>
                <a:solidFill>
                  <a:schemeClr val="tx1"/>
                </a:solidFill>
                <a:effectLst/>
                <a:cs typeface="Arial" pitchFamily="34" charset="0"/>
              </a:endParaRPr>
            </a:p>
          </p:txBody>
        </p:sp>
        <p:sp>
          <p:nvSpPr>
            <p:cNvPr id="37" name="Text Box 23"/>
            <p:cNvSpPr txBox="1">
              <a:spLocks noChangeArrowheads="1"/>
            </p:cNvSpPr>
            <p:nvPr/>
          </p:nvSpPr>
          <p:spPr bwMode="auto">
            <a:xfrm>
              <a:off x="6168982" y="3408772"/>
              <a:ext cx="841418" cy="248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Address</a:t>
              </a:r>
              <a:b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br>
              <a:r>
                <a:rPr kumimoji="0" lang="en-US" altLang="ko-KR" sz="1100" b="0" i="0" u="none" strike="noStrike" cap="none" normalizeH="0" baseline="0" dirty="0" smtClean="0">
                  <a:ln>
                    <a:noFill/>
                  </a:ln>
                  <a:solidFill>
                    <a:schemeClr val="tx1"/>
                  </a:solidFill>
                  <a:effectLst/>
                  <a:ea typeface="맑은 고딕" pitchFamily="50" charset="-127"/>
                  <a:cs typeface="Arial" pitchFamily="34" charset="0"/>
                </a:rPr>
                <a:t>/Control</a:t>
              </a:r>
              <a:endParaRPr kumimoji="0" lang="en-US" b="0" i="0" u="none" strike="noStrike" cap="none" normalizeH="0" baseline="0" dirty="0" smtClean="0">
                <a:ln>
                  <a:noFill/>
                </a:ln>
                <a:solidFill>
                  <a:schemeClr val="tx1"/>
                </a:solidFill>
                <a:effectLst/>
                <a:cs typeface="Arial" pitchFamily="34" charset="0"/>
              </a:endParaRPr>
            </a:p>
          </p:txBody>
        </p:sp>
      </p:grpSp>
      <p:sp>
        <p:nvSpPr>
          <p:cNvPr id="36" name="Content Placeholder 2"/>
          <p:cNvSpPr>
            <a:spLocks noGrp="1"/>
          </p:cNvSpPr>
          <p:nvPr>
            <p:ph idx="1"/>
          </p:nvPr>
        </p:nvSpPr>
        <p:spPr>
          <a:xfrm>
            <a:off x="230832" y="848072"/>
            <a:ext cx="8229600" cy="3877072"/>
          </a:xfrm>
        </p:spPr>
        <p:txBody>
          <a:bodyPr>
            <a:normAutofit/>
          </a:bodyPr>
          <a:lstStyle/>
          <a:p>
            <a:r>
              <a:rPr lang="en-US" dirty="0" smtClean="0"/>
              <a:t>The main difference is the memory structure</a:t>
            </a:r>
          </a:p>
          <a:p>
            <a:pPr marL="0" indent="0">
              <a:buNone/>
            </a:pPr>
            <a:r>
              <a:rPr lang="en-US" sz="1600" dirty="0" smtClean="0">
                <a:solidFill>
                  <a:srgbClr val="F2B800"/>
                </a:solidFill>
              </a:rPr>
              <a:t>B.   </a:t>
            </a:r>
            <a:r>
              <a:rPr lang="en-US" dirty="0" smtClean="0"/>
              <a:t>Harvard Architecture</a:t>
            </a:r>
          </a:p>
          <a:p>
            <a:pPr lvl="1"/>
            <a:r>
              <a:rPr lang="en-US" dirty="0" smtClean="0"/>
              <a:t>Two separate memories. One contains only data while the other is containing only program code.</a:t>
            </a:r>
          </a:p>
          <a:p>
            <a:pPr lvl="1">
              <a:spcBef>
                <a:spcPts val="600"/>
              </a:spcBef>
            </a:pPr>
            <a:r>
              <a:rPr lang="en-US" dirty="0"/>
              <a:t>The length of an instruction could be different from the data size</a:t>
            </a:r>
          </a:p>
          <a:p>
            <a:pPr lvl="1">
              <a:spcBef>
                <a:spcPts val="600"/>
              </a:spcBef>
            </a:pPr>
            <a:r>
              <a:rPr lang="en-US" dirty="0"/>
              <a:t>Both data and a program instruction can be read at the same time</a:t>
            </a:r>
          </a:p>
          <a:p>
            <a:pPr lvl="1"/>
            <a:endParaRPr lang="en-US" dirty="0" smtClean="0"/>
          </a:p>
        </p:txBody>
      </p:sp>
      <p:sp>
        <p:nvSpPr>
          <p:cNvPr id="38"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Princeton and </a:t>
            </a:r>
            <a:r>
              <a:rPr lang="en-US" sz="3600" b="1" dirty="0" smtClean="0"/>
              <a:t>Harvard</a:t>
            </a:r>
            <a:endParaRPr lang="en-US" sz="3600" b="1" dirty="0"/>
          </a:p>
        </p:txBody>
      </p:sp>
    </p:spTree>
    <p:extLst>
      <p:ext uri="{BB962C8B-B14F-4D97-AF65-F5344CB8AC3E}">
        <p14:creationId xmlns:p14="http://schemas.microsoft.com/office/powerpoint/2010/main" val="1547172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00201"/>
            <a:ext cx="8856984" cy="5029200"/>
          </a:xfrm>
        </p:spPr>
        <p:txBody>
          <a:bodyPr>
            <a:noAutofit/>
          </a:bodyPr>
          <a:lstStyle/>
          <a:p>
            <a:r>
              <a:rPr lang="en-US" dirty="0" smtClean="0"/>
              <a:t>Also called an arithmetic logic unit (ALU).</a:t>
            </a:r>
          </a:p>
          <a:p>
            <a:r>
              <a:rPr lang="en-US" dirty="0" smtClean="0"/>
              <a:t>Operations such as addition, subtraction, bit-wise AND </a:t>
            </a:r>
            <a:r>
              <a:rPr lang="en-US" dirty="0" err="1" smtClean="0"/>
              <a:t>and</a:t>
            </a:r>
            <a:r>
              <a:rPr lang="en-US" dirty="0" smtClean="0"/>
              <a:t> OR, shift operations.</a:t>
            </a:r>
          </a:p>
          <a:p>
            <a:r>
              <a:rPr lang="en-US" dirty="0" smtClean="0"/>
              <a:t>The processor has </a:t>
            </a:r>
            <a:r>
              <a:rPr lang="en-US" i="1" dirty="0" smtClean="0"/>
              <a:t>registers</a:t>
            </a:r>
            <a:r>
              <a:rPr lang="en-US" dirty="0" smtClean="0"/>
              <a:t> (</a:t>
            </a:r>
            <a:r>
              <a:rPr lang="en-US" dirty="0" smtClean="0">
                <a:solidFill>
                  <a:srgbClr val="FF0000"/>
                </a:solidFill>
              </a:rPr>
              <a:t>groups of D flip-flops used to store binary values</a:t>
            </a:r>
            <a:r>
              <a:rPr lang="en-US" dirty="0" smtClean="0"/>
              <a:t>).</a:t>
            </a:r>
          </a:p>
          <a:p>
            <a:r>
              <a:rPr lang="en-US" dirty="0" smtClean="0"/>
              <a:t>Many microcontrollers perform operations on data that is located in a register. This requires the microcontroller to </a:t>
            </a:r>
          </a:p>
          <a:p>
            <a:pPr lvl="1"/>
            <a:r>
              <a:rPr lang="en-US" sz="1900" dirty="0" smtClean="0">
                <a:solidFill>
                  <a:srgbClr val="FF0000"/>
                </a:solidFill>
              </a:rPr>
              <a:t>load the data from memory into a register in the processor, </a:t>
            </a:r>
          </a:p>
          <a:p>
            <a:pPr lvl="1"/>
            <a:r>
              <a:rPr lang="en-US" sz="1900" dirty="0" smtClean="0">
                <a:solidFill>
                  <a:srgbClr val="FF0000"/>
                </a:solidFill>
              </a:rPr>
              <a:t>manipulate the data, </a:t>
            </a:r>
          </a:p>
          <a:p>
            <a:pPr lvl="1"/>
            <a:r>
              <a:rPr lang="en-US" sz="1900" dirty="0" smtClean="0">
                <a:solidFill>
                  <a:srgbClr val="FF0000"/>
                </a:solidFill>
              </a:rPr>
              <a:t>then store the new value back to memory</a:t>
            </a:r>
            <a:r>
              <a:rPr lang="en-US" sz="1900" dirty="0" smtClean="0"/>
              <a:t>.</a:t>
            </a:r>
          </a:p>
          <a:p>
            <a:r>
              <a:rPr lang="en-US" dirty="0" smtClean="0"/>
              <a:t>The processor also generates signals that indicates when values are negative, zero, or when arithmetic overflow occurs.</a:t>
            </a:r>
          </a:p>
        </p:txBody>
      </p:sp>
      <p:sp>
        <p:nvSpPr>
          <p:cNvPr id="4" name="Text Placeholder 3"/>
          <p:cNvSpPr>
            <a:spLocks noGrp="1"/>
          </p:cNvSpPr>
          <p:nvPr>
            <p:ph type="body" idx="10"/>
          </p:nvPr>
        </p:nvSpPr>
        <p:spPr/>
        <p:txBody>
          <a:bodyPr>
            <a:normAutofit fontScale="92500" lnSpcReduction="10000"/>
          </a:bodyPr>
          <a:lstStyle/>
          <a:p>
            <a:r>
              <a:rPr lang="en-US" dirty="0" smtClean="0"/>
              <a:t>1. Processor</a:t>
            </a:r>
            <a:endParaRPr lang="en-US" dirty="0"/>
          </a:p>
        </p:txBody>
      </p:sp>
      <p:sp>
        <p:nvSpPr>
          <p:cNvPr id="6" name="Title 1"/>
          <p:cNvSpPr>
            <a:spLocks noGrp="1"/>
          </p:cNvSpPr>
          <p:nvPr>
            <p:ph type="title"/>
          </p:nvPr>
        </p:nvSpPr>
        <p:spPr>
          <a:xfrm>
            <a:off x="493986" y="260648"/>
            <a:ext cx="8229600" cy="715962"/>
          </a:xfrm>
        </p:spPr>
        <p:txBody>
          <a:bodyPr>
            <a:normAutofit/>
          </a:bodyPr>
          <a:lstStyle/>
          <a:p>
            <a:r>
              <a:rPr lang="en-US" sz="3600" b="1" dirty="0" smtClean="0"/>
              <a:t>Basic </a:t>
            </a:r>
            <a:r>
              <a:rPr lang="en-US" sz="3600" b="1" dirty="0"/>
              <a:t>Architecture. </a:t>
            </a:r>
            <a:r>
              <a:rPr lang="en-US" sz="3600" b="1" dirty="0" smtClean="0"/>
              <a:t>Major components</a:t>
            </a:r>
            <a:endParaRPr lang="en-US" sz="3600" b="1" dirty="0"/>
          </a:p>
        </p:txBody>
      </p:sp>
    </p:spTree>
    <p:extLst>
      <p:ext uri="{BB962C8B-B14F-4D97-AF65-F5344CB8AC3E}">
        <p14:creationId xmlns:p14="http://schemas.microsoft.com/office/powerpoint/2010/main" val="270830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6248</Words>
  <Application>Microsoft Office PowerPoint</Application>
  <PresentationFormat>On-screen Show (4:3)</PresentationFormat>
  <Paragraphs>1093</Paragraphs>
  <Slides>70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Malgun Gothic</vt:lpstr>
      <vt:lpstr>Arial</vt:lpstr>
      <vt:lpstr>Calibri</vt:lpstr>
      <vt:lpstr>Symbol</vt:lpstr>
      <vt:lpstr>Times New Roman</vt:lpstr>
      <vt:lpstr>Tw Cen MT</vt:lpstr>
      <vt:lpstr>Wingdings</vt:lpstr>
      <vt:lpstr>Wingdings 2</vt:lpstr>
      <vt:lpstr>Student presentation</vt:lpstr>
      <vt:lpstr>HCS12 Architecture </vt:lpstr>
      <vt:lpstr>  Content </vt:lpstr>
      <vt:lpstr>ES - hardware</vt:lpstr>
      <vt:lpstr>Overview of the HCS12 Architecture</vt:lpstr>
      <vt:lpstr>Overview of the HCS12 Architecture</vt:lpstr>
      <vt:lpstr>Basic Architecture</vt:lpstr>
      <vt:lpstr>Basic Architecture. Princeton and Harvard</vt:lpstr>
      <vt:lpstr>Basic Architecture. Princeton and Harvard</vt:lpstr>
      <vt:lpstr>Basic Architecture. Major components</vt:lpstr>
      <vt:lpstr>Basic Architecture. Major components</vt:lpstr>
      <vt:lpstr>Basic Architecture. Major components</vt:lpstr>
      <vt:lpstr>Basic Architecture. Major components</vt:lpstr>
      <vt:lpstr>Basic Architecture. Major components</vt:lpstr>
      <vt:lpstr>Basic Architecture. Major components</vt:lpstr>
      <vt:lpstr>Basic Architecture. Major components</vt:lpstr>
      <vt:lpstr>Basic Architecture. Instruction Codes</vt:lpstr>
      <vt:lpstr>Basic Architecture. Instruction Length</vt:lpstr>
      <vt:lpstr>PowerPoint Presentation</vt:lpstr>
      <vt:lpstr>PowerPoint Presentation</vt:lpstr>
      <vt:lpstr>PowerPoint Presentation</vt:lpstr>
      <vt:lpstr>HCS12 Architecture Details</vt:lpstr>
      <vt:lpstr>HCS12 Architecture  Details. 9S12E128</vt:lpstr>
      <vt:lpstr>HCS12 Architecture  Details. 9S12E512</vt:lpstr>
      <vt:lpstr>HCS12 Architecture Details. MC9S12DG256 </vt:lpstr>
      <vt:lpstr>HCS12 Architecture Details. MC9S12DG256 Block Diagram</vt:lpstr>
      <vt:lpstr>HCS12 Architecture Details. MC9S12DG256 Pin Assignments</vt:lpstr>
      <vt:lpstr>HCS12 Architecture Details. MC9S12DG256 Memory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Extended Addressing (EXT)</vt:lpstr>
      <vt:lpstr>2. Direct Addressing (DIR)</vt:lpstr>
      <vt:lpstr>2. Direct Addressing and Extended Addressing</vt:lpstr>
      <vt:lpstr>3. Inherent Addressing (INH)</vt:lpstr>
      <vt:lpstr>4. Immediate Addressing (IMM)</vt:lpstr>
      <vt:lpstr>4. Immediate Addressing (IMM)</vt:lpstr>
      <vt:lpstr>5. Relative Addressing (REL)</vt:lpstr>
      <vt:lpstr>5. Relative Addressing (REL)</vt:lpstr>
      <vt:lpstr>5. Relative Addressing (REL)</vt:lpstr>
      <vt:lpstr>…..Addressing Modes – where are we?......</vt:lpstr>
      <vt:lpstr>6. Index Addressing</vt:lpstr>
      <vt:lpstr>6. Index Addressing. Postbytes</vt:lpstr>
      <vt:lpstr>6. Index Addressing</vt:lpstr>
      <vt:lpstr>6. Index Addressing</vt:lpstr>
      <vt:lpstr>Addressing Mode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Trace</vt:lpstr>
      <vt:lpstr>Program Trace</vt:lpstr>
      <vt:lpstr>  Content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2014-07-08T13:37:04Z</dcterms:created>
  <dcterms:modified xsi:type="dcterms:W3CDTF">2015-02-25T12:45:23Z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