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86"/>
  </p:notesMasterIdLst>
  <p:sldIdLst>
    <p:sldId id="256" r:id="rId3"/>
    <p:sldId id="353" r:id="rId4"/>
    <p:sldId id="270"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8" r:id="rId51"/>
    <p:sldId id="319" r:id="rId52"/>
    <p:sldId id="320" r:id="rId53"/>
    <p:sldId id="323" r:id="rId54"/>
    <p:sldId id="324" r:id="rId55"/>
    <p:sldId id="325" r:id="rId56"/>
    <p:sldId id="326" r:id="rId57"/>
    <p:sldId id="322" r:id="rId58"/>
    <p:sldId id="321" r:id="rId59"/>
    <p:sldId id="327" r:id="rId60"/>
    <p:sldId id="329" r:id="rId61"/>
    <p:sldId id="328" r:id="rId62"/>
    <p:sldId id="330" r:id="rId63"/>
    <p:sldId id="331" r:id="rId64"/>
    <p:sldId id="332" r:id="rId65"/>
    <p:sldId id="334" r:id="rId66"/>
    <p:sldId id="335" r:id="rId67"/>
    <p:sldId id="336" r:id="rId68"/>
    <p:sldId id="337" r:id="rId69"/>
    <p:sldId id="333" r:id="rId70"/>
    <p:sldId id="338" r:id="rId71"/>
    <p:sldId id="339" r:id="rId72"/>
    <p:sldId id="340" r:id="rId73"/>
    <p:sldId id="341" r:id="rId74"/>
    <p:sldId id="342" r:id="rId75"/>
    <p:sldId id="344" r:id="rId76"/>
    <p:sldId id="343" r:id="rId77"/>
    <p:sldId id="345" r:id="rId78"/>
    <p:sldId id="346" r:id="rId79"/>
    <p:sldId id="347" r:id="rId80"/>
    <p:sldId id="349" r:id="rId81"/>
    <p:sldId id="350" r:id="rId82"/>
    <p:sldId id="351" r:id="rId83"/>
    <p:sldId id="352" r:id="rId84"/>
    <p:sldId id="354" r:id="rId8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8BABC"/>
    <a:srgbClr val="724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8" autoAdjust="0"/>
    <p:restoredTop sz="86985" autoAdjust="0"/>
  </p:normalViewPr>
  <p:slideViewPr>
    <p:cSldViewPr>
      <p:cViewPr varScale="1">
        <p:scale>
          <a:sx n="75" d="100"/>
          <a:sy n="75" d="100"/>
        </p:scale>
        <p:origin x="16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3/20/2015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266276656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14814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54</a:t>
            </a:fld>
            <a:endParaRPr lang="en-US"/>
          </a:p>
        </p:txBody>
      </p:sp>
    </p:spTree>
    <p:extLst>
      <p:ext uri="{BB962C8B-B14F-4D97-AF65-F5344CB8AC3E}">
        <p14:creationId xmlns:p14="http://schemas.microsoft.com/office/powerpoint/2010/main" val="217114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55</a:t>
            </a:fld>
            <a:endParaRPr lang="en-US"/>
          </a:p>
        </p:txBody>
      </p:sp>
    </p:spTree>
    <p:extLst>
      <p:ext uri="{BB962C8B-B14F-4D97-AF65-F5344CB8AC3E}">
        <p14:creationId xmlns:p14="http://schemas.microsoft.com/office/powerpoint/2010/main" val="2408772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56</a:t>
            </a:fld>
            <a:endParaRPr lang="en-US"/>
          </a:p>
        </p:txBody>
      </p:sp>
    </p:spTree>
    <p:extLst>
      <p:ext uri="{BB962C8B-B14F-4D97-AF65-F5344CB8AC3E}">
        <p14:creationId xmlns:p14="http://schemas.microsoft.com/office/powerpoint/2010/main" val="291265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57</a:t>
            </a:fld>
            <a:endParaRPr lang="en-US"/>
          </a:p>
        </p:txBody>
      </p:sp>
    </p:spTree>
    <p:extLst>
      <p:ext uri="{BB962C8B-B14F-4D97-AF65-F5344CB8AC3E}">
        <p14:creationId xmlns:p14="http://schemas.microsoft.com/office/powerpoint/2010/main" val="253362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58</a:t>
            </a:fld>
            <a:endParaRPr lang="en-US"/>
          </a:p>
        </p:txBody>
      </p:sp>
    </p:spTree>
    <p:extLst>
      <p:ext uri="{BB962C8B-B14F-4D97-AF65-F5344CB8AC3E}">
        <p14:creationId xmlns:p14="http://schemas.microsoft.com/office/powerpoint/2010/main" val="3618238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59</a:t>
            </a:fld>
            <a:endParaRPr lang="en-US"/>
          </a:p>
        </p:txBody>
      </p:sp>
    </p:spTree>
    <p:extLst>
      <p:ext uri="{BB962C8B-B14F-4D97-AF65-F5344CB8AC3E}">
        <p14:creationId xmlns:p14="http://schemas.microsoft.com/office/powerpoint/2010/main" val="327736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60</a:t>
            </a:fld>
            <a:endParaRPr lang="en-US"/>
          </a:p>
        </p:txBody>
      </p:sp>
    </p:spTree>
    <p:extLst>
      <p:ext uri="{BB962C8B-B14F-4D97-AF65-F5344CB8AC3E}">
        <p14:creationId xmlns:p14="http://schemas.microsoft.com/office/powerpoint/2010/main" val="2180040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61</a:t>
            </a:fld>
            <a:endParaRPr lang="en-US"/>
          </a:p>
        </p:txBody>
      </p:sp>
    </p:spTree>
    <p:extLst>
      <p:ext uri="{BB962C8B-B14F-4D97-AF65-F5344CB8AC3E}">
        <p14:creationId xmlns:p14="http://schemas.microsoft.com/office/powerpoint/2010/main" val="3877047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62</a:t>
            </a:fld>
            <a:endParaRPr lang="en-US"/>
          </a:p>
        </p:txBody>
      </p:sp>
    </p:spTree>
    <p:extLst>
      <p:ext uri="{BB962C8B-B14F-4D97-AF65-F5344CB8AC3E}">
        <p14:creationId xmlns:p14="http://schemas.microsoft.com/office/powerpoint/2010/main" val="2921604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63</a:t>
            </a:fld>
            <a:endParaRPr lang="en-US"/>
          </a:p>
        </p:txBody>
      </p:sp>
    </p:spTree>
    <p:extLst>
      <p:ext uri="{BB962C8B-B14F-4D97-AF65-F5344CB8AC3E}">
        <p14:creationId xmlns:p14="http://schemas.microsoft.com/office/powerpoint/2010/main" val="261056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7F15E-8871-4D4E-BDAC-5E5F1BE4BEE3}" type="slidenum">
              <a:rPr lang="en-US" smtClean="0"/>
              <a:pPr>
                <a:spcBef>
                  <a:spcPct val="0"/>
                </a:spcBef>
              </a:pPr>
              <a:t>2</a:t>
            </a:fld>
            <a:endParaRPr lang="en-US" smtClean="0"/>
          </a:p>
        </p:txBody>
      </p:sp>
    </p:spTree>
    <p:extLst>
      <p:ext uri="{BB962C8B-B14F-4D97-AF65-F5344CB8AC3E}">
        <p14:creationId xmlns:p14="http://schemas.microsoft.com/office/powerpoint/2010/main" val="426964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64</a:t>
            </a:fld>
            <a:endParaRPr lang="en-US"/>
          </a:p>
        </p:txBody>
      </p:sp>
    </p:spTree>
    <p:extLst>
      <p:ext uri="{BB962C8B-B14F-4D97-AF65-F5344CB8AC3E}">
        <p14:creationId xmlns:p14="http://schemas.microsoft.com/office/powerpoint/2010/main" val="1550550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65</a:t>
            </a:fld>
            <a:endParaRPr lang="en-US"/>
          </a:p>
        </p:txBody>
      </p:sp>
    </p:spTree>
    <p:extLst>
      <p:ext uri="{BB962C8B-B14F-4D97-AF65-F5344CB8AC3E}">
        <p14:creationId xmlns:p14="http://schemas.microsoft.com/office/powerpoint/2010/main" val="2056941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66</a:t>
            </a:fld>
            <a:endParaRPr lang="en-US"/>
          </a:p>
        </p:txBody>
      </p:sp>
    </p:spTree>
    <p:extLst>
      <p:ext uri="{BB962C8B-B14F-4D97-AF65-F5344CB8AC3E}">
        <p14:creationId xmlns:p14="http://schemas.microsoft.com/office/powerpoint/2010/main" val="1390232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67</a:t>
            </a:fld>
            <a:endParaRPr lang="en-US"/>
          </a:p>
        </p:txBody>
      </p:sp>
    </p:spTree>
    <p:extLst>
      <p:ext uri="{BB962C8B-B14F-4D97-AF65-F5344CB8AC3E}">
        <p14:creationId xmlns:p14="http://schemas.microsoft.com/office/powerpoint/2010/main" val="1436687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68</a:t>
            </a:fld>
            <a:endParaRPr lang="en-US"/>
          </a:p>
        </p:txBody>
      </p:sp>
    </p:spTree>
    <p:extLst>
      <p:ext uri="{BB962C8B-B14F-4D97-AF65-F5344CB8AC3E}">
        <p14:creationId xmlns:p14="http://schemas.microsoft.com/office/powerpoint/2010/main" val="1755661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69</a:t>
            </a:fld>
            <a:endParaRPr lang="en-US"/>
          </a:p>
        </p:txBody>
      </p:sp>
    </p:spTree>
    <p:extLst>
      <p:ext uri="{BB962C8B-B14F-4D97-AF65-F5344CB8AC3E}">
        <p14:creationId xmlns:p14="http://schemas.microsoft.com/office/powerpoint/2010/main" val="4186513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70</a:t>
            </a:fld>
            <a:endParaRPr lang="en-US"/>
          </a:p>
        </p:txBody>
      </p:sp>
    </p:spTree>
    <p:extLst>
      <p:ext uri="{BB962C8B-B14F-4D97-AF65-F5344CB8AC3E}">
        <p14:creationId xmlns:p14="http://schemas.microsoft.com/office/powerpoint/2010/main" val="488528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71</a:t>
            </a:fld>
            <a:endParaRPr lang="en-US"/>
          </a:p>
        </p:txBody>
      </p:sp>
    </p:spTree>
    <p:extLst>
      <p:ext uri="{BB962C8B-B14F-4D97-AF65-F5344CB8AC3E}">
        <p14:creationId xmlns:p14="http://schemas.microsoft.com/office/powerpoint/2010/main" val="3616530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72</a:t>
            </a:fld>
            <a:endParaRPr lang="en-US"/>
          </a:p>
        </p:txBody>
      </p:sp>
    </p:spTree>
    <p:extLst>
      <p:ext uri="{BB962C8B-B14F-4D97-AF65-F5344CB8AC3E}">
        <p14:creationId xmlns:p14="http://schemas.microsoft.com/office/powerpoint/2010/main" val="1983490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73</a:t>
            </a:fld>
            <a:endParaRPr lang="en-US"/>
          </a:p>
        </p:txBody>
      </p:sp>
    </p:spTree>
    <p:extLst>
      <p:ext uri="{BB962C8B-B14F-4D97-AF65-F5344CB8AC3E}">
        <p14:creationId xmlns:p14="http://schemas.microsoft.com/office/powerpoint/2010/main" val="119886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3720580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74</a:t>
            </a:fld>
            <a:endParaRPr lang="en-US"/>
          </a:p>
        </p:txBody>
      </p:sp>
    </p:spTree>
    <p:extLst>
      <p:ext uri="{BB962C8B-B14F-4D97-AF65-F5344CB8AC3E}">
        <p14:creationId xmlns:p14="http://schemas.microsoft.com/office/powerpoint/2010/main" val="3293732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75</a:t>
            </a:fld>
            <a:endParaRPr lang="en-US"/>
          </a:p>
        </p:txBody>
      </p:sp>
    </p:spTree>
    <p:extLst>
      <p:ext uri="{BB962C8B-B14F-4D97-AF65-F5344CB8AC3E}">
        <p14:creationId xmlns:p14="http://schemas.microsoft.com/office/powerpoint/2010/main" val="402441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76</a:t>
            </a:fld>
            <a:endParaRPr lang="en-US"/>
          </a:p>
        </p:txBody>
      </p:sp>
    </p:spTree>
    <p:extLst>
      <p:ext uri="{BB962C8B-B14F-4D97-AF65-F5344CB8AC3E}">
        <p14:creationId xmlns:p14="http://schemas.microsoft.com/office/powerpoint/2010/main" val="2685433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77</a:t>
            </a:fld>
            <a:endParaRPr lang="en-US"/>
          </a:p>
        </p:txBody>
      </p:sp>
    </p:spTree>
    <p:extLst>
      <p:ext uri="{BB962C8B-B14F-4D97-AF65-F5344CB8AC3E}">
        <p14:creationId xmlns:p14="http://schemas.microsoft.com/office/powerpoint/2010/main" val="3430238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78</a:t>
            </a:fld>
            <a:endParaRPr lang="en-US"/>
          </a:p>
        </p:txBody>
      </p:sp>
    </p:spTree>
    <p:extLst>
      <p:ext uri="{BB962C8B-B14F-4D97-AF65-F5344CB8AC3E}">
        <p14:creationId xmlns:p14="http://schemas.microsoft.com/office/powerpoint/2010/main" val="2343817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79</a:t>
            </a:fld>
            <a:endParaRPr lang="en-US"/>
          </a:p>
        </p:txBody>
      </p:sp>
    </p:spTree>
    <p:extLst>
      <p:ext uri="{BB962C8B-B14F-4D97-AF65-F5344CB8AC3E}">
        <p14:creationId xmlns:p14="http://schemas.microsoft.com/office/powerpoint/2010/main" val="285081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80</a:t>
            </a:fld>
            <a:endParaRPr lang="en-US"/>
          </a:p>
        </p:txBody>
      </p:sp>
    </p:spTree>
    <p:extLst>
      <p:ext uri="{BB962C8B-B14F-4D97-AF65-F5344CB8AC3E}">
        <p14:creationId xmlns:p14="http://schemas.microsoft.com/office/powerpoint/2010/main" val="3083317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81</a:t>
            </a:fld>
            <a:endParaRPr lang="en-US"/>
          </a:p>
        </p:txBody>
      </p:sp>
    </p:spTree>
    <p:extLst>
      <p:ext uri="{BB962C8B-B14F-4D97-AF65-F5344CB8AC3E}">
        <p14:creationId xmlns:p14="http://schemas.microsoft.com/office/powerpoint/2010/main" val="2674103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82</a:t>
            </a:fld>
            <a:endParaRPr lang="en-US"/>
          </a:p>
        </p:txBody>
      </p:sp>
    </p:spTree>
    <p:extLst>
      <p:ext uri="{BB962C8B-B14F-4D97-AF65-F5344CB8AC3E}">
        <p14:creationId xmlns:p14="http://schemas.microsoft.com/office/powerpoint/2010/main" val="869047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7F15E-8871-4D4E-BDAC-5E5F1BE4BEE3}" type="slidenum">
              <a:rPr lang="en-US" smtClean="0"/>
              <a:pPr>
                <a:spcBef>
                  <a:spcPct val="0"/>
                </a:spcBef>
              </a:pPr>
              <a:t>83</a:t>
            </a:fld>
            <a:endParaRPr lang="en-US" smtClean="0"/>
          </a:p>
        </p:txBody>
      </p:sp>
    </p:spTree>
    <p:extLst>
      <p:ext uri="{BB962C8B-B14F-4D97-AF65-F5344CB8AC3E}">
        <p14:creationId xmlns:p14="http://schemas.microsoft.com/office/powerpoint/2010/main" val="911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functionality of each pin is described in the appropriate device user guide. The detailed functionality of the GPIO is described in the appropriate Port Integration Module (PIM) block user guide.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30054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Address space</a:t>
            </a:r>
            <a:r>
              <a:rPr lang="en-US" sz="1200" b="0" i="0" u="none" strike="noStrike" kern="1200" baseline="0" dirty="0" smtClean="0">
                <a:solidFill>
                  <a:schemeClr val="tx1"/>
                </a:solidFill>
                <a:latin typeface="+mn-lt"/>
                <a:ea typeface="+mn-ea"/>
                <a:cs typeface="+mn-cs"/>
              </a:rPr>
              <a:t>. This issue is related to the question of whether I/O devices should</a:t>
            </a:r>
          </a:p>
          <a:p>
            <a:r>
              <a:rPr lang="en-US" sz="1200" b="0" i="0" u="none" strike="noStrike" kern="1200" baseline="0" dirty="0" smtClean="0">
                <a:solidFill>
                  <a:schemeClr val="tx1"/>
                </a:solidFill>
                <a:latin typeface="+mn-lt"/>
                <a:ea typeface="+mn-ea"/>
                <a:cs typeface="+mn-cs"/>
              </a:rPr>
              <a:t>be treated the same as memory devices, that is, whether the I/O devices should</a:t>
            </a:r>
          </a:p>
          <a:p>
            <a:r>
              <a:rPr lang="en-US" sz="1200" b="0" i="0" u="none" strike="noStrike" kern="1200" baseline="0" dirty="0" smtClean="0">
                <a:solidFill>
                  <a:schemeClr val="tx1"/>
                </a:solidFill>
                <a:latin typeface="+mn-lt"/>
                <a:ea typeface="+mn-ea"/>
                <a:cs typeface="+mn-cs"/>
              </a:rPr>
              <a:t>occupy the same </a:t>
            </a:r>
            <a:r>
              <a:rPr lang="en-US" sz="1200" b="0" i="1" u="none" strike="noStrike" kern="1200" baseline="0" dirty="0" smtClean="0">
                <a:solidFill>
                  <a:schemeClr val="tx1"/>
                </a:solidFill>
                <a:latin typeface="+mn-lt"/>
                <a:ea typeface="+mn-ea"/>
                <a:cs typeface="+mn-cs"/>
              </a:rPr>
              <a:t>address space </a:t>
            </a:r>
            <a:r>
              <a:rPr lang="en-US" sz="1200" b="0" i="0" u="none" strike="noStrike" kern="1200" baseline="0" dirty="0" smtClean="0">
                <a:solidFill>
                  <a:schemeClr val="tx1"/>
                </a:solidFill>
                <a:latin typeface="+mn-lt"/>
                <a:ea typeface="+mn-ea"/>
                <a:cs typeface="+mn-cs"/>
              </a:rPr>
              <a:t>(some people like to call it </a:t>
            </a:r>
            <a:r>
              <a:rPr lang="en-US" sz="1200" b="0" i="1" u="none" strike="noStrike" kern="1200" baseline="0" dirty="0" smtClean="0">
                <a:solidFill>
                  <a:schemeClr val="tx1"/>
                </a:solidFill>
                <a:latin typeface="+mn-lt"/>
                <a:ea typeface="+mn-ea"/>
                <a:cs typeface="+mn-cs"/>
              </a:rPr>
              <a:t>memory space</a:t>
            </a:r>
            <a:r>
              <a:rPr lang="en-US" sz="1200" b="0" i="0" u="none" strike="noStrike" kern="1200" baseline="0" dirty="0" smtClean="0">
                <a:solidFill>
                  <a:schemeClr val="tx1"/>
                </a:solidFill>
                <a:latin typeface="+mn-lt"/>
                <a:ea typeface="+mn-ea"/>
                <a:cs typeface="+mn-cs"/>
              </a:rPr>
              <a:t>) as the</a:t>
            </a:r>
          </a:p>
          <a:p>
            <a:r>
              <a:rPr lang="en-US" sz="1200" b="0" i="0" u="none" strike="noStrike" kern="1200" baseline="0" dirty="0" smtClean="0">
                <a:solidFill>
                  <a:schemeClr val="tx1"/>
                </a:solidFill>
                <a:latin typeface="+mn-lt"/>
                <a:ea typeface="+mn-ea"/>
                <a:cs typeface="+mn-cs"/>
              </a:rPr>
              <a:t>memory devices (SRAM, DRAM, EEPROM, or flash memory). Both approaches</a:t>
            </a:r>
          </a:p>
          <a:p>
            <a:r>
              <a:rPr lang="en-US" sz="1200" b="0" i="0" u="none" strike="noStrike" kern="1200" baseline="0" dirty="0" smtClean="0">
                <a:solidFill>
                  <a:schemeClr val="tx1"/>
                </a:solidFill>
                <a:latin typeface="+mn-lt"/>
                <a:ea typeface="+mn-ea"/>
                <a:cs typeface="+mn-cs"/>
              </a:rPr>
              <a:t>have been used by microprocessor and microcontroller vendors. The current trend</a:t>
            </a:r>
          </a:p>
          <a:p>
            <a:r>
              <a:rPr lang="en-US" sz="1200" b="0" i="0" u="none" strike="noStrike" kern="1200" baseline="0" dirty="0" smtClean="0">
                <a:solidFill>
                  <a:schemeClr val="tx1"/>
                </a:solidFill>
                <a:latin typeface="+mn-lt"/>
                <a:ea typeface="+mn-ea"/>
                <a:cs typeface="+mn-cs"/>
              </a:rPr>
              <a:t>is for I/O devices and memory components to share the same memory space.</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Addressing modes and instructions</a:t>
            </a:r>
            <a:r>
              <a:rPr lang="en-US" sz="1200" b="0" i="0" u="none" strike="noStrike" kern="1200" baseline="0" dirty="0" smtClean="0">
                <a:solidFill>
                  <a:schemeClr val="tx1"/>
                </a:solidFill>
                <a:latin typeface="+mn-lt"/>
                <a:ea typeface="+mn-ea"/>
                <a:cs typeface="+mn-cs"/>
              </a:rPr>
              <a:t>. I/O devices may have their own addressing</a:t>
            </a:r>
          </a:p>
          <a:p>
            <a:r>
              <a:rPr lang="en-US" sz="1200" b="0" i="0" u="none" strike="noStrike" kern="1200" baseline="0" dirty="0" smtClean="0">
                <a:solidFill>
                  <a:schemeClr val="tx1"/>
                </a:solidFill>
                <a:latin typeface="+mn-lt"/>
                <a:ea typeface="+mn-ea"/>
                <a:cs typeface="+mn-cs"/>
              </a:rPr>
              <a:t>modes and instruction set or share the same addressing modes and instruction set</a:t>
            </a:r>
          </a:p>
          <a:p>
            <a:r>
              <a:rPr lang="en-US" sz="1200" b="0" i="0" u="none" strike="noStrike" kern="1200" baseline="0" dirty="0" smtClean="0">
                <a:solidFill>
                  <a:schemeClr val="tx1"/>
                </a:solidFill>
                <a:latin typeface="+mn-lt"/>
                <a:ea typeface="+mn-ea"/>
                <a:cs typeface="+mn-cs"/>
              </a:rPr>
              <a:t>with the memory devices. In the first approach, the microprocessor may use the</a:t>
            </a:r>
          </a:p>
          <a:p>
            <a:r>
              <a:rPr lang="en-US" sz="1200" b="0" i="0" u="none" strike="noStrike" kern="1200" baseline="0" dirty="0" smtClean="0">
                <a:solidFill>
                  <a:schemeClr val="tx1"/>
                </a:solidFill>
                <a:latin typeface="+mn-lt"/>
                <a:ea typeface="+mn-ea"/>
                <a:cs typeface="+mn-cs"/>
              </a:rPr>
              <a:t>following instructions for input and output:</a:t>
            </a:r>
          </a:p>
          <a:p>
            <a:r>
              <a:rPr lang="en-US" sz="1200" b="1" i="0" u="none" strike="noStrike" kern="1200" baseline="0" dirty="0" smtClean="0">
                <a:solidFill>
                  <a:schemeClr val="tx1"/>
                </a:solidFill>
                <a:latin typeface="+mn-lt"/>
                <a:ea typeface="+mn-ea"/>
                <a:cs typeface="+mn-cs"/>
              </a:rPr>
              <a:t>out 3: </a:t>
            </a:r>
            <a:r>
              <a:rPr lang="en-US" sz="1200" b="0" i="0" u="none" strike="noStrike" kern="1200" baseline="0" dirty="0" smtClean="0">
                <a:solidFill>
                  <a:schemeClr val="tx1"/>
                </a:solidFill>
                <a:latin typeface="+mn-lt"/>
                <a:ea typeface="+mn-ea"/>
                <a:cs typeface="+mn-cs"/>
              </a:rPr>
              <a:t>sends data in accumulator to I/O device at address 3.</a:t>
            </a:r>
          </a:p>
          <a:p>
            <a:r>
              <a:rPr lang="en-US" sz="1200" b="1" i="0" u="none" strike="noStrike" kern="1200" baseline="0" dirty="0" smtClean="0">
                <a:solidFill>
                  <a:schemeClr val="tx1"/>
                </a:solidFill>
                <a:latin typeface="+mn-lt"/>
                <a:ea typeface="+mn-ea"/>
                <a:cs typeface="+mn-cs"/>
              </a:rPr>
              <a:t>in 5: </a:t>
            </a:r>
            <a:r>
              <a:rPr lang="en-US" sz="1200" b="0" i="0" u="none" strike="noStrike" kern="1200" baseline="0" dirty="0" smtClean="0">
                <a:solidFill>
                  <a:schemeClr val="tx1"/>
                </a:solidFill>
                <a:latin typeface="+mn-lt"/>
                <a:ea typeface="+mn-ea"/>
                <a:cs typeface="+mn-cs"/>
              </a:rPr>
              <a:t>inputs a byte from input device 5 to the accumulator.</a:t>
            </a:r>
          </a:p>
          <a:p>
            <a:r>
              <a:rPr lang="en-US" sz="1200" b="0" i="0" u="none" strike="noStrike" kern="1200" baseline="0" dirty="0" smtClean="0">
                <a:solidFill>
                  <a:schemeClr val="tx1"/>
                </a:solidFill>
                <a:latin typeface="+mn-lt"/>
                <a:ea typeface="+mn-ea"/>
                <a:cs typeface="+mn-cs"/>
              </a:rPr>
              <a:t>In the second approach, the microprocessor uses the same instructions and addressing</a:t>
            </a:r>
          </a:p>
          <a:p>
            <a:r>
              <a:rPr lang="en-US" sz="1200" b="0" i="0" u="none" strike="noStrike" kern="1200" baseline="0" dirty="0" smtClean="0">
                <a:solidFill>
                  <a:schemeClr val="tx1"/>
                </a:solidFill>
                <a:latin typeface="+mn-lt"/>
                <a:ea typeface="+mn-ea"/>
                <a:cs typeface="+mn-cs"/>
              </a:rPr>
              <a:t>modes to perform input and output operations. Again, the current trend is the second</a:t>
            </a:r>
          </a:p>
          <a:p>
            <a:r>
              <a:rPr lang="en-US" sz="1200" b="0" i="0" u="none" strike="noStrike" kern="1200" baseline="0" dirty="0" smtClean="0">
                <a:solidFill>
                  <a:schemeClr val="tx1"/>
                </a:solidFill>
                <a:latin typeface="+mn-lt"/>
                <a:ea typeface="+mn-ea"/>
                <a:cs typeface="+mn-cs"/>
              </a:rPr>
              <a:t>approach.</a:t>
            </a:r>
          </a:p>
          <a:p>
            <a:r>
              <a:rPr lang="en-US" sz="1200" b="0" i="0" u="none" strike="noStrike" kern="1200" baseline="0" dirty="0" smtClean="0">
                <a:solidFill>
                  <a:schemeClr val="tx1"/>
                </a:solidFill>
                <a:latin typeface="+mn-lt"/>
                <a:ea typeface="+mn-ea"/>
                <a:cs typeface="+mn-cs"/>
              </a:rPr>
              <a:t>Traditionally, Motorola microprocessors and microcontrollers have used the same addressing</a:t>
            </a:r>
          </a:p>
          <a:p>
            <a:r>
              <a:rPr lang="en-US" sz="1200" b="0" i="0" u="none" strike="noStrike" kern="1200" baseline="0" dirty="0" smtClean="0">
                <a:solidFill>
                  <a:schemeClr val="tx1"/>
                </a:solidFill>
                <a:latin typeface="+mn-lt"/>
                <a:ea typeface="+mn-ea"/>
                <a:cs typeface="+mn-cs"/>
              </a:rPr>
              <a:t>modes and instruction sets to access I/O and memory devices. Memory and I/O devices</a:t>
            </a:r>
          </a:p>
          <a:p>
            <a:r>
              <a:rPr lang="en-US" sz="1200" b="0" i="0" u="none" strike="noStrike" kern="1200" baseline="0" dirty="0" smtClean="0">
                <a:solidFill>
                  <a:schemeClr val="tx1"/>
                </a:solidFill>
                <a:latin typeface="+mn-lt"/>
                <a:ea typeface="+mn-ea"/>
                <a:cs typeface="+mn-cs"/>
              </a:rPr>
              <a:t>share a single memory space.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304063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600">
                <a:solidFill>
                  <a:schemeClr val="tx1"/>
                </a:solidFill>
                <a:latin typeface="Times New Roman" panose="02020603050405020304" pitchFamily="18" charset="0"/>
              </a:defRPr>
            </a:lvl1pPr>
            <a:lvl2pPr marL="742950" indent="-285750" defTabSz="923925" eaLnBrk="0" hangingPunct="0">
              <a:defRPr sz="1600">
                <a:solidFill>
                  <a:schemeClr val="tx1"/>
                </a:solidFill>
                <a:latin typeface="Times New Roman" panose="02020603050405020304" pitchFamily="18" charset="0"/>
              </a:defRPr>
            </a:lvl2pPr>
            <a:lvl3pPr marL="1143000" indent="-228600" defTabSz="923925" eaLnBrk="0" hangingPunct="0">
              <a:defRPr sz="1600">
                <a:solidFill>
                  <a:schemeClr val="tx1"/>
                </a:solidFill>
                <a:latin typeface="Times New Roman" panose="02020603050405020304" pitchFamily="18" charset="0"/>
              </a:defRPr>
            </a:lvl3pPr>
            <a:lvl4pPr marL="1600200" indent="-228600" defTabSz="923925" eaLnBrk="0" hangingPunct="0">
              <a:defRPr sz="1600">
                <a:solidFill>
                  <a:schemeClr val="tx1"/>
                </a:solidFill>
                <a:latin typeface="Times New Roman" panose="02020603050405020304" pitchFamily="18" charset="0"/>
              </a:defRPr>
            </a:lvl4pPr>
            <a:lvl5pPr marL="2057400" indent="-228600" defTabSz="923925" eaLnBrk="0" hangingPunct="0">
              <a:defRPr sz="16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1600">
                <a:solidFill>
                  <a:schemeClr val="tx1"/>
                </a:solidFill>
                <a:latin typeface="Times New Roman" panose="02020603050405020304" pitchFamily="18" charset="0"/>
              </a:defRPr>
            </a:lvl9pPr>
          </a:lstStyle>
          <a:p>
            <a:fld id="{A2D3B3FE-BAC6-43E1-8159-AC783AEB4B58}" type="slidenum">
              <a:rPr lang="en-US" sz="1000"/>
              <a:pPr/>
              <a:t>16</a:t>
            </a:fld>
            <a:endParaRPr lang="en-US" sz="1000"/>
          </a:p>
        </p:txBody>
      </p:sp>
      <p:sp>
        <p:nvSpPr>
          <p:cNvPr id="101379" name="Rectangle 2"/>
          <p:cNvSpPr>
            <a:spLocks noGrp="1" noRot="1" noChangeAspect="1" noChangeArrowheads="1" noTextEdit="1"/>
          </p:cNvSpPr>
          <p:nvPr>
            <p:ph type="sldImg"/>
          </p:nvPr>
        </p:nvSpPr>
        <p:spPr>
          <a:xfrm>
            <a:off x="1158875" y="693738"/>
            <a:ext cx="4575175" cy="3430587"/>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2366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Current sourcing is when a device or integrated circuit supplies an output signal at a specified voltage and can drive current through a load (such as a relay coil) whose other side is connected to ground or system common.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Current sinking is similar, except the load is connected to a power supply and the IC completes the path from the load to ground or system common.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Sinking and Sourcing are terms used to define the control of direct current flow in a load. A sinking digital I/O (input/output) provides a grounded connection to the load, whereas a sourcing digital I/O provides a voltage source to the load.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51</a:t>
            </a:fld>
            <a:endParaRPr lang="en-US"/>
          </a:p>
        </p:txBody>
      </p:sp>
    </p:spTree>
    <p:extLst>
      <p:ext uri="{BB962C8B-B14F-4D97-AF65-F5344CB8AC3E}">
        <p14:creationId xmlns:p14="http://schemas.microsoft.com/office/powerpoint/2010/main" val="57188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52</a:t>
            </a:fld>
            <a:endParaRPr lang="en-US"/>
          </a:p>
        </p:txBody>
      </p:sp>
    </p:spTree>
    <p:extLst>
      <p:ext uri="{BB962C8B-B14F-4D97-AF65-F5344CB8AC3E}">
        <p14:creationId xmlns:p14="http://schemas.microsoft.com/office/powerpoint/2010/main" val="135301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53</a:t>
            </a:fld>
            <a:endParaRPr lang="en-US"/>
          </a:p>
        </p:txBody>
      </p:sp>
    </p:spTree>
    <p:extLst>
      <p:ext uri="{BB962C8B-B14F-4D97-AF65-F5344CB8AC3E}">
        <p14:creationId xmlns:p14="http://schemas.microsoft.com/office/powerpoint/2010/main" val="106232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3/20/2015 5:27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3/20/2015 5:27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3/20/2015 5:27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3/20/2015 5:27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3/20/2015 5:27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3/20/2015 5:27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3/20/2015 5:27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3/20/2015 5:27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3/20/2015 5:27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3/20/2015 5:27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3/20/2015 5:27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3/20/2015 5:27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oleObject" Target="../embeddings/oleObject9.bin"/><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3.emf"/><Relationship Id="rId5" Type="http://schemas.openxmlformats.org/officeDocument/2006/relationships/oleObject" Target="../embeddings/oleObject14.bin"/><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7.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7.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8.wmf"/></Relationships>
</file>

<file path=ppt/slides/_rels/slide5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0.bin"/><Relationship Id="rId5" Type="http://schemas.openxmlformats.org/officeDocument/2006/relationships/image" Target="../media/image42.emf"/><Relationship Id="rId4" Type="http://schemas.openxmlformats.org/officeDocument/2006/relationships/oleObject" Target="../embeddings/oleObject19.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3.emf"/><Relationship Id="rId4" Type="http://schemas.openxmlformats.org/officeDocument/2006/relationships/oleObject" Target="../embeddings/oleObject21.bin"/></Relationships>
</file>

<file path=ppt/slides/_rels/slide6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3.bin"/><Relationship Id="rId5" Type="http://schemas.openxmlformats.org/officeDocument/2006/relationships/image" Target="../media/image48.emf"/><Relationship Id="rId4"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5.bin"/><Relationship Id="rId5" Type="http://schemas.openxmlformats.org/officeDocument/2006/relationships/image" Target="../media/image50.emf"/><Relationship Id="rId4" Type="http://schemas.openxmlformats.org/officeDocument/2006/relationships/oleObject" Target="../embeddings/oleObject2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52.emf"/><Relationship Id="rId4" Type="http://schemas.openxmlformats.org/officeDocument/2006/relationships/oleObject" Target="../embeddings/oleObject26.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54.emf"/><Relationship Id="rId4" Type="http://schemas.openxmlformats.org/officeDocument/2006/relationships/oleObject" Target="../embeddings/oleObject27.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29.bin"/><Relationship Id="rId5" Type="http://schemas.openxmlformats.org/officeDocument/2006/relationships/image" Target="../media/image55.emf"/><Relationship Id="rId4" Type="http://schemas.openxmlformats.org/officeDocument/2006/relationships/oleObject" Target="../embeddings/oleObject28.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57.emf"/><Relationship Id="rId4" Type="http://schemas.openxmlformats.org/officeDocument/2006/relationships/oleObject" Target="../embeddings/oleObject30.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286000" y="4343400"/>
            <a:ext cx="6477000" cy="1447800"/>
          </a:xfrm>
        </p:spPr>
        <p:txBody>
          <a:bodyPr>
            <a:normAutofit/>
          </a:bodyPr>
          <a:lstStyle/>
          <a:p>
            <a:r>
              <a:rPr lang="en-US" dirty="0" smtClean="0">
                <a:solidFill>
                  <a:srgbClr val="724208"/>
                </a:solidFill>
              </a:rPr>
              <a:t>Advanced parallel i/o</a:t>
            </a:r>
            <a:r>
              <a:rPr lang="en-US" sz="3600" dirty="0" smtClean="0">
                <a:solidFill>
                  <a:srgbClr val="724208"/>
                </a:solidFill>
              </a:rPr>
              <a:t/>
            </a:r>
            <a:br>
              <a:rPr lang="en-US" sz="3600" dirty="0" smtClean="0">
                <a:solidFill>
                  <a:srgbClr val="724208"/>
                </a:solidFill>
              </a:rPr>
            </a:br>
            <a:endParaRPr lang="en-US" dirty="0">
              <a:solidFill>
                <a:srgbClr val="724208"/>
              </a:solidFill>
            </a:endParaRPr>
          </a:p>
        </p:txBody>
      </p:sp>
      <p:sp>
        <p:nvSpPr>
          <p:cNvPr id="3" name="Rectangle 2"/>
          <p:cNvSpPr>
            <a:spLocks noGrp="1"/>
          </p:cNvSpPr>
          <p:nvPr>
            <p:ph type="subTitle" idx="1"/>
          </p:nvPr>
        </p:nvSpPr>
        <p:spPr/>
        <p:txBody>
          <a:bodyPr>
            <a:normAutofit fontScale="92500" lnSpcReduction="20000"/>
          </a:bodyPr>
          <a:lstStyle/>
          <a:p>
            <a:r>
              <a:rPr lang="en-US" dirty="0" err="1" smtClean="0"/>
              <a:t>Razvan</a:t>
            </a:r>
            <a:r>
              <a:rPr lang="en-US" dirty="0" smtClean="0"/>
              <a:t> </a:t>
            </a:r>
            <a:r>
              <a:rPr lang="en-US" dirty="0" err="1" smtClean="0"/>
              <a:t>Bogdan</a:t>
            </a:r>
            <a:r>
              <a:rPr lang="en-US" dirty="0" smtClean="0"/>
              <a:t/>
            </a:r>
            <a:br>
              <a:rPr lang="en-US" dirty="0" smtClean="0"/>
            </a:br>
            <a:r>
              <a:rPr lang="en-US" dirty="0" smtClean="0"/>
              <a:t>Embedded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Basic Concepts of I/O</a:t>
            </a:r>
          </a:p>
        </p:txBody>
      </p:sp>
      <p:sp>
        <p:nvSpPr>
          <p:cNvPr id="3" name="Content Placeholder 2"/>
          <p:cNvSpPr>
            <a:spLocks noGrp="1"/>
          </p:cNvSpPr>
          <p:nvPr>
            <p:ph sz="quarter" idx="1"/>
          </p:nvPr>
        </p:nvSpPr>
        <p:spPr>
          <a:xfrm>
            <a:off x="107504" y="1600200"/>
            <a:ext cx="8658544" cy="4495800"/>
          </a:xfrm>
        </p:spPr>
        <p:txBody>
          <a:bodyPr>
            <a:noAutofit/>
          </a:bodyPr>
          <a:lstStyle/>
          <a:p>
            <a:r>
              <a:rPr lang="en-US" sz="2200" dirty="0" smtClean="0">
                <a:solidFill>
                  <a:srgbClr val="FF0000"/>
                </a:solidFill>
              </a:rPr>
              <a:t>I/O </a:t>
            </a:r>
            <a:r>
              <a:rPr lang="en-US" sz="2200" dirty="0">
                <a:solidFill>
                  <a:srgbClr val="FF0000"/>
                </a:solidFill>
              </a:rPr>
              <a:t>devices </a:t>
            </a:r>
            <a:r>
              <a:rPr lang="en-US" sz="2200" dirty="0"/>
              <a:t>are also called </a:t>
            </a:r>
            <a:r>
              <a:rPr lang="en-US" sz="2200" dirty="0">
                <a:solidFill>
                  <a:srgbClr val="FF0000"/>
                </a:solidFill>
              </a:rPr>
              <a:t>peripheral devices</a:t>
            </a:r>
            <a:r>
              <a:rPr lang="en-US" sz="2200" dirty="0"/>
              <a:t>.</a:t>
            </a:r>
          </a:p>
          <a:p>
            <a:pPr lvl="1"/>
            <a:r>
              <a:rPr lang="en-US" sz="2000" dirty="0" smtClean="0"/>
              <a:t>For </a:t>
            </a:r>
            <a:r>
              <a:rPr lang="en-US" sz="2000" dirty="0"/>
              <a:t>microcontrollers, they are usually part of the IC</a:t>
            </a:r>
          </a:p>
          <a:p>
            <a:pPr lvl="1"/>
            <a:r>
              <a:rPr lang="en-US" sz="2000" dirty="0" smtClean="0"/>
              <a:t>For </a:t>
            </a:r>
            <a:r>
              <a:rPr lang="en-US" sz="2000" dirty="0"/>
              <a:t>microprocessors, they are usually separate </a:t>
            </a:r>
            <a:r>
              <a:rPr lang="en-US" sz="2000" dirty="0" smtClean="0"/>
              <a:t>ICs</a:t>
            </a:r>
          </a:p>
          <a:p>
            <a:pPr lvl="1"/>
            <a:endParaRPr lang="en-US" sz="1800" dirty="0"/>
          </a:p>
          <a:p>
            <a:r>
              <a:rPr lang="en-US" sz="2200" dirty="0" smtClean="0"/>
              <a:t>I/O </a:t>
            </a:r>
            <a:r>
              <a:rPr lang="en-US" sz="2200" dirty="0"/>
              <a:t>devices are consist of circuitry (logic or a device) </a:t>
            </a:r>
            <a:r>
              <a:rPr lang="en-US" sz="2200" dirty="0" smtClean="0"/>
              <a:t>that exchange </a:t>
            </a:r>
            <a:r>
              <a:rPr lang="en-US" sz="2200" dirty="0"/>
              <a:t>data with a computer processing unit (CPU).</a:t>
            </a:r>
          </a:p>
          <a:p>
            <a:pPr lvl="1"/>
            <a:r>
              <a:rPr lang="en-US" sz="2000" dirty="0" smtClean="0"/>
              <a:t>Examples </a:t>
            </a:r>
            <a:r>
              <a:rPr lang="en-US" sz="2000" dirty="0"/>
              <a:t>data includes: switches, light-emitting diodes, </a:t>
            </a:r>
            <a:r>
              <a:rPr lang="en-US" sz="2000" dirty="0" smtClean="0"/>
              <a:t>cathode-ray tube </a:t>
            </a:r>
            <a:r>
              <a:rPr lang="en-US" sz="2000" dirty="0"/>
              <a:t>screens, printers, modems, keyboards, and disk drives.</a:t>
            </a:r>
            <a:endParaRPr lang="en-US" sz="2800" dirty="0"/>
          </a:p>
        </p:txBody>
      </p:sp>
    </p:spTree>
    <p:extLst>
      <p:ext uri="{BB962C8B-B14F-4D97-AF65-F5344CB8AC3E}">
        <p14:creationId xmlns:p14="http://schemas.microsoft.com/office/powerpoint/2010/main" val="2830500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Common Peripherals</a:t>
            </a:r>
            <a:endParaRPr lang="en-US" sz="3600" b="1" dirty="0"/>
          </a:p>
        </p:txBody>
      </p:sp>
      <p:sp>
        <p:nvSpPr>
          <p:cNvPr id="3" name="Content Placeholder 2"/>
          <p:cNvSpPr>
            <a:spLocks noGrp="1"/>
          </p:cNvSpPr>
          <p:nvPr>
            <p:ph sz="quarter" idx="1"/>
          </p:nvPr>
        </p:nvSpPr>
        <p:spPr>
          <a:xfrm>
            <a:off x="107504" y="1600200"/>
            <a:ext cx="8658544" cy="4495800"/>
          </a:xfrm>
        </p:spPr>
        <p:txBody>
          <a:bodyPr>
            <a:noAutofit/>
          </a:bodyPr>
          <a:lstStyle/>
          <a:p>
            <a:r>
              <a:rPr lang="en-US" sz="2400" dirty="0" smtClean="0"/>
              <a:t>Embedded </a:t>
            </a:r>
            <a:r>
              <a:rPr lang="en-US" sz="2400" dirty="0"/>
              <a:t>peripherals</a:t>
            </a:r>
          </a:p>
          <a:p>
            <a:pPr lvl="1"/>
            <a:r>
              <a:rPr lang="en-US" sz="2100" dirty="0" smtClean="0"/>
              <a:t>Internal </a:t>
            </a:r>
            <a:r>
              <a:rPr lang="en-US" sz="2100" dirty="0"/>
              <a:t>address, data, and control </a:t>
            </a:r>
            <a:r>
              <a:rPr lang="en-US" sz="2100" dirty="0" smtClean="0"/>
              <a:t>bus</a:t>
            </a:r>
          </a:p>
          <a:p>
            <a:pPr lvl="1"/>
            <a:endParaRPr lang="en-US" sz="2100" dirty="0"/>
          </a:p>
          <a:p>
            <a:r>
              <a:rPr lang="en-US" sz="2400" dirty="0" smtClean="0"/>
              <a:t>External </a:t>
            </a:r>
            <a:r>
              <a:rPr lang="en-US" sz="2400" dirty="0"/>
              <a:t>Peripherals - Parallel</a:t>
            </a:r>
          </a:p>
          <a:p>
            <a:pPr lvl="1"/>
            <a:r>
              <a:rPr lang="en-US" sz="2100" dirty="0" smtClean="0"/>
              <a:t>Interface </a:t>
            </a:r>
            <a:r>
              <a:rPr lang="en-US" sz="2100" dirty="0"/>
              <a:t>to using parallel </a:t>
            </a:r>
            <a:r>
              <a:rPr lang="en-US" sz="2100" dirty="0" smtClean="0"/>
              <a:t>pins</a:t>
            </a:r>
          </a:p>
          <a:p>
            <a:pPr lvl="1"/>
            <a:endParaRPr lang="en-US" sz="2100" dirty="0"/>
          </a:p>
          <a:p>
            <a:r>
              <a:rPr lang="en-US" sz="2400" dirty="0" smtClean="0"/>
              <a:t>External </a:t>
            </a:r>
            <a:r>
              <a:rPr lang="en-US" sz="2400" dirty="0"/>
              <a:t>Peripherals – Serial</a:t>
            </a:r>
          </a:p>
          <a:p>
            <a:pPr lvl="1"/>
            <a:r>
              <a:rPr lang="en-US" sz="2100" dirty="0" smtClean="0"/>
              <a:t>Use </a:t>
            </a:r>
            <a:r>
              <a:rPr lang="en-US" sz="2100" dirty="0"/>
              <a:t>HC12 internal SCI or SPI interfaces</a:t>
            </a:r>
            <a:endParaRPr lang="en-US" sz="2500" dirty="0"/>
          </a:p>
        </p:txBody>
      </p:sp>
    </p:spTree>
    <p:extLst>
      <p:ext uri="{BB962C8B-B14F-4D97-AF65-F5344CB8AC3E}">
        <p14:creationId xmlns:p14="http://schemas.microsoft.com/office/powerpoint/2010/main" val="670156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HCS12 Built in Peripherals</a:t>
            </a:r>
            <a:endParaRPr lang="en-US" sz="3600" b="1" dirty="0"/>
          </a:p>
        </p:txBody>
      </p:sp>
      <p:sp>
        <p:nvSpPr>
          <p:cNvPr id="3" name="Content Placeholder 2"/>
          <p:cNvSpPr>
            <a:spLocks noGrp="1"/>
          </p:cNvSpPr>
          <p:nvPr>
            <p:ph sz="quarter" idx="1"/>
          </p:nvPr>
        </p:nvSpPr>
        <p:spPr>
          <a:xfrm>
            <a:off x="107504" y="1600200"/>
            <a:ext cx="8658544" cy="4495800"/>
          </a:xfrm>
        </p:spPr>
        <p:txBody>
          <a:bodyPr>
            <a:noAutofit/>
          </a:bodyPr>
          <a:lstStyle/>
          <a:p>
            <a:r>
              <a:rPr lang="en-US" sz="2400" dirty="0" smtClean="0"/>
              <a:t>Serial </a:t>
            </a:r>
            <a:r>
              <a:rPr lang="en-US" sz="2400" dirty="0"/>
              <a:t>Communications – RS-232E compatible</a:t>
            </a:r>
          </a:p>
          <a:p>
            <a:r>
              <a:rPr lang="en-US" sz="2400" dirty="0" smtClean="0"/>
              <a:t>Serial </a:t>
            </a:r>
            <a:r>
              <a:rPr lang="en-US" sz="2400" dirty="0"/>
              <a:t>Communications – SPI</a:t>
            </a:r>
          </a:p>
          <a:p>
            <a:r>
              <a:rPr lang="en-US" sz="2400" dirty="0" smtClean="0"/>
              <a:t>Serial </a:t>
            </a:r>
            <a:r>
              <a:rPr lang="en-US" sz="2400" dirty="0"/>
              <a:t>Bus Standard –Controller area network (CAN)</a:t>
            </a:r>
          </a:p>
          <a:p>
            <a:pPr lvl="1"/>
            <a:r>
              <a:rPr lang="en-US" sz="2100" dirty="0" smtClean="0"/>
              <a:t>A </a:t>
            </a:r>
            <a:r>
              <a:rPr lang="en-US" sz="2100" dirty="0"/>
              <a:t>bus used for cars and light trucks (OBDII) and </a:t>
            </a:r>
            <a:r>
              <a:rPr lang="en-US" sz="2100" dirty="0" smtClean="0"/>
              <a:t>general automotive </a:t>
            </a:r>
            <a:r>
              <a:rPr lang="en-US" sz="2100" dirty="0"/>
              <a:t>applications</a:t>
            </a:r>
          </a:p>
          <a:p>
            <a:r>
              <a:rPr lang="en-US" sz="2400" dirty="0" smtClean="0"/>
              <a:t>PWM </a:t>
            </a:r>
            <a:r>
              <a:rPr lang="en-US" sz="2400" dirty="0"/>
              <a:t>controlled outputs</a:t>
            </a:r>
          </a:p>
          <a:p>
            <a:r>
              <a:rPr lang="en-US" sz="2400" dirty="0" smtClean="0"/>
              <a:t>Timer/Counter </a:t>
            </a:r>
            <a:r>
              <a:rPr lang="en-US" sz="2400" dirty="0"/>
              <a:t>peripheral</a:t>
            </a:r>
          </a:p>
          <a:p>
            <a:r>
              <a:rPr lang="en-US" sz="2400" dirty="0" smtClean="0"/>
              <a:t>Interrupt </a:t>
            </a:r>
            <a:r>
              <a:rPr lang="en-US" sz="2400" dirty="0"/>
              <a:t>pins</a:t>
            </a:r>
          </a:p>
          <a:p>
            <a:r>
              <a:rPr lang="en-US" sz="2400" dirty="0" smtClean="0"/>
              <a:t>Analog-to-digital </a:t>
            </a:r>
            <a:r>
              <a:rPr lang="en-US" sz="2400" dirty="0"/>
              <a:t>converter</a:t>
            </a:r>
          </a:p>
          <a:p>
            <a:pPr lvl="1"/>
            <a:r>
              <a:rPr lang="en-US" sz="2100" dirty="0" smtClean="0"/>
              <a:t>(</a:t>
            </a:r>
            <a:r>
              <a:rPr lang="en-US" sz="2100" dirty="0"/>
              <a:t>external pins must be different than normal digital I/O pin)</a:t>
            </a:r>
            <a:endParaRPr lang="en-US" sz="2200" dirty="0"/>
          </a:p>
        </p:txBody>
      </p:sp>
    </p:spTree>
    <p:extLst>
      <p:ext uri="{BB962C8B-B14F-4D97-AF65-F5344CB8AC3E}">
        <p14:creationId xmlns:p14="http://schemas.microsoft.com/office/powerpoint/2010/main" val="1214966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Peripheral Interface Registers</a:t>
            </a:r>
            <a:endParaRPr lang="en-US" sz="3600" b="1" dirty="0"/>
          </a:p>
        </p:txBody>
      </p:sp>
      <p:sp>
        <p:nvSpPr>
          <p:cNvPr id="3" name="Content Placeholder 2"/>
          <p:cNvSpPr>
            <a:spLocks noGrp="1"/>
          </p:cNvSpPr>
          <p:nvPr>
            <p:ph sz="quarter" idx="1"/>
          </p:nvPr>
        </p:nvSpPr>
        <p:spPr>
          <a:xfrm>
            <a:off x="107504" y="1600200"/>
            <a:ext cx="8658544" cy="4495800"/>
          </a:xfrm>
        </p:spPr>
        <p:txBody>
          <a:bodyPr>
            <a:noAutofit/>
          </a:bodyPr>
          <a:lstStyle/>
          <a:p>
            <a:r>
              <a:rPr lang="en-US" sz="2400" dirty="0" smtClean="0"/>
              <a:t>Each </a:t>
            </a:r>
            <a:r>
              <a:rPr lang="en-US" sz="2400" dirty="0"/>
              <a:t>peripheral has parallel control registers that are set </a:t>
            </a:r>
            <a:r>
              <a:rPr lang="en-US" sz="2400" dirty="0" smtClean="0"/>
              <a:t>to tell </a:t>
            </a:r>
            <a:r>
              <a:rPr lang="en-US" sz="2400" dirty="0"/>
              <a:t>the peripheral how it is supposed to perform</a:t>
            </a:r>
          </a:p>
          <a:p>
            <a:pPr lvl="1"/>
            <a:r>
              <a:rPr lang="en-US" sz="2100" dirty="0" smtClean="0"/>
              <a:t>The </a:t>
            </a:r>
            <a:r>
              <a:rPr lang="en-US" sz="2100" dirty="0"/>
              <a:t>DDR# register is an example for parallel ports</a:t>
            </a:r>
          </a:p>
          <a:p>
            <a:r>
              <a:rPr lang="en-US" sz="2400" dirty="0" smtClean="0"/>
              <a:t>Each </a:t>
            </a:r>
            <a:r>
              <a:rPr lang="en-US" sz="2400" dirty="0"/>
              <a:t>peripheral has a parallel data register</a:t>
            </a:r>
          </a:p>
          <a:p>
            <a:pPr lvl="1"/>
            <a:r>
              <a:rPr lang="en-US" sz="2100" dirty="0" smtClean="0"/>
              <a:t>Read </a:t>
            </a:r>
            <a:r>
              <a:rPr lang="en-US" sz="2100" dirty="0"/>
              <a:t>or write for input or </a:t>
            </a:r>
            <a:r>
              <a:rPr lang="en-US" sz="2100" dirty="0" smtClean="0"/>
              <a:t>output</a:t>
            </a:r>
          </a:p>
          <a:p>
            <a:pPr lvl="1"/>
            <a:endParaRPr lang="en-US" sz="2100" dirty="0"/>
          </a:p>
          <a:p>
            <a:r>
              <a:rPr lang="en-US" sz="2400" dirty="0" smtClean="0"/>
              <a:t>Typically </a:t>
            </a:r>
            <a:r>
              <a:rPr lang="en-US" sz="2400" dirty="0"/>
              <a:t>each peripheral has a status register</a:t>
            </a:r>
          </a:p>
          <a:p>
            <a:pPr lvl="1"/>
            <a:r>
              <a:rPr lang="en-US" sz="2100" dirty="0" smtClean="0"/>
              <a:t>Describes </a:t>
            </a:r>
            <a:r>
              <a:rPr lang="en-US" sz="2100" dirty="0"/>
              <a:t>the current state of the peripheral</a:t>
            </a:r>
          </a:p>
          <a:p>
            <a:pPr lvl="1"/>
            <a:r>
              <a:rPr lang="en-US" sz="2100" dirty="0"/>
              <a:t>I</a:t>
            </a:r>
            <a:r>
              <a:rPr lang="en-US" sz="2100" dirty="0" smtClean="0"/>
              <a:t>ncludes </a:t>
            </a:r>
            <a:r>
              <a:rPr lang="en-US" sz="2100" dirty="0"/>
              <a:t>an “event pending” bit for polling or interrupts.</a:t>
            </a:r>
            <a:endParaRPr lang="en-US" sz="1900" dirty="0"/>
          </a:p>
        </p:txBody>
      </p:sp>
    </p:spTree>
    <p:extLst>
      <p:ext uri="{BB962C8B-B14F-4D97-AF65-F5344CB8AC3E}">
        <p14:creationId xmlns:p14="http://schemas.microsoft.com/office/powerpoint/2010/main" val="2675229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I/O Addressing</a:t>
            </a:r>
          </a:p>
        </p:txBody>
      </p:sp>
      <p:sp>
        <p:nvSpPr>
          <p:cNvPr id="3" name="Content Placeholder 2"/>
          <p:cNvSpPr>
            <a:spLocks noGrp="1"/>
          </p:cNvSpPr>
          <p:nvPr>
            <p:ph sz="quarter" idx="1"/>
          </p:nvPr>
        </p:nvSpPr>
        <p:spPr>
          <a:xfrm>
            <a:off x="107504" y="1484784"/>
            <a:ext cx="8928992" cy="5184576"/>
          </a:xfrm>
        </p:spPr>
        <p:txBody>
          <a:bodyPr>
            <a:noAutofit/>
          </a:bodyPr>
          <a:lstStyle/>
          <a:p>
            <a:r>
              <a:rPr lang="en-US" sz="2200" dirty="0" smtClean="0"/>
              <a:t>Interface </a:t>
            </a:r>
            <a:r>
              <a:rPr lang="en-US" sz="2200" dirty="0"/>
              <a:t>devices normally have several registers</a:t>
            </a:r>
          </a:p>
          <a:p>
            <a:r>
              <a:rPr lang="en-US" sz="2200" dirty="0" smtClean="0"/>
              <a:t>Address </a:t>
            </a:r>
            <a:r>
              <a:rPr lang="en-US" sz="2200" dirty="0"/>
              <a:t>must be assigned to each of these registers so </a:t>
            </a:r>
            <a:r>
              <a:rPr lang="en-US" sz="2200" dirty="0" smtClean="0"/>
              <a:t>that they </a:t>
            </a:r>
            <a:r>
              <a:rPr lang="en-US" sz="2200" dirty="0"/>
              <a:t>can be accessed</a:t>
            </a:r>
          </a:p>
          <a:p>
            <a:r>
              <a:rPr lang="en-US" sz="2200" dirty="0" smtClean="0"/>
              <a:t>Two </a:t>
            </a:r>
            <a:r>
              <a:rPr lang="en-US" sz="2200" dirty="0"/>
              <a:t>issues are related to the access of I/O registers</a:t>
            </a:r>
            <a:r>
              <a:rPr lang="en-US" sz="2200" dirty="0" smtClean="0"/>
              <a:t>:</a:t>
            </a:r>
          </a:p>
          <a:p>
            <a:endParaRPr lang="en-US" sz="1100" dirty="0"/>
          </a:p>
          <a:p>
            <a:pPr lvl="1"/>
            <a:r>
              <a:rPr lang="en-US" sz="2000" dirty="0" smtClean="0">
                <a:solidFill>
                  <a:srgbClr val="FF0000"/>
                </a:solidFill>
              </a:rPr>
              <a:t>Address </a:t>
            </a:r>
            <a:r>
              <a:rPr lang="en-US" sz="2000" dirty="0">
                <a:solidFill>
                  <a:srgbClr val="FF0000"/>
                </a:solidFill>
              </a:rPr>
              <a:t>Space </a:t>
            </a:r>
            <a:r>
              <a:rPr lang="en-US" sz="2000" dirty="0" smtClean="0"/>
              <a:t>-&gt; </a:t>
            </a:r>
            <a:r>
              <a:rPr lang="en-US" sz="2000" dirty="0"/>
              <a:t>I/O devices can share the same memory </a:t>
            </a:r>
            <a:r>
              <a:rPr lang="en-US" sz="2000" dirty="0" smtClean="0"/>
              <a:t>space with </a:t>
            </a:r>
            <a:r>
              <a:rPr lang="en-US" sz="2000" dirty="0"/>
              <a:t>memory devices like the HC12 (SRAM, ROM </a:t>
            </a:r>
            <a:r>
              <a:rPr lang="en-US" sz="2000" dirty="0" err="1"/>
              <a:t>etc</a:t>
            </a:r>
            <a:r>
              <a:rPr lang="en-US" sz="2000" dirty="0"/>
              <a:t>) or </a:t>
            </a:r>
            <a:r>
              <a:rPr lang="en-US" sz="2000" dirty="0" smtClean="0"/>
              <a:t>have their </a:t>
            </a:r>
            <a:r>
              <a:rPr lang="en-US" sz="2000" dirty="0"/>
              <a:t>own separate I/O memory space</a:t>
            </a:r>
          </a:p>
          <a:p>
            <a:pPr lvl="2"/>
            <a:r>
              <a:rPr lang="en-US" sz="1700" dirty="0" smtClean="0"/>
              <a:t>Current </a:t>
            </a:r>
            <a:r>
              <a:rPr lang="en-US" sz="1700" dirty="0"/>
              <a:t>trend is to use “memory mapped I/O” by using the </a:t>
            </a:r>
            <a:r>
              <a:rPr lang="en-US" sz="1700" dirty="0" smtClean="0"/>
              <a:t>same address </a:t>
            </a:r>
            <a:r>
              <a:rPr lang="en-US" sz="1700" dirty="0"/>
              <a:t>space for memory and I/O devices</a:t>
            </a:r>
          </a:p>
          <a:p>
            <a:pPr lvl="1"/>
            <a:r>
              <a:rPr lang="en-US" sz="2000" dirty="0" smtClean="0">
                <a:solidFill>
                  <a:srgbClr val="FF0000"/>
                </a:solidFill>
              </a:rPr>
              <a:t>Instruction </a:t>
            </a:r>
            <a:r>
              <a:rPr lang="en-US" sz="2000" dirty="0">
                <a:solidFill>
                  <a:srgbClr val="FF0000"/>
                </a:solidFill>
              </a:rPr>
              <a:t>set and Addressing Modes </a:t>
            </a:r>
            <a:r>
              <a:rPr lang="en-US" sz="2000" dirty="0" smtClean="0"/>
              <a:t>-&gt; </a:t>
            </a:r>
            <a:r>
              <a:rPr lang="en-US" sz="2000" dirty="0"/>
              <a:t>I/O devices may </a:t>
            </a:r>
            <a:r>
              <a:rPr lang="en-US" sz="2000" dirty="0" smtClean="0"/>
              <a:t>have their </a:t>
            </a:r>
            <a:r>
              <a:rPr lang="en-US" sz="2000" dirty="0"/>
              <a:t>own instruction set and addressing modes or use the </a:t>
            </a:r>
            <a:r>
              <a:rPr lang="en-US" sz="2000" dirty="0" smtClean="0"/>
              <a:t>same instruction </a:t>
            </a:r>
            <a:r>
              <a:rPr lang="en-US" sz="2000" dirty="0"/>
              <a:t>set and addressing modes as memory </a:t>
            </a:r>
            <a:r>
              <a:rPr lang="en-US" sz="2000" dirty="0" smtClean="0"/>
              <a:t>devices </a:t>
            </a:r>
            <a:endParaRPr lang="en-US" sz="2000" dirty="0"/>
          </a:p>
          <a:p>
            <a:pPr lvl="2"/>
            <a:r>
              <a:rPr lang="en-US" sz="1700" dirty="0" smtClean="0"/>
              <a:t>Current </a:t>
            </a:r>
            <a:r>
              <a:rPr lang="en-US" sz="1700" dirty="0"/>
              <a:t>trend is to use same instruction set and addressing modes </a:t>
            </a:r>
            <a:r>
              <a:rPr lang="en-US" sz="1700" dirty="0" smtClean="0"/>
              <a:t>with memory </a:t>
            </a:r>
            <a:r>
              <a:rPr lang="en-US" sz="1700" dirty="0"/>
              <a:t>devices</a:t>
            </a:r>
          </a:p>
        </p:txBody>
      </p:sp>
    </p:spTree>
    <p:extLst>
      <p:ext uri="{BB962C8B-B14F-4D97-AF65-F5344CB8AC3E}">
        <p14:creationId xmlns:p14="http://schemas.microsoft.com/office/powerpoint/2010/main" val="2164953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I/O </a:t>
            </a:r>
            <a:r>
              <a:rPr lang="en-US" sz="3600" b="1" dirty="0" smtClean="0"/>
              <a:t>Schemes</a:t>
            </a:r>
            <a:endParaRPr lang="en-US" sz="3600" dirty="0"/>
          </a:p>
        </p:txBody>
      </p:sp>
      <p:sp>
        <p:nvSpPr>
          <p:cNvPr id="3" name="Content Placeholder 2"/>
          <p:cNvSpPr>
            <a:spLocks noGrp="1"/>
          </p:cNvSpPr>
          <p:nvPr>
            <p:ph sz="quarter" idx="1"/>
          </p:nvPr>
        </p:nvSpPr>
        <p:spPr>
          <a:xfrm>
            <a:off x="107504" y="1600200"/>
            <a:ext cx="8856984" cy="4495800"/>
          </a:xfrm>
        </p:spPr>
        <p:txBody>
          <a:bodyPr>
            <a:normAutofit fontScale="77500" lnSpcReduction="20000"/>
          </a:bodyPr>
          <a:lstStyle/>
          <a:p>
            <a:pPr marL="0" indent="0">
              <a:buNone/>
            </a:pPr>
            <a:r>
              <a:rPr lang="en-US" b="1" dirty="0" smtClean="0"/>
              <a:t>1. Isolated </a:t>
            </a:r>
            <a:r>
              <a:rPr lang="en-US" b="1" dirty="0"/>
              <a:t>I/O scheme</a:t>
            </a:r>
            <a:endParaRPr lang="en-US" dirty="0"/>
          </a:p>
          <a:p>
            <a:pPr marL="0" indent="0">
              <a:buNone/>
            </a:pPr>
            <a:endParaRPr lang="en-US" sz="3600" dirty="0"/>
          </a:p>
          <a:p>
            <a:pPr>
              <a:buFont typeface="Wingdings" panose="05000000000000000000" pitchFamily="2" charset="2"/>
              <a:buChar char="q"/>
            </a:pPr>
            <a:r>
              <a:rPr lang="en-US" dirty="0" smtClean="0"/>
              <a:t>The </a:t>
            </a:r>
            <a:r>
              <a:rPr lang="en-US" dirty="0"/>
              <a:t>microprocessor has dedicated instructions for I/O operations.</a:t>
            </a:r>
          </a:p>
          <a:p>
            <a:pPr>
              <a:buFont typeface="Wingdings" panose="05000000000000000000" pitchFamily="2" charset="2"/>
              <a:buChar char="q"/>
            </a:pPr>
            <a:r>
              <a:rPr lang="en-US" dirty="0" smtClean="0"/>
              <a:t>The </a:t>
            </a:r>
            <a:r>
              <a:rPr lang="en-US" dirty="0"/>
              <a:t>microprocessor has a separate address space for I/O devices. </a:t>
            </a:r>
          </a:p>
          <a:p>
            <a:pPr marL="0" indent="0">
              <a:buNone/>
            </a:pPr>
            <a:endParaRPr lang="en-US" dirty="0"/>
          </a:p>
          <a:p>
            <a:pPr marL="0" indent="0">
              <a:buNone/>
            </a:pPr>
            <a:r>
              <a:rPr lang="en-US" b="1" dirty="0" smtClean="0"/>
              <a:t>2. Memory-mapped </a:t>
            </a:r>
            <a:r>
              <a:rPr lang="en-US" b="1" dirty="0"/>
              <a:t>I/O scheme</a:t>
            </a:r>
          </a:p>
          <a:p>
            <a:pPr marL="0" indent="0">
              <a:buNone/>
            </a:pPr>
            <a:endParaRPr lang="en-US" dirty="0"/>
          </a:p>
          <a:p>
            <a:pPr>
              <a:buFont typeface="Wingdings" panose="05000000000000000000" pitchFamily="2" charset="2"/>
              <a:buChar char="q"/>
            </a:pPr>
            <a:r>
              <a:rPr lang="en-US" dirty="0" smtClean="0"/>
              <a:t>The </a:t>
            </a:r>
            <a:r>
              <a:rPr lang="en-US" dirty="0"/>
              <a:t>microprocessor uses the same instruction set to perform memory accesses </a:t>
            </a:r>
            <a:r>
              <a:rPr lang="en-US" dirty="0" smtClean="0"/>
              <a:t>and I/O </a:t>
            </a:r>
            <a:r>
              <a:rPr lang="en-US" dirty="0"/>
              <a:t>operations.</a:t>
            </a:r>
          </a:p>
          <a:p>
            <a:pPr>
              <a:buFont typeface="Wingdings" panose="05000000000000000000" pitchFamily="2" charset="2"/>
              <a:buChar char="q"/>
            </a:pPr>
            <a:r>
              <a:rPr lang="en-US" dirty="0" smtClean="0"/>
              <a:t>The </a:t>
            </a:r>
            <a:r>
              <a:rPr lang="en-US" dirty="0"/>
              <a:t>I/O devices and memory components are resident in the same memory space.</a:t>
            </a:r>
          </a:p>
          <a:p>
            <a:endParaRPr lang="en-US" dirty="0"/>
          </a:p>
        </p:txBody>
      </p:sp>
    </p:spTree>
    <p:extLst>
      <p:ext uri="{BB962C8B-B14F-4D97-AF65-F5344CB8AC3E}">
        <p14:creationId xmlns:p14="http://schemas.microsoft.com/office/powerpoint/2010/main" val="3156974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026"/>
          <p:cNvSpPr txBox="1">
            <a:spLocks noChangeArrowheads="1"/>
          </p:cNvSpPr>
          <p:nvPr/>
        </p:nvSpPr>
        <p:spPr bwMode="auto">
          <a:xfrm>
            <a:off x="179512" y="165988"/>
            <a:ext cx="8784975" cy="3108543"/>
          </a:xfrm>
          <a:prstGeom prst="rect">
            <a:avLst/>
          </a:prstGeom>
          <a:noFill/>
          <a:ln w="12700">
            <a:noFill/>
            <a:miter lim="800000"/>
            <a:headEnd type="none" w="sm" len="sm"/>
            <a:tailEnd type="none" w="sm" len="sm"/>
          </a:ln>
        </p:spPr>
        <p:txBody>
          <a:bodyPr wrap="square">
            <a:spAutoFit/>
          </a:bodyPr>
          <a:lstStyle/>
          <a:p>
            <a:pPr eaLnBrk="0" hangingPunct="0">
              <a:tabLst>
                <a:tab pos="228600" algn="l"/>
              </a:tabLst>
              <a:defRPr/>
            </a:pPr>
            <a:r>
              <a:rPr lang="en-US" sz="3600" b="1" dirty="0">
                <a:solidFill>
                  <a:schemeClr val="tx2">
                    <a:lumMod val="75000"/>
                  </a:schemeClr>
                </a:solidFill>
              </a:rPr>
              <a:t>I/O Transfer Synchronization</a:t>
            </a:r>
            <a:r>
              <a:rPr lang="en-US" sz="3600" dirty="0">
                <a:solidFill>
                  <a:schemeClr val="tx2">
                    <a:lumMod val="75000"/>
                  </a:schemeClr>
                </a:solidFill>
              </a:rPr>
              <a:t> </a:t>
            </a:r>
            <a:endParaRPr lang="en-US" sz="3600" dirty="0" smtClean="0">
              <a:solidFill>
                <a:schemeClr val="tx2">
                  <a:lumMod val="75000"/>
                </a:schemeClr>
              </a:solidFill>
            </a:endParaRPr>
          </a:p>
          <a:p>
            <a:pPr eaLnBrk="0" hangingPunct="0">
              <a:tabLst>
                <a:tab pos="228600" algn="l"/>
              </a:tabLst>
              <a:defRPr/>
            </a:pPr>
            <a:endParaRPr lang="en-US" sz="3200" dirty="0">
              <a:solidFill>
                <a:schemeClr val="tx2">
                  <a:lumMod val="75000"/>
                </a:schemeClr>
              </a:solidFill>
            </a:endParaRPr>
          </a:p>
          <a:p>
            <a:pPr eaLnBrk="0" hangingPunct="0">
              <a:tabLst>
                <a:tab pos="228600" algn="l"/>
              </a:tabLst>
              <a:defRPr/>
            </a:pPr>
            <a:endParaRPr lang="en-US" dirty="0"/>
          </a:p>
          <a:p>
            <a:pPr marL="285750" indent="-285750" eaLnBrk="0" hangingPunct="0">
              <a:buClr>
                <a:srgbClr val="FFC000"/>
              </a:buClr>
              <a:buFont typeface="Wingdings" panose="05000000000000000000" pitchFamily="2" charset="2"/>
              <a:buChar char="q"/>
              <a:tabLst>
                <a:tab pos="228600" algn="l"/>
              </a:tabLst>
              <a:defRPr/>
            </a:pPr>
            <a:r>
              <a:rPr lang="en-US" sz="2200" dirty="0"/>
              <a:t>The role of an interface chip</a:t>
            </a:r>
          </a:p>
          <a:p>
            <a:pPr>
              <a:tabLst>
                <a:tab pos="228600" algn="l"/>
              </a:tabLst>
              <a:defRPr/>
            </a:pPr>
            <a:endParaRPr lang="en-US" sz="2200" dirty="0" smtClean="0"/>
          </a:p>
          <a:p>
            <a:pPr marL="742950" lvl="1" indent="-285750">
              <a:buClr>
                <a:schemeClr val="accent1">
                  <a:lumMod val="75000"/>
                </a:schemeClr>
              </a:buClr>
              <a:buFont typeface="Wingdings" panose="05000000000000000000" pitchFamily="2" charset="2"/>
              <a:buChar char="q"/>
              <a:tabLst>
                <a:tab pos="228600" algn="l"/>
              </a:tabLst>
              <a:defRPr/>
            </a:pPr>
            <a:r>
              <a:rPr lang="en-US" sz="2200" dirty="0" smtClean="0"/>
              <a:t>  </a:t>
            </a:r>
            <a:r>
              <a:rPr lang="en-US" sz="2200" dirty="0"/>
              <a:t>Synchronizing data transfer between the CPU and the interface chip.</a:t>
            </a:r>
          </a:p>
          <a:p>
            <a:pPr marL="742950" lvl="1" indent="-285750">
              <a:buClr>
                <a:schemeClr val="accent1">
                  <a:lumMod val="75000"/>
                </a:schemeClr>
              </a:buClr>
              <a:buFont typeface="Wingdings" panose="05000000000000000000" pitchFamily="2" charset="2"/>
              <a:buChar char="q"/>
              <a:tabLst>
                <a:tab pos="228600" algn="l"/>
              </a:tabLst>
              <a:defRPr/>
            </a:pPr>
            <a:r>
              <a:rPr lang="en-US" sz="2200" dirty="0"/>
              <a:t>  Synchronizing data transfer between the interface chip and the I/O device.</a:t>
            </a:r>
          </a:p>
        </p:txBody>
      </p:sp>
      <p:graphicFrame>
        <p:nvGraphicFramePr>
          <p:cNvPr id="1026" name="Object 1028"/>
          <p:cNvGraphicFramePr>
            <a:graphicFrameLocks noChangeAspect="1"/>
          </p:cNvGraphicFramePr>
          <p:nvPr>
            <p:extLst>
              <p:ext uri="{D42A27DB-BD31-4B8C-83A1-F6EECF244321}">
                <p14:modId xmlns:p14="http://schemas.microsoft.com/office/powerpoint/2010/main" val="306315318"/>
              </p:ext>
            </p:extLst>
          </p:nvPr>
        </p:nvGraphicFramePr>
        <p:xfrm>
          <a:off x="1619250" y="3576786"/>
          <a:ext cx="6110288" cy="2876550"/>
        </p:xfrm>
        <a:graphic>
          <a:graphicData uri="http://schemas.openxmlformats.org/presentationml/2006/ole">
            <mc:AlternateContent xmlns:mc="http://schemas.openxmlformats.org/markup-compatibility/2006">
              <mc:Choice xmlns:v="urn:schemas-microsoft-com:vml" Requires="v">
                <p:oleObj spid="_x0000_s1118" name="VISIO" r:id="rId4" imgW="4745520" imgH="1950480" progId="Visio.Drawing.6">
                  <p:embed/>
                </p:oleObj>
              </mc:Choice>
              <mc:Fallback>
                <p:oleObj name="VISIO" r:id="rId4" imgW="4745520" imgH="195048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576786"/>
                        <a:ext cx="6110288" cy="287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38780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I/O </a:t>
            </a:r>
            <a:r>
              <a:rPr lang="en-US" sz="3600" dirty="0"/>
              <a:t>Synchronization </a:t>
            </a:r>
            <a:r>
              <a:rPr lang="en-US" sz="3600" dirty="0" smtClean="0"/>
              <a:t>Input (1 of 2)</a:t>
            </a:r>
            <a:endParaRPr lang="en-US" sz="3600" dirty="0"/>
          </a:p>
        </p:txBody>
      </p:sp>
      <p:sp>
        <p:nvSpPr>
          <p:cNvPr id="3" name="Content Placeholder 2"/>
          <p:cNvSpPr>
            <a:spLocks noGrp="1"/>
          </p:cNvSpPr>
          <p:nvPr>
            <p:ph sz="quarter" idx="1"/>
          </p:nvPr>
        </p:nvSpPr>
        <p:spPr>
          <a:xfrm>
            <a:off x="107504" y="1600200"/>
            <a:ext cx="8856984" cy="5069160"/>
          </a:xfrm>
        </p:spPr>
        <p:txBody>
          <a:bodyPr>
            <a:normAutofit lnSpcReduction="10000"/>
          </a:bodyPr>
          <a:lstStyle/>
          <a:p>
            <a:r>
              <a:rPr lang="en-US" sz="2600" dirty="0"/>
              <a:t>Microprocessor needs to make sure that the interface </a:t>
            </a:r>
            <a:r>
              <a:rPr lang="en-US" sz="2600" dirty="0" smtClean="0"/>
              <a:t>chip has </a:t>
            </a:r>
            <a:r>
              <a:rPr lang="en-US" sz="2600" dirty="0"/>
              <a:t>correctly latched data from the input device</a:t>
            </a:r>
          </a:p>
          <a:p>
            <a:r>
              <a:rPr lang="en-US" sz="2600" dirty="0" smtClean="0"/>
              <a:t>Polling </a:t>
            </a:r>
            <a:r>
              <a:rPr lang="en-US" sz="2600" dirty="0"/>
              <a:t>Method:</a:t>
            </a:r>
          </a:p>
          <a:p>
            <a:pPr lvl="1"/>
            <a:r>
              <a:rPr lang="en-US" sz="2000" dirty="0" smtClean="0"/>
              <a:t>Interface </a:t>
            </a:r>
            <a:r>
              <a:rPr lang="en-US" sz="2000" dirty="0"/>
              <a:t>chip uses a status flag to indicate whether it has valid </a:t>
            </a:r>
            <a:r>
              <a:rPr lang="en-US" sz="2000" dirty="0" smtClean="0"/>
              <a:t>data for </a:t>
            </a:r>
            <a:r>
              <a:rPr lang="en-US" sz="2000" dirty="0"/>
              <a:t>the microprocessor</a:t>
            </a:r>
          </a:p>
          <a:p>
            <a:pPr lvl="1"/>
            <a:r>
              <a:rPr lang="en-US" sz="2000" dirty="0" smtClean="0"/>
              <a:t>Microprocessor </a:t>
            </a:r>
            <a:r>
              <a:rPr lang="en-US" sz="2000" dirty="0"/>
              <a:t>knows that the interface chip has valid data </a:t>
            </a:r>
            <a:r>
              <a:rPr lang="en-US" sz="2000" dirty="0" smtClean="0"/>
              <a:t>when the </a:t>
            </a:r>
            <a:r>
              <a:rPr lang="en-US" sz="2000" dirty="0"/>
              <a:t>status flag is 1</a:t>
            </a:r>
          </a:p>
          <a:p>
            <a:pPr lvl="1"/>
            <a:r>
              <a:rPr lang="en-US" sz="2000" dirty="0" smtClean="0"/>
              <a:t>Microprocessor </a:t>
            </a:r>
            <a:r>
              <a:rPr lang="en-US" sz="2000" dirty="0"/>
              <a:t>keeps checking the status flag until the status </a:t>
            </a:r>
            <a:r>
              <a:rPr lang="en-US" sz="2000" dirty="0" smtClean="0"/>
              <a:t>flag is </a:t>
            </a:r>
            <a:r>
              <a:rPr lang="en-US" sz="2000" dirty="0"/>
              <a:t>set to 1, and then reads data from the data register</a:t>
            </a:r>
          </a:p>
          <a:p>
            <a:pPr lvl="1"/>
            <a:r>
              <a:rPr lang="en-US" sz="2000" dirty="0" smtClean="0"/>
              <a:t>When </a:t>
            </a:r>
            <a:r>
              <a:rPr lang="en-US" sz="2000" dirty="0"/>
              <a:t>this method is used, microprocessor is tied up and cannot </a:t>
            </a:r>
            <a:r>
              <a:rPr lang="en-US" sz="2000" dirty="0" smtClean="0"/>
              <a:t>do any </a:t>
            </a:r>
            <a:r>
              <a:rPr lang="en-US" sz="2000" dirty="0"/>
              <a:t>other task</a:t>
            </a:r>
          </a:p>
          <a:p>
            <a:pPr lvl="1"/>
            <a:r>
              <a:rPr lang="en-US" sz="2000" dirty="0" smtClean="0"/>
              <a:t>This </a:t>
            </a:r>
            <a:r>
              <a:rPr lang="en-US" sz="2000" dirty="0"/>
              <a:t>method is very simple to implement and is often used </a:t>
            </a:r>
            <a:r>
              <a:rPr lang="en-US" sz="2000" dirty="0" smtClean="0"/>
              <a:t>when the </a:t>
            </a:r>
            <a:r>
              <a:rPr lang="en-US" sz="2000" dirty="0"/>
              <a:t>microprocessor has nothing else to do except wait </a:t>
            </a:r>
            <a:r>
              <a:rPr lang="en-US" sz="2000" dirty="0" smtClean="0"/>
              <a:t>for completion </a:t>
            </a:r>
            <a:r>
              <a:rPr lang="en-US" sz="2000" dirty="0"/>
              <a:t>of the operation</a:t>
            </a:r>
          </a:p>
        </p:txBody>
      </p:sp>
    </p:spTree>
    <p:extLst>
      <p:ext uri="{BB962C8B-B14F-4D97-AF65-F5344CB8AC3E}">
        <p14:creationId xmlns:p14="http://schemas.microsoft.com/office/powerpoint/2010/main" val="3744728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I/O </a:t>
            </a:r>
            <a:r>
              <a:rPr lang="en-US" sz="3600" dirty="0"/>
              <a:t>Synchronization </a:t>
            </a:r>
            <a:r>
              <a:rPr lang="en-US" sz="3600" dirty="0" smtClean="0"/>
              <a:t>Input (2 of 2)</a:t>
            </a:r>
            <a:endParaRPr lang="en-US" sz="3600" dirty="0"/>
          </a:p>
        </p:txBody>
      </p:sp>
      <p:sp>
        <p:nvSpPr>
          <p:cNvPr id="3" name="Content Placeholder 2"/>
          <p:cNvSpPr>
            <a:spLocks noGrp="1"/>
          </p:cNvSpPr>
          <p:nvPr>
            <p:ph sz="quarter" idx="1"/>
          </p:nvPr>
        </p:nvSpPr>
        <p:spPr>
          <a:xfrm>
            <a:off x="107504" y="1600200"/>
            <a:ext cx="8856984" cy="5069160"/>
          </a:xfrm>
        </p:spPr>
        <p:txBody>
          <a:bodyPr>
            <a:normAutofit/>
          </a:bodyPr>
          <a:lstStyle/>
          <a:p>
            <a:r>
              <a:rPr lang="en-US" sz="2800" dirty="0"/>
              <a:t>Interrupt Driven method</a:t>
            </a:r>
          </a:p>
          <a:p>
            <a:pPr lvl="1"/>
            <a:r>
              <a:rPr lang="en-US" sz="2000" dirty="0" smtClean="0"/>
              <a:t>The </a:t>
            </a:r>
            <a:r>
              <a:rPr lang="en-US" sz="2000" dirty="0"/>
              <a:t>interface chip asserts an interrupt signal to the </a:t>
            </a:r>
            <a:r>
              <a:rPr lang="en-US" sz="2000" dirty="0" smtClean="0"/>
              <a:t>microprocessor when </a:t>
            </a:r>
            <a:r>
              <a:rPr lang="en-US" sz="2000" dirty="0"/>
              <a:t>it has valid data in the data register</a:t>
            </a:r>
          </a:p>
          <a:p>
            <a:pPr lvl="1"/>
            <a:r>
              <a:rPr lang="en-US" sz="2000" dirty="0" smtClean="0"/>
              <a:t>Microprocessors </a:t>
            </a:r>
            <a:r>
              <a:rPr lang="en-US" sz="2000" dirty="0"/>
              <a:t>then executes the service routine associated </a:t>
            </a:r>
            <a:r>
              <a:rPr lang="en-US" sz="2000" dirty="0" smtClean="0"/>
              <a:t>with the </a:t>
            </a:r>
            <a:r>
              <a:rPr lang="en-US" sz="2000" dirty="0"/>
              <a:t>interrupt to read the data</a:t>
            </a:r>
          </a:p>
          <a:p>
            <a:pPr lvl="1"/>
            <a:r>
              <a:rPr lang="en-US" sz="2000" dirty="0" smtClean="0">
                <a:solidFill>
                  <a:srgbClr val="FF0000"/>
                </a:solidFill>
              </a:rPr>
              <a:t>Advantage</a:t>
            </a:r>
            <a:r>
              <a:rPr lang="en-US" sz="2000" dirty="0" smtClean="0"/>
              <a:t> </a:t>
            </a:r>
            <a:r>
              <a:rPr lang="en-US" sz="2000" dirty="0"/>
              <a:t>with this method is that microprocessor can </a:t>
            </a:r>
            <a:r>
              <a:rPr lang="en-US" sz="2000" dirty="0" smtClean="0"/>
              <a:t>perform other </a:t>
            </a:r>
            <a:r>
              <a:rPr lang="en-US" sz="2000" dirty="0"/>
              <a:t>tasks till the interface chip asserts the interrupt signal</a:t>
            </a:r>
            <a:endParaRPr lang="en-US" sz="1400" dirty="0"/>
          </a:p>
        </p:txBody>
      </p:sp>
    </p:spTree>
    <p:extLst>
      <p:ext uri="{BB962C8B-B14F-4D97-AF65-F5344CB8AC3E}">
        <p14:creationId xmlns:p14="http://schemas.microsoft.com/office/powerpoint/2010/main" val="2064468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I/O </a:t>
            </a:r>
            <a:r>
              <a:rPr lang="en-US" sz="3600" dirty="0"/>
              <a:t>Synchronization </a:t>
            </a:r>
            <a:r>
              <a:rPr lang="en-US" sz="3600" dirty="0" smtClean="0"/>
              <a:t>Output (1 of 2)</a:t>
            </a:r>
            <a:endParaRPr lang="en-US" sz="3600" dirty="0"/>
          </a:p>
        </p:txBody>
      </p:sp>
      <p:sp>
        <p:nvSpPr>
          <p:cNvPr id="3" name="Content Placeholder 2"/>
          <p:cNvSpPr>
            <a:spLocks noGrp="1"/>
          </p:cNvSpPr>
          <p:nvPr>
            <p:ph sz="quarter" idx="1"/>
          </p:nvPr>
        </p:nvSpPr>
        <p:spPr>
          <a:xfrm>
            <a:off x="107504" y="1600200"/>
            <a:ext cx="8856984" cy="5069160"/>
          </a:xfrm>
        </p:spPr>
        <p:txBody>
          <a:bodyPr>
            <a:normAutofit/>
          </a:bodyPr>
          <a:lstStyle/>
          <a:p>
            <a:r>
              <a:rPr lang="en-US" sz="2400" dirty="0" smtClean="0"/>
              <a:t>To </a:t>
            </a:r>
            <a:r>
              <a:rPr lang="en-US" sz="2400" dirty="0"/>
              <a:t>output data successfully, microprocessor needs to </a:t>
            </a:r>
            <a:r>
              <a:rPr lang="en-US" sz="2400" dirty="0" smtClean="0"/>
              <a:t>make sure </a:t>
            </a:r>
            <a:r>
              <a:rPr lang="en-US" sz="2400" dirty="0"/>
              <a:t>that the output device is ready to accept data</a:t>
            </a:r>
          </a:p>
          <a:p>
            <a:r>
              <a:rPr lang="en-US" sz="2400" dirty="0" smtClean="0"/>
              <a:t>Polling </a:t>
            </a:r>
            <a:r>
              <a:rPr lang="en-US" sz="2400" dirty="0"/>
              <a:t>Method:</a:t>
            </a:r>
          </a:p>
          <a:p>
            <a:pPr lvl="1"/>
            <a:r>
              <a:rPr lang="en-US" sz="2000" dirty="0" smtClean="0"/>
              <a:t>Interface </a:t>
            </a:r>
            <a:r>
              <a:rPr lang="en-US" sz="2000" dirty="0"/>
              <a:t>chip has a </a:t>
            </a:r>
            <a:r>
              <a:rPr lang="en-US" sz="2000" dirty="0">
                <a:solidFill>
                  <a:srgbClr val="FF0000"/>
                </a:solidFill>
              </a:rPr>
              <a:t>data register </a:t>
            </a:r>
            <a:r>
              <a:rPr lang="en-US" sz="2000" dirty="0"/>
              <a:t>that holds data to be output to </a:t>
            </a:r>
            <a:r>
              <a:rPr lang="en-US" sz="2000" dirty="0" smtClean="0"/>
              <a:t>an output </a:t>
            </a:r>
            <a:r>
              <a:rPr lang="en-US" sz="2000" dirty="0"/>
              <a:t>device</a:t>
            </a:r>
          </a:p>
          <a:p>
            <a:pPr lvl="1"/>
            <a:r>
              <a:rPr lang="en-US" sz="2000" dirty="0" smtClean="0"/>
              <a:t>New </a:t>
            </a:r>
            <a:r>
              <a:rPr lang="en-US" sz="2000" dirty="0"/>
              <a:t>data should be sent to the interface chip only when the </a:t>
            </a:r>
            <a:r>
              <a:rPr lang="en-US" sz="2000" dirty="0" smtClean="0"/>
              <a:t>data register </a:t>
            </a:r>
            <a:r>
              <a:rPr lang="en-US" sz="2000" dirty="0"/>
              <a:t>of the interface chip is empty</a:t>
            </a:r>
          </a:p>
          <a:p>
            <a:pPr lvl="1"/>
            <a:r>
              <a:rPr lang="en-US" sz="2000" dirty="0" smtClean="0"/>
              <a:t>Interface </a:t>
            </a:r>
            <a:r>
              <a:rPr lang="en-US" sz="2000" dirty="0"/>
              <a:t>chip consists of a status bit to indicate whether the </a:t>
            </a:r>
            <a:r>
              <a:rPr lang="en-US" sz="2000" dirty="0" smtClean="0"/>
              <a:t>output data </a:t>
            </a:r>
            <a:r>
              <a:rPr lang="en-US" sz="2000" dirty="0"/>
              <a:t>register is empty</a:t>
            </a:r>
          </a:p>
          <a:p>
            <a:pPr lvl="1"/>
            <a:r>
              <a:rPr lang="en-US" sz="2000" dirty="0" smtClean="0"/>
              <a:t>Microprocessor </a:t>
            </a:r>
            <a:r>
              <a:rPr lang="en-US" sz="2000" dirty="0"/>
              <a:t>keeps checking the status flag until it indicates </a:t>
            </a:r>
            <a:r>
              <a:rPr lang="en-US" sz="2000" dirty="0" smtClean="0"/>
              <a:t>that the </a:t>
            </a:r>
            <a:r>
              <a:rPr lang="en-US" sz="2000" dirty="0"/>
              <a:t>output data register is empty and then writes data into it</a:t>
            </a:r>
          </a:p>
        </p:txBody>
      </p:sp>
    </p:spTree>
    <p:extLst>
      <p:ext uri="{BB962C8B-B14F-4D97-AF65-F5344CB8AC3E}">
        <p14:creationId xmlns:p14="http://schemas.microsoft.com/office/powerpoint/2010/main" val="3795473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t>
            </a:r>
            <a:br>
              <a:rPr lang="en-US" b="1" dirty="0" smtClean="0"/>
            </a:br>
            <a:r>
              <a:rPr lang="en-US" sz="4900" b="1" dirty="0" smtClean="0"/>
              <a:t>Content</a:t>
            </a:r>
            <a:r>
              <a:rPr lang="en-US" b="1" dirty="0" smtClean="0"/>
              <a:t/>
            </a:r>
            <a:br>
              <a:rPr lang="en-US" b="1" dirty="0" smtClean="0"/>
            </a:br>
            <a:endParaRPr lang="en-US" dirty="0"/>
          </a:p>
        </p:txBody>
      </p:sp>
      <p:sp>
        <p:nvSpPr>
          <p:cNvPr id="3" name="Content Placeholder 2"/>
          <p:cNvSpPr>
            <a:spLocks noGrp="1"/>
          </p:cNvSpPr>
          <p:nvPr>
            <p:ph sz="quarter" idx="1"/>
          </p:nvPr>
        </p:nvSpPr>
        <p:spPr>
          <a:xfrm>
            <a:off x="107950" y="1600200"/>
            <a:ext cx="8928100" cy="5029200"/>
          </a:xfrm>
        </p:spPr>
        <p:txBody>
          <a:bodyPr>
            <a:normAutofit/>
          </a:bodyPr>
          <a:lstStyle/>
          <a:p>
            <a:pPr>
              <a:defRPr/>
            </a:pPr>
            <a:r>
              <a:rPr lang="en-US" sz="2400" b="1" dirty="0"/>
              <a:t>Overview of HCS12 Parallel Ports</a:t>
            </a:r>
          </a:p>
          <a:p>
            <a:pPr>
              <a:defRPr/>
            </a:pPr>
            <a:r>
              <a:rPr lang="en-US" sz="2400" b="1" dirty="0"/>
              <a:t>Basic Concepts of I/O</a:t>
            </a:r>
          </a:p>
          <a:p>
            <a:pPr>
              <a:defRPr/>
            </a:pPr>
            <a:r>
              <a:rPr lang="en-US" sz="2400" b="1" dirty="0"/>
              <a:t>I/O Addressing</a:t>
            </a:r>
          </a:p>
          <a:p>
            <a:pPr>
              <a:defRPr/>
            </a:pPr>
            <a:r>
              <a:rPr lang="en-US" sz="2400" b="1" dirty="0"/>
              <a:t>I/O Schemes</a:t>
            </a:r>
          </a:p>
          <a:p>
            <a:pPr>
              <a:defRPr/>
            </a:pPr>
            <a:r>
              <a:rPr lang="en-US" sz="2400" b="1" dirty="0"/>
              <a:t>I/O Transfer Synchronization </a:t>
            </a:r>
          </a:p>
          <a:p>
            <a:pPr>
              <a:defRPr/>
            </a:pPr>
            <a:r>
              <a:rPr lang="en-US" sz="2400" b="1" dirty="0"/>
              <a:t>Port A, B, E, K, T, S, M, H, J, P, AD0, AD1</a:t>
            </a:r>
          </a:p>
          <a:p>
            <a:pPr>
              <a:defRPr/>
            </a:pPr>
            <a:r>
              <a:rPr lang="en-US" sz="2400" b="1" dirty="0"/>
              <a:t>Timing compatibility</a:t>
            </a:r>
          </a:p>
          <a:p>
            <a:pPr>
              <a:defRPr/>
            </a:pPr>
            <a:r>
              <a:rPr lang="en-US" sz="2400" b="1" dirty="0"/>
              <a:t>Interfacing with Output Devices</a:t>
            </a:r>
            <a:endParaRPr lang="en-US" dirty="0"/>
          </a:p>
          <a:p>
            <a:pPr lvl="2" eaLnBrk="1" fontAlgn="auto" hangingPunct="1">
              <a:spcAft>
                <a:spcPts val="0"/>
              </a:spcAft>
              <a:buFont typeface="Wingdings"/>
              <a:buChar char=""/>
              <a:defRPr/>
            </a:pPr>
            <a:endParaRPr lang="en-US" sz="1000" b="1" dirty="0" smtClean="0"/>
          </a:p>
          <a:p>
            <a:pPr marL="320040" indent="-320040" eaLnBrk="1" fontAlgn="auto" hangingPunct="1">
              <a:spcAft>
                <a:spcPts val="0"/>
              </a:spcAft>
              <a:buFont typeface="Wingdings"/>
              <a:buChar char=""/>
              <a:defRPr/>
            </a:pPr>
            <a:endParaRPr lang="en-US" sz="1600" b="1" dirty="0" smtClean="0"/>
          </a:p>
          <a:p>
            <a:pPr lvl="2" eaLnBrk="1" fontAlgn="auto" hangingPunct="1">
              <a:spcAft>
                <a:spcPts val="0"/>
              </a:spcAft>
              <a:buFont typeface="Wingdings"/>
              <a:buNone/>
              <a:defRPr/>
            </a:pPr>
            <a:r>
              <a:rPr lang="en-US" b="1" dirty="0" smtClean="0"/>
              <a:t>       </a:t>
            </a:r>
            <a:endParaRPr lang="en-US" b="1" dirty="0"/>
          </a:p>
        </p:txBody>
      </p:sp>
    </p:spTree>
    <p:extLst>
      <p:ext uri="{BB962C8B-B14F-4D97-AF65-F5344CB8AC3E}">
        <p14:creationId xmlns:p14="http://schemas.microsoft.com/office/powerpoint/2010/main" val="3531585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I/O </a:t>
            </a:r>
            <a:r>
              <a:rPr lang="en-US" sz="3600" dirty="0"/>
              <a:t>Synchronization </a:t>
            </a:r>
            <a:r>
              <a:rPr lang="en-US" sz="3600" dirty="0" smtClean="0"/>
              <a:t>Output (2 of 2)</a:t>
            </a:r>
            <a:endParaRPr lang="en-US" sz="3600" dirty="0"/>
          </a:p>
        </p:txBody>
      </p:sp>
      <p:sp>
        <p:nvSpPr>
          <p:cNvPr id="3" name="Content Placeholder 2"/>
          <p:cNvSpPr>
            <a:spLocks noGrp="1"/>
          </p:cNvSpPr>
          <p:nvPr>
            <p:ph sz="quarter" idx="1"/>
          </p:nvPr>
        </p:nvSpPr>
        <p:spPr>
          <a:xfrm>
            <a:off x="107504" y="1600200"/>
            <a:ext cx="8856984" cy="5069160"/>
          </a:xfrm>
        </p:spPr>
        <p:txBody>
          <a:bodyPr>
            <a:normAutofit/>
          </a:bodyPr>
          <a:lstStyle/>
          <a:p>
            <a:r>
              <a:rPr lang="en-US" sz="2400" dirty="0" smtClean="0"/>
              <a:t>Interrupt </a:t>
            </a:r>
            <a:r>
              <a:rPr lang="en-US" sz="2400" dirty="0"/>
              <a:t>Driven Method:</a:t>
            </a:r>
          </a:p>
          <a:p>
            <a:pPr lvl="1"/>
            <a:r>
              <a:rPr lang="en-US" sz="2000" dirty="0" smtClean="0"/>
              <a:t>Interface </a:t>
            </a:r>
            <a:r>
              <a:rPr lang="en-US" sz="2000" dirty="0"/>
              <a:t>chip asserts an interrupt signal to the </a:t>
            </a:r>
            <a:r>
              <a:rPr lang="en-US" sz="2000" dirty="0" smtClean="0"/>
              <a:t>microprocessor when </a:t>
            </a:r>
            <a:r>
              <a:rPr lang="en-US" sz="2000" dirty="0"/>
              <a:t>the output data register is empty</a:t>
            </a:r>
          </a:p>
          <a:p>
            <a:pPr lvl="1"/>
            <a:r>
              <a:rPr lang="en-US" sz="2000" dirty="0" smtClean="0"/>
              <a:t>Microprocessor </a:t>
            </a:r>
            <a:r>
              <a:rPr lang="en-US" sz="2000" dirty="0"/>
              <a:t>then executes the service routine associated </a:t>
            </a:r>
            <a:r>
              <a:rPr lang="en-US" sz="2000" dirty="0" smtClean="0"/>
              <a:t>with the </a:t>
            </a:r>
            <a:r>
              <a:rPr lang="en-US" sz="2000" dirty="0"/>
              <a:t>interrupt and outputs the data</a:t>
            </a:r>
          </a:p>
          <a:p>
            <a:pPr lvl="1"/>
            <a:r>
              <a:rPr lang="en-US" sz="2000" dirty="0" smtClean="0"/>
              <a:t>M6821 </a:t>
            </a:r>
            <a:r>
              <a:rPr lang="en-US" sz="2000" dirty="0"/>
              <a:t>from Motorola and i8255 from Intel supports both methods</a:t>
            </a:r>
          </a:p>
          <a:p>
            <a:pPr lvl="1"/>
            <a:r>
              <a:rPr lang="en-US" sz="2000" dirty="0" smtClean="0"/>
              <a:t>HCS12 </a:t>
            </a:r>
            <a:r>
              <a:rPr lang="en-US" sz="2000" dirty="0"/>
              <a:t>supports neither methods (there is no data status </a:t>
            </a:r>
            <a:r>
              <a:rPr lang="en-US" sz="2000" dirty="0" smtClean="0"/>
              <a:t>bit associated </a:t>
            </a:r>
            <a:r>
              <a:rPr lang="en-US" sz="2000" dirty="0"/>
              <a:t>with any I/O ports)</a:t>
            </a:r>
          </a:p>
        </p:txBody>
      </p:sp>
    </p:spTree>
    <p:extLst>
      <p:ext uri="{BB962C8B-B14F-4D97-AF65-F5344CB8AC3E}">
        <p14:creationId xmlns:p14="http://schemas.microsoft.com/office/powerpoint/2010/main" val="229682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I/O Synch Interactions</a:t>
            </a:r>
          </a:p>
        </p:txBody>
      </p:sp>
      <p:sp>
        <p:nvSpPr>
          <p:cNvPr id="3" name="Content Placeholder 2"/>
          <p:cNvSpPr>
            <a:spLocks noGrp="1"/>
          </p:cNvSpPr>
          <p:nvPr>
            <p:ph sz="quarter" idx="1"/>
          </p:nvPr>
        </p:nvSpPr>
        <p:spPr>
          <a:xfrm>
            <a:off x="107504" y="1600200"/>
            <a:ext cx="8856984" cy="5069160"/>
          </a:xfrm>
        </p:spPr>
        <p:txBody>
          <a:bodyPr>
            <a:normAutofit/>
          </a:bodyPr>
          <a:lstStyle/>
          <a:p>
            <a:r>
              <a:rPr lang="en-US" sz="2400" dirty="0" smtClean="0"/>
              <a:t>The </a:t>
            </a:r>
            <a:r>
              <a:rPr lang="en-US" sz="2400" dirty="0"/>
              <a:t>circuit designer is responsible for making sure </a:t>
            </a:r>
            <a:r>
              <a:rPr lang="en-US" sz="2400" dirty="0" smtClean="0"/>
              <a:t>that data </a:t>
            </a:r>
            <a:r>
              <a:rPr lang="en-US" sz="2400" dirty="0"/>
              <a:t>is properly transferred to and from I/O devices</a:t>
            </a:r>
          </a:p>
          <a:p>
            <a:pPr lvl="1"/>
            <a:r>
              <a:rPr lang="en-US" sz="2100" dirty="0" smtClean="0"/>
              <a:t>Microcontroller </a:t>
            </a:r>
            <a:r>
              <a:rPr lang="en-US" sz="2100" dirty="0"/>
              <a:t>exists, so make sure the interface devices </a:t>
            </a:r>
            <a:r>
              <a:rPr lang="en-US" sz="2100" dirty="0" smtClean="0"/>
              <a:t>work appropriately</a:t>
            </a:r>
            <a:r>
              <a:rPr lang="en-US" sz="2100" dirty="0"/>
              <a:t>. Internal devices have been done by design, </a:t>
            </a:r>
            <a:r>
              <a:rPr lang="en-US" sz="2100" dirty="0" smtClean="0"/>
              <a:t>external devices </a:t>
            </a:r>
            <a:r>
              <a:rPr lang="en-US" sz="2100" dirty="0"/>
              <a:t>are left to the designer</a:t>
            </a:r>
            <a:r>
              <a:rPr lang="en-US" sz="2100" dirty="0" smtClean="0"/>
              <a:t>.</a:t>
            </a:r>
          </a:p>
          <a:p>
            <a:pPr lvl="1"/>
            <a:endParaRPr lang="en-US" sz="2100" dirty="0"/>
          </a:p>
          <a:p>
            <a:r>
              <a:rPr lang="en-US" sz="2400" dirty="0" smtClean="0"/>
              <a:t>The </a:t>
            </a:r>
            <a:r>
              <a:rPr lang="en-US" sz="2400" dirty="0"/>
              <a:t>following methods have been used to synchronize </a:t>
            </a:r>
            <a:r>
              <a:rPr lang="en-US" sz="2400" dirty="0" smtClean="0"/>
              <a:t>data transfer </a:t>
            </a:r>
            <a:r>
              <a:rPr lang="en-US" sz="2400" dirty="0"/>
              <a:t>between the interface chip and I/O devices</a:t>
            </a:r>
          </a:p>
          <a:p>
            <a:pPr lvl="1"/>
            <a:r>
              <a:rPr lang="en-US" sz="2100" dirty="0" smtClean="0"/>
              <a:t>Brute-Force </a:t>
            </a:r>
            <a:r>
              <a:rPr lang="en-US" sz="2100" dirty="0"/>
              <a:t>method</a:t>
            </a:r>
          </a:p>
          <a:p>
            <a:pPr lvl="1"/>
            <a:r>
              <a:rPr lang="en-US" sz="2100" dirty="0" smtClean="0"/>
              <a:t>Strobe </a:t>
            </a:r>
            <a:r>
              <a:rPr lang="en-US" sz="2100" dirty="0"/>
              <a:t>Method</a:t>
            </a:r>
          </a:p>
          <a:p>
            <a:pPr lvl="1"/>
            <a:r>
              <a:rPr lang="en-US" sz="2100" dirty="0" smtClean="0"/>
              <a:t>Hand-Shake </a:t>
            </a:r>
            <a:r>
              <a:rPr lang="en-US" sz="2100" dirty="0"/>
              <a:t>Method</a:t>
            </a:r>
            <a:endParaRPr lang="en-US" sz="1700" dirty="0"/>
          </a:p>
        </p:txBody>
      </p:sp>
    </p:spTree>
    <p:extLst>
      <p:ext uri="{BB962C8B-B14F-4D97-AF65-F5344CB8AC3E}">
        <p14:creationId xmlns:p14="http://schemas.microsoft.com/office/powerpoint/2010/main" val="1459606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I/O Synch: Brute Force</a:t>
            </a:r>
          </a:p>
        </p:txBody>
      </p:sp>
      <p:sp>
        <p:nvSpPr>
          <p:cNvPr id="3" name="Content Placeholder 2"/>
          <p:cNvSpPr>
            <a:spLocks noGrp="1"/>
          </p:cNvSpPr>
          <p:nvPr>
            <p:ph sz="quarter" idx="1"/>
          </p:nvPr>
        </p:nvSpPr>
        <p:spPr>
          <a:xfrm>
            <a:off x="107504" y="1600200"/>
            <a:ext cx="8856984" cy="5069160"/>
          </a:xfrm>
        </p:spPr>
        <p:txBody>
          <a:bodyPr>
            <a:normAutofit/>
          </a:bodyPr>
          <a:lstStyle/>
          <a:p>
            <a:r>
              <a:rPr lang="en-US" sz="2200" dirty="0" smtClean="0"/>
              <a:t>This </a:t>
            </a:r>
            <a:r>
              <a:rPr lang="en-US" sz="2200" dirty="0"/>
              <a:t>method is useful in situations in which the timing </a:t>
            </a:r>
            <a:r>
              <a:rPr lang="en-US" sz="2200" dirty="0" smtClean="0"/>
              <a:t>of data </a:t>
            </a:r>
            <a:r>
              <a:rPr lang="en-US" sz="2200" dirty="0"/>
              <a:t>is unimportant.</a:t>
            </a:r>
          </a:p>
          <a:p>
            <a:r>
              <a:rPr lang="en-US" sz="2200" dirty="0" smtClean="0"/>
              <a:t>Brute-Force </a:t>
            </a:r>
            <a:r>
              <a:rPr lang="en-US" sz="2200" dirty="0"/>
              <a:t>Method:</a:t>
            </a:r>
          </a:p>
          <a:p>
            <a:pPr lvl="1"/>
            <a:r>
              <a:rPr lang="en-US" sz="2000" dirty="0" smtClean="0"/>
              <a:t>For </a:t>
            </a:r>
            <a:r>
              <a:rPr lang="en-US" sz="2000" dirty="0"/>
              <a:t>input-- The microprocessor reads the interface chip and </a:t>
            </a:r>
            <a:r>
              <a:rPr lang="en-US" sz="2000" dirty="0" smtClean="0"/>
              <a:t>the interface </a:t>
            </a:r>
            <a:r>
              <a:rPr lang="en-US" sz="2000" dirty="0"/>
              <a:t>chip returns the voltage levels on the input port pins </a:t>
            </a:r>
            <a:r>
              <a:rPr lang="en-US" sz="2000" dirty="0" smtClean="0"/>
              <a:t>to the </a:t>
            </a:r>
            <a:r>
              <a:rPr lang="en-US" sz="2000" dirty="0"/>
              <a:t>microprocessor.</a:t>
            </a:r>
          </a:p>
          <a:p>
            <a:pPr lvl="1"/>
            <a:r>
              <a:rPr lang="en-US" sz="2000" dirty="0" smtClean="0"/>
              <a:t>For </a:t>
            </a:r>
            <a:r>
              <a:rPr lang="en-US" sz="2000" dirty="0"/>
              <a:t>output --The interface chip places the data that it received </a:t>
            </a:r>
            <a:r>
              <a:rPr lang="en-US" sz="2000" dirty="0" smtClean="0"/>
              <a:t>from the </a:t>
            </a:r>
            <a:r>
              <a:rPr lang="en-US" sz="2000" dirty="0"/>
              <a:t>microprocessor directly on the output port pins.</a:t>
            </a:r>
          </a:p>
          <a:p>
            <a:pPr lvl="1"/>
            <a:r>
              <a:rPr lang="en-US" sz="2000" dirty="0" smtClean="0"/>
              <a:t>HCS12 </a:t>
            </a:r>
            <a:r>
              <a:rPr lang="en-US" sz="2000" dirty="0"/>
              <a:t>microcontroller supports this Brute-Force method for </a:t>
            </a:r>
            <a:r>
              <a:rPr lang="en-US" sz="2000" dirty="0" smtClean="0"/>
              <a:t>all general </a:t>
            </a:r>
            <a:r>
              <a:rPr lang="en-US" sz="2000" dirty="0"/>
              <a:t>purpose I/O ports </a:t>
            </a:r>
            <a:r>
              <a:rPr lang="en-US" sz="2000" dirty="0" smtClean="0"/>
              <a:t>available</a:t>
            </a:r>
          </a:p>
          <a:p>
            <a:pPr lvl="1"/>
            <a:endParaRPr lang="en-US" sz="2000" dirty="0"/>
          </a:p>
          <a:p>
            <a:r>
              <a:rPr lang="en-US" sz="2200" dirty="0" smtClean="0"/>
              <a:t>This </a:t>
            </a:r>
            <a:r>
              <a:rPr lang="en-US" sz="2200" dirty="0"/>
              <a:t>method can be used to:</a:t>
            </a:r>
          </a:p>
          <a:p>
            <a:pPr lvl="1"/>
            <a:r>
              <a:rPr lang="en-US" sz="2000" dirty="0" smtClean="0"/>
              <a:t>Test </a:t>
            </a:r>
            <a:r>
              <a:rPr lang="en-US" sz="2000" dirty="0"/>
              <a:t>voltage levels of a signal</a:t>
            </a:r>
          </a:p>
          <a:p>
            <a:pPr lvl="1"/>
            <a:r>
              <a:rPr lang="en-US" sz="2000" dirty="0" smtClean="0"/>
              <a:t>Set </a:t>
            </a:r>
            <a:r>
              <a:rPr lang="en-US" sz="2000" dirty="0"/>
              <a:t>the voltage levels of an output pin to low or high</a:t>
            </a:r>
          </a:p>
          <a:p>
            <a:pPr lvl="1"/>
            <a:r>
              <a:rPr lang="en-US" sz="2000" dirty="0" smtClean="0"/>
              <a:t>Drive </a:t>
            </a:r>
            <a:r>
              <a:rPr lang="en-US" sz="2000" dirty="0"/>
              <a:t>LED’s</a:t>
            </a:r>
            <a:endParaRPr lang="en-US" sz="1200" dirty="0"/>
          </a:p>
        </p:txBody>
      </p:sp>
    </p:spTree>
    <p:extLst>
      <p:ext uri="{BB962C8B-B14F-4D97-AF65-F5344CB8AC3E}">
        <p14:creationId xmlns:p14="http://schemas.microsoft.com/office/powerpoint/2010/main" val="1855316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I/O Synch: Strobe</a:t>
            </a:r>
          </a:p>
        </p:txBody>
      </p:sp>
      <p:sp>
        <p:nvSpPr>
          <p:cNvPr id="3" name="Content Placeholder 2"/>
          <p:cNvSpPr>
            <a:spLocks noGrp="1"/>
          </p:cNvSpPr>
          <p:nvPr>
            <p:ph sz="quarter" idx="1"/>
          </p:nvPr>
        </p:nvSpPr>
        <p:spPr>
          <a:xfrm>
            <a:off x="107504" y="1600200"/>
            <a:ext cx="8856984" cy="5069160"/>
          </a:xfrm>
        </p:spPr>
        <p:txBody>
          <a:bodyPr>
            <a:normAutofit/>
          </a:bodyPr>
          <a:lstStyle/>
          <a:p>
            <a:r>
              <a:rPr lang="en-US" sz="2200" dirty="0" smtClean="0"/>
              <a:t>Strobe </a:t>
            </a:r>
            <a:r>
              <a:rPr lang="en-US" sz="2200" dirty="0"/>
              <a:t>Method -- a strobe signal used to indicate that </a:t>
            </a:r>
            <a:r>
              <a:rPr lang="en-US" sz="2200" dirty="0" smtClean="0"/>
              <a:t>data are </a:t>
            </a:r>
            <a:r>
              <a:rPr lang="en-US" sz="2200" dirty="0"/>
              <a:t>stable on I/O port </a:t>
            </a:r>
            <a:r>
              <a:rPr lang="en-US" sz="2200" dirty="0" smtClean="0"/>
              <a:t>pins</a:t>
            </a:r>
            <a:endParaRPr lang="en-US" sz="2200" dirty="0"/>
          </a:p>
          <a:p>
            <a:pPr lvl="1"/>
            <a:r>
              <a:rPr lang="en-US" sz="2000" dirty="0" smtClean="0"/>
              <a:t>For </a:t>
            </a:r>
            <a:r>
              <a:rPr lang="en-US" sz="2000" dirty="0"/>
              <a:t>input -- Input device asserts a strobe signal when data </a:t>
            </a:r>
            <a:r>
              <a:rPr lang="en-US" sz="2000" dirty="0" smtClean="0"/>
              <a:t>are stable </a:t>
            </a:r>
            <a:r>
              <a:rPr lang="en-US" sz="2000" dirty="0"/>
              <a:t>on the input port pins. Interface chip latches data into </a:t>
            </a:r>
            <a:r>
              <a:rPr lang="en-US" sz="2000" dirty="0" smtClean="0"/>
              <a:t>the data </a:t>
            </a:r>
            <a:r>
              <a:rPr lang="en-US" sz="2000" dirty="0"/>
              <a:t>register using the strobe signal.</a:t>
            </a:r>
          </a:p>
          <a:p>
            <a:pPr lvl="1"/>
            <a:r>
              <a:rPr lang="en-US" sz="2000" dirty="0" smtClean="0"/>
              <a:t>For </a:t>
            </a:r>
            <a:r>
              <a:rPr lang="en-US" sz="2000" dirty="0"/>
              <a:t>output -- Interface chip first places data on the output port </a:t>
            </a:r>
            <a:r>
              <a:rPr lang="en-US" sz="2000" dirty="0" smtClean="0"/>
              <a:t>pins when </a:t>
            </a:r>
            <a:r>
              <a:rPr lang="en-US" sz="2000" dirty="0"/>
              <a:t>the data becomes stable, the interface chip asserts a </a:t>
            </a:r>
            <a:r>
              <a:rPr lang="en-US" sz="2000" dirty="0" smtClean="0"/>
              <a:t>strobe signal </a:t>
            </a:r>
            <a:r>
              <a:rPr lang="en-US" sz="2000" dirty="0"/>
              <a:t>to inform output device to latch data on the output port pins</a:t>
            </a:r>
          </a:p>
          <a:p>
            <a:r>
              <a:rPr lang="en-US" sz="2200" dirty="0" smtClean="0"/>
              <a:t>HCS12 </a:t>
            </a:r>
            <a:r>
              <a:rPr lang="en-US" sz="2200" dirty="0"/>
              <a:t>I/O ports does not support this method, but it </a:t>
            </a:r>
            <a:r>
              <a:rPr lang="en-US" sz="2200" dirty="0" smtClean="0"/>
              <a:t>can be </a:t>
            </a:r>
            <a:r>
              <a:rPr lang="en-US" sz="2200" dirty="0"/>
              <a:t>implemented for outputs.</a:t>
            </a:r>
          </a:p>
          <a:p>
            <a:pPr lvl="1"/>
            <a:r>
              <a:rPr lang="en-US" sz="2000" dirty="0" smtClean="0"/>
              <a:t>Use </a:t>
            </a:r>
            <a:r>
              <a:rPr lang="en-US" sz="2000" dirty="0"/>
              <a:t>one or more “parallel port” pins as strobe signals</a:t>
            </a:r>
          </a:p>
          <a:p>
            <a:pPr lvl="1"/>
            <a:r>
              <a:rPr lang="en-US" sz="2000" dirty="0" smtClean="0"/>
              <a:t>Software </a:t>
            </a:r>
            <a:r>
              <a:rPr lang="en-US" sz="2000" dirty="0"/>
              <a:t>creates a strobe output (set and then clear parallel pin)</a:t>
            </a:r>
          </a:p>
          <a:p>
            <a:pPr lvl="1"/>
            <a:r>
              <a:rPr lang="en-US" sz="2000" dirty="0" smtClean="0"/>
              <a:t>Sometimes </a:t>
            </a:r>
            <a:r>
              <a:rPr lang="en-US" sz="2000" dirty="0"/>
              <a:t>called bit banging as software is controlling single </a:t>
            </a:r>
            <a:r>
              <a:rPr lang="en-US" sz="2000" dirty="0" smtClean="0"/>
              <a:t>bits at </a:t>
            </a:r>
            <a:r>
              <a:rPr lang="en-US" sz="2000" dirty="0"/>
              <a:t>a time to accomplish a task</a:t>
            </a:r>
            <a:endParaRPr lang="en-US" sz="1050" dirty="0"/>
          </a:p>
        </p:txBody>
      </p:sp>
    </p:spTree>
    <p:extLst>
      <p:ext uri="{BB962C8B-B14F-4D97-AF65-F5344CB8AC3E}">
        <p14:creationId xmlns:p14="http://schemas.microsoft.com/office/powerpoint/2010/main" val="2565889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I/O Synch: </a:t>
            </a:r>
            <a:r>
              <a:rPr lang="en-US" sz="3600" dirty="0" smtClean="0"/>
              <a:t>Handshaking (1 of 2)</a:t>
            </a:r>
            <a:endParaRPr lang="en-US" sz="3600" dirty="0"/>
          </a:p>
        </p:txBody>
      </p:sp>
      <p:sp>
        <p:nvSpPr>
          <p:cNvPr id="3" name="Content Placeholder 2"/>
          <p:cNvSpPr>
            <a:spLocks noGrp="1"/>
          </p:cNvSpPr>
          <p:nvPr>
            <p:ph sz="quarter" idx="1"/>
          </p:nvPr>
        </p:nvSpPr>
        <p:spPr>
          <a:xfrm>
            <a:off x="35496" y="1600200"/>
            <a:ext cx="8856984" cy="5069160"/>
          </a:xfrm>
        </p:spPr>
        <p:txBody>
          <a:bodyPr>
            <a:normAutofit/>
          </a:bodyPr>
          <a:lstStyle/>
          <a:p>
            <a:r>
              <a:rPr lang="en-US" sz="2200" dirty="0" smtClean="0"/>
              <a:t>Handshake </a:t>
            </a:r>
            <a:r>
              <a:rPr lang="en-US" sz="2200" dirty="0"/>
              <a:t>Method:</a:t>
            </a:r>
          </a:p>
          <a:p>
            <a:pPr lvl="1"/>
            <a:r>
              <a:rPr lang="en-US" sz="2000" dirty="0" smtClean="0"/>
              <a:t>The </a:t>
            </a:r>
            <a:r>
              <a:rPr lang="en-US" sz="2000" dirty="0"/>
              <a:t>previous two methods cannot guarantee correct data </a:t>
            </a:r>
            <a:r>
              <a:rPr lang="en-US" sz="2000" dirty="0" smtClean="0"/>
              <a:t>transfer between </a:t>
            </a:r>
            <a:r>
              <a:rPr lang="en-US" sz="2000" dirty="0"/>
              <a:t>an interface chip and I/O device when the timing of </a:t>
            </a:r>
            <a:r>
              <a:rPr lang="en-US" sz="2000" dirty="0" smtClean="0"/>
              <a:t>data is </a:t>
            </a:r>
            <a:r>
              <a:rPr lang="en-US" sz="2000" dirty="0"/>
              <a:t>critical</a:t>
            </a:r>
          </a:p>
          <a:p>
            <a:pPr lvl="1"/>
            <a:r>
              <a:rPr lang="en-US" sz="2000" dirty="0" smtClean="0"/>
              <a:t>Best </a:t>
            </a:r>
            <a:r>
              <a:rPr lang="en-US" sz="2000" dirty="0"/>
              <a:t>solution is to use a handshake protocol</a:t>
            </a:r>
          </a:p>
          <a:p>
            <a:r>
              <a:rPr lang="en-US" sz="2200" dirty="0" smtClean="0"/>
              <a:t>Two </a:t>
            </a:r>
            <a:r>
              <a:rPr lang="en-US" sz="2200" dirty="0"/>
              <a:t>handshake methods are available:</a:t>
            </a:r>
          </a:p>
          <a:p>
            <a:pPr lvl="1"/>
            <a:r>
              <a:rPr lang="en-US" sz="2000" dirty="0" smtClean="0"/>
              <a:t>Interlocked </a:t>
            </a:r>
            <a:r>
              <a:rPr lang="en-US" sz="2000" dirty="0"/>
              <a:t>handshake</a:t>
            </a:r>
          </a:p>
          <a:p>
            <a:pPr lvl="1"/>
            <a:r>
              <a:rPr lang="en-US" sz="2000" dirty="0" smtClean="0"/>
              <a:t>Pulse-mode </a:t>
            </a:r>
            <a:r>
              <a:rPr lang="en-US" sz="2000" dirty="0"/>
              <a:t>handshake</a:t>
            </a:r>
          </a:p>
          <a:p>
            <a:r>
              <a:rPr lang="en-US" sz="2200" dirty="0" smtClean="0"/>
              <a:t>Both </a:t>
            </a:r>
            <a:r>
              <a:rPr lang="en-US" sz="2200" dirty="0"/>
              <a:t>the handshake methods make use of two </a:t>
            </a:r>
            <a:r>
              <a:rPr lang="en-US" sz="2200" dirty="0" smtClean="0"/>
              <a:t>handshake signals </a:t>
            </a:r>
            <a:r>
              <a:rPr lang="en-US" sz="2200" dirty="0"/>
              <a:t>H1 and H2</a:t>
            </a:r>
          </a:p>
          <a:p>
            <a:pPr lvl="1"/>
            <a:r>
              <a:rPr lang="en-US" sz="2000" dirty="0" smtClean="0"/>
              <a:t>H1 -&gt; </a:t>
            </a:r>
            <a:r>
              <a:rPr lang="en-US" sz="2000" dirty="0"/>
              <a:t>asserted by the interface chip</a:t>
            </a:r>
          </a:p>
          <a:p>
            <a:pPr lvl="1"/>
            <a:r>
              <a:rPr lang="en-US" sz="2000" dirty="0" smtClean="0"/>
              <a:t>H2 -&gt; </a:t>
            </a:r>
            <a:r>
              <a:rPr lang="en-US" sz="2000" dirty="0"/>
              <a:t>asserted by the I/O device</a:t>
            </a:r>
          </a:p>
        </p:txBody>
      </p:sp>
    </p:spTree>
    <p:extLst>
      <p:ext uri="{BB962C8B-B14F-4D97-AF65-F5344CB8AC3E}">
        <p14:creationId xmlns:p14="http://schemas.microsoft.com/office/powerpoint/2010/main" val="3785756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I/O Synch: </a:t>
            </a:r>
            <a:r>
              <a:rPr lang="en-US" sz="3600" dirty="0" smtClean="0"/>
              <a:t>Handshaking (2 of 2)</a:t>
            </a:r>
            <a:endParaRPr lang="en-US" sz="3600" dirty="0"/>
          </a:p>
        </p:txBody>
      </p:sp>
      <p:sp>
        <p:nvSpPr>
          <p:cNvPr id="3" name="Content Placeholder 2"/>
          <p:cNvSpPr>
            <a:spLocks noGrp="1"/>
          </p:cNvSpPr>
          <p:nvPr>
            <p:ph sz="quarter" idx="1"/>
          </p:nvPr>
        </p:nvSpPr>
        <p:spPr>
          <a:xfrm>
            <a:off x="35496" y="1600200"/>
            <a:ext cx="8856984" cy="5069160"/>
          </a:xfrm>
        </p:spPr>
        <p:txBody>
          <a:bodyPr>
            <a:normAutofit/>
          </a:bodyPr>
          <a:lstStyle/>
          <a:p>
            <a:r>
              <a:rPr lang="en-US" sz="2000" dirty="0"/>
              <a:t>One devices offers.</a:t>
            </a:r>
          </a:p>
          <a:p>
            <a:pPr lvl="1"/>
            <a:r>
              <a:rPr lang="en-US" sz="2000" dirty="0" smtClean="0"/>
              <a:t>The </a:t>
            </a:r>
            <a:r>
              <a:rPr lang="en-US" sz="2000" dirty="0"/>
              <a:t>other agrees (continue) or </a:t>
            </a:r>
            <a:endParaRPr lang="en-US" sz="2000" dirty="0" smtClean="0"/>
          </a:p>
          <a:p>
            <a:pPr marL="365760" lvl="1" indent="0">
              <a:buNone/>
            </a:pPr>
            <a:r>
              <a:rPr lang="en-US" sz="2000" dirty="0"/>
              <a:t>	</a:t>
            </a:r>
            <a:r>
              <a:rPr lang="en-US" sz="2000" dirty="0" smtClean="0"/>
              <a:t>ignores </a:t>
            </a:r>
            <a:r>
              <a:rPr lang="en-US" sz="2000" dirty="0"/>
              <a:t>(time out)</a:t>
            </a:r>
          </a:p>
          <a:p>
            <a:r>
              <a:rPr lang="en-US" sz="2000" dirty="0" smtClean="0"/>
              <a:t>The </a:t>
            </a:r>
            <a:r>
              <a:rPr lang="en-US" sz="2000" dirty="0"/>
              <a:t>agreeing devices acknowledges the offer</a:t>
            </a:r>
          </a:p>
          <a:p>
            <a:pPr lvl="1"/>
            <a:r>
              <a:rPr lang="en-US" sz="2000" dirty="0" smtClean="0"/>
              <a:t>A </a:t>
            </a:r>
            <a:r>
              <a:rPr lang="en-US" sz="2000" dirty="0"/>
              <a:t>transaction has begun and can continue</a:t>
            </a:r>
          </a:p>
          <a:p>
            <a:r>
              <a:rPr lang="en-US" sz="2000" dirty="0" smtClean="0"/>
              <a:t>The </a:t>
            </a:r>
            <a:r>
              <a:rPr lang="en-US" sz="2000" dirty="0"/>
              <a:t>first device concludes the transaction</a:t>
            </a:r>
          </a:p>
          <a:p>
            <a:pPr lvl="1"/>
            <a:r>
              <a:rPr lang="en-US" sz="2000" dirty="0" smtClean="0"/>
              <a:t>The </a:t>
            </a:r>
            <a:r>
              <a:rPr lang="en-US" sz="2000" dirty="0"/>
              <a:t>asserted state is </a:t>
            </a:r>
            <a:r>
              <a:rPr lang="en-US" sz="2000" dirty="0" err="1"/>
              <a:t>deasserted</a:t>
            </a:r>
            <a:endParaRPr lang="en-US" sz="2000" dirty="0"/>
          </a:p>
          <a:p>
            <a:r>
              <a:rPr lang="en-US" sz="2000" dirty="0" smtClean="0"/>
              <a:t>The </a:t>
            </a:r>
            <a:r>
              <a:rPr lang="en-US" sz="2000" dirty="0"/>
              <a:t>second device acknowledges the end</a:t>
            </a:r>
            <a:endParaRPr lang="en-US" sz="600" dirty="0"/>
          </a:p>
        </p:txBody>
      </p:sp>
      <p:pic>
        <p:nvPicPr>
          <p:cNvPr id="4" name="Picture 3"/>
          <p:cNvPicPr>
            <a:picLocks noChangeAspect="1"/>
          </p:cNvPicPr>
          <p:nvPr/>
        </p:nvPicPr>
        <p:blipFill>
          <a:blip r:embed="rId2"/>
          <a:stretch>
            <a:fillRect/>
          </a:stretch>
        </p:blipFill>
        <p:spPr>
          <a:xfrm>
            <a:off x="5364088" y="1484784"/>
            <a:ext cx="3727210" cy="37705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35" y="4869160"/>
            <a:ext cx="4999153" cy="1722269"/>
          </a:xfrm>
          <a:prstGeom prst="rect">
            <a:avLst/>
          </a:prstGeom>
        </p:spPr>
      </p:pic>
    </p:spTree>
    <p:extLst>
      <p:ext uri="{BB962C8B-B14F-4D97-AF65-F5344CB8AC3E}">
        <p14:creationId xmlns:p14="http://schemas.microsoft.com/office/powerpoint/2010/main" val="2799024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Port A and Port B</a:t>
            </a:r>
            <a:endParaRPr lang="en-US" sz="3600" b="1" dirty="0"/>
          </a:p>
        </p:txBody>
      </p:sp>
      <p:sp>
        <p:nvSpPr>
          <p:cNvPr id="3" name="Content Placeholder 2"/>
          <p:cNvSpPr>
            <a:spLocks noGrp="1"/>
          </p:cNvSpPr>
          <p:nvPr>
            <p:ph sz="quarter" idx="1"/>
          </p:nvPr>
        </p:nvSpPr>
        <p:spPr>
          <a:xfrm>
            <a:off x="107504" y="1600200"/>
            <a:ext cx="8658544" cy="4495800"/>
          </a:xfrm>
        </p:spPr>
        <p:txBody>
          <a:bodyPr>
            <a:noAutofit/>
          </a:bodyPr>
          <a:lstStyle/>
          <a:p>
            <a:r>
              <a:rPr lang="en-US" sz="2000" dirty="0" smtClean="0"/>
              <a:t>When </a:t>
            </a:r>
            <a:r>
              <a:rPr lang="en-US" sz="2000" dirty="0"/>
              <a:t>configured in single-chip mode, these two ports </a:t>
            </a:r>
            <a:r>
              <a:rPr lang="en-US" sz="2000" dirty="0" smtClean="0"/>
              <a:t>are used </a:t>
            </a:r>
            <a:r>
              <a:rPr lang="en-US" sz="2000" dirty="0"/>
              <a:t>as general purpose I/O ports</a:t>
            </a:r>
          </a:p>
          <a:p>
            <a:pPr lvl="1"/>
            <a:r>
              <a:rPr lang="en-US" sz="1800" dirty="0" smtClean="0"/>
              <a:t>Each </a:t>
            </a:r>
            <a:r>
              <a:rPr lang="en-US" sz="1800" dirty="0"/>
              <a:t>PORTA and PORTB can be configured as input or output pins</a:t>
            </a:r>
          </a:p>
          <a:p>
            <a:r>
              <a:rPr lang="en-US" sz="2000" dirty="0" smtClean="0"/>
              <a:t>In </a:t>
            </a:r>
            <a:r>
              <a:rPr lang="en-US" sz="2000" dirty="0"/>
              <a:t>expanded mode PORTA and PORTB are used as </a:t>
            </a:r>
            <a:r>
              <a:rPr lang="en-US" sz="2000" dirty="0" smtClean="0"/>
              <a:t>time-multiplexed address/data </a:t>
            </a:r>
            <a:r>
              <a:rPr lang="en-US" sz="2000" dirty="0"/>
              <a:t>pins</a:t>
            </a:r>
          </a:p>
          <a:p>
            <a:pPr lvl="1"/>
            <a:r>
              <a:rPr lang="en-US" sz="1800" dirty="0" smtClean="0"/>
              <a:t>i.e</a:t>
            </a:r>
            <a:r>
              <a:rPr lang="en-US" sz="1800" dirty="0"/>
              <a:t>. when used for external bus interfacing to access external </a:t>
            </a:r>
            <a:r>
              <a:rPr lang="en-US" sz="1800" dirty="0" smtClean="0"/>
              <a:t>memory</a:t>
            </a:r>
          </a:p>
          <a:p>
            <a:pPr lvl="1"/>
            <a:endParaRPr lang="en-US" sz="1700" dirty="0"/>
          </a:p>
          <a:p>
            <a:r>
              <a:rPr lang="en-US" sz="2000" dirty="0" smtClean="0"/>
              <a:t>In </a:t>
            </a:r>
            <a:r>
              <a:rPr lang="en-US" sz="2000" dirty="0"/>
              <a:t>the HCS12 expanded mode, </a:t>
            </a:r>
            <a:endParaRPr lang="en-US" sz="2000" dirty="0" smtClean="0"/>
          </a:p>
          <a:p>
            <a:pPr lvl="1"/>
            <a:r>
              <a:rPr lang="en-US" sz="1800" dirty="0" smtClean="0"/>
              <a:t>PORTA </a:t>
            </a:r>
            <a:r>
              <a:rPr lang="en-US" sz="1800" dirty="0"/>
              <a:t>carries </a:t>
            </a:r>
            <a:r>
              <a:rPr lang="en-US" sz="1800" dirty="0" smtClean="0"/>
              <a:t>time-multiplexed upper </a:t>
            </a:r>
            <a:r>
              <a:rPr lang="en-US" sz="1800" dirty="0"/>
              <a:t>address and data </a:t>
            </a:r>
            <a:r>
              <a:rPr lang="en-US" sz="1800" dirty="0" smtClean="0"/>
              <a:t>signals 		(</a:t>
            </a:r>
            <a:r>
              <a:rPr lang="en-US" sz="1800" dirty="0"/>
              <a:t>A15/D15 – A8/D8), whereas </a:t>
            </a:r>
            <a:endParaRPr lang="en-US" sz="1800" dirty="0" smtClean="0"/>
          </a:p>
          <a:p>
            <a:pPr lvl="1"/>
            <a:r>
              <a:rPr lang="en-US" sz="1800" dirty="0" smtClean="0"/>
              <a:t>PORTB </a:t>
            </a:r>
            <a:r>
              <a:rPr lang="en-US" sz="1800" dirty="0"/>
              <a:t>carries the </a:t>
            </a:r>
            <a:r>
              <a:rPr lang="en-US" sz="1800" dirty="0" smtClean="0"/>
              <a:t>time-multiplexed lower </a:t>
            </a:r>
            <a:r>
              <a:rPr lang="en-US" sz="1800" dirty="0"/>
              <a:t>address and data </a:t>
            </a:r>
            <a:r>
              <a:rPr lang="en-US" sz="1800" dirty="0" smtClean="0"/>
              <a:t>signals 		(</a:t>
            </a:r>
            <a:r>
              <a:rPr lang="en-US" sz="1800" dirty="0"/>
              <a:t>A7/D7 – A0/D0)</a:t>
            </a:r>
          </a:p>
        </p:txBody>
      </p:sp>
    </p:spTree>
    <p:extLst>
      <p:ext uri="{BB962C8B-B14F-4D97-AF65-F5344CB8AC3E}">
        <p14:creationId xmlns:p14="http://schemas.microsoft.com/office/powerpoint/2010/main" val="1787633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Port B in the Dragon12+ </a:t>
            </a:r>
            <a:endParaRPr lang="en-US" sz="3600" dirty="0"/>
          </a:p>
        </p:txBody>
      </p:sp>
      <p:sp>
        <p:nvSpPr>
          <p:cNvPr id="3" name="Content Placeholder 2"/>
          <p:cNvSpPr>
            <a:spLocks noGrp="1"/>
          </p:cNvSpPr>
          <p:nvPr>
            <p:ph sz="quarter" idx="1"/>
          </p:nvPr>
        </p:nvSpPr>
        <p:spPr>
          <a:xfrm>
            <a:off x="107504" y="1600200"/>
            <a:ext cx="8658544" cy="4495800"/>
          </a:xfrm>
        </p:spPr>
        <p:txBody>
          <a:bodyPr>
            <a:noAutofit/>
          </a:bodyPr>
          <a:lstStyle/>
          <a:p>
            <a:r>
              <a:rPr lang="fr-FR" sz="2000" b="1" dirty="0"/>
              <a:t>Port B –7 segment digits</a:t>
            </a:r>
            <a:endParaRPr lang="en-US" sz="2000" dirty="0" smtClean="0"/>
          </a:p>
          <a:p>
            <a:r>
              <a:rPr lang="en-US" sz="2000" dirty="0" smtClean="0"/>
              <a:t>Port </a:t>
            </a:r>
            <a:r>
              <a:rPr lang="en-US" sz="2000" dirty="0"/>
              <a:t>B supplies the values to the 7-segment digits</a:t>
            </a:r>
          </a:p>
          <a:p>
            <a:r>
              <a:rPr lang="en-US" sz="2000" dirty="0" smtClean="0"/>
              <a:t>Each </a:t>
            </a:r>
            <a:r>
              <a:rPr lang="en-US" sz="2000" dirty="0"/>
              <a:t>digit actually has 8 LEDs including decimal point.</a:t>
            </a:r>
          </a:p>
          <a:p>
            <a:r>
              <a:rPr lang="en-US" sz="2000" dirty="0" smtClean="0"/>
              <a:t>The </a:t>
            </a:r>
            <a:r>
              <a:rPr lang="en-US" sz="2000" dirty="0"/>
              <a:t>diagram shows which bit controls each LED.</a:t>
            </a:r>
          </a:p>
          <a:p>
            <a:r>
              <a:rPr lang="en-US" sz="2000" dirty="0" smtClean="0"/>
              <a:t>The </a:t>
            </a:r>
            <a:r>
              <a:rPr lang="en-US" sz="2000" dirty="0"/>
              <a:t>pins of Port B are connected to all four digits in the Dragon12+.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11" y="3824476"/>
            <a:ext cx="7719729" cy="2370025"/>
          </a:xfrm>
          <a:prstGeom prst="rect">
            <a:avLst/>
          </a:prstGeom>
        </p:spPr>
      </p:pic>
    </p:spTree>
    <p:extLst>
      <p:ext uri="{BB962C8B-B14F-4D97-AF65-F5344CB8AC3E}">
        <p14:creationId xmlns:p14="http://schemas.microsoft.com/office/powerpoint/2010/main" val="520662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Port E</a:t>
            </a:r>
            <a:endParaRPr lang="en-US" sz="3600" b="1" dirty="0"/>
          </a:p>
        </p:txBody>
      </p:sp>
      <p:sp>
        <p:nvSpPr>
          <p:cNvPr id="3" name="Content Placeholder 2"/>
          <p:cNvSpPr>
            <a:spLocks noGrp="1"/>
          </p:cNvSpPr>
          <p:nvPr>
            <p:ph sz="quarter" idx="1"/>
          </p:nvPr>
        </p:nvSpPr>
        <p:spPr>
          <a:xfrm>
            <a:off x="107504" y="1600200"/>
            <a:ext cx="8658544" cy="4495800"/>
          </a:xfrm>
        </p:spPr>
        <p:txBody>
          <a:bodyPr>
            <a:noAutofit/>
          </a:bodyPr>
          <a:lstStyle/>
          <a:p>
            <a:r>
              <a:rPr lang="en-US" sz="2000" dirty="0" smtClean="0"/>
              <a:t>PORTE </a:t>
            </a:r>
            <a:r>
              <a:rPr lang="en-US" sz="2000" dirty="0"/>
              <a:t>pins are used for bus control and interrupt </a:t>
            </a:r>
            <a:r>
              <a:rPr lang="en-US" sz="2000" dirty="0" smtClean="0"/>
              <a:t>service request </a:t>
            </a:r>
            <a:r>
              <a:rPr lang="en-US" sz="2000" dirty="0"/>
              <a:t>signals</a:t>
            </a:r>
          </a:p>
          <a:p>
            <a:pPr lvl="1"/>
            <a:r>
              <a:rPr lang="en-US" sz="1800" dirty="0" smtClean="0"/>
              <a:t>PE1</a:t>
            </a:r>
            <a:r>
              <a:rPr lang="en-US" sz="1800" dirty="0"/>
              <a:t>, PE0 can only be used for input when set for interrupt service</a:t>
            </a:r>
            <a:r>
              <a:rPr lang="en-US" sz="1800" dirty="0" smtClean="0"/>
              <a:t>, and </a:t>
            </a:r>
            <a:r>
              <a:rPr lang="en-US" sz="1800" dirty="0"/>
              <a:t>the states of these pins can be read in the port data </a:t>
            </a:r>
            <a:r>
              <a:rPr lang="en-US" sz="1800" dirty="0" smtClean="0"/>
              <a:t>register when </a:t>
            </a:r>
            <a:r>
              <a:rPr lang="en-US" sz="1800" dirty="0"/>
              <a:t>they are used for interrupt services</a:t>
            </a:r>
          </a:p>
          <a:p>
            <a:r>
              <a:rPr lang="en-US" sz="2000" dirty="0" smtClean="0"/>
              <a:t>When </a:t>
            </a:r>
            <a:r>
              <a:rPr lang="en-US" sz="2000" dirty="0"/>
              <a:t>a pin is not used for one of these specific functions</a:t>
            </a:r>
            <a:r>
              <a:rPr lang="en-US" sz="2000" dirty="0" smtClean="0"/>
              <a:t>, it </a:t>
            </a:r>
            <a:r>
              <a:rPr lang="en-US" sz="2000" dirty="0"/>
              <a:t>can be used as a general purpose I/O</a:t>
            </a:r>
          </a:p>
          <a:p>
            <a:pPr lvl="1"/>
            <a:r>
              <a:rPr lang="en-US" sz="1800" dirty="0" smtClean="0"/>
              <a:t>It </a:t>
            </a:r>
            <a:r>
              <a:rPr lang="en-US" sz="1800" dirty="0"/>
              <a:t>has </a:t>
            </a:r>
            <a:r>
              <a:rPr lang="en-US" sz="1800" b="1" dirty="0">
                <a:solidFill>
                  <a:srgbClr val="FF0000"/>
                </a:solidFill>
              </a:rPr>
              <a:t>DDRE</a:t>
            </a:r>
            <a:r>
              <a:rPr lang="en-US" sz="1800" dirty="0"/>
              <a:t> and </a:t>
            </a:r>
            <a:r>
              <a:rPr lang="en-US" sz="1800" b="1" dirty="0">
                <a:solidFill>
                  <a:srgbClr val="0070C0"/>
                </a:solidFill>
              </a:rPr>
              <a:t>PORTE</a:t>
            </a:r>
            <a:r>
              <a:rPr lang="en-US" sz="1800" dirty="0">
                <a:solidFill>
                  <a:srgbClr val="0070C0"/>
                </a:solidFill>
              </a:rPr>
              <a:t> </a:t>
            </a:r>
            <a:r>
              <a:rPr lang="en-US" sz="1800" dirty="0"/>
              <a:t>registers to </a:t>
            </a:r>
            <a:r>
              <a:rPr lang="en-US" sz="1800" b="1" dirty="0">
                <a:solidFill>
                  <a:srgbClr val="FF0000"/>
                </a:solidFill>
              </a:rPr>
              <a:t>set data direction</a:t>
            </a:r>
            <a:r>
              <a:rPr lang="en-US" sz="1800" dirty="0"/>
              <a:t> and </a:t>
            </a:r>
            <a:r>
              <a:rPr lang="en-US" sz="1800" b="1" dirty="0" smtClean="0">
                <a:solidFill>
                  <a:srgbClr val="0070C0"/>
                </a:solidFill>
              </a:rPr>
              <a:t>to access </a:t>
            </a:r>
            <a:r>
              <a:rPr lang="en-US" sz="1800" b="1" dirty="0">
                <a:solidFill>
                  <a:srgbClr val="0070C0"/>
                </a:solidFill>
              </a:rPr>
              <a:t>the port</a:t>
            </a:r>
          </a:p>
          <a:p>
            <a:r>
              <a:rPr lang="en-US" sz="2000" dirty="0" smtClean="0"/>
              <a:t>PE7 </a:t>
            </a:r>
            <a:r>
              <a:rPr lang="en-US" sz="2000" dirty="0"/>
              <a:t>- PE0 pins</a:t>
            </a:r>
          </a:p>
          <a:p>
            <a:pPr lvl="1"/>
            <a:r>
              <a:rPr lang="en-US" sz="1800" dirty="0" smtClean="0"/>
              <a:t>Can </a:t>
            </a:r>
            <a:r>
              <a:rPr lang="en-US" sz="1800" dirty="0"/>
              <a:t>be used as general-purpose I/O pins</a:t>
            </a:r>
          </a:p>
          <a:p>
            <a:pPr lvl="1"/>
            <a:r>
              <a:rPr lang="en-US" sz="1800" dirty="0" smtClean="0"/>
              <a:t>Used </a:t>
            </a:r>
            <a:r>
              <a:rPr lang="en-US" sz="1800" dirty="0"/>
              <a:t>for various operations during expanded mode</a:t>
            </a:r>
          </a:p>
          <a:p>
            <a:pPr lvl="1"/>
            <a:r>
              <a:rPr lang="en-US" sz="1800" dirty="0" smtClean="0"/>
              <a:t>Used </a:t>
            </a:r>
            <a:r>
              <a:rPr lang="en-US" sz="1800" dirty="0"/>
              <a:t>for interrupt services</a:t>
            </a:r>
            <a:endParaRPr lang="en-US" sz="1600" dirty="0"/>
          </a:p>
        </p:txBody>
      </p:sp>
    </p:spTree>
    <p:extLst>
      <p:ext uri="{BB962C8B-B14F-4D97-AF65-F5344CB8AC3E}">
        <p14:creationId xmlns:p14="http://schemas.microsoft.com/office/powerpoint/2010/main" val="3243307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Port E</a:t>
            </a:r>
            <a:endParaRPr lang="en-US" sz="3600" b="1" dirty="0"/>
          </a:p>
        </p:txBody>
      </p:sp>
      <p:sp>
        <p:nvSpPr>
          <p:cNvPr id="3" name="Content Placeholder 2"/>
          <p:cNvSpPr>
            <a:spLocks noGrp="1"/>
          </p:cNvSpPr>
          <p:nvPr>
            <p:ph sz="quarter" idx="1"/>
          </p:nvPr>
        </p:nvSpPr>
        <p:spPr>
          <a:xfrm>
            <a:off x="107504" y="1600200"/>
            <a:ext cx="3672408" cy="4495800"/>
          </a:xfrm>
        </p:spPr>
        <p:txBody>
          <a:bodyPr>
            <a:noAutofit/>
          </a:bodyPr>
          <a:lstStyle/>
          <a:p>
            <a:r>
              <a:rPr lang="en-US" sz="2000" dirty="0" smtClean="0"/>
              <a:t>Port </a:t>
            </a:r>
            <a:r>
              <a:rPr lang="en-US" sz="2000" dirty="0"/>
              <a:t>E pins are used </a:t>
            </a:r>
            <a:r>
              <a:rPr lang="en-US" sz="2000" dirty="0" smtClean="0"/>
              <a:t>for bus </a:t>
            </a:r>
            <a:r>
              <a:rPr lang="en-US" sz="2000" dirty="0"/>
              <a:t>control and </a:t>
            </a:r>
            <a:r>
              <a:rPr lang="en-US" sz="2000" dirty="0" smtClean="0"/>
              <a:t>interrupt service </a:t>
            </a:r>
            <a:r>
              <a:rPr lang="en-US" sz="2000" dirty="0"/>
              <a:t>request signals</a:t>
            </a:r>
            <a:r>
              <a:rPr lang="en-US" sz="2000" dirty="0" smtClean="0"/>
              <a:t>.</a:t>
            </a:r>
          </a:p>
          <a:p>
            <a:endParaRPr lang="en-US" sz="2000" dirty="0"/>
          </a:p>
          <a:p>
            <a:r>
              <a:rPr lang="en-US" sz="2000" dirty="0" smtClean="0"/>
              <a:t>When </a:t>
            </a:r>
            <a:r>
              <a:rPr lang="en-US" sz="2000" dirty="0"/>
              <a:t>a Port E pin is </a:t>
            </a:r>
            <a:r>
              <a:rPr lang="en-US" sz="2000" dirty="0" smtClean="0"/>
              <a:t>not used </a:t>
            </a:r>
            <a:r>
              <a:rPr lang="en-US" sz="2000" dirty="0"/>
              <a:t>as control or </a:t>
            </a:r>
            <a:r>
              <a:rPr lang="en-US" sz="2000" dirty="0" smtClean="0"/>
              <a:t>interrupt signal</a:t>
            </a:r>
            <a:r>
              <a:rPr lang="en-US" sz="2000" dirty="0"/>
              <a:t>, it can be used </a:t>
            </a:r>
            <a:r>
              <a:rPr lang="en-US" sz="2000" dirty="0" smtClean="0"/>
              <a:t>as general </a:t>
            </a:r>
            <a:r>
              <a:rPr lang="en-US" sz="2000" dirty="0"/>
              <a:t>I/O pin.</a:t>
            </a:r>
            <a:endParaRPr lang="en-US" sz="1600" dirty="0"/>
          </a:p>
        </p:txBody>
      </p:sp>
      <p:graphicFrame>
        <p:nvGraphicFramePr>
          <p:cNvPr id="4" name="Object 7"/>
          <p:cNvGraphicFramePr>
            <a:graphicFrameLocks noChangeAspect="1"/>
          </p:cNvGraphicFramePr>
          <p:nvPr>
            <p:extLst>
              <p:ext uri="{D42A27DB-BD31-4B8C-83A1-F6EECF244321}">
                <p14:modId xmlns:p14="http://schemas.microsoft.com/office/powerpoint/2010/main" val="306039521"/>
              </p:ext>
            </p:extLst>
          </p:nvPr>
        </p:nvGraphicFramePr>
        <p:xfrm>
          <a:off x="4014007" y="1700808"/>
          <a:ext cx="4992821" cy="3240360"/>
        </p:xfrm>
        <a:graphic>
          <a:graphicData uri="http://schemas.openxmlformats.org/presentationml/2006/ole">
            <mc:AlternateContent xmlns:mc="http://schemas.openxmlformats.org/markup-compatibility/2006">
              <mc:Choice xmlns:v="urn:schemas-microsoft-com:vml" Requires="v">
                <p:oleObj spid="_x0000_s2122" name="VISIO" r:id="rId3" imgW="3145680" imgH="2167560" progId="Visio.Drawing.6">
                  <p:embed/>
                </p:oleObj>
              </mc:Choice>
              <mc:Fallback>
                <p:oleObj name="VISIO" r:id="rId3" imgW="3145680" imgH="216756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007" y="1700808"/>
                        <a:ext cx="4992821" cy="3240360"/>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680054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Overview of HCS12 Parallel Ports</a:t>
            </a:r>
            <a:endParaRPr lang="en-US" dirty="0"/>
          </a:p>
        </p:txBody>
      </p:sp>
      <p:sp>
        <p:nvSpPr>
          <p:cNvPr id="3" name="Content Placeholder 2"/>
          <p:cNvSpPr>
            <a:spLocks noGrp="1"/>
          </p:cNvSpPr>
          <p:nvPr>
            <p:ph sz="quarter" idx="1"/>
          </p:nvPr>
        </p:nvSpPr>
        <p:spPr>
          <a:xfrm>
            <a:off x="107504" y="1600200"/>
            <a:ext cx="8928992" cy="5069160"/>
          </a:xfrm>
        </p:spPr>
        <p:txBody>
          <a:bodyPr>
            <a:normAutofit/>
          </a:bodyPr>
          <a:lstStyle/>
          <a:p>
            <a:r>
              <a:rPr lang="en-US" sz="2000" dirty="0"/>
              <a:t>HCS12 device may have from 48 to 144 pins arranged in 3 to 12 </a:t>
            </a:r>
            <a:r>
              <a:rPr lang="en-US" sz="2000" dirty="0" smtClean="0"/>
              <a:t>I/O ports </a:t>
            </a:r>
            <a:r>
              <a:rPr lang="en-US" sz="2000" dirty="0"/>
              <a:t>and packaged in a quad flat pack (QFP) or low profile quad </a:t>
            </a:r>
            <a:r>
              <a:rPr lang="en-US" sz="2000" dirty="0" smtClean="0"/>
              <a:t>flat pack </a:t>
            </a:r>
            <a:r>
              <a:rPr lang="en-US" sz="2000" dirty="0"/>
              <a:t>(LQFP</a:t>
            </a:r>
            <a:r>
              <a:rPr lang="en-US" sz="2000" dirty="0" smtClean="0"/>
              <a:t>).</a:t>
            </a:r>
          </a:p>
          <a:p>
            <a:endParaRPr lang="en-US" sz="2000" dirty="0" smtClean="0"/>
          </a:p>
          <a:p>
            <a:r>
              <a:rPr lang="en-US" sz="2000" dirty="0">
                <a:solidFill>
                  <a:srgbClr val="000000"/>
                </a:solidFill>
              </a:rPr>
              <a:t>A QFP or Quad Flat Package is an </a:t>
            </a:r>
            <a:r>
              <a:rPr lang="en-US" sz="2000" dirty="0">
                <a:solidFill>
                  <a:srgbClr val="FF0000"/>
                </a:solidFill>
              </a:rPr>
              <a:t>integrated circuit </a:t>
            </a:r>
            <a:r>
              <a:rPr lang="en-US" sz="2000" dirty="0">
                <a:solidFill>
                  <a:srgbClr val="000000"/>
                </a:solidFill>
              </a:rPr>
              <a:t>package </a:t>
            </a:r>
            <a:r>
              <a:rPr lang="en-US" sz="2000" dirty="0" smtClean="0">
                <a:solidFill>
                  <a:srgbClr val="000000"/>
                </a:solidFill>
              </a:rPr>
              <a:t>with leads </a:t>
            </a:r>
            <a:r>
              <a:rPr lang="en-US" sz="2000" dirty="0">
                <a:solidFill>
                  <a:srgbClr val="000000"/>
                </a:solidFill>
              </a:rPr>
              <a:t>extending from each of the four sides. It is used for </a:t>
            </a:r>
            <a:r>
              <a:rPr lang="en-US" sz="2000" dirty="0" smtClean="0">
                <a:solidFill>
                  <a:srgbClr val="FF0000"/>
                </a:solidFill>
              </a:rPr>
              <a:t>surface mounting </a:t>
            </a:r>
            <a:r>
              <a:rPr lang="en-US" sz="2000" dirty="0">
                <a:solidFill>
                  <a:srgbClr val="000000"/>
                </a:solidFill>
              </a:rPr>
              <a:t>(</a:t>
            </a:r>
            <a:r>
              <a:rPr lang="en-US" sz="2000" dirty="0">
                <a:solidFill>
                  <a:srgbClr val="FF0000"/>
                </a:solidFill>
              </a:rPr>
              <a:t>SMD</a:t>
            </a:r>
            <a:r>
              <a:rPr lang="en-US" sz="2000" dirty="0">
                <a:solidFill>
                  <a:srgbClr val="000000"/>
                </a:solidFill>
              </a:rPr>
              <a:t>) only, socketing or hole mounting is not possible</a:t>
            </a:r>
            <a:r>
              <a:rPr lang="en-US" sz="2000" dirty="0" smtClean="0">
                <a:solidFill>
                  <a:srgbClr val="000000"/>
                </a:solidFill>
              </a:rPr>
              <a:t>. There </a:t>
            </a:r>
            <a:r>
              <a:rPr lang="en-US" sz="2000" dirty="0">
                <a:solidFill>
                  <a:srgbClr val="000000"/>
                </a:solidFill>
              </a:rPr>
              <a:t>are versions having from 32 to over 200 pins with a </a:t>
            </a:r>
            <a:r>
              <a:rPr lang="en-US" sz="2000" dirty="0" smtClean="0">
                <a:solidFill>
                  <a:srgbClr val="000000"/>
                </a:solidFill>
              </a:rPr>
              <a:t>pitch ranging </a:t>
            </a:r>
            <a:r>
              <a:rPr lang="en-US" sz="2000" dirty="0">
                <a:solidFill>
                  <a:srgbClr val="000000"/>
                </a:solidFill>
              </a:rPr>
              <a:t>from 0.4 to 1.0 mm. Special cases include </a:t>
            </a:r>
            <a:r>
              <a:rPr lang="en-US" sz="2000" dirty="0">
                <a:solidFill>
                  <a:srgbClr val="FF0000"/>
                </a:solidFill>
              </a:rPr>
              <a:t>LQFP </a:t>
            </a:r>
            <a:r>
              <a:rPr lang="en-US" sz="2000" dirty="0">
                <a:solidFill>
                  <a:srgbClr val="000000"/>
                </a:solidFill>
              </a:rPr>
              <a:t>(Low </a:t>
            </a:r>
            <a:r>
              <a:rPr lang="en-US" sz="2000" dirty="0" smtClean="0">
                <a:solidFill>
                  <a:srgbClr val="000000"/>
                </a:solidFill>
              </a:rPr>
              <a:t>profile QFP</a:t>
            </a:r>
            <a:r>
              <a:rPr lang="en-US" sz="2000" dirty="0">
                <a:solidFill>
                  <a:srgbClr val="000000"/>
                </a:solidFill>
              </a:rPr>
              <a:t>) and </a:t>
            </a:r>
            <a:r>
              <a:rPr lang="en-US" sz="2000" dirty="0">
                <a:solidFill>
                  <a:srgbClr val="FF0000"/>
                </a:solidFill>
              </a:rPr>
              <a:t>TQFP </a:t>
            </a:r>
            <a:r>
              <a:rPr lang="en-US" sz="2000" dirty="0">
                <a:solidFill>
                  <a:srgbClr val="000000"/>
                </a:solidFill>
              </a:rPr>
              <a:t>(Thin QFP).</a:t>
            </a:r>
            <a:endParaRPr lang="en-US" sz="2000" dirty="0" smtClean="0"/>
          </a:p>
          <a:p>
            <a:pPr lvl="1"/>
            <a:endParaRPr lang="en-US" dirty="0" smtClean="0"/>
          </a:p>
          <a:p>
            <a:endParaRPr lang="en-US" dirty="0"/>
          </a:p>
        </p:txBody>
      </p:sp>
      <p:pic>
        <p:nvPicPr>
          <p:cNvPr id="4" name="Picture 3"/>
          <p:cNvPicPr>
            <a:picLocks noChangeAspect="1"/>
          </p:cNvPicPr>
          <p:nvPr/>
        </p:nvPicPr>
        <p:blipFill>
          <a:blip r:embed="rId3"/>
          <a:stretch>
            <a:fillRect/>
          </a:stretch>
        </p:blipFill>
        <p:spPr>
          <a:xfrm>
            <a:off x="938982" y="4432568"/>
            <a:ext cx="7266035" cy="2308800"/>
          </a:xfrm>
          <a:prstGeom prst="rect">
            <a:avLst/>
          </a:prstGeom>
        </p:spPr>
      </p:pic>
    </p:spTree>
    <p:extLst>
      <p:ext uri="{BB962C8B-B14F-4D97-AF65-F5344CB8AC3E}">
        <p14:creationId xmlns:p14="http://schemas.microsoft.com/office/powerpoint/2010/main" val="2582068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Port E Registers (1 of 4)</a:t>
            </a:r>
            <a:endParaRPr lang="en-US" sz="3600" dirty="0"/>
          </a:p>
        </p:txBody>
      </p:sp>
      <p:sp>
        <p:nvSpPr>
          <p:cNvPr id="3" name="Content Placeholder 2"/>
          <p:cNvSpPr>
            <a:spLocks noGrp="1"/>
          </p:cNvSpPr>
          <p:nvPr>
            <p:ph sz="quarter" idx="1"/>
          </p:nvPr>
        </p:nvSpPr>
        <p:spPr>
          <a:xfrm>
            <a:off x="107504" y="1600200"/>
            <a:ext cx="8658544" cy="5141168"/>
          </a:xfrm>
        </p:spPr>
        <p:txBody>
          <a:bodyPr>
            <a:noAutofit/>
          </a:bodyPr>
          <a:lstStyle/>
          <a:p>
            <a:r>
              <a:rPr lang="en-US" sz="2000" dirty="0" smtClean="0"/>
              <a:t>Port </a:t>
            </a:r>
            <a:r>
              <a:rPr lang="en-US" sz="2000" dirty="0"/>
              <a:t>E assignment register (</a:t>
            </a:r>
            <a:r>
              <a:rPr lang="en-US" sz="2000" dirty="0">
                <a:solidFill>
                  <a:srgbClr val="FF0000"/>
                </a:solidFill>
              </a:rPr>
              <a:t>PEAR</a:t>
            </a:r>
            <a:r>
              <a:rPr lang="en-US" sz="2000" dirty="0"/>
              <a:t>)</a:t>
            </a:r>
          </a:p>
          <a:p>
            <a:pPr lvl="1"/>
            <a:r>
              <a:rPr lang="en-US" sz="1700" dirty="0" smtClean="0"/>
              <a:t>In </a:t>
            </a:r>
            <a:r>
              <a:rPr lang="en-US" sz="1700" dirty="0"/>
              <a:t>expanded mode, the PEAR register assigns the function of each port E pin.</a:t>
            </a:r>
          </a:p>
          <a:p>
            <a:r>
              <a:rPr lang="en-US" sz="2000" dirty="0" smtClean="0">
                <a:solidFill>
                  <a:srgbClr val="FF0000"/>
                </a:solidFill>
              </a:rPr>
              <a:t>MODE</a:t>
            </a:r>
            <a:r>
              <a:rPr lang="en-US" sz="2000" dirty="0" smtClean="0"/>
              <a:t> </a:t>
            </a:r>
            <a:r>
              <a:rPr lang="en-US" sz="2000" dirty="0"/>
              <a:t>register</a:t>
            </a:r>
          </a:p>
          <a:p>
            <a:pPr lvl="1"/>
            <a:r>
              <a:rPr lang="en-US" sz="1700" dirty="0" smtClean="0"/>
              <a:t>This </a:t>
            </a:r>
            <a:r>
              <a:rPr lang="en-US" sz="1700" dirty="0"/>
              <a:t>register establishes the operation mode and other miscellaneous functions.</a:t>
            </a:r>
          </a:p>
          <a:p>
            <a:r>
              <a:rPr lang="en-US" sz="2000" dirty="0" smtClean="0"/>
              <a:t>Pull-up </a:t>
            </a:r>
            <a:r>
              <a:rPr lang="en-US" sz="2000" dirty="0"/>
              <a:t>control register (</a:t>
            </a:r>
            <a:r>
              <a:rPr lang="en-US" sz="2000" dirty="0">
                <a:solidFill>
                  <a:srgbClr val="FF0000"/>
                </a:solidFill>
              </a:rPr>
              <a:t>PUCR</a:t>
            </a:r>
            <a:r>
              <a:rPr lang="en-US" sz="2000" dirty="0"/>
              <a:t>)</a:t>
            </a:r>
          </a:p>
          <a:p>
            <a:pPr lvl="1"/>
            <a:r>
              <a:rPr lang="en-US" sz="1700" dirty="0" smtClean="0"/>
              <a:t>This </a:t>
            </a:r>
            <a:r>
              <a:rPr lang="en-US" sz="1700" dirty="0"/>
              <a:t>register selects the pull-up resistors for the pins associated with the core ports.</a:t>
            </a:r>
          </a:p>
          <a:p>
            <a:pPr lvl="1"/>
            <a:r>
              <a:rPr lang="en-US" sz="1700" dirty="0" smtClean="0"/>
              <a:t>Port </a:t>
            </a:r>
            <a:r>
              <a:rPr lang="en-US" sz="1700" dirty="0"/>
              <a:t>A, B, E, and K are in the core part.</a:t>
            </a:r>
          </a:p>
          <a:p>
            <a:r>
              <a:rPr lang="en-US" sz="2000" dirty="0" smtClean="0"/>
              <a:t>Reduced </a:t>
            </a:r>
            <a:r>
              <a:rPr lang="en-US" sz="2000" dirty="0"/>
              <a:t>drive register (</a:t>
            </a:r>
            <a:r>
              <a:rPr lang="en-US" sz="2000" dirty="0">
                <a:solidFill>
                  <a:srgbClr val="FF0000"/>
                </a:solidFill>
              </a:rPr>
              <a:t>RDRIV</a:t>
            </a:r>
            <a:r>
              <a:rPr lang="en-US" sz="2000" dirty="0"/>
              <a:t>)</a:t>
            </a:r>
          </a:p>
          <a:p>
            <a:pPr lvl="1"/>
            <a:r>
              <a:rPr lang="en-US" sz="1700" dirty="0" smtClean="0"/>
              <a:t>This </a:t>
            </a:r>
            <a:r>
              <a:rPr lang="en-US" sz="1700" dirty="0"/>
              <a:t>register selects reduced drive for the pins associated with the core ports.</a:t>
            </a:r>
          </a:p>
          <a:p>
            <a:pPr lvl="1"/>
            <a:r>
              <a:rPr lang="en-US" sz="1700" dirty="0"/>
              <a:t>T</a:t>
            </a:r>
            <a:r>
              <a:rPr lang="en-US" sz="1700" dirty="0" smtClean="0"/>
              <a:t>his </a:t>
            </a:r>
            <a:r>
              <a:rPr lang="en-US" sz="1700" dirty="0"/>
              <a:t>gives reduced power consumption and reduced RFI with a slight increase </a:t>
            </a:r>
            <a:r>
              <a:rPr lang="en-US" sz="1700" dirty="0" smtClean="0"/>
              <a:t>in transition </a:t>
            </a:r>
            <a:r>
              <a:rPr lang="en-US" sz="1700" dirty="0"/>
              <a:t>time.</a:t>
            </a:r>
          </a:p>
          <a:p>
            <a:r>
              <a:rPr lang="en-US" sz="2000" dirty="0" smtClean="0"/>
              <a:t>External </a:t>
            </a:r>
            <a:r>
              <a:rPr lang="en-US" sz="2000" dirty="0"/>
              <a:t>bus interface control register (</a:t>
            </a:r>
            <a:r>
              <a:rPr lang="en-US" sz="2000" dirty="0">
                <a:solidFill>
                  <a:srgbClr val="FF0000"/>
                </a:solidFill>
              </a:rPr>
              <a:t>EBICTL</a:t>
            </a:r>
            <a:r>
              <a:rPr lang="en-US" sz="2000" dirty="0"/>
              <a:t>)</a:t>
            </a:r>
          </a:p>
          <a:p>
            <a:pPr lvl="1"/>
            <a:r>
              <a:rPr lang="en-US" sz="1700" dirty="0" smtClean="0"/>
              <a:t>Only </a:t>
            </a:r>
            <a:r>
              <a:rPr lang="en-US" sz="1700" dirty="0"/>
              <a:t>bit 0 is implemented (ESTR).</a:t>
            </a:r>
          </a:p>
          <a:p>
            <a:pPr lvl="1"/>
            <a:r>
              <a:rPr lang="en-US" sz="1700" dirty="0" smtClean="0"/>
              <a:t>The </a:t>
            </a:r>
            <a:r>
              <a:rPr lang="en-US" sz="1700" dirty="0"/>
              <a:t>ESTR bit enables/disables the E clock stretching.</a:t>
            </a:r>
            <a:endParaRPr lang="en-US" sz="1300" dirty="0"/>
          </a:p>
        </p:txBody>
      </p:sp>
    </p:spTree>
    <p:extLst>
      <p:ext uri="{BB962C8B-B14F-4D97-AF65-F5344CB8AC3E}">
        <p14:creationId xmlns:p14="http://schemas.microsoft.com/office/powerpoint/2010/main" val="2869274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4624"/>
            <a:ext cx="8153400" cy="720080"/>
          </a:xfrm>
        </p:spPr>
        <p:txBody>
          <a:bodyPr>
            <a:normAutofit/>
          </a:bodyPr>
          <a:lstStyle/>
          <a:p>
            <a:r>
              <a:rPr lang="en-US" sz="3600" dirty="0" smtClean="0"/>
              <a:t>Port E Registers (2 of 4)</a:t>
            </a:r>
            <a:endParaRPr lang="en-US" sz="3600" dirty="0"/>
          </a:p>
        </p:txBody>
      </p:sp>
      <p:graphicFrame>
        <p:nvGraphicFramePr>
          <p:cNvPr id="5" name="Object 3"/>
          <p:cNvGraphicFramePr>
            <a:graphicFrameLocks noChangeAspect="1"/>
          </p:cNvGraphicFramePr>
          <p:nvPr>
            <p:extLst>
              <p:ext uri="{D42A27DB-BD31-4B8C-83A1-F6EECF244321}">
                <p14:modId xmlns:p14="http://schemas.microsoft.com/office/powerpoint/2010/main" val="1984062437"/>
              </p:ext>
            </p:extLst>
          </p:nvPr>
        </p:nvGraphicFramePr>
        <p:xfrm>
          <a:off x="1763688" y="906208"/>
          <a:ext cx="5832648" cy="5907168"/>
        </p:xfrm>
        <a:graphic>
          <a:graphicData uri="http://schemas.openxmlformats.org/presentationml/2006/ole">
            <mc:AlternateContent xmlns:mc="http://schemas.openxmlformats.org/markup-compatibility/2006">
              <mc:Choice xmlns:v="urn:schemas-microsoft-com:vml" Requires="v">
                <p:oleObj spid="_x0000_s3146" name="Visio" r:id="rId3" imgW="4426766" imgH="5279158" progId="Visio.Drawing.11">
                  <p:embed/>
                </p:oleObj>
              </mc:Choice>
              <mc:Fallback>
                <p:oleObj name="Visio" r:id="rId3" imgW="4426766" imgH="527915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906208"/>
                        <a:ext cx="5832648" cy="5907168"/>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058826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4624"/>
            <a:ext cx="8153400" cy="720080"/>
          </a:xfrm>
        </p:spPr>
        <p:txBody>
          <a:bodyPr>
            <a:normAutofit/>
          </a:bodyPr>
          <a:lstStyle/>
          <a:p>
            <a:r>
              <a:rPr lang="en-US" sz="3600" dirty="0" smtClean="0"/>
              <a:t>Port E Registers (3 of 4)</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761051274"/>
              </p:ext>
            </p:extLst>
          </p:nvPr>
        </p:nvGraphicFramePr>
        <p:xfrm>
          <a:off x="1192424" y="890587"/>
          <a:ext cx="7123991" cy="5717053"/>
        </p:xfrm>
        <a:graphic>
          <a:graphicData uri="http://schemas.openxmlformats.org/presentationml/2006/ole">
            <mc:AlternateContent xmlns:mc="http://schemas.openxmlformats.org/markup-compatibility/2006">
              <mc:Choice xmlns:v="urn:schemas-microsoft-com:vml" Requires="v">
                <p:oleObj spid="_x0000_s4169" name="Visio" r:id="rId3" imgW="5082167" imgH="3932915" progId="Visio.Drawing.11">
                  <p:embed/>
                </p:oleObj>
              </mc:Choice>
              <mc:Fallback>
                <p:oleObj name="Visio" r:id="rId3" imgW="5082167" imgH="393291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424" y="890587"/>
                        <a:ext cx="7123991" cy="5717053"/>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650041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4624"/>
            <a:ext cx="8153400" cy="720080"/>
          </a:xfrm>
        </p:spPr>
        <p:txBody>
          <a:bodyPr>
            <a:normAutofit/>
          </a:bodyPr>
          <a:lstStyle/>
          <a:p>
            <a:r>
              <a:rPr lang="en-US" sz="3600" dirty="0" smtClean="0"/>
              <a:t>Port E Registers (4 of 4)</a:t>
            </a:r>
            <a:endParaRPr lang="en-US"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3602048475"/>
              </p:ext>
            </p:extLst>
          </p:nvPr>
        </p:nvGraphicFramePr>
        <p:xfrm>
          <a:off x="1115616" y="1844824"/>
          <a:ext cx="6818262" cy="3907542"/>
        </p:xfrm>
        <a:graphic>
          <a:graphicData uri="http://schemas.openxmlformats.org/presentationml/2006/ole">
            <mc:AlternateContent xmlns:mc="http://schemas.openxmlformats.org/markup-compatibility/2006">
              <mc:Choice xmlns:v="urn:schemas-microsoft-com:vml" Requires="v">
                <p:oleObj spid="_x0000_s5192" name="Visio" r:id="rId3" imgW="5024968" imgH="2891829" progId="Visio.Drawing.11">
                  <p:embed/>
                </p:oleObj>
              </mc:Choice>
              <mc:Fallback>
                <p:oleObj name="Visio" r:id="rId3" imgW="5024968" imgH="289182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844824"/>
                        <a:ext cx="6818262" cy="3907542"/>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1852431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Port K</a:t>
            </a:r>
            <a:endParaRPr lang="en-US" sz="3600" b="1" dirty="0"/>
          </a:p>
        </p:txBody>
      </p:sp>
      <p:sp>
        <p:nvSpPr>
          <p:cNvPr id="3" name="Content Placeholder 2"/>
          <p:cNvSpPr>
            <a:spLocks noGrp="1"/>
          </p:cNvSpPr>
          <p:nvPr>
            <p:ph sz="quarter" idx="1"/>
          </p:nvPr>
        </p:nvSpPr>
        <p:spPr>
          <a:xfrm>
            <a:off x="107504" y="1600200"/>
            <a:ext cx="3672408" cy="4495800"/>
          </a:xfrm>
        </p:spPr>
        <p:txBody>
          <a:bodyPr>
            <a:noAutofit/>
          </a:bodyPr>
          <a:lstStyle/>
          <a:p>
            <a:r>
              <a:rPr lang="en-US" sz="2000" dirty="0" smtClean="0"/>
              <a:t>PORTK </a:t>
            </a:r>
            <a:r>
              <a:rPr lang="en-US" sz="2000" dirty="0"/>
              <a:t>has a Port K </a:t>
            </a:r>
            <a:r>
              <a:rPr lang="en-US" sz="2000" dirty="0" smtClean="0"/>
              <a:t>data direction </a:t>
            </a:r>
            <a:r>
              <a:rPr lang="en-US" sz="2000" dirty="0"/>
              <a:t>register (</a:t>
            </a:r>
            <a:r>
              <a:rPr lang="en-US" sz="2000" dirty="0">
                <a:solidFill>
                  <a:srgbClr val="FF0000"/>
                </a:solidFill>
              </a:rPr>
              <a:t>DDRK</a:t>
            </a:r>
            <a:r>
              <a:rPr lang="en-US" sz="2000" dirty="0" smtClean="0"/>
              <a:t>) and </a:t>
            </a:r>
            <a:r>
              <a:rPr lang="en-US" sz="2000" dirty="0"/>
              <a:t>a Port K data </a:t>
            </a:r>
            <a:r>
              <a:rPr lang="en-US" sz="2000" dirty="0" smtClean="0"/>
              <a:t>register (</a:t>
            </a:r>
            <a:r>
              <a:rPr lang="en-US" sz="2000" dirty="0">
                <a:solidFill>
                  <a:srgbClr val="FF0000"/>
                </a:solidFill>
              </a:rPr>
              <a:t>PORTK</a:t>
            </a:r>
            <a:r>
              <a:rPr lang="en-US" sz="2000" dirty="0" smtClean="0"/>
              <a:t>)</a:t>
            </a:r>
          </a:p>
          <a:p>
            <a:endParaRPr lang="en-US" sz="2000" dirty="0"/>
          </a:p>
          <a:p>
            <a:r>
              <a:rPr lang="en-US" sz="2000" dirty="0" smtClean="0"/>
              <a:t>Apart </a:t>
            </a:r>
            <a:r>
              <a:rPr lang="en-US" sz="2000" dirty="0"/>
              <a:t>from using as </a:t>
            </a:r>
            <a:r>
              <a:rPr lang="en-US" sz="2000" dirty="0" smtClean="0"/>
              <a:t>general purpose </a:t>
            </a:r>
            <a:r>
              <a:rPr lang="en-US" sz="2000" dirty="0"/>
              <a:t>I/O port K is used </a:t>
            </a:r>
            <a:r>
              <a:rPr lang="en-US" sz="2000" dirty="0" smtClean="0"/>
              <a:t>to carry </a:t>
            </a:r>
            <a:r>
              <a:rPr lang="en-US" sz="2000" dirty="0"/>
              <a:t>expanded </a:t>
            </a:r>
            <a:r>
              <a:rPr lang="en-US" sz="2000" dirty="0" smtClean="0"/>
              <a:t>address </a:t>
            </a:r>
            <a:r>
              <a:rPr lang="en-US" sz="2000" dirty="0" smtClean="0">
                <a:solidFill>
                  <a:srgbClr val="0070C0"/>
                </a:solidFill>
              </a:rPr>
              <a:t>XADDR14 </a:t>
            </a:r>
            <a:r>
              <a:rPr lang="en-US" sz="2000" dirty="0">
                <a:solidFill>
                  <a:srgbClr val="0070C0"/>
                </a:solidFill>
              </a:rPr>
              <a:t>– XADDR19</a:t>
            </a:r>
            <a:r>
              <a:rPr lang="en-US" sz="2000" dirty="0"/>
              <a:t>, </a:t>
            </a:r>
            <a:r>
              <a:rPr lang="en-US" sz="2000" dirty="0" smtClean="0"/>
              <a:t>and Chip-Select signals</a:t>
            </a:r>
          </a:p>
          <a:p>
            <a:endParaRPr lang="en-US" sz="2000" dirty="0"/>
          </a:p>
          <a:p>
            <a:r>
              <a:rPr lang="en-US" sz="2000" dirty="0" smtClean="0">
                <a:solidFill>
                  <a:srgbClr val="FF0000"/>
                </a:solidFill>
              </a:rPr>
              <a:t>PK6 </a:t>
            </a:r>
            <a:r>
              <a:rPr lang="en-US" sz="2000" dirty="0">
                <a:solidFill>
                  <a:srgbClr val="FF0000"/>
                </a:solidFill>
              </a:rPr>
              <a:t>pin is only available </a:t>
            </a:r>
            <a:r>
              <a:rPr lang="en-US" sz="2000" dirty="0" smtClean="0">
                <a:solidFill>
                  <a:srgbClr val="FF0000"/>
                </a:solidFill>
              </a:rPr>
              <a:t>in the </a:t>
            </a:r>
            <a:r>
              <a:rPr lang="en-US" sz="2000" dirty="0">
                <a:solidFill>
                  <a:srgbClr val="FF0000"/>
                </a:solidFill>
              </a:rPr>
              <a:t>H sub family </a:t>
            </a:r>
            <a:r>
              <a:rPr lang="en-US" sz="2000" dirty="0"/>
              <a:t>( </a:t>
            </a:r>
            <a:r>
              <a:rPr lang="en-US" sz="2000" dirty="0" smtClean="0"/>
              <a:t>not available </a:t>
            </a:r>
            <a:r>
              <a:rPr lang="en-US" sz="2000" dirty="0"/>
              <a:t>in </a:t>
            </a:r>
            <a:r>
              <a:rPr lang="en-US" sz="2000" dirty="0" smtClean="0"/>
              <a:t>M9S12DP256 used </a:t>
            </a:r>
            <a:r>
              <a:rPr lang="en-US" sz="2000" dirty="0"/>
              <a:t>in the lab)</a:t>
            </a:r>
            <a:endParaRPr lang="en-US" sz="1600" dirty="0"/>
          </a:p>
        </p:txBody>
      </p:sp>
      <p:graphicFrame>
        <p:nvGraphicFramePr>
          <p:cNvPr id="5" name="Object 5"/>
          <p:cNvGraphicFramePr>
            <a:graphicFrameLocks noChangeAspect="1"/>
          </p:cNvGraphicFramePr>
          <p:nvPr>
            <p:extLst>
              <p:ext uri="{D42A27DB-BD31-4B8C-83A1-F6EECF244321}">
                <p14:modId xmlns:p14="http://schemas.microsoft.com/office/powerpoint/2010/main" val="1572273"/>
              </p:ext>
            </p:extLst>
          </p:nvPr>
        </p:nvGraphicFramePr>
        <p:xfrm>
          <a:off x="4490678" y="2204864"/>
          <a:ext cx="4500389" cy="2880320"/>
        </p:xfrm>
        <a:graphic>
          <a:graphicData uri="http://schemas.openxmlformats.org/presentationml/2006/ole">
            <mc:AlternateContent xmlns:mc="http://schemas.openxmlformats.org/markup-compatibility/2006">
              <mc:Choice xmlns:v="urn:schemas-microsoft-com:vml" Requires="v">
                <p:oleObj spid="_x0000_s6215" name="Visio" r:id="rId3" imgW="3132987" imgH="2154877" progId="Visio.Drawing.11">
                  <p:embed/>
                </p:oleObj>
              </mc:Choice>
              <mc:Fallback>
                <p:oleObj name="Visio" r:id="rId3" imgW="3132987" imgH="215487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678" y="2204864"/>
                        <a:ext cx="4500389" cy="2880320"/>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1850907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Port T</a:t>
            </a:r>
            <a:endParaRPr lang="en-US" sz="3600" b="1" dirty="0"/>
          </a:p>
        </p:txBody>
      </p:sp>
      <p:sp>
        <p:nvSpPr>
          <p:cNvPr id="3" name="Content Placeholder 2"/>
          <p:cNvSpPr>
            <a:spLocks noGrp="1"/>
          </p:cNvSpPr>
          <p:nvPr>
            <p:ph sz="quarter" idx="1"/>
          </p:nvPr>
        </p:nvSpPr>
        <p:spPr>
          <a:xfrm>
            <a:off x="107504" y="1700808"/>
            <a:ext cx="8856984" cy="4493096"/>
          </a:xfrm>
        </p:spPr>
        <p:txBody>
          <a:bodyPr>
            <a:noAutofit/>
          </a:bodyPr>
          <a:lstStyle/>
          <a:p>
            <a:r>
              <a:rPr lang="en-US" sz="2000" dirty="0"/>
              <a:t>Has Port T Data Register (PTT), Port T Data Direction Register (DDRT), Port </a:t>
            </a:r>
            <a:r>
              <a:rPr lang="en-US" sz="2000" dirty="0" smtClean="0"/>
              <a:t>Input Register </a:t>
            </a:r>
            <a:r>
              <a:rPr lang="en-US" sz="2000" dirty="0"/>
              <a:t>(</a:t>
            </a:r>
            <a:r>
              <a:rPr lang="en-US" sz="2000" dirty="0">
                <a:solidFill>
                  <a:srgbClr val="FF0000"/>
                </a:solidFill>
              </a:rPr>
              <a:t>PTIT</a:t>
            </a:r>
            <a:r>
              <a:rPr lang="en-US" sz="2000" dirty="0"/>
              <a:t>), Reduced Drive Register (</a:t>
            </a:r>
            <a:r>
              <a:rPr lang="en-US" sz="2000" dirty="0">
                <a:solidFill>
                  <a:srgbClr val="FF0000"/>
                </a:solidFill>
              </a:rPr>
              <a:t>RDRT</a:t>
            </a:r>
            <a:r>
              <a:rPr lang="en-US" sz="2000" dirty="0"/>
              <a:t>), Pull Device Enable Register (</a:t>
            </a:r>
            <a:r>
              <a:rPr lang="en-US" sz="2000" dirty="0">
                <a:solidFill>
                  <a:srgbClr val="FF0000"/>
                </a:solidFill>
              </a:rPr>
              <a:t>PERT</a:t>
            </a:r>
            <a:r>
              <a:rPr lang="en-US" sz="2000" dirty="0" smtClean="0"/>
              <a:t>), and </a:t>
            </a:r>
            <a:r>
              <a:rPr lang="en-US" sz="2000" dirty="0"/>
              <a:t>Port Polarity Select Register (</a:t>
            </a:r>
            <a:r>
              <a:rPr lang="en-US" sz="2000" dirty="0">
                <a:solidFill>
                  <a:srgbClr val="FF0000"/>
                </a:solidFill>
              </a:rPr>
              <a:t>PPST</a:t>
            </a:r>
            <a:r>
              <a:rPr lang="en-US" sz="2000" dirty="0" smtClean="0"/>
              <a:t>).</a:t>
            </a:r>
          </a:p>
          <a:p>
            <a:pPr lvl="1"/>
            <a:r>
              <a:rPr lang="en-US" sz="1700" dirty="0"/>
              <a:t>The </a:t>
            </a:r>
            <a:r>
              <a:rPr lang="en-US" sz="1700" dirty="0">
                <a:solidFill>
                  <a:srgbClr val="FF0000"/>
                </a:solidFill>
              </a:rPr>
              <a:t>PTIT</a:t>
            </a:r>
            <a:r>
              <a:rPr lang="en-US" sz="1700" dirty="0"/>
              <a:t> register allows the user to read back the status of Port T pins.</a:t>
            </a:r>
          </a:p>
          <a:p>
            <a:pPr lvl="1"/>
            <a:r>
              <a:rPr lang="en-US" sz="1700" dirty="0" smtClean="0"/>
              <a:t>The </a:t>
            </a:r>
            <a:r>
              <a:rPr lang="en-US" sz="1700" dirty="0">
                <a:solidFill>
                  <a:srgbClr val="FF0000"/>
                </a:solidFill>
              </a:rPr>
              <a:t>RDRT</a:t>
            </a:r>
            <a:r>
              <a:rPr lang="en-US" sz="1700" dirty="0"/>
              <a:t> register can configure the drive strength (current output) of each port pin </a:t>
            </a:r>
            <a:r>
              <a:rPr lang="en-US" sz="1700" dirty="0" smtClean="0"/>
              <a:t>as either </a:t>
            </a:r>
            <a:r>
              <a:rPr lang="en-US" sz="1700" dirty="0"/>
              <a:t>full or reduced load.</a:t>
            </a:r>
          </a:p>
          <a:p>
            <a:pPr lvl="1"/>
            <a:r>
              <a:rPr lang="en-US" sz="1700" dirty="0" smtClean="0"/>
              <a:t>The </a:t>
            </a:r>
            <a:r>
              <a:rPr lang="en-US" sz="1700" dirty="0">
                <a:solidFill>
                  <a:srgbClr val="FF0000"/>
                </a:solidFill>
              </a:rPr>
              <a:t>PERT</a:t>
            </a:r>
            <a:r>
              <a:rPr lang="en-US" sz="1700" dirty="0"/>
              <a:t> register is used to enable an input Port T pin pull-up or pull-down device.</a:t>
            </a:r>
          </a:p>
          <a:p>
            <a:pPr lvl="1"/>
            <a:r>
              <a:rPr lang="en-US" sz="1700" dirty="0" smtClean="0"/>
              <a:t>The </a:t>
            </a:r>
            <a:r>
              <a:rPr lang="en-US" sz="1700" dirty="0">
                <a:solidFill>
                  <a:srgbClr val="FF0000"/>
                </a:solidFill>
              </a:rPr>
              <a:t>PPST</a:t>
            </a:r>
            <a:r>
              <a:rPr lang="en-US" sz="1700" dirty="0"/>
              <a:t> register selects whether a pull-down or pull-up device is connected to </a:t>
            </a:r>
            <a:r>
              <a:rPr lang="en-US" sz="1700" dirty="0" smtClean="0"/>
              <a:t>the pin.</a:t>
            </a:r>
          </a:p>
          <a:p>
            <a:pPr lvl="1"/>
            <a:endParaRPr lang="en-US" sz="800" dirty="0"/>
          </a:p>
        </p:txBody>
      </p:sp>
    </p:spTree>
    <p:extLst>
      <p:ext uri="{BB962C8B-B14F-4D97-AF65-F5344CB8AC3E}">
        <p14:creationId xmlns:p14="http://schemas.microsoft.com/office/powerpoint/2010/main" val="2842080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Port T (1of 2)</a:t>
            </a:r>
            <a:endParaRPr lang="en-US" sz="3600" dirty="0"/>
          </a:p>
        </p:txBody>
      </p:sp>
      <p:sp>
        <p:nvSpPr>
          <p:cNvPr id="3" name="Content Placeholder 2"/>
          <p:cNvSpPr>
            <a:spLocks noGrp="1"/>
          </p:cNvSpPr>
          <p:nvPr>
            <p:ph sz="quarter" idx="1"/>
          </p:nvPr>
        </p:nvSpPr>
        <p:spPr>
          <a:xfrm>
            <a:off x="107504" y="1412776"/>
            <a:ext cx="8856984" cy="4493096"/>
          </a:xfrm>
        </p:spPr>
        <p:txBody>
          <a:bodyPr>
            <a:noAutofit/>
          </a:bodyPr>
          <a:lstStyle/>
          <a:p>
            <a:pPr lvl="1"/>
            <a:endParaRPr lang="en-US" sz="800" dirty="0"/>
          </a:p>
          <a:p>
            <a:r>
              <a:rPr lang="en-US" sz="2000" dirty="0" smtClean="0"/>
              <a:t>Port </a:t>
            </a:r>
            <a:r>
              <a:rPr lang="en-US" sz="2000" dirty="0"/>
              <a:t>T pins are also used as timer input capture/output compare pin</a:t>
            </a:r>
          </a:p>
          <a:p>
            <a:r>
              <a:rPr lang="en-US" sz="2000" dirty="0" smtClean="0"/>
              <a:t>All </a:t>
            </a:r>
            <a:r>
              <a:rPr lang="en-US" sz="2000" dirty="0"/>
              <a:t>pins on the port T can be used as </a:t>
            </a:r>
            <a:r>
              <a:rPr lang="en-US" sz="2000" dirty="0" smtClean="0"/>
              <a:t>general and can also </a:t>
            </a:r>
            <a:r>
              <a:rPr lang="en-US" sz="2000" dirty="0"/>
              <a:t>be used as input capture or </a:t>
            </a:r>
            <a:r>
              <a:rPr lang="en-US" sz="2000" dirty="0" smtClean="0"/>
              <a:t>output compare </a:t>
            </a:r>
            <a:r>
              <a:rPr lang="en-US" sz="2000" dirty="0"/>
              <a:t>pins</a:t>
            </a:r>
          </a:p>
          <a:p>
            <a:r>
              <a:rPr lang="en-US" sz="2000" dirty="0" smtClean="0">
                <a:solidFill>
                  <a:srgbClr val="FF0000"/>
                </a:solidFill>
              </a:rPr>
              <a:t>Input </a:t>
            </a:r>
            <a:r>
              <a:rPr lang="en-US" sz="2000" dirty="0">
                <a:solidFill>
                  <a:srgbClr val="FF0000"/>
                </a:solidFill>
              </a:rPr>
              <a:t>Capture </a:t>
            </a:r>
            <a:r>
              <a:rPr lang="en-US" sz="2000" dirty="0" smtClean="0"/>
              <a:t>-&gt; </a:t>
            </a:r>
            <a:r>
              <a:rPr lang="en-US" sz="2000" dirty="0"/>
              <a:t>Used to capture </a:t>
            </a:r>
            <a:r>
              <a:rPr lang="en-US" sz="2000" dirty="0" smtClean="0"/>
              <a:t>periodic Square </a:t>
            </a:r>
            <a:r>
              <a:rPr lang="en-US" sz="2000" dirty="0"/>
              <a:t>wave signals</a:t>
            </a:r>
          </a:p>
          <a:p>
            <a:r>
              <a:rPr lang="en-US" sz="2000" dirty="0" smtClean="0">
                <a:solidFill>
                  <a:srgbClr val="FF0000"/>
                </a:solidFill>
              </a:rPr>
              <a:t>Output </a:t>
            </a:r>
            <a:r>
              <a:rPr lang="en-US" sz="2000" dirty="0">
                <a:solidFill>
                  <a:srgbClr val="FF0000"/>
                </a:solidFill>
              </a:rPr>
              <a:t>Compare </a:t>
            </a:r>
            <a:r>
              <a:rPr lang="en-US" sz="2000" dirty="0" smtClean="0"/>
              <a:t>-&gt; </a:t>
            </a:r>
            <a:r>
              <a:rPr lang="en-US" sz="2000" dirty="0"/>
              <a:t>Used to </a:t>
            </a:r>
            <a:r>
              <a:rPr lang="en-US" sz="2000" dirty="0" smtClean="0"/>
              <a:t>generate periodic </a:t>
            </a:r>
            <a:r>
              <a:rPr lang="en-US" sz="2000" dirty="0"/>
              <a:t>Square wave signals</a:t>
            </a:r>
          </a:p>
          <a:p>
            <a:r>
              <a:rPr lang="en-US" sz="2000" dirty="0" smtClean="0"/>
              <a:t>Port </a:t>
            </a:r>
            <a:r>
              <a:rPr lang="en-US" sz="2000" dirty="0"/>
              <a:t>T can only be used as general </a:t>
            </a:r>
            <a:r>
              <a:rPr lang="en-US" sz="2000" dirty="0" smtClean="0"/>
              <a:t>purpose I/O </a:t>
            </a:r>
            <a:r>
              <a:rPr lang="en-US" sz="2000" dirty="0"/>
              <a:t>when not being used for input </a:t>
            </a:r>
            <a:r>
              <a:rPr lang="en-US" sz="2000" dirty="0" smtClean="0"/>
              <a:t>capture or </a:t>
            </a:r>
            <a:r>
              <a:rPr lang="en-US" sz="2000" dirty="0"/>
              <a:t>output compare functions</a:t>
            </a:r>
            <a:endParaRPr lang="en-US" sz="1600" dirty="0"/>
          </a:p>
        </p:txBody>
      </p:sp>
      <p:graphicFrame>
        <p:nvGraphicFramePr>
          <p:cNvPr id="4" name="Object 4"/>
          <p:cNvGraphicFramePr>
            <a:graphicFrameLocks noChangeAspect="1"/>
          </p:cNvGraphicFramePr>
          <p:nvPr>
            <p:extLst>
              <p:ext uri="{D42A27DB-BD31-4B8C-83A1-F6EECF244321}">
                <p14:modId xmlns:p14="http://schemas.microsoft.com/office/powerpoint/2010/main" val="3082533275"/>
              </p:ext>
            </p:extLst>
          </p:nvPr>
        </p:nvGraphicFramePr>
        <p:xfrm>
          <a:off x="2378583" y="4293096"/>
          <a:ext cx="4314825" cy="2509837"/>
        </p:xfrm>
        <a:graphic>
          <a:graphicData uri="http://schemas.openxmlformats.org/presentationml/2006/ole">
            <mc:AlternateContent xmlns:mc="http://schemas.openxmlformats.org/markup-compatibility/2006">
              <mc:Choice xmlns:v="urn:schemas-microsoft-com:vml" Requires="v">
                <p:oleObj spid="_x0000_s7237" name="Visio" r:id="rId3" imgW="3132987" imgH="2167506" progId="Visio.Drawing.11">
                  <p:embed/>
                </p:oleObj>
              </mc:Choice>
              <mc:Fallback>
                <p:oleObj name="Visio" r:id="rId3" imgW="3132987" imgH="216750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583" y="4293096"/>
                        <a:ext cx="4314825" cy="250983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4133526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1880"/>
            <a:ext cx="8153400" cy="990600"/>
          </a:xfrm>
        </p:spPr>
        <p:txBody>
          <a:bodyPr>
            <a:normAutofit/>
          </a:bodyPr>
          <a:lstStyle/>
          <a:p>
            <a:r>
              <a:rPr lang="en-US" sz="3600" dirty="0" smtClean="0"/>
              <a:t>Port T (2 of 2)</a:t>
            </a:r>
            <a:endParaRPr lang="en-US" sz="3600" dirty="0"/>
          </a:p>
        </p:txBody>
      </p:sp>
      <p:graphicFrame>
        <p:nvGraphicFramePr>
          <p:cNvPr id="6" name="Object 3"/>
          <p:cNvGraphicFramePr>
            <a:graphicFrameLocks noChangeAspect="1"/>
          </p:cNvGraphicFramePr>
          <p:nvPr>
            <p:extLst>
              <p:ext uri="{D42A27DB-BD31-4B8C-83A1-F6EECF244321}">
                <p14:modId xmlns:p14="http://schemas.microsoft.com/office/powerpoint/2010/main" val="2994993998"/>
              </p:ext>
            </p:extLst>
          </p:nvPr>
        </p:nvGraphicFramePr>
        <p:xfrm>
          <a:off x="1601788" y="700609"/>
          <a:ext cx="6072187" cy="1792287"/>
        </p:xfrm>
        <a:graphic>
          <a:graphicData uri="http://schemas.openxmlformats.org/presentationml/2006/ole">
            <mc:AlternateContent xmlns:mc="http://schemas.openxmlformats.org/markup-compatibility/2006">
              <mc:Choice xmlns:v="urn:schemas-microsoft-com:vml" Requires="v">
                <p:oleObj spid="_x0000_s8389" name="Visio" r:id="rId3" imgW="5024968" imgH="1507356" progId="Visio.Drawing.11">
                  <p:embed/>
                </p:oleObj>
              </mc:Choice>
              <mc:Fallback>
                <p:oleObj name="Visio" r:id="rId3" imgW="5024968" imgH="150735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88" y="700609"/>
                        <a:ext cx="6072187" cy="1792287"/>
                      </a:xfrm>
                      <a:prstGeom prst="rect">
                        <a:avLst/>
                      </a:prstGeom>
                      <a:solidFill>
                        <a:schemeClr val="bg1"/>
                      </a:solidFill>
                      <a:ln>
                        <a:noFill/>
                      </a:ln>
                      <a:effec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715426946"/>
              </p:ext>
            </p:extLst>
          </p:nvPr>
        </p:nvGraphicFramePr>
        <p:xfrm>
          <a:off x="1544638" y="2701975"/>
          <a:ext cx="6205537" cy="1735137"/>
        </p:xfrm>
        <a:graphic>
          <a:graphicData uri="http://schemas.openxmlformats.org/presentationml/2006/ole">
            <mc:AlternateContent xmlns:mc="http://schemas.openxmlformats.org/markup-compatibility/2006">
              <mc:Choice xmlns:v="urn:schemas-microsoft-com:vml" Requires="v">
                <p:oleObj spid="_x0000_s8390" name="Visio" r:id="rId5" imgW="5024968" imgH="1507356" progId="Visio.Drawing.11">
                  <p:embed/>
                </p:oleObj>
              </mc:Choice>
              <mc:Fallback>
                <p:oleObj name="Visio" r:id="rId5" imgW="5024968" imgH="150735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4638" y="2701975"/>
                        <a:ext cx="6205537" cy="1735137"/>
                      </a:xfrm>
                      <a:prstGeom prst="rect">
                        <a:avLst/>
                      </a:prstGeom>
                      <a:solidFill>
                        <a:schemeClr val="bg1"/>
                      </a:solidFill>
                      <a:ln>
                        <a:noFill/>
                      </a:ln>
                      <a:effec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3923343751"/>
              </p:ext>
            </p:extLst>
          </p:nvPr>
        </p:nvGraphicFramePr>
        <p:xfrm>
          <a:off x="1601788" y="4646439"/>
          <a:ext cx="6129337" cy="2166937"/>
        </p:xfrm>
        <a:graphic>
          <a:graphicData uri="http://schemas.openxmlformats.org/presentationml/2006/ole">
            <mc:AlternateContent xmlns:mc="http://schemas.openxmlformats.org/markup-compatibility/2006">
              <mc:Choice xmlns:v="urn:schemas-microsoft-com:vml" Requires="v">
                <p:oleObj spid="_x0000_s8391" name="Visio" r:id="rId7" imgW="5024968" imgH="1977380" progId="Visio.Drawing.11">
                  <p:embed/>
                </p:oleObj>
              </mc:Choice>
              <mc:Fallback>
                <p:oleObj name="Visio" r:id="rId7" imgW="5024968" imgH="197738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1788" y="4646439"/>
                        <a:ext cx="6129337" cy="216693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597320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Port S</a:t>
            </a:r>
            <a:endParaRPr lang="en-US" sz="3600" b="1" dirty="0"/>
          </a:p>
        </p:txBody>
      </p:sp>
      <p:sp>
        <p:nvSpPr>
          <p:cNvPr id="3" name="Content Placeholder 2"/>
          <p:cNvSpPr>
            <a:spLocks noGrp="1"/>
          </p:cNvSpPr>
          <p:nvPr>
            <p:ph sz="quarter" idx="1"/>
          </p:nvPr>
        </p:nvSpPr>
        <p:spPr>
          <a:xfrm>
            <a:off x="107504" y="1600200"/>
            <a:ext cx="4176464" cy="5141168"/>
          </a:xfrm>
        </p:spPr>
        <p:txBody>
          <a:bodyPr>
            <a:noAutofit/>
          </a:bodyPr>
          <a:lstStyle/>
          <a:p>
            <a:r>
              <a:rPr lang="pt-BR" sz="2200" dirty="0" smtClean="0"/>
              <a:t>Port </a:t>
            </a:r>
            <a:r>
              <a:rPr lang="pt-BR" sz="2200" dirty="0"/>
              <a:t>S has a port I/O </a:t>
            </a:r>
            <a:r>
              <a:rPr lang="pt-BR" sz="2200" dirty="0" smtClean="0"/>
              <a:t>register </a:t>
            </a:r>
            <a:r>
              <a:rPr lang="en-US" sz="2200" dirty="0" smtClean="0"/>
              <a:t>(</a:t>
            </a:r>
            <a:r>
              <a:rPr lang="en-US" sz="2200" dirty="0">
                <a:solidFill>
                  <a:srgbClr val="FF0000"/>
                </a:solidFill>
              </a:rPr>
              <a:t>PTS</a:t>
            </a:r>
            <a:r>
              <a:rPr lang="en-US" sz="2200" dirty="0"/>
              <a:t>), Port data </a:t>
            </a:r>
            <a:r>
              <a:rPr lang="en-US" sz="2200" dirty="0" smtClean="0"/>
              <a:t>direction register </a:t>
            </a:r>
            <a:r>
              <a:rPr lang="en-US" sz="2200" dirty="0"/>
              <a:t>(</a:t>
            </a:r>
            <a:r>
              <a:rPr lang="en-US" sz="2200" dirty="0">
                <a:solidFill>
                  <a:srgbClr val="FF0000"/>
                </a:solidFill>
              </a:rPr>
              <a:t>DDRS</a:t>
            </a:r>
            <a:r>
              <a:rPr lang="en-US" sz="2200" dirty="0"/>
              <a:t>)</a:t>
            </a:r>
          </a:p>
          <a:p>
            <a:r>
              <a:rPr lang="en-US" sz="2200" dirty="0" smtClean="0"/>
              <a:t>Port </a:t>
            </a:r>
            <a:r>
              <a:rPr lang="en-US" sz="2200" dirty="0"/>
              <a:t>S can be used as </a:t>
            </a:r>
            <a:r>
              <a:rPr lang="en-US" sz="2200" dirty="0" smtClean="0"/>
              <a:t>general purpose </a:t>
            </a:r>
            <a:r>
              <a:rPr lang="en-US" sz="2200" dirty="0"/>
              <a:t>I/O pins or </a:t>
            </a:r>
            <a:r>
              <a:rPr lang="en-US" sz="2200" dirty="0" smtClean="0"/>
              <a:t>serial interface </a:t>
            </a:r>
            <a:r>
              <a:rPr lang="en-US" sz="2200" dirty="0"/>
              <a:t>signals</a:t>
            </a:r>
          </a:p>
          <a:p>
            <a:r>
              <a:rPr lang="en-US" sz="2200" dirty="0" smtClean="0"/>
              <a:t>PS0 </a:t>
            </a:r>
            <a:r>
              <a:rPr lang="en-US" sz="2200" dirty="0"/>
              <a:t>– PS3</a:t>
            </a:r>
          </a:p>
          <a:p>
            <a:pPr lvl="1"/>
            <a:r>
              <a:rPr lang="en-US" sz="1800" dirty="0"/>
              <a:t>– General purpose I/O</a:t>
            </a:r>
          </a:p>
          <a:p>
            <a:pPr lvl="1"/>
            <a:r>
              <a:rPr lang="en-US" sz="1800" dirty="0"/>
              <a:t>– SCI0 </a:t>
            </a:r>
            <a:r>
              <a:rPr lang="en-US" sz="1800" dirty="0" smtClean="0"/>
              <a:t>-&gt; </a:t>
            </a:r>
            <a:r>
              <a:rPr lang="en-US" sz="1800" dirty="0"/>
              <a:t>Receiver/Transmitter</a:t>
            </a:r>
            <a:r>
              <a:rPr lang="en-US" sz="1800" dirty="0" smtClean="0"/>
              <a:t>,</a:t>
            </a:r>
            <a:endParaRPr lang="en-US" sz="1800" dirty="0"/>
          </a:p>
          <a:p>
            <a:pPr lvl="1"/>
            <a:r>
              <a:rPr lang="en-US" sz="1800" dirty="0" smtClean="0"/>
              <a:t>- SCI1 -&gt; Receiver/Transmitter</a:t>
            </a:r>
            <a:endParaRPr lang="en-US" sz="1800" dirty="0"/>
          </a:p>
          <a:p>
            <a:r>
              <a:rPr lang="en-US" sz="2200" dirty="0" smtClean="0"/>
              <a:t>PS4 </a:t>
            </a:r>
            <a:r>
              <a:rPr lang="en-US" sz="2200" dirty="0"/>
              <a:t>– PS7</a:t>
            </a:r>
          </a:p>
          <a:p>
            <a:pPr lvl="1"/>
            <a:r>
              <a:rPr lang="en-US" sz="1800" dirty="0"/>
              <a:t>– General purpose I/O</a:t>
            </a:r>
          </a:p>
          <a:p>
            <a:pPr lvl="1"/>
            <a:r>
              <a:rPr lang="en-US" sz="1800" dirty="0"/>
              <a:t>– Serial Peripheral Interface pins</a:t>
            </a:r>
            <a:endParaRPr lang="en-US" sz="1400" dirty="0"/>
          </a:p>
        </p:txBody>
      </p:sp>
      <p:graphicFrame>
        <p:nvGraphicFramePr>
          <p:cNvPr id="6" name="Object 5"/>
          <p:cNvGraphicFramePr>
            <a:graphicFrameLocks noChangeAspect="1"/>
          </p:cNvGraphicFramePr>
          <p:nvPr>
            <p:extLst>
              <p:ext uri="{D42A27DB-BD31-4B8C-83A1-F6EECF244321}">
                <p14:modId xmlns:p14="http://schemas.microsoft.com/office/powerpoint/2010/main" val="155291898"/>
              </p:ext>
            </p:extLst>
          </p:nvPr>
        </p:nvGraphicFramePr>
        <p:xfrm>
          <a:off x="4283968" y="2492896"/>
          <a:ext cx="4653404" cy="2668711"/>
        </p:xfrm>
        <a:graphic>
          <a:graphicData uri="http://schemas.openxmlformats.org/presentationml/2006/ole">
            <mc:AlternateContent xmlns:mc="http://schemas.openxmlformats.org/markup-compatibility/2006">
              <mc:Choice xmlns:v="urn:schemas-microsoft-com:vml" Requires="v">
                <p:oleObj spid="_x0000_s9283" name="Visio" r:id="rId3" imgW="3132987" imgH="2167506" progId="Visio.Drawing.11">
                  <p:embed/>
                </p:oleObj>
              </mc:Choice>
              <mc:Fallback>
                <p:oleObj name="Visio" r:id="rId3" imgW="3132987" imgH="216750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492896"/>
                        <a:ext cx="4653404" cy="2668711"/>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587784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Port M</a:t>
            </a:r>
            <a:endParaRPr lang="en-US" sz="3600" b="1" dirty="0"/>
          </a:p>
        </p:txBody>
      </p:sp>
      <p:sp>
        <p:nvSpPr>
          <p:cNvPr id="3" name="Content Placeholder 2"/>
          <p:cNvSpPr>
            <a:spLocks noGrp="1"/>
          </p:cNvSpPr>
          <p:nvPr>
            <p:ph sz="quarter" idx="1"/>
          </p:nvPr>
        </p:nvSpPr>
        <p:spPr>
          <a:xfrm>
            <a:off x="107504" y="1600200"/>
            <a:ext cx="4176464" cy="5141168"/>
          </a:xfrm>
        </p:spPr>
        <p:txBody>
          <a:bodyPr>
            <a:noAutofit/>
          </a:bodyPr>
          <a:lstStyle/>
          <a:p>
            <a:r>
              <a:rPr lang="en-US" sz="2200" dirty="0" smtClean="0"/>
              <a:t>General </a:t>
            </a:r>
            <a:r>
              <a:rPr lang="en-US" sz="2200" dirty="0"/>
              <a:t>Purpose I/O </a:t>
            </a:r>
            <a:r>
              <a:rPr lang="en-US" sz="2200" dirty="0" smtClean="0"/>
              <a:t>or Serial </a:t>
            </a:r>
            <a:r>
              <a:rPr lang="en-US" sz="2200" dirty="0"/>
              <a:t>Peripheral </a:t>
            </a:r>
            <a:r>
              <a:rPr lang="en-US" sz="2200" dirty="0" smtClean="0"/>
              <a:t>Interface (</a:t>
            </a:r>
            <a:r>
              <a:rPr lang="en-US" sz="2200" dirty="0"/>
              <a:t>SPI) or support CAN bus</a:t>
            </a:r>
          </a:p>
          <a:p>
            <a:r>
              <a:rPr lang="en-US" sz="2200" dirty="0" smtClean="0"/>
              <a:t>Port </a:t>
            </a:r>
            <a:r>
              <a:rPr lang="en-US" sz="2200" dirty="0"/>
              <a:t>M has all </a:t>
            </a:r>
            <a:r>
              <a:rPr lang="en-US" sz="2200" dirty="0" smtClean="0"/>
              <a:t>the equivalent </a:t>
            </a:r>
            <a:r>
              <a:rPr lang="en-US" sz="2200" dirty="0"/>
              <a:t>registers </a:t>
            </a:r>
            <a:r>
              <a:rPr lang="en-US" sz="2200" dirty="0" smtClean="0"/>
              <a:t>that Port </a:t>
            </a:r>
            <a:r>
              <a:rPr lang="en-US" sz="2200" dirty="0"/>
              <a:t>S has and also </a:t>
            </a:r>
            <a:r>
              <a:rPr lang="en-US" sz="2200" dirty="0" smtClean="0"/>
              <a:t>a module </a:t>
            </a:r>
            <a:r>
              <a:rPr lang="en-US" sz="2200" dirty="0"/>
              <a:t>routing </a:t>
            </a:r>
            <a:r>
              <a:rPr lang="en-US" sz="2200" dirty="0" smtClean="0"/>
              <a:t>register (</a:t>
            </a:r>
            <a:r>
              <a:rPr lang="en-US" sz="2200" dirty="0"/>
              <a:t>MODRR</a:t>
            </a:r>
            <a:r>
              <a:rPr lang="en-US" sz="2200" dirty="0" smtClean="0"/>
              <a:t>).</a:t>
            </a:r>
          </a:p>
          <a:p>
            <a:endParaRPr lang="en-US" sz="2200" dirty="0"/>
          </a:p>
          <a:p>
            <a:pPr lvl="1"/>
            <a:r>
              <a:rPr lang="en-US" sz="2000" dirty="0" smtClean="0"/>
              <a:t>The </a:t>
            </a:r>
            <a:r>
              <a:rPr lang="en-US" sz="2000" dirty="0"/>
              <a:t>MODRR configures </a:t>
            </a:r>
            <a:r>
              <a:rPr lang="en-US" sz="2000" dirty="0" smtClean="0"/>
              <a:t>the rerouting </a:t>
            </a:r>
            <a:r>
              <a:rPr lang="en-US" sz="2000" dirty="0"/>
              <a:t>of CAN0, CAN4</a:t>
            </a:r>
            <a:r>
              <a:rPr lang="en-US" sz="2000" dirty="0" smtClean="0"/>
              <a:t>, SPI0</a:t>
            </a:r>
            <a:r>
              <a:rPr lang="en-US" sz="2000" dirty="0"/>
              <a:t>, SPI1, and SPI2 </a:t>
            </a:r>
            <a:r>
              <a:rPr lang="en-US" sz="2000" dirty="0" smtClean="0"/>
              <a:t>on defined </a:t>
            </a:r>
            <a:r>
              <a:rPr lang="en-US" sz="2000" dirty="0"/>
              <a:t>port pins.</a:t>
            </a:r>
          </a:p>
        </p:txBody>
      </p:sp>
      <p:graphicFrame>
        <p:nvGraphicFramePr>
          <p:cNvPr id="5" name="Object 4"/>
          <p:cNvGraphicFramePr>
            <a:graphicFrameLocks noChangeAspect="1"/>
          </p:cNvGraphicFramePr>
          <p:nvPr>
            <p:extLst>
              <p:ext uri="{D42A27DB-BD31-4B8C-83A1-F6EECF244321}">
                <p14:modId xmlns:p14="http://schemas.microsoft.com/office/powerpoint/2010/main" val="625352584"/>
              </p:ext>
            </p:extLst>
          </p:nvPr>
        </p:nvGraphicFramePr>
        <p:xfrm>
          <a:off x="4791431" y="2284274"/>
          <a:ext cx="4173058" cy="2872918"/>
        </p:xfrm>
        <a:graphic>
          <a:graphicData uri="http://schemas.openxmlformats.org/presentationml/2006/ole">
            <mc:AlternateContent xmlns:mc="http://schemas.openxmlformats.org/markup-compatibility/2006">
              <mc:Choice xmlns:v="urn:schemas-microsoft-com:vml" Requires="v">
                <p:oleObj spid="_x0000_s10305" name="Visio" r:id="rId3" imgW="3132987" imgH="2154877" progId="Visio.Drawing.11">
                  <p:embed/>
                </p:oleObj>
              </mc:Choice>
              <mc:Fallback>
                <p:oleObj name="Visio" r:id="rId3" imgW="3132987" imgH="215487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431" y="2284274"/>
                        <a:ext cx="4173058" cy="2872918"/>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533746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Overview of </a:t>
            </a:r>
            <a:r>
              <a:rPr lang="en-US" sz="3600" b="1" dirty="0" smtClean="0"/>
              <a:t>HCS12 Parallel </a:t>
            </a:r>
            <a:r>
              <a:rPr lang="en-US" sz="3600" b="1" dirty="0"/>
              <a:t>Ports (1 of 3)</a:t>
            </a:r>
          </a:p>
        </p:txBody>
      </p:sp>
      <p:sp>
        <p:nvSpPr>
          <p:cNvPr id="3" name="Content Placeholder 2"/>
          <p:cNvSpPr>
            <a:spLocks noGrp="1"/>
          </p:cNvSpPr>
          <p:nvPr>
            <p:ph sz="quarter" idx="1"/>
          </p:nvPr>
        </p:nvSpPr>
        <p:spPr>
          <a:xfrm>
            <a:off x="107504" y="1600200"/>
            <a:ext cx="8658544" cy="4495800"/>
          </a:xfrm>
        </p:spPr>
        <p:txBody>
          <a:bodyPr>
            <a:normAutofit/>
          </a:bodyPr>
          <a:lstStyle/>
          <a:p>
            <a:r>
              <a:rPr lang="en-US" sz="2800" dirty="0"/>
              <a:t>All I/O pins serve multiple functions.</a:t>
            </a:r>
          </a:p>
          <a:p>
            <a:pPr lvl="1"/>
            <a:r>
              <a:rPr lang="en-US" sz="2400" dirty="0" smtClean="0"/>
              <a:t>When </a:t>
            </a:r>
            <a:r>
              <a:rPr lang="en-US" sz="2400" dirty="0"/>
              <a:t>a peripheral function is enabled, its associated pins </a:t>
            </a:r>
            <a:r>
              <a:rPr lang="en-US" sz="2400" dirty="0" smtClean="0"/>
              <a:t>cannot be </a:t>
            </a:r>
            <a:r>
              <a:rPr lang="en-US" sz="2400" dirty="0"/>
              <a:t>used as general purpose I/O pins</a:t>
            </a:r>
            <a:r>
              <a:rPr lang="en-US" sz="2400" dirty="0" smtClean="0"/>
              <a:t>.</a:t>
            </a:r>
          </a:p>
          <a:p>
            <a:pPr lvl="1"/>
            <a:endParaRPr lang="en-US" sz="2400" dirty="0"/>
          </a:p>
          <a:p>
            <a:r>
              <a:rPr lang="en-US" sz="2800" dirty="0" smtClean="0"/>
              <a:t>Each </a:t>
            </a:r>
            <a:r>
              <a:rPr lang="en-US" sz="2800" dirty="0"/>
              <a:t>I/O port has several registers to support its operation.</a:t>
            </a:r>
          </a:p>
          <a:p>
            <a:pPr lvl="1"/>
            <a:r>
              <a:rPr lang="en-US" sz="2400" dirty="0" smtClean="0"/>
              <a:t>Registers </a:t>
            </a:r>
            <a:r>
              <a:rPr lang="en-US" sz="2400" dirty="0"/>
              <a:t>related to I/O ports have been assigned a </a:t>
            </a:r>
            <a:r>
              <a:rPr lang="en-US" sz="2400" dirty="0" smtClean="0"/>
              <a:t>mnemonic name </a:t>
            </a:r>
            <a:r>
              <a:rPr lang="en-US" sz="2400" dirty="0"/>
              <a:t>and the user can use these names to refer to them.</a:t>
            </a:r>
          </a:p>
        </p:txBody>
      </p:sp>
    </p:spTree>
    <p:extLst>
      <p:ext uri="{BB962C8B-B14F-4D97-AF65-F5344CB8AC3E}">
        <p14:creationId xmlns:p14="http://schemas.microsoft.com/office/powerpoint/2010/main" val="40405304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Port H, J, and P</a:t>
            </a:r>
          </a:p>
        </p:txBody>
      </p:sp>
      <p:sp>
        <p:nvSpPr>
          <p:cNvPr id="3" name="Content Placeholder 2"/>
          <p:cNvSpPr>
            <a:spLocks noGrp="1"/>
          </p:cNvSpPr>
          <p:nvPr>
            <p:ph sz="quarter" idx="1"/>
          </p:nvPr>
        </p:nvSpPr>
        <p:spPr>
          <a:xfrm>
            <a:off x="179512" y="1196752"/>
            <a:ext cx="8928992" cy="5832648"/>
          </a:xfrm>
        </p:spPr>
        <p:txBody>
          <a:bodyPr>
            <a:noAutofit/>
          </a:bodyPr>
          <a:lstStyle/>
          <a:p>
            <a:r>
              <a:rPr lang="en-US" sz="2200" dirty="0" smtClean="0"/>
              <a:t>These </a:t>
            </a:r>
            <a:r>
              <a:rPr lang="en-US" sz="2200" dirty="0"/>
              <a:t>three I/O ports have the same set of registers: </a:t>
            </a:r>
          </a:p>
          <a:p>
            <a:pPr lvl="2"/>
            <a:r>
              <a:rPr lang="en-US" sz="1600" dirty="0" smtClean="0"/>
              <a:t>Port </a:t>
            </a:r>
            <a:r>
              <a:rPr lang="en-US" sz="1600" dirty="0"/>
              <a:t>I/O register (PTH, PTJ, PTP)</a:t>
            </a:r>
          </a:p>
          <a:p>
            <a:pPr lvl="2"/>
            <a:r>
              <a:rPr lang="en-US" sz="1600" dirty="0" smtClean="0"/>
              <a:t>Port </a:t>
            </a:r>
            <a:r>
              <a:rPr lang="en-US" sz="1600" dirty="0"/>
              <a:t>Input Register (PTIH, PTIJ, PTIP)</a:t>
            </a:r>
          </a:p>
          <a:p>
            <a:pPr lvl="2"/>
            <a:r>
              <a:rPr lang="en-US" sz="1600" dirty="0" smtClean="0"/>
              <a:t>Port </a:t>
            </a:r>
            <a:r>
              <a:rPr lang="en-US" sz="1600" dirty="0"/>
              <a:t>Data Direction Register (DDRH, DDRJ, DDRP)</a:t>
            </a:r>
          </a:p>
          <a:p>
            <a:pPr lvl="2"/>
            <a:r>
              <a:rPr lang="en-US" sz="1600" dirty="0" smtClean="0"/>
              <a:t>Port </a:t>
            </a:r>
            <a:r>
              <a:rPr lang="en-US" sz="1600" dirty="0"/>
              <a:t>Reduced Drive Register (RDRH, RDRJ, RDRP)</a:t>
            </a:r>
          </a:p>
          <a:p>
            <a:pPr lvl="2"/>
            <a:r>
              <a:rPr lang="en-US" sz="1600" dirty="0" smtClean="0"/>
              <a:t>Port </a:t>
            </a:r>
            <a:r>
              <a:rPr lang="en-US" sz="1600" dirty="0"/>
              <a:t>Pull Device Enable Register (PERH, PERJ, PERP)</a:t>
            </a:r>
          </a:p>
          <a:p>
            <a:pPr lvl="2"/>
            <a:r>
              <a:rPr lang="en-US" sz="1600" dirty="0" smtClean="0"/>
              <a:t>Port </a:t>
            </a:r>
            <a:r>
              <a:rPr lang="en-US" sz="1600" dirty="0"/>
              <a:t>Polarity Select Register (PPSH, PPSJ, PPSP)</a:t>
            </a:r>
          </a:p>
          <a:p>
            <a:pPr lvl="2"/>
            <a:r>
              <a:rPr lang="en-US" sz="1600" dirty="0" smtClean="0"/>
              <a:t>Port </a:t>
            </a:r>
            <a:r>
              <a:rPr lang="en-US" sz="1600" dirty="0"/>
              <a:t>Interrupt Enable Register (PIEH, PIEJ, PIEP)</a:t>
            </a:r>
          </a:p>
          <a:p>
            <a:pPr lvl="2"/>
            <a:r>
              <a:rPr lang="en-US" sz="1600" dirty="0" smtClean="0"/>
              <a:t>Port </a:t>
            </a:r>
            <a:r>
              <a:rPr lang="en-US" sz="1600" dirty="0"/>
              <a:t>Interrupt Flag Register (PIFH, PIFJ, PIFP) </a:t>
            </a:r>
            <a:endParaRPr lang="en-US" sz="1600" dirty="0" smtClean="0"/>
          </a:p>
          <a:p>
            <a:pPr lvl="2"/>
            <a:endParaRPr lang="en-US" sz="1600" dirty="0" smtClean="0"/>
          </a:p>
          <a:p>
            <a:r>
              <a:rPr lang="en-US" sz="2200" dirty="0" smtClean="0"/>
              <a:t>The </a:t>
            </a:r>
            <a:r>
              <a:rPr lang="en-US" sz="2200" dirty="0">
                <a:solidFill>
                  <a:srgbClr val="FF0000"/>
                </a:solidFill>
              </a:rPr>
              <a:t>Port Interrupt Register </a:t>
            </a:r>
            <a:r>
              <a:rPr lang="en-US" sz="2200" dirty="0"/>
              <a:t>allows the user to </a:t>
            </a:r>
            <a:r>
              <a:rPr lang="en-US" sz="2200" dirty="0" smtClean="0">
                <a:solidFill>
                  <a:srgbClr val="FF0000"/>
                </a:solidFill>
              </a:rPr>
              <a:t>enable interrupts </a:t>
            </a:r>
            <a:r>
              <a:rPr lang="en-US" sz="2200" dirty="0"/>
              <a:t>on these three ports.</a:t>
            </a:r>
          </a:p>
          <a:p>
            <a:pPr lvl="1"/>
            <a:r>
              <a:rPr lang="en-US" sz="2000" dirty="0" smtClean="0"/>
              <a:t>These </a:t>
            </a:r>
            <a:r>
              <a:rPr lang="en-US" sz="2000" dirty="0"/>
              <a:t>ports have edge-triggered interrupt capability in the </a:t>
            </a:r>
            <a:r>
              <a:rPr lang="en-US" sz="2000" dirty="0" smtClean="0"/>
              <a:t>wired- OR </a:t>
            </a:r>
            <a:r>
              <a:rPr lang="en-US" sz="2000" dirty="0"/>
              <a:t>fashion.</a:t>
            </a:r>
          </a:p>
          <a:p>
            <a:pPr lvl="1"/>
            <a:r>
              <a:rPr lang="en-US" sz="2000" dirty="0" smtClean="0"/>
              <a:t>The </a:t>
            </a:r>
            <a:r>
              <a:rPr lang="en-US" sz="2000" dirty="0"/>
              <a:t>interrupt edges can be rising or falling and are </a:t>
            </a:r>
            <a:r>
              <a:rPr lang="en-US" sz="2000" dirty="0" smtClean="0"/>
              <a:t>programmed through </a:t>
            </a:r>
            <a:r>
              <a:rPr lang="en-US" sz="2000" dirty="0"/>
              <a:t>Port Device Enable Register and Port Polarity </a:t>
            </a:r>
            <a:r>
              <a:rPr lang="en-US" sz="2000" dirty="0" smtClean="0"/>
              <a:t>Select Register</a:t>
            </a:r>
            <a:r>
              <a:rPr lang="en-US" sz="2100" dirty="0"/>
              <a:t>.</a:t>
            </a:r>
          </a:p>
          <a:p>
            <a:r>
              <a:rPr lang="en-US" sz="2200" dirty="0" smtClean="0"/>
              <a:t>The </a:t>
            </a:r>
            <a:r>
              <a:rPr lang="en-US" sz="2200" dirty="0"/>
              <a:t>SPI function pins (Port M) can be rerouted to Port </a:t>
            </a:r>
            <a:r>
              <a:rPr lang="en-US" sz="2200" dirty="0" smtClean="0"/>
              <a:t>H and </a:t>
            </a:r>
            <a:r>
              <a:rPr lang="en-US" sz="2200" dirty="0"/>
              <a:t>P.</a:t>
            </a:r>
          </a:p>
        </p:txBody>
      </p:sp>
    </p:spTree>
    <p:extLst>
      <p:ext uri="{BB962C8B-B14F-4D97-AF65-F5344CB8AC3E}">
        <p14:creationId xmlns:p14="http://schemas.microsoft.com/office/powerpoint/2010/main" val="3914417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Port H, J, and P</a:t>
            </a:r>
          </a:p>
        </p:txBody>
      </p:sp>
      <p:graphicFrame>
        <p:nvGraphicFramePr>
          <p:cNvPr id="5" name="Object 4"/>
          <p:cNvGraphicFramePr>
            <a:graphicFrameLocks noChangeAspect="1"/>
          </p:cNvGraphicFramePr>
          <p:nvPr>
            <p:extLst>
              <p:ext uri="{D42A27DB-BD31-4B8C-83A1-F6EECF244321}">
                <p14:modId xmlns:p14="http://schemas.microsoft.com/office/powerpoint/2010/main" val="3722277630"/>
              </p:ext>
            </p:extLst>
          </p:nvPr>
        </p:nvGraphicFramePr>
        <p:xfrm>
          <a:off x="1092737" y="1772816"/>
          <a:ext cx="6920544" cy="2028701"/>
        </p:xfrm>
        <a:graphic>
          <a:graphicData uri="http://schemas.openxmlformats.org/presentationml/2006/ole">
            <mc:AlternateContent xmlns:mc="http://schemas.openxmlformats.org/markup-compatibility/2006">
              <mc:Choice xmlns:v="urn:schemas-microsoft-com:vml" Requires="v">
                <p:oleObj spid="_x0000_s11390" name="Visio" r:id="rId3" imgW="5024968" imgH="1532615" progId="Visio.Drawing.11">
                  <p:embed/>
                </p:oleObj>
              </mc:Choice>
              <mc:Fallback>
                <p:oleObj name="Visio" r:id="rId3" imgW="5024968" imgH="153261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737" y="1772816"/>
                        <a:ext cx="6920544" cy="2028701"/>
                      </a:xfrm>
                      <a:prstGeom prst="rect">
                        <a:avLst/>
                      </a:prstGeom>
                      <a:solidFill>
                        <a:schemeClr val="bg1"/>
                      </a:solid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41208790"/>
              </p:ext>
            </p:extLst>
          </p:nvPr>
        </p:nvGraphicFramePr>
        <p:xfrm>
          <a:off x="1068711" y="4037225"/>
          <a:ext cx="7009641" cy="2128080"/>
        </p:xfrm>
        <a:graphic>
          <a:graphicData uri="http://schemas.openxmlformats.org/presentationml/2006/ole">
            <mc:AlternateContent xmlns:mc="http://schemas.openxmlformats.org/markup-compatibility/2006">
              <mc:Choice xmlns:v="urn:schemas-microsoft-com:vml" Requires="v">
                <p:oleObj spid="_x0000_s11391" name="Visio" r:id="rId5" imgW="5024968" imgH="1532615" progId="Visio.Drawing.11">
                  <p:embed/>
                </p:oleObj>
              </mc:Choice>
              <mc:Fallback>
                <p:oleObj name="Visio" r:id="rId5" imgW="5024968" imgH="153261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711" y="4037225"/>
                        <a:ext cx="7009641" cy="2128080"/>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41911063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Port </a:t>
            </a:r>
            <a:r>
              <a:rPr lang="en-US" sz="3600" dirty="0" smtClean="0"/>
              <a:t>P and Dragon12+</a:t>
            </a:r>
            <a:endParaRPr lang="en-US" sz="3600" dirty="0"/>
          </a:p>
        </p:txBody>
      </p:sp>
      <p:sp>
        <p:nvSpPr>
          <p:cNvPr id="3" name="Content Placeholder 2"/>
          <p:cNvSpPr>
            <a:spLocks noGrp="1"/>
          </p:cNvSpPr>
          <p:nvPr>
            <p:ph sz="quarter" idx="1"/>
          </p:nvPr>
        </p:nvSpPr>
        <p:spPr>
          <a:xfrm>
            <a:off x="179512" y="1556792"/>
            <a:ext cx="8928992" cy="5184576"/>
          </a:xfrm>
        </p:spPr>
        <p:txBody>
          <a:bodyPr>
            <a:noAutofit/>
          </a:bodyPr>
          <a:lstStyle/>
          <a:p>
            <a:r>
              <a:rPr lang="en-US" sz="2400" b="1" dirty="0"/>
              <a:t>Port P –Selecting a 7-segment digit</a:t>
            </a:r>
            <a:endParaRPr lang="en-US" sz="2400" dirty="0" smtClean="0"/>
          </a:p>
          <a:p>
            <a:r>
              <a:rPr lang="en-US" sz="2400" dirty="0" smtClean="0"/>
              <a:t>7 </a:t>
            </a:r>
            <a:r>
              <a:rPr lang="en-US" sz="2400" dirty="0"/>
              <a:t>segment digit selection</a:t>
            </a:r>
          </a:p>
          <a:p>
            <a:pPr lvl="1"/>
            <a:r>
              <a:rPr lang="en-US" sz="2100" dirty="0" smtClean="0"/>
              <a:t>Port </a:t>
            </a:r>
            <a:r>
              <a:rPr lang="en-US" sz="2100" dirty="0"/>
              <a:t>P is used to select which of the four 7-segment LED digits are enabled.</a:t>
            </a:r>
          </a:p>
          <a:p>
            <a:pPr lvl="1"/>
            <a:r>
              <a:rPr lang="en-US" sz="2100" dirty="0" smtClean="0"/>
              <a:t>Remember </a:t>
            </a:r>
            <a:r>
              <a:rPr lang="en-US" sz="2100" dirty="0"/>
              <a:t>that the display pattern is determined by Port B.</a:t>
            </a:r>
          </a:p>
          <a:p>
            <a:pPr lvl="1"/>
            <a:r>
              <a:rPr lang="en-US" sz="2100" dirty="0" smtClean="0"/>
              <a:t>Those </a:t>
            </a:r>
            <a:r>
              <a:rPr lang="en-US" sz="2100" dirty="0"/>
              <a:t>digits that are not selected will be off (all LEDs off).</a:t>
            </a:r>
          </a:p>
          <a:p>
            <a:pPr lvl="1"/>
            <a:r>
              <a:rPr lang="en-US" sz="2100" dirty="0" smtClean="0"/>
              <a:t>Note</a:t>
            </a:r>
            <a:r>
              <a:rPr lang="en-US" sz="2100" dirty="0"/>
              <a:t>: only lower 4 bits are used .</a:t>
            </a:r>
          </a:p>
          <a:p>
            <a:r>
              <a:rPr lang="en-US" sz="2400" dirty="0" smtClean="0"/>
              <a:t>Enable/Disable</a:t>
            </a:r>
            <a:endParaRPr lang="en-US" sz="2400" dirty="0"/>
          </a:p>
        </p:txBody>
      </p:sp>
      <p:pic>
        <p:nvPicPr>
          <p:cNvPr id="4" name="Picture 3"/>
          <p:cNvPicPr>
            <a:picLocks noChangeAspect="1"/>
          </p:cNvPicPr>
          <p:nvPr/>
        </p:nvPicPr>
        <p:blipFill>
          <a:blip r:embed="rId2"/>
          <a:stretch>
            <a:fillRect/>
          </a:stretch>
        </p:blipFill>
        <p:spPr>
          <a:xfrm>
            <a:off x="4209403" y="4293096"/>
            <a:ext cx="4556645" cy="2284971"/>
          </a:xfrm>
          <a:prstGeom prst="rect">
            <a:avLst/>
          </a:prstGeom>
        </p:spPr>
      </p:pic>
    </p:spTree>
    <p:extLst>
      <p:ext uri="{BB962C8B-B14F-4D97-AF65-F5344CB8AC3E}">
        <p14:creationId xmlns:p14="http://schemas.microsoft.com/office/powerpoint/2010/main" val="4024183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Port </a:t>
            </a:r>
            <a:r>
              <a:rPr lang="en-US" sz="3600" dirty="0" smtClean="0"/>
              <a:t>H and Dragon12+</a:t>
            </a:r>
            <a:endParaRPr lang="en-US" sz="3600" dirty="0"/>
          </a:p>
        </p:txBody>
      </p:sp>
      <p:sp>
        <p:nvSpPr>
          <p:cNvPr id="3" name="Content Placeholder 2"/>
          <p:cNvSpPr>
            <a:spLocks noGrp="1"/>
          </p:cNvSpPr>
          <p:nvPr>
            <p:ph sz="quarter" idx="1"/>
          </p:nvPr>
        </p:nvSpPr>
        <p:spPr>
          <a:xfrm>
            <a:off x="179512" y="1556792"/>
            <a:ext cx="8928992" cy="5184576"/>
          </a:xfrm>
        </p:spPr>
        <p:txBody>
          <a:bodyPr>
            <a:noAutofit/>
          </a:bodyPr>
          <a:lstStyle/>
          <a:p>
            <a:r>
              <a:rPr lang="en-US" sz="2400" b="1" dirty="0"/>
              <a:t>Port H –switch </a:t>
            </a:r>
            <a:r>
              <a:rPr lang="en-US" sz="2400" b="1" dirty="0" smtClean="0"/>
              <a:t>input</a:t>
            </a:r>
          </a:p>
          <a:p>
            <a:r>
              <a:rPr lang="en-US" sz="2400" dirty="0" smtClean="0"/>
              <a:t>Port </a:t>
            </a:r>
            <a:r>
              <a:rPr lang="en-US" sz="2400" dirty="0"/>
              <a:t>H is used to read the 8-DIP switches and 4 push buttons.</a:t>
            </a:r>
          </a:p>
          <a:p>
            <a:r>
              <a:rPr lang="en-US" sz="2400" dirty="0" smtClean="0"/>
              <a:t>Only </a:t>
            </a:r>
            <a:r>
              <a:rPr lang="en-US" sz="2400" dirty="0"/>
              <a:t>four pins that monitor both switches.</a:t>
            </a:r>
          </a:p>
          <a:p>
            <a:r>
              <a:rPr lang="en-US" sz="2400" dirty="0" smtClean="0"/>
              <a:t>Way to </a:t>
            </a:r>
            <a:r>
              <a:rPr lang="en-US" sz="2400" dirty="0"/>
              <a:t>distinguish which is being </a:t>
            </a:r>
            <a:r>
              <a:rPr lang="en-US" sz="2400" dirty="0" smtClean="0"/>
              <a:t>pressed?</a:t>
            </a:r>
            <a:endParaRPr lang="en-US" sz="2400" dirty="0"/>
          </a:p>
        </p:txBody>
      </p:sp>
      <p:pic>
        <p:nvPicPr>
          <p:cNvPr id="5" name="Picture 4"/>
          <p:cNvPicPr>
            <a:picLocks noChangeAspect="1"/>
          </p:cNvPicPr>
          <p:nvPr/>
        </p:nvPicPr>
        <p:blipFill>
          <a:blip r:embed="rId2"/>
          <a:stretch>
            <a:fillRect/>
          </a:stretch>
        </p:blipFill>
        <p:spPr>
          <a:xfrm>
            <a:off x="1358009" y="4002491"/>
            <a:ext cx="7809183" cy="2823109"/>
          </a:xfrm>
          <a:prstGeom prst="rect">
            <a:avLst/>
          </a:prstGeom>
        </p:spPr>
      </p:pic>
    </p:spTree>
    <p:extLst>
      <p:ext uri="{BB962C8B-B14F-4D97-AF65-F5344CB8AC3E}">
        <p14:creationId xmlns:p14="http://schemas.microsoft.com/office/powerpoint/2010/main" val="37481813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Port AD0 and AD1</a:t>
            </a:r>
          </a:p>
        </p:txBody>
      </p:sp>
      <p:sp>
        <p:nvSpPr>
          <p:cNvPr id="3" name="Content Placeholder 2"/>
          <p:cNvSpPr>
            <a:spLocks noGrp="1"/>
          </p:cNvSpPr>
          <p:nvPr>
            <p:ph sz="quarter" idx="1"/>
          </p:nvPr>
        </p:nvSpPr>
        <p:spPr>
          <a:xfrm>
            <a:off x="107504" y="1700808"/>
            <a:ext cx="8856984" cy="4493096"/>
          </a:xfrm>
        </p:spPr>
        <p:txBody>
          <a:bodyPr>
            <a:noAutofit/>
          </a:bodyPr>
          <a:lstStyle/>
          <a:p>
            <a:r>
              <a:rPr lang="en-US" sz="2000" dirty="0"/>
              <a:t>Many HCS12 devices have two 8-channel A/D converters (AD0 and AD1).</a:t>
            </a:r>
          </a:p>
          <a:p>
            <a:pPr lvl="1"/>
            <a:r>
              <a:rPr lang="en-US" sz="1700" dirty="0" smtClean="0"/>
              <a:t>Device </a:t>
            </a:r>
            <a:r>
              <a:rPr lang="en-US" sz="1700" dirty="0"/>
              <a:t>that have only one 8-channel module refers to that module as AD.</a:t>
            </a:r>
          </a:p>
          <a:p>
            <a:r>
              <a:rPr lang="en-US" sz="2000" dirty="0" smtClean="0"/>
              <a:t>When </a:t>
            </a:r>
            <a:r>
              <a:rPr lang="en-US" sz="2000" dirty="0"/>
              <a:t>A/D functions are disabled, these two ports can be used as </a:t>
            </a:r>
            <a:r>
              <a:rPr lang="en-US" sz="2000" dirty="0" smtClean="0"/>
              <a:t>general input </a:t>
            </a:r>
            <a:r>
              <a:rPr lang="en-US" sz="2000" dirty="0"/>
              <a:t>port.</a:t>
            </a:r>
          </a:p>
          <a:p>
            <a:pPr lvl="1"/>
            <a:r>
              <a:rPr lang="en-US" sz="1700" dirty="0" smtClean="0">
                <a:solidFill>
                  <a:srgbClr val="FF0000"/>
                </a:solidFill>
              </a:rPr>
              <a:t>These </a:t>
            </a:r>
            <a:r>
              <a:rPr lang="en-US" sz="1700" dirty="0">
                <a:solidFill>
                  <a:srgbClr val="FF0000"/>
                </a:solidFill>
              </a:rPr>
              <a:t>two ports do not have data direction registers</a:t>
            </a:r>
            <a:r>
              <a:rPr lang="en-US" sz="1700" dirty="0"/>
              <a:t>.</a:t>
            </a:r>
          </a:p>
          <a:p>
            <a:r>
              <a:rPr lang="en-US" sz="2000" dirty="0" smtClean="0"/>
              <a:t>Each </a:t>
            </a:r>
            <a:r>
              <a:rPr lang="en-US" sz="2000" dirty="0"/>
              <a:t>module has a Digital Input Enable Register. </a:t>
            </a:r>
            <a:endParaRPr lang="en-US" sz="2000" dirty="0" smtClean="0"/>
          </a:p>
          <a:p>
            <a:pPr lvl="1"/>
            <a:r>
              <a:rPr lang="en-US" sz="1700" dirty="0" smtClean="0"/>
              <a:t>In </a:t>
            </a:r>
            <a:r>
              <a:rPr lang="en-US" sz="1700" dirty="0"/>
              <a:t>order to use an A/D pin </a:t>
            </a:r>
            <a:r>
              <a:rPr lang="en-US" sz="1700" dirty="0" smtClean="0"/>
              <a:t>as a </a:t>
            </a:r>
            <a:r>
              <a:rPr lang="en-US" sz="1700" dirty="0"/>
              <a:t>digital input, one needs to set its associated bit in this register.</a:t>
            </a:r>
          </a:p>
          <a:p>
            <a:pPr lvl="1"/>
            <a:endParaRPr lang="en-US" sz="800" dirty="0"/>
          </a:p>
        </p:txBody>
      </p:sp>
      <p:graphicFrame>
        <p:nvGraphicFramePr>
          <p:cNvPr id="4" name="Object 5"/>
          <p:cNvGraphicFramePr>
            <a:graphicFrameLocks noChangeAspect="1"/>
          </p:cNvGraphicFramePr>
          <p:nvPr>
            <p:extLst>
              <p:ext uri="{D42A27DB-BD31-4B8C-83A1-F6EECF244321}">
                <p14:modId xmlns:p14="http://schemas.microsoft.com/office/powerpoint/2010/main" val="2025780596"/>
              </p:ext>
            </p:extLst>
          </p:nvPr>
        </p:nvGraphicFramePr>
        <p:xfrm>
          <a:off x="1043608" y="4544713"/>
          <a:ext cx="6909818" cy="2052639"/>
        </p:xfrm>
        <a:graphic>
          <a:graphicData uri="http://schemas.openxmlformats.org/presentationml/2006/ole">
            <mc:AlternateContent xmlns:mc="http://schemas.openxmlformats.org/markup-compatibility/2006">
              <mc:Choice xmlns:v="urn:schemas-microsoft-com:vml" Requires="v">
                <p:oleObj spid="_x0000_s12351" name="Visio" r:id="rId3" imgW="5024968" imgH="1532615" progId="Visio.Drawing.11">
                  <p:embed/>
                </p:oleObj>
              </mc:Choice>
              <mc:Fallback>
                <p:oleObj name="Visio" r:id="rId3" imgW="5024968" imgH="153261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544713"/>
                        <a:ext cx="6909818" cy="2052639"/>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4077519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Electrical Characteristic Consideration for</a:t>
            </a:r>
            <a:br>
              <a:rPr lang="en-US" sz="3600" b="1" dirty="0"/>
            </a:br>
            <a:r>
              <a:rPr lang="en-US" sz="3600" b="1" dirty="0"/>
              <a:t>I/O Interfacing</a:t>
            </a:r>
          </a:p>
        </p:txBody>
      </p:sp>
      <p:sp>
        <p:nvSpPr>
          <p:cNvPr id="3" name="Content Placeholder 2"/>
          <p:cNvSpPr>
            <a:spLocks noGrp="1"/>
          </p:cNvSpPr>
          <p:nvPr>
            <p:ph sz="quarter" idx="1"/>
          </p:nvPr>
        </p:nvSpPr>
        <p:spPr>
          <a:xfrm>
            <a:off x="107504" y="1700808"/>
            <a:ext cx="8856984" cy="4493096"/>
          </a:xfrm>
        </p:spPr>
        <p:txBody>
          <a:bodyPr>
            <a:noAutofit/>
          </a:bodyPr>
          <a:lstStyle/>
          <a:p>
            <a:r>
              <a:rPr lang="en-US" sz="2000" dirty="0" smtClean="0"/>
              <a:t> </a:t>
            </a:r>
            <a:r>
              <a:rPr lang="en-US" sz="2000" dirty="0"/>
              <a:t>Most systems require the use of logic chips </a:t>
            </a:r>
            <a:r>
              <a:rPr lang="en-US" sz="2000" dirty="0" smtClean="0"/>
              <a:t>and/or peripheral </a:t>
            </a:r>
            <a:r>
              <a:rPr lang="en-US" sz="2000" dirty="0"/>
              <a:t>devices apart from the microcontroller </a:t>
            </a:r>
            <a:r>
              <a:rPr lang="en-US" sz="2000" dirty="0" smtClean="0"/>
              <a:t>to perform </a:t>
            </a:r>
            <a:r>
              <a:rPr lang="en-US" sz="2000" dirty="0"/>
              <a:t>their function</a:t>
            </a:r>
          </a:p>
          <a:p>
            <a:endParaRPr lang="en-US" sz="2000" dirty="0" smtClean="0"/>
          </a:p>
          <a:p>
            <a:r>
              <a:rPr lang="en-US" sz="2000" dirty="0" smtClean="0">
                <a:solidFill>
                  <a:srgbClr val="FF0000"/>
                </a:solidFill>
              </a:rPr>
              <a:t>These </a:t>
            </a:r>
            <a:r>
              <a:rPr lang="en-US" sz="2000" dirty="0">
                <a:solidFill>
                  <a:srgbClr val="FF0000"/>
                </a:solidFill>
              </a:rPr>
              <a:t>chips may use different types of Integrated </a:t>
            </a:r>
            <a:r>
              <a:rPr lang="en-US" sz="2000" dirty="0" smtClean="0">
                <a:solidFill>
                  <a:srgbClr val="FF0000"/>
                </a:solidFill>
              </a:rPr>
              <a:t>Circuit (</a:t>
            </a:r>
            <a:r>
              <a:rPr lang="en-US" sz="2000" dirty="0">
                <a:solidFill>
                  <a:srgbClr val="FF0000"/>
                </a:solidFill>
              </a:rPr>
              <a:t>IC) technologies, there is a concern that the </a:t>
            </a:r>
            <a:r>
              <a:rPr lang="en-US" sz="2000" dirty="0" smtClean="0">
                <a:solidFill>
                  <a:srgbClr val="FF0000"/>
                </a:solidFill>
              </a:rPr>
              <a:t>resultant system </a:t>
            </a:r>
            <a:r>
              <a:rPr lang="en-US" sz="2000" dirty="0">
                <a:solidFill>
                  <a:srgbClr val="FF0000"/>
                </a:solidFill>
              </a:rPr>
              <a:t>may not function properly</a:t>
            </a:r>
          </a:p>
          <a:p>
            <a:endParaRPr lang="en-US" sz="2000" dirty="0" smtClean="0"/>
          </a:p>
          <a:p>
            <a:r>
              <a:rPr lang="en-US" sz="2000" dirty="0" smtClean="0"/>
              <a:t>One </a:t>
            </a:r>
            <a:r>
              <a:rPr lang="en-US" sz="2000" dirty="0"/>
              <a:t>primary question is: are they electrically compatible?</a:t>
            </a:r>
          </a:p>
          <a:p>
            <a:r>
              <a:rPr lang="en-US" sz="2000" dirty="0" smtClean="0"/>
              <a:t>Two </a:t>
            </a:r>
            <a:r>
              <a:rPr lang="en-US" sz="2000" dirty="0"/>
              <a:t>issues involve</a:t>
            </a:r>
          </a:p>
          <a:p>
            <a:pPr lvl="1"/>
            <a:r>
              <a:rPr lang="en-US" sz="1700" dirty="0" smtClean="0"/>
              <a:t>Voltage-level </a:t>
            </a:r>
            <a:r>
              <a:rPr lang="en-US" sz="1700" dirty="0"/>
              <a:t>compatibility</a:t>
            </a:r>
          </a:p>
          <a:p>
            <a:pPr lvl="1"/>
            <a:r>
              <a:rPr lang="en-US" sz="1700" dirty="0" smtClean="0"/>
              <a:t>Current </a:t>
            </a:r>
            <a:r>
              <a:rPr lang="en-US" sz="1700" dirty="0"/>
              <a:t>drive capacity</a:t>
            </a:r>
            <a:endParaRPr lang="en-US" sz="500" dirty="0"/>
          </a:p>
        </p:txBody>
      </p:sp>
    </p:spTree>
    <p:extLst>
      <p:ext uri="{BB962C8B-B14F-4D97-AF65-F5344CB8AC3E}">
        <p14:creationId xmlns:p14="http://schemas.microsoft.com/office/powerpoint/2010/main" val="1166214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Timing compatibility</a:t>
            </a:r>
            <a:endParaRPr lang="en-US" sz="3600" b="1" dirty="0"/>
          </a:p>
        </p:txBody>
      </p:sp>
      <p:sp>
        <p:nvSpPr>
          <p:cNvPr id="3" name="Content Placeholder 2"/>
          <p:cNvSpPr>
            <a:spLocks noGrp="1"/>
          </p:cNvSpPr>
          <p:nvPr>
            <p:ph sz="quarter" idx="1"/>
          </p:nvPr>
        </p:nvSpPr>
        <p:spPr>
          <a:xfrm>
            <a:off x="107504" y="1556792"/>
            <a:ext cx="8856984" cy="5112568"/>
          </a:xfrm>
        </p:spPr>
        <p:txBody>
          <a:bodyPr>
            <a:noAutofit/>
          </a:bodyPr>
          <a:lstStyle/>
          <a:p>
            <a:r>
              <a:rPr lang="en-US" sz="2200" dirty="0" smtClean="0"/>
              <a:t>Timing </a:t>
            </a:r>
            <a:r>
              <a:rPr lang="en-US" sz="2200" dirty="0"/>
              <a:t>compatibility needs to be taken into </a:t>
            </a:r>
            <a:r>
              <a:rPr lang="en-US" sz="2200" dirty="0" smtClean="0"/>
              <a:t>consideration if </a:t>
            </a:r>
            <a:r>
              <a:rPr lang="en-US" sz="2200" dirty="0"/>
              <a:t>the I/O pin is driving an </a:t>
            </a:r>
            <a:r>
              <a:rPr lang="en-US" sz="2200" dirty="0">
                <a:solidFill>
                  <a:srgbClr val="0070C0"/>
                </a:solidFill>
              </a:rPr>
              <a:t>external devices</a:t>
            </a:r>
            <a:r>
              <a:rPr lang="en-US" sz="2200" dirty="0"/>
              <a:t>, </a:t>
            </a:r>
            <a:r>
              <a:rPr lang="en-US" sz="2200" dirty="0" smtClean="0"/>
              <a:t>particularly </a:t>
            </a:r>
            <a:r>
              <a:rPr lang="en-US" sz="2200" dirty="0" smtClean="0">
                <a:solidFill>
                  <a:srgbClr val="0070C0"/>
                </a:solidFill>
              </a:rPr>
              <a:t>flip-flops</a:t>
            </a:r>
            <a:r>
              <a:rPr lang="en-US" sz="2200" dirty="0" smtClean="0"/>
              <a:t> </a:t>
            </a:r>
            <a:r>
              <a:rPr lang="en-US" sz="2200" dirty="0"/>
              <a:t>or </a:t>
            </a:r>
            <a:r>
              <a:rPr lang="en-US" sz="2200" dirty="0">
                <a:solidFill>
                  <a:srgbClr val="0070C0"/>
                </a:solidFill>
              </a:rPr>
              <a:t>latches</a:t>
            </a:r>
          </a:p>
          <a:p>
            <a:r>
              <a:rPr lang="en-US" sz="2200" dirty="0" smtClean="0"/>
              <a:t>Latch </a:t>
            </a:r>
            <a:r>
              <a:rPr lang="en-US" sz="2200" dirty="0"/>
              <a:t>or flip-flop has a control signal or clock signal </a:t>
            </a:r>
            <a:r>
              <a:rPr lang="en-US" sz="2200" dirty="0" smtClean="0"/>
              <a:t>to collect </a:t>
            </a:r>
            <a:r>
              <a:rPr lang="en-US" sz="2200" dirty="0"/>
              <a:t>the input signal.</a:t>
            </a:r>
          </a:p>
        </p:txBody>
      </p:sp>
      <p:graphicFrame>
        <p:nvGraphicFramePr>
          <p:cNvPr id="4" name="Object 5"/>
          <p:cNvGraphicFramePr>
            <a:graphicFrameLocks noChangeAspect="1"/>
          </p:cNvGraphicFramePr>
          <p:nvPr>
            <p:extLst>
              <p:ext uri="{D42A27DB-BD31-4B8C-83A1-F6EECF244321}">
                <p14:modId xmlns:p14="http://schemas.microsoft.com/office/powerpoint/2010/main" val="4135707845"/>
              </p:ext>
            </p:extLst>
          </p:nvPr>
        </p:nvGraphicFramePr>
        <p:xfrm>
          <a:off x="1380333" y="3382963"/>
          <a:ext cx="6504035" cy="2186915"/>
        </p:xfrm>
        <a:graphic>
          <a:graphicData uri="http://schemas.openxmlformats.org/presentationml/2006/ole">
            <mc:AlternateContent xmlns:mc="http://schemas.openxmlformats.org/markup-compatibility/2006">
              <mc:Choice xmlns:v="urn:schemas-microsoft-com:vml" Requires="v">
                <p:oleObj spid="_x0000_s13371" name="VISIO" r:id="rId3" imgW="4892760" imgH="1615320" progId="Visio.Drawing.6">
                  <p:embed/>
                </p:oleObj>
              </mc:Choice>
              <mc:Fallback>
                <p:oleObj name="VISIO" r:id="rId3" imgW="4892760" imgH="16153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0333" y="3382963"/>
                        <a:ext cx="6504035" cy="2186915"/>
                      </a:xfrm>
                      <a:prstGeom prst="rect">
                        <a:avLst/>
                      </a:prstGeom>
                      <a:solidFill>
                        <a:schemeClr val="bg1"/>
                      </a:solidFill>
                      <a:ln>
                        <a:noFill/>
                      </a:ln>
                      <a:effectLst/>
                    </p:spPr>
                  </p:pic>
                </p:oleObj>
              </mc:Fallback>
            </mc:AlternateContent>
          </a:graphicData>
        </a:graphic>
      </p:graphicFrame>
      <p:sp>
        <p:nvSpPr>
          <p:cNvPr id="5" name="Rectangle 4"/>
          <p:cNvSpPr/>
          <p:nvPr/>
        </p:nvSpPr>
        <p:spPr>
          <a:xfrm>
            <a:off x="1907704" y="5934953"/>
            <a:ext cx="2139112" cy="369332"/>
          </a:xfrm>
          <a:prstGeom prst="rect">
            <a:avLst/>
          </a:prstGeom>
        </p:spPr>
        <p:txBody>
          <a:bodyPr wrap="none">
            <a:spAutoFit/>
          </a:bodyPr>
          <a:lstStyle/>
          <a:p>
            <a:r>
              <a:rPr lang="en-US" dirty="0"/>
              <a:t>Setup </a:t>
            </a:r>
            <a:r>
              <a:rPr lang="en-US" dirty="0" smtClean="0"/>
              <a:t>time, Hold time</a:t>
            </a:r>
            <a:endParaRPr lang="en-US" dirty="0"/>
          </a:p>
        </p:txBody>
      </p:sp>
    </p:spTree>
    <p:extLst>
      <p:ext uri="{BB962C8B-B14F-4D97-AF65-F5344CB8AC3E}">
        <p14:creationId xmlns:p14="http://schemas.microsoft.com/office/powerpoint/2010/main" val="2877125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Timing compatibility (2)</a:t>
            </a:r>
            <a:endParaRPr lang="en-US" sz="3600" dirty="0"/>
          </a:p>
        </p:txBody>
      </p:sp>
      <p:sp>
        <p:nvSpPr>
          <p:cNvPr id="3" name="Content Placeholder 2"/>
          <p:cNvSpPr>
            <a:spLocks noGrp="1"/>
          </p:cNvSpPr>
          <p:nvPr>
            <p:ph sz="quarter" idx="1"/>
          </p:nvPr>
        </p:nvSpPr>
        <p:spPr>
          <a:xfrm>
            <a:off x="107504" y="1556792"/>
            <a:ext cx="8856984" cy="5112568"/>
          </a:xfrm>
        </p:spPr>
        <p:txBody>
          <a:bodyPr>
            <a:noAutofit/>
          </a:bodyPr>
          <a:lstStyle/>
          <a:p>
            <a:r>
              <a:rPr lang="en-US" sz="2400" dirty="0" smtClean="0"/>
              <a:t>Setup </a:t>
            </a:r>
            <a:r>
              <a:rPr lang="en-US" sz="2400" dirty="0"/>
              <a:t>and hold times describe the timing requirement </a:t>
            </a:r>
            <a:r>
              <a:rPr lang="en-US" sz="2400" dirty="0" smtClean="0"/>
              <a:t>on the </a:t>
            </a:r>
            <a:r>
              <a:rPr lang="en-US" sz="2400" dirty="0"/>
              <a:t>input of the flip-flop with respect to the clock input</a:t>
            </a:r>
          </a:p>
          <a:p>
            <a:pPr lvl="1"/>
            <a:r>
              <a:rPr lang="en-US" sz="2100" dirty="0" smtClean="0"/>
              <a:t>Setup </a:t>
            </a:r>
            <a:r>
              <a:rPr lang="en-US" sz="2100" dirty="0"/>
              <a:t>time is the time that the input must be valid before the </a:t>
            </a:r>
            <a:r>
              <a:rPr lang="en-US" sz="2100" dirty="0" smtClean="0"/>
              <a:t>flip-flop samples </a:t>
            </a:r>
            <a:r>
              <a:rPr lang="en-US" sz="2100" dirty="0"/>
              <a:t>the signal</a:t>
            </a:r>
          </a:p>
          <a:p>
            <a:pPr lvl="1"/>
            <a:r>
              <a:rPr lang="en-US" sz="2100" dirty="0" smtClean="0"/>
              <a:t>Hold </a:t>
            </a:r>
            <a:r>
              <a:rPr lang="en-US" sz="2100" dirty="0"/>
              <a:t>time is the time that the input must be maintained valid </a:t>
            </a:r>
            <a:r>
              <a:rPr lang="en-US" sz="2100" dirty="0" smtClean="0"/>
              <a:t>after the </a:t>
            </a:r>
            <a:r>
              <a:rPr lang="en-US" sz="2100" dirty="0"/>
              <a:t>flip flop samples the </a:t>
            </a:r>
            <a:r>
              <a:rPr lang="en-US" sz="2100" dirty="0" smtClean="0"/>
              <a:t>signal</a:t>
            </a:r>
          </a:p>
          <a:p>
            <a:pPr lvl="1"/>
            <a:endParaRPr lang="en-US" sz="2100" dirty="0"/>
          </a:p>
          <a:p>
            <a:r>
              <a:rPr lang="en-US" sz="2400" dirty="0" smtClean="0"/>
              <a:t>Therefore</a:t>
            </a:r>
            <a:r>
              <a:rPr lang="en-US" sz="2400" dirty="0"/>
              <a:t>, setup and hold time define a window of </a:t>
            </a:r>
            <a:r>
              <a:rPr lang="en-US" sz="2400" dirty="0" smtClean="0"/>
              <a:t>time during </a:t>
            </a:r>
            <a:r>
              <a:rPr lang="en-US" sz="2400" dirty="0"/>
              <a:t>which the input must be valid and stable in order </a:t>
            </a:r>
            <a:r>
              <a:rPr lang="en-US" sz="2400" dirty="0" smtClean="0"/>
              <a:t>to get </a:t>
            </a:r>
            <a:r>
              <a:rPr lang="en-US" sz="2400" dirty="0"/>
              <a:t>the valid data on the output</a:t>
            </a:r>
            <a:endParaRPr lang="en-US" sz="2200" dirty="0"/>
          </a:p>
        </p:txBody>
      </p:sp>
    </p:spTree>
    <p:extLst>
      <p:ext uri="{BB962C8B-B14F-4D97-AF65-F5344CB8AC3E}">
        <p14:creationId xmlns:p14="http://schemas.microsoft.com/office/powerpoint/2010/main" val="474154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Timing compatibility (3)</a:t>
            </a:r>
            <a:endParaRPr lang="en-US" sz="3600" dirty="0"/>
          </a:p>
        </p:txBody>
      </p:sp>
      <p:sp>
        <p:nvSpPr>
          <p:cNvPr id="3" name="Content Placeholder 2"/>
          <p:cNvSpPr>
            <a:spLocks noGrp="1"/>
          </p:cNvSpPr>
          <p:nvPr>
            <p:ph sz="quarter" idx="1"/>
          </p:nvPr>
        </p:nvSpPr>
        <p:spPr>
          <a:xfrm>
            <a:off x="107504" y="1556792"/>
            <a:ext cx="8856984" cy="5112568"/>
          </a:xfrm>
        </p:spPr>
        <p:txBody>
          <a:bodyPr>
            <a:noAutofit/>
          </a:bodyPr>
          <a:lstStyle/>
          <a:p>
            <a:r>
              <a:rPr lang="en-US" sz="2200" dirty="0"/>
              <a:t>Main timing consideration is the setup (</a:t>
            </a:r>
            <a:r>
              <a:rPr lang="en-US" sz="2200" dirty="0" err="1"/>
              <a:t>t</a:t>
            </a:r>
            <a:r>
              <a:rPr lang="en-US" sz="2200" baseline="-25000" dirty="0" err="1"/>
              <a:t>su</a:t>
            </a:r>
            <a:r>
              <a:rPr lang="en-US" sz="2200" dirty="0"/>
              <a:t>)and hold </a:t>
            </a:r>
            <a:r>
              <a:rPr lang="en-US" sz="2200" dirty="0" smtClean="0"/>
              <a:t>time (</a:t>
            </a:r>
            <a:r>
              <a:rPr lang="en-US" sz="2200" dirty="0" err="1"/>
              <a:t>t</a:t>
            </a:r>
            <a:r>
              <a:rPr lang="en-US" sz="2200" baseline="-25000" dirty="0" err="1"/>
              <a:t>hd</a:t>
            </a:r>
            <a:r>
              <a:rPr lang="en-US" sz="2200" dirty="0"/>
              <a:t>) requirements for all flip-flop and </a:t>
            </a:r>
            <a:r>
              <a:rPr lang="en-US" sz="2200" dirty="0" smtClean="0"/>
              <a:t>latches</a:t>
            </a:r>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r>
              <a:rPr lang="en-US" sz="2200" dirty="0"/>
              <a:t>If the signal passes through several intermediate </a:t>
            </a:r>
            <a:r>
              <a:rPr lang="en-US" sz="2200" dirty="0" smtClean="0"/>
              <a:t>devices before </a:t>
            </a:r>
            <a:r>
              <a:rPr lang="en-US" sz="2200" dirty="0"/>
              <a:t>it reaches latches or flip-flops, time delays of </a:t>
            </a:r>
            <a:r>
              <a:rPr lang="en-US" sz="2200" dirty="0" smtClean="0"/>
              <a:t>all intermediate </a:t>
            </a:r>
            <a:r>
              <a:rPr lang="en-US" sz="2200" dirty="0"/>
              <a:t>devices needs to be taken into account</a:t>
            </a:r>
            <a:endParaRPr lang="en-US" sz="2200" dirty="0" smtClean="0"/>
          </a:p>
          <a:p>
            <a:endParaRPr lang="en-US" sz="2200" dirty="0"/>
          </a:p>
          <a:p>
            <a:endParaRPr lang="en-US" sz="2200" dirty="0"/>
          </a:p>
        </p:txBody>
      </p:sp>
      <p:graphicFrame>
        <p:nvGraphicFramePr>
          <p:cNvPr id="4" name="Object 5"/>
          <p:cNvGraphicFramePr>
            <a:graphicFrameLocks noChangeAspect="1"/>
          </p:cNvGraphicFramePr>
          <p:nvPr>
            <p:extLst>
              <p:ext uri="{D42A27DB-BD31-4B8C-83A1-F6EECF244321}">
                <p14:modId xmlns:p14="http://schemas.microsoft.com/office/powerpoint/2010/main" val="3470320299"/>
              </p:ext>
            </p:extLst>
          </p:nvPr>
        </p:nvGraphicFramePr>
        <p:xfrm>
          <a:off x="1067202" y="2485785"/>
          <a:ext cx="6874164" cy="2311367"/>
        </p:xfrm>
        <a:graphic>
          <a:graphicData uri="http://schemas.openxmlformats.org/presentationml/2006/ole">
            <mc:AlternateContent xmlns:mc="http://schemas.openxmlformats.org/markup-compatibility/2006">
              <mc:Choice xmlns:v="urn:schemas-microsoft-com:vml" Requires="v">
                <p:oleObj spid="_x0000_s14394" name="VISIO" r:id="rId3" imgW="4892760" imgH="1615320" progId="Visio.Drawing.6">
                  <p:embed/>
                </p:oleObj>
              </mc:Choice>
              <mc:Fallback>
                <p:oleObj name="VISIO" r:id="rId3" imgW="4892760" imgH="16153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202" y="2485785"/>
                        <a:ext cx="6874164" cy="231136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1049200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Interfacing with Output Devices</a:t>
            </a:r>
          </a:p>
        </p:txBody>
      </p:sp>
      <p:sp>
        <p:nvSpPr>
          <p:cNvPr id="3" name="Content Placeholder 2"/>
          <p:cNvSpPr>
            <a:spLocks noGrp="1"/>
          </p:cNvSpPr>
          <p:nvPr>
            <p:ph sz="quarter" idx="1"/>
          </p:nvPr>
        </p:nvSpPr>
        <p:spPr>
          <a:xfrm>
            <a:off x="107504" y="1556792"/>
            <a:ext cx="8856984" cy="5112568"/>
          </a:xfrm>
        </p:spPr>
        <p:txBody>
          <a:bodyPr>
            <a:noAutofit/>
          </a:bodyPr>
          <a:lstStyle/>
          <a:p>
            <a:r>
              <a:rPr lang="en-US" sz="2200" dirty="0" smtClean="0"/>
              <a:t>Many </a:t>
            </a:r>
            <a:r>
              <a:rPr lang="en-US" sz="2200" dirty="0"/>
              <a:t>embedded devices only require interfacing </a:t>
            </a:r>
            <a:r>
              <a:rPr lang="en-US" sz="2200" dirty="0" smtClean="0"/>
              <a:t>with simple </a:t>
            </a:r>
            <a:r>
              <a:rPr lang="en-US" sz="2200" dirty="0"/>
              <a:t>input and output devices such as switches, </a:t>
            </a:r>
            <a:r>
              <a:rPr lang="en-US" sz="2200" dirty="0" smtClean="0"/>
              <a:t>light emitting </a:t>
            </a:r>
            <a:r>
              <a:rPr lang="en-US" sz="2200" dirty="0"/>
              <a:t>devices, keypads, seven segment displays </a:t>
            </a:r>
            <a:r>
              <a:rPr lang="en-US" sz="2200" dirty="0" smtClean="0"/>
              <a:t>etc.</a:t>
            </a:r>
          </a:p>
          <a:p>
            <a:endParaRPr lang="en-US" sz="2200" dirty="0"/>
          </a:p>
          <a:p>
            <a:r>
              <a:rPr lang="en-US" sz="2200" dirty="0" smtClean="0"/>
              <a:t>Interfacing </a:t>
            </a:r>
            <a:r>
              <a:rPr lang="en-US" sz="2200" dirty="0"/>
              <a:t>with LED’s:</a:t>
            </a:r>
          </a:p>
          <a:p>
            <a:pPr lvl="1"/>
            <a:r>
              <a:rPr lang="en-US" sz="2100" dirty="0" smtClean="0"/>
              <a:t>LED’s </a:t>
            </a:r>
            <a:r>
              <a:rPr lang="en-US" sz="2100" dirty="0"/>
              <a:t>are often used to indicate the system operation mode</a:t>
            </a:r>
          </a:p>
          <a:p>
            <a:pPr lvl="2"/>
            <a:r>
              <a:rPr lang="en-US" sz="1800" dirty="0"/>
              <a:t>• Whether the system is turned on</a:t>
            </a:r>
          </a:p>
          <a:p>
            <a:pPr lvl="2"/>
            <a:r>
              <a:rPr lang="en-US" sz="1800" dirty="0"/>
              <a:t>• Whether the system operation is normal</a:t>
            </a:r>
          </a:p>
          <a:p>
            <a:pPr lvl="2"/>
            <a:r>
              <a:rPr lang="en-US" sz="1800" dirty="0"/>
              <a:t>• Whether the system is in error mode </a:t>
            </a:r>
            <a:r>
              <a:rPr lang="en-US" sz="1800" dirty="0" smtClean="0"/>
              <a:t>etc.</a:t>
            </a:r>
            <a:endParaRPr lang="en-US" sz="1800" dirty="0"/>
          </a:p>
          <a:p>
            <a:pPr lvl="1"/>
            <a:r>
              <a:rPr lang="en-US" sz="2100" dirty="0" smtClean="0"/>
              <a:t>A </a:t>
            </a:r>
            <a:r>
              <a:rPr lang="en-US" sz="2100" dirty="0"/>
              <a:t>LED can illuminate when it is forward biased and </a:t>
            </a:r>
            <a:r>
              <a:rPr lang="en-US" sz="2100" dirty="0" smtClean="0"/>
              <a:t>has sufficient </a:t>
            </a:r>
            <a:r>
              <a:rPr lang="en-US" sz="2100" dirty="0"/>
              <a:t>current following through it</a:t>
            </a:r>
          </a:p>
          <a:p>
            <a:pPr lvl="1"/>
            <a:r>
              <a:rPr lang="en-US" sz="2100" dirty="0" smtClean="0"/>
              <a:t>The </a:t>
            </a:r>
            <a:r>
              <a:rPr lang="en-US" sz="2100" dirty="0"/>
              <a:t>current required to light an LED may range from a few </a:t>
            </a:r>
            <a:r>
              <a:rPr lang="en-US" sz="2100" dirty="0" smtClean="0"/>
              <a:t>to more </a:t>
            </a:r>
            <a:r>
              <a:rPr lang="en-US" sz="2100" dirty="0"/>
              <a:t>than 10mA</a:t>
            </a:r>
            <a:endParaRPr lang="en-US" sz="1900" dirty="0"/>
          </a:p>
        </p:txBody>
      </p:sp>
    </p:spTree>
    <p:extLst>
      <p:ext uri="{BB962C8B-B14F-4D97-AF65-F5344CB8AC3E}">
        <p14:creationId xmlns:p14="http://schemas.microsoft.com/office/powerpoint/2010/main" val="81873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27384"/>
            <a:ext cx="8892480" cy="990600"/>
          </a:xfrm>
        </p:spPr>
        <p:txBody>
          <a:bodyPr>
            <a:normAutofit/>
          </a:bodyPr>
          <a:lstStyle/>
          <a:p>
            <a:pPr algn="ctr"/>
            <a:r>
              <a:rPr lang="en-US" sz="2800" dirty="0"/>
              <a:t>DP256 CPU Pins and </a:t>
            </a:r>
            <a:r>
              <a:rPr lang="en-US" sz="2800" dirty="0" smtClean="0"/>
              <a:t>Peripherals (</a:t>
            </a:r>
            <a:r>
              <a:rPr lang="en-US" sz="2800" dirty="0"/>
              <a:t>No internal Busses Shown)</a:t>
            </a:r>
            <a:endParaRPr lang="en-US" sz="2800" b="1" dirty="0"/>
          </a:p>
        </p:txBody>
      </p:sp>
      <p:sp>
        <p:nvSpPr>
          <p:cNvPr id="3" name="Content Placeholder 2"/>
          <p:cNvSpPr>
            <a:spLocks noGrp="1"/>
          </p:cNvSpPr>
          <p:nvPr>
            <p:ph sz="quarter" idx="1"/>
          </p:nvPr>
        </p:nvSpPr>
        <p:spPr>
          <a:xfrm>
            <a:off x="107504" y="1600200"/>
            <a:ext cx="8658544" cy="4495800"/>
          </a:xfrm>
        </p:spPr>
        <p:txBody>
          <a:bodyPr>
            <a:normAutofit/>
          </a:bodyPr>
          <a:lstStyle/>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96089" y="-659377"/>
            <a:ext cx="6188334" cy="8892480"/>
          </a:xfrm>
          <a:prstGeom prst="rect">
            <a:avLst/>
          </a:prstGeom>
        </p:spPr>
      </p:pic>
      <p:sp>
        <p:nvSpPr>
          <p:cNvPr id="6" name="Rectangle 5"/>
          <p:cNvSpPr/>
          <p:nvPr/>
        </p:nvSpPr>
        <p:spPr>
          <a:xfrm>
            <a:off x="251520" y="5373216"/>
            <a:ext cx="2088232" cy="1008112"/>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36096" y="5373216"/>
            <a:ext cx="1008112" cy="1008112"/>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5856" y="5373216"/>
            <a:ext cx="1008112" cy="1008112"/>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60434" y="1179240"/>
            <a:ext cx="1243613" cy="239377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82240" y="3637620"/>
            <a:ext cx="621807" cy="2743708"/>
          </a:xfrm>
          <a:prstGeom prst="rect">
            <a:avLst/>
          </a:prstGeom>
          <a:noFill/>
          <a:ln w="444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286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Interfacing with </a:t>
            </a:r>
            <a:r>
              <a:rPr lang="en-US" sz="3400" dirty="0" smtClean="0"/>
              <a:t>LEDs</a:t>
            </a:r>
            <a:endParaRPr lang="en-US" sz="3400" dirty="0"/>
          </a:p>
        </p:txBody>
      </p:sp>
      <p:sp>
        <p:nvSpPr>
          <p:cNvPr id="3" name="Content Placeholder 2"/>
          <p:cNvSpPr>
            <a:spLocks noGrp="1"/>
          </p:cNvSpPr>
          <p:nvPr>
            <p:ph sz="quarter" idx="1"/>
          </p:nvPr>
        </p:nvSpPr>
        <p:spPr>
          <a:xfrm>
            <a:off x="251520" y="1196752"/>
            <a:ext cx="8856984" cy="5112568"/>
          </a:xfrm>
        </p:spPr>
        <p:txBody>
          <a:bodyPr>
            <a:noAutofit/>
          </a:bodyPr>
          <a:lstStyle/>
          <a:p>
            <a:r>
              <a:rPr lang="en-US" sz="2000" dirty="0"/>
              <a:t>An LED has an </a:t>
            </a:r>
            <a:r>
              <a:rPr lang="en-US" sz="2000" b="1" dirty="0"/>
              <a:t>anode</a:t>
            </a:r>
            <a:r>
              <a:rPr lang="en-US" sz="2000" dirty="0"/>
              <a:t> and </a:t>
            </a:r>
            <a:r>
              <a:rPr lang="en-US" sz="2000" b="1" dirty="0"/>
              <a:t>cathode</a:t>
            </a:r>
            <a:r>
              <a:rPr lang="en-US" sz="2000" dirty="0"/>
              <a:t> terminal.</a:t>
            </a:r>
          </a:p>
          <a:p>
            <a:pPr lvl="1"/>
            <a:r>
              <a:rPr lang="en-US" sz="1900" dirty="0"/>
              <a:t>The anode terminal must </a:t>
            </a:r>
            <a:r>
              <a:rPr lang="en-US" sz="1900" dirty="0" smtClean="0"/>
              <a:t>function at </a:t>
            </a:r>
            <a:r>
              <a:rPr lang="en-US" sz="1900" dirty="0"/>
              <a:t>a voltage  at least 1.6 V above that of the cathode terminal  (forward biased) in order for the LED to be lighted. </a:t>
            </a:r>
            <a:endParaRPr lang="en-US" sz="1900" dirty="0" smtClean="0"/>
          </a:p>
          <a:p>
            <a:r>
              <a:rPr lang="en-US" sz="2000" dirty="0"/>
              <a:t>Three methods for interfacing with LED’s</a:t>
            </a:r>
          </a:p>
          <a:p>
            <a:pPr lvl="1"/>
            <a:r>
              <a:rPr lang="en-US" sz="1900" dirty="0" smtClean="0"/>
              <a:t>Method </a:t>
            </a:r>
            <a:r>
              <a:rPr lang="en-US" sz="1900" dirty="0"/>
              <a:t>A and B are only recommended for use with </a:t>
            </a:r>
            <a:r>
              <a:rPr lang="en-US" sz="1900" dirty="0" smtClean="0"/>
              <a:t>LEDs </a:t>
            </a:r>
            <a:r>
              <a:rPr lang="en-US" sz="1900" dirty="0"/>
              <a:t>that </a:t>
            </a:r>
            <a:r>
              <a:rPr lang="en-US" sz="1900" dirty="0" smtClean="0"/>
              <a:t>need only </a:t>
            </a:r>
            <a:r>
              <a:rPr lang="en-US" sz="1900" dirty="0"/>
              <a:t>1 to 2mA to produce enough brightness</a:t>
            </a:r>
          </a:p>
          <a:p>
            <a:r>
              <a:rPr lang="en-US" sz="2000" dirty="0" smtClean="0">
                <a:solidFill>
                  <a:srgbClr val="FF0000"/>
                </a:solidFill>
              </a:rPr>
              <a:t>For most of the LEDS: the </a:t>
            </a:r>
            <a:r>
              <a:rPr lang="en-US" sz="2000" dirty="0">
                <a:solidFill>
                  <a:srgbClr val="FF0000"/>
                </a:solidFill>
              </a:rPr>
              <a:t>forward current required to light an LED is from a few to more than 10 mA</a:t>
            </a:r>
            <a:r>
              <a:rPr lang="en-US" sz="2000" dirty="0" smtClean="0">
                <a:solidFill>
                  <a:srgbClr val="FF0000"/>
                </a:solidFill>
              </a:rPr>
              <a:t>. Recommended circuit C</a:t>
            </a:r>
            <a:endParaRPr lang="en-US" sz="2000" dirty="0">
              <a:solidFill>
                <a:srgbClr val="FF0000"/>
              </a:solidFill>
            </a:endParaRPr>
          </a:p>
          <a:p>
            <a:r>
              <a:rPr lang="en-US" sz="2000" dirty="0" smtClean="0"/>
              <a:t>The </a:t>
            </a:r>
            <a:r>
              <a:rPr lang="en-US" sz="2000" dirty="0"/>
              <a:t>resistors R1, R2, are R3 are called current-limiting resistors</a:t>
            </a:r>
            <a:r>
              <a:rPr lang="en-US" sz="2000" dirty="0" smtClean="0"/>
              <a:t>. </a:t>
            </a:r>
            <a:r>
              <a:rPr lang="en-US" sz="2000" dirty="0"/>
              <a:t>Resistor value can be between 220 ohm and 1 </a:t>
            </a:r>
            <a:r>
              <a:rPr lang="en-US" sz="2000" dirty="0" err="1"/>
              <a:t>Kohm</a:t>
            </a:r>
            <a:endParaRPr lang="en-US" sz="2000" dirty="0"/>
          </a:p>
        </p:txBody>
      </p:sp>
      <p:graphicFrame>
        <p:nvGraphicFramePr>
          <p:cNvPr id="4" name="Object 4"/>
          <p:cNvGraphicFramePr>
            <a:graphicFrameLocks/>
          </p:cNvGraphicFramePr>
          <p:nvPr>
            <p:extLst>
              <p:ext uri="{D42A27DB-BD31-4B8C-83A1-F6EECF244321}">
                <p14:modId xmlns:p14="http://schemas.microsoft.com/office/powerpoint/2010/main" val="2771035324"/>
              </p:ext>
            </p:extLst>
          </p:nvPr>
        </p:nvGraphicFramePr>
        <p:xfrm>
          <a:off x="1763688" y="4553222"/>
          <a:ext cx="5718869" cy="2260154"/>
        </p:xfrm>
        <a:graphic>
          <a:graphicData uri="http://schemas.openxmlformats.org/presentationml/2006/ole">
            <mc:AlternateContent xmlns:mc="http://schemas.openxmlformats.org/markup-compatibility/2006">
              <mc:Choice xmlns:v="urn:schemas-microsoft-com:vml" Requires="v">
                <p:oleObj spid="_x0000_s16436" name="Visio" r:id="rId3" imgW="5430600" imgH="2116080" progId="Visio.Drawing.11">
                  <p:embed/>
                </p:oleObj>
              </mc:Choice>
              <mc:Fallback>
                <p:oleObj name="Visio" r:id="rId3" imgW="5430600" imgH="2116080" progId="Visio.Drawing.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553222"/>
                        <a:ext cx="5718869" cy="226015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581965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Interfacing with </a:t>
            </a:r>
            <a:r>
              <a:rPr lang="en-US" sz="3400" dirty="0" smtClean="0"/>
              <a:t>LEDs</a:t>
            </a:r>
            <a:endParaRPr lang="en-US" sz="3400" dirty="0"/>
          </a:p>
        </p:txBody>
      </p:sp>
      <p:sp>
        <p:nvSpPr>
          <p:cNvPr id="3" name="Content Placeholder 2"/>
          <p:cNvSpPr>
            <a:spLocks noGrp="1"/>
          </p:cNvSpPr>
          <p:nvPr>
            <p:ph sz="quarter" idx="1"/>
          </p:nvPr>
        </p:nvSpPr>
        <p:spPr>
          <a:xfrm>
            <a:off x="251520" y="1196752"/>
            <a:ext cx="8856984" cy="5112568"/>
          </a:xfrm>
        </p:spPr>
        <p:txBody>
          <a:bodyPr>
            <a:noAutofit/>
          </a:bodyPr>
          <a:lstStyle/>
          <a:p>
            <a:endParaRPr lang="en-US" sz="2000" dirty="0" smtClean="0"/>
          </a:p>
          <a:p>
            <a:r>
              <a:rPr lang="en-US" sz="2200" dirty="0" smtClean="0"/>
              <a:t>Buffer </a:t>
            </a:r>
            <a:r>
              <a:rPr lang="en-US" sz="2200" dirty="0"/>
              <a:t>the HC12 </a:t>
            </a:r>
            <a:r>
              <a:rPr lang="en-US" sz="2200" dirty="0" smtClean="0"/>
              <a:t>port – provide current sinking</a:t>
            </a:r>
          </a:p>
          <a:p>
            <a:r>
              <a:rPr lang="en-US" sz="2200" dirty="0"/>
              <a:t>Resistor between +5 and LED</a:t>
            </a:r>
          </a:p>
          <a:p>
            <a:pPr lvl="1"/>
            <a:r>
              <a:rPr lang="en-US" sz="1800" dirty="0" smtClean="0"/>
              <a:t>The </a:t>
            </a:r>
            <a:r>
              <a:rPr lang="en-US" sz="1800" dirty="0"/>
              <a:t>resistor provides current </a:t>
            </a:r>
            <a:r>
              <a:rPr lang="en-US" sz="1800" dirty="0" smtClean="0"/>
              <a:t>limiting</a:t>
            </a:r>
          </a:p>
          <a:p>
            <a:r>
              <a:rPr lang="en-US" sz="2200" dirty="0"/>
              <a:t>Resistor Value</a:t>
            </a:r>
          </a:p>
          <a:p>
            <a:pPr lvl="1"/>
            <a:r>
              <a:rPr lang="en-US" sz="1800" dirty="0" smtClean="0"/>
              <a:t>LED </a:t>
            </a:r>
            <a:r>
              <a:rPr lang="en-US" sz="1800" dirty="0"/>
              <a:t>needs ~1.2 to 1.5 V drop</a:t>
            </a:r>
          </a:p>
          <a:p>
            <a:pPr lvl="1"/>
            <a:r>
              <a:rPr lang="en-US" sz="1800" dirty="0" smtClean="0"/>
              <a:t>LED </a:t>
            </a:r>
            <a:r>
              <a:rPr lang="en-US" sz="1800" dirty="0"/>
              <a:t>wants ~ 10 mA or more</a:t>
            </a:r>
          </a:p>
        </p:txBody>
      </p:sp>
      <p:pic>
        <p:nvPicPr>
          <p:cNvPr id="5" name="Picture 4"/>
          <p:cNvPicPr>
            <a:picLocks noChangeAspect="1"/>
          </p:cNvPicPr>
          <p:nvPr/>
        </p:nvPicPr>
        <p:blipFill>
          <a:blip r:embed="rId3"/>
          <a:stretch>
            <a:fillRect/>
          </a:stretch>
        </p:blipFill>
        <p:spPr>
          <a:xfrm>
            <a:off x="323528" y="5157192"/>
            <a:ext cx="8712968" cy="1293733"/>
          </a:xfrm>
          <a:prstGeom prst="rect">
            <a:avLst/>
          </a:prstGeom>
        </p:spPr>
      </p:pic>
      <p:pic>
        <p:nvPicPr>
          <p:cNvPr id="6" name="Picture 5"/>
          <p:cNvPicPr>
            <a:picLocks noChangeAspect="1"/>
          </p:cNvPicPr>
          <p:nvPr/>
        </p:nvPicPr>
        <p:blipFill>
          <a:blip r:embed="rId4"/>
          <a:stretch>
            <a:fillRect/>
          </a:stretch>
        </p:blipFill>
        <p:spPr>
          <a:xfrm>
            <a:off x="4067944" y="3768443"/>
            <a:ext cx="4824536" cy="1247144"/>
          </a:xfrm>
          <a:prstGeom prst="rect">
            <a:avLst/>
          </a:prstGeom>
        </p:spPr>
      </p:pic>
    </p:spTree>
    <p:extLst>
      <p:ext uri="{BB962C8B-B14F-4D97-AF65-F5344CB8AC3E}">
        <p14:creationId xmlns:p14="http://schemas.microsoft.com/office/powerpoint/2010/main" val="2690342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Interfacing with </a:t>
            </a:r>
            <a:r>
              <a:rPr lang="en-US" sz="3400" dirty="0" smtClean="0"/>
              <a:t>seven-segments displays (1 of 6)</a:t>
            </a:r>
            <a:endParaRPr lang="en-US" sz="3400" dirty="0"/>
          </a:p>
        </p:txBody>
      </p:sp>
      <p:sp>
        <p:nvSpPr>
          <p:cNvPr id="3" name="Content Placeholder 2"/>
          <p:cNvSpPr>
            <a:spLocks noGrp="1"/>
          </p:cNvSpPr>
          <p:nvPr>
            <p:ph sz="quarter" idx="1"/>
          </p:nvPr>
        </p:nvSpPr>
        <p:spPr>
          <a:xfrm>
            <a:off x="251520" y="1124744"/>
            <a:ext cx="8856984" cy="5112568"/>
          </a:xfrm>
        </p:spPr>
        <p:txBody>
          <a:bodyPr>
            <a:noAutofit/>
          </a:bodyPr>
          <a:lstStyle/>
          <a:p>
            <a:endParaRPr lang="en-US" sz="1800" dirty="0" smtClean="0"/>
          </a:p>
          <a:p>
            <a:pPr>
              <a:buFont typeface="Wingdings" panose="05000000000000000000" pitchFamily="2" charset="2"/>
              <a:buChar char="q"/>
              <a:tabLst>
                <a:tab pos="685800" algn="l"/>
                <a:tab pos="1490663" algn="l"/>
                <a:tab pos="2514600" algn="l"/>
              </a:tabLst>
              <a:defRPr/>
            </a:pPr>
            <a:r>
              <a:rPr lang="en-US" sz="2000" dirty="0"/>
              <a:t>Seven-segment displays are mainly used to display decimal digits and a small set of  letters</a:t>
            </a:r>
            <a:r>
              <a:rPr lang="en-US" sz="2000" dirty="0" smtClean="0"/>
              <a:t>.</a:t>
            </a:r>
          </a:p>
          <a:p>
            <a:pPr>
              <a:buFont typeface="Wingdings" panose="05000000000000000000" pitchFamily="2" charset="2"/>
              <a:buChar char="q"/>
              <a:tabLst>
                <a:tab pos="685800" algn="l"/>
                <a:tab pos="1490663" algn="l"/>
                <a:tab pos="2514600" algn="l"/>
              </a:tabLst>
              <a:defRPr/>
            </a:pPr>
            <a:r>
              <a:rPr lang="en-US" sz="2000" dirty="0"/>
              <a:t>The displays common pin is generally used to identify which type of 7-segment display it is. As each LED has two connecting pins, one called the “Anode” and the other called the “Cathode”, there are therefore two types of LED 7-segment display called: </a:t>
            </a:r>
            <a:r>
              <a:rPr lang="en-US" sz="2000" b="1" dirty="0"/>
              <a:t>Common </a:t>
            </a:r>
            <a:r>
              <a:rPr lang="en-US" sz="2000" b="1" dirty="0" smtClean="0"/>
              <a:t>Anode </a:t>
            </a:r>
            <a:r>
              <a:rPr lang="en-US" sz="2000" dirty="0" smtClean="0"/>
              <a:t>(CA) </a:t>
            </a:r>
            <a:r>
              <a:rPr lang="en-US" sz="2000" dirty="0"/>
              <a:t>and </a:t>
            </a:r>
            <a:r>
              <a:rPr lang="en-US" sz="2000" b="1" dirty="0"/>
              <a:t>Common </a:t>
            </a:r>
            <a:r>
              <a:rPr lang="en-US" sz="2000" b="1" dirty="0" smtClean="0"/>
              <a:t>Cathode </a:t>
            </a:r>
            <a:r>
              <a:rPr lang="en-US" sz="2000" dirty="0" smtClean="0"/>
              <a:t>(CC).</a:t>
            </a:r>
          </a:p>
          <a:p>
            <a:pPr>
              <a:buFont typeface="Wingdings" panose="05000000000000000000" pitchFamily="2" charset="2"/>
              <a:buChar char="q"/>
              <a:tabLst>
                <a:tab pos="685800" algn="l"/>
                <a:tab pos="1490663" algn="l"/>
                <a:tab pos="2514600" algn="l"/>
              </a:tabLst>
              <a:defRPr/>
            </a:pPr>
            <a:endParaRPr lang="en-US" sz="2000" dirty="0" smtClean="0"/>
          </a:p>
        </p:txBody>
      </p:sp>
    </p:spTree>
    <p:extLst>
      <p:ext uri="{BB962C8B-B14F-4D97-AF65-F5344CB8AC3E}">
        <p14:creationId xmlns:p14="http://schemas.microsoft.com/office/powerpoint/2010/main" val="2853079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6014"/>
            <a:ext cx="8226496" cy="608112"/>
          </a:xfrm>
        </p:spPr>
        <p:txBody>
          <a:bodyPr>
            <a:normAutofit fontScale="90000"/>
          </a:bodyPr>
          <a:lstStyle/>
          <a:p>
            <a:r>
              <a:rPr lang="en-US" sz="3400" dirty="0"/>
              <a:t>Interfacing with </a:t>
            </a:r>
            <a:r>
              <a:rPr lang="en-US" sz="3400" dirty="0" smtClean="0"/>
              <a:t>seven-segments </a:t>
            </a:r>
            <a:r>
              <a:rPr lang="en-US" sz="3400" dirty="0"/>
              <a:t>displays </a:t>
            </a:r>
            <a:r>
              <a:rPr lang="en-US" sz="3400" dirty="0" smtClean="0"/>
              <a:t>(2 </a:t>
            </a:r>
            <a:r>
              <a:rPr lang="en-US" sz="3400" dirty="0"/>
              <a:t>of </a:t>
            </a:r>
            <a:r>
              <a:rPr lang="en-US" sz="3400" dirty="0" smtClean="0"/>
              <a:t>6)</a:t>
            </a:r>
            <a:endParaRPr lang="en-US" sz="3400" dirty="0"/>
          </a:p>
        </p:txBody>
      </p:sp>
      <p:sp>
        <p:nvSpPr>
          <p:cNvPr id="3" name="Content Placeholder 2"/>
          <p:cNvSpPr>
            <a:spLocks noGrp="1"/>
          </p:cNvSpPr>
          <p:nvPr>
            <p:ph sz="quarter" idx="1"/>
          </p:nvPr>
        </p:nvSpPr>
        <p:spPr>
          <a:xfrm>
            <a:off x="260856" y="440070"/>
            <a:ext cx="8856984" cy="1800200"/>
          </a:xfrm>
        </p:spPr>
        <p:txBody>
          <a:bodyPr>
            <a:noAutofit/>
          </a:bodyPr>
          <a:lstStyle/>
          <a:p>
            <a:endParaRPr lang="en-US" sz="1800" dirty="0" smtClean="0"/>
          </a:p>
          <a:p>
            <a:pPr>
              <a:buFont typeface="Wingdings" panose="05000000000000000000" pitchFamily="2" charset="2"/>
              <a:buChar char="q"/>
              <a:tabLst>
                <a:tab pos="685800" algn="l"/>
                <a:tab pos="1490663" algn="l"/>
                <a:tab pos="2514600" algn="l"/>
              </a:tabLst>
              <a:defRPr/>
            </a:pPr>
            <a:r>
              <a:rPr lang="en-US" sz="2200" dirty="0"/>
              <a:t>The Common Anode (CA) </a:t>
            </a:r>
            <a:endParaRPr lang="en-US" sz="2200" dirty="0" smtClean="0"/>
          </a:p>
          <a:p>
            <a:pPr lvl="1">
              <a:buFont typeface="Wingdings" panose="05000000000000000000" pitchFamily="2" charset="2"/>
              <a:buChar char="q"/>
              <a:tabLst>
                <a:tab pos="685800" algn="l"/>
                <a:tab pos="1490663" algn="l"/>
                <a:tab pos="2514600" algn="l"/>
              </a:tabLst>
              <a:defRPr/>
            </a:pPr>
            <a:r>
              <a:rPr lang="en-US" sz="1800" dirty="0" smtClean="0"/>
              <a:t>all </a:t>
            </a:r>
            <a:r>
              <a:rPr lang="en-US" sz="1800" dirty="0"/>
              <a:t>the anode connections of the LED segments are joined together to logic “1”. The individual segments are </a:t>
            </a:r>
            <a:r>
              <a:rPr lang="en-US" sz="1800" dirty="0">
                <a:solidFill>
                  <a:srgbClr val="FF0000"/>
                </a:solidFill>
              </a:rPr>
              <a:t>illuminated</a:t>
            </a:r>
            <a:r>
              <a:rPr lang="en-US" sz="1800" dirty="0"/>
              <a:t> by applying a </a:t>
            </a:r>
            <a:r>
              <a:rPr lang="en-US" sz="1800" dirty="0">
                <a:solidFill>
                  <a:srgbClr val="FF0000"/>
                </a:solidFill>
              </a:rPr>
              <a:t>ground, logic “0” or “LOW” </a:t>
            </a:r>
            <a:r>
              <a:rPr lang="en-US" sz="1800" dirty="0"/>
              <a:t>signal via a suitable current limiting resistor to the Cathode of the particular segment (a-g).</a:t>
            </a:r>
            <a:endParaRPr lang="en-US" sz="1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28" y="2437223"/>
            <a:ext cx="3381545" cy="2418828"/>
          </a:xfrm>
          <a:prstGeom prst="rect">
            <a:avLst/>
          </a:prstGeom>
          <a:solidFill>
            <a:schemeClr val="bg1"/>
          </a:solid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784" y="2060849"/>
            <a:ext cx="4476216" cy="4797152"/>
          </a:xfrm>
          <a:prstGeom prst="rect">
            <a:avLst/>
          </a:prstGeom>
        </p:spPr>
      </p:pic>
      <p:pic>
        <p:nvPicPr>
          <p:cNvPr id="6" name="Picture 5"/>
          <p:cNvPicPr>
            <a:picLocks noChangeAspect="1"/>
          </p:cNvPicPr>
          <p:nvPr/>
        </p:nvPicPr>
        <p:blipFill>
          <a:blip r:embed="rId5"/>
          <a:stretch>
            <a:fillRect/>
          </a:stretch>
        </p:blipFill>
        <p:spPr>
          <a:xfrm>
            <a:off x="698628" y="5015502"/>
            <a:ext cx="3510500" cy="1867555"/>
          </a:xfrm>
          <a:prstGeom prst="rect">
            <a:avLst/>
          </a:prstGeom>
        </p:spPr>
      </p:pic>
    </p:spTree>
    <p:extLst>
      <p:ext uri="{BB962C8B-B14F-4D97-AF65-F5344CB8AC3E}">
        <p14:creationId xmlns:p14="http://schemas.microsoft.com/office/powerpoint/2010/main" val="38881910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0805"/>
            <a:ext cx="8153400" cy="608112"/>
          </a:xfrm>
        </p:spPr>
        <p:txBody>
          <a:bodyPr>
            <a:normAutofit fontScale="90000"/>
          </a:bodyPr>
          <a:lstStyle/>
          <a:p>
            <a:r>
              <a:rPr lang="en-US" sz="3400" dirty="0"/>
              <a:t>Interfacing with </a:t>
            </a:r>
            <a:r>
              <a:rPr lang="en-US" sz="3400" dirty="0" smtClean="0"/>
              <a:t>seven-segments displays (3 of 6)</a:t>
            </a:r>
            <a:endParaRPr lang="en-US" sz="3400" dirty="0"/>
          </a:p>
        </p:txBody>
      </p:sp>
      <p:sp>
        <p:nvSpPr>
          <p:cNvPr id="3" name="Content Placeholder 2"/>
          <p:cNvSpPr>
            <a:spLocks noGrp="1"/>
          </p:cNvSpPr>
          <p:nvPr>
            <p:ph sz="quarter" idx="1"/>
          </p:nvPr>
        </p:nvSpPr>
        <p:spPr>
          <a:xfrm>
            <a:off x="179512" y="1196752"/>
            <a:ext cx="8856984" cy="1944216"/>
          </a:xfrm>
        </p:spPr>
        <p:txBody>
          <a:bodyPr>
            <a:noAutofit/>
          </a:bodyPr>
          <a:lstStyle/>
          <a:p>
            <a:endParaRPr lang="en-US" sz="1800" dirty="0" smtClean="0"/>
          </a:p>
          <a:p>
            <a:pPr>
              <a:buFont typeface="Wingdings" panose="05000000000000000000" pitchFamily="2" charset="2"/>
              <a:buChar char="q"/>
              <a:tabLst>
                <a:tab pos="685800" algn="l"/>
                <a:tab pos="1490663" algn="l"/>
                <a:tab pos="2514600" algn="l"/>
              </a:tabLst>
              <a:defRPr/>
            </a:pPr>
            <a:r>
              <a:rPr lang="en-US" sz="2200" dirty="0"/>
              <a:t>The Common Cathode (</a:t>
            </a:r>
            <a:r>
              <a:rPr lang="en-US" sz="2200" dirty="0" smtClean="0"/>
              <a:t>CC)</a:t>
            </a:r>
            <a:r>
              <a:rPr lang="en-US" sz="2200" dirty="0"/>
              <a:t> </a:t>
            </a:r>
            <a:endParaRPr lang="en-US" sz="2200" dirty="0" smtClean="0"/>
          </a:p>
          <a:p>
            <a:pPr lvl="1">
              <a:buFont typeface="Wingdings" panose="05000000000000000000" pitchFamily="2" charset="2"/>
              <a:buChar char="q"/>
              <a:tabLst>
                <a:tab pos="685800" algn="l"/>
                <a:tab pos="1490663" algn="l"/>
                <a:tab pos="2514600" algn="l"/>
              </a:tabLst>
              <a:defRPr/>
            </a:pPr>
            <a:r>
              <a:rPr lang="en-US" sz="1800" dirty="0"/>
              <a:t>all the cathode connections of the LED segments are joined together to logic “0” or ground. The individual segments are </a:t>
            </a:r>
            <a:r>
              <a:rPr lang="en-US" sz="1800" dirty="0">
                <a:solidFill>
                  <a:srgbClr val="FF0000"/>
                </a:solidFill>
              </a:rPr>
              <a:t>illuminated</a:t>
            </a:r>
            <a:r>
              <a:rPr lang="en-US" sz="1800" dirty="0"/>
              <a:t> by application of a </a:t>
            </a:r>
            <a:r>
              <a:rPr lang="en-US" sz="1800" dirty="0">
                <a:solidFill>
                  <a:srgbClr val="FF0000"/>
                </a:solidFill>
              </a:rPr>
              <a:t>“HIGH”, or logic “1” </a:t>
            </a:r>
            <a:r>
              <a:rPr lang="en-US" sz="1800" dirty="0"/>
              <a:t>signal via a current limiting resistor to forward bias the individual Anode terminals (a-g).</a:t>
            </a:r>
            <a:endParaRPr lang="en-US" sz="18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996952"/>
            <a:ext cx="3240360" cy="2375495"/>
          </a:xfrm>
          <a:prstGeom prst="rect">
            <a:avLst/>
          </a:prstGeom>
          <a:solidFill>
            <a:schemeClr val="bg1"/>
          </a:solidFill>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197" y="5517232"/>
            <a:ext cx="7045028" cy="1224136"/>
          </a:xfrm>
          <a:prstGeom prst="rect">
            <a:avLst/>
          </a:prstGeom>
          <a:solidFill>
            <a:schemeClr val="bg1"/>
          </a:solidFill>
        </p:spPr>
      </p:pic>
    </p:spTree>
    <p:extLst>
      <p:ext uri="{BB962C8B-B14F-4D97-AF65-F5344CB8AC3E}">
        <p14:creationId xmlns:p14="http://schemas.microsoft.com/office/powerpoint/2010/main" val="35457245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Interfacing with </a:t>
            </a:r>
            <a:r>
              <a:rPr lang="en-US" sz="3400" dirty="0" smtClean="0"/>
              <a:t>seven-segments displays (4 of 6)</a:t>
            </a:r>
            <a:endParaRPr lang="en-US" sz="3400" dirty="0"/>
          </a:p>
        </p:txBody>
      </p:sp>
      <p:sp>
        <p:nvSpPr>
          <p:cNvPr id="3" name="Content Placeholder 2"/>
          <p:cNvSpPr>
            <a:spLocks noGrp="1"/>
          </p:cNvSpPr>
          <p:nvPr>
            <p:ph sz="quarter" idx="1"/>
          </p:nvPr>
        </p:nvSpPr>
        <p:spPr>
          <a:xfrm>
            <a:off x="251520" y="1196752"/>
            <a:ext cx="8856984" cy="5112568"/>
          </a:xfrm>
        </p:spPr>
        <p:txBody>
          <a:bodyPr>
            <a:noAutofit/>
          </a:bodyPr>
          <a:lstStyle/>
          <a:p>
            <a:endParaRPr lang="en-US" sz="1800" dirty="0" smtClean="0"/>
          </a:p>
          <a:p>
            <a:pPr>
              <a:buFont typeface="Wingdings" panose="05000000000000000000" pitchFamily="2" charset="2"/>
              <a:buChar char="q"/>
              <a:tabLst>
                <a:tab pos="685800" algn="l"/>
                <a:tab pos="1490663" algn="l"/>
                <a:tab pos="2514600" algn="l"/>
              </a:tabLst>
              <a:defRPr/>
            </a:pPr>
            <a:r>
              <a:rPr lang="en-US" sz="2000" dirty="0" smtClean="0"/>
              <a:t>The </a:t>
            </a:r>
            <a:r>
              <a:rPr lang="en-US" sz="2000" dirty="0"/>
              <a:t>HCS12 I/O port can drive a seven-segment display directly.</a:t>
            </a:r>
          </a:p>
          <a:p>
            <a:pPr lvl="1">
              <a:buFont typeface="Wingdings" panose="05000000000000000000" pitchFamily="2" charset="2"/>
              <a:buChar char="q"/>
              <a:tabLst>
                <a:tab pos="685800" algn="l"/>
                <a:tab pos="1490663" algn="l"/>
                <a:tab pos="2514600" algn="l"/>
              </a:tabLst>
              <a:defRPr/>
            </a:pPr>
            <a:r>
              <a:rPr lang="en-US" sz="1700" dirty="0"/>
              <a:t>Buffer chips are used mainly to save excessive current draw from the HCS12. </a:t>
            </a:r>
            <a:endParaRPr lang="en-US" sz="1700" dirty="0" smtClean="0"/>
          </a:p>
          <a:p>
            <a:pPr lvl="1">
              <a:buFont typeface="Wingdings" panose="05000000000000000000" pitchFamily="2" charset="2"/>
              <a:buChar char="q"/>
              <a:tabLst>
                <a:tab pos="685800" algn="l"/>
                <a:tab pos="1490663" algn="l"/>
                <a:tab pos="2514600" algn="l"/>
              </a:tabLst>
              <a:defRPr/>
            </a:pPr>
            <a:r>
              <a:rPr lang="en-US" sz="1700" dirty="0" smtClean="0"/>
              <a:t>Port </a:t>
            </a:r>
            <a:r>
              <a:rPr lang="en-US" sz="1700" dirty="0"/>
              <a:t>B drives a common-cathode seven-segment display through the buffer chip 74HC244</a:t>
            </a:r>
            <a:r>
              <a:rPr lang="en-US" sz="1700" dirty="0" smtClean="0"/>
              <a:t>.</a:t>
            </a:r>
          </a:p>
          <a:p>
            <a:pPr lvl="1">
              <a:buFont typeface="Wingdings" panose="05000000000000000000" pitchFamily="2" charset="2"/>
              <a:buChar char="q"/>
              <a:tabLst>
                <a:tab pos="685800" algn="l"/>
                <a:tab pos="1490663" algn="l"/>
                <a:tab pos="2514600" algn="l"/>
              </a:tabLst>
              <a:defRPr/>
            </a:pPr>
            <a:endParaRPr lang="en-US" sz="1700" dirty="0"/>
          </a:p>
          <a:p>
            <a:pPr>
              <a:buFont typeface="Wingdings" panose="05000000000000000000" pitchFamily="2" charset="2"/>
              <a:buChar char="q"/>
              <a:tabLst>
                <a:tab pos="685800" algn="l"/>
                <a:tab pos="1490663" algn="l"/>
                <a:tab pos="2514600" algn="l"/>
              </a:tabLst>
              <a:defRPr/>
            </a:pPr>
            <a:r>
              <a:rPr lang="en-US" sz="2000" dirty="0"/>
              <a:t>The V</a:t>
            </a:r>
            <a:r>
              <a:rPr lang="en-US" sz="2000" baseline="-25000" dirty="0"/>
              <a:t>OH</a:t>
            </a:r>
            <a:r>
              <a:rPr lang="en-US" sz="2000" dirty="0"/>
              <a:t> (output high voltage) value of the 74HC244 is about 5 V. </a:t>
            </a:r>
            <a:r>
              <a:rPr lang="en-US" sz="2000" dirty="0">
                <a:solidFill>
                  <a:srgbClr val="FF0000"/>
                </a:solidFill>
              </a:rPr>
              <a:t>Adding a </a:t>
            </a:r>
            <a:r>
              <a:rPr lang="en-US" sz="2000" dirty="0" smtClean="0">
                <a:solidFill>
                  <a:srgbClr val="FF0000"/>
                </a:solidFill>
              </a:rPr>
              <a:t>330-Ω </a:t>
            </a:r>
            <a:r>
              <a:rPr lang="en-US" sz="2000" dirty="0">
                <a:solidFill>
                  <a:srgbClr val="FF0000"/>
                </a:solidFill>
              </a:rPr>
              <a:t>resistor will set the display segment current to about 6.4 mA, which should be sufficient to light an LED segment.</a:t>
            </a:r>
          </a:p>
          <a:p>
            <a:pPr>
              <a:buFont typeface="Wingdings" panose="05000000000000000000" pitchFamily="2" charset="2"/>
              <a:buChar char="q"/>
              <a:tabLst>
                <a:tab pos="685800" algn="l"/>
                <a:tab pos="1490663" algn="l"/>
                <a:tab pos="2514600" algn="l"/>
              </a:tabLst>
              <a:defRPr/>
            </a:pPr>
            <a:r>
              <a:rPr lang="en-US" sz="2000" dirty="0">
                <a:solidFill>
                  <a:srgbClr val="FF0000"/>
                </a:solidFill>
              </a:rPr>
              <a:t>Some </a:t>
            </a:r>
            <a:r>
              <a:rPr lang="en-US" sz="2000" dirty="0" smtClean="0">
                <a:solidFill>
                  <a:srgbClr val="FF0000"/>
                </a:solidFill>
              </a:rPr>
              <a:t>may </a:t>
            </a:r>
            <a:r>
              <a:rPr lang="en-US" sz="2000" dirty="0">
                <a:solidFill>
                  <a:srgbClr val="FF0000"/>
                </a:solidFill>
              </a:rPr>
              <a:t>use PB0 to PB6 to drive segment </a:t>
            </a:r>
            <a:r>
              <a:rPr lang="en-US" sz="2000" dirty="0" smtClean="0">
                <a:solidFill>
                  <a:srgbClr val="FF0000"/>
                </a:solidFill>
              </a:rPr>
              <a:t>g </a:t>
            </a:r>
            <a:r>
              <a:rPr lang="en-US" sz="2000" dirty="0">
                <a:solidFill>
                  <a:srgbClr val="FF0000"/>
                </a:solidFill>
              </a:rPr>
              <a:t>to </a:t>
            </a:r>
            <a:r>
              <a:rPr lang="en-US" sz="2000" dirty="0" smtClean="0">
                <a:solidFill>
                  <a:srgbClr val="FF0000"/>
                </a:solidFill>
              </a:rPr>
              <a:t>a </a:t>
            </a:r>
            <a:r>
              <a:rPr lang="en-US" sz="2000" dirty="0">
                <a:solidFill>
                  <a:srgbClr val="FF0000"/>
                </a:solidFill>
              </a:rPr>
              <a:t>instead (for example, Dragon12 board).</a:t>
            </a:r>
          </a:p>
          <a:p>
            <a:pPr>
              <a:buFont typeface="Wingdings" panose="05000000000000000000" pitchFamily="2" charset="2"/>
              <a:buChar char="q"/>
              <a:tabLst>
                <a:tab pos="685800" algn="l"/>
                <a:tab pos="1490663" algn="l"/>
                <a:tab pos="2514600" algn="l"/>
              </a:tabLst>
              <a:defRPr/>
            </a:pPr>
            <a:r>
              <a:rPr lang="en-US" sz="2000" dirty="0"/>
              <a:t>The microcontroller must send an appropriate value  to the output in order to display a certain value</a:t>
            </a:r>
            <a:endParaRPr lang="en-US" sz="3200" dirty="0"/>
          </a:p>
        </p:txBody>
      </p:sp>
    </p:spTree>
    <p:extLst>
      <p:ext uri="{BB962C8B-B14F-4D97-AF65-F5344CB8AC3E}">
        <p14:creationId xmlns:p14="http://schemas.microsoft.com/office/powerpoint/2010/main" val="9279066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153400" cy="504056"/>
          </a:xfrm>
        </p:spPr>
        <p:txBody>
          <a:bodyPr>
            <a:normAutofit fontScale="90000"/>
          </a:bodyPr>
          <a:lstStyle/>
          <a:p>
            <a:r>
              <a:rPr lang="en-US" sz="3400" dirty="0"/>
              <a:t>Interfacing with </a:t>
            </a:r>
            <a:r>
              <a:rPr lang="en-US" sz="3400" dirty="0" smtClean="0"/>
              <a:t>seven-segments displays (5 of 6)</a:t>
            </a:r>
            <a:endParaRPr lang="en-US" sz="3400" dirty="0"/>
          </a:p>
        </p:txBody>
      </p:sp>
      <p:pic>
        <p:nvPicPr>
          <p:cNvPr id="5" name="Picture 4"/>
          <p:cNvPicPr>
            <a:picLocks noChangeAspect="1"/>
          </p:cNvPicPr>
          <p:nvPr/>
        </p:nvPicPr>
        <p:blipFill>
          <a:blip r:embed="rId3"/>
          <a:stretch>
            <a:fillRect/>
          </a:stretch>
        </p:blipFill>
        <p:spPr>
          <a:xfrm>
            <a:off x="107504" y="620688"/>
            <a:ext cx="8947651" cy="3710536"/>
          </a:xfrm>
          <a:prstGeom prst="rect">
            <a:avLst/>
          </a:prstGeom>
        </p:spPr>
      </p:pic>
      <p:pic>
        <p:nvPicPr>
          <p:cNvPr id="7" name="Picture 6"/>
          <p:cNvPicPr>
            <a:picLocks noChangeAspect="1"/>
          </p:cNvPicPr>
          <p:nvPr/>
        </p:nvPicPr>
        <p:blipFill>
          <a:blip r:embed="rId4"/>
          <a:stretch>
            <a:fillRect/>
          </a:stretch>
        </p:blipFill>
        <p:spPr>
          <a:xfrm>
            <a:off x="2578036" y="4338347"/>
            <a:ext cx="4006586" cy="2491417"/>
          </a:xfrm>
          <a:prstGeom prst="rect">
            <a:avLst/>
          </a:prstGeom>
        </p:spPr>
      </p:pic>
    </p:spTree>
    <p:extLst>
      <p:ext uri="{BB962C8B-B14F-4D97-AF65-F5344CB8AC3E}">
        <p14:creationId xmlns:p14="http://schemas.microsoft.com/office/powerpoint/2010/main" val="10103035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Interfacing with </a:t>
            </a:r>
            <a:r>
              <a:rPr lang="en-US" sz="3400" dirty="0" smtClean="0"/>
              <a:t>seven-segments displays (6 of 6)</a:t>
            </a:r>
            <a:endParaRPr lang="en-US" sz="3400" dirty="0"/>
          </a:p>
        </p:txBody>
      </p:sp>
      <p:sp>
        <p:nvSpPr>
          <p:cNvPr id="3" name="Content Placeholder 2"/>
          <p:cNvSpPr>
            <a:spLocks noGrp="1"/>
          </p:cNvSpPr>
          <p:nvPr>
            <p:ph sz="quarter" idx="1"/>
          </p:nvPr>
        </p:nvSpPr>
        <p:spPr>
          <a:xfrm>
            <a:off x="251520" y="1196752"/>
            <a:ext cx="8856984" cy="5328592"/>
          </a:xfrm>
        </p:spPr>
        <p:txBody>
          <a:bodyPr>
            <a:noAutofit/>
          </a:bodyPr>
          <a:lstStyle/>
          <a:p>
            <a:endParaRPr lang="en-US" sz="1800" dirty="0" smtClean="0"/>
          </a:p>
          <a:p>
            <a:r>
              <a:rPr lang="en-US" sz="2000" b="1" dirty="0" smtClean="0"/>
              <a:t>Example:</a:t>
            </a:r>
            <a:r>
              <a:rPr lang="en-US" sz="2000" dirty="0" smtClean="0"/>
              <a:t> </a:t>
            </a:r>
            <a:r>
              <a:rPr lang="en-US" sz="2000" b="1" dirty="0" smtClean="0"/>
              <a:t>Write </a:t>
            </a:r>
            <a:r>
              <a:rPr lang="en-US" sz="2000" b="1" dirty="0"/>
              <a:t>a sequence of instructions to display a value on the 7</a:t>
            </a:r>
            <a:r>
              <a:rPr lang="en-US" sz="2000" b="1" dirty="0" smtClean="0"/>
              <a:t>segment display </a:t>
            </a:r>
            <a:r>
              <a:rPr lang="en-US" sz="2000" b="1" dirty="0"/>
              <a:t>previously shown</a:t>
            </a:r>
            <a:r>
              <a:rPr lang="en-US" sz="2000" b="1" dirty="0" smtClean="0"/>
              <a:t>.</a:t>
            </a:r>
          </a:p>
          <a:p>
            <a:r>
              <a:rPr lang="en-US" sz="2000" b="1" dirty="0" smtClean="0"/>
              <a:t>Solution: </a:t>
            </a:r>
            <a:r>
              <a:rPr lang="en-US" sz="2000" dirty="0"/>
              <a:t>Output the appropriate hex value to port </a:t>
            </a:r>
            <a:r>
              <a:rPr lang="en-US" sz="2000" dirty="0" smtClean="0"/>
              <a:t>A</a:t>
            </a:r>
          </a:p>
          <a:p>
            <a:pPr marL="0" indent="0">
              <a:buNone/>
            </a:pPr>
            <a:endParaRPr lang="en-US" sz="1800" dirty="0" smtClean="0">
              <a:solidFill>
                <a:srgbClr val="000000"/>
              </a:solidFill>
            </a:endParaRPr>
          </a:p>
          <a:p>
            <a:pPr marL="0" indent="0">
              <a:buNone/>
            </a:pPr>
            <a:r>
              <a:rPr lang="en-US" sz="1800" dirty="0" smtClean="0">
                <a:solidFill>
                  <a:srgbClr val="000000"/>
                </a:solidFill>
              </a:rPr>
              <a:t>.</a:t>
            </a:r>
            <a:r>
              <a:rPr lang="en-US" sz="1800" dirty="0">
                <a:solidFill>
                  <a:srgbClr val="000000"/>
                </a:solidFill>
              </a:rPr>
              <a:t>org $</a:t>
            </a:r>
            <a:r>
              <a:rPr lang="en-US" sz="1800" dirty="0" smtClean="0">
                <a:solidFill>
                  <a:srgbClr val="000000"/>
                </a:solidFill>
              </a:rPr>
              <a:t>1000 ;</a:t>
            </a:r>
            <a:r>
              <a:rPr lang="en-US" sz="1800" dirty="0"/>
              <a:t> Set starting value of location </a:t>
            </a:r>
            <a:r>
              <a:rPr lang="en-US" sz="1800" dirty="0" smtClean="0"/>
              <a:t>counter </a:t>
            </a:r>
            <a:r>
              <a:rPr lang="en-US" sz="1800" dirty="0"/>
              <a:t>where code or data will go</a:t>
            </a:r>
            <a:endParaRPr lang="en-US" sz="1800" dirty="0">
              <a:solidFill>
                <a:srgbClr val="000000"/>
              </a:solidFill>
            </a:endParaRPr>
          </a:p>
          <a:p>
            <a:pPr marL="0" indent="0">
              <a:buNone/>
            </a:pPr>
            <a:r>
              <a:rPr lang="nb-NO" sz="1800" dirty="0">
                <a:solidFill>
                  <a:srgbClr val="0070C0"/>
                </a:solidFill>
              </a:rPr>
              <a:t>Seg7</a:t>
            </a:r>
            <a:r>
              <a:rPr lang="nb-NO" sz="1800" dirty="0">
                <a:solidFill>
                  <a:srgbClr val="000000"/>
                </a:solidFill>
              </a:rPr>
              <a:t>: .byte </a:t>
            </a:r>
            <a:r>
              <a:rPr lang="nb-NO" sz="1800" dirty="0">
                <a:solidFill>
                  <a:srgbClr val="0070C0"/>
                </a:solidFill>
              </a:rPr>
              <a:t>$3F, $06, $5B, $4F, $66, $6D, $7D, $07, $7F, $6F</a:t>
            </a:r>
            <a:r>
              <a:rPr lang="nb-NO" sz="1800" dirty="0">
                <a:solidFill>
                  <a:srgbClr val="FF0000"/>
                </a:solidFill>
              </a:rPr>
              <a:t>, $77, $7C, $39, $5E,$79, $71</a:t>
            </a:r>
          </a:p>
          <a:p>
            <a:pPr marL="0" indent="0">
              <a:buNone/>
            </a:pPr>
            <a:r>
              <a:rPr lang="en-US" sz="1800" dirty="0" err="1">
                <a:solidFill>
                  <a:srgbClr val="000000"/>
                </a:solidFill>
              </a:rPr>
              <a:t>SegVal</a:t>
            </a:r>
            <a:r>
              <a:rPr lang="en-US" sz="1800" dirty="0">
                <a:solidFill>
                  <a:srgbClr val="000000"/>
                </a:solidFill>
              </a:rPr>
              <a:t> = $0X </a:t>
            </a:r>
            <a:r>
              <a:rPr lang="en-US" sz="1800" dirty="0" smtClean="0">
                <a:solidFill>
                  <a:srgbClr val="000000"/>
                </a:solidFill>
              </a:rPr>
              <a:t>	; </a:t>
            </a:r>
            <a:r>
              <a:rPr lang="en-US" sz="1800" dirty="0">
                <a:solidFill>
                  <a:srgbClr val="000000"/>
                </a:solidFill>
              </a:rPr>
              <a:t>Segment Hex Value to be displayed</a:t>
            </a:r>
          </a:p>
          <a:p>
            <a:pPr marL="0" indent="0">
              <a:buNone/>
            </a:pPr>
            <a:r>
              <a:rPr lang="en-US" sz="1800" dirty="0">
                <a:solidFill>
                  <a:srgbClr val="000000"/>
                </a:solidFill>
              </a:rPr>
              <a:t>.text</a:t>
            </a:r>
          </a:p>
          <a:p>
            <a:pPr marL="0" indent="0">
              <a:spcBef>
                <a:spcPts val="0"/>
              </a:spcBef>
              <a:buNone/>
            </a:pPr>
            <a:r>
              <a:rPr lang="en-US" sz="1800" dirty="0">
                <a:solidFill>
                  <a:srgbClr val="000000"/>
                </a:solidFill>
              </a:rPr>
              <a:t>_main::</a:t>
            </a:r>
          </a:p>
          <a:p>
            <a:pPr marL="320040" lvl="1" indent="0">
              <a:spcBef>
                <a:spcPts val="0"/>
              </a:spcBef>
              <a:buNone/>
            </a:pPr>
            <a:r>
              <a:rPr lang="en-US" sz="1800" dirty="0" err="1">
                <a:solidFill>
                  <a:srgbClr val="FF0000"/>
                </a:solidFill>
              </a:rPr>
              <a:t>movb</a:t>
            </a:r>
            <a:r>
              <a:rPr lang="en-US" sz="1800" dirty="0">
                <a:solidFill>
                  <a:srgbClr val="FF0000"/>
                </a:solidFill>
              </a:rPr>
              <a:t> #$FF,DDRA </a:t>
            </a:r>
            <a:r>
              <a:rPr lang="en-US" sz="1800" dirty="0" smtClean="0">
                <a:solidFill>
                  <a:srgbClr val="FF0000"/>
                </a:solidFill>
              </a:rPr>
              <a:t>	; </a:t>
            </a:r>
            <a:r>
              <a:rPr lang="en-US" sz="1800" dirty="0">
                <a:solidFill>
                  <a:srgbClr val="FF0000"/>
                </a:solidFill>
              </a:rPr>
              <a:t>configure PORT </a:t>
            </a:r>
            <a:r>
              <a:rPr lang="en-US" sz="1800" dirty="0" smtClean="0">
                <a:solidFill>
                  <a:srgbClr val="FF0000"/>
                </a:solidFill>
              </a:rPr>
              <a:t>A </a:t>
            </a:r>
            <a:r>
              <a:rPr lang="en-US" sz="1800" dirty="0">
                <a:solidFill>
                  <a:srgbClr val="FF0000"/>
                </a:solidFill>
              </a:rPr>
              <a:t>for output</a:t>
            </a:r>
          </a:p>
          <a:p>
            <a:pPr marL="320040" lvl="1" indent="0">
              <a:spcBef>
                <a:spcPts val="0"/>
              </a:spcBef>
              <a:buNone/>
            </a:pPr>
            <a:r>
              <a:rPr lang="en-US" sz="1800" dirty="0" err="1">
                <a:solidFill>
                  <a:srgbClr val="000000"/>
                </a:solidFill>
              </a:rPr>
              <a:t>ldaa</a:t>
            </a:r>
            <a:r>
              <a:rPr lang="en-US" sz="1800" dirty="0">
                <a:solidFill>
                  <a:srgbClr val="000000"/>
                </a:solidFill>
              </a:rPr>
              <a:t> </a:t>
            </a:r>
            <a:r>
              <a:rPr lang="en-US" sz="1800" dirty="0" smtClean="0">
                <a:solidFill>
                  <a:srgbClr val="000000"/>
                </a:solidFill>
              </a:rPr>
              <a:t>#</a:t>
            </a:r>
            <a:r>
              <a:rPr lang="en-US" sz="1800" dirty="0" err="1" smtClean="0">
                <a:solidFill>
                  <a:srgbClr val="000000"/>
                </a:solidFill>
              </a:rPr>
              <a:t>SegVal</a:t>
            </a:r>
            <a:r>
              <a:rPr lang="en-US" sz="1800" dirty="0" smtClean="0">
                <a:solidFill>
                  <a:srgbClr val="000000"/>
                </a:solidFill>
              </a:rPr>
              <a:t> 		; </a:t>
            </a:r>
            <a:r>
              <a:rPr lang="en-US" sz="1800" dirty="0">
                <a:solidFill>
                  <a:srgbClr val="000000"/>
                </a:solidFill>
              </a:rPr>
              <a:t>load the Segment Value</a:t>
            </a:r>
          </a:p>
          <a:p>
            <a:pPr marL="320040" lvl="1" indent="0">
              <a:spcBef>
                <a:spcPts val="0"/>
              </a:spcBef>
              <a:buNone/>
            </a:pPr>
            <a:r>
              <a:rPr lang="en-US" sz="1800" dirty="0" err="1">
                <a:solidFill>
                  <a:srgbClr val="000000"/>
                </a:solidFill>
              </a:rPr>
              <a:t>ldx</a:t>
            </a:r>
            <a:r>
              <a:rPr lang="en-US" sz="1800" dirty="0">
                <a:solidFill>
                  <a:srgbClr val="000000"/>
                </a:solidFill>
              </a:rPr>
              <a:t> </a:t>
            </a:r>
            <a:r>
              <a:rPr lang="en-US" sz="1800" dirty="0" smtClean="0">
                <a:solidFill>
                  <a:srgbClr val="000000"/>
                </a:solidFill>
              </a:rPr>
              <a:t>#Seg7</a:t>
            </a:r>
            <a:endParaRPr lang="en-US" sz="1800" dirty="0">
              <a:solidFill>
                <a:srgbClr val="000000"/>
              </a:solidFill>
            </a:endParaRPr>
          </a:p>
          <a:p>
            <a:pPr marL="320040" lvl="1" indent="0">
              <a:spcBef>
                <a:spcPts val="0"/>
              </a:spcBef>
              <a:buNone/>
            </a:pPr>
            <a:r>
              <a:rPr lang="en-US" sz="1800" dirty="0" err="1">
                <a:solidFill>
                  <a:srgbClr val="000000"/>
                </a:solidFill>
              </a:rPr>
              <a:t>ldaa</a:t>
            </a:r>
            <a:r>
              <a:rPr lang="en-US" sz="1800" dirty="0">
                <a:solidFill>
                  <a:srgbClr val="000000"/>
                </a:solidFill>
              </a:rPr>
              <a:t> </a:t>
            </a:r>
            <a:r>
              <a:rPr lang="en-US" sz="1800" dirty="0" err="1">
                <a:solidFill>
                  <a:srgbClr val="000000"/>
                </a:solidFill>
              </a:rPr>
              <a:t>a,x</a:t>
            </a:r>
            <a:r>
              <a:rPr lang="en-US" sz="1800" dirty="0">
                <a:solidFill>
                  <a:srgbClr val="000000"/>
                </a:solidFill>
              </a:rPr>
              <a:t> </a:t>
            </a:r>
            <a:r>
              <a:rPr lang="en-US" sz="1800" dirty="0" smtClean="0">
                <a:solidFill>
                  <a:srgbClr val="000000"/>
                </a:solidFill>
              </a:rPr>
              <a:t>		; </a:t>
            </a:r>
            <a:r>
              <a:rPr lang="en-US" sz="1800" dirty="0">
                <a:solidFill>
                  <a:srgbClr val="000000"/>
                </a:solidFill>
              </a:rPr>
              <a:t>load the 7 Segment Value</a:t>
            </a:r>
          </a:p>
          <a:p>
            <a:pPr marL="320040" lvl="1" indent="0">
              <a:spcBef>
                <a:spcPts val="0"/>
              </a:spcBef>
              <a:buNone/>
            </a:pPr>
            <a:r>
              <a:rPr lang="en-US" sz="1800" dirty="0" err="1">
                <a:solidFill>
                  <a:srgbClr val="FF0000"/>
                </a:solidFill>
              </a:rPr>
              <a:t>staa</a:t>
            </a:r>
            <a:r>
              <a:rPr lang="en-US" sz="1800" dirty="0">
                <a:solidFill>
                  <a:srgbClr val="FF0000"/>
                </a:solidFill>
              </a:rPr>
              <a:t> PORTA </a:t>
            </a:r>
            <a:r>
              <a:rPr lang="en-US" sz="1800" dirty="0" smtClean="0">
                <a:solidFill>
                  <a:srgbClr val="FF0000"/>
                </a:solidFill>
              </a:rPr>
              <a:t>		; </a:t>
            </a:r>
            <a:r>
              <a:rPr lang="en-US" sz="1800" dirty="0">
                <a:solidFill>
                  <a:srgbClr val="FF0000"/>
                </a:solidFill>
              </a:rPr>
              <a:t>output to 7 segment display</a:t>
            </a:r>
          </a:p>
          <a:p>
            <a:pPr marL="320040" lvl="1" indent="0">
              <a:spcBef>
                <a:spcPts val="0"/>
              </a:spcBef>
              <a:buNone/>
            </a:pPr>
            <a:r>
              <a:rPr lang="en-US" sz="1800" dirty="0" err="1">
                <a:solidFill>
                  <a:srgbClr val="000000"/>
                </a:solidFill>
              </a:rPr>
              <a:t>swi</a:t>
            </a:r>
            <a:endParaRPr lang="en-US" sz="1800" dirty="0" smtClean="0"/>
          </a:p>
          <a:p>
            <a:endParaRPr lang="en-US" sz="3200" dirty="0"/>
          </a:p>
        </p:txBody>
      </p:sp>
      <p:sp>
        <p:nvSpPr>
          <p:cNvPr id="4" name="Rectangle 3"/>
          <p:cNvSpPr/>
          <p:nvPr/>
        </p:nvSpPr>
        <p:spPr>
          <a:xfrm>
            <a:off x="6768752" y="3861048"/>
            <a:ext cx="2339752" cy="646331"/>
          </a:xfrm>
          <a:prstGeom prst="rect">
            <a:avLst/>
          </a:prstGeom>
        </p:spPr>
        <p:txBody>
          <a:bodyPr wrap="square">
            <a:spAutoFit/>
          </a:bodyPr>
          <a:lstStyle/>
          <a:p>
            <a:pPr algn="ctr"/>
            <a:r>
              <a:rPr lang="en-US" dirty="0">
                <a:solidFill>
                  <a:srgbClr val="FF0000"/>
                </a:solidFill>
              </a:rPr>
              <a:t>Additional Hex</a:t>
            </a:r>
          </a:p>
          <a:p>
            <a:pPr algn="ctr"/>
            <a:r>
              <a:rPr lang="en-US" dirty="0">
                <a:solidFill>
                  <a:srgbClr val="FF0000"/>
                </a:solidFill>
              </a:rPr>
              <a:t>Outputs</a:t>
            </a:r>
            <a:endParaRPr lang="en-US" dirty="0"/>
          </a:p>
        </p:txBody>
      </p:sp>
    </p:spTree>
    <p:extLst>
      <p:ext uri="{BB962C8B-B14F-4D97-AF65-F5344CB8AC3E}">
        <p14:creationId xmlns:p14="http://schemas.microsoft.com/office/powerpoint/2010/main" val="16371967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DIP Switches (1 of 3)</a:t>
            </a:r>
            <a:endParaRPr lang="en-US" sz="3400" dirty="0"/>
          </a:p>
        </p:txBody>
      </p:sp>
      <p:sp>
        <p:nvSpPr>
          <p:cNvPr id="3" name="Content Placeholder 2"/>
          <p:cNvSpPr>
            <a:spLocks noGrp="1"/>
          </p:cNvSpPr>
          <p:nvPr>
            <p:ph sz="quarter" idx="1"/>
          </p:nvPr>
        </p:nvSpPr>
        <p:spPr>
          <a:xfrm>
            <a:off x="251520" y="1124744"/>
            <a:ext cx="8856984" cy="5112568"/>
          </a:xfrm>
        </p:spPr>
        <p:txBody>
          <a:bodyPr>
            <a:noAutofit/>
          </a:bodyPr>
          <a:lstStyle/>
          <a:p>
            <a:endParaRPr lang="en-US" sz="1800" dirty="0" smtClean="0"/>
          </a:p>
          <a:p>
            <a:r>
              <a:rPr lang="en-US" sz="2000" dirty="0" smtClean="0"/>
              <a:t>Switch </a:t>
            </a:r>
            <a:r>
              <a:rPr lang="en-US" sz="2000" dirty="0"/>
              <a:t>is probably the simplest input device available</a:t>
            </a:r>
          </a:p>
          <a:p>
            <a:r>
              <a:rPr lang="en-US" sz="2000" dirty="0" smtClean="0"/>
              <a:t>To </a:t>
            </a:r>
            <a:r>
              <a:rPr lang="en-US" sz="2000" dirty="0"/>
              <a:t>make input more efficient, a set of eight </a:t>
            </a:r>
            <a:r>
              <a:rPr lang="en-US" sz="2000" dirty="0" smtClean="0"/>
              <a:t>switches organized </a:t>
            </a:r>
            <a:r>
              <a:rPr lang="en-US" sz="2000" dirty="0"/>
              <a:t>as a Dual inline package (DIP) is often used</a:t>
            </a:r>
          </a:p>
          <a:p>
            <a:r>
              <a:rPr lang="en-US" sz="2000" dirty="0" smtClean="0"/>
              <a:t>A </a:t>
            </a:r>
            <a:r>
              <a:rPr lang="en-US" sz="2000" dirty="0"/>
              <a:t>DIP package can be connected to any input port </a:t>
            </a:r>
            <a:r>
              <a:rPr lang="en-US" sz="2000" dirty="0" smtClean="0"/>
              <a:t>with eight </a:t>
            </a:r>
            <a:r>
              <a:rPr lang="en-US" sz="2000" dirty="0"/>
              <a:t>pins such as </a:t>
            </a:r>
            <a:r>
              <a:rPr lang="en-US" sz="2000" dirty="0" err="1"/>
              <a:t>PortA</a:t>
            </a:r>
            <a:r>
              <a:rPr lang="en-US" sz="2000" dirty="0"/>
              <a:t>, </a:t>
            </a:r>
            <a:r>
              <a:rPr lang="en-US" sz="2000" dirty="0" err="1"/>
              <a:t>PortB</a:t>
            </a:r>
            <a:r>
              <a:rPr lang="en-US" sz="2000" dirty="0"/>
              <a:t> </a:t>
            </a:r>
            <a:r>
              <a:rPr lang="en-US" sz="2000" dirty="0" err="1"/>
              <a:t>etc</a:t>
            </a:r>
            <a:endParaRPr lang="en-US" sz="2000" dirty="0"/>
          </a:p>
          <a:p>
            <a:r>
              <a:rPr lang="en-US" sz="2000" dirty="0" smtClean="0"/>
              <a:t>When </a:t>
            </a:r>
            <a:r>
              <a:rPr lang="en-US" sz="2000" dirty="0"/>
              <a:t>a switch is closed, the associated port input is 0</a:t>
            </a:r>
            <a:r>
              <a:rPr lang="en-US" sz="2000" dirty="0" smtClean="0"/>
              <a:t>, otherwise </a:t>
            </a:r>
            <a:r>
              <a:rPr lang="en-US" sz="2000" dirty="0"/>
              <a:t>the associated port input is 1</a:t>
            </a:r>
          </a:p>
          <a:p>
            <a:r>
              <a:rPr lang="en-US" sz="2000" dirty="0" smtClean="0"/>
              <a:t>Each </a:t>
            </a:r>
            <a:r>
              <a:rPr lang="en-US" sz="2000" dirty="0"/>
              <a:t>port input is pulled up high via a 330 ohm or </a:t>
            </a:r>
            <a:r>
              <a:rPr lang="en-US" sz="2000" dirty="0" smtClean="0"/>
              <a:t>1Kohm resistor </a:t>
            </a:r>
            <a:r>
              <a:rPr lang="en-US" sz="2000" dirty="0"/>
              <a:t>when the associated switch is open</a:t>
            </a:r>
            <a:endParaRPr lang="en-US" sz="2000" dirty="0" smtClean="0"/>
          </a:p>
        </p:txBody>
      </p:sp>
    </p:spTree>
    <p:extLst>
      <p:ext uri="{BB962C8B-B14F-4D97-AF65-F5344CB8AC3E}">
        <p14:creationId xmlns:p14="http://schemas.microsoft.com/office/powerpoint/2010/main" val="16693664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DIP Switches (2 of 3)</a:t>
            </a:r>
            <a:endParaRPr lang="en-US" sz="3400" dirty="0"/>
          </a:p>
        </p:txBody>
      </p:sp>
      <p:sp>
        <p:nvSpPr>
          <p:cNvPr id="3" name="Content Placeholder 2"/>
          <p:cNvSpPr>
            <a:spLocks noGrp="1"/>
          </p:cNvSpPr>
          <p:nvPr>
            <p:ph sz="quarter" idx="1"/>
          </p:nvPr>
        </p:nvSpPr>
        <p:spPr>
          <a:xfrm>
            <a:off x="251520" y="1124744"/>
            <a:ext cx="8856984" cy="5112568"/>
          </a:xfrm>
        </p:spPr>
        <p:txBody>
          <a:bodyPr>
            <a:noAutofit/>
          </a:bodyPr>
          <a:lstStyle/>
          <a:p>
            <a:endParaRPr lang="en-US" sz="1800" dirty="0" smtClean="0"/>
          </a:p>
          <a:p>
            <a:r>
              <a:rPr lang="en-US" sz="2200" dirty="0"/>
              <a:t>Instruction to read data from DIP switches on </a:t>
            </a:r>
            <a:r>
              <a:rPr lang="en-US" sz="2200" dirty="0" smtClean="0"/>
              <a:t>PTA</a:t>
            </a:r>
            <a:endParaRPr lang="en-US" sz="2200" dirty="0"/>
          </a:p>
          <a:p>
            <a:endParaRPr lang="en-US" sz="2000" dirty="0" smtClean="0"/>
          </a:p>
          <a:p>
            <a:pPr lvl="1"/>
            <a:r>
              <a:rPr lang="en-US" sz="2000" dirty="0" smtClean="0"/>
              <a:t>Step1</a:t>
            </a:r>
            <a:r>
              <a:rPr lang="en-US" sz="2000" dirty="0"/>
              <a:t>: Define the corresponding Data Direction </a:t>
            </a:r>
            <a:r>
              <a:rPr lang="en-US" sz="2000" dirty="0" smtClean="0"/>
              <a:t>Register and </a:t>
            </a:r>
            <a:r>
              <a:rPr lang="en-US" sz="2000" dirty="0"/>
              <a:t>Data Register of </a:t>
            </a:r>
            <a:r>
              <a:rPr lang="en-US" sz="2000" dirty="0" smtClean="0"/>
              <a:t>PTA</a:t>
            </a:r>
            <a:endParaRPr lang="en-US" sz="2000" dirty="0"/>
          </a:p>
          <a:p>
            <a:pPr lvl="1"/>
            <a:r>
              <a:rPr lang="en-US" sz="2000" dirty="0" smtClean="0"/>
              <a:t>Step2</a:t>
            </a:r>
            <a:r>
              <a:rPr lang="en-US" sz="2000" dirty="0"/>
              <a:t>: Set the Data Direction Register of </a:t>
            </a:r>
            <a:r>
              <a:rPr lang="en-US" sz="2000" dirty="0" smtClean="0"/>
              <a:t>PTA to </a:t>
            </a:r>
            <a:r>
              <a:rPr lang="fr-FR" sz="2000" dirty="0" smtClean="0"/>
              <a:t>configure </a:t>
            </a:r>
            <a:r>
              <a:rPr lang="fr-FR" sz="2000" dirty="0"/>
              <a:t>port as an input port</a:t>
            </a:r>
          </a:p>
          <a:p>
            <a:pPr lvl="1"/>
            <a:r>
              <a:rPr lang="en-US" sz="2000" dirty="0" smtClean="0"/>
              <a:t>Step3</a:t>
            </a:r>
            <a:r>
              <a:rPr lang="en-US" sz="2000" dirty="0"/>
              <a:t>: Read the data from the Data register of </a:t>
            </a:r>
            <a:r>
              <a:rPr lang="en-US" sz="2000" dirty="0" smtClean="0"/>
              <a:t>PTA according </a:t>
            </a:r>
            <a:r>
              <a:rPr lang="en-US" sz="2000" dirty="0"/>
              <a:t>to the requirements of the program.</a:t>
            </a:r>
          </a:p>
          <a:p>
            <a:endParaRPr lang="en-US" sz="2000" dirty="0" smtClean="0"/>
          </a:p>
          <a:p>
            <a:r>
              <a:rPr lang="en-US" sz="2200" dirty="0" smtClean="0"/>
              <a:t>Data </a:t>
            </a:r>
            <a:r>
              <a:rPr lang="en-US" sz="2200" dirty="0"/>
              <a:t>from the DIP switches is always available in the </a:t>
            </a:r>
            <a:r>
              <a:rPr lang="en-US" sz="2200" dirty="0" smtClean="0"/>
              <a:t>Data Register </a:t>
            </a:r>
            <a:r>
              <a:rPr lang="en-US" sz="2200" dirty="0"/>
              <a:t>of the corresponding port with which </a:t>
            </a:r>
            <a:r>
              <a:rPr lang="en-US" sz="2200" dirty="0" smtClean="0"/>
              <a:t>it’s interfaced</a:t>
            </a:r>
          </a:p>
        </p:txBody>
      </p:sp>
    </p:spTree>
    <p:extLst>
      <p:ext uri="{BB962C8B-B14F-4D97-AF65-F5344CB8AC3E}">
        <p14:creationId xmlns:p14="http://schemas.microsoft.com/office/powerpoint/2010/main" val="1803954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243408"/>
            <a:ext cx="8892480" cy="891208"/>
          </a:xfrm>
        </p:spPr>
        <p:txBody>
          <a:bodyPr>
            <a:normAutofit/>
          </a:bodyPr>
          <a:lstStyle/>
          <a:p>
            <a:pPr algn="ctr"/>
            <a:r>
              <a:rPr lang="en-US" sz="2800" dirty="0"/>
              <a:t>Port Integration Module (PIM)</a:t>
            </a:r>
            <a:endParaRPr lang="en-US" sz="2800" b="1" dirty="0"/>
          </a:p>
        </p:txBody>
      </p:sp>
      <p:sp>
        <p:nvSpPr>
          <p:cNvPr id="3" name="Content Placeholder 2"/>
          <p:cNvSpPr>
            <a:spLocks noGrp="1"/>
          </p:cNvSpPr>
          <p:nvPr>
            <p:ph sz="quarter" idx="1"/>
          </p:nvPr>
        </p:nvSpPr>
        <p:spPr>
          <a:xfrm>
            <a:off x="5940152" y="1600200"/>
            <a:ext cx="3024336" cy="4495800"/>
          </a:xfrm>
        </p:spPr>
        <p:txBody>
          <a:bodyPr>
            <a:normAutofit/>
          </a:bodyPr>
          <a:lstStyle/>
          <a:p>
            <a:r>
              <a:rPr lang="en-US" sz="2400" dirty="0"/>
              <a:t>Port Integration </a:t>
            </a:r>
            <a:r>
              <a:rPr lang="en-US" sz="2400" dirty="0" smtClean="0"/>
              <a:t>Module (</a:t>
            </a:r>
            <a:r>
              <a:rPr lang="en-US" sz="2400" dirty="0"/>
              <a:t>PIM) Block </a:t>
            </a:r>
            <a:r>
              <a:rPr lang="en-US" sz="2400" dirty="0" smtClean="0"/>
              <a:t>User Guide </a:t>
            </a:r>
            <a:r>
              <a:rPr lang="en-US" sz="2400" dirty="0"/>
              <a:t>V02.07</a:t>
            </a:r>
          </a:p>
          <a:p>
            <a:pPr marL="0" indent="0">
              <a:buNone/>
            </a:pPr>
            <a:r>
              <a:rPr lang="en-US" sz="2400" dirty="0"/>
              <a:t>S12DP256PIMV2.pdf</a:t>
            </a:r>
          </a:p>
        </p:txBody>
      </p:sp>
      <p:pic>
        <p:nvPicPr>
          <p:cNvPr id="11" name="Picture 10"/>
          <p:cNvPicPr>
            <a:picLocks noChangeAspect="1"/>
          </p:cNvPicPr>
          <p:nvPr/>
        </p:nvPicPr>
        <p:blipFill>
          <a:blip r:embed="rId3"/>
          <a:stretch>
            <a:fillRect/>
          </a:stretch>
        </p:blipFill>
        <p:spPr>
          <a:xfrm>
            <a:off x="144016" y="476672"/>
            <a:ext cx="5447218" cy="6418075"/>
          </a:xfrm>
          <a:prstGeom prst="rect">
            <a:avLst/>
          </a:prstGeom>
        </p:spPr>
      </p:pic>
    </p:spTree>
    <p:extLst>
      <p:ext uri="{BB962C8B-B14F-4D97-AF65-F5344CB8AC3E}">
        <p14:creationId xmlns:p14="http://schemas.microsoft.com/office/powerpoint/2010/main" val="11412479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DIP Switches (3 of 3)</a:t>
            </a:r>
            <a:endParaRPr lang="en-US" sz="3400" dirty="0"/>
          </a:p>
        </p:txBody>
      </p:sp>
      <p:sp>
        <p:nvSpPr>
          <p:cNvPr id="3" name="Content Placeholder 2"/>
          <p:cNvSpPr>
            <a:spLocks noGrp="1"/>
          </p:cNvSpPr>
          <p:nvPr>
            <p:ph sz="quarter" idx="1"/>
          </p:nvPr>
        </p:nvSpPr>
        <p:spPr>
          <a:xfrm>
            <a:off x="251520" y="1124744"/>
            <a:ext cx="8856984" cy="5112568"/>
          </a:xfrm>
        </p:spPr>
        <p:txBody>
          <a:bodyPr>
            <a:noAutofit/>
          </a:bodyPr>
          <a:lstStyle/>
          <a:p>
            <a:endParaRPr lang="en-US" sz="1800" dirty="0" smtClean="0"/>
          </a:p>
          <a:p>
            <a:r>
              <a:rPr lang="en-US" sz="2000" b="1" dirty="0" smtClean="0"/>
              <a:t>Example: </a:t>
            </a:r>
            <a:r>
              <a:rPr lang="en-US" sz="2000" dirty="0"/>
              <a:t>Write a sequence of instructions to read the value from an eight-switch DIP connected </a:t>
            </a:r>
            <a:r>
              <a:rPr lang="en-US" sz="2000" dirty="0" smtClean="0"/>
              <a:t>to Port </a:t>
            </a:r>
            <a:r>
              <a:rPr lang="en-US" sz="2000" dirty="0"/>
              <a:t>A of the HCS12 into accumulator A</a:t>
            </a:r>
            <a:r>
              <a:rPr lang="en-US" sz="2000" dirty="0" smtClean="0"/>
              <a:t>.</a:t>
            </a:r>
          </a:p>
          <a:p>
            <a:r>
              <a:rPr lang="en-US" sz="2000" b="1" dirty="0" smtClean="0"/>
              <a:t>Solution: </a:t>
            </a:r>
          </a:p>
          <a:p>
            <a:pPr marL="594360" lvl="2" indent="0">
              <a:buNone/>
            </a:pPr>
            <a:r>
              <a:rPr lang="en-US" sz="1800" dirty="0" err="1" smtClean="0">
                <a:solidFill>
                  <a:srgbClr val="FF0000"/>
                </a:solidFill>
              </a:rPr>
              <a:t>movb</a:t>
            </a:r>
            <a:r>
              <a:rPr lang="en-US" sz="1800" dirty="0" smtClean="0">
                <a:solidFill>
                  <a:srgbClr val="FF0000"/>
                </a:solidFill>
              </a:rPr>
              <a:t> </a:t>
            </a:r>
            <a:r>
              <a:rPr lang="en-US" sz="1800" dirty="0">
                <a:solidFill>
                  <a:srgbClr val="FF0000"/>
                </a:solidFill>
              </a:rPr>
              <a:t>#$0,DDRA ; configure Port A for input</a:t>
            </a:r>
          </a:p>
          <a:p>
            <a:pPr marL="594360" lvl="2" indent="0">
              <a:buNone/>
            </a:pPr>
            <a:r>
              <a:rPr lang="en-US" sz="1800" dirty="0" err="1">
                <a:solidFill>
                  <a:srgbClr val="FF0000"/>
                </a:solidFill>
              </a:rPr>
              <a:t>ldaa</a:t>
            </a:r>
            <a:r>
              <a:rPr lang="en-US" sz="1800" dirty="0">
                <a:solidFill>
                  <a:srgbClr val="FF0000"/>
                </a:solidFill>
              </a:rPr>
              <a:t> PTA</a:t>
            </a:r>
          </a:p>
          <a:p>
            <a:pPr marL="594360" lvl="2" indent="0">
              <a:buNone/>
            </a:pPr>
            <a:r>
              <a:rPr lang="en-US" sz="1800" dirty="0"/>
              <a:t>…</a:t>
            </a:r>
            <a:endParaRPr lang="en-US" sz="1800" dirty="0" smtClean="0"/>
          </a:p>
        </p:txBody>
      </p:sp>
      <p:pic>
        <p:nvPicPr>
          <p:cNvPr id="4" name="Picture 3"/>
          <p:cNvPicPr>
            <a:picLocks noChangeAspect="1"/>
          </p:cNvPicPr>
          <p:nvPr/>
        </p:nvPicPr>
        <p:blipFill>
          <a:blip r:embed="rId3"/>
          <a:stretch>
            <a:fillRect/>
          </a:stretch>
        </p:blipFill>
        <p:spPr>
          <a:xfrm>
            <a:off x="1763688" y="3249582"/>
            <a:ext cx="5979365" cy="3563794"/>
          </a:xfrm>
          <a:prstGeom prst="rect">
            <a:avLst/>
          </a:prstGeom>
        </p:spPr>
      </p:pic>
    </p:spTree>
    <p:extLst>
      <p:ext uri="{BB962C8B-B14F-4D97-AF65-F5344CB8AC3E}">
        <p14:creationId xmlns:p14="http://schemas.microsoft.com/office/powerpoint/2010/main" val="37858412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Interfacing with a keypad (1 of 8)</a:t>
            </a:r>
            <a:endParaRPr lang="en-US" sz="3400" dirty="0"/>
          </a:p>
        </p:txBody>
      </p:sp>
      <p:sp>
        <p:nvSpPr>
          <p:cNvPr id="3" name="Content Placeholder 2"/>
          <p:cNvSpPr>
            <a:spLocks noGrp="1"/>
          </p:cNvSpPr>
          <p:nvPr>
            <p:ph sz="quarter" idx="1"/>
          </p:nvPr>
        </p:nvSpPr>
        <p:spPr>
          <a:xfrm>
            <a:off x="251520" y="1124744"/>
            <a:ext cx="8856984" cy="5400600"/>
          </a:xfrm>
        </p:spPr>
        <p:txBody>
          <a:bodyPr>
            <a:noAutofit/>
          </a:bodyPr>
          <a:lstStyle/>
          <a:p>
            <a:endParaRPr lang="en-US" sz="1800" dirty="0" smtClean="0"/>
          </a:p>
          <a:p>
            <a:r>
              <a:rPr lang="en-US" sz="2000" dirty="0"/>
              <a:t>A </a:t>
            </a:r>
            <a:r>
              <a:rPr lang="en-US" sz="2000" dirty="0" smtClean="0"/>
              <a:t>keypad is </a:t>
            </a:r>
            <a:r>
              <a:rPr lang="en-US" sz="2000" dirty="0"/>
              <a:t>arranged as an array of switches, which can be mechanical, membrane</a:t>
            </a:r>
            <a:r>
              <a:rPr lang="en-US" sz="2000" dirty="0" smtClean="0"/>
              <a:t>, capacitors</a:t>
            </a:r>
            <a:r>
              <a:rPr lang="en-US" sz="2000" dirty="0"/>
              <a:t>, or Hall-effect in construction.</a:t>
            </a:r>
          </a:p>
          <a:p>
            <a:pPr lvl="1"/>
            <a:r>
              <a:rPr lang="en-US" sz="1700" dirty="0"/>
              <a:t>Mechanical switches or keypads are most popular due to their low cost and minimal strength of </a:t>
            </a:r>
            <a:r>
              <a:rPr lang="en-US" sz="1700" dirty="0" smtClean="0"/>
              <a:t>construction</a:t>
            </a:r>
          </a:p>
          <a:p>
            <a:pPr lvl="1"/>
            <a:endParaRPr lang="en-US" sz="1700" dirty="0"/>
          </a:p>
          <a:p>
            <a:r>
              <a:rPr lang="en-US" sz="2000" dirty="0" smtClean="0"/>
              <a:t>Mechanical </a:t>
            </a:r>
            <a:r>
              <a:rPr lang="en-US" sz="2000" dirty="0"/>
              <a:t>switches have a problem called </a:t>
            </a:r>
            <a:r>
              <a:rPr lang="en-US" sz="2000" b="1" dirty="0"/>
              <a:t>contact bounce</a:t>
            </a:r>
            <a:r>
              <a:rPr lang="en-US" sz="2000" dirty="0"/>
              <a:t>. </a:t>
            </a:r>
            <a:endParaRPr lang="en-US" sz="2000" dirty="0" smtClean="0"/>
          </a:p>
          <a:p>
            <a:r>
              <a:rPr lang="en-US" sz="2000" dirty="0" smtClean="0"/>
              <a:t>Closing </a:t>
            </a:r>
            <a:r>
              <a:rPr lang="en-US" sz="2000" dirty="0"/>
              <a:t>a mechanical switch </a:t>
            </a:r>
            <a:r>
              <a:rPr lang="en-US" sz="2000" dirty="0" smtClean="0"/>
              <a:t>generates </a:t>
            </a:r>
            <a:r>
              <a:rPr lang="en-US" sz="2000" dirty="0"/>
              <a:t>a series of pulses because the switch contacts do not come to rest immediately</a:t>
            </a:r>
            <a:r>
              <a:rPr lang="en-US" sz="2000" dirty="0" smtClean="0"/>
              <a:t>.</a:t>
            </a:r>
          </a:p>
          <a:p>
            <a:pPr lvl="1"/>
            <a:r>
              <a:rPr lang="en-US" sz="1700" dirty="0" smtClean="0"/>
              <a:t>When </a:t>
            </a:r>
            <a:r>
              <a:rPr lang="en-US" sz="1700" dirty="0"/>
              <a:t>the key is not presses, everything is fine</a:t>
            </a:r>
          </a:p>
          <a:p>
            <a:pPr lvl="1"/>
            <a:r>
              <a:rPr lang="en-US" sz="1700" dirty="0" smtClean="0"/>
              <a:t>In </a:t>
            </a:r>
            <a:r>
              <a:rPr lang="en-US" sz="1700" dirty="0"/>
              <a:t>order to detect which key has been presses, controller needs </a:t>
            </a:r>
            <a:r>
              <a:rPr lang="en-US" sz="1700" dirty="0" smtClean="0"/>
              <a:t>to scan </a:t>
            </a:r>
            <a:r>
              <a:rPr lang="en-US" sz="1700" dirty="0"/>
              <a:t>every key of keypad and may, due to contact bounce</a:t>
            </a:r>
            <a:r>
              <a:rPr lang="en-US" sz="1700" dirty="0" smtClean="0"/>
              <a:t>, determine </a:t>
            </a:r>
            <a:r>
              <a:rPr lang="en-US" sz="1700" dirty="0"/>
              <a:t>that every low is a new key press (you get </a:t>
            </a:r>
            <a:r>
              <a:rPr lang="en-US" sz="1700" dirty="0" smtClean="0"/>
              <a:t>repeated characters </a:t>
            </a:r>
            <a:r>
              <a:rPr lang="en-US" sz="1700" dirty="0"/>
              <a:t>when one was desired!)</a:t>
            </a:r>
          </a:p>
        </p:txBody>
      </p:sp>
    </p:spTree>
    <p:extLst>
      <p:ext uri="{BB962C8B-B14F-4D97-AF65-F5344CB8AC3E}">
        <p14:creationId xmlns:p14="http://schemas.microsoft.com/office/powerpoint/2010/main" val="11138868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Interfacing with a keypad (2 of 8)</a:t>
            </a:r>
            <a:endParaRPr lang="en-US" sz="3400" dirty="0"/>
          </a:p>
        </p:txBody>
      </p:sp>
      <p:sp>
        <p:nvSpPr>
          <p:cNvPr id="3" name="Content Placeholder 2"/>
          <p:cNvSpPr>
            <a:spLocks noGrp="1"/>
          </p:cNvSpPr>
          <p:nvPr>
            <p:ph sz="quarter" idx="1"/>
          </p:nvPr>
        </p:nvSpPr>
        <p:spPr>
          <a:xfrm>
            <a:off x="251520" y="980728"/>
            <a:ext cx="8856984" cy="5400600"/>
          </a:xfrm>
        </p:spPr>
        <p:txBody>
          <a:bodyPr>
            <a:noAutofit/>
          </a:bodyPr>
          <a:lstStyle/>
          <a:p>
            <a:endParaRPr lang="en-US" sz="1800" dirty="0" smtClean="0"/>
          </a:p>
          <a:p>
            <a:r>
              <a:rPr lang="en-US" sz="2000" b="1" dirty="0"/>
              <a:t>Contact Switch </a:t>
            </a:r>
            <a:r>
              <a:rPr lang="en-US" sz="2000" b="1" dirty="0" smtClean="0"/>
              <a:t>Bounce</a:t>
            </a:r>
          </a:p>
          <a:p>
            <a:pPr lvl="1"/>
            <a:r>
              <a:rPr lang="en-US" sz="1800" dirty="0"/>
              <a:t>The switch bounces or chatters in transitioning from one </a:t>
            </a:r>
            <a:r>
              <a:rPr lang="en-US" sz="1800" dirty="0" smtClean="0"/>
              <a:t>to zero.</a:t>
            </a:r>
          </a:p>
          <a:p>
            <a:pPr lvl="1"/>
            <a:r>
              <a:rPr lang="en-US" sz="1800" dirty="0"/>
              <a:t>The signal that falls and rises within a period of up to </a:t>
            </a:r>
            <a:r>
              <a:rPr lang="en-US" sz="1800" dirty="0" smtClean="0"/>
              <a:t>5ms is </a:t>
            </a:r>
            <a:r>
              <a:rPr lang="en-US" sz="1800" dirty="0"/>
              <a:t>likely a contact </a:t>
            </a:r>
            <a:r>
              <a:rPr lang="en-US" sz="1800" dirty="0" smtClean="0"/>
              <a:t>bounce</a:t>
            </a:r>
            <a:endParaRPr lang="en-US" sz="1800" dirty="0"/>
          </a:p>
        </p:txBody>
      </p:sp>
      <p:pic>
        <p:nvPicPr>
          <p:cNvPr id="4" name="Picture 3"/>
          <p:cNvPicPr>
            <a:picLocks noChangeAspect="1"/>
          </p:cNvPicPr>
          <p:nvPr/>
        </p:nvPicPr>
        <p:blipFill>
          <a:blip r:embed="rId3"/>
          <a:stretch>
            <a:fillRect/>
          </a:stretch>
        </p:blipFill>
        <p:spPr>
          <a:xfrm>
            <a:off x="1920124" y="2420888"/>
            <a:ext cx="5538447" cy="1332000"/>
          </a:xfrm>
          <a:prstGeom prst="rect">
            <a:avLst/>
          </a:prstGeom>
        </p:spPr>
      </p:pic>
      <p:pic>
        <p:nvPicPr>
          <p:cNvPr id="5" name="Picture 4"/>
          <p:cNvPicPr>
            <a:picLocks noChangeAspect="1"/>
          </p:cNvPicPr>
          <p:nvPr/>
        </p:nvPicPr>
        <p:blipFill>
          <a:blip r:embed="rId4"/>
          <a:stretch>
            <a:fillRect/>
          </a:stretch>
        </p:blipFill>
        <p:spPr>
          <a:xfrm>
            <a:off x="106797" y="3814032"/>
            <a:ext cx="4393195" cy="2897538"/>
          </a:xfrm>
          <a:prstGeom prst="rect">
            <a:avLst/>
          </a:prstGeom>
        </p:spPr>
      </p:pic>
      <p:pic>
        <p:nvPicPr>
          <p:cNvPr id="6" name="Picture 5"/>
          <p:cNvPicPr>
            <a:picLocks noChangeAspect="1"/>
          </p:cNvPicPr>
          <p:nvPr/>
        </p:nvPicPr>
        <p:blipFill>
          <a:blip r:embed="rId5"/>
          <a:stretch>
            <a:fillRect/>
          </a:stretch>
        </p:blipFill>
        <p:spPr>
          <a:xfrm>
            <a:off x="4623852" y="3814032"/>
            <a:ext cx="4520148" cy="2897538"/>
          </a:xfrm>
          <a:prstGeom prst="rect">
            <a:avLst/>
          </a:prstGeom>
        </p:spPr>
      </p:pic>
    </p:spTree>
    <p:extLst>
      <p:ext uri="{BB962C8B-B14F-4D97-AF65-F5344CB8AC3E}">
        <p14:creationId xmlns:p14="http://schemas.microsoft.com/office/powerpoint/2010/main" val="16346860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Interfacing with a keypad (3 of 8)</a:t>
            </a:r>
            <a:endParaRPr lang="en-US" sz="3400" dirty="0"/>
          </a:p>
        </p:txBody>
      </p:sp>
      <p:sp>
        <p:nvSpPr>
          <p:cNvPr id="3" name="Content Placeholder 2"/>
          <p:cNvSpPr>
            <a:spLocks noGrp="1"/>
          </p:cNvSpPr>
          <p:nvPr>
            <p:ph sz="quarter" idx="1"/>
          </p:nvPr>
        </p:nvSpPr>
        <p:spPr>
          <a:xfrm>
            <a:off x="251520" y="1124744"/>
            <a:ext cx="8856984" cy="5400600"/>
          </a:xfrm>
        </p:spPr>
        <p:txBody>
          <a:bodyPr>
            <a:noAutofit/>
          </a:bodyPr>
          <a:lstStyle/>
          <a:p>
            <a:endParaRPr lang="en-US" sz="1800" dirty="0" smtClean="0"/>
          </a:p>
          <a:p>
            <a:r>
              <a:rPr lang="en-US" sz="2000" b="1" dirty="0" smtClean="0"/>
              <a:t>De-bouncing</a:t>
            </a:r>
          </a:p>
          <a:p>
            <a:r>
              <a:rPr lang="en-US" sz="1800" dirty="0"/>
              <a:t>a de-bouncer could recognize that the switch is closed after </a:t>
            </a:r>
            <a:r>
              <a:rPr lang="en-US" sz="1800" dirty="0" smtClean="0"/>
              <a:t>the voltage </a:t>
            </a:r>
            <a:r>
              <a:rPr lang="en-US" sz="1800" dirty="0"/>
              <a:t>is low for about 10ms and then could recognize after </a:t>
            </a:r>
            <a:r>
              <a:rPr lang="en-US" sz="1800" dirty="0" smtClean="0"/>
              <a:t>that the </a:t>
            </a:r>
            <a:r>
              <a:rPr lang="en-US" sz="1800" dirty="0"/>
              <a:t>switch is open after the voltage is high for about 10ms.</a:t>
            </a:r>
          </a:p>
          <a:p>
            <a:r>
              <a:rPr lang="en-US" sz="1800" dirty="0" smtClean="0"/>
              <a:t>Both </a:t>
            </a:r>
            <a:r>
              <a:rPr lang="en-US" sz="1800" dirty="0"/>
              <a:t>H/W and S/W solutions to the key bounce </a:t>
            </a:r>
            <a:r>
              <a:rPr lang="en-US" sz="1800" dirty="0" smtClean="0"/>
              <a:t>problem are </a:t>
            </a:r>
            <a:r>
              <a:rPr lang="en-US" sz="1800" dirty="0"/>
              <a:t>available</a:t>
            </a:r>
          </a:p>
          <a:p>
            <a:pPr>
              <a:spcBef>
                <a:spcPct val="50000"/>
              </a:spcBef>
              <a:tabLst>
                <a:tab pos="228600" algn="l"/>
                <a:tab pos="914400" algn="l"/>
                <a:tab pos="1604963" algn="l"/>
                <a:tab pos="2854325" algn="l"/>
              </a:tabLst>
              <a:defRPr/>
            </a:pPr>
            <a:r>
              <a:rPr lang="en-US" sz="2000" b="1" dirty="0"/>
              <a:t>Software </a:t>
            </a:r>
            <a:r>
              <a:rPr lang="en-US" sz="2000" b="1" dirty="0" err="1"/>
              <a:t>Debouncing</a:t>
            </a:r>
            <a:r>
              <a:rPr lang="en-US" sz="2000" b="1" dirty="0"/>
              <a:t> </a:t>
            </a:r>
            <a:r>
              <a:rPr lang="en-US" sz="2000" b="1" dirty="0" smtClean="0"/>
              <a:t>Technique</a:t>
            </a:r>
            <a:endParaRPr lang="en-US" sz="2000" dirty="0" smtClean="0"/>
          </a:p>
          <a:p>
            <a:pPr>
              <a:spcBef>
                <a:spcPct val="50000"/>
              </a:spcBef>
              <a:tabLst>
                <a:tab pos="228600" algn="l"/>
                <a:tab pos="914400" algn="l"/>
                <a:tab pos="1604963" algn="l"/>
                <a:tab pos="2854325" algn="l"/>
              </a:tabLst>
              <a:defRPr/>
            </a:pPr>
            <a:r>
              <a:rPr lang="en-US" sz="1800" dirty="0" smtClean="0"/>
              <a:t>The </a:t>
            </a:r>
            <a:r>
              <a:rPr lang="en-US" sz="1800" dirty="0"/>
              <a:t>most popular and simple one has been the </a:t>
            </a:r>
            <a:r>
              <a:rPr lang="en-US" sz="1800" b="1" dirty="0"/>
              <a:t>wait and see</a:t>
            </a:r>
            <a:r>
              <a:rPr lang="en-US" sz="1800" dirty="0"/>
              <a:t> method. In this method, the </a:t>
            </a:r>
            <a:r>
              <a:rPr lang="en-US" sz="1800" dirty="0" smtClean="0"/>
              <a:t>program </a:t>
            </a:r>
            <a:r>
              <a:rPr lang="en-US" sz="1800" dirty="0"/>
              <a:t>simply waits for about 10 </a:t>
            </a:r>
            <a:r>
              <a:rPr lang="en-US" sz="1800" dirty="0" err="1"/>
              <a:t>ms</a:t>
            </a:r>
            <a:r>
              <a:rPr lang="en-US" sz="1800" dirty="0"/>
              <a:t> and reexamine the same key again to see if it is still </a:t>
            </a:r>
            <a:r>
              <a:rPr lang="en-US" sz="1800" dirty="0" smtClean="0"/>
              <a:t> pressed</a:t>
            </a:r>
            <a:r>
              <a:rPr lang="en-US" sz="1800" dirty="0"/>
              <a:t>.</a:t>
            </a:r>
          </a:p>
        </p:txBody>
      </p:sp>
    </p:spTree>
    <p:extLst>
      <p:ext uri="{BB962C8B-B14F-4D97-AF65-F5344CB8AC3E}">
        <p14:creationId xmlns:p14="http://schemas.microsoft.com/office/powerpoint/2010/main" val="35050258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Interfacing with a keypad (4 of 8)</a:t>
            </a:r>
            <a:endParaRPr lang="en-US" sz="3400" dirty="0"/>
          </a:p>
        </p:txBody>
      </p:sp>
      <p:sp>
        <p:nvSpPr>
          <p:cNvPr id="3" name="Content Placeholder 2"/>
          <p:cNvSpPr>
            <a:spLocks noGrp="1"/>
          </p:cNvSpPr>
          <p:nvPr>
            <p:ph sz="quarter" idx="1"/>
          </p:nvPr>
        </p:nvSpPr>
        <p:spPr>
          <a:xfrm>
            <a:off x="251520" y="1124744"/>
            <a:ext cx="8856984" cy="5400600"/>
          </a:xfrm>
        </p:spPr>
        <p:txBody>
          <a:bodyPr>
            <a:noAutofit/>
          </a:bodyPr>
          <a:lstStyle/>
          <a:p>
            <a:endParaRPr lang="en-US" sz="1800" dirty="0" smtClean="0"/>
          </a:p>
          <a:p>
            <a:r>
              <a:rPr lang="en-US" sz="2000" b="1" dirty="0"/>
              <a:t>Keypad </a:t>
            </a:r>
            <a:r>
              <a:rPr lang="en-US" sz="2000" b="1" dirty="0" smtClean="0"/>
              <a:t>Scanning</a:t>
            </a:r>
          </a:p>
          <a:p>
            <a:r>
              <a:rPr lang="en-US" sz="1800" dirty="0" smtClean="0">
                <a:solidFill>
                  <a:srgbClr val="FF0000"/>
                </a:solidFill>
              </a:rPr>
              <a:t>Keypad </a:t>
            </a:r>
            <a:r>
              <a:rPr lang="en-US" sz="1800" dirty="0">
                <a:solidFill>
                  <a:srgbClr val="FF0000"/>
                </a:solidFill>
              </a:rPr>
              <a:t>scanning is usually performed row-by-row </a:t>
            </a:r>
            <a:r>
              <a:rPr lang="en-US" sz="1800" dirty="0" smtClean="0">
                <a:solidFill>
                  <a:srgbClr val="FF0000"/>
                </a:solidFill>
              </a:rPr>
              <a:t>or column-by-column</a:t>
            </a:r>
            <a:endParaRPr lang="en-US" sz="1800" dirty="0">
              <a:solidFill>
                <a:srgbClr val="FF0000"/>
              </a:solidFill>
            </a:endParaRPr>
          </a:p>
          <a:p>
            <a:r>
              <a:rPr lang="en-US" sz="1800" dirty="0" smtClean="0"/>
              <a:t>A </a:t>
            </a:r>
            <a:r>
              <a:rPr lang="en-US" sz="1800" dirty="0"/>
              <a:t>16-key keypad can be easily interfaced using </a:t>
            </a:r>
            <a:r>
              <a:rPr lang="en-US" sz="1800" dirty="0" smtClean="0"/>
              <a:t>any available </a:t>
            </a:r>
            <a:r>
              <a:rPr lang="en-US" sz="1800" dirty="0"/>
              <a:t>8-bit I/O port</a:t>
            </a:r>
          </a:p>
          <a:p>
            <a:r>
              <a:rPr lang="en-US" sz="1800" dirty="0" smtClean="0"/>
              <a:t>For </a:t>
            </a:r>
            <a:r>
              <a:rPr lang="en-US" sz="1800" dirty="0"/>
              <a:t>the keypad application the upper four pins of the </a:t>
            </a:r>
            <a:r>
              <a:rPr lang="en-US" sz="1800" dirty="0" smtClean="0"/>
              <a:t>port should </a:t>
            </a:r>
            <a:r>
              <a:rPr lang="en-US" sz="1800" dirty="0"/>
              <a:t>be configured for output and the lower four pins </a:t>
            </a:r>
            <a:r>
              <a:rPr lang="en-US" sz="1800" dirty="0" smtClean="0"/>
              <a:t>of the </a:t>
            </a:r>
            <a:r>
              <a:rPr lang="en-US" sz="1800" dirty="0"/>
              <a:t>port should be configured for input (with pull-ups)</a:t>
            </a:r>
          </a:p>
          <a:p>
            <a:r>
              <a:rPr lang="en-US" sz="1800" dirty="0" smtClean="0"/>
              <a:t>The </a:t>
            </a:r>
            <a:r>
              <a:rPr lang="en-US" sz="1800" dirty="0"/>
              <a:t>rows and columns of a keypad are simply conductors</a:t>
            </a:r>
          </a:p>
          <a:p>
            <a:r>
              <a:rPr lang="en-US" sz="1800" dirty="0" smtClean="0"/>
              <a:t>The </a:t>
            </a:r>
            <a:r>
              <a:rPr lang="en-US" sz="1800" dirty="0"/>
              <a:t>keypad interface setup to </a:t>
            </a:r>
            <a:r>
              <a:rPr lang="en-US" sz="1800" dirty="0">
                <a:solidFill>
                  <a:srgbClr val="FF0000"/>
                </a:solidFill>
              </a:rPr>
              <a:t>HCS12 </a:t>
            </a:r>
            <a:r>
              <a:rPr lang="en-US" sz="1800" dirty="0" err="1">
                <a:solidFill>
                  <a:srgbClr val="FF0000"/>
                </a:solidFill>
              </a:rPr>
              <a:t>PortA</a:t>
            </a:r>
            <a:r>
              <a:rPr lang="en-US" sz="1800" dirty="0">
                <a:solidFill>
                  <a:srgbClr val="FF0000"/>
                </a:solidFill>
              </a:rPr>
              <a:t> </a:t>
            </a:r>
            <a:r>
              <a:rPr lang="en-US" sz="1800" dirty="0"/>
              <a:t>is as shown </a:t>
            </a:r>
            <a:r>
              <a:rPr lang="en-US" sz="1800" dirty="0" smtClean="0"/>
              <a:t>in the </a:t>
            </a:r>
            <a:r>
              <a:rPr lang="en-US" sz="1800" dirty="0"/>
              <a:t>next slide</a:t>
            </a:r>
          </a:p>
        </p:txBody>
      </p:sp>
    </p:spTree>
    <p:extLst>
      <p:ext uri="{BB962C8B-B14F-4D97-AF65-F5344CB8AC3E}">
        <p14:creationId xmlns:p14="http://schemas.microsoft.com/office/powerpoint/2010/main" val="1691498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Interfacing with a keypad (5 of 8)</a:t>
            </a:r>
            <a:endParaRPr lang="en-US" sz="3400" dirty="0"/>
          </a:p>
        </p:txBody>
      </p:sp>
      <p:graphicFrame>
        <p:nvGraphicFramePr>
          <p:cNvPr id="4" name="Object 7"/>
          <p:cNvGraphicFramePr>
            <a:graphicFrameLocks noChangeAspect="1"/>
          </p:cNvGraphicFramePr>
          <p:nvPr>
            <p:extLst>
              <p:ext uri="{D42A27DB-BD31-4B8C-83A1-F6EECF244321}">
                <p14:modId xmlns:p14="http://schemas.microsoft.com/office/powerpoint/2010/main" val="3604024770"/>
              </p:ext>
            </p:extLst>
          </p:nvPr>
        </p:nvGraphicFramePr>
        <p:xfrm>
          <a:off x="179512" y="2708920"/>
          <a:ext cx="4680520" cy="4069782"/>
        </p:xfrm>
        <a:graphic>
          <a:graphicData uri="http://schemas.openxmlformats.org/presentationml/2006/ole">
            <mc:AlternateContent xmlns:mc="http://schemas.openxmlformats.org/markup-compatibility/2006">
              <mc:Choice xmlns:v="urn:schemas-microsoft-com:vml" Requires="v">
                <p:oleObj spid="_x0000_s18504" name="Visio" r:id="rId4" imgW="3357696" imgH="3193915" progId="Visio.Drawing.11">
                  <p:embed/>
                </p:oleObj>
              </mc:Choice>
              <mc:Fallback>
                <p:oleObj name="Visio" r:id="rId4" imgW="3357696" imgH="319391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708920"/>
                        <a:ext cx="4680520" cy="4069782"/>
                      </a:xfrm>
                      <a:prstGeom prst="rect">
                        <a:avLst/>
                      </a:prstGeom>
                      <a:solidFill>
                        <a:schemeClr val="bg1"/>
                      </a:solidFill>
                    </p:spPr>
                  </p:pic>
                </p:oleObj>
              </mc:Fallback>
            </mc:AlternateContent>
          </a:graphicData>
        </a:graphic>
      </p:graphicFrame>
      <p:graphicFrame>
        <p:nvGraphicFramePr>
          <p:cNvPr id="6" name="Object 9"/>
          <p:cNvGraphicFramePr>
            <a:graphicFrameLocks noChangeAspect="1"/>
          </p:cNvGraphicFramePr>
          <p:nvPr>
            <p:extLst>
              <p:ext uri="{D42A27DB-BD31-4B8C-83A1-F6EECF244321}">
                <p14:modId xmlns:p14="http://schemas.microsoft.com/office/powerpoint/2010/main" val="4178925398"/>
              </p:ext>
            </p:extLst>
          </p:nvPr>
        </p:nvGraphicFramePr>
        <p:xfrm>
          <a:off x="5004048" y="1652630"/>
          <a:ext cx="3950976" cy="1775076"/>
        </p:xfrm>
        <a:graphic>
          <a:graphicData uri="http://schemas.openxmlformats.org/presentationml/2006/ole">
            <mc:AlternateContent xmlns:mc="http://schemas.openxmlformats.org/markup-compatibility/2006">
              <mc:Choice xmlns:v="urn:schemas-microsoft-com:vml" Requires="v">
                <p:oleObj spid="_x0000_s18505" name="Visio" r:id="rId6" imgW="3030847" imgH="1196054" progId="Visio.Drawing.11">
                  <p:embed/>
                </p:oleObj>
              </mc:Choice>
              <mc:Fallback>
                <p:oleObj name="Visio" r:id="rId6" imgW="3030847" imgH="1196054"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1652630"/>
                        <a:ext cx="3950976" cy="1775076"/>
                      </a:xfrm>
                      <a:prstGeom prst="rect">
                        <a:avLst/>
                      </a:prstGeom>
                      <a:solidFill>
                        <a:schemeClr val="bg1"/>
                      </a:solidFill>
                    </p:spPr>
                  </p:pic>
                </p:oleObj>
              </mc:Fallback>
            </mc:AlternateContent>
          </a:graphicData>
        </a:graphic>
      </p:graphicFrame>
      <p:sp>
        <p:nvSpPr>
          <p:cNvPr id="7" name="Rectangle 6"/>
          <p:cNvSpPr/>
          <p:nvPr/>
        </p:nvSpPr>
        <p:spPr>
          <a:xfrm>
            <a:off x="179512" y="1668896"/>
            <a:ext cx="3600400" cy="400110"/>
          </a:xfrm>
          <a:prstGeom prst="rect">
            <a:avLst/>
          </a:prstGeom>
        </p:spPr>
        <p:txBody>
          <a:bodyPr wrap="square">
            <a:spAutoFit/>
          </a:bodyPr>
          <a:lstStyle/>
          <a:p>
            <a:pPr marL="285750" indent="-285750">
              <a:buClr>
                <a:srgbClr val="FFC000"/>
              </a:buClr>
              <a:buFont typeface="Wingdings" panose="05000000000000000000" pitchFamily="2" charset="2"/>
              <a:buChar char="q"/>
            </a:pPr>
            <a:r>
              <a:rPr lang="en-US" sz="2000" b="1" dirty="0"/>
              <a:t>Keypad </a:t>
            </a:r>
            <a:r>
              <a:rPr lang="en-US" sz="2000" b="1" dirty="0" smtClean="0"/>
              <a:t>Circuitry with HCS12</a:t>
            </a:r>
            <a:endParaRPr lang="en-US" sz="2000" b="1" dirty="0"/>
          </a:p>
        </p:txBody>
      </p:sp>
    </p:spTree>
    <p:extLst>
      <p:ext uri="{BB962C8B-B14F-4D97-AF65-F5344CB8AC3E}">
        <p14:creationId xmlns:p14="http://schemas.microsoft.com/office/powerpoint/2010/main" val="39403719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Interfacing with a keypad (6 of 8)</a:t>
            </a:r>
            <a:endParaRPr lang="en-US" sz="3400" dirty="0"/>
          </a:p>
        </p:txBody>
      </p:sp>
      <p:sp>
        <p:nvSpPr>
          <p:cNvPr id="3" name="Content Placeholder 2"/>
          <p:cNvSpPr>
            <a:spLocks noGrp="1"/>
          </p:cNvSpPr>
          <p:nvPr>
            <p:ph sz="quarter" idx="1"/>
          </p:nvPr>
        </p:nvSpPr>
        <p:spPr>
          <a:xfrm>
            <a:off x="251520" y="1124744"/>
            <a:ext cx="8856984" cy="5400600"/>
          </a:xfrm>
        </p:spPr>
        <p:txBody>
          <a:bodyPr>
            <a:noAutofit/>
          </a:bodyPr>
          <a:lstStyle/>
          <a:p>
            <a:endParaRPr lang="en-US" sz="1800" dirty="0" smtClean="0"/>
          </a:p>
          <a:p>
            <a:r>
              <a:rPr lang="en-US" sz="2000" b="1" dirty="0"/>
              <a:t>Keypad </a:t>
            </a:r>
            <a:r>
              <a:rPr lang="en-US" sz="2000" b="1" dirty="0" smtClean="0"/>
              <a:t>Operation</a:t>
            </a:r>
          </a:p>
          <a:p>
            <a:r>
              <a:rPr lang="en-US" sz="2000" dirty="0" smtClean="0"/>
              <a:t>Whenever </a:t>
            </a:r>
            <a:r>
              <a:rPr lang="en-US" sz="2000" dirty="0"/>
              <a:t>a key switch is pressed, the corresponding </a:t>
            </a:r>
            <a:r>
              <a:rPr lang="en-US" sz="2000" dirty="0" smtClean="0">
                <a:solidFill>
                  <a:srgbClr val="FF0000"/>
                </a:solidFill>
              </a:rPr>
              <a:t>row and </a:t>
            </a:r>
            <a:r>
              <a:rPr lang="en-US" sz="2000" dirty="0">
                <a:solidFill>
                  <a:srgbClr val="FF0000"/>
                </a:solidFill>
              </a:rPr>
              <a:t>column are shorted together</a:t>
            </a:r>
          </a:p>
          <a:p>
            <a:r>
              <a:rPr lang="en-US" sz="2000" dirty="0" smtClean="0"/>
              <a:t>In </a:t>
            </a:r>
            <a:r>
              <a:rPr lang="en-US" sz="2000" dirty="0"/>
              <a:t>order to distinguish the row and column of the </a:t>
            </a:r>
            <a:r>
              <a:rPr lang="en-US" sz="2000" dirty="0" smtClean="0"/>
              <a:t>key pressed</a:t>
            </a:r>
            <a:endParaRPr lang="en-US" sz="2000" dirty="0"/>
          </a:p>
          <a:p>
            <a:pPr lvl="1"/>
            <a:r>
              <a:rPr lang="en-US" sz="1800" dirty="0" smtClean="0">
                <a:solidFill>
                  <a:srgbClr val="FF0000"/>
                </a:solidFill>
              </a:rPr>
              <a:t>Scan </a:t>
            </a:r>
            <a:r>
              <a:rPr lang="en-US" sz="1800" dirty="0">
                <a:solidFill>
                  <a:srgbClr val="FF0000"/>
                </a:solidFill>
              </a:rPr>
              <a:t>a zero through the </a:t>
            </a:r>
            <a:r>
              <a:rPr lang="en-US" sz="1800" dirty="0" smtClean="0">
                <a:solidFill>
                  <a:srgbClr val="FF0000"/>
                </a:solidFill>
              </a:rPr>
              <a:t>columns (! !)</a:t>
            </a:r>
            <a:endParaRPr lang="en-US" sz="1800" dirty="0">
              <a:solidFill>
                <a:srgbClr val="FF0000"/>
              </a:solidFill>
            </a:endParaRPr>
          </a:p>
          <a:p>
            <a:pPr lvl="1"/>
            <a:r>
              <a:rPr lang="en-US" sz="1800" dirty="0" smtClean="0">
                <a:solidFill>
                  <a:srgbClr val="FF0000"/>
                </a:solidFill>
              </a:rPr>
              <a:t>If </a:t>
            </a:r>
            <a:r>
              <a:rPr lang="en-US" sz="1800" dirty="0">
                <a:solidFill>
                  <a:srgbClr val="FF0000"/>
                </a:solidFill>
              </a:rPr>
              <a:t>an input row becomes zero, the key pressed must be </a:t>
            </a:r>
            <a:r>
              <a:rPr lang="en-US" sz="1800" dirty="0" smtClean="0">
                <a:solidFill>
                  <a:srgbClr val="FF0000"/>
                </a:solidFill>
              </a:rPr>
              <a:t>connected to </a:t>
            </a:r>
            <a:r>
              <a:rPr lang="en-US" sz="1800" dirty="0">
                <a:solidFill>
                  <a:srgbClr val="FF0000"/>
                </a:solidFill>
              </a:rPr>
              <a:t>the zeroed column</a:t>
            </a:r>
            <a:r>
              <a:rPr lang="en-US" sz="1800" dirty="0" smtClean="0"/>
              <a:t>. Just remember: </a:t>
            </a:r>
            <a:endParaRPr lang="en-US" sz="1800" dirty="0"/>
          </a:p>
        </p:txBody>
      </p:sp>
      <p:graphicFrame>
        <p:nvGraphicFramePr>
          <p:cNvPr id="4" name="Object 9"/>
          <p:cNvGraphicFramePr>
            <a:graphicFrameLocks noChangeAspect="1"/>
          </p:cNvGraphicFramePr>
          <p:nvPr>
            <p:extLst>
              <p:ext uri="{D42A27DB-BD31-4B8C-83A1-F6EECF244321}">
                <p14:modId xmlns:p14="http://schemas.microsoft.com/office/powerpoint/2010/main" val="975392731"/>
              </p:ext>
            </p:extLst>
          </p:nvPr>
        </p:nvGraphicFramePr>
        <p:xfrm>
          <a:off x="2713860" y="4149080"/>
          <a:ext cx="3950976" cy="1775076"/>
        </p:xfrm>
        <a:graphic>
          <a:graphicData uri="http://schemas.openxmlformats.org/presentationml/2006/ole">
            <mc:AlternateContent xmlns:mc="http://schemas.openxmlformats.org/markup-compatibility/2006">
              <mc:Choice xmlns:v="urn:schemas-microsoft-com:vml" Requires="v">
                <p:oleObj spid="_x0000_s19491" name="Visio" r:id="rId4" imgW="3030847" imgH="1196054" progId="Visio.Drawing.11">
                  <p:embed/>
                </p:oleObj>
              </mc:Choice>
              <mc:Fallback>
                <p:oleObj name="Visio" r:id="rId4" imgW="3030847" imgH="119605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860" y="4149080"/>
                        <a:ext cx="3950976" cy="177507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9675275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Interfacing with a keypad (7 of 8)</a:t>
            </a:r>
            <a:endParaRPr lang="en-US" sz="3400" dirty="0"/>
          </a:p>
        </p:txBody>
      </p:sp>
      <p:sp>
        <p:nvSpPr>
          <p:cNvPr id="3" name="Content Placeholder 2"/>
          <p:cNvSpPr>
            <a:spLocks noGrp="1"/>
          </p:cNvSpPr>
          <p:nvPr>
            <p:ph sz="quarter" idx="1"/>
          </p:nvPr>
        </p:nvSpPr>
        <p:spPr>
          <a:xfrm>
            <a:off x="251520" y="1124744"/>
            <a:ext cx="8856984" cy="5400600"/>
          </a:xfrm>
        </p:spPr>
        <p:txBody>
          <a:bodyPr>
            <a:noAutofit/>
          </a:bodyPr>
          <a:lstStyle/>
          <a:p>
            <a:endParaRPr lang="en-US" sz="1800" dirty="0" smtClean="0"/>
          </a:p>
          <a:p>
            <a:r>
              <a:rPr lang="en-US" sz="2000" b="1" dirty="0"/>
              <a:t>Keypad </a:t>
            </a:r>
            <a:r>
              <a:rPr lang="en-US" sz="2000" b="1" dirty="0" smtClean="0"/>
              <a:t>Operation</a:t>
            </a:r>
          </a:p>
        </p:txBody>
      </p:sp>
      <p:pic>
        <p:nvPicPr>
          <p:cNvPr id="4" name="Picture 3"/>
          <p:cNvPicPr>
            <a:picLocks noChangeAspect="1"/>
          </p:cNvPicPr>
          <p:nvPr/>
        </p:nvPicPr>
        <p:blipFill>
          <a:blip r:embed="rId3"/>
          <a:stretch>
            <a:fillRect/>
          </a:stretch>
        </p:blipFill>
        <p:spPr>
          <a:xfrm>
            <a:off x="854736" y="1988840"/>
            <a:ext cx="7669223" cy="4665304"/>
          </a:xfrm>
          <a:prstGeom prst="rect">
            <a:avLst/>
          </a:prstGeom>
        </p:spPr>
      </p:pic>
    </p:spTree>
    <p:extLst>
      <p:ext uri="{BB962C8B-B14F-4D97-AF65-F5344CB8AC3E}">
        <p14:creationId xmlns:p14="http://schemas.microsoft.com/office/powerpoint/2010/main" val="23773255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6632"/>
            <a:ext cx="8153400" cy="320080"/>
          </a:xfrm>
        </p:spPr>
        <p:txBody>
          <a:bodyPr>
            <a:normAutofit fontScale="90000"/>
          </a:bodyPr>
          <a:lstStyle/>
          <a:p>
            <a:r>
              <a:rPr lang="en-US" sz="3400" dirty="0" smtClean="0"/>
              <a:t>Interfacing with a keypad (8 of 8)</a:t>
            </a:r>
            <a:endParaRPr lang="en-US" sz="3400" dirty="0"/>
          </a:p>
        </p:txBody>
      </p:sp>
      <p:sp>
        <p:nvSpPr>
          <p:cNvPr id="3" name="Content Placeholder 2"/>
          <p:cNvSpPr>
            <a:spLocks noGrp="1"/>
          </p:cNvSpPr>
          <p:nvPr>
            <p:ph sz="quarter" idx="1"/>
          </p:nvPr>
        </p:nvSpPr>
        <p:spPr>
          <a:xfrm>
            <a:off x="260856" y="548680"/>
            <a:ext cx="8856984" cy="504056"/>
          </a:xfrm>
        </p:spPr>
        <p:txBody>
          <a:bodyPr>
            <a:noAutofit/>
          </a:bodyPr>
          <a:lstStyle/>
          <a:p>
            <a:r>
              <a:rPr lang="en-US" sz="2000" b="1" dirty="0" smtClean="0"/>
              <a:t>De-bouncing - Hardware </a:t>
            </a:r>
            <a:r>
              <a:rPr lang="en-US" sz="2000" b="1" dirty="0" err="1"/>
              <a:t>Debouncing</a:t>
            </a:r>
            <a:r>
              <a:rPr lang="en-US" sz="2000" b="1" dirty="0"/>
              <a:t> </a:t>
            </a:r>
            <a:r>
              <a:rPr lang="en-US" sz="2000" b="1" dirty="0" smtClean="0"/>
              <a:t>Technique</a:t>
            </a:r>
            <a:endParaRPr lang="en-US" sz="2000" dirty="0" smtClean="0"/>
          </a:p>
        </p:txBody>
      </p:sp>
      <p:sp>
        <p:nvSpPr>
          <p:cNvPr id="4" name="Content Placeholder 2"/>
          <p:cNvSpPr txBox="1">
            <a:spLocks/>
          </p:cNvSpPr>
          <p:nvPr/>
        </p:nvSpPr>
        <p:spPr>
          <a:xfrm>
            <a:off x="0" y="908720"/>
            <a:ext cx="3491880" cy="417646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600" b="1" dirty="0"/>
              <a:t>Set-Reset Latches</a:t>
            </a:r>
            <a:endParaRPr lang="en-US" sz="1600" b="1" dirty="0" smtClean="0"/>
          </a:p>
          <a:p>
            <a:r>
              <a:rPr lang="en-US" sz="1600" dirty="0" smtClean="0"/>
              <a:t>A </a:t>
            </a:r>
            <a:r>
              <a:rPr lang="en-US" sz="1600" dirty="0"/>
              <a:t>key switch can be de-bounced using the S-R latches</a:t>
            </a:r>
          </a:p>
          <a:p>
            <a:r>
              <a:rPr lang="en-US" sz="1600" dirty="0" smtClean="0"/>
              <a:t>Before </a:t>
            </a:r>
            <a:r>
              <a:rPr lang="en-US" sz="1600" dirty="0"/>
              <a:t>being presses, the key is touching the set input and the </a:t>
            </a:r>
            <a:r>
              <a:rPr lang="en-US" sz="1600" dirty="0" smtClean="0"/>
              <a:t>Q voltage </a:t>
            </a:r>
            <a:r>
              <a:rPr lang="en-US" sz="1600" dirty="0"/>
              <a:t>is high</a:t>
            </a:r>
          </a:p>
          <a:p>
            <a:r>
              <a:rPr lang="en-US" sz="1600" dirty="0" smtClean="0"/>
              <a:t>When </a:t>
            </a:r>
            <a:r>
              <a:rPr lang="en-US" sz="1600" dirty="0"/>
              <a:t>pressed the key </a:t>
            </a:r>
            <a:r>
              <a:rPr lang="en-US" sz="1600" dirty="0" smtClean="0"/>
              <a:t> touches </a:t>
            </a:r>
            <a:r>
              <a:rPr lang="en-US" sz="1600" dirty="0"/>
              <a:t>the reset position, the Q voltage </a:t>
            </a:r>
            <a:r>
              <a:rPr lang="en-US" sz="1600" dirty="0" smtClean="0"/>
              <a:t>will go </a:t>
            </a:r>
            <a:r>
              <a:rPr lang="en-US" sz="1600" dirty="0"/>
              <a:t>Low</a:t>
            </a:r>
          </a:p>
          <a:p>
            <a:r>
              <a:rPr lang="en-US" sz="1600" dirty="0" smtClean="0"/>
              <a:t>If </a:t>
            </a:r>
            <a:r>
              <a:rPr lang="en-US" sz="1600" dirty="0"/>
              <a:t>the key is bouncing and touching neither Set or Reset, </a:t>
            </a:r>
            <a:r>
              <a:rPr lang="en-US" sz="1600" dirty="0" smtClean="0"/>
              <a:t>both inputs </a:t>
            </a:r>
            <a:r>
              <a:rPr lang="en-US" sz="1600" dirty="0"/>
              <a:t>are pulled low by the pull-down resistor. Since both Set </a:t>
            </a:r>
            <a:r>
              <a:rPr lang="en-US" sz="1600" dirty="0" smtClean="0"/>
              <a:t>and reset </a:t>
            </a:r>
            <a:r>
              <a:rPr lang="en-US" sz="1600" dirty="0"/>
              <a:t>are low, the Q voltage will remain low and the key will </a:t>
            </a:r>
            <a:r>
              <a:rPr lang="en-US" sz="1600" dirty="0" smtClean="0"/>
              <a:t>be recognized </a:t>
            </a:r>
            <a:r>
              <a:rPr lang="en-US" sz="1600" dirty="0"/>
              <a:t>as pressed</a:t>
            </a:r>
            <a:endParaRPr lang="en-US" sz="1600" dirty="0" smtClean="0"/>
          </a:p>
        </p:txBody>
      </p:sp>
      <p:pic>
        <p:nvPicPr>
          <p:cNvPr id="5" name="Picture 4"/>
          <p:cNvPicPr>
            <a:picLocks noChangeAspect="1"/>
          </p:cNvPicPr>
          <p:nvPr/>
        </p:nvPicPr>
        <p:blipFill>
          <a:blip r:embed="rId3"/>
          <a:stretch>
            <a:fillRect/>
          </a:stretch>
        </p:blipFill>
        <p:spPr>
          <a:xfrm>
            <a:off x="1" y="5196983"/>
            <a:ext cx="3563888" cy="1661017"/>
          </a:xfrm>
          <a:prstGeom prst="rect">
            <a:avLst/>
          </a:prstGeom>
        </p:spPr>
      </p:pic>
      <p:sp>
        <p:nvSpPr>
          <p:cNvPr id="6" name="Content Placeholder 2"/>
          <p:cNvSpPr txBox="1">
            <a:spLocks/>
          </p:cNvSpPr>
          <p:nvPr/>
        </p:nvSpPr>
        <p:spPr>
          <a:xfrm>
            <a:off x="3275856" y="908720"/>
            <a:ext cx="3300219" cy="417646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600" b="1" dirty="0" smtClean="0"/>
              <a:t>CMOS gate </a:t>
            </a:r>
            <a:r>
              <a:rPr lang="en-US" sz="1600" b="1" dirty="0" err="1" smtClean="0"/>
              <a:t>debouncer</a:t>
            </a:r>
            <a:endParaRPr lang="en-US" sz="1600" b="1" dirty="0" smtClean="0"/>
          </a:p>
          <a:p>
            <a:r>
              <a:rPr lang="en-US" sz="1600" dirty="0" smtClean="0"/>
              <a:t>The </a:t>
            </a:r>
            <a:r>
              <a:rPr lang="en-US" sz="1600" dirty="0"/>
              <a:t>CMOS buffer output is identical to its input</a:t>
            </a:r>
          </a:p>
          <a:p>
            <a:r>
              <a:rPr lang="en-US" sz="1600" dirty="0" smtClean="0"/>
              <a:t>When </a:t>
            </a:r>
            <a:r>
              <a:rPr lang="en-US" sz="1600" dirty="0"/>
              <a:t>the switch is pressed, the input to the buffer chip </a:t>
            </a:r>
            <a:r>
              <a:rPr lang="en-US" sz="1600" dirty="0" smtClean="0"/>
              <a:t>is grounded </a:t>
            </a:r>
            <a:r>
              <a:rPr lang="en-US" sz="1600" dirty="0"/>
              <a:t>and hence </a:t>
            </a:r>
            <a:r>
              <a:rPr lang="en-US" sz="1600" dirty="0" err="1"/>
              <a:t>Vout</a:t>
            </a:r>
            <a:r>
              <a:rPr lang="en-US" sz="1600" dirty="0"/>
              <a:t> is forced low</a:t>
            </a:r>
          </a:p>
          <a:p>
            <a:r>
              <a:rPr lang="en-US" sz="1600" dirty="0" smtClean="0"/>
              <a:t>When </a:t>
            </a:r>
            <a:r>
              <a:rPr lang="en-US" sz="1600" dirty="0"/>
              <a:t>the key switch is bouncing, the resistor R keeps the </a:t>
            </a:r>
            <a:r>
              <a:rPr lang="en-US" sz="1600" dirty="0" smtClean="0"/>
              <a:t>output voltage </a:t>
            </a:r>
            <a:r>
              <a:rPr lang="en-US" sz="1600" dirty="0"/>
              <a:t>low. This is due to the high input impedance of the buffer</a:t>
            </a:r>
            <a:r>
              <a:rPr lang="en-US" sz="1600" dirty="0" smtClean="0"/>
              <a:t>, which </a:t>
            </a:r>
            <a:r>
              <a:rPr lang="en-US" sz="1600" dirty="0"/>
              <a:t>causes a negligible voltage drop on the feedback resistor</a:t>
            </a:r>
            <a:endParaRPr lang="en-US" sz="1600" dirty="0" smtClean="0"/>
          </a:p>
        </p:txBody>
      </p:sp>
      <p:pic>
        <p:nvPicPr>
          <p:cNvPr id="7" name="Picture 6"/>
          <p:cNvPicPr>
            <a:picLocks noChangeAspect="1"/>
          </p:cNvPicPr>
          <p:nvPr/>
        </p:nvPicPr>
        <p:blipFill>
          <a:blip r:embed="rId4"/>
          <a:stretch>
            <a:fillRect/>
          </a:stretch>
        </p:blipFill>
        <p:spPr>
          <a:xfrm>
            <a:off x="3589895" y="5196983"/>
            <a:ext cx="2638289" cy="1657089"/>
          </a:xfrm>
          <a:prstGeom prst="rect">
            <a:avLst/>
          </a:prstGeom>
        </p:spPr>
      </p:pic>
      <p:sp>
        <p:nvSpPr>
          <p:cNvPr id="8" name="Content Placeholder 2"/>
          <p:cNvSpPr txBox="1">
            <a:spLocks/>
          </p:cNvSpPr>
          <p:nvPr/>
        </p:nvSpPr>
        <p:spPr>
          <a:xfrm>
            <a:off x="6506881" y="908720"/>
            <a:ext cx="2529616" cy="417646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1600" b="1" dirty="0"/>
              <a:t>Integrated </a:t>
            </a:r>
            <a:r>
              <a:rPr lang="en-US" sz="1600" b="1" dirty="0" smtClean="0"/>
              <a:t>de-bouncers</a:t>
            </a:r>
          </a:p>
          <a:p>
            <a:r>
              <a:rPr lang="en-US" sz="1600" dirty="0" smtClean="0"/>
              <a:t>The </a:t>
            </a:r>
            <a:r>
              <a:rPr lang="en-US" sz="1600" dirty="0"/>
              <a:t>RC constant of the integrator determines the rate at which </a:t>
            </a:r>
            <a:r>
              <a:rPr lang="en-US" sz="1600" dirty="0" smtClean="0"/>
              <a:t>the capacitor </a:t>
            </a:r>
            <a:r>
              <a:rPr lang="en-US" sz="1600" dirty="0"/>
              <a:t>charges up towards the supply voltage once the </a:t>
            </a:r>
            <a:r>
              <a:rPr lang="en-US" sz="1600" dirty="0" smtClean="0"/>
              <a:t>ground connection </a:t>
            </a:r>
            <a:r>
              <a:rPr lang="en-US" sz="1600" dirty="0"/>
              <a:t>via the switch has been removed</a:t>
            </a:r>
          </a:p>
          <a:p>
            <a:r>
              <a:rPr lang="en-US" sz="1600" dirty="0" smtClean="0"/>
              <a:t>As </a:t>
            </a:r>
            <a:r>
              <a:rPr lang="en-US" sz="1600" dirty="0"/>
              <a:t>long as the capacitor voltage does not exceed the logic </a:t>
            </a:r>
            <a:r>
              <a:rPr lang="en-US" sz="1600" dirty="0" smtClean="0"/>
              <a:t>0 threshold </a:t>
            </a:r>
            <a:r>
              <a:rPr lang="en-US" sz="1600" dirty="0"/>
              <a:t>value, the </a:t>
            </a:r>
            <a:r>
              <a:rPr lang="en-US" sz="1600" dirty="0" err="1"/>
              <a:t>Vout</a:t>
            </a:r>
            <a:r>
              <a:rPr lang="en-US" sz="1600" dirty="0"/>
              <a:t> signal will be recognized as logic 0</a:t>
            </a:r>
          </a:p>
          <a:p>
            <a:r>
              <a:rPr lang="en-US" sz="1600" dirty="0" smtClean="0"/>
              <a:t>The </a:t>
            </a:r>
            <a:r>
              <a:rPr lang="en-US" sz="1600" dirty="0"/>
              <a:t>cheapest approach!</a:t>
            </a:r>
            <a:endParaRPr lang="en-US" sz="1600" dirty="0" smtClean="0"/>
          </a:p>
        </p:txBody>
      </p:sp>
      <p:pic>
        <p:nvPicPr>
          <p:cNvPr id="9" name="Picture 8"/>
          <p:cNvPicPr>
            <a:picLocks noChangeAspect="1"/>
          </p:cNvPicPr>
          <p:nvPr/>
        </p:nvPicPr>
        <p:blipFill>
          <a:blip r:embed="rId5"/>
          <a:stretch>
            <a:fillRect/>
          </a:stretch>
        </p:blipFill>
        <p:spPr>
          <a:xfrm>
            <a:off x="6122478" y="5196983"/>
            <a:ext cx="2995362" cy="1661017"/>
          </a:xfrm>
          <a:prstGeom prst="rect">
            <a:avLst/>
          </a:prstGeom>
        </p:spPr>
      </p:pic>
    </p:spTree>
    <p:extLst>
      <p:ext uri="{BB962C8B-B14F-4D97-AF65-F5344CB8AC3E}">
        <p14:creationId xmlns:p14="http://schemas.microsoft.com/office/powerpoint/2010/main" val="13041744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Stepper Motor Control (1 of 10)</a:t>
            </a:r>
            <a:endParaRPr lang="en-US" sz="3400" dirty="0"/>
          </a:p>
        </p:txBody>
      </p:sp>
      <p:sp>
        <p:nvSpPr>
          <p:cNvPr id="3" name="Content Placeholder 2"/>
          <p:cNvSpPr>
            <a:spLocks noGrp="1"/>
          </p:cNvSpPr>
          <p:nvPr>
            <p:ph sz="quarter" idx="1"/>
          </p:nvPr>
        </p:nvSpPr>
        <p:spPr>
          <a:xfrm>
            <a:off x="251520" y="1052736"/>
            <a:ext cx="8856984" cy="5400600"/>
          </a:xfrm>
        </p:spPr>
        <p:txBody>
          <a:bodyPr>
            <a:noAutofit/>
          </a:bodyPr>
          <a:lstStyle/>
          <a:p>
            <a:endParaRPr lang="en-US" sz="1800" dirty="0" smtClean="0"/>
          </a:p>
          <a:p>
            <a:r>
              <a:rPr lang="en-US" sz="2000" dirty="0" smtClean="0"/>
              <a:t>Is </a:t>
            </a:r>
            <a:r>
              <a:rPr lang="en-US" sz="2000" dirty="0"/>
              <a:t>digital in nature and provides high degree of control.</a:t>
            </a:r>
          </a:p>
          <a:p>
            <a:r>
              <a:rPr lang="en-US" sz="2000" dirty="0" smtClean="0"/>
              <a:t>In </a:t>
            </a:r>
            <a:r>
              <a:rPr lang="en-US" sz="2000" dirty="0"/>
              <a:t>its simplest form, a stepper motor has a permanent magnet rotor and a stator </a:t>
            </a:r>
            <a:r>
              <a:rPr lang="en-US" sz="2000" dirty="0" smtClean="0"/>
              <a:t>consisting </a:t>
            </a:r>
            <a:r>
              <a:rPr lang="en-US" sz="2000" dirty="0"/>
              <a:t>of two coils. The rotor aligns with the stator coil that is energized. </a:t>
            </a:r>
          </a:p>
          <a:p>
            <a:r>
              <a:rPr lang="en-US" sz="2000" dirty="0" smtClean="0"/>
              <a:t>By </a:t>
            </a:r>
            <a:r>
              <a:rPr lang="en-US" sz="2000" dirty="0"/>
              <a:t>changing the coil that is energized, the rotor is turned.</a:t>
            </a:r>
          </a:p>
          <a:p>
            <a:pPr lvl="1"/>
            <a:r>
              <a:rPr lang="en-US" sz="1700" dirty="0" smtClean="0"/>
              <a:t>Figure </a:t>
            </a:r>
            <a:r>
              <a:rPr lang="en-US" sz="1700" dirty="0"/>
              <a:t>7.37a to 7.37d illustrate how the rotor rotates clockwise in full step.</a:t>
            </a:r>
          </a:p>
          <a:p>
            <a:pPr lvl="1"/>
            <a:r>
              <a:rPr lang="en-US" sz="1700" dirty="0" smtClean="0"/>
              <a:t>By </a:t>
            </a:r>
            <a:r>
              <a:rPr lang="en-US" sz="1700" dirty="0"/>
              <a:t>changing the energizing order as shown in Figure 7.38, the stepper will </a:t>
            </a:r>
            <a:r>
              <a:rPr lang="en-US" sz="1700" dirty="0" smtClean="0"/>
              <a:t>rotate counterclockwise </a:t>
            </a:r>
            <a:r>
              <a:rPr lang="en-US" sz="1700" dirty="0"/>
              <a:t>in full step.</a:t>
            </a:r>
          </a:p>
        </p:txBody>
      </p:sp>
      <p:graphicFrame>
        <p:nvGraphicFramePr>
          <p:cNvPr id="4" name="Object 5"/>
          <p:cNvGraphicFramePr>
            <a:graphicFrameLocks noChangeAspect="1"/>
          </p:cNvGraphicFramePr>
          <p:nvPr>
            <p:extLst>
              <p:ext uri="{D42A27DB-BD31-4B8C-83A1-F6EECF244321}">
                <p14:modId xmlns:p14="http://schemas.microsoft.com/office/powerpoint/2010/main" val="424403926"/>
              </p:ext>
            </p:extLst>
          </p:nvPr>
        </p:nvGraphicFramePr>
        <p:xfrm>
          <a:off x="467544" y="3881318"/>
          <a:ext cx="3923292" cy="2996078"/>
        </p:xfrm>
        <a:graphic>
          <a:graphicData uri="http://schemas.openxmlformats.org/presentationml/2006/ole">
            <mc:AlternateContent xmlns:mc="http://schemas.openxmlformats.org/markup-compatibility/2006">
              <mc:Choice xmlns:v="urn:schemas-microsoft-com:vml" Requires="v">
                <p:oleObj spid="_x0000_s20540" name="Visio" r:id="rId4" imgW="3996414" imgH="2897632" progId="Visio.Drawing.11">
                  <p:embed/>
                </p:oleObj>
              </mc:Choice>
              <mc:Fallback>
                <p:oleObj name="Visio" r:id="rId4" imgW="3996414" imgH="289763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81318"/>
                        <a:ext cx="3923292" cy="2996078"/>
                      </a:xfrm>
                      <a:prstGeom prst="rect">
                        <a:avLst/>
                      </a:prstGeom>
                      <a:solidFill>
                        <a:schemeClr val="bg1"/>
                      </a:solidFill>
                    </p:spPr>
                  </p:pic>
                </p:oleObj>
              </mc:Fallback>
            </mc:AlternateContent>
          </a:graphicData>
        </a:graphic>
      </p:graphicFrame>
      <p:graphicFrame>
        <p:nvGraphicFramePr>
          <p:cNvPr id="5" name="Object 7"/>
          <p:cNvGraphicFramePr>
            <a:graphicFrameLocks noChangeAspect="1"/>
          </p:cNvGraphicFramePr>
          <p:nvPr>
            <p:extLst>
              <p:ext uri="{D42A27DB-BD31-4B8C-83A1-F6EECF244321}">
                <p14:modId xmlns:p14="http://schemas.microsoft.com/office/powerpoint/2010/main" val="4164598986"/>
              </p:ext>
            </p:extLst>
          </p:nvPr>
        </p:nvGraphicFramePr>
        <p:xfrm>
          <a:off x="4522018" y="3841088"/>
          <a:ext cx="3932353" cy="2985508"/>
        </p:xfrm>
        <a:graphic>
          <a:graphicData uri="http://schemas.openxmlformats.org/presentationml/2006/ole">
            <mc:AlternateContent xmlns:mc="http://schemas.openxmlformats.org/markup-compatibility/2006">
              <mc:Choice xmlns:v="urn:schemas-microsoft-com:vml" Requires="v">
                <p:oleObj spid="_x0000_s20541" name="Visio" r:id="rId6" imgW="3939216" imgH="2967606" progId="Visio.Drawing.11">
                  <p:embed/>
                </p:oleObj>
              </mc:Choice>
              <mc:Fallback>
                <p:oleObj name="Visio" r:id="rId6" imgW="3939216" imgH="2967606"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2018" y="3841088"/>
                        <a:ext cx="3932353" cy="298550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34855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27384"/>
            <a:ext cx="8892480" cy="990600"/>
          </a:xfrm>
        </p:spPr>
        <p:txBody>
          <a:bodyPr>
            <a:normAutofit/>
          </a:bodyPr>
          <a:lstStyle/>
          <a:p>
            <a:pPr algn="ctr"/>
            <a:r>
              <a:rPr lang="en-US" sz="2800" dirty="0"/>
              <a:t>HCS12 I/O Parallel Ports</a:t>
            </a:r>
            <a:endParaRPr lang="en-US" sz="2800" b="1" dirty="0"/>
          </a:p>
        </p:txBody>
      </p:sp>
      <p:sp>
        <p:nvSpPr>
          <p:cNvPr id="3" name="Content Placeholder 2"/>
          <p:cNvSpPr>
            <a:spLocks noGrp="1"/>
          </p:cNvSpPr>
          <p:nvPr>
            <p:ph sz="quarter" idx="1"/>
          </p:nvPr>
        </p:nvSpPr>
        <p:spPr>
          <a:xfrm>
            <a:off x="107504" y="1600200"/>
            <a:ext cx="8658544" cy="5141168"/>
          </a:xfrm>
        </p:spPr>
        <p:txBody>
          <a:bodyPr>
            <a:normAutofit lnSpcReduction="10000"/>
          </a:bodyPr>
          <a:lstStyle/>
          <a:p>
            <a:r>
              <a:rPr lang="en-US" sz="2400" dirty="0"/>
              <a:t>The number of pins available in each I/O port for HCS12</a:t>
            </a:r>
          </a:p>
          <a:p>
            <a:pPr marL="320040" lvl="1" indent="0">
              <a:buNone/>
            </a:pPr>
            <a:r>
              <a:rPr lang="en-US" sz="2100" dirty="0"/>
              <a:t>are (see mc9s12dp256.s and mc9s12dp256.h for names):</a:t>
            </a:r>
          </a:p>
          <a:p>
            <a:pPr marL="320040" lvl="1" indent="0">
              <a:buNone/>
            </a:pPr>
            <a:r>
              <a:rPr lang="pt-BR" sz="2100" dirty="0"/>
              <a:t>– </a:t>
            </a:r>
            <a:r>
              <a:rPr lang="pt-BR" sz="2100" b="1" dirty="0"/>
              <a:t>PORTA </a:t>
            </a:r>
            <a:r>
              <a:rPr lang="pt-BR" sz="2100" dirty="0" smtClean="0"/>
              <a:t>-&gt; </a:t>
            </a:r>
            <a:r>
              <a:rPr lang="pt-BR" sz="2100" b="1" dirty="0"/>
              <a:t>8 pins </a:t>
            </a:r>
            <a:r>
              <a:rPr lang="pt-BR" sz="2100" dirty="0" smtClean="0"/>
              <a:t>-&gt; </a:t>
            </a:r>
            <a:r>
              <a:rPr lang="pt-BR" sz="2100" b="1" dirty="0"/>
              <a:t>PA7 – PA0</a:t>
            </a:r>
          </a:p>
          <a:p>
            <a:pPr marL="320040" lvl="1" indent="0">
              <a:buNone/>
            </a:pPr>
            <a:r>
              <a:rPr lang="en-US" sz="2100" dirty="0"/>
              <a:t>– </a:t>
            </a:r>
            <a:r>
              <a:rPr lang="en-US" sz="2100" b="1" dirty="0"/>
              <a:t>PORTB </a:t>
            </a:r>
            <a:r>
              <a:rPr lang="en-US" sz="2100" dirty="0" smtClean="0"/>
              <a:t>-&gt; </a:t>
            </a:r>
            <a:r>
              <a:rPr lang="en-US" sz="2100" b="1" dirty="0"/>
              <a:t>8 pins </a:t>
            </a:r>
            <a:r>
              <a:rPr lang="en-US" sz="2100" dirty="0" smtClean="0"/>
              <a:t>-&gt; </a:t>
            </a:r>
            <a:r>
              <a:rPr lang="en-US" sz="2100" b="1" dirty="0"/>
              <a:t>PB7 – PB0</a:t>
            </a:r>
          </a:p>
          <a:p>
            <a:pPr marL="320040" lvl="1" indent="0">
              <a:buNone/>
            </a:pPr>
            <a:r>
              <a:rPr lang="fr-FR" sz="2100" dirty="0"/>
              <a:t>– PORTE </a:t>
            </a:r>
            <a:r>
              <a:rPr lang="fr-FR" sz="2100" dirty="0" smtClean="0"/>
              <a:t>-&gt; </a:t>
            </a:r>
            <a:r>
              <a:rPr lang="fr-FR" sz="2100" dirty="0"/>
              <a:t>8 pins </a:t>
            </a:r>
            <a:r>
              <a:rPr lang="fr-FR" sz="2100" dirty="0" smtClean="0"/>
              <a:t>-&gt; </a:t>
            </a:r>
            <a:r>
              <a:rPr lang="fr-FR" sz="2100" dirty="0"/>
              <a:t>PE7 – PE0</a:t>
            </a:r>
          </a:p>
          <a:p>
            <a:pPr marL="320040" lvl="1" indent="0">
              <a:buNone/>
            </a:pPr>
            <a:r>
              <a:rPr lang="en-US" sz="2100" dirty="0"/>
              <a:t>– PTH </a:t>
            </a:r>
            <a:r>
              <a:rPr lang="en-US" sz="2100" dirty="0" smtClean="0"/>
              <a:t>-&gt; </a:t>
            </a:r>
            <a:r>
              <a:rPr lang="en-US" sz="2100" dirty="0"/>
              <a:t>8 pins </a:t>
            </a:r>
            <a:r>
              <a:rPr lang="en-US" sz="2100" dirty="0" smtClean="0"/>
              <a:t>-&gt; </a:t>
            </a:r>
            <a:r>
              <a:rPr lang="en-US" sz="2100" dirty="0"/>
              <a:t>PH7 – PH0</a:t>
            </a:r>
          </a:p>
          <a:p>
            <a:pPr marL="320040" lvl="1" indent="0">
              <a:buNone/>
            </a:pPr>
            <a:r>
              <a:rPr lang="en-US" sz="2100" dirty="0"/>
              <a:t>– PTJ </a:t>
            </a:r>
            <a:r>
              <a:rPr lang="en-US" sz="2100" dirty="0" smtClean="0"/>
              <a:t>-&gt; </a:t>
            </a:r>
            <a:r>
              <a:rPr lang="en-US" sz="2100" dirty="0"/>
              <a:t>4 pins </a:t>
            </a:r>
            <a:r>
              <a:rPr lang="en-US" sz="2100" dirty="0" smtClean="0"/>
              <a:t>-&gt; </a:t>
            </a:r>
            <a:r>
              <a:rPr lang="en-US" sz="2100" dirty="0"/>
              <a:t>PJ7, PJ6, PJ1, PJ0</a:t>
            </a:r>
          </a:p>
          <a:p>
            <a:pPr marL="320040" lvl="1" indent="0">
              <a:buNone/>
            </a:pPr>
            <a:r>
              <a:rPr lang="en-US" sz="2100" dirty="0"/>
              <a:t>– PORTK </a:t>
            </a:r>
            <a:r>
              <a:rPr lang="en-US" sz="2100" dirty="0" smtClean="0"/>
              <a:t>-&gt; </a:t>
            </a:r>
            <a:r>
              <a:rPr lang="en-US" sz="2100" dirty="0"/>
              <a:t>7 pins </a:t>
            </a:r>
            <a:r>
              <a:rPr lang="en-US" sz="2100" dirty="0" smtClean="0"/>
              <a:t>-&gt; </a:t>
            </a:r>
            <a:r>
              <a:rPr lang="en-US" sz="2100" dirty="0"/>
              <a:t>PK7, PK5 – PK0</a:t>
            </a:r>
          </a:p>
          <a:p>
            <a:pPr marL="320040" lvl="1" indent="0">
              <a:buNone/>
            </a:pPr>
            <a:r>
              <a:rPr lang="en-US" sz="2100" dirty="0"/>
              <a:t>– </a:t>
            </a:r>
            <a:r>
              <a:rPr lang="en-US" sz="2100" b="1" dirty="0" smtClean="0"/>
              <a:t>PTM </a:t>
            </a:r>
            <a:r>
              <a:rPr lang="en-US" sz="2100" dirty="0" smtClean="0"/>
              <a:t>-&gt; </a:t>
            </a:r>
            <a:r>
              <a:rPr lang="en-US" sz="2100" b="1" dirty="0"/>
              <a:t>8 pins </a:t>
            </a:r>
            <a:r>
              <a:rPr lang="en-US" sz="2100" dirty="0" smtClean="0"/>
              <a:t>-&gt; </a:t>
            </a:r>
            <a:r>
              <a:rPr lang="en-US" sz="2100" b="1" dirty="0"/>
              <a:t>PM7 – PM0</a:t>
            </a:r>
          </a:p>
          <a:p>
            <a:pPr marL="320040" lvl="1" indent="0">
              <a:buNone/>
            </a:pPr>
            <a:r>
              <a:rPr lang="en-US" sz="2100" dirty="0"/>
              <a:t>– PTP </a:t>
            </a:r>
            <a:r>
              <a:rPr lang="en-US" sz="2100" dirty="0" smtClean="0"/>
              <a:t>-&gt; </a:t>
            </a:r>
            <a:r>
              <a:rPr lang="en-US" sz="2100" dirty="0"/>
              <a:t>8 pins </a:t>
            </a:r>
            <a:r>
              <a:rPr lang="en-US" sz="2100" dirty="0" smtClean="0"/>
              <a:t>-&gt; </a:t>
            </a:r>
            <a:r>
              <a:rPr lang="en-US" sz="2100" dirty="0"/>
              <a:t>PP7 – PP0</a:t>
            </a:r>
          </a:p>
          <a:p>
            <a:pPr marL="320040" lvl="1" indent="0">
              <a:buNone/>
            </a:pPr>
            <a:r>
              <a:rPr lang="en-US" sz="2100" dirty="0"/>
              <a:t>– PTS </a:t>
            </a:r>
            <a:r>
              <a:rPr lang="en-US" sz="2100" dirty="0" smtClean="0"/>
              <a:t>-&gt; </a:t>
            </a:r>
            <a:r>
              <a:rPr lang="en-US" sz="2100" dirty="0"/>
              <a:t>8 pins </a:t>
            </a:r>
            <a:r>
              <a:rPr lang="en-US" sz="2100" dirty="0" smtClean="0"/>
              <a:t>-&gt; </a:t>
            </a:r>
            <a:r>
              <a:rPr lang="en-US" sz="2100" dirty="0"/>
              <a:t>PS7 – PS0</a:t>
            </a:r>
          </a:p>
          <a:p>
            <a:pPr marL="320040" lvl="1" indent="0">
              <a:buNone/>
            </a:pPr>
            <a:r>
              <a:rPr lang="en-US" sz="2100" dirty="0"/>
              <a:t>– PTT </a:t>
            </a:r>
            <a:r>
              <a:rPr lang="en-US" sz="2100" dirty="0" smtClean="0"/>
              <a:t>-&gt; </a:t>
            </a:r>
            <a:r>
              <a:rPr lang="en-US" sz="2100" dirty="0"/>
              <a:t>8 pins </a:t>
            </a:r>
            <a:r>
              <a:rPr lang="en-US" sz="2100" dirty="0" smtClean="0"/>
              <a:t>-&gt; </a:t>
            </a:r>
            <a:r>
              <a:rPr lang="en-US" sz="2100" dirty="0"/>
              <a:t>PT7 – PT0</a:t>
            </a:r>
          </a:p>
          <a:p>
            <a:pPr marL="320040" lvl="1" indent="0">
              <a:buNone/>
            </a:pPr>
            <a:r>
              <a:rPr lang="es-ES" sz="2100" dirty="0"/>
              <a:t>– PORTAD1, PORTAD0 </a:t>
            </a:r>
            <a:r>
              <a:rPr lang="es-ES" sz="2100" dirty="0" smtClean="0"/>
              <a:t>-&gt; </a:t>
            </a:r>
            <a:r>
              <a:rPr lang="es-ES" sz="2100" dirty="0"/>
              <a:t>16 </a:t>
            </a:r>
            <a:r>
              <a:rPr lang="es-ES" sz="2100" dirty="0" err="1"/>
              <a:t>pins</a:t>
            </a:r>
            <a:r>
              <a:rPr lang="es-ES" sz="2100" dirty="0"/>
              <a:t> </a:t>
            </a:r>
            <a:r>
              <a:rPr lang="es-ES" sz="2100" dirty="0" smtClean="0"/>
              <a:t>-&gt; </a:t>
            </a:r>
            <a:r>
              <a:rPr lang="es-ES" sz="2100" dirty="0"/>
              <a:t>PAD15 – PAD0</a:t>
            </a:r>
            <a:endParaRPr lang="en-US" sz="2100" dirty="0"/>
          </a:p>
        </p:txBody>
      </p:sp>
    </p:spTree>
    <p:extLst>
      <p:ext uri="{BB962C8B-B14F-4D97-AF65-F5344CB8AC3E}">
        <p14:creationId xmlns:p14="http://schemas.microsoft.com/office/powerpoint/2010/main" val="18646713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Stepper Motor Control (2 of 10)</a:t>
            </a:r>
            <a:endParaRPr lang="en-US" sz="3400" dirty="0"/>
          </a:p>
        </p:txBody>
      </p:sp>
      <p:graphicFrame>
        <p:nvGraphicFramePr>
          <p:cNvPr id="6" name="Object 5"/>
          <p:cNvGraphicFramePr>
            <a:graphicFrameLocks noChangeAspect="1"/>
          </p:cNvGraphicFramePr>
          <p:nvPr>
            <p:extLst>
              <p:ext uri="{D42A27DB-BD31-4B8C-83A1-F6EECF244321}">
                <p14:modId xmlns:p14="http://schemas.microsoft.com/office/powerpoint/2010/main" val="3999244910"/>
              </p:ext>
            </p:extLst>
          </p:nvPr>
        </p:nvGraphicFramePr>
        <p:xfrm>
          <a:off x="251520" y="2543522"/>
          <a:ext cx="4144962" cy="3333750"/>
        </p:xfrm>
        <a:graphic>
          <a:graphicData uri="http://schemas.openxmlformats.org/presentationml/2006/ole">
            <mc:AlternateContent xmlns:mc="http://schemas.openxmlformats.org/markup-compatibility/2006">
              <mc:Choice xmlns:v="urn:schemas-microsoft-com:vml" Requires="v">
                <p:oleObj spid="_x0000_s21562" name="Visio" r:id="rId4" imgW="3983477" imgH="2967606" progId="Visio.Drawing.11">
                  <p:embed/>
                </p:oleObj>
              </mc:Choice>
              <mc:Fallback>
                <p:oleObj name="Visio" r:id="rId4" imgW="3983477" imgH="296760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543522"/>
                        <a:ext cx="4144962" cy="3333750"/>
                      </a:xfrm>
                      <a:prstGeom prst="rect">
                        <a:avLst/>
                      </a:prstGeom>
                      <a:solidFill>
                        <a:schemeClr val="bg1"/>
                      </a:solidFill>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144894696"/>
              </p:ext>
            </p:extLst>
          </p:nvPr>
        </p:nvGraphicFramePr>
        <p:xfrm>
          <a:off x="4572000" y="2605434"/>
          <a:ext cx="4195762" cy="3271838"/>
        </p:xfrm>
        <a:graphic>
          <a:graphicData uri="http://schemas.openxmlformats.org/presentationml/2006/ole">
            <mc:AlternateContent xmlns:mc="http://schemas.openxmlformats.org/markup-compatibility/2006">
              <mc:Choice xmlns:v="urn:schemas-microsoft-com:vml" Requires="v">
                <p:oleObj spid="_x0000_s21563" name="Visio" r:id="rId6" imgW="3910616" imgH="2967606" progId="Visio.Drawing.11">
                  <p:embed/>
                </p:oleObj>
              </mc:Choice>
              <mc:Fallback>
                <p:oleObj name="Visio" r:id="rId6" imgW="3910616" imgH="2967606"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605434"/>
                        <a:ext cx="4195762" cy="3271838"/>
                      </a:xfrm>
                      <a:prstGeom prst="rect">
                        <a:avLst/>
                      </a:prstGeom>
                      <a:solidFill>
                        <a:schemeClr val="bg1"/>
                      </a:solidFill>
                    </p:spPr>
                  </p:pic>
                </p:oleObj>
              </mc:Fallback>
            </mc:AlternateContent>
          </a:graphicData>
        </a:graphic>
      </p:graphicFrame>
      <p:sp>
        <p:nvSpPr>
          <p:cNvPr id="8" name="Rectangle 7"/>
          <p:cNvSpPr/>
          <p:nvPr/>
        </p:nvSpPr>
        <p:spPr>
          <a:xfrm>
            <a:off x="251520" y="1623936"/>
            <a:ext cx="7632848" cy="353943"/>
          </a:xfrm>
          <a:prstGeom prst="rect">
            <a:avLst/>
          </a:prstGeom>
        </p:spPr>
        <p:txBody>
          <a:bodyPr wrap="square">
            <a:spAutoFit/>
          </a:bodyPr>
          <a:lstStyle/>
          <a:p>
            <a:pPr marL="742950" lvl="1" indent="-285750">
              <a:buClr>
                <a:srgbClr val="FFC000"/>
              </a:buClr>
              <a:buFont typeface="Wingdings" panose="05000000000000000000" pitchFamily="2" charset="2"/>
              <a:buChar char="q"/>
            </a:pPr>
            <a:r>
              <a:rPr lang="en-US" sz="1700" dirty="0"/>
              <a:t>Figure 7.37a to 7.37d illustrate how the rotor rotates clockwise in full step.</a:t>
            </a:r>
          </a:p>
        </p:txBody>
      </p:sp>
    </p:spTree>
    <p:extLst>
      <p:ext uri="{BB962C8B-B14F-4D97-AF65-F5344CB8AC3E}">
        <p14:creationId xmlns:p14="http://schemas.microsoft.com/office/powerpoint/2010/main" val="1562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Stepper Motor Control (3 of 10)</a:t>
            </a:r>
            <a:endParaRPr lang="en-US" sz="3400" dirty="0"/>
          </a:p>
        </p:txBody>
      </p:sp>
      <p:sp>
        <p:nvSpPr>
          <p:cNvPr id="8" name="Rectangle 7"/>
          <p:cNvSpPr/>
          <p:nvPr/>
        </p:nvSpPr>
        <p:spPr>
          <a:xfrm>
            <a:off x="251520" y="1623936"/>
            <a:ext cx="8424936" cy="615553"/>
          </a:xfrm>
          <a:prstGeom prst="rect">
            <a:avLst/>
          </a:prstGeom>
        </p:spPr>
        <p:txBody>
          <a:bodyPr wrap="square">
            <a:spAutoFit/>
          </a:bodyPr>
          <a:lstStyle/>
          <a:p>
            <a:pPr marL="742950" lvl="1" indent="-285750">
              <a:buClr>
                <a:srgbClr val="FFC000"/>
              </a:buClr>
              <a:buFont typeface="Wingdings" panose="05000000000000000000" pitchFamily="2" charset="2"/>
              <a:buChar char="q"/>
            </a:pPr>
            <a:r>
              <a:rPr lang="en-US" sz="1700" dirty="0"/>
              <a:t>By changing the energizing order as shown in Figure 7.38, the stepper will rotate counterclockwise in full step</a:t>
            </a:r>
            <a:r>
              <a:rPr lang="en-US" sz="1700" dirty="0" smtClean="0"/>
              <a:t>.</a:t>
            </a:r>
            <a:endParaRPr lang="en-US" sz="1700" dirty="0"/>
          </a:p>
        </p:txBody>
      </p:sp>
      <p:graphicFrame>
        <p:nvGraphicFramePr>
          <p:cNvPr id="9" name="Object 4"/>
          <p:cNvGraphicFramePr>
            <a:graphicFrameLocks noChangeAspect="1"/>
          </p:cNvGraphicFramePr>
          <p:nvPr>
            <p:extLst>
              <p:ext uri="{D42A27DB-BD31-4B8C-83A1-F6EECF244321}">
                <p14:modId xmlns:p14="http://schemas.microsoft.com/office/powerpoint/2010/main" val="2121426525"/>
              </p:ext>
            </p:extLst>
          </p:nvPr>
        </p:nvGraphicFramePr>
        <p:xfrm>
          <a:off x="2142268" y="2348879"/>
          <a:ext cx="4805995" cy="4101115"/>
        </p:xfrm>
        <a:graphic>
          <a:graphicData uri="http://schemas.openxmlformats.org/presentationml/2006/ole">
            <mc:AlternateContent xmlns:mc="http://schemas.openxmlformats.org/markup-compatibility/2006">
              <mc:Choice xmlns:v="urn:schemas-microsoft-com:vml" Requires="v">
                <p:oleObj spid="_x0000_s22557" name="Visio" r:id="rId4" imgW="3889167" imgH="3558124" progId="Visio.Drawing.11">
                  <p:embed/>
                </p:oleObj>
              </mc:Choice>
              <mc:Fallback>
                <p:oleObj name="Visio" r:id="rId4" imgW="3889167" imgH="355812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268" y="2348879"/>
                        <a:ext cx="4805995" cy="410111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1173480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Stepper Motor Control (4 of 10)</a:t>
            </a:r>
            <a:endParaRPr lang="en-US" sz="3400" dirty="0"/>
          </a:p>
        </p:txBody>
      </p:sp>
      <p:sp>
        <p:nvSpPr>
          <p:cNvPr id="3" name="Content Placeholder 2"/>
          <p:cNvSpPr>
            <a:spLocks noGrp="1"/>
          </p:cNvSpPr>
          <p:nvPr>
            <p:ph sz="quarter" idx="1"/>
          </p:nvPr>
        </p:nvSpPr>
        <p:spPr>
          <a:xfrm>
            <a:off x="251520" y="1484784"/>
            <a:ext cx="8856984" cy="5040560"/>
          </a:xfrm>
        </p:spPr>
        <p:txBody>
          <a:bodyPr>
            <a:noAutofit/>
          </a:bodyPr>
          <a:lstStyle/>
          <a:p>
            <a:r>
              <a:rPr lang="en-US" sz="1800" dirty="0" smtClean="0"/>
              <a:t>In </a:t>
            </a:r>
            <a:r>
              <a:rPr lang="en-US" sz="1800" dirty="0"/>
              <a:t>a four-pole stepper motor shown in Figure 7.37 &amp; 7.38, </a:t>
            </a:r>
            <a:r>
              <a:rPr lang="en-US" sz="1800" dirty="0">
                <a:solidFill>
                  <a:srgbClr val="FF0000"/>
                </a:solidFill>
              </a:rPr>
              <a:t>a full step is 90 degrees</a:t>
            </a:r>
            <a:r>
              <a:rPr lang="en-US" sz="1800" dirty="0"/>
              <a:t>.</a:t>
            </a:r>
          </a:p>
          <a:p>
            <a:r>
              <a:rPr lang="en-US" sz="1800" dirty="0" smtClean="0"/>
              <a:t>The </a:t>
            </a:r>
            <a:r>
              <a:rPr lang="en-US" sz="1800" dirty="0"/>
              <a:t>stepper motor may also operate with half step. A half step occurs when the rotor (in a </a:t>
            </a:r>
            <a:r>
              <a:rPr lang="en-US" sz="1800" dirty="0" smtClean="0"/>
              <a:t> four-pole </a:t>
            </a:r>
            <a:r>
              <a:rPr lang="en-US" sz="1800" dirty="0"/>
              <a:t>step) is moved to </a:t>
            </a:r>
            <a:r>
              <a:rPr lang="en-US" sz="1800" dirty="0">
                <a:solidFill>
                  <a:srgbClr val="FF0000"/>
                </a:solidFill>
              </a:rPr>
              <a:t>eight discrete positions </a:t>
            </a:r>
            <a:r>
              <a:rPr lang="en-US" sz="1800" dirty="0"/>
              <a:t>(45</a:t>
            </a:r>
            <a:r>
              <a:rPr lang="en-US" sz="1800" baseline="30000" dirty="0"/>
              <a:t>o</a:t>
            </a:r>
            <a:r>
              <a:rPr lang="en-US" sz="1800" dirty="0"/>
              <a:t>). </a:t>
            </a:r>
            <a:endParaRPr lang="en-US" sz="1800" dirty="0" smtClean="0"/>
          </a:p>
          <a:p>
            <a:endParaRPr lang="en-US" sz="1800" dirty="0"/>
          </a:p>
          <a:p>
            <a:r>
              <a:rPr lang="en-US" sz="1800" dirty="0" smtClean="0"/>
              <a:t>To </a:t>
            </a:r>
            <a:r>
              <a:rPr lang="en-US" sz="1800" dirty="0"/>
              <a:t>operate the stepper motor in half steps, sometimes both coils may have to be on at the </a:t>
            </a:r>
            <a:r>
              <a:rPr lang="en-US" sz="1800" dirty="0" smtClean="0"/>
              <a:t>same </a:t>
            </a:r>
            <a:r>
              <a:rPr lang="en-US" sz="1800" dirty="0"/>
              <a:t>time. When two coils in close proximity are energized there is a resultant magnetic </a:t>
            </a:r>
            <a:r>
              <a:rPr lang="en-US" sz="1800" dirty="0" smtClean="0"/>
              <a:t>field </a:t>
            </a:r>
            <a:r>
              <a:rPr lang="en-US" sz="1800" dirty="0"/>
              <a:t>whose center will depend on the relative strengths of the two magnetic fields.</a:t>
            </a:r>
          </a:p>
          <a:p>
            <a:r>
              <a:rPr lang="en-US" sz="1800" dirty="0" smtClean="0"/>
              <a:t>The </a:t>
            </a:r>
            <a:r>
              <a:rPr lang="en-US" sz="1800" dirty="0"/>
              <a:t>step sizes of the stepper motors may vary from approximately 0.72</a:t>
            </a:r>
            <a:r>
              <a:rPr lang="en-US" sz="1800" baseline="30000" dirty="0"/>
              <a:t>o</a:t>
            </a:r>
            <a:r>
              <a:rPr lang="en-US" sz="1800" dirty="0"/>
              <a:t> to 90</a:t>
            </a:r>
            <a:r>
              <a:rPr lang="en-US" sz="1800" baseline="30000" dirty="0"/>
              <a:t>o</a:t>
            </a:r>
            <a:r>
              <a:rPr lang="en-US" sz="1800" dirty="0"/>
              <a:t>. The most </a:t>
            </a:r>
            <a:r>
              <a:rPr lang="en-US" sz="1800" dirty="0" smtClean="0"/>
              <a:t>common </a:t>
            </a:r>
            <a:r>
              <a:rPr lang="en-US" sz="1800" dirty="0"/>
              <a:t>step sizes are 1.8</a:t>
            </a:r>
            <a:r>
              <a:rPr lang="en-US" sz="1800" baseline="30000" dirty="0"/>
              <a:t>o</a:t>
            </a:r>
            <a:r>
              <a:rPr lang="en-US" sz="1800" dirty="0"/>
              <a:t>, 7.5</a:t>
            </a:r>
            <a:r>
              <a:rPr lang="en-US" sz="1800" baseline="30000" dirty="0"/>
              <a:t>o</a:t>
            </a:r>
            <a:r>
              <a:rPr lang="en-US" sz="1800" dirty="0"/>
              <a:t>, and 15</a:t>
            </a:r>
            <a:r>
              <a:rPr lang="en-US" sz="1800" baseline="30000" dirty="0"/>
              <a:t>o</a:t>
            </a:r>
            <a:r>
              <a:rPr lang="en-US" sz="1800" dirty="0"/>
              <a:t>. </a:t>
            </a:r>
          </a:p>
        </p:txBody>
      </p:sp>
    </p:spTree>
    <p:extLst>
      <p:ext uri="{BB962C8B-B14F-4D97-AF65-F5344CB8AC3E}">
        <p14:creationId xmlns:p14="http://schemas.microsoft.com/office/powerpoint/2010/main" val="3977116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536104"/>
          </a:xfrm>
        </p:spPr>
        <p:txBody>
          <a:bodyPr>
            <a:normAutofit fontScale="90000"/>
          </a:bodyPr>
          <a:lstStyle/>
          <a:p>
            <a:r>
              <a:rPr lang="en-US" sz="3400" dirty="0" smtClean="0"/>
              <a:t>Stepper Motor Control </a:t>
            </a:r>
            <a:br>
              <a:rPr lang="en-US" sz="3400" dirty="0" smtClean="0"/>
            </a:br>
            <a:r>
              <a:rPr lang="en-US" sz="3400" dirty="0" smtClean="0"/>
              <a:t>(5 of 10)</a:t>
            </a:r>
            <a:endParaRPr lang="en-US" sz="3400" dirty="0"/>
          </a:p>
        </p:txBody>
      </p:sp>
      <p:sp>
        <p:nvSpPr>
          <p:cNvPr id="8" name="Rectangle 7"/>
          <p:cNvSpPr/>
          <p:nvPr/>
        </p:nvSpPr>
        <p:spPr>
          <a:xfrm>
            <a:off x="-5377" y="1628800"/>
            <a:ext cx="4608512" cy="1015663"/>
          </a:xfrm>
          <a:prstGeom prst="rect">
            <a:avLst/>
          </a:prstGeom>
        </p:spPr>
        <p:txBody>
          <a:bodyPr wrap="square">
            <a:spAutoFit/>
          </a:bodyPr>
          <a:lstStyle/>
          <a:p>
            <a:pPr marL="742950" lvl="1" indent="-285750">
              <a:buClr>
                <a:srgbClr val="FFC000"/>
              </a:buClr>
              <a:buFont typeface="Wingdings" panose="05000000000000000000" pitchFamily="2" charset="2"/>
              <a:buChar char="q"/>
            </a:pPr>
            <a:r>
              <a:rPr lang="en-US" sz="2000" dirty="0" smtClean="0"/>
              <a:t>A </a:t>
            </a:r>
            <a:r>
              <a:rPr lang="en-US" sz="2000" dirty="0"/>
              <a:t>half step occurs when the rotor (in a  four-pole step) is moved to </a:t>
            </a:r>
            <a:r>
              <a:rPr lang="en-US" sz="2000" dirty="0">
                <a:solidFill>
                  <a:srgbClr val="FF0000"/>
                </a:solidFill>
              </a:rPr>
              <a:t>eight discrete positions </a:t>
            </a:r>
            <a:r>
              <a:rPr lang="en-US" sz="2000" dirty="0"/>
              <a:t>(45</a:t>
            </a:r>
            <a:r>
              <a:rPr lang="en-US" sz="2000" baseline="30000" dirty="0"/>
              <a:t>o</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
            <a:ext cx="4067944" cy="6836349"/>
          </a:xfrm>
          <a:prstGeom prst="rect">
            <a:avLst/>
          </a:prstGeom>
        </p:spPr>
      </p:pic>
    </p:spTree>
    <p:extLst>
      <p:ext uri="{BB962C8B-B14F-4D97-AF65-F5344CB8AC3E}">
        <p14:creationId xmlns:p14="http://schemas.microsoft.com/office/powerpoint/2010/main" val="19000909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Stepper Motor Control (6 of 10)</a:t>
            </a:r>
            <a:endParaRPr lang="en-US" sz="3400" dirty="0"/>
          </a:p>
        </p:txBody>
      </p:sp>
      <p:sp>
        <p:nvSpPr>
          <p:cNvPr id="3" name="Content Placeholder 2"/>
          <p:cNvSpPr>
            <a:spLocks noGrp="1"/>
          </p:cNvSpPr>
          <p:nvPr>
            <p:ph sz="quarter" idx="1"/>
          </p:nvPr>
        </p:nvSpPr>
        <p:spPr>
          <a:xfrm>
            <a:off x="251520" y="1484784"/>
            <a:ext cx="8856984" cy="5040560"/>
          </a:xfrm>
        </p:spPr>
        <p:txBody>
          <a:bodyPr>
            <a:noAutofit/>
          </a:bodyPr>
          <a:lstStyle/>
          <a:p>
            <a:r>
              <a:rPr lang="en-US" sz="1800" dirty="0" smtClean="0"/>
              <a:t>Driving </a:t>
            </a:r>
            <a:r>
              <a:rPr lang="en-US" sz="1800" dirty="0"/>
              <a:t>a step motor involves applying a series of voltages to the coils of the motor. </a:t>
            </a:r>
          </a:p>
          <a:p>
            <a:r>
              <a:rPr lang="en-US" sz="1800" dirty="0" smtClean="0"/>
              <a:t>A </a:t>
            </a:r>
            <a:r>
              <a:rPr lang="en-US" sz="1800" dirty="0"/>
              <a:t>subset of coils is energized at a time to cause the motor to rotate one step. The pattern of </a:t>
            </a:r>
            <a:r>
              <a:rPr lang="en-US" sz="1800" dirty="0" smtClean="0"/>
              <a:t>coils </a:t>
            </a:r>
            <a:r>
              <a:rPr lang="en-US" sz="1800" dirty="0"/>
              <a:t>energized must be followed exactly for the motor to work correctly. </a:t>
            </a:r>
          </a:p>
          <a:p>
            <a:r>
              <a:rPr lang="en-US" sz="1800" dirty="0" smtClean="0"/>
              <a:t>A </a:t>
            </a:r>
            <a:r>
              <a:rPr lang="en-US" sz="1800" dirty="0"/>
              <a:t>microcontroller can time the duration that the coil is energized, and hence </a:t>
            </a:r>
            <a:r>
              <a:rPr lang="en-US" sz="1800" dirty="0">
                <a:solidFill>
                  <a:srgbClr val="FF0000"/>
                </a:solidFill>
              </a:rPr>
              <a:t>control </a:t>
            </a:r>
            <a:r>
              <a:rPr lang="en-US" sz="1800" dirty="0" smtClean="0">
                <a:solidFill>
                  <a:srgbClr val="FF0000"/>
                </a:solidFill>
              </a:rPr>
              <a:t>the      </a:t>
            </a:r>
            <a:r>
              <a:rPr lang="en-US" sz="1800" dirty="0">
                <a:solidFill>
                  <a:srgbClr val="FF0000"/>
                </a:solidFill>
              </a:rPr>
              <a:t>speed </a:t>
            </a:r>
            <a:r>
              <a:rPr lang="en-US" sz="1800" dirty="0"/>
              <a:t>of the stepper motor in a precise manner. </a:t>
            </a:r>
          </a:p>
          <a:p>
            <a:r>
              <a:rPr lang="en-US" sz="1800" dirty="0" smtClean="0"/>
              <a:t>The </a:t>
            </a:r>
            <a:r>
              <a:rPr lang="en-US" sz="1800" dirty="0"/>
              <a:t>circuit in Figure 7.41 shows how the transistors are used to switch the current to </a:t>
            </a:r>
            <a:r>
              <a:rPr lang="en-US" sz="1800" dirty="0" smtClean="0"/>
              <a:t>each      </a:t>
            </a:r>
            <a:r>
              <a:rPr lang="en-US" sz="1800" dirty="0"/>
              <a:t>of the four coils of the stepper motor.</a:t>
            </a:r>
          </a:p>
          <a:p>
            <a:r>
              <a:rPr lang="en-US" sz="1800" dirty="0" smtClean="0"/>
              <a:t>The </a:t>
            </a:r>
            <a:r>
              <a:rPr lang="en-US" sz="1800" dirty="0"/>
              <a:t>diodes in Figure 7.41 are called fly back diodes and are used to protect the transistors </a:t>
            </a:r>
            <a:r>
              <a:rPr lang="en-US" sz="1800" dirty="0" smtClean="0"/>
              <a:t>from </a:t>
            </a:r>
            <a:r>
              <a:rPr lang="en-US" sz="1800" dirty="0"/>
              <a:t>reverse bias.  </a:t>
            </a:r>
          </a:p>
          <a:p>
            <a:r>
              <a:rPr lang="en-US" sz="1800" dirty="0" smtClean="0"/>
              <a:t>The </a:t>
            </a:r>
            <a:r>
              <a:rPr lang="en-US" sz="1800" dirty="0"/>
              <a:t>transistor loads are the windings in the stepper motor. The windings are inductors, </a:t>
            </a:r>
            <a:r>
              <a:rPr lang="en-US" sz="1800" dirty="0" smtClean="0"/>
              <a:t>storing </a:t>
            </a:r>
            <a:r>
              <a:rPr lang="en-US" sz="1800" dirty="0"/>
              <a:t>energy in a magnetic field. </a:t>
            </a:r>
          </a:p>
          <a:p>
            <a:r>
              <a:rPr lang="en-US" sz="1800" dirty="0" smtClean="0"/>
              <a:t>When </a:t>
            </a:r>
            <a:r>
              <a:rPr lang="en-US" sz="1800" dirty="0"/>
              <a:t>the current is cut off, the inductor dispenses its stored energy in the form of an </a:t>
            </a:r>
            <a:r>
              <a:rPr lang="en-US" sz="1800" dirty="0" smtClean="0"/>
              <a:t>electric </a:t>
            </a:r>
            <a:r>
              <a:rPr lang="en-US" sz="1800" dirty="0"/>
              <a:t>current. </a:t>
            </a:r>
          </a:p>
          <a:p>
            <a:r>
              <a:rPr lang="en-US" sz="1800" dirty="0" smtClean="0"/>
              <a:t>This </a:t>
            </a:r>
            <a:r>
              <a:rPr lang="en-US" sz="1800" dirty="0"/>
              <a:t>current attempts to flow through the transistor, reversely biasing its collector-emitter </a:t>
            </a:r>
            <a:r>
              <a:rPr lang="en-US" sz="1800" dirty="0" smtClean="0"/>
              <a:t>pair</a:t>
            </a:r>
            <a:r>
              <a:rPr lang="en-US" sz="1800" dirty="0"/>
              <a:t>. The diodes are placed to prevent this current from going through the transistors. </a:t>
            </a:r>
          </a:p>
        </p:txBody>
      </p:sp>
    </p:spTree>
    <p:extLst>
      <p:ext uri="{BB962C8B-B14F-4D97-AF65-F5344CB8AC3E}">
        <p14:creationId xmlns:p14="http://schemas.microsoft.com/office/powerpoint/2010/main" val="91659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Stepper Motor Control (7 of 10)</a:t>
            </a:r>
            <a:endParaRPr lang="en-US" sz="3400" dirty="0"/>
          </a:p>
        </p:txBody>
      </p:sp>
      <p:graphicFrame>
        <p:nvGraphicFramePr>
          <p:cNvPr id="5" name="Object 4"/>
          <p:cNvGraphicFramePr>
            <a:graphicFrameLocks noChangeAspect="1"/>
          </p:cNvGraphicFramePr>
          <p:nvPr>
            <p:extLst>
              <p:ext uri="{D42A27DB-BD31-4B8C-83A1-F6EECF244321}">
                <p14:modId xmlns:p14="http://schemas.microsoft.com/office/powerpoint/2010/main" val="4281293881"/>
              </p:ext>
            </p:extLst>
          </p:nvPr>
        </p:nvGraphicFramePr>
        <p:xfrm>
          <a:off x="2169068" y="1623520"/>
          <a:ext cx="5040560" cy="5045840"/>
        </p:xfrm>
        <a:graphic>
          <a:graphicData uri="http://schemas.openxmlformats.org/presentationml/2006/ole">
            <mc:AlternateContent xmlns:mc="http://schemas.openxmlformats.org/markup-compatibility/2006">
              <mc:Choice xmlns:v="urn:schemas-microsoft-com:vml" Requires="v">
                <p:oleObj spid="_x0000_s23578" name="Visio" r:id="rId4" imgW="3573893" imgH="3953395" progId="Visio.Drawing.11">
                  <p:embed/>
                </p:oleObj>
              </mc:Choice>
              <mc:Fallback>
                <p:oleObj name="Visio" r:id="rId4" imgW="3573893" imgH="395339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068" y="1623520"/>
                        <a:ext cx="5040560" cy="504584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4500005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Stepper Motor Control (8 of 10)</a:t>
            </a:r>
            <a:endParaRPr lang="en-US" sz="3400" dirty="0"/>
          </a:p>
        </p:txBody>
      </p:sp>
      <p:sp>
        <p:nvSpPr>
          <p:cNvPr id="3" name="Content Placeholder 2"/>
          <p:cNvSpPr>
            <a:spLocks noGrp="1"/>
          </p:cNvSpPr>
          <p:nvPr>
            <p:ph sz="quarter" idx="1"/>
          </p:nvPr>
        </p:nvSpPr>
        <p:spPr>
          <a:xfrm>
            <a:off x="251520" y="1484784"/>
            <a:ext cx="8856984" cy="5040560"/>
          </a:xfrm>
        </p:spPr>
        <p:txBody>
          <a:bodyPr>
            <a:noAutofit/>
          </a:bodyPr>
          <a:lstStyle/>
          <a:p>
            <a:r>
              <a:rPr lang="en-US" sz="1800" dirty="0"/>
              <a:t>The normal full-step sequence shown in Table 7.13 should be used for high torque </a:t>
            </a:r>
            <a:r>
              <a:rPr lang="en-US" sz="1800" dirty="0" smtClean="0"/>
              <a:t>applications</a:t>
            </a:r>
            <a:r>
              <a:rPr lang="en-US" sz="1800" dirty="0"/>
              <a:t>.</a:t>
            </a:r>
          </a:p>
          <a:p>
            <a:r>
              <a:rPr lang="en-US" sz="1800" dirty="0" smtClean="0"/>
              <a:t>For </a:t>
            </a:r>
            <a:r>
              <a:rPr lang="en-US" sz="1800" dirty="0"/>
              <a:t>lower-torque applications, the half-step mode is used and its sequence is shown in </a:t>
            </a:r>
            <a:r>
              <a:rPr lang="en-US" sz="1800" dirty="0" smtClean="0"/>
              <a:t>    </a:t>
            </a:r>
            <a:r>
              <a:rPr lang="en-US" sz="1800" dirty="0"/>
              <a:t>Table 7.14.</a:t>
            </a:r>
          </a:p>
          <a:p>
            <a:r>
              <a:rPr lang="en-US" sz="1800" dirty="0" smtClean="0"/>
              <a:t>The </a:t>
            </a:r>
            <a:r>
              <a:rPr lang="en-US" sz="1800" dirty="0"/>
              <a:t>microcontroller outputs the voltage pattern in the sequence shown in Table 7.13 or </a:t>
            </a:r>
            <a:r>
              <a:rPr lang="en-US" sz="1800" dirty="0" smtClean="0"/>
              <a:t>7.14</a:t>
            </a:r>
            <a:r>
              <a:rPr lang="en-US" sz="1800" dirty="0"/>
              <a:t>.</a:t>
            </a:r>
          </a:p>
          <a:p>
            <a:r>
              <a:rPr lang="en-US" sz="1800" dirty="0" smtClean="0"/>
              <a:t>Table </a:t>
            </a:r>
            <a:r>
              <a:rPr lang="en-US" sz="1800" dirty="0"/>
              <a:t>7.13 &amp; 7.14 are circular. The values may be output in the order as shown in the table, </a:t>
            </a:r>
            <a:r>
              <a:rPr lang="en-US" sz="1800" dirty="0" smtClean="0"/>
              <a:t>which </a:t>
            </a:r>
            <a:r>
              <a:rPr lang="en-US" sz="1800" dirty="0"/>
              <a:t>will rotate the motor clockwise; or in the reverse order, which will rotate the motor </a:t>
            </a:r>
            <a:r>
              <a:rPr lang="en-US" sz="1800" dirty="0" smtClean="0"/>
              <a:t>counterclockwise</a:t>
            </a:r>
            <a:r>
              <a:rPr lang="en-US" sz="1800" dirty="0"/>
              <a:t>.</a:t>
            </a:r>
          </a:p>
          <a:p>
            <a:r>
              <a:rPr lang="en-US" sz="1800" dirty="0" smtClean="0"/>
              <a:t>A </a:t>
            </a:r>
            <a:r>
              <a:rPr lang="en-US" sz="1800" dirty="0"/>
              <a:t>delay about 5 to 15 </a:t>
            </a:r>
            <a:r>
              <a:rPr lang="en-US" sz="1800" dirty="0" err="1"/>
              <a:t>ms</a:t>
            </a:r>
            <a:r>
              <a:rPr lang="en-US" sz="1800" dirty="0"/>
              <a:t> is required between two steps to prevent motor from missing </a:t>
            </a:r>
            <a:r>
              <a:rPr lang="en-US" sz="1800" dirty="0" smtClean="0"/>
              <a:t>steps</a:t>
            </a:r>
            <a:r>
              <a:rPr lang="en-US" sz="1800" dirty="0"/>
              <a:t>.</a:t>
            </a:r>
          </a:p>
        </p:txBody>
      </p:sp>
    </p:spTree>
    <p:extLst>
      <p:ext uri="{BB962C8B-B14F-4D97-AF65-F5344CB8AC3E}">
        <p14:creationId xmlns:p14="http://schemas.microsoft.com/office/powerpoint/2010/main" val="269832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Stepper Motor Control (9 of 10)</a:t>
            </a:r>
            <a:endParaRPr lang="en-US" sz="3400" dirty="0"/>
          </a:p>
        </p:txBody>
      </p:sp>
      <p:graphicFrame>
        <p:nvGraphicFramePr>
          <p:cNvPr id="5" name="Object 5"/>
          <p:cNvGraphicFramePr>
            <a:graphicFrameLocks noChangeAspect="1"/>
          </p:cNvGraphicFramePr>
          <p:nvPr>
            <p:extLst>
              <p:ext uri="{D42A27DB-BD31-4B8C-83A1-F6EECF244321}">
                <p14:modId xmlns:p14="http://schemas.microsoft.com/office/powerpoint/2010/main" val="1186313450"/>
              </p:ext>
            </p:extLst>
          </p:nvPr>
        </p:nvGraphicFramePr>
        <p:xfrm>
          <a:off x="1890697" y="1582291"/>
          <a:ext cx="4692604" cy="2007541"/>
        </p:xfrm>
        <a:graphic>
          <a:graphicData uri="http://schemas.openxmlformats.org/presentationml/2006/ole">
            <mc:AlternateContent xmlns:mc="http://schemas.openxmlformats.org/markup-compatibility/2006">
              <mc:Choice xmlns:v="urn:schemas-microsoft-com:vml" Requires="v">
                <p:oleObj spid="_x0000_s24622" name="Visio" r:id="rId4" imgW="3030847" imgH="1297432" progId="Visio.Drawing.11">
                  <p:embed/>
                </p:oleObj>
              </mc:Choice>
              <mc:Fallback>
                <p:oleObj name="Visio" r:id="rId4" imgW="3030847" imgH="129743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697" y="1582291"/>
                        <a:ext cx="4692604" cy="2007541"/>
                      </a:xfrm>
                      <a:prstGeom prst="rect">
                        <a:avLst/>
                      </a:prstGeom>
                      <a:noFill/>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1154543970"/>
              </p:ext>
            </p:extLst>
          </p:nvPr>
        </p:nvGraphicFramePr>
        <p:xfrm>
          <a:off x="1853163" y="3717032"/>
          <a:ext cx="4767671" cy="2561877"/>
        </p:xfrm>
        <a:graphic>
          <a:graphicData uri="http://schemas.openxmlformats.org/presentationml/2006/ole">
            <mc:AlternateContent xmlns:mc="http://schemas.openxmlformats.org/markup-compatibility/2006">
              <mc:Choice xmlns:v="urn:schemas-microsoft-com:vml" Requires="v">
                <p:oleObj spid="_x0000_s24623" name="Visio" r:id="rId6" imgW="3081917" imgH="1881805" progId="Visio.Drawing.11">
                  <p:embed/>
                </p:oleObj>
              </mc:Choice>
              <mc:Fallback>
                <p:oleObj name="Visio" r:id="rId6" imgW="3081917" imgH="188180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3163" y="3717032"/>
                        <a:ext cx="4767671" cy="2561877"/>
                      </a:xfrm>
                      <a:prstGeom prst="rect">
                        <a:avLst/>
                      </a:prstGeom>
                      <a:noFill/>
                    </p:spPr>
                  </p:pic>
                </p:oleObj>
              </mc:Fallback>
            </mc:AlternateContent>
          </a:graphicData>
        </a:graphic>
      </p:graphicFrame>
    </p:spTree>
    <p:extLst>
      <p:ext uri="{BB962C8B-B14F-4D97-AF65-F5344CB8AC3E}">
        <p14:creationId xmlns:p14="http://schemas.microsoft.com/office/powerpoint/2010/main" val="34110391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6632"/>
            <a:ext cx="8153400" cy="536104"/>
          </a:xfrm>
        </p:spPr>
        <p:txBody>
          <a:bodyPr>
            <a:normAutofit fontScale="90000"/>
          </a:bodyPr>
          <a:lstStyle/>
          <a:p>
            <a:r>
              <a:rPr lang="en-US" sz="3400" dirty="0" smtClean="0"/>
              <a:t>Stepper Motor Control (10 of 10)</a:t>
            </a:r>
            <a:endParaRPr lang="en-US" sz="3400" dirty="0"/>
          </a:p>
        </p:txBody>
      </p:sp>
      <p:sp>
        <p:nvSpPr>
          <p:cNvPr id="3" name="Content Placeholder 2"/>
          <p:cNvSpPr>
            <a:spLocks noGrp="1"/>
          </p:cNvSpPr>
          <p:nvPr>
            <p:ph sz="quarter" idx="1"/>
          </p:nvPr>
        </p:nvSpPr>
        <p:spPr>
          <a:xfrm>
            <a:off x="251520" y="620688"/>
            <a:ext cx="8856984" cy="1224136"/>
          </a:xfrm>
        </p:spPr>
        <p:txBody>
          <a:bodyPr>
            <a:noAutofit/>
          </a:bodyPr>
          <a:lstStyle/>
          <a:p>
            <a:pPr>
              <a:spcBef>
                <a:spcPct val="25000"/>
              </a:spcBef>
            </a:pPr>
            <a:r>
              <a:rPr lang="en-US" sz="1800" b="1" dirty="0" smtClean="0"/>
              <a:t>Example:</a:t>
            </a:r>
            <a:r>
              <a:rPr lang="en-US" sz="1800" dirty="0" smtClean="0"/>
              <a:t> </a:t>
            </a:r>
            <a:r>
              <a:rPr lang="en-US" sz="1800" dirty="0"/>
              <a:t>Assuming that pins PP3...PP0 are used to drive the four transistor in Figure 7.41, write a subroutine to rotate the stepper motor clockwise one cycle using the half-step sequence.</a:t>
            </a:r>
          </a:p>
          <a:p>
            <a:pPr>
              <a:spcBef>
                <a:spcPct val="25000"/>
              </a:spcBef>
            </a:pPr>
            <a:r>
              <a:rPr lang="en-US" sz="1800" b="1" dirty="0"/>
              <a:t>Solution: </a:t>
            </a:r>
          </a:p>
        </p:txBody>
      </p:sp>
      <p:sp>
        <p:nvSpPr>
          <p:cNvPr id="4" name="TextBox 4"/>
          <p:cNvSpPr txBox="1">
            <a:spLocks noChangeArrowheads="1"/>
          </p:cNvSpPr>
          <p:nvPr/>
        </p:nvSpPr>
        <p:spPr bwMode="auto">
          <a:xfrm>
            <a:off x="107504" y="1844824"/>
            <a:ext cx="2962093" cy="4524315"/>
          </a:xfrm>
          <a:prstGeom prst="rect">
            <a:avLst/>
          </a:prstGeom>
          <a:noFill/>
          <a:ln w="9525">
            <a:noFill/>
            <a:miter lim="800000"/>
            <a:headEnd/>
            <a:tailEnd/>
          </a:ln>
        </p:spPr>
        <p:txBody>
          <a:bodyPr wrap="none">
            <a:spAutoFit/>
          </a:bodyPr>
          <a:lstStyle/>
          <a:p>
            <a:pPr>
              <a:tabLst>
                <a:tab pos="690563" algn="l"/>
                <a:tab pos="1371600" algn="l"/>
                <a:tab pos="2519363" algn="l"/>
              </a:tabLst>
              <a:defRPr/>
            </a:pPr>
            <a:r>
              <a:rPr lang="en-US" sz="1600" dirty="0" smtClean="0">
                <a:latin typeface="+mj-lt"/>
              </a:rPr>
              <a:t>step1</a:t>
            </a:r>
            <a:r>
              <a:rPr lang="en-US" sz="1600" dirty="0">
                <a:latin typeface="+mj-lt"/>
              </a:rPr>
              <a:t>	</a:t>
            </a:r>
            <a:r>
              <a:rPr lang="en-US" sz="1600" dirty="0" err="1">
                <a:latin typeface="+mj-lt"/>
              </a:rPr>
              <a:t>equ</a:t>
            </a:r>
            <a:r>
              <a:rPr lang="en-US" sz="1600" dirty="0">
                <a:latin typeface="+mj-lt"/>
              </a:rPr>
              <a:t>	$08</a:t>
            </a:r>
          </a:p>
          <a:p>
            <a:pPr>
              <a:tabLst>
                <a:tab pos="690563" algn="l"/>
                <a:tab pos="1371600" algn="l"/>
                <a:tab pos="2519363" algn="l"/>
              </a:tabLst>
              <a:defRPr/>
            </a:pPr>
            <a:r>
              <a:rPr lang="en-US" sz="1600" dirty="0">
                <a:latin typeface="+mj-lt"/>
              </a:rPr>
              <a:t>step2	</a:t>
            </a:r>
            <a:r>
              <a:rPr lang="en-US" sz="1600" dirty="0" err="1">
                <a:latin typeface="+mj-lt"/>
              </a:rPr>
              <a:t>equ</a:t>
            </a:r>
            <a:r>
              <a:rPr lang="en-US" sz="1600" dirty="0">
                <a:latin typeface="+mj-lt"/>
              </a:rPr>
              <a:t>	$0C</a:t>
            </a:r>
          </a:p>
          <a:p>
            <a:pPr>
              <a:tabLst>
                <a:tab pos="690563" algn="l"/>
                <a:tab pos="1371600" algn="l"/>
                <a:tab pos="2519363" algn="l"/>
              </a:tabLst>
              <a:defRPr/>
            </a:pPr>
            <a:r>
              <a:rPr lang="en-US" sz="1600" dirty="0">
                <a:latin typeface="+mj-lt"/>
              </a:rPr>
              <a:t>step3	</a:t>
            </a:r>
            <a:r>
              <a:rPr lang="en-US" sz="1600" dirty="0" err="1">
                <a:latin typeface="+mj-lt"/>
              </a:rPr>
              <a:t>equ</a:t>
            </a:r>
            <a:r>
              <a:rPr lang="en-US" sz="1600" dirty="0">
                <a:latin typeface="+mj-lt"/>
              </a:rPr>
              <a:t>	$04</a:t>
            </a:r>
          </a:p>
          <a:p>
            <a:pPr>
              <a:tabLst>
                <a:tab pos="690563" algn="l"/>
                <a:tab pos="1371600" algn="l"/>
                <a:tab pos="2519363" algn="l"/>
              </a:tabLst>
              <a:defRPr/>
            </a:pPr>
            <a:r>
              <a:rPr lang="en-US" sz="1600" dirty="0">
                <a:latin typeface="+mj-lt"/>
              </a:rPr>
              <a:t>step4	</a:t>
            </a:r>
            <a:r>
              <a:rPr lang="en-US" sz="1600" dirty="0" err="1">
                <a:latin typeface="+mj-lt"/>
              </a:rPr>
              <a:t>equ</a:t>
            </a:r>
            <a:r>
              <a:rPr lang="en-US" sz="1600" dirty="0">
                <a:latin typeface="+mj-lt"/>
              </a:rPr>
              <a:t>	$06</a:t>
            </a:r>
          </a:p>
          <a:p>
            <a:pPr>
              <a:tabLst>
                <a:tab pos="690563" algn="l"/>
                <a:tab pos="1371600" algn="l"/>
                <a:tab pos="2519363" algn="l"/>
              </a:tabLst>
              <a:defRPr/>
            </a:pPr>
            <a:r>
              <a:rPr lang="en-US" sz="1600" dirty="0">
                <a:latin typeface="+mj-lt"/>
              </a:rPr>
              <a:t>step5	</a:t>
            </a:r>
            <a:r>
              <a:rPr lang="en-US" sz="1600" dirty="0" err="1">
                <a:latin typeface="+mj-lt"/>
              </a:rPr>
              <a:t>equ</a:t>
            </a:r>
            <a:r>
              <a:rPr lang="en-US" sz="1600" dirty="0">
                <a:latin typeface="+mj-lt"/>
              </a:rPr>
              <a:t>	$02</a:t>
            </a:r>
          </a:p>
          <a:p>
            <a:pPr>
              <a:tabLst>
                <a:tab pos="690563" algn="l"/>
                <a:tab pos="1371600" algn="l"/>
                <a:tab pos="2519363" algn="l"/>
              </a:tabLst>
              <a:defRPr/>
            </a:pPr>
            <a:r>
              <a:rPr lang="en-US" sz="1600" dirty="0">
                <a:latin typeface="+mj-lt"/>
              </a:rPr>
              <a:t>step6	</a:t>
            </a:r>
            <a:r>
              <a:rPr lang="en-US" sz="1600" dirty="0" err="1">
                <a:latin typeface="+mj-lt"/>
              </a:rPr>
              <a:t>equ</a:t>
            </a:r>
            <a:r>
              <a:rPr lang="en-US" sz="1600" dirty="0">
                <a:latin typeface="+mj-lt"/>
              </a:rPr>
              <a:t>	$03</a:t>
            </a:r>
          </a:p>
          <a:p>
            <a:pPr>
              <a:tabLst>
                <a:tab pos="690563" algn="l"/>
                <a:tab pos="1371600" algn="l"/>
                <a:tab pos="2519363" algn="l"/>
              </a:tabLst>
              <a:defRPr/>
            </a:pPr>
            <a:r>
              <a:rPr lang="en-US" sz="1600" dirty="0">
                <a:latin typeface="+mj-lt"/>
              </a:rPr>
              <a:t>step7	</a:t>
            </a:r>
            <a:r>
              <a:rPr lang="en-US" sz="1600" dirty="0" err="1">
                <a:latin typeface="+mj-lt"/>
              </a:rPr>
              <a:t>equ</a:t>
            </a:r>
            <a:r>
              <a:rPr lang="en-US" sz="1600" dirty="0">
                <a:latin typeface="+mj-lt"/>
              </a:rPr>
              <a:t>	$01</a:t>
            </a:r>
          </a:p>
          <a:p>
            <a:pPr>
              <a:tabLst>
                <a:tab pos="690563" algn="l"/>
                <a:tab pos="1371600" algn="l"/>
                <a:tab pos="2519363" algn="l"/>
              </a:tabLst>
              <a:defRPr/>
            </a:pPr>
            <a:r>
              <a:rPr lang="en-US" sz="1600" dirty="0">
                <a:latin typeface="+mj-lt"/>
              </a:rPr>
              <a:t>step8	</a:t>
            </a:r>
            <a:r>
              <a:rPr lang="en-US" sz="1600" dirty="0" err="1">
                <a:latin typeface="+mj-lt"/>
              </a:rPr>
              <a:t>equ</a:t>
            </a:r>
            <a:r>
              <a:rPr lang="en-US" sz="1600" dirty="0">
                <a:latin typeface="+mj-lt"/>
              </a:rPr>
              <a:t>	$09</a:t>
            </a:r>
          </a:p>
          <a:p>
            <a:pPr>
              <a:tabLst>
                <a:tab pos="690563" algn="l"/>
                <a:tab pos="1371600" algn="l"/>
                <a:tab pos="2519363" algn="l"/>
              </a:tabLst>
              <a:defRPr/>
            </a:pPr>
            <a:r>
              <a:rPr lang="en-US" sz="1600" b="1" dirty="0" err="1">
                <a:latin typeface="+mj-lt"/>
              </a:rPr>
              <a:t>HStep</a:t>
            </a:r>
            <a:r>
              <a:rPr lang="en-US" sz="1600" dirty="0">
                <a:latin typeface="+mj-lt"/>
              </a:rPr>
              <a:t>	</a:t>
            </a:r>
            <a:r>
              <a:rPr lang="en-US" sz="1600" dirty="0" err="1">
                <a:latin typeface="+mj-lt"/>
              </a:rPr>
              <a:t>movb</a:t>
            </a:r>
            <a:r>
              <a:rPr lang="en-US" sz="1600" dirty="0">
                <a:latin typeface="+mj-lt"/>
              </a:rPr>
              <a:t>	#$FF,DDRP	</a:t>
            </a:r>
            <a:endParaRPr lang="en-US" sz="1600" dirty="0" smtClean="0">
              <a:latin typeface="+mj-lt"/>
            </a:endParaRPr>
          </a:p>
          <a:p>
            <a:pPr>
              <a:tabLst>
                <a:tab pos="690563" algn="l"/>
                <a:tab pos="1371600" algn="l"/>
                <a:tab pos="2519363" algn="l"/>
              </a:tabLst>
              <a:defRPr/>
            </a:pPr>
            <a:r>
              <a:rPr lang="en-US" sz="1600" dirty="0">
                <a:latin typeface="+mj-lt"/>
              </a:rPr>
              <a:t>	</a:t>
            </a:r>
            <a:r>
              <a:rPr lang="en-US" sz="1600" dirty="0" smtClean="0">
                <a:latin typeface="+mj-lt"/>
              </a:rPr>
              <a:t>; </a:t>
            </a:r>
            <a:r>
              <a:rPr lang="en-US" sz="1600" dirty="0">
                <a:latin typeface="+mj-lt"/>
              </a:rPr>
              <a:t>configure PTP for output</a:t>
            </a:r>
          </a:p>
          <a:p>
            <a:pPr>
              <a:tabLst>
                <a:tab pos="690563" algn="l"/>
                <a:tab pos="1371600" algn="l"/>
                <a:tab pos="2519363" algn="l"/>
              </a:tabLst>
              <a:defRPr/>
            </a:pPr>
            <a:r>
              <a:rPr lang="en-US" sz="1600" dirty="0">
                <a:latin typeface="+mj-lt"/>
              </a:rPr>
              <a:t>	</a:t>
            </a:r>
            <a:r>
              <a:rPr lang="en-US" sz="1600" dirty="0" err="1">
                <a:latin typeface="+mj-lt"/>
              </a:rPr>
              <a:t>movb</a:t>
            </a:r>
            <a:r>
              <a:rPr lang="en-US" sz="1600" dirty="0">
                <a:latin typeface="+mj-lt"/>
              </a:rPr>
              <a:t>	#step1,PTP</a:t>
            </a:r>
          </a:p>
          <a:p>
            <a:pPr>
              <a:tabLst>
                <a:tab pos="690563" algn="l"/>
                <a:tab pos="1371600" algn="l"/>
                <a:tab pos="2519363" algn="l"/>
              </a:tabLst>
              <a:defRPr/>
            </a:pPr>
            <a:r>
              <a:rPr lang="en-US" sz="1600" dirty="0">
                <a:latin typeface="+mj-lt"/>
              </a:rPr>
              <a:t>	</a:t>
            </a:r>
            <a:r>
              <a:rPr lang="en-US" sz="1600" dirty="0" err="1">
                <a:latin typeface="+mj-lt"/>
              </a:rPr>
              <a:t>bsr</a:t>
            </a:r>
            <a:r>
              <a:rPr lang="en-US" sz="1600" dirty="0">
                <a:latin typeface="+mj-lt"/>
              </a:rPr>
              <a:t>	delay10ms	</a:t>
            </a:r>
          </a:p>
          <a:p>
            <a:pPr>
              <a:tabLst>
                <a:tab pos="690563" algn="l"/>
                <a:tab pos="1371600" algn="l"/>
                <a:tab pos="2519363" algn="l"/>
              </a:tabLst>
              <a:defRPr/>
            </a:pPr>
            <a:r>
              <a:rPr lang="en-US" sz="1600" dirty="0">
                <a:latin typeface="+mj-lt"/>
              </a:rPr>
              <a:t>	</a:t>
            </a:r>
            <a:r>
              <a:rPr lang="en-US" sz="1600" dirty="0" err="1">
                <a:latin typeface="+mj-lt"/>
              </a:rPr>
              <a:t>movb</a:t>
            </a:r>
            <a:r>
              <a:rPr lang="en-US" sz="1600" dirty="0">
                <a:latin typeface="+mj-lt"/>
              </a:rPr>
              <a:t>	#step2,PTP</a:t>
            </a:r>
          </a:p>
          <a:p>
            <a:pPr>
              <a:tabLst>
                <a:tab pos="690563" algn="l"/>
                <a:tab pos="1371600" algn="l"/>
                <a:tab pos="2519363" algn="l"/>
              </a:tabLst>
              <a:defRPr/>
            </a:pPr>
            <a:r>
              <a:rPr lang="en-US" sz="1600" dirty="0">
                <a:latin typeface="+mj-lt"/>
              </a:rPr>
              <a:t>	</a:t>
            </a:r>
            <a:r>
              <a:rPr lang="en-US" sz="1600" dirty="0" err="1">
                <a:latin typeface="+mj-lt"/>
              </a:rPr>
              <a:t>bsr</a:t>
            </a:r>
            <a:r>
              <a:rPr lang="en-US" sz="1600" dirty="0">
                <a:latin typeface="+mj-lt"/>
              </a:rPr>
              <a:t>	delay10ms</a:t>
            </a:r>
          </a:p>
          <a:p>
            <a:pPr>
              <a:tabLst>
                <a:tab pos="690563" algn="l"/>
                <a:tab pos="1371600" algn="l"/>
                <a:tab pos="2519363" algn="l"/>
              </a:tabLst>
              <a:defRPr/>
            </a:pPr>
            <a:r>
              <a:rPr lang="en-US" sz="1600" dirty="0">
                <a:latin typeface="+mj-lt"/>
              </a:rPr>
              <a:t>	</a:t>
            </a:r>
            <a:r>
              <a:rPr lang="en-US" sz="1600" dirty="0" err="1">
                <a:latin typeface="+mj-lt"/>
              </a:rPr>
              <a:t>movb</a:t>
            </a:r>
            <a:r>
              <a:rPr lang="en-US" sz="1600" dirty="0">
                <a:latin typeface="+mj-lt"/>
              </a:rPr>
              <a:t>	#step3,PTP</a:t>
            </a:r>
          </a:p>
          <a:p>
            <a:pPr>
              <a:tabLst>
                <a:tab pos="690563" algn="l"/>
                <a:tab pos="1371600" algn="l"/>
                <a:tab pos="2519363" algn="l"/>
              </a:tabLst>
              <a:defRPr/>
            </a:pPr>
            <a:r>
              <a:rPr lang="en-US" sz="1600" dirty="0">
                <a:latin typeface="+mj-lt"/>
              </a:rPr>
              <a:t>	</a:t>
            </a:r>
            <a:r>
              <a:rPr lang="en-US" sz="1600" dirty="0" err="1">
                <a:latin typeface="+mj-lt"/>
              </a:rPr>
              <a:t>bsr</a:t>
            </a:r>
            <a:r>
              <a:rPr lang="en-US" sz="1600" dirty="0">
                <a:latin typeface="+mj-lt"/>
              </a:rPr>
              <a:t>	delay10ms</a:t>
            </a:r>
          </a:p>
          <a:p>
            <a:pPr>
              <a:tabLst>
                <a:tab pos="690563" algn="l"/>
                <a:tab pos="1371600" algn="l"/>
                <a:tab pos="2519363" algn="l"/>
              </a:tabLst>
              <a:defRPr/>
            </a:pPr>
            <a:r>
              <a:rPr lang="en-US" sz="1600" dirty="0">
                <a:latin typeface="+mj-lt"/>
              </a:rPr>
              <a:t>	</a:t>
            </a:r>
            <a:r>
              <a:rPr lang="en-US" sz="1600" dirty="0" err="1">
                <a:latin typeface="+mj-lt"/>
              </a:rPr>
              <a:t>movb</a:t>
            </a:r>
            <a:r>
              <a:rPr lang="en-US" sz="1600" dirty="0">
                <a:latin typeface="+mj-lt"/>
              </a:rPr>
              <a:t>	#step4,PTP</a:t>
            </a:r>
          </a:p>
          <a:p>
            <a:pPr>
              <a:tabLst>
                <a:tab pos="690563" algn="l"/>
                <a:tab pos="1371600" algn="l"/>
                <a:tab pos="2519363" algn="l"/>
              </a:tabLst>
              <a:defRPr/>
            </a:pPr>
            <a:r>
              <a:rPr lang="en-US" sz="1600" dirty="0">
                <a:latin typeface="+mj-lt"/>
              </a:rPr>
              <a:t>	</a:t>
            </a:r>
            <a:r>
              <a:rPr lang="en-US" sz="1600" dirty="0" err="1">
                <a:latin typeface="+mj-lt"/>
              </a:rPr>
              <a:t>bsr</a:t>
            </a:r>
            <a:r>
              <a:rPr lang="en-US" sz="1600" dirty="0">
                <a:latin typeface="+mj-lt"/>
              </a:rPr>
              <a:t>	delay10ms	</a:t>
            </a:r>
          </a:p>
        </p:txBody>
      </p:sp>
      <p:sp>
        <p:nvSpPr>
          <p:cNvPr id="5" name="Text Box 3"/>
          <p:cNvSpPr txBox="1">
            <a:spLocks noChangeArrowheads="1"/>
          </p:cNvSpPr>
          <p:nvPr/>
        </p:nvSpPr>
        <p:spPr bwMode="auto">
          <a:xfrm>
            <a:off x="3076295" y="1484784"/>
            <a:ext cx="6157840" cy="5170646"/>
          </a:xfrm>
          <a:prstGeom prst="rect">
            <a:avLst/>
          </a:prstGeom>
          <a:noFill/>
          <a:ln w="12700">
            <a:noFill/>
            <a:miter lim="800000"/>
            <a:headEnd type="none" w="sm" len="sm"/>
            <a:tailEnd type="none" w="sm" len="sm"/>
          </a:ln>
        </p:spPr>
        <p:txBody>
          <a:bodyPr wrap="none">
            <a:spAutoFit/>
          </a:bodyPr>
          <a:lstStyle/>
          <a:p>
            <a:pPr>
              <a:tabLst>
                <a:tab pos="914400" algn="l"/>
                <a:tab pos="1143000" algn="l"/>
                <a:tab pos="1828800" algn="l"/>
                <a:tab pos="3200400" algn="l"/>
                <a:tab pos="3886200" algn="l"/>
              </a:tabLst>
              <a:defRPr/>
            </a:pPr>
            <a:r>
              <a:rPr lang="en-US" sz="1500" dirty="0">
                <a:latin typeface="+mj-lt"/>
              </a:rPr>
              <a:t>	</a:t>
            </a:r>
            <a:r>
              <a:rPr lang="en-US" sz="1500" dirty="0" err="1">
                <a:latin typeface="+mj-lt"/>
              </a:rPr>
              <a:t>movb</a:t>
            </a:r>
            <a:r>
              <a:rPr lang="en-US" sz="1500" dirty="0">
                <a:latin typeface="+mj-lt"/>
              </a:rPr>
              <a:t>	#step5,PTP</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bsr</a:t>
            </a:r>
            <a:r>
              <a:rPr lang="en-US" sz="1500" dirty="0">
                <a:latin typeface="+mj-lt"/>
              </a:rPr>
              <a:t>	delay10ms	</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movb</a:t>
            </a:r>
            <a:r>
              <a:rPr lang="en-US" sz="1500" dirty="0">
                <a:latin typeface="+mj-lt"/>
              </a:rPr>
              <a:t>	#step6,PTP</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bsr</a:t>
            </a:r>
            <a:r>
              <a:rPr lang="en-US" sz="1500" dirty="0">
                <a:latin typeface="+mj-lt"/>
              </a:rPr>
              <a:t>	delay10ms	</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movb</a:t>
            </a:r>
            <a:r>
              <a:rPr lang="en-US" sz="1500" dirty="0">
                <a:latin typeface="+mj-lt"/>
              </a:rPr>
              <a:t>	#step7,PTP</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bsr</a:t>
            </a:r>
            <a:r>
              <a:rPr lang="en-US" sz="1500" dirty="0">
                <a:latin typeface="+mj-lt"/>
              </a:rPr>
              <a:t>	delay10ms	</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movb</a:t>
            </a:r>
            <a:r>
              <a:rPr lang="en-US" sz="1500" dirty="0">
                <a:latin typeface="+mj-lt"/>
              </a:rPr>
              <a:t>	#step8,PTP</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bsr</a:t>
            </a:r>
            <a:r>
              <a:rPr lang="en-US" sz="1500" dirty="0">
                <a:latin typeface="+mj-lt"/>
              </a:rPr>
              <a:t>	delay10ms</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movb</a:t>
            </a:r>
            <a:r>
              <a:rPr lang="en-US" sz="1500" dirty="0">
                <a:latin typeface="+mj-lt"/>
              </a:rPr>
              <a:t>	#step1,PTP</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bsr</a:t>
            </a:r>
            <a:r>
              <a:rPr lang="en-US" sz="1500" dirty="0">
                <a:latin typeface="+mj-lt"/>
              </a:rPr>
              <a:t>	delay10ms</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rts</a:t>
            </a:r>
            <a:endParaRPr lang="en-US" sz="1500" dirty="0">
              <a:latin typeface="+mj-lt"/>
            </a:endParaRPr>
          </a:p>
          <a:p>
            <a:pPr>
              <a:tabLst>
                <a:tab pos="914400" algn="l"/>
                <a:tab pos="1143000" algn="l"/>
                <a:tab pos="1828800" algn="l"/>
                <a:tab pos="3200400" algn="l"/>
                <a:tab pos="3886200" algn="l"/>
              </a:tabLst>
              <a:defRPr/>
            </a:pPr>
            <a:r>
              <a:rPr lang="en-US" sz="1500" dirty="0" smtClean="0">
                <a:latin typeface="+mj-lt"/>
              </a:rPr>
              <a:t>	; </a:t>
            </a:r>
            <a:r>
              <a:rPr lang="en-US" sz="1500" dirty="0">
                <a:latin typeface="+mj-lt"/>
              </a:rPr>
              <a:t>the following subroutine waits for 10 ms</a:t>
            </a:r>
          </a:p>
          <a:p>
            <a:pPr>
              <a:tabLst>
                <a:tab pos="914400" algn="l"/>
                <a:tab pos="1143000" algn="l"/>
                <a:tab pos="1828800" algn="l"/>
                <a:tab pos="3200400" algn="l"/>
                <a:tab pos="3886200" algn="l"/>
              </a:tabLst>
              <a:defRPr/>
            </a:pPr>
            <a:r>
              <a:rPr lang="en-US" sz="1500" dirty="0" smtClean="0">
                <a:latin typeface="+mj-lt"/>
              </a:rPr>
              <a:t>delay10ms </a:t>
            </a:r>
            <a:r>
              <a:rPr lang="en-US" sz="1500" dirty="0">
                <a:latin typeface="+mj-lt"/>
              </a:rPr>
              <a:t>	</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movb</a:t>
            </a:r>
            <a:r>
              <a:rPr lang="en-US" sz="1500" dirty="0">
                <a:latin typeface="+mj-lt"/>
              </a:rPr>
              <a:t>	#$90,TSCR1	; enable TCNT &amp; fast flags clear</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movb</a:t>
            </a:r>
            <a:r>
              <a:rPr lang="en-US" sz="1500" dirty="0">
                <a:latin typeface="+mj-lt"/>
              </a:rPr>
              <a:t>	#$06,TSCR2 	; configure </a:t>
            </a:r>
            <a:r>
              <a:rPr lang="en-US" sz="1500" dirty="0" err="1">
                <a:latin typeface="+mj-lt"/>
              </a:rPr>
              <a:t>prescale</a:t>
            </a:r>
            <a:r>
              <a:rPr lang="en-US" sz="1500" dirty="0">
                <a:latin typeface="+mj-lt"/>
              </a:rPr>
              <a:t> factor to 64</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bset</a:t>
            </a:r>
            <a:r>
              <a:rPr lang="en-US" sz="1500" dirty="0">
                <a:latin typeface="+mj-lt"/>
              </a:rPr>
              <a:t>	TIOS,IOS0	; enable OC0</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ldd</a:t>
            </a:r>
            <a:r>
              <a:rPr lang="en-US" sz="1500" dirty="0">
                <a:latin typeface="+mj-lt"/>
              </a:rPr>
              <a:t> 	TCNT</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addd</a:t>
            </a:r>
            <a:r>
              <a:rPr lang="en-US" sz="1500" dirty="0">
                <a:latin typeface="+mj-lt"/>
              </a:rPr>
              <a:t>	#3750	; start an output compare operation</a:t>
            </a:r>
          </a:p>
          <a:p>
            <a:pPr>
              <a:tabLst>
                <a:tab pos="914400" algn="l"/>
                <a:tab pos="1143000" algn="l"/>
                <a:tab pos="1828800" algn="l"/>
                <a:tab pos="3200400" algn="l"/>
                <a:tab pos="3886200" algn="l"/>
              </a:tabLst>
              <a:defRPr/>
            </a:pPr>
            <a:r>
              <a:rPr lang="en-US" sz="1500" dirty="0">
                <a:latin typeface="+mj-lt"/>
              </a:rPr>
              <a:t>	std	TC0	; with 10 ms time delay10ms</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brclr</a:t>
            </a:r>
            <a:r>
              <a:rPr lang="en-US" sz="1500" dirty="0">
                <a:latin typeface="+mj-lt"/>
              </a:rPr>
              <a:t>	TFLG1,$01,*</a:t>
            </a:r>
          </a:p>
          <a:p>
            <a:pPr>
              <a:tabLst>
                <a:tab pos="914400" algn="l"/>
                <a:tab pos="1143000" algn="l"/>
                <a:tab pos="1828800" algn="l"/>
                <a:tab pos="3200400" algn="l"/>
                <a:tab pos="3886200" algn="l"/>
              </a:tabLst>
              <a:defRPr/>
            </a:pPr>
            <a:r>
              <a:rPr lang="en-US" sz="1500" dirty="0">
                <a:latin typeface="+mj-lt"/>
              </a:rPr>
              <a:t>	</a:t>
            </a:r>
            <a:r>
              <a:rPr lang="en-US" sz="1500" dirty="0" err="1">
                <a:latin typeface="+mj-lt"/>
              </a:rPr>
              <a:t>rts</a:t>
            </a:r>
            <a:endParaRPr lang="en-US" sz="1500" dirty="0">
              <a:latin typeface="+mj-lt"/>
            </a:endParaRPr>
          </a:p>
          <a:p>
            <a:pPr>
              <a:tabLst>
                <a:tab pos="914400" algn="l"/>
                <a:tab pos="1143000" algn="l"/>
                <a:tab pos="1828800" algn="l"/>
                <a:tab pos="3200400" algn="l"/>
                <a:tab pos="3886200" algn="l"/>
              </a:tabLst>
              <a:defRPr/>
            </a:pPr>
            <a:r>
              <a:rPr lang="en-US" sz="1500" dirty="0">
                <a:latin typeface="+mj-lt"/>
              </a:rPr>
              <a:t>	end</a:t>
            </a:r>
          </a:p>
        </p:txBody>
      </p:sp>
    </p:spTree>
    <p:extLst>
      <p:ext uri="{BB962C8B-B14F-4D97-AF65-F5344CB8AC3E}">
        <p14:creationId xmlns:p14="http://schemas.microsoft.com/office/powerpoint/2010/main" val="38681043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a:t>
            </a:r>
            <a:r>
              <a:rPr lang="en-US" sz="3400" dirty="0" smtClean="0"/>
              <a:t>Wakeups (1 of 4)</a:t>
            </a:r>
            <a:endParaRPr lang="en-US" sz="3400" dirty="0"/>
          </a:p>
        </p:txBody>
      </p:sp>
      <p:sp>
        <p:nvSpPr>
          <p:cNvPr id="3" name="Content Placeholder 2"/>
          <p:cNvSpPr>
            <a:spLocks noGrp="1"/>
          </p:cNvSpPr>
          <p:nvPr>
            <p:ph sz="quarter" idx="1"/>
          </p:nvPr>
        </p:nvSpPr>
        <p:spPr>
          <a:xfrm>
            <a:off x="251520" y="1484784"/>
            <a:ext cx="8856984" cy="5040560"/>
          </a:xfrm>
        </p:spPr>
        <p:txBody>
          <a:bodyPr>
            <a:noAutofit/>
          </a:bodyPr>
          <a:lstStyle/>
          <a:p>
            <a:r>
              <a:rPr lang="en-US" sz="1800" dirty="0" smtClean="0"/>
              <a:t>Many </a:t>
            </a:r>
            <a:r>
              <a:rPr lang="en-US" sz="1800" dirty="0"/>
              <a:t>embedded products are powered by battery. To lengthen the battery life, most </a:t>
            </a:r>
            <a:r>
              <a:rPr lang="en-US" sz="1800" dirty="0" smtClean="0"/>
              <a:t>microcontrollers </a:t>
            </a:r>
            <a:r>
              <a:rPr lang="en-US" sz="1800" dirty="0"/>
              <a:t>have incorporated power saving modes such as the WAIT, STOP modes.</a:t>
            </a:r>
          </a:p>
          <a:p>
            <a:r>
              <a:rPr lang="en-US" sz="1800" dirty="0" smtClean="0"/>
              <a:t>All </a:t>
            </a:r>
            <a:r>
              <a:rPr lang="en-US" sz="1800" dirty="0"/>
              <a:t>HCS12 members have incorporated the key wakeup feature which would wake up the </a:t>
            </a:r>
            <a:r>
              <a:rPr lang="en-US" sz="1800" dirty="0" smtClean="0"/>
              <a:t>CPU </a:t>
            </a:r>
            <a:r>
              <a:rPr lang="en-US" sz="1800" dirty="0"/>
              <a:t>when keys connected to certain input ports are pressed.</a:t>
            </a:r>
          </a:p>
          <a:p>
            <a:r>
              <a:rPr lang="en-US" sz="1800" dirty="0" smtClean="0"/>
              <a:t>After </a:t>
            </a:r>
            <a:r>
              <a:rPr lang="en-US" sz="1800" dirty="0"/>
              <a:t>entering the wait or stop mode, the MCU will be interrupted when one of these  </a:t>
            </a:r>
            <a:r>
              <a:rPr lang="en-US" sz="1800" dirty="0" smtClean="0"/>
              <a:t>     </a:t>
            </a:r>
            <a:r>
              <a:rPr lang="en-US" sz="1800" dirty="0"/>
              <a:t>pins is pressed.</a:t>
            </a:r>
          </a:p>
          <a:p>
            <a:r>
              <a:rPr lang="en-US" sz="1800" dirty="0" smtClean="0">
                <a:solidFill>
                  <a:srgbClr val="FF0000"/>
                </a:solidFill>
              </a:rPr>
              <a:t>The </a:t>
            </a:r>
            <a:r>
              <a:rPr lang="en-US" sz="1800" dirty="0">
                <a:solidFill>
                  <a:srgbClr val="FF0000"/>
                </a:solidFill>
              </a:rPr>
              <a:t>port H, J, and P of the HCS12 have implemented the key-wakeup function.</a:t>
            </a:r>
          </a:p>
          <a:p>
            <a:r>
              <a:rPr lang="en-US" sz="1800" dirty="0" smtClean="0">
                <a:solidFill>
                  <a:srgbClr val="FF0000"/>
                </a:solidFill>
              </a:rPr>
              <a:t>The </a:t>
            </a:r>
            <a:r>
              <a:rPr lang="en-US" sz="1800" dirty="0">
                <a:solidFill>
                  <a:srgbClr val="FF0000"/>
                </a:solidFill>
              </a:rPr>
              <a:t>user select the active edge for wakeup by programming the Port Device </a:t>
            </a:r>
            <a:r>
              <a:rPr lang="en-US" sz="1800" dirty="0" smtClean="0">
                <a:solidFill>
                  <a:srgbClr val="FF0000"/>
                </a:solidFill>
              </a:rPr>
              <a:t>Enable Register </a:t>
            </a:r>
            <a:r>
              <a:rPr lang="en-US" sz="1800" dirty="0">
                <a:solidFill>
                  <a:srgbClr val="FF0000"/>
                </a:solidFill>
              </a:rPr>
              <a:t>and the Port Polarity Select Register.</a:t>
            </a:r>
          </a:p>
          <a:p>
            <a:r>
              <a:rPr lang="en-US" sz="1800" dirty="0" smtClean="0">
                <a:solidFill>
                  <a:srgbClr val="FF0000"/>
                </a:solidFill>
              </a:rPr>
              <a:t>The </a:t>
            </a:r>
            <a:r>
              <a:rPr lang="en-US" sz="1800" dirty="0">
                <a:solidFill>
                  <a:srgbClr val="FF0000"/>
                </a:solidFill>
              </a:rPr>
              <a:t>Port Interrupt Enable Register and the Interrupt Flag Register together allow the </a:t>
            </a:r>
            <a:r>
              <a:rPr lang="en-US" sz="1800" dirty="0" smtClean="0">
                <a:solidFill>
                  <a:srgbClr val="FF0000"/>
                </a:solidFill>
              </a:rPr>
              <a:t>user </a:t>
            </a:r>
            <a:r>
              <a:rPr lang="en-US" sz="1800" dirty="0">
                <a:solidFill>
                  <a:srgbClr val="FF0000"/>
                </a:solidFill>
              </a:rPr>
              <a:t>to wake up the MCU</a:t>
            </a:r>
            <a:r>
              <a:rPr lang="en-US" sz="1800" dirty="0"/>
              <a:t>.</a:t>
            </a:r>
          </a:p>
        </p:txBody>
      </p:sp>
    </p:spTree>
    <p:extLst>
      <p:ext uri="{BB962C8B-B14F-4D97-AF65-F5344CB8AC3E}">
        <p14:creationId xmlns:p14="http://schemas.microsoft.com/office/powerpoint/2010/main" val="2709007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Overview of </a:t>
            </a:r>
            <a:r>
              <a:rPr lang="en-US" sz="3600" b="1" dirty="0" smtClean="0"/>
              <a:t>HCS12 Parallel </a:t>
            </a:r>
            <a:r>
              <a:rPr lang="en-US" sz="3600" b="1" dirty="0"/>
              <a:t>Ports </a:t>
            </a:r>
            <a:r>
              <a:rPr lang="en-US" sz="3600" b="1" dirty="0" smtClean="0"/>
              <a:t>(2 </a:t>
            </a:r>
            <a:r>
              <a:rPr lang="en-US" sz="3600" b="1" dirty="0"/>
              <a:t>of 3)</a:t>
            </a:r>
          </a:p>
        </p:txBody>
      </p:sp>
      <p:sp>
        <p:nvSpPr>
          <p:cNvPr id="3" name="Content Placeholder 2"/>
          <p:cNvSpPr>
            <a:spLocks noGrp="1"/>
          </p:cNvSpPr>
          <p:nvPr>
            <p:ph sz="quarter" idx="1"/>
          </p:nvPr>
        </p:nvSpPr>
        <p:spPr>
          <a:xfrm>
            <a:off x="107504" y="1600200"/>
            <a:ext cx="8658544" cy="4495800"/>
          </a:xfrm>
        </p:spPr>
        <p:txBody>
          <a:bodyPr>
            <a:normAutofit fontScale="77500" lnSpcReduction="20000"/>
          </a:bodyPr>
          <a:lstStyle/>
          <a:p>
            <a:r>
              <a:rPr lang="en-US" sz="2800" dirty="0"/>
              <a:t>All I/O ports (except PORTAD0 and PORTAD1) have </a:t>
            </a:r>
            <a:r>
              <a:rPr lang="en-US" sz="2800" dirty="0" smtClean="0"/>
              <a:t>an associated </a:t>
            </a:r>
            <a:r>
              <a:rPr lang="en-US" sz="2800" dirty="0">
                <a:solidFill>
                  <a:srgbClr val="FF0000"/>
                </a:solidFill>
              </a:rPr>
              <a:t>data direction register</a:t>
            </a:r>
            <a:r>
              <a:rPr lang="en-US" sz="2800" dirty="0"/>
              <a:t> and a </a:t>
            </a:r>
            <a:r>
              <a:rPr lang="en-US" sz="2800" dirty="0">
                <a:solidFill>
                  <a:srgbClr val="FF0000"/>
                </a:solidFill>
              </a:rPr>
              <a:t>data register</a:t>
            </a:r>
            <a:r>
              <a:rPr lang="en-US" sz="2800" dirty="0"/>
              <a:t>.</a:t>
            </a:r>
          </a:p>
          <a:p>
            <a:r>
              <a:rPr lang="en-US" sz="2800" dirty="0" smtClean="0"/>
              <a:t>The </a:t>
            </a:r>
            <a:r>
              <a:rPr lang="en-US" sz="2800" dirty="0"/>
              <a:t>name of the data direction register is formed by </a:t>
            </a:r>
            <a:r>
              <a:rPr lang="en-US" sz="2800" dirty="0" smtClean="0"/>
              <a:t>adding the </a:t>
            </a:r>
            <a:r>
              <a:rPr lang="en-US" sz="2800" dirty="0"/>
              <a:t>letters “DDR” as the prefix to the port letter. </a:t>
            </a:r>
            <a:r>
              <a:rPr lang="en-US" sz="2800" dirty="0" smtClean="0"/>
              <a:t>For example</a:t>
            </a:r>
            <a:r>
              <a:rPr lang="en-US" sz="2800" dirty="0"/>
              <a:t>, DDRA, DDRB, and DDRM</a:t>
            </a:r>
            <a:r>
              <a:rPr lang="en-US" sz="2800" dirty="0" smtClean="0"/>
              <a:t>.</a:t>
            </a:r>
          </a:p>
          <a:p>
            <a:endParaRPr lang="en-US" sz="2400" dirty="0"/>
          </a:p>
          <a:p>
            <a:pPr lvl="1"/>
            <a:r>
              <a:rPr lang="en-US" sz="2500" dirty="0" smtClean="0">
                <a:solidFill>
                  <a:srgbClr val="FF0000"/>
                </a:solidFill>
              </a:rPr>
              <a:t>To </a:t>
            </a:r>
            <a:r>
              <a:rPr lang="en-US" sz="2500" dirty="0">
                <a:solidFill>
                  <a:srgbClr val="FF0000"/>
                </a:solidFill>
              </a:rPr>
              <a:t>configure a pin for output, write a ‘1’ to the associated bit in </a:t>
            </a:r>
            <a:r>
              <a:rPr lang="en-US" sz="2500" dirty="0" smtClean="0">
                <a:solidFill>
                  <a:srgbClr val="FF0000"/>
                </a:solidFill>
              </a:rPr>
              <a:t>the data direction register.</a:t>
            </a:r>
          </a:p>
          <a:p>
            <a:pPr lvl="1"/>
            <a:r>
              <a:rPr lang="en-US" sz="2500" dirty="0" smtClean="0">
                <a:solidFill>
                  <a:srgbClr val="FF0000"/>
                </a:solidFill>
              </a:rPr>
              <a:t>To </a:t>
            </a:r>
            <a:r>
              <a:rPr lang="en-US" sz="2500" dirty="0">
                <a:solidFill>
                  <a:srgbClr val="FF0000"/>
                </a:solidFill>
              </a:rPr>
              <a:t>configure a pin for input, write a ‘0’ to the associated bit in </a:t>
            </a:r>
            <a:r>
              <a:rPr lang="en-US" sz="2500" dirty="0" smtClean="0">
                <a:solidFill>
                  <a:srgbClr val="FF0000"/>
                </a:solidFill>
              </a:rPr>
              <a:t>the data </a:t>
            </a:r>
            <a:r>
              <a:rPr lang="en-US" sz="2500" dirty="0">
                <a:solidFill>
                  <a:srgbClr val="FF0000"/>
                </a:solidFill>
              </a:rPr>
              <a:t>direction register</a:t>
            </a:r>
            <a:r>
              <a:rPr lang="en-US" sz="2500" dirty="0" smtClean="0">
                <a:solidFill>
                  <a:srgbClr val="FF0000"/>
                </a:solidFill>
              </a:rPr>
              <a:t>.</a:t>
            </a:r>
          </a:p>
          <a:p>
            <a:pPr lvl="1"/>
            <a:endParaRPr lang="en-US" sz="2500" dirty="0"/>
          </a:p>
          <a:p>
            <a:pPr marL="0" indent="0">
              <a:buNone/>
            </a:pPr>
            <a:r>
              <a:rPr lang="en-US" sz="2800" dirty="0" err="1"/>
              <a:t>movb</a:t>
            </a:r>
            <a:r>
              <a:rPr lang="en-US" sz="2800" dirty="0"/>
              <a:t> #$</a:t>
            </a:r>
            <a:r>
              <a:rPr lang="en-US" sz="2800" dirty="0">
                <a:solidFill>
                  <a:srgbClr val="FF0000"/>
                </a:solidFill>
              </a:rPr>
              <a:t>FF</a:t>
            </a:r>
            <a:r>
              <a:rPr lang="en-US" sz="2800" dirty="0"/>
              <a:t>,DDRA ; configure port A for </a:t>
            </a:r>
            <a:r>
              <a:rPr lang="en-US" sz="2800" dirty="0">
                <a:solidFill>
                  <a:srgbClr val="FF0000"/>
                </a:solidFill>
              </a:rPr>
              <a:t>output</a:t>
            </a:r>
          </a:p>
          <a:p>
            <a:pPr marL="0" indent="0">
              <a:buNone/>
            </a:pPr>
            <a:r>
              <a:rPr lang="en-US" sz="2800" dirty="0" err="1"/>
              <a:t>movb</a:t>
            </a:r>
            <a:r>
              <a:rPr lang="en-US" sz="2800" dirty="0"/>
              <a:t> #</a:t>
            </a:r>
            <a:r>
              <a:rPr lang="en-US" sz="2800" dirty="0">
                <a:solidFill>
                  <a:srgbClr val="FF0000"/>
                </a:solidFill>
              </a:rPr>
              <a:t>0</a:t>
            </a:r>
            <a:r>
              <a:rPr lang="en-US" sz="2800" dirty="0"/>
              <a:t>,DDRA ; configure port A for </a:t>
            </a:r>
            <a:r>
              <a:rPr lang="en-US" sz="2800" dirty="0">
                <a:solidFill>
                  <a:srgbClr val="FF0000"/>
                </a:solidFill>
              </a:rPr>
              <a:t>input</a:t>
            </a:r>
          </a:p>
          <a:p>
            <a:pPr marL="0" indent="0">
              <a:buNone/>
            </a:pPr>
            <a:r>
              <a:rPr lang="en-US" sz="2800" dirty="0" err="1"/>
              <a:t>bset</a:t>
            </a:r>
            <a:r>
              <a:rPr lang="en-US" sz="2800" dirty="0"/>
              <a:t> DDRA,$81 ; configure Port A pin 7 and 0 for output</a:t>
            </a:r>
            <a:endParaRPr lang="en-US" sz="2400" dirty="0"/>
          </a:p>
        </p:txBody>
      </p:sp>
    </p:spTree>
    <p:extLst>
      <p:ext uri="{BB962C8B-B14F-4D97-AF65-F5344CB8AC3E}">
        <p14:creationId xmlns:p14="http://schemas.microsoft.com/office/powerpoint/2010/main" val="23154747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a:t>
            </a:r>
            <a:r>
              <a:rPr lang="en-US" sz="3400" dirty="0" smtClean="0"/>
              <a:t>Wakeups (2 of 4)</a:t>
            </a:r>
            <a:endParaRPr lang="en-US" sz="3400" dirty="0"/>
          </a:p>
        </p:txBody>
      </p:sp>
      <p:sp>
        <p:nvSpPr>
          <p:cNvPr id="3" name="Content Placeholder 2"/>
          <p:cNvSpPr>
            <a:spLocks noGrp="1"/>
          </p:cNvSpPr>
          <p:nvPr>
            <p:ph sz="quarter" idx="1"/>
          </p:nvPr>
        </p:nvSpPr>
        <p:spPr>
          <a:xfrm>
            <a:off x="251520" y="1484784"/>
            <a:ext cx="8856984" cy="5040560"/>
          </a:xfrm>
        </p:spPr>
        <p:txBody>
          <a:bodyPr>
            <a:noAutofit/>
          </a:bodyPr>
          <a:lstStyle/>
          <a:p>
            <a:r>
              <a:rPr lang="en-US" sz="1800" b="1" dirty="0"/>
              <a:t>Key Wakeup Initialization</a:t>
            </a:r>
          </a:p>
          <a:p>
            <a:r>
              <a:rPr lang="en-US" sz="1800" b="1" dirty="0" smtClean="0"/>
              <a:t>Step 1: </a:t>
            </a:r>
            <a:r>
              <a:rPr lang="en-US" sz="1800" dirty="0" smtClean="0"/>
              <a:t>Set </a:t>
            </a:r>
            <a:r>
              <a:rPr lang="en-US" sz="1800" dirty="0"/>
              <a:t>the direction of the key wakeup bits to input by writing zeros to the data direction </a:t>
            </a:r>
            <a:r>
              <a:rPr lang="en-US" sz="1800" dirty="0" smtClean="0"/>
              <a:t>register</a:t>
            </a:r>
            <a:r>
              <a:rPr lang="en-US" sz="1800" dirty="0"/>
              <a:t>. </a:t>
            </a:r>
          </a:p>
          <a:p>
            <a:r>
              <a:rPr lang="en-US" sz="1800" b="1" dirty="0"/>
              <a:t>Step </a:t>
            </a:r>
            <a:r>
              <a:rPr lang="en-US" sz="1800" b="1" dirty="0" smtClean="0"/>
              <a:t>2: </a:t>
            </a:r>
            <a:r>
              <a:rPr lang="en-US" sz="1800" dirty="0" smtClean="0"/>
              <a:t>Select </a:t>
            </a:r>
            <a:r>
              <a:rPr lang="en-US" sz="1800" dirty="0"/>
              <a:t>the rising edge or the falling edge of the wake up pin to interrupt the MCU </a:t>
            </a:r>
            <a:r>
              <a:rPr lang="en-US" sz="1800" dirty="0" smtClean="0"/>
              <a:t>by programming </a:t>
            </a:r>
            <a:r>
              <a:rPr lang="en-US" sz="1800" dirty="0"/>
              <a:t>the related registers.</a:t>
            </a:r>
          </a:p>
          <a:p>
            <a:r>
              <a:rPr lang="en-US" sz="1800" b="1" dirty="0"/>
              <a:t>Step </a:t>
            </a:r>
            <a:r>
              <a:rPr lang="en-US" sz="1800" b="1" dirty="0" smtClean="0"/>
              <a:t>3: </a:t>
            </a:r>
            <a:r>
              <a:rPr lang="en-US" sz="1800" dirty="0" smtClean="0"/>
              <a:t>Write </a:t>
            </a:r>
            <a:r>
              <a:rPr lang="en-US" sz="1800" dirty="0"/>
              <a:t>the service routine for the key wakeup interrupt and initialize the key wakeup </a:t>
            </a:r>
            <a:r>
              <a:rPr lang="en-US" sz="1800" dirty="0" smtClean="0"/>
              <a:t>interrupt </a:t>
            </a:r>
            <a:r>
              <a:rPr lang="en-US" sz="1800" dirty="0"/>
              <a:t>vector.</a:t>
            </a:r>
          </a:p>
          <a:p>
            <a:r>
              <a:rPr lang="en-US" sz="1800" b="1" dirty="0"/>
              <a:t>Step </a:t>
            </a:r>
            <a:r>
              <a:rPr lang="en-US" sz="1800" b="1" dirty="0" smtClean="0"/>
              <a:t>4: </a:t>
            </a:r>
            <a:r>
              <a:rPr lang="en-US" sz="1800" dirty="0" smtClean="0"/>
              <a:t>Clear </a:t>
            </a:r>
            <a:r>
              <a:rPr lang="en-US" sz="1800" dirty="0"/>
              <a:t>any flags that have been set in the key wakeup flag register.</a:t>
            </a:r>
          </a:p>
          <a:p>
            <a:r>
              <a:rPr lang="en-US" sz="1800" b="1" dirty="0"/>
              <a:t>Step </a:t>
            </a:r>
            <a:r>
              <a:rPr lang="en-US" sz="1800" b="1" dirty="0" smtClean="0"/>
              <a:t>5: </a:t>
            </a:r>
            <a:r>
              <a:rPr lang="en-US" sz="1800" dirty="0" smtClean="0"/>
              <a:t>Enable </a:t>
            </a:r>
            <a:r>
              <a:rPr lang="en-US" sz="1800" dirty="0"/>
              <a:t>the key wakeup function by setting the appropriate bits in the wakeup interrupt enable register.</a:t>
            </a:r>
          </a:p>
          <a:p>
            <a:r>
              <a:rPr lang="en-US" sz="1800" b="1" dirty="0"/>
              <a:t>Step </a:t>
            </a:r>
            <a:r>
              <a:rPr lang="en-US" sz="1800" b="1" dirty="0" smtClean="0"/>
              <a:t>6</a:t>
            </a:r>
            <a:r>
              <a:rPr lang="en-US" sz="1800" dirty="0" smtClean="0"/>
              <a:t>: Clear </a:t>
            </a:r>
            <a:r>
              <a:rPr lang="en-US" sz="1800" dirty="0"/>
              <a:t>the global interrupt mask (the I bit of the CCR register). </a:t>
            </a:r>
          </a:p>
        </p:txBody>
      </p:sp>
    </p:spTree>
    <p:extLst>
      <p:ext uri="{BB962C8B-B14F-4D97-AF65-F5344CB8AC3E}">
        <p14:creationId xmlns:p14="http://schemas.microsoft.com/office/powerpoint/2010/main" val="27863163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153400" cy="657051"/>
          </a:xfrm>
        </p:spPr>
        <p:txBody>
          <a:bodyPr>
            <a:normAutofit fontScale="90000"/>
          </a:bodyPr>
          <a:lstStyle/>
          <a:p>
            <a:r>
              <a:rPr lang="en-US" sz="3400" dirty="0"/>
              <a:t>Key </a:t>
            </a:r>
            <a:r>
              <a:rPr lang="en-US" sz="3400" dirty="0" smtClean="0"/>
              <a:t>Wakeups </a:t>
            </a:r>
            <a:br>
              <a:rPr lang="en-US" sz="3400" dirty="0" smtClean="0"/>
            </a:br>
            <a:r>
              <a:rPr lang="en-US" sz="3400" dirty="0" smtClean="0"/>
              <a:t>(3 of 4)</a:t>
            </a:r>
            <a:endParaRPr lang="en-US" sz="3400" dirty="0"/>
          </a:p>
        </p:txBody>
      </p:sp>
      <p:graphicFrame>
        <p:nvGraphicFramePr>
          <p:cNvPr id="5" name="Object 3"/>
          <p:cNvGraphicFramePr>
            <a:graphicFrameLocks noChangeAspect="1"/>
          </p:cNvGraphicFramePr>
          <p:nvPr>
            <p:extLst>
              <p:ext uri="{D42A27DB-BD31-4B8C-83A1-F6EECF244321}">
                <p14:modId xmlns:p14="http://schemas.microsoft.com/office/powerpoint/2010/main" val="4063540203"/>
              </p:ext>
            </p:extLst>
          </p:nvPr>
        </p:nvGraphicFramePr>
        <p:xfrm>
          <a:off x="3006813" y="548681"/>
          <a:ext cx="6137187" cy="6264696"/>
        </p:xfrm>
        <a:graphic>
          <a:graphicData uri="http://schemas.openxmlformats.org/presentationml/2006/ole">
            <mc:AlternateContent xmlns:mc="http://schemas.openxmlformats.org/markup-compatibility/2006">
              <mc:Choice xmlns:v="urn:schemas-microsoft-com:vml" Requires="v">
                <p:oleObj spid="_x0000_s25622" name="Visio" r:id="rId4" imgW="4854394" imgH="5482597" progId="Visio.Drawing.11">
                  <p:embed/>
                </p:oleObj>
              </mc:Choice>
              <mc:Fallback>
                <p:oleObj name="Visio" r:id="rId4" imgW="4854394" imgH="548259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813" y="548681"/>
                        <a:ext cx="6137187" cy="6264696"/>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2835999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6632"/>
            <a:ext cx="8153400" cy="536104"/>
          </a:xfrm>
        </p:spPr>
        <p:txBody>
          <a:bodyPr>
            <a:normAutofit fontScale="90000"/>
          </a:bodyPr>
          <a:lstStyle/>
          <a:p>
            <a:r>
              <a:rPr lang="en-US" sz="3400" dirty="0"/>
              <a:t>Key </a:t>
            </a:r>
            <a:r>
              <a:rPr lang="en-US" sz="3400" dirty="0" smtClean="0"/>
              <a:t>Wakeups (4 of 4)</a:t>
            </a:r>
            <a:endParaRPr lang="en-US" sz="3400" dirty="0"/>
          </a:p>
        </p:txBody>
      </p:sp>
      <p:sp>
        <p:nvSpPr>
          <p:cNvPr id="3" name="Content Placeholder 2"/>
          <p:cNvSpPr>
            <a:spLocks noGrp="1"/>
          </p:cNvSpPr>
          <p:nvPr>
            <p:ph sz="quarter" idx="1"/>
          </p:nvPr>
        </p:nvSpPr>
        <p:spPr>
          <a:xfrm>
            <a:off x="251520" y="620688"/>
            <a:ext cx="8856984" cy="1224136"/>
          </a:xfrm>
        </p:spPr>
        <p:txBody>
          <a:bodyPr>
            <a:noAutofit/>
          </a:bodyPr>
          <a:lstStyle/>
          <a:p>
            <a:pPr>
              <a:spcBef>
                <a:spcPct val="25000"/>
              </a:spcBef>
            </a:pPr>
            <a:r>
              <a:rPr lang="en-US" sz="1800" b="1" dirty="0" smtClean="0"/>
              <a:t>Example: </a:t>
            </a:r>
            <a:r>
              <a:rPr lang="en-US" sz="1800" dirty="0"/>
              <a:t>Write an instruction sequence to configure Port P upper four pins for wakeup feature. Program the port P so that pins PP7...PP4 generate interrupt whenever there is a falling edge applied to any one of these four pins. </a:t>
            </a:r>
          </a:p>
          <a:p>
            <a:pPr>
              <a:spcBef>
                <a:spcPct val="25000"/>
              </a:spcBef>
            </a:pPr>
            <a:r>
              <a:rPr lang="en-US" sz="1800" b="1" dirty="0" smtClean="0"/>
              <a:t>Solution</a:t>
            </a:r>
            <a:r>
              <a:rPr lang="en-US" sz="1800" b="1" dirty="0"/>
              <a:t>: </a:t>
            </a:r>
          </a:p>
        </p:txBody>
      </p:sp>
      <p:sp>
        <p:nvSpPr>
          <p:cNvPr id="4" name="TextBox 4"/>
          <p:cNvSpPr txBox="1">
            <a:spLocks noChangeArrowheads="1"/>
          </p:cNvSpPr>
          <p:nvPr/>
        </p:nvSpPr>
        <p:spPr bwMode="auto">
          <a:xfrm>
            <a:off x="1187624" y="2132856"/>
            <a:ext cx="6984776" cy="2246769"/>
          </a:xfrm>
          <a:prstGeom prst="rect">
            <a:avLst/>
          </a:prstGeom>
          <a:noFill/>
          <a:ln w="9525">
            <a:noFill/>
            <a:miter lim="800000"/>
            <a:headEnd/>
            <a:tailEnd/>
          </a:ln>
        </p:spPr>
        <p:txBody>
          <a:bodyPr wrap="square">
            <a:spAutoFit/>
          </a:bodyPr>
          <a:lstStyle/>
          <a:p>
            <a:pPr>
              <a:tabLst>
                <a:tab pos="690563" algn="l"/>
                <a:tab pos="1371600" algn="l"/>
                <a:tab pos="2519363" algn="l"/>
              </a:tabLst>
              <a:defRPr/>
            </a:pPr>
            <a:r>
              <a:rPr lang="en-US" sz="2000" dirty="0">
                <a:latin typeface="+mj-lt"/>
              </a:rPr>
              <a:t>…</a:t>
            </a:r>
          </a:p>
          <a:p>
            <a:pPr>
              <a:tabLst>
                <a:tab pos="690563" algn="l"/>
                <a:tab pos="1371600" algn="l"/>
                <a:tab pos="2519363" algn="l"/>
              </a:tabLst>
              <a:defRPr/>
            </a:pPr>
            <a:r>
              <a:rPr lang="en-US" sz="2000" dirty="0">
                <a:latin typeface="+mj-lt"/>
              </a:rPr>
              <a:t>	</a:t>
            </a:r>
            <a:r>
              <a:rPr lang="en-US" sz="2000" dirty="0" err="1">
                <a:latin typeface="+mj-lt"/>
              </a:rPr>
              <a:t>bclr</a:t>
            </a:r>
            <a:r>
              <a:rPr lang="en-US" sz="2000" dirty="0">
                <a:latin typeface="+mj-lt"/>
              </a:rPr>
              <a:t>	DDRP,$F0	; configure PP&lt;7:4&gt; pins for input	</a:t>
            </a:r>
          </a:p>
          <a:p>
            <a:pPr>
              <a:tabLst>
                <a:tab pos="690563" algn="l"/>
                <a:tab pos="1371600" algn="l"/>
                <a:tab pos="2519363" algn="l"/>
              </a:tabLst>
              <a:defRPr/>
            </a:pPr>
            <a:r>
              <a:rPr lang="en-US" sz="2000" dirty="0">
                <a:latin typeface="+mj-lt"/>
              </a:rPr>
              <a:t>	</a:t>
            </a:r>
            <a:r>
              <a:rPr lang="en-US" sz="2000" dirty="0" err="1">
                <a:latin typeface="+mj-lt"/>
              </a:rPr>
              <a:t>bset</a:t>
            </a:r>
            <a:r>
              <a:rPr lang="en-US" sz="2000" dirty="0">
                <a:latin typeface="+mj-lt"/>
              </a:rPr>
              <a:t>	PERP,$F0	; enable PP7~PP4 pins’ pull device</a:t>
            </a:r>
          </a:p>
          <a:p>
            <a:pPr>
              <a:tabLst>
                <a:tab pos="690563" algn="l"/>
                <a:tab pos="1371600" algn="l"/>
                <a:tab pos="2519363" algn="l"/>
              </a:tabLst>
              <a:defRPr/>
            </a:pPr>
            <a:r>
              <a:rPr lang="en-US" sz="2000" dirty="0">
                <a:latin typeface="+mj-lt"/>
              </a:rPr>
              <a:t>	</a:t>
            </a:r>
            <a:r>
              <a:rPr lang="en-US" sz="2000" dirty="0" err="1">
                <a:latin typeface="+mj-lt"/>
              </a:rPr>
              <a:t>bclr</a:t>
            </a:r>
            <a:r>
              <a:rPr lang="en-US" sz="2000" dirty="0">
                <a:latin typeface="+mj-lt"/>
              </a:rPr>
              <a:t>	PPSP,$F0	; choose pull-up device</a:t>
            </a:r>
          </a:p>
          <a:p>
            <a:pPr>
              <a:tabLst>
                <a:tab pos="690563" algn="l"/>
                <a:tab pos="1371600" algn="l"/>
                <a:tab pos="2519363" algn="l"/>
              </a:tabLst>
              <a:defRPr/>
            </a:pPr>
            <a:r>
              <a:rPr lang="en-US" sz="2000" dirty="0">
                <a:latin typeface="+mj-lt"/>
              </a:rPr>
              <a:t>	</a:t>
            </a:r>
            <a:r>
              <a:rPr lang="en-US" sz="2000" dirty="0" err="1">
                <a:latin typeface="+mj-lt"/>
              </a:rPr>
              <a:t>movb</a:t>
            </a:r>
            <a:r>
              <a:rPr lang="en-US" sz="2000" dirty="0">
                <a:latin typeface="+mj-lt"/>
              </a:rPr>
              <a:t>	#$FF,PIFP	; clear the Port P key wakeup flags</a:t>
            </a:r>
          </a:p>
          <a:p>
            <a:pPr>
              <a:tabLst>
                <a:tab pos="690563" algn="l"/>
                <a:tab pos="1371600" algn="l"/>
                <a:tab pos="2519363" algn="l"/>
              </a:tabLst>
              <a:defRPr/>
            </a:pPr>
            <a:r>
              <a:rPr lang="en-US" sz="2000" dirty="0">
                <a:latin typeface="+mj-lt"/>
              </a:rPr>
              <a:t>	</a:t>
            </a:r>
            <a:r>
              <a:rPr lang="en-US" sz="2000" dirty="0" err="1">
                <a:latin typeface="+mj-lt"/>
              </a:rPr>
              <a:t>bset</a:t>
            </a:r>
            <a:r>
              <a:rPr lang="en-US" sz="2000" dirty="0">
                <a:latin typeface="+mj-lt"/>
              </a:rPr>
              <a:t>	PIEP,$F0	; enable Port P interrupt</a:t>
            </a:r>
          </a:p>
          <a:p>
            <a:pPr>
              <a:tabLst>
                <a:tab pos="690563" algn="l"/>
                <a:tab pos="1371600" algn="l"/>
                <a:tab pos="2519363" algn="l"/>
              </a:tabLst>
              <a:defRPr/>
            </a:pPr>
            <a:r>
              <a:rPr lang="en-US" sz="2000" dirty="0">
                <a:latin typeface="+mj-lt"/>
              </a:rPr>
              <a:t>	cli		; enable key wakeup interrupt globally </a:t>
            </a:r>
          </a:p>
        </p:txBody>
      </p:sp>
    </p:spTree>
    <p:extLst>
      <p:ext uri="{BB962C8B-B14F-4D97-AF65-F5344CB8AC3E}">
        <p14:creationId xmlns:p14="http://schemas.microsoft.com/office/powerpoint/2010/main" val="8263185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t>
            </a:r>
            <a:br>
              <a:rPr lang="en-US" b="1" dirty="0" smtClean="0"/>
            </a:br>
            <a:r>
              <a:rPr lang="en-US" sz="4900" b="1" dirty="0" smtClean="0"/>
              <a:t>Content</a:t>
            </a:r>
            <a:r>
              <a:rPr lang="en-US" b="1" dirty="0" smtClean="0"/>
              <a:t/>
            </a:r>
            <a:br>
              <a:rPr lang="en-US" b="1" dirty="0" smtClean="0"/>
            </a:br>
            <a:endParaRPr lang="en-US" dirty="0"/>
          </a:p>
        </p:txBody>
      </p:sp>
      <p:sp>
        <p:nvSpPr>
          <p:cNvPr id="3" name="Content Placeholder 2"/>
          <p:cNvSpPr>
            <a:spLocks noGrp="1"/>
          </p:cNvSpPr>
          <p:nvPr>
            <p:ph sz="quarter" idx="1"/>
          </p:nvPr>
        </p:nvSpPr>
        <p:spPr>
          <a:xfrm>
            <a:off x="107950" y="1600200"/>
            <a:ext cx="8928100" cy="5029200"/>
          </a:xfrm>
        </p:spPr>
        <p:txBody>
          <a:bodyPr>
            <a:normAutofit/>
          </a:bodyPr>
          <a:lstStyle/>
          <a:p>
            <a:pPr>
              <a:defRPr/>
            </a:pPr>
            <a:r>
              <a:rPr lang="en-US" sz="2400" b="1" dirty="0"/>
              <a:t>Overview of HCS12 Parallel Ports</a:t>
            </a:r>
          </a:p>
          <a:p>
            <a:pPr>
              <a:defRPr/>
            </a:pPr>
            <a:r>
              <a:rPr lang="en-US" sz="2400" b="1" dirty="0"/>
              <a:t>Basic Concepts of I/O</a:t>
            </a:r>
          </a:p>
          <a:p>
            <a:pPr>
              <a:defRPr/>
            </a:pPr>
            <a:r>
              <a:rPr lang="en-US" sz="2400" b="1" dirty="0"/>
              <a:t>I/O Addressing</a:t>
            </a:r>
          </a:p>
          <a:p>
            <a:pPr>
              <a:defRPr/>
            </a:pPr>
            <a:r>
              <a:rPr lang="en-US" sz="2400" b="1" dirty="0"/>
              <a:t>I/O Schemes</a:t>
            </a:r>
          </a:p>
          <a:p>
            <a:pPr>
              <a:defRPr/>
            </a:pPr>
            <a:r>
              <a:rPr lang="en-US" sz="2400" b="1" dirty="0"/>
              <a:t>I/O Transfer Synchronization </a:t>
            </a:r>
          </a:p>
          <a:p>
            <a:pPr>
              <a:defRPr/>
            </a:pPr>
            <a:r>
              <a:rPr lang="en-US" sz="2400" b="1" dirty="0"/>
              <a:t>Port A, B, E, K, T, S, M, H, J, P, AD0, AD1</a:t>
            </a:r>
          </a:p>
          <a:p>
            <a:pPr>
              <a:defRPr/>
            </a:pPr>
            <a:r>
              <a:rPr lang="en-US" sz="2400" b="1" dirty="0"/>
              <a:t>Timing compatibility</a:t>
            </a:r>
          </a:p>
          <a:p>
            <a:pPr>
              <a:defRPr/>
            </a:pPr>
            <a:r>
              <a:rPr lang="en-US" sz="2400" b="1" dirty="0"/>
              <a:t>Interfacing with Output Devices</a:t>
            </a:r>
            <a:endParaRPr lang="en-US" dirty="0"/>
          </a:p>
          <a:p>
            <a:pPr lvl="2" eaLnBrk="1" fontAlgn="auto" hangingPunct="1">
              <a:spcAft>
                <a:spcPts val="0"/>
              </a:spcAft>
              <a:buFont typeface="Wingdings"/>
              <a:buChar char=""/>
              <a:defRPr/>
            </a:pPr>
            <a:endParaRPr lang="en-US" sz="1000" b="1" dirty="0" smtClean="0"/>
          </a:p>
          <a:p>
            <a:pPr marL="320040" indent="-320040" eaLnBrk="1" fontAlgn="auto" hangingPunct="1">
              <a:spcAft>
                <a:spcPts val="0"/>
              </a:spcAft>
              <a:buFont typeface="Wingdings"/>
              <a:buChar char=""/>
              <a:defRPr/>
            </a:pPr>
            <a:endParaRPr lang="en-US" sz="1600" b="1" dirty="0" smtClean="0"/>
          </a:p>
          <a:p>
            <a:pPr lvl="2" eaLnBrk="1" fontAlgn="auto" hangingPunct="1">
              <a:spcAft>
                <a:spcPts val="0"/>
              </a:spcAft>
              <a:buFont typeface="Wingdings"/>
              <a:buNone/>
              <a:defRPr/>
            </a:pPr>
            <a:r>
              <a:rPr lang="en-US" b="1" dirty="0" smtClean="0"/>
              <a:t>       </a:t>
            </a:r>
            <a:endParaRPr lang="en-US" b="1"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5695950"/>
            <a:ext cx="2930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537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Overview of </a:t>
            </a:r>
            <a:r>
              <a:rPr lang="en-US" sz="3600" b="1" dirty="0" smtClean="0"/>
              <a:t>HCS12 Parallel </a:t>
            </a:r>
            <a:r>
              <a:rPr lang="en-US" sz="3600" b="1" dirty="0"/>
              <a:t>Ports </a:t>
            </a:r>
            <a:r>
              <a:rPr lang="en-US" sz="3600" b="1" dirty="0" smtClean="0"/>
              <a:t>(3 </a:t>
            </a:r>
            <a:r>
              <a:rPr lang="en-US" sz="3600" b="1" dirty="0"/>
              <a:t>of 3)</a:t>
            </a:r>
          </a:p>
        </p:txBody>
      </p:sp>
      <p:sp>
        <p:nvSpPr>
          <p:cNvPr id="3" name="Content Placeholder 2"/>
          <p:cNvSpPr>
            <a:spLocks noGrp="1"/>
          </p:cNvSpPr>
          <p:nvPr>
            <p:ph sz="quarter" idx="1"/>
          </p:nvPr>
        </p:nvSpPr>
        <p:spPr>
          <a:xfrm>
            <a:off x="107504" y="1600200"/>
            <a:ext cx="8658544" cy="4495800"/>
          </a:xfrm>
        </p:spPr>
        <p:txBody>
          <a:bodyPr>
            <a:noAutofit/>
          </a:bodyPr>
          <a:lstStyle/>
          <a:p>
            <a:r>
              <a:rPr lang="en-US" sz="2000" dirty="0"/>
              <a:t>We use “PORT” as the prefix to the port name for </a:t>
            </a:r>
            <a:r>
              <a:rPr lang="en-US" sz="2000" dirty="0" smtClean="0"/>
              <a:t>port A</a:t>
            </a:r>
            <a:r>
              <a:rPr lang="en-US" sz="2000" dirty="0"/>
              <a:t>, B, E, and K.</a:t>
            </a:r>
          </a:p>
          <a:p>
            <a:r>
              <a:rPr lang="en-US" sz="2000" dirty="0" smtClean="0"/>
              <a:t>The </a:t>
            </a:r>
            <a:r>
              <a:rPr lang="en-US" sz="2000" dirty="0"/>
              <a:t>other </a:t>
            </a:r>
            <a:r>
              <a:rPr lang="en-US" sz="2000" dirty="0">
                <a:solidFill>
                  <a:srgbClr val="FF0000"/>
                </a:solidFill>
              </a:rPr>
              <a:t>port data registers </a:t>
            </a:r>
            <a:r>
              <a:rPr lang="en-US" sz="2000" dirty="0"/>
              <a:t>are formed by adding </a:t>
            </a:r>
            <a:r>
              <a:rPr lang="en-US" sz="2000" dirty="0" smtClean="0"/>
              <a:t>letters </a:t>
            </a:r>
            <a:r>
              <a:rPr lang="en-US" sz="2000" dirty="0" smtClean="0">
                <a:solidFill>
                  <a:srgbClr val="FF0000"/>
                </a:solidFill>
              </a:rPr>
              <a:t>“</a:t>
            </a:r>
            <a:r>
              <a:rPr lang="en-US" sz="2000" dirty="0">
                <a:solidFill>
                  <a:srgbClr val="FF0000"/>
                </a:solidFill>
              </a:rPr>
              <a:t>PT” </a:t>
            </a:r>
            <a:r>
              <a:rPr lang="en-US" sz="2000" dirty="0"/>
              <a:t>as the prefix to the port letter</a:t>
            </a:r>
            <a:r>
              <a:rPr lang="en-US" sz="2000" dirty="0" smtClean="0"/>
              <a:t>.</a:t>
            </a:r>
          </a:p>
          <a:p>
            <a:endParaRPr lang="en-US" sz="2000" dirty="0"/>
          </a:p>
          <a:p>
            <a:r>
              <a:rPr lang="en-US" sz="2000" dirty="0" smtClean="0"/>
              <a:t>Output </a:t>
            </a:r>
            <a:r>
              <a:rPr lang="en-US" sz="2000" dirty="0"/>
              <a:t>a value to a port is done by </a:t>
            </a:r>
            <a:r>
              <a:rPr lang="en-US" sz="2000" dirty="0">
                <a:solidFill>
                  <a:srgbClr val="FF0000"/>
                </a:solidFill>
              </a:rPr>
              <a:t>storing that value to </a:t>
            </a:r>
            <a:r>
              <a:rPr lang="en-US" sz="2000" dirty="0" smtClean="0">
                <a:solidFill>
                  <a:srgbClr val="FF0000"/>
                </a:solidFill>
              </a:rPr>
              <a:t>the port </a:t>
            </a:r>
            <a:r>
              <a:rPr lang="en-US" sz="2000" dirty="0">
                <a:solidFill>
                  <a:srgbClr val="FF0000"/>
                </a:solidFill>
              </a:rPr>
              <a:t>data register</a:t>
            </a:r>
            <a:r>
              <a:rPr lang="en-US" sz="2000" dirty="0"/>
              <a:t>.</a:t>
            </a:r>
          </a:p>
          <a:p>
            <a:pPr lvl="1"/>
            <a:r>
              <a:rPr lang="en-US" sz="2100" dirty="0" err="1" smtClean="0"/>
              <a:t>movb</a:t>
            </a:r>
            <a:r>
              <a:rPr lang="en-US" sz="2100" dirty="0" smtClean="0"/>
              <a:t> </a:t>
            </a:r>
            <a:r>
              <a:rPr lang="en-US" sz="2100" dirty="0"/>
              <a:t>#$FF, DDRH ; configure Port H for output</a:t>
            </a:r>
          </a:p>
          <a:p>
            <a:pPr lvl="1"/>
            <a:r>
              <a:rPr lang="en-US" sz="2100" dirty="0" err="1" smtClean="0">
                <a:solidFill>
                  <a:srgbClr val="0070C0"/>
                </a:solidFill>
              </a:rPr>
              <a:t>movb</a:t>
            </a:r>
            <a:r>
              <a:rPr lang="en-US" sz="2100" dirty="0" smtClean="0">
                <a:solidFill>
                  <a:srgbClr val="0070C0"/>
                </a:solidFill>
              </a:rPr>
              <a:t> </a:t>
            </a:r>
            <a:r>
              <a:rPr lang="en-US" sz="2100" dirty="0"/>
              <a:t>#$37, </a:t>
            </a:r>
            <a:r>
              <a:rPr lang="en-US" sz="2100" dirty="0">
                <a:solidFill>
                  <a:srgbClr val="FF0000"/>
                </a:solidFill>
              </a:rPr>
              <a:t>PTH</a:t>
            </a:r>
            <a:r>
              <a:rPr lang="en-US" sz="2100" dirty="0"/>
              <a:t> ; output the hex value 37 to port </a:t>
            </a:r>
            <a:r>
              <a:rPr lang="en-US" sz="2100" dirty="0" smtClean="0"/>
              <a:t>H</a:t>
            </a:r>
          </a:p>
          <a:p>
            <a:pPr lvl="1"/>
            <a:endParaRPr lang="en-US" sz="2100" dirty="0"/>
          </a:p>
          <a:p>
            <a:r>
              <a:rPr lang="en-US" sz="2000" dirty="0" smtClean="0"/>
              <a:t>Input </a:t>
            </a:r>
            <a:r>
              <a:rPr lang="en-US" sz="2000" dirty="0"/>
              <a:t>a value from an input port is done by </a:t>
            </a:r>
            <a:r>
              <a:rPr lang="en-US" sz="2000" dirty="0">
                <a:solidFill>
                  <a:srgbClr val="FF0000"/>
                </a:solidFill>
              </a:rPr>
              <a:t>loading </a:t>
            </a:r>
            <a:r>
              <a:rPr lang="en-US" sz="2000" dirty="0" smtClean="0">
                <a:solidFill>
                  <a:srgbClr val="FF0000"/>
                </a:solidFill>
              </a:rPr>
              <a:t>from the </a:t>
            </a:r>
            <a:r>
              <a:rPr lang="en-US" sz="2000" dirty="0">
                <a:solidFill>
                  <a:srgbClr val="FF0000"/>
                </a:solidFill>
              </a:rPr>
              <a:t>port data register</a:t>
            </a:r>
            <a:r>
              <a:rPr lang="en-US" sz="2000" dirty="0"/>
              <a:t>.</a:t>
            </a:r>
          </a:p>
          <a:p>
            <a:pPr lvl="1"/>
            <a:r>
              <a:rPr lang="en-US" sz="2100" dirty="0" err="1" smtClean="0"/>
              <a:t>movb</a:t>
            </a:r>
            <a:r>
              <a:rPr lang="en-US" sz="2100" dirty="0" smtClean="0"/>
              <a:t> </a:t>
            </a:r>
            <a:r>
              <a:rPr lang="en-US" sz="2100" dirty="0"/>
              <a:t>#0, DDRH ; configure Port H for input</a:t>
            </a:r>
          </a:p>
          <a:p>
            <a:pPr lvl="1"/>
            <a:r>
              <a:rPr lang="en-US" sz="2100" dirty="0" err="1" smtClean="0">
                <a:solidFill>
                  <a:srgbClr val="0070C0"/>
                </a:solidFill>
              </a:rPr>
              <a:t>ldaa</a:t>
            </a:r>
            <a:r>
              <a:rPr lang="en-US" sz="2100" dirty="0" smtClean="0">
                <a:solidFill>
                  <a:srgbClr val="0070C0"/>
                </a:solidFill>
              </a:rPr>
              <a:t> </a:t>
            </a:r>
            <a:r>
              <a:rPr lang="en-US" sz="2100" dirty="0"/>
              <a:t>PTH ; read data from port H into A</a:t>
            </a:r>
            <a:endParaRPr lang="en-US" sz="2500" dirty="0"/>
          </a:p>
        </p:txBody>
      </p:sp>
    </p:spTree>
    <p:extLst>
      <p:ext uri="{BB962C8B-B14F-4D97-AF65-F5344CB8AC3E}">
        <p14:creationId xmlns:p14="http://schemas.microsoft.com/office/powerpoint/2010/main" val="1972298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34D3FD-D06A-455F-9219-F6CA2F50DB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6326</Words>
  <Application>Microsoft Office PowerPoint</Application>
  <PresentationFormat>On-screen Show (4:3)</PresentationFormat>
  <Paragraphs>663</Paragraphs>
  <Slides>83</Slides>
  <Notes>39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91" baseType="lpstr">
      <vt:lpstr>Calibri</vt:lpstr>
      <vt:lpstr>Times New Roman</vt:lpstr>
      <vt:lpstr>Tw Cen MT</vt:lpstr>
      <vt:lpstr>Wingdings</vt:lpstr>
      <vt:lpstr>Wingdings 2</vt:lpstr>
      <vt:lpstr>Student presentation</vt:lpstr>
      <vt:lpstr>Visio</vt:lpstr>
      <vt:lpstr>VISIO</vt:lpstr>
      <vt:lpstr>Advanced parallel i/o </vt:lpstr>
      <vt:lpstr>  Content </vt:lpstr>
      <vt:lpstr>Overview of HCS12 Parallel Ports</vt:lpstr>
      <vt:lpstr>Overview of HCS12 Parallel Ports (1 of 3)</vt:lpstr>
      <vt:lpstr>DP256 CPU Pins and Peripherals (No internal Busses Shown)</vt:lpstr>
      <vt:lpstr>Port Integration Module (PIM)</vt:lpstr>
      <vt:lpstr>HCS12 I/O Parallel Ports</vt:lpstr>
      <vt:lpstr>Overview of HCS12 Parallel Ports (2 of 3)</vt:lpstr>
      <vt:lpstr>Overview of HCS12 Parallel Ports (3 of 3)</vt:lpstr>
      <vt:lpstr>Basic Concepts of I/O</vt:lpstr>
      <vt:lpstr>Common Peripherals</vt:lpstr>
      <vt:lpstr>HCS12 Built in Peripherals</vt:lpstr>
      <vt:lpstr>Peripheral Interface Registers</vt:lpstr>
      <vt:lpstr>I/O Addressing</vt:lpstr>
      <vt:lpstr>I/O Schemes</vt:lpstr>
      <vt:lpstr>PowerPoint Presentation</vt:lpstr>
      <vt:lpstr>I/O Synchronization Input (1 of 2)</vt:lpstr>
      <vt:lpstr>I/O Synchronization Input (2 of 2)</vt:lpstr>
      <vt:lpstr>I/O Synchronization Output (1 of 2)</vt:lpstr>
      <vt:lpstr>I/O Synchronization Output (2 of 2)</vt:lpstr>
      <vt:lpstr>I/O Synch Interactions</vt:lpstr>
      <vt:lpstr>I/O Synch: Brute Force</vt:lpstr>
      <vt:lpstr>I/O Synch: Strobe</vt:lpstr>
      <vt:lpstr>I/O Synch: Handshaking (1 of 2)</vt:lpstr>
      <vt:lpstr>I/O Synch: Handshaking (2 of 2)</vt:lpstr>
      <vt:lpstr>Port A and Port B</vt:lpstr>
      <vt:lpstr>Port B in the Dragon12+ </vt:lpstr>
      <vt:lpstr>Port E</vt:lpstr>
      <vt:lpstr>Port E</vt:lpstr>
      <vt:lpstr>Port E Registers (1 of 4)</vt:lpstr>
      <vt:lpstr>Port E Registers (2 of 4)</vt:lpstr>
      <vt:lpstr>Port E Registers (3 of 4)</vt:lpstr>
      <vt:lpstr>Port E Registers (4 of 4)</vt:lpstr>
      <vt:lpstr>Port K</vt:lpstr>
      <vt:lpstr>Port T</vt:lpstr>
      <vt:lpstr>Port T (1of 2)</vt:lpstr>
      <vt:lpstr>Port T (2 of 2)</vt:lpstr>
      <vt:lpstr>Port S</vt:lpstr>
      <vt:lpstr>Port M</vt:lpstr>
      <vt:lpstr>Port H, J, and P</vt:lpstr>
      <vt:lpstr>Port H, J, and P</vt:lpstr>
      <vt:lpstr>Port P and Dragon12+</vt:lpstr>
      <vt:lpstr>Port H and Dragon12+</vt:lpstr>
      <vt:lpstr>Port AD0 and AD1</vt:lpstr>
      <vt:lpstr>Electrical Characteristic Consideration for I/O Interfacing</vt:lpstr>
      <vt:lpstr>Timing compatibility</vt:lpstr>
      <vt:lpstr>Timing compatibility (2)</vt:lpstr>
      <vt:lpstr>Timing compatibility (3)</vt:lpstr>
      <vt:lpstr>Interfacing with Output Devices</vt:lpstr>
      <vt:lpstr>Interfacing with LEDs</vt:lpstr>
      <vt:lpstr>Interfacing with LEDs</vt:lpstr>
      <vt:lpstr>Interfacing with seven-segments displays (1 of 6)</vt:lpstr>
      <vt:lpstr>Interfacing with seven-segments displays (2 of 6)</vt:lpstr>
      <vt:lpstr>Interfacing with seven-segments displays (3 of 6)</vt:lpstr>
      <vt:lpstr>Interfacing with seven-segments displays (4 of 6)</vt:lpstr>
      <vt:lpstr>Interfacing with seven-segments displays (5 of 6)</vt:lpstr>
      <vt:lpstr>Interfacing with seven-segments displays (6 of 6)</vt:lpstr>
      <vt:lpstr>DIP Switches (1 of 3)</vt:lpstr>
      <vt:lpstr>DIP Switches (2 of 3)</vt:lpstr>
      <vt:lpstr>DIP Switches (3 of 3)</vt:lpstr>
      <vt:lpstr>Interfacing with a keypad (1 of 8)</vt:lpstr>
      <vt:lpstr>Interfacing with a keypad (2 of 8)</vt:lpstr>
      <vt:lpstr>Interfacing with a keypad (3 of 8)</vt:lpstr>
      <vt:lpstr>Interfacing with a keypad (4 of 8)</vt:lpstr>
      <vt:lpstr>Interfacing with a keypad (5 of 8)</vt:lpstr>
      <vt:lpstr>Interfacing with a keypad (6 of 8)</vt:lpstr>
      <vt:lpstr>Interfacing with a keypad (7 of 8)</vt:lpstr>
      <vt:lpstr>Interfacing with a keypad (8 of 8)</vt:lpstr>
      <vt:lpstr>Stepper Motor Control (1 of 10)</vt:lpstr>
      <vt:lpstr>Stepper Motor Control (2 of 10)</vt:lpstr>
      <vt:lpstr>Stepper Motor Control (3 of 10)</vt:lpstr>
      <vt:lpstr>Stepper Motor Control (4 of 10)</vt:lpstr>
      <vt:lpstr>Stepper Motor Control  (5 of 10)</vt:lpstr>
      <vt:lpstr>Stepper Motor Control (6 of 10)</vt:lpstr>
      <vt:lpstr>Stepper Motor Control (7 of 10)</vt:lpstr>
      <vt:lpstr>Stepper Motor Control (8 of 10)</vt:lpstr>
      <vt:lpstr>Stepper Motor Control (9 of 10)</vt:lpstr>
      <vt:lpstr>Stepper Motor Control (10 of 10)</vt:lpstr>
      <vt:lpstr>Key Wakeups (1 of 4)</vt:lpstr>
      <vt:lpstr>Key Wakeups (2 of 4)</vt:lpstr>
      <vt:lpstr>Key Wakeups  (3 of 4)</vt:lpstr>
      <vt:lpstr>Key Wakeups (4 of 4)</vt:lpstr>
      <vt:lpstr>  Content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2014-07-08T13:37:04Z</dcterms:created>
  <dcterms:modified xsi:type="dcterms:W3CDTF">2015-03-20T15:28:43Z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