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84" r:id="rId1"/>
  </p:sldMasterIdLst>
  <p:notesMasterIdLst>
    <p:notesMasterId r:id="rId172"/>
  </p:notesMasterIdLst>
  <p:handoutMasterIdLst>
    <p:handoutMasterId r:id="rId173"/>
  </p:handoutMasterIdLst>
  <p:sldIdLst>
    <p:sldId id="625" r:id="rId2"/>
    <p:sldId id="624" r:id="rId3"/>
    <p:sldId id="590" r:id="rId4"/>
    <p:sldId id="502" r:id="rId5"/>
    <p:sldId id="591" r:id="rId6"/>
    <p:sldId id="608" r:id="rId7"/>
    <p:sldId id="412" r:id="rId8"/>
    <p:sldId id="405" r:id="rId9"/>
    <p:sldId id="272" r:id="rId10"/>
    <p:sldId id="592" r:id="rId11"/>
    <p:sldId id="593" r:id="rId12"/>
    <p:sldId id="594" r:id="rId13"/>
    <p:sldId id="434" r:id="rId14"/>
    <p:sldId id="438" r:id="rId15"/>
    <p:sldId id="439" r:id="rId16"/>
    <p:sldId id="440" r:id="rId17"/>
    <p:sldId id="441" r:id="rId18"/>
    <p:sldId id="442" r:id="rId19"/>
    <p:sldId id="443" r:id="rId20"/>
    <p:sldId id="444" r:id="rId21"/>
    <p:sldId id="445" r:id="rId22"/>
    <p:sldId id="446" r:id="rId23"/>
    <p:sldId id="447" r:id="rId24"/>
    <p:sldId id="595" r:id="rId25"/>
    <p:sldId id="448" r:id="rId26"/>
    <p:sldId id="643" r:id="rId27"/>
    <p:sldId id="449" r:id="rId28"/>
    <p:sldId id="596" r:id="rId29"/>
    <p:sldId id="597" r:id="rId30"/>
    <p:sldId id="451" r:id="rId31"/>
    <p:sldId id="452" r:id="rId32"/>
    <p:sldId id="453" r:id="rId33"/>
    <p:sldId id="598" r:id="rId34"/>
    <p:sldId id="599" r:id="rId35"/>
    <p:sldId id="454" r:id="rId36"/>
    <p:sldId id="414" r:id="rId37"/>
    <p:sldId id="455" r:id="rId38"/>
    <p:sldId id="600" r:id="rId39"/>
    <p:sldId id="601" r:id="rId40"/>
    <p:sldId id="458" r:id="rId41"/>
    <p:sldId id="459" r:id="rId42"/>
    <p:sldId id="460" r:id="rId43"/>
    <p:sldId id="461" r:id="rId44"/>
    <p:sldId id="463" r:id="rId45"/>
    <p:sldId id="466" r:id="rId46"/>
    <p:sldId id="602" r:id="rId47"/>
    <p:sldId id="468" r:id="rId48"/>
    <p:sldId id="603" r:id="rId49"/>
    <p:sldId id="471" r:id="rId50"/>
    <p:sldId id="473" r:id="rId51"/>
    <p:sldId id="475" r:id="rId52"/>
    <p:sldId id="604" r:id="rId53"/>
    <p:sldId id="477" r:id="rId54"/>
    <p:sldId id="479" r:id="rId55"/>
    <p:sldId id="605" r:id="rId56"/>
    <p:sldId id="482" r:id="rId57"/>
    <p:sldId id="483" r:id="rId58"/>
    <p:sldId id="484" r:id="rId59"/>
    <p:sldId id="485" r:id="rId60"/>
    <p:sldId id="486" r:id="rId61"/>
    <p:sldId id="487" r:id="rId62"/>
    <p:sldId id="508" r:id="rId63"/>
    <p:sldId id="509" r:id="rId64"/>
    <p:sldId id="510" r:id="rId65"/>
    <p:sldId id="512" r:id="rId66"/>
    <p:sldId id="626" r:id="rId67"/>
    <p:sldId id="627" r:id="rId68"/>
    <p:sldId id="515" r:id="rId69"/>
    <p:sldId id="628" r:id="rId70"/>
    <p:sldId id="513" r:id="rId71"/>
    <p:sldId id="517" r:id="rId72"/>
    <p:sldId id="606" r:id="rId73"/>
    <p:sldId id="519" r:id="rId74"/>
    <p:sldId id="520" r:id="rId75"/>
    <p:sldId id="521" r:id="rId76"/>
    <p:sldId id="522" r:id="rId77"/>
    <p:sldId id="523" r:id="rId78"/>
    <p:sldId id="524" r:id="rId79"/>
    <p:sldId id="526" r:id="rId80"/>
    <p:sldId id="527" r:id="rId81"/>
    <p:sldId id="528" r:id="rId82"/>
    <p:sldId id="530" r:id="rId83"/>
    <p:sldId id="531" r:id="rId84"/>
    <p:sldId id="532" r:id="rId85"/>
    <p:sldId id="533" r:id="rId86"/>
    <p:sldId id="534" r:id="rId87"/>
    <p:sldId id="535" r:id="rId88"/>
    <p:sldId id="536" r:id="rId89"/>
    <p:sldId id="537" r:id="rId90"/>
    <p:sldId id="538" r:id="rId91"/>
    <p:sldId id="540" r:id="rId92"/>
    <p:sldId id="541" r:id="rId93"/>
    <p:sldId id="543"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557" r:id="rId108"/>
    <p:sldId id="558" r:id="rId109"/>
    <p:sldId id="559" r:id="rId110"/>
    <p:sldId id="607" r:id="rId111"/>
    <p:sldId id="560" r:id="rId112"/>
    <p:sldId id="562" r:id="rId113"/>
    <p:sldId id="563" r:id="rId114"/>
    <p:sldId id="564" r:id="rId115"/>
    <p:sldId id="565" r:id="rId116"/>
    <p:sldId id="566" r:id="rId117"/>
    <p:sldId id="567" r:id="rId118"/>
    <p:sldId id="568" r:id="rId119"/>
    <p:sldId id="570" r:id="rId120"/>
    <p:sldId id="571" r:id="rId121"/>
    <p:sldId id="572" r:id="rId122"/>
    <p:sldId id="573" r:id="rId123"/>
    <p:sldId id="574" r:id="rId124"/>
    <p:sldId id="575" r:id="rId125"/>
    <p:sldId id="576" r:id="rId126"/>
    <p:sldId id="577" r:id="rId127"/>
    <p:sldId id="578" r:id="rId128"/>
    <p:sldId id="631" r:id="rId129"/>
    <p:sldId id="580" r:id="rId130"/>
    <p:sldId id="581" r:id="rId131"/>
    <p:sldId id="582" r:id="rId132"/>
    <p:sldId id="584" r:id="rId133"/>
    <p:sldId id="585" r:id="rId134"/>
    <p:sldId id="586" r:id="rId135"/>
    <p:sldId id="587" r:id="rId136"/>
    <p:sldId id="588" r:id="rId137"/>
    <p:sldId id="589" r:id="rId138"/>
    <p:sldId id="629" r:id="rId139"/>
    <p:sldId id="630" r:id="rId140"/>
    <p:sldId id="632" r:id="rId141"/>
    <p:sldId id="633" r:id="rId142"/>
    <p:sldId id="634" r:id="rId143"/>
    <p:sldId id="636" r:id="rId144"/>
    <p:sldId id="637" r:id="rId145"/>
    <p:sldId id="638" r:id="rId146"/>
    <p:sldId id="639" r:id="rId147"/>
    <p:sldId id="642" r:id="rId148"/>
    <p:sldId id="641" r:id="rId149"/>
    <p:sldId id="640" r:id="rId150"/>
    <p:sldId id="609" r:id="rId151"/>
    <p:sldId id="610" r:id="rId152"/>
    <p:sldId id="611" r:id="rId153"/>
    <p:sldId id="612" r:id="rId154"/>
    <p:sldId id="614" r:id="rId155"/>
    <p:sldId id="613" r:id="rId156"/>
    <p:sldId id="619" r:id="rId157"/>
    <p:sldId id="647" r:id="rId158"/>
    <p:sldId id="645" r:id="rId159"/>
    <p:sldId id="648" r:id="rId160"/>
    <p:sldId id="651" r:id="rId161"/>
    <p:sldId id="646" r:id="rId162"/>
    <p:sldId id="649" r:id="rId163"/>
    <p:sldId id="650" r:id="rId164"/>
    <p:sldId id="653" r:id="rId165"/>
    <p:sldId id="654" r:id="rId166"/>
    <p:sldId id="655" r:id="rId167"/>
    <p:sldId id="656" r:id="rId168"/>
    <p:sldId id="657" r:id="rId169"/>
    <p:sldId id="652" r:id="rId170"/>
    <p:sldId id="623" r:id="rId171"/>
  </p:sldIdLst>
  <p:sldSz cx="9902825" cy="6858000"/>
  <p:notesSz cx="9601200" cy="7315200"/>
  <p:defaultTextStyle>
    <a:defPPr>
      <a:defRPr lang="en-US"/>
    </a:defPPr>
    <a:lvl1pPr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1pPr>
    <a:lvl2pPr marL="4572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2pPr>
    <a:lvl3pPr marL="9144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3pPr>
    <a:lvl4pPr marL="13716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4pPr>
    <a:lvl5pPr marL="1828800" algn="l" rtl="0" fontAlgn="base">
      <a:spcBef>
        <a:spcPct val="20000"/>
      </a:spcBef>
      <a:spcAft>
        <a:spcPct val="0"/>
      </a:spcAft>
      <a:buClr>
        <a:srgbClr val="FF9900"/>
      </a:buClr>
      <a:buSzPct val="75000"/>
      <a:buFont typeface="Wingdings" panose="05000000000000000000" pitchFamily="2" charset="2"/>
      <a:buChar char="n"/>
      <a:defRPr sz="2400" kern="1200">
        <a:solidFill>
          <a:srgbClr val="000000"/>
        </a:solidFill>
        <a:latin typeface="Arial" panose="020B0604020202020204" pitchFamily="34" charset="0"/>
        <a:ea typeface="+mn-ea"/>
        <a:cs typeface="+mn-cs"/>
      </a:defRPr>
    </a:lvl5pPr>
    <a:lvl6pPr marL="2286000" algn="l" defTabSz="914400" rtl="0" eaLnBrk="1" latinLnBrk="0" hangingPunct="1">
      <a:defRPr sz="2400" kern="1200">
        <a:solidFill>
          <a:srgbClr val="000000"/>
        </a:solidFill>
        <a:latin typeface="Arial" panose="020B0604020202020204" pitchFamily="34" charset="0"/>
        <a:ea typeface="+mn-ea"/>
        <a:cs typeface="+mn-cs"/>
      </a:defRPr>
    </a:lvl6pPr>
    <a:lvl7pPr marL="2743200" algn="l" defTabSz="914400" rtl="0" eaLnBrk="1" latinLnBrk="0" hangingPunct="1">
      <a:defRPr sz="2400" kern="1200">
        <a:solidFill>
          <a:srgbClr val="000000"/>
        </a:solidFill>
        <a:latin typeface="Arial" panose="020B0604020202020204" pitchFamily="34" charset="0"/>
        <a:ea typeface="+mn-ea"/>
        <a:cs typeface="+mn-cs"/>
      </a:defRPr>
    </a:lvl7pPr>
    <a:lvl8pPr marL="3200400" algn="l" defTabSz="914400" rtl="0" eaLnBrk="1" latinLnBrk="0" hangingPunct="1">
      <a:defRPr sz="2400" kern="1200">
        <a:solidFill>
          <a:srgbClr val="000000"/>
        </a:solidFill>
        <a:latin typeface="Arial" panose="020B0604020202020204" pitchFamily="34" charset="0"/>
        <a:ea typeface="+mn-ea"/>
        <a:cs typeface="+mn-cs"/>
      </a:defRPr>
    </a:lvl8pPr>
    <a:lvl9pPr marL="3657600" algn="l" defTabSz="914400" rtl="0" eaLnBrk="1" latinLnBrk="0" hangingPunct="1">
      <a:defRPr sz="24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633"/>
    <a:srgbClr val="FF0066"/>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4" autoAdjust="0"/>
    <p:restoredTop sz="91656" autoAdjust="0"/>
  </p:normalViewPr>
  <p:slideViewPr>
    <p:cSldViewPr>
      <p:cViewPr varScale="1">
        <p:scale>
          <a:sx n="79" d="100"/>
          <a:sy n="79" d="100"/>
        </p:scale>
        <p:origin x="1410" y="60"/>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6"/>
    </p:cViewPr>
  </p:sorterViewPr>
  <p:notesViewPr>
    <p:cSldViewPr>
      <p:cViewPr varScale="1">
        <p:scale>
          <a:sx n="106" d="100"/>
          <a:sy n="106" d="100"/>
        </p:scale>
        <p:origin x="-390" y="-8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4129088" cy="328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3" name="Rectangle 3"/>
          <p:cNvSpPr>
            <a:spLocks noGrp="1" noChangeArrowheads="1"/>
          </p:cNvSpPr>
          <p:nvPr>
            <p:ph type="dt" sz="quarter" idx="1"/>
          </p:nvPr>
        </p:nvSpPr>
        <p:spPr bwMode="auto">
          <a:xfrm>
            <a:off x="5456238" y="0"/>
            <a:ext cx="4127500" cy="328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4" name="Rectangle 4"/>
          <p:cNvSpPr>
            <a:spLocks noGrp="1" noChangeArrowheads="1"/>
          </p:cNvSpPr>
          <p:nvPr>
            <p:ph type="ftr" sz="quarter" idx="2"/>
          </p:nvPr>
        </p:nvSpPr>
        <p:spPr bwMode="auto">
          <a:xfrm>
            <a:off x="0" y="6983413"/>
            <a:ext cx="4129088" cy="328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48485" name="Rectangle 5"/>
          <p:cNvSpPr>
            <a:spLocks noGrp="1" noChangeArrowheads="1"/>
          </p:cNvSpPr>
          <p:nvPr>
            <p:ph type="sldNum" sz="quarter" idx="3"/>
          </p:nvPr>
        </p:nvSpPr>
        <p:spPr bwMode="auto">
          <a:xfrm>
            <a:off x="5456238" y="6983413"/>
            <a:ext cx="4127500" cy="328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anose="02020603050405020304" pitchFamily="18" charset="0"/>
              </a:defRPr>
            </a:lvl1pPr>
          </a:lstStyle>
          <a:p>
            <a:fld id="{46F65113-F91B-4497-AEAB-129DF17CBD32}" type="slidenum">
              <a:rPr lang="en-US"/>
              <a:pPr/>
              <a:t>‹#›</a:t>
            </a:fld>
            <a:endParaRPr lang="en-US"/>
          </a:p>
        </p:txBody>
      </p:sp>
    </p:spTree>
    <p:extLst>
      <p:ext uri="{BB962C8B-B14F-4D97-AF65-F5344CB8AC3E}">
        <p14:creationId xmlns:p14="http://schemas.microsoft.com/office/powerpoint/2010/main" val="158328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60771" name="Rectangle 3"/>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55652" name="Rectangle 4"/>
          <p:cNvSpPr>
            <a:spLocks noGrp="1" noRot="1" noChangeAspect="1" noChangeArrowheads="1" noTextEdit="1"/>
          </p:cNvSpPr>
          <p:nvPr>
            <p:ph type="sldImg" idx="2"/>
          </p:nvPr>
        </p:nvSpPr>
        <p:spPr bwMode="auto">
          <a:xfrm>
            <a:off x="2822575" y="549275"/>
            <a:ext cx="3956050" cy="2741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077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solidFill>
                  <a:schemeClr val="tx1"/>
                </a:solidFill>
                <a:latin typeface="Times New Roman" pitchFamily="18" charset="0"/>
              </a:defRPr>
            </a:lvl1pPr>
          </a:lstStyle>
          <a:p>
            <a:pPr>
              <a:defRPr/>
            </a:pPr>
            <a:endParaRPr lang="en-US"/>
          </a:p>
        </p:txBody>
      </p:sp>
      <p:sp>
        <p:nvSpPr>
          <p:cNvPr id="16077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solidFill>
                  <a:schemeClr val="tx1"/>
                </a:solidFill>
                <a:latin typeface="Times New Roman" panose="02020603050405020304" pitchFamily="18" charset="0"/>
              </a:defRPr>
            </a:lvl1pPr>
          </a:lstStyle>
          <a:p>
            <a:fld id="{23293445-83F2-4002-B30C-E49DA1E58DD9}" type="slidenum">
              <a:rPr lang="en-US"/>
              <a:pPr/>
              <a:t>‹#›</a:t>
            </a:fld>
            <a:endParaRPr lang="en-US"/>
          </a:p>
        </p:txBody>
      </p:sp>
    </p:spTree>
    <p:extLst>
      <p:ext uri="{BB962C8B-B14F-4D97-AF65-F5344CB8AC3E}">
        <p14:creationId xmlns:p14="http://schemas.microsoft.com/office/powerpoint/2010/main" val="1792195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8409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5292144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474420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600550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553465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448202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380639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195583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525195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5286049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284603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2279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159469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987451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377941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882847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988596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542083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521733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952670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6946207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925628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9767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004470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37114819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364674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529814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778098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053845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58299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261277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811653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fld id="{605D553E-DEF1-4ACA-A9C7-57B19449D454}" type="slidenum">
              <a:rPr lang="en-US" sz="1200">
                <a:solidFill>
                  <a:schemeClr val="tx1"/>
                </a:solidFill>
                <a:latin typeface="Times New Roman" panose="02020603050405020304" pitchFamily="18" charset="0"/>
              </a:rPr>
              <a:pPr/>
              <a:t>129</a:t>
            </a:fld>
            <a:endParaRPr 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705812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583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780814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350858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865382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0454387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435871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456324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6867962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4678390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3210174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8918316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993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750781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666557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044622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382133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975172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478150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417303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070217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853462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61455698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5479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934362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949287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778008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028994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616758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927136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5185085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500631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mn-cs"/>
              </a:rPr>
              <a:t>The values to drive Port B to turn on one LED at a time should be placed in a lookup</a:t>
            </a:r>
          </a:p>
          <a:p>
            <a:r>
              <a:rPr lang="en-US" sz="1200" b="0" i="0" u="none" strike="noStrike" kern="1200" baseline="0" dirty="0" smtClean="0">
                <a:solidFill>
                  <a:schemeClr val="tx1"/>
                </a:solidFill>
                <a:latin typeface="Times New Roman" pitchFamily="18" charset="0"/>
                <a:ea typeface="+mn-ea"/>
                <a:cs typeface="+mn-cs"/>
              </a:rPr>
              <a:t>table. The program reads one value at a time from the table and outputs it to Port B and then</a:t>
            </a:r>
          </a:p>
          <a:p>
            <a:r>
              <a:rPr lang="en-US" sz="1200" b="0" i="0" u="none" strike="noStrike" kern="1200" baseline="0" dirty="0" smtClean="0">
                <a:solidFill>
                  <a:schemeClr val="tx1"/>
                </a:solidFill>
                <a:latin typeface="Times New Roman" pitchFamily="18" charset="0"/>
                <a:ea typeface="+mn-ea"/>
                <a:cs typeface="+mn-cs"/>
              </a:rPr>
              <a:t>waits for 200 </a:t>
            </a:r>
            <a:r>
              <a:rPr lang="en-US" sz="1200" b="0" i="0" u="none" strike="noStrike" kern="1200" baseline="0" dirty="0" err="1" smtClean="0">
                <a:solidFill>
                  <a:schemeClr val="tx1"/>
                </a:solidFill>
                <a:latin typeface="Times New Roman" pitchFamily="18" charset="0"/>
                <a:ea typeface="+mn-ea"/>
                <a:cs typeface="+mn-cs"/>
              </a:rPr>
              <a:t>ms.</a:t>
            </a: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creation of time delays requires the user to set the E-clock frequency properly. The</a:t>
            </a:r>
          </a:p>
          <a:p>
            <a:r>
              <a:rPr lang="en-US" sz="1200" b="0" i="0" u="none" strike="noStrike" kern="1200" baseline="0" dirty="0" smtClean="0">
                <a:solidFill>
                  <a:schemeClr val="tx1"/>
                </a:solidFill>
                <a:latin typeface="Times New Roman" pitchFamily="18" charset="0"/>
                <a:ea typeface="+mn-ea"/>
                <a:cs typeface="+mn-cs"/>
              </a:rPr>
              <a:t>clock setting issue will be discussed in Chapter 6. However, we will invoke the </a:t>
            </a:r>
            <a:r>
              <a:rPr lang="en-US" sz="1200" b="0" i="1" u="none" strike="noStrike" kern="1200" baseline="0" dirty="0" smtClean="0">
                <a:solidFill>
                  <a:schemeClr val="tx1"/>
                </a:solidFill>
                <a:latin typeface="Times New Roman" pitchFamily="18" charset="0"/>
                <a:ea typeface="+mn-ea"/>
                <a:cs typeface="+mn-cs"/>
              </a:rPr>
              <a:t>SetClk8 </a:t>
            </a:r>
            <a:r>
              <a:rPr lang="en-US" sz="1200" b="0" i="0" u="none" strike="noStrike" kern="1200" baseline="0" dirty="0" smtClean="0">
                <a:solidFill>
                  <a:schemeClr val="tx1"/>
                </a:solidFill>
                <a:latin typeface="Times New Roman" pitchFamily="18" charset="0"/>
                <a:ea typeface="+mn-ea"/>
                <a:cs typeface="+mn-cs"/>
              </a:rPr>
              <a:t>function</a:t>
            </a:r>
          </a:p>
          <a:p>
            <a:r>
              <a:rPr lang="en-US" sz="1200" b="0" i="0" u="none" strike="noStrike" kern="1200" baseline="0" dirty="0" smtClean="0">
                <a:solidFill>
                  <a:schemeClr val="tx1"/>
                </a:solidFill>
                <a:latin typeface="Times New Roman" pitchFamily="18" charset="0"/>
                <a:ea typeface="+mn-ea"/>
                <a:cs typeface="+mn-cs"/>
              </a:rPr>
              <a:t>in Chapter 6 to set the E-clock to 24 </a:t>
            </a:r>
            <a:r>
              <a:rPr lang="en-US" sz="1200" b="0" i="0" u="none" strike="noStrike" kern="1200" baseline="0" dirty="0" err="1" smtClean="0">
                <a:solidFill>
                  <a:schemeClr val="tx1"/>
                </a:solidFill>
                <a:latin typeface="Times New Roman" pitchFamily="18" charset="0"/>
                <a:ea typeface="+mn-ea"/>
                <a:cs typeface="+mn-cs"/>
              </a:rPr>
              <a:t>MHz.</a:t>
            </a:r>
            <a:r>
              <a:rPr lang="en-US" sz="1200" b="0" i="0" u="none" strike="noStrike" kern="1200" baseline="0" dirty="0" smtClean="0">
                <a:solidFill>
                  <a:schemeClr val="tx1"/>
                </a:solidFill>
                <a:latin typeface="Times New Roman" pitchFamily="18" charset="0"/>
                <a:ea typeface="+mn-ea"/>
                <a:cs typeface="+mn-cs"/>
              </a:rPr>
              <a:t> The 200-ms time delay can be created by calling</a:t>
            </a:r>
          </a:p>
          <a:p>
            <a:r>
              <a:rPr lang="en-US" sz="1200" b="0" i="0" u="none" strike="noStrike" kern="1200" baseline="0" dirty="0" smtClean="0">
                <a:solidFill>
                  <a:schemeClr val="tx1"/>
                </a:solidFill>
                <a:latin typeface="Times New Roman" pitchFamily="18" charset="0"/>
                <a:ea typeface="+mn-ea"/>
                <a:cs typeface="+mn-cs"/>
              </a:rPr>
              <a:t>the </a:t>
            </a:r>
            <a:r>
              <a:rPr lang="en-US" sz="1200" b="0" i="1" u="none" strike="noStrike" kern="1200" baseline="0" dirty="0" smtClean="0">
                <a:solidFill>
                  <a:schemeClr val="tx1"/>
                </a:solidFill>
                <a:latin typeface="Times New Roman" pitchFamily="18" charset="0"/>
                <a:ea typeface="+mn-ea"/>
                <a:cs typeface="+mn-cs"/>
              </a:rPr>
              <a:t>delayby100ms() </a:t>
            </a:r>
            <a:r>
              <a:rPr lang="en-US" sz="1200" b="0" i="0" u="none" strike="noStrike" kern="1200" baseline="0" dirty="0" smtClean="0">
                <a:solidFill>
                  <a:schemeClr val="tx1"/>
                </a:solidFill>
                <a:latin typeface="Times New Roman" pitchFamily="18" charset="0"/>
                <a:ea typeface="+mn-ea"/>
                <a:cs typeface="+mn-cs"/>
              </a:rPr>
              <a:t>function and passing 2 as the parameter.</a:t>
            </a:r>
            <a:endParaRPr lang="ro-RO" dirty="0" smtClean="0"/>
          </a:p>
        </p:txBody>
      </p:sp>
    </p:spTree>
    <p:extLst>
      <p:ext uri="{BB962C8B-B14F-4D97-AF65-F5344CB8AC3E}">
        <p14:creationId xmlns:p14="http://schemas.microsoft.com/office/powerpoint/2010/main" val="7761559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947559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8301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9208951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dirty="0" smtClean="0"/>
          </a:p>
        </p:txBody>
      </p:sp>
    </p:spTree>
    <p:extLst>
      <p:ext uri="{BB962C8B-B14F-4D97-AF65-F5344CB8AC3E}">
        <p14:creationId xmlns:p14="http://schemas.microsoft.com/office/powerpoint/2010/main" val="47604695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759223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68259656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dirty="0" smtClean="0"/>
          </a:p>
        </p:txBody>
      </p:sp>
    </p:spTree>
    <p:extLst>
      <p:ext uri="{BB962C8B-B14F-4D97-AF65-F5344CB8AC3E}">
        <p14:creationId xmlns:p14="http://schemas.microsoft.com/office/powerpoint/2010/main" val="67524567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1771918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358430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3075781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695909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dirty="0" smtClean="0"/>
          </a:p>
        </p:txBody>
      </p:sp>
    </p:spTree>
    <p:extLst>
      <p:ext uri="{BB962C8B-B14F-4D97-AF65-F5344CB8AC3E}">
        <p14:creationId xmlns:p14="http://schemas.microsoft.com/office/powerpoint/2010/main" val="232061749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9222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1315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40136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1634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51722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32826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1058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872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733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8931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8696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7425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4304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2959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2291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68913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08903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35381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15205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15440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81865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835881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16662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1732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4110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1387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35187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91067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52028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50752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75928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41249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72295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39340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72802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3812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21814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91888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6056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696758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5343064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167183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74246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2034770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68034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06510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000970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8604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24283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85965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01125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741555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576308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27145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980957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70679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9164796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345184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0504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67379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833511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37181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98088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1291204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464290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815383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0286085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92353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7455744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65042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26221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0656856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1609596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870416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14944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6331846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28099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4825756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969440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493887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35978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243048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747687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44969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954481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1273982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745698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781473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9505038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34652699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1041571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smtClean="0"/>
          </a:p>
        </p:txBody>
      </p:sp>
    </p:spTree>
    <p:extLst>
      <p:ext uri="{BB962C8B-B14F-4D97-AF65-F5344CB8AC3E}">
        <p14:creationId xmlns:p14="http://schemas.microsoft.com/office/powerpoint/2010/main" val="226766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902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0" name="Rectangle 9"/>
          <p:cNvSpPr/>
          <p:nvPr/>
        </p:nvSpPr>
        <p:spPr>
          <a:xfrm>
            <a:off x="-9903" y="6053328"/>
            <a:ext cx="2436095"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1" name="Rectangle 10"/>
          <p:cNvSpPr/>
          <p:nvPr/>
        </p:nvSpPr>
        <p:spPr>
          <a:xfrm>
            <a:off x="2554929" y="6044184"/>
            <a:ext cx="734789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Title 7"/>
          <p:cNvSpPr>
            <a:spLocks noGrp="1"/>
          </p:cNvSpPr>
          <p:nvPr>
            <p:ph type="ctrTitle"/>
          </p:nvPr>
        </p:nvSpPr>
        <p:spPr>
          <a:xfrm>
            <a:off x="2558230" y="4038600"/>
            <a:ext cx="7014501"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558230" y="6050037"/>
            <a:ext cx="7262072"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82523" y="6068699"/>
            <a:ext cx="2228136" cy="685800"/>
          </a:xfrm>
        </p:spPr>
        <p:txBody>
          <a:bodyPr>
            <a:noAutofit/>
          </a:bodyPr>
          <a:lstStyle>
            <a:lvl1pPr algn="ctr">
              <a:defRPr sz="2000">
                <a:solidFill>
                  <a:srgbClr val="FFFFFF"/>
                </a:solidFill>
              </a:defRPr>
            </a:lvl1pPr>
          </a:lstStyle>
          <a:p>
            <a:pPr>
              <a:defRPr/>
            </a:pPr>
            <a:fld id="{E0902C3B-4966-4466-9C39-83A65430A5A1}" type="datetimeFigureOut">
              <a:rPr lang="en-US" smtClean="0"/>
              <a:pPr>
                <a:defRPr/>
              </a:pPr>
              <a:t>3/20/2015</a:t>
            </a:fld>
            <a:endParaRPr lang="en-US"/>
          </a:p>
        </p:txBody>
      </p:sp>
      <p:sp>
        <p:nvSpPr>
          <p:cNvPr id="17" name="Footer Placeholder 16"/>
          <p:cNvSpPr>
            <a:spLocks noGrp="1"/>
          </p:cNvSpPr>
          <p:nvPr>
            <p:ph type="ftr" sz="quarter" idx="11"/>
          </p:nvPr>
        </p:nvSpPr>
        <p:spPr>
          <a:xfrm>
            <a:off x="2258452" y="236539"/>
            <a:ext cx="6354313"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664972" y="228600"/>
            <a:ext cx="907759" cy="381000"/>
          </a:xfrm>
        </p:spPr>
        <p:txBody>
          <a:bodyPr/>
          <a:lstStyle>
            <a:lvl1pPr>
              <a:defRPr>
                <a:solidFill>
                  <a:schemeClr val="tx2"/>
                </a:solidFill>
              </a:defRPr>
            </a:lvl1pPr>
          </a:lstStyle>
          <a:p>
            <a:fld id="{CF276E09-19C4-4CA1-8B26-28721D9A705F}" type="slidenum">
              <a:rPr lang="en-US" smtClean="0"/>
              <a:pPr/>
              <a:t>‹#›</a:t>
            </a:fld>
            <a:endParaRPr lang="en-US"/>
          </a:p>
        </p:txBody>
      </p:sp>
    </p:spTree>
    <p:extLst>
      <p:ext uri="{BB962C8B-B14F-4D97-AF65-F5344CB8AC3E}">
        <p14:creationId xmlns:p14="http://schemas.microsoft.com/office/powerpoint/2010/main" val="203643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5AF97F2-727C-4908-AD30-A25971967008}" type="datetimeFigureOut">
              <a:rPr lang="en-US" smtClean="0"/>
              <a:pPr>
                <a:defRPr/>
              </a:pPr>
              <a:t>3/20/2015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5D8092-F27E-4C24-957E-E315D50F6577}" type="slidenum">
              <a:rPr lang="en-US" smtClean="0"/>
              <a:pPr/>
              <a:t>‹#›</a:t>
            </a:fld>
            <a:endParaRPr lang="en-US"/>
          </a:p>
        </p:txBody>
      </p:sp>
    </p:spTree>
    <p:extLst>
      <p:ext uri="{BB962C8B-B14F-4D97-AF65-F5344CB8AC3E}">
        <p14:creationId xmlns:p14="http://schemas.microsoft.com/office/powerpoint/2010/main" val="216203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7024" y="609601"/>
            <a:ext cx="2228136"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141" y="609600"/>
            <a:ext cx="6024219"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097024" y="6248403"/>
            <a:ext cx="2393183" cy="365125"/>
          </a:xfrm>
        </p:spPr>
        <p:txBody>
          <a:bodyPr/>
          <a:lstStyle/>
          <a:p>
            <a:pPr>
              <a:defRPr/>
            </a:pPr>
            <a:fld id="{9BCD3AFF-6431-4CDC-B9D2-FE0E3A2F91E3}" type="datetimeFigureOut">
              <a:rPr lang="en-US" smtClean="0"/>
              <a:pPr>
                <a:defRPr/>
              </a:pPr>
              <a:t>3/20/2015</a:t>
            </a:fld>
            <a:endParaRPr lang="en-US"/>
          </a:p>
        </p:txBody>
      </p:sp>
      <p:sp>
        <p:nvSpPr>
          <p:cNvPr id="5" name="Footer Placeholder 4"/>
          <p:cNvSpPr>
            <a:spLocks noGrp="1"/>
          </p:cNvSpPr>
          <p:nvPr>
            <p:ph type="ftr" sz="quarter" idx="11"/>
          </p:nvPr>
        </p:nvSpPr>
        <p:spPr>
          <a:xfrm>
            <a:off x="495143" y="6248208"/>
            <a:ext cx="6036005" cy="365125"/>
          </a:xfrm>
        </p:spPr>
        <p:txBody>
          <a:bodyPr/>
          <a:lstStyle/>
          <a:p>
            <a:pPr>
              <a:defRPr/>
            </a:pPr>
            <a:endParaRPr lang="en-US"/>
          </a:p>
        </p:txBody>
      </p:sp>
      <p:sp>
        <p:nvSpPr>
          <p:cNvPr id="7" name="Rectangle 6"/>
          <p:cNvSpPr/>
          <p:nvPr/>
        </p:nvSpPr>
        <p:spPr bwMode="white">
          <a:xfrm>
            <a:off x="6602228" y="0"/>
            <a:ext cx="346599"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6651742" y="609600"/>
            <a:ext cx="247571"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6651742" y="0"/>
            <a:ext cx="247571"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a:xfrm rot="5400000">
            <a:off x="6508827" y="134318"/>
            <a:ext cx="533400" cy="264764"/>
          </a:xfrm>
        </p:spPr>
        <p:txBody>
          <a:bodyPr/>
          <a:lstStyle/>
          <a:p>
            <a:fld id="{AF7BEA41-3B41-44BC-856E-1B9995FA0CCE}" type="slidenum">
              <a:rPr lang="en-US" smtClean="0"/>
              <a:pPr/>
              <a:t>‹#›</a:t>
            </a:fld>
            <a:endParaRPr lang="en-US"/>
          </a:p>
        </p:txBody>
      </p:sp>
    </p:spTree>
    <p:extLst>
      <p:ext uri="{BB962C8B-B14F-4D97-AF65-F5344CB8AC3E}">
        <p14:creationId xmlns:p14="http://schemas.microsoft.com/office/powerpoint/2010/main" val="186330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60073573"/>
      </p:ext>
    </p:extLst>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74424464"/>
      </p:ext>
    </p:extLst>
  </p:cSld>
  <p:clrMapOvr>
    <a:masterClrMapping/>
  </p:clrMapOvr>
  <p:transition>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84506955"/>
      </p:ext>
    </p:extLst>
  </p:cSld>
  <p:clrMapOvr>
    <a:masterClrMapping/>
  </p:clrMapOvr>
  <p:transition>
    <p:fade/>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35658112"/>
      </p:ext>
    </p:extLst>
  </p:cSld>
  <p:clrMapOvr>
    <a:masterClrMapping/>
  </p:clrMapOvr>
  <p:transition>
    <p:fade/>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90886454"/>
      </p:ext>
    </p:extLst>
  </p:cSld>
  <p:clrMapOvr>
    <a:masterClrMapping/>
  </p:clrMapOvr>
  <p:transition>
    <p:fade/>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12395177"/>
      </p:ext>
    </p:extLst>
  </p:cSld>
  <p:clrMapOvr>
    <a:masterClrMapping/>
  </p:clrMapOvr>
  <p:transition>
    <p:fade/>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16139418"/>
      </p:ext>
    </p:extLst>
  </p:cSld>
  <p:clrMapOvr>
    <a:masterClrMapping/>
  </p:clrMapOvr>
  <p:transition>
    <p:fade/>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43198850"/>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489" y="228600"/>
            <a:ext cx="8830019"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fld id="{3AA2DAC3-69AA-4B43-9FEE-3B2FFB44C86A}" type="datetimeFigureOut">
              <a:rPr lang="en-US" smtClean="0"/>
              <a:pPr>
                <a:defRPr/>
              </a:pPr>
              <a:t>3/20/2015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A1DF34-1662-4736-830C-1DF3BC361958}" type="slidenum">
              <a:rPr lang="en-US" smtClean="0"/>
              <a:pPr/>
              <a:t>‹#›</a:t>
            </a:fld>
            <a:endParaRPr lang="en-US"/>
          </a:p>
        </p:txBody>
      </p:sp>
      <p:sp>
        <p:nvSpPr>
          <p:cNvPr id="8" name="Content Placeholder 7"/>
          <p:cNvSpPr>
            <a:spLocks noGrp="1"/>
          </p:cNvSpPr>
          <p:nvPr>
            <p:ph sz="quarter" idx="1"/>
          </p:nvPr>
        </p:nvSpPr>
        <p:spPr>
          <a:xfrm>
            <a:off x="663489" y="1600200"/>
            <a:ext cx="883001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02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39871277"/>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6868043"/>
      </p:ext>
    </p:extLst>
  </p:cSld>
  <p:clrMapOvr>
    <a:masterClrMapping/>
  </p:clrMapOvr>
  <p:transition>
    <p:fade/>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5141" y="1600201"/>
            <a:ext cx="8912543"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95141" y="990601"/>
            <a:ext cx="8912543"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717308531"/>
      </p:ext>
    </p:extLst>
  </p:cSld>
  <p:clrMapOvr>
    <a:masterClrMapping/>
  </p:clrMapOvr>
  <p:transition>
    <p:fade/>
  </p:transition>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71688" y="103188"/>
            <a:ext cx="6924675" cy="730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71688" y="1412875"/>
            <a:ext cx="3384550" cy="1674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08638" y="1412875"/>
            <a:ext cx="3386137" cy="7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08638" y="2325688"/>
            <a:ext cx="3386137"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1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425" y="2743200"/>
            <a:ext cx="7714232"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902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Rectangle 7"/>
          <p:cNvSpPr/>
          <p:nvPr/>
        </p:nvSpPr>
        <p:spPr>
          <a:xfrm>
            <a:off x="0" y="1600200"/>
            <a:ext cx="14029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1485424" y="1600200"/>
            <a:ext cx="84174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 name="Title 1"/>
          <p:cNvSpPr>
            <a:spLocks noGrp="1"/>
          </p:cNvSpPr>
          <p:nvPr>
            <p:ph type="title"/>
          </p:nvPr>
        </p:nvSpPr>
        <p:spPr>
          <a:xfrm>
            <a:off x="1485424" y="1600200"/>
            <a:ext cx="8252354"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fld id="{B168AD08-A2EE-4D58-A521-3C93A358550D}" type="datetimeFigureOut">
              <a:rPr lang="en-US" smtClean="0"/>
              <a:pPr>
                <a:defRPr/>
              </a:pPr>
              <a:t>3/20/2015</a:t>
            </a:fld>
            <a:endParaRPr lang="en-US"/>
          </a:p>
        </p:txBody>
      </p:sp>
      <p:sp>
        <p:nvSpPr>
          <p:cNvPr id="13" name="Slide Number Placeholder 12"/>
          <p:cNvSpPr>
            <a:spLocks noGrp="1"/>
          </p:cNvSpPr>
          <p:nvPr>
            <p:ph type="sldNum" sz="quarter" idx="11"/>
          </p:nvPr>
        </p:nvSpPr>
        <p:spPr>
          <a:xfrm>
            <a:off x="0" y="1752600"/>
            <a:ext cx="1402900" cy="701676"/>
          </a:xfrm>
        </p:spPr>
        <p:txBody>
          <a:bodyPr>
            <a:noAutofit/>
          </a:bodyPr>
          <a:lstStyle>
            <a:lvl1pPr>
              <a:defRPr sz="2400">
                <a:solidFill>
                  <a:srgbClr val="FFFFFF"/>
                </a:solidFill>
              </a:defRPr>
            </a:lvl1pPr>
          </a:lstStyle>
          <a:p>
            <a:fld id="{0956BDC8-7357-4CD5-AB4A-867E569FB139}"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9905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60188" y="1589567"/>
            <a:ext cx="420870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5246960" y="1589567"/>
            <a:ext cx="4208701"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fld id="{6C477DE8-0FD6-4612-840B-92B3F9305418}" type="datetimeFigureOut">
              <a:rPr lang="en-US" smtClean="0"/>
              <a:pPr>
                <a:defRPr/>
              </a:pPr>
              <a:t>3/20/2015</a:t>
            </a:fld>
            <a:endParaRPr lang="en-US"/>
          </a:p>
        </p:txBody>
      </p:sp>
      <p:sp>
        <p:nvSpPr>
          <p:cNvPr id="10" name="Slide Number Placeholder 9"/>
          <p:cNvSpPr>
            <a:spLocks noGrp="1"/>
          </p:cNvSpPr>
          <p:nvPr>
            <p:ph type="sldNum" sz="quarter" idx="16"/>
          </p:nvPr>
        </p:nvSpPr>
        <p:spPr/>
        <p:txBody>
          <a:bodyPr rtlCol="0"/>
          <a:lstStyle/>
          <a:p>
            <a:fld id="{BF35801A-591B-41A6-B0FF-6480664F127C}"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extLst>
      <p:ext uri="{BB962C8B-B14F-4D97-AF65-F5344CB8AC3E}">
        <p14:creationId xmlns:p14="http://schemas.microsoft.com/office/powerpoint/2010/main" val="171085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665" y="273050"/>
            <a:ext cx="8830019"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60188" y="2438400"/>
            <a:ext cx="4208701"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5198983" y="2438400"/>
            <a:ext cx="4208701"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fld id="{6998EE97-9632-4555-8529-B203F6F14EE6}" type="datetimeFigureOut">
              <a:rPr lang="en-US" smtClean="0"/>
              <a:pPr>
                <a:defRPr/>
              </a:pPr>
              <a:t>3/20/2015</a:t>
            </a:fld>
            <a:endParaRPr lang="en-US"/>
          </a:p>
        </p:txBody>
      </p:sp>
      <p:sp>
        <p:nvSpPr>
          <p:cNvPr id="12" name="Slide Number Placeholder 11"/>
          <p:cNvSpPr>
            <a:spLocks noGrp="1"/>
          </p:cNvSpPr>
          <p:nvPr>
            <p:ph type="sldNum" sz="quarter" idx="16"/>
          </p:nvPr>
        </p:nvSpPr>
        <p:spPr/>
        <p:txBody>
          <a:bodyPr rtlCol="0"/>
          <a:lstStyle/>
          <a:p>
            <a:fld id="{8EBA34BD-3C27-474F-8E4B-DD479FC5C890}"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60188" y="1752600"/>
            <a:ext cx="4208701"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5198983" y="1752600"/>
            <a:ext cx="4208701"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2260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E2D77FD-5ED7-4193-B9C0-E1D547F6300E}" type="datetimeFigureOut">
              <a:rPr lang="en-US" smtClean="0"/>
              <a:pPr>
                <a:defRPr/>
              </a:pPr>
              <a:t>3/20/2015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A4DFCBD-C0FF-4AB6-B14F-82E2F4A4A734}" type="slidenum">
              <a:rPr lang="en-US" smtClean="0"/>
              <a:pPr/>
              <a:t>‹#›</a:t>
            </a:fld>
            <a:endParaRPr lang="en-US"/>
          </a:p>
        </p:txBody>
      </p:sp>
    </p:spTree>
    <p:extLst>
      <p:ext uri="{BB962C8B-B14F-4D97-AF65-F5344CB8AC3E}">
        <p14:creationId xmlns:p14="http://schemas.microsoft.com/office/powerpoint/2010/main" val="245927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126CD5-E901-47CA-A6C2-6DBD60F5BFAD}" type="datetimeFigureOut">
              <a:rPr lang="en-US" smtClean="0"/>
              <a:pPr>
                <a:defRPr/>
              </a:pPr>
              <a:t>3/20/2015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77665" cy="381000"/>
          </a:xfrm>
        </p:spPr>
        <p:txBody>
          <a:bodyPr/>
          <a:lstStyle>
            <a:lvl1pPr>
              <a:defRPr>
                <a:solidFill>
                  <a:schemeClr val="tx2"/>
                </a:solidFill>
              </a:defRPr>
            </a:lvl1pPr>
          </a:lstStyle>
          <a:p>
            <a:fld id="{0EB91FBB-117E-4BD6-8880-8FEFBA2DC368}" type="slidenum">
              <a:rPr lang="en-US" smtClean="0"/>
              <a:pPr/>
              <a:t>‹#›</a:t>
            </a:fld>
            <a:endParaRPr lang="en-US"/>
          </a:p>
        </p:txBody>
      </p:sp>
    </p:spTree>
    <p:extLst>
      <p:ext uri="{BB962C8B-B14F-4D97-AF65-F5344CB8AC3E}">
        <p14:creationId xmlns:p14="http://schemas.microsoft.com/office/powerpoint/2010/main" val="383430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189" y="273050"/>
            <a:ext cx="8747495"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fld id="{2EEB4097-4AA4-4F2E-95A1-6A5E247A5B16}" type="datetimeFigureOut">
              <a:rPr lang="en-US" smtClean="0"/>
              <a:pPr>
                <a:defRPr/>
              </a:pPr>
              <a:t>3/20/2015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845B6CA-CE93-4BC0-A22E-85961E35041F}" type="slidenum">
              <a:rPr lang="en-US" smtClean="0"/>
              <a:pPr/>
              <a:t>‹#›</a:t>
            </a:fld>
            <a:endParaRPr lang="en-US"/>
          </a:p>
        </p:txBody>
      </p:sp>
      <p:sp>
        <p:nvSpPr>
          <p:cNvPr id="9" name="Content Placeholder 8"/>
          <p:cNvSpPr>
            <a:spLocks noGrp="1"/>
          </p:cNvSpPr>
          <p:nvPr>
            <p:ph sz="quarter" idx="1"/>
          </p:nvPr>
        </p:nvSpPr>
        <p:spPr>
          <a:xfrm>
            <a:off x="2558230" y="1752600"/>
            <a:ext cx="693197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63490" y="1755649"/>
            <a:ext cx="1749355"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317297763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2994" y="5486400"/>
            <a:ext cx="792226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903" y="4572000"/>
            <a:ext cx="9902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9903" y="4663440"/>
            <a:ext cx="158445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0" name="Rectangle 9"/>
          <p:cNvSpPr/>
          <p:nvPr/>
        </p:nvSpPr>
        <p:spPr>
          <a:xfrm>
            <a:off x="1673577" y="4654296"/>
            <a:ext cx="82292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 name="Title 1"/>
          <p:cNvSpPr>
            <a:spLocks noGrp="1"/>
          </p:cNvSpPr>
          <p:nvPr>
            <p:ph type="title"/>
          </p:nvPr>
        </p:nvSpPr>
        <p:spPr>
          <a:xfrm>
            <a:off x="1732994" y="4648200"/>
            <a:ext cx="792226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567947" y="0"/>
            <a:ext cx="108931"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12" name="Date Placeholder 11"/>
          <p:cNvSpPr>
            <a:spLocks noGrp="1"/>
          </p:cNvSpPr>
          <p:nvPr>
            <p:ph type="dt" sz="half" idx="10"/>
          </p:nvPr>
        </p:nvSpPr>
        <p:spPr>
          <a:xfrm>
            <a:off x="6766930" y="6248401"/>
            <a:ext cx="2888324" cy="365125"/>
          </a:xfrm>
        </p:spPr>
        <p:txBody>
          <a:bodyPr rtlCol="0"/>
          <a:lstStyle/>
          <a:p>
            <a:pPr>
              <a:defRPr/>
            </a:pPr>
            <a:fld id="{2DB9426C-DAA8-46B2-AD05-0779D8C17161}" type="datetimeFigureOut">
              <a:rPr lang="en-US" smtClean="0"/>
              <a:pPr>
                <a:defRPr/>
              </a:pPr>
              <a:t>3/20/2015</a:t>
            </a:fld>
            <a:endParaRPr lang="en-US"/>
          </a:p>
        </p:txBody>
      </p:sp>
      <p:sp>
        <p:nvSpPr>
          <p:cNvPr id="13" name="Slide Number Placeholder 12"/>
          <p:cNvSpPr>
            <a:spLocks noGrp="1"/>
          </p:cNvSpPr>
          <p:nvPr>
            <p:ph type="sldNum" sz="quarter" idx="11"/>
          </p:nvPr>
        </p:nvSpPr>
        <p:spPr>
          <a:xfrm>
            <a:off x="0" y="4667249"/>
            <a:ext cx="1567947" cy="663578"/>
          </a:xfrm>
        </p:spPr>
        <p:txBody>
          <a:bodyPr rtlCol="0"/>
          <a:lstStyle>
            <a:lvl1pPr>
              <a:defRPr sz="2800"/>
            </a:lvl1pPr>
          </a:lstStyle>
          <a:p>
            <a:fld id="{2F1CB002-08B1-4BC9-95D7-8F2AA3B58BED}" type="slidenum">
              <a:rPr lang="en-US" smtClean="0"/>
              <a:pPr/>
              <a:t>‹#›</a:t>
            </a:fld>
            <a:endParaRPr lang="en-US"/>
          </a:p>
        </p:txBody>
      </p:sp>
      <p:sp>
        <p:nvSpPr>
          <p:cNvPr id="14" name="Footer Placeholder 13"/>
          <p:cNvSpPr>
            <a:spLocks noGrp="1"/>
          </p:cNvSpPr>
          <p:nvPr>
            <p:ph type="ftr" sz="quarter" idx="12"/>
          </p:nvPr>
        </p:nvSpPr>
        <p:spPr>
          <a:xfrm>
            <a:off x="1732994" y="6248207"/>
            <a:ext cx="4951413" cy="365125"/>
          </a:xfrm>
        </p:spPr>
        <p:txBody>
          <a:bodyPr rtlCol="0"/>
          <a:lstStyle/>
          <a:p>
            <a:pPr>
              <a:defRPr/>
            </a:pPr>
            <a:endParaRPr lang="en-US"/>
          </a:p>
        </p:txBody>
      </p:sp>
      <p:sp>
        <p:nvSpPr>
          <p:cNvPr id="3" name="Picture Placeholder 2"/>
          <p:cNvSpPr>
            <a:spLocks noGrp="1"/>
          </p:cNvSpPr>
          <p:nvPr>
            <p:ph type="pic" idx="1"/>
          </p:nvPr>
        </p:nvSpPr>
        <p:spPr>
          <a:xfrm>
            <a:off x="1690082" y="0"/>
            <a:ext cx="8212743"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200730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188" y="228600"/>
            <a:ext cx="8830019"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63489" y="1600200"/>
            <a:ext cx="8830019"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601883" y="6248401"/>
            <a:ext cx="2888324" cy="365125"/>
          </a:xfrm>
          <a:prstGeom prst="rect">
            <a:avLst/>
          </a:prstGeom>
        </p:spPr>
        <p:txBody>
          <a:bodyPr vert="horz" anchor="ctr" anchorCtr="0"/>
          <a:lstStyle>
            <a:lvl1pPr algn="l">
              <a:defRPr sz="1400">
                <a:solidFill>
                  <a:schemeClr val="tx2"/>
                </a:solidFill>
              </a:defRPr>
            </a:lvl1pPr>
          </a:lstStyle>
          <a:p>
            <a:pPr>
              <a:defRPr/>
            </a:pPr>
            <a:fld id="{2EEB4097-4AA4-4F2E-95A1-6A5E247A5B16}" type="datetimeFigureOut">
              <a:rPr lang="en-US" smtClean="0"/>
              <a:pPr>
                <a:defRPr/>
              </a:pPr>
              <a:t>3/20/2015</a:t>
            </a:fld>
            <a:endParaRPr lang="en-US"/>
          </a:p>
        </p:txBody>
      </p:sp>
      <p:sp>
        <p:nvSpPr>
          <p:cNvPr id="3" name="Footer Placeholder 2"/>
          <p:cNvSpPr>
            <a:spLocks noGrp="1"/>
          </p:cNvSpPr>
          <p:nvPr>
            <p:ph type="ftr" sz="quarter" idx="3"/>
          </p:nvPr>
        </p:nvSpPr>
        <p:spPr>
          <a:xfrm>
            <a:off x="660189" y="6248207"/>
            <a:ext cx="5870958"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902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Rectangle 7"/>
          <p:cNvSpPr/>
          <p:nvPr/>
        </p:nvSpPr>
        <p:spPr>
          <a:xfrm>
            <a:off x="0" y="1280160"/>
            <a:ext cx="57766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639557" y="1280160"/>
            <a:ext cx="926326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3" name="Slide Number Placeholder 22"/>
          <p:cNvSpPr>
            <a:spLocks noGrp="1"/>
          </p:cNvSpPr>
          <p:nvPr>
            <p:ph type="sldNum" sz="quarter" idx="4"/>
          </p:nvPr>
        </p:nvSpPr>
        <p:spPr>
          <a:xfrm>
            <a:off x="0" y="1272222"/>
            <a:ext cx="577665" cy="244476"/>
          </a:xfrm>
          <a:prstGeom prst="rect">
            <a:avLst/>
          </a:prstGeom>
        </p:spPr>
        <p:txBody>
          <a:bodyPr vert="horz" anchor="ctr" anchorCtr="0">
            <a:normAutofit/>
          </a:bodyPr>
          <a:lstStyle>
            <a:lvl1pPr algn="ctr">
              <a:defRPr sz="1400" b="1">
                <a:solidFill>
                  <a:srgbClr val="FFFFFF"/>
                </a:solidFill>
              </a:defRPr>
            </a:lvl1pPr>
          </a:lstStyle>
          <a:p>
            <a:fld id="{8845B6CA-CE93-4BC0-A22E-85961E35041F}" type="slidenum">
              <a:rPr lang="en-US" smtClean="0"/>
              <a:pPr/>
              <a:t>‹#›</a:t>
            </a:fld>
            <a:endParaRPr lang="en-US"/>
          </a:p>
        </p:txBody>
      </p:sp>
    </p:spTree>
    <p:extLst>
      <p:ext uri="{BB962C8B-B14F-4D97-AF65-F5344CB8AC3E}">
        <p14:creationId xmlns:p14="http://schemas.microsoft.com/office/powerpoint/2010/main" val="6267227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Lst>
  <p:hf sldNum="0"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oleObject" Target="../embeddings/oleObject10.bin"/></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1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0.emf"/><Relationship Id="rId4" Type="http://schemas.openxmlformats.org/officeDocument/2006/relationships/oleObject" Target="../embeddings/oleObject14.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1.emf"/><Relationship Id="rId4" Type="http://schemas.openxmlformats.org/officeDocument/2006/relationships/oleObject" Target="../embeddings/oleObject15.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32.emf"/><Relationship Id="rId4" Type="http://schemas.openxmlformats.org/officeDocument/2006/relationships/oleObject" Target="../embeddings/oleObject16.bin"/></Relationships>
</file>

<file path=ppt/slides/_rels/slide1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ctrTitle"/>
          </p:nvPr>
        </p:nvSpPr>
        <p:spPr>
          <a:xfrm>
            <a:off x="2286000" y="3933056"/>
            <a:ext cx="7534302" cy="1447800"/>
          </a:xfrm>
        </p:spPr>
        <p:txBody>
          <a:bodyPr>
            <a:normAutofit/>
          </a:bodyPr>
          <a:lstStyle/>
          <a:p>
            <a:r>
              <a:rPr lang="en-US" dirty="0" smtClean="0">
                <a:solidFill>
                  <a:srgbClr val="724208"/>
                </a:solidFill>
              </a:rPr>
              <a:t>C Language programming</a:t>
            </a:r>
            <a:endParaRPr lang="en-US" dirty="0">
              <a:solidFill>
                <a:srgbClr val="724208"/>
              </a:solidFill>
            </a:endParaRPr>
          </a:p>
        </p:txBody>
      </p:sp>
      <p:sp>
        <p:nvSpPr>
          <p:cNvPr id="6" name="Rectangle 2"/>
          <p:cNvSpPr>
            <a:spLocks noGrp="1"/>
          </p:cNvSpPr>
          <p:nvPr>
            <p:ph type="subTitle" idx="1"/>
          </p:nvPr>
        </p:nvSpPr>
        <p:spPr>
          <a:xfrm>
            <a:off x="2566292" y="6050037"/>
            <a:ext cx="6705600" cy="685800"/>
          </a:xfrm>
        </p:spPr>
        <p:txBody>
          <a:bodyPr>
            <a:normAutofit fontScale="92500" lnSpcReduction="20000"/>
          </a:bodyPr>
          <a:lstStyle/>
          <a:p>
            <a:r>
              <a:rPr lang="en-US" dirty="0" err="1" smtClean="0"/>
              <a:t>Razvan</a:t>
            </a:r>
            <a:r>
              <a:rPr lang="en-US" dirty="0" smtClean="0"/>
              <a:t> </a:t>
            </a:r>
            <a:r>
              <a:rPr lang="en-US" dirty="0" err="1" smtClean="0"/>
              <a:t>Bogdan</a:t>
            </a:r>
            <a:r>
              <a:rPr lang="en-US" dirty="0" smtClean="0"/>
              <a:t/>
            </a:r>
            <a:br>
              <a:rPr lang="en-US" dirty="0" smtClean="0"/>
            </a:br>
            <a:r>
              <a:rPr lang="en-US" dirty="0" smtClean="0"/>
              <a:t>Embedded Systems</a:t>
            </a:r>
          </a:p>
        </p:txBody>
      </p:sp>
    </p:spTree>
    <p:extLst>
      <p:ext uri="{BB962C8B-B14F-4D97-AF65-F5344CB8AC3E}">
        <p14:creationId xmlns:p14="http://schemas.microsoft.com/office/powerpoint/2010/main" val="161722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381125"/>
            <a:ext cx="7416800" cy="5143500"/>
          </a:xfrm>
        </p:spPr>
        <p:txBody>
          <a:bodyPr>
            <a:normAutofit/>
          </a:bodyPr>
          <a:lstStyle/>
          <a:p>
            <a:pPr eaLnBrk="1" hangingPunct="1">
              <a:buFont typeface="Wingdings" panose="05000000000000000000" pitchFamily="2" charset="2"/>
              <a:buChar char="q"/>
              <a:defRPr/>
            </a:pPr>
            <a:r>
              <a:rPr lang="en-US" sz="2400" b="1" dirty="0" smtClean="0"/>
              <a:t>Variable Data Identifiers</a:t>
            </a:r>
            <a:r>
              <a:rPr lang="en-US" sz="2400" b="1" dirty="0"/>
              <a:t>:</a:t>
            </a:r>
          </a:p>
          <a:p>
            <a:pPr lvl="1" eaLnBrk="1" hangingPunct="1">
              <a:buFont typeface="Arial" charset="0"/>
              <a:buChar char="–"/>
              <a:defRPr/>
            </a:pPr>
            <a:r>
              <a:rPr lang="en-US" sz="2000" dirty="0" smtClean="0"/>
              <a:t>Identifiers which represent variable data values, called </a:t>
            </a:r>
            <a:r>
              <a:rPr lang="en-US" sz="2000" dirty="0" smtClean="0">
                <a:solidFill>
                  <a:srgbClr val="FF0000"/>
                </a:solidFill>
              </a:rPr>
              <a:t>variables</a:t>
            </a:r>
            <a:r>
              <a:rPr lang="en-US" sz="2000" dirty="0" smtClean="0"/>
              <a:t>, require portions of memory which can be altered during the execution of the program</a:t>
            </a:r>
          </a:p>
          <a:p>
            <a:pPr lvl="1" eaLnBrk="1" hangingPunct="1">
              <a:buFont typeface="Arial" charset="0"/>
              <a:buChar char="–"/>
              <a:defRPr/>
            </a:pPr>
            <a:r>
              <a:rPr lang="en-US" sz="2000" dirty="0" smtClean="0"/>
              <a:t>The compiler will allocate a block of its data memory space, usually in RAM, for each variable identifier</a:t>
            </a:r>
          </a:p>
          <a:p>
            <a:pPr lvl="2" eaLnBrk="1" hangingPunct="1">
              <a:buFont typeface="Arial" charset="0"/>
              <a:buChar char="•"/>
              <a:defRPr/>
            </a:pPr>
            <a:r>
              <a:rPr lang="en-US" sz="2000" b="1" dirty="0" smtClean="0"/>
              <a:t>Example</a:t>
            </a:r>
            <a:r>
              <a:rPr lang="en-US" sz="2000" dirty="0" smtClean="0"/>
              <a:t>: </a:t>
            </a:r>
            <a:r>
              <a:rPr lang="en-US" sz="2000" b="1" dirty="0" smtClean="0"/>
              <a:t>variable declaration</a:t>
            </a:r>
          </a:p>
          <a:p>
            <a:pPr lvl="2" eaLnBrk="1" hangingPunct="1">
              <a:buFont typeface="Wingdings" pitchFamily="2" charset="2"/>
              <a:buNone/>
              <a:defRPr/>
            </a:pPr>
            <a:r>
              <a:rPr lang="en-US" sz="2000" dirty="0" smtClean="0"/>
              <a:t>	</a:t>
            </a:r>
            <a:r>
              <a:rPr lang="en-US" sz="2000" i="1" dirty="0" err="1" smtClean="0"/>
              <a:t>int</a:t>
            </a:r>
            <a:r>
              <a:rPr lang="en-US" sz="2000" i="1" dirty="0" smtClean="0"/>
              <a:t> </a:t>
            </a:r>
            <a:r>
              <a:rPr lang="en-US" sz="2000" i="1" dirty="0" err="1" smtClean="0"/>
              <a:t>currentTemperature</a:t>
            </a:r>
            <a:r>
              <a:rPr lang="en-US" sz="2000" i="1" dirty="0" smtClean="0"/>
              <a:t>; /* will cause the compiler to allocate a single byte of RAM */</a:t>
            </a:r>
          </a:p>
          <a:p>
            <a:pPr lvl="1" eaLnBrk="1" hangingPunct="1">
              <a:buFont typeface="Arial" charset="0"/>
              <a:buChar char="–"/>
              <a:defRPr/>
            </a:pPr>
            <a:r>
              <a:rPr lang="en-US" sz="2000" dirty="0" smtClean="0"/>
              <a:t>The keyword </a:t>
            </a:r>
            <a:r>
              <a:rPr lang="en-US" sz="2000" i="1" dirty="0" err="1" smtClean="0">
                <a:solidFill>
                  <a:srgbClr val="FF0000"/>
                </a:solidFill>
              </a:rPr>
              <a:t>int</a:t>
            </a:r>
            <a:r>
              <a:rPr lang="en-US" sz="2000" dirty="0" smtClean="0"/>
              <a:t> in the variable declaration tells the compiler that </a:t>
            </a:r>
            <a:r>
              <a:rPr lang="en-US" sz="2000" i="1" dirty="0" err="1" smtClean="0"/>
              <a:t>currentTemperature</a:t>
            </a:r>
            <a:r>
              <a:rPr lang="en-US" sz="2000" dirty="0" smtClean="0"/>
              <a:t> will contain an integer value and will require a single byte of RAM to contain this value</a:t>
            </a:r>
          </a:p>
        </p:txBody>
      </p:sp>
      <p:sp>
        <p:nvSpPr>
          <p:cNvPr id="21508"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1509"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4451" name="Rectangle 3"/>
          <p:cNvSpPr>
            <a:spLocks noGrp="1" noChangeArrowheads="1"/>
          </p:cNvSpPr>
          <p:nvPr>
            <p:ph sz="quarter" idx="1"/>
          </p:nvPr>
        </p:nvSpPr>
        <p:spPr>
          <a:xfrm>
            <a:off x="2071688" y="1412875"/>
            <a:ext cx="7559675" cy="3859213"/>
          </a:xfrm>
        </p:spPr>
        <p:txBody>
          <a:bodyPr>
            <a:normAutofit lnSpcReduction="10000"/>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solidFill>
                  <a:srgbClr val="FF0000"/>
                </a:solidFill>
              </a:rPr>
              <a:t>A pointer to a variable declared as const can only be assigned to a pointer that is also declared as const.</a:t>
            </a:r>
          </a:p>
          <a:p>
            <a:pPr marL="466725" indent="-466725" eaLnBrk="1" hangingPunct="1"/>
            <a:r>
              <a:rPr lang="en-US" sz="2300" b="1" smtClean="0"/>
              <a:t>Example:</a:t>
            </a:r>
            <a:r>
              <a:rPr lang="en-US" sz="2300" smtClean="0"/>
              <a:t>	</a:t>
            </a:r>
          </a:p>
          <a:p>
            <a:pPr marL="466725" indent="-466725" eaLnBrk="1" hangingPunct="1">
              <a:buFont typeface="Wingdings" panose="05000000000000000000" pitchFamily="2" charset="2"/>
              <a:buNone/>
            </a:pPr>
            <a:r>
              <a:rPr lang="en-US" sz="2300" smtClean="0"/>
              <a:t>		int a; int *p; const int *q;</a:t>
            </a:r>
          </a:p>
          <a:p>
            <a:pPr marL="466725" indent="-466725" eaLnBrk="1" hangingPunct="1">
              <a:buFont typeface="Wingdings" panose="05000000000000000000" pitchFamily="2" charset="2"/>
              <a:buNone/>
            </a:pPr>
            <a:r>
              <a:rPr lang="en-US" sz="2300" smtClean="0"/>
              <a:t>		const int *ptr = &amp;a;	// Pointer to constant data</a:t>
            </a:r>
          </a:p>
          <a:p>
            <a:pPr marL="466725" indent="-466725" eaLnBrk="1" hangingPunct="1">
              <a:buFont typeface="Wingdings" panose="05000000000000000000" pitchFamily="2" charset="2"/>
              <a:buNone/>
            </a:pPr>
            <a:r>
              <a:rPr lang="en-US" sz="2300" smtClean="0"/>
              <a:t>		*ptr = 1;       		// </a:t>
            </a:r>
            <a:r>
              <a:rPr lang="en-US" sz="2300" smtClean="0">
                <a:solidFill>
                  <a:srgbClr val="FF0000"/>
                </a:solidFill>
              </a:rPr>
              <a:t>Error</a:t>
            </a:r>
          </a:p>
          <a:p>
            <a:pPr marL="466725" indent="-466725" eaLnBrk="1" hangingPunct="1">
              <a:buFont typeface="Wingdings" panose="05000000000000000000" pitchFamily="2" charset="2"/>
              <a:buNone/>
            </a:pPr>
            <a:r>
              <a:rPr lang="en-US" sz="2300" smtClean="0"/>
              <a:t>		ptr =p;    		// </a:t>
            </a:r>
            <a:r>
              <a:rPr lang="en-US" sz="2300" smtClean="0">
                <a:solidFill>
                  <a:srgbClr val="FF0000"/>
                </a:solidFill>
              </a:rPr>
              <a:t>Error</a:t>
            </a:r>
          </a:p>
          <a:p>
            <a:pPr marL="466725" indent="-466725" eaLnBrk="1" hangingPunct="1">
              <a:buFont typeface="Wingdings" panose="05000000000000000000" pitchFamily="2" charset="2"/>
              <a:buNone/>
            </a:pPr>
            <a:r>
              <a:rPr lang="en-US" sz="2300" smtClean="0"/>
              <a:t>		ptr =q;    		// Legal</a:t>
            </a:r>
          </a:p>
        </p:txBody>
      </p:sp>
      <p:sp>
        <p:nvSpPr>
          <p:cNvPr id="1044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44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5475" name="Rectangle 3"/>
          <p:cNvSpPr>
            <a:spLocks noGrp="1" noChangeArrowheads="1"/>
          </p:cNvSpPr>
          <p:nvPr>
            <p:ph sz="quarter" idx="1"/>
          </p:nvPr>
        </p:nvSpPr>
        <p:spPr>
          <a:xfrm>
            <a:off x="2071688" y="1412875"/>
            <a:ext cx="6923087" cy="2473325"/>
          </a:xfrm>
        </p:spPr>
        <p:txBody>
          <a:bodyPr>
            <a:normAutofit lnSpcReduction="10000"/>
          </a:bodyPr>
          <a:lstStyle/>
          <a:p>
            <a:pPr eaLnBrk="1" hangingPunct="1"/>
            <a:r>
              <a:rPr lang="en-US" sz="2800" b="1" smtClean="0"/>
              <a:t>Pointers scaling</a:t>
            </a:r>
          </a:p>
          <a:p>
            <a:pPr eaLnBrk="1" hangingPunct="1"/>
            <a:endParaRPr lang="en-US" sz="2800" b="1" smtClean="0"/>
          </a:p>
          <a:p>
            <a:pPr eaLnBrk="1" hangingPunct="1">
              <a:buFont typeface="Wingdings" panose="05000000000000000000" pitchFamily="2" charset="2"/>
              <a:buChar char="§"/>
            </a:pPr>
            <a:r>
              <a:rPr lang="en-US" sz="2300" smtClean="0"/>
              <a:t>The type of the object a pointer points to serves the compiler as a basis for relative address calculations using pointer addition, subtraction, increment, and decrement.</a:t>
            </a:r>
          </a:p>
        </p:txBody>
      </p:sp>
      <p:sp>
        <p:nvSpPr>
          <p:cNvPr id="1054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547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6499" name="Rectangle 2"/>
          <p:cNvSpPr>
            <a:spLocks noGrp="1" noChangeArrowheads="1"/>
          </p:cNvSpPr>
          <p:nvPr>
            <p:ph sz="quarter" idx="1"/>
          </p:nvPr>
        </p:nvSpPr>
        <p:spPr>
          <a:xfrm>
            <a:off x="2071688" y="1412875"/>
            <a:ext cx="6923087" cy="4443413"/>
          </a:xfrm>
        </p:spPr>
        <p:txBody>
          <a:bodyPr>
            <a:normAutofit lnSpcReduction="10000"/>
          </a:bodyPr>
          <a:lstStyle/>
          <a:p>
            <a:pPr eaLnBrk="1" hangingPunct="1"/>
            <a:r>
              <a:rPr lang="en-US" sz="2300" b="1" smtClean="0"/>
              <a:t>Pointers scaling</a:t>
            </a:r>
            <a:endParaRPr lang="en-US" sz="2300" smtClean="0"/>
          </a:p>
          <a:p>
            <a:pPr eaLnBrk="1" hangingPunct="1">
              <a:lnSpc>
                <a:spcPct val="80000"/>
              </a:lnSpc>
            </a:pPr>
            <a:r>
              <a:rPr lang="en-US" sz="2300" b="1" smtClean="0"/>
              <a:t>Example:</a:t>
            </a:r>
          </a:p>
          <a:p>
            <a:pPr eaLnBrk="1" hangingPunct="1">
              <a:lnSpc>
                <a:spcPct val="80000"/>
              </a:lnSpc>
              <a:buFont typeface="Wingdings" panose="05000000000000000000" pitchFamily="2" charset="2"/>
              <a:buNone/>
            </a:pPr>
            <a:r>
              <a:rPr lang="en-US" sz="2300" smtClean="0"/>
              <a:t>		long *sl_ptr = 0x4000;</a:t>
            </a:r>
          </a:p>
          <a:p>
            <a:pPr eaLnBrk="1" hangingPunct="1">
              <a:lnSpc>
                <a:spcPct val="80000"/>
              </a:lnSpc>
              <a:buFont typeface="Wingdings" panose="05000000000000000000" pitchFamily="2" charset="2"/>
              <a:buNone/>
            </a:pPr>
            <a:r>
              <a:rPr lang="en-US" sz="2300" smtClean="0"/>
              <a:t>		char *sc_ptr;</a:t>
            </a:r>
          </a:p>
          <a:p>
            <a:pPr eaLnBrk="1" hangingPunct="1">
              <a:lnSpc>
                <a:spcPct val="80000"/>
              </a:lnSpc>
              <a:buFont typeface="Wingdings" panose="05000000000000000000" pitchFamily="2" charset="2"/>
              <a:buNone/>
            </a:pPr>
            <a:r>
              <a:rPr lang="en-US" sz="2300" smtClean="0"/>
              <a:t>		sc_ptr++ = (char *)(sl_ptr + 2);</a:t>
            </a:r>
          </a:p>
          <a:p>
            <a:pPr eaLnBrk="1" hangingPunct="1">
              <a:lnSpc>
                <a:spcPct val="80000"/>
              </a:lnSpc>
              <a:buFont typeface="Wingdings" panose="05000000000000000000" pitchFamily="2" charset="2"/>
              <a:buNone/>
            </a:pPr>
            <a:r>
              <a:rPr lang="en-US" sz="2300" smtClean="0"/>
              <a:t>	will result in</a:t>
            </a:r>
          </a:p>
          <a:p>
            <a:pPr eaLnBrk="1" hangingPunct="1">
              <a:lnSpc>
                <a:spcPct val="80000"/>
              </a:lnSpc>
              <a:buFont typeface="Wingdings" panose="05000000000000000000" pitchFamily="2" charset="2"/>
              <a:buNone/>
            </a:pPr>
            <a:r>
              <a:rPr lang="en-US" sz="2300" smtClean="0"/>
              <a:t>		tmp = sl_ptr   + 2*sizeof(long)</a:t>
            </a:r>
          </a:p>
          <a:p>
            <a:pPr eaLnBrk="1" hangingPunct="1">
              <a:lnSpc>
                <a:spcPct val="80000"/>
              </a:lnSpc>
              <a:buFont typeface="Wingdings" panose="05000000000000000000" pitchFamily="2" charset="2"/>
              <a:buNone/>
            </a:pPr>
            <a:r>
              <a:rPr lang="en-US" sz="2300" smtClean="0"/>
              <a:t>		       = 0x4000 + 2*4</a:t>
            </a:r>
          </a:p>
          <a:p>
            <a:pPr eaLnBrk="1" hangingPunct="1">
              <a:lnSpc>
                <a:spcPct val="80000"/>
              </a:lnSpc>
              <a:buFont typeface="Wingdings" panose="05000000000000000000" pitchFamily="2" charset="2"/>
              <a:buNone/>
            </a:pPr>
            <a:r>
              <a:rPr lang="en-US" sz="2300" smtClean="0"/>
              <a:t>		       = 0x4008 		=&gt; sc_ptr</a:t>
            </a:r>
          </a:p>
          <a:p>
            <a:pPr eaLnBrk="1" hangingPunct="1">
              <a:lnSpc>
                <a:spcPct val="80000"/>
              </a:lnSpc>
              <a:buFont typeface="Wingdings" panose="05000000000000000000" pitchFamily="2" charset="2"/>
              <a:buNone/>
            </a:pPr>
            <a:r>
              <a:rPr lang="en-US" sz="2300" smtClean="0"/>
              <a:t>	  	sc_ptr++ = 0x4008 + 1*sizeof(char)</a:t>
            </a:r>
          </a:p>
          <a:p>
            <a:pPr eaLnBrk="1" hangingPunct="1">
              <a:lnSpc>
                <a:spcPct val="80000"/>
              </a:lnSpc>
              <a:buFont typeface="Wingdings" panose="05000000000000000000" pitchFamily="2" charset="2"/>
              <a:buNone/>
            </a:pPr>
            <a:r>
              <a:rPr lang="en-US" sz="2300" smtClean="0"/>
              <a:t>		       = 0x4008 + 1*1</a:t>
            </a:r>
          </a:p>
          <a:p>
            <a:pPr eaLnBrk="1" hangingPunct="1">
              <a:lnSpc>
                <a:spcPct val="80000"/>
              </a:lnSpc>
              <a:buFont typeface="Wingdings" panose="05000000000000000000" pitchFamily="2" charset="2"/>
              <a:buNone/>
            </a:pPr>
            <a:r>
              <a:rPr lang="en-US" sz="2300" smtClean="0"/>
              <a:t>		       = 0x4009 		=&gt; sc_ptr</a:t>
            </a:r>
          </a:p>
        </p:txBody>
      </p:sp>
      <p:sp>
        <p:nvSpPr>
          <p:cNvPr id="1065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65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7523" name="Rectangle 2"/>
          <p:cNvSpPr>
            <a:spLocks noGrp="1" noChangeArrowheads="1"/>
          </p:cNvSpPr>
          <p:nvPr>
            <p:ph sz="quarter" idx="1"/>
          </p:nvPr>
        </p:nvSpPr>
        <p:spPr>
          <a:xfrm>
            <a:off x="2071688" y="1412875"/>
            <a:ext cx="6923087" cy="4735513"/>
          </a:xfrm>
        </p:spPr>
        <p:txBody>
          <a:bodyPr/>
          <a:lstStyle/>
          <a:p>
            <a:pPr eaLnBrk="1" hangingPunct="1"/>
            <a:r>
              <a:rPr lang="en-US" sz="2300" b="1" smtClean="0"/>
              <a:t>Pointers and Function Arguments</a:t>
            </a:r>
          </a:p>
          <a:p>
            <a:pPr eaLnBrk="1" hangingPunct="1">
              <a:buFont typeface="Wingdings" panose="05000000000000000000" pitchFamily="2" charset="2"/>
              <a:buChar char="§"/>
            </a:pPr>
            <a:r>
              <a:rPr lang="en-US" sz="2300" smtClean="0"/>
              <a:t>Pointer  arguments  enable a function to access  and  change objects in the function that called it. For instance, a sorting routine might exchange two out-of-order elements with a function called swap:</a:t>
            </a:r>
          </a:p>
          <a:p>
            <a:pPr eaLnBrk="1" hangingPunct="1">
              <a:buFont typeface="Wingdings" panose="05000000000000000000" pitchFamily="2" charset="2"/>
              <a:buNone/>
            </a:pPr>
            <a:r>
              <a:rPr lang="en-US" sz="2300" smtClean="0"/>
              <a:t>		</a:t>
            </a:r>
            <a:r>
              <a:rPr lang="en-US" sz="2300" i="1" smtClean="0">
                <a:solidFill>
                  <a:srgbClr val="0070C0"/>
                </a:solidFill>
              </a:rPr>
              <a:t>swap(&amp;a, &amp;b);</a:t>
            </a:r>
          </a:p>
          <a:p>
            <a:pPr eaLnBrk="1" hangingPunct="1">
              <a:buFont typeface="Wingdings" panose="05000000000000000000" pitchFamily="2" charset="2"/>
              <a:buChar char="§"/>
            </a:pPr>
            <a:r>
              <a:rPr lang="en-US" sz="2300" smtClean="0"/>
              <a:t>Since the operator </a:t>
            </a:r>
            <a:r>
              <a:rPr lang="en-US" sz="2300" smtClean="0">
                <a:solidFill>
                  <a:srgbClr val="FF0000"/>
                </a:solidFill>
              </a:rPr>
              <a:t>&amp; produces the address of a variable,  &amp;a is a pointer to a</a:t>
            </a:r>
            <a:r>
              <a:rPr lang="en-US" sz="2300" smtClean="0"/>
              <a:t>. </a:t>
            </a:r>
          </a:p>
          <a:p>
            <a:pPr eaLnBrk="1" hangingPunct="1">
              <a:buFont typeface="Wingdings" panose="05000000000000000000" pitchFamily="2" charset="2"/>
              <a:buChar char="§"/>
            </a:pPr>
            <a:r>
              <a:rPr lang="en-US" sz="2300" smtClean="0"/>
              <a:t>the parameters are declared to be pointers, and the operands are accessed indirectly through them.</a:t>
            </a:r>
          </a:p>
        </p:txBody>
      </p:sp>
      <p:sp>
        <p:nvSpPr>
          <p:cNvPr id="1075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75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8547" name="Rectangle 2"/>
          <p:cNvSpPr>
            <a:spLocks noGrp="1" noChangeArrowheads="1"/>
          </p:cNvSpPr>
          <p:nvPr>
            <p:ph sz="quarter" idx="1"/>
          </p:nvPr>
        </p:nvSpPr>
        <p:spPr>
          <a:xfrm>
            <a:off x="2071688" y="1412875"/>
            <a:ext cx="7594600" cy="4810125"/>
          </a:xfrm>
        </p:spPr>
        <p:txBody>
          <a:bodyPr/>
          <a:lstStyle/>
          <a:p>
            <a:pPr eaLnBrk="1" hangingPunct="1"/>
            <a:r>
              <a:rPr lang="en-US" sz="2300" b="1" smtClean="0"/>
              <a:t>Pointers and Function Arguments</a:t>
            </a:r>
          </a:p>
          <a:p>
            <a:pPr eaLnBrk="1" hangingPunct="1"/>
            <a:endParaRPr lang="en-US" sz="2300" b="1" smtClean="0"/>
          </a:p>
          <a:p>
            <a:pPr eaLnBrk="1" hangingPunct="1">
              <a:buFont typeface="Wingdings" panose="05000000000000000000" pitchFamily="2" charset="2"/>
              <a:buNone/>
            </a:pPr>
            <a:r>
              <a:rPr lang="en-US" sz="2300" smtClean="0"/>
              <a:t>void swap(int *px, int *py)   /* interchange *px and *py */</a:t>
            </a:r>
          </a:p>
          <a:p>
            <a:pPr eaLnBrk="1" hangingPunct="1">
              <a:buFont typeface="Wingdings" panose="05000000000000000000" pitchFamily="2" charset="2"/>
              <a:buNone/>
            </a:pPr>
            <a:r>
              <a:rPr lang="en-US" sz="2300" smtClean="0"/>
              <a:t>{</a:t>
            </a:r>
          </a:p>
          <a:p>
            <a:pPr eaLnBrk="1" hangingPunct="1">
              <a:buFont typeface="Wingdings" panose="05000000000000000000" pitchFamily="2" charset="2"/>
              <a:buNone/>
            </a:pPr>
            <a:r>
              <a:rPr lang="en-US" sz="2300" smtClean="0"/>
              <a:t>		int temp;</a:t>
            </a:r>
          </a:p>
          <a:p>
            <a:pPr eaLnBrk="1" hangingPunct="1">
              <a:buFont typeface="Wingdings" panose="05000000000000000000" pitchFamily="2" charset="2"/>
              <a:buNone/>
            </a:pPr>
            <a:r>
              <a:rPr lang="en-US" sz="2300" smtClean="0"/>
              <a:t>		temp = *px;</a:t>
            </a:r>
          </a:p>
          <a:p>
            <a:pPr eaLnBrk="1" hangingPunct="1">
              <a:buFont typeface="Wingdings" panose="05000000000000000000" pitchFamily="2" charset="2"/>
              <a:buNone/>
            </a:pPr>
            <a:r>
              <a:rPr lang="en-US" sz="2300" smtClean="0"/>
              <a:t>		*px = *py;</a:t>
            </a:r>
          </a:p>
          <a:p>
            <a:pPr eaLnBrk="1" hangingPunct="1">
              <a:buFont typeface="Wingdings" panose="05000000000000000000" pitchFamily="2" charset="2"/>
              <a:buNone/>
            </a:pPr>
            <a:r>
              <a:rPr lang="en-US" sz="2300" smtClean="0"/>
              <a:t>		*py = temp;</a:t>
            </a:r>
          </a:p>
          <a:p>
            <a:pPr eaLnBrk="1" hangingPunct="1">
              <a:buFont typeface="Wingdings" panose="05000000000000000000" pitchFamily="2" charset="2"/>
              <a:buNone/>
            </a:pPr>
            <a:r>
              <a:rPr lang="en-US" sz="2300" smtClean="0"/>
              <a:t>}</a:t>
            </a:r>
          </a:p>
          <a:p>
            <a:pPr eaLnBrk="1" hangingPunct="1"/>
            <a:endParaRPr lang="en-US" sz="2300" b="1" smtClean="0"/>
          </a:p>
        </p:txBody>
      </p:sp>
      <p:sp>
        <p:nvSpPr>
          <p:cNvPr id="1085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85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09571" name="Rectangle 2"/>
          <p:cNvSpPr>
            <a:spLocks noGrp="1" noChangeArrowheads="1"/>
          </p:cNvSpPr>
          <p:nvPr>
            <p:ph sz="quarter" idx="1"/>
          </p:nvPr>
        </p:nvSpPr>
        <p:spPr>
          <a:xfrm>
            <a:off x="2071688" y="1412875"/>
            <a:ext cx="7308850" cy="479266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400" smtClean="0"/>
              <a:t>Any operation which can be achieved by array  subscripting can also be done with pointers.</a:t>
            </a:r>
          </a:p>
          <a:p>
            <a:pPr eaLnBrk="1" hangingPunct="1">
              <a:buFont typeface="Wingdings" panose="05000000000000000000" pitchFamily="2" charset="2"/>
              <a:buChar char="§"/>
            </a:pPr>
            <a:r>
              <a:rPr lang="en-US" sz="2400" smtClean="0"/>
              <a:t>The  pointer version  will  in  general  be  faster</a:t>
            </a:r>
          </a:p>
          <a:p>
            <a:pPr eaLnBrk="1" hangingPunct="1"/>
            <a:r>
              <a:rPr lang="en-US" sz="2400" smtClean="0"/>
              <a:t>The declaration </a:t>
            </a:r>
          </a:p>
          <a:p>
            <a:pPr eaLnBrk="1" hangingPunct="1">
              <a:buFont typeface="Wingdings" panose="05000000000000000000" pitchFamily="2" charset="2"/>
              <a:buNone/>
            </a:pPr>
            <a:r>
              <a:rPr lang="en-US" sz="2400" b="1" smtClean="0"/>
              <a:t>		int a[10]</a:t>
            </a:r>
          </a:p>
          <a:p>
            <a:pPr eaLnBrk="1" hangingPunct="1">
              <a:buFont typeface="Wingdings" panose="05000000000000000000" pitchFamily="2" charset="2"/>
              <a:buNone/>
            </a:pPr>
            <a:r>
              <a:rPr lang="en-US" sz="2400" smtClean="0"/>
              <a:t>	defines an array a of size 10,  that is a block of 10 consecutive objects named a[0],  a[1], ..., a[9].</a:t>
            </a:r>
            <a:r>
              <a:rPr lang="en-US" sz="2300" smtClean="0"/>
              <a:t> </a:t>
            </a:r>
          </a:p>
        </p:txBody>
      </p:sp>
      <p:sp>
        <p:nvSpPr>
          <p:cNvPr id="1095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95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0595" name="Rectangle 2"/>
          <p:cNvSpPr>
            <a:spLocks noGrp="1" noChangeArrowheads="1"/>
          </p:cNvSpPr>
          <p:nvPr>
            <p:ph sz="quarter" idx="1"/>
          </p:nvPr>
        </p:nvSpPr>
        <p:spPr>
          <a:xfrm>
            <a:off x="2071688" y="1412875"/>
            <a:ext cx="6923087" cy="495141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The  notation </a:t>
            </a:r>
            <a:r>
              <a:rPr lang="en-US" sz="2300" b="1" smtClean="0"/>
              <a:t>a[i]</a:t>
            </a:r>
            <a:r>
              <a:rPr lang="en-US" sz="2300" smtClean="0"/>
              <a:t> refers to the</a:t>
            </a:r>
            <a:r>
              <a:rPr lang="en-US" sz="2300" b="1" smtClean="0"/>
              <a:t> i</a:t>
            </a:r>
            <a:r>
              <a:rPr lang="en-US" sz="2300" smtClean="0"/>
              <a:t>-th element of the array If  pa is a pointer to an integer, declared as</a:t>
            </a:r>
          </a:p>
          <a:p>
            <a:pPr eaLnBrk="1" hangingPunct="1">
              <a:buFont typeface="Wingdings" panose="05000000000000000000" pitchFamily="2" charset="2"/>
              <a:buNone/>
            </a:pPr>
            <a:r>
              <a:rPr lang="en-US" sz="2300" b="1" smtClean="0"/>
              <a:t>		int *pa</a:t>
            </a:r>
          </a:p>
          <a:p>
            <a:pPr eaLnBrk="1" hangingPunct="1">
              <a:buFont typeface="Wingdings" panose="05000000000000000000" pitchFamily="2" charset="2"/>
              <a:buNone/>
            </a:pPr>
            <a:r>
              <a:rPr lang="en-US" sz="2300" smtClean="0"/>
              <a:t>	then the assignment</a:t>
            </a:r>
          </a:p>
          <a:p>
            <a:pPr eaLnBrk="1" hangingPunct="1">
              <a:buFont typeface="Wingdings" panose="05000000000000000000" pitchFamily="2" charset="2"/>
              <a:buNone/>
            </a:pPr>
            <a:r>
              <a:rPr lang="en-US" sz="2300" smtClean="0"/>
              <a:t>		</a:t>
            </a:r>
            <a:r>
              <a:rPr lang="en-US" sz="2300" b="1" smtClean="0"/>
              <a:t>pa = &amp;a[0];</a:t>
            </a:r>
          </a:p>
          <a:p>
            <a:pPr eaLnBrk="1" hangingPunct="1">
              <a:buFont typeface="Wingdings" panose="05000000000000000000" pitchFamily="2" charset="2"/>
              <a:buNone/>
            </a:pPr>
            <a:r>
              <a:rPr lang="en-US" sz="2300" smtClean="0"/>
              <a:t>	sets pa to point to element zero of </a:t>
            </a:r>
            <a:r>
              <a:rPr lang="en-US" sz="2300" b="1" smtClean="0"/>
              <a:t>a</a:t>
            </a:r>
            <a:r>
              <a:rPr lang="en-US" sz="2300" smtClean="0"/>
              <a:t>:</a:t>
            </a:r>
          </a:p>
          <a:p>
            <a:pPr eaLnBrk="1" hangingPunct="1">
              <a:buFont typeface="Wingdings" panose="05000000000000000000" pitchFamily="2" charset="2"/>
              <a:buNone/>
            </a:pPr>
            <a:r>
              <a:rPr lang="en-US" sz="2300" b="1" smtClean="0"/>
              <a:t>		pa</a:t>
            </a:r>
            <a:r>
              <a:rPr lang="en-US" sz="2300" smtClean="0"/>
              <a:t> contains the address of </a:t>
            </a:r>
            <a:r>
              <a:rPr lang="en-US" sz="2300" b="1" smtClean="0"/>
              <a:t>a[0]</a:t>
            </a:r>
            <a:r>
              <a:rPr lang="en-US" sz="2300" smtClean="0"/>
              <a:t>.</a:t>
            </a:r>
          </a:p>
          <a:p>
            <a:pPr eaLnBrk="1" hangingPunct="1">
              <a:buFont typeface="Wingdings" panose="05000000000000000000" pitchFamily="2" charset="2"/>
              <a:buNone/>
            </a:pPr>
            <a:r>
              <a:rPr lang="en-US" sz="2300" smtClean="0"/>
              <a:t>	Now the assignment </a:t>
            </a:r>
            <a:r>
              <a:rPr lang="en-US" sz="2300" b="1" smtClean="0"/>
              <a:t>x = *pa</a:t>
            </a:r>
            <a:r>
              <a:rPr lang="en-US" sz="2300" smtClean="0"/>
              <a:t> will copy the contents of </a:t>
            </a:r>
            <a:r>
              <a:rPr lang="en-US" sz="2300" b="1" smtClean="0"/>
              <a:t>a[0]</a:t>
            </a:r>
            <a:r>
              <a:rPr lang="en-US" sz="2300" smtClean="0"/>
              <a:t> into </a:t>
            </a:r>
            <a:r>
              <a:rPr lang="en-US" sz="2300" b="1" smtClean="0"/>
              <a:t>x</a:t>
            </a:r>
            <a:r>
              <a:rPr lang="en-US" sz="2300" smtClean="0"/>
              <a:t>.</a:t>
            </a:r>
          </a:p>
        </p:txBody>
      </p:sp>
      <p:sp>
        <p:nvSpPr>
          <p:cNvPr id="1105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05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1619" name="Rectangle 2"/>
          <p:cNvSpPr>
            <a:spLocks noGrp="1" noChangeArrowheads="1"/>
          </p:cNvSpPr>
          <p:nvPr>
            <p:ph sz="quarter" idx="1"/>
          </p:nvPr>
        </p:nvSpPr>
        <p:spPr>
          <a:xfrm>
            <a:off x="2071688" y="1412875"/>
            <a:ext cx="6923087" cy="4710113"/>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If  </a:t>
            </a:r>
            <a:r>
              <a:rPr lang="en-US" sz="2300" b="1" smtClean="0"/>
              <a:t>pa</a:t>
            </a:r>
            <a:r>
              <a:rPr lang="en-US" sz="2300" smtClean="0"/>
              <a:t>  points to a particular element of an  array,  then  by definition: </a:t>
            </a:r>
          </a:p>
          <a:p>
            <a:pPr lvl="1" eaLnBrk="1" hangingPunct="1"/>
            <a:r>
              <a:rPr lang="en-US" sz="2300" b="1" smtClean="0"/>
              <a:t>pa+1 </a:t>
            </a:r>
            <a:r>
              <a:rPr lang="en-US" sz="2300" smtClean="0"/>
              <a:t> points  to  the next  element, </a:t>
            </a:r>
            <a:r>
              <a:rPr lang="en-US" sz="2300" b="1" smtClean="0"/>
              <a:t> pa-i</a:t>
            </a:r>
            <a:r>
              <a:rPr lang="en-US" sz="2300" smtClean="0"/>
              <a:t>  points  </a:t>
            </a:r>
            <a:r>
              <a:rPr lang="en-US" sz="2300" b="1" smtClean="0"/>
              <a:t>i </a:t>
            </a:r>
            <a:r>
              <a:rPr lang="en-US" sz="2300" smtClean="0"/>
              <a:t>elements before </a:t>
            </a:r>
            <a:r>
              <a:rPr lang="en-US" sz="2300" b="1" smtClean="0"/>
              <a:t>pa</a:t>
            </a:r>
            <a:r>
              <a:rPr lang="en-US" sz="2300" smtClean="0"/>
              <a:t>, and </a:t>
            </a:r>
          </a:p>
          <a:p>
            <a:pPr lvl="1" eaLnBrk="1" hangingPunct="1"/>
            <a:r>
              <a:rPr lang="en-US" sz="2300" b="1" smtClean="0"/>
              <a:t>pa+i</a:t>
            </a:r>
            <a:r>
              <a:rPr lang="en-US" sz="2300" smtClean="0"/>
              <a:t> points </a:t>
            </a:r>
            <a:r>
              <a:rPr lang="en-US" sz="2300" b="1" smtClean="0"/>
              <a:t>i</a:t>
            </a:r>
            <a:r>
              <a:rPr lang="en-US" sz="2300" smtClean="0"/>
              <a:t> elements after. </a:t>
            </a:r>
          </a:p>
          <a:p>
            <a:pPr eaLnBrk="1" hangingPunct="1">
              <a:buFont typeface="Wingdings" panose="05000000000000000000" pitchFamily="2" charset="2"/>
              <a:buNone/>
            </a:pPr>
            <a:r>
              <a:rPr lang="en-US" sz="2300" smtClean="0"/>
              <a:t>	Thus, if </a:t>
            </a:r>
            <a:r>
              <a:rPr lang="en-US" sz="2300" b="1" smtClean="0"/>
              <a:t>pa </a:t>
            </a:r>
            <a:r>
              <a:rPr lang="en-US" sz="2300" smtClean="0"/>
              <a:t>points to </a:t>
            </a:r>
            <a:r>
              <a:rPr lang="en-US" sz="2300" b="1" smtClean="0"/>
              <a:t>a[0], then *(pa+1)</a:t>
            </a:r>
          </a:p>
          <a:p>
            <a:pPr eaLnBrk="1" hangingPunct="1">
              <a:buFont typeface="Wingdings" panose="05000000000000000000" pitchFamily="2" charset="2"/>
              <a:buNone/>
            </a:pPr>
            <a:r>
              <a:rPr lang="en-US" sz="2300" smtClean="0"/>
              <a:t>	refers to the contents of </a:t>
            </a:r>
            <a:r>
              <a:rPr lang="en-US" sz="2300" b="1" smtClean="0"/>
              <a:t>a[1],</a:t>
            </a:r>
            <a:r>
              <a:rPr lang="en-US" sz="2300" smtClean="0"/>
              <a:t>  </a:t>
            </a:r>
            <a:r>
              <a:rPr lang="en-US" sz="2300" b="1" smtClean="0"/>
              <a:t>pa+1 </a:t>
            </a:r>
            <a:r>
              <a:rPr lang="en-US" sz="2300" smtClean="0"/>
              <a:t>is the address of </a:t>
            </a:r>
            <a:r>
              <a:rPr lang="en-US" sz="2300" b="1" smtClean="0"/>
              <a:t>a[i]</a:t>
            </a:r>
            <a:r>
              <a:rPr lang="en-US" sz="2300" smtClean="0"/>
              <a:t>, and </a:t>
            </a:r>
            <a:r>
              <a:rPr lang="en-US" sz="2300" b="1" smtClean="0"/>
              <a:t>*(pa+i)</a:t>
            </a:r>
            <a:r>
              <a:rPr lang="en-US" sz="2300" smtClean="0"/>
              <a:t> is the contents of </a:t>
            </a:r>
            <a:r>
              <a:rPr lang="en-US" sz="2300" b="1" smtClean="0"/>
              <a:t>a[i]</a:t>
            </a:r>
            <a:r>
              <a:rPr lang="en-US" sz="2300" smtClean="0"/>
              <a:t>.</a:t>
            </a:r>
          </a:p>
        </p:txBody>
      </p:sp>
      <p:sp>
        <p:nvSpPr>
          <p:cNvPr id="1116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16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2643" name="Rectangle 2"/>
          <p:cNvSpPr>
            <a:spLocks noGrp="1" noChangeArrowheads="1"/>
          </p:cNvSpPr>
          <p:nvPr>
            <p:ph sz="quarter" idx="1"/>
          </p:nvPr>
        </p:nvSpPr>
        <p:spPr>
          <a:xfrm>
            <a:off x="2071688" y="1412875"/>
            <a:ext cx="6923087" cy="4395788"/>
          </a:xfrm>
        </p:spPr>
        <p:txBody>
          <a:bodyPr/>
          <a:lstStyle/>
          <a:p>
            <a:pPr eaLnBrk="1" hangingPunct="1"/>
            <a:r>
              <a:rPr lang="en-US" sz="2600" b="1" smtClean="0"/>
              <a:t>Pointers and Arrays </a:t>
            </a:r>
          </a:p>
          <a:p>
            <a:pPr eaLnBrk="1" hangingPunct="1">
              <a:buFont typeface="Wingdings" panose="05000000000000000000" pitchFamily="2" charset="2"/>
              <a:buChar char="§"/>
            </a:pPr>
            <a:r>
              <a:rPr lang="en-US" sz="2300" smtClean="0"/>
              <a:t>By definition, the value of a variable or expression of type array is </a:t>
            </a:r>
            <a:r>
              <a:rPr lang="en-US" sz="2300" i="1" smtClean="0"/>
              <a:t>the address of element zero of the  array</a:t>
            </a:r>
            <a:r>
              <a:rPr lang="en-US" sz="2300" smtClean="0"/>
              <a:t>.  Thus after the assignment     </a:t>
            </a:r>
          </a:p>
          <a:p>
            <a:pPr eaLnBrk="1" hangingPunct="1">
              <a:buFont typeface="Wingdings" panose="05000000000000000000" pitchFamily="2" charset="2"/>
              <a:buNone/>
            </a:pPr>
            <a:r>
              <a:rPr lang="en-US" sz="2300" b="1" smtClean="0"/>
              <a:t>		pa = &amp;a[0]</a:t>
            </a:r>
          </a:p>
          <a:p>
            <a:pPr eaLnBrk="1" hangingPunct="1">
              <a:buFont typeface="Wingdings" panose="05000000000000000000" pitchFamily="2" charset="2"/>
              <a:buNone/>
            </a:pPr>
            <a:r>
              <a:rPr lang="en-US" sz="2300" b="1" smtClean="0"/>
              <a:t>		pa </a:t>
            </a:r>
            <a:r>
              <a:rPr lang="en-US" sz="2300" smtClean="0"/>
              <a:t> and </a:t>
            </a:r>
            <a:r>
              <a:rPr lang="en-US" sz="2300" b="1" smtClean="0"/>
              <a:t>a</a:t>
            </a:r>
            <a:r>
              <a:rPr lang="en-US" sz="2300" smtClean="0"/>
              <a:t> have identical values</a:t>
            </a:r>
          </a:p>
          <a:p>
            <a:pPr eaLnBrk="1" hangingPunct="1">
              <a:buFont typeface="Wingdings" panose="05000000000000000000" pitchFamily="2" charset="2"/>
              <a:buChar char="§"/>
            </a:pPr>
            <a:r>
              <a:rPr lang="en-US" sz="2300" smtClean="0"/>
              <a:t>The  assignment </a:t>
            </a:r>
            <a:r>
              <a:rPr lang="en-US" sz="2300" b="1" smtClean="0"/>
              <a:t>pa=&amp;a[0]</a:t>
            </a:r>
            <a:r>
              <a:rPr lang="en-US" sz="2300" smtClean="0"/>
              <a:t> can also be  written as </a:t>
            </a:r>
            <a:r>
              <a:rPr lang="en-US" sz="2300" b="1" smtClean="0"/>
              <a:t>pa = a;</a:t>
            </a:r>
          </a:p>
        </p:txBody>
      </p:sp>
      <p:sp>
        <p:nvSpPr>
          <p:cNvPr id="1126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26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3667" name="Rectangle 2"/>
          <p:cNvSpPr>
            <a:spLocks noGrp="1" noChangeArrowheads="1"/>
          </p:cNvSpPr>
          <p:nvPr>
            <p:ph sz="quarter" idx="1"/>
          </p:nvPr>
        </p:nvSpPr>
        <p:spPr>
          <a:xfrm>
            <a:off x="2022475" y="981075"/>
            <a:ext cx="6923088" cy="427038"/>
          </a:xfrm>
        </p:spPr>
        <p:txBody>
          <a:bodyPr>
            <a:normAutofit fontScale="92500" lnSpcReduction="10000"/>
          </a:bodyPr>
          <a:lstStyle/>
          <a:p>
            <a:pPr eaLnBrk="1" hangingPunct="1"/>
            <a:r>
              <a:rPr lang="en-US" sz="2600" b="1" smtClean="0"/>
              <a:t>Pointers and Arrays </a:t>
            </a:r>
          </a:p>
        </p:txBody>
      </p:sp>
      <p:pic>
        <p:nvPicPr>
          <p:cNvPr id="113668" name="Picture 5" descr="array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350" y="1571625"/>
            <a:ext cx="4243388"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367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125538"/>
            <a:ext cx="7416800" cy="5213350"/>
          </a:xfrm>
        </p:spPr>
        <p:txBody>
          <a:bodyPr>
            <a:normAutofit/>
          </a:bodyPr>
          <a:lstStyle/>
          <a:p>
            <a:pPr marL="466725" indent="-466725" eaLnBrk="1" hangingPunct="1">
              <a:buFont typeface="Arial" charset="0"/>
              <a:buChar char="•"/>
              <a:defRPr/>
            </a:pPr>
            <a:r>
              <a:rPr lang="en-US" sz="2400" b="1" dirty="0" smtClean="0"/>
              <a:t>Constant Data Identifiers:</a:t>
            </a:r>
            <a:endParaRPr lang="en-US" sz="2400" b="1" dirty="0"/>
          </a:p>
          <a:p>
            <a:pPr lvl="1" eaLnBrk="1" hangingPunct="1">
              <a:buFont typeface="Arial" charset="0"/>
              <a:buChar char="–"/>
              <a:defRPr/>
            </a:pPr>
            <a:r>
              <a:rPr lang="en-US" sz="2000" dirty="0" smtClean="0"/>
              <a:t>allocated from computer program memory space </a:t>
            </a:r>
          </a:p>
          <a:p>
            <a:pPr lvl="1" eaLnBrk="1" hangingPunct="1">
              <a:buFont typeface="Arial" charset="0"/>
              <a:buChar char="–"/>
              <a:defRPr/>
            </a:pPr>
            <a:r>
              <a:rPr lang="en-US" sz="2000" dirty="0" smtClean="0"/>
              <a:t>constant data values do not require alterable memory: once the value of a constant has been written in memory it need never change =&gt; the compiler will allocate a block of its program memory space, usually in ROM, for each of these identifiers (most of the cases)</a:t>
            </a:r>
          </a:p>
          <a:p>
            <a:pPr lvl="2" eaLnBrk="1" hangingPunct="1">
              <a:buFont typeface="Arial" charset="0"/>
              <a:buChar char="•"/>
              <a:defRPr/>
            </a:pPr>
            <a:r>
              <a:rPr lang="en-US" sz="2000" b="1" dirty="0" smtClean="0"/>
              <a:t>Example</a:t>
            </a:r>
            <a:r>
              <a:rPr lang="en-US" sz="2000" dirty="0" smtClean="0"/>
              <a:t>: </a:t>
            </a:r>
            <a:r>
              <a:rPr lang="en-US" sz="2000" b="1" dirty="0" smtClean="0"/>
              <a:t>constant data value declaration</a:t>
            </a:r>
          </a:p>
          <a:p>
            <a:pPr lvl="2" eaLnBrk="1" hangingPunct="1">
              <a:buFont typeface="Wingdings" pitchFamily="2" charset="2"/>
              <a:buNone/>
              <a:defRPr/>
            </a:pPr>
            <a:r>
              <a:rPr lang="en-US" sz="2000" dirty="0" smtClean="0"/>
              <a:t>	</a:t>
            </a:r>
            <a:r>
              <a:rPr lang="en-US" sz="2000" i="1" dirty="0" smtClean="0"/>
              <a:t>const </a:t>
            </a:r>
            <a:r>
              <a:rPr lang="en-US" sz="2000" i="1" dirty="0" err="1" smtClean="0"/>
              <a:t>int</a:t>
            </a:r>
            <a:r>
              <a:rPr lang="en-US" sz="2000" i="1" dirty="0" smtClean="0"/>
              <a:t> </a:t>
            </a:r>
            <a:r>
              <a:rPr lang="en-US" sz="2000" i="1" dirty="0" err="1" smtClean="0"/>
              <a:t>maxTemperature</a:t>
            </a:r>
            <a:r>
              <a:rPr lang="en-US" sz="2000" i="1" dirty="0" smtClean="0"/>
              <a:t> = 20; </a:t>
            </a:r>
          </a:p>
          <a:p>
            <a:pPr lvl="1" eaLnBrk="1" hangingPunct="1">
              <a:buFont typeface="Arial" charset="0"/>
              <a:buChar char="–"/>
              <a:defRPr/>
            </a:pPr>
            <a:r>
              <a:rPr lang="en-US" sz="2000" dirty="0" smtClean="0"/>
              <a:t>the keyword </a:t>
            </a:r>
            <a:r>
              <a:rPr lang="en-US" sz="2000" i="1" dirty="0" smtClean="0">
                <a:solidFill>
                  <a:srgbClr val="FF0000"/>
                </a:solidFill>
              </a:rPr>
              <a:t>const</a:t>
            </a:r>
            <a:r>
              <a:rPr lang="en-US" sz="2000" dirty="0" smtClean="0"/>
              <a:t> tells the compiler that the identifier is a constant and that a single byte in ROM should be reserved to contain the value 20 </a:t>
            </a:r>
          </a:p>
          <a:p>
            <a:pPr lvl="1" eaLnBrk="1" hangingPunct="1">
              <a:buFont typeface="Arial" charset="0"/>
              <a:buChar char="–"/>
              <a:defRPr/>
            </a:pPr>
            <a:r>
              <a:rPr lang="en-US" sz="2000" dirty="0" smtClean="0"/>
              <a:t>when the identifier </a:t>
            </a:r>
            <a:r>
              <a:rPr lang="en-US" sz="2000" i="1" dirty="0" err="1" smtClean="0"/>
              <a:t>maxTemperature</a:t>
            </a:r>
            <a:r>
              <a:rPr lang="en-US" sz="2000" dirty="0" smtClean="0"/>
              <a:t> is used in the program it refers to the memory location in ROM which contains the value 20.</a:t>
            </a:r>
          </a:p>
        </p:txBody>
      </p:sp>
      <p:sp>
        <p:nvSpPr>
          <p:cNvPr id="22532"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2533"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8196" name="Rectangle 2"/>
          <p:cNvSpPr>
            <a:spLocks noGrp="1" noChangeArrowheads="1"/>
          </p:cNvSpPr>
          <p:nvPr>
            <p:ph sz="quarter" idx="1"/>
          </p:nvPr>
        </p:nvSpPr>
        <p:spPr>
          <a:xfrm>
            <a:off x="2071688" y="1412875"/>
            <a:ext cx="6923087" cy="4659313"/>
          </a:xfrm>
        </p:spPr>
        <p:txBody>
          <a:bodyPr/>
          <a:lstStyle/>
          <a:p>
            <a:pPr eaLnBrk="1" hangingPunct="1"/>
            <a:r>
              <a:rPr lang="en-US" sz="2600" b="1" smtClean="0"/>
              <a:t>Arrays of Pointers</a:t>
            </a:r>
          </a:p>
          <a:p>
            <a:pPr lvl="1" eaLnBrk="1" hangingPunct="1"/>
            <a:r>
              <a:rPr lang="en-US" sz="2000" smtClean="0"/>
              <a:t>The most common use for an array of pointers is to use an array of pointers to type char which are pointed to strings. This technique can be used to send messages to a screen.</a:t>
            </a:r>
            <a:endParaRPr lang="en-US" sz="1900" b="1" smtClean="0"/>
          </a:p>
        </p:txBody>
      </p:sp>
      <p:sp>
        <p:nvSpPr>
          <p:cNvPr id="819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8194" name="Object 2"/>
          <p:cNvGraphicFramePr>
            <a:graphicFrameLocks noChangeAspect="1"/>
          </p:cNvGraphicFramePr>
          <p:nvPr/>
        </p:nvGraphicFramePr>
        <p:xfrm>
          <a:off x="5237163" y="3000375"/>
          <a:ext cx="4351337" cy="4294188"/>
        </p:xfrm>
        <a:graphic>
          <a:graphicData uri="http://schemas.openxmlformats.org/presentationml/2006/ole">
            <mc:AlternateContent xmlns:mc="http://schemas.openxmlformats.org/markup-compatibility/2006">
              <mc:Choice xmlns:v="urn:schemas-microsoft-com:vml" Requires="v">
                <p:oleObj spid="_x0000_s8239" name="Visio" r:id="rId4" imgW="3092470" imgH="3262908" progId="Visio.Drawing.11">
                  <p:embed/>
                </p:oleObj>
              </mc:Choice>
              <mc:Fallback>
                <p:oleObj name="Visio" r:id="rId4" imgW="3092470" imgH="326290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3000375"/>
                        <a:ext cx="4351337"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6"/>
          <p:cNvSpPr>
            <a:spLocks noChangeArrowheads="1"/>
          </p:cNvSpPr>
          <p:nvPr/>
        </p:nvSpPr>
        <p:spPr bwMode="auto">
          <a:xfrm>
            <a:off x="2736850" y="3714750"/>
            <a:ext cx="2428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r>
              <a:rPr lang="en-US" sz="1800"/>
              <a:t> the array is declared in main but the array is passed to a function where the values of the pointers are assigned</a:t>
            </a:r>
          </a:p>
          <a:p>
            <a:pPr algn="ctr" eaLnBrk="1" hangingPunct="1">
              <a:buFont typeface="Wingdings" panose="05000000000000000000" pitchFamily="2" charset="2"/>
              <a:buNone/>
            </a:pPr>
            <a:r>
              <a:rPr lang="en-US" sz="1400" i="1"/>
              <a:t>(about functions – a little bit later </a:t>
            </a:r>
            <a:r>
              <a:rPr lang="en-US" sz="1400">
                <a:sym typeface="Wingdings" panose="05000000000000000000" pitchFamily="2" charset="2"/>
              </a:rPr>
              <a:t></a:t>
            </a:r>
            <a:r>
              <a:rPr lang="en-US" sz="1400" i="1"/>
              <a:t>)</a:t>
            </a:r>
          </a:p>
        </p:txBody>
      </p:sp>
      <p:sp>
        <p:nvSpPr>
          <p:cNvPr id="819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4691" name="Rectangle 2"/>
          <p:cNvSpPr>
            <a:spLocks noGrp="1" noChangeArrowheads="1"/>
          </p:cNvSpPr>
          <p:nvPr>
            <p:ph sz="quarter" idx="1"/>
          </p:nvPr>
        </p:nvSpPr>
        <p:spPr>
          <a:xfrm>
            <a:off x="2071688" y="1412875"/>
            <a:ext cx="6923087" cy="4516438"/>
          </a:xfrm>
        </p:spPr>
        <p:txBody>
          <a:bodyPr/>
          <a:lstStyle/>
          <a:p>
            <a:pPr eaLnBrk="1" hangingPunct="1"/>
            <a:r>
              <a:rPr lang="en-US" sz="2300" b="1" smtClean="0"/>
              <a:t>Pointers vs. Multi-dimensional Arrays </a:t>
            </a:r>
          </a:p>
          <a:p>
            <a:pPr eaLnBrk="1" hangingPunct="1">
              <a:buFont typeface="Wingdings" panose="05000000000000000000" pitchFamily="2" charset="2"/>
              <a:buChar char="§"/>
            </a:pPr>
            <a:r>
              <a:rPr lang="en-US" sz="2300" smtClean="0"/>
              <a:t>Given the declarations</a:t>
            </a:r>
          </a:p>
          <a:p>
            <a:pPr eaLnBrk="1" hangingPunct="1">
              <a:buFont typeface="Wingdings" panose="05000000000000000000" pitchFamily="2" charset="2"/>
              <a:buNone/>
            </a:pPr>
            <a:r>
              <a:rPr lang="en-US" sz="2300" smtClean="0"/>
              <a:t>		int a[10] [20];</a:t>
            </a:r>
          </a:p>
          <a:p>
            <a:pPr eaLnBrk="1" hangingPunct="1">
              <a:buFont typeface="Wingdings" panose="05000000000000000000" pitchFamily="2" charset="2"/>
              <a:buNone/>
            </a:pPr>
            <a:r>
              <a:rPr lang="en-US" sz="2300" smtClean="0"/>
              <a:t>		int *b[10];	</a:t>
            </a:r>
          </a:p>
          <a:p>
            <a:pPr eaLnBrk="1" hangingPunct="1">
              <a:buFont typeface="Wingdings" panose="05000000000000000000" pitchFamily="2" charset="2"/>
              <a:buChar char="§"/>
            </a:pPr>
            <a:r>
              <a:rPr lang="en-US" sz="2300" smtClean="0"/>
              <a:t>Array </a:t>
            </a:r>
            <a:r>
              <a:rPr lang="en-US" sz="2300" b="1" smtClean="0"/>
              <a:t>a</a:t>
            </a:r>
            <a:r>
              <a:rPr lang="en-US" sz="2300" smtClean="0"/>
              <a:t> is a true two-dimensional: 200 int-sized locations  have been set aside, and the calculation  </a:t>
            </a:r>
            <a:r>
              <a:rPr lang="en-US" sz="2300" b="1" smtClean="0"/>
              <a:t>20xrow+col</a:t>
            </a:r>
            <a:r>
              <a:rPr lang="en-US" sz="2300" smtClean="0"/>
              <a:t> is used to  find  the  element </a:t>
            </a:r>
            <a:r>
              <a:rPr lang="en-US" sz="2300" b="1" smtClean="0"/>
              <a:t>a[row,col]</a:t>
            </a:r>
          </a:p>
          <a:p>
            <a:pPr eaLnBrk="1" hangingPunct="1">
              <a:buFont typeface="Wingdings" panose="05000000000000000000" pitchFamily="2" charset="2"/>
              <a:buChar char="§"/>
            </a:pPr>
            <a:r>
              <a:rPr lang="en-US" sz="2400" smtClean="0"/>
              <a:t>For </a:t>
            </a:r>
            <a:r>
              <a:rPr lang="en-US" sz="2400" b="1" smtClean="0"/>
              <a:t>b</a:t>
            </a:r>
            <a:r>
              <a:rPr lang="en-US" sz="2400" smtClean="0"/>
              <a:t>, the definition only allocates 10 pointers  and  does not initialize them;  initialization must  be done explicitly, either syntactically or with code.</a:t>
            </a:r>
          </a:p>
          <a:p>
            <a:pPr eaLnBrk="1" hangingPunct="1">
              <a:buFont typeface="Wingdings" panose="05000000000000000000" pitchFamily="2" charset="2"/>
              <a:buChar char="l"/>
            </a:pPr>
            <a:endParaRPr lang="en-US" sz="2300" b="1" smtClean="0"/>
          </a:p>
        </p:txBody>
      </p:sp>
      <p:sp>
        <p:nvSpPr>
          <p:cNvPr id="1146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46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5715" name="Rectangle 2"/>
          <p:cNvSpPr>
            <a:spLocks noGrp="1" noChangeArrowheads="1"/>
          </p:cNvSpPr>
          <p:nvPr>
            <p:ph sz="quarter" idx="1"/>
          </p:nvPr>
        </p:nvSpPr>
        <p:spPr>
          <a:xfrm>
            <a:off x="2071688" y="1412875"/>
            <a:ext cx="6923087" cy="1741488"/>
          </a:xfrm>
        </p:spPr>
        <p:txBody>
          <a:bodyPr>
            <a:normAutofit lnSpcReduction="10000"/>
          </a:bodyPr>
          <a:lstStyle/>
          <a:p>
            <a:pPr eaLnBrk="1" hangingPunct="1"/>
            <a:r>
              <a:rPr lang="en-US" sz="2300" b="1" smtClean="0"/>
              <a:t>Pointers vs. Multi-dimensional Arrays </a:t>
            </a:r>
          </a:p>
          <a:p>
            <a:pPr eaLnBrk="1" hangingPunct="1">
              <a:buFont typeface="Wingdings" panose="05000000000000000000" pitchFamily="2" charset="2"/>
              <a:buNone/>
            </a:pPr>
            <a:r>
              <a:rPr lang="en-US" sz="2300" smtClean="0"/>
              <a:t>	char array [3][12] = {“The Course\n”, </a:t>
            </a:r>
          </a:p>
          <a:p>
            <a:pPr eaLnBrk="1" hangingPunct="1">
              <a:buFont typeface="Wingdings" panose="05000000000000000000" pitchFamily="2" charset="2"/>
              <a:buNone/>
            </a:pPr>
            <a:r>
              <a:rPr lang="en-US" sz="2300" smtClean="0"/>
              <a:t>				“is\n”,</a:t>
            </a:r>
          </a:p>
          <a:p>
            <a:pPr eaLnBrk="1" hangingPunct="1">
              <a:buFont typeface="Wingdings" panose="05000000000000000000" pitchFamily="2" charset="2"/>
              <a:buNone/>
            </a:pPr>
            <a:r>
              <a:rPr lang="en-US" sz="2300" smtClean="0"/>
              <a:t>				“boring\n”};</a:t>
            </a:r>
          </a:p>
        </p:txBody>
      </p:sp>
      <p:graphicFrame>
        <p:nvGraphicFramePr>
          <p:cNvPr id="366651" name="Group 59"/>
          <p:cNvGraphicFramePr>
            <a:graphicFrameLocks noGrp="1"/>
          </p:cNvGraphicFramePr>
          <p:nvPr/>
        </p:nvGraphicFramePr>
        <p:xfrm>
          <a:off x="3511550" y="3573463"/>
          <a:ext cx="5100638" cy="1263651"/>
        </p:xfrm>
        <a:graphic>
          <a:graphicData uri="http://schemas.openxmlformats.org/drawingml/2006/table">
            <a:tbl>
              <a:tblPr/>
              <a:tblGrid>
                <a:gridCol w="425450"/>
                <a:gridCol w="425450"/>
                <a:gridCol w="425450"/>
                <a:gridCol w="423863"/>
                <a:gridCol w="425450"/>
                <a:gridCol w="425450"/>
                <a:gridCol w="425450"/>
                <a:gridCol w="423862"/>
                <a:gridCol w="425450"/>
                <a:gridCol w="425450"/>
                <a:gridCol w="425450"/>
                <a:gridCol w="423863"/>
              </a:tblGrid>
              <a:tr h="4206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70" name="Text Box 60"/>
          <p:cNvSpPr txBox="1">
            <a:spLocks noChangeArrowheads="1"/>
          </p:cNvSpPr>
          <p:nvPr/>
        </p:nvSpPr>
        <p:spPr bwMode="auto">
          <a:xfrm>
            <a:off x="2214563" y="3556000"/>
            <a:ext cx="10334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t>array[2]</a:t>
            </a:r>
          </a:p>
          <a:p>
            <a:pPr eaLnBrk="1" hangingPunct="1">
              <a:buFont typeface="Wingdings" panose="05000000000000000000" pitchFamily="2" charset="2"/>
              <a:buNone/>
            </a:pPr>
            <a:r>
              <a:rPr lang="en-US"/>
              <a:t>array[1]</a:t>
            </a:r>
          </a:p>
          <a:p>
            <a:pPr eaLnBrk="1" hangingPunct="1">
              <a:buFont typeface="Wingdings" panose="05000000000000000000" pitchFamily="2" charset="2"/>
              <a:buNone/>
            </a:pPr>
            <a:r>
              <a:rPr lang="en-US"/>
              <a:t>array[0]</a:t>
            </a:r>
          </a:p>
        </p:txBody>
      </p:sp>
      <p:sp>
        <p:nvSpPr>
          <p:cNvPr id="11577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5772" name="Text Box 5"/>
          <p:cNvSpPr txBox="1">
            <a:spLocks noChangeArrowheads="1"/>
          </p:cNvSpPr>
          <p:nvPr/>
        </p:nvSpPr>
        <p:spPr bwMode="auto">
          <a:xfrm>
            <a:off x="0" y="4714875"/>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6739" name="Rectangle 2"/>
          <p:cNvSpPr>
            <a:spLocks noGrp="1" noChangeArrowheads="1"/>
          </p:cNvSpPr>
          <p:nvPr>
            <p:ph sz="quarter" idx="1"/>
          </p:nvPr>
        </p:nvSpPr>
        <p:spPr>
          <a:xfrm>
            <a:off x="2071688" y="1412875"/>
            <a:ext cx="6923087" cy="1741488"/>
          </a:xfrm>
        </p:spPr>
        <p:txBody>
          <a:bodyPr>
            <a:normAutofit lnSpcReduction="10000"/>
          </a:bodyPr>
          <a:lstStyle/>
          <a:p>
            <a:pPr eaLnBrk="1" hangingPunct="1"/>
            <a:r>
              <a:rPr lang="en-US" sz="2300" b="1" smtClean="0"/>
              <a:t>Pointers vs. Multi-dimensional Arrays </a:t>
            </a:r>
          </a:p>
          <a:p>
            <a:pPr eaLnBrk="1" hangingPunct="1">
              <a:buFont typeface="Wingdings" panose="05000000000000000000" pitchFamily="2" charset="2"/>
              <a:buNone/>
            </a:pPr>
            <a:r>
              <a:rPr lang="en-US" sz="2300" smtClean="0"/>
              <a:t>	char *array[] = {“The Course\n”, </a:t>
            </a:r>
          </a:p>
          <a:p>
            <a:pPr eaLnBrk="1" hangingPunct="1">
              <a:buFont typeface="Wingdings" panose="05000000000000000000" pitchFamily="2" charset="2"/>
              <a:buNone/>
            </a:pPr>
            <a:r>
              <a:rPr lang="en-US" sz="2300" smtClean="0"/>
              <a:t>				“is\n”, </a:t>
            </a:r>
          </a:p>
          <a:p>
            <a:pPr eaLnBrk="1" hangingPunct="1">
              <a:buFont typeface="Wingdings" panose="05000000000000000000" pitchFamily="2" charset="2"/>
              <a:buNone/>
            </a:pPr>
            <a:r>
              <a:rPr lang="en-US" sz="2300" smtClean="0"/>
              <a:t>				“boring\n”};</a:t>
            </a:r>
          </a:p>
        </p:txBody>
      </p:sp>
      <p:graphicFrame>
        <p:nvGraphicFramePr>
          <p:cNvPr id="367801" name="Group 185"/>
          <p:cNvGraphicFramePr>
            <a:graphicFrameLocks noGrp="1"/>
          </p:cNvGraphicFramePr>
          <p:nvPr/>
        </p:nvGraphicFramePr>
        <p:xfrm>
          <a:off x="3511550" y="3573463"/>
          <a:ext cx="3400425" cy="420687"/>
        </p:xfrm>
        <a:graphic>
          <a:graphicData uri="http://schemas.openxmlformats.org/drawingml/2006/table">
            <a:tbl>
              <a:tblPr/>
              <a:tblGrid>
                <a:gridCol w="425450"/>
                <a:gridCol w="425450"/>
                <a:gridCol w="425450"/>
                <a:gridCol w="423863"/>
                <a:gridCol w="425450"/>
                <a:gridCol w="425450"/>
                <a:gridCol w="425450"/>
                <a:gridCol w="423862"/>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60" name="Text Box 59"/>
          <p:cNvSpPr txBox="1">
            <a:spLocks noChangeArrowheads="1"/>
          </p:cNvSpPr>
          <p:nvPr/>
        </p:nvSpPr>
        <p:spPr bwMode="auto">
          <a:xfrm>
            <a:off x="2214563" y="3627438"/>
            <a:ext cx="10334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t>array[2]</a:t>
            </a:r>
          </a:p>
          <a:p>
            <a:pPr eaLnBrk="1" hangingPunct="1">
              <a:buFont typeface="Wingdings" panose="05000000000000000000" pitchFamily="2" charset="2"/>
              <a:buNone/>
            </a:pPr>
            <a:r>
              <a:rPr lang="en-US"/>
              <a:t>array[1]</a:t>
            </a:r>
          </a:p>
          <a:p>
            <a:pPr eaLnBrk="1" hangingPunct="1">
              <a:buFont typeface="Wingdings" panose="05000000000000000000" pitchFamily="2" charset="2"/>
              <a:buNone/>
            </a:pPr>
            <a:r>
              <a:rPr lang="en-US"/>
              <a:t>array[0]</a:t>
            </a:r>
          </a:p>
        </p:txBody>
      </p:sp>
      <p:graphicFrame>
        <p:nvGraphicFramePr>
          <p:cNvPr id="367742" name="Group 126"/>
          <p:cNvGraphicFramePr>
            <a:graphicFrameLocks noGrp="1"/>
          </p:cNvGraphicFramePr>
          <p:nvPr/>
        </p:nvGraphicFramePr>
        <p:xfrm>
          <a:off x="3511550" y="4087813"/>
          <a:ext cx="1700213" cy="420687"/>
        </p:xfrm>
        <a:graphic>
          <a:graphicData uri="http://schemas.openxmlformats.org/drawingml/2006/table">
            <a:tbl>
              <a:tblPr/>
              <a:tblGrid>
                <a:gridCol w="425450"/>
                <a:gridCol w="425450"/>
                <a:gridCol w="425450"/>
                <a:gridCol w="423863"/>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7800" name="Group 184"/>
          <p:cNvGraphicFramePr>
            <a:graphicFrameLocks noGrp="1"/>
          </p:cNvGraphicFramePr>
          <p:nvPr/>
        </p:nvGraphicFramePr>
        <p:xfrm>
          <a:off x="3522663" y="4592638"/>
          <a:ext cx="5100637" cy="420687"/>
        </p:xfrm>
        <a:graphic>
          <a:graphicData uri="http://schemas.openxmlformats.org/drawingml/2006/table">
            <a:tbl>
              <a:tblPr/>
              <a:tblGrid>
                <a:gridCol w="425450"/>
                <a:gridCol w="425450"/>
                <a:gridCol w="425450"/>
                <a:gridCol w="439737"/>
                <a:gridCol w="409575"/>
                <a:gridCol w="425450"/>
                <a:gridCol w="425450"/>
                <a:gridCol w="423863"/>
                <a:gridCol w="425450"/>
                <a:gridCol w="425450"/>
                <a:gridCol w="425450"/>
                <a:gridCol w="423862"/>
              </a:tblGrid>
              <a:tr h="42068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Arial" pitchFamily="34" charset="0"/>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801" name="Text Box 5"/>
          <p:cNvSpPr txBox="1">
            <a:spLocks noChangeArrowheads="1"/>
          </p:cNvSpPr>
          <p:nvPr/>
        </p:nvSpPr>
        <p:spPr bwMode="auto">
          <a:xfrm>
            <a:off x="55563" y="107156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6802" name="Rectangle 67"/>
          <p:cNvSpPr>
            <a:spLocks noChangeArrowheads="1"/>
          </p:cNvSpPr>
          <p:nvPr/>
        </p:nvSpPr>
        <p:spPr bwMode="auto">
          <a:xfrm>
            <a:off x="236538" y="5365665"/>
            <a:ext cx="9429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2000" dirty="0">
                <a:solidFill>
                  <a:srgbClr val="FF0000"/>
                </a:solidFill>
                <a:latin typeface="+mn-lt"/>
              </a:rPr>
              <a:t>Advantage</a:t>
            </a:r>
            <a:r>
              <a:rPr lang="en-US" sz="2000" dirty="0">
                <a:latin typeface="+mn-lt"/>
              </a:rPr>
              <a:t> of the pointer array is that the rows  of the array may be of different lengths. That is, each element of </a:t>
            </a:r>
            <a:r>
              <a:rPr lang="en-US" sz="2000" b="1" dirty="0">
                <a:latin typeface="+mn-lt"/>
              </a:rPr>
              <a:t>b </a:t>
            </a:r>
            <a:r>
              <a:rPr lang="en-US" sz="2000" dirty="0">
                <a:latin typeface="+mn-lt"/>
              </a:rPr>
              <a:t>need not point to a twenty-element vector;  some may point to two elements, some to fifty, and some to none at all</a:t>
            </a:r>
          </a:p>
        </p:txBody>
      </p:sp>
      <p:sp>
        <p:nvSpPr>
          <p:cNvPr id="116803" name="Text Box 5"/>
          <p:cNvSpPr txBox="1">
            <a:spLocks noChangeArrowheads="1"/>
          </p:cNvSpPr>
          <p:nvPr/>
        </p:nvSpPr>
        <p:spPr bwMode="auto">
          <a:xfrm>
            <a:off x="0" y="42862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7763" name="Rectangle 2"/>
          <p:cNvSpPr>
            <a:spLocks noGrp="1" noChangeArrowheads="1"/>
          </p:cNvSpPr>
          <p:nvPr>
            <p:ph sz="quarter" idx="1"/>
          </p:nvPr>
        </p:nvSpPr>
        <p:spPr>
          <a:xfrm>
            <a:off x="2071688" y="1412875"/>
            <a:ext cx="6923087" cy="3567113"/>
          </a:xfrm>
        </p:spPr>
        <p:txBody>
          <a:bodyPr/>
          <a:lstStyle/>
          <a:p>
            <a:pPr eaLnBrk="1" hangingPunct="1"/>
            <a:r>
              <a:rPr lang="en-US" sz="2600" b="1" smtClean="0"/>
              <a:t>Pointer to Strings</a:t>
            </a:r>
          </a:p>
          <a:p>
            <a:pPr eaLnBrk="1" hangingPunct="1">
              <a:buFont typeface="Wingdings" panose="05000000000000000000" pitchFamily="2" charset="2"/>
              <a:buChar char="§"/>
            </a:pPr>
            <a:r>
              <a:rPr lang="en-US" sz="2300" smtClean="0"/>
              <a:t>C does not know string, only arrays of characters. </a:t>
            </a:r>
          </a:p>
          <a:p>
            <a:pPr eaLnBrk="1" hangingPunct="1">
              <a:buFont typeface="Wingdings" panose="05000000000000000000" pitchFamily="2" charset="2"/>
              <a:buChar char="§"/>
            </a:pPr>
            <a:r>
              <a:rPr lang="en-US" sz="2300" smtClean="0"/>
              <a:t>for the processing of strings, (searching, comparing, copying), standard routines exist.</a:t>
            </a:r>
          </a:p>
          <a:p>
            <a:pPr eaLnBrk="1" hangingPunct="1">
              <a:buFont typeface="Wingdings" panose="05000000000000000000" pitchFamily="2" charset="2"/>
              <a:buChar char="§"/>
            </a:pPr>
            <a:r>
              <a:rPr lang="en-US" sz="2300" smtClean="0"/>
              <a:t>to be able to use subprograms, pointers to strings are used when passing parameters. The whole processing of strings relies on the use of pointers</a:t>
            </a:r>
          </a:p>
        </p:txBody>
      </p:sp>
      <p:sp>
        <p:nvSpPr>
          <p:cNvPr id="1177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77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8787" name="Rectangle 2"/>
          <p:cNvSpPr>
            <a:spLocks noGrp="1" noChangeArrowheads="1"/>
          </p:cNvSpPr>
          <p:nvPr>
            <p:ph sz="quarter" idx="1"/>
          </p:nvPr>
        </p:nvSpPr>
        <p:spPr>
          <a:xfrm>
            <a:off x="2071688" y="1412875"/>
            <a:ext cx="6923087" cy="3348038"/>
          </a:xfrm>
        </p:spPr>
        <p:txBody>
          <a:bodyPr/>
          <a:lstStyle/>
          <a:p>
            <a:pPr eaLnBrk="1" hangingPunct="1"/>
            <a:r>
              <a:rPr lang="en-US" sz="2300" b="1" smtClean="0"/>
              <a:t>Pointer to Strings</a:t>
            </a:r>
          </a:p>
          <a:p>
            <a:pPr eaLnBrk="1" hangingPunct="1">
              <a:buFont typeface="Wingdings" panose="05000000000000000000" pitchFamily="2" charset="2"/>
              <a:buChar char="§"/>
            </a:pPr>
            <a:r>
              <a:rPr lang="en-US" sz="2300" smtClean="0"/>
              <a:t>the incrementing of a pointer on characters shifts the pointer to the next valid element of the string.</a:t>
            </a:r>
          </a:p>
          <a:p>
            <a:pPr eaLnBrk="1" hangingPunct="1"/>
            <a:endParaRPr lang="en-US" sz="2300" smtClean="0"/>
          </a:p>
          <a:p>
            <a:pPr eaLnBrk="1" hangingPunct="1">
              <a:buFont typeface="Wingdings" panose="05000000000000000000" pitchFamily="2" charset="2"/>
              <a:buNone/>
            </a:pPr>
            <a:r>
              <a:rPr lang="en-US" sz="2300" smtClean="0"/>
              <a:t>		char *text, character;</a:t>
            </a:r>
          </a:p>
          <a:p>
            <a:pPr eaLnBrk="1" hangingPunct="1">
              <a:buFont typeface="Wingdings" panose="05000000000000000000" pitchFamily="2" charset="2"/>
              <a:buNone/>
            </a:pPr>
            <a:r>
              <a:rPr lang="en-US" sz="2300" smtClean="0"/>
              <a:t>		text = “C - </a:t>
            </a:r>
            <a:r>
              <a:rPr lang="en-US" sz="2300" b="1" smtClean="0"/>
              <a:t>t</a:t>
            </a:r>
            <a:r>
              <a:rPr lang="en-US" sz="2300" smtClean="0"/>
              <a:t>utorial”;</a:t>
            </a:r>
          </a:p>
          <a:p>
            <a:pPr eaLnBrk="1" hangingPunct="1">
              <a:buFont typeface="Wingdings" panose="05000000000000000000" pitchFamily="2" charset="2"/>
              <a:buNone/>
            </a:pPr>
            <a:r>
              <a:rPr lang="en-US" sz="2300" smtClean="0"/>
              <a:t>		character = *(text+4);</a:t>
            </a:r>
          </a:p>
        </p:txBody>
      </p:sp>
      <p:sp>
        <p:nvSpPr>
          <p:cNvPr id="1187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87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Arrays, Pointers</a:t>
            </a:r>
          </a:p>
        </p:txBody>
      </p:sp>
      <p:sp>
        <p:nvSpPr>
          <p:cNvPr id="119811" name="Rectangle 2"/>
          <p:cNvSpPr>
            <a:spLocks noGrp="1" noChangeArrowheads="1"/>
          </p:cNvSpPr>
          <p:nvPr>
            <p:ph sz="quarter" idx="1"/>
          </p:nvPr>
        </p:nvSpPr>
        <p:spPr>
          <a:xfrm>
            <a:off x="2071688" y="1412875"/>
            <a:ext cx="6923087" cy="1230313"/>
          </a:xfrm>
        </p:spPr>
        <p:txBody>
          <a:bodyPr>
            <a:normAutofit lnSpcReduction="10000"/>
          </a:bodyPr>
          <a:lstStyle/>
          <a:p>
            <a:pPr eaLnBrk="1" hangingPunct="1"/>
            <a:r>
              <a:rPr lang="en-US" sz="2300" b="1" smtClean="0"/>
              <a:t>Pointers</a:t>
            </a:r>
          </a:p>
          <a:p>
            <a:pPr eaLnBrk="1" hangingPunct="1">
              <a:buFont typeface="Wingdings" panose="05000000000000000000" pitchFamily="2" charset="2"/>
              <a:buChar char="§"/>
            </a:pPr>
            <a:r>
              <a:rPr lang="en-US" sz="2300" smtClean="0"/>
              <a:t>only a small selection of operations are defined for pointers:</a:t>
            </a:r>
          </a:p>
        </p:txBody>
      </p:sp>
      <p:pic>
        <p:nvPicPr>
          <p:cNvPr id="119812" name="Picture 5" descr="pi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2786063"/>
            <a:ext cx="677386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1981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0835" name="Rectangle 2"/>
          <p:cNvSpPr>
            <a:spLocks noGrp="1" noChangeArrowheads="1"/>
          </p:cNvSpPr>
          <p:nvPr>
            <p:ph sz="quarter" idx="1"/>
          </p:nvPr>
        </p:nvSpPr>
        <p:spPr>
          <a:xfrm>
            <a:off x="2071688" y="1412875"/>
            <a:ext cx="6923087" cy="4810125"/>
          </a:xfrm>
        </p:spPr>
        <p:txBody>
          <a:bodyPr/>
          <a:lstStyle/>
          <a:p>
            <a:pPr eaLnBrk="1" hangingPunct="1"/>
            <a:r>
              <a:rPr lang="en-US" sz="2600" b="1" smtClean="0"/>
              <a:t>Functions</a:t>
            </a:r>
          </a:p>
          <a:p>
            <a:pPr eaLnBrk="1" hangingPunct="1"/>
            <a:r>
              <a:rPr lang="en-US" sz="2300" smtClean="0"/>
              <a:t>A function is defined by</a:t>
            </a:r>
            <a:r>
              <a:rPr lang="en-US" sz="2300" b="1" smtClean="0"/>
              <a:t> </a:t>
            </a:r>
          </a:p>
          <a:p>
            <a:pPr lvl="1" eaLnBrk="1" hangingPunct="1">
              <a:buFont typeface="Wingdings" panose="05000000000000000000" pitchFamily="2" charset="2"/>
              <a:buChar char="§"/>
            </a:pPr>
            <a:r>
              <a:rPr lang="en-US" sz="1900" smtClean="0"/>
              <a:t>a header (name, type, formal parameters)</a:t>
            </a:r>
          </a:p>
          <a:p>
            <a:pPr lvl="1" eaLnBrk="1" hangingPunct="1">
              <a:buFont typeface="Wingdings" panose="05000000000000000000" pitchFamily="2" charset="2"/>
              <a:buChar char="§"/>
            </a:pPr>
            <a:r>
              <a:rPr lang="en-US" sz="1900" smtClean="0"/>
              <a:t>a body</a:t>
            </a:r>
          </a:p>
          <a:p>
            <a:pPr eaLnBrk="1" hangingPunct="1"/>
            <a:r>
              <a:rPr lang="en-US" sz="2300" smtClean="0"/>
              <a:t>A function has</a:t>
            </a:r>
          </a:p>
          <a:p>
            <a:pPr lvl="1" eaLnBrk="1" hangingPunct="1">
              <a:buFont typeface="Wingdings" panose="05000000000000000000" pitchFamily="2" charset="2"/>
              <a:buChar char="§"/>
            </a:pPr>
            <a:r>
              <a:rPr lang="en-US" sz="1900" smtClean="0"/>
              <a:t>a scalar type (char, int, long or pointer) : actual function</a:t>
            </a:r>
          </a:p>
          <a:p>
            <a:pPr lvl="1" eaLnBrk="1" hangingPunct="1">
              <a:buFont typeface="Wingdings" panose="05000000000000000000" pitchFamily="2" charset="2"/>
              <a:buChar char="§"/>
            </a:pPr>
            <a:r>
              <a:rPr lang="en-US" sz="1900" smtClean="0"/>
              <a:t>void type : procedure</a:t>
            </a:r>
          </a:p>
          <a:p>
            <a:pPr eaLnBrk="1" hangingPunct="1">
              <a:buFont typeface="Wingdings" panose="05000000000000000000" pitchFamily="2" charset="2"/>
              <a:buChar char="l"/>
            </a:pPr>
            <a:endParaRPr lang="en-US" sz="2300" smtClean="0"/>
          </a:p>
          <a:p>
            <a:pPr eaLnBrk="1" hangingPunct="1">
              <a:buFont typeface="Wingdings" panose="05000000000000000000" pitchFamily="2" charset="2"/>
              <a:buChar char="§"/>
            </a:pPr>
            <a:r>
              <a:rPr lang="en-US" sz="2300" smtClean="0"/>
              <a:t>non void functions have a result </a:t>
            </a:r>
          </a:p>
          <a:p>
            <a:pPr eaLnBrk="1" hangingPunct="1">
              <a:buFont typeface="Wingdings" panose="05000000000000000000" pitchFamily="2" charset="2"/>
              <a:buChar char="§"/>
            </a:pPr>
            <a:r>
              <a:rPr lang="en-US" sz="2300" smtClean="0"/>
              <a:t>void functions do not return any result</a:t>
            </a:r>
          </a:p>
        </p:txBody>
      </p:sp>
      <p:sp>
        <p:nvSpPr>
          <p:cNvPr id="1208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08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1859" name="Rectangle 2"/>
          <p:cNvSpPr>
            <a:spLocks noGrp="1" noChangeArrowheads="1"/>
          </p:cNvSpPr>
          <p:nvPr>
            <p:ph sz="quarter" idx="1"/>
          </p:nvPr>
        </p:nvSpPr>
        <p:spPr>
          <a:xfrm>
            <a:off x="2071688" y="1412875"/>
            <a:ext cx="6923087" cy="4308475"/>
          </a:xfrm>
        </p:spPr>
        <p:txBody>
          <a:bodyPr>
            <a:normAutofit lnSpcReduction="10000"/>
          </a:bodyPr>
          <a:lstStyle/>
          <a:p>
            <a:pPr eaLnBrk="1" hangingPunct="1"/>
            <a:r>
              <a:rPr lang="en-US" sz="2600" b="1" smtClean="0"/>
              <a:t>Functions</a:t>
            </a:r>
          </a:p>
          <a:p>
            <a:pPr eaLnBrk="1" hangingPunct="1"/>
            <a:r>
              <a:rPr lang="en-US" sz="2300" smtClean="0"/>
              <a:t>Function Header</a:t>
            </a:r>
          </a:p>
          <a:p>
            <a:pPr eaLnBrk="1" hangingPunct="1">
              <a:buFont typeface="Arial;Arial;Arial;Courier"/>
              <a:buNone/>
            </a:pPr>
            <a:r>
              <a:rPr lang="en-US" sz="2300" smtClean="0"/>
              <a:t>Syntax:</a:t>
            </a:r>
          </a:p>
          <a:p>
            <a:pPr eaLnBrk="1" hangingPunct="1">
              <a:lnSpc>
                <a:spcPct val="125000"/>
              </a:lnSpc>
              <a:buFont typeface="Arial;Arial;Arial;Courier"/>
              <a:buNone/>
            </a:pPr>
            <a:r>
              <a:rPr lang="en-US" sz="2300" i="1" smtClean="0"/>
              <a:t>&lt;visibility&lt;type&gt;&lt;name&gt;(&lt;parameters list&gt;)</a:t>
            </a:r>
            <a:r>
              <a:rPr lang="en-US" sz="2300" smtClean="0"/>
              <a:t> </a:t>
            </a:r>
          </a:p>
          <a:p>
            <a:pPr eaLnBrk="1" hangingPunct="1">
              <a:buFont typeface="Arial;Arial;Arial;Courier"/>
              <a:buNone/>
            </a:pPr>
            <a:endParaRPr lang="en-US" sz="2300" b="1" smtClean="0"/>
          </a:p>
          <a:p>
            <a:pPr eaLnBrk="1" hangingPunct="1">
              <a:buFont typeface="Arial;Arial;Arial;Courier"/>
              <a:buNone/>
            </a:pPr>
            <a:r>
              <a:rPr lang="en-US" sz="2300" b="1" smtClean="0"/>
              <a:t>Type</a:t>
            </a:r>
          </a:p>
          <a:p>
            <a:pPr eaLnBrk="1" hangingPunct="1">
              <a:buFont typeface="Wingdings" panose="05000000000000000000" pitchFamily="2" charset="2"/>
              <a:buChar char="§"/>
            </a:pPr>
            <a:r>
              <a:rPr lang="en-US" sz="2300" smtClean="0"/>
              <a:t>void for procedure</a:t>
            </a:r>
          </a:p>
          <a:p>
            <a:pPr eaLnBrk="1" hangingPunct="1">
              <a:buFont typeface="Wingdings" panose="05000000000000000000" pitchFamily="2" charset="2"/>
              <a:buChar char="§"/>
            </a:pPr>
            <a:r>
              <a:rPr lang="en-US" sz="2300" smtClean="0"/>
              <a:t>scalar type (default int)</a:t>
            </a:r>
          </a:p>
          <a:p>
            <a:pPr eaLnBrk="1" hangingPunct="1">
              <a:buFont typeface="Arial;Arial;Arial;Courier"/>
              <a:buNone/>
            </a:pPr>
            <a:r>
              <a:rPr lang="en-US" sz="2300" b="1" smtClean="0"/>
              <a:t>Visibility</a:t>
            </a:r>
            <a:endParaRPr lang="en-US" sz="2300" smtClean="0"/>
          </a:p>
          <a:p>
            <a:pPr eaLnBrk="1" hangingPunct="1">
              <a:buFont typeface="Wingdings" panose="05000000000000000000" pitchFamily="2" charset="2"/>
              <a:buChar char="§"/>
            </a:pPr>
            <a:r>
              <a:rPr lang="en-US" sz="2300" i="1" smtClean="0"/>
              <a:t>static</a:t>
            </a:r>
            <a:r>
              <a:rPr lang="en-US" sz="2300" smtClean="0"/>
              <a:t> modifier used to hide the function</a:t>
            </a:r>
          </a:p>
        </p:txBody>
      </p:sp>
      <p:sp>
        <p:nvSpPr>
          <p:cNvPr id="1218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186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mtClean="0"/>
              <a:t>Functions</a:t>
            </a:r>
          </a:p>
        </p:txBody>
      </p:sp>
      <p:sp>
        <p:nvSpPr>
          <p:cNvPr id="122883" name="Rectangle 2"/>
          <p:cNvSpPr>
            <a:spLocks noGrp="1" noChangeArrowheads="1"/>
          </p:cNvSpPr>
          <p:nvPr>
            <p:ph sz="quarter" idx="1"/>
          </p:nvPr>
        </p:nvSpPr>
        <p:spPr>
          <a:xfrm>
            <a:off x="2071688" y="1412875"/>
            <a:ext cx="6923087" cy="4043363"/>
          </a:xfrm>
        </p:spPr>
        <p:txBody>
          <a:bodyPr>
            <a:normAutofit lnSpcReduction="10000"/>
          </a:bodyPr>
          <a:lstStyle/>
          <a:p>
            <a:pPr eaLnBrk="1" hangingPunct="1"/>
            <a:r>
              <a:rPr lang="en-US" sz="2800" b="1" smtClean="0"/>
              <a:t>Functions - Function Header</a:t>
            </a:r>
          </a:p>
          <a:p>
            <a:pPr eaLnBrk="1" hangingPunct="1">
              <a:buFont typeface="Arial;Arial;Arial;Courier"/>
              <a:buNone/>
            </a:pPr>
            <a:r>
              <a:rPr lang="en-US" sz="2200" smtClean="0"/>
              <a:t>Parameter types:</a:t>
            </a:r>
          </a:p>
          <a:p>
            <a:pPr eaLnBrk="1" hangingPunct="1">
              <a:buFont typeface="Wingdings" panose="05000000000000000000" pitchFamily="2" charset="2"/>
              <a:buChar char="§"/>
            </a:pPr>
            <a:r>
              <a:rPr lang="en-US" sz="2200" i="1" smtClean="0"/>
              <a:t>input</a:t>
            </a:r>
            <a:r>
              <a:rPr lang="en-US" sz="2200" smtClean="0"/>
              <a:t> parameters (or value parameters): when calling the function, the caller </a:t>
            </a:r>
            <a:r>
              <a:rPr lang="en-US" sz="2200" smtClean="0">
                <a:solidFill>
                  <a:srgbClr val="0070C0"/>
                </a:solidFill>
              </a:rPr>
              <a:t>copies a value in each input parameter</a:t>
            </a:r>
            <a:r>
              <a:rPr lang="en-US" sz="2200" smtClean="0"/>
              <a:t>. The </a:t>
            </a:r>
            <a:r>
              <a:rPr lang="en-US" sz="2200" smtClean="0">
                <a:solidFill>
                  <a:srgbClr val="FF0000"/>
                </a:solidFill>
              </a:rPr>
              <a:t>const</a:t>
            </a:r>
            <a:r>
              <a:rPr lang="en-US" sz="2200" smtClean="0"/>
              <a:t> keyword could be used to declare those parameters as constant (optional)</a:t>
            </a:r>
          </a:p>
          <a:p>
            <a:pPr eaLnBrk="1" hangingPunct="1">
              <a:buFont typeface="Wingdings" panose="05000000000000000000" pitchFamily="2" charset="2"/>
              <a:buChar char="l"/>
            </a:pPr>
            <a:endParaRPr lang="en-US" sz="2200" smtClean="0"/>
          </a:p>
          <a:p>
            <a:pPr eaLnBrk="1" hangingPunct="1">
              <a:buFont typeface="Wingdings" panose="05000000000000000000" pitchFamily="2" charset="2"/>
              <a:buChar char="§"/>
            </a:pPr>
            <a:r>
              <a:rPr lang="en-US" sz="2200" i="1" smtClean="0"/>
              <a:t>input-output </a:t>
            </a:r>
            <a:r>
              <a:rPr lang="en-US" sz="2200" smtClean="0"/>
              <a:t>parameters (or address parameters): when calling the function, the caller gives the address of a variable to the formal parameter. Those parameters are marked with the dereference, </a:t>
            </a:r>
            <a:r>
              <a:rPr lang="en-US" sz="2200" b="1" smtClean="0">
                <a:solidFill>
                  <a:srgbClr val="0070C0"/>
                </a:solidFill>
              </a:rPr>
              <a:t>*</a:t>
            </a:r>
            <a:r>
              <a:rPr lang="en-US" sz="2200" smtClean="0"/>
              <a:t>, operator</a:t>
            </a:r>
          </a:p>
        </p:txBody>
      </p:sp>
      <p:sp>
        <p:nvSpPr>
          <p:cNvPr id="1228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28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23555" name="Rectangle 3"/>
          <p:cNvSpPr>
            <a:spLocks noGrp="1" noChangeArrowheads="1"/>
          </p:cNvSpPr>
          <p:nvPr>
            <p:ph sz="quarter" idx="1"/>
          </p:nvPr>
        </p:nvSpPr>
        <p:spPr>
          <a:xfrm>
            <a:off x="2071688" y="1382713"/>
            <a:ext cx="7416800" cy="5214937"/>
          </a:xfrm>
        </p:spPr>
        <p:txBody>
          <a:bodyPr/>
          <a:lstStyle/>
          <a:p>
            <a:pPr marL="466725" indent="-466725" eaLnBrk="1" hangingPunct="1"/>
            <a:r>
              <a:rPr lang="en-US" sz="2800" b="1" smtClean="0"/>
              <a:t>Function Identifiers:</a:t>
            </a:r>
          </a:p>
          <a:p>
            <a:pPr lvl="1" eaLnBrk="1" hangingPunct="1"/>
            <a:r>
              <a:rPr lang="en-US" sz="2200" smtClean="0"/>
              <a:t>not altered during program execution</a:t>
            </a:r>
          </a:p>
          <a:p>
            <a:pPr lvl="1" eaLnBrk="1" hangingPunct="1"/>
            <a:r>
              <a:rPr lang="en-US" sz="2200" smtClean="0"/>
              <a:t>Once the value of a function has been written in the computer’s memory it need never change </a:t>
            </a:r>
          </a:p>
          <a:p>
            <a:pPr lvl="1" eaLnBrk="1" hangingPunct="1"/>
            <a:r>
              <a:rPr lang="en-US" sz="2200" smtClean="0"/>
              <a:t>When a function is defined, the compiler places the program instructions associated with the function into ROM </a:t>
            </a:r>
          </a:p>
          <a:p>
            <a:pPr lvl="1" eaLnBrk="1" hangingPunct="1"/>
            <a:r>
              <a:rPr lang="en-US" sz="2200" b="1" smtClean="0"/>
              <a:t>What happens to the local variables used in a function’s body of statements?</a:t>
            </a:r>
          </a:p>
          <a:p>
            <a:pPr lvl="1" eaLnBrk="1" hangingPunct="1"/>
            <a:r>
              <a:rPr lang="en-US" sz="2200" smtClean="0"/>
              <a:t>The compiler will write in the data memory, addresses where local variable values will be stored in RAM when the program runs</a:t>
            </a:r>
          </a:p>
          <a:p>
            <a:pPr lvl="1" eaLnBrk="1" hangingPunct="1"/>
            <a:r>
              <a:rPr lang="en-US" sz="2200" smtClean="0"/>
              <a:t>Each program has a </a:t>
            </a:r>
            <a:r>
              <a:rPr lang="en-US" sz="2200" i="1" smtClean="0"/>
              <a:t>main()</a:t>
            </a:r>
            <a:r>
              <a:rPr lang="en-US" sz="2200" smtClean="0"/>
              <a:t> function</a:t>
            </a:r>
          </a:p>
        </p:txBody>
      </p:sp>
      <p:sp>
        <p:nvSpPr>
          <p:cNvPr id="23556"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3557"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3907" name="Rectangle 2"/>
          <p:cNvSpPr>
            <a:spLocks noGrp="1" noChangeArrowheads="1"/>
          </p:cNvSpPr>
          <p:nvPr>
            <p:ph sz="quarter" idx="1"/>
          </p:nvPr>
        </p:nvSpPr>
        <p:spPr>
          <a:xfrm>
            <a:off x="2071688" y="1412875"/>
            <a:ext cx="6923087" cy="4645025"/>
          </a:xfrm>
        </p:spPr>
        <p:txBody>
          <a:bodyPr/>
          <a:lstStyle/>
          <a:p>
            <a:pPr eaLnBrk="1" hangingPunct="1"/>
            <a:r>
              <a:rPr lang="en-US" sz="2800" b="1" smtClean="0"/>
              <a:t>Functions - Function Header</a:t>
            </a:r>
          </a:p>
          <a:p>
            <a:pPr eaLnBrk="1" hangingPunct="1">
              <a:buFont typeface="Arial;Arial;Arial;Courier"/>
              <a:buNone/>
            </a:pPr>
            <a:r>
              <a:rPr lang="en-US" sz="2200" smtClean="0"/>
              <a:t>Examples of headers :</a:t>
            </a:r>
          </a:p>
          <a:p>
            <a:pPr eaLnBrk="1" hangingPunct="1">
              <a:buFont typeface="Wingdings" panose="05000000000000000000" pitchFamily="2" charset="2"/>
              <a:buChar char="§"/>
            </a:pPr>
            <a:r>
              <a:rPr lang="en-US" sz="2200" smtClean="0"/>
              <a:t>a function f which has an input parameter x and return an integer value</a:t>
            </a:r>
          </a:p>
          <a:p>
            <a:pPr eaLnBrk="1" hangingPunct="1">
              <a:buFont typeface="Wingdings" panose="05000000000000000000" pitchFamily="2" charset="2"/>
              <a:buNone/>
            </a:pPr>
            <a:r>
              <a:rPr lang="en-US" sz="2200" smtClean="0"/>
              <a:t>		</a:t>
            </a:r>
            <a:r>
              <a:rPr lang="en-US" sz="2200" b="1" smtClean="0"/>
              <a:t>int f (const int x);</a:t>
            </a:r>
          </a:p>
          <a:p>
            <a:pPr eaLnBrk="1" hangingPunct="1">
              <a:buFont typeface="Wingdings" panose="05000000000000000000" pitchFamily="2" charset="2"/>
              <a:buNone/>
            </a:pPr>
            <a:r>
              <a:rPr lang="en-US" sz="2200" b="1" smtClean="0"/>
              <a:t>		int f (int x);</a:t>
            </a:r>
          </a:p>
          <a:p>
            <a:pPr eaLnBrk="1" hangingPunct="1"/>
            <a:endParaRPr lang="en-US" sz="2200" b="1" smtClean="0"/>
          </a:p>
          <a:p>
            <a:pPr eaLnBrk="1" hangingPunct="1">
              <a:buFont typeface="Wingdings" panose="05000000000000000000" pitchFamily="2" charset="2"/>
              <a:buChar char="§"/>
            </a:pPr>
            <a:r>
              <a:rPr lang="en-US" sz="2200" smtClean="0"/>
              <a:t>a function f which has an input parameter x and an input-output parameter y and return an integer value.</a:t>
            </a:r>
          </a:p>
          <a:p>
            <a:pPr eaLnBrk="1" hangingPunct="1">
              <a:buFont typeface="Wingdings" panose="05000000000000000000" pitchFamily="2" charset="2"/>
              <a:buNone/>
            </a:pPr>
            <a:r>
              <a:rPr lang="en-US" sz="2200" smtClean="0"/>
              <a:t>		</a:t>
            </a:r>
            <a:r>
              <a:rPr lang="en-US" sz="2200" b="1" smtClean="0"/>
              <a:t>int f (int x, int *y);</a:t>
            </a:r>
          </a:p>
          <a:p>
            <a:pPr eaLnBrk="1" hangingPunct="1">
              <a:buFont typeface="Wingdings" panose="05000000000000000000" pitchFamily="2" charset="2"/>
              <a:buChar char="l"/>
            </a:pPr>
            <a:endParaRPr lang="en-US" sz="2200" b="1" smtClean="0"/>
          </a:p>
        </p:txBody>
      </p:sp>
      <p:sp>
        <p:nvSpPr>
          <p:cNvPr id="1239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39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4931" name="Rectangle 2"/>
          <p:cNvSpPr>
            <a:spLocks noGrp="1" noChangeArrowheads="1"/>
          </p:cNvSpPr>
          <p:nvPr>
            <p:ph sz="quarter" idx="1"/>
          </p:nvPr>
        </p:nvSpPr>
        <p:spPr>
          <a:xfrm>
            <a:off x="2071688" y="1412875"/>
            <a:ext cx="6923087" cy="4881563"/>
          </a:xfrm>
        </p:spPr>
        <p:txBody>
          <a:bodyPr/>
          <a:lstStyle/>
          <a:p>
            <a:pPr eaLnBrk="1" hangingPunct="1"/>
            <a:r>
              <a:rPr lang="en-US" sz="2300" b="1" smtClean="0"/>
              <a:t>Functions - Function Body</a:t>
            </a:r>
          </a:p>
          <a:p>
            <a:pPr eaLnBrk="1" hangingPunct="1">
              <a:buFont typeface="Wingdings" panose="05000000000000000000" pitchFamily="2" charset="2"/>
              <a:buChar char="§"/>
            </a:pPr>
            <a:r>
              <a:rPr lang="en-US" sz="2300" smtClean="0"/>
              <a:t>Delimited by </a:t>
            </a:r>
            <a:r>
              <a:rPr lang="en-US" sz="2300" b="1" smtClean="0"/>
              <a:t>{</a:t>
            </a:r>
            <a:r>
              <a:rPr lang="en-US" sz="2300" smtClean="0"/>
              <a:t> and </a:t>
            </a:r>
            <a:r>
              <a:rPr lang="en-US" sz="2300" b="1" smtClean="0"/>
              <a:t>}</a:t>
            </a:r>
          </a:p>
          <a:p>
            <a:pPr eaLnBrk="1" hangingPunct="1">
              <a:buFont typeface="Wingdings" panose="05000000000000000000" pitchFamily="2" charset="2"/>
              <a:buChar char="§"/>
            </a:pPr>
            <a:r>
              <a:rPr lang="en-US" sz="2300" smtClean="0"/>
              <a:t>Allows local declarations</a:t>
            </a:r>
          </a:p>
          <a:p>
            <a:pPr lvl="1" eaLnBrk="1" hangingPunct="1"/>
            <a:r>
              <a:rPr lang="en-US" sz="2300" smtClean="0"/>
              <a:t>Automatic data – located on the stack</a:t>
            </a:r>
          </a:p>
          <a:p>
            <a:pPr lvl="1" eaLnBrk="1" hangingPunct="1"/>
            <a:r>
              <a:rPr lang="en-US" sz="2300" smtClean="0"/>
              <a:t>Static data – located in global memory</a:t>
            </a:r>
          </a:p>
          <a:p>
            <a:pPr eaLnBrk="1" hangingPunct="1">
              <a:buFont typeface="Wingdings" panose="05000000000000000000" pitchFamily="2" charset="2"/>
              <a:buChar char="§"/>
            </a:pPr>
            <a:r>
              <a:rPr lang="en-US" sz="2300" smtClean="0"/>
              <a:t>If type is not void, the function includes a return statement which affects the result</a:t>
            </a:r>
          </a:p>
          <a:p>
            <a:pPr eaLnBrk="1" hangingPunct="1">
              <a:buFont typeface="Wingdings" panose="05000000000000000000" pitchFamily="2" charset="2"/>
              <a:buChar char="§"/>
            </a:pPr>
            <a:r>
              <a:rPr lang="en-US" sz="2300" smtClean="0"/>
              <a:t>the </a:t>
            </a:r>
            <a:r>
              <a:rPr lang="en-US" sz="2300" b="1" i="1" smtClean="0"/>
              <a:t>return</a:t>
            </a:r>
            <a:r>
              <a:rPr lang="en-US" sz="2300" smtClean="0"/>
              <a:t> exits the function</a:t>
            </a:r>
          </a:p>
          <a:p>
            <a:pPr eaLnBrk="1" hangingPunct="1">
              <a:buFont typeface="Wingdings" panose="05000000000000000000" pitchFamily="2" charset="2"/>
              <a:buChar char="§"/>
            </a:pPr>
            <a:r>
              <a:rPr lang="en-US" sz="2300" smtClean="0"/>
              <a:t>Input parameters are used as they have been declared</a:t>
            </a:r>
          </a:p>
          <a:p>
            <a:pPr eaLnBrk="1" hangingPunct="1">
              <a:buFont typeface="Wingdings" panose="05000000000000000000" pitchFamily="2" charset="2"/>
              <a:buChar char="§"/>
            </a:pPr>
            <a:r>
              <a:rPr lang="en-US" sz="2300" smtClean="0"/>
              <a:t>Output parameters are used using the </a:t>
            </a:r>
            <a:r>
              <a:rPr lang="en-US" sz="2300" b="1" smtClean="0"/>
              <a:t>*</a:t>
            </a:r>
            <a:r>
              <a:rPr lang="en-US" sz="2300" smtClean="0"/>
              <a:t> operator</a:t>
            </a:r>
          </a:p>
        </p:txBody>
      </p:sp>
      <p:sp>
        <p:nvSpPr>
          <p:cNvPr id="1249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49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5955" name="Rectangle 2"/>
          <p:cNvSpPr>
            <a:spLocks noGrp="1" noChangeArrowheads="1"/>
          </p:cNvSpPr>
          <p:nvPr>
            <p:ph sz="quarter" idx="1"/>
          </p:nvPr>
        </p:nvSpPr>
        <p:spPr>
          <a:xfrm>
            <a:off x="2071688" y="1412875"/>
            <a:ext cx="6923087" cy="4005263"/>
          </a:xfrm>
        </p:spPr>
        <p:txBody>
          <a:bodyPr/>
          <a:lstStyle/>
          <a:p>
            <a:pPr eaLnBrk="1" hangingPunct="1"/>
            <a:r>
              <a:rPr lang="en-US" sz="2300" b="1" smtClean="0"/>
              <a:t>Functions - Calling a function </a:t>
            </a:r>
          </a:p>
          <a:p>
            <a:pPr eaLnBrk="1" hangingPunct="1">
              <a:buFont typeface="Wingdings" panose="05000000000000000000" pitchFamily="2" charset="2"/>
              <a:buChar char="§"/>
            </a:pPr>
            <a:r>
              <a:rPr lang="en-US" sz="2300" smtClean="0"/>
              <a:t>The call of a function is done using the name of the function, and with a list of actual parameters</a:t>
            </a:r>
          </a:p>
          <a:p>
            <a:pPr eaLnBrk="1" hangingPunct="1">
              <a:buFont typeface="Wingdings" panose="05000000000000000000" pitchFamily="2" charset="2"/>
              <a:buChar char="§"/>
            </a:pPr>
            <a:r>
              <a:rPr lang="en-US" sz="2300" smtClean="0"/>
              <a:t>parenthesis are mandatory, even if no parameter is required</a:t>
            </a:r>
          </a:p>
          <a:p>
            <a:pPr eaLnBrk="1" hangingPunct="1">
              <a:buFont typeface="Wingdings" panose="05000000000000000000" pitchFamily="2" charset="2"/>
              <a:buChar char="§"/>
            </a:pPr>
            <a:r>
              <a:rPr lang="en-US" sz="2300" b="1" smtClean="0"/>
              <a:t>input</a:t>
            </a:r>
            <a:r>
              <a:rPr lang="en-US" sz="2300" smtClean="0"/>
              <a:t> parameters accept expression of same type</a:t>
            </a:r>
          </a:p>
          <a:p>
            <a:pPr eaLnBrk="1" hangingPunct="1">
              <a:buFont typeface="Wingdings" panose="05000000000000000000" pitchFamily="2" charset="2"/>
              <a:buChar char="§"/>
            </a:pPr>
            <a:r>
              <a:rPr lang="en-US" sz="2300" b="1" smtClean="0"/>
              <a:t>input-output</a:t>
            </a:r>
            <a:r>
              <a:rPr lang="en-US" sz="2300" smtClean="0"/>
              <a:t> parameters require the address of a variable. </a:t>
            </a:r>
            <a:r>
              <a:rPr lang="en-US" sz="2300" smtClean="0">
                <a:solidFill>
                  <a:srgbClr val="0070C0"/>
                </a:solidFill>
              </a:rPr>
              <a:t>The address of a variable is given by the operator </a:t>
            </a:r>
            <a:r>
              <a:rPr lang="en-US" sz="2300" b="1" smtClean="0">
                <a:solidFill>
                  <a:srgbClr val="0070C0"/>
                </a:solidFill>
              </a:rPr>
              <a:t>&amp;</a:t>
            </a:r>
          </a:p>
        </p:txBody>
      </p:sp>
      <p:sp>
        <p:nvSpPr>
          <p:cNvPr id="1259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59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6979" name="Rectangle 2"/>
          <p:cNvSpPr>
            <a:spLocks noGrp="1" noChangeArrowheads="1"/>
          </p:cNvSpPr>
          <p:nvPr>
            <p:ph sz="quarter" idx="1"/>
          </p:nvPr>
        </p:nvSpPr>
        <p:spPr>
          <a:xfrm>
            <a:off x="2071688" y="1370013"/>
            <a:ext cx="7380287" cy="5443537"/>
          </a:xfrm>
        </p:spPr>
        <p:txBody>
          <a:bodyPr/>
          <a:lstStyle/>
          <a:p>
            <a:pPr eaLnBrk="1" hangingPunct="1"/>
            <a:r>
              <a:rPr lang="en-US" sz="2300" b="1" smtClean="0"/>
              <a:t>Functions – Example: </a:t>
            </a:r>
            <a:r>
              <a:rPr lang="en-US" sz="2100" smtClean="0"/>
              <a:t>Function with input parameter :</a:t>
            </a:r>
          </a:p>
          <a:p>
            <a:pPr eaLnBrk="1" hangingPunct="1">
              <a:buFont typeface="Arial;Arial;Arial;Courier"/>
              <a:buNone/>
            </a:pPr>
            <a:r>
              <a:rPr lang="en-US" sz="2100" smtClean="0"/>
              <a:t>	int f (int x) </a:t>
            </a:r>
          </a:p>
          <a:p>
            <a:pPr lvl="1" eaLnBrk="1" hangingPunct="1">
              <a:lnSpc>
                <a:spcPct val="80000"/>
              </a:lnSpc>
              <a:buFont typeface="Arial;Arial;Arial;Courier"/>
              <a:buNone/>
            </a:pPr>
            <a:r>
              <a:rPr lang="en-US" sz="2100" smtClean="0"/>
              <a:t>{</a:t>
            </a:r>
          </a:p>
          <a:p>
            <a:pPr lvl="1" eaLnBrk="1" hangingPunct="1">
              <a:lnSpc>
                <a:spcPct val="80000"/>
              </a:lnSpc>
              <a:buFont typeface="Arial;Arial;Arial;Courier"/>
              <a:buNone/>
            </a:pPr>
            <a:r>
              <a:rPr lang="en-US" sz="2100" smtClean="0"/>
              <a:t> 	return x+1 ;</a:t>
            </a:r>
          </a:p>
          <a:p>
            <a:pPr lvl="1" eaLnBrk="1" hangingPunct="1">
              <a:lnSpc>
                <a:spcPct val="80000"/>
              </a:lnSpc>
              <a:buFont typeface="Arial;Arial;Arial;Courier"/>
              <a:buNone/>
            </a:pPr>
            <a:r>
              <a:rPr lang="en-US" sz="2100" smtClean="0"/>
              <a:t>}</a:t>
            </a:r>
          </a:p>
          <a:p>
            <a:pPr eaLnBrk="1" hangingPunct="1">
              <a:buFont typeface="Arial;Arial;Arial;Courier"/>
              <a:buNone/>
            </a:pPr>
            <a:r>
              <a:rPr lang="en-US" sz="2100" b="1" smtClean="0"/>
              <a:t>Calling:</a:t>
            </a:r>
          </a:p>
          <a:p>
            <a:pPr lvl="1" eaLnBrk="1" hangingPunct="1">
              <a:buFont typeface="Arial;Arial;Arial;Courier"/>
              <a:buNone/>
            </a:pPr>
            <a:r>
              <a:rPr lang="en-US" sz="2100" smtClean="0"/>
              <a:t>int a;</a:t>
            </a:r>
          </a:p>
          <a:p>
            <a:pPr lvl="1" eaLnBrk="1" hangingPunct="1">
              <a:buFont typeface="Arial;Arial;Arial;Courier"/>
              <a:buNone/>
            </a:pPr>
            <a:r>
              <a:rPr lang="en-US" sz="2100" smtClean="0"/>
              <a:t>const b = 14 ;</a:t>
            </a:r>
          </a:p>
          <a:p>
            <a:pPr lvl="1" eaLnBrk="1" hangingPunct="1">
              <a:buFont typeface="Arial;Arial;Arial;Courier"/>
              <a:buNone/>
            </a:pPr>
            <a:r>
              <a:rPr lang="en-US" sz="2100" smtClean="0"/>
              <a:t>int r;</a:t>
            </a:r>
          </a:p>
          <a:p>
            <a:pPr lvl="1" eaLnBrk="1" hangingPunct="1">
              <a:buFont typeface="Arial;Arial;Arial;Courier"/>
              <a:buNone/>
            </a:pPr>
            <a:endParaRPr lang="en-US" sz="2100" smtClean="0"/>
          </a:p>
          <a:p>
            <a:pPr lvl="1" eaLnBrk="1" hangingPunct="1">
              <a:buFont typeface="Arial;Arial;Arial;Courier"/>
              <a:buNone/>
            </a:pPr>
            <a:r>
              <a:rPr lang="en-US" sz="2100" smtClean="0"/>
              <a:t>a=3;</a:t>
            </a:r>
          </a:p>
          <a:p>
            <a:pPr lvl="1" eaLnBrk="1" hangingPunct="1">
              <a:buFont typeface="Arial;Arial;Arial;Courier"/>
              <a:buNone/>
            </a:pPr>
            <a:r>
              <a:rPr lang="en-US" sz="2100" smtClean="0"/>
              <a:t>r = f (a) ; 		/* r is set to 4 */</a:t>
            </a:r>
          </a:p>
          <a:p>
            <a:pPr lvl="1" eaLnBrk="1" hangingPunct="1">
              <a:buFont typeface="Arial;Arial;Arial;Courier"/>
              <a:buNone/>
            </a:pPr>
            <a:r>
              <a:rPr lang="en-US" sz="2100" smtClean="0"/>
              <a:t>r = f(b+r-1) 		/* r is set to 18 */</a:t>
            </a:r>
            <a:r>
              <a:rPr lang="en-US" sz="2100" b="1" smtClean="0"/>
              <a:t> </a:t>
            </a:r>
          </a:p>
        </p:txBody>
      </p:sp>
      <p:sp>
        <p:nvSpPr>
          <p:cNvPr id="1269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69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8003" name="Rectangle 2"/>
          <p:cNvSpPr>
            <a:spLocks noGrp="1" noChangeArrowheads="1"/>
          </p:cNvSpPr>
          <p:nvPr>
            <p:ph sz="quarter" idx="1"/>
          </p:nvPr>
        </p:nvSpPr>
        <p:spPr>
          <a:xfrm>
            <a:off x="1665288" y="1425575"/>
            <a:ext cx="8072437" cy="5027613"/>
          </a:xfrm>
        </p:spPr>
        <p:txBody>
          <a:bodyPr/>
          <a:lstStyle/>
          <a:p>
            <a:pPr eaLnBrk="1" hangingPunct="1"/>
            <a:r>
              <a:rPr lang="en-US" sz="2300" b="1" smtClean="0"/>
              <a:t>Functions – Example: </a:t>
            </a:r>
            <a:r>
              <a:rPr lang="en-US" sz="2100" smtClean="0"/>
              <a:t>Function with input-output parameter:</a:t>
            </a:r>
          </a:p>
          <a:p>
            <a:pPr eaLnBrk="1" hangingPunct="1">
              <a:buFont typeface="Arial;Arial;Arial;Courier"/>
              <a:buNone/>
            </a:pPr>
            <a:r>
              <a:rPr lang="en-US" sz="2100" smtClean="0"/>
              <a:t>	void g (int *y, int x) </a:t>
            </a:r>
          </a:p>
          <a:p>
            <a:pPr lvl="1" eaLnBrk="1" hangingPunct="1">
              <a:buFont typeface="Arial;Arial;Arial;Courier"/>
              <a:buNone/>
            </a:pPr>
            <a:r>
              <a:rPr lang="en-US" sz="2100" smtClean="0"/>
              <a:t>{</a:t>
            </a:r>
          </a:p>
          <a:p>
            <a:pPr lvl="1" eaLnBrk="1" hangingPunct="1">
              <a:buFont typeface="Arial;Arial;Arial;Courier"/>
              <a:buNone/>
            </a:pPr>
            <a:r>
              <a:rPr lang="en-US" sz="2100" smtClean="0"/>
              <a:t>  	*y  =  x+1 ;</a:t>
            </a:r>
          </a:p>
          <a:p>
            <a:pPr lvl="1" eaLnBrk="1" hangingPunct="1">
              <a:buFont typeface="Arial;Arial;Arial;Courier"/>
              <a:buNone/>
            </a:pPr>
            <a:r>
              <a:rPr lang="en-US" sz="2100" smtClean="0"/>
              <a:t>}</a:t>
            </a:r>
          </a:p>
          <a:p>
            <a:pPr eaLnBrk="1" hangingPunct="1">
              <a:buFont typeface="Arial;Arial;Arial;Courier"/>
              <a:buNone/>
            </a:pPr>
            <a:r>
              <a:rPr lang="en-US" sz="2100" b="1" smtClean="0"/>
              <a:t>Calling:</a:t>
            </a:r>
          </a:p>
          <a:p>
            <a:pPr lvl="1" eaLnBrk="1" hangingPunct="1">
              <a:buFont typeface="Arial;Arial;Arial;Courier"/>
              <a:buNone/>
            </a:pPr>
            <a:r>
              <a:rPr lang="en-US" sz="2100" smtClean="0"/>
              <a:t>int a;  const b = 14 ;  int r;</a:t>
            </a:r>
          </a:p>
          <a:p>
            <a:pPr lvl="1" eaLnBrk="1" hangingPunct="1">
              <a:buFont typeface="Arial;Arial;Arial;Courier"/>
              <a:buNone/>
            </a:pPr>
            <a:endParaRPr lang="en-US" sz="2100" smtClean="0"/>
          </a:p>
          <a:p>
            <a:pPr lvl="1" eaLnBrk="1" hangingPunct="1">
              <a:buFont typeface="Arial;Arial;Arial;Courier"/>
              <a:buNone/>
            </a:pPr>
            <a:r>
              <a:rPr lang="en-US" sz="2100" smtClean="0"/>
              <a:t>a=3;</a:t>
            </a:r>
          </a:p>
          <a:p>
            <a:pPr lvl="1" eaLnBrk="1" hangingPunct="1">
              <a:buFont typeface="Arial;Arial;Arial;Courier"/>
              <a:buNone/>
            </a:pPr>
            <a:r>
              <a:rPr lang="en-US" sz="2100" smtClean="0"/>
              <a:t>g(&amp;r,a) ; 		/* r is set to 4 */</a:t>
            </a:r>
          </a:p>
          <a:p>
            <a:pPr lvl="1" eaLnBrk="1" hangingPunct="1">
              <a:buFont typeface="Arial;Arial;Arial;Courier"/>
              <a:buNone/>
            </a:pPr>
            <a:r>
              <a:rPr lang="en-US" sz="2100" smtClean="0"/>
              <a:t>g(&amp;r,b+r-1) 		/* r is set to 18*/</a:t>
            </a:r>
          </a:p>
          <a:p>
            <a:pPr lvl="1" eaLnBrk="1" hangingPunct="1">
              <a:buFont typeface="Arial;Arial;Arial;Courier"/>
              <a:buNone/>
            </a:pPr>
            <a:r>
              <a:rPr lang="en-US" sz="2100" smtClean="0">
                <a:solidFill>
                  <a:srgbClr val="FF0000"/>
                </a:solidFill>
              </a:rPr>
              <a:t>g(r,a) ; </a:t>
            </a:r>
            <a:r>
              <a:rPr lang="en-US" sz="2100" smtClean="0"/>
              <a:t>		/* </a:t>
            </a:r>
            <a:r>
              <a:rPr lang="en-US" sz="2100" smtClean="0">
                <a:solidFill>
                  <a:srgbClr val="FF0000"/>
                </a:solidFill>
              </a:rPr>
              <a:t>incorrect, protection fault </a:t>
            </a:r>
            <a:r>
              <a:rPr lang="en-US" sz="2100" smtClean="0"/>
              <a:t>*/</a:t>
            </a:r>
          </a:p>
        </p:txBody>
      </p:sp>
      <p:sp>
        <p:nvSpPr>
          <p:cNvPr id="1280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800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29027" name="Rectangle 2"/>
          <p:cNvSpPr>
            <a:spLocks noGrp="1" noChangeArrowheads="1"/>
          </p:cNvSpPr>
          <p:nvPr>
            <p:ph sz="quarter" idx="1"/>
          </p:nvPr>
        </p:nvSpPr>
        <p:spPr>
          <a:xfrm>
            <a:off x="2071688" y="1374775"/>
            <a:ext cx="7343775" cy="4933950"/>
          </a:xfrm>
        </p:spPr>
        <p:txBody>
          <a:bodyPr/>
          <a:lstStyle/>
          <a:p>
            <a:pPr eaLnBrk="1" hangingPunct="1"/>
            <a:r>
              <a:rPr lang="en-US" sz="2300" b="1" smtClean="0"/>
              <a:t>Functions – Example: </a:t>
            </a:r>
            <a:r>
              <a:rPr lang="en-US" sz="2300" smtClean="0">
                <a:solidFill>
                  <a:srgbClr val="FF0000"/>
                </a:solidFill>
              </a:rPr>
              <a:t>Function bad example:</a:t>
            </a:r>
          </a:p>
          <a:p>
            <a:pPr eaLnBrk="1" hangingPunct="1">
              <a:buFont typeface="Arial;Arial;Arial;Courier"/>
              <a:buNone/>
            </a:pPr>
            <a:r>
              <a:rPr lang="en-US" sz="2300" smtClean="0"/>
              <a:t>Function with input parameter as an output parameter</a:t>
            </a:r>
          </a:p>
          <a:p>
            <a:pPr lvl="1" eaLnBrk="1" hangingPunct="1">
              <a:lnSpc>
                <a:spcPct val="80000"/>
              </a:lnSpc>
              <a:buFont typeface="Arial;Arial;Arial;Courier"/>
              <a:buNone/>
            </a:pPr>
            <a:r>
              <a:rPr lang="en-US" sz="2300" smtClean="0"/>
              <a:t>void g (int y, const int x) </a:t>
            </a:r>
          </a:p>
          <a:p>
            <a:pPr lvl="1" eaLnBrk="1" hangingPunct="1">
              <a:lnSpc>
                <a:spcPct val="80000"/>
              </a:lnSpc>
              <a:buFont typeface="Arial;Arial;Arial;Courier"/>
              <a:buNone/>
            </a:pPr>
            <a:r>
              <a:rPr lang="en-US" sz="2300" smtClean="0"/>
              <a:t>{</a:t>
            </a:r>
          </a:p>
          <a:p>
            <a:pPr lvl="1" eaLnBrk="1" hangingPunct="1">
              <a:lnSpc>
                <a:spcPct val="80000"/>
              </a:lnSpc>
              <a:buFont typeface="Arial;Arial;Arial;Courier"/>
              <a:buNone/>
            </a:pPr>
            <a:r>
              <a:rPr lang="en-US" sz="2300" smtClean="0"/>
              <a:t>	y  =  x+1 ;</a:t>
            </a:r>
          </a:p>
          <a:p>
            <a:pPr lvl="1" eaLnBrk="1" hangingPunct="1">
              <a:lnSpc>
                <a:spcPct val="80000"/>
              </a:lnSpc>
              <a:buFont typeface="Arial;Arial;Arial;Courier"/>
              <a:buNone/>
            </a:pPr>
            <a:r>
              <a:rPr lang="en-US" sz="2300" smtClean="0"/>
              <a:t>}</a:t>
            </a:r>
          </a:p>
          <a:p>
            <a:pPr eaLnBrk="1" hangingPunct="1">
              <a:buFont typeface="Arial;Arial;Arial;Courier"/>
              <a:buNone/>
            </a:pPr>
            <a:r>
              <a:rPr lang="en-US" sz="2300" b="1" smtClean="0"/>
              <a:t>Calling:</a:t>
            </a:r>
          </a:p>
          <a:p>
            <a:pPr lvl="1" eaLnBrk="1" hangingPunct="1">
              <a:buFont typeface="Arial;Arial;Arial;Courier"/>
              <a:buNone/>
            </a:pPr>
            <a:r>
              <a:rPr lang="en-US" sz="2300" smtClean="0"/>
              <a:t>int a;  const b = 14 ;  int r;</a:t>
            </a:r>
          </a:p>
          <a:p>
            <a:pPr lvl="1" eaLnBrk="1" hangingPunct="1">
              <a:buFont typeface="Arial;Arial;Arial;Courier"/>
              <a:buNone/>
            </a:pPr>
            <a:r>
              <a:rPr lang="en-US" sz="2300" smtClean="0"/>
              <a:t>r=0;</a:t>
            </a:r>
          </a:p>
          <a:p>
            <a:pPr lvl="1" eaLnBrk="1" hangingPunct="1">
              <a:buFont typeface="Arial;Arial;Arial;Courier"/>
              <a:buNone/>
            </a:pPr>
            <a:r>
              <a:rPr lang="en-US" sz="2300" smtClean="0"/>
              <a:t>a=3;</a:t>
            </a:r>
          </a:p>
          <a:p>
            <a:pPr lvl="1" eaLnBrk="1" hangingPunct="1">
              <a:buFont typeface="Arial;Arial;Arial;Courier"/>
              <a:buNone/>
            </a:pPr>
            <a:r>
              <a:rPr lang="en-US" sz="2300" smtClean="0"/>
              <a:t>g(r,a) ;	/* r is not affected */</a:t>
            </a:r>
          </a:p>
          <a:p>
            <a:pPr lvl="1" eaLnBrk="1" hangingPunct="1">
              <a:buFont typeface="Arial;Arial;Arial;Courier"/>
              <a:buNone/>
            </a:pPr>
            <a:r>
              <a:rPr lang="en-US" sz="2300" smtClean="0">
                <a:solidFill>
                  <a:srgbClr val="FF0000"/>
                </a:solidFill>
              </a:rPr>
              <a:t>g(&amp;r,a) </a:t>
            </a:r>
            <a:r>
              <a:rPr lang="en-US" sz="2300" smtClean="0"/>
              <a:t>; 	/* </a:t>
            </a:r>
            <a:r>
              <a:rPr lang="en-US" sz="2300" smtClean="0">
                <a:solidFill>
                  <a:srgbClr val="FF0000"/>
                </a:solidFill>
              </a:rPr>
              <a:t>compilation error </a:t>
            </a:r>
            <a:r>
              <a:rPr lang="en-US" sz="2300" smtClean="0"/>
              <a:t>*/</a:t>
            </a:r>
            <a:endParaRPr lang="en-US" sz="2300" b="1" smtClean="0"/>
          </a:p>
        </p:txBody>
      </p:sp>
      <p:sp>
        <p:nvSpPr>
          <p:cNvPr id="1290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290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0051" name="Rectangle 2"/>
          <p:cNvSpPr>
            <a:spLocks noGrp="1" noChangeArrowheads="1"/>
          </p:cNvSpPr>
          <p:nvPr>
            <p:ph sz="quarter" idx="1"/>
          </p:nvPr>
        </p:nvSpPr>
        <p:spPr>
          <a:xfrm>
            <a:off x="2071688" y="1412875"/>
            <a:ext cx="7343775" cy="2909888"/>
          </a:xfrm>
        </p:spPr>
        <p:txBody>
          <a:bodyPr/>
          <a:lstStyle/>
          <a:p>
            <a:pPr eaLnBrk="1" hangingPunct="1"/>
            <a:r>
              <a:rPr lang="en-US" sz="2600" b="1" smtClean="0"/>
              <a:t>Pointer to Functions</a:t>
            </a:r>
          </a:p>
          <a:p>
            <a:pPr eaLnBrk="1" hangingPunct="1">
              <a:buFont typeface="Wingdings" panose="05000000000000000000" pitchFamily="2" charset="2"/>
              <a:buChar char="§"/>
            </a:pPr>
            <a:r>
              <a:rPr lang="en-US" sz="2300" smtClean="0">
                <a:solidFill>
                  <a:srgbClr val="FF0000"/>
                </a:solidFill>
              </a:rPr>
              <a:t>The address of a function can be assigned to a pointer variable</a:t>
            </a:r>
          </a:p>
          <a:p>
            <a:pPr eaLnBrk="1" hangingPunct="1">
              <a:buFont typeface="Wingdings" panose="05000000000000000000" pitchFamily="2" charset="2"/>
              <a:buChar char="§"/>
            </a:pPr>
            <a:r>
              <a:rPr lang="en-US" sz="2300" smtClean="0"/>
              <a:t>a function can also be passed as a parameter</a:t>
            </a:r>
          </a:p>
          <a:p>
            <a:pPr eaLnBrk="1" hangingPunct="1">
              <a:buFont typeface="Wingdings" panose="05000000000000000000" pitchFamily="2" charset="2"/>
              <a:buChar char="§"/>
            </a:pPr>
            <a:r>
              <a:rPr lang="en-US" sz="2300" smtClean="0"/>
              <a:t>the call happens with the aid of the dereferencing  operator “</a:t>
            </a:r>
            <a:r>
              <a:rPr lang="en-US" sz="2300" b="1" smtClean="0"/>
              <a:t>*</a:t>
            </a:r>
            <a:r>
              <a:rPr lang="en-US" sz="2300" smtClean="0"/>
              <a:t>”</a:t>
            </a:r>
          </a:p>
          <a:p>
            <a:pPr eaLnBrk="1" hangingPunct="1"/>
            <a:endParaRPr lang="en-US" sz="2300" smtClean="0"/>
          </a:p>
        </p:txBody>
      </p:sp>
      <p:sp>
        <p:nvSpPr>
          <p:cNvPr id="1300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00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1075" name="Rectangle 2"/>
          <p:cNvSpPr>
            <a:spLocks noGrp="1" noChangeArrowheads="1"/>
          </p:cNvSpPr>
          <p:nvPr>
            <p:ph sz="quarter" idx="1"/>
          </p:nvPr>
        </p:nvSpPr>
        <p:spPr>
          <a:xfrm>
            <a:off x="2071688" y="1412875"/>
            <a:ext cx="7343775" cy="427038"/>
          </a:xfrm>
        </p:spPr>
        <p:txBody>
          <a:bodyPr>
            <a:normAutofit fontScale="92500" lnSpcReduction="20000"/>
          </a:bodyPr>
          <a:lstStyle/>
          <a:p>
            <a:pPr eaLnBrk="1" hangingPunct="1"/>
            <a:r>
              <a:rPr lang="en-US" sz="2800" b="1" smtClean="0"/>
              <a:t>Pointer to Functions</a:t>
            </a:r>
          </a:p>
        </p:txBody>
      </p:sp>
      <p:sp>
        <p:nvSpPr>
          <p:cNvPr id="131076" name="Text Box 5"/>
          <p:cNvSpPr txBox="1">
            <a:spLocks noChangeArrowheads="1"/>
          </p:cNvSpPr>
          <p:nvPr/>
        </p:nvSpPr>
        <p:spPr bwMode="auto">
          <a:xfrm>
            <a:off x="1927225" y="2143125"/>
            <a:ext cx="3581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eaLnBrk="0" hangingPunct="0">
              <a:defRPr sz="2400">
                <a:solidFill>
                  <a:srgbClr val="000000"/>
                </a:solidFill>
                <a:latin typeface="Arial" panose="020B0604020202020204" pitchFamily="34" charset="0"/>
              </a:defRPr>
            </a:lvl2pPr>
            <a:lvl3pPr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spcBef>
                <a:spcPct val="0"/>
              </a:spcBef>
              <a:buClrTx/>
              <a:buSzTx/>
              <a:buFontTx/>
              <a:buNone/>
            </a:pPr>
            <a:r>
              <a:rPr lang="en-US" sz="2000">
                <a:solidFill>
                  <a:schemeClr val="tx1"/>
                </a:solidFill>
                <a:latin typeface="Times New Roman" panose="02020603050405020304" pitchFamily="18" charset="0"/>
              </a:rPr>
              <a:t>type (*name)();</a:t>
            </a:r>
          </a:p>
          <a:p>
            <a:pPr lvl="2">
              <a:spcBef>
                <a:spcPct val="0"/>
              </a:spcBef>
              <a:buClrTx/>
              <a:buSzTx/>
              <a:buFontTx/>
              <a:buNone/>
            </a:pPr>
            <a:endParaRPr lang="en-US" sz="2000">
              <a:solidFill>
                <a:schemeClr val="tx1"/>
              </a:solidFill>
              <a:latin typeface="Times New Roman" panose="02020603050405020304" pitchFamily="18" charset="0"/>
            </a:endParaRPr>
          </a:p>
          <a:p>
            <a:pPr>
              <a:spcBef>
                <a:spcPct val="0"/>
              </a:spcBef>
              <a:buClrTx/>
              <a:buSzTx/>
              <a:buFontTx/>
              <a:buNone/>
            </a:pPr>
            <a:r>
              <a:rPr lang="en-US" sz="2000">
                <a:solidFill>
                  <a:schemeClr val="tx1"/>
                </a:solidFill>
                <a:latin typeface="Times New Roman" panose="02020603050405020304" pitchFamily="18" charset="0"/>
              </a:rPr>
              <a:t>void sort(char *v[], int n, int (*comp)())</a:t>
            </a:r>
          </a:p>
          <a:p>
            <a:pPr>
              <a:spcBef>
                <a:spcPct val="0"/>
              </a:spcBef>
              <a:buClrTx/>
              <a:buSzTx/>
              <a:buFontTx/>
              <a:buNone/>
            </a:pPr>
            <a:r>
              <a:rPr lang="en-US" sz="2000">
                <a:solidFill>
                  <a:schemeClr val="tx1"/>
                </a:solidFill>
                <a:latin typeface="Times New Roman" panose="02020603050405020304" pitchFamily="18" charset="0"/>
              </a:rPr>
              <a:t>{</a:t>
            </a:r>
          </a:p>
          <a:p>
            <a:pPr>
              <a:spcBef>
                <a:spcPct val="0"/>
              </a:spcBef>
              <a:buClrTx/>
              <a:buSzTx/>
              <a:buFontTx/>
              <a:buNone/>
            </a:pPr>
            <a:r>
              <a:rPr lang="en-US" sz="2000">
                <a:solidFill>
                  <a:schemeClr val="tx1"/>
                </a:solidFill>
                <a:latin typeface="Times New Roman" panose="02020603050405020304" pitchFamily="18" charset="0"/>
              </a:rPr>
              <a:t>	…</a:t>
            </a:r>
          </a:p>
          <a:p>
            <a:pPr lvl="1">
              <a:spcBef>
                <a:spcPct val="0"/>
              </a:spcBef>
              <a:buClrTx/>
              <a:buSzTx/>
              <a:buFontTx/>
              <a:buNone/>
            </a:pPr>
            <a:r>
              <a:rPr lang="en-US" sz="2000">
                <a:solidFill>
                  <a:schemeClr val="tx1"/>
                </a:solidFill>
                <a:latin typeface="Times New Roman" panose="02020603050405020304" pitchFamily="18" charset="0"/>
              </a:rPr>
              <a:t>	int comp_res;</a:t>
            </a:r>
          </a:p>
          <a:p>
            <a:pPr>
              <a:spcBef>
                <a:spcPct val="0"/>
              </a:spcBef>
              <a:buClrTx/>
              <a:buSzTx/>
              <a:buFontTx/>
              <a:buNone/>
            </a:pPr>
            <a:r>
              <a:rPr lang="en-US" sz="2000">
                <a:solidFill>
                  <a:schemeClr val="tx1"/>
                </a:solidFill>
                <a:latin typeface="Times New Roman" panose="02020603050405020304" pitchFamily="18" charset="0"/>
              </a:rPr>
              <a:t>	comp_res = (*comp)();</a:t>
            </a:r>
          </a:p>
          <a:p>
            <a:pPr lvl="1">
              <a:spcBef>
                <a:spcPct val="0"/>
              </a:spcBef>
              <a:buClrTx/>
              <a:buSzTx/>
              <a:buFontTx/>
              <a:buNone/>
            </a:pPr>
            <a:r>
              <a:rPr lang="en-US" sz="2000">
                <a:solidFill>
                  <a:schemeClr val="tx1"/>
                </a:solidFill>
                <a:latin typeface="Times New Roman" panose="02020603050405020304" pitchFamily="18" charset="0"/>
              </a:rPr>
              <a:t>	...</a:t>
            </a:r>
          </a:p>
          <a:p>
            <a:pPr>
              <a:spcBef>
                <a:spcPct val="0"/>
              </a:spcBef>
              <a:buClrTx/>
              <a:buSzTx/>
              <a:buFontTx/>
              <a:buNone/>
            </a:pPr>
            <a:r>
              <a:rPr lang="en-US" sz="2000">
                <a:solidFill>
                  <a:schemeClr val="tx1"/>
                </a:solidFill>
                <a:latin typeface="Times New Roman" panose="02020603050405020304" pitchFamily="18" charset="0"/>
              </a:rPr>
              <a:t>}</a:t>
            </a:r>
            <a:endParaRPr lang="en-US" sz="2000" b="1">
              <a:solidFill>
                <a:schemeClr val="tx1"/>
              </a:solidFill>
              <a:latin typeface="Times New Roman" panose="02020603050405020304" pitchFamily="18" charset="0"/>
            </a:endParaRPr>
          </a:p>
          <a:p>
            <a:pPr>
              <a:spcBef>
                <a:spcPct val="50000"/>
              </a:spcBef>
              <a:buClrTx/>
              <a:buSzTx/>
              <a:buFontTx/>
              <a:buNone/>
            </a:pPr>
            <a:endParaRPr lang="en-US" sz="2000">
              <a:solidFill>
                <a:schemeClr val="tx1"/>
              </a:solidFill>
              <a:latin typeface="Times New Roman" panose="02020603050405020304" pitchFamily="18" charset="0"/>
            </a:endParaRPr>
          </a:p>
        </p:txBody>
      </p:sp>
      <p:sp>
        <p:nvSpPr>
          <p:cNvPr id="131077" name="Text Box 6"/>
          <p:cNvSpPr txBox="1">
            <a:spLocks noChangeArrowheads="1"/>
          </p:cNvSpPr>
          <p:nvPr/>
        </p:nvSpPr>
        <p:spPr bwMode="auto">
          <a:xfrm>
            <a:off x="5572125" y="2071688"/>
            <a:ext cx="4419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spcBef>
                <a:spcPct val="50000"/>
              </a:spcBef>
              <a:buClrTx/>
              <a:buSzTx/>
              <a:buFontTx/>
              <a:buNone/>
            </a:pPr>
            <a:r>
              <a:rPr lang="en-US" sz="2000">
                <a:solidFill>
                  <a:schemeClr val="tx1"/>
                </a:solidFill>
                <a:latin typeface="Times New Roman" panose="02020603050405020304" pitchFamily="18" charset="0"/>
              </a:rPr>
              <a:t>int main()</a:t>
            </a:r>
          </a:p>
          <a:p>
            <a:pPr>
              <a:spcBef>
                <a:spcPct val="50000"/>
              </a:spcBef>
              <a:buClrTx/>
              <a:buSzTx/>
              <a:buFontTx/>
              <a:buNone/>
            </a:pPr>
            <a:r>
              <a:rPr lang="en-US" sz="2000">
                <a:solidFill>
                  <a:schemeClr val="tx1"/>
                </a:solidFill>
                <a:latin typeface="Times New Roman" panose="02020603050405020304" pitchFamily="18" charset="0"/>
              </a:rPr>
              <a:t>{</a:t>
            </a:r>
          </a:p>
          <a:p>
            <a:pPr>
              <a:spcBef>
                <a:spcPct val="50000"/>
              </a:spcBef>
              <a:buClrTx/>
              <a:buSzTx/>
              <a:buFontTx/>
              <a:buNone/>
            </a:pPr>
            <a:r>
              <a:rPr lang="en-US" sz="2000">
                <a:solidFill>
                  <a:schemeClr val="tx1"/>
                </a:solidFill>
                <a:latin typeface="Times New Roman" panose="02020603050405020304" pitchFamily="18" charset="0"/>
              </a:rPr>
              <a:t>    extern int strcmp(), numcmp();</a:t>
            </a:r>
          </a:p>
          <a:p>
            <a:pPr>
              <a:spcBef>
                <a:spcPct val="50000"/>
              </a:spcBef>
              <a:buClrTx/>
              <a:buSzTx/>
              <a:buFontTx/>
              <a:buNone/>
            </a:pPr>
            <a:r>
              <a:rPr lang="en-US" sz="2000">
                <a:solidFill>
                  <a:schemeClr val="tx1"/>
                </a:solidFill>
                <a:latin typeface="Times New Roman" panose="02020603050405020304" pitchFamily="18" charset="0"/>
              </a:rPr>
              <a:t>   …</a:t>
            </a:r>
          </a:p>
          <a:p>
            <a:pPr>
              <a:spcBef>
                <a:spcPct val="50000"/>
              </a:spcBef>
              <a:buClrTx/>
              <a:buSzTx/>
              <a:buFontTx/>
              <a:buNone/>
            </a:pPr>
            <a:r>
              <a:rPr lang="en-US" sz="2000">
                <a:solidFill>
                  <a:schemeClr val="tx1"/>
                </a:solidFill>
                <a:latin typeface="Times New Roman" panose="02020603050405020304" pitchFamily="18" charset="0"/>
              </a:rPr>
              <a:t>    if(numerical)</a:t>
            </a:r>
          </a:p>
          <a:p>
            <a:pPr>
              <a:spcBef>
                <a:spcPct val="50000"/>
              </a:spcBef>
              <a:buClrTx/>
              <a:buSzTx/>
              <a:buFontTx/>
              <a:buNone/>
            </a:pPr>
            <a:r>
              <a:rPr lang="en-US" sz="2000">
                <a:solidFill>
                  <a:schemeClr val="tx1"/>
                </a:solidFill>
                <a:latin typeface="Times New Roman" panose="02020603050405020304" pitchFamily="18" charset="0"/>
              </a:rPr>
              <a:t>	sort(lineptr, nlines, numcmp);</a:t>
            </a:r>
          </a:p>
          <a:p>
            <a:pPr>
              <a:spcBef>
                <a:spcPct val="50000"/>
              </a:spcBef>
              <a:buClrTx/>
              <a:buSzTx/>
              <a:buFontTx/>
              <a:buNone/>
            </a:pPr>
            <a:r>
              <a:rPr lang="en-US" sz="2000">
                <a:solidFill>
                  <a:schemeClr val="tx1"/>
                </a:solidFill>
                <a:latin typeface="Times New Roman" panose="02020603050405020304" pitchFamily="18" charset="0"/>
              </a:rPr>
              <a:t>   else</a:t>
            </a:r>
          </a:p>
          <a:p>
            <a:pPr>
              <a:spcBef>
                <a:spcPct val="50000"/>
              </a:spcBef>
              <a:buClrTx/>
              <a:buSzTx/>
              <a:buFontTx/>
              <a:buNone/>
            </a:pPr>
            <a:r>
              <a:rPr lang="en-US" sz="2000">
                <a:solidFill>
                  <a:schemeClr val="tx1"/>
                </a:solidFill>
                <a:latin typeface="Times New Roman" panose="02020603050405020304" pitchFamily="18" charset="0"/>
              </a:rPr>
              <a:t>	sort(lineptr, nlines, strcmp);</a:t>
            </a:r>
          </a:p>
          <a:p>
            <a:pPr>
              <a:spcBef>
                <a:spcPct val="50000"/>
              </a:spcBef>
              <a:buClrTx/>
              <a:buSzTx/>
              <a:buFontTx/>
              <a:buNone/>
            </a:pPr>
            <a:r>
              <a:rPr lang="en-US" sz="2000">
                <a:solidFill>
                  <a:schemeClr val="tx1"/>
                </a:solidFill>
                <a:latin typeface="Times New Roman" panose="02020603050405020304" pitchFamily="18" charset="0"/>
              </a:rPr>
              <a:t>}</a:t>
            </a:r>
          </a:p>
        </p:txBody>
      </p:sp>
      <p:sp>
        <p:nvSpPr>
          <p:cNvPr id="13107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107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Functions</a:t>
            </a:r>
          </a:p>
        </p:txBody>
      </p:sp>
      <p:sp>
        <p:nvSpPr>
          <p:cNvPr id="131075" name="Rectangle 2"/>
          <p:cNvSpPr>
            <a:spLocks noGrp="1" noChangeArrowheads="1"/>
          </p:cNvSpPr>
          <p:nvPr>
            <p:ph sz="quarter" idx="1"/>
          </p:nvPr>
        </p:nvSpPr>
        <p:spPr>
          <a:xfrm>
            <a:off x="2071688" y="1412875"/>
            <a:ext cx="7343775" cy="427038"/>
          </a:xfrm>
        </p:spPr>
        <p:txBody>
          <a:bodyPr>
            <a:normAutofit fontScale="92500" lnSpcReduction="20000"/>
          </a:bodyPr>
          <a:lstStyle/>
          <a:p>
            <a:pPr eaLnBrk="1" hangingPunct="1"/>
            <a:r>
              <a:rPr lang="en-US" sz="2800" b="1" dirty="0" smtClean="0"/>
              <a:t>Creating Header File</a:t>
            </a:r>
          </a:p>
        </p:txBody>
      </p:sp>
      <p:sp>
        <p:nvSpPr>
          <p:cNvPr id="131076" name="Text Box 5"/>
          <p:cNvSpPr txBox="1">
            <a:spLocks noChangeArrowheads="1"/>
          </p:cNvSpPr>
          <p:nvPr/>
        </p:nvSpPr>
        <p:spPr bwMode="auto">
          <a:xfrm>
            <a:off x="1927224" y="2143125"/>
            <a:ext cx="7704707"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anose="020B0604020202020204" pitchFamily="34" charset="0"/>
              </a:defRPr>
            </a:lvl1pPr>
            <a:lvl2pPr eaLnBrk="0" hangingPunct="0">
              <a:defRPr sz="2400">
                <a:solidFill>
                  <a:srgbClr val="000000"/>
                </a:solidFill>
                <a:latin typeface="Arial" panose="020B0604020202020204" pitchFamily="34" charset="0"/>
              </a:defRPr>
            </a:lvl2pPr>
            <a:lvl3pPr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a:buFont typeface="Wingdings" pitchFamily="2" charset="2"/>
              <a:buChar char="§"/>
              <a:defRPr/>
            </a:pPr>
            <a:r>
              <a:rPr lang="en-US" sz="2000" b="1" dirty="0">
                <a:latin typeface="+mn-lt"/>
              </a:rPr>
              <a:t> </a:t>
            </a:r>
            <a:r>
              <a:rPr lang="en-US" sz="2000" dirty="0">
                <a:latin typeface="+mn-lt"/>
              </a:rPr>
              <a:t>To reuse functions that we have </a:t>
            </a:r>
            <a:r>
              <a:rPr lang="en-US" sz="2000" dirty="0" smtClean="0">
                <a:latin typeface="+mn-lt"/>
              </a:rPr>
              <a:t>created</a:t>
            </a:r>
            <a:r>
              <a:rPr lang="en-US" sz="2000" dirty="0">
                <a:latin typeface="+mn-lt"/>
              </a:rPr>
              <a:t>, we can collect the set of functions that are of </a:t>
            </a:r>
            <a:r>
              <a:rPr lang="en-US" sz="2000" dirty="0" smtClean="0">
                <a:latin typeface="+mn-lt"/>
              </a:rPr>
              <a:t>the </a:t>
            </a:r>
            <a:r>
              <a:rPr lang="en-US" sz="2000" dirty="0">
                <a:latin typeface="+mn-lt"/>
              </a:rPr>
              <a:t>same nature into one file and also put the </a:t>
            </a:r>
            <a:r>
              <a:rPr lang="en-US" sz="2000" b="1" dirty="0">
                <a:latin typeface="+mn-lt"/>
              </a:rPr>
              <a:t>prototype declarations </a:t>
            </a:r>
            <a:r>
              <a:rPr lang="en-US" sz="2000" dirty="0">
                <a:latin typeface="+mn-lt"/>
              </a:rPr>
              <a:t>of these </a:t>
            </a:r>
            <a:r>
              <a:rPr lang="en-US" sz="2000" dirty="0" smtClean="0">
                <a:latin typeface="+mn-lt"/>
              </a:rPr>
              <a:t>functions into </a:t>
            </a:r>
            <a:r>
              <a:rPr lang="en-US" sz="2000" dirty="0">
                <a:latin typeface="+mn-lt"/>
              </a:rPr>
              <a:t>one header file</a:t>
            </a:r>
            <a:r>
              <a:rPr lang="en-US" sz="2000" dirty="0" smtClean="0">
                <a:latin typeface="+mn-lt"/>
              </a:rPr>
              <a:t>.</a:t>
            </a:r>
          </a:p>
          <a:p>
            <a:pPr>
              <a:buFont typeface="Wingdings" pitchFamily="2" charset="2"/>
              <a:buChar char="§"/>
              <a:defRPr/>
            </a:pPr>
            <a:endParaRPr lang="en-US" sz="2000" dirty="0">
              <a:latin typeface="+mn-lt"/>
            </a:endParaRPr>
          </a:p>
          <a:p>
            <a:pPr>
              <a:buFont typeface="Wingdings" pitchFamily="2" charset="2"/>
              <a:buChar char="§"/>
              <a:defRPr/>
            </a:pPr>
            <a:r>
              <a:rPr lang="en-US" sz="2000" dirty="0">
                <a:latin typeface="+mn-lt"/>
              </a:rPr>
              <a:t>  When reusing these functions, we need to add the C file that contains them into the </a:t>
            </a:r>
            <a:r>
              <a:rPr lang="en-US" sz="2000" dirty="0" smtClean="0">
                <a:latin typeface="+mn-lt"/>
              </a:rPr>
              <a:t>project </a:t>
            </a:r>
            <a:r>
              <a:rPr lang="en-US" sz="2000" dirty="0">
                <a:latin typeface="+mn-lt"/>
              </a:rPr>
              <a:t>and also add the header file into the file that invoke these functions. </a:t>
            </a:r>
            <a:endParaRPr lang="en-US" sz="1400" dirty="0">
              <a:solidFill>
                <a:schemeClr val="tx1"/>
              </a:solidFill>
              <a:latin typeface="+mn-lt"/>
            </a:endParaRPr>
          </a:p>
        </p:txBody>
      </p:sp>
      <p:sp>
        <p:nvSpPr>
          <p:cNvPr id="13107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b="1">
                <a:solidFill>
                  <a:srgbClr val="006633"/>
                </a:solidFill>
              </a:rPr>
              <a:t>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3107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3933687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2099" name="Rectangle 3"/>
          <p:cNvSpPr>
            <a:spLocks noGrp="1" noChangeArrowheads="1"/>
          </p:cNvSpPr>
          <p:nvPr>
            <p:ph sz="quarter" idx="1"/>
          </p:nvPr>
        </p:nvSpPr>
        <p:spPr>
          <a:xfrm>
            <a:off x="2071688" y="1412875"/>
            <a:ext cx="6923087" cy="2117725"/>
          </a:xfrm>
        </p:spPr>
        <p:txBody>
          <a:bodyPr>
            <a:normAutofit lnSpcReduction="10000"/>
          </a:bodyPr>
          <a:lstStyle/>
          <a:p>
            <a:pPr eaLnBrk="1" hangingPunct="1">
              <a:buFont typeface="Wingdings" panose="05000000000000000000" pitchFamily="2" charset="2"/>
              <a:buChar char="§"/>
            </a:pPr>
            <a:r>
              <a:rPr lang="en-US" smtClean="0"/>
              <a:t>Macro definition</a:t>
            </a:r>
          </a:p>
          <a:p>
            <a:pPr eaLnBrk="1" hangingPunct="1">
              <a:buFont typeface="Wingdings" panose="05000000000000000000" pitchFamily="2" charset="2"/>
              <a:buChar char="§"/>
            </a:pPr>
            <a:r>
              <a:rPr lang="en-US" smtClean="0"/>
              <a:t>File inclusion</a:t>
            </a:r>
          </a:p>
          <a:p>
            <a:pPr eaLnBrk="1" hangingPunct="1">
              <a:buFont typeface="Wingdings" panose="05000000000000000000" pitchFamily="2" charset="2"/>
              <a:buChar char="§"/>
            </a:pPr>
            <a:r>
              <a:rPr lang="en-US" smtClean="0"/>
              <a:t>Conditional compilation</a:t>
            </a:r>
          </a:p>
          <a:p>
            <a:pPr eaLnBrk="1" hangingPunct="1">
              <a:buFont typeface="Wingdings" panose="05000000000000000000" pitchFamily="2" charset="2"/>
              <a:buChar char="§"/>
            </a:pPr>
            <a:r>
              <a:rPr lang="en-US" smtClean="0"/>
              <a:t>Memory model</a:t>
            </a:r>
          </a:p>
          <a:p>
            <a:pPr eaLnBrk="1" hangingPunct="1">
              <a:buFont typeface="Wingdings" panose="05000000000000000000" pitchFamily="2" charset="2"/>
              <a:buChar char="l"/>
            </a:pPr>
            <a:endParaRPr lang="en-US" smtClean="0"/>
          </a:p>
        </p:txBody>
      </p:sp>
      <p:sp>
        <p:nvSpPr>
          <p:cNvPr id="1321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21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5225" y="468313"/>
            <a:ext cx="7831138" cy="365125"/>
          </a:xfrm>
        </p:spPr>
        <p:txBody>
          <a:bodyPr>
            <a:normAutofit fontScale="90000"/>
          </a:bodyPr>
          <a:lstStyle/>
          <a:p>
            <a:pPr eaLnBrk="1" hangingPunct="1"/>
            <a:r>
              <a:rPr lang="en-US" sz="3000" smtClean="0"/>
              <a:t>ANSI C – Data Types</a:t>
            </a:r>
          </a:p>
        </p:txBody>
      </p:sp>
      <p:sp>
        <p:nvSpPr>
          <p:cNvPr id="24579" name="Rectangle 3"/>
          <p:cNvSpPr>
            <a:spLocks noGrp="1" noChangeArrowheads="1"/>
          </p:cNvSpPr>
          <p:nvPr>
            <p:ph sz="quarter" idx="1"/>
          </p:nvPr>
        </p:nvSpPr>
        <p:spPr>
          <a:xfrm>
            <a:off x="2071688" y="1412875"/>
            <a:ext cx="3600450" cy="3873500"/>
          </a:xfrm>
        </p:spPr>
        <p:txBody>
          <a:bodyPr/>
          <a:lstStyle/>
          <a:p>
            <a:pPr marL="466725" indent="-466725" eaLnBrk="1" hangingPunct="1">
              <a:buFont typeface="Wingdings" panose="05000000000000000000" pitchFamily="2" charset="2"/>
              <a:buChar char="§"/>
            </a:pPr>
            <a:r>
              <a:rPr lang="en-US" sz="2400" dirty="0" smtClean="0"/>
              <a:t>Numbers</a:t>
            </a:r>
          </a:p>
          <a:p>
            <a:pPr marL="466725" indent="-466725" eaLnBrk="1" hangingPunct="1">
              <a:buFont typeface="Wingdings" panose="05000000000000000000" pitchFamily="2" charset="2"/>
              <a:buChar char="§"/>
            </a:pPr>
            <a:r>
              <a:rPr lang="en-US" sz="2400" dirty="0" smtClean="0"/>
              <a:t>Variables </a:t>
            </a:r>
          </a:p>
          <a:p>
            <a:pPr marL="466725" indent="-466725" eaLnBrk="1" hangingPunct="1">
              <a:buFont typeface="Wingdings" panose="05000000000000000000" pitchFamily="2" charset="2"/>
              <a:buChar char="§"/>
            </a:pPr>
            <a:r>
              <a:rPr lang="en-US" sz="2400" dirty="0" smtClean="0"/>
              <a:t>Memory class modifier</a:t>
            </a:r>
          </a:p>
          <a:p>
            <a:pPr marL="466725" indent="-466725" eaLnBrk="1" hangingPunct="1">
              <a:buFont typeface="Wingdings" panose="05000000000000000000" pitchFamily="2" charset="2"/>
              <a:buChar char="§"/>
            </a:pPr>
            <a:r>
              <a:rPr lang="en-US" sz="2400" dirty="0" smtClean="0"/>
              <a:t>External variables</a:t>
            </a:r>
          </a:p>
          <a:p>
            <a:pPr marL="466725" indent="-466725" eaLnBrk="1" hangingPunct="1">
              <a:buFont typeface="Wingdings" panose="05000000000000000000" pitchFamily="2" charset="2"/>
              <a:buChar char="§"/>
            </a:pPr>
            <a:r>
              <a:rPr lang="en-US" sz="2400" dirty="0" smtClean="0"/>
              <a:t>Scope rules </a:t>
            </a:r>
          </a:p>
          <a:p>
            <a:pPr marL="466725" indent="-466725" eaLnBrk="1" hangingPunct="1">
              <a:buFont typeface="Wingdings" panose="05000000000000000000" pitchFamily="2" charset="2"/>
              <a:buChar char="§"/>
            </a:pPr>
            <a:r>
              <a:rPr lang="en-US" sz="2400" dirty="0" smtClean="0"/>
              <a:t>Static variables </a:t>
            </a:r>
          </a:p>
          <a:p>
            <a:pPr marL="466725" indent="-466725" eaLnBrk="1" hangingPunct="1">
              <a:buFont typeface="Wingdings" panose="05000000000000000000" pitchFamily="2" charset="2"/>
              <a:buChar char="§"/>
            </a:pPr>
            <a:r>
              <a:rPr lang="en-US" sz="2400" dirty="0" smtClean="0"/>
              <a:t>Register variables</a:t>
            </a:r>
          </a:p>
          <a:p>
            <a:pPr marL="466725" indent="-466725" eaLnBrk="1" hangingPunct="1">
              <a:buFont typeface="Wingdings" panose="05000000000000000000" pitchFamily="2" charset="2"/>
              <a:buChar char="§"/>
            </a:pPr>
            <a:r>
              <a:rPr lang="en-US" sz="2400" dirty="0" smtClean="0"/>
              <a:t>Initialization</a:t>
            </a:r>
          </a:p>
        </p:txBody>
      </p:sp>
      <p:sp>
        <p:nvSpPr>
          <p:cNvPr id="24580" name="Rectangle 4"/>
          <p:cNvSpPr>
            <a:spLocks noChangeArrowheads="1"/>
          </p:cNvSpPr>
          <p:nvPr/>
        </p:nvSpPr>
        <p:spPr bwMode="auto">
          <a:xfrm>
            <a:off x="5672138" y="1412875"/>
            <a:ext cx="395922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Clr>
                <a:schemeClr val="tx1"/>
              </a:buClr>
              <a:buFont typeface="Wingdings" panose="05000000000000000000" pitchFamily="2" charset="2"/>
              <a:buChar char="§"/>
            </a:pPr>
            <a:r>
              <a:rPr lang="en-US"/>
              <a:t>Data Types</a:t>
            </a:r>
          </a:p>
          <a:p>
            <a:pPr eaLnBrk="1" hangingPunct="1">
              <a:buClr>
                <a:schemeClr val="tx1"/>
              </a:buClr>
              <a:buFont typeface="Wingdings" panose="05000000000000000000" pitchFamily="2" charset="2"/>
              <a:buChar char="§"/>
            </a:pPr>
            <a:r>
              <a:rPr lang="en-US"/>
              <a:t>Data encapsulation with </a:t>
            </a:r>
            <a:r>
              <a:rPr lang="en-US" i="1">
                <a:solidFill>
                  <a:srgbClr val="FF0000"/>
                </a:solidFill>
              </a:rPr>
              <a:t>struct</a:t>
            </a:r>
            <a:endParaRPr lang="en-US">
              <a:solidFill>
                <a:srgbClr val="FF0000"/>
              </a:solidFill>
            </a:endParaRPr>
          </a:p>
          <a:p>
            <a:pPr eaLnBrk="1" hangingPunct="1">
              <a:buClr>
                <a:schemeClr val="tx1"/>
              </a:buClr>
              <a:buFont typeface="Wingdings" panose="05000000000000000000" pitchFamily="2" charset="2"/>
              <a:buChar char="§"/>
            </a:pPr>
            <a:r>
              <a:rPr lang="en-US"/>
              <a:t>Data encapsulation with </a:t>
            </a:r>
            <a:r>
              <a:rPr lang="en-US" i="1">
                <a:solidFill>
                  <a:srgbClr val="FF0000"/>
                </a:solidFill>
              </a:rPr>
              <a:t>union</a:t>
            </a:r>
          </a:p>
          <a:p>
            <a:pPr eaLnBrk="1" hangingPunct="1">
              <a:buClr>
                <a:schemeClr val="tx1"/>
              </a:buClr>
              <a:buFont typeface="Wingdings" panose="05000000000000000000" pitchFamily="2" charset="2"/>
              <a:buChar char="§"/>
            </a:pPr>
            <a:r>
              <a:rPr lang="en-US"/>
              <a:t>Bit fields</a:t>
            </a:r>
          </a:p>
          <a:p>
            <a:pPr eaLnBrk="1" hangingPunct="1">
              <a:buClr>
                <a:schemeClr val="tx1"/>
              </a:buClr>
              <a:buFont typeface="Wingdings" panose="05000000000000000000" pitchFamily="2" charset="2"/>
              <a:buChar char="§"/>
            </a:pPr>
            <a:r>
              <a:rPr lang="en-US"/>
              <a:t>Enumerated data types</a:t>
            </a:r>
          </a:p>
          <a:p>
            <a:pPr eaLnBrk="1" hangingPunct="1">
              <a:buClr>
                <a:schemeClr val="tx1"/>
              </a:buClr>
              <a:buFont typeface="Wingdings" panose="05000000000000000000" pitchFamily="2" charset="2"/>
              <a:buChar char="§"/>
            </a:pPr>
            <a:r>
              <a:rPr lang="en-US"/>
              <a:t>Definition of private types</a:t>
            </a:r>
          </a:p>
          <a:p>
            <a:pPr eaLnBrk="1" hangingPunct="1">
              <a:buClr>
                <a:schemeClr val="tx1"/>
              </a:buClr>
              <a:buFont typeface="Wingdings" panose="05000000000000000000" pitchFamily="2" charset="2"/>
              <a:buChar char="§"/>
            </a:pPr>
            <a:r>
              <a:rPr lang="en-US"/>
              <a:t>Type Conversion</a:t>
            </a:r>
          </a:p>
        </p:txBody>
      </p:sp>
      <p:sp>
        <p:nvSpPr>
          <p:cNvPr id="2458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4582"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3123" name="Rectangle 2"/>
          <p:cNvSpPr>
            <a:spLocks noGrp="1" noChangeArrowheads="1"/>
          </p:cNvSpPr>
          <p:nvPr>
            <p:ph sz="quarter" idx="1"/>
          </p:nvPr>
        </p:nvSpPr>
        <p:spPr>
          <a:xfrm>
            <a:off x="2071688" y="1412875"/>
            <a:ext cx="6923087" cy="3870325"/>
          </a:xfrm>
        </p:spPr>
        <p:txBody>
          <a:bodyPr/>
          <a:lstStyle/>
          <a:p>
            <a:pPr eaLnBrk="1" hangingPunct="1">
              <a:buFont typeface="Wingdings" panose="05000000000000000000" pitchFamily="2" charset="2"/>
              <a:buChar char="§"/>
            </a:pPr>
            <a:r>
              <a:rPr lang="en-US" sz="2300" smtClean="0"/>
              <a:t>preprocessing is scheduled before compilation process</a:t>
            </a:r>
          </a:p>
          <a:p>
            <a:pPr eaLnBrk="1" hangingPunct="1">
              <a:buFont typeface="Wingdings" panose="05000000000000000000" pitchFamily="2" charset="2"/>
              <a:buChar char="§"/>
            </a:pPr>
            <a:r>
              <a:rPr lang="en-US" sz="2300" smtClean="0"/>
              <a:t>It mainly consist in a text analyzing and processing tool. The produced file is used as input for compilation process</a:t>
            </a:r>
          </a:p>
          <a:p>
            <a:pPr eaLnBrk="1" hangingPunct="1">
              <a:buFont typeface="Wingdings" panose="05000000000000000000" pitchFamily="2" charset="2"/>
              <a:buChar char="§"/>
            </a:pPr>
            <a:r>
              <a:rPr lang="en-US" sz="2300" smtClean="0"/>
              <a:t>the goal: flexible software for different application parameters and different software development tools</a:t>
            </a:r>
          </a:p>
          <a:p>
            <a:pPr eaLnBrk="1" hangingPunct="1">
              <a:buFont typeface="Wingdings" panose="05000000000000000000" pitchFamily="2" charset="2"/>
              <a:buChar char="§"/>
            </a:pPr>
            <a:r>
              <a:rPr lang="en-US" sz="2300" smtClean="0"/>
              <a:t>preprocessor directives always start with </a:t>
            </a:r>
            <a:r>
              <a:rPr lang="en-US" sz="2500" b="1" smtClean="0">
                <a:solidFill>
                  <a:srgbClr val="0070C0"/>
                </a:solidFill>
              </a:rPr>
              <a:t>#</a:t>
            </a:r>
            <a:r>
              <a:rPr lang="en-US" sz="2300" smtClean="0"/>
              <a:t> character in the first column line</a:t>
            </a:r>
          </a:p>
        </p:txBody>
      </p:sp>
      <p:sp>
        <p:nvSpPr>
          <p:cNvPr id="1331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31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4147" name="Rectangle 2"/>
          <p:cNvSpPr>
            <a:spLocks noGrp="1" noChangeArrowheads="1"/>
          </p:cNvSpPr>
          <p:nvPr>
            <p:ph sz="quarter" idx="1"/>
          </p:nvPr>
        </p:nvSpPr>
        <p:spPr>
          <a:xfrm>
            <a:off x="2071688" y="1357313"/>
            <a:ext cx="6923087" cy="4892675"/>
          </a:xfrm>
        </p:spPr>
        <p:txBody>
          <a:bodyPr/>
          <a:lstStyle/>
          <a:p>
            <a:pPr eaLnBrk="1" hangingPunct="1">
              <a:lnSpc>
                <a:spcPct val="90000"/>
              </a:lnSpc>
              <a:buFont typeface="Times New Roman;Arial;Arial"/>
              <a:buNone/>
            </a:pPr>
            <a:r>
              <a:rPr lang="en-US" sz="2300" b="1" smtClean="0"/>
              <a:t>#define</a:t>
            </a:r>
            <a:endParaRPr lang="en-US" sz="2300" smtClean="0"/>
          </a:p>
          <a:p>
            <a:pPr lvl="1" eaLnBrk="1" hangingPunct="1">
              <a:lnSpc>
                <a:spcPct val="90000"/>
              </a:lnSpc>
              <a:buFont typeface="Times New Roman;Arial;Arial"/>
              <a:buNone/>
            </a:pPr>
            <a:r>
              <a:rPr lang="en-US" sz="2300" smtClean="0"/>
              <a:t>	introduces the definition of a preprocessor macro </a:t>
            </a:r>
          </a:p>
          <a:p>
            <a:pPr eaLnBrk="1" hangingPunct="1">
              <a:lnSpc>
                <a:spcPct val="90000"/>
              </a:lnSpc>
              <a:buFont typeface="Times New Roman;Arial;Arial"/>
              <a:buNone/>
            </a:pPr>
            <a:r>
              <a:rPr lang="en-US" sz="2300" b="1" smtClean="0"/>
              <a:t>#undef</a:t>
            </a:r>
            <a:r>
              <a:rPr lang="en-US" sz="2300" smtClean="0"/>
              <a:t> </a:t>
            </a:r>
          </a:p>
          <a:p>
            <a:pPr lvl="1" eaLnBrk="1" hangingPunct="1">
              <a:lnSpc>
                <a:spcPct val="90000"/>
              </a:lnSpc>
              <a:buFont typeface="Times New Roman;Arial;Arial"/>
              <a:buNone/>
            </a:pPr>
            <a:r>
              <a:rPr lang="en-US" sz="2300" smtClean="0"/>
              <a:t>	clears a preprocessor macro definition</a:t>
            </a:r>
          </a:p>
          <a:p>
            <a:pPr eaLnBrk="1" hangingPunct="1">
              <a:lnSpc>
                <a:spcPct val="90000"/>
              </a:lnSpc>
              <a:buFont typeface="Times New Roman;Arial;Arial"/>
              <a:buNone/>
            </a:pPr>
            <a:r>
              <a:rPr lang="en-US" sz="2300" b="1" smtClean="0"/>
              <a:t>#include</a:t>
            </a:r>
            <a:r>
              <a:rPr lang="en-US" sz="2300" smtClean="0"/>
              <a:t> </a:t>
            </a:r>
          </a:p>
          <a:p>
            <a:pPr lvl="1" eaLnBrk="1" hangingPunct="1">
              <a:lnSpc>
                <a:spcPct val="90000"/>
              </a:lnSpc>
              <a:buFont typeface="Times New Roman;Arial;Arial"/>
              <a:buNone/>
            </a:pPr>
            <a:r>
              <a:rPr lang="en-US" sz="2300" smtClean="0"/>
              <a:t>	includes the source text of another file</a:t>
            </a:r>
          </a:p>
          <a:p>
            <a:pPr eaLnBrk="1" hangingPunct="1">
              <a:lnSpc>
                <a:spcPct val="90000"/>
              </a:lnSpc>
              <a:buFont typeface="Times New Roman;Arial;Arial"/>
              <a:buNone/>
            </a:pPr>
            <a:r>
              <a:rPr lang="en-US" sz="2300" b="1" smtClean="0"/>
              <a:t>#if</a:t>
            </a:r>
            <a:endParaRPr lang="en-US" sz="2300" smtClean="0"/>
          </a:p>
          <a:p>
            <a:pPr lvl="1" eaLnBrk="1" hangingPunct="1">
              <a:lnSpc>
                <a:spcPct val="90000"/>
              </a:lnSpc>
              <a:buFont typeface="Times New Roman;Arial;Arial"/>
              <a:buNone/>
            </a:pPr>
            <a:r>
              <a:rPr lang="en-US" sz="2300" smtClean="0"/>
              <a:t>	evaluates an expression for conditional compilation.</a:t>
            </a:r>
          </a:p>
          <a:p>
            <a:pPr eaLnBrk="1" hangingPunct="1">
              <a:lnSpc>
                <a:spcPct val="90000"/>
              </a:lnSpc>
              <a:buFont typeface="Times New Roman;Arial;Arial"/>
              <a:buNone/>
            </a:pPr>
            <a:r>
              <a:rPr lang="en-US" sz="2300" b="1" smtClean="0"/>
              <a:t>#ifdef</a:t>
            </a:r>
            <a:r>
              <a:rPr lang="en-US" sz="2300" smtClean="0"/>
              <a:t> </a:t>
            </a:r>
          </a:p>
          <a:p>
            <a:pPr lvl="1" eaLnBrk="1" hangingPunct="1">
              <a:lnSpc>
                <a:spcPct val="90000"/>
              </a:lnSpc>
              <a:buFont typeface="Times New Roman;Arial;Arial"/>
              <a:buNone/>
            </a:pPr>
            <a:r>
              <a:rPr lang="en-US" sz="2300" smtClean="0"/>
              <a:t>	checks for conditional compilation whether a macro is defined</a:t>
            </a:r>
          </a:p>
          <a:p>
            <a:pPr lvl="1" eaLnBrk="1" hangingPunct="1">
              <a:lnSpc>
                <a:spcPct val="90000"/>
              </a:lnSpc>
              <a:buFont typeface="Times New Roman;Arial;Arial"/>
              <a:buNone/>
            </a:pPr>
            <a:endParaRPr lang="en-US" sz="2300" smtClean="0"/>
          </a:p>
        </p:txBody>
      </p:sp>
      <p:sp>
        <p:nvSpPr>
          <p:cNvPr id="1341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41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5171" name="Rectangle 2"/>
          <p:cNvSpPr>
            <a:spLocks noGrp="1" noChangeArrowheads="1"/>
          </p:cNvSpPr>
          <p:nvPr>
            <p:ph sz="quarter" idx="1"/>
          </p:nvPr>
        </p:nvSpPr>
        <p:spPr>
          <a:xfrm>
            <a:off x="2071688" y="1412875"/>
            <a:ext cx="6923087" cy="4491038"/>
          </a:xfrm>
        </p:spPr>
        <p:txBody>
          <a:bodyPr/>
          <a:lstStyle/>
          <a:p>
            <a:pPr eaLnBrk="1" hangingPunct="1">
              <a:lnSpc>
                <a:spcPct val="90000"/>
              </a:lnSpc>
              <a:buFont typeface="Times New Roman;Arial;Arial"/>
              <a:buNone/>
            </a:pPr>
            <a:r>
              <a:rPr lang="en-US" sz="2200" b="1" smtClean="0">
                <a:solidFill>
                  <a:srgbClr val="0070C0"/>
                </a:solidFill>
              </a:rPr>
              <a:t>#ifndef</a:t>
            </a:r>
            <a:r>
              <a:rPr lang="en-US" sz="2200" smtClean="0"/>
              <a:t>: checks for conditional compilation whether a macro is not defined</a:t>
            </a:r>
          </a:p>
          <a:p>
            <a:pPr eaLnBrk="1" hangingPunct="1">
              <a:lnSpc>
                <a:spcPct val="90000"/>
              </a:lnSpc>
              <a:buFont typeface="Arial;Arial;Arial;Courier"/>
              <a:buNone/>
            </a:pPr>
            <a:r>
              <a:rPr lang="en-US" sz="2200" b="1" smtClean="0">
                <a:solidFill>
                  <a:srgbClr val="0070C0"/>
                </a:solidFill>
              </a:rPr>
              <a:t>#elif</a:t>
            </a:r>
            <a:r>
              <a:rPr lang="en-US" sz="2200" b="1" smtClean="0"/>
              <a:t>: </a:t>
            </a:r>
            <a:r>
              <a:rPr lang="en-US" sz="2200" smtClean="0"/>
              <a:t>introduces an alternative #if branch following a not compiled #if, #ifdef, #ifndef or #elif branch</a:t>
            </a:r>
          </a:p>
          <a:p>
            <a:pPr eaLnBrk="1" hangingPunct="1">
              <a:lnSpc>
                <a:spcPct val="90000"/>
              </a:lnSpc>
              <a:buFont typeface="Arial;Arial;Arial;Courier"/>
              <a:buNone/>
            </a:pPr>
            <a:r>
              <a:rPr lang="en-US" sz="2200" b="1" smtClean="0">
                <a:solidFill>
                  <a:srgbClr val="0070C0"/>
                </a:solidFill>
              </a:rPr>
              <a:t>#else</a:t>
            </a:r>
            <a:r>
              <a:rPr lang="en-US" sz="2200" b="1" smtClean="0"/>
              <a:t>: </a:t>
            </a:r>
            <a:r>
              <a:rPr lang="en-US" sz="2200" smtClean="0"/>
              <a:t>introduces an alternative branch following a not compiled #if, #ifdef, #ifndef or #elif branch</a:t>
            </a:r>
          </a:p>
          <a:p>
            <a:pPr eaLnBrk="1" hangingPunct="1">
              <a:lnSpc>
                <a:spcPct val="90000"/>
              </a:lnSpc>
              <a:buFont typeface="Arial;Arial;Arial;Courier"/>
              <a:buNone/>
            </a:pPr>
            <a:r>
              <a:rPr lang="en-US" sz="2200" b="1" smtClean="0">
                <a:solidFill>
                  <a:srgbClr val="0070C0"/>
                </a:solidFill>
              </a:rPr>
              <a:t>#endif</a:t>
            </a:r>
            <a:r>
              <a:rPr lang="en-US" sz="2200" b="1" smtClean="0"/>
              <a:t>: </a:t>
            </a:r>
            <a:r>
              <a:rPr lang="en-US" sz="2200" smtClean="0"/>
              <a:t>completes a conditional compilation branch</a:t>
            </a:r>
          </a:p>
          <a:p>
            <a:pPr eaLnBrk="1" hangingPunct="1">
              <a:buFont typeface="Arial;Arial;Arial;Courier"/>
              <a:buNone/>
            </a:pPr>
            <a:r>
              <a:rPr lang="en-US" sz="2200" b="1" smtClean="0">
                <a:solidFill>
                  <a:srgbClr val="0070C0"/>
                </a:solidFill>
              </a:rPr>
              <a:t>#line</a:t>
            </a:r>
            <a:r>
              <a:rPr lang="en-US" sz="2200" b="1" smtClean="0"/>
              <a:t>: </a:t>
            </a:r>
            <a:r>
              <a:rPr lang="en-US" sz="2200" smtClean="0"/>
              <a:t>indicates the line number and, optionally, a file name which is used in error logging files to identify the error position.</a:t>
            </a:r>
          </a:p>
          <a:p>
            <a:pPr eaLnBrk="1" hangingPunct="1">
              <a:buFont typeface="Arial;Arial;Arial;Courier"/>
              <a:buNone/>
            </a:pPr>
            <a:r>
              <a:rPr lang="en-US" sz="2200" b="1" smtClean="0">
                <a:solidFill>
                  <a:srgbClr val="0070C0"/>
                </a:solidFill>
              </a:rPr>
              <a:t>#error</a:t>
            </a:r>
            <a:r>
              <a:rPr lang="en-US" sz="2200" b="1" smtClean="0"/>
              <a:t>: </a:t>
            </a:r>
            <a:r>
              <a:rPr lang="en-US" sz="2200" smtClean="0"/>
              <a:t>eports an error which is determined by the user</a:t>
            </a:r>
          </a:p>
        </p:txBody>
      </p:sp>
      <p:sp>
        <p:nvSpPr>
          <p:cNvPr id="1351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51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6195" name="Rectangle 2"/>
          <p:cNvSpPr>
            <a:spLocks noGrp="1" noChangeArrowheads="1"/>
          </p:cNvSpPr>
          <p:nvPr>
            <p:ph sz="quarter" idx="1"/>
          </p:nvPr>
        </p:nvSpPr>
        <p:spPr>
          <a:xfrm>
            <a:off x="2071688" y="1412875"/>
            <a:ext cx="6923087" cy="3286125"/>
          </a:xfrm>
        </p:spPr>
        <p:txBody>
          <a:bodyPr/>
          <a:lstStyle/>
          <a:p>
            <a:pPr eaLnBrk="1" hangingPunct="1">
              <a:buFont typeface="Arial;Arial;Arial;Courier"/>
              <a:buNone/>
            </a:pPr>
            <a:r>
              <a:rPr lang="en-US" sz="2300" b="1" smtClean="0"/>
              <a:t>#pragma</a:t>
            </a:r>
          </a:p>
          <a:p>
            <a:pPr eaLnBrk="1" hangingPunct="1">
              <a:buFont typeface="Arial;Arial;Arial;Courier"/>
              <a:buNone/>
            </a:pPr>
            <a:endParaRPr lang="en-US" sz="2300" b="1" smtClean="0"/>
          </a:p>
          <a:p>
            <a:pPr eaLnBrk="1" hangingPunct="1">
              <a:buFont typeface="Arial;Arial;Arial;Courier"/>
              <a:buNone/>
            </a:pPr>
            <a:r>
              <a:rPr lang="en-US" sz="2300" smtClean="0"/>
              <a:t>Inserts a compiler control command.</a:t>
            </a:r>
          </a:p>
          <a:p>
            <a:pPr eaLnBrk="1" hangingPunct="1">
              <a:buFont typeface="Arial;Arial;Arial;Courier"/>
              <a:buNone/>
            </a:pPr>
            <a:r>
              <a:rPr lang="en-US" sz="2300" smtClean="0"/>
              <a:t>Options for the compilation can be given just as in the command line.</a:t>
            </a:r>
          </a:p>
          <a:p>
            <a:pPr eaLnBrk="1" hangingPunct="1">
              <a:buFont typeface="Arial;Arial;Arial;Courier"/>
              <a:buNone/>
            </a:pPr>
            <a:r>
              <a:rPr lang="en-US" sz="2300" smtClean="0"/>
              <a:t>A </a:t>
            </a:r>
            <a:r>
              <a:rPr lang="en-US" sz="2300" b="1" smtClean="0"/>
              <a:t>#pragma</a:t>
            </a:r>
            <a:r>
              <a:rPr lang="en-US" sz="2300" smtClean="0"/>
              <a:t> directive not known to the compiler is ignored and leads to a portable code.</a:t>
            </a:r>
          </a:p>
          <a:p>
            <a:pPr eaLnBrk="1" hangingPunct="1">
              <a:buFont typeface="Arial;Arial;Arial;Courier"/>
              <a:buNone/>
            </a:pPr>
            <a:endParaRPr lang="en-US" sz="2300" smtClean="0"/>
          </a:p>
        </p:txBody>
      </p:sp>
      <p:sp>
        <p:nvSpPr>
          <p:cNvPr id="1361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61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7219" name="Rectangle 2"/>
          <p:cNvSpPr>
            <a:spLocks noGrp="1" noChangeArrowheads="1"/>
          </p:cNvSpPr>
          <p:nvPr>
            <p:ph sz="quarter" idx="1"/>
          </p:nvPr>
        </p:nvSpPr>
        <p:spPr>
          <a:xfrm>
            <a:off x="2071688" y="1412875"/>
            <a:ext cx="7559675" cy="4527550"/>
          </a:xfrm>
        </p:spPr>
        <p:txBody>
          <a:bodyPr/>
          <a:lstStyle/>
          <a:p>
            <a:pPr eaLnBrk="1" hangingPunct="1">
              <a:buFont typeface="Arial;Arial;Arial;Courier"/>
              <a:buNone/>
            </a:pPr>
            <a:r>
              <a:rPr lang="en-US" sz="2300" b="1" smtClean="0"/>
              <a:t>Macro definitions</a:t>
            </a:r>
          </a:p>
          <a:p>
            <a:pPr eaLnBrk="1" hangingPunct="1">
              <a:buFont typeface="Arial;Arial;Arial;Courier"/>
              <a:buNone/>
            </a:pPr>
            <a:r>
              <a:rPr lang="en-US" sz="2300" smtClean="0"/>
              <a:t>#define</a:t>
            </a:r>
            <a:r>
              <a:rPr lang="en-US" sz="2300" i="1" smtClean="0"/>
              <a:t> Macro_Name  [ [(parameters)] replace_text]</a:t>
            </a:r>
          </a:p>
          <a:p>
            <a:pPr eaLnBrk="1" hangingPunct="1">
              <a:buFont typeface="Arial;Arial;Arial;Courier"/>
              <a:buNone/>
            </a:pPr>
            <a:endParaRPr lang="en-US" sz="2300" smtClean="0"/>
          </a:p>
          <a:p>
            <a:pPr eaLnBrk="1" hangingPunct="1">
              <a:buFont typeface="Arial;Arial;Arial;Courier"/>
              <a:buNone/>
            </a:pPr>
            <a:r>
              <a:rPr lang="en-US" sz="2300" b="1" smtClean="0"/>
              <a:t>#define</a:t>
            </a:r>
            <a:r>
              <a:rPr lang="en-US" sz="2300" smtClean="0"/>
              <a:t>: preprocessor directive</a:t>
            </a:r>
          </a:p>
          <a:p>
            <a:pPr eaLnBrk="1" hangingPunct="1">
              <a:buFont typeface="Arial;Arial;Arial;Courier"/>
              <a:buNone/>
            </a:pPr>
            <a:r>
              <a:rPr lang="en-US" sz="2300" b="1" smtClean="0"/>
              <a:t>Macro_Name</a:t>
            </a:r>
            <a:r>
              <a:rPr lang="en-US" sz="2300" smtClean="0"/>
              <a:t>: is the name of the macro. Will be substituted by replace_text.</a:t>
            </a:r>
          </a:p>
          <a:p>
            <a:pPr eaLnBrk="1" hangingPunct="1">
              <a:buFont typeface="Arial;Arial;Arial;Courier"/>
              <a:buNone/>
            </a:pPr>
            <a:r>
              <a:rPr lang="en-US" sz="2300" b="1" smtClean="0"/>
              <a:t>parameters</a:t>
            </a:r>
            <a:r>
              <a:rPr lang="en-US" sz="2300" smtClean="0"/>
              <a:t>: used literally in the replace_text and replaced when the macro is expanded </a:t>
            </a:r>
          </a:p>
          <a:p>
            <a:pPr eaLnBrk="1" hangingPunct="1">
              <a:buFont typeface="Arial;Arial;Arial;Courier"/>
              <a:buNone/>
            </a:pPr>
            <a:r>
              <a:rPr lang="en-US" sz="2300" b="1" smtClean="0"/>
              <a:t>replace_text</a:t>
            </a:r>
            <a:r>
              <a:rPr lang="en-US" sz="2300" smtClean="0"/>
              <a:t>: the given text will replace the macro call literally</a:t>
            </a:r>
          </a:p>
          <a:p>
            <a:pPr eaLnBrk="1" hangingPunct="1">
              <a:buFont typeface="Arial;Arial;Arial;Courier"/>
              <a:buNone/>
            </a:pPr>
            <a:endParaRPr lang="en-US" sz="2300" smtClean="0"/>
          </a:p>
        </p:txBody>
      </p:sp>
      <p:sp>
        <p:nvSpPr>
          <p:cNvPr id="1372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72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8243" name="Rectangle 2"/>
          <p:cNvSpPr>
            <a:spLocks noGrp="1" noChangeArrowheads="1"/>
          </p:cNvSpPr>
          <p:nvPr>
            <p:ph sz="quarter" idx="1"/>
          </p:nvPr>
        </p:nvSpPr>
        <p:spPr>
          <a:xfrm>
            <a:off x="2071688" y="1412875"/>
            <a:ext cx="7559675" cy="4746625"/>
          </a:xfrm>
        </p:spPr>
        <p:txBody>
          <a:bodyPr/>
          <a:lstStyle/>
          <a:p>
            <a:pPr eaLnBrk="1" hangingPunct="1">
              <a:buFont typeface="Arial;Arial;Arial;Courier"/>
              <a:buNone/>
            </a:pPr>
            <a:r>
              <a:rPr lang="en-US" sz="2300" smtClean="0"/>
              <a:t>It is forbidden to define macro with side effect (eg. increment) - disturbs the error checks consistency.</a:t>
            </a:r>
          </a:p>
          <a:p>
            <a:pPr eaLnBrk="1" hangingPunct="1">
              <a:buFont typeface="Arial;Arial;Arial;Courier"/>
              <a:buNone/>
            </a:pPr>
            <a:r>
              <a:rPr lang="en-US" sz="2300" smtClean="0"/>
              <a:t>String operator: </a:t>
            </a:r>
            <a:r>
              <a:rPr lang="en-US" sz="2300" b="1" smtClean="0"/>
              <a:t>#</a:t>
            </a:r>
          </a:p>
          <a:p>
            <a:pPr eaLnBrk="1" hangingPunct="1">
              <a:buFont typeface="Wingdings" panose="05000000000000000000" pitchFamily="2" charset="2"/>
              <a:buChar char="§"/>
            </a:pPr>
            <a:r>
              <a:rPr lang="en-US" sz="2300" smtClean="0"/>
              <a:t>is used in the replace_text to induce that the subsequent string is interpreted as the name of parameter. This name is replaced at the time the macro is expanded.</a:t>
            </a:r>
          </a:p>
          <a:p>
            <a:pPr eaLnBrk="1" hangingPunct="1">
              <a:buFont typeface="Arial;Arial;Arial;Courier"/>
              <a:buNone/>
            </a:pPr>
            <a:r>
              <a:rPr lang="en-US" sz="2300" smtClean="0"/>
              <a:t>Token-pasting operator: </a:t>
            </a:r>
            <a:r>
              <a:rPr lang="en-US" sz="2300" b="1" smtClean="0"/>
              <a:t>##</a:t>
            </a:r>
          </a:p>
          <a:p>
            <a:pPr eaLnBrk="1" hangingPunct="1">
              <a:buFont typeface="Wingdings" panose="05000000000000000000" pitchFamily="2" charset="2"/>
              <a:buChar char="§"/>
            </a:pPr>
            <a:r>
              <a:rPr lang="en-US" sz="2300" smtClean="0"/>
              <a:t>precedes or follows a formal parameter. When it is expanded, the parameter is concatenated with the other text of the token.</a:t>
            </a:r>
          </a:p>
          <a:p>
            <a:pPr eaLnBrk="1" hangingPunct="1">
              <a:buFont typeface="Arial;Arial;Arial;Courier"/>
              <a:buNone/>
            </a:pPr>
            <a:endParaRPr lang="en-US" sz="2300" smtClean="0"/>
          </a:p>
        </p:txBody>
      </p:sp>
      <p:sp>
        <p:nvSpPr>
          <p:cNvPr id="1382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82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39267" name="Rectangle 2"/>
          <p:cNvSpPr>
            <a:spLocks noGrp="1" noChangeArrowheads="1"/>
          </p:cNvSpPr>
          <p:nvPr>
            <p:ph sz="quarter" idx="1"/>
          </p:nvPr>
        </p:nvSpPr>
        <p:spPr>
          <a:xfrm>
            <a:off x="2071688" y="1412875"/>
            <a:ext cx="7559675" cy="5027613"/>
          </a:xfrm>
        </p:spPr>
        <p:txBody>
          <a:bodyPr/>
          <a:lstStyle/>
          <a:p>
            <a:pPr eaLnBrk="1" hangingPunct="1">
              <a:buFont typeface="Arial;Arial;Arial;Courier"/>
              <a:buNone/>
            </a:pPr>
            <a:r>
              <a:rPr lang="en-US" sz="2300" b="1" smtClean="0"/>
              <a:t>Files inclusion</a:t>
            </a:r>
            <a:endParaRPr lang="en-US" sz="2300" smtClean="0"/>
          </a:p>
          <a:p>
            <a:pPr eaLnBrk="1" hangingPunct="1">
              <a:buFont typeface="Arial;Arial;Arial;Courier"/>
              <a:buNone/>
            </a:pPr>
            <a:r>
              <a:rPr lang="en-US" sz="2300" smtClean="0"/>
              <a:t>	#include</a:t>
            </a:r>
            <a:r>
              <a:rPr lang="en-US" sz="2300" i="1" smtClean="0"/>
              <a:t> &lt;file_name&gt;</a:t>
            </a:r>
          </a:p>
          <a:p>
            <a:pPr eaLnBrk="1" hangingPunct="1">
              <a:buFont typeface="Arial;Arial;Arial;Courier"/>
              <a:buNone/>
            </a:pPr>
            <a:r>
              <a:rPr lang="en-US" sz="2300" smtClean="0"/>
              <a:t>	#include</a:t>
            </a:r>
            <a:r>
              <a:rPr lang="en-US" sz="2300" i="1" smtClean="0"/>
              <a:t> ”file_name”</a:t>
            </a:r>
            <a:endParaRPr lang="en-US" sz="2300" smtClean="0"/>
          </a:p>
          <a:p>
            <a:pPr eaLnBrk="1" hangingPunct="1">
              <a:buFont typeface="Arial;Arial;Arial;Courier"/>
              <a:buNone/>
            </a:pPr>
            <a:endParaRPr lang="en-US" sz="2300" smtClean="0"/>
          </a:p>
          <a:p>
            <a:pPr lvl="1" eaLnBrk="1" hangingPunct="1">
              <a:buFont typeface="Arial;Arial;Arial;Courier"/>
              <a:buNone/>
            </a:pPr>
            <a:r>
              <a:rPr lang="en-US" sz="2300" smtClean="0"/>
              <a:t>Additional information can be used in a source file (data types, function prototypes, ...)  =&gt; header files.</a:t>
            </a:r>
          </a:p>
          <a:p>
            <a:pPr lvl="1" eaLnBrk="1" hangingPunct="1">
              <a:buFont typeface="Arial;Arial;Arial;Courier"/>
              <a:buNone/>
            </a:pPr>
            <a:r>
              <a:rPr lang="en-US" sz="2300" smtClean="0"/>
              <a:t>“…”  - source file path is the first path were the include file is searched. If it can not be found there, the project specific include path will be inspected.</a:t>
            </a:r>
          </a:p>
          <a:p>
            <a:pPr lvl="1" eaLnBrk="1" hangingPunct="1">
              <a:buFont typeface="Arial;Arial;Arial;Courier"/>
              <a:buNone/>
            </a:pPr>
            <a:r>
              <a:rPr lang="en-US" sz="2300" smtClean="0"/>
              <a:t>&lt;...&gt; - omits the current source path and start the search of the include search path of the project. </a:t>
            </a:r>
          </a:p>
        </p:txBody>
      </p:sp>
      <p:sp>
        <p:nvSpPr>
          <p:cNvPr id="1392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392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Preprocessor directives</a:t>
            </a:r>
          </a:p>
        </p:txBody>
      </p:sp>
      <p:sp>
        <p:nvSpPr>
          <p:cNvPr id="140291" name="Rectangle 2"/>
          <p:cNvSpPr>
            <a:spLocks noGrp="1" noChangeArrowheads="1"/>
          </p:cNvSpPr>
          <p:nvPr>
            <p:ph sz="quarter" idx="1"/>
          </p:nvPr>
        </p:nvSpPr>
        <p:spPr>
          <a:xfrm>
            <a:off x="2071688" y="1412875"/>
            <a:ext cx="7559675" cy="5027613"/>
          </a:xfrm>
        </p:spPr>
        <p:txBody>
          <a:bodyPr/>
          <a:lstStyle/>
          <a:p>
            <a:pPr eaLnBrk="1" hangingPunct="1">
              <a:buFont typeface="Arial;Arial;Arial;Courier"/>
              <a:buNone/>
            </a:pPr>
            <a:r>
              <a:rPr lang="en-US" sz="2300" b="1" dirty="0" smtClean="0"/>
              <a:t>Files inclusion</a:t>
            </a:r>
            <a:endParaRPr lang="en-US" sz="2300" dirty="0" smtClean="0"/>
          </a:p>
          <a:p>
            <a:pPr eaLnBrk="1" hangingPunct="1">
              <a:buFont typeface="Wingdings" panose="05000000000000000000" pitchFamily="2" charset="2"/>
              <a:buChar char="§"/>
            </a:pPr>
            <a:r>
              <a:rPr lang="en-US" sz="2300" dirty="0" smtClean="0"/>
              <a:t>Some problem might arise if a header file defines some symbols and is included in multiple modules. The content of a header file must be delimited by a preprocessor  switch</a:t>
            </a:r>
          </a:p>
          <a:p>
            <a:pPr eaLnBrk="1" hangingPunct="1">
              <a:buFont typeface="Wingdings" panose="05000000000000000000" pitchFamily="2" charset="2"/>
              <a:buChar char="§"/>
            </a:pPr>
            <a:r>
              <a:rPr lang="en-US" sz="2300" dirty="0" smtClean="0"/>
              <a:t>Solution:</a:t>
            </a:r>
          </a:p>
          <a:p>
            <a:pPr eaLnBrk="1" hangingPunct="1">
              <a:buFont typeface="Wingdings" panose="05000000000000000000" pitchFamily="2" charset="2"/>
              <a:buNone/>
            </a:pPr>
            <a:r>
              <a:rPr lang="en-US" sz="2300" dirty="0" smtClean="0"/>
              <a:t>		</a:t>
            </a:r>
            <a:r>
              <a:rPr lang="en-US" sz="2300" dirty="0" smtClean="0">
                <a:solidFill>
                  <a:srgbClr val="FF0000"/>
                </a:solidFill>
              </a:rPr>
              <a:t>#</a:t>
            </a:r>
            <a:r>
              <a:rPr lang="en-US" sz="2300" dirty="0" err="1" smtClean="0">
                <a:solidFill>
                  <a:srgbClr val="FF0000"/>
                </a:solidFill>
              </a:rPr>
              <a:t>ifndef</a:t>
            </a:r>
            <a:r>
              <a:rPr lang="en-US" sz="2300" dirty="0" smtClean="0">
                <a:solidFill>
                  <a:srgbClr val="FF0000"/>
                </a:solidFill>
              </a:rPr>
              <a:t> __HEADER_FILE_H__</a:t>
            </a:r>
          </a:p>
          <a:p>
            <a:pPr eaLnBrk="1" hangingPunct="1">
              <a:buFont typeface="Wingdings" panose="05000000000000000000" pitchFamily="2" charset="2"/>
              <a:buNone/>
            </a:pPr>
            <a:r>
              <a:rPr lang="en-US" sz="2300" dirty="0" smtClean="0">
                <a:solidFill>
                  <a:srgbClr val="FF0000"/>
                </a:solidFill>
              </a:rPr>
              <a:t>		#define __HEADER_FILE_H__</a:t>
            </a:r>
          </a:p>
          <a:p>
            <a:pPr eaLnBrk="1" hangingPunct="1">
              <a:buFont typeface="Wingdings" panose="05000000000000000000" pitchFamily="2" charset="2"/>
              <a:buNone/>
            </a:pPr>
            <a:r>
              <a:rPr lang="en-US" sz="2300" dirty="0" smtClean="0"/>
              <a:t>		……..</a:t>
            </a:r>
          </a:p>
          <a:p>
            <a:pPr eaLnBrk="1" hangingPunct="1">
              <a:buFont typeface="Wingdings" panose="05000000000000000000" pitchFamily="2" charset="2"/>
              <a:buNone/>
            </a:pPr>
            <a:r>
              <a:rPr lang="en-US" sz="2300" dirty="0" smtClean="0"/>
              <a:t>		header-file content</a:t>
            </a:r>
          </a:p>
          <a:p>
            <a:pPr eaLnBrk="1" hangingPunct="1">
              <a:buFont typeface="Wingdings" panose="05000000000000000000" pitchFamily="2" charset="2"/>
              <a:buNone/>
            </a:pPr>
            <a:r>
              <a:rPr lang="en-US" sz="2300" dirty="0" smtClean="0"/>
              <a:t>		……..</a:t>
            </a:r>
          </a:p>
          <a:p>
            <a:pPr eaLnBrk="1" hangingPunct="1">
              <a:buFont typeface="Wingdings" panose="05000000000000000000" pitchFamily="2" charset="2"/>
              <a:buNone/>
            </a:pPr>
            <a:r>
              <a:rPr lang="en-US" sz="2300" dirty="0" smtClean="0"/>
              <a:t>		#</a:t>
            </a:r>
            <a:r>
              <a:rPr lang="en-US" sz="2300" dirty="0" err="1" smtClean="0"/>
              <a:t>endif</a:t>
            </a:r>
            <a:endParaRPr lang="en-US" sz="2300" dirty="0" smtClean="0"/>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999084" y="1124744"/>
            <a:ext cx="7496026" cy="5201424"/>
          </a:xfrm>
          <a:prstGeom prst="rect">
            <a:avLst/>
          </a:prstGeom>
          <a:noFill/>
          <a:ln w="12700">
            <a:noFill/>
            <a:miter lim="800000"/>
            <a:headEnd type="none" w="sm" len="sm"/>
            <a:tailEnd type="none" w="sm" len="sm"/>
          </a:ln>
        </p:spPr>
        <p:txBody>
          <a:bodyPr wrap="none">
            <a:spAutoFit/>
          </a:bodyPr>
          <a:lstStyle/>
          <a:p>
            <a:pPr>
              <a:spcBef>
                <a:spcPct val="0"/>
              </a:spcBef>
              <a:buClrTx/>
              <a:buSzTx/>
              <a:buFontTx/>
              <a:buNone/>
              <a:tabLst>
                <a:tab pos="228600" algn="l"/>
                <a:tab pos="571500" algn="l"/>
                <a:tab pos="4516438" algn="l"/>
              </a:tabLst>
              <a:defRPr/>
            </a:pPr>
            <a:r>
              <a:rPr lang="en-US" b="1" dirty="0">
                <a:latin typeface="+mn-lt"/>
              </a:rPr>
              <a:t>Input and Output</a:t>
            </a:r>
            <a:r>
              <a:rPr lang="en-US" sz="2000" b="1" dirty="0">
                <a:latin typeface="+mn-lt"/>
              </a:rPr>
              <a:t>	</a:t>
            </a:r>
            <a:r>
              <a:rPr lang="en-US" b="1" dirty="0">
                <a:latin typeface="+mn-lt"/>
              </a:rPr>
              <a:t>Examples</a:t>
            </a:r>
            <a:endParaRPr lang="en-US" dirty="0">
              <a:latin typeface="+mn-lt"/>
            </a:endParaRPr>
          </a:p>
          <a:p>
            <a:pPr>
              <a:spcBef>
                <a:spcPct val="0"/>
              </a:spcBef>
              <a:buClrTx/>
              <a:buSzTx/>
              <a:buFontTx/>
              <a:buNone/>
              <a:tabLst>
                <a:tab pos="228600" algn="l"/>
                <a:tab pos="571500" algn="l"/>
                <a:tab pos="4516438" algn="l"/>
              </a:tabLst>
              <a:defRPr/>
            </a:pPr>
            <a:endParaRPr lang="en-US" sz="2000" dirty="0">
              <a:latin typeface="+mn-lt"/>
            </a:endParaRPr>
          </a:p>
          <a:p>
            <a:pPr>
              <a:spcBef>
                <a:spcPct val="0"/>
              </a:spcBef>
              <a:buClrTx/>
              <a:buSzTx/>
              <a:buFontTx/>
              <a:buNone/>
              <a:tabLst>
                <a:tab pos="228600" algn="l"/>
                <a:tab pos="571500" algn="l"/>
                <a:tab pos="4516438" algn="l"/>
              </a:tabLst>
              <a:defRPr/>
            </a:pPr>
            <a:r>
              <a:rPr lang="en-US" sz="1800" dirty="0">
                <a:latin typeface="+mn-lt"/>
              </a:rPr>
              <a:t>-	Not part of the C language itself.</a:t>
            </a:r>
          </a:p>
          <a:p>
            <a:pPr>
              <a:spcBef>
                <a:spcPct val="0"/>
              </a:spcBef>
              <a:buClrTx/>
              <a:buSzTx/>
              <a:buFontTx/>
              <a:buNone/>
              <a:tabLst>
                <a:tab pos="228600" algn="l"/>
                <a:tab pos="571500" algn="l"/>
                <a:tab pos="4516438" algn="l"/>
              </a:tabLst>
              <a:defRPr/>
            </a:pPr>
            <a:r>
              <a:rPr lang="en-US" sz="1800" dirty="0">
                <a:latin typeface="+mn-lt"/>
              </a:rPr>
              <a:t>-	Four I/O functions will be discussed.</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1.	</a:t>
            </a:r>
            <a:r>
              <a:rPr lang="en-US" sz="1800" dirty="0" err="1">
                <a:latin typeface="+mn-lt"/>
              </a:rPr>
              <a:t>int</a:t>
            </a:r>
            <a:r>
              <a:rPr lang="en-US" sz="1800" dirty="0">
                <a:latin typeface="+mn-lt"/>
              </a:rPr>
              <a:t> </a:t>
            </a:r>
            <a:r>
              <a:rPr lang="en-US" sz="1800" i="1" dirty="0" err="1">
                <a:latin typeface="+mn-lt"/>
              </a:rPr>
              <a:t>getchar</a:t>
            </a:r>
            <a:r>
              <a:rPr lang="en-US" sz="1800" i="1" dirty="0">
                <a:latin typeface="+mn-lt"/>
              </a:rPr>
              <a:t> </a:t>
            </a:r>
            <a:r>
              <a:rPr lang="en-US" sz="1800" dirty="0">
                <a:latin typeface="+mn-lt"/>
              </a:rPr>
              <a:t>( ). 	char	 </a:t>
            </a:r>
            <a:r>
              <a:rPr lang="en-US" sz="1800" dirty="0" err="1">
                <a:latin typeface="+mn-lt"/>
              </a:rPr>
              <a:t>xch</a:t>
            </a:r>
            <a:r>
              <a:rPr lang="en-US" sz="1800" dirty="0">
                <a:latin typeface="+mn-lt"/>
              </a:rPr>
              <a:t>;</a:t>
            </a:r>
          </a:p>
          <a:p>
            <a:pPr>
              <a:spcBef>
                <a:spcPct val="0"/>
              </a:spcBef>
              <a:buClrTx/>
              <a:buSzTx/>
              <a:buFontTx/>
              <a:buNone/>
              <a:tabLst>
                <a:tab pos="228600" algn="l"/>
                <a:tab pos="571500" algn="l"/>
                <a:tab pos="4516438" algn="l"/>
              </a:tabLst>
              <a:defRPr/>
            </a:pPr>
            <a:r>
              <a:rPr lang="en-US" sz="1800" dirty="0">
                <a:latin typeface="+mn-lt"/>
              </a:rPr>
              <a:t>		-- returns a character when called	</a:t>
            </a:r>
            <a:r>
              <a:rPr lang="en-US" sz="1800" dirty="0" err="1">
                <a:latin typeface="+mn-lt"/>
              </a:rPr>
              <a:t>xch</a:t>
            </a:r>
            <a:r>
              <a:rPr lang="en-US" sz="1800" dirty="0">
                <a:latin typeface="+mn-lt"/>
              </a:rPr>
              <a:t> = </a:t>
            </a:r>
            <a:r>
              <a:rPr lang="en-US" sz="1800" dirty="0" err="1">
                <a:latin typeface="+mn-lt"/>
              </a:rPr>
              <a:t>getchar</a:t>
            </a:r>
            <a:r>
              <a:rPr lang="en-US" sz="1800" dirty="0">
                <a:latin typeface="+mn-lt"/>
              </a:rPr>
              <a:t> ();</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2.	</a:t>
            </a:r>
            <a:r>
              <a:rPr lang="en-US" sz="1800" dirty="0" err="1">
                <a:latin typeface="+mn-lt"/>
              </a:rPr>
              <a:t>int</a:t>
            </a:r>
            <a:r>
              <a:rPr lang="en-US" sz="1800" dirty="0">
                <a:latin typeface="+mn-lt"/>
              </a:rPr>
              <a:t> </a:t>
            </a:r>
            <a:r>
              <a:rPr lang="en-US" sz="1800" i="1" dirty="0" err="1">
                <a:latin typeface="+mn-lt"/>
              </a:rPr>
              <a:t>putchar</a:t>
            </a:r>
            <a:r>
              <a:rPr lang="en-US" sz="1800" i="1" dirty="0">
                <a:latin typeface="+mn-lt"/>
              </a:rPr>
              <a:t> </a:t>
            </a:r>
            <a:r>
              <a:rPr lang="en-US" sz="1800" dirty="0">
                <a:latin typeface="+mn-lt"/>
              </a:rPr>
              <a:t>(</a:t>
            </a:r>
            <a:r>
              <a:rPr lang="en-US" sz="1800" dirty="0" err="1">
                <a:latin typeface="+mn-lt"/>
              </a:rPr>
              <a:t>int</a:t>
            </a:r>
            <a:r>
              <a:rPr lang="en-US" sz="1800" dirty="0">
                <a:latin typeface="+mn-lt"/>
              </a:rPr>
              <a:t>).	</a:t>
            </a:r>
            <a:r>
              <a:rPr lang="en-US" sz="1800" dirty="0" err="1">
                <a:latin typeface="+mn-lt"/>
              </a:rPr>
              <a:t>putchar</a:t>
            </a:r>
            <a:r>
              <a:rPr lang="en-US" sz="1800" dirty="0">
                <a:latin typeface="+mn-lt"/>
              </a:rPr>
              <a:t>(‘a’);</a:t>
            </a:r>
          </a:p>
          <a:p>
            <a:pPr>
              <a:spcBef>
                <a:spcPct val="0"/>
              </a:spcBef>
              <a:buClrTx/>
              <a:buSzTx/>
              <a:buFontTx/>
              <a:buNone/>
              <a:tabLst>
                <a:tab pos="228600" algn="l"/>
                <a:tab pos="571500" algn="l"/>
                <a:tab pos="4516438" algn="l"/>
              </a:tabLst>
              <a:defRPr/>
            </a:pPr>
            <a:r>
              <a:rPr lang="en-US" sz="1800" b="1" dirty="0">
                <a:latin typeface="+mn-lt"/>
              </a:rPr>
              <a:t>		-- </a:t>
            </a:r>
            <a:r>
              <a:rPr lang="en-US" sz="1800" dirty="0">
                <a:latin typeface="+mn-lt"/>
              </a:rPr>
              <a:t>outputs a character on a standard</a:t>
            </a:r>
          </a:p>
          <a:p>
            <a:pPr>
              <a:spcBef>
                <a:spcPct val="0"/>
              </a:spcBef>
              <a:buClrTx/>
              <a:buSzTx/>
              <a:buFontTx/>
              <a:buNone/>
              <a:tabLst>
                <a:tab pos="228600" algn="l"/>
                <a:tab pos="571500" algn="l"/>
                <a:tab pos="4516438" algn="l"/>
              </a:tabLst>
              <a:defRPr/>
            </a:pPr>
            <a:r>
              <a:rPr lang="en-US" sz="1800" dirty="0">
                <a:latin typeface="+mn-lt"/>
              </a:rPr>
              <a:t>		    output device</a:t>
            </a:r>
          </a:p>
          <a:p>
            <a:pPr>
              <a:spcBef>
                <a:spcPct val="0"/>
              </a:spcBef>
              <a:buClrTx/>
              <a:buSzTx/>
              <a:buFontTx/>
              <a:buNone/>
              <a:tabLst>
                <a:tab pos="228600" algn="l"/>
                <a:tab pos="571500" algn="l"/>
                <a:tab pos="4516438" algn="l"/>
              </a:tabLst>
              <a:defRPr/>
            </a:pPr>
            <a:r>
              <a:rPr lang="en-US" sz="1800" dirty="0">
                <a:latin typeface="+mn-lt"/>
              </a:rPr>
              <a:t>	3.	</a:t>
            </a:r>
            <a:r>
              <a:rPr lang="en-US" sz="1800" dirty="0" err="1">
                <a:latin typeface="+mn-lt"/>
              </a:rPr>
              <a:t>int</a:t>
            </a:r>
            <a:r>
              <a:rPr lang="en-US" sz="1800" dirty="0">
                <a:latin typeface="+mn-lt"/>
              </a:rPr>
              <a:t> </a:t>
            </a:r>
            <a:r>
              <a:rPr lang="en-US" sz="1800" i="1" dirty="0">
                <a:latin typeface="+mn-lt"/>
              </a:rPr>
              <a:t>puts</a:t>
            </a:r>
            <a:r>
              <a:rPr lang="en-US" sz="1800" dirty="0">
                <a:latin typeface="+mn-lt"/>
              </a:rPr>
              <a:t> (const char *s).	puts </a:t>
            </a:r>
            <a:r>
              <a:rPr lang="en-US" sz="1800" dirty="0" smtClean="0">
                <a:latin typeface="+mn-lt"/>
              </a:rPr>
              <a:t>(“Hello everyone :) ! </a:t>
            </a:r>
            <a:r>
              <a:rPr lang="en-US" sz="1800" dirty="0">
                <a:latin typeface="+mn-lt"/>
              </a:rPr>
              <a:t>\n”);</a:t>
            </a:r>
          </a:p>
          <a:p>
            <a:pPr>
              <a:spcBef>
                <a:spcPct val="0"/>
              </a:spcBef>
              <a:buClrTx/>
              <a:buSzTx/>
              <a:buFontTx/>
              <a:buNone/>
              <a:tabLst>
                <a:tab pos="228600" algn="l"/>
                <a:tab pos="571500" algn="l"/>
                <a:tab pos="4516438" algn="l"/>
              </a:tabLst>
              <a:defRPr/>
            </a:pPr>
            <a:r>
              <a:rPr lang="en-US" sz="1800" dirty="0">
                <a:latin typeface="+mn-lt"/>
              </a:rPr>
              <a:t>		-- outputs the string pointed by </a:t>
            </a:r>
            <a:r>
              <a:rPr lang="en-US" sz="1800" b="1" dirty="0">
                <a:latin typeface="+mn-lt"/>
              </a:rPr>
              <a:t>s</a:t>
            </a:r>
            <a:r>
              <a:rPr lang="en-US" sz="1800" dirty="0">
                <a:latin typeface="+mn-lt"/>
              </a:rPr>
              <a:t> on</a:t>
            </a:r>
          </a:p>
          <a:p>
            <a:pPr>
              <a:spcBef>
                <a:spcPct val="0"/>
              </a:spcBef>
              <a:buClrTx/>
              <a:buSzTx/>
              <a:buFontTx/>
              <a:buNone/>
              <a:tabLst>
                <a:tab pos="228600" algn="l"/>
                <a:tab pos="571500" algn="l"/>
                <a:tab pos="4516438" algn="l"/>
              </a:tabLst>
              <a:defRPr/>
            </a:pPr>
            <a:r>
              <a:rPr lang="en-US" sz="1800" dirty="0">
                <a:latin typeface="+mn-lt"/>
              </a:rPr>
              <a:t>		    a standard output device</a:t>
            </a:r>
          </a:p>
          <a:p>
            <a:pPr>
              <a:spcBef>
                <a:spcPct val="0"/>
              </a:spcBef>
              <a:buClrTx/>
              <a:buSzTx/>
              <a:buFontTx/>
              <a:buNone/>
              <a:tabLst>
                <a:tab pos="228600" algn="l"/>
                <a:tab pos="571500" algn="l"/>
                <a:tab pos="4516438" algn="l"/>
              </a:tabLst>
              <a:defRPr/>
            </a:pPr>
            <a:endParaRPr lang="en-US" sz="1800" dirty="0">
              <a:latin typeface="+mn-lt"/>
            </a:endParaRPr>
          </a:p>
          <a:p>
            <a:pPr>
              <a:spcBef>
                <a:spcPct val="0"/>
              </a:spcBef>
              <a:buClrTx/>
              <a:buSzTx/>
              <a:buFontTx/>
              <a:buNone/>
              <a:tabLst>
                <a:tab pos="228600" algn="l"/>
                <a:tab pos="571500" algn="l"/>
                <a:tab pos="4516438" algn="l"/>
              </a:tabLst>
              <a:defRPr/>
            </a:pPr>
            <a:r>
              <a:rPr lang="en-US" sz="1800" dirty="0">
                <a:latin typeface="+mn-lt"/>
              </a:rPr>
              <a:t>	4.	</a:t>
            </a:r>
            <a:r>
              <a:rPr lang="en-US" sz="1800" dirty="0" err="1">
                <a:latin typeface="+mn-lt"/>
              </a:rPr>
              <a:t>int</a:t>
            </a:r>
            <a:r>
              <a:rPr lang="en-US" sz="1800" dirty="0">
                <a:latin typeface="+mn-lt"/>
              </a:rPr>
              <a:t> </a:t>
            </a:r>
            <a:r>
              <a:rPr lang="en-US" sz="1800" i="1" dirty="0" err="1">
                <a:latin typeface="+mn-lt"/>
              </a:rPr>
              <a:t>printf</a:t>
            </a:r>
            <a:r>
              <a:rPr lang="en-US" sz="1800" i="1" dirty="0">
                <a:latin typeface="+mn-lt"/>
              </a:rPr>
              <a:t> </a:t>
            </a:r>
            <a:r>
              <a:rPr lang="en-US" sz="1800" dirty="0">
                <a:latin typeface="+mn-lt"/>
              </a:rPr>
              <a:t>(</a:t>
            </a:r>
            <a:r>
              <a:rPr lang="en-US" sz="1800" i="1" dirty="0">
                <a:latin typeface="+mn-lt"/>
              </a:rPr>
              <a:t>formatting string, arg1, arg2, …).</a:t>
            </a:r>
          </a:p>
          <a:p>
            <a:pPr>
              <a:spcBef>
                <a:spcPct val="0"/>
              </a:spcBef>
              <a:buClrTx/>
              <a:buSzTx/>
              <a:buFontTx/>
              <a:buNone/>
              <a:tabLst>
                <a:tab pos="228600" algn="l"/>
                <a:tab pos="571500" algn="l"/>
                <a:tab pos="4516438" algn="l"/>
              </a:tabLst>
              <a:defRPr/>
            </a:pPr>
            <a:r>
              <a:rPr lang="en-US" sz="1800" i="1" dirty="0">
                <a:latin typeface="+mn-lt"/>
              </a:rPr>
              <a:t>		-- </a:t>
            </a:r>
            <a:r>
              <a:rPr lang="en-US" sz="1800" dirty="0">
                <a:latin typeface="+mn-lt"/>
              </a:rPr>
              <a:t>converts, formats, and prints its arguments</a:t>
            </a:r>
          </a:p>
          <a:p>
            <a:pPr>
              <a:spcBef>
                <a:spcPct val="0"/>
              </a:spcBef>
              <a:buClrTx/>
              <a:buSzTx/>
              <a:buFontTx/>
              <a:buNone/>
              <a:tabLst>
                <a:tab pos="228600" algn="l"/>
                <a:tab pos="571500" algn="l"/>
                <a:tab pos="4516438" algn="l"/>
              </a:tabLst>
              <a:defRPr/>
            </a:pPr>
            <a:r>
              <a:rPr lang="en-US" sz="1800" dirty="0">
                <a:latin typeface="+mn-lt"/>
              </a:rPr>
              <a:t>		    on the standard output device.</a:t>
            </a:r>
            <a:endParaRPr lang="en-US" sz="1800" b="1" dirty="0">
              <a:latin typeface="+mn-lt"/>
            </a:endParaRPr>
          </a:p>
        </p:txBody>
      </p:sp>
    </p:spTree>
    <p:extLst>
      <p:ext uri="{BB962C8B-B14F-4D97-AF65-F5344CB8AC3E}">
        <p14:creationId xmlns:p14="http://schemas.microsoft.com/office/powerpoint/2010/main" val="13997028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7" name="Text Box 2"/>
          <p:cNvSpPr txBox="1">
            <a:spLocks noChangeArrowheads="1"/>
          </p:cNvSpPr>
          <p:nvPr/>
        </p:nvSpPr>
        <p:spPr bwMode="auto">
          <a:xfrm>
            <a:off x="1711052" y="1124744"/>
            <a:ext cx="8208912" cy="5370701"/>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tabLst>
                <a:tab pos="228600" algn="l"/>
              </a:tabLst>
              <a:defRPr/>
            </a:pPr>
            <a:r>
              <a:rPr lang="en-US" b="1" dirty="0">
                <a:latin typeface="+mn-lt"/>
              </a:rPr>
              <a:t>Formatting String for </a:t>
            </a:r>
            <a:r>
              <a:rPr lang="en-US" b="1" dirty="0" err="1">
                <a:latin typeface="+mn-lt"/>
              </a:rPr>
              <a:t>Printf</a:t>
            </a:r>
            <a:endParaRPr lang="en-US" dirty="0">
              <a:latin typeface="+mn-lt"/>
            </a:endParaRPr>
          </a:p>
          <a:p>
            <a:pPr>
              <a:spcBef>
                <a:spcPct val="0"/>
              </a:spcBef>
              <a:buClrTx/>
              <a:buSzTx/>
              <a:buFontTx/>
              <a:buNone/>
              <a:tabLst>
                <a:tab pos="228600" algn="l"/>
              </a:tabLst>
              <a:defRPr/>
            </a:pPr>
            <a:endParaRPr lang="en-US" sz="700" dirty="0">
              <a:latin typeface="+mn-lt"/>
            </a:endParaRPr>
          </a:p>
          <a:p>
            <a:pPr>
              <a:spcBef>
                <a:spcPts val="0"/>
              </a:spcBef>
              <a:buClrTx/>
              <a:buSzTx/>
              <a:buFontTx/>
              <a:buNone/>
              <a:tabLst>
                <a:tab pos="228600" algn="l"/>
              </a:tabLst>
              <a:defRPr/>
            </a:pPr>
            <a:r>
              <a:rPr lang="en-US" sz="1800" dirty="0">
                <a:latin typeface="+mn-lt"/>
              </a:rPr>
              <a:t>-	The arguments of </a:t>
            </a:r>
            <a:r>
              <a:rPr lang="en-US" sz="1800" b="1" i="1" dirty="0" err="1">
                <a:latin typeface="+mn-lt"/>
              </a:rPr>
              <a:t>printf</a:t>
            </a:r>
            <a:r>
              <a:rPr lang="en-US" sz="1800" b="1" i="1" dirty="0">
                <a:latin typeface="+mn-lt"/>
              </a:rPr>
              <a:t> </a:t>
            </a:r>
            <a:r>
              <a:rPr lang="en-US" sz="1800" dirty="0">
                <a:latin typeface="+mn-lt"/>
              </a:rPr>
              <a:t>can be written as </a:t>
            </a:r>
            <a:r>
              <a:rPr lang="en-US" sz="1800" dirty="0">
                <a:solidFill>
                  <a:srgbClr val="FF0000"/>
                </a:solidFill>
                <a:latin typeface="+mn-lt"/>
              </a:rPr>
              <a:t>constants</a:t>
            </a:r>
            <a:r>
              <a:rPr lang="en-US" sz="1800" dirty="0">
                <a:latin typeface="+mn-lt"/>
              </a:rPr>
              <a:t>, </a:t>
            </a:r>
            <a:r>
              <a:rPr lang="en-US" sz="1800" dirty="0">
                <a:solidFill>
                  <a:srgbClr val="FF0000"/>
                </a:solidFill>
                <a:latin typeface="+mn-lt"/>
              </a:rPr>
              <a:t>single variable or array</a:t>
            </a:r>
          </a:p>
          <a:p>
            <a:pPr>
              <a:spcBef>
                <a:spcPts val="0"/>
              </a:spcBef>
              <a:buClrTx/>
              <a:buSzTx/>
              <a:buFontTx/>
              <a:buNone/>
              <a:tabLst>
                <a:tab pos="228600" algn="l"/>
              </a:tabLst>
              <a:defRPr/>
            </a:pPr>
            <a:r>
              <a:rPr lang="en-US" sz="1800" dirty="0">
                <a:solidFill>
                  <a:srgbClr val="FF0000"/>
                </a:solidFill>
                <a:latin typeface="+mn-lt"/>
              </a:rPr>
              <a:t> 	names</a:t>
            </a:r>
            <a:r>
              <a:rPr lang="en-US" sz="1800" dirty="0">
                <a:latin typeface="+mn-lt"/>
              </a:rPr>
              <a:t>, or more complex expressions.</a:t>
            </a:r>
          </a:p>
          <a:p>
            <a:pPr>
              <a:spcBef>
                <a:spcPts val="0"/>
              </a:spcBef>
              <a:buClrTx/>
              <a:buSzTx/>
              <a:buFontTx/>
              <a:buNone/>
              <a:tabLst>
                <a:tab pos="228600" algn="l"/>
              </a:tabLst>
              <a:defRPr/>
            </a:pPr>
            <a:r>
              <a:rPr lang="en-US" sz="1800" dirty="0">
                <a:latin typeface="+mn-lt"/>
              </a:rPr>
              <a:t>-	The formatting string is composed of individual groups of characters, with one</a:t>
            </a:r>
          </a:p>
          <a:p>
            <a:pPr>
              <a:spcBef>
                <a:spcPts val="0"/>
              </a:spcBef>
              <a:buClrTx/>
              <a:buSzTx/>
              <a:buFontTx/>
              <a:buNone/>
              <a:tabLst>
                <a:tab pos="228600" algn="l"/>
              </a:tabLst>
              <a:defRPr/>
            </a:pPr>
            <a:r>
              <a:rPr lang="en-US" sz="1800" dirty="0">
                <a:latin typeface="+mn-lt"/>
              </a:rPr>
              <a:t>	character group associated with each output data item.</a:t>
            </a:r>
          </a:p>
          <a:p>
            <a:pPr>
              <a:spcBef>
                <a:spcPts val="0"/>
              </a:spcBef>
              <a:buClrTx/>
              <a:buSzTx/>
              <a:buFontTx/>
              <a:buNone/>
              <a:tabLst>
                <a:tab pos="228600" algn="l"/>
              </a:tabLst>
              <a:defRPr/>
            </a:pPr>
            <a:r>
              <a:rPr lang="en-US" sz="1800" dirty="0">
                <a:latin typeface="+mn-lt"/>
              </a:rPr>
              <a:t>-	The character group starts with </a:t>
            </a:r>
            <a:r>
              <a:rPr lang="en-US" sz="1800" b="1" dirty="0">
                <a:solidFill>
                  <a:srgbClr val="FF0000"/>
                </a:solidFill>
                <a:latin typeface="+mn-lt"/>
              </a:rPr>
              <a:t>%</a:t>
            </a:r>
            <a:r>
              <a:rPr lang="en-US" sz="1800" dirty="0">
                <a:latin typeface="+mn-lt"/>
              </a:rPr>
              <a:t>. </a:t>
            </a:r>
          </a:p>
          <a:p>
            <a:pPr>
              <a:spcBef>
                <a:spcPts val="0"/>
              </a:spcBef>
              <a:buClrTx/>
              <a:buSzTx/>
              <a:buFontTx/>
              <a:buNone/>
              <a:tabLst>
                <a:tab pos="228600" algn="l"/>
              </a:tabLst>
              <a:defRPr/>
            </a:pPr>
            <a:r>
              <a:rPr lang="en-US" sz="1800" dirty="0">
                <a:latin typeface="+mn-lt"/>
              </a:rPr>
              <a:t>-	The simplest form of a character group consists of the percent sign followed by</a:t>
            </a:r>
          </a:p>
          <a:p>
            <a:pPr>
              <a:spcBef>
                <a:spcPts val="0"/>
              </a:spcBef>
              <a:buClrTx/>
              <a:buSzTx/>
              <a:buFontTx/>
              <a:buNone/>
              <a:tabLst>
                <a:tab pos="228600" algn="l"/>
              </a:tabLst>
              <a:defRPr/>
            </a:pPr>
            <a:r>
              <a:rPr lang="en-US" sz="1800" dirty="0">
                <a:latin typeface="+mn-lt"/>
              </a:rPr>
              <a:t>	a </a:t>
            </a:r>
            <a:r>
              <a:rPr lang="en-US" sz="1800" i="1" dirty="0">
                <a:latin typeface="+mn-lt"/>
              </a:rPr>
              <a:t>conversion character </a:t>
            </a:r>
            <a:r>
              <a:rPr lang="en-US" sz="1800" dirty="0">
                <a:latin typeface="+mn-lt"/>
              </a:rPr>
              <a:t>indicating the type of the corresponding data item.</a:t>
            </a:r>
          </a:p>
          <a:p>
            <a:pPr>
              <a:spcBef>
                <a:spcPts val="0"/>
              </a:spcBef>
              <a:buClrTx/>
              <a:buSzTx/>
              <a:buFontTx/>
              <a:buNone/>
              <a:tabLst>
                <a:tab pos="228600" algn="l"/>
              </a:tabLst>
              <a:defRPr/>
            </a:pPr>
            <a:r>
              <a:rPr lang="en-US" sz="1800" dirty="0">
                <a:latin typeface="+mn-lt"/>
              </a:rPr>
              <a:t>-	Multiple character groups can be contiguous, or they can be separated by other </a:t>
            </a:r>
          </a:p>
          <a:p>
            <a:pPr>
              <a:spcBef>
                <a:spcPts val="0"/>
              </a:spcBef>
              <a:buClrTx/>
              <a:buSzTx/>
              <a:buFontTx/>
              <a:buNone/>
              <a:tabLst>
                <a:tab pos="228600" algn="l"/>
              </a:tabLst>
              <a:defRPr/>
            </a:pPr>
            <a:r>
              <a:rPr lang="en-US" sz="1800" dirty="0">
                <a:latin typeface="+mn-lt"/>
              </a:rPr>
              <a:t>	characters, including whitespace characters. These “</a:t>
            </a:r>
            <a:r>
              <a:rPr lang="en-US" sz="1800" i="1" dirty="0">
                <a:latin typeface="+mn-lt"/>
              </a:rPr>
              <a:t>other characters</a:t>
            </a:r>
            <a:r>
              <a:rPr lang="en-US" sz="1800" dirty="0">
                <a:latin typeface="+mn-lt"/>
              </a:rPr>
              <a:t>” are simply</a:t>
            </a:r>
          </a:p>
          <a:p>
            <a:pPr>
              <a:spcBef>
                <a:spcPts val="0"/>
              </a:spcBef>
              <a:buClrTx/>
              <a:buSzTx/>
              <a:buFontTx/>
              <a:buNone/>
              <a:tabLst>
                <a:tab pos="228600" algn="l"/>
              </a:tabLst>
              <a:defRPr/>
            </a:pPr>
            <a:r>
              <a:rPr lang="en-US" sz="1800" dirty="0">
                <a:latin typeface="+mn-lt"/>
              </a:rPr>
              <a:t>	sent to the output device for display.</a:t>
            </a:r>
          </a:p>
          <a:p>
            <a:pPr>
              <a:spcBef>
                <a:spcPct val="0"/>
              </a:spcBef>
              <a:buClrTx/>
              <a:buSzTx/>
              <a:buFontTx/>
              <a:buNone/>
              <a:tabLst>
                <a:tab pos="228600" algn="l"/>
              </a:tabLst>
              <a:defRPr/>
            </a:pPr>
            <a:endParaRPr lang="en-US" sz="2000" dirty="0" smtClean="0">
              <a:latin typeface="+mn-lt"/>
            </a:endParaRPr>
          </a:p>
          <a:p>
            <a:pPr>
              <a:spcBef>
                <a:spcPct val="0"/>
              </a:spcBef>
              <a:buClrTx/>
              <a:buSzTx/>
              <a:buFontTx/>
              <a:buNone/>
              <a:tabLst>
                <a:tab pos="228600" algn="l"/>
              </a:tabLst>
              <a:defRPr/>
            </a:pPr>
            <a:r>
              <a:rPr lang="en-US" sz="2000" dirty="0" smtClean="0">
                <a:latin typeface="+mn-lt"/>
              </a:rPr>
              <a:t>-</a:t>
            </a:r>
            <a:r>
              <a:rPr lang="en-US" sz="2000" dirty="0">
                <a:latin typeface="+mn-lt"/>
              </a:rPr>
              <a:t>	</a:t>
            </a:r>
            <a:r>
              <a:rPr lang="en-US" sz="2000" b="1" dirty="0" smtClean="0">
                <a:latin typeface="+mn-lt"/>
              </a:rPr>
              <a:t>Examples:</a:t>
            </a:r>
            <a:endParaRPr lang="en-US" sz="2000" b="1" dirty="0">
              <a:latin typeface="+mn-lt"/>
            </a:endParaRPr>
          </a:p>
          <a:p>
            <a:pPr>
              <a:spcBef>
                <a:spcPct val="0"/>
              </a:spcBef>
              <a:buClrTx/>
              <a:buSzTx/>
              <a:buFontTx/>
              <a:buNone/>
              <a:tabLst>
                <a:tab pos="228600" algn="l"/>
              </a:tabLst>
              <a:defRPr/>
            </a:pPr>
            <a:endParaRPr lang="en-US" sz="2000" b="1" i="1" dirty="0">
              <a:latin typeface="+mn-lt"/>
            </a:endParaRP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 (“this is a challenging course ! \n”);</a:t>
            </a: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(%d %d %d”, x1, x2, x3); // outputs </a:t>
            </a:r>
            <a:r>
              <a:rPr lang="en-US" sz="1800" b="1" i="1" dirty="0">
                <a:latin typeface="+mn-lt"/>
              </a:rPr>
              <a:t>x1, x2, </a:t>
            </a:r>
            <a:r>
              <a:rPr lang="en-US" sz="1800" dirty="0">
                <a:latin typeface="+mn-lt"/>
              </a:rPr>
              <a:t>and </a:t>
            </a:r>
            <a:r>
              <a:rPr lang="en-US" sz="1800" b="1" i="1" dirty="0">
                <a:latin typeface="+mn-lt"/>
              </a:rPr>
              <a:t>x3</a:t>
            </a:r>
            <a:r>
              <a:rPr lang="en-US" sz="1800" dirty="0">
                <a:latin typeface="+mn-lt"/>
              </a:rPr>
              <a:t> using minimal number</a:t>
            </a:r>
          </a:p>
          <a:p>
            <a:pPr>
              <a:spcBef>
                <a:spcPct val="0"/>
              </a:spcBef>
              <a:buClrTx/>
              <a:buSzTx/>
              <a:buFontTx/>
              <a:buNone/>
              <a:tabLst>
                <a:tab pos="228600" algn="l"/>
              </a:tabLst>
              <a:defRPr/>
            </a:pPr>
            <a:r>
              <a:rPr lang="en-US" sz="1800" dirty="0">
                <a:latin typeface="+mn-lt"/>
              </a:rPr>
              <a:t>				 // of digits with one space separating each value </a:t>
            </a:r>
          </a:p>
          <a:p>
            <a:pPr>
              <a:spcBef>
                <a:spcPct val="0"/>
              </a:spcBef>
              <a:buClrTx/>
              <a:buSzTx/>
              <a:buFontTx/>
              <a:buNone/>
              <a:tabLst>
                <a:tab pos="228600" algn="l"/>
              </a:tabLst>
              <a:defRPr/>
            </a:pPr>
            <a:r>
              <a:rPr lang="en-US" sz="1800" dirty="0">
                <a:latin typeface="+mn-lt"/>
              </a:rPr>
              <a:t>	</a:t>
            </a:r>
            <a:r>
              <a:rPr lang="en-US" sz="1800" dirty="0" err="1">
                <a:latin typeface="+mn-lt"/>
              </a:rPr>
              <a:t>printf</a:t>
            </a:r>
            <a:r>
              <a:rPr lang="en-US" sz="1800" dirty="0">
                <a:latin typeface="+mn-lt"/>
              </a:rPr>
              <a:t>(“Today’s temperature is %4.1d\n”, temp);</a:t>
            </a:r>
            <a:endParaRPr lang="en-US" sz="1800" b="1" dirty="0">
              <a:latin typeface="+mn-lt"/>
            </a:endParaRPr>
          </a:p>
        </p:txBody>
      </p:sp>
    </p:spTree>
    <p:extLst>
      <p:ext uri="{BB962C8B-B14F-4D97-AF65-F5344CB8AC3E}">
        <p14:creationId xmlns:p14="http://schemas.microsoft.com/office/powerpoint/2010/main" val="151630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000" smtClean="0"/>
              <a:t>ANSI C – Data Types</a:t>
            </a:r>
          </a:p>
        </p:txBody>
      </p:sp>
      <p:sp>
        <p:nvSpPr>
          <p:cNvPr id="231427" name="Rectangle 3"/>
          <p:cNvSpPr>
            <a:spLocks noGrp="1" noChangeArrowheads="1"/>
          </p:cNvSpPr>
          <p:nvPr>
            <p:ph sz="quarter" idx="1"/>
          </p:nvPr>
        </p:nvSpPr>
        <p:spPr>
          <a:xfrm>
            <a:off x="2071688" y="1412875"/>
            <a:ext cx="7488237" cy="4965700"/>
          </a:xfrm>
        </p:spPr>
        <p:txBody>
          <a:bodyPr>
            <a:normAutofit fontScale="85000" lnSpcReduction="20000"/>
          </a:bodyPr>
          <a:lstStyle/>
          <a:p>
            <a:pPr marL="466725" indent="-466725" eaLnBrk="1" hangingPunct="1">
              <a:buFont typeface="Arial" charset="0"/>
              <a:buChar char="•"/>
              <a:defRPr/>
            </a:pPr>
            <a:r>
              <a:rPr lang="en-US" b="1" dirty="0"/>
              <a:t>Constants</a:t>
            </a:r>
          </a:p>
          <a:p>
            <a:pPr marL="793750" lvl="1" indent="-466725" eaLnBrk="1" hangingPunct="1">
              <a:buFont typeface="Wingdings" pitchFamily="2" charset="2"/>
              <a:buChar char="§"/>
              <a:defRPr/>
            </a:pPr>
            <a:r>
              <a:rPr lang="en-US" dirty="0"/>
              <a:t>Text constants</a:t>
            </a:r>
          </a:p>
          <a:p>
            <a:pPr marL="793750" lvl="1" indent="-466725" eaLnBrk="1" hangingPunct="1">
              <a:buFont typeface="Wingdings" pitchFamily="2" charset="2"/>
              <a:buChar char="§"/>
              <a:defRPr/>
            </a:pPr>
            <a:r>
              <a:rPr lang="en-US" dirty="0"/>
              <a:t>Numerical constants</a:t>
            </a:r>
          </a:p>
          <a:p>
            <a:pPr marL="466725" indent="-466725" eaLnBrk="1" hangingPunct="1">
              <a:buFont typeface="Wingdings" pitchFamily="2" charset="2"/>
              <a:buChar char="l"/>
              <a:defRPr/>
            </a:pPr>
            <a:endParaRPr lang="en-US" dirty="0"/>
          </a:p>
          <a:p>
            <a:pPr marL="466725" indent="-466725" eaLnBrk="1" hangingPunct="1">
              <a:buFont typeface="Arial" charset="0"/>
              <a:buChar char="•"/>
              <a:defRPr/>
            </a:pPr>
            <a:r>
              <a:rPr lang="en-US" b="1" dirty="0"/>
              <a:t>Text constants</a:t>
            </a:r>
          </a:p>
          <a:p>
            <a:pPr marL="793750" lvl="1" indent="-466725" eaLnBrk="1" hangingPunct="1">
              <a:buFont typeface="Wingdings" pitchFamily="2" charset="2"/>
              <a:buChar char="§"/>
              <a:defRPr/>
            </a:pPr>
            <a:r>
              <a:rPr lang="fr-FR" b="1" dirty="0">
                <a:solidFill>
                  <a:srgbClr val="0070C0"/>
                </a:solidFill>
              </a:rPr>
              <a:t>char</a:t>
            </a:r>
            <a:r>
              <a:rPr lang="fr-FR" dirty="0"/>
              <a:t>	Ex: </a:t>
            </a:r>
            <a:r>
              <a:rPr lang="fr-FR" sz="4100" b="1" dirty="0" smtClean="0">
                <a:solidFill>
                  <a:srgbClr val="0070C0"/>
                </a:solidFill>
              </a:rPr>
              <a:t>‘</a:t>
            </a:r>
            <a:r>
              <a:rPr lang="fr-FR" dirty="0" smtClean="0"/>
              <a:t>P</a:t>
            </a:r>
            <a:r>
              <a:rPr lang="fr-FR" sz="4100" b="1" dirty="0" smtClean="0">
                <a:solidFill>
                  <a:srgbClr val="0070C0"/>
                </a:solidFill>
              </a:rPr>
              <a:t>’</a:t>
            </a:r>
            <a:r>
              <a:rPr lang="fr-FR" dirty="0" smtClean="0"/>
              <a:t>, ‘R’, ‘7’, </a:t>
            </a:r>
            <a:r>
              <a:rPr lang="fr-FR" dirty="0"/>
              <a:t>‘#’</a:t>
            </a:r>
          </a:p>
          <a:p>
            <a:pPr marL="793750" lvl="1" indent="-466725" eaLnBrk="1" hangingPunct="1">
              <a:buFont typeface="Wingdings" pitchFamily="2" charset="2"/>
              <a:buChar char="§"/>
              <a:defRPr/>
            </a:pPr>
            <a:r>
              <a:rPr lang="fr-FR" b="1" dirty="0">
                <a:solidFill>
                  <a:srgbClr val="FF0000"/>
                </a:solidFill>
              </a:rPr>
              <a:t>string</a:t>
            </a:r>
            <a:r>
              <a:rPr lang="fr-FR" dirty="0"/>
              <a:t>	Ex: </a:t>
            </a:r>
            <a:r>
              <a:rPr lang="fr-FR" sz="4100" b="1" dirty="0" smtClean="0">
                <a:solidFill>
                  <a:srgbClr val="FF0000"/>
                </a:solidFill>
              </a:rPr>
              <a:t>“</a:t>
            </a:r>
            <a:r>
              <a:rPr lang="fr-FR" dirty="0" err="1" smtClean="0"/>
              <a:t>Politehnica</a:t>
            </a:r>
            <a:r>
              <a:rPr lang="fr-FR" sz="4100" b="1" dirty="0" smtClean="0">
                <a:solidFill>
                  <a:srgbClr val="FF0000"/>
                </a:solidFill>
              </a:rPr>
              <a:t>”</a:t>
            </a:r>
            <a:endParaRPr lang="fr-FR" sz="4100" b="1" dirty="0">
              <a:solidFill>
                <a:srgbClr val="FF0000"/>
              </a:solidFill>
            </a:endParaRPr>
          </a:p>
          <a:p>
            <a:pPr marL="466725" indent="-466725" eaLnBrk="1" hangingPunct="1">
              <a:buFont typeface="Arial" charset="0"/>
              <a:buChar char="•"/>
              <a:defRPr/>
            </a:pPr>
            <a:endParaRPr lang="en-US" dirty="0"/>
          </a:p>
          <a:p>
            <a:pPr marL="466725" indent="-466725" eaLnBrk="1" hangingPunct="1">
              <a:buFont typeface="Arial" charset="0"/>
              <a:buChar char="•"/>
              <a:defRPr/>
            </a:pPr>
            <a:r>
              <a:rPr lang="en-US" dirty="0"/>
              <a:t>For </a:t>
            </a:r>
            <a:r>
              <a:rPr lang="en-US" dirty="0">
                <a:solidFill>
                  <a:srgbClr val="FF0000"/>
                </a:solidFill>
              </a:rPr>
              <a:t>string constants </a:t>
            </a:r>
            <a:r>
              <a:rPr lang="en-US" dirty="0"/>
              <a:t>an array of appropriate length is reserved and the character </a:t>
            </a:r>
            <a:r>
              <a:rPr lang="en-US" dirty="0">
                <a:solidFill>
                  <a:srgbClr val="FF0000"/>
                </a:solidFill>
              </a:rPr>
              <a:t>‘\0’ </a:t>
            </a:r>
            <a:r>
              <a:rPr lang="en-US" dirty="0"/>
              <a:t>is </a:t>
            </a:r>
            <a:r>
              <a:rPr lang="en-US" dirty="0">
                <a:solidFill>
                  <a:srgbClr val="FF0000"/>
                </a:solidFill>
              </a:rPr>
              <a:t>automatically added to the end</a:t>
            </a:r>
            <a:r>
              <a:rPr lang="en-US" dirty="0"/>
              <a:t>. </a:t>
            </a:r>
            <a:r>
              <a:rPr lang="en-US" dirty="0" smtClean="0"/>
              <a:t>In this way </a:t>
            </a:r>
            <a:r>
              <a:rPr lang="en-US" dirty="0"/>
              <a:t>the string end can be recognized by the program.</a:t>
            </a:r>
          </a:p>
        </p:txBody>
      </p:sp>
      <p:sp>
        <p:nvSpPr>
          <p:cNvPr id="256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5605"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855069" y="1196752"/>
            <a:ext cx="7920880" cy="5198346"/>
          </a:xfrm>
          <a:prstGeom prst="rect">
            <a:avLst/>
          </a:prstGeom>
          <a:noFill/>
          <a:ln w="12700">
            <a:noFill/>
            <a:miter lim="800000"/>
            <a:headEnd type="none" w="sm" len="sm"/>
            <a:tailEnd type="none" w="sm" len="sm"/>
          </a:ln>
        </p:spPr>
        <p:txBody>
          <a:bodyPr wrap="square">
            <a:spAutoFit/>
          </a:bodyPr>
          <a:lstStyle/>
          <a:p>
            <a:pPr lvl="0">
              <a:spcBef>
                <a:spcPct val="0"/>
              </a:spcBef>
              <a:buClrTx/>
              <a:buSzTx/>
              <a:buNone/>
              <a:tabLst>
                <a:tab pos="687388" algn="l"/>
                <a:tab pos="914400" algn="l"/>
                <a:tab pos="2290763" algn="l"/>
                <a:tab pos="4684713" algn="l"/>
              </a:tabLst>
              <a:defRPr/>
            </a:pPr>
            <a:r>
              <a:rPr lang="en-US" sz="1800" b="1" dirty="0">
                <a:latin typeface="+mn-lt"/>
              </a:rPr>
              <a:t>Using the C Compilers</a:t>
            </a:r>
            <a:endParaRPr lang="en-US" sz="18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b="1" dirty="0" smtClean="0">
                <a:latin typeface="+mn-lt"/>
              </a:rPr>
              <a:t>- </a:t>
            </a:r>
            <a:r>
              <a:rPr lang="en-US" sz="1800" dirty="0" smtClean="0">
                <a:latin typeface="+mn-lt"/>
              </a:rPr>
              <a:t>The </a:t>
            </a:r>
            <a:r>
              <a:rPr lang="en-US" sz="1800" dirty="0">
                <a:latin typeface="+mn-lt"/>
              </a:rPr>
              <a:t>special edition C compiler from </a:t>
            </a:r>
            <a:r>
              <a:rPr lang="en-US" sz="1800" b="1" dirty="0">
                <a:solidFill>
                  <a:srgbClr val="FF0000"/>
                </a:solidFill>
                <a:latin typeface="+mn-lt"/>
              </a:rPr>
              <a:t>CodeWarrior</a:t>
            </a:r>
            <a:r>
              <a:rPr lang="en-US" sz="1800" dirty="0">
                <a:solidFill>
                  <a:srgbClr val="FF0000"/>
                </a:solidFill>
                <a:latin typeface="+mn-lt"/>
              </a:rPr>
              <a:t> </a:t>
            </a:r>
            <a:r>
              <a:rPr lang="en-US" sz="1800" dirty="0">
                <a:latin typeface="+mn-lt"/>
              </a:rPr>
              <a:t>has a size limit of 32 </a:t>
            </a:r>
            <a:r>
              <a:rPr lang="en-US" sz="1800" dirty="0" err="1">
                <a:latin typeface="+mn-lt"/>
              </a:rPr>
              <a:t>kB</a:t>
            </a:r>
            <a:r>
              <a:rPr lang="en-US" sz="1800" dirty="0">
                <a:latin typeface="+mn-lt"/>
              </a:rPr>
              <a:t>.</a:t>
            </a: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The </a:t>
            </a:r>
            <a:r>
              <a:rPr lang="en-US" sz="1800" dirty="0">
                <a:latin typeface="+mn-lt"/>
              </a:rPr>
              <a:t>demo version of </a:t>
            </a:r>
            <a:r>
              <a:rPr lang="en-US" sz="1800" b="1" dirty="0" err="1">
                <a:latin typeface="+mn-lt"/>
              </a:rPr>
              <a:t>ImageCraft</a:t>
            </a:r>
            <a:r>
              <a:rPr lang="en-US" sz="1800" b="1" dirty="0">
                <a:latin typeface="+mn-lt"/>
              </a:rPr>
              <a:t> C</a:t>
            </a:r>
            <a:r>
              <a:rPr lang="en-US" sz="1800" dirty="0">
                <a:latin typeface="+mn-lt"/>
              </a:rPr>
              <a:t> compiler has a size limit of 8 </a:t>
            </a:r>
            <a:r>
              <a:rPr lang="en-US" sz="1800" dirty="0" err="1">
                <a:latin typeface="+mn-lt"/>
              </a:rPr>
              <a:t>kB</a:t>
            </a:r>
            <a:r>
              <a:rPr lang="en-US" sz="1800" dirty="0">
                <a:latin typeface="+mn-lt"/>
              </a:rPr>
              <a:t>.</a:t>
            </a: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The </a:t>
            </a:r>
            <a:r>
              <a:rPr lang="en-US" sz="1800" b="1" dirty="0">
                <a:latin typeface="+mn-lt"/>
              </a:rPr>
              <a:t>GNU C compiler </a:t>
            </a:r>
            <a:r>
              <a:rPr lang="en-US" sz="1800" dirty="0">
                <a:latin typeface="+mn-lt"/>
              </a:rPr>
              <a:t>does not have size limit but the </a:t>
            </a:r>
            <a:r>
              <a:rPr lang="en-US" sz="1800" b="1" dirty="0">
                <a:latin typeface="+mn-lt"/>
              </a:rPr>
              <a:t>EGNU IDE </a:t>
            </a:r>
            <a:r>
              <a:rPr lang="en-US" sz="1800" dirty="0">
                <a:latin typeface="+mn-lt"/>
              </a:rPr>
              <a:t>cannot program </a:t>
            </a:r>
            <a:r>
              <a:rPr lang="en-US" sz="1800" dirty="0" smtClean="0">
                <a:latin typeface="+mn-lt"/>
              </a:rPr>
              <a:t>flash memory </a:t>
            </a:r>
            <a:r>
              <a:rPr lang="en-US" sz="1800" dirty="0">
                <a:latin typeface="+mn-lt"/>
              </a:rPr>
              <a:t>which limits it to download program into the on-chip SRAM only.</a:t>
            </a:r>
          </a:p>
          <a:p>
            <a:pPr lvl="0">
              <a:lnSpc>
                <a:spcPct val="110000"/>
              </a:lnSpc>
              <a:spcBef>
                <a:spcPct val="0"/>
              </a:spcBef>
              <a:buClrTx/>
              <a:buSzTx/>
              <a:buNone/>
              <a:tabLst>
                <a:tab pos="687388" algn="l"/>
                <a:tab pos="914400" algn="l"/>
                <a:tab pos="2290763" algn="l"/>
                <a:tab pos="4684713" algn="l"/>
              </a:tabLst>
              <a:defRPr/>
            </a:pPr>
            <a:endParaRPr lang="en-US" sz="12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b="1" dirty="0">
                <a:latin typeface="+mn-lt"/>
              </a:rPr>
              <a:t>Accessing Peripheral Registers</a:t>
            </a:r>
            <a:endParaRPr lang="en-US" sz="1800" dirty="0">
              <a:latin typeface="+mn-lt"/>
            </a:endParaRPr>
          </a:p>
          <a:p>
            <a:pPr lvl="0">
              <a:lnSpc>
                <a:spcPct val="110000"/>
              </a:lnSpc>
              <a:spcBef>
                <a:spcPct val="0"/>
              </a:spcBef>
              <a:buClrTx/>
              <a:buSzTx/>
              <a:buNone/>
              <a:tabLst>
                <a:tab pos="687388" algn="l"/>
                <a:tab pos="914400" algn="l"/>
                <a:tab pos="2290763" algn="l"/>
                <a:tab pos="4684713" algn="l"/>
              </a:tabLst>
              <a:defRPr/>
            </a:pPr>
            <a:r>
              <a:rPr lang="en-US" sz="1800" dirty="0" smtClean="0">
                <a:latin typeface="+mn-lt"/>
              </a:rPr>
              <a:t>- Depending </a:t>
            </a:r>
            <a:r>
              <a:rPr lang="en-US" sz="1800" dirty="0">
                <a:latin typeface="+mn-lt"/>
              </a:rPr>
              <a:t>on the size of a peripheral register, it can be declared in one of the </a:t>
            </a:r>
            <a:r>
              <a:rPr lang="en-US" sz="1800" dirty="0" smtClean="0">
                <a:latin typeface="+mn-lt"/>
              </a:rPr>
              <a:t>following methods</a:t>
            </a:r>
            <a:r>
              <a:rPr lang="en-US" sz="1800" dirty="0">
                <a:latin typeface="+mn-lt"/>
              </a:rPr>
              <a:t>:</a:t>
            </a:r>
          </a:p>
          <a:p>
            <a:pPr lvl="0">
              <a:spcBef>
                <a:spcPct val="0"/>
              </a:spcBef>
              <a:buClrTx/>
              <a:buSzTx/>
              <a:buNone/>
              <a:tabLst>
                <a:tab pos="687388" algn="l"/>
                <a:tab pos="914400" algn="l"/>
                <a:tab pos="2290763" algn="l"/>
                <a:tab pos="4684713" algn="l"/>
              </a:tabLst>
              <a:defRPr/>
            </a:pPr>
            <a:r>
              <a:rPr lang="en-US" sz="1800" dirty="0">
                <a:solidFill>
                  <a:srgbClr val="FF0000"/>
                </a:solidFill>
                <a:latin typeface="+mn-lt"/>
              </a:rPr>
              <a:t>#define  </a:t>
            </a:r>
            <a:r>
              <a:rPr lang="en-US" sz="1800" dirty="0" err="1">
                <a:solidFill>
                  <a:srgbClr val="FF0000"/>
                </a:solidFill>
                <a:latin typeface="+mn-lt"/>
              </a:rPr>
              <a:t>reg_name</a:t>
            </a:r>
            <a:r>
              <a:rPr lang="en-US" sz="1800" dirty="0">
                <a:solidFill>
                  <a:srgbClr val="FF0000"/>
                </a:solidFill>
                <a:latin typeface="+mn-lt"/>
              </a:rPr>
              <a:t>  *(volatile unsigned </a:t>
            </a:r>
            <a:r>
              <a:rPr lang="en-US" sz="1800" b="1" dirty="0">
                <a:solidFill>
                  <a:srgbClr val="FF0000"/>
                </a:solidFill>
                <a:latin typeface="+mn-lt"/>
              </a:rPr>
              <a:t>char</a:t>
            </a:r>
            <a:r>
              <a:rPr lang="en-US" sz="1800" dirty="0">
                <a:solidFill>
                  <a:srgbClr val="FF0000"/>
                </a:solidFill>
                <a:latin typeface="+mn-lt"/>
              </a:rPr>
              <a:t> *) </a:t>
            </a:r>
            <a:r>
              <a:rPr lang="en-US" sz="1800" dirty="0" err="1">
                <a:solidFill>
                  <a:srgbClr val="FF0000"/>
                </a:solidFill>
                <a:latin typeface="+mn-lt"/>
              </a:rPr>
              <a:t>reg_addr</a:t>
            </a:r>
            <a:r>
              <a:rPr lang="en-US" sz="1800" dirty="0">
                <a:solidFill>
                  <a:srgbClr val="FF0000"/>
                </a:solidFill>
                <a:latin typeface="+mn-lt"/>
              </a:rPr>
              <a:t>  // 8-bit wide register</a:t>
            </a:r>
          </a:p>
          <a:p>
            <a:pPr lvl="0">
              <a:spcBef>
                <a:spcPct val="0"/>
              </a:spcBef>
              <a:buClrTx/>
              <a:buSzTx/>
              <a:buNone/>
              <a:tabLst>
                <a:tab pos="687388" algn="l"/>
                <a:tab pos="914400" algn="l"/>
                <a:tab pos="2290763" algn="l"/>
                <a:tab pos="4684713" algn="l"/>
              </a:tabLst>
              <a:defRPr/>
            </a:pPr>
            <a:r>
              <a:rPr lang="en-US" sz="1800" dirty="0">
                <a:solidFill>
                  <a:srgbClr val="FF0000"/>
                </a:solidFill>
                <a:latin typeface="+mn-lt"/>
              </a:rPr>
              <a:t>#define  </a:t>
            </a:r>
            <a:r>
              <a:rPr lang="en-US" sz="1800" dirty="0" err="1">
                <a:solidFill>
                  <a:srgbClr val="FF0000"/>
                </a:solidFill>
                <a:latin typeface="+mn-lt"/>
              </a:rPr>
              <a:t>reg_name</a:t>
            </a:r>
            <a:r>
              <a:rPr lang="en-US" sz="1800" dirty="0">
                <a:solidFill>
                  <a:srgbClr val="FF0000"/>
                </a:solidFill>
                <a:latin typeface="+mn-lt"/>
              </a:rPr>
              <a:t>  *(volatile unsigned </a:t>
            </a:r>
            <a:r>
              <a:rPr lang="en-US" sz="1800" b="1" dirty="0" err="1">
                <a:solidFill>
                  <a:srgbClr val="FF0000"/>
                </a:solidFill>
                <a:latin typeface="+mn-lt"/>
              </a:rPr>
              <a:t>int</a:t>
            </a:r>
            <a:r>
              <a:rPr lang="en-US" sz="1800" dirty="0">
                <a:solidFill>
                  <a:srgbClr val="FF0000"/>
                </a:solidFill>
                <a:latin typeface="+mn-lt"/>
              </a:rPr>
              <a:t> *) </a:t>
            </a:r>
            <a:r>
              <a:rPr lang="en-US" sz="1800" dirty="0" err="1">
                <a:solidFill>
                  <a:srgbClr val="FF0000"/>
                </a:solidFill>
                <a:latin typeface="+mn-lt"/>
              </a:rPr>
              <a:t>reg_addr</a:t>
            </a:r>
            <a:r>
              <a:rPr lang="en-US" sz="1800" dirty="0">
                <a:solidFill>
                  <a:srgbClr val="FF0000"/>
                </a:solidFill>
                <a:latin typeface="+mn-lt"/>
              </a:rPr>
              <a:t>	</a:t>
            </a:r>
            <a:r>
              <a:rPr lang="en-US" sz="1800" dirty="0" smtClean="0">
                <a:solidFill>
                  <a:srgbClr val="FF0000"/>
                </a:solidFill>
                <a:latin typeface="+mn-lt"/>
              </a:rPr>
              <a:t>// </a:t>
            </a:r>
            <a:r>
              <a:rPr lang="en-US" sz="1800" dirty="0">
                <a:solidFill>
                  <a:srgbClr val="FF0000"/>
                </a:solidFill>
                <a:latin typeface="+mn-lt"/>
              </a:rPr>
              <a:t>16-bit wide register</a:t>
            </a:r>
          </a:p>
          <a:p>
            <a:pPr lvl="0">
              <a:spcBef>
                <a:spcPct val="0"/>
              </a:spcBef>
              <a:buClrTx/>
              <a:buSzTx/>
              <a:buNone/>
              <a:tabLst>
                <a:tab pos="687388" algn="l"/>
                <a:tab pos="914400" algn="l"/>
                <a:tab pos="2290763" algn="l"/>
                <a:tab pos="4684713" algn="l"/>
              </a:tabLst>
              <a:defRPr/>
            </a:pPr>
            <a:endParaRPr lang="en-US" sz="1800" dirty="0">
              <a:latin typeface="+mn-lt"/>
            </a:endParaRPr>
          </a:p>
          <a:p>
            <a:pPr lvl="0">
              <a:spcBef>
                <a:spcPct val="0"/>
              </a:spcBef>
              <a:buClrTx/>
              <a:buSzTx/>
              <a:buNone/>
              <a:tabLst>
                <a:tab pos="687388" algn="l"/>
                <a:tab pos="914400" algn="l"/>
                <a:tab pos="2290763" algn="l"/>
                <a:tab pos="4684713" algn="l"/>
              </a:tabLst>
              <a:defRPr/>
            </a:pPr>
            <a:r>
              <a:rPr lang="en-US" sz="1800" dirty="0" smtClean="0">
                <a:latin typeface="+mn-lt"/>
              </a:rPr>
              <a:t>- The </a:t>
            </a:r>
            <a:r>
              <a:rPr lang="en-US" sz="1800" dirty="0">
                <a:latin typeface="+mn-lt"/>
              </a:rPr>
              <a:t>HCS12 allows all of the peripheral registers to be relocated as a block. </a:t>
            </a:r>
            <a:endParaRPr lang="en-US" sz="1800" dirty="0" smtClean="0">
              <a:latin typeface="+mn-lt"/>
            </a:endParaRPr>
          </a:p>
          <a:p>
            <a:pPr lvl="0">
              <a:spcBef>
                <a:spcPct val="0"/>
              </a:spcBef>
              <a:buClrTx/>
              <a:buSzTx/>
              <a:buNone/>
              <a:tabLst>
                <a:tab pos="687388" algn="l"/>
                <a:tab pos="914400" algn="l"/>
                <a:tab pos="2290763" algn="l"/>
                <a:tab pos="4684713" algn="l"/>
              </a:tabLst>
              <a:defRPr/>
            </a:pPr>
            <a:r>
              <a:rPr lang="en-US" sz="1800" dirty="0" smtClean="0">
                <a:latin typeface="+mn-lt"/>
              </a:rPr>
              <a:t>For </a:t>
            </a:r>
            <a:r>
              <a:rPr lang="en-US" sz="1800" dirty="0">
                <a:latin typeface="+mn-lt"/>
              </a:rPr>
              <a:t>this reason</a:t>
            </a:r>
            <a:r>
              <a:rPr lang="en-US" sz="1800" dirty="0" smtClean="0">
                <a:latin typeface="+mn-lt"/>
              </a:rPr>
              <a:t>, the </a:t>
            </a:r>
            <a:r>
              <a:rPr lang="en-US" sz="1800" dirty="0" err="1">
                <a:latin typeface="+mn-lt"/>
              </a:rPr>
              <a:t>ImageCraft</a:t>
            </a:r>
            <a:r>
              <a:rPr lang="en-US" sz="1800" dirty="0">
                <a:latin typeface="+mn-lt"/>
              </a:rPr>
              <a:t> uses the following method to define peripheral registers:</a:t>
            </a:r>
          </a:p>
          <a:p>
            <a:pPr lvl="0">
              <a:spcBef>
                <a:spcPct val="0"/>
              </a:spcBef>
              <a:buClrTx/>
              <a:buSzTx/>
              <a:buNone/>
              <a:tabLst>
                <a:tab pos="687388" algn="l"/>
                <a:tab pos="914400" algn="l"/>
                <a:tab pos="2290763" algn="l"/>
                <a:tab pos="4684713" algn="l"/>
              </a:tabLst>
              <a:defRPr/>
            </a:pPr>
            <a:r>
              <a:rPr lang="en-US" sz="1800" dirty="0" smtClean="0">
                <a:latin typeface="+mn-lt"/>
              </a:rPr>
              <a:t>#</a:t>
            </a:r>
            <a:r>
              <a:rPr lang="en-US" sz="1800" dirty="0">
                <a:latin typeface="+mn-lt"/>
              </a:rPr>
              <a:t>define  	</a:t>
            </a:r>
            <a:r>
              <a:rPr lang="en-US" sz="1800" dirty="0" err="1">
                <a:latin typeface="+mn-lt"/>
              </a:rPr>
              <a:t>reg_base</a:t>
            </a:r>
            <a:r>
              <a:rPr lang="en-US" sz="1800" dirty="0">
                <a:latin typeface="+mn-lt"/>
              </a:rPr>
              <a:t>  	0x0000	// base address</a:t>
            </a:r>
          </a:p>
          <a:p>
            <a:pPr lvl="0">
              <a:spcBef>
                <a:spcPct val="0"/>
              </a:spcBef>
              <a:buClrTx/>
              <a:buSzTx/>
              <a:buNone/>
              <a:tabLst>
                <a:tab pos="687388" algn="l"/>
                <a:tab pos="914400" algn="l"/>
                <a:tab pos="2290763" algn="l"/>
                <a:tab pos="4684713" algn="l"/>
              </a:tabLst>
              <a:defRPr/>
            </a:pPr>
            <a:r>
              <a:rPr lang="en-US" sz="1800" dirty="0">
                <a:latin typeface="+mn-lt"/>
              </a:rPr>
              <a:t>#define  	reg_name1  	*(volatile unsigned char *) (</a:t>
            </a:r>
            <a:r>
              <a:rPr lang="en-US" sz="1800" dirty="0" err="1">
                <a:latin typeface="+mn-lt"/>
              </a:rPr>
              <a:t>reg_base</a:t>
            </a:r>
            <a:r>
              <a:rPr lang="en-US" sz="1800" dirty="0">
                <a:latin typeface="+mn-lt"/>
              </a:rPr>
              <a:t> + offset1)</a:t>
            </a:r>
          </a:p>
          <a:p>
            <a:pPr lvl="0">
              <a:spcBef>
                <a:spcPct val="0"/>
              </a:spcBef>
              <a:buClrTx/>
              <a:buSzTx/>
              <a:buNone/>
              <a:tabLst>
                <a:tab pos="687388" algn="l"/>
                <a:tab pos="914400" algn="l"/>
                <a:tab pos="2290763" algn="l"/>
                <a:tab pos="4684713" algn="l"/>
              </a:tabLst>
              <a:defRPr/>
            </a:pPr>
            <a:r>
              <a:rPr lang="en-US" sz="1800" dirty="0">
                <a:latin typeface="+mn-lt"/>
              </a:rPr>
              <a:t>#define  	reg_name2  	*(volatile unsigned </a:t>
            </a:r>
            <a:r>
              <a:rPr lang="en-US" sz="1800" dirty="0" err="1">
                <a:latin typeface="+mn-lt"/>
              </a:rPr>
              <a:t>int</a:t>
            </a:r>
            <a:r>
              <a:rPr lang="en-US" sz="1800" dirty="0">
                <a:latin typeface="+mn-lt"/>
              </a:rPr>
              <a:t> *) (</a:t>
            </a:r>
            <a:r>
              <a:rPr lang="en-US" sz="1800" dirty="0" err="1">
                <a:latin typeface="+mn-lt"/>
              </a:rPr>
              <a:t>reg_base</a:t>
            </a:r>
            <a:r>
              <a:rPr lang="en-US" sz="1800" dirty="0">
                <a:latin typeface="+mn-lt"/>
              </a:rPr>
              <a:t> + offset2)</a:t>
            </a:r>
            <a:r>
              <a:rPr lang="en-US" sz="1800" u="sng" dirty="0">
                <a:latin typeface="+mn-lt"/>
              </a:rPr>
              <a:t> </a:t>
            </a:r>
          </a:p>
        </p:txBody>
      </p:sp>
    </p:spTree>
    <p:extLst>
      <p:ext uri="{BB962C8B-B14F-4D97-AF65-F5344CB8AC3E}">
        <p14:creationId xmlns:p14="http://schemas.microsoft.com/office/powerpoint/2010/main" val="25576149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855068" y="1196752"/>
            <a:ext cx="8247258" cy="5532284"/>
          </a:xfrm>
          <a:prstGeom prst="rect">
            <a:avLst/>
          </a:prstGeom>
          <a:noFill/>
          <a:ln w="12700">
            <a:noFill/>
            <a:miter lim="800000"/>
            <a:headEnd type="none" w="sm" len="sm"/>
            <a:tailEnd type="none" w="sm" len="sm"/>
          </a:ln>
        </p:spPr>
        <p:txBody>
          <a:bodyPr wrap="none">
            <a:spAutoFit/>
          </a:bodyPr>
          <a:lstStyle/>
          <a:p>
            <a:pPr lvl="0">
              <a:spcBef>
                <a:spcPct val="0"/>
              </a:spcBef>
              <a:buClrTx/>
              <a:buSzTx/>
              <a:buNone/>
              <a:tabLst>
                <a:tab pos="684213" algn="l"/>
                <a:tab pos="1376363" algn="l"/>
              </a:tabLst>
              <a:defRPr/>
            </a:pPr>
            <a:r>
              <a:rPr lang="en-US" sz="1800" dirty="0" smtClean="0">
                <a:latin typeface="+mn-lt"/>
              </a:rPr>
              <a:t>- The </a:t>
            </a:r>
            <a:r>
              <a:rPr lang="en-US" sz="1800" dirty="0">
                <a:latin typeface="+mn-lt"/>
              </a:rPr>
              <a:t>header file </a:t>
            </a:r>
            <a:r>
              <a:rPr lang="en-US" sz="1800" b="1" dirty="0">
                <a:solidFill>
                  <a:srgbClr val="FF0000"/>
                </a:solidFill>
                <a:latin typeface="+mn-lt"/>
              </a:rPr>
              <a:t>hcs12.h</a:t>
            </a:r>
            <a:r>
              <a:rPr lang="en-US" sz="1800" dirty="0">
                <a:latin typeface="+mn-lt"/>
              </a:rPr>
              <a:t> </a:t>
            </a:r>
            <a:r>
              <a:rPr lang="en-US" sz="1800" dirty="0" smtClean="0">
                <a:latin typeface="+mn-lt"/>
              </a:rPr>
              <a:t>uses </a:t>
            </a:r>
            <a:r>
              <a:rPr lang="en-US" sz="1800" dirty="0">
                <a:latin typeface="+mn-lt"/>
              </a:rPr>
              <a:t>the following format:</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#define	IOREGS_BASE	  0x0000</a:t>
            </a:r>
          </a:p>
          <a:p>
            <a:pPr lvl="0">
              <a:lnSpc>
                <a:spcPct val="110000"/>
              </a:lnSpc>
              <a:spcBef>
                <a:spcPct val="0"/>
              </a:spcBef>
              <a:buClrTx/>
              <a:buSzTx/>
              <a:buNone/>
              <a:tabLst>
                <a:tab pos="684213" algn="l"/>
                <a:tab pos="1376363" algn="l"/>
              </a:tabLst>
              <a:defRPr/>
            </a:pPr>
            <a:r>
              <a:rPr lang="en-US" sz="1800" dirty="0">
                <a:latin typeface="+mn-lt"/>
              </a:rPr>
              <a:t>#define     _IO8(off)    *(unsigned char  volatile *)(IOREGS_BASE + off)</a:t>
            </a:r>
          </a:p>
          <a:p>
            <a:pPr lvl="0">
              <a:lnSpc>
                <a:spcPct val="110000"/>
              </a:lnSpc>
              <a:spcBef>
                <a:spcPct val="0"/>
              </a:spcBef>
              <a:buClrTx/>
              <a:buSzTx/>
              <a:buNone/>
              <a:tabLst>
                <a:tab pos="684213" algn="l"/>
                <a:tab pos="1376363" algn="l"/>
              </a:tabLst>
              <a:defRPr/>
            </a:pPr>
            <a:r>
              <a:rPr lang="en-US" sz="1800" dirty="0">
                <a:latin typeface="+mn-lt"/>
              </a:rPr>
              <a:t>#define     _IO16(off)  *(unsigned short volatile *)(IOREGS_BASE + off)</a:t>
            </a:r>
          </a:p>
          <a:p>
            <a:pPr lvl="0">
              <a:lnSpc>
                <a:spcPct val="110000"/>
              </a:lnSpc>
              <a:spcBef>
                <a:spcPct val="0"/>
              </a:spcBef>
              <a:buClrTx/>
              <a:buSzTx/>
              <a:buNone/>
              <a:tabLst>
                <a:tab pos="684213" algn="l"/>
                <a:tab pos="1376363" algn="l"/>
              </a:tabLst>
              <a:defRPr/>
            </a:pPr>
            <a:r>
              <a:rPr lang="en-US" sz="1800" dirty="0">
                <a:latin typeface="+mn-lt"/>
              </a:rPr>
              <a:t>#define     PORTA        _IO8(0x00)     	// port A data register</a:t>
            </a:r>
          </a:p>
          <a:p>
            <a:pPr lvl="0">
              <a:lnSpc>
                <a:spcPct val="110000"/>
              </a:lnSpc>
              <a:spcBef>
                <a:spcPct val="0"/>
              </a:spcBef>
              <a:buClrTx/>
              <a:buSzTx/>
              <a:buNone/>
              <a:tabLst>
                <a:tab pos="684213" algn="l"/>
                <a:tab pos="1376363" algn="l"/>
              </a:tabLst>
              <a:defRPr/>
            </a:pPr>
            <a:r>
              <a:rPr lang="en-US" sz="1800" dirty="0">
                <a:latin typeface="+mn-lt"/>
              </a:rPr>
              <a:t>#define	    PTA    _IO8(0x00)	</a:t>
            </a:r>
            <a:r>
              <a:rPr lang="en-US" sz="1800" dirty="0" smtClean="0">
                <a:latin typeface="+mn-lt"/>
              </a:rPr>
              <a:t>// </a:t>
            </a:r>
            <a:r>
              <a:rPr lang="en-US" sz="1800" dirty="0">
                <a:latin typeface="+mn-lt"/>
              </a:rPr>
              <a:t>alternate name for PORTA </a:t>
            </a:r>
          </a:p>
          <a:p>
            <a:pPr lvl="0">
              <a:lnSpc>
                <a:spcPct val="110000"/>
              </a:lnSpc>
              <a:spcBef>
                <a:spcPct val="0"/>
              </a:spcBef>
              <a:buClrTx/>
              <a:buSzTx/>
              <a:buNone/>
              <a:tabLst>
                <a:tab pos="684213" algn="l"/>
                <a:tab pos="1376363" algn="l"/>
              </a:tabLst>
              <a:defRPr/>
            </a:pPr>
            <a:r>
              <a:rPr lang="en-US" sz="1800" dirty="0">
                <a:latin typeface="+mn-lt"/>
              </a:rPr>
              <a:t>#define     ATD0DR0   _IO16(0x90)    	// ADC result 0 register (a 16-bit </a:t>
            </a:r>
            <a:r>
              <a:rPr lang="en-US" sz="1800" dirty="0" smtClean="0">
                <a:latin typeface="+mn-lt"/>
              </a:rPr>
              <a:t>register</a:t>
            </a:r>
            <a:r>
              <a:rPr lang="en-US" sz="1800" u="sng" dirty="0" smtClean="0">
                <a:latin typeface="+mn-lt"/>
              </a:rPr>
              <a:t>)</a:t>
            </a:r>
            <a:endParaRPr lang="en-US" sz="1800" u="sng" dirty="0">
              <a:latin typeface="+mn-lt"/>
            </a:endParaRPr>
          </a:p>
          <a:p>
            <a:pPr lvl="0">
              <a:lnSpc>
                <a:spcPct val="110000"/>
              </a:lnSpc>
              <a:spcBef>
                <a:spcPct val="0"/>
              </a:spcBef>
              <a:buClrTx/>
              <a:buSzTx/>
              <a:buNone/>
              <a:tabLst>
                <a:tab pos="684213" algn="l"/>
                <a:tab pos="1376363" algn="l"/>
              </a:tabLst>
              <a:defRPr/>
            </a:pPr>
            <a:endParaRPr lang="en-US" sz="1800" u="sng" dirty="0">
              <a:latin typeface="+mn-lt"/>
            </a:endParaRPr>
          </a:p>
          <a:p>
            <a:pPr lvl="0">
              <a:lnSpc>
                <a:spcPct val="110000"/>
              </a:lnSpc>
              <a:spcBef>
                <a:spcPct val="0"/>
              </a:spcBef>
              <a:buClrTx/>
              <a:buSzTx/>
              <a:buNone/>
              <a:tabLst>
                <a:tab pos="684213" algn="l"/>
                <a:tab pos="1376363" algn="l"/>
              </a:tabLst>
              <a:defRPr/>
            </a:pPr>
            <a:r>
              <a:rPr lang="en-US" sz="1800" b="1" dirty="0">
                <a:latin typeface="+mn-lt"/>
              </a:rPr>
              <a:t>Peripheral Register Bit Definitions</a:t>
            </a:r>
            <a:r>
              <a:rPr lang="en-US" sz="1800" dirty="0">
                <a:latin typeface="+mn-lt"/>
              </a:rPr>
              <a:t> </a:t>
            </a:r>
          </a:p>
          <a:p>
            <a:pPr lvl="0">
              <a:lnSpc>
                <a:spcPct val="110000"/>
              </a:lnSpc>
              <a:spcBef>
                <a:spcPct val="0"/>
              </a:spcBef>
              <a:buClrTx/>
              <a:buSzTx/>
              <a:buNone/>
              <a:tabLst>
                <a:tab pos="684213" algn="l"/>
                <a:tab pos="1376363" algn="l"/>
              </a:tabLst>
              <a:defRPr/>
            </a:pPr>
            <a:r>
              <a:rPr lang="en-US" sz="1800" dirty="0" smtClean="0">
                <a:latin typeface="+mn-lt"/>
              </a:rPr>
              <a:t>- A </a:t>
            </a:r>
            <a:r>
              <a:rPr lang="en-US" sz="1800" dirty="0">
                <a:latin typeface="+mn-lt"/>
              </a:rPr>
              <a:t>value is assigned to each bit in the peripheral register that represents its weight.</a:t>
            </a:r>
          </a:p>
          <a:p>
            <a:pPr lvl="0">
              <a:lnSpc>
                <a:spcPct val="110000"/>
              </a:lnSpc>
              <a:spcBef>
                <a:spcPct val="0"/>
              </a:spcBef>
              <a:buClrTx/>
              <a:buSzTx/>
              <a:buNone/>
              <a:tabLst>
                <a:tab pos="684213" algn="l"/>
                <a:tab pos="1376363" algn="l"/>
              </a:tabLst>
              <a:defRPr/>
            </a:pPr>
            <a:r>
              <a:rPr lang="en-US" sz="1800" dirty="0" smtClean="0">
                <a:latin typeface="+mn-lt"/>
              </a:rPr>
              <a:t>- For </a:t>
            </a:r>
            <a:r>
              <a:rPr lang="en-US" sz="1800" dirty="0">
                <a:latin typeface="+mn-lt"/>
              </a:rPr>
              <a:t>example, the ADPU bit of the ATD0CTL2 register is defined to be 0x80 that is the </a:t>
            </a:r>
          </a:p>
          <a:p>
            <a:pPr lvl="0">
              <a:lnSpc>
                <a:spcPct val="110000"/>
              </a:lnSpc>
              <a:spcBef>
                <a:spcPct val="0"/>
              </a:spcBef>
              <a:buClrTx/>
              <a:buSzTx/>
              <a:buNone/>
              <a:tabLst>
                <a:tab pos="684213" algn="l"/>
                <a:tab pos="1376363" algn="l"/>
              </a:tabLst>
              <a:defRPr/>
            </a:pPr>
            <a:r>
              <a:rPr lang="en-US" sz="1800" dirty="0">
                <a:latin typeface="+mn-lt"/>
              </a:rPr>
              <a:t>    positional weight (bit 7) of this bit. It is defined as follows:</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ADPU	</a:t>
            </a:r>
            <a:r>
              <a:rPr lang="en-US" sz="1800" dirty="0" err="1">
                <a:latin typeface="+mn-lt"/>
              </a:rPr>
              <a:t>equ</a:t>
            </a:r>
            <a:r>
              <a:rPr lang="en-US" sz="1800" dirty="0">
                <a:latin typeface="+mn-lt"/>
              </a:rPr>
              <a:t>	$80</a:t>
            </a:r>
          </a:p>
          <a:p>
            <a:pPr lvl="0">
              <a:lnSpc>
                <a:spcPct val="110000"/>
              </a:lnSpc>
              <a:spcBef>
                <a:spcPct val="0"/>
              </a:spcBef>
              <a:buClrTx/>
              <a:buSzTx/>
              <a:buNone/>
              <a:tabLst>
                <a:tab pos="684213" algn="l"/>
                <a:tab pos="1376363" algn="l"/>
              </a:tabLst>
              <a:defRPr/>
            </a:pPr>
            <a:endParaRPr lang="en-US" sz="1800" dirty="0">
              <a:latin typeface="+mn-lt"/>
            </a:endParaRPr>
          </a:p>
          <a:p>
            <a:pPr lvl="0">
              <a:lnSpc>
                <a:spcPct val="110000"/>
              </a:lnSpc>
              <a:spcBef>
                <a:spcPct val="0"/>
              </a:spcBef>
              <a:buClrTx/>
              <a:buSzTx/>
              <a:buNone/>
              <a:tabLst>
                <a:tab pos="684213" algn="l"/>
                <a:tab pos="1376363" algn="l"/>
              </a:tabLst>
              <a:defRPr/>
            </a:pPr>
            <a:r>
              <a:rPr lang="en-US" sz="1800" dirty="0">
                <a:latin typeface="+mn-lt"/>
              </a:rPr>
              <a:t>This bit can be set using the following statement:</a:t>
            </a:r>
          </a:p>
          <a:p>
            <a:pPr lvl="0">
              <a:lnSpc>
                <a:spcPct val="110000"/>
              </a:lnSpc>
              <a:spcBef>
                <a:spcPct val="0"/>
              </a:spcBef>
              <a:buClrTx/>
              <a:buSzTx/>
              <a:buNone/>
              <a:tabLst>
                <a:tab pos="684213" algn="l"/>
                <a:tab pos="1376363" algn="l"/>
              </a:tabLst>
              <a:defRPr/>
            </a:pPr>
            <a:r>
              <a:rPr lang="en-US" sz="1800" dirty="0">
                <a:latin typeface="+mn-lt"/>
              </a:rPr>
              <a:t>	</a:t>
            </a:r>
            <a:r>
              <a:rPr lang="en-US" sz="1800" dirty="0">
                <a:solidFill>
                  <a:srgbClr val="FF0000"/>
                </a:solidFill>
                <a:latin typeface="+mn-lt"/>
              </a:rPr>
              <a:t>ATD0CTL2	|= ADPU;</a:t>
            </a:r>
          </a:p>
        </p:txBody>
      </p:sp>
    </p:spTree>
    <p:extLst>
      <p:ext uri="{BB962C8B-B14F-4D97-AF65-F5344CB8AC3E}">
        <p14:creationId xmlns:p14="http://schemas.microsoft.com/office/powerpoint/2010/main" val="3517275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24744"/>
            <a:ext cx="8042643" cy="4893647"/>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b="1" dirty="0">
                <a:latin typeface="+mn-lt"/>
              </a:rPr>
              <a:t>C Programming Style</a:t>
            </a:r>
            <a:endParaRPr lang="en-US" dirty="0">
              <a:latin typeface="+mn-lt"/>
            </a:endParaRPr>
          </a:p>
          <a:p>
            <a:pPr marL="285750" lvl="0" indent="-285750">
              <a:spcBef>
                <a:spcPct val="0"/>
              </a:spcBef>
              <a:buClrTx/>
              <a:buSzTx/>
              <a:buFont typeface="Tw Cen MT" panose="020B0602020104020603" pitchFamily="34" charset="-18"/>
              <a:buChar char="ˉ"/>
              <a:defRPr/>
            </a:pPr>
            <a:r>
              <a:rPr lang="en-US" sz="1800" dirty="0" smtClean="0">
                <a:latin typeface="+mn-lt"/>
              </a:rPr>
              <a:t>Programming </a:t>
            </a:r>
            <a:r>
              <a:rPr lang="en-US" sz="1800" dirty="0">
                <a:latin typeface="+mn-lt"/>
              </a:rPr>
              <a:t>style refers to </a:t>
            </a:r>
            <a:r>
              <a:rPr lang="en-US" sz="1800" b="1" dirty="0">
                <a:latin typeface="+mn-lt"/>
              </a:rPr>
              <a:t>a set of rules and guidelines </a:t>
            </a:r>
            <a:r>
              <a:rPr lang="en-US" sz="1800" dirty="0">
                <a:latin typeface="+mn-lt"/>
              </a:rPr>
              <a:t>used when writing a program.</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essence of good programming style is </a:t>
            </a:r>
            <a:r>
              <a:rPr lang="en-US" sz="1800" b="1" dirty="0">
                <a:latin typeface="+mn-lt"/>
              </a:rPr>
              <a:t>communication.</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objective of a good programming style is to make the program </a:t>
            </a:r>
            <a:r>
              <a:rPr lang="en-US" sz="1800" b="1" dirty="0">
                <a:latin typeface="+mn-lt"/>
              </a:rPr>
              <a:t>easy to </a:t>
            </a:r>
            <a:r>
              <a:rPr lang="en-US" sz="1800" b="1" dirty="0" smtClean="0">
                <a:latin typeface="+mn-lt"/>
              </a:rPr>
              <a:t>understand </a:t>
            </a:r>
            <a:r>
              <a:rPr lang="en-US" sz="1800" dirty="0" smtClean="0">
                <a:latin typeface="+mn-lt"/>
              </a:rPr>
              <a:t>and</a:t>
            </a:r>
            <a:r>
              <a:rPr lang="en-US" sz="1800" b="1" dirty="0" smtClean="0">
                <a:latin typeface="+mn-lt"/>
              </a:rPr>
              <a:t> </a:t>
            </a:r>
            <a:r>
              <a:rPr lang="en-US" sz="1800" b="1" dirty="0">
                <a:latin typeface="+mn-lt"/>
              </a:rPr>
              <a:t>debug</a:t>
            </a:r>
            <a:r>
              <a:rPr lang="en-US" sz="1800" dirty="0">
                <a:latin typeface="+mn-lt"/>
              </a:rPr>
              <a:t>.</a:t>
            </a:r>
          </a:p>
          <a:p>
            <a:pPr marL="285750" lvl="0" indent="-285750">
              <a:spcBef>
                <a:spcPct val="0"/>
              </a:spcBef>
              <a:buClrTx/>
              <a:buSzTx/>
              <a:buFont typeface="Tw Cen MT" panose="020B0602020104020603" pitchFamily="34" charset="-18"/>
              <a:buChar char="ˉ"/>
              <a:defRPr/>
            </a:pPr>
            <a:r>
              <a:rPr lang="en-US" sz="1800" dirty="0" smtClean="0">
                <a:latin typeface="+mn-lt"/>
              </a:rPr>
              <a:t>A </a:t>
            </a:r>
            <a:r>
              <a:rPr lang="en-US" sz="1800" dirty="0">
                <a:latin typeface="+mn-lt"/>
              </a:rPr>
              <a:t>programmer uses three primary tools to communicate their intentions: comment,</a:t>
            </a:r>
          </a:p>
          <a:p>
            <a:pPr lvl="0">
              <a:spcBef>
                <a:spcPct val="0"/>
              </a:spcBef>
              <a:buClrTx/>
              <a:buSzTx/>
              <a:buNone/>
              <a:defRPr/>
            </a:pPr>
            <a:r>
              <a:rPr lang="en-US" sz="1800" b="1" dirty="0" smtClean="0">
                <a:latin typeface="+mn-lt"/>
              </a:rPr>
              <a:t>naming </a:t>
            </a:r>
            <a:r>
              <a:rPr lang="en-US" sz="1800" b="1" dirty="0">
                <a:latin typeface="+mn-lt"/>
              </a:rPr>
              <a:t>of </a:t>
            </a:r>
            <a:r>
              <a:rPr lang="en-US" sz="1800" dirty="0">
                <a:latin typeface="+mn-lt"/>
              </a:rPr>
              <a:t>variables</a:t>
            </a:r>
            <a:r>
              <a:rPr lang="en-US" sz="1800" b="1" dirty="0">
                <a:latin typeface="+mn-lt"/>
              </a:rPr>
              <a:t>,</a:t>
            </a:r>
            <a:r>
              <a:rPr lang="en-US" sz="1800" dirty="0">
                <a:latin typeface="+mn-lt"/>
              </a:rPr>
              <a:t> constants, and functions,</a:t>
            </a:r>
            <a:r>
              <a:rPr lang="en-US" sz="1800" b="1" dirty="0">
                <a:latin typeface="+mn-lt"/>
              </a:rPr>
              <a:t> </a:t>
            </a:r>
            <a:r>
              <a:rPr lang="en-US" sz="1800" dirty="0">
                <a:latin typeface="+mn-lt"/>
              </a:rPr>
              <a:t>and </a:t>
            </a:r>
            <a:r>
              <a:rPr lang="en-US" sz="1800" b="1" dirty="0">
                <a:latin typeface="+mn-lt"/>
              </a:rPr>
              <a:t>program appearance</a:t>
            </a:r>
            <a:r>
              <a:rPr lang="en-US" sz="1800" dirty="0">
                <a:latin typeface="+mn-lt"/>
              </a:rPr>
              <a:t> (spacing, </a:t>
            </a:r>
          </a:p>
          <a:p>
            <a:pPr lvl="0">
              <a:spcBef>
                <a:spcPct val="0"/>
              </a:spcBef>
              <a:buClrTx/>
              <a:buSzTx/>
              <a:buNone/>
              <a:defRPr/>
            </a:pPr>
            <a:r>
              <a:rPr lang="en-US" sz="1800" dirty="0" smtClean="0">
                <a:latin typeface="+mn-lt"/>
              </a:rPr>
              <a:t>alignment</a:t>
            </a:r>
            <a:r>
              <a:rPr lang="en-US" sz="1800" dirty="0">
                <a:latin typeface="+mn-lt"/>
              </a:rPr>
              <a:t>, and indentation).</a:t>
            </a:r>
          </a:p>
          <a:p>
            <a:pPr lvl="0">
              <a:spcBef>
                <a:spcPct val="0"/>
              </a:spcBef>
              <a:buClrTx/>
              <a:buSzTx/>
              <a:buNone/>
              <a:defRPr/>
            </a:pPr>
            <a:endParaRPr lang="en-US" sz="1800" b="1" dirty="0" smtClean="0">
              <a:latin typeface="+mn-lt"/>
            </a:endParaRPr>
          </a:p>
          <a:p>
            <a:pPr lvl="0">
              <a:spcBef>
                <a:spcPct val="0"/>
              </a:spcBef>
              <a:buClrTx/>
              <a:buSzTx/>
              <a:buNone/>
              <a:defRPr/>
            </a:pPr>
            <a:r>
              <a:rPr lang="en-US" sz="1800" b="1" dirty="0" smtClean="0">
                <a:latin typeface="+mn-lt"/>
              </a:rPr>
              <a:t>General  </a:t>
            </a:r>
            <a:r>
              <a:rPr lang="en-US" sz="1800" b="1" dirty="0">
                <a:latin typeface="+mn-lt"/>
              </a:rPr>
              <a:t>Guidelines to Comments</a:t>
            </a:r>
            <a:endParaRPr lang="en-US" sz="1800" dirty="0">
              <a:latin typeface="+mn-lt"/>
            </a:endParaRP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programmer should explain what every function does, what every variable does</a:t>
            </a:r>
            <a:r>
              <a:rPr lang="en-US" sz="1800" dirty="0" smtClean="0">
                <a:latin typeface="+mn-lt"/>
              </a:rPr>
              <a:t>, and </a:t>
            </a:r>
            <a:r>
              <a:rPr lang="en-US" sz="1800" dirty="0">
                <a:latin typeface="+mn-lt"/>
              </a:rPr>
              <a:t>every tricky expression or section of code.</a:t>
            </a:r>
          </a:p>
          <a:p>
            <a:pPr marL="285750" lvl="0" indent="-285750">
              <a:spcBef>
                <a:spcPct val="0"/>
              </a:spcBef>
              <a:buClrTx/>
              <a:buSzTx/>
              <a:buFont typeface="Tw Cen MT" panose="020B0602020104020603" pitchFamily="34" charset="-18"/>
              <a:buChar char="ˉ"/>
              <a:defRPr/>
            </a:pPr>
            <a:r>
              <a:rPr lang="en-US" sz="1800" dirty="0" smtClean="0">
                <a:latin typeface="+mn-lt"/>
              </a:rPr>
              <a:t>The </a:t>
            </a:r>
            <a:r>
              <a:rPr lang="en-US" sz="1800" dirty="0">
                <a:latin typeface="+mn-lt"/>
              </a:rPr>
              <a:t>comment should be added before the programmer defines a variable or writing </a:t>
            </a:r>
            <a:r>
              <a:rPr lang="en-US" sz="1800" dirty="0" smtClean="0">
                <a:latin typeface="+mn-lt"/>
              </a:rPr>
              <a:t>a function </a:t>
            </a:r>
            <a:r>
              <a:rPr lang="en-US" sz="1800" dirty="0">
                <a:latin typeface="+mn-lt"/>
              </a:rPr>
              <a:t>or section of code.</a:t>
            </a:r>
          </a:p>
          <a:p>
            <a:pPr marL="285750" lvl="0" indent="-285750">
              <a:spcBef>
                <a:spcPct val="0"/>
              </a:spcBef>
              <a:buClrTx/>
              <a:buSzTx/>
              <a:buFont typeface="Tw Cen MT" panose="020B0602020104020603" pitchFamily="34" charset="-18"/>
              <a:buChar char="ˉ"/>
              <a:defRPr/>
            </a:pPr>
            <a:r>
              <a:rPr lang="en-US" sz="1800" dirty="0" smtClean="0">
                <a:latin typeface="+mn-lt"/>
              </a:rPr>
              <a:t>Avoid </a:t>
            </a:r>
            <a:r>
              <a:rPr lang="en-US" sz="1800" dirty="0">
                <a:latin typeface="+mn-lt"/>
              </a:rPr>
              <a:t>obscure programming language constructs and reliance on language-specific</a:t>
            </a:r>
          </a:p>
          <a:p>
            <a:pPr lvl="0">
              <a:spcBef>
                <a:spcPct val="0"/>
              </a:spcBef>
              <a:buClrTx/>
              <a:buSzTx/>
              <a:buNone/>
              <a:defRPr/>
            </a:pPr>
            <a:r>
              <a:rPr lang="en-US" sz="1800" dirty="0" smtClean="0">
                <a:latin typeface="+mn-lt"/>
              </a:rPr>
              <a:t>precedence </a:t>
            </a:r>
            <a:r>
              <a:rPr lang="en-US" sz="1800" dirty="0">
                <a:latin typeface="+mn-lt"/>
              </a:rPr>
              <a:t>rules.</a:t>
            </a:r>
          </a:p>
        </p:txBody>
      </p:sp>
    </p:spTree>
    <p:extLst>
      <p:ext uri="{BB962C8B-B14F-4D97-AF65-F5344CB8AC3E}">
        <p14:creationId xmlns:p14="http://schemas.microsoft.com/office/powerpoint/2010/main" val="143192220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895186"/>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Program Documentation</a:t>
            </a:r>
          </a:p>
          <a:p>
            <a:pPr lvl="0">
              <a:lnSpc>
                <a:spcPct val="150000"/>
              </a:lnSpc>
              <a:spcBef>
                <a:spcPct val="0"/>
              </a:spcBef>
              <a:buClrTx/>
              <a:buSzTx/>
              <a:buNone/>
              <a:defRPr/>
            </a:pPr>
            <a:r>
              <a:rPr lang="en-US" sz="1800" dirty="0">
                <a:latin typeface="+mn-lt"/>
              </a:rPr>
              <a:t>All programs should include, at the beginning of the program, a comment block that </a:t>
            </a:r>
          </a:p>
          <a:p>
            <a:pPr lvl="0">
              <a:lnSpc>
                <a:spcPct val="150000"/>
              </a:lnSpc>
              <a:spcBef>
                <a:spcPct val="0"/>
              </a:spcBef>
              <a:buClrTx/>
              <a:buSzTx/>
              <a:buNone/>
              <a:defRPr/>
            </a:pPr>
            <a:r>
              <a:rPr lang="en-US" sz="1800" dirty="0">
                <a:latin typeface="+mn-lt"/>
              </a:rPr>
              <a:t>Includes at least: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programmer’s name</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date of creation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operating system and IDE for which the program was written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Hardware environment (circuit connection) to run the program</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Program structure (organization)</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Algorithm and data structures of the program</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How to run the program</a:t>
            </a:r>
          </a:p>
          <a:p>
            <a:pPr lvl="0">
              <a:lnSpc>
                <a:spcPct val="150000"/>
              </a:lnSpc>
              <a:spcBef>
                <a:spcPct val="0"/>
              </a:spcBef>
              <a:buClrTx/>
              <a:buSzTx/>
              <a:buFont typeface="Wingdings" pitchFamily="2" charset="2"/>
              <a:buChar char="§"/>
              <a:defRPr/>
            </a:pPr>
            <a:endParaRPr lang="en-US" sz="1800" dirty="0">
              <a:latin typeface="+mn-lt"/>
            </a:endParaRPr>
          </a:p>
          <a:p>
            <a:pPr lvl="0">
              <a:lnSpc>
                <a:spcPct val="150000"/>
              </a:lnSpc>
              <a:spcBef>
                <a:spcPct val="0"/>
              </a:spcBef>
              <a:buClrTx/>
              <a:buSzTx/>
              <a:buNone/>
              <a:defRPr/>
            </a:pPr>
            <a:r>
              <a:rPr lang="en-US" sz="1800" dirty="0">
                <a:latin typeface="+mn-lt"/>
              </a:rPr>
              <a:t>An Example is in the next page:</a:t>
            </a:r>
          </a:p>
        </p:txBody>
      </p:sp>
    </p:spTree>
    <p:extLst>
      <p:ext uri="{BB962C8B-B14F-4D97-AF65-F5344CB8AC3E}">
        <p14:creationId xmlns:p14="http://schemas.microsoft.com/office/powerpoint/2010/main" val="418666791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pic>
        <p:nvPicPr>
          <p:cNvPr id="3" name="Picture 2"/>
          <p:cNvPicPr>
            <a:picLocks noChangeAspect="1"/>
          </p:cNvPicPr>
          <p:nvPr/>
        </p:nvPicPr>
        <p:blipFill>
          <a:blip r:embed="rId3"/>
          <a:stretch>
            <a:fillRect/>
          </a:stretch>
        </p:blipFill>
        <p:spPr>
          <a:xfrm>
            <a:off x="1644351" y="1513883"/>
            <a:ext cx="8242506" cy="5279594"/>
          </a:xfrm>
          <a:prstGeom prst="rect">
            <a:avLst/>
          </a:prstGeom>
        </p:spPr>
      </p:pic>
    </p:spTree>
    <p:extLst>
      <p:ext uri="{BB962C8B-B14F-4D97-AF65-F5344CB8AC3E}">
        <p14:creationId xmlns:p14="http://schemas.microsoft.com/office/powerpoint/2010/main" val="172751141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5109091"/>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Function Documentation</a:t>
            </a:r>
            <a:endParaRPr lang="en-US" sz="2000" dirty="0">
              <a:latin typeface="+mn-lt"/>
            </a:endParaRPr>
          </a:p>
          <a:p>
            <a:pPr lvl="0">
              <a:spcBef>
                <a:spcPct val="0"/>
              </a:spcBef>
              <a:buClrTx/>
              <a:buSzTx/>
              <a:buNone/>
              <a:defRPr/>
            </a:pPr>
            <a:r>
              <a:rPr lang="en-US" sz="1600" dirty="0" smtClean="0">
                <a:latin typeface="+mn-lt"/>
              </a:rPr>
              <a:t>- Every </a:t>
            </a:r>
            <a:r>
              <a:rPr lang="en-US" sz="1600" dirty="0">
                <a:latin typeface="+mn-lt"/>
              </a:rPr>
              <a:t>function should be preceded by a comment describing the purpose and use of that</a:t>
            </a:r>
          </a:p>
          <a:p>
            <a:pPr lvl="0">
              <a:spcBef>
                <a:spcPct val="0"/>
              </a:spcBef>
              <a:buClrTx/>
              <a:buSzTx/>
              <a:buNone/>
              <a:defRPr/>
            </a:pPr>
            <a:r>
              <a:rPr lang="en-US" sz="1600" dirty="0">
                <a:latin typeface="+mn-lt"/>
              </a:rPr>
              <a:t>Function. An example is as follows:</a:t>
            </a:r>
          </a:p>
          <a:p>
            <a:pPr lvl="0">
              <a:spcBef>
                <a:spcPct val="0"/>
              </a:spcBef>
              <a:buClrTx/>
              <a:buSzTx/>
              <a:buNone/>
              <a:defRPr/>
            </a:pPr>
            <a:endParaRPr lang="en-US" sz="1600" dirty="0">
              <a:latin typeface="+mn-lt"/>
            </a:endParaRPr>
          </a:p>
          <a:p>
            <a:pPr lvl="0">
              <a:spcBef>
                <a:spcPct val="0"/>
              </a:spcBef>
              <a:buClrTx/>
              <a:buSzTx/>
              <a:buNone/>
              <a:defRPr/>
            </a:pPr>
            <a:r>
              <a:rPr lang="en-US" sz="1600" dirty="0">
                <a:latin typeface="+mn-lt"/>
              </a:rPr>
              <a:t>//--------------------------------------------------------------------------------------------------------</a:t>
            </a:r>
          </a:p>
          <a:p>
            <a:pPr lvl="0">
              <a:spcBef>
                <a:spcPct val="0"/>
              </a:spcBef>
              <a:buClrTx/>
              <a:buSzTx/>
              <a:buNone/>
              <a:defRPr/>
            </a:pPr>
            <a:r>
              <a:rPr lang="en-US" sz="1600" dirty="0">
                <a:latin typeface="+mn-lt"/>
              </a:rPr>
              <a:t>// </a:t>
            </a:r>
            <a:r>
              <a:rPr lang="en-US" sz="1600" b="1" dirty="0">
                <a:latin typeface="+mn-lt"/>
              </a:rPr>
              <a:t>Function</a:t>
            </a:r>
            <a:r>
              <a:rPr lang="en-US" sz="1600" dirty="0">
                <a:latin typeface="+mn-lt"/>
              </a:rPr>
              <a:t>: </a:t>
            </a:r>
            <a:r>
              <a:rPr lang="en-US" sz="1600" dirty="0" err="1">
                <a:latin typeface="+mn-lt"/>
              </a:rPr>
              <a:t>FindSquareRoot</a:t>
            </a:r>
            <a:endParaRPr lang="en-US" sz="1600" dirty="0">
              <a:latin typeface="+mn-lt"/>
            </a:endParaRPr>
          </a:p>
          <a:p>
            <a:pPr lvl="0">
              <a:spcBef>
                <a:spcPct val="0"/>
              </a:spcBef>
              <a:buClrTx/>
              <a:buSzTx/>
              <a:buNone/>
              <a:defRPr/>
            </a:pPr>
            <a:r>
              <a:rPr lang="en-US" sz="1600" dirty="0">
                <a:latin typeface="+mn-lt"/>
              </a:rPr>
              <a:t>//</a:t>
            </a:r>
            <a:r>
              <a:rPr lang="en-US" sz="1600" b="1" dirty="0">
                <a:latin typeface="+mn-lt"/>
              </a:rPr>
              <a:t> Purpose</a:t>
            </a:r>
            <a:r>
              <a:rPr lang="en-US" sz="1600" dirty="0">
                <a:latin typeface="+mn-lt"/>
              </a:rPr>
              <a:t>: Computes and returns the square root of a 32-bit unsigned integer</a:t>
            </a:r>
          </a:p>
          <a:p>
            <a:pPr lvl="0">
              <a:spcBef>
                <a:spcPct val="0"/>
              </a:spcBef>
              <a:buClrTx/>
              <a:buSzTx/>
              <a:buNone/>
              <a:defRPr/>
            </a:pPr>
            <a:r>
              <a:rPr lang="en-US" sz="1600" dirty="0">
                <a:latin typeface="+mn-lt"/>
              </a:rPr>
              <a:t>// </a:t>
            </a:r>
            <a:r>
              <a:rPr lang="en-US" sz="1600" b="1" dirty="0">
                <a:latin typeface="+mn-lt"/>
              </a:rPr>
              <a:t>Parameter</a:t>
            </a:r>
            <a:r>
              <a:rPr lang="en-US" sz="1600" dirty="0">
                <a:latin typeface="+mn-lt"/>
              </a:rPr>
              <a:t>: A 32-bit unsigned integer of which the square root is to be found</a:t>
            </a:r>
          </a:p>
          <a:p>
            <a:pPr lvl="0">
              <a:spcBef>
                <a:spcPct val="0"/>
              </a:spcBef>
              <a:buClrTx/>
              <a:buSzTx/>
              <a:buNone/>
              <a:defRPr/>
            </a:pPr>
            <a:r>
              <a:rPr lang="en-US" sz="1600" dirty="0">
                <a:latin typeface="+mn-lt"/>
              </a:rPr>
              <a:t>// </a:t>
            </a:r>
            <a:r>
              <a:rPr lang="en-US" sz="1600" b="1" dirty="0">
                <a:latin typeface="+mn-lt"/>
              </a:rPr>
              <a:t>Called by</a:t>
            </a:r>
            <a:r>
              <a:rPr lang="en-US" sz="1600" dirty="0">
                <a:latin typeface="+mn-lt"/>
              </a:rPr>
              <a:t>: </a:t>
            </a:r>
            <a:r>
              <a:rPr lang="en-US" sz="1600" dirty="0" err="1">
                <a:latin typeface="+mn-lt"/>
              </a:rPr>
              <a:t>PrimeTest</a:t>
            </a:r>
            <a:r>
              <a:rPr lang="en-US" sz="1600" dirty="0">
                <a:latin typeface="+mn-lt"/>
              </a:rPr>
              <a:t>()</a:t>
            </a:r>
          </a:p>
          <a:p>
            <a:pPr lvl="0">
              <a:spcBef>
                <a:spcPct val="0"/>
              </a:spcBef>
              <a:buClrTx/>
              <a:buSzTx/>
              <a:buNone/>
              <a:defRPr/>
            </a:pPr>
            <a:r>
              <a:rPr lang="en-US" sz="1600" dirty="0">
                <a:latin typeface="+mn-lt"/>
              </a:rPr>
              <a:t>// </a:t>
            </a:r>
            <a:r>
              <a:rPr lang="en-US" sz="1600" b="1" dirty="0">
                <a:latin typeface="+mn-lt"/>
              </a:rPr>
              <a:t>Returned value</a:t>
            </a:r>
            <a:r>
              <a:rPr lang="en-US" sz="1600" dirty="0">
                <a:latin typeface="+mn-lt"/>
              </a:rPr>
              <a:t>: the square root of a 32-bit unsigned integer</a:t>
            </a:r>
          </a:p>
          <a:p>
            <a:pPr lvl="0">
              <a:spcBef>
                <a:spcPct val="0"/>
              </a:spcBef>
              <a:buClrTx/>
              <a:buSzTx/>
              <a:buNone/>
              <a:defRPr/>
            </a:pPr>
            <a:r>
              <a:rPr lang="en-US" sz="1600" dirty="0">
                <a:latin typeface="+mn-lt"/>
              </a:rPr>
              <a:t>// </a:t>
            </a:r>
            <a:r>
              <a:rPr lang="en-US" sz="1600" b="1" dirty="0">
                <a:latin typeface="+mn-lt"/>
              </a:rPr>
              <a:t>Side effects</a:t>
            </a:r>
            <a:r>
              <a:rPr lang="en-US" sz="1600" dirty="0">
                <a:latin typeface="+mn-lt"/>
              </a:rPr>
              <a:t>: none</a:t>
            </a:r>
          </a:p>
          <a:p>
            <a:pPr lvl="0">
              <a:spcBef>
                <a:spcPct val="0"/>
              </a:spcBef>
              <a:buClrTx/>
              <a:buSzTx/>
              <a:buNone/>
              <a:defRPr/>
            </a:pPr>
            <a:r>
              <a:rPr lang="en-US" sz="1600" dirty="0">
                <a:latin typeface="+mn-lt"/>
              </a:rPr>
              <a:t>//---------------------------------------------------------------------------------------------------------</a:t>
            </a:r>
          </a:p>
          <a:p>
            <a:pPr lvl="0">
              <a:spcBef>
                <a:spcPct val="0"/>
              </a:spcBef>
              <a:buClrTx/>
              <a:buSzTx/>
              <a:buNone/>
              <a:defRPr/>
            </a:pPr>
            <a:endParaRPr lang="en-US" sz="1600" dirty="0">
              <a:latin typeface="+mn-lt"/>
            </a:endParaRPr>
          </a:p>
          <a:p>
            <a:pPr lvl="0">
              <a:spcBef>
                <a:spcPct val="0"/>
              </a:spcBef>
              <a:buClrTx/>
              <a:buSzTx/>
              <a:buNone/>
              <a:defRPr/>
            </a:pPr>
            <a:r>
              <a:rPr lang="en-US" sz="1800" b="1" dirty="0">
                <a:latin typeface="+mn-lt"/>
              </a:rPr>
              <a:t>Code Appearance</a:t>
            </a:r>
            <a:endParaRPr lang="en-US" sz="1800" dirty="0">
              <a:latin typeface="+mn-lt"/>
            </a:endParaRPr>
          </a:p>
          <a:p>
            <a:pPr lvl="0">
              <a:lnSpc>
                <a:spcPct val="150000"/>
              </a:lnSpc>
              <a:spcBef>
                <a:spcPct val="0"/>
              </a:spcBef>
              <a:buClrTx/>
              <a:buSzTx/>
              <a:buNone/>
              <a:defRPr/>
            </a:pPr>
            <a:r>
              <a:rPr lang="en-US" sz="1600" dirty="0">
                <a:latin typeface="+mn-lt"/>
              </a:rPr>
              <a:t>Program </a:t>
            </a:r>
            <a:r>
              <a:rPr lang="en-US" sz="1600" dirty="0" smtClean="0">
                <a:latin typeface="+mn-lt"/>
              </a:rPr>
              <a:t>readability </a:t>
            </a:r>
            <a:r>
              <a:rPr lang="en-US" sz="1600" dirty="0">
                <a:latin typeface="+mn-lt"/>
              </a:rPr>
              <a:t>can be improved by </a:t>
            </a:r>
          </a:p>
          <a:p>
            <a:pPr lvl="0">
              <a:lnSpc>
                <a:spcPct val="150000"/>
              </a:lnSpc>
              <a:spcBef>
                <a:spcPct val="0"/>
              </a:spcBef>
              <a:buClrTx/>
              <a:buSzTx/>
              <a:buFont typeface="Wingdings" pitchFamily="2" charset="2"/>
              <a:buChar char="§"/>
              <a:defRPr/>
            </a:pPr>
            <a:r>
              <a:rPr lang="en-US" sz="1600" dirty="0">
                <a:latin typeface="+mn-lt"/>
              </a:rPr>
              <a:t>  Proper spacing</a:t>
            </a:r>
          </a:p>
          <a:p>
            <a:pPr lvl="0">
              <a:lnSpc>
                <a:spcPct val="150000"/>
              </a:lnSpc>
              <a:spcBef>
                <a:spcPct val="0"/>
              </a:spcBef>
              <a:buClrTx/>
              <a:buSzTx/>
              <a:buFont typeface="Wingdings" pitchFamily="2" charset="2"/>
              <a:buChar char="§"/>
              <a:defRPr/>
            </a:pPr>
            <a:r>
              <a:rPr lang="en-US" sz="1600" dirty="0">
                <a:latin typeface="+mn-lt"/>
              </a:rPr>
              <a:t>  Proper indentation</a:t>
            </a:r>
          </a:p>
          <a:p>
            <a:pPr lvl="0">
              <a:lnSpc>
                <a:spcPct val="150000"/>
              </a:lnSpc>
              <a:spcBef>
                <a:spcPct val="0"/>
              </a:spcBef>
              <a:buClrTx/>
              <a:buSzTx/>
              <a:buFont typeface="Wingdings" pitchFamily="2" charset="2"/>
              <a:buChar char="§"/>
              <a:defRPr/>
            </a:pPr>
            <a:r>
              <a:rPr lang="en-US" sz="1600" dirty="0">
                <a:latin typeface="+mn-lt"/>
              </a:rPr>
              <a:t>  Vertical alignment</a:t>
            </a:r>
          </a:p>
        </p:txBody>
      </p:sp>
    </p:spTree>
    <p:extLst>
      <p:ext uri="{BB962C8B-B14F-4D97-AF65-F5344CB8AC3E}">
        <p14:creationId xmlns:p14="http://schemas.microsoft.com/office/powerpoint/2010/main" val="22084104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5416868"/>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Proper Spacing</a:t>
            </a:r>
            <a:endParaRPr lang="en-US" sz="2000" dirty="0">
              <a:latin typeface="+mn-lt"/>
            </a:endParaRPr>
          </a:p>
          <a:p>
            <a:pPr lvl="0">
              <a:spcBef>
                <a:spcPct val="0"/>
              </a:spcBef>
              <a:buClrTx/>
              <a:buSzTx/>
              <a:buNone/>
              <a:defRPr/>
            </a:pPr>
            <a:endParaRPr lang="en-US" sz="1800" b="1" dirty="0">
              <a:latin typeface="+mn-lt"/>
            </a:endParaRPr>
          </a:p>
          <a:p>
            <a:pPr lvl="0">
              <a:spcBef>
                <a:spcPct val="0"/>
              </a:spcBef>
              <a:buClrTx/>
              <a:buSzTx/>
              <a:buNone/>
              <a:defRPr/>
            </a:pPr>
            <a:r>
              <a:rPr lang="en-US" sz="1800" dirty="0">
                <a:latin typeface="+mn-lt"/>
              </a:rPr>
              <a:t>for (</a:t>
            </a:r>
            <a:r>
              <a:rPr lang="en-US" sz="1800" dirty="0" err="1">
                <a:latin typeface="+mn-lt"/>
              </a:rPr>
              <a:t>i</a:t>
            </a:r>
            <a:r>
              <a:rPr lang="en-US" sz="1800" dirty="0">
                <a:latin typeface="+mn-lt"/>
              </a:rPr>
              <a:t>=0;i&lt;15;i++)             &amp;  	for (</a:t>
            </a:r>
            <a:r>
              <a:rPr lang="en-US" sz="1800" dirty="0" err="1">
                <a:latin typeface="+mn-lt"/>
              </a:rPr>
              <a:t>i</a:t>
            </a:r>
            <a:r>
              <a:rPr lang="en-US" sz="1800" dirty="0">
                <a:latin typeface="+mn-lt"/>
              </a:rPr>
              <a:t> = 0; </a:t>
            </a:r>
            <a:r>
              <a:rPr lang="en-US" sz="1800" dirty="0" err="1">
                <a:latin typeface="+mn-lt"/>
              </a:rPr>
              <a:t>i</a:t>
            </a:r>
            <a:r>
              <a:rPr lang="en-US" sz="1800" dirty="0">
                <a:latin typeface="+mn-lt"/>
              </a:rPr>
              <a:t> &lt; 15; </a:t>
            </a:r>
            <a:r>
              <a:rPr lang="en-US" sz="1800" dirty="0" err="1">
                <a:latin typeface="+mn-lt"/>
              </a:rPr>
              <a:t>i</a:t>
            </a:r>
            <a:r>
              <a:rPr lang="en-US" sz="1800" dirty="0">
                <a:latin typeface="+mn-lt"/>
              </a:rPr>
              <a:t>++)</a:t>
            </a:r>
          </a:p>
          <a:p>
            <a:pPr lvl="0">
              <a:spcBef>
                <a:spcPct val="0"/>
              </a:spcBef>
              <a:buClrTx/>
              <a:buSzTx/>
              <a:buNone/>
              <a:defRPr/>
            </a:pPr>
            <a:r>
              <a:rPr lang="en-US" sz="1800" dirty="0">
                <a:latin typeface="+mn-lt"/>
              </a:rPr>
              <a:t>		easier to read</a:t>
            </a:r>
          </a:p>
          <a:p>
            <a:pPr lvl="0">
              <a:spcBef>
                <a:spcPct val="0"/>
              </a:spcBef>
              <a:buClrTx/>
              <a:buSzTx/>
              <a:buNone/>
              <a:defRPr/>
            </a:pPr>
            <a:endParaRPr lang="en-US" sz="1800" dirty="0">
              <a:latin typeface="+mn-lt"/>
            </a:endParaRPr>
          </a:p>
          <a:p>
            <a:pPr lvl="0">
              <a:spcBef>
                <a:spcPct val="0"/>
              </a:spcBef>
              <a:buClrTx/>
              <a:buSzTx/>
              <a:buNone/>
              <a:defRPr/>
            </a:pPr>
            <a:r>
              <a:rPr lang="en-US" sz="2000" b="1" dirty="0">
                <a:latin typeface="+mn-lt"/>
              </a:rPr>
              <a:t>Proper Indentation</a:t>
            </a:r>
          </a:p>
          <a:p>
            <a:pPr lvl="0">
              <a:spcBef>
                <a:spcPct val="0"/>
              </a:spcBef>
              <a:buClrTx/>
              <a:buSzTx/>
              <a:buNone/>
              <a:defRPr/>
            </a:pPr>
            <a:r>
              <a:rPr lang="en-US" sz="1800" dirty="0" smtClean="0">
                <a:latin typeface="+mn-lt"/>
              </a:rPr>
              <a:t>- The </a:t>
            </a:r>
            <a:r>
              <a:rPr lang="en-US" sz="1800" dirty="0">
                <a:latin typeface="+mn-lt"/>
              </a:rPr>
              <a:t>following code is hard to read without proper indentation:</a:t>
            </a:r>
          </a:p>
          <a:p>
            <a:pPr lvl="0">
              <a:spcBef>
                <a:spcPct val="0"/>
              </a:spcBef>
              <a:buClrTx/>
              <a:buSzTx/>
              <a:buNone/>
              <a:defRPr/>
            </a:pPr>
            <a:endParaRPr lang="en-US" sz="1800" dirty="0">
              <a:latin typeface="+mn-lt"/>
            </a:endParaRPr>
          </a:p>
          <a:p>
            <a:pPr lvl="0">
              <a:spcBef>
                <a:spcPct val="0"/>
              </a:spcBef>
              <a:buClrTx/>
              <a:buSzTx/>
              <a:buNone/>
              <a:defRPr/>
            </a:pPr>
            <a:r>
              <a:rPr lang="en-US" sz="1800" dirty="0">
                <a:latin typeface="+mn-lt"/>
              </a:rPr>
              <a:t>while(TRUE) {</a:t>
            </a:r>
          </a:p>
          <a:p>
            <a:pPr lvl="0">
              <a:spcBef>
                <a:spcPct val="0"/>
              </a:spcBef>
              <a:buClrTx/>
              <a:buSzTx/>
              <a:buNone/>
              <a:defRPr/>
            </a:pPr>
            <a:r>
              <a:rPr lang="en-US" sz="1800" dirty="0">
                <a:latin typeface="+mn-lt"/>
              </a:rPr>
              <a:t> for (</a:t>
            </a:r>
            <a:r>
              <a:rPr lang="en-US" sz="1800" dirty="0" err="1">
                <a:latin typeface="+mn-lt"/>
              </a:rPr>
              <a:t>i</a:t>
            </a:r>
            <a:r>
              <a:rPr lang="en-US" sz="1800" dirty="0">
                <a:latin typeface="+mn-lt"/>
              </a:rPr>
              <a:t> = 0; </a:t>
            </a:r>
            <a:r>
              <a:rPr lang="en-US" sz="1800" dirty="0" err="1">
                <a:latin typeface="+mn-lt"/>
              </a:rPr>
              <a:t>i</a:t>
            </a:r>
            <a:r>
              <a:rPr lang="en-US" sz="1800" dirty="0">
                <a:latin typeface="+mn-lt"/>
              </a:rPr>
              <a:t> &lt; 10; </a:t>
            </a:r>
            <a:r>
              <a:rPr lang="en-US" sz="1800" dirty="0" err="1">
                <a:latin typeface="+mn-lt"/>
              </a:rPr>
              <a:t>i</a:t>
            </a:r>
            <a:r>
              <a:rPr lang="en-US" sz="1800" dirty="0">
                <a:latin typeface="+mn-lt"/>
              </a:rPr>
              <a:t>++) { // pattern array start index</a:t>
            </a:r>
          </a:p>
          <a:p>
            <a:pPr lvl="0">
              <a:spcBef>
                <a:spcPct val="0"/>
              </a:spcBef>
              <a:buClrTx/>
              <a:buSzTx/>
              <a:buNone/>
              <a:defRPr/>
            </a:pPr>
            <a:r>
              <a:rPr lang="en-US" sz="1800" dirty="0">
                <a:latin typeface="+mn-lt"/>
              </a:rPr>
              <a:t> for (j = 0; j &lt; 100; j++) { // repeat loop for each pattern sequence</a:t>
            </a:r>
          </a:p>
          <a:p>
            <a:pPr lvl="0">
              <a:spcBef>
                <a:spcPct val="0"/>
              </a:spcBef>
              <a:buClrTx/>
              <a:buSzTx/>
              <a:buNone/>
              <a:defRPr/>
            </a:pPr>
            <a:r>
              <a:rPr lang="en-US" sz="1800" dirty="0">
                <a:latin typeface="+mn-lt"/>
              </a:rPr>
              <a:t> for (k = 0; k &lt; 6; k++) {  // select the display # to be lighted</a:t>
            </a:r>
          </a:p>
          <a:p>
            <a:pPr lvl="0">
              <a:spcBef>
                <a:spcPct val="0"/>
              </a:spcBef>
              <a:buClrTx/>
              <a:buSzTx/>
              <a:buNone/>
              <a:defRPr/>
            </a:pPr>
            <a:r>
              <a:rPr lang="en-US" sz="1800" dirty="0">
                <a:latin typeface="+mn-lt"/>
              </a:rPr>
              <a:t> PTB 	= </a:t>
            </a:r>
            <a:r>
              <a:rPr lang="en-US" sz="1800" dirty="0" err="1">
                <a:latin typeface="+mn-lt"/>
              </a:rPr>
              <a:t>SegPat</a:t>
            </a:r>
            <a:r>
              <a:rPr lang="en-US" sz="1800" dirty="0">
                <a:latin typeface="+mn-lt"/>
              </a:rPr>
              <a:t>[</a:t>
            </a:r>
            <a:r>
              <a:rPr lang="en-US" sz="1800" dirty="0" err="1">
                <a:latin typeface="+mn-lt"/>
              </a:rPr>
              <a:t>i+k</a:t>
            </a:r>
            <a:r>
              <a:rPr lang="en-US" sz="1800" dirty="0">
                <a:latin typeface="+mn-lt"/>
              </a:rPr>
              <a:t>];    // output segment pattern</a:t>
            </a:r>
          </a:p>
          <a:p>
            <a:pPr lvl="0">
              <a:spcBef>
                <a:spcPct val="0"/>
              </a:spcBef>
              <a:buClrTx/>
              <a:buSzTx/>
              <a:buNone/>
              <a:defRPr/>
            </a:pPr>
            <a:r>
              <a:rPr lang="en-US" sz="1800" dirty="0">
                <a:latin typeface="+mn-lt"/>
              </a:rPr>
              <a:t> PTP 	= digit[k];	  // output digit select value</a:t>
            </a:r>
          </a:p>
          <a:p>
            <a:pPr lvl="0">
              <a:spcBef>
                <a:spcPct val="0"/>
              </a:spcBef>
              <a:buClrTx/>
              <a:buSzTx/>
              <a:buNone/>
              <a:defRPr/>
            </a:pPr>
            <a:r>
              <a:rPr lang="en-US" sz="1800" dirty="0">
                <a:latin typeface="+mn-lt"/>
              </a:rPr>
              <a:t> delayby1ms(1);	  // display one digit for 1 </a:t>
            </a:r>
            <a:r>
              <a:rPr lang="en-US" sz="1800" dirty="0" err="1">
                <a:latin typeface="+mn-lt"/>
              </a:rPr>
              <a:t>ms</a:t>
            </a:r>
            <a:endParaRPr lang="en-US" sz="1800" dirty="0">
              <a:latin typeface="+mn-lt"/>
            </a:endParaRP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a:p>
            <a:pPr lvl="0">
              <a:spcBef>
                <a:spcPct val="0"/>
              </a:spcBef>
              <a:buClrTx/>
              <a:buSzTx/>
              <a:buNone/>
              <a:defRPr/>
            </a:pPr>
            <a:r>
              <a:rPr lang="en-US" sz="1800" dirty="0">
                <a:latin typeface="+mn-lt"/>
              </a:rPr>
              <a:t> }</a:t>
            </a:r>
          </a:p>
        </p:txBody>
      </p:sp>
    </p:spTree>
    <p:extLst>
      <p:ext uri="{BB962C8B-B14F-4D97-AF65-F5344CB8AC3E}">
        <p14:creationId xmlns:p14="http://schemas.microsoft.com/office/powerpoint/2010/main" val="30694086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985980"/>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2000" b="1" dirty="0">
                <a:latin typeface="+mn-lt"/>
              </a:rPr>
              <a:t>Proper </a:t>
            </a:r>
            <a:r>
              <a:rPr lang="en-US" sz="2000" b="1" dirty="0" smtClean="0">
                <a:latin typeface="+mn-lt"/>
              </a:rPr>
              <a:t>Spacing, Proper indentation</a:t>
            </a:r>
            <a:endParaRPr lang="en-US" sz="2000" dirty="0">
              <a:latin typeface="+mn-lt"/>
            </a:endParaRPr>
          </a:p>
          <a:p>
            <a:pPr lvl="0">
              <a:spcBef>
                <a:spcPct val="0"/>
              </a:spcBef>
              <a:buClrTx/>
              <a:buSzTx/>
              <a:buNone/>
              <a:defRPr/>
            </a:pPr>
            <a:endParaRPr lang="en-US" sz="1800" b="1" dirty="0">
              <a:latin typeface="+mn-lt"/>
            </a:endParaRPr>
          </a:p>
          <a:p>
            <a:pPr lvl="0">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With proper indentation, the code section becomes easier to read:</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while(TRUE)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a:t>
            </a:r>
            <a:r>
              <a:rPr lang="en-US" sz="1600" dirty="0" err="1">
                <a:latin typeface="+mn-lt"/>
              </a:rPr>
              <a:t>i</a:t>
            </a:r>
            <a:r>
              <a:rPr lang="en-US" sz="1600" dirty="0">
                <a:latin typeface="+mn-lt"/>
              </a:rPr>
              <a:t> = 0; </a:t>
            </a:r>
            <a:r>
              <a:rPr lang="en-US" sz="1600" dirty="0" err="1">
                <a:latin typeface="+mn-lt"/>
              </a:rPr>
              <a:t>i</a:t>
            </a:r>
            <a:r>
              <a:rPr lang="en-US" sz="1600" dirty="0">
                <a:latin typeface="+mn-lt"/>
              </a:rPr>
              <a:t> &lt; 10; </a:t>
            </a:r>
            <a:r>
              <a:rPr lang="en-US" sz="1600" dirty="0" err="1">
                <a:latin typeface="+mn-lt"/>
              </a:rPr>
              <a:t>i</a:t>
            </a:r>
            <a:r>
              <a:rPr lang="en-US" sz="1600" dirty="0">
                <a:latin typeface="+mn-lt"/>
              </a:rPr>
              <a:t>++) { </a:t>
            </a:r>
            <a:r>
              <a:rPr lang="en-US" sz="1600" dirty="0" smtClean="0">
                <a:latin typeface="+mn-lt"/>
              </a:rPr>
              <a:t>				// </a:t>
            </a:r>
            <a:r>
              <a:rPr lang="en-US" sz="1600" dirty="0">
                <a:latin typeface="+mn-lt"/>
              </a:rPr>
              <a:t>pattern array start index</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(j = 0; j &lt; 100; j++) { </a:t>
            </a:r>
            <a:r>
              <a:rPr lang="en-US" sz="1600" dirty="0" smtClean="0">
                <a:latin typeface="+mn-lt"/>
              </a:rPr>
              <a:t>		// </a:t>
            </a:r>
            <a:r>
              <a:rPr lang="en-US" sz="1600" dirty="0">
                <a:latin typeface="+mn-lt"/>
              </a:rPr>
              <a:t>repeat loop for each pattern sequence</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for (k = 0; k &lt; 6; k++) {       	// select the display # to be lighted</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PTB 	= </a:t>
            </a:r>
            <a:r>
              <a:rPr lang="en-US" sz="1600" dirty="0" err="1">
                <a:latin typeface="+mn-lt"/>
              </a:rPr>
              <a:t>SegPat</a:t>
            </a:r>
            <a:r>
              <a:rPr lang="en-US" sz="1600" dirty="0">
                <a:latin typeface="+mn-lt"/>
              </a:rPr>
              <a:t>[</a:t>
            </a:r>
            <a:r>
              <a:rPr lang="en-US" sz="1600" dirty="0" err="1">
                <a:latin typeface="+mn-lt"/>
              </a:rPr>
              <a:t>i+k</a:t>
            </a:r>
            <a:r>
              <a:rPr lang="en-US" sz="1600" dirty="0">
                <a:latin typeface="+mn-lt"/>
              </a:rPr>
              <a:t>]; 	// output segment pattern</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PTP 	= digit[k];	  	// output digit select value</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delayby1ms(1);	  		// display one digit for 1 </a:t>
            </a:r>
            <a:r>
              <a:rPr lang="en-US" sz="1600" dirty="0" err="1">
                <a:latin typeface="+mn-lt"/>
              </a:rPr>
              <a:t>ms</a:t>
            </a:r>
            <a:endParaRPr lang="en-US" sz="1600" dirty="0">
              <a:latin typeface="+mn-lt"/>
            </a:endParaRP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a:p>
            <a:pPr lvl="0">
              <a:lnSpc>
                <a:spcPct val="150000"/>
              </a:lnSpc>
              <a:spcBef>
                <a:spcPct val="0"/>
              </a:spcBef>
              <a:buClrTx/>
              <a:buSzTx/>
              <a:buNone/>
              <a:tabLst>
                <a:tab pos="346075" algn="l"/>
                <a:tab pos="684213" algn="l"/>
                <a:tab pos="1030288" algn="l"/>
                <a:tab pos="1376363" algn="l"/>
                <a:tab pos="1716088" algn="l"/>
                <a:tab pos="2055813" algn="l"/>
                <a:tab pos="2403475" algn="l"/>
                <a:tab pos="2743200" algn="l"/>
                <a:tab pos="3082925" algn="l"/>
                <a:tab pos="3430588" algn="l"/>
                <a:tab pos="3770313" algn="l"/>
              </a:tabLst>
              <a:defRPr/>
            </a:pPr>
            <a:r>
              <a:rPr lang="en-US" sz="1600" dirty="0">
                <a:latin typeface="+mn-lt"/>
              </a:rPr>
              <a:t>	}</a:t>
            </a:r>
          </a:p>
        </p:txBody>
      </p:sp>
    </p:spTree>
    <p:extLst>
      <p:ext uri="{BB962C8B-B14F-4D97-AF65-F5344CB8AC3E}">
        <p14:creationId xmlns:p14="http://schemas.microsoft.com/office/powerpoint/2010/main" val="41131009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1477328"/>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Vertical Alignment</a:t>
            </a:r>
            <a:endParaRPr lang="en-US" sz="1800" dirty="0">
              <a:latin typeface="+mn-lt"/>
            </a:endParaRPr>
          </a:p>
          <a:p>
            <a:pPr lvl="0">
              <a:spcBef>
                <a:spcPct val="0"/>
              </a:spcBef>
              <a:buClrTx/>
              <a:buSzTx/>
              <a:buNone/>
              <a:defRPr/>
            </a:pPr>
            <a:r>
              <a:rPr lang="en-US" sz="1800" dirty="0" smtClean="0">
                <a:latin typeface="+mn-lt"/>
              </a:rPr>
              <a:t>- It </a:t>
            </a:r>
            <a:r>
              <a:rPr lang="en-US" sz="1800" dirty="0">
                <a:latin typeface="+mn-lt"/>
              </a:rPr>
              <a:t>is often helpful to align similar elements vertically, to make typo-generated bugs </a:t>
            </a:r>
          </a:p>
          <a:p>
            <a:pPr lvl="0">
              <a:spcBef>
                <a:spcPct val="0"/>
              </a:spcBef>
              <a:buClrTx/>
              <a:buSzTx/>
              <a:buNone/>
              <a:defRPr/>
            </a:pPr>
            <a:r>
              <a:rPr lang="en-US" sz="1800" dirty="0">
                <a:latin typeface="+mn-lt"/>
              </a:rPr>
              <a:t>more obvious. </a:t>
            </a:r>
          </a:p>
          <a:p>
            <a:pPr lvl="0">
              <a:spcBef>
                <a:spcPct val="0"/>
              </a:spcBef>
              <a:buClrTx/>
              <a:buSzTx/>
              <a:buNone/>
              <a:defRPr/>
            </a:pPr>
            <a:r>
              <a:rPr lang="en-US" sz="1800" dirty="0" smtClean="0">
                <a:latin typeface="+mn-lt"/>
              </a:rPr>
              <a:t>- Compare </a:t>
            </a:r>
            <a:r>
              <a:rPr lang="en-US" sz="1800" dirty="0">
                <a:latin typeface="+mn-lt"/>
              </a:rPr>
              <a:t>the next two sections of code. It is obvious that the second one is easier to</a:t>
            </a:r>
          </a:p>
          <a:p>
            <a:pPr lvl="0">
              <a:spcBef>
                <a:spcPct val="0"/>
              </a:spcBef>
              <a:buClrTx/>
              <a:buSzTx/>
              <a:buNone/>
              <a:defRPr/>
            </a:pPr>
            <a:r>
              <a:rPr lang="en-US" sz="1800" dirty="0">
                <a:latin typeface="+mn-lt"/>
              </a:rPr>
              <a:t>Identify errors:</a:t>
            </a:r>
          </a:p>
        </p:txBody>
      </p:sp>
      <p:graphicFrame>
        <p:nvGraphicFramePr>
          <p:cNvPr id="7" name="Object 1"/>
          <p:cNvGraphicFramePr>
            <a:graphicFrameLocks noChangeAspect="1"/>
          </p:cNvGraphicFramePr>
          <p:nvPr>
            <p:extLst>
              <p:ext uri="{D42A27DB-BD31-4B8C-83A1-F6EECF244321}">
                <p14:modId xmlns:p14="http://schemas.microsoft.com/office/powerpoint/2010/main" val="1517211185"/>
              </p:ext>
            </p:extLst>
          </p:nvPr>
        </p:nvGraphicFramePr>
        <p:xfrm>
          <a:off x="2466181" y="2675438"/>
          <a:ext cx="6135688" cy="4208462"/>
        </p:xfrm>
        <a:graphic>
          <a:graphicData uri="http://schemas.openxmlformats.org/presentationml/2006/ole">
            <mc:AlternateContent xmlns:mc="http://schemas.openxmlformats.org/markup-compatibility/2006">
              <mc:Choice xmlns:v="urn:schemas-microsoft-com:vml" Requires="v">
                <p:oleObj spid="_x0000_s324637" name="Visio" r:id="rId4" imgW="4847585" imgH="3405886" progId="Visio.Drawing.11">
                  <p:embed/>
                </p:oleObj>
              </mc:Choice>
              <mc:Fallback>
                <p:oleObj name="Visio" r:id="rId4" imgW="4847585" imgH="340588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181" y="2675438"/>
                        <a:ext cx="6135688" cy="420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98887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dirty="0" smtClean="0"/>
              <a:t>Miscellaneous Items</a:t>
            </a:r>
          </a:p>
        </p:txBody>
      </p:sp>
      <p:sp>
        <p:nvSpPr>
          <p:cNvPr id="1402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a:t>
            </a:r>
            <a:r>
              <a:rPr lang="en-US" sz="1500">
                <a:solidFill>
                  <a:srgbClr val="006633"/>
                </a:solidFill>
              </a:rPr>
              <a:t>Functions</a:t>
            </a:r>
          </a:p>
          <a:p>
            <a:pPr eaLnBrk="1" hangingPunct="1">
              <a:spcBef>
                <a:spcPct val="50000"/>
              </a:spcBef>
              <a:buFont typeface="Wingdings" panose="05000000000000000000" pitchFamily="2" charset="2"/>
              <a:buNone/>
            </a:pPr>
            <a:r>
              <a:rPr lang="en-US" sz="1400" b="1">
                <a:solidFill>
                  <a:srgbClr val="006633"/>
                </a:solidFill>
              </a:rPr>
              <a:t> Preprocessor</a:t>
            </a:r>
          </a:p>
        </p:txBody>
      </p:sp>
      <p:sp>
        <p:nvSpPr>
          <p:cNvPr id="1402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0" name="Text Box 2"/>
          <p:cNvSpPr txBox="1">
            <a:spLocks noChangeArrowheads="1"/>
          </p:cNvSpPr>
          <p:nvPr/>
        </p:nvSpPr>
        <p:spPr bwMode="auto">
          <a:xfrm>
            <a:off x="1733305" y="1198110"/>
            <a:ext cx="8042643" cy="4524315"/>
          </a:xfrm>
          <a:prstGeom prst="rect">
            <a:avLst/>
          </a:prstGeom>
          <a:noFill/>
          <a:ln w="12700">
            <a:noFill/>
            <a:miter lim="800000"/>
            <a:headEnd type="none" w="sm" len="sm"/>
            <a:tailEnd type="none" w="sm" len="sm"/>
          </a:ln>
        </p:spPr>
        <p:txBody>
          <a:bodyPr wrap="square">
            <a:spAutoFit/>
          </a:bodyPr>
          <a:lstStyle/>
          <a:p>
            <a:pPr lvl="0">
              <a:spcBef>
                <a:spcPct val="0"/>
              </a:spcBef>
              <a:buClrTx/>
              <a:buSzTx/>
              <a:buNone/>
              <a:defRPr/>
            </a:pPr>
            <a:r>
              <a:rPr lang="en-US" sz="1800" b="1" dirty="0">
                <a:latin typeface="+mn-lt"/>
              </a:rPr>
              <a:t>Naming of Variables, Constants, and Functions</a:t>
            </a:r>
            <a:endParaRPr lang="en-US" sz="1800" dirty="0">
              <a:latin typeface="+mn-lt"/>
            </a:endParaRP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The names of variables, constants, and functions should spell out their meaning </a:t>
            </a:r>
            <a:r>
              <a:rPr lang="en-US" sz="1800" dirty="0" smtClean="0">
                <a:latin typeface="+mn-lt"/>
              </a:rPr>
              <a:t>or purpose</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 variable name may have one word or multiple words. Use lowercase when the name </a:t>
            </a:r>
            <a:r>
              <a:rPr lang="en-US" sz="1800" dirty="0" smtClean="0">
                <a:latin typeface="+mn-lt"/>
              </a:rPr>
              <a:t>contains </a:t>
            </a:r>
            <a:r>
              <a:rPr lang="en-US" sz="1800" dirty="0">
                <a:latin typeface="+mn-lt"/>
              </a:rPr>
              <a:t>only one word. For example, </a:t>
            </a:r>
            <a:r>
              <a:rPr lang="en-US" sz="1800" b="1" dirty="0">
                <a:latin typeface="+mn-lt"/>
              </a:rPr>
              <a:t>sum</a:t>
            </a:r>
            <a:r>
              <a:rPr lang="en-US" sz="1800" dirty="0">
                <a:latin typeface="+mn-lt"/>
              </a:rPr>
              <a:t>, </a:t>
            </a:r>
            <a:r>
              <a:rPr lang="en-US" sz="1800" b="1" dirty="0">
                <a:latin typeface="+mn-lt"/>
              </a:rPr>
              <a:t>limit</a:t>
            </a:r>
            <a:r>
              <a:rPr lang="en-US" sz="1800" dirty="0">
                <a:latin typeface="+mn-lt"/>
              </a:rPr>
              <a:t>, and </a:t>
            </a:r>
            <a:r>
              <a:rPr lang="en-US" sz="1800" b="1" dirty="0">
                <a:latin typeface="+mn-lt"/>
              </a:rPr>
              <a:t>average</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A multiple-word variable name should be in mixed case starting with lowercase. </a:t>
            </a:r>
            <a:r>
              <a:rPr lang="en-US" sz="1800" dirty="0" smtClean="0">
                <a:latin typeface="+mn-lt"/>
              </a:rPr>
              <a:t>	For </a:t>
            </a:r>
            <a:r>
              <a:rPr lang="en-US" sz="1800" dirty="0">
                <a:latin typeface="+mn-lt"/>
              </a:rPr>
              <a:t>example, </a:t>
            </a:r>
            <a:r>
              <a:rPr lang="en-US" sz="1800" b="1" dirty="0" err="1">
                <a:latin typeface="+mn-lt"/>
              </a:rPr>
              <a:t>inBuf</a:t>
            </a:r>
            <a:r>
              <a:rPr lang="en-US" sz="1800" dirty="0">
                <a:latin typeface="+mn-lt"/>
              </a:rPr>
              <a:t>, </a:t>
            </a:r>
            <a:r>
              <a:rPr lang="en-US" sz="1800" b="1" dirty="0" err="1">
                <a:latin typeface="+mn-lt"/>
              </a:rPr>
              <a:t>outBuf</a:t>
            </a:r>
            <a:r>
              <a:rPr lang="en-US" sz="1800" dirty="0">
                <a:latin typeface="+mn-lt"/>
              </a:rPr>
              <a:t>, </a:t>
            </a:r>
            <a:r>
              <a:rPr lang="en-US" sz="1800" b="1" dirty="0" err="1">
                <a:latin typeface="+mn-lt"/>
              </a:rPr>
              <a:t>squareRoot</a:t>
            </a:r>
            <a:r>
              <a:rPr lang="en-US" sz="1800" dirty="0">
                <a:latin typeface="+mn-lt"/>
              </a:rPr>
              <a:t>, and </a:t>
            </a:r>
            <a:r>
              <a:rPr lang="en-US" sz="1800" b="1" dirty="0" err="1">
                <a:latin typeface="+mn-lt"/>
              </a:rPr>
              <a:t>arrayMax</a:t>
            </a:r>
            <a:r>
              <a:rPr lang="en-US" sz="1800"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Function names should follow the same principle. A few examples follow:</a:t>
            </a:r>
          </a:p>
          <a:p>
            <a:pPr lvl="0">
              <a:lnSpc>
                <a:spcPct val="150000"/>
              </a:lnSpc>
              <a:spcBef>
                <a:spcPct val="0"/>
              </a:spcBef>
              <a:buClrTx/>
              <a:buSzTx/>
              <a:buNone/>
              <a:defRPr/>
            </a:pPr>
            <a:r>
              <a:rPr lang="en-US" sz="1800" dirty="0" smtClean="0">
                <a:latin typeface="+mn-lt"/>
              </a:rPr>
              <a:t>	</a:t>
            </a:r>
            <a:r>
              <a:rPr lang="en-US" sz="1800" b="1" dirty="0" err="1" smtClean="0">
                <a:latin typeface="+mn-lt"/>
              </a:rPr>
              <a:t>sevenSegShift</a:t>
            </a:r>
            <a:r>
              <a:rPr lang="en-US" sz="1800" b="1" dirty="0">
                <a:latin typeface="+mn-lt"/>
              </a:rPr>
              <a:t>()</a:t>
            </a:r>
            <a:r>
              <a:rPr lang="en-US" sz="1800" dirty="0">
                <a:latin typeface="+mn-lt"/>
              </a:rPr>
              <a:t>, </a:t>
            </a:r>
            <a:r>
              <a:rPr lang="en-US" sz="1800" b="1" dirty="0" err="1">
                <a:latin typeface="+mn-lt"/>
              </a:rPr>
              <a:t>putcSPI</a:t>
            </a:r>
            <a:r>
              <a:rPr lang="en-US" sz="1800" b="1" dirty="0">
                <a:latin typeface="+mn-lt"/>
              </a:rPr>
              <a:t>()</a:t>
            </a:r>
            <a:r>
              <a:rPr lang="en-US" sz="1800" dirty="0">
                <a:latin typeface="+mn-lt"/>
              </a:rPr>
              <a:t>, </a:t>
            </a:r>
            <a:r>
              <a:rPr lang="en-US" sz="1800" b="1" dirty="0" err="1">
                <a:latin typeface="+mn-lt"/>
              </a:rPr>
              <a:t>putsSPI</a:t>
            </a:r>
            <a:r>
              <a:rPr lang="en-US" sz="1800" b="1" dirty="0">
                <a:latin typeface="+mn-lt"/>
              </a:rPr>
              <a:t>()</a:t>
            </a:r>
            <a:r>
              <a:rPr lang="en-US" sz="1800" dirty="0">
                <a:latin typeface="+mn-lt"/>
              </a:rPr>
              <a:t>, </a:t>
            </a:r>
            <a:r>
              <a:rPr lang="en-US" sz="1800" b="1" dirty="0" err="1">
                <a:latin typeface="+mn-lt"/>
              </a:rPr>
              <a:t>openLCD</a:t>
            </a:r>
            <a:r>
              <a:rPr lang="en-US" sz="1800" b="1" dirty="0">
                <a:latin typeface="+mn-lt"/>
              </a:rPr>
              <a:t>()</a:t>
            </a:r>
            <a:r>
              <a:rPr lang="en-US" sz="1800" dirty="0">
                <a:latin typeface="+mn-lt"/>
              </a:rPr>
              <a:t>, and </a:t>
            </a:r>
            <a:r>
              <a:rPr lang="en-US" sz="1800" b="1" dirty="0" err="1">
                <a:latin typeface="+mn-lt"/>
              </a:rPr>
              <a:t>putsLCD</a:t>
            </a:r>
            <a:r>
              <a:rPr lang="en-US" sz="1800" b="1" dirty="0">
                <a:latin typeface="+mn-lt"/>
              </a:rPr>
              <a:t>()</a:t>
            </a:r>
          </a:p>
          <a:p>
            <a:pPr marL="285750" lvl="0" indent="-285750">
              <a:lnSpc>
                <a:spcPct val="150000"/>
              </a:lnSpc>
              <a:spcBef>
                <a:spcPct val="0"/>
              </a:spcBef>
              <a:buClrTx/>
              <a:buSzTx/>
              <a:buFont typeface="Tw Cen MT" panose="020B0602020104020603" pitchFamily="34" charset="-18"/>
              <a:buChar char="ˉ"/>
              <a:defRPr/>
            </a:pPr>
            <a:r>
              <a:rPr lang="en-US" sz="1800" dirty="0">
                <a:latin typeface="+mn-lt"/>
              </a:rPr>
              <a:t>  Named constants should be all uppercase using underscore (_) to separate words.</a:t>
            </a:r>
          </a:p>
          <a:p>
            <a:pPr lvl="0">
              <a:lnSpc>
                <a:spcPct val="150000"/>
              </a:lnSpc>
              <a:spcBef>
                <a:spcPct val="0"/>
              </a:spcBef>
              <a:buClrTx/>
              <a:buSzTx/>
              <a:buNone/>
              <a:defRPr/>
            </a:pPr>
            <a:r>
              <a:rPr lang="en-US" sz="1800" dirty="0" smtClean="0">
                <a:latin typeface="+mn-lt"/>
              </a:rPr>
              <a:t>	</a:t>
            </a:r>
            <a:r>
              <a:rPr lang="en-US" sz="1800" b="1" dirty="0" smtClean="0">
                <a:latin typeface="+mn-lt"/>
              </a:rPr>
              <a:t>SONG_TOTAL_NOTES</a:t>
            </a:r>
            <a:r>
              <a:rPr lang="en-US" sz="1800" dirty="0">
                <a:latin typeface="+mn-lt"/>
              </a:rPr>
              <a:t>, </a:t>
            </a:r>
            <a:r>
              <a:rPr lang="en-US" sz="1800" b="1" dirty="0">
                <a:latin typeface="+mn-lt"/>
              </a:rPr>
              <a:t>HI_DELAY_COUNT</a:t>
            </a:r>
            <a:r>
              <a:rPr lang="en-US" sz="1800" dirty="0">
                <a:latin typeface="+mn-lt"/>
              </a:rPr>
              <a:t>, </a:t>
            </a:r>
            <a:r>
              <a:rPr lang="en-US" sz="1800" b="1" dirty="0">
                <a:latin typeface="+mn-lt"/>
              </a:rPr>
              <a:t>LO_DELAY_COUNT</a:t>
            </a:r>
          </a:p>
        </p:txBody>
      </p:sp>
    </p:spTree>
    <p:extLst>
      <p:ext uri="{BB962C8B-B14F-4D97-AF65-F5344CB8AC3E}">
        <p14:creationId xmlns:p14="http://schemas.microsoft.com/office/powerpoint/2010/main" val="128210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2451" name="Rectangle 3"/>
          <p:cNvSpPr>
            <a:spLocks noGrp="1" noChangeArrowheads="1"/>
          </p:cNvSpPr>
          <p:nvPr>
            <p:ph sz="quarter" idx="1"/>
          </p:nvPr>
        </p:nvSpPr>
        <p:spPr>
          <a:xfrm>
            <a:off x="2071688" y="1420813"/>
            <a:ext cx="7488237" cy="928687"/>
          </a:xfrm>
        </p:spPr>
        <p:txBody>
          <a:bodyPr>
            <a:normAutofit fontScale="92500" lnSpcReduction="10000"/>
          </a:bodyPr>
          <a:lstStyle/>
          <a:p>
            <a:pPr marL="466725" indent="-466725" eaLnBrk="1" hangingPunct="1">
              <a:buFont typeface="Arial" charset="0"/>
              <a:buChar char="•"/>
              <a:defRPr/>
            </a:pPr>
            <a:r>
              <a:rPr lang="en-US" b="1" dirty="0"/>
              <a:t>Text constants</a:t>
            </a:r>
          </a:p>
          <a:p>
            <a:pPr marL="466725" indent="-466725" eaLnBrk="1" hangingPunct="1">
              <a:buFont typeface="Arial" charset="0"/>
              <a:buChar char="•"/>
              <a:defRPr/>
            </a:pPr>
            <a:r>
              <a:rPr lang="en-US" sz="2500" b="1" dirty="0" smtClean="0"/>
              <a:t>Example: String Constant</a:t>
            </a:r>
            <a:endParaRPr lang="en-US" sz="2500" b="1" dirty="0"/>
          </a:p>
        </p:txBody>
      </p:sp>
      <p:graphicFrame>
        <p:nvGraphicFramePr>
          <p:cNvPr id="232488" name="Group 40"/>
          <p:cNvGraphicFramePr>
            <a:graphicFrameLocks noGrp="1"/>
          </p:cNvGraphicFramePr>
          <p:nvPr/>
        </p:nvGraphicFramePr>
        <p:xfrm>
          <a:off x="2165350" y="2714625"/>
          <a:ext cx="5448300" cy="800100"/>
        </p:xfrm>
        <a:graphic>
          <a:graphicData uri="http://schemas.openxmlformats.org/drawingml/2006/table">
            <a:tbl>
              <a:tblPr/>
              <a:tblGrid>
                <a:gridCol w="681038"/>
                <a:gridCol w="681037"/>
                <a:gridCol w="681038"/>
                <a:gridCol w="681037"/>
                <a:gridCol w="681038"/>
                <a:gridCol w="681037"/>
                <a:gridCol w="681038"/>
                <a:gridCol w="681037"/>
              </a:tblGrid>
              <a:tr h="4000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‘y’</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600" b="1" i="0" u="none" strike="noStrike" cap="none" normalizeH="0" baseline="0" dirty="0" smtClean="0">
                          <a:ln>
                            <a:noFill/>
                          </a:ln>
                          <a:solidFill>
                            <a:srgbClr val="FF0000"/>
                          </a:solidFill>
                          <a:effectLst/>
                          <a:latin typeface="Arial" pitchFamily="34" charset="0"/>
                        </a:rPr>
                        <a:t>‘\0’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53</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74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65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6D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rgbClr val="000000"/>
                          </a:solidFill>
                          <a:effectLst/>
                          <a:latin typeface="Arial" pitchFamily="34" charset="0"/>
                        </a:rPr>
                        <a:t>73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000000"/>
                          </a:solidFill>
                          <a:effectLst/>
                          <a:latin typeface="Arial" pitchFamily="34" charset="0"/>
                        </a:rPr>
                        <a:t>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7" name="Text Box 41"/>
          <p:cNvSpPr txBox="1">
            <a:spLocks noChangeArrowheads="1"/>
          </p:cNvSpPr>
          <p:nvPr/>
        </p:nvSpPr>
        <p:spPr bwMode="auto">
          <a:xfrm>
            <a:off x="2165350" y="4071938"/>
            <a:ext cx="660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a:solidFill>
                  <a:srgbClr val="FF0000"/>
                </a:solidFill>
              </a:rPr>
              <a:t>A char constant doesn’t end with the terminal ‘\0’</a:t>
            </a:r>
          </a:p>
        </p:txBody>
      </p:sp>
      <p:sp>
        <p:nvSpPr>
          <p:cNvPr id="26658" name="Text Box 42"/>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2665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6660"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1315" name="Rectangle 2"/>
          <p:cNvSpPr>
            <a:spLocks noGrp="1" noChangeArrowheads="1"/>
          </p:cNvSpPr>
          <p:nvPr>
            <p:ph sz="quarter" idx="1"/>
          </p:nvPr>
        </p:nvSpPr>
        <p:spPr>
          <a:xfrm>
            <a:off x="1951038" y="1371600"/>
            <a:ext cx="7680325" cy="5226050"/>
          </a:xfrm>
        </p:spPr>
        <p:txBody>
          <a:bodyPr/>
          <a:lstStyle/>
          <a:p>
            <a:pPr eaLnBrk="1" hangingPunct="1"/>
            <a:r>
              <a:rPr lang="en-US" sz="2400" smtClean="0"/>
              <a:t>Most embedded systems programs include </a:t>
            </a:r>
            <a:r>
              <a:rPr lang="en-US" sz="2400" smtClean="0">
                <a:solidFill>
                  <a:srgbClr val="0070C0"/>
                </a:solidFill>
              </a:rPr>
              <a:t>a header file which describes the target processor</a:t>
            </a:r>
          </a:p>
          <a:p>
            <a:pPr eaLnBrk="1" hangingPunct="1"/>
            <a:r>
              <a:rPr lang="en-US" sz="2400" smtClean="0"/>
              <a:t>The header files contain descriptions of reset vectors, ROM and RAM size and location, register names and locations, port names and locations, register bit definitions and macro definitions</a:t>
            </a:r>
          </a:p>
          <a:p>
            <a:pPr eaLnBrk="1" hangingPunct="1"/>
            <a:r>
              <a:rPr lang="en-US" sz="2400" smtClean="0">
                <a:solidFill>
                  <a:srgbClr val="FF0000"/>
                </a:solidFill>
              </a:rPr>
              <a:t>Most compiler companies will provide header files for devices supported by their compilers</a:t>
            </a:r>
          </a:p>
          <a:p>
            <a:pPr eaLnBrk="1" hangingPunct="1"/>
            <a:endParaRPr lang="en-US" sz="2300" b="1" smtClean="0"/>
          </a:p>
          <a:p>
            <a:pPr eaLnBrk="1" hangingPunct="1"/>
            <a:r>
              <a:rPr lang="en-US" sz="2300" b="1" smtClean="0"/>
              <a:t>Example: for MC9S12DJ256</a:t>
            </a:r>
          </a:p>
          <a:p>
            <a:pPr lvl="1" eaLnBrk="1" hangingPunct="1">
              <a:buFont typeface="Wingdings" panose="05000000000000000000" pitchFamily="2" charset="2"/>
              <a:buNone/>
            </a:pPr>
            <a:r>
              <a:rPr lang="en-US" sz="1900" b="1" smtClean="0"/>
              <a:t>	</a:t>
            </a:r>
            <a:r>
              <a:rPr lang="en-US" sz="2300" b="1" i="1" smtClean="0"/>
              <a:t>	</a:t>
            </a:r>
            <a:r>
              <a:rPr lang="en-US" sz="2300" i="1" smtClean="0"/>
              <a:t>#include "mc9s12dj256.h"</a:t>
            </a:r>
          </a:p>
        </p:txBody>
      </p:sp>
      <p:sp>
        <p:nvSpPr>
          <p:cNvPr id="141316"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1317"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2339" name="Rectangle 2"/>
          <p:cNvSpPr>
            <a:spLocks noGrp="1" noChangeArrowheads="1"/>
          </p:cNvSpPr>
          <p:nvPr>
            <p:ph sz="quarter" idx="1"/>
          </p:nvPr>
        </p:nvSpPr>
        <p:spPr>
          <a:xfrm>
            <a:off x="1951038" y="1443038"/>
            <a:ext cx="7680325" cy="5226050"/>
          </a:xfrm>
        </p:spPr>
        <p:txBody>
          <a:bodyPr/>
          <a:lstStyle/>
          <a:p>
            <a:pPr eaLnBrk="1" hangingPunct="1"/>
            <a:r>
              <a:rPr lang="en-US" sz="2400" smtClean="0"/>
              <a:t>Another important aspect of device knowledge is </a:t>
            </a:r>
            <a:r>
              <a:rPr lang="en-US" sz="2400" smtClean="0">
                <a:solidFill>
                  <a:srgbClr val="0070C0"/>
                </a:solidFill>
              </a:rPr>
              <a:t>the limits of the device for which the program is written</a:t>
            </a:r>
            <a:r>
              <a:rPr lang="en-US" sz="2400" smtClean="0"/>
              <a:t>.</a:t>
            </a:r>
          </a:p>
          <a:p>
            <a:pPr eaLnBrk="1" hangingPunct="1"/>
            <a:r>
              <a:rPr lang="en-US" sz="2400" smtClean="0">
                <a:solidFill>
                  <a:srgbClr val="FF0000"/>
                </a:solidFill>
              </a:rPr>
              <a:t>A certain device may have very limited memory resources and great care must be taken in developing programs which use memory frugally</a:t>
            </a:r>
          </a:p>
          <a:p>
            <a:pPr eaLnBrk="1" hangingPunct="1"/>
            <a:r>
              <a:rPr lang="en-US" sz="2400" smtClean="0"/>
              <a:t>Along with issues of size comes </a:t>
            </a:r>
            <a:r>
              <a:rPr lang="en-US" sz="2400" smtClean="0">
                <a:solidFill>
                  <a:srgbClr val="0070C0"/>
                </a:solidFill>
              </a:rPr>
              <a:t>issues of speed</a:t>
            </a:r>
            <a:r>
              <a:rPr lang="en-US" sz="2400" smtClean="0"/>
              <a:t>. Different devices run at different speeds and use different techniques to synchronize with peripherals </a:t>
            </a:r>
          </a:p>
          <a:p>
            <a:pPr eaLnBrk="1" hangingPunct="1"/>
            <a:r>
              <a:rPr lang="en-US" sz="2400" smtClean="0"/>
              <a:t>It is essential that you understand device timing for any embedded systems application</a:t>
            </a:r>
            <a:endParaRPr lang="en-US" sz="2300" i="1" smtClean="0"/>
          </a:p>
        </p:txBody>
      </p:sp>
      <p:sp>
        <p:nvSpPr>
          <p:cNvPr id="142340"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2341"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3363" name="Rectangle 2"/>
          <p:cNvSpPr>
            <a:spLocks noGrp="1" noChangeArrowheads="1"/>
          </p:cNvSpPr>
          <p:nvPr>
            <p:ph sz="quarter" idx="1"/>
          </p:nvPr>
        </p:nvSpPr>
        <p:spPr>
          <a:xfrm>
            <a:off x="1951038" y="1371600"/>
            <a:ext cx="7680325" cy="5226050"/>
          </a:xfrm>
        </p:spPr>
        <p:txBody>
          <a:bodyPr/>
          <a:lstStyle/>
          <a:p>
            <a:pPr eaLnBrk="1" hangingPunct="1"/>
            <a:r>
              <a:rPr lang="en-US" sz="2400" smtClean="0"/>
              <a:t>Embedded systems developers require direct access to registers such as the accumulator</a:t>
            </a:r>
          </a:p>
          <a:p>
            <a:pPr eaLnBrk="1" hangingPunct="1"/>
            <a:r>
              <a:rPr lang="en-US" sz="2400" smtClean="0">
                <a:solidFill>
                  <a:srgbClr val="0070C0"/>
                </a:solidFill>
              </a:rPr>
              <a:t>The regular use of the infinite loop while(1).</a:t>
            </a:r>
            <a:r>
              <a:rPr lang="en-US" sz="2400" smtClean="0"/>
              <a:t> Embedded developers often use program control statements which are avoided by other programmers</a:t>
            </a:r>
          </a:p>
          <a:p>
            <a:pPr eaLnBrk="1" hangingPunct="1"/>
            <a:r>
              <a:rPr lang="en-US" sz="2400" b="1" smtClean="0"/>
              <a:t>Example:</a:t>
            </a:r>
            <a:endParaRPr lang="en-US" sz="2300" b="1" smtClean="0"/>
          </a:p>
        </p:txBody>
      </p:sp>
      <p:sp>
        <p:nvSpPr>
          <p:cNvPr id="143364"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3365"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
        <p:nvSpPr>
          <p:cNvPr id="143366" name="Rectangle 7"/>
          <p:cNvSpPr>
            <a:spLocks noChangeArrowheads="1"/>
          </p:cNvSpPr>
          <p:nvPr/>
        </p:nvSpPr>
        <p:spPr bwMode="auto">
          <a:xfrm>
            <a:off x="4664075" y="3352800"/>
            <a:ext cx="4643438"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1800"/>
              <a:t>while (1)</a:t>
            </a:r>
          </a:p>
          <a:p>
            <a:pPr eaLnBrk="1" hangingPunct="1">
              <a:buFont typeface="Wingdings" panose="05000000000000000000" pitchFamily="2" charset="2"/>
              <a:buNone/>
            </a:pPr>
            <a:r>
              <a:rPr lang="en-US" sz="1800"/>
              <a:t>{</a:t>
            </a:r>
          </a:p>
          <a:p>
            <a:pPr eaLnBrk="1" hangingPunct="1">
              <a:buFont typeface="Wingdings" panose="05000000000000000000" pitchFamily="2" charset="2"/>
              <a:buNone/>
            </a:pPr>
            <a:r>
              <a:rPr lang="en-US" sz="1800"/>
              <a:t>   if (PortA.1 == PUSHED)</a:t>
            </a:r>
          </a:p>
          <a:p>
            <a:pPr eaLnBrk="1" hangingPunct="1">
              <a:buFont typeface="Wingdings" panose="05000000000000000000" pitchFamily="2" charset="2"/>
              <a:buNone/>
            </a:pPr>
            <a:r>
              <a:rPr lang="en-US" sz="1800"/>
              <a:t>   {</a:t>
            </a:r>
          </a:p>
          <a:p>
            <a:pPr eaLnBrk="1" hangingPunct="1">
              <a:buFont typeface="Wingdings" panose="05000000000000000000" pitchFamily="2" charset="2"/>
              <a:buNone/>
            </a:pPr>
            <a:r>
              <a:rPr lang="en-US" sz="1800"/>
              <a:t>	PortA.0 = ON;</a:t>
            </a:r>
          </a:p>
          <a:p>
            <a:pPr eaLnBrk="1" hangingPunct="1">
              <a:buFont typeface="Wingdings" panose="05000000000000000000" pitchFamily="2" charset="2"/>
              <a:buNone/>
            </a:pPr>
            <a:r>
              <a:rPr lang="en-US" sz="1800"/>
              <a:t>	wait(10);  // wait ten seconds</a:t>
            </a:r>
          </a:p>
          <a:p>
            <a:pPr eaLnBrk="1" hangingPunct="1">
              <a:buFont typeface="Wingdings" panose="05000000000000000000" pitchFamily="2" charset="2"/>
              <a:buNone/>
            </a:pPr>
            <a:r>
              <a:rPr lang="en-US" sz="1800"/>
              <a:t>	PortA.0 = OFF;</a:t>
            </a:r>
          </a:p>
          <a:p>
            <a:pPr eaLnBrk="1" hangingPunct="1">
              <a:buFont typeface="Wingdings" panose="05000000000000000000" pitchFamily="2" charset="2"/>
              <a:buNone/>
            </a:pPr>
            <a:r>
              <a:rPr lang="en-US" sz="1800"/>
              <a:t>   }</a:t>
            </a:r>
          </a:p>
          <a:p>
            <a:pPr eaLnBrk="1" hangingPunct="1">
              <a:buFont typeface="Wingdings" panose="05000000000000000000" pitchFamily="2" charset="2"/>
              <a:buNone/>
            </a:pPr>
            <a:r>
              <a:rPr lang="en-US" sz="1800"/>
              <a: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4387" name="Rectangle 2"/>
          <p:cNvSpPr>
            <a:spLocks noGrp="1" noChangeArrowheads="1"/>
          </p:cNvSpPr>
          <p:nvPr>
            <p:ph sz="quarter" idx="1"/>
          </p:nvPr>
        </p:nvSpPr>
        <p:spPr>
          <a:xfrm>
            <a:off x="1782763" y="1341438"/>
            <a:ext cx="7643812" cy="5226050"/>
          </a:xfrm>
        </p:spPr>
        <p:txBody>
          <a:bodyPr/>
          <a:lstStyle/>
          <a:p>
            <a:pPr eaLnBrk="1" hangingPunct="1"/>
            <a:r>
              <a:rPr lang="en-US" sz="2300" smtClean="0"/>
              <a:t>Techniques used in an embedded system program are often based upon knowledge of specific device or peripheral operation</a:t>
            </a:r>
          </a:p>
          <a:p>
            <a:pPr eaLnBrk="1" hangingPunct="1"/>
            <a:r>
              <a:rPr lang="en-US" sz="2300" b="1" smtClean="0"/>
              <a:t>Example: </a:t>
            </a:r>
          </a:p>
          <a:p>
            <a:pPr lvl="1" eaLnBrk="1" hangingPunct="1"/>
            <a:r>
              <a:rPr lang="en-US" sz="2000" smtClean="0"/>
              <a:t>When a button is pressed it “bounces” which means that it is read as several pushes instead of just one</a:t>
            </a:r>
          </a:p>
          <a:p>
            <a:pPr lvl="1" eaLnBrk="1" hangingPunct="1"/>
            <a:r>
              <a:rPr lang="en-US" sz="2000" smtClean="0"/>
              <a:t>It is necessary to include debouncer support in order to ensure that a real push has occurred and not a bounce</a:t>
            </a:r>
          </a:p>
          <a:p>
            <a:pPr lvl="1" eaLnBrk="1" hangingPunct="1"/>
            <a:r>
              <a:rPr lang="en-US" sz="1900" b="1" smtClean="0">
                <a:solidFill>
                  <a:srgbClr val="0070C0"/>
                </a:solidFill>
              </a:rPr>
              <a:t>Solution: a </a:t>
            </a:r>
            <a:r>
              <a:rPr lang="en-US" sz="1900" smtClean="0">
                <a:solidFill>
                  <a:srgbClr val="0070C0"/>
                </a:solidFill>
              </a:rPr>
              <a:t>wait() function which creates a delay before the button is checked again</a:t>
            </a:r>
            <a:endParaRPr lang="en-US" sz="1900" b="1" smtClean="0">
              <a:solidFill>
                <a:srgbClr val="0070C0"/>
              </a:solidFill>
            </a:endParaRPr>
          </a:p>
        </p:txBody>
      </p:sp>
      <p:sp>
        <p:nvSpPr>
          <p:cNvPr id="144388"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4389"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145411" name="Rectangle 2"/>
          <p:cNvSpPr>
            <a:spLocks noGrp="1" noChangeArrowheads="1"/>
          </p:cNvSpPr>
          <p:nvPr>
            <p:ph sz="quarter" idx="1"/>
          </p:nvPr>
        </p:nvSpPr>
        <p:spPr>
          <a:xfrm>
            <a:off x="1808163" y="1357313"/>
            <a:ext cx="7643812" cy="5226050"/>
          </a:xfrm>
        </p:spPr>
        <p:txBody>
          <a:bodyPr/>
          <a:lstStyle/>
          <a:p>
            <a:pPr eaLnBrk="1" hangingPunct="1"/>
            <a:r>
              <a:rPr lang="en-US" sz="2400" dirty="0" smtClean="0"/>
              <a:t>Many developers prefer to write some code segments in assembly language for reasons of code efficiency or while converting a program from assembly language to C</a:t>
            </a:r>
          </a:p>
          <a:p>
            <a:pPr eaLnBrk="1" hangingPunct="1"/>
            <a:r>
              <a:rPr lang="en-US" sz="2400" dirty="0" smtClean="0"/>
              <a:t>The following two definitions of the wait() function show the function written in C and the equivalent function in Motorola 68HC705C8 assembly language</a:t>
            </a:r>
          </a:p>
          <a:p>
            <a:pPr eaLnBrk="1" hangingPunct="1"/>
            <a:r>
              <a:rPr lang="en-US" sz="2400" b="1" dirty="0" smtClean="0">
                <a:solidFill>
                  <a:srgbClr val="0070C0"/>
                </a:solidFill>
              </a:rPr>
              <a:t>#</a:t>
            </a:r>
            <a:r>
              <a:rPr lang="en-US" sz="2400" b="1" dirty="0" err="1" smtClean="0">
                <a:solidFill>
                  <a:srgbClr val="0070C0"/>
                </a:solidFill>
              </a:rPr>
              <a:t>asm</a:t>
            </a:r>
            <a:r>
              <a:rPr lang="en-US" sz="2400" b="1" dirty="0" smtClean="0">
                <a:solidFill>
                  <a:srgbClr val="0070C0"/>
                </a:solidFill>
              </a:rPr>
              <a:t> </a:t>
            </a:r>
            <a:r>
              <a:rPr lang="en-US" sz="2400" b="1" dirty="0" smtClean="0"/>
              <a:t>vs. </a:t>
            </a:r>
            <a:r>
              <a:rPr lang="en-US" sz="2400" b="1" dirty="0" smtClean="0">
                <a:solidFill>
                  <a:srgbClr val="0070C0"/>
                </a:solidFill>
              </a:rPr>
              <a:t>#</a:t>
            </a:r>
            <a:r>
              <a:rPr lang="en-US" sz="2400" b="1" dirty="0" err="1" smtClean="0">
                <a:solidFill>
                  <a:srgbClr val="0070C0"/>
                </a:solidFill>
              </a:rPr>
              <a:t>endasm</a:t>
            </a:r>
            <a:endParaRPr lang="en-US" sz="2400" b="1" dirty="0" smtClean="0">
              <a:solidFill>
                <a:srgbClr val="0070C0"/>
              </a:solidFill>
            </a:endParaRPr>
          </a:p>
        </p:txBody>
      </p:sp>
      <p:sp>
        <p:nvSpPr>
          <p:cNvPr id="14541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541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The Embedded Difference</a:t>
            </a:r>
          </a:p>
        </p:txBody>
      </p:sp>
      <p:sp>
        <p:nvSpPr>
          <p:cNvPr id="9220" name="Rectangle 2"/>
          <p:cNvSpPr>
            <a:spLocks noGrp="1" noChangeArrowheads="1"/>
          </p:cNvSpPr>
          <p:nvPr>
            <p:ph sz="quarter" idx="1"/>
          </p:nvPr>
        </p:nvSpPr>
        <p:spPr>
          <a:xfrm>
            <a:off x="1593850" y="1357313"/>
            <a:ext cx="2428875" cy="1928812"/>
          </a:xfrm>
        </p:spPr>
        <p:txBody>
          <a:bodyPr/>
          <a:lstStyle/>
          <a:p>
            <a:pPr eaLnBrk="1" hangingPunct="1"/>
            <a:r>
              <a:rPr lang="en-US" sz="2400" b="1" smtClean="0"/>
              <a:t>Example:</a:t>
            </a:r>
          </a:p>
          <a:p>
            <a:pPr eaLnBrk="1" hangingPunct="1">
              <a:buFont typeface="Wingdings" panose="05000000000000000000" pitchFamily="2" charset="2"/>
              <a:buNone/>
            </a:pPr>
            <a:r>
              <a:rPr lang="en-US" sz="2400" smtClean="0"/>
              <a:t>MC68HC705C8</a:t>
            </a:r>
            <a:endParaRPr lang="en-US" sz="2400" b="1" smtClean="0">
              <a:solidFill>
                <a:srgbClr val="0070C0"/>
              </a:solidFill>
            </a:endParaRPr>
          </a:p>
        </p:txBody>
      </p:sp>
      <p:sp>
        <p:nvSpPr>
          <p:cNvPr id="9221"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9222"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a:t>
            </a:r>
            <a:r>
              <a:rPr lang="en-US" sz="1400" b="1">
                <a:solidFill>
                  <a:srgbClr val="006633"/>
                </a:solidFill>
              </a:rPr>
              <a:t>The Embedded</a:t>
            </a:r>
          </a:p>
          <a:p>
            <a:pPr eaLnBrk="1" hangingPunct="1">
              <a:spcBef>
                <a:spcPct val="0"/>
              </a:spcBef>
              <a:buFont typeface="Wingdings" panose="05000000000000000000" pitchFamily="2" charset="2"/>
              <a:buNone/>
            </a:pPr>
            <a:r>
              <a:rPr lang="en-US" sz="1400" b="1">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graphicFrame>
        <p:nvGraphicFramePr>
          <p:cNvPr id="9218" name="Object 2"/>
          <p:cNvGraphicFramePr>
            <a:graphicFrameLocks noChangeAspect="1"/>
          </p:cNvGraphicFramePr>
          <p:nvPr/>
        </p:nvGraphicFramePr>
        <p:xfrm>
          <a:off x="4044950" y="908050"/>
          <a:ext cx="4978400" cy="5184775"/>
        </p:xfrm>
        <a:graphic>
          <a:graphicData uri="http://schemas.openxmlformats.org/presentationml/2006/ole">
            <mc:AlternateContent xmlns:mc="http://schemas.openxmlformats.org/markup-compatibility/2006">
              <mc:Choice xmlns:v="urn:schemas-microsoft-com:vml" Requires="v">
                <p:oleObj spid="_x0000_s9262" name="Visio" r:id="rId4" imgW="3807142" imgH="3682544" progId="Visio.Drawing.11">
                  <p:embed/>
                </p:oleObj>
              </mc:Choice>
              <mc:Fallback>
                <p:oleObj name="Visio" r:id="rId4" imgW="3807142" imgH="368254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908050"/>
                        <a:ext cx="4978400"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Examples</a:t>
            </a:r>
          </a:p>
        </p:txBody>
      </p:sp>
      <p:sp>
        <p:nvSpPr>
          <p:cNvPr id="150531" name="Rectangle 2"/>
          <p:cNvSpPr>
            <a:spLocks noGrp="1" noChangeArrowheads="1"/>
          </p:cNvSpPr>
          <p:nvPr>
            <p:ph sz="quarter" idx="1"/>
          </p:nvPr>
        </p:nvSpPr>
        <p:spPr>
          <a:xfrm>
            <a:off x="1566862" y="980728"/>
            <a:ext cx="8137077" cy="5615830"/>
          </a:xfrm>
        </p:spPr>
        <p:txBody>
          <a:bodyPr>
            <a:normAutofit fontScale="77500" lnSpcReduction="20000"/>
          </a:bodyPr>
          <a:lstStyle/>
          <a:p>
            <a:pPr>
              <a:tabLst>
                <a:tab pos="685800" algn="l"/>
                <a:tab pos="1490663" algn="l"/>
                <a:tab pos="2514600" algn="l"/>
              </a:tabLst>
              <a:defRPr/>
            </a:pPr>
            <a:r>
              <a:rPr lang="en-US" sz="2400" b="1" dirty="0" smtClean="0"/>
              <a:t>Example 1. Writing </a:t>
            </a:r>
            <a:r>
              <a:rPr lang="en-US" sz="2400" b="1" dirty="0"/>
              <a:t>C Programs to Perform Simple I/O</a:t>
            </a:r>
          </a:p>
          <a:p>
            <a:pPr>
              <a:tabLst>
                <a:tab pos="685800" algn="l"/>
                <a:tab pos="1490663" algn="l"/>
                <a:tab pos="2514600" algn="l"/>
              </a:tabLst>
              <a:defRPr/>
            </a:pPr>
            <a:endParaRPr lang="en-US" sz="2400" dirty="0"/>
          </a:p>
          <a:p>
            <a:pPr>
              <a:buFont typeface="Wingdings" panose="05000000000000000000" pitchFamily="2" charset="2"/>
              <a:buChar char="q"/>
              <a:tabLst>
                <a:tab pos="685800" algn="l"/>
                <a:tab pos="1490663" algn="l"/>
                <a:tab pos="2514600" algn="l"/>
              </a:tabLst>
              <a:defRPr/>
            </a:pPr>
            <a:r>
              <a:rPr lang="en-US" sz="2400" dirty="0" smtClean="0"/>
              <a:t>The </a:t>
            </a:r>
            <a:r>
              <a:rPr lang="en-US" sz="2400" dirty="0"/>
              <a:t>user needs to configure the direction of each I/O pin</a:t>
            </a:r>
          </a:p>
          <a:p>
            <a:pPr>
              <a:buFont typeface="Wingdings" panose="05000000000000000000" pitchFamily="2" charset="2"/>
              <a:buChar char="q"/>
              <a:tabLst>
                <a:tab pos="685800" algn="l"/>
                <a:tab pos="1490663" algn="l"/>
                <a:tab pos="2514600" algn="l"/>
              </a:tabLst>
              <a:defRPr/>
            </a:pPr>
            <a:r>
              <a:rPr lang="en-US" sz="2400" dirty="0" smtClean="0"/>
              <a:t>A </a:t>
            </a:r>
            <a:r>
              <a:rPr lang="en-US" sz="2400" dirty="0"/>
              <a:t>pin can be configured for output by setting the corresponding bit</a:t>
            </a:r>
          </a:p>
          <a:p>
            <a:pPr>
              <a:buFont typeface="Wingdings" pitchFamily="2" charset="2"/>
              <a:buNone/>
              <a:tabLst>
                <a:tab pos="685800" algn="l"/>
                <a:tab pos="1490663" algn="l"/>
                <a:tab pos="2514600" algn="l"/>
              </a:tabLst>
              <a:defRPr/>
            </a:pPr>
            <a:r>
              <a:rPr lang="en-US" sz="2400" dirty="0"/>
              <a:t>    in the associated data direction register to 1. </a:t>
            </a:r>
          </a:p>
          <a:p>
            <a:pPr>
              <a:buFont typeface="Wingdings" pitchFamily="2" charset="2"/>
              <a:buNone/>
              <a:tabLst>
                <a:tab pos="685800" algn="l"/>
                <a:tab pos="1490663" algn="l"/>
                <a:tab pos="2514600" algn="l"/>
              </a:tabLst>
              <a:defRPr/>
            </a:pPr>
            <a:endParaRPr lang="en-US" sz="2400" dirty="0"/>
          </a:p>
          <a:p>
            <a:pPr>
              <a:buFont typeface="Wingdings" pitchFamily="2" charset="2"/>
              <a:buNone/>
              <a:tabLst>
                <a:tab pos="685800" algn="l"/>
                <a:tab pos="1490663" algn="l"/>
                <a:tab pos="2514600" algn="l"/>
              </a:tabLst>
              <a:defRPr/>
            </a:pPr>
            <a:r>
              <a:rPr lang="en-US" sz="2400" dirty="0"/>
              <a:t>	</a:t>
            </a:r>
            <a:r>
              <a:rPr lang="en-US" sz="2400" dirty="0" smtClean="0"/>
              <a:t>DDRB	= </a:t>
            </a:r>
            <a:r>
              <a:rPr lang="en-US" sz="2400" dirty="0"/>
              <a:t>0xFF;	// configure Port B for output</a:t>
            </a:r>
          </a:p>
          <a:p>
            <a:pPr>
              <a:buFont typeface="Wingdings" pitchFamily="2" charset="2"/>
              <a:buNone/>
              <a:tabLst>
                <a:tab pos="685800" algn="l"/>
                <a:tab pos="1490663" algn="l"/>
                <a:tab pos="2514600" algn="l"/>
              </a:tabLst>
              <a:defRPr/>
            </a:pPr>
            <a:r>
              <a:rPr lang="en-US" sz="2400" dirty="0"/>
              <a:t>	DDRA	= 0x0F;	// configure Port A upper 4 pins for input, lower</a:t>
            </a:r>
          </a:p>
          <a:p>
            <a:pPr>
              <a:buFont typeface="Wingdings" pitchFamily="2" charset="2"/>
              <a:buNone/>
              <a:tabLst>
                <a:tab pos="685800" algn="l"/>
                <a:tab pos="1490663" algn="l"/>
                <a:tab pos="2514600" algn="l"/>
              </a:tabLst>
              <a:defRPr/>
            </a:pPr>
            <a:r>
              <a:rPr lang="en-US" sz="2400" dirty="0"/>
              <a:t>			</a:t>
            </a:r>
            <a:r>
              <a:rPr lang="en-US" sz="2400" dirty="0" smtClean="0"/>
              <a:t>	// </a:t>
            </a:r>
            <a:r>
              <a:rPr lang="en-US" sz="2400" dirty="0"/>
              <a:t>four pins for output</a:t>
            </a:r>
          </a:p>
          <a:p>
            <a:pPr>
              <a:buFont typeface="Wingdings" pitchFamily="2" charset="2"/>
              <a:buNone/>
              <a:tabLst>
                <a:tab pos="685800" algn="l"/>
                <a:tab pos="1490663" algn="l"/>
                <a:tab pos="2514600" algn="l"/>
              </a:tabLst>
              <a:defRPr/>
            </a:pPr>
            <a:r>
              <a:rPr lang="en-US" sz="2400" dirty="0"/>
              <a:t>	DDRT	= 0x20;	// configure Port T pin 5 for output, other pins</a:t>
            </a:r>
          </a:p>
          <a:p>
            <a:pPr>
              <a:buFont typeface="Wingdings" pitchFamily="2" charset="2"/>
              <a:buNone/>
              <a:tabLst>
                <a:tab pos="685800" algn="l"/>
                <a:tab pos="1490663" algn="l"/>
                <a:tab pos="2514600" algn="l"/>
              </a:tabLst>
              <a:defRPr/>
            </a:pPr>
            <a:r>
              <a:rPr lang="en-US" sz="2400" dirty="0"/>
              <a:t>			</a:t>
            </a:r>
            <a:r>
              <a:rPr lang="en-US" sz="2400" dirty="0" smtClean="0"/>
              <a:t>	// </a:t>
            </a:r>
            <a:r>
              <a:rPr lang="en-US" sz="2400" dirty="0"/>
              <a:t>for input</a:t>
            </a:r>
          </a:p>
          <a:p>
            <a:pPr>
              <a:buFont typeface="Wingdings" pitchFamily="2" charset="2"/>
              <a:buNone/>
              <a:tabLst>
                <a:tab pos="685800" algn="l"/>
                <a:tab pos="1490663" algn="l"/>
                <a:tab pos="2514600" algn="l"/>
              </a:tabLst>
              <a:defRPr/>
            </a:pPr>
            <a:endParaRPr lang="en-US" sz="2400" dirty="0"/>
          </a:p>
          <a:p>
            <a:pPr>
              <a:buFont typeface="Wingdings" panose="05000000000000000000" pitchFamily="2" charset="2"/>
              <a:buChar char="q"/>
              <a:tabLst>
                <a:tab pos="685800" algn="l"/>
                <a:tab pos="1490663" algn="l"/>
                <a:tab pos="2514600" algn="l"/>
              </a:tabLst>
              <a:defRPr/>
            </a:pPr>
            <a:r>
              <a:rPr lang="en-US" sz="2400" dirty="0" smtClean="0"/>
              <a:t>The </a:t>
            </a:r>
            <a:r>
              <a:rPr lang="en-US" sz="2400" dirty="0"/>
              <a:t>following instructions perform simple I/O operations:</a:t>
            </a:r>
          </a:p>
          <a:p>
            <a:pPr>
              <a:buFont typeface="Wingdings" pitchFamily="2" charset="2"/>
              <a:buNone/>
              <a:tabLst>
                <a:tab pos="685800" algn="l"/>
                <a:tab pos="1490663" algn="l"/>
                <a:tab pos="2514600" algn="l"/>
              </a:tabLst>
              <a:defRPr/>
            </a:pPr>
            <a:r>
              <a:rPr lang="en-US" sz="2400" dirty="0"/>
              <a:t>	PTB	</a:t>
            </a:r>
            <a:r>
              <a:rPr lang="en-US" sz="2400" dirty="0" smtClean="0"/>
              <a:t>	= </a:t>
            </a:r>
            <a:r>
              <a:rPr lang="en-US" sz="2400" dirty="0"/>
              <a:t>0x56;	// output 0x56 to Port B</a:t>
            </a:r>
          </a:p>
          <a:p>
            <a:pPr>
              <a:buFont typeface="Wingdings" pitchFamily="2" charset="2"/>
              <a:buNone/>
              <a:tabLst>
                <a:tab pos="685800" algn="l"/>
                <a:tab pos="1490663" algn="l"/>
                <a:tab pos="2514600" algn="l"/>
              </a:tabLst>
              <a:defRPr/>
            </a:pPr>
            <a:r>
              <a:rPr lang="en-US" sz="2400" dirty="0"/>
              <a:t>	PTP	</a:t>
            </a:r>
            <a:r>
              <a:rPr lang="en-US" sz="2400" dirty="0" smtClean="0"/>
              <a:t>	</a:t>
            </a:r>
            <a:r>
              <a:rPr lang="en-US" sz="2400" b="1" dirty="0" smtClean="0">
                <a:solidFill>
                  <a:srgbClr val="FF0000"/>
                </a:solidFill>
              </a:rPr>
              <a:t>|</a:t>
            </a:r>
            <a:r>
              <a:rPr lang="en-US" sz="2400" dirty="0" smtClean="0"/>
              <a:t>= </a:t>
            </a:r>
            <a:r>
              <a:rPr lang="en-US" sz="2400" dirty="0"/>
              <a:t>0x20;	// pull Port P pin 5 to high</a:t>
            </a:r>
          </a:p>
          <a:p>
            <a:pPr>
              <a:buFont typeface="Wingdings" pitchFamily="2" charset="2"/>
              <a:buNone/>
              <a:tabLst>
                <a:tab pos="685800" algn="l"/>
                <a:tab pos="1490663" algn="l"/>
                <a:tab pos="2514600" algn="l"/>
              </a:tabLst>
              <a:defRPr/>
            </a:pPr>
            <a:r>
              <a:rPr lang="en-US" sz="2400" dirty="0"/>
              <a:t>	PTJ	</a:t>
            </a:r>
            <a:r>
              <a:rPr lang="en-US" sz="2400" dirty="0" smtClean="0"/>
              <a:t>	</a:t>
            </a:r>
            <a:r>
              <a:rPr lang="en-US" sz="2400" b="1" dirty="0" smtClean="0">
                <a:solidFill>
                  <a:srgbClr val="FF0000"/>
                </a:solidFill>
              </a:rPr>
              <a:t>&amp;</a:t>
            </a:r>
            <a:r>
              <a:rPr lang="en-US" sz="2400" dirty="0" smtClean="0"/>
              <a:t>= </a:t>
            </a:r>
            <a:r>
              <a:rPr lang="en-US" sz="2400" dirty="0"/>
              <a:t>0xFD;	// pull Port J pin 1 to low</a:t>
            </a:r>
          </a:p>
          <a:p>
            <a:pPr>
              <a:buFont typeface="Wingdings" pitchFamily="2" charset="2"/>
              <a:buNone/>
              <a:tabLst>
                <a:tab pos="685800" algn="l"/>
                <a:tab pos="1490663" algn="l"/>
                <a:tab pos="2514600" algn="l"/>
              </a:tabLst>
              <a:defRPr/>
            </a:pPr>
            <a:r>
              <a:rPr lang="en-US" sz="2400" dirty="0"/>
              <a:t>	</a:t>
            </a:r>
            <a:r>
              <a:rPr lang="en-US" sz="2400" dirty="0" smtClean="0"/>
              <a:t>xyz	</a:t>
            </a:r>
            <a:r>
              <a:rPr lang="en-US" sz="2400" dirty="0"/>
              <a:t>	= PTA;	// read the value of Port A and store it in xyz.</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Examples</a:t>
            </a:r>
          </a:p>
        </p:txBody>
      </p:sp>
      <p:sp>
        <p:nvSpPr>
          <p:cNvPr id="150531" name="Rectangle 2"/>
          <p:cNvSpPr>
            <a:spLocks noGrp="1" noChangeArrowheads="1"/>
          </p:cNvSpPr>
          <p:nvPr>
            <p:ph sz="quarter" idx="1"/>
          </p:nvPr>
        </p:nvSpPr>
        <p:spPr>
          <a:xfrm>
            <a:off x="1566862" y="980728"/>
            <a:ext cx="8137077" cy="5615830"/>
          </a:xfrm>
        </p:spPr>
        <p:txBody>
          <a:bodyPr>
            <a:normAutofit/>
          </a:bodyPr>
          <a:lstStyle/>
          <a:p>
            <a:r>
              <a:rPr lang="en-US" sz="2000" b="1" dirty="0"/>
              <a:t>Interfacing with LEDs</a:t>
            </a:r>
          </a:p>
          <a:p>
            <a:pPr>
              <a:buFont typeface="Wingdings" panose="05000000000000000000" pitchFamily="2" charset="2"/>
              <a:buChar char="q"/>
            </a:pPr>
            <a:r>
              <a:rPr lang="en-US" sz="1800" dirty="0" smtClean="0"/>
              <a:t>An </a:t>
            </a:r>
            <a:r>
              <a:rPr lang="en-US" sz="1800" dirty="0"/>
              <a:t>LED has an </a:t>
            </a:r>
            <a:r>
              <a:rPr lang="en-US" sz="1800" b="1" dirty="0"/>
              <a:t>anode</a:t>
            </a:r>
            <a:r>
              <a:rPr lang="en-US" sz="1800" dirty="0"/>
              <a:t> and </a:t>
            </a:r>
            <a:r>
              <a:rPr lang="en-US" sz="1800" b="1" dirty="0"/>
              <a:t>cathode</a:t>
            </a:r>
            <a:r>
              <a:rPr lang="en-US" sz="1800" dirty="0"/>
              <a:t> terminal.</a:t>
            </a:r>
          </a:p>
          <a:p>
            <a:pPr>
              <a:buFont typeface="Wingdings" panose="05000000000000000000" pitchFamily="2" charset="2"/>
              <a:buChar char="q"/>
            </a:pPr>
            <a:r>
              <a:rPr lang="en-US" sz="1800" dirty="0" smtClean="0"/>
              <a:t>The </a:t>
            </a:r>
            <a:r>
              <a:rPr lang="en-US" sz="1800" dirty="0"/>
              <a:t>anode terminal must at a voltage  at least 1.6 V above that of the </a:t>
            </a:r>
            <a:r>
              <a:rPr lang="en-US" sz="1800" dirty="0" smtClean="0"/>
              <a:t>cathode terminal  </a:t>
            </a:r>
            <a:r>
              <a:rPr lang="en-US" sz="1800" dirty="0"/>
              <a:t>(forward biased) in order for the LED to be lighted. </a:t>
            </a:r>
          </a:p>
          <a:p>
            <a:pPr>
              <a:buFont typeface="Wingdings" panose="05000000000000000000" pitchFamily="2" charset="2"/>
              <a:buChar char="q"/>
            </a:pPr>
            <a:r>
              <a:rPr lang="en-US" sz="1800" dirty="0" smtClean="0"/>
              <a:t>The </a:t>
            </a:r>
            <a:r>
              <a:rPr lang="en-US" sz="1800" dirty="0"/>
              <a:t>forward current required to light an LED is from a few to more than 10 mA.</a:t>
            </a:r>
          </a:p>
          <a:p>
            <a:pPr>
              <a:buFont typeface="Wingdings" panose="05000000000000000000" pitchFamily="2" charset="2"/>
              <a:buChar char="q"/>
            </a:pPr>
            <a:r>
              <a:rPr lang="en-US" sz="1800" dirty="0" smtClean="0"/>
              <a:t>The </a:t>
            </a:r>
            <a:r>
              <a:rPr lang="en-US" sz="1800" dirty="0"/>
              <a:t>I/O pin can drive an LED using one of the circuits shown in Figure 4.15. </a:t>
            </a:r>
          </a:p>
          <a:p>
            <a:pPr>
              <a:buFont typeface="Wingdings" panose="05000000000000000000" pitchFamily="2" charset="2"/>
              <a:buChar char="q"/>
            </a:pPr>
            <a:r>
              <a:rPr lang="en-US" sz="1800" dirty="0" smtClean="0"/>
              <a:t>The </a:t>
            </a:r>
            <a:r>
              <a:rPr lang="en-US" sz="1800" dirty="0"/>
              <a:t>resistors R1, R2, are R3 are called </a:t>
            </a:r>
            <a:r>
              <a:rPr lang="en-US" sz="1800" b="1" dirty="0"/>
              <a:t>current-limiting resistors</a:t>
            </a:r>
            <a:r>
              <a:rPr lang="en-US" sz="1800" dirty="0"/>
              <a:t>.</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graphicFrame>
        <p:nvGraphicFramePr>
          <p:cNvPr id="6" name="Object 4"/>
          <p:cNvGraphicFramePr>
            <a:graphicFrameLocks/>
          </p:cNvGraphicFramePr>
          <p:nvPr>
            <p:extLst>
              <p:ext uri="{D42A27DB-BD31-4B8C-83A1-F6EECF244321}">
                <p14:modId xmlns:p14="http://schemas.microsoft.com/office/powerpoint/2010/main" val="780209143"/>
              </p:ext>
            </p:extLst>
          </p:nvPr>
        </p:nvGraphicFramePr>
        <p:xfrm>
          <a:off x="2818606" y="4077072"/>
          <a:ext cx="5430837" cy="2116138"/>
        </p:xfrm>
        <a:graphic>
          <a:graphicData uri="http://schemas.openxmlformats.org/presentationml/2006/ole">
            <mc:AlternateContent xmlns:mc="http://schemas.openxmlformats.org/markup-compatibility/2006">
              <mc:Choice xmlns:v="urn:schemas-microsoft-com:vml" Requires="v">
                <p:oleObj spid="_x0000_s328727" name="Visio" r:id="rId4" imgW="5430600" imgH="2116080" progId="Visio.Drawing.11">
                  <p:embed/>
                </p:oleObj>
              </mc:Choice>
              <mc:Fallback>
                <p:oleObj name="Visio" r:id="rId4" imgW="5430600" imgH="2116080"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606" y="4077072"/>
                        <a:ext cx="5430837"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5631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092" y="116632"/>
            <a:ext cx="6924675" cy="365125"/>
          </a:xfrm>
          <a:noFill/>
        </p:spPr>
        <p:txBody>
          <a:bodyPr>
            <a:normAutofit fontScale="90000"/>
          </a:bodyPr>
          <a:lstStyle/>
          <a:p>
            <a:pPr eaLnBrk="1" hangingPunct="1"/>
            <a:r>
              <a:rPr lang="en-US" sz="3200" dirty="0" smtClean="0"/>
              <a:t>Examples</a:t>
            </a:r>
          </a:p>
        </p:txBody>
      </p:sp>
      <p:sp>
        <p:nvSpPr>
          <p:cNvPr id="150531" name="Rectangle 2"/>
          <p:cNvSpPr>
            <a:spLocks noGrp="1" noChangeArrowheads="1"/>
          </p:cNvSpPr>
          <p:nvPr>
            <p:ph sz="quarter" idx="1"/>
          </p:nvPr>
        </p:nvSpPr>
        <p:spPr>
          <a:xfrm>
            <a:off x="1566862" y="477466"/>
            <a:ext cx="8137077" cy="1439366"/>
          </a:xfrm>
        </p:spPr>
        <p:txBody>
          <a:bodyPr>
            <a:normAutofit/>
          </a:bodyPr>
          <a:lstStyle/>
          <a:p>
            <a:pPr marL="0" indent="0">
              <a:spcBef>
                <a:spcPts val="0"/>
              </a:spcBef>
              <a:buNone/>
              <a:defRPr/>
            </a:pPr>
            <a:r>
              <a:rPr lang="en-US" sz="1800" b="1" dirty="0" smtClean="0"/>
              <a:t>Example 2: Write </a:t>
            </a:r>
            <a:r>
              <a:rPr lang="en-US" sz="1800" b="1" dirty="0"/>
              <a:t>a program to display one LED at a time from the circuit in </a:t>
            </a:r>
            <a:r>
              <a:rPr lang="en-US" sz="1800" b="1" dirty="0" smtClean="0"/>
              <a:t>Figure 4.16 </a:t>
            </a:r>
            <a:r>
              <a:rPr lang="en-US" sz="1800" b="1" dirty="0"/>
              <a:t>with each LED to be lighted for 200 </a:t>
            </a:r>
            <a:r>
              <a:rPr lang="en-US" sz="1800" b="1" dirty="0" err="1"/>
              <a:t>ms</a:t>
            </a:r>
            <a:r>
              <a:rPr lang="en-US" sz="1800" dirty="0" err="1" smtClean="0"/>
              <a:t>.</a:t>
            </a:r>
            <a:endParaRPr lang="en-US" sz="1800" dirty="0" smtClean="0"/>
          </a:p>
          <a:p>
            <a:pPr marL="0" indent="0">
              <a:spcBef>
                <a:spcPts val="0"/>
              </a:spcBef>
              <a:buNone/>
              <a:defRPr/>
            </a:pPr>
            <a:r>
              <a:rPr lang="en-US" sz="1800" b="1" dirty="0" smtClean="0"/>
              <a:t>Solution: </a:t>
            </a:r>
            <a:r>
              <a:rPr lang="en-US" sz="1800" dirty="0" smtClean="0"/>
              <a:t>The </a:t>
            </a:r>
            <a:r>
              <a:rPr lang="en-US" sz="1800" dirty="0"/>
              <a:t>values to drive Port B to turn on one LED at a time should be placed in a </a:t>
            </a:r>
            <a:r>
              <a:rPr lang="en-US" sz="1800" dirty="0" smtClean="0"/>
              <a:t>lookup table</a:t>
            </a:r>
            <a:r>
              <a:rPr lang="en-US" sz="1800" dirty="0"/>
              <a:t>. </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7" name="Text Box 7"/>
          <p:cNvSpPr txBox="1">
            <a:spLocks noChangeArrowheads="1"/>
          </p:cNvSpPr>
          <p:nvPr/>
        </p:nvSpPr>
        <p:spPr bwMode="auto">
          <a:xfrm>
            <a:off x="1711325" y="1916832"/>
            <a:ext cx="4972050" cy="5016500"/>
          </a:xfrm>
          <a:prstGeom prst="rect">
            <a:avLst/>
          </a:prstGeom>
          <a:noFill/>
          <a:ln w="12700">
            <a:noFill/>
            <a:miter lim="800000"/>
            <a:headEnd type="none" w="sm" len="sm"/>
            <a:tailEnd type="none" w="sm" len="sm"/>
          </a:ln>
        </p:spPr>
        <p:txBody>
          <a:bodyPr wrap="none">
            <a:spAutoFit/>
          </a:bodyPr>
          <a:lstStyle/>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#include "c:\cwHCS12\include\hcs12.h"</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void SetClk8(void);  // need to include </a:t>
            </a:r>
            <a:r>
              <a:rPr lang="en-US" sz="1600" b="1" dirty="0" err="1">
                <a:latin typeface="Times New Roman"/>
              </a:rPr>
              <a:t>SetClk.c</a:t>
            </a:r>
            <a:r>
              <a:rPr lang="en-US" sz="1600" b="1" dirty="0">
                <a:latin typeface="Times New Roman"/>
              </a:rPr>
              <a:t> </a:t>
            </a:r>
            <a:r>
              <a:rPr lang="en-US" sz="1600" dirty="0">
                <a:latin typeface="Times New Roman"/>
              </a:rPr>
              <a:t>to project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void delayby100ms(</a:t>
            </a:r>
            <a:r>
              <a:rPr lang="en-US" sz="1600" dirty="0" err="1">
                <a:latin typeface="Times New Roman"/>
              </a:rPr>
              <a:t>int</a:t>
            </a:r>
            <a:r>
              <a:rPr lang="en-US" sz="1600" dirty="0">
                <a:latin typeface="Times New Roman"/>
              </a:rPr>
              <a:t> k); // include </a:t>
            </a:r>
            <a:r>
              <a:rPr lang="en-US" sz="1600" b="1" dirty="0" err="1">
                <a:latin typeface="Times New Roman"/>
              </a:rPr>
              <a:t>delay.c</a:t>
            </a:r>
            <a:r>
              <a:rPr lang="en-US" sz="1600" dirty="0">
                <a:latin typeface="Times New Roman"/>
              </a:rPr>
              <a:t> to project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void main (void)</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unsigned char </a:t>
            </a:r>
            <a:r>
              <a:rPr lang="en-US" sz="1600" dirty="0" err="1">
                <a:latin typeface="Times New Roman"/>
              </a:rPr>
              <a:t>led_tab</a:t>
            </a:r>
            <a:r>
              <a:rPr lang="en-US" sz="1600" dirty="0">
                <a:latin typeface="Times New Roman"/>
              </a:rPr>
              <a:t>[16]=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{0x80,0x40,0x20,0x10,0x08,0x04,0x02,0x01,</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0x01,0x02,0x04,0x08,0x10,0x20,0x40,0x80};</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char </a:t>
            </a:r>
            <a:r>
              <a:rPr lang="en-US" sz="1600" dirty="0" err="1">
                <a:latin typeface="Times New Roman"/>
              </a:rPr>
              <a:t>i</a:t>
            </a:r>
            <a:r>
              <a:rPr lang="en-US" sz="1600" dirty="0">
                <a:latin typeface="Times New Roman"/>
              </a:rPr>
              <a:t>;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r>
              <a:rPr lang="en-US" sz="1600" dirty="0">
                <a:solidFill>
                  <a:srgbClr val="FF0000"/>
                </a:solidFill>
                <a:latin typeface="Times New Roman"/>
              </a:rPr>
              <a:t>DDRB	= 0xFF</a:t>
            </a:r>
            <a:r>
              <a:rPr lang="en-US" sz="1600" dirty="0">
                <a:latin typeface="Times New Roman"/>
              </a:rPr>
              <a:t>;	// configure Port B for output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r>
              <a:rPr lang="en-US" sz="1600" dirty="0">
                <a:solidFill>
                  <a:srgbClr val="FF0000"/>
                </a:solidFill>
                <a:latin typeface="Times New Roman"/>
              </a:rPr>
              <a:t>DDRJ	|= 0x02</a:t>
            </a:r>
            <a:r>
              <a:rPr lang="en-US" sz="1600" dirty="0">
                <a:latin typeface="Times New Roman"/>
              </a:rPr>
              <a:t>;	// configure PJ1 pin for output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r>
              <a:rPr lang="en-US" sz="1600" dirty="0">
                <a:solidFill>
                  <a:srgbClr val="FF0000"/>
                </a:solidFill>
                <a:latin typeface="Times New Roman"/>
              </a:rPr>
              <a:t>PTJ  	&amp;= 0xFD</a:t>
            </a:r>
            <a:r>
              <a:rPr lang="en-US" sz="1600" dirty="0">
                <a:latin typeface="Times New Roman"/>
              </a:rPr>
              <a:t>;    // enable LEDs to light</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SetClk8();	// set E clock to 24-MHz</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while (1)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for (</a:t>
            </a:r>
            <a:r>
              <a:rPr lang="en-US" sz="1600" dirty="0" err="1">
                <a:latin typeface="Times New Roman"/>
              </a:rPr>
              <a:t>i</a:t>
            </a:r>
            <a:r>
              <a:rPr lang="en-US" sz="1600" dirty="0">
                <a:latin typeface="Times New Roman"/>
              </a:rPr>
              <a:t> = 0;i &lt; 16; </a:t>
            </a:r>
            <a:r>
              <a:rPr lang="en-US" sz="1600" dirty="0" err="1">
                <a:latin typeface="Times New Roman"/>
              </a:rPr>
              <a:t>i</a:t>
            </a:r>
            <a:r>
              <a:rPr lang="en-US" sz="1600" dirty="0">
                <a:latin typeface="Times New Roman"/>
              </a:rPr>
              <a:t>++)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r>
              <a:rPr lang="en-US" sz="1600" dirty="0">
                <a:solidFill>
                  <a:srgbClr val="FF0000"/>
                </a:solidFill>
                <a:latin typeface="Times New Roman"/>
              </a:rPr>
              <a:t>PTB = </a:t>
            </a:r>
            <a:r>
              <a:rPr lang="en-US" sz="1600" dirty="0" err="1">
                <a:solidFill>
                  <a:srgbClr val="FF0000"/>
                </a:solidFill>
                <a:latin typeface="Times New Roman"/>
              </a:rPr>
              <a:t>led_tab</a:t>
            </a:r>
            <a:r>
              <a:rPr lang="en-US" sz="1600" dirty="0">
                <a:solidFill>
                  <a:srgbClr val="FF0000"/>
                </a:solidFill>
                <a:latin typeface="Times New Roman"/>
              </a:rPr>
              <a:t>[</a:t>
            </a:r>
            <a:r>
              <a:rPr lang="en-US" sz="1600" dirty="0" err="1">
                <a:solidFill>
                  <a:srgbClr val="FF0000"/>
                </a:solidFill>
                <a:latin typeface="Times New Roman"/>
              </a:rPr>
              <a:t>i</a:t>
            </a:r>
            <a:r>
              <a:rPr lang="en-US" sz="1600" dirty="0">
                <a:solidFill>
                  <a:srgbClr val="FF0000"/>
                </a:solidFill>
                <a:latin typeface="Times New Roman"/>
              </a:rPr>
              <a:t>]; </a:t>
            </a:r>
            <a:r>
              <a:rPr lang="en-US" sz="1600" dirty="0">
                <a:latin typeface="Times New Roman"/>
              </a:rPr>
              <a:t>// output a new LED pattern</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delayby100ms(2);// wait for 200 ms</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p>
          <a:p>
            <a:pPr>
              <a:spcBef>
                <a:spcPct val="0"/>
              </a:spcBef>
              <a:buClrTx/>
              <a:buSzTx/>
              <a:buFontTx/>
              <a:buNone/>
              <a:tabLst>
                <a:tab pos="228600" algn="l"/>
                <a:tab pos="576263" algn="l"/>
                <a:tab pos="914400" algn="l"/>
                <a:tab pos="1262063" algn="l"/>
                <a:tab pos="1600200" algn="l"/>
                <a:tab pos="1947863" algn="l"/>
                <a:tab pos="2286000" algn="l"/>
              </a:tabLst>
              <a:defRPr/>
            </a:pPr>
            <a:r>
              <a:rPr lang="en-US" sz="1600" dirty="0">
                <a:latin typeface="Times New Roman"/>
              </a:rPr>
              <a:t>} </a:t>
            </a:r>
          </a:p>
        </p:txBody>
      </p:sp>
      <p:graphicFrame>
        <p:nvGraphicFramePr>
          <p:cNvPr id="8" name="Object 5"/>
          <p:cNvGraphicFramePr>
            <a:graphicFrameLocks noChangeAspect="1"/>
          </p:cNvGraphicFramePr>
          <p:nvPr>
            <p:extLst>
              <p:ext uri="{D42A27DB-BD31-4B8C-83A1-F6EECF244321}">
                <p14:modId xmlns:p14="http://schemas.microsoft.com/office/powerpoint/2010/main" val="1301868828"/>
              </p:ext>
            </p:extLst>
          </p:nvPr>
        </p:nvGraphicFramePr>
        <p:xfrm>
          <a:off x="6886484" y="2277668"/>
          <a:ext cx="3032125" cy="3146425"/>
        </p:xfrm>
        <a:graphic>
          <a:graphicData uri="http://schemas.openxmlformats.org/presentationml/2006/ole">
            <mc:AlternateContent xmlns:mc="http://schemas.openxmlformats.org/markup-compatibility/2006">
              <mc:Choice xmlns:v="urn:schemas-microsoft-com:vml" Requires="v">
                <p:oleObj spid="_x0000_s326681" name="Visio" r:id="rId4" imgW="2628452" imgH="3146439" progId="Visio.Drawing.11">
                  <p:embed/>
                </p:oleObj>
              </mc:Choice>
              <mc:Fallback>
                <p:oleObj name="Visio" r:id="rId4" imgW="2628452" imgH="3146439"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484" y="2277668"/>
                        <a:ext cx="303212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45620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116632"/>
            <a:ext cx="6924675" cy="365125"/>
          </a:xfrm>
          <a:noFill/>
        </p:spPr>
        <p:txBody>
          <a:bodyPr>
            <a:normAutofit fontScale="90000"/>
          </a:bodyPr>
          <a:lstStyle/>
          <a:p>
            <a:pPr eaLnBrk="1" hangingPunct="1"/>
            <a:r>
              <a:rPr lang="en-US" sz="3200" dirty="0" smtClean="0"/>
              <a:t>Examples</a:t>
            </a:r>
          </a:p>
        </p:txBody>
      </p:sp>
      <p:sp>
        <p:nvSpPr>
          <p:cNvPr id="150531" name="Rectangle 2"/>
          <p:cNvSpPr>
            <a:spLocks noGrp="1" noChangeArrowheads="1"/>
          </p:cNvSpPr>
          <p:nvPr>
            <p:ph sz="quarter" idx="1"/>
          </p:nvPr>
        </p:nvSpPr>
        <p:spPr>
          <a:xfrm>
            <a:off x="1567036" y="476672"/>
            <a:ext cx="8137077" cy="5615830"/>
          </a:xfrm>
        </p:spPr>
        <p:txBody>
          <a:bodyPr>
            <a:normAutofit/>
          </a:bodyPr>
          <a:lstStyle/>
          <a:p>
            <a:pPr>
              <a:tabLst>
                <a:tab pos="685800" algn="l"/>
                <a:tab pos="1490663" algn="l"/>
                <a:tab pos="2514600" algn="l"/>
              </a:tabLst>
              <a:defRPr/>
            </a:pPr>
            <a:r>
              <a:rPr lang="en-US" sz="2000" b="1" dirty="0"/>
              <a:t>Interfacing with Seven-Segment </a:t>
            </a:r>
            <a:r>
              <a:rPr lang="en-US" sz="2000" b="1" dirty="0" smtClean="0"/>
              <a:t>Displays</a:t>
            </a:r>
          </a:p>
          <a:p>
            <a:pPr>
              <a:buFont typeface="Wingdings" panose="05000000000000000000" pitchFamily="2" charset="2"/>
              <a:buChar char="q"/>
              <a:tabLst>
                <a:tab pos="685800" algn="l"/>
                <a:tab pos="1490663" algn="l"/>
                <a:tab pos="2514600" algn="l"/>
              </a:tabLst>
              <a:defRPr/>
            </a:pPr>
            <a:r>
              <a:rPr lang="en-US" sz="1600" dirty="0" smtClean="0"/>
              <a:t>Seven-segment displays are mainly used to display decimal digits and a small set of  letters.</a:t>
            </a:r>
          </a:p>
          <a:p>
            <a:pPr>
              <a:buFont typeface="Wingdings" panose="05000000000000000000" pitchFamily="2" charset="2"/>
              <a:buChar char="q"/>
              <a:tabLst>
                <a:tab pos="685800" algn="l"/>
                <a:tab pos="1490663" algn="l"/>
                <a:tab pos="2514600" algn="l"/>
              </a:tabLst>
              <a:defRPr/>
            </a:pPr>
            <a:r>
              <a:rPr lang="en-US" sz="1600" dirty="0" smtClean="0"/>
              <a:t>The HCS12 I/O port can drive a seven-segment display directly.</a:t>
            </a:r>
          </a:p>
          <a:p>
            <a:pPr>
              <a:buFont typeface="Wingdings" panose="05000000000000000000" pitchFamily="2" charset="2"/>
              <a:buChar char="q"/>
              <a:tabLst>
                <a:tab pos="685800" algn="l"/>
                <a:tab pos="1490663" algn="l"/>
                <a:tab pos="2514600" algn="l"/>
              </a:tabLst>
              <a:defRPr/>
            </a:pPr>
            <a:r>
              <a:rPr lang="en-US" sz="1600" dirty="0" smtClean="0"/>
              <a:t>Buffer chips are used mainly to save excessive current draw from the HCS12. </a:t>
            </a:r>
          </a:p>
          <a:p>
            <a:pPr>
              <a:buFont typeface="Wingdings" panose="05000000000000000000" pitchFamily="2" charset="2"/>
              <a:buChar char="q"/>
              <a:tabLst>
                <a:tab pos="685800" algn="l"/>
                <a:tab pos="1490663" algn="l"/>
                <a:tab pos="2514600" algn="l"/>
              </a:tabLst>
              <a:defRPr/>
            </a:pPr>
            <a:r>
              <a:rPr lang="en-US" sz="1600" dirty="0" smtClean="0"/>
              <a:t>A example circuit for interfacing with seven-segment display is shown in Figure 4.17.</a:t>
            </a:r>
          </a:p>
          <a:p>
            <a:pPr>
              <a:buFont typeface="Wingdings" panose="05000000000000000000" pitchFamily="2" charset="2"/>
              <a:buChar char="q"/>
              <a:tabLst>
                <a:tab pos="685800" algn="l"/>
                <a:tab pos="1490663" algn="l"/>
                <a:tab pos="2514600" algn="l"/>
              </a:tabLst>
              <a:defRPr/>
            </a:pPr>
            <a:r>
              <a:rPr lang="en-US" sz="1600" dirty="0" smtClean="0"/>
              <a:t>Port B drives a common-cathode seven-segment display through the buffer chip 74HC244.</a:t>
            </a:r>
          </a:p>
          <a:p>
            <a:pPr>
              <a:buFont typeface="Wingdings" panose="05000000000000000000" pitchFamily="2" charset="2"/>
              <a:buChar char="q"/>
              <a:tabLst>
                <a:tab pos="685800" algn="l"/>
                <a:tab pos="1490663" algn="l"/>
                <a:tab pos="2514600" algn="l"/>
              </a:tabLst>
              <a:defRPr/>
            </a:pPr>
            <a:r>
              <a:rPr lang="en-US" sz="1600" dirty="0" smtClean="0"/>
              <a:t>The V</a:t>
            </a:r>
            <a:r>
              <a:rPr lang="en-US" sz="1600" baseline="-25000" dirty="0" smtClean="0"/>
              <a:t>OH</a:t>
            </a:r>
            <a:r>
              <a:rPr lang="en-US" sz="1600" dirty="0" smtClean="0"/>
              <a:t> (output high voltage) value of the 74HC244 is about 5 V. </a:t>
            </a:r>
            <a:r>
              <a:rPr lang="en-US" sz="1600" dirty="0" smtClean="0">
                <a:solidFill>
                  <a:srgbClr val="FF0000"/>
                </a:solidFill>
              </a:rPr>
              <a:t>Adding a 470-Ω resistor will set the display segment current to about 6.4 mA, which should be sufficient to light an LED segment.</a:t>
            </a:r>
          </a:p>
          <a:p>
            <a:pPr>
              <a:buFont typeface="Wingdings" panose="05000000000000000000" pitchFamily="2" charset="2"/>
              <a:buChar char="q"/>
              <a:tabLst>
                <a:tab pos="685800" algn="l"/>
                <a:tab pos="1490663" algn="l"/>
                <a:tab pos="2514600" algn="l"/>
              </a:tabLst>
              <a:defRPr/>
            </a:pPr>
            <a:r>
              <a:rPr lang="en-US" sz="1600" dirty="0" smtClean="0">
                <a:solidFill>
                  <a:srgbClr val="FF0000"/>
                </a:solidFill>
              </a:rPr>
              <a:t>Some people may use PB0 to PB6 to drive segment a to g instead (for example, Dragon12 board).</a:t>
            </a:r>
          </a:p>
          <a:p>
            <a:pPr>
              <a:buFont typeface="Wingdings" panose="05000000000000000000" pitchFamily="2" charset="2"/>
              <a:buChar char="q"/>
              <a:tabLst>
                <a:tab pos="685800" algn="l"/>
                <a:tab pos="1490663" algn="l"/>
                <a:tab pos="2514600" algn="l"/>
              </a:tabLst>
              <a:defRPr/>
            </a:pPr>
            <a:r>
              <a:rPr lang="en-US" sz="1600" dirty="0" smtClean="0"/>
              <a:t>The microcontroller must send an appropriate value  to the output in order to display a certain value</a:t>
            </a:r>
            <a:endParaRPr lang="en-US" sz="2400" dirty="0"/>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pic>
        <p:nvPicPr>
          <p:cNvPr id="7" name="Picture 6"/>
          <p:cNvPicPr>
            <a:picLocks noChangeAspect="1"/>
          </p:cNvPicPr>
          <p:nvPr/>
        </p:nvPicPr>
        <p:blipFill>
          <a:blip r:embed="rId3"/>
          <a:stretch>
            <a:fillRect/>
          </a:stretch>
        </p:blipFill>
        <p:spPr>
          <a:xfrm>
            <a:off x="3835200" y="4612940"/>
            <a:ext cx="3600400" cy="2135018"/>
          </a:xfrm>
          <a:prstGeom prst="rect">
            <a:avLst/>
          </a:prstGeom>
        </p:spPr>
      </p:pic>
    </p:spTree>
    <p:extLst>
      <p:ext uri="{BB962C8B-B14F-4D97-AF65-F5344CB8AC3E}">
        <p14:creationId xmlns:p14="http://schemas.microsoft.com/office/powerpoint/2010/main" val="45243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3475" name="Rectangle 3"/>
          <p:cNvSpPr>
            <a:spLocks noGrp="1" noChangeArrowheads="1"/>
          </p:cNvSpPr>
          <p:nvPr>
            <p:ph sz="quarter" idx="1"/>
          </p:nvPr>
        </p:nvSpPr>
        <p:spPr>
          <a:xfrm>
            <a:off x="1808163" y="1412875"/>
            <a:ext cx="8094662" cy="4802188"/>
          </a:xfrm>
        </p:spPr>
        <p:txBody>
          <a:bodyPr>
            <a:normAutofit fontScale="85000" lnSpcReduction="20000"/>
          </a:bodyPr>
          <a:lstStyle/>
          <a:p>
            <a:pPr marL="466725" indent="-466725" eaLnBrk="1" hangingPunct="1">
              <a:buFont typeface="Arial" charset="0"/>
              <a:buChar char="•"/>
              <a:defRPr/>
            </a:pPr>
            <a:r>
              <a:rPr lang="en-US" b="1" dirty="0"/>
              <a:t>Numerical constants</a:t>
            </a:r>
          </a:p>
          <a:p>
            <a:pPr marL="793750" lvl="1" indent="-466725" eaLnBrk="1" hangingPunct="1">
              <a:buFont typeface="Arial" charset="0"/>
              <a:buChar char="–"/>
              <a:defRPr/>
            </a:pPr>
            <a:r>
              <a:rPr lang="en-US" sz="2700" dirty="0"/>
              <a:t>Numbers always start with a </a:t>
            </a:r>
            <a:r>
              <a:rPr lang="en-US" sz="2700" dirty="0" smtClean="0"/>
              <a:t>digit</a:t>
            </a:r>
            <a:endParaRPr lang="en-US" sz="2700" dirty="0"/>
          </a:p>
          <a:p>
            <a:pPr marL="793750" lvl="1" indent="-466725" eaLnBrk="1" hangingPunct="1">
              <a:buFont typeface="Arial" charset="0"/>
              <a:buChar char="–"/>
              <a:defRPr/>
            </a:pPr>
            <a:r>
              <a:rPr lang="en-US" sz="2700" dirty="0" smtClean="0"/>
              <a:t>Expressing values in different notations except the decimal:</a:t>
            </a:r>
            <a:endParaRPr lang="en-US" sz="2700" dirty="0"/>
          </a:p>
          <a:p>
            <a:pPr marL="1146175" lvl="2" indent="-466725" eaLnBrk="1" hangingPunct="1">
              <a:buFont typeface="Wingdings" pitchFamily="2" charset="2"/>
              <a:buChar char="§"/>
              <a:defRPr/>
            </a:pPr>
            <a:r>
              <a:rPr lang="en-US" sz="2600" b="1" dirty="0" smtClean="0">
                <a:solidFill>
                  <a:srgbClr val="FF0000"/>
                </a:solidFill>
              </a:rPr>
              <a:t>0x</a:t>
            </a:r>
            <a:r>
              <a:rPr lang="en-US" sz="2600" dirty="0" smtClean="0"/>
              <a:t>nnnn </a:t>
            </a:r>
            <a:r>
              <a:rPr lang="en-US" sz="2600" dirty="0"/>
              <a:t>hexadecimal number (digits: 0-9, a-f or A-F</a:t>
            </a:r>
            <a:r>
              <a:rPr lang="en-US" sz="2600" dirty="0" smtClean="0"/>
              <a:t>)</a:t>
            </a:r>
            <a:endParaRPr lang="en-US" sz="2600" dirty="0"/>
          </a:p>
          <a:p>
            <a:pPr marL="1146175" lvl="2" indent="-466725" eaLnBrk="1" hangingPunct="1">
              <a:buFont typeface="Wingdings" pitchFamily="2" charset="2"/>
              <a:buChar char="§"/>
              <a:defRPr/>
            </a:pPr>
            <a:r>
              <a:rPr lang="en-US" sz="2600" b="1" dirty="0">
                <a:solidFill>
                  <a:srgbClr val="FF0000"/>
                </a:solidFill>
              </a:rPr>
              <a:t>0</a:t>
            </a:r>
            <a:r>
              <a:rPr lang="en-US" sz="2600" dirty="0"/>
              <a:t>nnn octal number (digits: 0-7</a:t>
            </a:r>
            <a:r>
              <a:rPr lang="en-US" sz="2600" dirty="0" smtClean="0"/>
              <a:t>)</a:t>
            </a:r>
            <a:endParaRPr lang="en-US" sz="2600" dirty="0"/>
          </a:p>
          <a:p>
            <a:pPr marL="1146175" lvl="2" indent="-466725" eaLnBrk="1" hangingPunct="1">
              <a:buFont typeface="Wingdings" pitchFamily="2" charset="2"/>
              <a:buChar char="§"/>
              <a:defRPr/>
            </a:pPr>
            <a:r>
              <a:rPr lang="en-US" sz="2600" b="1" dirty="0">
                <a:solidFill>
                  <a:srgbClr val="FF0000"/>
                </a:solidFill>
              </a:rPr>
              <a:t>0b</a:t>
            </a:r>
            <a:r>
              <a:rPr lang="en-US" sz="2600" dirty="0"/>
              <a:t>nnnn binary number (digits: 0,1</a:t>
            </a:r>
            <a:r>
              <a:rPr lang="en-US" sz="2600" dirty="0" smtClean="0"/>
              <a:t>) </a:t>
            </a:r>
          </a:p>
          <a:p>
            <a:pPr marL="1463675" lvl="3" indent="-466725" eaLnBrk="1" hangingPunct="1">
              <a:buFont typeface="Wingdings" pitchFamily="2" charset="2"/>
              <a:buChar char="§"/>
              <a:defRPr/>
            </a:pPr>
            <a:r>
              <a:rPr lang="en-US" sz="2400" b="1" dirty="0" smtClean="0"/>
              <a:t>Example:</a:t>
            </a:r>
          </a:p>
          <a:p>
            <a:pPr eaLnBrk="1" hangingPunct="1">
              <a:buFont typeface="Wingdings" pitchFamily="2" charset="2"/>
              <a:buNone/>
              <a:defRPr/>
            </a:pPr>
            <a:r>
              <a:rPr lang="en-US" sz="1900" dirty="0" smtClean="0"/>
              <a:t>			</a:t>
            </a:r>
            <a:r>
              <a:rPr lang="en-US" sz="1900" i="1" dirty="0" smtClean="0"/>
              <a:t>// all octal values begin with 0</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octalInt</a:t>
            </a:r>
            <a:r>
              <a:rPr lang="en-US" sz="1900" i="1" dirty="0" smtClean="0"/>
              <a:t> = 030;</a:t>
            </a:r>
          </a:p>
          <a:p>
            <a:pPr eaLnBrk="1" hangingPunct="1">
              <a:buFont typeface="Wingdings" pitchFamily="2" charset="2"/>
              <a:buNone/>
              <a:defRPr/>
            </a:pPr>
            <a:r>
              <a:rPr lang="en-US" sz="1900" i="1" dirty="0" smtClean="0"/>
              <a:t>			// all hex values begin with 0x</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hexadecimalInt</a:t>
            </a:r>
            <a:r>
              <a:rPr lang="en-US" sz="1900" i="1" dirty="0" smtClean="0"/>
              <a:t> = 0x40;</a:t>
            </a:r>
          </a:p>
          <a:p>
            <a:pPr eaLnBrk="1" hangingPunct="1">
              <a:buFont typeface="Wingdings" pitchFamily="2" charset="2"/>
              <a:buNone/>
              <a:defRPr/>
            </a:pPr>
            <a:r>
              <a:rPr lang="en-US" sz="1900" i="1" dirty="0" smtClean="0"/>
              <a:t>			// all binary values begin with 0b</a:t>
            </a:r>
          </a:p>
          <a:p>
            <a:pPr eaLnBrk="1" hangingPunct="1">
              <a:buFont typeface="Wingdings" pitchFamily="2" charset="2"/>
              <a:buNone/>
              <a:defRPr/>
            </a:pPr>
            <a:r>
              <a:rPr lang="en-US" sz="1900" i="1" dirty="0" smtClean="0"/>
              <a:t>			</a:t>
            </a:r>
            <a:r>
              <a:rPr lang="en-US" sz="1900" i="1" dirty="0" err="1" smtClean="0"/>
              <a:t>int</a:t>
            </a:r>
            <a:r>
              <a:rPr lang="en-US" sz="1900" i="1" dirty="0" smtClean="0"/>
              <a:t> </a:t>
            </a:r>
            <a:r>
              <a:rPr lang="en-US" sz="1900" i="1" dirty="0" err="1" smtClean="0"/>
              <a:t>binaryInt</a:t>
            </a:r>
            <a:r>
              <a:rPr lang="en-US" sz="1900" i="1" dirty="0" smtClean="0"/>
              <a:t> = 0b00100000;</a:t>
            </a:r>
          </a:p>
          <a:p>
            <a:pPr marL="1463675" lvl="3" indent="-466725" eaLnBrk="1" hangingPunct="1">
              <a:buFont typeface="Wingdings" pitchFamily="2" charset="2"/>
              <a:buChar char="l"/>
              <a:defRPr/>
            </a:pPr>
            <a:endParaRPr lang="en-US" dirty="0" smtClean="0"/>
          </a:p>
          <a:p>
            <a:pPr marL="1146175" lvl="2" indent="-466725" eaLnBrk="1" hangingPunct="1">
              <a:buFont typeface="Wingdings" pitchFamily="2" charset="2"/>
              <a:buNone/>
              <a:defRPr/>
            </a:pPr>
            <a:r>
              <a:rPr lang="en-US" dirty="0" smtClean="0"/>
              <a:t>	</a:t>
            </a:r>
          </a:p>
        </p:txBody>
      </p:sp>
      <p:sp>
        <p:nvSpPr>
          <p:cNvPr id="27652"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276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7654"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27571"/>
            <a:ext cx="6924675" cy="365125"/>
          </a:xfrm>
          <a:noFill/>
        </p:spPr>
        <p:txBody>
          <a:bodyPr>
            <a:normAutofit fontScale="90000"/>
          </a:bodyPr>
          <a:lstStyle/>
          <a:p>
            <a:pPr eaLnBrk="1" hangingPunct="1"/>
            <a:r>
              <a:rPr lang="en-US" sz="3200" dirty="0" smtClean="0"/>
              <a:t>Examples</a:t>
            </a:r>
          </a:p>
        </p:txBody>
      </p:sp>
      <p:sp>
        <p:nvSpPr>
          <p:cNvPr id="150531" name="Rectangle 2"/>
          <p:cNvSpPr>
            <a:spLocks noGrp="1" noChangeArrowheads="1"/>
          </p:cNvSpPr>
          <p:nvPr>
            <p:ph sz="quarter" idx="1"/>
          </p:nvPr>
        </p:nvSpPr>
        <p:spPr>
          <a:xfrm>
            <a:off x="1566862" y="836712"/>
            <a:ext cx="8137077" cy="503262"/>
          </a:xfrm>
        </p:spPr>
        <p:txBody>
          <a:bodyPr>
            <a:normAutofit/>
          </a:bodyPr>
          <a:lstStyle/>
          <a:p>
            <a:pPr>
              <a:tabLst>
                <a:tab pos="685800" algn="l"/>
                <a:tab pos="1490663" algn="l"/>
                <a:tab pos="2514600" algn="l"/>
              </a:tabLst>
              <a:defRPr/>
            </a:pPr>
            <a:r>
              <a:rPr lang="en-US" sz="2400" b="1" dirty="0"/>
              <a:t>Interfacing with Seven-Segment </a:t>
            </a:r>
            <a:r>
              <a:rPr lang="en-US" sz="2400" b="1" dirty="0" smtClean="0"/>
              <a:t>Displays (Recap</a:t>
            </a:r>
            <a:r>
              <a:rPr lang="en-US" sz="2400" b="1" dirty="0" smtClean="0">
                <a:sym typeface="Wingdings" panose="05000000000000000000" pitchFamily="2" charset="2"/>
              </a:rPr>
              <a:t>)</a:t>
            </a:r>
            <a:endParaRPr lang="en-US" sz="2400" b="1" dirty="0"/>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pic>
        <p:nvPicPr>
          <p:cNvPr id="8" name="Picture 7"/>
          <p:cNvPicPr>
            <a:picLocks noChangeAspect="1"/>
          </p:cNvPicPr>
          <p:nvPr/>
        </p:nvPicPr>
        <p:blipFill>
          <a:blip r:embed="rId3"/>
          <a:stretch>
            <a:fillRect/>
          </a:stretch>
        </p:blipFill>
        <p:spPr>
          <a:xfrm>
            <a:off x="1513430" y="1278308"/>
            <a:ext cx="8041189" cy="3334632"/>
          </a:xfrm>
          <a:prstGeom prst="rect">
            <a:avLst/>
          </a:prstGeom>
        </p:spPr>
      </p:pic>
      <p:pic>
        <p:nvPicPr>
          <p:cNvPr id="9" name="Picture 8"/>
          <p:cNvPicPr>
            <a:picLocks noChangeAspect="1"/>
          </p:cNvPicPr>
          <p:nvPr/>
        </p:nvPicPr>
        <p:blipFill>
          <a:blip r:embed="rId4"/>
          <a:stretch>
            <a:fillRect/>
          </a:stretch>
        </p:blipFill>
        <p:spPr>
          <a:xfrm>
            <a:off x="3835200" y="4612940"/>
            <a:ext cx="3600400" cy="2135018"/>
          </a:xfrm>
          <a:prstGeom prst="rect">
            <a:avLst/>
          </a:prstGeom>
        </p:spPr>
      </p:pic>
    </p:spTree>
    <p:extLst>
      <p:ext uri="{BB962C8B-B14F-4D97-AF65-F5344CB8AC3E}">
        <p14:creationId xmlns:p14="http://schemas.microsoft.com/office/powerpoint/2010/main" val="271729771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092" y="116632"/>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10" name="Text Box 4"/>
          <p:cNvSpPr txBox="1">
            <a:spLocks noChangeArrowheads="1"/>
          </p:cNvSpPr>
          <p:nvPr/>
        </p:nvSpPr>
        <p:spPr bwMode="auto">
          <a:xfrm>
            <a:off x="1279004" y="692696"/>
            <a:ext cx="8496944" cy="3631763"/>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tabLst>
                <a:tab pos="457200" algn="l"/>
              </a:tabLst>
              <a:defRPr/>
            </a:pPr>
            <a:r>
              <a:rPr lang="en-US" sz="1800" b="1" dirty="0">
                <a:latin typeface="+mn-lt"/>
              </a:rPr>
              <a:t>Example </a:t>
            </a:r>
            <a:r>
              <a:rPr lang="en-US" sz="1800" b="1" dirty="0" smtClean="0">
                <a:latin typeface="+mn-lt"/>
              </a:rPr>
              <a:t>3:</a:t>
            </a:r>
            <a:r>
              <a:rPr lang="en-US" sz="1800" dirty="0" smtClean="0">
                <a:latin typeface="+mn-lt"/>
              </a:rPr>
              <a:t> </a:t>
            </a:r>
            <a:r>
              <a:rPr lang="en-US" sz="1800" dirty="0">
                <a:latin typeface="+mn-lt"/>
              </a:rPr>
              <a:t>Write a program to display the following patterns from the seven-segment </a:t>
            </a:r>
          </a:p>
          <a:p>
            <a:pPr>
              <a:spcBef>
                <a:spcPct val="0"/>
              </a:spcBef>
              <a:buClrTx/>
              <a:buSzTx/>
              <a:buFontTx/>
              <a:buNone/>
              <a:tabLst>
                <a:tab pos="457200" algn="l"/>
              </a:tabLst>
              <a:defRPr/>
            </a:pPr>
            <a:r>
              <a:rPr lang="en-US" sz="1800" dirty="0">
                <a:latin typeface="+mn-lt"/>
              </a:rPr>
              <a:t>display circuit shown in Figure 4.18 from display #0 to #5 and repeat with each pattern </a:t>
            </a:r>
          </a:p>
          <a:p>
            <a:pPr>
              <a:spcBef>
                <a:spcPct val="0"/>
              </a:spcBef>
              <a:buClrTx/>
              <a:buSzTx/>
              <a:buFontTx/>
              <a:buNone/>
              <a:tabLst>
                <a:tab pos="457200" algn="l"/>
              </a:tabLst>
              <a:defRPr/>
            </a:pPr>
            <a:r>
              <a:rPr lang="en-US" sz="1800" dirty="0">
                <a:latin typeface="+mn-lt"/>
              </a:rPr>
              <a:t>lasting for 600 ms:</a:t>
            </a:r>
          </a:p>
          <a:p>
            <a:pPr>
              <a:spcBef>
                <a:spcPct val="0"/>
              </a:spcBef>
              <a:buClrTx/>
              <a:buSzTx/>
              <a:buFontTx/>
              <a:buNone/>
              <a:tabLst>
                <a:tab pos="457200" algn="l"/>
              </a:tabLst>
              <a:defRPr/>
            </a:pPr>
            <a:r>
              <a:rPr lang="en-US" sz="1600" dirty="0">
                <a:latin typeface="+mn-lt"/>
              </a:rPr>
              <a:t>	123456</a:t>
            </a:r>
          </a:p>
          <a:p>
            <a:pPr>
              <a:spcBef>
                <a:spcPct val="0"/>
              </a:spcBef>
              <a:buClrTx/>
              <a:buSzTx/>
              <a:buFontTx/>
              <a:buNone/>
              <a:tabLst>
                <a:tab pos="457200" algn="l"/>
              </a:tabLst>
              <a:defRPr/>
            </a:pPr>
            <a:r>
              <a:rPr lang="en-US" sz="1600" dirty="0">
                <a:latin typeface="+mn-lt"/>
              </a:rPr>
              <a:t>	234567</a:t>
            </a:r>
          </a:p>
          <a:p>
            <a:pPr>
              <a:spcBef>
                <a:spcPct val="0"/>
              </a:spcBef>
              <a:buClrTx/>
              <a:buSzTx/>
              <a:buFontTx/>
              <a:buNone/>
              <a:tabLst>
                <a:tab pos="457200" algn="l"/>
              </a:tabLst>
              <a:defRPr/>
            </a:pPr>
            <a:r>
              <a:rPr lang="en-US" sz="1600" dirty="0">
                <a:latin typeface="+mn-lt"/>
              </a:rPr>
              <a:t>	345678</a:t>
            </a:r>
          </a:p>
          <a:p>
            <a:pPr>
              <a:spcBef>
                <a:spcPct val="0"/>
              </a:spcBef>
              <a:buClrTx/>
              <a:buSzTx/>
              <a:buFontTx/>
              <a:buNone/>
              <a:tabLst>
                <a:tab pos="457200" algn="l"/>
              </a:tabLst>
              <a:defRPr/>
            </a:pPr>
            <a:r>
              <a:rPr lang="en-US" sz="1600" dirty="0">
                <a:latin typeface="+mn-lt"/>
              </a:rPr>
              <a:t>	456789</a:t>
            </a:r>
          </a:p>
          <a:p>
            <a:pPr>
              <a:spcBef>
                <a:spcPct val="0"/>
              </a:spcBef>
              <a:buClrTx/>
              <a:buSzTx/>
              <a:buFontTx/>
              <a:buNone/>
              <a:tabLst>
                <a:tab pos="457200" algn="l"/>
              </a:tabLst>
              <a:defRPr/>
            </a:pPr>
            <a:r>
              <a:rPr lang="en-US" sz="1600" dirty="0">
                <a:latin typeface="+mn-lt"/>
              </a:rPr>
              <a:t>	567890</a:t>
            </a:r>
          </a:p>
          <a:p>
            <a:pPr>
              <a:spcBef>
                <a:spcPct val="0"/>
              </a:spcBef>
              <a:buClrTx/>
              <a:buSzTx/>
              <a:buFontTx/>
              <a:buNone/>
              <a:tabLst>
                <a:tab pos="457200" algn="l"/>
              </a:tabLst>
              <a:defRPr/>
            </a:pPr>
            <a:r>
              <a:rPr lang="en-US" sz="1600" dirty="0">
                <a:latin typeface="+mn-lt"/>
              </a:rPr>
              <a:t>	678901</a:t>
            </a:r>
          </a:p>
          <a:p>
            <a:pPr>
              <a:spcBef>
                <a:spcPct val="0"/>
              </a:spcBef>
              <a:buClrTx/>
              <a:buSzTx/>
              <a:buFontTx/>
              <a:buNone/>
              <a:tabLst>
                <a:tab pos="457200" algn="l"/>
              </a:tabLst>
              <a:defRPr/>
            </a:pPr>
            <a:r>
              <a:rPr lang="en-US" sz="1600" dirty="0">
                <a:latin typeface="+mn-lt"/>
              </a:rPr>
              <a:t>	789012</a:t>
            </a:r>
          </a:p>
          <a:p>
            <a:pPr>
              <a:spcBef>
                <a:spcPct val="0"/>
              </a:spcBef>
              <a:buClrTx/>
              <a:buSzTx/>
              <a:buFontTx/>
              <a:buNone/>
              <a:tabLst>
                <a:tab pos="457200" algn="l"/>
              </a:tabLst>
              <a:defRPr/>
            </a:pPr>
            <a:r>
              <a:rPr lang="en-US" sz="1600" dirty="0">
                <a:latin typeface="+mn-lt"/>
              </a:rPr>
              <a:t>	890123</a:t>
            </a:r>
          </a:p>
          <a:p>
            <a:pPr>
              <a:spcBef>
                <a:spcPct val="0"/>
              </a:spcBef>
              <a:buClrTx/>
              <a:buSzTx/>
              <a:buFontTx/>
              <a:buNone/>
              <a:tabLst>
                <a:tab pos="457200" algn="l"/>
              </a:tabLst>
              <a:defRPr/>
            </a:pPr>
            <a:r>
              <a:rPr lang="en-US" sz="1600" dirty="0">
                <a:latin typeface="+mn-lt"/>
              </a:rPr>
              <a:t>	901234</a:t>
            </a:r>
          </a:p>
          <a:p>
            <a:pPr>
              <a:spcBef>
                <a:spcPct val="0"/>
              </a:spcBef>
              <a:buClrTx/>
              <a:buSzTx/>
              <a:buFontTx/>
              <a:buNone/>
              <a:tabLst>
                <a:tab pos="457200" algn="l"/>
              </a:tabLst>
              <a:defRPr/>
            </a:pPr>
            <a:r>
              <a:rPr lang="en-US" sz="1600" dirty="0">
                <a:latin typeface="+mn-lt"/>
              </a:rPr>
              <a:t>	012345</a:t>
            </a:r>
            <a:endParaRPr lang="en-US" sz="1600" b="1" dirty="0">
              <a:latin typeface="+mn-lt"/>
            </a:endParaRPr>
          </a:p>
          <a:p>
            <a:pPr>
              <a:spcBef>
                <a:spcPct val="0"/>
              </a:spcBef>
              <a:buClrTx/>
              <a:buSzTx/>
              <a:buFontTx/>
              <a:buNone/>
              <a:tabLst>
                <a:tab pos="457200" algn="l"/>
              </a:tabLst>
              <a:defRPr/>
            </a:pPr>
            <a:r>
              <a:rPr lang="en-US" sz="1600" b="1" dirty="0">
                <a:latin typeface="+mn-lt"/>
              </a:rPr>
              <a:t>Solution</a:t>
            </a:r>
            <a:r>
              <a:rPr lang="en-US" sz="1600" dirty="0">
                <a:latin typeface="+mn-lt"/>
              </a:rPr>
              <a:t>: </a:t>
            </a:r>
          </a:p>
        </p:txBody>
      </p:sp>
      <p:graphicFrame>
        <p:nvGraphicFramePr>
          <p:cNvPr id="11" name="Object 5"/>
          <p:cNvGraphicFramePr>
            <a:graphicFrameLocks noGrp="1" noChangeAspect="1"/>
          </p:cNvGraphicFramePr>
          <p:nvPr>
            <p:ph idx="4294967295"/>
            <p:extLst>
              <p:ext uri="{D42A27DB-BD31-4B8C-83A1-F6EECF244321}">
                <p14:modId xmlns:p14="http://schemas.microsoft.com/office/powerpoint/2010/main" val="380184204"/>
              </p:ext>
            </p:extLst>
          </p:nvPr>
        </p:nvGraphicFramePr>
        <p:xfrm>
          <a:off x="3583260" y="1340768"/>
          <a:ext cx="5616624" cy="3980804"/>
        </p:xfrm>
        <a:graphic>
          <a:graphicData uri="http://schemas.openxmlformats.org/presentationml/2006/ole">
            <mc:AlternateContent xmlns:mc="http://schemas.openxmlformats.org/markup-compatibility/2006">
              <mc:Choice xmlns:v="urn:schemas-microsoft-com:vml" Requires="v">
                <p:oleObj spid="_x0000_s327705" name="Visio" r:id="rId4" imgW="4878593" imgH="3457471" progId="Visio.Drawing.11">
                  <p:embed/>
                </p:oleObj>
              </mc:Choice>
              <mc:Fallback>
                <p:oleObj name="Visio" r:id="rId4" imgW="4878593" imgH="3457471"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260" y="1340768"/>
                        <a:ext cx="5616624" cy="3980804"/>
                      </a:xfrm>
                      <a:prstGeom prst="rect">
                        <a:avLst/>
                      </a:prstGeom>
                      <a:noFill/>
                      <a:ln>
                        <a:noFill/>
                      </a:ln>
                      <a:effectLst/>
                    </p:spPr>
                  </p:pic>
                </p:oleObj>
              </mc:Fallback>
            </mc:AlternateContent>
          </a:graphicData>
        </a:graphic>
      </p:graphicFrame>
      <p:sp>
        <p:nvSpPr>
          <p:cNvPr id="3" name="Rectangle 2"/>
          <p:cNvSpPr/>
          <p:nvPr/>
        </p:nvSpPr>
        <p:spPr>
          <a:xfrm>
            <a:off x="137931" y="5557648"/>
            <a:ext cx="9649072" cy="1255728"/>
          </a:xfrm>
          <a:prstGeom prst="rect">
            <a:avLst/>
          </a:prstGeom>
        </p:spPr>
        <p:txBody>
          <a:bodyPr wrap="square">
            <a:spAutoFit/>
          </a:bodyPr>
          <a:lstStyle/>
          <a:p>
            <a:r>
              <a:rPr lang="en-US" sz="1400" dirty="0" smtClean="0">
                <a:latin typeface="+mn-lt"/>
              </a:rPr>
              <a:t> In Figure </a:t>
            </a:r>
            <a:r>
              <a:rPr lang="en-US" sz="1400" dirty="0">
                <a:latin typeface="+mn-lt"/>
              </a:rPr>
              <a:t>4.18, the common cathode of a seven-segment display is connected to the Y output of </a:t>
            </a:r>
            <a:r>
              <a:rPr lang="en-US" sz="1400" dirty="0" smtClean="0">
                <a:latin typeface="+mn-lt"/>
              </a:rPr>
              <a:t>the hex </a:t>
            </a:r>
            <a:r>
              <a:rPr lang="en-US" sz="1400" dirty="0">
                <a:latin typeface="+mn-lt"/>
              </a:rPr>
              <a:t>buffer chip 74HC367. </a:t>
            </a:r>
            <a:endParaRPr lang="en-US" sz="1400" dirty="0" smtClean="0">
              <a:latin typeface="+mn-lt"/>
            </a:endParaRPr>
          </a:p>
          <a:p>
            <a:r>
              <a:rPr lang="en-US" sz="1400" dirty="0" smtClean="0">
                <a:latin typeface="+mn-lt"/>
              </a:rPr>
              <a:t> The </a:t>
            </a:r>
            <a:r>
              <a:rPr lang="en-US" sz="1400" dirty="0">
                <a:latin typeface="+mn-lt"/>
              </a:rPr>
              <a:t>output low voltage (V</a:t>
            </a:r>
            <a:r>
              <a:rPr lang="en-US" sz="1400" baseline="-25000" dirty="0">
                <a:latin typeface="+mn-lt"/>
              </a:rPr>
              <a:t>OL</a:t>
            </a:r>
            <a:r>
              <a:rPr lang="en-US" sz="1400" dirty="0">
                <a:latin typeface="+mn-lt"/>
              </a:rPr>
              <a:t>) of a 74HC367 output pin (Y</a:t>
            </a:r>
            <a:r>
              <a:rPr lang="en-US" sz="1400" baseline="-25000" dirty="0">
                <a:latin typeface="+mn-lt"/>
              </a:rPr>
              <a:t>i</a:t>
            </a:r>
            <a:r>
              <a:rPr lang="en-US" sz="1400" dirty="0">
                <a:latin typeface="+mn-lt"/>
              </a:rPr>
              <a:t>, </a:t>
            </a:r>
            <a:r>
              <a:rPr lang="en-US" sz="1400" dirty="0" err="1">
                <a:latin typeface="+mn-lt"/>
              </a:rPr>
              <a:t>i</a:t>
            </a:r>
            <a:r>
              <a:rPr lang="en-US" sz="1400" dirty="0">
                <a:latin typeface="+mn-lt"/>
              </a:rPr>
              <a:t> </a:t>
            </a:r>
            <a:r>
              <a:rPr lang="en-US" sz="1400" dirty="0" smtClean="0">
                <a:latin typeface="+mn-lt"/>
              </a:rPr>
              <a:t>= </a:t>
            </a:r>
            <a:r>
              <a:rPr lang="en-US" sz="1400" dirty="0">
                <a:latin typeface="+mn-lt"/>
              </a:rPr>
              <a:t>0, . . . , 5</a:t>
            </a:r>
            <a:r>
              <a:rPr lang="en-US" sz="1400" dirty="0" smtClean="0">
                <a:latin typeface="+mn-lt"/>
              </a:rPr>
              <a:t>) is </a:t>
            </a:r>
            <a:r>
              <a:rPr lang="en-US" sz="1400" dirty="0">
                <a:latin typeface="+mn-lt"/>
              </a:rPr>
              <a:t>about 0.33 V when the output current (the current actually flowing into the pin) is larger than </a:t>
            </a:r>
            <a:r>
              <a:rPr lang="en-US" sz="1400" dirty="0" smtClean="0">
                <a:latin typeface="+mn-lt"/>
              </a:rPr>
              <a:t>a few </a:t>
            </a:r>
            <a:r>
              <a:rPr lang="en-US" sz="1400" dirty="0">
                <a:latin typeface="+mn-lt"/>
              </a:rPr>
              <a:t>mA. </a:t>
            </a:r>
            <a:endParaRPr lang="en-US" sz="1400" dirty="0" smtClean="0">
              <a:latin typeface="+mn-lt"/>
            </a:endParaRPr>
          </a:p>
          <a:p>
            <a:r>
              <a:rPr lang="en-US" sz="1400" dirty="0" smtClean="0">
                <a:latin typeface="+mn-lt"/>
              </a:rPr>
              <a:t> When </a:t>
            </a:r>
            <a:r>
              <a:rPr lang="en-US" sz="1400" dirty="0">
                <a:latin typeface="+mn-lt"/>
              </a:rPr>
              <a:t>a port B pin output voltage is high, an LED segment current will be about 3.33 </a:t>
            </a:r>
            <a:r>
              <a:rPr lang="en-US" sz="1400" dirty="0" smtClean="0">
                <a:latin typeface="+mn-lt"/>
              </a:rPr>
              <a:t>mA. Total </a:t>
            </a:r>
            <a:r>
              <a:rPr lang="en-US" sz="1400" dirty="0">
                <a:latin typeface="+mn-lt"/>
              </a:rPr>
              <a:t>current that flows into the Y</a:t>
            </a:r>
            <a:r>
              <a:rPr lang="en-US" sz="1400" baseline="-25000" dirty="0">
                <a:latin typeface="+mn-lt"/>
              </a:rPr>
              <a:t>i</a:t>
            </a:r>
            <a:r>
              <a:rPr lang="en-US" sz="1400" dirty="0">
                <a:latin typeface="+mn-lt"/>
              </a:rPr>
              <a:t> pin is about 23.3 mA </a:t>
            </a:r>
            <a:r>
              <a:rPr lang="en-US" sz="1400" dirty="0" smtClean="0">
                <a:latin typeface="+mn-lt"/>
              </a:rPr>
              <a:t>(= </a:t>
            </a:r>
            <a:r>
              <a:rPr lang="en-US" sz="1400" dirty="0">
                <a:latin typeface="+mn-lt"/>
              </a:rPr>
              <a:t>7 × 3.33) and </a:t>
            </a:r>
            <a:r>
              <a:rPr lang="en-US" sz="1400" dirty="0" smtClean="0">
                <a:latin typeface="+mn-lt"/>
              </a:rPr>
              <a:t>is within </a:t>
            </a:r>
            <a:r>
              <a:rPr lang="en-US" sz="1400" dirty="0">
                <a:latin typeface="+mn-lt"/>
              </a:rPr>
              <a:t>the rated value of the DC output current.</a:t>
            </a:r>
          </a:p>
        </p:txBody>
      </p:sp>
    </p:spTree>
    <p:extLst>
      <p:ext uri="{BB962C8B-B14F-4D97-AF65-F5344CB8AC3E}">
        <p14:creationId xmlns:p14="http://schemas.microsoft.com/office/powerpoint/2010/main" val="3220668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468313"/>
            <a:ext cx="6924675" cy="365125"/>
          </a:xfrm>
          <a:noFill/>
        </p:spPr>
        <p:txBody>
          <a:bodyPr>
            <a:normAutofit fontScale="90000"/>
          </a:bodyPr>
          <a:lstStyle/>
          <a:p>
            <a:pPr eaLnBrk="1" hangingPunct="1"/>
            <a:r>
              <a:rPr lang="en-US" sz="320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12" name="Text Box 4"/>
          <p:cNvSpPr txBox="1">
            <a:spLocks noChangeArrowheads="1"/>
          </p:cNvSpPr>
          <p:nvPr/>
        </p:nvSpPr>
        <p:spPr bwMode="auto">
          <a:xfrm>
            <a:off x="1741486" y="1412776"/>
            <a:ext cx="7944804" cy="646331"/>
          </a:xfrm>
          <a:prstGeom prst="rect">
            <a:avLst/>
          </a:prstGeom>
          <a:noFill/>
          <a:ln w="12700">
            <a:noFill/>
            <a:miter lim="800000"/>
            <a:headEnd type="none" w="sm" len="sm"/>
            <a:tailEnd type="none" w="sm" len="sm"/>
          </a:ln>
        </p:spPr>
        <p:txBody>
          <a:bodyPr wrap="none">
            <a:spAutoFit/>
          </a:bodyPr>
          <a:lstStyle/>
          <a:p>
            <a:pPr>
              <a:spcBef>
                <a:spcPct val="0"/>
              </a:spcBef>
              <a:buClrTx/>
              <a:buSzTx/>
              <a:buFontTx/>
              <a:buNone/>
              <a:defRPr/>
            </a:pPr>
            <a:r>
              <a:rPr lang="en-US" sz="1800" b="1" dirty="0">
                <a:latin typeface="+mn-lt"/>
              </a:rPr>
              <a:t>Solution:</a:t>
            </a:r>
            <a:r>
              <a:rPr lang="en-US" sz="1800" dirty="0">
                <a:latin typeface="+mn-lt"/>
              </a:rPr>
              <a:t> There are ten different pattern sequences and two adjacent sequences are</a:t>
            </a:r>
          </a:p>
          <a:p>
            <a:pPr>
              <a:spcBef>
                <a:spcPct val="0"/>
              </a:spcBef>
              <a:buClrTx/>
              <a:buSzTx/>
              <a:buFontTx/>
              <a:buNone/>
              <a:defRPr/>
            </a:pPr>
            <a:r>
              <a:rPr lang="en-US" sz="1800" dirty="0">
                <a:latin typeface="+mn-lt"/>
              </a:rPr>
              <a:t>offset by 1. The overlapping these sequences are shown in Figure 5.2. </a:t>
            </a:r>
            <a:endParaRPr lang="en-US" sz="1800" b="1" dirty="0">
              <a:latin typeface="+mn-lt"/>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2243145810"/>
              </p:ext>
            </p:extLst>
          </p:nvPr>
        </p:nvGraphicFramePr>
        <p:xfrm>
          <a:off x="2611436" y="2276872"/>
          <a:ext cx="5413015" cy="2304256"/>
        </p:xfrm>
        <a:graphic>
          <a:graphicData uri="http://schemas.openxmlformats.org/presentationml/2006/ole">
            <mc:AlternateContent xmlns:mc="http://schemas.openxmlformats.org/markup-compatibility/2006">
              <mc:Choice xmlns:v="urn:schemas-microsoft-com:vml" Requires="v">
                <p:oleObj spid="_x0000_s329750" name="Visio" r:id="rId4" imgW="5190206" imgH="2205759" progId="Visio.Drawing.11">
                  <p:embed/>
                </p:oleObj>
              </mc:Choice>
              <mc:Fallback>
                <p:oleObj name="Visio" r:id="rId4" imgW="5190206" imgH="220575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436" y="2276872"/>
                        <a:ext cx="5413015" cy="2304256"/>
                      </a:xfrm>
                      <a:prstGeom prst="rect">
                        <a:avLst/>
                      </a:prstGeom>
                      <a:noFill/>
                    </p:spPr>
                  </p:pic>
                </p:oleObj>
              </mc:Fallback>
            </mc:AlternateContent>
          </a:graphicData>
        </a:graphic>
      </p:graphicFrame>
      <p:sp>
        <p:nvSpPr>
          <p:cNvPr id="14" name="Text Box 7"/>
          <p:cNvSpPr txBox="1">
            <a:spLocks noChangeArrowheads="1"/>
          </p:cNvSpPr>
          <p:nvPr/>
        </p:nvSpPr>
        <p:spPr bwMode="auto">
          <a:xfrm>
            <a:off x="1914525" y="4830986"/>
            <a:ext cx="7861424" cy="923330"/>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defRPr/>
            </a:pPr>
            <a:r>
              <a:rPr lang="en-US" sz="1800" dirty="0">
                <a:latin typeface="+mn-lt"/>
              </a:rPr>
              <a:t>Let </a:t>
            </a:r>
            <a:r>
              <a:rPr lang="en-US" sz="1800" b="1" dirty="0" err="1">
                <a:latin typeface="+mn-lt"/>
              </a:rPr>
              <a:t>SegPat</a:t>
            </a:r>
            <a:r>
              <a:rPr lang="en-US" sz="1800" dirty="0">
                <a:latin typeface="+mn-lt"/>
              </a:rPr>
              <a:t>, </a:t>
            </a:r>
            <a:r>
              <a:rPr lang="en-US" sz="1800" b="1" dirty="0" err="1">
                <a:latin typeface="+mn-lt"/>
              </a:rPr>
              <a:t>i</a:t>
            </a:r>
            <a:r>
              <a:rPr lang="en-US" sz="1800" b="1" dirty="0">
                <a:latin typeface="+mn-lt"/>
              </a:rPr>
              <a:t>, j</a:t>
            </a:r>
            <a:r>
              <a:rPr lang="en-US" sz="1800" dirty="0">
                <a:latin typeface="+mn-lt"/>
              </a:rPr>
              <a:t>, and </a:t>
            </a:r>
            <a:r>
              <a:rPr lang="en-US" sz="1800" b="1" dirty="0">
                <a:latin typeface="+mn-lt"/>
              </a:rPr>
              <a:t>k</a:t>
            </a:r>
            <a:r>
              <a:rPr lang="en-US" sz="1800" dirty="0">
                <a:latin typeface="+mn-lt"/>
              </a:rPr>
              <a:t> represent the </a:t>
            </a:r>
            <a:r>
              <a:rPr lang="en-US" sz="1800" b="1" dirty="0">
                <a:latin typeface="+mn-lt"/>
              </a:rPr>
              <a:t>segment table </a:t>
            </a:r>
            <a:r>
              <a:rPr lang="en-US" sz="1800" dirty="0">
                <a:latin typeface="+mn-lt"/>
              </a:rPr>
              <a:t>of 15 segment patterns, the </a:t>
            </a:r>
            <a:r>
              <a:rPr lang="en-US" sz="1800" b="1" dirty="0">
                <a:latin typeface="+mn-lt"/>
              </a:rPr>
              <a:t>start </a:t>
            </a:r>
            <a:r>
              <a:rPr lang="en-US" sz="1800" b="1" dirty="0" smtClean="0">
                <a:latin typeface="+mn-lt"/>
              </a:rPr>
              <a:t>index </a:t>
            </a:r>
            <a:r>
              <a:rPr lang="en-US" sz="1800" dirty="0" smtClean="0">
                <a:latin typeface="+mn-lt"/>
              </a:rPr>
              <a:t>of </a:t>
            </a:r>
            <a:r>
              <a:rPr lang="en-US" sz="1800" dirty="0">
                <a:latin typeface="+mn-lt"/>
              </a:rPr>
              <a:t>the sequence to be displayed, the </a:t>
            </a:r>
            <a:r>
              <a:rPr lang="en-US" sz="1800" b="1" dirty="0">
                <a:latin typeface="+mn-lt"/>
              </a:rPr>
              <a:t>number of times </a:t>
            </a:r>
            <a:r>
              <a:rPr lang="en-US" sz="1800" dirty="0">
                <a:latin typeface="+mn-lt"/>
              </a:rPr>
              <a:t>of the current sequence </a:t>
            </a:r>
            <a:r>
              <a:rPr lang="en-US" sz="1800" dirty="0" smtClean="0">
                <a:latin typeface="+mn-lt"/>
              </a:rPr>
              <a:t>remained to </a:t>
            </a:r>
            <a:r>
              <a:rPr lang="en-US" sz="1800" dirty="0">
                <a:latin typeface="+mn-lt"/>
              </a:rPr>
              <a:t>be repeated, and </a:t>
            </a:r>
            <a:r>
              <a:rPr lang="en-US" sz="1800" b="1" dirty="0">
                <a:latin typeface="+mn-lt"/>
              </a:rPr>
              <a:t>the display to be lighted </a:t>
            </a:r>
            <a:r>
              <a:rPr lang="en-US" sz="1800" dirty="0">
                <a:latin typeface="+mn-lt"/>
              </a:rPr>
              <a:t>at the moment.</a:t>
            </a:r>
          </a:p>
        </p:txBody>
      </p:sp>
    </p:spTree>
    <p:extLst>
      <p:ext uri="{BB962C8B-B14F-4D97-AF65-F5344CB8AC3E}">
        <p14:creationId xmlns:p14="http://schemas.microsoft.com/office/powerpoint/2010/main" val="46592361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32656"/>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11" name="Text Box 4"/>
          <p:cNvSpPr txBox="1">
            <a:spLocks noChangeArrowheads="1"/>
          </p:cNvSpPr>
          <p:nvPr/>
        </p:nvSpPr>
        <p:spPr bwMode="auto">
          <a:xfrm>
            <a:off x="1567036" y="1201970"/>
            <a:ext cx="7651262" cy="5755422"/>
          </a:xfrm>
          <a:prstGeom prst="rect">
            <a:avLst/>
          </a:prstGeom>
          <a:noFill/>
          <a:ln w="12700">
            <a:noFill/>
            <a:miter lim="800000"/>
            <a:headEnd type="none" w="sm" len="sm"/>
            <a:tailEnd type="none" w="sm" len="sm"/>
          </a:ln>
        </p:spPr>
        <p:txBody>
          <a:bodyPr wrap="none">
            <a:spAutoFit/>
          </a:bodyPr>
          <a:lstStyle/>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#include "c:\cwHCS12\include\hcs12.h"</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#include "c:\cwHCS12\include\delay.h“ // include </a:t>
            </a:r>
            <a:r>
              <a:rPr lang="en-US" sz="1600" dirty="0" err="1">
                <a:latin typeface="+mn-lt"/>
              </a:rPr>
              <a:t>delay.c</a:t>
            </a:r>
            <a:r>
              <a:rPr lang="en-US" sz="1600" dirty="0">
                <a:latin typeface="+mn-lt"/>
              </a:rPr>
              <a:t> to the project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void SetClk8(void); // include </a:t>
            </a:r>
            <a:r>
              <a:rPr lang="en-US" sz="1600" dirty="0" err="1">
                <a:latin typeface="+mn-lt"/>
              </a:rPr>
              <a:t>SetClk.c</a:t>
            </a:r>
            <a:r>
              <a:rPr lang="en-US" sz="1600" dirty="0">
                <a:latin typeface="+mn-lt"/>
              </a:rPr>
              <a:t> to the project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unsigned char </a:t>
            </a:r>
            <a:r>
              <a:rPr lang="en-US" sz="1600" dirty="0" err="1">
                <a:latin typeface="+mn-lt"/>
              </a:rPr>
              <a:t>SegPat</a:t>
            </a:r>
            <a:r>
              <a:rPr lang="en-US" sz="1600" dirty="0">
                <a:latin typeface="+mn-lt"/>
              </a:rPr>
              <a:t>[16] 	=    {</a:t>
            </a:r>
            <a:r>
              <a:rPr lang="en-US" sz="1600" dirty="0">
                <a:solidFill>
                  <a:srgbClr val="FF0000"/>
                </a:solidFill>
                <a:latin typeface="+mn-lt"/>
              </a:rPr>
              <a:t>0x06,0x5B,0x4F,0x66,0x6D,0x7D,0x07,0x7F,0x67,0x3F</a:t>
            </a:r>
            <a:r>
              <a:rPr lang="en-US" sz="1600" dirty="0">
                <a:latin typeface="+mn-lt"/>
              </a:rPr>
              <a: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0x06,0x5B,0x4F,0x66,0x6D};</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unsigned char digit[6] 	= {</a:t>
            </a:r>
            <a:r>
              <a:rPr lang="en-US" sz="1600" dirty="0">
                <a:solidFill>
                  <a:srgbClr val="0070C0"/>
                </a:solidFill>
                <a:latin typeface="+mn-lt"/>
              </a:rPr>
              <a:t>0xFE,0xFD,0xFB,0xF7,0xEF,0xDF</a:t>
            </a:r>
            <a:r>
              <a:rPr lang="en-US" sz="1600" dirty="0">
                <a:latin typeface="+mn-lt"/>
              </a:rPr>
              <a: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void </a:t>
            </a:r>
            <a:r>
              <a:rPr lang="en-US" sz="1600" b="1" dirty="0">
                <a:latin typeface="+mn-lt"/>
              </a:rPr>
              <a:t>main</a:t>
            </a:r>
            <a:r>
              <a:rPr lang="en-US" sz="1600" dirty="0">
                <a:latin typeface="+mn-lt"/>
              </a:rPr>
              <a:t>(void)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a:t>
            </a:r>
            <a:r>
              <a:rPr lang="en-US" sz="1600" dirty="0" err="1">
                <a:latin typeface="+mn-lt"/>
              </a:rPr>
              <a:t>int</a:t>
            </a:r>
            <a:r>
              <a:rPr lang="en-US" sz="1600" dirty="0">
                <a:latin typeface="+mn-lt"/>
              </a:rPr>
              <a:t> </a:t>
            </a:r>
            <a:r>
              <a:rPr lang="en-US" sz="1600" dirty="0" err="1">
                <a:latin typeface="+mn-lt"/>
              </a:rPr>
              <a:t>i</a:t>
            </a:r>
            <a:r>
              <a:rPr lang="en-US" sz="1600" dirty="0">
                <a:latin typeface="+mn-lt"/>
              </a:rPr>
              <a:t>, j, k;</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SetClk8();	// set E clock frequency to 24 MHz</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a:t>
            </a:r>
            <a:r>
              <a:rPr lang="en-US" sz="1600" dirty="0">
                <a:solidFill>
                  <a:srgbClr val="FF0000"/>
                </a:solidFill>
                <a:latin typeface="+mn-lt"/>
              </a:rPr>
              <a:t>DDRB = 0xFF; //configure Port B for output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solidFill>
                  <a:srgbClr val="FF0000"/>
                </a:solidFill>
                <a:latin typeface="+mn-lt"/>
              </a:rPr>
              <a:t>    	DDRP = 0xFF; //configure Port P for output</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while(1)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for (</a:t>
            </a:r>
            <a:r>
              <a:rPr lang="en-US" sz="1600" dirty="0" err="1">
                <a:latin typeface="+mn-lt"/>
              </a:rPr>
              <a:t>i</a:t>
            </a:r>
            <a:r>
              <a:rPr lang="en-US" sz="1600" dirty="0">
                <a:latin typeface="+mn-lt"/>
              </a:rPr>
              <a:t> = 0; </a:t>
            </a:r>
            <a:r>
              <a:rPr lang="en-US" sz="1600" dirty="0" err="1">
                <a:latin typeface="+mn-lt"/>
              </a:rPr>
              <a:t>i</a:t>
            </a:r>
            <a:r>
              <a:rPr lang="en-US" sz="1600" dirty="0">
                <a:latin typeface="+mn-lt"/>
              </a:rPr>
              <a:t> &lt; 10; </a:t>
            </a:r>
            <a:r>
              <a:rPr lang="en-US" sz="1600" dirty="0" err="1">
                <a:latin typeface="+mn-lt"/>
              </a:rPr>
              <a:t>i</a:t>
            </a:r>
            <a:r>
              <a:rPr lang="en-US" sz="1600" dirty="0">
                <a:latin typeface="+mn-lt"/>
              </a:rPr>
              <a:t>++) { </a:t>
            </a:r>
            <a:r>
              <a:rPr lang="en-US" sz="1600" dirty="0" smtClean="0">
                <a:latin typeface="+mn-lt"/>
              </a:rPr>
              <a:t>			// </a:t>
            </a:r>
            <a:r>
              <a:rPr lang="en-US" sz="1600" dirty="0">
                <a:latin typeface="+mn-lt"/>
              </a:rPr>
              <a:t>pattern array start index</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for (j = 0; j &lt; 100; j++) { </a:t>
            </a:r>
            <a:r>
              <a:rPr lang="en-US" sz="1600" dirty="0" smtClean="0">
                <a:latin typeface="+mn-lt"/>
              </a:rPr>
              <a:t>	// </a:t>
            </a:r>
            <a:r>
              <a:rPr lang="en-US" sz="1600" dirty="0">
                <a:latin typeface="+mn-lt"/>
              </a:rPr>
              <a:t>repeat loop for each pattern sequence</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for (k = 0; k &lt; 6; k++) { // select the display # to be lighted</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a:t>
            </a:r>
            <a:r>
              <a:rPr lang="en-US" sz="1600" dirty="0">
                <a:solidFill>
                  <a:srgbClr val="FF0000"/>
                </a:solidFill>
                <a:latin typeface="+mn-lt"/>
              </a:rPr>
              <a:t>PTB 	= </a:t>
            </a:r>
            <a:r>
              <a:rPr lang="en-US" sz="1600" dirty="0" err="1">
                <a:solidFill>
                  <a:srgbClr val="FF0000"/>
                </a:solidFill>
                <a:latin typeface="+mn-lt"/>
              </a:rPr>
              <a:t>SegPat</a:t>
            </a:r>
            <a:r>
              <a:rPr lang="en-US" sz="1600" dirty="0">
                <a:solidFill>
                  <a:srgbClr val="FF0000"/>
                </a:solidFill>
                <a:latin typeface="+mn-lt"/>
              </a:rPr>
              <a:t>[</a:t>
            </a:r>
            <a:r>
              <a:rPr lang="en-US" sz="1600" dirty="0" err="1">
                <a:solidFill>
                  <a:srgbClr val="FF0000"/>
                </a:solidFill>
                <a:latin typeface="+mn-lt"/>
              </a:rPr>
              <a:t>i+k</a:t>
            </a:r>
            <a:r>
              <a:rPr lang="en-US" sz="1600" dirty="0">
                <a:solidFill>
                  <a:srgbClr val="FF0000"/>
                </a:solidFill>
                <a:latin typeface="+mn-lt"/>
              </a:rPr>
              <a:t>]; // output segment pattern</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solidFill>
                  <a:srgbClr val="FF0000"/>
                </a:solidFill>
                <a:latin typeface="+mn-lt"/>
              </a:rPr>
              <a:t>                    			PTP 	= digit[k];	// output digit select value</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delayby1ms(1);	// display one digit for 1 ms</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600" dirty="0">
                <a:latin typeface="+mn-lt"/>
              </a:rPr>
              <a:t>  </a:t>
            </a:r>
            <a:r>
              <a:rPr lang="en-US" sz="1100" dirty="0">
                <a:latin typeface="+mn-lt"/>
              </a:rPr>
              <a:t>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100" dirty="0">
                <a:latin typeface="+mn-lt"/>
              </a:rPr>
              <a:t>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100" dirty="0">
                <a:latin typeface="+mn-lt"/>
              </a:rPr>
              <a:t>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100" dirty="0">
                <a:latin typeface="+mn-lt"/>
              </a:rPr>
              <a:t>    	}</a:t>
            </a:r>
          </a:p>
          <a:p>
            <a:pPr>
              <a:spcBef>
                <a:spcPct val="0"/>
              </a:spcBef>
              <a:buClrTx/>
              <a:buSzTx/>
              <a:buFontTx/>
              <a:buNone/>
              <a:tabLst>
                <a:tab pos="233363" algn="l"/>
                <a:tab pos="569913" algn="l"/>
                <a:tab pos="914400" algn="l"/>
                <a:tab pos="1258888" algn="l"/>
                <a:tab pos="1604963" algn="l"/>
                <a:tab pos="1941513" algn="l"/>
                <a:tab pos="2286000" algn="l"/>
                <a:tab pos="2630488" algn="l"/>
              </a:tabLst>
              <a:defRPr/>
            </a:pPr>
            <a:r>
              <a:rPr lang="en-US" sz="1100" dirty="0">
                <a:latin typeface="+mn-lt"/>
              </a:rPr>
              <a:t>}</a:t>
            </a:r>
          </a:p>
        </p:txBody>
      </p:sp>
    </p:spTree>
    <p:extLst>
      <p:ext uri="{BB962C8B-B14F-4D97-AF65-F5344CB8AC3E}">
        <p14:creationId xmlns:p14="http://schemas.microsoft.com/office/powerpoint/2010/main" val="220024795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092" y="116632"/>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10" name="Text Box 4"/>
          <p:cNvSpPr txBox="1">
            <a:spLocks noChangeArrowheads="1"/>
          </p:cNvSpPr>
          <p:nvPr/>
        </p:nvSpPr>
        <p:spPr bwMode="auto">
          <a:xfrm>
            <a:off x="1279004" y="692696"/>
            <a:ext cx="8496944" cy="892552"/>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tabLst>
                <a:tab pos="457200" algn="l"/>
              </a:tabLst>
              <a:defRPr/>
            </a:pPr>
            <a:r>
              <a:rPr lang="en-US" sz="1800" b="1" dirty="0">
                <a:latin typeface="+mn-lt"/>
              </a:rPr>
              <a:t>Example </a:t>
            </a:r>
            <a:r>
              <a:rPr lang="en-US" sz="1800" b="1" dirty="0" smtClean="0">
                <a:latin typeface="+mn-lt"/>
              </a:rPr>
              <a:t>4:</a:t>
            </a:r>
            <a:r>
              <a:rPr lang="en-US" sz="1800" dirty="0">
                <a:latin typeface="+mn-lt"/>
              </a:rPr>
              <a:t> Write a program to perform keypad scanning and </a:t>
            </a:r>
            <a:r>
              <a:rPr lang="en-US" sz="1800" dirty="0" err="1">
                <a:latin typeface="+mn-lt"/>
              </a:rPr>
              <a:t>debouncing</a:t>
            </a:r>
            <a:r>
              <a:rPr lang="en-US" sz="1800" dirty="0">
                <a:latin typeface="+mn-lt"/>
              </a:rPr>
              <a:t> and return the ASCII code of the pressed key to the caller.</a:t>
            </a:r>
            <a:endParaRPr lang="en-US" sz="1600" b="1" dirty="0" smtClean="0">
              <a:latin typeface="+mn-lt"/>
            </a:endParaRPr>
          </a:p>
          <a:p>
            <a:pPr>
              <a:spcBef>
                <a:spcPct val="0"/>
              </a:spcBef>
              <a:buClrTx/>
              <a:buSzTx/>
              <a:buFontTx/>
              <a:buNone/>
              <a:tabLst>
                <a:tab pos="457200" algn="l"/>
              </a:tabLst>
              <a:defRPr/>
            </a:pPr>
            <a:r>
              <a:rPr lang="en-US" sz="1600" b="1" dirty="0" smtClean="0">
                <a:latin typeface="+mn-lt"/>
              </a:rPr>
              <a:t>Solution</a:t>
            </a:r>
            <a:r>
              <a:rPr lang="en-US" sz="1600" dirty="0">
                <a:latin typeface="+mn-lt"/>
              </a:rPr>
              <a:t>: </a:t>
            </a:r>
          </a:p>
        </p:txBody>
      </p:sp>
      <p:graphicFrame>
        <p:nvGraphicFramePr>
          <p:cNvPr id="9" name="Object 7"/>
          <p:cNvGraphicFramePr>
            <a:graphicFrameLocks noChangeAspect="1"/>
          </p:cNvGraphicFramePr>
          <p:nvPr>
            <p:extLst>
              <p:ext uri="{D42A27DB-BD31-4B8C-83A1-F6EECF244321}">
                <p14:modId xmlns:p14="http://schemas.microsoft.com/office/powerpoint/2010/main" val="2830054331"/>
              </p:ext>
            </p:extLst>
          </p:nvPr>
        </p:nvGraphicFramePr>
        <p:xfrm>
          <a:off x="1062980" y="2708920"/>
          <a:ext cx="4680520" cy="4069782"/>
        </p:xfrm>
        <a:graphic>
          <a:graphicData uri="http://schemas.openxmlformats.org/presentationml/2006/ole">
            <mc:AlternateContent xmlns:mc="http://schemas.openxmlformats.org/markup-compatibility/2006">
              <mc:Choice xmlns:v="urn:schemas-microsoft-com:vml" Requires="v">
                <p:oleObj spid="_x0000_s330766" name="Visio" r:id="rId4" imgW="3357696" imgH="3193915" progId="Visio.Drawing.11">
                  <p:embed/>
                </p:oleObj>
              </mc:Choice>
              <mc:Fallback>
                <p:oleObj name="Visio" r:id="rId4" imgW="3357696" imgH="319391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980" y="2708920"/>
                        <a:ext cx="4680520" cy="4069782"/>
                      </a:xfrm>
                      <a:prstGeom prst="rect">
                        <a:avLst/>
                      </a:prstGeom>
                      <a:solidFill>
                        <a:schemeClr val="bg1"/>
                      </a:solidFill>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2848102014"/>
              </p:ext>
            </p:extLst>
          </p:nvPr>
        </p:nvGraphicFramePr>
        <p:xfrm>
          <a:off x="5887516" y="1652630"/>
          <a:ext cx="3950976" cy="1775076"/>
        </p:xfrm>
        <a:graphic>
          <a:graphicData uri="http://schemas.openxmlformats.org/presentationml/2006/ole">
            <mc:AlternateContent xmlns:mc="http://schemas.openxmlformats.org/markup-compatibility/2006">
              <mc:Choice xmlns:v="urn:schemas-microsoft-com:vml" Requires="v">
                <p:oleObj spid="_x0000_s330767" name="Visio" r:id="rId6" imgW="3030847" imgH="1196054" progId="Visio.Drawing.11">
                  <p:embed/>
                </p:oleObj>
              </mc:Choice>
              <mc:Fallback>
                <p:oleObj name="Visio" r:id="rId6" imgW="3030847" imgH="119605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7516" y="1652630"/>
                        <a:ext cx="3950976" cy="1775076"/>
                      </a:xfrm>
                      <a:prstGeom prst="rect">
                        <a:avLst/>
                      </a:prstGeom>
                      <a:solidFill>
                        <a:schemeClr val="bg1"/>
                      </a:solidFill>
                    </p:spPr>
                  </p:pic>
                </p:oleObj>
              </mc:Fallback>
            </mc:AlternateContent>
          </a:graphicData>
        </a:graphic>
      </p:graphicFrame>
      <p:sp>
        <p:nvSpPr>
          <p:cNvPr id="13" name="Rectangle 12"/>
          <p:cNvSpPr/>
          <p:nvPr/>
        </p:nvSpPr>
        <p:spPr>
          <a:xfrm>
            <a:off x="1062980" y="1668896"/>
            <a:ext cx="3600400" cy="707886"/>
          </a:xfrm>
          <a:prstGeom prst="rect">
            <a:avLst/>
          </a:prstGeom>
        </p:spPr>
        <p:txBody>
          <a:bodyPr wrap="square">
            <a:spAutoFit/>
          </a:bodyPr>
          <a:lstStyle/>
          <a:p>
            <a:pPr marL="285750" indent="-285750">
              <a:buClr>
                <a:srgbClr val="FFC000"/>
              </a:buClr>
              <a:buFont typeface="Wingdings" panose="05000000000000000000" pitchFamily="2" charset="2"/>
              <a:buChar char="q"/>
            </a:pPr>
            <a:r>
              <a:rPr lang="en-US" sz="2000" b="1" dirty="0">
                <a:latin typeface="+mn-lt"/>
              </a:rPr>
              <a:t>Keypad </a:t>
            </a:r>
            <a:r>
              <a:rPr lang="en-US" sz="2000" b="1" dirty="0" smtClean="0">
                <a:latin typeface="+mn-lt"/>
              </a:rPr>
              <a:t>Circuitry with HCS12 (Recap </a:t>
            </a:r>
            <a:r>
              <a:rPr lang="en-US" sz="2000" b="1" dirty="0" smtClean="0">
                <a:latin typeface="+mn-lt"/>
                <a:sym typeface="Wingdings" panose="05000000000000000000" pitchFamily="2" charset="2"/>
              </a:rPr>
              <a:t>)</a:t>
            </a:r>
            <a:endParaRPr lang="en-US" sz="2000" b="1" dirty="0">
              <a:latin typeface="+mn-lt"/>
            </a:endParaRPr>
          </a:p>
        </p:txBody>
      </p:sp>
    </p:spTree>
    <p:extLst>
      <p:ext uri="{BB962C8B-B14F-4D97-AF65-F5344CB8AC3E}">
        <p14:creationId xmlns:p14="http://schemas.microsoft.com/office/powerpoint/2010/main" val="356923973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32656"/>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pic>
        <p:nvPicPr>
          <p:cNvPr id="3" name="Picture 2"/>
          <p:cNvPicPr>
            <a:picLocks noChangeAspect="1"/>
          </p:cNvPicPr>
          <p:nvPr/>
        </p:nvPicPr>
        <p:blipFill>
          <a:blip r:embed="rId3"/>
          <a:stretch>
            <a:fillRect/>
          </a:stretch>
        </p:blipFill>
        <p:spPr>
          <a:xfrm>
            <a:off x="1711325" y="1484313"/>
            <a:ext cx="7248772" cy="4974767"/>
          </a:xfrm>
          <a:prstGeom prst="rect">
            <a:avLst/>
          </a:prstGeom>
        </p:spPr>
      </p:pic>
    </p:spTree>
    <p:extLst>
      <p:ext uri="{BB962C8B-B14F-4D97-AF65-F5344CB8AC3E}">
        <p14:creationId xmlns:p14="http://schemas.microsoft.com/office/powerpoint/2010/main" val="191723653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32656"/>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dirty="0">
                <a:solidFill>
                  <a:srgbClr val="006633"/>
                </a:solidFill>
              </a:rPr>
              <a:t> The Embedded</a:t>
            </a:r>
          </a:p>
          <a:p>
            <a:pPr eaLnBrk="1" hangingPunct="1">
              <a:spcBef>
                <a:spcPct val="0"/>
              </a:spcBef>
              <a:buFont typeface="Wingdings" panose="05000000000000000000" pitchFamily="2" charset="2"/>
              <a:buNone/>
            </a:pPr>
            <a:r>
              <a:rPr lang="en-US" sz="1400" dirty="0">
                <a:solidFill>
                  <a:srgbClr val="006633"/>
                </a:solidFill>
              </a:rPr>
              <a:t>       Difference</a:t>
            </a:r>
          </a:p>
          <a:p>
            <a:pPr eaLnBrk="1" hangingPunct="1">
              <a:spcBef>
                <a:spcPts val="838"/>
              </a:spcBef>
              <a:buFont typeface="Wingdings" panose="05000000000000000000" pitchFamily="2" charset="2"/>
              <a:buNone/>
            </a:pPr>
            <a:r>
              <a:rPr lang="en-US" sz="1400" dirty="0">
                <a:solidFill>
                  <a:srgbClr val="006633"/>
                </a:solidFill>
              </a:rPr>
              <a:t> </a:t>
            </a:r>
            <a:r>
              <a:rPr lang="en-US" sz="1400" b="1" dirty="0">
                <a:solidFill>
                  <a:srgbClr val="006633"/>
                </a:solidFill>
              </a:rPr>
              <a:t>Examples</a:t>
            </a:r>
          </a:p>
        </p:txBody>
      </p:sp>
      <p:pic>
        <p:nvPicPr>
          <p:cNvPr id="4" name="Picture 3"/>
          <p:cNvPicPr>
            <a:picLocks noChangeAspect="1"/>
          </p:cNvPicPr>
          <p:nvPr/>
        </p:nvPicPr>
        <p:blipFill>
          <a:blip r:embed="rId3"/>
          <a:stretch>
            <a:fillRect/>
          </a:stretch>
        </p:blipFill>
        <p:spPr>
          <a:xfrm>
            <a:off x="1689340" y="980728"/>
            <a:ext cx="7078069" cy="5791702"/>
          </a:xfrm>
          <a:prstGeom prst="rect">
            <a:avLst/>
          </a:prstGeom>
        </p:spPr>
      </p:pic>
    </p:spTree>
    <p:extLst>
      <p:ext uri="{BB962C8B-B14F-4D97-AF65-F5344CB8AC3E}">
        <p14:creationId xmlns:p14="http://schemas.microsoft.com/office/powerpoint/2010/main" val="162075436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32656"/>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dirty="0">
                <a:solidFill>
                  <a:srgbClr val="006633"/>
                </a:solidFill>
              </a:rPr>
              <a:t> The Embedded</a:t>
            </a:r>
          </a:p>
          <a:p>
            <a:pPr eaLnBrk="1" hangingPunct="1">
              <a:spcBef>
                <a:spcPct val="0"/>
              </a:spcBef>
              <a:buFont typeface="Wingdings" panose="05000000000000000000" pitchFamily="2" charset="2"/>
              <a:buNone/>
            </a:pPr>
            <a:r>
              <a:rPr lang="en-US" sz="1400" dirty="0">
                <a:solidFill>
                  <a:srgbClr val="006633"/>
                </a:solidFill>
              </a:rPr>
              <a:t>       Difference</a:t>
            </a:r>
          </a:p>
          <a:p>
            <a:pPr eaLnBrk="1" hangingPunct="1">
              <a:spcBef>
                <a:spcPts val="838"/>
              </a:spcBef>
              <a:buFont typeface="Wingdings" panose="05000000000000000000" pitchFamily="2" charset="2"/>
              <a:buNone/>
            </a:pPr>
            <a:r>
              <a:rPr lang="en-US" sz="1400" dirty="0">
                <a:solidFill>
                  <a:srgbClr val="006633"/>
                </a:solidFill>
              </a:rPr>
              <a:t> </a:t>
            </a:r>
            <a:r>
              <a:rPr lang="en-US" sz="1400" b="1" dirty="0">
                <a:solidFill>
                  <a:srgbClr val="006633"/>
                </a:solidFill>
              </a:rPr>
              <a:t>Examples</a:t>
            </a:r>
          </a:p>
        </p:txBody>
      </p:sp>
      <p:pic>
        <p:nvPicPr>
          <p:cNvPr id="3" name="Picture 2"/>
          <p:cNvPicPr>
            <a:picLocks noChangeAspect="1"/>
          </p:cNvPicPr>
          <p:nvPr/>
        </p:nvPicPr>
        <p:blipFill>
          <a:blip r:embed="rId3"/>
          <a:stretch>
            <a:fillRect/>
          </a:stretch>
        </p:blipFill>
        <p:spPr>
          <a:xfrm>
            <a:off x="1702994" y="1484784"/>
            <a:ext cx="8144962" cy="5060119"/>
          </a:xfrm>
          <a:prstGeom prst="rect">
            <a:avLst/>
          </a:prstGeom>
        </p:spPr>
      </p:pic>
    </p:spTree>
    <p:extLst>
      <p:ext uri="{BB962C8B-B14F-4D97-AF65-F5344CB8AC3E}">
        <p14:creationId xmlns:p14="http://schemas.microsoft.com/office/powerpoint/2010/main" val="428644843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688" y="332656"/>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dirty="0">
                <a:solidFill>
                  <a:srgbClr val="006633"/>
                </a:solidFill>
              </a:rPr>
              <a:t> The Embedded</a:t>
            </a:r>
          </a:p>
          <a:p>
            <a:pPr eaLnBrk="1" hangingPunct="1">
              <a:spcBef>
                <a:spcPct val="0"/>
              </a:spcBef>
              <a:buFont typeface="Wingdings" panose="05000000000000000000" pitchFamily="2" charset="2"/>
              <a:buNone/>
            </a:pPr>
            <a:r>
              <a:rPr lang="en-US" sz="1400" dirty="0">
                <a:solidFill>
                  <a:srgbClr val="006633"/>
                </a:solidFill>
              </a:rPr>
              <a:t>       Difference</a:t>
            </a:r>
          </a:p>
          <a:p>
            <a:pPr eaLnBrk="1" hangingPunct="1">
              <a:spcBef>
                <a:spcPts val="838"/>
              </a:spcBef>
              <a:buFont typeface="Wingdings" panose="05000000000000000000" pitchFamily="2" charset="2"/>
              <a:buNone/>
            </a:pPr>
            <a:r>
              <a:rPr lang="en-US" sz="1400" dirty="0">
                <a:solidFill>
                  <a:srgbClr val="006633"/>
                </a:solidFill>
              </a:rPr>
              <a:t> </a:t>
            </a:r>
            <a:r>
              <a:rPr lang="en-US" sz="1400" b="1" dirty="0">
                <a:solidFill>
                  <a:srgbClr val="006633"/>
                </a:solidFill>
              </a:rPr>
              <a:t>Examples</a:t>
            </a:r>
          </a:p>
        </p:txBody>
      </p:sp>
      <p:pic>
        <p:nvPicPr>
          <p:cNvPr id="2" name="Picture 1"/>
          <p:cNvPicPr>
            <a:picLocks noChangeAspect="1"/>
          </p:cNvPicPr>
          <p:nvPr/>
        </p:nvPicPr>
        <p:blipFill>
          <a:blip r:embed="rId3"/>
          <a:stretch>
            <a:fillRect/>
          </a:stretch>
        </p:blipFill>
        <p:spPr>
          <a:xfrm>
            <a:off x="2071688" y="980728"/>
            <a:ext cx="6552132" cy="5925826"/>
          </a:xfrm>
          <a:prstGeom prst="rect">
            <a:avLst/>
          </a:prstGeom>
        </p:spPr>
      </p:pic>
    </p:spTree>
    <p:extLst>
      <p:ext uri="{BB962C8B-B14F-4D97-AF65-F5344CB8AC3E}">
        <p14:creationId xmlns:p14="http://schemas.microsoft.com/office/powerpoint/2010/main" val="369514896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2071092" y="399579"/>
            <a:ext cx="6924675" cy="365125"/>
          </a:xfrm>
          <a:noFill/>
        </p:spPr>
        <p:txBody>
          <a:bodyPr>
            <a:normAutofit fontScale="90000"/>
          </a:bodyPr>
          <a:lstStyle/>
          <a:p>
            <a:pPr eaLnBrk="1" hangingPunct="1"/>
            <a:r>
              <a:rPr lang="en-US" sz="3200" dirty="0" smtClean="0"/>
              <a:t>Examples</a:t>
            </a:r>
          </a:p>
        </p:txBody>
      </p:sp>
      <p:sp>
        <p:nvSpPr>
          <p:cNvPr id="150532"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50533" name="Text Box 5"/>
          <p:cNvSpPr txBox="1">
            <a:spLocks noChangeArrowheads="1"/>
          </p:cNvSpPr>
          <p:nvPr/>
        </p:nvSpPr>
        <p:spPr bwMode="auto">
          <a:xfrm>
            <a:off x="0" y="210820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a:t>
            </a:r>
            <a:r>
              <a:rPr lang="en-US" sz="1400" b="1">
                <a:solidFill>
                  <a:srgbClr val="006633"/>
                </a:solidFill>
              </a:rPr>
              <a:t>Examples</a:t>
            </a:r>
          </a:p>
        </p:txBody>
      </p:sp>
      <p:sp>
        <p:nvSpPr>
          <p:cNvPr id="10" name="Text Box 4"/>
          <p:cNvSpPr txBox="1">
            <a:spLocks noChangeArrowheads="1"/>
          </p:cNvSpPr>
          <p:nvPr/>
        </p:nvSpPr>
        <p:spPr bwMode="auto">
          <a:xfrm>
            <a:off x="1495028" y="1687309"/>
            <a:ext cx="8496944" cy="2831544"/>
          </a:xfrm>
          <a:prstGeom prst="rect">
            <a:avLst/>
          </a:prstGeom>
          <a:noFill/>
          <a:ln w="12700">
            <a:noFill/>
            <a:miter lim="800000"/>
            <a:headEnd type="none" w="sm" len="sm"/>
            <a:tailEnd type="none" w="sm" len="sm"/>
          </a:ln>
        </p:spPr>
        <p:txBody>
          <a:bodyPr wrap="square">
            <a:spAutoFit/>
          </a:bodyPr>
          <a:lstStyle/>
          <a:p>
            <a:pPr>
              <a:spcBef>
                <a:spcPct val="0"/>
              </a:spcBef>
              <a:buClrTx/>
              <a:buSzTx/>
              <a:buFontTx/>
              <a:buNone/>
              <a:tabLst>
                <a:tab pos="457200" algn="l"/>
              </a:tabLst>
              <a:defRPr/>
            </a:pPr>
            <a:r>
              <a:rPr lang="en-US" sz="1800" b="1" dirty="0">
                <a:latin typeface="+mn-lt"/>
              </a:rPr>
              <a:t>Example </a:t>
            </a:r>
            <a:r>
              <a:rPr lang="en-US" sz="1800" b="1" dirty="0" smtClean="0">
                <a:latin typeface="+mn-lt"/>
              </a:rPr>
              <a:t>4:</a:t>
            </a:r>
            <a:r>
              <a:rPr lang="en-US" sz="1800" dirty="0" smtClean="0">
                <a:latin typeface="+mn-lt"/>
              </a:rPr>
              <a:t> </a:t>
            </a:r>
            <a:r>
              <a:rPr lang="en-US" sz="1800" dirty="0">
                <a:latin typeface="+mn-lt"/>
              </a:rPr>
              <a:t>Write a program to </a:t>
            </a:r>
            <a:r>
              <a:rPr lang="en-US" sz="1800" dirty="0" smtClean="0">
                <a:latin typeface="+mn-lt"/>
              </a:rPr>
              <a:t>display 123456 on the </a:t>
            </a:r>
            <a:r>
              <a:rPr lang="en-US" sz="1800" dirty="0">
                <a:latin typeface="+mn-lt"/>
              </a:rPr>
              <a:t>seven-segment </a:t>
            </a:r>
          </a:p>
          <a:p>
            <a:pPr>
              <a:spcBef>
                <a:spcPct val="0"/>
              </a:spcBef>
              <a:buClrTx/>
              <a:buSzTx/>
              <a:buFontTx/>
              <a:buNone/>
              <a:tabLst>
                <a:tab pos="457200" algn="l"/>
              </a:tabLst>
              <a:defRPr/>
            </a:pPr>
            <a:r>
              <a:rPr lang="en-US" sz="1800" dirty="0">
                <a:latin typeface="+mn-lt"/>
              </a:rPr>
              <a:t>display circuit shown in Figure 4.18 from display </a:t>
            </a:r>
            <a:r>
              <a:rPr lang="en-US" sz="1800" dirty="0" smtClean="0">
                <a:latin typeface="+mn-lt"/>
              </a:rPr>
              <a:t>#5 </a:t>
            </a:r>
            <a:r>
              <a:rPr lang="en-US" sz="1800" dirty="0">
                <a:latin typeface="+mn-lt"/>
              </a:rPr>
              <a:t>to </a:t>
            </a:r>
            <a:r>
              <a:rPr lang="en-US" sz="1800" dirty="0" smtClean="0">
                <a:latin typeface="+mn-lt"/>
              </a:rPr>
              <a:t>#0 </a:t>
            </a:r>
            <a:r>
              <a:rPr lang="en-US" sz="1800" dirty="0">
                <a:latin typeface="+mn-lt"/>
              </a:rPr>
              <a:t>and repeat </a:t>
            </a:r>
            <a:r>
              <a:rPr lang="en-US" sz="1800" dirty="0" smtClean="0">
                <a:latin typeface="+mn-lt"/>
              </a:rPr>
              <a:t>this </a:t>
            </a:r>
            <a:r>
              <a:rPr lang="en-US" sz="1800" dirty="0">
                <a:latin typeface="+mn-lt"/>
              </a:rPr>
              <a:t>pattern </a:t>
            </a:r>
          </a:p>
          <a:p>
            <a:pPr>
              <a:spcBef>
                <a:spcPct val="0"/>
              </a:spcBef>
              <a:buClrTx/>
              <a:buSzTx/>
              <a:buFontTx/>
              <a:buNone/>
              <a:tabLst>
                <a:tab pos="457200" algn="l"/>
              </a:tabLst>
              <a:defRPr/>
            </a:pPr>
            <a:r>
              <a:rPr lang="en-US" sz="1800" dirty="0">
                <a:latin typeface="+mn-lt"/>
              </a:rPr>
              <a:t>lasting for 600 </a:t>
            </a:r>
            <a:r>
              <a:rPr lang="en-US" sz="1800" dirty="0" err="1" smtClean="0">
                <a:latin typeface="+mn-lt"/>
              </a:rPr>
              <a:t>ms</a:t>
            </a:r>
            <a:endParaRPr lang="en-US" sz="1800" dirty="0" smtClean="0">
              <a:latin typeface="+mn-lt"/>
            </a:endParaRPr>
          </a:p>
          <a:p>
            <a:pPr>
              <a:spcBef>
                <a:spcPct val="0"/>
              </a:spcBef>
              <a:buClrTx/>
              <a:buSzTx/>
              <a:buFontTx/>
              <a:buNone/>
              <a:tabLst>
                <a:tab pos="457200" algn="l"/>
              </a:tabLst>
              <a:defRPr/>
            </a:pPr>
            <a:r>
              <a:rPr lang="en-US" sz="1800" b="1" dirty="0">
                <a:latin typeface="+mn-lt"/>
              </a:rPr>
              <a:t>Example </a:t>
            </a:r>
            <a:r>
              <a:rPr lang="en-US" sz="1800" b="1" dirty="0" smtClean="0">
                <a:latin typeface="+mn-lt"/>
              </a:rPr>
              <a:t>5:  </a:t>
            </a:r>
            <a:r>
              <a:rPr lang="en-US" sz="1800" dirty="0">
                <a:latin typeface="+mn-lt"/>
              </a:rPr>
              <a:t>Write </a:t>
            </a:r>
            <a:r>
              <a:rPr lang="en-US" sz="1800" dirty="0" smtClean="0">
                <a:latin typeface="+mn-lt"/>
              </a:rPr>
              <a:t>a C program to </a:t>
            </a:r>
            <a:r>
              <a:rPr lang="en-US" sz="1800" dirty="0">
                <a:latin typeface="+mn-lt"/>
              </a:rPr>
              <a:t>rotate the stepper motor </a:t>
            </a:r>
            <a:r>
              <a:rPr lang="en-US" sz="1800" dirty="0" smtClean="0">
                <a:latin typeface="+mn-lt"/>
              </a:rPr>
              <a:t>using </a:t>
            </a:r>
            <a:r>
              <a:rPr lang="en-US" sz="1800" dirty="0">
                <a:latin typeface="+mn-lt"/>
              </a:rPr>
              <a:t>the full-step sequence, in the counterclockwise direction </a:t>
            </a:r>
          </a:p>
          <a:p>
            <a:pPr>
              <a:spcBef>
                <a:spcPct val="0"/>
              </a:spcBef>
              <a:buClrTx/>
              <a:buSzTx/>
              <a:buFontTx/>
              <a:buNone/>
              <a:tabLst>
                <a:tab pos="457200" algn="l"/>
              </a:tabLst>
              <a:defRPr/>
            </a:pPr>
            <a:r>
              <a:rPr lang="en-US" sz="1800" b="1" dirty="0">
                <a:latin typeface="+mn-lt"/>
              </a:rPr>
              <a:t>Example </a:t>
            </a:r>
            <a:r>
              <a:rPr lang="en-US" sz="1800" b="1" dirty="0" smtClean="0">
                <a:latin typeface="+mn-lt"/>
              </a:rPr>
              <a:t>6:  </a:t>
            </a:r>
            <a:r>
              <a:rPr lang="en-US" sz="1800" dirty="0">
                <a:latin typeface="+mn-lt"/>
              </a:rPr>
              <a:t>Write a C program to rotate the stepper motor </a:t>
            </a:r>
            <a:r>
              <a:rPr lang="en-US" sz="1800" dirty="0" smtClean="0">
                <a:latin typeface="+mn-lt"/>
              </a:rPr>
              <a:t>in </a:t>
            </a:r>
            <a:r>
              <a:rPr lang="en-US" sz="1800" dirty="0">
                <a:latin typeface="+mn-lt"/>
              </a:rPr>
              <a:t>the counterclockwise direction using the half-step sequence </a:t>
            </a:r>
            <a:endParaRPr lang="en-US" sz="1800" dirty="0" smtClean="0">
              <a:latin typeface="+mn-lt"/>
            </a:endParaRPr>
          </a:p>
          <a:p>
            <a:pPr>
              <a:spcBef>
                <a:spcPct val="0"/>
              </a:spcBef>
              <a:buClrTx/>
              <a:buSzTx/>
              <a:buFontTx/>
              <a:buNone/>
              <a:tabLst>
                <a:tab pos="457200" algn="l"/>
              </a:tabLst>
              <a:defRPr/>
            </a:pPr>
            <a:r>
              <a:rPr lang="en-US" sz="1800" b="1" dirty="0">
                <a:latin typeface="+mn-lt"/>
              </a:rPr>
              <a:t>Example </a:t>
            </a:r>
            <a:r>
              <a:rPr lang="en-US" sz="1800" b="1" dirty="0" smtClean="0">
                <a:latin typeface="+mn-lt"/>
              </a:rPr>
              <a:t>7:  </a:t>
            </a:r>
            <a:r>
              <a:rPr lang="en-US" sz="1800" dirty="0">
                <a:latin typeface="+mn-lt"/>
              </a:rPr>
              <a:t>Write a C program to rotate the stepper motor </a:t>
            </a:r>
            <a:r>
              <a:rPr lang="en-US" sz="1800" dirty="0" smtClean="0">
                <a:latin typeface="+mn-lt"/>
              </a:rPr>
              <a:t>clockwise using </a:t>
            </a:r>
            <a:r>
              <a:rPr lang="en-US" sz="1800" dirty="0">
                <a:latin typeface="+mn-lt"/>
              </a:rPr>
              <a:t>the full-step </a:t>
            </a:r>
            <a:r>
              <a:rPr lang="en-US" sz="1800" dirty="0" smtClean="0">
                <a:latin typeface="+mn-lt"/>
              </a:rPr>
              <a:t>sequence.</a:t>
            </a:r>
            <a:endParaRPr lang="en-US" sz="1800" dirty="0">
              <a:latin typeface="+mn-lt"/>
            </a:endParaRPr>
          </a:p>
          <a:p>
            <a:pPr>
              <a:spcBef>
                <a:spcPct val="0"/>
              </a:spcBef>
              <a:buClrTx/>
              <a:buSzTx/>
              <a:buFontTx/>
              <a:buNone/>
              <a:tabLst>
                <a:tab pos="457200" algn="l"/>
              </a:tabLst>
              <a:defRPr/>
            </a:pPr>
            <a:r>
              <a:rPr lang="en-US" sz="1600" b="1" dirty="0" smtClean="0">
                <a:latin typeface="+mn-lt"/>
              </a:rPr>
              <a:t>Solution</a:t>
            </a:r>
            <a:r>
              <a:rPr lang="en-US" sz="1600" dirty="0">
                <a:latin typeface="+mn-lt"/>
              </a:rPr>
              <a:t>: </a:t>
            </a:r>
            <a:r>
              <a:rPr lang="en-US" sz="1600" dirty="0" smtClean="0">
                <a:latin typeface="+mn-lt"/>
              </a:rPr>
              <a:t>Homework </a:t>
            </a:r>
            <a:r>
              <a:rPr lang="en-US" sz="1600" dirty="0" smtClean="0">
                <a:latin typeface="+mn-lt"/>
                <a:sym typeface="Wingdings" panose="05000000000000000000" pitchFamily="2" charset="2"/>
              </a:rPr>
              <a:t></a:t>
            </a:r>
            <a:endParaRPr lang="en-US" sz="1600" dirty="0">
              <a:latin typeface="+mn-lt"/>
            </a:endParaRPr>
          </a:p>
        </p:txBody>
      </p:sp>
    </p:spTree>
    <p:extLst>
      <p:ext uri="{BB962C8B-B14F-4D97-AF65-F5344CB8AC3E}">
        <p14:creationId xmlns:p14="http://schemas.microsoft.com/office/powerpoint/2010/main" val="154596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4499" name="Rectangle 3"/>
          <p:cNvSpPr>
            <a:spLocks noGrp="1" noChangeArrowheads="1"/>
          </p:cNvSpPr>
          <p:nvPr>
            <p:ph sz="quarter" idx="1"/>
          </p:nvPr>
        </p:nvSpPr>
        <p:spPr>
          <a:xfrm>
            <a:off x="2071688" y="1412875"/>
            <a:ext cx="7831137" cy="4600575"/>
          </a:xfrm>
        </p:spPr>
        <p:txBody>
          <a:bodyPr>
            <a:normAutofit fontScale="92500" lnSpcReduction="20000"/>
          </a:bodyPr>
          <a:lstStyle/>
          <a:p>
            <a:pPr marL="466725" indent="-466725" eaLnBrk="1" hangingPunct="1">
              <a:buFont typeface="Arial" charset="0"/>
              <a:buChar char="•"/>
              <a:defRPr/>
            </a:pPr>
            <a:r>
              <a:rPr lang="en-US" b="1" dirty="0"/>
              <a:t>Numerical constants</a:t>
            </a:r>
          </a:p>
          <a:p>
            <a:pPr marL="793750" lvl="1" indent="-466725" eaLnBrk="1" hangingPunct="1">
              <a:buFont typeface="Arial" charset="0"/>
              <a:buChar char="–"/>
              <a:defRPr/>
            </a:pPr>
            <a:r>
              <a:rPr lang="en-US" dirty="0"/>
              <a:t>Long integer constants are specified with an ending</a:t>
            </a:r>
            <a:r>
              <a:rPr lang="en-US" dirty="0">
                <a:solidFill>
                  <a:srgbClr val="FF0000"/>
                </a:solidFill>
              </a:rPr>
              <a:t> </a:t>
            </a:r>
            <a:r>
              <a:rPr lang="en-US" b="1" dirty="0" smtClean="0">
                <a:solidFill>
                  <a:srgbClr val="FF0000"/>
                </a:solidFill>
              </a:rPr>
              <a:t>L</a:t>
            </a:r>
            <a:endParaRPr lang="en-US" b="1" dirty="0">
              <a:solidFill>
                <a:srgbClr val="FF0000"/>
              </a:solidFill>
            </a:endParaRP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long </a:t>
            </a:r>
            <a:r>
              <a:rPr lang="en-US" dirty="0" smtClean="0">
                <a:latin typeface="Arial;Symbol;Arial;Courier"/>
              </a:rPr>
              <a:t>var1 </a:t>
            </a:r>
            <a:r>
              <a:rPr lang="en-US" dirty="0">
                <a:latin typeface="Arial;Symbol;Arial;Courier"/>
              </a:rPr>
              <a:t>= </a:t>
            </a:r>
            <a:r>
              <a:rPr lang="en-US" dirty="0" smtClean="0">
                <a:latin typeface="Arial;Symbol;Arial;Courier"/>
              </a:rPr>
              <a:t>11L</a:t>
            </a:r>
            <a:r>
              <a:rPr lang="en-US" dirty="0">
                <a:latin typeface="Arial;Symbol;Arial;Courier"/>
              </a:rPr>
              <a:t>;</a:t>
            </a:r>
          </a:p>
          <a:p>
            <a:pPr marL="793750" lvl="1" indent="-466725" eaLnBrk="1" hangingPunct="1">
              <a:buFont typeface="Arial" charset="0"/>
              <a:buChar char="–"/>
              <a:defRPr/>
            </a:pPr>
            <a:r>
              <a:rPr lang="en-US" dirty="0"/>
              <a:t>Unsigned integer constants are specified with an ending </a:t>
            </a:r>
            <a:r>
              <a:rPr lang="en-US" b="1" dirty="0" smtClean="0">
                <a:solidFill>
                  <a:srgbClr val="FF0000"/>
                </a:solidFill>
              </a:rPr>
              <a:t>u </a:t>
            </a: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unsigned </a:t>
            </a:r>
            <a:r>
              <a:rPr lang="en-US" dirty="0" err="1">
                <a:latin typeface="Arial;Symbol;Arial;Courier"/>
              </a:rPr>
              <a:t>int</a:t>
            </a:r>
            <a:r>
              <a:rPr lang="en-US" dirty="0">
                <a:latin typeface="Arial;Symbol;Arial;Courier"/>
              </a:rPr>
              <a:t> </a:t>
            </a:r>
            <a:r>
              <a:rPr lang="en-US" dirty="0" smtClean="0">
                <a:latin typeface="Arial;Symbol;Arial;Courier"/>
              </a:rPr>
              <a:t>var2 </a:t>
            </a:r>
            <a:r>
              <a:rPr lang="en-US" dirty="0">
                <a:latin typeface="Arial;Symbol;Arial;Courier"/>
              </a:rPr>
              <a:t>= </a:t>
            </a:r>
            <a:r>
              <a:rPr lang="en-US" dirty="0" smtClean="0">
                <a:latin typeface="Arial;Symbol;Arial;Courier"/>
              </a:rPr>
              <a:t>5u</a:t>
            </a:r>
            <a:r>
              <a:rPr lang="en-US" dirty="0">
                <a:latin typeface="Arial;Symbol;Arial;Courier"/>
              </a:rPr>
              <a:t>;</a:t>
            </a:r>
          </a:p>
          <a:p>
            <a:pPr marL="793750" lvl="1" indent="-466725" eaLnBrk="1" hangingPunct="1">
              <a:buFont typeface="Arial" charset="0"/>
              <a:buChar char="–"/>
              <a:defRPr/>
            </a:pPr>
            <a:r>
              <a:rPr lang="en-US" dirty="0"/>
              <a:t>Floating point values should contain a decimal point, </a:t>
            </a:r>
          </a:p>
          <a:p>
            <a:pPr marL="1146175" lvl="2" indent="-466725" eaLnBrk="1" hangingPunct="1">
              <a:buFont typeface="Arial" charset="0"/>
              <a:buChar char="•"/>
              <a:defRPr/>
            </a:pPr>
            <a:r>
              <a:rPr lang="en-US" b="1" dirty="0" smtClean="0"/>
              <a:t>Example:</a:t>
            </a:r>
            <a:r>
              <a:rPr lang="en-US" dirty="0" smtClean="0"/>
              <a:t> </a:t>
            </a:r>
            <a:r>
              <a:rPr lang="en-US" dirty="0" smtClean="0">
                <a:latin typeface="Arial;Symbol;Arial;Courier"/>
              </a:rPr>
              <a:t>float var3 </a:t>
            </a:r>
            <a:r>
              <a:rPr lang="en-US" dirty="0">
                <a:latin typeface="Arial;Symbol;Arial;Courier"/>
              </a:rPr>
              <a:t>= </a:t>
            </a:r>
            <a:r>
              <a:rPr lang="en-US" dirty="0" smtClean="0">
                <a:latin typeface="Arial;Symbol;Arial;Courier"/>
              </a:rPr>
              <a:t>2.;</a:t>
            </a:r>
            <a:endParaRPr lang="en-US" dirty="0">
              <a:latin typeface="Arial;Symbol;Arial;Courier"/>
            </a:endParaRPr>
          </a:p>
          <a:p>
            <a:pPr marL="793750" lvl="1" indent="-466725" eaLnBrk="1" hangingPunct="1">
              <a:buFont typeface="Arial" charset="0"/>
              <a:buChar char="–"/>
              <a:defRPr/>
            </a:pPr>
            <a:r>
              <a:rPr lang="en-US" dirty="0" smtClean="0"/>
              <a:t>Floating point values </a:t>
            </a:r>
            <a:r>
              <a:rPr lang="en-US" dirty="0"/>
              <a:t>may be written with mantissa and exponent, </a:t>
            </a:r>
          </a:p>
          <a:p>
            <a:pPr marL="1146175" lvl="2" indent="-466725" eaLnBrk="1" hangingPunct="1">
              <a:buFont typeface="Arial" charset="0"/>
              <a:buChar char="•"/>
              <a:defRPr/>
            </a:pPr>
            <a:r>
              <a:rPr lang="en-US" b="1" dirty="0" smtClean="0"/>
              <a:t>Example:</a:t>
            </a:r>
            <a:r>
              <a:rPr lang="en-US" dirty="0" smtClean="0"/>
              <a:t> </a:t>
            </a:r>
            <a:r>
              <a:rPr lang="en-US" dirty="0">
                <a:latin typeface="Arial;Symbol;Arial;Courier"/>
              </a:rPr>
              <a:t>float </a:t>
            </a:r>
            <a:r>
              <a:rPr lang="en-US" dirty="0" smtClean="0">
                <a:latin typeface="Arial;Symbol;Arial;Courier"/>
              </a:rPr>
              <a:t>var4 </a:t>
            </a:r>
            <a:r>
              <a:rPr lang="en-US" dirty="0">
                <a:latin typeface="Arial;Symbol;Arial;Courier"/>
              </a:rPr>
              <a:t>= </a:t>
            </a:r>
            <a:r>
              <a:rPr lang="en-US" dirty="0" smtClean="0">
                <a:latin typeface="Arial;Symbol;Arial;Courier"/>
              </a:rPr>
              <a:t>0.4e-5;</a:t>
            </a:r>
            <a:endParaRPr lang="en-US" dirty="0">
              <a:latin typeface="Arial;Symbol;Arial;Courier"/>
            </a:endParaRPr>
          </a:p>
          <a:p>
            <a:pPr marL="466725" indent="-466725" eaLnBrk="1" hangingPunct="1">
              <a:buFont typeface="Arial" charset="0"/>
              <a:buChar char="•"/>
              <a:defRPr/>
            </a:pPr>
            <a:r>
              <a:rPr lang="en-US" dirty="0"/>
              <a:t>The suffixes may be </a:t>
            </a:r>
            <a:r>
              <a:rPr lang="en-US" dirty="0" smtClean="0"/>
              <a:t>omitted, but </a:t>
            </a:r>
            <a:r>
              <a:rPr lang="en-US" dirty="0"/>
              <a:t>this might sometimes result </a:t>
            </a:r>
            <a:r>
              <a:rPr lang="en-US" dirty="0" smtClean="0"/>
              <a:t>to </a:t>
            </a:r>
            <a:r>
              <a:rPr lang="en-US" dirty="0"/>
              <a:t>an </a:t>
            </a:r>
            <a:r>
              <a:rPr lang="en-US" dirty="0" smtClean="0"/>
              <a:t>error</a:t>
            </a:r>
            <a:endParaRPr lang="en-US" b="1" dirty="0"/>
          </a:p>
        </p:txBody>
      </p:sp>
      <p:sp>
        <p:nvSpPr>
          <p:cNvPr id="286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8677"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95300" y="277813"/>
            <a:ext cx="8912225" cy="703262"/>
          </a:xfrm>
        </p:spPr>
        <p:txBody>
          <a:bodyPr/>
          <a:lstStyle/>
          <a:p>
            <a:pPr eaLnBrk="1" hangingPunct="1"/>
            <a:r>
              <a:rPr lang="en-US" sz="3800" smtClean="0"/>
              <a:t>References</a:t>
            </a:r>
          </a:p>
        </p:txBody>
      </p:sp>
      <p:sp>
        <p:nvSpPr>
          <p:cNvPr id="154627" name="Rectangle 3"/>
          <p:cNvSpPr>
            <a:spLocks noGrp="1" noChangeArrowheads="1"/>
          </p:cNvSpPr>
          <p:nvPr>
            <p:ph sz="quarter" idx="1"/>
          </p:nvPr>
        </p:nvSpPr>
        <p:spPr>
          <a:xfrm>
            <a:off x="495300" y="1484337"/>
            <a:ext cx="8912225" cy="4752975"/>
          </a:xfrm>
        </p:spPr>
        <p:txBody>
          <a:bodyPr/>
          <a:lstStyle/>
          <a:p>
            <a:pPr eaLnBrk="1" hangingPunct="1"/>
            <a:r>
              <a:rPr lang="en-US" dirty="0" smtClean="0"/>
              <a:t>C Programming Language (2nd Edition) </a:t>
            </a:r>
          </a:p>
          <a:p>
            <a:pPr lvl="2" eaLnBrk="1" hangingPunct="1"/>
            <a:r>
              <a:rPr lang="en-US" dirty="0" smtClean="0"/>
              <a:t>Brian W. Kernighan and Dennis M. Ritchie; Prentice Hall</a:t>
            </a:r>
          </a:p>
          <a:p>
            <a:pPr eaLnBrk="1" hangingPunct="1"/>
            <a:r>
              <a:rPr lang="en-US" dirty="0" smtClean="0"/>
              <a:t>First Steps with Embedded Systems </a:t>
            </a:r>
          </a:p>
          <a:p>
            <a:pPr lvl="2" eaLnBrk="1" hangingPunct="1"/>
            <a:r>
              <a:rPr lang="en-US" dirty="0" smtClean="0"/>
              <a:t>Byte Craft Limited</a:t>
            </a:r>
          </a:p>
          <a:p>
            <a:pPr eaLnBrk="1" hangingPunct="1"/>
            <a:r>
              <a:rPr lang="en-US" dirty="0" smtClean="0"/>
              <a:t>C Programming for Embedded Systems </a:t>
            </a:r>
          </a:p>
          <a:p>
            <a:pPr lvl="2" eaLnBrk="1" hangingPunct="1"/>
            <a:r>
              <a:rPr lang="en-US" dirty="0" smtClean="0"/>
              <a:t>Kirk </a:t>
            </a:r>
            <a:r>
              <a:rPr lang="en-US" dirty="0" err="1" smtClean="0"/>
              <a:t>Zurell</a:t>
            </a:r>
            <a:r>
              <a:rPr lang="en-US" dirty="0" smtClean="0"/>
              <a:t>; R&amp;D Books</a:t>
            </a:r>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9699" name="Rectangle 3"/>
          <p:cNvSpPr>
            <a:spLocks noGrp="1" noChangeArrowheads="1"/>
          </p:cNvSpPr>
          <p:nvPr>
            <p:ph sz="quarter" idx="1"/>
          </p:nvPr>
        </p:nvSpPr>
        <p:spPr>
          <a:xfrm>
            <a:off x="2071688" y="1412875"/>
            <a:ext cx="7831137" cy="4445000"/>
          </a:xfrm>
        </p:spPr>
        <p:txBody>
          <a:bodyPr/>
          <a:lstStyle/>
          <a:p>
            <a:pPr marL="466725" indent="-466725" eaLnBrk="1" hangingPunct="1"/>
            <a:r>
              <a:rPr lang="en-US" b="1" smtClean="0"/>
              <a:t>Symbolic definition of Constants</a:t>
            </a:r>
          </a:p>
          <a:p>
            <a:pPr marL="793750" lvl="1" indent="-466725" eaLnBrk="1" hangingPunct="1">
              <a:buFont typeface="Wingdings" panose="05000000000000000000" pitchFamily="2" charset="2"/>
              <a:buChar char="§"/>
            </a:pPr>
            <a:r>
              <a:rPr lang="en-US" smtClean="0"/>
              <a:t>Symbolic constants are defined with the pre-processor directive </a:t>
            </a:r>
            <a:r>
              <a:rPr lang="en-US" b="1" smtClean="0"/>
              <a:t>#define</a:t>
            </a:r>
          </a:p>
          <a:p>
            <a:pPr marL="1146175" lvl="2" indent="-466725" eaLnBrk="1" hangingPunct="1"/>
            <a:r>
              <a:rPr lang="en-US" b="1" smtClean="0"/>
              <a:t>Example:</a:t>
            </a:r>
            <a:r>
              <a:rPr lang="en-US" smtClean="0"/>
              <a:t>		</a:t>
            </a:r>
          </a:p>
          <a:p>
            <a:pPr marL="466725" indent="-466725" eaLnBrk="1" hangingPunct="1">
              <a:buFont typeface="Wingdings" panose="05000000000000000000" pitchFamily="2" charset="2"/>
              <a:buNone/>
            </a:pPr>
            <a:r>
              <a:rPr lang="en-US" smtClean="0"/>
              <a:t>			</a:t>
            </a:r>
            <a:r>
              <a:rPr lang="en-US" sz="2200" smtClean="0"/>
              <a:t>#define MAX 350</a:t>
            </a:r>
          </a:p>
          <a:p>
            <a:pPr marL="466725" indent="-466725" eaLnBrk="1" hangingPunct="1">
              <a:buFont typeface="Wingdings" panose="05000000000000000000" pitchFamily="2" charset="2"/>
              <a:buNone/>
            </a:pPr>
            <a:r>
              <a:rPr lang="en-US" sz="2200" smtClean="0"/>
              <a:t>			#define TEXT “Embedded Systems”</a:t>
            </a:r>
          </a:p>
          <a:p>
            <a:pPr marL="793750" lvl="1" indent="-466725" eaLnBrk="1" hangingPunct="1">
              <a:buFont typeface="Wingdings" panose="05000000000000000000" pitchFamily="2" charset="2"/>
              <a:buChar char="§"/>
            </a:pPr>
            <a:r>
              <a:rPr lang="en-US" smtClean="0">
                <a:solidFill>
                  <a:srgbClr val="FF0000"/>
                </a:solidFill>
              </a:rPr>
              <a:t>It is recommended to define a symbolic constant for each constant value for improved readability</a:t>
            </a:r>
          </a:p>
          <a:p>
            <a:pPr marL="466725" indent="-466725" eaLnBrk="1" hangingPunct="1"/>
            <a:endParaRPr lang="en-US" smtClean="0"/>
          </a:p>
        </p:txBody>
      </p:sp>
      <p:sp>
        <p:nvSpPr>
          <p:cNvPr id="297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9701"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0723" name="Rectangle 3"/>
          <p:cNvSpPr>
            <a:spLocks noGrp="1" noChangeArrowheads="1"/>
          </p:cNvSpPr>
          <p:nvPr>
            <p:ph sz="quarter" idx="1"/>
          </p:nvPr>
        </p:nvSpPr>
        <p:spPr>
          <a:xfrm>
            <a:off x="2071688" y="1412875"/>
            <a:ext cx="7559675" cy="4587875"/>
          </a:xfrm>
        </p:spPr>
        <p:txBody>
          <a:bodyPr/>
          <a:lstStyle/>
          <a:p>
            <a:pPr marL="466725" indent="-466725" eaLnBrk="1" hangingPunct="1"/>
            <a:r>
              <a:rPr lang="en-US" sz="2600" b="1" smtClean="0"/>
              <a:t>Symbolic definition (#define) vs. const</a:t>
            </a:r>
          </a:p>
          <a:p>
            <a:pPr marL="793750" lvl="1" indent="-466725" eaLnBrk="1" hangingPunct="1">
              <a:buFont typeface="Wingdings" panose="05000000000000000000" pitchFamily="2" charset="2"/>
              <a:buChar char="§"/>
            </a:pPr>
            <a:r>
              <a:rPr lang="en-US" sz="2300" smtClean="0"/>
              <a:t>constants declared with </a:t>
            </a:r>
            <a:r>
              <a:rPr lang="en-US" sz="2300" b="1" smtClean="0"/>
              <a:t>const</a:t>
            </a:r>
            <a:r>
              <a:rPr lang="en-US" sz="2300" smtClean="0"/>
              <a:t> are stored in ROM - </a:t>
            </a:r>
            <a:r>
              <a:rPr lang="en-US" sz="2300" smtClean="0">
                <a:solidFill>
                  <a:srgbClr val="FF0000"/>
                </a:solidFill>
              </a:rPr>
              <a:t>disadvantage</a:t>
            </a:r>
          </a:p>
          <a:p>
            <a:pPr marL="793750" lvl="1" indent="-466725" eaLnBrk="1" hangingPunct="1">
              <a:buFont typeface="Wingdings" panose="05000000000000000000" pitchFamily="2" charset="2"/>
              <a:buChar char="§"/>
            </a:pPr>
            <a:r>
              <a:rPr lang="en-US" sz="2300" smtClean="0"/>
              <a:t>constants declared with </a:t>
            </a:r>
            <a:r>
              <a:rPr lang="en-US" sz="2300" b="1" smtClean="0"/>
              <a:t>const </a:t>
            </a:r>
            <a:r>
              <a:rPr lang="en-US" sz="2300" smtClean="0"/>
              <a:t>are visible in debuggers - </a:t>
            </a:r>
            <a:r>
              <a:rPr lang="en-US" sz="2300" smtClean="0">
                <a:solidFill>
                  <a:srgbClr val="0070C0"/>
                </a:solidFill>
              </a:rPr>
              <a:t>advantage</a:t>
            </a:r>
            <a:endParaRPr lang="en-US" sz="2300" smtClean="0"/>
          </a:p>
          <a:p>
            <a:pPr marL="793750" lvl="1" indent="-466725" eaLnBrk="1" hangingPunct="1">
              <a:buFont typeface="Wingdings" panose="05000000000000000000" pitchFamily="2" charset="2"/>
              <a:buChar char="§"/>
            </a:pPr>
            <a:r>
              <a:rPr lang="en-US" sz="2300" smtClean="0"/>
              <a:t>symbolic constants do not take up space in ROM, but are not visible in debuggers; </a:t>
            </a:r>
          </a:p>
          <a:p>
            <a:pPr marL="793750" lvl="1" indent="-466725" eaLnBrk="1" hangingPunct="1">
              <a:buFont typeface="Wingdings" panose="05000000000000000000" pitchFamily="2" charset="2"/>
              <a:buChar char="§"/>
            </a:pPr>
            <a:r>
              <a:rPr lang="en-US" sz="2300" smtClean="0"/>
              <a:t>Symbolic constants are recommended for embedded systems where ROM memory is critical </a:t>
            </a:r>
            <a:endParaRPr lang="en-US" sz="2300" b="1" smtClean="0"/>
          </a:p>
        </p:txBody>
      </p:sp>
      <p:sp>
        <p:nvSpPr>
          <p:cNvPr id="307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0725"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2071688" y="468313"/>
            <a:ext cx="6924675" cy="603250"/>
          </a:xfrm>
        </p:spPr>
        <p:txBody>
          <a:bodyPr>
            <a:normAutofit fontScale="90000"/>
          </a:bodyPr>
          <a:lstStyle/>
          <a:p>
            <a:pPr eaLnBrk="1" hangingPunct="1">
              <a:defRPr/>
            </a:pPr>
            <a:r>
              <a:rPr lang="en-US" dirty="0" smtClean="0"/>
              <a:t>Why </a:t>
            </a:r>
            <a:r>
              <a:rPr lang="en-US" dirty="0"/>
              <a:t>C?</a:t>
            </a:r>
          </a:p>
        </p:txBody>
      </p:sp>
      <p:sp>
        <p:nvSpPr>
          <p:cNvPr id="293890" name="Rectangle 2"/>
          <p:cNvSpPr>
            <a:spLocks noGrp="1" noChangeArrowheads="1"/>
          </p:cNvSpPr>
          <p:nvPr>
            <p:ph sz="quarter" idx="1"/>
          </p:nvPr>
        </p:nvSpPr>
        <p:spPr>
          <a:xfrm>
            <a:off x="2071688" y="1412875"/>
            <a:ext cx="7559675" cy="4308475"/>
          </a:xfrm>
        </p:spPr>
        <p:txBody>
          <a:bodyPr>
            <a:normAutofit fontScale="85000" lnSpcReduction="10000"/>
          </a:bodyPr>
          <a:lstStyle/>
          <a:p>
            <a:pPr marL="466725" indent="-466725" eaLnBrk="1" hangingPunct="1">
              <a:buFont typeface="Arial" charset="0"/>
              <a:buChar char="•"/>
              <a:defRPr/>
            </a:pPr>
            <a:r>
              <a:rPr lang="en-US" b="1" dirty="0" smtClean="0"/>
              <a:t>The </a:t>
            </a:r>
            <a:r>
              <a:rPr lang="en-US" b="1" dirty="0"/>
              <a:t>language </a:t>
            </a:r>
            <a:r>
              <a:rPr lang="en-US" b="1" dirty="0" smtClean="0"/>
              <a:t>suitable </a:t>
            </a:r>
            <a:r>
              <a:rPr lang="en-US" b="1" dirty="0"/>
              <a:t>for embedded </a:t>
            </a:r>
            <a:r>
              <a:rPr lang="en-US" b="1" dirty="0" smtClean="0"/>
              <a:t>systems</a:t>
            </a:r>
            <a:endParaRPr lang="en-US" dirty="0"/>
          </a:p>
          <a:p>
            <a:pPr marL="466725" indent="-466725" eaLnBrk="1" hangingPunct="1">
              <a:buFont typeface="Wingdings" pitchFamily="2" charset="2"/>
              <a:buChar char="l"/>
              <a:defRPr/>
            </a:pPr>
            <a:endParaRPr lang="en-US" dirty="0" smtClean="0"/>
          </a:p>
          <a:p>
            <a:pPr marL="466725" indent="-466725" eaLnBrk="1" hangingPunct="1">
              <a:buFont typeface="Wingdings" pitchFamily="2" charset="2"/>
              <a:buChar char="§"/>
              <a:defRPr/>
            </a:pPr>
            <a:r>
              <a:rPr lang="en-US" dirty="0" smtClean="0"/>
              <a:t>Microcontrollers accept </a:t>
            </a:r>
            <a:r>
              <a:rPr lang="en-US" dirty="0"/>
              <a:t>instructions in </a:t>
            </a:r>
            <a:r>
              <a:rPr lang="en-US" dirty="0" smtClean="0"/>
              <a:t>machine </a:t>
            </a:r>
            <a:r>
              <a:rPr lang="en-US" dirty="0"/>
              <a:t>code</a:t>
            </a:r>
          </a:p>
          <a:p>
            <a:pPr marL="466725" indent="-466725" eaLnBrk="1" hangingPunct="1">
              <a:buFont typeface="Wingdings" pitchFamily="2" charset="2"/>
              <a:buChar char="§"/>
              <a:defRPr/>
            </a:pPr>
            <a:r>
              <a:rPr lang="en-US" dirty="0" smtClean="0"/>
              <a:t>All software: assembly</a:t>
            </a:r>
            <a:r>
              <a:rPr lang="en-US" dirty="0"/>
              <a:t>, C, C</a:t>
            </a:r>
            <a:r>
              <a:rPr lang="en-US" dirty="0" smtClean="0"/>
              <a:t>++, Java </a:t>
            </a:r>
            <a:r>
              <a:rPr lang="en-US" dirty="0"/>
              <a:t>must </a:t>
            </a:r>
            <a:r>
              <a:rPr lang="en-US" dirty="0" smtClean="0"/>
              <a:t>be </a:t>
            </a:r>
            <a:r>
              <a:rPr lang="en-US" dirty="0"/>
              <a:t>translated into machine code in order to be executed by the </a:t>
            </a:r>
            <a:r>
              <a:rPr lang="en-US" dirty="0" smtClean="0"/>
              <a:t>CPU</a:t>
            </a:r>
          </a:p>
          <a:p>
            <a:pPr marL="466725" indent="-466725" eaLnBrk="1" hangingPunct="1">
              <a:buFont typeface="Wingdings" pitchFamily="2" charset="2"/>
              <a:buChar char="§"/>
              <a:defRPr/>
            </a:pPr>
            <a:r>
              <a:rPr lang="en-US" dirty="0" smtClean="0"/>
              <a:t>Interpretation of machine code by the engineer is error prone and time consuming</a:t>
            </a:r>
            <a:endParaRPr lang="en-US" dirty="0"/>
          </a:p>
          <a:p>
            <a:pPr marL="466725" indent="-466725" eaLnBrk="1" hangingPunct="1">
              <a:buFont typeface="Wingdings" pitchFamily="2" charset="2"/>
              <a:buChar char="§"/>
              <a:defRPr/>
            </a:pPr>
            <a:r>
              <a:rPr lang="en-US" dirty="0" smtClean="0"/>
              <a:t>Efficiency of the programming language: embedded </a:t>
            </a:r>
            <a:r>
              <a:rPr lang="en-US" dirty="0"/>
              <a:t>processors have limited processor power and </a:t>
            </a:r>
            <a:r>
              <a:rPr lang="en-US" dirty="0" smtClean="0"/>
              <a:t>limited available memory</a:t>
            </a:r>
          </a:p>
        </p:txBody>
      </p:sp>
      <p:sp>
        <p:nvSpPr>
          <p:cNvPr id="14340"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4341"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7571" name="Rectangle 3"/>
          <p:cNvSpPr>
            <a:spLocks noGrp="1" noChangeArrowheads="1"/>
          </p:cNvSpPr>
          <p:nvPr>
            <p:ph sz="quarter" idx="1"/>
          </p:nvPr>
        </p:nvSpPr>
        <p:spPr>
          <a:xfrm>
            <a:off x="1665288" y="1412875"/>
            <a:ext cx="8072437" cy="4659313"/>
          </a:xfrm>
        </p:spPr>
        <p:txBody>
          <a:bodyPr>
            <a:normAutofit fontScale="92500" lnSpcReduction="10000"/>
          </a:bodyPr>
          <a:lstStyle/>
          <a:p>
            <a:pPr eaLnBrk="1" hangingPunct="1">
              <a:buFont typeface="Wingdings" panose="05000000000000000000" pitchFamily="2" charset="2"/>
              <a:buChar char="q"/>
              <a:defRPr/>
            </a:pPr>
            <a:r>
              <a:rPr lang="en-US" b="1" dirty="0" smtClean="0"/>
              <a:t>Variables </a:t>
            </a:r>
            <a:r>
              <a:rPr lang="en-US" dirty="0" smtClean="0"/>
              <a:t>- characterized by:</a:t>
            </a:r>
            <a:endParaRPr lang="en-US" dirty="0"/>
          </a:p>
          <a:p>
            <a:pPr marL="793750" lvl="1" indent="-466725" eaLnBrk="1" hangingPunct="1">
              <a:buFont typeface="Wingdings" pitchFamily="2" charset="2"/>
              <a:buChar char="§"/>
              <a:defRPr/>
            </a:pPr>
            <a:r>
              <a:rPr lang="en-US" sz="2500" dirty="0"/>
              <a:t>value</a:t>
            </a:r>
          </a:p>
          <a:p>
            <a:pPr marL="793750" lvl="1" indent="-466725" eaLnBrk="1" hangingPunct="1">
              <a:buFont typeface="Wingdings" pitchFamily="2" charset="2"/>
              <a:buChar char="§"/>
              <a:defRPr/>
            </a:pPr>
            <a:r>
              <a:rPr lang="en-US" sz="2500" dirty="0"/>
              <a:t>address</a:t>
            </a:r>
          </a:p>
          <a:p>
            <a:pPr marL="793750" lvl="1" indent="-466725" eaLnBrk="1" hangingPunct="1">
              <a:buFont typeface="Wingdings" pitchFamily="2" charset="2"/>
              <a:buChar char="§"/>
              <a:defRPr/>
            </a:pPr>
            <a:r>
              <a:rPr lang="en-US" sz="2500" dirty="0"/>
              <a:t>attribute (modifier)</a:t>
            </a:r>
          </a:p>
          <a:p>
            <a:pPr marL="793750" lvl="1" indent="-466725" eaLnBrk="1" hangingPunct="1">
              <a:buFont typeface="Wingdings" pitchFamily="2" charset="2"/>
              <a:buChar char="§"/>
              <a:defRPr/>
            </a:pPr>
            <a:r>
              <a:rPr lang="en-US" sz="2500" dirty="0"/>
              <a:t>type</a:t>
            </a:r>
          </a:p>
          <a:p>
            <a:pPr marL="793750" lvl="1" indent="-466725" eaLnBrk="1" hangingPunct="1">
              <a:buFont typeface="Wingdings" pitchFamily="2" charset="2"/>
              <a:buChar char="§"/>
              <a:defRPr/>
            </a:pPr>
            <a:r>
              <a:rPr lang="en-US" sz="2500" dirty="0" smtClean="0"/>
              <a:t>Lifetime</a:t>
            </a:r>
          </a:p>
          <a:p>
            <a:pPr marL="793750" lvl="1" indent="-466725" eaLnBrk="1" hangingPunct="1">
              <a:buFont typeface="Wingdings" pitchFamily="2" charset="2"/>
              <a:buNone/>
              <a:defRPr/>
            </a:pPr>
            <a:endParaRPr lang="en-US" sz="2400" i="1" dirty="0" smtClean="0"/>
          </a:p>
          <a:p>
            <a:pPr marL="793750" lvl="1" indent="-466725" eaLnBrk="1" hangingPunct="1">
              <a:buFont typeface="Wingdings" pitchFamily="2" charset="2"/>
              <a:buNone/>
              <a:defRPr/>
            </a:pPr>
            <a:r>
              <a:rPr lang="en-US" sz="2400" i="1" dirty="0" smtClean="0"/>
              <a:t>[class] [modifier] [type] &lt;name&gt; [, &lt;name1&gt;][,…]</a:t>
            </a:r>
          </a:p>
          <a:p>
            <a:pPr lvl="1" eaLnBrk="1" hangingPunct="1">
              <a:buFont typeface="Arial" charset="0"/>
              <a:buChar char="–"/>
              <a:defRPr/>
            </a:pPr>
            <a:endParaRPr lang="en-US" sz="2400" dirty="0" smtClean="0"/>
          </a:p>
          <a:p>
            <a:pPr lvl="1" eaLnBrk="1" hangingPunct="1">
              <a:buFont typeface="Arial" charset="0"/>
              <a:buChar char="–"/>
              <a:defRPr/>
            </a:pPr>
            <a:r>
              <a:rPr lang="en-US" sz="2500" dirty="0" smtClean="0"/>
              <a:t>When the compiler comes across a variable declaration it checks that the variable has not previously been declared and then allocates an appropriately sized block of RAM</a:t>
            </a:r>
            <a:endParaRPr lang="en-US" sz="2500" dirty="0"/>
          </a:p>
          <a:p>
            <a:pPr marL="466725" indent="-466725" eaLnBrk="1" hangingPunct="1">
              <a:buFont typeface="Arial" charset="0"/>
              <a:buChar char="•"/>
              <a:defRPr/>
            </a:pPr>
            <a:endParaRPr lang="en-US" b="1" dirty="0"/>
          </a:p>
        </p:txBody>
      </p:sp>
      <p:sp>
        <p:nvSpPr>
          <p:cNvPr id="317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1749"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8595" name="Rectangle 3"/>
          <p:cNvSpPr>
            <a:spLocks noGrp="1" noChangeArrowheads="1"/>
          </p:cNvSpPr>
          <p:nvPr>
            <p:ph sz="quarter" idx="1"/>
          </p:nvPr>
        </p:nvSpPr>
        <p:spPr>
          <a:xfrm>
            <a:off x="1665288" y="1412875"/>
            <a:ext cx="8143875" cy="4802188"/>
          </a:xfrm>
        </p:spPr>
        <p:txBody>
          <a:bodyPr>
            <a:normAutofit fontScale="70000" lnSpcReduction="20000"/>
          </a:bodyPr>
          <a:lstStyle/>
          <a:p>
            <a:pPr eaLnBrk="1" hangingPunct="1">
              <a:buFont typeface="Wingdings" panose="05000000000000000000" pitchFamily="2" charset="2"/>
              <a:buChar char="q"/>
              <a:defRPr/>
            </a:pPr>
            <a:r>
              <a:rPr lang="en-US" b="1" dirty="0"/>
              <a:t>Variables</a:t>
            </a:r>
          </a:p>
          <a:p>
            <a:pPr marL="793750" lvl="1" indent="-466725" eaLnBrk="1" hangingPunct="1">
              <a:buFont typeface="Arial" charset="0"/>
              <a:buChar char="–"/>
              <a:defRPr/>
            </a:pPr>
            <a:r>
              <a:rPr lang="en-US" dirty="0"/>
              <a:t>The modifier can be one of:</a:t>
            </a:r>
          </a:p>
          <a:p>
            <a:pPr marL="1146175" lvl="2" indent="-466725" eaLnBrk="1" hangingPunct="1">
              <a:buFont typeface="Wingdings" pitchFamily="2" charset="2"/>
              <a:buChar char="§"/>
              <a:defRPr/>
            </a:pPr>
            <a:r>
              <a:rPr lang="en-US" b="1" dirty="0"/>
              <a:t>volatile</a:t>
            </a:r>
          </a:p>
          <a:p>
            <a:pPr marL="1146175" lvl="2" indent="-466725" eaLnBrk="1" hangingPunct="1">
              <a:buFont typeface="Wingdings" pitchFamily="2" charset="2"/>
              <a:buChar char="§"/>
              <a:defRPr/>
            </a:pPr>
            <a:r>
              <a:rPr lang="en-US" b="1" dirty="0" smtClean="0"/>
              <a:t>Const</a:t>
            </a:r>
            <a:endParaRPr lang="en-US" b="1" dirty="0"/>
          </a:p>
          <a:p>
            <a:pPr marL="793750" lvl="1" indent="-466725" eaLnBrk="1" hangingPunct="1">
              <a:buFont typeface="Arial" charset="0"/>
              <a:buChar char="–"/>
              <a:defRPr/>
            </a:pPr>
            <a:endParaRPr lang="en-US" b="1" dirty="0" smtClean="0"/>
          </a:p>
          <a:p>
            <a:pPr marL="793750" lvl="1" indent="-466725" eaLnBrk="1" hangingPunct="1">
              <a:buFont typeface="Arial" charset="0"/>
              <a:buChar char="–"/>
              <a:defRPr/>
            </a:pPr>
            <a:r>
              <a:rPr lang="en-US" b="1" dirty="0" smtClean="0">
                <a:solidFill>
                  <a:srgbClr val="FF0000"/>
                </a:solidFill>
              </a:rPr>
              <a:t>Volatile</a:t>
            </a:r>
            <a:endParaRPr lang="en-US" b="1" dirty="0">
              <a:solidFill>
                <a:srgbClr val="FF0000"/>
              </a:solidFill>
            </a:endParaRPr>
          </a:p>
          <a:p>
            <a:pPr marL="1146175" lvl="2" indent="-466725" eaLnBrk="1" hangingPunct="1">
              <a:buFont typeface="Arial" charset="0"/>
              <a:buChar char="•"/>
              <a:defRPr/>
            </a:pPr>
            <a:r>
              <a:rPr lang="en-US" dirty="0"/>
              <a:t>volatile</a:t>
            </a:r>
            <a:r>
              <a:rPr lang="en-US" i="1" dirty="0"/>
              <a:t> &lt;type&gt; &lt;name&gt;</a:t>
            </a:r>
            <a:endParaRPr lang="en-US" b="1" dirty="0"/>
          </a:p>
          <a:p>
            <a:pPr marL="793750" lvl="1" indent="-466725" eaLnBrk="1" hangingPunct="1">
              <a:buFont typeface="Wingdings" pitchFamily="2" charset="2"/>
              <a:buChar char="§"/>
              <a:defRPr/>
            </a:pPr>
            <a:r>
              <a:rPr lang="en-US" dirty="0" smtClean="0"/>
              <a:t>directs the compiler not to perform certain optimizations on an object because that object can have its value altered in ways beyond the control of the compiler</a:t>
            </a:r>
          </a:p>
          <a:p>
            <a:pPr marL="793750" lvl="1" indent="-466725" eaLnBrk="1" hangingPunct="1">
              <a:buFont typeface="Wingdings" pitchFamily="2" charset="2"/>
              <a:buChar char="§"/>
              <a:defRPr/>
            </a:pPr>
            <a:r>
              <a:rPr lang="en-US" dirty="0" smtClean="0"/>
              <a:t>must </a:t>
            </a:r>
            <a:r>
              <a:rPr lang="en-US" dirty="0"/>
              <a:t>always be read from its original location and is not kept in a register at any time</a:t>
            </a:r>
          </a:p>
          <a:p>
            <a:pPr marL="793750" lvl="1" indent="-466725" eaLnBrk="1" hangingPunct="1">
              <a:buFont typeface="Wingdings" pitchFamily="2" charset="2"/>
              <a:buChar char="§"/>
              <a:defRPr/>
            </a:pPr>
            <a:r>
              <a:rPr lang="en-US" dirty="0"/>
              <a:t>compiler optimizations are not available, therefore it must be used only if </a:t>
            </a:r>
            <a:r>
              <a:rPr lang="en-US" dirty="0" smtClean="0"/>
              <a:t>necessary</a:t>
            </a:r>
          </a:p>
          <a:p>
            <a:pPr marL="793750" lvl="1" indent="-466725" eaLnBrk="1" hangingPunct="1">
              <a:buFont typeface="Wingdings" pitchFamily="2" charset="2"/>
              <a:buChar char="§"/>
              <a:defRPr/>
            </a:pPr>
            <a:r>
              <a:rPr lang="en-US" dirty="0" smtClean="0"/>
              <a:t>useful for controlling </a:t>
            </a:r>
            <a:r>
              <a:rPr lang="en-US" dirty="0" smtClean="0">
                <a:solidFill>
                  <a:srgbClr val="FF0000"/>
                </a:solidFill>
              </a:rPr>
              <a:t>access to memory-mapped device registers</a:t>
            </a:r>
            <a:r>
              <a:rPr lang="en-US" dirty="0" smtClean="0"/>
              <a:t>, as well as for providing </a:t>
            </a:r>
            <a:r>
              <a:rPr lang="en-US" dirty="0" smtClean="0">
                <a:solidFill>
                  <a:srgbClr val="FF0000"/>
                </a:solidFill>
              </a:rPr>
              <a:t>reliable access to memory locations</a:t>
            </a:r>
            <a:r>
              <a:rPr lang="en-US" dirty="0" smtClean="0"/>
              <a:t> used by asynchronous processes</a:t>
            </a:r>
          </a:p>
        </p:txBody>
      </p:sp>
      <p:sp>
        <p:nvSpPr>
          <p:cNvPr id="327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2773"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39619" name="Rectangle 3"/>
          <p:cNvSpPr>
            <a:spLocks noGrp="1" noChangeArrowheads="1"/>
          </p:cNvSpPr>
          <p:nvPr>
            <p:ph sz="quarter" idx="1"/>
          </p:nvPr>
        </p:nvSpPr>
        <p:spPr>
          <a:xfrm>
            <a:off x="1593850" y="1412875"/>
            <a:ext cx="8037513" cy="4673600"/>
          </a:xfrm>
        </p:spPr>
        <p:txBody>
          <a:bodyPr>
            <a:normAutofit lnSpcReduction="10000"/>
          </a:bodyPr>
          <a:lstStyle/>
          <a:p>
            <a:pPr eaLnBrk="1" hangingPunct="1">
              <a:buFont typeface="Wingdings" panose="05000000000000000000" pitchFamily="2" charset="2"/>
              <a:buChar char="q"/>
              <a:defRPr/>
            </a:pPr>
            <a:r>
              <a:rPr lang="en-US" b="1" dirty="0"/>
              <a:t>Const</a:t>
            </a:r>
          </a:p>
          <a:p>
            <a:pPr marL="793750" lvl="1" indent="-466725" eaLnBrk="1" hangingPunct="1">
              <a:buFont typeface="Arial" charset="0"/>
              <a:buChar char="–"/>
              <a:defRPr/>
            </a:pPr>
            <a:r>
              <a:rPr lang="en-US" sz="3000" dirty="0"/>
              <a:t>const </a:t>
            </a:r>
            <a:r>
              <a:rPr lang="en-US" sz="3000" i="1" dirty="0"/>
              <a:t>&lt;type&gt; &lt;name&gt;</a:t>
            </a:r>
            <a:endParaRPr lang="en-US" sz="3000" b="1" dirty="0"/>
          </a:p>
          <a:p>
            <a:pPr marL="793750" lvl="1" indent="-466725" eaLnBrk="1" hangingPunct="1">
              <a:buFont typeface="Wingdings" pitchFamily="2" charset="2"/>
              <a:buChar char="§"/>
              <a:defRPr/>
            </a:pPr>
            <a:r>
              <a:rPr lang="en-US" sz="3000" dirty="0"/>
              <a:t>allows only read access to the variable</a:t>
            </a:r>
          </a:p>
          <a:p>
            <a:pPr marL="793750" lvl="1" indent="-466725" eaLnBrk="1" hangingPunct="1">
              <a:buFont typeface="Wingdings" pitchFamily="2" charset="2"/>
              <a:buChar char="§"/>
              <a:defRPr/>
            </a:pPr>
            <a:r>
              <a:rPr lang="en-US" sz="3000" dirty="0"/>
              <a:t>may only be initialized once in a </a:t>
            </a:r>
            <a:r>
              <a:rPr lang="en-US" sz="3000" dirty="0" smtClean="0"/>
              <a:t>program, the initialization being </a:t>
            </a:r>
            <a:r>
              <a:rPr lang="en-US" sz="3000" dirty="0"/>
              <a:t>performed in the startup code</a:t>
            </a:r>
          </a:p>
          <a:p>
            <a:pPr marL="793750" lvl="1" indent="-466725" eaLnBrk="1" hangingPunct="1">
              <a:buFont typeface="Wingdings" pitchFamily="2" charset="2"/>
              <a:buChar char="§"/>
              <a:defRPr/>
            </a:pPr>
            <a:r>
              <a:rPr lang="en-US" sz="3000" dirty="0"/>
              <a:t>allows the compiler to perform type </a:t>
            </a:r>
            <a:r>
              <a:rPr lang="en-US" sz="3000" dirty="0" smtClean="0"/>
              <a:t>checking</a:t>
            </a:r>
          </a:p>
          <a:p>
            <a:pPr marL="793750" lvl="1" indent="-466725" eaLnBrk="1" hangingPunct="1">
              <a:buFont typeface="Wingdings" pitchFamily="2" charset="2"/>
              <a:buChar char="§"/>
              <a:defRPr/>
            </a:pPr>
            <a:r>
              <a:rPr lang="en-US" sz="3000" dirty="0" smtClean="0">
                <a:solidFill>
                  <a:srgbClr val="FF0000"/>
                </a:solidFill>
              </a:rPr>
              <a:t>announces objects that may be placed in read-only memory</a:t>
            </a:r>
            <a:r>
              <a:rPr lang="en-US" sz="3000" dirty="0" smtClean="0"/>
              <a:t>, and perhaps to increase opportunities for optimization</a:t>
            </a:r>
          </a:p>
          <a:p>
            <a:pPr marL="466725" indent="-466725" eaLnBrk="1" hangingPunct="1">
              <a:buFont typeface="Arial" charset="0"/>
              <a:buChar char="•"/>
              <a:defRPr/>
            </a:pPr>
            <a:endParaRPr lang="en-US" dirty="0"/>
          </a:p>
        </p:txBody>
      </p:sp>
      <p:sp>
        <p:nvSpPr>
          <p:cNvPr id="337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3797" name="Text Box 5"/>
          <p:cNvSpPr txBox="1">
            <a:spLocks noChangeArrowheads="1"/>
          </p:cNvSpPr>
          <p:nvPr/>
        </p:nvSpPr>
        <p:spPr bwMode="auto">
          <a:xfrm>
            <a:off x="0" y="460851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0643" name="Rectangle 3"/>
          <p:cNvSpPr>
            <a:spLocks noGrp="1" noChangeArrowheads="1"/>
          </p:cNvSpPr>
          <p:nvPr>
            <p:ph sz="quarter" idx="1"/>
          </p:nvPr>
        </p:nvSpPr>
        <p:spPr>
          <a:xfrm>
            <a:off x="1736725" y="1412875"/>
            <a:ext cx="8001000" cy="373063"/>
          </a:xfrm>
        </p:spPr>
        <p:txBody>
          <a:bodyPr>
            <a:normAutofit fontScale="77500" lnSpcReduction="20000"/>
          </a:bodyPr>
          <a:lstStyle/>
          <a:p>
            <a:pPr eaLnBrk="1" hangingPunct="1">
              <a:buFont typeface="Wingdings" panose="05000000000000000000" pitchFamily="2" charset="2"/>
              <a:buChar char="q"/>
              <a:defRPr/>
            </a:pPr>
            <a:r>
              <a:rPr lang="en-US" b="1" dirty="0"/>
              <a:t>Memory class </a:t>
            </a:r>
            <a:r>
              <a:rPr lang="en-US" b="1" dirty="0" smtClean="0"/>
              <a:t>modifiers</a:t>
            </a:r>
            <a:endParaRPr lang="en-US" b="1" dirty="0"/>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857375"/>
            <a:ext cx="7272338"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 name="Rectangle 3"/>
          <p:cNvSpPr txBox="1">
            <a:spLocks noChangeArrowheads="1"/>
          </p:cNvSpPr>
          <p:nvPr/>
        </p:nvSpPr>
        <p:spPr bwMode="auto">
          <a:xfrm>
            <a:off x="1785938" y="4429125"/>
            <a:ext cx="7451725" cy="1944688"/>
          </a:xfrm>
          <a:prstGeom prst="rect">
            <a:avLst/>
          </a:prstGeom>
          <a:noFill/>
          <a:ln w="9525">
            <a:noFill/>
            <a:miter lim="800000"/>
            <a:headEnd/>
            <a:tailEnd/>
          </a:ln>
        </p:spPr>
        <p:txBody>
          <a:bodyPr/>
          <a:lstStyle/>
          <a:p>
            <a:pPr marL="466725" indent="-466725">
              <a:buClr>
                <a:schemeClr val="accent1"/>
              </a:buClr>
              <a:buSzPct val="65000"/>
              <a:defRPr/>
            </a:pPr>
            <a:r>
              <a:rPr lang="en-US" sz="2300" b="1" kern="0" dirty="0">
                <a:solidFill>
                  <a:schemeClr val="tx1"/>
                </a:solidFill>
                <a:latin typeface="+mn-lt"/>
              </a:rPr>
              <a:t>auto</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default storage class</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local lifetime</a:t>
            </a:r>
          </a:p>
          <a:p>
            <a:pPr marL="923925" lvl="1" indent="-466725">
              <a:buClr>
                <a:schemeClr val="accent1"/>
              </a:buClr>
              <a:buSzPct val="65000"/>
              <a:buFont typeface="Wingdings" panose="05000000000000000000" pitchFamily="2" charset="2"/>
              <a:buChar char="l"/>
              <a:defRPr/>
            </a:pPr>
            <a:r>
              <a:rPr lang="en-US" sz="1800" kern="0" dirty="0">
                <a:solidFill>
                  <a:schemeClr val="tx1"/>
                </a:solidFill>
              </a:rPr>
              <a:t>is not initialized automatically, but explicitly</a:t>
            </a:r>
            <a:endParaRPr lang="en-US" sz="1800" kern="0" dirty="0">
              <a:solidFill>
                <a:schemeClr val="tx1"/>
              </a:solidFill>
              <a:latin typeface="+mn-lt"/>
            </a:endParaRPr>
          </a:p>
          <a:p>
            <a:pPr marL="923925" lvl="1" indent="-466725">
              <a:buClr>
                <a:schemeClr val="accent1"/>
              </a:buClr>
              <a:buSzPct val="65000"/>
              <a:buFont typeface="Wingdings" panose="05000000000000000000" pitchFamily="2" charset="2"/>
              <a:buChar char="l"/>
              <a:defRPr/>
            </a:pPr>
            <a:r>
              <a:rPr lang="en-US" sz="1800" kern="0" dirty="0">
                <a:solidFill>
                  <a:schemeClr val="tx1"/>
                </a:solidFill>
                <a:latin typeface="+mn-lt"/>
              </a:rPr>
              <a:t>visible only in the block in which it is declared</a:t>
            </a:r>
          </a:p>
        </p:txBody>
      </p:sp>
      <p:sp>
        <p:nvSpPr>
          <p:cNvPr id="3482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0643" name="Rectangle 3"/>
          <p:cNvSpPr>
            <a:spLocks noGrp="1" noChangeArrowheads="1"/>
          </p:cNvSpPr>
          <p:nvPr>
            <p:ph sz="quarter" idx="1"/>
          </p:nvPr>
        </p:nvSpPr>
        <p:spPr>
          <a:xfrm>
            <a:off x="1522413" y="1471613"/>
            <a:ext cx="8001000" cy="373062"/>
          </a:xfrm>
        </p:spPr>
        <p:txBody>
          <a:bodyPr>
            <a:normAutofit fontScale="77500" lnSpcReduction="20000"/>
          </a:bodyPr>
          <a:lstStyle/>
          <a:p>
            <a:pPr eaLnBrk="1" hangingPunct="1">
              <a:buFont typeface="Wingdings" panose="05000000000000000000" pitchFamily="2" charset="2"/>
              <a:buChar char="q"/>
              <a:defRPr/>
            </a:pPr>
            <a:r>
              <a:rPr lang="en-US" b="1" dirty="0"/>
              <a:t>Memory class </a:t>
            </a:r>
            <a:r>
              <a:rPr lang="en-US" b="1" dirty="0" smtClean="0"/>
              <a:t>modifiers</a:t>
            </a:r>
            <a:endParaRPr lang="en-US" b="1" dirty="0"/>
          </a:p>
        </p:txBody>
      </p:sp>
      <p:sp>
        <p:nvSpPr>
          <p:cNvPr id="358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 name="Rectangle 3"/>
          <p:cNvSpPr txBox="1">
            <a:spLocks noChangeArrowheads="1"/>
          </p:cNvSpPr>
          <p:nvPr/>
        </p:nvSpPr>
        <p:spPr bwMode="auto">
          <a:xfrm>
            <a:off x="1593850" y="1738313"/>
            <a:ext cx="8143875" cy="4643437"/>
          </a:xfrm>
          <a:prstGeom prst="rect">
            <a:avLst/>
          </a:prstGeom>
          <a:noFill/>
          <a:ln w="9525">
            <a:noFill/>
            <a:miter lim="800000"/>
            <a:headEnd/>
            <a:tailEnd/>
          </a:ln>
        </p:spPr>
        <p:txBody>
          <a:bodyPr/>
          <a:lstStyle/>
          <a:p>
            <a:pPr marL="466725" indent="-466725">
              <a:buClr>
                <a:schemeClr val="accent1"/>
              </a:buClr>
              <a:buSzPct val="65000"/>
              <a:buFont typeface="Wingdings" panose="05000000000000000000" pitchFamily="2" charset="2"/>
              <a:buChar char="q"/>
              <a:defRPr/>
            </a:pPr>
            <a:r>
              <a:rPr lang="en-US" sz="1800" b="1" kern="0" dirty="0">
                <a:solidFill>
                  <a:srgbClr val="FF0000"/>
                </a:solidFill>
                <a:latin typeface="+mn-lt"/>
              </a:rPr>
              <a:t>static</a:t>
            </a:r>
          </a:p>
          <a:p>
            <a:pPr marL="466725" indent="-466725">
              <a:buClr>
                <a:schemeClr val="accent1"/>
              </a:buClr>
              <a:buSzPct val="65000"/>
              <a:buFont typeface="Wingdings" panose="05000000000000000000" pitchFamily="2" charset="2"/>
              <a:buChar char="q"/>
              <a:defRPr/>
            </a:pPr>
            <a:r>
              <a:rPr lang="en-US" sz="1800" kern="0" dirty="0">
                <a:solidFill>
                  <a:schemeClr val="tx1"/>
                </a:solidFill>
                <a:latin typeface="+mn-lt"/>
              </a:rPr>
              <a:t>global lifetime</a:t>
            </a:r>
          </a:p>
          <a:p>
            <a:pPr marL="466725" indent="-466725">
              <a:buClr>
                <a:schemeClr val="accent1"/>
              </a:buClr>
              <a:buSzPct val="65000"/>
              <a:buFont typeface="Wingdings" panose="05000000000000000000" pitchFamily="2" charset="2"/>
              <a:buChar char="q"/>
              <a:defRPr/>
            </a:pPr>
            <a:r>
              <a:rPr lang="en-US" sz="1800" kern="0" dirty="0">
                <a:solidFill>
                  <a:schemeClr val="tx1"/>
                </a:solidFill>
                <a:latin typeface="+mn-lt"/>
              </a:rPr>
              <a:t>visible only within the block in which it is declared</a:t>
            </a:r>
          </a:p>
          <a:p>
            <a:pPr marL="466725" indent="-466725">
              <a:buClr>
                <a:schemeClr val="accent1"/>
              </a:buClr>
              <a:buFont typeface="Wingdings" panose="05000000000000000000" pitchFamily="2" charset="2"/>
              <a:buChar char="q"/>
              <a:defRPr/>
            </a:pPr>
            <a:r>
              <a:rPr lang="en-US" sz="1800" b="1" dirty="0">
                <a:solidFill>
                  <a:srgbClr val="FF0000"/>
                </a:solidFill>
                <a:latin typeface="+mn-lt"/>
              </a:rPr>
              <a:t>register</a:t>
            </a:r>
          </a:p>
          <a:p>
            <a:pPr marL="466725" indent="-466725">
              <a:buClr>
                <a:schemeClr val="accent1"/>
              </a:buClr>
              <a:buFont typeface="Wingdings" panose="05000000000000000000" pitchFamily="2" charset="2"/>
              <a:buChar char="q"/>
              <a:defRPr/>
            </a:pPr>
            <a:r>
              <a:rPr lang="en-US" sz="1800" dirty="0">
                <a:latin typeface="+mn-lt"/>
              </a:rPr>
              <a:t>mostly obsolete</a:t>
            </a:r>
          </a:p>
          <a:p>
            <a:pPr marL="466725" indent="-466725">
              <a:buClr>
                <a:schemeClr val="accent1"/>
              </a:buClr>
              <a:buFont typeface="Wingdings" panose="05000000000000000000" pitchFamily="2" charset="2"/>
              <a:buChar char="q"/>
              <a:defRPr/>
            </a:pPr>
            <a:r>
              <a:rPr lang="en-US" sz="1800" dirty="0">
                <a:latin typeface="+mn-lt"/>
              </a:rPr>
              <a:t>used for optimizations for  heavily used variables; the variable is assigned to a high-speed CPU register (rather than an ordinary memory location)</a:t>
            </a:r>
          </a:p>
          <a:p>
            <a:pPr marL="466725" indent="-466725">
              <a:buClr>
                <a:schemeClr val="accent1"/>
              </a:buClr>
              <a:buFont typeface="Wingdings" panose="05000000000000000000" pitchFamily="2" charset="2"/>
              <a:buChar char="q"/>
              <a:defRPr/>
            </a:pPr>
            <a:r>
              <a:rPr lang="en-US" sz="1800" dirty="0">
                <a:latin typeface="+mn-lt"/>
              </a:rPr>
              <a:t>you cannot generate pointers to them using the &amp; operator !</a:t>
            </a:r>
          </a:p>
          <a:p>
            <a:pPr marL="466725" indent="-466725">
              <a:buClr>
                <a:schemeClr val="accent1"/>
              </a:buClr>
              <a:buFont typeface="Wingdings" panose="05000000000000000000" pitchFamily="2" charset="2"/>
              <a:buChar char="q"/>
              <a:defRPr/>
            </a:pPr>
            <a:r>
              <a:rPr lang="en-US" sz="1800" b="1" dirty="0">
                <a:solidFill>
                  <a:srgbClr val="FF0000"/>
                </a:solidFill>
                <a:latin typeface="+mn-lt"/>
              </a:rPr>
              <a:t>extern:</a:t>
            </a:r>
          </a:p>
          <a:p>
            <a:pPr marL="466725" indent="-466725">
              <a:buClr>
                <a:schemeClr val="accent1"/>
              </a:buClr>
              <a:buFont typeface="Wingdings" panose="05000000000000000000" pitchFamily="2" charset="2"/>
              <a:buChar char="q"/>
              <a:defRPr/>
            </a:pPr>
            <a:r>
              <a:rPr lang="en-US" sz="1800" dirty="0">
                <a:latin typeface="+mn-lt"/>
              </a:rPr>
              <a:t>reference to a variable with the same name defined at the external level in any of the source files of the program</a:t>
            </a:r>
          </a:p>
          <a:p>
            <a:pPr marL="466725" indent="-466725">
              <a:buClr>
                <a:schemeClr val="accent1"/>
              </a:buClr>
              <a:buFont typeface="Wingdings" panose="05000000000000000000" pitchFamily="2" charset="2"/>
              <a:buChar char="q"/>
              <a:defRPr/>
            </a:pPr>
            <a:r>
              <a:rPr lang="en-US" sz="1800" dirty="0">
                <a:latin typeface="+mn-lt"/>
              </a:rPr>
              <a:t>the identifier declared has its </a:t>
            </a:r>
            <a:r>
              <a:rPr lang="en-US" sz="1800" b="1" dirty="0">
                <a:latin typeface="+mn-lt"/>
              </a:rPr>
              <a:t>defining</a:t>
            </a:r>
            <a:r>
              <a:rPr lang="en-US" sz="1800" dirty="0">
                <a:latin typeface="+mn-lt"/>
              </a:rPr>
              <a:t> instance somewhere else</a:t>
            </a:r>
          </a:p>
          <a:p>
            <a:pPr marL="466725" indent="-466725">
              <a:buClr>
                <a:schemeClr val="accent1"/>
              </a:buClr>
              <a:buFont typeface="Wingdings" panose="05000000000000000000" pitchFamily="2" charset="2"/>
              <a:buChar char="q"/>
              <a:defRPr/>
            </a:pPr>
            <a:r>
              <a:rPr lang="en-US" sz="1800" dirty="0">
                <a:latin typeface="+mn-lt"/>
              </a:rPr>
              <a:t>used to make the external-level variable definition visible within the block</a:t>
            </a:r>
          </a:p>
          <a:p>
            <a:pPr marL="466725" indent="-466725">
              <a:buClr>
                <a:schemeClr val="accent1"/>
              </a:buClr>
              <a:buFont typeface="Wingdings" panose="05000000000000000000" pitchFamily="2" charset="2"/>
              <a:buChar char="l"/>
              <a:defRPr/>
            </a:pPr>
            <a:endParaRPr lang="en-US" sz="1800" dirty="0"/>
          </a:p>
          <a:p>
            <a:pPr marL="466725" indent="-466725">
              <a:buClr>
                <a:schemeClr val="accent1"/>
              </a:buClr>
              <a:buSzPct val="65000"/>
              <a:defRPr/>
            </a:pPr>
            <a:endParaRPr lang="en-US" sz="3000" b="1" kern="0" dirty="0">
              <a:solidFill>
                <a:schemeClr val="tx1"/>
              </a:solidFill>
              <a:latin typeface="+mn-lt"/>
            </a:endParaRPr>
          </a:p>
        </p:txBody>
      </p:sp>
      <p:sp>
        <p:nvSpPr>
          <p:cNvPr id="3584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52" name="Rectangle 3"/>
          <p:cNvSpPr>
            <a:spLocks noGrp="1" noChangeArrowheads="1"/>
          </p:cNvSpPr>
          <p:nvPr>
            <p:ph sz="quarter" idx="1"/>
          </p:nvPr>
        </p:nvSpPr>
        <p:spPr>
          <a:xfrm>
            <a:off x="1951038" y="1124744"/>
            <a:ext cx="7559675" cy="5328493"/>
          </a:xfrm>
        </p:spPr>
        <p:txBody>
          <a:bodyPr/>
          <a:lstStyle/>
          <a:p>
            <a:pPr marL="466725" indent="-466725" eaLnBrk="1" hangingPunct="1"/>
            <a:r>
              <a:rPr lang="en-US" sz="2600" b="1" dirty="0" smtClean="0"/>
              <a:t>External variables – how to use them:</a:t>
            </a:r>
          </a:p>
          <a:p>
            <a:pPr marL="0" lvl="0" indent="0" fontAlgn="base">
              <a:spcBef>
                <a:spcPct val="0"/>
              </a:spcBef>
              <a:spcAft>
                <a:spcPct val="0"/>
              </a:spcAft>
              <a:buClrTx/>
              <a:buSzTx/>
              <a:buNone/>
              <a:tabLst>
                <a:tab pos="228600" algn="l"/>
              </a:tabLst>
              <a:defRPr/>
            </a:pPr>
            <a:r>
              <a:rPr lang="en-US" sz="1600" dirty="0">
                <a:solidFill>
                  <a:srgbClr val="000000"/>
                </a:solidFill>
                <a:latin typeface="Times New Roman"/>
              </a:rPr>
              <a:t>-	</a:t>
            </a:r>
            <a:r>
              <a:rPr lang="en-US" sz="1800" dirty="0">
                <a:solidFill>
                  <a:srgbClr val="000000"/>
                </a:solidFill>
              </a:rPr>
              <a:t>A variable declared inside a function is called an </a:t>
            </a:r>
            <a:r>
              <a:rPr lang="en-US" sz="1800" b="1" dirty="0">
                <a:solidFill>
                  <a:srgbClr val="000000"/>
                </a:solidFill>
              </a:rPr>
              <a:t>internal variable</a:t>
            </a:r>
            <a:r>
              <a:rPr lang="en-US" sz="1800" i="1" dirty="0">
                <a:solidFill>
                  <a:srgbClr val="000000"/>
                </a:solidFill>
              </a:rPr>
              <a:t>.</a:t>
            </a:r>
            <a:endParaRPr lang="en-US" sz="1800" dirty="0">
              <a:solidFill>
                <a:srgbClr val="000000"/>
              </a:solidFill>
            </a:endParaRPr>
          </a:p>
          <a:p>
            <a:pPr marL="0" lvl="0" indent="0" fontAlgn="base">
              <a:spcBef>
                <a:spcPct val="0"/>
              </a:spcBef>
              <a:spcAft>
                <a:spcPct val="0"/>
              </a:spcAft>
              <a:buClrTx/>
              <a:buSzTx/>
              <a:buNone/>
              <a:tabLst>
                <a:tab pos="228600" algn="l"/>
              </a:tabLst>
              <a:defRPr/>
            </a:pPr>
            <a:r>
              <a:rPr lang="en-US" sz="1800" dirty="0">
                <a:solidFill>
                  <a:srgbClr val="000000"/>
                </a:solidFill>
              </a:rPr>
              <a:t>-	A variable defined outside of a function is called an </a:t>
            </a:r>
            <a:r>
              <a:rPr lang="en-US" sz="1800" b="1" dirty="0">
                <a:solidFill>
                  <a:srgbClr val="000000"/>
                </a:solidFill>
              </a:rPr>
              <a:t>external variable</a:t>
            </a:r>
            <a:r>
              <a:rPr lang="en-US" sz="1800" i="1" dirty="0">
                <a:solidFill>
                  <a:srgbClr val="000000"/>
                </a:solidFill>
              </a:rPr>
              <a:t>.</a:t>
            </a:r>
            <a:r>
              <a:rPr lang="en-US" sz="1800" dirty="0">
                <a:solidFill>
                  <a:srgbClr val="000000"/>
                </a:solidFill>
              </a:rPr>
              <a:t> </a:t>
            </a:r>
          </a:p>
          <a:p>
            <a:pPr marL="0" lvl="0" indent="0" fontAlgn="base">
              <a:spcBef>
                <a:spcPct val="0"/>
              </a:spcBef>
              <a:spcAft>
                <a:spcPct val="0"/>
              </a:spcAft>
              <a:buClrTx/>
              <a:buSzTx/>
              <a:buNone/>
              <a:tabLst>
                <a:tab pos="228600" algn="l"/>
              </a:tabLst>
              <a:defRPr/>
            </a:pPr>
            <a:r>
              <a:rPr lang="en-US" sz="1800" dirty="0">
                <a:solidFill>
                  <a:srgbClr val="000000"/>
                </a:solidFill>
              </a:rPr>
              <a:t>-	An external variable is available to many functions.</a:t>
            </a:r>
          </a:p>
          <a:p>
            <a:pPr marL="0" lvl="0" indent="0" fontAlgn="base">
              <a:spcBef>
                <a:spcPct val="0"/>
              </a:spcBef>
              <a:spcAft>
                <a:spcPct val="0"/>
              </a:spcAft>
              <a:buClrTx/>
              <a:buSzTx/>
              <a:buNone/>
              <a:tabLst>
                <a:tab pos="228600" algn="l"/>
              </a:tabLst>
              <a:defRPr/>
            </a:pPr>
            <a:r>
              <a:rPr lang="en-US" sz="1800" dirty="0">
                <a:solidFill>
                  <a:srgbClr val="000000"/>
                </a:solidFill>
              </a:rPr>
              <a:t>-	External variables provide an alternative to function arguments and return values </a:t>
            </a:r>
            <a:r>
              <a:rPr lang="en-US" sz="1800" dirty="0" smtClean="0">
                <a:solidFill>
                  <a:srgbClr val="000000"/>
                </a:solidFill>
              </a:rPr>
              <a:t>for communicating </a:t>
            </a:r>
            <a:r>
              <a:rPr lang="en-US" sz="1800" dirty="0">
                <a:solidFill>
                  <a:srgbClr val="000000"/>
                </a:solidFill>
              </a:rPr>
              <a:t>data between functions.</a:t>
            </a:r>
          </a:p>
          <a:p>
            <a:pPr marL="0" lvl="0" indent="0" fontAlgn="base">
              <a:spcBef>
                <a:spcPct val="0"/>
              </a:spcBef>
              <a:spcAft>
                <a:spcPct val="0"/>
              </a:spcAft>
              <a:buClrTx/>
              <a:buSzTx/>
              <a:buNone/>
              <a:tabLst>
                <a:tab pos="228600" algn="l"/>
              </a:tabLst>
              <a:defRPr/>
            </a:pPr>
            <a:r>
              <a:rPr lang="en-US" sz="1800" dirty="0">
                <a:solidFill>
                  <a:srgbClr val="000000"/>
                </a:solidFill>
              </a:rPr>
              <a:t>-	Any function may access an external variable by referring to it by name if the name </a:t>
            </a:r>
            <a:r>
              <a:rPr lang="en-US" sz="1800" dirty="0" smtClean="0">
                <a:solidFill>
                  <a:srgbClr val="000000"/>
                </a:solidFill>
              </a:rPr>
              <a:t>has been </a:t>
            </a:r>
            <a:r>
              <a:rPr lang="en-US" sz="1800" dirty="0">
                <a:solidFill>
                  <a:srgbClr val="000000"/>
                </a:solidFill>
              </a:rPr>
              <a:t>declared somewhere.</a:t>
            </a:r>
          </a:p>
          <a:p>
            <a:pPr marL="0" lvl="0" indent="0" fontAlgn="base">
              <a:spcBef>
                <a:spcPct val="0"/>
              </a:spcBef>
              <a:spcAft>
                <a:spcPct val="0"/>
              </a:spcAft>
              <a:buClrTx/>
              <a:buSzTx/>
              <a:buFontTx/>
              <a:buChar char="-"/>
              <a:tabLst>
                <a:tab pos="228600" algn="l"/>
              </a:tabLst>
              <a:defRPr/>
            </a:pPr>
            <a:r>
              <a:rPr lang="en-US" sz="1800" dirty="0">
                <a:solidFill>
                  <a:srgbClr val="000000"/>
                </a:solidFill>
              </a:rPr>
              <a:t>  </a:t>
            </a:r>
            <a:r>
              <a:rPr lang="en-US" sz="1800" dirty="0" smtClean="0">
                <a:solidFill>
                  <a:srgbClr val="000000"/>
                </a:solidFill>
              </a:rPr>
              <a:t>The </a:t>
            </a:r>
            <a:r>
              <a:rPr lang="en-US" sz="1800" dirty="0">
                <a:solidFill>
                  <a:srgbClr val="000000"/>
                </a:solidFill>
              </a:rPr>
              <a:t>use of </a:t>
            </a:r>
            <a:r>
              <a:rPr lang="en-US" sz="1800" b="1" dirty="0">
                <a:solidFill>
                  <a:srgbClr val="000000"/>
                </a:solidFill>
              </a:rPr>
              <a:t>static</a:t>
            </a:r>
            <a:r>
              <a:rPr lang="en-US" sz="1800" dirty="0">
                <a:solidFill>
                  <a:srgbClr val="000000"/>
                </a:solidFill>
              </a:rPr>
              <a:t> with a local variable declaration inside a block or a function causes a </a:t>
            </a:r>
            <a:r>
              <a:rPr lang="en-US" sz="1800" dirty="0" smtClean="0">
                <a:solidFill>
                  <a:srgbClr val="000000"/>
                </a:solidFill>
              </a:rPr>
              <a:t>variable </a:t>
            </a:r>
            <a:r>
              <a:rPr lang="en-US" sz="1800" dirty="0">
                <a:solidFill>
                  <a:srgbClr val="000000"/>
                </a:solidFill>
              </a:rPr>
              <a:t>to maintain its value between entrances to the block or function.</a:t>
            </a:r>
          </a:p>
          <a:p>
            <a:pPr marL="466725" indent="-466725" eaLnBrk="1" hangingPunct="1"/>
            <a:endParaRPr lang="en-US" sz="2600" b="1" dirty="0" smtClean="0"/>
          </a:p>
        </p:txBody>
      </p:sp>
      <p:sp>
        <p:nvSpPr>
          <p:cNvPr id="20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05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graphicFrame>
        <p:nvGraphicFramePr>
          <p:cNvPr id="9" name="Object 4"/>
          <p:cNvGraphicFramePr>
            <a:graphicFrameLocks noChangeAspect="1"/>
          </p:cNvGraphicFramePr>
          <p:nvPr>
            <p:extLst>
              <p:ext uri="{D42A27DB-BD31-4B8C-83A1-F6EECF244321}">
                <p14:modId xmlns:p14="http://schemas.microsoft.com/office/powerpoint/2010/main" val="529159503"/>
              </p:ext>
            </p:extLst>
          </p:nvPr>
        </p:nvGraphicFramePr>
        <p:xfrm>
          <a:off x="3367237" y="4058103"/>
          <a:ext cx="4392488" cy="2825719"/>
        </p:xfrm>
        <a:graphic>
          <a:graphicData uri="http://schemas.openxmlformats.org/presentationml/2006/ole">
            <mc:AlternateContent xmlns:mc="http://schemas.openxmlformats.org/markup-compatibility/2006">
              <mc:Choice xmlns:v="urn:schemas-microsoft-com:vml" Requires="v">
                <p:oleObj spid="_x0000_s2094" name="Visio" r:id="rId4" imgW="4786848" imgH="3100804" progId="Visio.Drawing.11">
                  <p:embed/>
                </p:oleObj>
              </mc:Choice>
              <mc:Fallback>
                <p:oleObj name="Visio" r:id="rId4" imgW="4786848" imgH="31008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237" y="4058103"/>
                        <a:ext cx="4392488" cy="2825719"/>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52" name="Rectangle 3"/>
          <p:cNvSpPr>
            <a:spLocks noGrp="1" noChangeArrowheads="1"/>
          </p:cNvSpPr>
          <p:nvPr>
            <p:ph sz="quarter" idx="1"/>
          </p:nvPr>
        </p:nvSpPr>
        <p:spPr>
          <a:xfrm>
            <a:off x="1951038" y="1412875"/>
            <a:ext cx="7559675" cy="803275"/>
          </a:xfrm>
        </p:spPr>
        <p:txBody>
          <a:bodyPr/>
          <a:lstStyle/>
          <a:p>
            <a:pPr marL="466725" indent="-466725" eaLnBrk="1" hangingPunct="1"/>
            <a:r>
              <a:rPr lang="en-US" sz="2600" b="1" dirty="0" smtClean="0"/>
              <a:t>External variables – how to use them:</a:t>
            </a:r>
          </a:p>
        </p:txBody>
      </p:sp>
      <p:graphicFrame>
        <p:nvGraphicFramePr>
          <p:cNvPr id="2050" name="Object 4"/>
          <p:cNvGraphicFramePr>
            <a:graphicFrameLocks noChangeAspect="1"/>
          </p:cNvGraphicFramePr>
          <p:nvPr/>
        </p:nvGraphicFramePr>
        <p:xfrm>
          <a:off x="2071688" y="2286000"/>
          <a:ext cx="6048375" cy="3890963"/>
        </p:xfrm>
        <a:graphic>
          <a:graphicData uri="http://schemas.openxmlformats.org/presentationml/2006/ole">
            <mc:AlternateContent xmlns:mc="http://schemas.openxmlformats.org/markup-compatibility/2006">
              <mc:Choice xmlns:v="urn:schemas-microsoft-com:vml" Requires="v">
                <p:oleObj spid="_x0000_s325660" name="Visio" r:id="rId4" imgW="4786848" imgH="3100804" progId="Visio.Drawing.11">
                  <p:embed/>
                </p:oleObj>
              </mc:Choice>
              <mc:Fallback>
                <p:oleObj name="Visio" r:id="rId4" imgW="4786848" imgH="31008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2286000"/>
                        <a:ext cx="6048375" cy="389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205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91543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2691" name="Rectangle 3"/>
          <p:cNvSpPr>
            <a:spLocks noGrp="1" noChangeArrowheads="1"/>
          </p:cNvSpPr>
          <p:nvPr>
            <p:ph sz="quarter" idx="1"/>
          </p:nvPr>
        </p:nvSpPr>
        <p:spPr>
          <a:xfrm>
            <a:off x="1665288" y="1285875"/>
            <a:ext cx="8143875" cy="5238750"/>
          </a:xfrm>
        </p:spPr>
        <p:txBody>
          <a:bodyPr>
            <a:normAutofit/>
          </a:bodyPr>
          <a:lstStyle/>
          <a:p>
            <a:pPr eaLnBrk="1" hangingPunct="1">
              <a:buFont typeface="Wingdings" panose="05000000000000000000" pitchFamily="2" charset="2"/>
              <a:buChar char="q"/>
              <a:defRPr/>
            </a:pPr>
            <a:r>
              <a:rPr lang="en-US" b="1" dirty="0"/>
              <a:t>Variable scope</a:t>
            </a:r>
          </a:p>
          <a:p>
            <a:pPr eaLnBrk="1" hangingPunct="1">
              <a:buClr>
                <a:schemeClr val="accent1">
                  <a:lumMod val="75000"/>
                </a:schemeClr>
              </a:buClr>
              <a:buFont typeface="Wingdings" panose="05000000000000000000" pitchFamily="2" charset="2"/>
              <a:buChar char="q"/>
              <a:defRPr/>
            </a:pPr>
            <a:r>
              <a:rPr lang="en-US" sz="2200" dirty="0" smtClean="0"/>
              <a:t>The visibility of a declared variable is called the </a:t>
            </a:r>
            <a:r>
              <a:rPr lang="en-US" sz="2200" dirty="0" smtClean="0">
                <a:solidFill>
                  <a:srgbClr val="FF0000"/>
                </a:solidFill>
              </a:rPr>
              <a:t>variable’s scope</a:t>
            </a:r>
            <a:r>
              <a:rPr lang="en-US" sz="2200" dirty="0" smtClean="0"/>
              <a:t>; if a portion of a program lies outside a variable’s scope then the compiler will give an error if you refer to the variable in that portion </a:t>
            </a:r>
          </a:p>
          <a:p>
            <a:pPr lvl="1" eaLnBrk="1" hangingPunct="1">
              <a:buFont typeface="Arial" charset="0"/>
              <a:buChar char="–"/>
              <a:defRPr/>
            </a:pPr>
            <a:r>
              <a:rPr lang="en-US" sz="2200" dirty="0" smtClean="0"/>
              <a:t>For </a:t>
            </a:r>
            <a:r>
              <a:rPr lang="en-US" sz="2200" dirty="0"/>
              <a:t>automatic variables declared at the beginning  of a function, the scope is the function in which the name are </a:t>
            </a:r>
            <a:r>
              <a:rPr lang="en-US" sz="2200" dirty="0" smtClean="0"/>
              <a:t>declared </a:t>
            </a:r>
          </a:p>
          <a:p>
            <a:pPr lvl="1" eaLnBrk="1" hangingPunct="1">
              <a:buFont typeface="Arial" charset="0"/>
              <a:buChar char="–"/>
              <a:defRPr/>
            </a:pPr>
            <a:r>
              <a:rPr lang="en-US" sz="2200" dirty="0" smtClean="0"/>
              <a:t>Local </a:t>
            </a:r>
            <a:r>
              <a:rPr lang="en-US" sz="2200" dirty="0"/>
              <a:t>variables of the same name in different functions are </a:t>
            </a:r>
            <a:r>
              <a:rPr lang="en-US" sz="2200" dirty="0" smtClean="0"/>
              <a:t>unrelated  </a:t>
            </a:r>
          </a:p>
          <a:p>
            <a:pPr lvl="1" eaLnBrk="1" hangingPunct="1">
              <a:buFont typeface="Arial" charset="0"/>
              <a:buChar char="–"/>
              <a:defRPr/>
            </a:pPr>
            <a:r>
              <a:rPr lang="en-US" sz="2200" dirty="0" smtClean="0"/>
              <a:t>The </a:t>
            </a:r>
            <a:r>
              <a:rPr lang="en-US" sz="2200" dirty="0"/>
              <a:t>same is true of the parameters of the function, which are in effect local </a:t>
            </a:r>
            <a:r>
              <a:rPr lang="en-US" sz="2200" dirty="0" smtClean="0"/>
              <a:t>variables</a:t>
            </a:r>
            <a:endParaRPr lang="en-US" sz="2200" dirty="0"/>
          </a:p>
        </p:txBody>
      </p:sp>
      <p:sp>
        <p:nvSpPr>
          <p:cNvPr id="368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68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7891" name="Rectangle 3"/>
          <p:cNvSpPr>
            <a:spLocks noGrp="1" noChangeArrowheads="1"/>
          </p:cNvSpPr>
          <p:nvPr>
            <p:ph sz="quarter" idx="1"/>
          </p:nvPr>
        </p:nvSpPr>
        <p:spPr>
          <a:xfrm>
            <a:off x="1665288" y="1360488"/>
            <a:ext cx="8143875" cy="5381625"/>
          </a:xfrm>
        </p:spPr>
        <p:txBody>
          <a:bodyPr/>
          <a:lstStyle/>
          <a:p>
            <a:pPr marL="466725" indent="-466725" eaLnBrk="1" hangingPunct="1"/>
            <a:r>
              <a:rPr lang="en-US" b="1" dirty="0" smtClean="0"/>
              <a:t>Variable scope</a:t>
            </a:r>
          </a:p>
          <a:p>
            <a:pPr lvl="1" eaLnBrk="1" hangingPunct="1"/>
            <a:r>
              <a:rPr lang="en-US" sz="2400" dirty="0" smtClean="0"/>
              <a:t>The scope of an </a:t>
            </a:r>
            <a:r>
              <a:rPr lang="en-US" sz="2400" b="1" dirty="0" smtClean="0"/>
              <a:t>external</a:t>
            </a:r>
            <a:r>
              <a:rPr lang="en-US" sz="2400" dirty="0" smtClean="0"/>
              <a:t> variable or function lasts from  the point at which it is declared to the end of the file being compiled; the compiler does not allocate memory when it sees an extern variable declaration</a:t>
            </a:r>
          </a:p>
          <a:p>
            <a:pPr lvl="1" eaLnBrk="1" hangingPunct="1"/>
            <a:endParaRPr lang="en-US" sz="2400" dirty="0" smtClean="0"/>
          </a:p>
          <a:p>
            <a:pPr lvl="1" eaLnBrk="1" hangingPunct="1"/>
            <a:r>
              <a:rPr lang="en-US" sz="2400" dirty="0" smtClean="0"/>
              <a:t>There must be only one definition of an external variable among all the files that make up the source program; other files may contain “extern” declarations to access it</a:t>
            </a:r>
          </a:p>
        </p:txBody>
      </p:sp>
      <p:sp>
        <p:nvSpPr>
          <p:cNvPr id="378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78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2691" name="Rectangle 3"/>
          <p:cNvSpPr>
            <a:spLocks noGrp="1" noChangeArrowheads="1"/>
          </p:cNvSpPr>
          <p:nvPr>
            <p:ph sz="quarter" idx="1"/>
          </p:nvPr>
        </p:nvSpPr>
        <p:spPr>
          <a:xfrm>
            <a:off x="1665288" y="1360488"/>
            <a:ext cx="8143875" cy="5381625"/>
          </a:xfrm>
        </p:spPr>
        <p:txBody>
          <a:bodyPr>
            <a:normAutofit/>
          </a:bodyPr>
          <a:lstStyle/>
          <a:p>
            <a:pPr eaLnBrk="1" hangingPunct="1">
              <a:buFont typeface="Wingdings" panose="05000000000000000000" pitchFamily="2" charset="2"/>
              <a:buChar char="q"/>
              <a:defRPr/>
            </a:pPr>
            <a:r>
              <a:rPr lang="en-US" b="1" dirty="0"/>
              <a:t>Variable scope</a:t>
            </a:r>
          </a:p>
          <a:p>
            <a:pPr eaLnBrk="1" hangingPunct="1">
              <a:buClr>
                <a:schemeClr val="accent1">
                  <a:lumMod val="75000"/>
                </a:schemeClr>
              </a:buClr>
              <a:buFont typeface="Wingdings" panose="05000000000000000000" pitchFamily="2" charset="2"/>
              <a:buChar char="q"/>
              <a:defRPr/>
            </a:pPr>
            <a:r>
              <a:rPr lang="en-US" sz="2200" dirty="0" smtClean="0">
                <a:solidFill>
                  <a:srgbClr val="0070C0"/>
                </a:solidFill>
              </a:rPr>
              <a:t>What happens when scopes overlap? </a:t>
            </a:r>
            <a:r>
              <a:rPr lang="en-US" sz="2200" dirty="0" smtClean="0">
                <a:solidFill>
                  <a:srgbClr val="FF0000"/>
                </a:solidFill>
              </a:rPr>
              <a:t>The most recently declared instance of a variable is used</a:t>
            </a:r>
            <a:r>
              <a:rPr lang="en-US" sz="2200" dirty="0" smtClean="0"/>
              <a:t>. If you declare a global variable called temp outside all statement blocks and a local variable called </a:t>
            </a:r>
            <a:r>
              <a:rPr lang="en-US" sz="2200" i="1" dirty="0" smtClean="0"/>
              <a:t>temp</a:t>
            </a:r>
            <a:r>
              <a:rPr lang="en-US" sz="2200" dirty="0" smtClean="0"/>
              <a:t> inside your </a:t>
            </a:r>
            <a:r>
              <a:rPr lang="en-US" sz="2200" i="1" dirty="0" smtClean="0"/>
              <a:t>main(),</a:t>
            </a:r>
            <a:r>
              <a:rPr lang="en-US" sz="2200" dirty="0" smtClean="0"/>
              <a:t> function, the compiler gives the local variable precedence inside </a:t>
            </a:r>
            <a:r>
              <a:rPr lang="en-US" sz="2200" i="1" dirty="0" smtClean="0"/>
              <a:t>main()</a:t>
            </a:r>
            <a:r>
              <a:rPr lang="en-US" sz="2200" dirty="0" smtClean="0"/>
              <a:t>.</a:t>
            </a:r>
          </a:p>
          <a:p>
            <a:pPr eaLnBrk="1" hangingPunct="1">
              <a:buFont typeface="Arial" charset="0"/>
              <a:buChar char="•"/>
              <a:defRPr/>
            </a:pPr>
            <a:endParaRPr lang="en-US" sz="2200" dirty="0" smtClean="0"/>
          </a:p>
          <a:p>
            <a:pPr eaLnBrk="1" hangingPunct="1">
              <a:buClr>
                <a:schemeClr val="accent1">
                  <a:lumMod val="75000"/>
                </a:schemeClr>
              </a:buClr>
              <a:buFont typeface="Wingdings" panose="05000000000000000000" pitchFamily="2" charset="2"/>
              <a:buChar char="q"/>
              <a:defRPr/>
            </a:pPr>
            <a:r>
              <a:rPr lang="en-US" sz="2200" dirty="0" smtClean="0"/>
              <a:t>While the computer executes statements inside </a:t>
            </a:r>
            <a:r>
              <a:rPr lang="en-US" sz="2200" i="1" dirty="0" smtClean="0"/>
              <a:t>main()</a:t>
            </a:r>
            <a:r>
              <a:rPr lang="en-US" sz="2200" dirty="0" smtClean="0"/>
              <a:t>’s scope (or statement block), temp will have the value and scope assigned to it as a local variable. When execution passes outside </a:t>
            </a:r>
            <a:r>
              <a:rPr lang="en-US" sz="2200" i="1" dirty="0" smtClean="0"/>
              <a:t>main()</a:t>
            </a:r>
            <a:r>
              <a:rPr lang="en-US" sz="2200" dirty="0" smtClean="0"/>
              <a:t>’s scope, temp will have the value and scope assigned to it as a global variable</a:t>
            </a:r>
          </a:p>
        </p:txBody>
      </p:sp>
      <p:sp>
        <p:nvSpPr>
          <p:cNvPr id="389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89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2071688" y="468313"/>
            <a:ext cx="6924675" cy="603250"/>
          </a:xfrm>
        </p:spPr>
        <p:txBody>
          <a:bodyPr>
            <a:normAutofit fontScale="90000"/>
          </a:bodyPr>
          <a:lstStyle/>
          <a:p>
            <a:pPr eaLnBrk="1" hangingPunct="1">
              <a:defRPr/>
            </a:pPr>
            <a:r>
              <a:rPr lang="en-US" dirty="0" smtClean="0"/>
              <a:t>Why </a:t>
            </a:r>
            <a:r>
              <a:rPr lang="en-US" dirty="0"/>
              <a:t>C?</a:t>
            </a:r>
          </a:p>
        </p:txBody>
      </p:sp>
      <p:sp>
        <p:nvSpPr>
          <p:cNvPr id="15363" name="Rectangle 2"/>
          <p:cNvSpPr>
            <a:spLocks noGrp="1" noChangeArrowheads="1"/>
          </p:cNvSpPr>
          <p:nvPr>
            <p:ph sz="quarter" idx="1"/>
          </p:nvPr>
        </p:nvSpPr>
        <p:spPr>
          <a:xfrm>
            <a:off x="2071688" y="1452140"/>
            <a:ext cx="7559675" cy="4929188"/>
          </a:xfrm>
        </p:spPr>
        <p:txBody>
          <a:bodyPr/>
          <a:lstStyle/>
          <a:p>
            <a:pPr marL="466725" indent="-466725" eaLnBrk="1" hangingPunct="1"/>
            <a:r>
              <a:rPr lang="en-US" sz="2300" b="1" dirty="0" smtClean="0"/>
              <a:t>The language suitable for embedded systems</a:t>
            </a:r>
            <a:endParaRPr lang="en-US" sz="2300" dirty="0" smtClean="0"/>
          </a:p>
          <a:p>
            <a:pPr marL="466725" indent="-466725" eaLnBrk="1" hangingPunct="1">
              <a:buFont typeface="Wingdings" panose="05000000000000000000" pitchFamily="2" charset="2"/>
              <a:buChar char="§"/>
            </a:pPr>
            <a:r>
              <a:rPr lang="en-US" sz="2300" dirty="0" smtClean="0"/>
              <a:t>Compromise between safety, maintainability, portability</a:t>
            </a:r>
          </a:p>
          <a:p>
            <a:pPr marL="466725" indent="-466725" eaLnBrk="1" hangingPunct="1">
              <a:buFont typeface="Wingdings" panose="05000000000000000000" pitchFamily="2" charset="2"/>
              <a:buChar char="§"/>
            </a:pPr>
            <a:r>
              <a:rPr lang="en-US" sz="2300" dirty="0" smtClean="0"/>
              <a:t>Characteristics of the required language: </a:t>
            </a:r>
          </a:p>
          <a:p>
            <a:pPr marL="793750" lvl="1" indent="-466725" eaLnBrk="1" hangingPunct="1">
              <a:buFont typeface="Wingdings" panose="05000000000000000000" pitchFamily="2" charset="2"/>
              <a:buChar char="§"/>
            </a:pPr>
            <a:r>
              <a:rPr lang="en-US" sz="2300" dirty="0" smtClean="0"/>
              <a:t>efficient </a:t>
            </a:r>
          </a:p>
          <a:p>
            <a:pPr marL="793750" lvl="1" indent="-466725" eaLnBrk="1" hangingPunct="1">
              <a:buFont typeface="Wingdings" panose="05000000000000000000" pitchFamily="2" charset="2"/>
              <a:buChar char="§"/>
            </a:pPr>
            <a:r>
              <a:rPr lang="en-US" sz="2300" dirty="0" smtClean="0"/>
              <a:t>high-level </a:t>
            </a:r>
          </a:p>
          <a:p>
            <a:pPr marL="793750" lvl="1" indent="-466725" eaLnBrk="1" hangingPunct="1">
              <a:buFont typeface="Wingdings" panose="05000000000000000000" pitchFamily="2" charset="2"/>
              <a:buChar char="§"/>
            </a:pPr>
            <a:r>
              <a:rPr lang="en-US" sz="2300" dirty="0" smtClean="0"/>
              <a:t>offers low-level access to hardware </a:t>
            </a:r>
          </a:p>
          <a:p>
            <a:pPr marL="793750" lvl="1" indent="-466725" eaLnBrk="1" hangingPunct="1">
              <a:buFont typeface="Wingdings" panose="05000000000000000000" pitchFamily="2" charset="2"/>
              <a:buChar char="§"/>
            </a:pPr>
            <a:r>
              <a:rPr lang="en-US" sz="2300" dirty="0" smtClean="0"/>
              <a:t>well defined</a:t>
            </a:r>
          </a:p>
          <a:p>
            <a:pPr marL="793750" lvl="1" indent="-466725" eaLnBrk="1" hangingPunct="1">
              <a:buFont typeface="Wingdings" panose="05000000000000000000" pitchFamily="2" charset="2"/>
              <a:buChar char="§"/>
            </a:pPr>
            <a:r>
              <a:rPr lang="en-US" sz="2300" dirty="0" smtClean="0"/>
              <a:t>in common use</a:t>
            </a:r>
          </a:p>
          <a:p>
            <a:pPr marL="793750" lvl="1" indent="-466725" eaLnBrk="1" hangingPunct="1">
              <a:buFont typeface="Wingdings" panose="05000000000000000000" pitchFamily="2" charset="2"/>
              <a:buChar char="§"/>
            </a:pPr>
            <a:r>
              <a:rPr lang="en-US" sz="2300" dirty="0" smtClean="0"/>
              <a:t>read from and write to particular memory locations (e.g. by a mechanism such as “pointers”)</a:t>
            </a:r>
          </a:p>
          <a:p>
            <a:pPr marL="793750" lvl="1" indent="-466725" eaLnBrk="1" hangingPunct="1">
              <a:buFont typeface="Wingdings" panose="05000000000000000000" pitchFamily="2" charset="2"/>
              <a:buChar char="§"/>
            </a:pPr>
            <a:r>
              <a:rPr lang="en-US" sz="2300" dirty="0" smtClean="0"/>
              <a:t>reuse the code (</a:t>
            </a:r>
            <a:r>
              <a:rPr lang="en-US" sz="2300" dirty="0" smtClean="0">
                <a:solidFill>
                  <a:srgbClr val="FF0000"/>
                </a:solidFill>
              </a:rPr>
              <a:t>which has already been tested</a:t>
            </a:r>
            <a:r>
              <a:rPr lang="en-US" sz="2300" dirty="0" smtClean="0"/>
              <a:t>)</a:t>
            </a:r>
          </a:p>
          <a:p>
            <a:pPr marL="793750" lvl="1" indent="-466725" eaLnBrk="1" hangingPunct="1">
              <a:buFont typeface="Wingdings" panose="05000000000000000000" pitchFamily="2" charset="2"/>
              <a:buChar char="l"/>
            </a:pPr>
            <a:endParaRPr lang="en-US" sz="2300" dirty="0" smtClean="0"/>
          </a:p>
        </p:txBody>
      </p:sp>
      <p:sp>
        <p:nvSpPr>
          <p:cNvPr id="15364"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7" name="Rectangle 4"/>
          <p:cNvSpPr txBox="1">
            <a:spLocks noChangeArrowheads="1"/>
          </p:cNvSpPr>
          <p:nvPr/>
        </p:nvSpPr>
        <p:spPr bwMode="auto">
          <a:xfrm>
            <a:off x="2093913" y="6254750"/>
            <a:ext cx="6924675" cy="603250"/>
          </a:xfrm>
          <a:prstGeom prst="rect">
            <a:avLst/>
          </a:prstGeom>
          <a:noFill/>
          <a:ln w="9525">
            <a:noFill/>
            <a:miter lim="800000"/>
            <a:headEnd/>
            <a:tailEnd/>
          </a:ln>
        </p:spPr>
        <p:txBody>
          <a:bodyPr>
            <a:normAutofit fontScale="90000" lnSpcReduction="20000"/>
          </a:bodyPr>
          <a:lstStyle/>
          <a:p>
            <a:pPr>
              <a:spcBef>
                <a:spcPct val="0"/>
              </a:spcBef>
              <a:buClrTx/>
              <a:buSzTx/>
              <a:buFontTx/>
              <a:buNone/>
              <a:defRPr/>
            </a:pPr>
            <a:r>
              <a:rPr lang="en-US" sz="4200" kern="0" dirty="0">
                <a:solidFill>
                  <a:schemeClr val="tx2"/>
                </a:solidFill>
                <a:latin typeface="+mj-lt"/>
                <a:ea typeface="+mj-ea"/>
                <a:cs typeface="+mj-cs"/>
              </a:rPr>
              <a:t>C is a solution</a:t>
            </a:r>
          </a:p>
        </p:txBody>
      </p:sp>
      <p:sp>
        <p:nvSpPr>
          <p:cNvPr id="15366"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9939" name="Rectangle 3"/>
          <p:cNvSpPr>
            <a:spLocks noGrp="1" noChangeArrowheads="1"/>
          </p:cNvSpPr>
          <p:nvPr>
            <p:ph sz="quarter" idx="1"/>
          </p:nvPr>
        </p:nvSpPr>
        <p:spPr>
          <a:xfrm>
            <a:off x="1879600" y="1368425"/>
            <a:ext cx="7751763" cy="5300663"/>
          </a:xfrm>
        </p:spPr>
        <p:txBody>
          <a:bodyPr/>
          <a:lstStyle/>
          <a:p>
            <a:pPr marL="466725" indent="-466725" eaLnBrk="1" hangingPunct="1"/>
            <a:r>
              <a:rPr lang="en-US" sz="2800" b="1" dirty="0" smtClean="0"/>
              <a:t>Static variables</a:t>
            </a:r>
          </a:p>
          <a:p>
            <a:pPr marL="793750" lvl="1" indent="-466725" eaLnBrk="1" hangingPunct="1">
              <a:buFont typeface="Wingdings" panose="05000000000000000000" pitchFamily="2" charset="2"/>
              <a:buChar char="q"/>
            </a:pPr>
            <a:r>
              <a:rPr lang="en-US" sz="2200" dirty="0" smtClean="0"/>
              <a:t>the scope of the object is limited to the rest of the source file being compiled</a:t>
            </a:r>
          </a:p>
          <a:p>
            <a:pPr marL="793750" lvl="1" indent="-466725" eaLnBrk="1" hangingPunct="1">
              <a:buFont typeface="Wingdings" panose="05000000000000000000" pitchFamily="2" charset="2"/>
              <a:buChar char="q"/>
            </a:pPr>
            <a:r>
              <a:rPr lang="en-US" sz="2200" dirty="0" smtClean="0"/>
              <a:t>function names are global, visible to any part of the entire program</a:t>
            </a:r>
          </a:p>
          <a:p>
            <a:pPr marL="793750" lvl="1" indent="-466725" eaLnBrk="1" hangingPunct="1">
              <a:buFont typeface="Wingdings" panose="05000000000000000000" pitchFamily="2" charset="2"/>
              <a:buChar char="q"/>
            </a:pPr>
            <a:r>
              <a:rPr lang="en-US" sz="2200" dirty="0" smtClean="0"/>
              <a:t>a </a:t>
            </a:r>
            <a:r>
              <a:rPr lang="en-US" sz="2200" b="1" dirty="0" smtClean="0"/>
              <a:t>static </a:t>
            </a:r>
            <a:r>
              <a:rPr lang="en-US" sz="2200" dirty="0" smtClean="0"/>
              <a:t>function is invisible outside of the file in which it is declared</a:t>
            </a:r>
          </a:p>
          <a:p>
            <a:pPr marL="793750" lvl="1" indent="-466725" eaLnBrk="1" hangingPunct="1">
              <a:buFont typeface="Wingdings" panose="05000000000000000000" pitchFamily="2" charset="2"/>
              <a:buChar char="q"/>
            </a:pPr>
            <a:r>
              <a:rPr lang="en-US" sz="2200" dirty="0" smtClean="0"/>
              <a:t>function local variables can also be declared as </a:t>
            </a:r>
            <a:r>
              <a:rPr lang="en-US" sz="2200" b="1" dirty="0" smtClean="0"/>
              <a:t>static. </a:t>
            </a:r>
            <a:r>
              <a:rPr lang="en-US" sz="2200" dirty="0" smtClean="0"/>
              <a:t> These are local to the function, but they remain in existence after the function terminates its execution. </a:t>
            </a:r>
          </a:p>
          <a:p>
            <a:pPr marL="793750" lvl="1" indent="-466725" eaLnBrk="1" hangingPunct="1">
              <a:buFont typeface="Wingdings" panose="05000000000000000000" pitchFamily="2" charset="2"/>
              <a:buChar char="q"/>
            </a:pPr>
            <a:r>
              <a:rPr lang="en-US" sz="2200" b="1" dirty="0" smtClean="0"/>
              <a:t>static </a:t>
            </a:r>
            <a:r>
              <a:rPr lang="en-US" sz="2200" dirty="0" smtClean="0"/>
              <a:t>variables are allocated in the “global” memory space (heap)</a:t>
            </a:r>
          </a:p>
        </p:txBody>
      </p:sp>
      <p:sp>
        <p:nvSpPr>
          <p:cNvPr id="399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99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5763" name="Rectangle 3"/>
          <p:cNvSpPr>
            <a:spLocks noGrp="1" noChangeArrowheads="1"/>
          </p:cNvSpPr>
          <p:nvPr>
            <p:ph sz="quarter" idx="1"/>
          </p:nvPr>
        </p:nvSpPr>
        <p:spPr>
          <a:xfrm>
            <a:off x="2071688" y="1412875"/>
            <a:ext cx="7559675" cy="3275013"/>
          </a:xfrm>
        </p:spPr>
        <p:txBody>
          <a:bodyPr>
            <a:normAutofit/>
          </a:bodyPr>
          <a:lstStyle/>
          <a:p>
            <a:pPr eaLnBrk="1" hangingPunct="1">
              <a:buFont typeface="Wingdings" panose="05000000000000000000" pitchFamily="2" charset="2"/>
              <a:buChar char="q"/>
              <a:defRPr/>
            </a:pPr>
            <a:r>
              <a:rPr lang="en-US" b="1" dirty="0"/>
              <a:t>Register variables</a:t>
            </a:r>
          </a:p>
          <a:p>
            <a:pPr eaLnBrk="1" hangingPunct="1">
              <a:buClr>
                <a:schemeClr val="accent1">
                  <a:lumMod val="75000"/>
                </a:schemeClr>
              </a:buClr>
              <a:buFont typeface="Wingdings" panose="05000000000000000000" pitchFamily="2" charset="2"/>
              <a:buChar char="q"/>
              <a:defRPr/>
            </a:pPr>
            <a:r>
              <a:rPr lang="en-US" sz="2400" dirty="0"/>
              <a:t>makes sense for heavily used variables</a:t>
            </a:r>
          </a:p>
          <a:p>
            <a:pPr eaLnBrk="1" hangingPunct="1">
              <a:buClr>
                <a:schemeClr val="accent1">
                  <a:lumMod val="75000"/>
                </a:schemeClr>
              </a:buClr>
              <a:buFont typeface="Wingdings" panose="05000000000000000000" pitchFamily="2" charset="2"/>
              <a:buChar char="q"/>
              <a:defRPr/>
            </a:pPr>
            <a:r>
              <a:rPr lang="en-US" sz="2400" i="1" dirty="0"/>
              <a:t>register </a:t>
            </a:r>
            <a:r>
              <a:rPr lang="en-US" sz="2400" dirty="0"/>
              <a:t>variables are to be placed in machine registers, which may result in smaller an faster programs</a:t>
            </a:r>
          </a:p>
          <a:p>
            <a:pPr eaLnBrk="1" hangingPunct="1">
              <a:buClr>
                <a:schemeClr val="accent1">
                  <a:lumMod val="75000"/>
                </a:schemeClr>
              </a:buClr>
              <a:buFont typeface="Wingdings" panose="05000000000000000000" pitchFamily="2" charset="2"/>
              <a:buChar char="q"/>
              <a:defRPr/>
            </a:pPr>
            <a:r>
              <a:rPr lang="en-US" sz="2400" dirty="0" smtClean="0"/>
              <a:t>obsolete</a:t>
            </a:r>
            <a:r>
              <a:rPr lang="en-US" sz="2400" dirty="0"/>
              <a:t>, compilers are able to optimize the code without such hints</a:t>
            </a:r>
          </a:p>
        </p:txBody>
      </p:sp>
      <p:sp>
        <p:nvSpPr>
          <p:cNvPr id="409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09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6787" name="Rectangle 3"/>
          <p:cNvSpPr>
            <a:spLocks noGrp="1" noChangeArrowheads="1"/>
          </p:cNvSpPr>
          <p:nvPr>
            <p:ph sz="quarter" idx="1"/>
          </p:nvPr>
        </p:nvSpPr>
        <p:spPr>
          <a:xfrm>
            <a:off x="2071688" y="1578892"/>
            <a:ext cx="7523162" cy="4370388"/>
          </a:xfrm>
        </p:spPr>
        <p:txBody>
          <a:bodyPr>
            <a:normAutofit/>
          </a:bodyPr>
          <a:lstStyle/>
          <a:p>
            <a:pPr eaLnBrk="1" hangingPunct="1">
              <a:buFont typeface="Wingdings" panose="05000000000000000000" pitchFamily="2" charset="2"/>
              <a:buChar char="q"/>
              <a:defRPr/>
            </a:pPr>
            <a:r>
              <a:rPr lang="en-US" sz="3100" b="1" dirty="0"/>
              <a:t>Variable initialization</a:t>
            </a:r>
          </a:p>
          <a:p>
            <a:pPr eaLnBrk="1" hangingPunct="1">
              <a:buClr>
                <a:schemeClr val="accent1">
                  <a:lumMod val="75000"/>
                </a:schemeClr>
              </a:buClr>
              <a:buFont typeface="Wingdings" panose="05000000000000000000" pitchFamily="2" charset="2"/>
              <a:buChar char="q"/>
              <a:defRPr/>
            </a:pPr>
            <a:r>
              <a:rPr lang="en-US" sz="2200" dirty="0"/>
              <a:t>global variables are guaranteed  to be initialized to zero</a:t>
            </a:r>
          </a:p>
          <a:p>
            <a:pPr eaLnBrk="1" hangingPunct="1">
              <a:buClr>
                <a:schemeClr val="accent1">
                  <a:lumMod val="75000"/>
                </a:schemeClr>
              </a:buClr>
              <a:buFont typeface="Wingdings" panose="05000000000000000000" pitchFamily="2" charset="2"/>
              <a:buChar char="q"/>
              <a:defRPr/>
            </a:pPr>
            <a:r>
              <a:rPr lang="en-US" sz="2200" dirty="0"/>
              <a:t>automatic and register variables have undefined initial values</a:t>
            </a:r>
          </a:p>
          <a:p>
            <a:pPr eaLnBrk="1" hangingPunct="1">
              <a:buClr>
                <a:schemeClr val="accent1">
                  <a:lumMod val="75000"/>
                </a:schemeClr>
              </a:buClr>
              <a:buFont typeface="Wingdings" panose="05000000000000000000" pitchFamily="2" charset="2"/>
              <a:buChar char="q"/>
              <a:defRPr/>
            </a:pPr>
            <a:r>
              <a:rPr lang="en-US" sz="2200" dirty="0"/>
              <a:t>for explicitly initialized global variables the </a:t>
            </a:r>
            <a:r>
              <a:rPr lang="en-US" sz="2200" dirty="0" err="1"/>
              <a:t>initializer</a:t>
            </a:r>
            <a:r>
              <a:rPr lang="en-US" sz="2200" dirty="0"/>
              <a:t> must  be a constant expression</a:t>
            </a:r>
          </a:p>
          <a:p>
            <a:pPr eaLnBrk="1" hangingPunct="1">
              <a:buClr>
                <a:schemeClr val="accent1">
                  <a:lumMod val="75000"/>
                </a:schemeClr>
              </a:buClr>
              <a:buFont typeface="Wingdings" panose="05000000000000000000" pitchFamily="2" charset="2"/>
              <a:buChar char="q"/>
              <a:defRPr/>
            </a:pPr>
            <a:r>
              <a:rPr lang="en-US" sz="2200" dirty="0"/>
              <a:t>for automatic and register variables, the </a:t>
            </a:r>
            <a:r>
              <a:rPr lang="en-US" sz="2200" dirty="0" err="1"/>
              <a:t>initializer</a:t>
            </a:r>
            <a:r>
              <a:rPr lang="en-US" sz="2200" dirty="0"/>
              <a:t> is not restricted to being a constant. It may be any expression involving previously defined values, even function calls</a:t>
            </a:r>
          </a:p>
        </p:txBody>
      </p:sp>
      <p:sp>
        <p:nvSpPr>
          <p:cNvPr id="41988"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198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199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3076" name="Rectangle 3"/>
          <p:cNvSpPr>
            <a:spLocks noGrp="1" noChangeArrowheads="1"/>
          </p:cNvSpPr>
          <p:nvPr>
            <p:ph sz="quarter" idx="1"/>
          </p:nvPr>
        </p:nvSpPr>
        <p:spPr>
          <a:xfrm>
            <a:off x="1951038" y="1412875"/>
            <a:ext cx="7559675" cy="803275"/>
          </a:xfrm>
        </p:spPr>
        <p:txBody>
          <a:bodyPr/>
          <a:lstStyle/>
          <a:p>
            <a:pPr marL="466725" indent="-466725" eaLnBrk="1" hangingPunct="1"/>
            <a:r>
              <a:rPr lang="en-US" sz="2600" b="1" smtClean="0"/>
              <a:t>Example: </a:t>
            </a:r>
          </a:p>
        </p:txBody>
      </p:sp>
      <p:graphicFrame>
        <p:nvGraphicFramePr>
          <p:cNvPr id="3074" name="Object 2"/>
          <p:cNvGraphicFramePr>
            <a:graphicFrameLocks noChangeAspect="1"/>
          </p:cNvGraphicFramePr>
          <p:nvPr/>
        </p:nvGraphicFramePr>
        <p:xfrm>
          <a:off x="2071688" y="2286000"/>
          <a:ext cx="6048375" cy="3890963"/>
        </p:xfrm>
        <a:graphic>
          <a:graphicData uri="http://schemas.openxmlformats.org/presentationml/2006/ole">
            <mc:AlternateContent xmlns:mc="http://schemas.openxmlformats.org/markup-compatibility/2006">
              <mc:Choice xmlns:v="urn:schemas-microsoft-com:vml" Requires="v">
                <p:oleObj spid="_x0000_s3118" name="Visio" r:id="rId4" imgW="4786848" imgH="3100804" progId="Visio.Drawing.11">
                  <p:embed/>
                </p:oleObj>
              </mc:Choice>
              <mc:Fallback>
                <p:oleObj name="Visio" r:id="rId4" imgW="4786848" imgH="310080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2286000"/>
                        <a:ext cx="6048375" cy="389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307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6787" name="Rectangle 3"/>
          <p:cNvSpPr>
            <a:spLocks noGrp="1" noChangeArrowheads="1"/>
          </p:cNvSpPr>
          <p:nvPr>
            <p:ph sz="quarter" idx="1"/>
          </p:nvPr>
        </p:nvSpPr>
        <p:spPr>
          <a:xfrm>
            <a:off x="2071688" y="1450975"/>
            <a:ext cx="7523162" cy="4786313"/>
          </a:xfrm>
        </p:spPr>
        <p:txBody>
          <a:bodyPr>
            <a:normAutofit fontScale="92500" lnSpcReduction="10000"/>
          </a:bodyPr>
          <a:lstStyle/>
          <a:p>
            <a:pPr eaLnBrk="1" hangingPunct="1">
              <a:buFont typeface="Wingdings" panose="05000000000000000000" pitchFamily="2" charset="2"/>
              <a:buChar char="q"/>
              <a:defRPr/>
            </a:pPr>
            <a:r>
              <a:rPr lang="en-US" sz="3100" b="1" dirty="0" smtClean="0"/>
              <a:t>Example</a:t>
            </a:r>
            <a:endParaRPr lang="en-US" sz="3100" b="1" dirty="0"/>
          </a:p>
          <a:p>
            <a:pPr eaLnBrk="1" hangingPunct="1">
              <a:buClr>
                <a:schemeClr val="accent1">
                  <a:lumMod val="75000"/>
                </a:schemeClr>
              </a:buClr>
              <a:buFont typeface="Wingdings" panose="05000000000000000000" pitchFamily="2" charset="2"/>
              <a:buChar char="q"/>
              <a:defRPr/>
            </a:pPr>
            <a:r>
              <a:rPr lang="en-US" sz="2400" dirty="0" smtClean="0"/>
              <a:t>When the file 1 is compiled, the variable </a:t>
            </a:r>
            <a:r>
              <a:rPr lang="en-US" sz="2400" i="1" dirty="0" smtClean="0"/>
              <a:t>able</a:t>
            </a:r>
            <a:r>
              <a:rPr lang="en-US" sz="2400" dirty="0" smtClean="0"/>
              <a:t> is marked as external, and memory is allocated for its storage. When the file 2 is compiled, the variable </a:t>
            </a:r>
            <a:r>
              <a:rPr lang="en-US" sz="2400" i="1" dirty="0" smtClean="0"/>
              <a:t>able</a:t>
            </a:r>
            <a:r>
              <a:rPr lang="en-US" sz="2400" dirty="0" smtClean="0"/>
              <a:t> is recognized to be external because of the </a:t>
            </a:r>
            <a:r>
              <a:rPr lang="en-US" sz="2400" i="1" dirty="0" smtClean="0"/>
              <a:t>extern</a:t>
            </a:r>
            <a:r>
              <a:rPr lang="en-US" sz="2400" dirty="0" smtClean="0"/>
              <a:t> keyword, and no memory is allocated for the variable</a:t>
            </a:r>
          </a:p>
          <a:p>
            <a:pPr eaLnBrk="1" hangingPunct="1">
              <a:buClr>
                <a:schemeClr val="accent1">
                  <a:lumMod val="75000"/>
                </a:schemeClr>
              </a:buClr>
              <a:buFont typeface="Wingdings" panose="05000000000000000000" pitchFamily="2" charset="2"/>
              <a:buChar char="q"/>
              <a:defRPr/>
            </a:pPr>
            <a:r>
              <a:rPr lang="en-US" sz="2400" dirty="0" smtClean="0"/>
              <a:t>All address references to </a:t>
            </a:r>
            <a:r>
              <a:rPr lang="en-US" sz="2400" i="1" dirty="0" smtClean="0"/>
              <a:t>able</a:t>
            </a:r>
            <a:r>
              <a:rPr lang="en-US" sz="2400" dirty="0" smtClean="0"/>
              <a:t> in file 2 will be assigned the address of </a:t>
            </a:r>
            <a:r>
              <a:rPr lang="en-US" sz="2400" i="1" dirty="0" smtClean="0"/>
              <a:t>able</a:t>
            </a:r>
            <a:r>
              <a:rPr lang="en-US" sz="2400" dirty="0" smtClean="0"/>
              <a:t> that was defined in file 1</a:t>
            </a:r>
          </a:p>
          <a:p>
            <a:pPr eaLnBrk="1" hangingPunct="1">
              <a:buClr>
                <a:schemeClr val="accent1">
                  <a:lumMod val="75000"/>
                </a:schemeClr>
              </a:buClr>
              <a:buFont typeface="Wingdings" panose="05000000000000000000" pitchFamily="2" charset="2"/>
              <a:buChar char="q"/>
              <a:defRPr/>
            </a:pPr>
            <a:r>
              <a:rPr lang="en-US" sz="2400" dirty="0" smtClean="0"/>
              <a:t>The example above in which the declaration</a:t>
            </a:r>
          </a:p>
          <a:p>
            <a:pPr marL="0" indent="0" eaLnBrk="1" hangingPunct="1">
              <a:buClr>
                <a:schemeClr val="accent1">
                  <a:lumMod val="75000"/>
                </a:schemeClr>
              </a:buClr>
              <a:buNone/>
              <a:defRPr/>
            </a:pPr>
            <a:r>
              <a:rPr lang="en-US" sz="2400" i="1" dirty="0" smtClean="0"/>
              <a:t>		extern </a:t>
            </a:r>
            <a:r>
              <a:rPr lang="en-US" sz="2400" i="1" dirty="0" err="1" smtClean="0"/>
              <a:t>int</a:t>
            </a:r>
            <a:r>
              <a:rPr lang="en-US" sz="2400" i="1" dirty="0" smtClean="0"/>
              <a:t> able;</a:t>
            </a:r>
          </a:p>
          <a:p>
            <a:pPr marL="0" indent="0" eaLnBrk="1" hangingPunct="1">
              <a:buClr>
                <a:schemeClr val="accent1">
                  <a:lumMod val="75000"/>
                </a:schemeClr>
              </a:buClr>
              <a:buNone/>
              <a:defRPr/>
            </a:pPr>
            <a:r>
              <a:rPr lang="en-US" sz="2400" dirty="0" smtClean="0"/>
              <a:t>	allowed access to </a:t>
            </a:r>
            <a:r>
              <a:rPr lang="en-US" sz="2400" i="1" dirty="0" smtClean="0"/>
              <a:t>able</a:t>
            </a:r>
            <a:r>
              <a:rPr lang="en-US" sz="2400" dirty="0" smtClean="0"/>
              <a:t> from the file 2 will not work if 	</a:t>
            </a:r>
            <a:r>
              <a:rPr lang="en-US" sz="2400" i="1" dirty="0" smtClean="0"/>
              <a:t>able</a:t>
            </a:r>
            <a:r>
              <a:rPr lang="en-US" sz="2400" dirty="0" smtClean="0"/>
              <a:t> had been declared as follows in file 1:</a:t>
            </a:r>
          </a:p>
          <a:p>
            <a:pPr marL="0" indent="0" eaLnBrk="1" hangingPunct="1">
              <a:buClr>
                <a:schemeClr val="accent1">
                  <a:lumMod val="75000"/>
                </a:schemeClr>
              </a:buClr>
              <a:buNone/>
              <a:defRPr/>
            </a:pPr>
            <a:r>
              <a:rPr lang="en-US" sz="2400" i="1" dirty="0" smtClean="0"/>
              <a:t>		static </a:t>
            </a:r>
            <a:r>
              <a:rPr lang="en-US" sz="2400" i="1" dirty="0" err="1" smtClean="0"/>
              <a:t>int</a:t>
            </a:r>
            <a:r>
              <a:rPr lang="en-US" sz="2400" i="1" dirty="0" smtClean="0"/>
              <a:t> able;</a:t>
            </a:r>
            <a:endParaRPr lang="en-US" sz="2400" i="1" dirty="0"/>
          </a:p>
        </p:txBody>
      </p:sp>
      <p:sp>
        <p:nvSpPr>
          <p:cNvPr id="43012"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301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301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47811" name="Rectangle 3"/>
          <p:cNvSpPr>
            <a:spLocks noGrp="1" noChangeArrowheads="1"/>
          </p:cNvSpPr>
          <p:nvPr>
            <p:ph sz="quarter" idx="1"/>
          </p:nvPr>
        </p:nvSpPr>
        <p:spPr>
          <a:xfrm>
            <a:off x="2022475" y="1428750"/>
            <a:ext cx="7559675" cy="3643313"/>
          </a:xfrm>
        </p:spPr>
        <p:txBody>
          <a:bodyPr>
            <a:normAutofit lnSpcReduction="10000"/>
          </a:bodyPr>
          <a:lstStyle/>
          <a:p>
            <a:pPr eaLnBrk="1" hangingPunct="1">
              <a:buFont typeface="Wingdings" panose="05000000000000000000" pitchFamily="2" charset="2"/>
              <a:buChar char="q"/>
              <a:defRPr/>
            </a:pPr>
            <a:r>
              <a:rPr lang="en-US" sz="2800" b="1" dirty="0"/>
              <a:t>Data Types</a:t>
            </a:r>
          </a:p>
          <a:p>
            <a:pPr marL="793750" lvl="1" indent="-466725" eaLnBrk="1" hangingPunct="1">
              <a:buFont typeface="Arial" charset="0"/>
              <a:buChar char="–"/>
              <a:defRPr/>
            </a:pPr>
            <a:r>
              <a:rPr lang="en-US" dirty="0" smtClean="0"/>
              <a:t>act as filters between your program and computer memory</a:t>
            </a:r>
          </a:p>
          <a:p>
            <a:pPr marL="793750" lvl="1" indent="-466725" eaLnBrk="1" hangingPunct="1">
              <a:buFont typeface="Arial" charset="0"/>
              <a:buChar char="–"/>
              <a:defRPr/>
            </a:pPr>
            <a:r>
              <a:rPr lang="en-US" dirty="0" smtClean="0"/>
              <a:t>Type </a:t>
            </a:r>
            <a:r>
              <a:rPr lang="en-US" dirty="0"/>
              <a:t>definition is used for:</a:t>
            </a:r>
          </a:p>
          <a:p>
            <a:pPr marL="1146175" lvl="2" indent="-466725" eaLnBrk="1" hangingPunct="1">
              <a:buFont typeface="Wingdings" pitchFamily="2" charset="2"/>
              <a:buChar char="l"/>
              <a:defRPr/>
            </a:pPr>
            <a:r>
              <a:rPr lang="en-US" dirty="0"/>
              <a:t>the definition of the range of values</a:t>
            </a:r>
          </a:p>
          <a:p>
            <a:pPr marL="1146175" lvl="2" indent="-466725" eaLnBrk="1" hangingPunct="1">
              <a:buFont typeface="Wingdings" pitchFamily="2" charset="2"/>
              <a:buChar char="l"/>
              <a:defRPr/>
            </a:pPr>
            <a:r>
              <a:rPr lang="en-US" dirty="0"/>
              <a:t>the size of </a:t>
            </a:r>
            <a:r>
              <a:rPr lang="en-US" dirty="0" smtClean="0"/>
              <a:t>memory (the amount of memory the computer must reserve for a value of that type)</a:t>
            </a:r>
            <a:endParaRPr lang="en-US" dirty="0"/>
          </a:p>
          <a:p>
            <a:pPr marL="1146175" lvl="2" indent="-466725" eaLnBrk="1" hangingPunct="1">
              <a:buFont typeface="Wingdings" pitchFamily="2" charset="2"/>
              <a:buChar char="l"/>
              <a:defRPr/>
            </a:pPr>
            <a:r>
              <a:rPr lang="en-US" dirty="0"/>
              <a:t>the operations allowed</a:t>
            </a:r>
          </a:p>
          <a:p>
            <a:pPr marL="1146175" lvl="2" indent="-466725" eaLnBrk="1" hangingPunct="1">
              <a:buFont typeface="Wingdings" pitchFamily="2" charset="2"/>
              <a:buChar char="l"/>
              <a:defRPr/>
            </a:pPr>
            <a:r>
              <a:rPr lang="en-US" dirty="0"/>
              <a:t>the scaling of pointers</a:t>
            </a:r>
          </a:p>
        </p:txBody>
      </p:sp>
      <p:sp>
        <p:nvSpPr>
          <p:cNvPr id="44036"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4403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403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00707" name="Rectangle 3"/>
          <p:cNvSpPr>
            <a:spLocks noGrp="1" noChangeArrowheads="1"/>
          </p:cNvSpPr>
          <p:nvPr>
            <p:ph sz="quarter" idx="1"/>
          </p:nvPr>
        </p:nvSpPr>
        <p:spPr>
          <a:xfrm>
            <a:off x="2071688" y="1412875"/>
            <a:ext cx="6923087" cy="365125"/>
          </a:xfrm>
        </p:spPr>
        <p:txBody>
          <a:bodyPr>
            <a:normAutofit fontScale="77500" lnSpcReduction="20000"/>
          </a:bodyPr>
          <a:lstStyle/>
          <a:p>
            <a:pPr eaLnBrk="1" hangingPunct="1">
              <a:buFont typeface="Wingdings" panose="05000000000000000000" pitchFamily="2" charset="2"/>
              <a:buChar char="q"/>
              <a:defRPr/>
            </a:pPr>
            <a:r>
              <a:rPr lang="en-US" b="1" dirty="0"/>
              <a:t>Data types:</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133600"/>
            <a:ext cx="71278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506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6083"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800" b="1" smtClean="0"/>
              <a:t>Data encapsulation - struct</a:t>
            </a:r>
          </a:p>
          <a:p>
            <a:pPr marL="793750" lvl="1" indent="-466725" eaLnBrk="1" hangingPunct="1">
              <a:buFont typeface="Wingdings" panose="05000000000000000000" pitchFamily="2" charset="2"/>
              <a:buChar char="§"/>
            </a:pPr>
            <a:r>
              <a:rPr lang="en-US" smtClean="0"/>
              <a:t>encapsulates several data of different types that belong to the same object</a:t>
            </a:r>
          </a:p>
          <a:p>
            <a:pPr marL="793750" lvl="1" indent="-466725" eaLnBrk="1" hangingPunct="1">
              <a:buFont typeface="Wingdings" panose="05000000000000000000" pitchFamily="2" charset="2"/>
              <a:buChar char="§"/>
            </a:pPr>
            <a:r>
              <a:rPr lang="en-US" smtClean="0"/>
              <a:t>support the meaningful grouping of program data</a:t>
            </a:r>
          </a:p>
          <a:p>
            <a:pPr marL="793750" lvl="1" indent="-466725" eaLnBrk="1" hangingPunct="1"/>
            <a:r>
              <a:rPr lang="en-US" sz="2200" smtClean="0"/>
              <a:t>Syntax:</a:t>
            </a:r>
          </a:p>
          <a:p>
            <a:pPr marL="466725" indent="-466725" eaLnBrk="1" hangingPunct="1">
              <a:buFont typeface="Wingdings" panose="05000000000000000000" pitchFamily="2" charset="2"/>
              <a:buNone/>
            </a:pPr>
            <a:r>
              <a:rPr lang="en-US" sz="2200" smtClean="0"/>
              <a:t>		</a:t>
            </a:r>
            <a:r>
              <a:rPr lang="en-US" sz="2100" smtClean="0"/>
              <a:t>struct [struct_name]</a:t>
            </a:r>
          </a:p>
          <a:p>
            <a:pPr marL="466725" indent="-466725" eaLnBrk="1" hangingPunct="1">
              <a:buFont typeface="Wingdings" panose="05000000000000000000" pitchFamily="2" charset="2"/>
              <a:buNone/>
            </a:pPr>
            <a:r>
              <a:rPr lang="en-US" sz="2100" smtClean="0"/>
              <a:t>		{</a:t>
            </a:r>
          </a:p>
          <a:p>
            <a:pPr marL="466725" indent="-466725" eaLnBrk="1" hangingPunct="1">
              <a:buFont typeface="Wingdings" panose="05000000000000000000" pitchFamily="2" charset="2"/>
              <a:buNone/>
            </a:pPr>
            <a:r>
              <a:rPr lang="en-US" sz="2100" smtClean="0"/>
              <a:t>			data_type1 ivar_list1;</a:t>
            </a:r>
          </a:p>
          <a:p>
            <a:pPr marL="466725" indent="-466725" eaLnBrk="1" hangingPunct="1">
              <a:buFont typeface="Wingdings" panose="05000000000000000000" pitchFamily="2" charset="2"/>
              <a:buNone/>
            </a:pPr>
            <a:r>
              <a:rPr lang="en-US" sz="2100" smtClean="0"/>
              <a:t>			data_type2 ivar_list2;</a:t>
            </a:r>
          </a:p>
          <a:p>
            <a:pPr marL="466725" indent="-466725" eaLnBrk="1" hangingPunct="1">
              <a:buFont typeface="Wingdings" panose="05000000000000000000" pitchFamily="2" charset="2"/>
              <a:buNone/>
            </a:pPr>
            <a:r>
              <a:rPr lang="en-US" sz="2100" smtClean="0"/>
              <a:t>			...</a:t>
            </a:r>
          </a:p>
          <a:p>
            <a:pPr marL="466725" indent="-466725" eaLnBrk="1" hangingPunct="1">
              <a:buFont typeface="Wingdings" panose="05000000000000000000" pitchFamily="2" charset="2"/>
              <a:buNone/>
            </a:pPr>
            <a:r>
              <a:rPr lang="en-US" sz="2100" smtClean="0"/>
              <a:t>		} [svar_list];</a:t>
            </a:r>
          </a:p>
          <a:p>
            <a:pPr marL="466725" indent="-466725" eaLnBrk="1" hangingPunct="1"/>
            <a:endParaRPr lang="en-US" smtClean="0"/>
          </a:p>
        </p:txBody>
      </p:sp>
      <p:sp>
        <p:nvSpPr>
          <p:cNvPr id="460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60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7107"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600" b="1" smtClean="0"/>
              <a:t>Data encapsulation - struct</a:t>
            </a:r>
          </a:p>
          <a:p>
            <a:pPr lvl="1" eaLnBrk="1" hangingPunct="1"/>
            <a:r>
              <a:rPr lang="en-US" sz="2300" b="1" smtClean="0"/>
              <a:t>Example: </a:t>
            </a:r>
            <a:r>
              <a:rPr lang="en-US" sz="2300" smtClean="0"/>
              <a:t>a structured type for the number shown by an LED display</a:t>
            </a:r>
          </a:p>
          <a:p>
            <a:pPr lvl="1" eaLnBrk="1" hangingPunct="1"/>
            <a:endParaRPr lang="en-US" sz="2300" smtClean="0"/>
          </a:p>
          <a:p>
            <a:pPr lvl="3" eaLnBrk="1" hangingPunct="1">
              <a:buFont typeface="Wingdings" panose="05000000000000000000" pitchFamily="2" charset="2"/>
              <a:buNone/>
            </a:pPr>
            <a:r>
              <a:rPr lang="en-US" smtClean="0"/>
              <a:t>struct Display_tag </a:t>
            </a:r>
          </a:p>
          <a:p>
            <a:pPr lvl="3" eaLnBrk="1" hangingPunct="1">
              <a:buFont typeface="Wingdings" panose="05000000000000000000" pitchFamily="2" charset="2"/>
              <a:buNone/>
            </a:pPr>
            <a:r>
              <a:rPr lang="en-US" smtClean="0"/>
              <a:t>{</a:t>
            </a:r>
          </a:p>
          <a:p>
            <a:pPr lvl="3" eaLnBrk="1" hangingPunct="1">
              <a:buFont typeface="Wingdings" panose="05000000000000000000" pitchFamily="2" charset="2"/>
              <a:buNone/>
            </a:pPr>
            <a:r>
              <a:rPr lang="en-US" smtClean="0"/>
              <a:t>	int DisplaySelected;</a:t>
            </a:r>
          </a:p>
          <a:p>
            <a:pPr lvl="3" eaLnBrk="1" hangingPunct="1">
              <a:buFont typeface="Wingdings" panose="05000000000000000000" pitchFamily="2" charset="2"/>
              <a:buNone/>
            </a:pPr>
            <a:r>
              <a:rPr lang="en-US" smtClean="0"/>
              <a:t>	int hundreds;</a:t>
            </a:r>
          </a:p>
          <a:p>
            <a:pPr lvl="3" eaLnBrk="1" hangingPunct="1">
              <a:buFont typeface="Wingdings" panose="05000000000000000000" pitchFamily="2" charset="2"/>
              <a:buNone/>
            </a:pPr>
            <a:r>
              <a:rPr lang="en-US" smtClean="0"/>
              <a:t>	int tens;</a:t>
            </a:r>
          </a:p>
          <a:p>
            <a:pPr lvl="3" eaLnBrk="1" hangingPunct="1">
              <a:buFont typeface="Wingdings" panose="05000000000000000000" pitchFamily="2" charset="2"/>
              <a:buNone/>
            </a:pPr>
            <a:r>
              <a:rPr lang="en-US" smtClean="0"/>
              <a:t>	int ones;</a:t>
            </a:r>
          </a:p>
          <a:p>
            <a:pPr lvl="3" eaLnBrk="1" hangingPunct="1">
              <a:buFont typeface="Wingdings" panose="05000000000000000000" pitchFamily="2" charset="2"/>
              <a:buNone/>
            </a:pPr>
            <a:r>
              <a:rPr lang="en-US" smtClean="0"/>
              <a:t>	char AorP;</a:t>
            </a:r>
          </a:p>
          <a:p>
            <a:pPr lvl="3" eaLnBrk="1" hangingPunct="1">
              <a:buFont typeface="Wingdings" panose="05000000000000000000" pitchFamily="2" charset="2"/>
              <a:buNone/>
            </a:pPr>
            <a:r>
              <a:rPr lang="en-US" smtClean="0"/>
              <a:t>};</a:t>
            </a:r>
            <a:endParaRPr lang="en-US" sz="6200" smtClean="0"/>
          </a:p>
          <a:p>
            <a:pPr marL="466725" indent="-466725" eaLnBrk="1" hangingPunct="1"/>
            <a:endParaRPr lang="en-US" smtClean="0"/>
          </a:p>
        </p:txBody>
      </p:sp>
      <p:sp>
        <p:nvSpPr>
          <p:cNvPr id="471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71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8131" name="Rectangle 3"/>
          <p:cNvSpPr>
            <a:spLocks noGrp="1" noChangeArrowheads="1"/>
          </p:cNvSpPr>
          <p:nvPr>
            <p:ph sz="quarter" idx="1"/>
          </p:nvPr>
        </p:nvSpPr>
        <p:spPr>
          <a:xfrm>
            <a:off x="1951038" y="1370013"/>
            <a:ext cx="7680325" cy="5372100"/>
          </a:xfrm>
        </p:spPr>
        <p:txBody>
          <a:bodyPr/>
          <a:lstStyle/>
          <a:p>
            <a:pPr marL="466725" indent="-466725" eaLnBrk="1" hangingPunct="1"/>
            <a:r>
              <a:rPr lang="en-US" sz="2600" b="1" dirty="0" smtClean="0"/>
              <a:t>Data encapsulation - </a:t>
            </a:r>
            <a:r>
              <a:rPr lang="en-US" sz="2600" b="1" dirty="0" err="1" smtClean="0"/>
              <a:t>struct</a:t>
            </a:r>
            <a:endParaRPr lang="en-US" sz="2600" b="1" dirty="0" smtClean="0"/>
          </a:p>
          <a:p>
            <a:pPr lvl="1" eaLnBrk="1" hangingPunct="1"/>
            <a:r>
              <a:rPr lang="en-US" sz="2300" b="1" dirty="0" smtClean="0"/>
              <a:t>Example </a:t>
            </a:r>
            <a:r>
              <a:rPr lang="en-US" sz="2300" b="1" i="1" dirty="0" smtClean="0"/>
              <a:t>(contd.)</a:t>
            </a:r>
            <a:r>
              <a:rPr lang="en-US" sz="2300" b="1" dirty="0" smtClean="0"/>
              <a:t>:</a:t>
            </a:r>
            <a:r>
              <a:rPr lang="en-US" sz="2300" dirty="0" smtClean="0"/>
              <a:t> the compiler allocates no memory for the structure declaration itself because it is used solely as a template for variable declarations. </a:t>
            </a:r>
            <a:r>
              <a:rPr lang="en-US" sz="2300" dirty="0" smtClean="0">
                <a:solidFill>
                  <a:srgbClr val="FF0000"/>
                </a:solidFill>
              </a:rPr>
              <a:t>When you declare a variable for a structure, the compiler will allocate an appropriate block of memory: </a:t>
            </a:r>
          </a:p>
          <a:p>
            <a:pPr lvl="1" eaLnBrk="1" hangingPunct="1">
              <a:buFont typeface="Wingdings" panose="05000000000000000000" pitchFamily="2" charset="2"/>
              <a:buNone/>
            </a:pPr>
            <a:r>
              <a:rPr lang="en-US" sz="2300" dirty="0" smtClean="0"/>
              <a:t>	</a:t>
            </a:r>
            <a:r>
              <a:rPr lang="en-US" sz="2300" i="1" dirty="0" err="1" smtClean="0"/>
              <a:t>struct</a:t>
            </a:r>
            <a:r>
              <a:rPr lang="en-US" sz="2300" i="1" dirty="0" smtClean="0"/>
              <a:t> </a:t>
            </a:r>
            <a:r>
              <a:rPr lang="en-US" sz="2300" i="1" dirty="0" err="1" smtClean="0"/>
              <a:t>Display_tag</a:t>
            </a:r>
            <a:r>
              <a:rPr lang="en-US" sz="2300" i="1" dirty="0" smtClean="0"/>
              <a:t> </a:t>
            </a:r>
            <a:r>
              <a:rPr lang="en-US" sz="2300" i="1" dirty="0" err="1" smtClean="0"/>
              <a:t>CurrentTime</a:t>
            </a:r>
            <a:r>
              <a:rPr lang="en-US" sz="2300" i="1" dirty="0" smtClean="0"/>
              <a:t>;</a:t>
            </a:r>
          </a:p>
          <a:p>
            <a:pPr lvl="1" eaLnBrk="1" hangingPunct="1"/>
            <a:r>
              <a:rPr lang="en-US" sz="2300" dirty="0" smtClean="0"/>
              <a:t>You must repeat the keyword </a:t>
            </a:r>
            <a:r>
              <a:rPr lang="en-US" sz="2300" i="1" dirty="0" err="1" smtClean="0"/>
              <a:t>struct</a:t>
            </a:r>
            <a:r>
              <a:rPr lang="en-US" sz="2300" dirty="0" smtClean="0"/>
              <a:t> because </a:t>
            </a:r>
            <a:r>
              <a:rPr lang="en-US" sz="2300" dirty="0" err="1" smtClean="0"/>
              <a:t>Display_tag</a:t>
            </a:r>
            <a:r>
              <a:rPr lang="en-US" sz="2300" dirty="0" smtClean="0"/>
              <a:t> is not a valid data type, it is a structure tag</a:t>
            </a:r>
          </a:p>
        </p:txBody>
      </p:sp>
      <p:sp>
        <p:nvSpPr>
          <p:cNvPr id="481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81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Why C?</a:t>
            </a:r>
          </a:p>
        </p:txBody>
      </p:sp>
      <p:sp>
        <p:nvSpPr>
          <p:cNvPr id="16387" name="Rectangle 2"/>
          <p:cNvSpPr>
            <a:spLocks noGrp="1" noChangeArrowheads="1"/>
          </p:cNvSpPr>
          <p:nvPr>
            <p:ph sz="quarter" idx="1"/>
          </p:nvPr>
        </p:nvSpPr>
        <p:spPr>
          <a:xfrm>
            <a:off x="2071688" y="1412875"/>
            <a:ext cx="7559675" cy="4373563"/>
          </a:xfrm>
        </p:spPr>
        <p:txBody>
          <a:bodyPr/>
          <a:lstStyle/>
          <a:p>
            <a:pPr marL="466725" indent="-466725" eaLnBrk="1" hangingPunct="1"/>
            <a:r>
              <a:rPr lang="en-US" sz="2500" b="1" dirty="0" smtClean="0"/>
              <a:t>Features of the C programming language:</a:t>
            </a:r>
            <a:endParaRPr lang="en-US" sz="2500" dirty="0" smtClean="0"/>
          </a:p>
          <a:p>
            <a:pPr marL="466725" indent="-466725" eaLnBrk="1" hangingPunct="1">
              <a:buFont typeface="Wingdings" panose="05000000000000000000" pitchFamily="2" charset="2"/>
              <a:buChar char="§"/>
            </a:pPr>
            <a:r>
              <a:rPr lang="en-US" sz="2500" dirty="0" smtClean="0"/>
              <a:t>“mid-level”  </a:t>
            </a:r>
          </a:p>
          <a:p>
            <a:pPr marL="793750" lvl="1" indent="-466725" eaLnBrk="1" hangingPunct="1">
              <a:buFont typeface="Wingdings" panose="05000000000000000000" pitchFamily="2" charset="2"/>
              <a:buChar char="§"/>
            </a:pPr>
            <a:r>
              <a:rPr lang="en-US" sz="2500" dirty="0" smtClean="0"/>
              <a:t>“low-level” features (access to hardware via pointers)</a:t>
            </a:r>
          </a:p>
          <a:p>
            <a:pPr marL="793750" lvl="1" indent="-466725" eaLnBrk="1" hangingPunct="1">
              <a:buFont typeface="Wingdings" panose="05000000000000000000" pitchFamily="2" charset="2"/>
              <a:buChar char="§"/>
            </a:pPr>
            <a:r>
              <a:rPr lang="en-US" sz="2500" dirty="0" smtClean="0"/>
              <a:t>“high-level” features (support for functions and modules)</a:t>
            </a:r>
          </a:p>
          <a:p>
            <a:pPr marL="466725" indent="-466725" eaLnBrk="1" hangingPunct="1">
              <a:buFont typeface="Wingdings" panose="05000000000000000000" pitchFamily="2" charset="2"/>
              <a:buChar char="§"/>
            </a:pPr>
            <a:r>
              <a:rPr lang="en-US" sz="2500" dirty="0" smtClean="0"/>
              <a:t>In common use </a:t>
            </a:r>
          </a:p>
          <a:p>
            <a:pPr marL="466725" indent="-466725" eaLnBrk="1" hangingPunct="1">
              <a:buFont typeface="Wingdings" panose="05000000000000000000" pitchFamily="2" charset="2"/>
              <a:buChar char="§"/>
            </a:pPr>
            <a:r>
              <a:rPr lang="en-US" sz="2500" dirty="0" smtClean="0"/>
              <a:t>Different compilers are available for every embedded processor (8-bit to 32-bit or more)</a:t>
            </a:r>
          </a:p>
          <a:p>
            <a:pPr marL="466725" indent="-466725" eaLnBrk="1" hangingPunct="1">
              <a:buFont typeface="Wingdings" panose="05000000000000000000" pitchFamily="2" charset="2"/>
              <a:buChar char="l"/>
            </a:pPr>
            <a:endParaRPr lang="en-US" dirty="0" smtClean="0"/>
          </a:p>
        </p:txBody>
      </p:sp>
      <p:sp>
        <p:nvSpPr>
          <p:cNvPr id="16388" name="Text Box 5"/>
          <p:cNvSpPr txBox="1">
            <a:spLocks noChangeArrowheads="1"/>
          </p:cNvSpPr>
          <p:nvPr/>
        </p:nvSpPr>
        <p:spPr bwMode="auto">
          <a:xfrm>
            <a:off x="55563" y="1484313"/>
            <a:ext cx="1711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b="1">
                <a:solidFill>
                  <a:srgbClr val="006633"/>
                </a:solidFill>
              </a:rPr>
              <a:t>Why C?</a:t>
            </a:r>
          </a:p>
          <a:p>
            <a:pPr eaLnBrk="1" hangingPunct="1">
              <a:spcBef>
                <a:spcPct val="50000"/>
              </a:spcBef>
              <a:buFont typeface="Wingdings" panose="05000000000000000000" pitchFamily="2" charset="2"/>
              <a:buNone/>
            </a:pPr>
            <a:r>
              <a:rPr lang="en-US" sz="1400">
                <a:solidFill>
                  <a:srgbClr val="006633"/>
                </a:solidFill>
              </a:rPr>
              <a:t>ANSI C</a:t>
            </a:r>
          </a:p>
        </p:txBody>
      </p:sp>
      <p:sp>
        <p:nvSpPr>
          <p:cNvPr id="16389" name="Text Box 5"/>
          <p:cNvSpPr txBox="1">
            <a:spLocks noChangeArrowheads="1"/>
          </p:cNvSpPr>
          <p:nvPr/>
        </p:nvSpPr>
        <p:spPr bwMode="auto">
          <a:xfrm>
            <a:off x="22225" y="2071688"/>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9155" name="Rectangle 3"/>
          <p:cNvSpPr>
            <a:spLocks noGrp="1" noChangeArrowheads="1"/>
          </p:cNvSpPr>
          <p:nvPr>
            <p:ph sz="quarter" idx="1"/>
          </p:nvPr>
        </p:nvSpPr>
        <p:spPr>
          <a:xfrm>
            <a:off x="2071688" y="1412875"/>
            <a:ext cx="7559675" cy="3787775"/>
          </a:xfrm>
        </p:spPr>
        <p:txBody>
          <a:bodyPr/>
          <a:lstStyle/>
          <a:p>
            <a:pPr marL="466725" indent="-466725" eaLnBrk="1" hangingPunct="1"/>
            <a:r>
              <a:rPr lang="en-US" sz="2800" b="1" smtClean="0"/>
              <a:t>Data encapsulation – struct</a:t>
            </a:r>
          </a:p>
          <a:p>
            <a:pPr marL="793750" lvl="1" indent="-466725" eaLnBrk="1" hangingPunct="1">
              <a:buFont typeface="Wingdings" panose="05000000000000000000" pitchFamily="2" charset="2"/>
              <a:buChar char="§"/>
            </a:pPr>
            <a:r>
              <a:rPr lang="en-US" smtClean="0"/>
              <a:t>The access to a member of the structure is performed with the dot operator ”</a:t>
            </a:r>
            <a:r>
              <a:rPr lang="en-US" b="1" smtClean="0">
                <a:solidFill>
                  <a:srgbClr val="0070C0"/>
                </a:solidFill>
              </a:rPr>
              <a:t>.</a:t>
            </a:r>
            <a:r>
              <a:rPr lang="en-US" smtClean="0"/>
              <a:t>”</a:t>
            </a:r>
            <a:r>
              <a:rPr lang="en-US" b="1" smtClean="0"/>
              <a:t> </a:t>
            </a:r>
            <a:r>
              <a:rPr lang="en-US" smtClean="0"/>
              <a:t>and the structure pointer operator, “</a:t>
            </a:r>
            <a:r>
              <a:rPr lang="en-US" b="1" smtClean="0">
                <a:solidFill>
                  <a:srgbClr val="0070C0"/>
                </a:solidFill>
              </a:rPr>
              <a:t>-&gt;</a:t>
            </a:r>
            <a:r>
              <a:rPr lang="en-US" smtClean="0"/>
              <a:t>”</a:t>
            </a:r>
            <a:endParaRPr lang="en-US" b="1" smtClean="0"/>
          </a:p>
          <a:p>
            <a:pPr marL="793750" lvl="1" indent="-466725" eaLnBrk="1" hangingPunct="1">
              <a:buFont typeface="Wingdings" panose="05000000000000000000" pitchFamily="2" charset="2"/>
              <a:buChar char="§"/>
            </a:pPr>
            <a:r>
              <a:rPr lang="en-US" smtClean="0"/>
              <a:t>The order of the structure elements bears compiler specific consequences.</a:t>
            </a:r>
          </a:p>
          <a:p>
            <a:pPr marL="793750" lvl="1" indent="-466725" eaLnBrk="1" hangingPunct="1">
              <a:buFont typeface="Wingdings" panose="05000000000000000000" pitchFamily="2" charset="2"/>
              <a:buChar char="§"/>
            </a:pPr>
            <a:r>
              <a:rPr lang="en-US" smtClean="0"/>
              <a:t>Usually, data are aligned to even address boundaries. </a:t>
            </a:r>
          </a:p>
          <a:p>
            <a:pPr marL="466725" indent="-466725" eaLnBrk="1" hangingPunct="1"/>
            <a:endParaRPr lang="en-US" smtClean="0"/>
          </a:p>
        </p:txBody>
      </p:sp>
      <p:sp>
        <p:nvSpPr>
          <p:cNvPr id="491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491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0179" name="Rectangle 3"/>
          <p:cNvSpPr>
            <a:spLocks noGrp="1" noChangeArrowheads="1"/>
          </p:cNvSpPr>
          <p:nvPr>
            <p:ph sz="quarter" idx="1"/>
          </p:nvPr>
        </p:nvSpPr>
        <p:spPr>
          <a:xfrm>
            <a:off x="2071688" y="1412875"/>
            <a:ext cx="7559675" cy="4633913"/>
          </a:xfrm>
        </p:spPr>
        <p:txBody>
          <a:bodyPr/>
          <a:lstStyle/>
          <a:p>
            <a:pPr eaLnBrk="1" hangingPunct="1"/>
            <a:r>
              <a:rPr lang="en-US" sz="2800" b="1" smtClean="0"/>
              <a:t>Data encapsulation – struct</a:t>
            </a:r>
          </a:p>
          <a:p>
            <a:pPr lvl="1" eaLnBrk="1" hangingPunct="1"/>
            <a:r>
              <a:rPr lang="en-US" sz="2200" smtClean="0"/>
              <a:t>If there is a structure declaration:</a:t>
            </a:r>
          </a:p>
          <a:p>
            <a:pPr eaLnBrk="1" hangingPunct="1">
              <a:buFont typeface="Wingdings" panose="05000000000000000000" pitchFamily="2" charset="2"/>
              <a:buNone/>
            </a:pPr>
            <a:r>
              <a:rPr lang="en-US" sz="2600" smtClean="0"/>
              <a:t>		</a:t>
            </a:r>
            <a:r>
              <a:rPr lang="en-US" sz="2200" smtClean="0"/>
              <a:t>struct s1</a:t>
            </a:r>
          </a:p>
          <a:p>
            <a:pPr eaLnBrk="1" hangingPunct="1">
              <a:buFont typeface="Wingdings" panose="05000000000000000000" pitchFamily="2" charset="2"/>
              <a:buNone/>
            </a:pPr>
            <a:r>
              <a:rPr lang="en-US" sz="2200" smtClean="0"/>
              <a:t>		{</a:t>
            </a:r>
          </a:p>
          <a:p>
            <a:pPr eaLnBrk="1" hangingPunct="1">
              <a:buFont typeface="Wingdings" panose="05000000000000000000" pitchFamily="2" charset="2"/>
              <a:buNone/>
            </a:pPr>
            <a:r>
              <a:rPr lang="en-US" sz="2200" smtClean="0"/>
              <a:t>			unsigned char cId;</a:t>
            </a:r>
          </a:p>
          <a:p>
            <a:pPr eaLnBrk="1" hangingPunct="1">
              <a:buFont typeface="Wingdings" panose="05000000000000000000" pitchFamily="2" charset="2"/>
              <a:buNone/>
            </a:pPr>
            <a:r>
              <a:rPr lang="en-US" sz="2200" smtClean="0"/>
              <a:t>			unsigned int iLength;</a:t>
            </a:r>
          </a:p>
          <a:p>
            <a:pPr eaLnBrk="1" hangingPunct="1">
              <a:buFont typeface="Wingdings" panose="05000000000000000000" pitchFamily="2" charset="2"/>
              <a:buNone/>
            </a:pPr>
            <a:r>
              <a:rPr lang="en-US" sz="2200" smtClean="0"/>
              <a:t>			unsigned char cMsg;</a:t>
            </a:r>
          </a:p>
          <a:p>
            <a:pPr eaLnBrk="1" hangingPunct="1">
              <a:buFont typeface="Wingdings" panose="05000000000000000000" pitchFamily="2" charset="2"/>
              <a:buNone/>
            </a:pPr>
            <a:r>
              <a:rPr lang="en-US" sz="2200" smtClean="0"/>
              <a:t>		};</a:t>
            </a:r>
          </a:p>
          <a:p>
            <a:pPr eaLnBrk="1" hangingPunct="1">
              <a:buFont typeface="Wingdings" panose="05000000000000000000" pitchFamily="2" charset="2"/>
              <a:buNone/>
            </a:pPr>
            <a:r>
              <a:rPr lang="en-US" sz="2600" smtClean="0"/>
              <a:t>	</a:t>
            </a:r>
            <a:r>
              <a:rPr lang="en-US" sz="2200" smtClean="0"/>
              <a:t>the compiler may reserve four, six, or even more bytes of memory, depending on the alignment</a:t>
            </a:r>
          </a:p>
        </p:txBody>
      </p:sp>
      <p:sp>
        <p:nvSpPr>
          <p:cNvPr id="501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01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53955" name="Rectangle 3"/>
          <p:cNvSpPr>
            <a:spLocks noGrp="1" noChangeArrowheads="1"/>
          </p:cNvSpPr>
          <p:nvPr>
            <p:ph sz="quarter" idx="1"/>
          </p:nvPr>
        </p:nvSpPr>
        <p:spPr>
          <a:xfrm>
            <a:off x="2071688" y="1412875"/>
            <a:ext cx="7559675" cy="1743075"/>
          </a:xfrm>
        </p:spPr>
        <p:txBody>
          <a:bodyPr>
            <a:normAutofit lnSpcReduction="10000"/>
          </a:bodyPr>
          <a:lstStyle/>
          <a:p>
            <a:pPr eaLnBrk="1" hangingPunct="1">
              <a:buFont typeface="Wingdings" panose="05000000000000000000" pitchFamily="2" charset="2"/>
              <a:buChar char="q"/>
              <a:defRPr/>
            </a:pPr>
            <a:r>
              <a:rPr lang="en-US" sz="2800" b="1" dirty="0"/>
              <a:t>Data encapsulation – </a:t>
            </a:r>
            <a:r>
              <a:rPr lang="en-US" sz="2800" b="1" dirty="0" err="1"/>
              <a:t>struct</a:t>
            </a:r>
            <a:endParaRPr lang="en-US" sz="2800" b="1" dirty="0"/>
          </a:p>
          <a:p>
            <a:pPr marL="466725" indent="-466725" eaLnBrk="1" hangingPunct="1">
              <a:buFont typeface="Arial" charset="0"/>
              <a:buChar char="•"/>
              <a:defRPr/>
            </a:pPr>
            <a:endParaRPr lang="en-US" sz="2800" b="1" dirty="0"/>
          </a:p>
          <a:p>
            <a:pPr marL="793750" lvl="1" indent="-466725" eaLnBrk="1" hangingPunct="1">
              <a:buFont typeface="Wingdings" pitchFamily="2" charset="2"/>
              <a:buChar char="§"/>
              <a:defRPr/>
            </a:pPr>
            <a:r>
              <a:rPr lang="en-US" sz="2300" dirty="0"/>
              <a:t>alignment of structure members depends on the memory alignment of the system</a:t>
            </a:r>
          </a:p>
        </p:txBody>
      </p:sp>
      <p:pic>
        <p:nvPicPr>
          <p:cNvPr id="51204" name="Picture 5" descr="str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3429000"/>
            <a:ext cx="62642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120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4100" name="Rectangle 3"/>
          <p:cNvSpPr>
            <a:spLocks noGrp="1" noChangeArrowheads="1"/>
          </p:cNvSpPr>
          <p:nvPr>
            <p:ph sz="quarter" idx="1"/>
          </p:nvPr>
        </p:nvSpPr>
        <p:spPr>
          <a:xfrm>
            <a:off x="2071688" y="1328738"/>
            <a:ext cx="7559675" cy="515937"/>
          </a:xfrm>
        </p:spPr>
        <p:txBody>
          <a:bodyPr/>
          <a:lstStyle/>
          <a:p>
            <a:pPr marL="466725" indent="-466725" eaLnBrk="1" hangingPunct="1"/>
            <a:r>
              <a:rPr lang="en-US" sz="2600" b="1" smtClean="0"/>
              <a:t>Example:</a:t>
            </a:r>
          </a:p>
          <a:p>
            <a:pPr marL="466725" indent="-466725" eaLnBrk="1" hangingPunct="1"/>
            <a:endParaRPr lang="en-US" sz="2800" b="1" smtClean="0"/>
          </a:p>
        </p:txBody>
      </p:sp>
      <p:sp>
        <p:nvSpPr>
          <p:cNvPr id="410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4098" name="Object 7"/>
          <p:cNvGraphicFramePr>
            <a:graphicFrameLocks noChangeAspect="1"/>
          </p:cNvGraphicFramePr>
          <p:nvPr/>
        </p:nvGraphicFramePr>
        <p:xfrm>
          <a:off x="3308350" y="1712913"/>
          <a:ext cx="5000625" cy="4811712"/>
        </p:xfrm>
        <a:graphic>
          <a:graphicData uri="http://schemas.openxmlformats.org/presentationml/2006/ole">
            <mc:AlternateContent xmlns:mc="http://schemas.openxmlformats.org/markup-compatibility/2006">
              <mc:Choice xmlns:v="urn:schemas-microsoft-com:vml" Requires="v">
                <p:oleObj spid="_x0000_s4142" name="Visio" r:id="rId4" imgW="3607951" imgH="3550027" progId="Visio.Drawing.11">
                  <p:embed/>
                </p:oleObj>
              </mc:Choice>
              <mc:Fallback>
                <p:oleObj name="Visio" r:id="rId4" imgW="3607951" imgH="3550027" progId="Visio.Drawing.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350" y="1712913"/>
                        <a:ext cx="500062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57027" name="Rectangle 3"/>
          <p:cNvSpPr>
            <a:spLocks noGrp="1" noChangeArrowheads="1"/>
          </p:cNvSpPr>
          <p:nvPr>
            <p:ph sz="quarter" idx="1"/>
          </p:nvPr>
        </p:nvSpPr>
        <p:spPr>
          <a:xfrm>
            <a:off x="1879600" y="1412875"/>
            <a:ext cx="7751763" cy="4735513"/>
          </a:xfrm>
        </p:spPr>
        <p:txBody>
          <a:bodyPr>
            <a:normAutofit fontScale="92500" lnSpcReduction="1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793750" lvl="1" indent="-466725" eaLnBrk="1" hangingPunct="1">
              <a:buFont typeface="Wingdings" pitchFamily="2" charset="2"/>
              <a:buChar char="§"/>
              <a:defRPr/>
            </a:pPr>
            <a:r>
              <a:rPr lang="en-US" dirty="0"/>
              <a:t>A union means an overlay of elements of different data types to the same memory location. </a:t>
            </a:r>
          </a:p>
          <a:p>
            <a:pPr marL="793750" lvl="1" indent="-466725" eaLnBrk="1" hangingPunct="1">
              <a:buFont typeface="Wingdings" pitchFamily="2" charset="2"/>
              <a:buChar char="§"/>
              <a:defRPr/>
            </a:pPr>
            <a:r>
              <a:rPr lang="en-US" dirty="0"/>
              <a:t>Syntax:</a:t>
            </a:r>
          </a:p>
          <a:p>
            <a:pPr marL="466725" indent="-466725" eaLnBrk="1" hangingPunct="1">
              <a:buFont typeface="Wingdings" pitchFamily="2" charset="2"/>
              <a:buChar char="l"/>
              <a:defRPr/>
            </a:pPr>
            <a:endParaRPr lang="en-US" dirty="0"/>
          </a:p>
          <a:p>
            <a:pPr marL="466725" indent="-466725" eaLnBrk="1" hangingPunct="1">
              <a:buFont typeface="Wingdings" pitchFamily="2" charset="2"/>
              <a:buNone/>
              <a:defRPr/>
            </a:pPr>
            <a:r>
              <a:rPr lang="en-US" dirty="0" smtClean="0">
                <a:latin typeface="Arial;Courier;Arial"/>
              </a:rPr>
              <a:t>		</a:t>
            </a:r>
            <a:r>
              <a:rPr lang="en-US" sz="2500" dirty="0" smtClean="0">
                <a:latin typeface="Arial;Courier;Arial"/>
              </a:rPr>
              <a:t>union</a:t>
            </a:r>
            <a:r>
              <a:rPr lang="en-US" sz="2500" i="1" dirty="0" smtClean="0">
                <a:latin typeface="Arial;Courier;Arial"/>
              </a:rPr>
              <a:t> </a:t>
            </a:r>
            <a:r>
              <a:rPr lang="en-US" sz="2500" i="1" dirty="0">
                <a:latin typeface="Arial;Courier;Arial"/>
              </a:rPr>
              <a:t>[</a:t>
            </a:r>
            <a:r>
              <a:rPr lang="en-US" sz="2500" i="1" dirty="0" err="1">
                <a:latin typeface="Arial;Courier;Arial"/>
              </a:rPr>
              <a:t>union_name</a:t>
            </a:r>
            <a:r>
              <a:rPr lang="en-US" sz="2500" i="1" dirty="0" smtClean="0">
                <a:latin typeface="Arial;Courier;Arial"/>
              </a:rPr>
              <a:t>]	</a:t>
            </a:r>
          </a:p>
          <a:p>
            <a:pPr marL="466725" indent="-466725" eaLnBrk="1" hangingPunct="1">
              <a:buFont typeface="Wingdings" pitchFamily="2" charset="2"/>
              <a:buNone/>
              <a:defRPr/>
            </a:pPr>
            <a:r>
              <a:rPr lang="en-US" sz="2500" i="1" dirty="0" smtClean="0">
                <a:latin typeface="Arial;Courier;Arial"/>
              </a:rPr>
              <a:t>		{</a:t>
            </a:r>
            <a:endParaRPr lang="en-US" sz="2500" i="1" dirty="0">
              <a:latin typeface="Arial;Courier;Arial"/>
            </a:endParaRPr>
          </a:p>
          <a:p>
            <a:pPr marL="466725" indent="-466725" eaLnBrk="1" hangingPunct="1">
              <a:buFont typeface="Wingdings" pitchFamily="2" charset="2"/>
              <a:buNone/>
              <a:defRPr/>
            </a:pPr>
            <a:r>
              <a:rPr lang="en-US" sz="2500" i="1" dirty="0" smtClean="0">
                <a:latin typeface="Arial;Courier;Arial"/>
              </a:rPr>
              <a:t>			data_type1 </a:t>
            </a:r>
            <a:r>
              <a:rPr lang="en-US" sz="2500" i="1" dirty="0">
                <a:latin typeface="Arial;Courier;Arial"/>
              </a:rPr>
              <a:t>ivar_1;</a:t>
            </a:r>
          </a:p>
          <a:p>
            <a:pPr marL="466725" indent="-466725" eaLnBrk="1" hangingPunct="1">
              <a:buFont typeface="Wingdings" pitchFamily="2" charset="2"/>
              <a:buNone/>
              <a:defRPr/>
            </a:pPr>
            <a:r>
              <a:rPr lang="en-US" sz="2500" i="1" dirty="0" smtClean="0">
                <a:latin typeface="Arial;Courier;Arial"/>
              </a:rPr>
              <a:t>			data_type2 </a:t>
            </a:r>
            <a:r>
              <a:rPr lang="en-US" sz="2500" i="1" dirty="0">
                <a:latin typeface="Arial;Courier;Arial"/>
              </a:rPr>
              <a:t>ivar_2</a:t>
            </a:r>
            <a:r>
              <a:rPr lang="en-US" sz="2500" i="1" dirty="0" smtClean="0">
                <a:latin typeface="Arial;Courier;Arial"/>
              </a:rPr>
              <a:t>;</a:t>
            </a:r>
          </a:p>
          <a:p>
            <a:pPr marL="466725" indent="-466725" eaLnBrk="1" hangingPunct="1">
              <a:buFont typeface="Wingdings" pitchFamily="2" charset="2"/>
              <a:buNone/>
              <a:defRPr/>
            </a:pPr>
            <a:r>
              <a:rPr lang="en-US" sz="2500" i="1" dirty="0" smtClean="0">
                <a:latin typeface="Arial;Courier;Arial"/>
              </a:rPr>
              <a:t>			...</a:t>
            </a:r>
            <a:endParaRPr lang="en-US" sz="2500" i="1" dirty="0">
              <a:latin typeface="Arial;Courier;Arial"/>
            </a:endParaRPr>
          </a:p>
          <a:p>
            <a:pPr marL="466725" indent="-466725" eaLnBrk="1" hangingPunct="1">
              <a:buFont typeface="Wingdings" pitchFamily="2" charset="2"/>
              <a:buNone/>
              <a:defRPr/>
            </a:pPr>
            <a:r>
              <a:rPr lang="en-US" sz="2500" i="1" dirty="0" smtClean="0">
                <a:latin typeface="Arial;Courier;Arial"/>
              </a:rPr>
              <a:t>		} </a:t>
            </a:r>
            <a:r>
              <a:rPr lang="en-US" sz="2500" i="1" dirty="0">
                <a:latin typeface="Arial;Courier;Arial"/>
              </a:rPr>
              <a:t>[</a:t>
            </a:r>
            <a:r>
              <a:rPr lang="en-US" sz="2500" i="1" dirty="0" err="1">
                <a:latin typeface="Arial;Courier;Arial"/>
              </a:rPr>
              <a:t>uvar_list</a:t>
            </a:r>
            <a:r>
              <a:rPr lang="en-US" sz="2500" i="1" dirty="0">
                <a:latin typeface="Arial;Courier;Arial"/>
              </a:rPr>
              <a:t>];</a:t>
            </a:r>
          </a:p>
        </p:txBody>
      </p:sp>
      <p:sp>
        <p:nvSpPr>
          <p:cNvPr id="522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22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0099" name="Rectangle 3"/>
          <p:cNvSpPr>
            <a:spLocks noGrp="1" noChangeArrowheads="1"/>
          </p:cNvSpPr>
          <p:nvPr>
            <p:ph sz="quarter" idx="1"/>
          </p:nvPr>
        </p:nvSpPr>
        <p:spPr>
          <a:xfrm>
            <a:off x="1736725" y="1412875"/>
            <a:ext cx="7894638" cy="4589463"/>
          </a:xfrm>
        </p:spPr>
        <p:txBody>
          <a:bodyPr>
            <a:normAutofit fontScale="77500" lnSpcReduction="2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466725" indent="-466725" eaLnBrk="1" hangingPunct="1">
              <a:buFont typeface="Arial" charset="0"/>
              <a:buChar char="•"/>
              <a:defRPr/>
            </a:pPr>
            <a:r>
              <a:rPr lang="en-US" dirty="0" smtClean="0"/>
              <a:t>The size of the union is determined by the size of its biggest member element</a:t>
            </a:r>
          </a:p>
          <a:p>
            <a:pPr marL="466725" indent="-466725" eaLnBrk="1" hangingPunct="1">
              <a:buFont typeface="Arial" charset="0"/>
              <a:buChar char="•"/>
              <a:defRPr/>
            </a:pPr>
            <a:r>
              <a:rPr lang="en-US" b="1" dirty="0" smtClean="0"/>
              <a:t>Example</a:t>
            </a:r>
            <a:r>
              <a:rPr lang="en-US" dirty="0" smtClean="0"/>
              <a:t>:</a:t>
            </a:r>
            <a:endParaRPr lang="en-US" dirty="0"/>
          </a:p>
          <a:p>
            <a:pPr marL="466725" indent="-466725" eaLnBrk="1" hangingPunct="1">
              <a:buFont typeface="Wingdings" pitchFamily="2" charset="2"/>
              <a:buNone/>
              <a:defRPr/>
            </a:pPr>
            <a:r>
              <a:rPr lang="en-US" dirty="0" smtClean="0"/>
              <a:t>		</a:t>
            </a:r>
            <a:r>
              <a:rPr lang="en-US" i="1" dirty="0" smtClean="0"/>
              <a:t>union</a:t>
            </a:r>
            <a:endParaRPr lang="en-US" i="1" dirty="0"/>
          </a:p>
          <a:p>
            <a:pPr marL="466725" indent="-466725" eaLnBrk="1" hangingPunct="1">
              <a:buFont typeface="Wingdings" pitchFamily="2" charset="2"/>
              <a:buNone/>
              <a:defRPr/>
            </a:pPr>
            <a:r>
              <a:rPr lang="en-US" i="1" dirty="0" smtClean="0"/>
              <a:t>		{</a:t>
            </a:r>
            <a:endParaRPr lang="en-US" i="1" dirty="0"/>
          </a:p>
          <a:p>
            <a:pPr marL="466725" indent="-466725" eaLnBrk="1" hangingPunct="1">
              <a:buFont typeface="Wingdings" pitchFamily="2" charset="2"/>
              <a:buNone/>
              <a:defRPr/>
            </a:pPr>
            <a:r>
              <a:rPr lang="en-US" i="1" dirty="0" smtClean="0"/>
              <a:t>		   unsigned </a:t>
            </a:r>
            <a:r>
              <a:rPr lang="en-US" i="1" dirty="0"/>
              <a:t>char </a:t>
            </a:r>
            <a:r>
              <a:rPr lang="en-US" i="1" dirty="0" smtClean="0"/>
              <a:t>c[2</a:t>
            </a:r>
            <a:r>
              <a:rPr lang="en-US" i="1" dirty="0"/>
              <a:t>];</a:t>
            </a:r>
          </a:p>
          <a:p>
            <a:pPr marL="466725" indent="-466725" eaLnBrk="1" hangingPunct="1">
              <a:buFont typeface="Wingdings" pitchFamily="2" charset="2"/>
              <a:buNone/>
              <a:defRPr/>
            </a:pPr>
            <a:r>
              <a:rPr lang="en-US" i="1" dirty="0" smtClean="0"/>
              <a:t>  		   long l;</a:t>
            </a:r>
            <a:endParaRPr lang="en-US" i="1" dirty="0"/>
          </a:p>
          <a:p>
            <a:pPr marL="466725" indent="-466725" eaLnBrk="1" hangingPunct="1">
              <a:buFont typeface="Wingdings" pitchFamily="2" charset="2"/>
              <a:buNone/>
              <a:defRPr/>
            </a:pPr>
            <a:r>
              <a:rPr lang="en-US" i="1" dirty="0" smtClean="0"/>
              <a:t>		} u1;</a:t>
            </a:r>
            <a:endParaRPr lang="en-US" i="1" dirty="0"/>
          </a:p>
          <a:p>
            <a:pPr marL="466725" indent="-466725" eaLnBrk="1" hangingPunct="1">
              <a:buFont typeface="Wingdings" pitchFamily="2" charset="2"/>
              <a:buChar char="l"/>
              <a:defRPr/>
            </a:pPr>
            <a:endParaRPr lang="en-US" dirty="0" smtClean="0"/>
          </a:p>
          <a:p>
            <a:pPr marL="793750" lvl="1" indent="-466725" eaLnBrk="1" hangingPunct="1">
              <a:buFont typeface="Wingdings" pitchFamily="2" charset="2"/>
              <a:buChar char="§"/>
              <a:defRPr/>
            </a:pPr>
            <a:r>
              <a:rPr lang="en-US" dirty="0" smtClean="0"/>
              <a:t>The </a:t>
            </a:r>
            <a:r>
              <a:rPr lang="en-US" dirty="0"/>
              <a:t>size of u1 is equivalent to the size of long (4 bytes). The lowest byte of u1 may now be accessed by </a:t>
            </a:r>
            <a:r>
              <a:rPr lang="en-US" dirty="0" smtClean="0"/>
              <a:t>u1.c[0</a:t>
            </a:r>
            <a:r>
              <a:rPr lang="en-US" dirty="0"/>
              <a:t>] as well as by </a:t>
            </a:r>
            <a:r>
              <a:rPr lang="en-US" dirty="0" smtClean="0"/>
              <a:t>u1.l</a:t>
            </a:r>
            <a:endParaRPr lang="en-US" sz="2400" b="1" dirty="0"/>
          </a:p>
        </p:txBody>
      </p:sp>
      <p:sp>
        <p:nvSpPr>
          <p:cNvPr id="532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32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0099" name="Rectangle 3"/>
          <p:cNvSpPr>
            <a:spLocks noGrp="1" noChangeArrowheads="1"/>
          </p:cNvSpPr>
          <p:nvPr>
            <p:ph sz="quarter" idx="1"/>
          </p:nvPr>
        </p:nvSpPr>
        <p:spPr>
          <a:xfrm>
            <a:off x="1736725" y="1412875"/>
            <a:ext cx="7894638" cy="2587625"/>
          </a:xfrm>
        </p:spPr>
        <p:txBody>
          <a:bodyPr>
            <a:normAutofit fontScale="77500" lnSpcReduction="20000"/>
          </a:bodyPr>
          <a:lstStyle/>
          <a:p>
            <a:pPr eaLnBrk="1" hangingPunct="1">
              <a:buFont typeface="Wingdings" panose="05000000000000000000" pitchFamily="2" charset="2"/>
              <a:buChar char="q"/>
              <a:defRPr/>
            </a:pPr>
            <a:r>
              <a:rPr lang="en-US" sz="2800" b="1" dirty="0"/>
              <a:t>Data encapsulation – </a:t>
            </a:r>
            <a:r>
              <a:rPr lang="en-US" sz="2800" b="1" dirty="0">
                <a:solidFill>
                  <a:srgbClr val="0070C0"/>
                </a:solidFill>
              </a:rPr>
              <a:t>union</a:t>
            </a:r>
          </a:p>
          <a:p>
            <a:pPr marL="466725" indent="-466725" eaLnBrk="1" hangingPunct="1">
              <a:buFont typeface="Arial" charset="0"/>
              <a:buChar char="•"/>
              <a:defRPr/>
            </a:pPr>
            <a:r>
              <a:rPr lang="en-US" b="1" dirty="0" smtClean="0"/>
              <a:t>Example </a:t>
            </a:r>
            <a:r>
              <a:rPr lang="en-US" b="1" i="1" dirty="0" smtClean="0"/>
              <a:t>(</a:t>
            </a:r>
            <a:r>
              <a:rPr lang="en-US" b="1" i="1" dirty="0" err="1" smtClean="0"/>
              <a:t>contd</a:t>
            </a:r>
            <a:r>
              <a:rPr lang="en-US" b="1" i="1" dirty="0" smtClean="0"/>
              <a:t>)</a:t>
            </a:r>
            <a:r>
              <a:rPr lang="en-US" dirty="0" smtClean="0"/>
              <a:t>:</a:t>
            </a:r>
            <a:endParaRPr lang="en-US" dirty="0"/>
          </a:p>
          <a:p>
            <a:pPr marL="466725" indent="-466725" eaLnBrk="1" hangingPunct="1">
              <a:buFont typeface="Wingdings" pitchFamily="2" charset="2"/>
              <a:buNone/>
              <a:defRPr/>
            </a:pPr>
            <a:r>
              <a:rPr lang="en-US" dirty="0" smtClean="0"/>
              <a:t>		union</a:t>
            </a:r>
            <a:endParaRPr lang="en-US" dirty="0"/>
          </a:p>
          <a:p>
            <a:pPr marL="466725" indent="-466725" eaLnBrk="1" hangingPunct="1">
              <a:buFont typeface="Wingdings" pitchFamily="2" charset="2"/>
              <a:buNone/>
              <a:defRPr/>
            </a:pPr>
            <a:r>
              <a:rPr lang="en-US" dirty="0" smtClean="0"/>
              <a:t>		{</a:t>
            </a:r>
            <a:endParaRPr lang="en-US" dirty="0"/>
          </a:p>
          <a:p>
            <a:pPr marL="466725" indent="-466725" eaLnBrk="1" hangingPunct="1">
              <a:buFont typeface="Wingdings" pitchFamily="2" charset="2"/>
              <a:buNone/>
              <a:defRPr/>
            </a:pPr>
            <a:r>
              <a:rPr lang="en-US" dirty="0" smtClean="0"/>
              <a:t>		   unsigned </a:t>
            </a:r>
            <a:r>
              <a:rPr lang="en-US" dirty="0"/>
              <a:t>char </a:t>
            </a:r>
            <a:r>
              <a:rPr lang="en-US" dirty="0" smtClean="0"/>
              <a:t>c[2</a:t>
            </a:r>
            <a:r>
              <a:rPr lang="en-US" dirty="0"/>
              <a:t>];</a:t>
            </a:r>
          </a:p>
          <a:p>
            <a:pPr marL="466725" indent="-466725" eaLnBrk="1" hangingPunct="1">
              <a:buFont typeface="Wingdings" pitchFamily="2" charset="2"/>
              <a:buNone/>
              <a:defRPr/>
            </a:pPr>
            <a:r>
              <a:rPr lang="en-US" dirty="0" smtClean="0"/>
              <a:t>  		   long l;</a:t>
            </a:r>
            <a:endParaRPr lang="en-US" dirty="0"/>
          </a:p>
          <a:p>
            <a:pPr marL="466725" indent="-466725" eaLnBrk="1" hangingPunct="1">
              <a:buFont typeface="Wingdings" pitchFamily="2" charset="2"/>
              <a:buNone/>
              <a:defRPr/>
            </a:pPr>
            <a:r>
              <a:rPr lang="en-US" dirty="0" smtClean="0"/>
              <a:t>		} u1;</a:t>
            </a:r>
            <a:endParaRPr lang="en-US" dirty="0"/>
          </a:p>
          <a:p>
            <a:pPr marL="466725" indent="-466725" eaLnBrk="1" hangingPunct="1">
              <a:buFont typeface="Wingdings" pitchFamily="2" charset="2"/>
              <a:buChar char="l"/>
              <a:defRPr/>
            </a:pPr>
            <a:endParaRPr lang="en-US" dirty="0" smtClean="0"/>
          </a:p>
        </p:txBody>
      </p:sp>
      <p:sp>
        <p:nvSpPr>
          <p:cNvPr id="542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54277" name="Picture 4" descr="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3925888"/>
            <a:ext cx="64801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124" name="Rectangle 3"/>
          <p:cNvSpPr>
            <a:spLocks noGrp="1" noChangeArrowheads="1"/>
          </p:cNvSpPr>
          <p:nvPr>
            <p:ph sz="quarter" idx="1"/>
          </p:nvPr>
        </p:nvSpPr>
        <p:spPr>
          <a:xfrm>
            <a:off x="1593850" y="1412875"/>
            <a:ext cx="3571875" cy="5203825"/>
          </a:xfrm>
        </p:spPr>
        <p:txBody>
          <a:bodyPr/>
          <a:lstStyle/>
          <a:p>
            <a:pPr marL="466725" indent="-466725" eaLnBrk="1" hangingPunct="1">
              <a:lnSpc>
                <a:spcPct val="90000"/>
              </a:lnSpc>
            </a:pPr>
            <a:r>
              <a:rPr lang="en-US" sz="2300" b="1" dirty="0" smtClean="0"/>
              <a:t>Data encapsulation – </a:t>
            </a:r>
            <a:r>
              <a:rPr lang="en-US" sz="2300" b="1" dirty="0" smtClean="0">
                <a:solidFill>
                  <a:srgbClr val="0070C0"/>
                </a:solidFill>
              </a:rPr>
              <a:t>union</a:t>
            </a:r>
          </a:p>
          <a:p>
            <a:pPr lvl="1" eaLnBrk="1" hangingPunct="1"/>
            <a:r>
              <a:rPr lang="en-US" sz="2000" dirty="0" smtClean="0"/>
              <a:t>One common use of the union type in embedded systems is to create a scratch pad variable that can hold different types of data. This saves memory by reusing one 16 bit block in every function that requires a temporary variable</a:t>
            </a:r>
            <a:endParaRPr lang="en-US" sz="2000" b="1" dirty="0" smtClean="0"/>
          </a:p>
        </p:txBody>
      </p:sp>
      <p:sp>
        <p:nvSpPr>
          <p:cNvPr id="512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5122" name="Object 5"/>
          <p:cNvGraphicFramePr>
            <a:graphicFrameLocks noChangeAspect="1"/>
          </p:cNvGraphicFramePr>
          <p:nvPr/>
        </p:nvGraphicFramePr>
        <p:xfrm>
          <a:off x="5022850" y="1484313"/>
          <a:ext cx="5000625" cy="4802187"/>
        </p:xfrm>
        <a:graphic>
          <a:graphicData uri="http://schemas.openxmlformats.org/presentationml/2006/ole">
            <mc:AlternateContent xmlns:mc="http://schemas.openxmlformats.org/markup-compatibility/2006">
              <mc:Choice xmlns:v="urn:schemas-microsoft-com:vml" Requires="v">
                <p:oleObj spid="_x0000_s5167" name="Visio" r:id="rId4" imgW="3607951" imgH="3550027" progId="Visio.Drawing.11">
                  <p:embed/>
                </p:oleObj>
              </mc:Choice>
              <mc:Fallback>
                <p:oleObj name="Visio" r:id="rId4" imgW="3607951" imgH="3550027"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850" y="1484313"/>
                        <a:ext cx="5000625"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noChangeArrowheads="1"/>
          </p:cNvSpPr>
          <p:nvPr/>
        </p:nvSpPr>
        <p:spPr bwMode="auto">
          <a:xfrm>
            <a:off x="5737225" y="1125538"/>
            <a:ext cx="3571875" cy="500062"/>
          </a:xfrm>
          <a:prstGeom prst="rect">
            <a:avLst/>
          </a:prstGeom>
          <a:noFill/>
          <a:ln w="9525">
            <a:noFill/>
            <a:miter lim="800000"/>
            <a:headEnd/>
            <a:tailEnd/>
          </a:ln>
        </p:spPr>
        <p:txBody>
          <a:bodyPr>
            <a:normAutofit/>
          </a:bodyPr>
          <a:lstStyle/>
          <a:p>
            <a:pPr marL="466725" indent="-466725">
              <a:lnSpc>
                <a:spcPct val="90000"/>
              </a:lnSpc>
              <a:buClr>
                <a:schemeClr val="accent1"/>
              </a:buClr>
              <a:buSzPct val="65000"/>
              <a:defRPr/>
            </a:pPr>
            <a:r>
              <a:rPr lang="en-US" sz="2300" b="1" kern="0" dirty="0">
                <a:solidFill>
                  <a:schemeClr val="tx1"/>
                </a:solidFill>
                <a:latin typeface="+mn-lt"/>
              </a:rPr>
              <a:t>Example:</a:t>
            </a:r>
          </a:p>
        </p:txBody>
      </p:sp>
      <p:sp>
        <p:nvSpPr>
          <p:cNvPr id="512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2147" name="Rectangle 3"/>
          <p:cNvSpPr>
            <a:spLocks noGrp="1" noChangeArrowheads="1"/>
          </p:cNvSpPr>
          <p:nvPr>
            <p:ph sz="quarter" idx="1"/>
          </p:nvPr>
        </p:nvSpPr>
        <p:spPr>
          <a:xfrm>
            <a:off x="1593850" y="1412874"/>
            <a:ext cx="7858125" cy="5328493"/>
          </a:xfrm>
        </p:spPr>
        <p:txBody>
          <a:bodyPr>
            <a:noAutofit/>
          </a:bodyPr>
          <a:lstStyle/>
          <a:p>
            <a:pPr eaLnBrk="1" hangingPunct="1">
              <a:lnSpc>
                <a:spcPct val="90000"/>
              </a:lnSpc>
              <a:buFont typeface="Wingdings" panose="05000000000000000000" pitchFamily="2" charset="2"/>
              <a:buChar char="q"/>
              <a:defRPr/>
            </a:pPr>
            <a:r>
              <a:rPr lang="en-US" sz="1800" b="1" dirty="0"/>
              <a:t>Data encapsulation – </a:t>
            </a:r>
            <a:r>
              <a:rPr lang="en-US" sz="1800" b="1" dirty="0" smtClean="0">
                <a:solidFill>
                  <a:srgbClr val="0070C0"/>
                </a:solidFill>
              </a:rPr>
              <a:t>union</a:t>
            </a:r>
          </a:p>
          <a:p>
            <a:pPr lvl="1" eaLnBrk="1" hangingPunct="1">
              <a:buFont typeface="Arial" charset="0"/>
              <a:buChar char="–"/>
              <a:defRPr/>
            </a:pPr>
            <a:r>
              <a:rPr lang="en-US" sz="1600" dirty="0" smtClean="0"/>
              <a:t>Another common use for union is to facilitate access to data as different types. For example, the Microchip PIC16C74 has a 16 bit timer/counter register called TMR1 made up of two 8 bit registers called TMR1H (high byte) and TMR1L (low byte). It is possible that sometimes you would like to access the register as two 8 bit values or as one 16 bit value. A union will facilitate this type of data access:</a:t>
            </a:r>
          </a:p>
          <a:p>
            <a:pPr lvl="1" eaLnBrk="1" hangingPunct="1">
              <a:buFont typeface="Arial" charset="0"/>
              <a:buChar char="–"/>
              <a:defRPr/>
            </a:pPr>
            <a:r>
              <a:rPr lang="en-US" sz="1800" b="1" dirty="0" smtClean="0"/>
              <a:t>Example:	</a:t>
            </a:r>
            <a:r>
              <a:rPr lang="en-US" sz="1200" dirty="0" smtClean="0"/>
              <a:t>	</a:t>
            </a:r>
          </a:p>
          <a:p>
            <a:pPr eaLnBrk="1" hangingPunct="1">
              <a:buFont typeface="Wingdings" pitchFamily="2" charset="2"/>
              <a:buNone/>
              <a:defRPr/>
            </a:pPr>
            <a:r>
              <a:rPr lang="en-US" sz="1400" dirty="0" smtClean="0"/>
              <a:t>		</a:t>
            </a:r>
            <a:r>
              <a:rPr lang="en-US" sz="1400" dirty="0" err="1" smtClean="0"/>
              <a:t>struct</a:t>
            </a:r>
            <a:r>
              <a:rPr lang="en-US" sz="1400" dirty="0" smtClean="0"/>
              <a:t> </a:t>
            </a:r>
            <a:r>
              <a:rPr lang="en-US" sz="1400" dirty="0" err="1" smtClean="0"/>
              <a:t>asByte</a:t>
            </a:r>
            <a:r>
              <a:rPr lang="en-US" sz="1400" dirty="0" smtClean="0"/>
              <a:t> </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a:t>
            </a:r>
            <a:r>
              <a:rPr lang="en-US" sz="1400" dirty="0" err="1" smtClean="0"/>
              <a:t>int</a:t>
            </a:r>
            <a:r>
              <a:rPr lang="en-US" sz="1400" dirty="0" smtClean="0"/>
              <a:t> TMR1H; //high byte</a:t>
            </a:r>
          </a:p>
          <a:p>
            <a:pPr eaLnBrk="1" hangingPunct="1">
              <a:buFont typeface="Wingdings" pitchFamily="2" charset="2"/>
              <a:buNone/>
              <a:defRPr/>
            </a:pPr>
            <a:r>
              <a:rPr lang="en-US" sz="1400" dirty="0" smtClean="0"/>
              <a:t>		   </a:t>
            </a:r>
            <a:r>
              <a:rPr lang="en-US" sz="1400" dirty="0" err="1" smtClean="0"/>
              <a:t>int</a:t>
            </a:r>
            <a:r>
              <a:rPr lang="en-US" sz="1400" dirty="0" smtClean="0"/>
              <a:t> TMR1L; //low byte</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union TIMER1_tag </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long TMR1_word; //access as 16 bit register</a:t>
            </a:r>
          </a:p>
          <a:p>
            <a:pPr eaLnBrk="1" hangingPunct="1">
              <a:buFont typeface="Wingdings" pitchFamily="2" charset="2"/>
              <a:buNone/>
              <a:defRPr/>
            </a:pPr>
            <a:r>
              <a:rPr lang="en-US" sz="1400" dirty="0" smtClean="0"/>
              <a:t> 		  </a:t>
            </a:r>
            <a:r>
              <a:rPr lang="en-US" sz="1400" dirty="0" err="1" smtClean="0"/>
              <a:t>struct</a:t>
            </a:r>
            <a:r>
              <a:rPr lang="en-US" sz="1400" dirty="0" smtClean="0"/>
              <a:t> </a:t>
            </a:r>
            <a:r>
              <a:rPr lang="en-US" sz="1400" dirty="0" err="1" smtClean="0"/>
              <a:t>asByte</a:t>
            </a:r>
            <a:r>
              <a:rPr lang="en-US" sz="1400" dirty="0" smtClean="0"/>
              <a:t> TMR1_byte;</a:t>
            </a:r>
          </a:p>
          <a:p>
            <a:pPr eaLnBrk="1" hangingPunct="1">
              <a:buFont typeface="Wingdings" pitchFamily="2" charset="2"/>
              <a:buNone/>
              <a:defRPr/>
            </a:pPr>
            <a:r>
              <a:rPr lang="en-US" sz="1400" dirty="0" smtClean="0"/>
              <a:t>		} TMR1;</a:t>
            </a:r>
            <a:endParaRPr lang="en-US" sz="1400" b="1" dirty="0"/>
          </a:p>
        </p:txBody>
      </p:sp>
      <p:sp>
        <p:nvSpPr>
          <p:cNvPr id="553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53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65219" name="Rectangle 3"/>
          <p:cNvSpPr>
            <a:spLocks noGrp="1" noChangeArrowheads="1"/>
          </p:cNvSpPr>
          <p:nvPr>
            <p:ph sz="quarter" idx="1"/>
          </p:nvPr>
        </p:nvSpPr>
        <p:spPr>
          <a:xfrm>
            <a:off x="2071688" y="1412875"/>
            <a:ext cx="7559675" cy="4662488"/>
          </a:xfrm>
        </p:spPr>
        <p:txBody>
          <a:bodyPr>
            <a:normAutofit/>
          </a:bodyPr>
          <a:lstStyle/>
          <a:p>
            <a:pPr eaLnBrk="1" hangingPunct="1">
              <a:buFont typeface="Wingdings" panose="05000000000000000000" pitchFamily="2" charset="2"/>
              <a:buChar char="q"/>
              <a:defRPr/>
            </a:pPr>
            <a:r>
              <a:rPr lang="en-US" sz="2800" b="1" dirty="0" smtClean="0"/>
              <a:t>Bit fields</a:t>
            </a:r>
            <a:endParaRPr lang="en-US" sz="2800" b="1" dirty="0"/>
          </a:p>
          <a:p>
            <a:pPr marL="793750" lvl="1" indent="-466725" eaLnBrk="1" hangingPunct="1">
              <a:buFont typeface="Wingdings" pitchFamily="2" charset="2"/>
              <a:buChar char="§"/>
              <a:defRPr/>
            </a:pPr>
            <a:r>
              <a:rPr lang="en-US" sz="2400" dirty="0"/>
              <a:t>offer the possibility to access single bits or groups of bits in the not bit addressable memory. </a:t>
            </a:r>
          </a:p>
          <a:p>
            <a:pPr marL="793750" lvl="1" indent="-466725" eaLnBrk="1" hangingPunct="1">
              <a:buFont typeface="Wingdings" pitchFamily="2" charset="2"/>
              <a:buChar char="§"/>
              <a:defRPr/>
            </a:pPr>
            <a:r>
              <a:rPr lang="en-US" sz="2400" dirty="0"/>
              <a:t>The order of the bits can be defined with the help of the </a:t>
            </a:r>
            <a:r>
              <a:rPr lang="en-US" sz="2400" i="1" dirty="0" err="1"/>
              <a:t>struct</a:t>
            </a:r>
            <a:r>
              <a:rPr lang="en-US" sz="2400" dirty="0"/>
              <a:t> keyword:</a:t>
            </a:r>
          </a:p>
          <a:p>
            <a:pPr marL="466725" indent="-466725" eaLnBrk="1" hangingPunct="1">
              <a:buFont typeface="Wingdings" pitchFamily="2" charset="2"/>
              <a:buNone/>
              <a:defRPr/>
            </a:pPr>
            <a:r>
              <a:rPr lang="en-US" sz="2800" dirty="0" smtClean="0"/>
              <a:t>	</a:t>
            </a:r>
            <a:r>
              <a:rPr lang="en-US" sz="2000" dirty="0" smtClean="0"/>
              <a:t>	</a:t>
            </a:r>
            <a:r>
              <a:rPr lang="en-US" sz="2000" dirty="0" err="1" smtClean="0"/>
              <a:t>struct</a:t>
            </a:r>
            <a:r>
              <a:rPr lang="en-US" sz="2000" i="1" dirty="0" smtClean="0"/>
              <a:t> </a:t>
            </a:r>
            <a:r>
              <a:rPr lang="en-US" sz="2000" i="1" dirty="0"/>
              <a:t>[</a:t>
            </a:r>
            <a:r>
              <a:rPr lang="en-US" sz="2000" i="1" dirty="0" err="1"/>
              <a:t>bitfield_name</a:t>
            </a:r>
            <a:r>
              <a:rPr lang="en-US" sz="2000" i="1" dirty="0"/>
              <a:t>]</a:t>
            </a:r>
          </a:p>
          <a:p>
            <a:pPr marL="466725" indent="-466725" eaLnBrk="1" hangingPunct="1">
              <a:buFont typeface="Wingdings" pitchFamily="2" charset="2"/>
              <a:buNone/>
              <a:defRPr/>
            </a:pPr>
            <a:r>
              <a:rPr lang="en-US" sz="2000" i="1" dirty="0" smtClean="0"/>
              <a:t>		</a:t>
            </a:r>
            <a:r>
              <a:rPr lang="en-US" sz="2000" dirty="0" smtClean="0"/>
              <a:t>{</a:t>
            </a:r>
            <a:endParaRPr lang="en-US" sz="2000" i="1" dirty="0"/>
          </a:p>
          <a:p>
            <a:pPr marL="466725" indent="-466725" eaLnBrk="1" hangingPunct="1">
              <a:buFont typeface="Wingdings" pitchFamily="2" charset="2"/>
              <a:buNone/>
              <a:defRPr/>
            </a:pPr>
            <a:r>
              <a:rPr lang="en-US" sz="2000" i="1" dirty="0" smtClean="0"/>
              <a:t>		</a:t>
            </a:r>
            <a:r>
              <a:rPr lang="en-US" sz="2000" i="1" dirty="0"/>
              <a:t>	data_type1 ivar_1: n_bit_1;</a:t>
            </a:r>
          </a:p>
          <a:p>
            <a:pPr marL="466725" indent="-466725" eaLnBrk="1" hangingPunct="1">
              <a:buFont typeface="Wingdings" pitchFamily="2" charset="2"/>
              <a:buNone/>
              <a:defRPr/>
            </a:pPr>
            <a:r>
              <a:rPr lang="en-US" sz="2000" i="1" dirty="0" smtClean="0"/>
              <a:t>		</a:t>
            </a:r>
            <a:r>
              <a:rPr lang="en-US" sz="2000" i="1" dirty="0"/>
              <a:t>	data_type2 ivar_2: n_bit_2;</a:t>
            </a:r>
          </a:p>
          <a:p>
            <a:pPr marL="466725" indent="-466725" eaLnBrk="1" hangingPunct="1">
              <a:buFont typeface="Wingdings" pitchFamily="2" charset="2"/>
              <a:buNone/>
              <a:defRPr/>
            </a:pPr>
            <a:r>
              <a:rPr lang="en-US" sz="2000" i="1" dirty="0" smtClean="0"/>
              <a:t>		</a:t>
            </a:r>
            <a:r>
              <a:rPr lang="en-US" sz="2000" i="1" dirty="0"/>
              <a:t>	...</a:t>
            </a:r>
          </a:p>
          <a:p>
            <a:pPr marL="466725" indent="-466725" eaLnBrk="1" hangingPunct="1">
              <a:buFont typeface="Wingdings" pitchFamily="2" charset="2"/>
              <a:buNone/>
              <a:defRPr/>
            </a:pPr>
            <a:r>
              <a:rPr lang="en-US" sz="2000" i="1" dirty="0" smtClean="0"/>
              <a:t>		</a:t>
            </a:r>
            <a:r>
              <a:rPr lang="en-US" sz="2000" dirty="0" smtClean="0"/>
              <a:t>}</a:t>
            </a:r>
            <a:r>
              <a:rPr lang="en-US" sz="2000" i="1" dirty="0" smtClean="0"/>
              <a:t> </a:t>
            </a:r>
            <a:r>
              <a:rPr lang="en-US" sz="2000" i="1" dirty="0"/>
              <a:t>[</a:t>
            </a:r>
            <a:r>
              <a:rPr lang="en-US" sz="2000" i="1" dirty="0" err="1"/>
              <a:t>bitfield_list</a:t>
            </a:r>
            <a:r>
              <a:rPr lang="en-US" sz="2000" i="1" dirty="0"/>
              <a:t>];</a:t>
            </a:r>
            <a:endParaRPr lang="en-US" sz="2000" dirty="0"/>
          </a:p>
        </p:txBody>
      </p:sp>
      <p:sp>
        <p:nvSpPr>
          <p:cNvPr id="563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63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ANSI C – Identifiers</a:t>
            </a:r>
          </a:p>
        </p:txBody>
      </p:sp>
      <p:sp>
        <p:nvSpPr>
          <p:cNvPr id="1028" name="Rectangle 3"/>
          <p:cNvSpPr>
            <a:spLocks noGrp="1" noChangeArrowheads="1"/>
          </p:cNvSpPr>
          <p:nvPr>
            <p:ph sz="quarter" idx="1"/>
          </p:nvPr>
        </p:nvSpPr>
        <p:spPr>
          <a:xfrm>
            <a:off x="2093913" y="983581"/>
            <a:ext cx="6923087" cy="357187"/>
          </a:xfrm>
        </p:spPr>
        <p:txBody>
          <a:bodyPr>
            <a:normAutofit fontScale="92500" lnSpcReduction="20000"/>
          </a:bodyPr>
          <a:lstStyle/>
          <a:p>
            <a:pPr eaLnBrk="1" hangingPunct="1"/>
            <a:r>
              <a:rPr lang="en-US" sz="2300" dirty="0" smtClean="0"/>
              <a:t>C Program</a:t>
            </a:r>
          </a:p>
        </p:txBody>
      </p:sp>
      <p:sp>
        <p:nvSpPr>
          <p:cNvPr id="1029"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dirty="0">
                <a:solidFill>
                  <a:srgbClr val="006633"/>
                </a:solidFill>
              </a:rPr>
              <a:t>Why C?</a:t>
            </a:r>
          </a:p>
          <a:p>
            <a:pPr eaLnBrk="1" hangingPunct="1">
              <a:spcBef>
                <a:spcPct val="50000"/>
              </a:spcBef>
              <a:buFont typeface="Wingdings" panose="05000000000000000000" pitchFamily="2" charset="2"/>
              <a:buNone/>
            </a:pPr>
            <a:r>
              <a:rPr lang="en-US" sz="1400" b="1" dirty="0">
                <a:solidFill>
                  <a:srgbClr val="006633"/>
                </a:solidFill>
              </a:rPr>
              <a:t>ANSI C</a:t>
            </a:r>
          </a:p>
          <a:p>
            <a:pPr eaLnBrk="1" hangingPunct="1">
              <a:spcBef>
                <a:spcPct val="50000"/>
              </a:spcBef>
              <a:buFont typeface="Wingdings" panose="05000000000000000000" pitchFamily="2" charset="2"/>
              <a:buNone/>
            </a:pPr>
            <a:r>
              <a:rPr lang="en-US" sz="1400" b="1" dirty="0">
                <a:solidFill>
                  <a:srgbClr val="006633"/>
                </a:solidFill>
              </a:rPr>
              <a:t> Identifiers</a:t>
            </a:r>
          </a:p>
          <a:p>
            <a:pPr eaLnBrk="1" hangingPunct="1">
              <a:spcBef>
                <a:spcPct val="50000"/>
              </a:spcBef>
              <a:buFont typeface="Wingdings" panose="05000000000000000000" pitchFamily="2" charset="2"/>
              <a:buNone/>
            </a:pPr>
            <a:r>
              <a:rPr lang="en-US" sz="1400" dirty="0">
                <a:solidFill>
                  <a:srgbClr val="006633"/>
                </a:solidFill>
              </a:rPr>
              <a:t> Numbers, Variables</a:t>
            </a:r>
          </a:p>
          <a:p>
            <a:pPr eaLnBrk="1" hangingPunct="1">
              <a:spcBef>
                <a:spcPct val="50000"/>
              </a:spcBef>
              <a:buFont typeface="Wingdings" panose="05000000000000000000" pitchFamily="2" charset="2"/>
              <a:buNone/>
            </a:pPr>
            <a:r>
              <a:rPr lang="en-US" sz="1400" dirty="0">
                <a:solidFill>
                  <a:srgbClr val="006633"/>
                </a:solidFill>
              </a:rPr>
              <a:t> Expressions</a:t>
            </a:r>
          </a:p>
          <a:p>
            <a:pPr eaLnBrk="1" hangingPunct="1">
              <a:spcBef>
                <a:spcPct val="50000"/>
              </a:spcBef>
              <a:buFont typeface="Wingdings" panose="05000000000000000000" pitchFamily="2" charset="2"/>
              <a:buNone/>
            </a:pPr>
            <a:r>
              <a:rPr lang="en-US" sz="1400" dirty="0">
                <a:solidFill>
                  <a:srgbClr val="006633"/>
                </a:solidFill>
              </a:rPr>
              <a:t> Program flow</a:t>
            </a:r>
          </a:p>
          <a:p>
            <a:pPr eaLnBrk="1" hangingPunct="1">
              <a:spcBef>
                <a:spcPct val="50000"/>
              </a:spcBef>
              <a:buFont typeface="Wingdings" panose="05000000000000000000" pitchFamily="2" charset="2"/>
              <a:buNone/>
            </a:pPr>
            <a:r>
              <a:rPr lang="en-US" sz="1400" dirty="0">
                <a:solidFill>
                  <a:srgbClr val="006633"/>
                </a:solidFill>
              </a:rPr>
              <a:t> Arrays &amp; Pointers</a:t>
            </a:r>
          </a:p>
          <a:p>
            <a:pPr eaLnBrk="1" hangingPunct="1">
              <a:spcBef>
                <a:spcPct val="50000"/>
              </a:spcBef>
              <a:buFont typeface="Wingdings" panose="05000000000000000000" pitchFamily="2" charset="2"/>
              <a:buNone/>
            </a:pPr>
            <a:r>
              <a:rPr lang="en-US" sz="1400" dirty="0">
                <a:solidFill>
                  <a:srgbClr val="006633"/>
                </a:solidFill>
              </a:rPr>
              <a:t> Functions</a:t>
            </a:r>
          </a:p>
          <a:p>
            <a:pPr eaLnBrk="1" hangingPunct="1">
              <a:spcBef>
                <a:spcPct val="50000"/>
              </a:spcBef>
              <a:buFont typeface="Wingdings" panose="05000000000000000000" pitchFamily="2" charset="2"/>
              <a:buNone/>
            </a:pPr>
            <a:r>
              <a:rPr lang="en-US" sz="1400" dirty="0">
                <a:solidFill>
                  <a:srgbClr val="006633"/>
                </a:solidFill>
              </a:rPr>
              <a:t> Preprocessor</a:t>
            </a:r>
          </a:p>
        </p:txBody>
      </p:sp>
      <p:graphicFrame>
        <p:nvGraphicFramePr>
          <p:cNvPr id="1026" name="Object 2"/>
          <p:cNvGraphicFramePr>
            <a:graphicFrameLocks noChangeAspect="1"/>
          </p:cNvGraphicFramePr>
          <p:nvPr/>
        </p:nvGraphicFramePr>
        <p:xfrm>
          <a:off x="2978150" y="1285875"/>
          <a:ext cx="5545138" cy="4837113"/>
        </p:xfrm>
        <a:graphic>
          <a:graphicData uri="http://schemas.openxmlformats.org/presentationml/2006/ole">
            <mc:AlternateContent xmlns:mc="http://schemas.openxmlformats.org/markup-compatibility/2006">
              <mc:Choice xmlns:v="urn:schemas-microsoft-com:vml" Requires="v">
                <p:oleObj spid="_x0000_s1070" name="Visio" r:id="rId4" imgW="3791664" imgH="3307556" progId="Visio.Drawing.11">
                  <p:embed/>
                </p:oleObj>
              </mc:Choice>
              <mc:Fallback>
                <p:oleObj name="Visio" r:id="rId4" imgW="3791664" imgH="3307556"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1285875"/>
                        <a:ext cx="5545138" cy="483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7347" name="Rectangle 3"/>
          <p:cNvSpPr>
            <a:spLocks noGrp="1" noChangeArrowheads="1"/>
          </p:cNvSpPr>
          <p:nvPr>
            <p:ph sz="quarter" idx="1"/>
          </p:nvPr>
        </p:nvSpPr>
        <p:spPr>
          <a:xfrm>
            <a:off x="2071688" y="1412875"/>
            <a:ext cx="7559675" cy="4659313"/>
          </a:xfrm>
        </p:spPr>
        <p:txBody>
          <a:bodyPr>
            <a:noAutofit/>
          </a:bodyPr>
          <a:lstStyle/>
          <a:p>
            <a:pPr marL="466725" indent="-466725" eaLnBrk="1" hangingPunct="1"/>
            <a:r>
              <a:rPr lang="en-US" sz="2800" b="1" dirty="0" smtClean="0"/>
              <a:t>Bit fields</a:t>
            </a:r>
          </a:p>
          <a:p>
            <a:pPr marL="466725" indent="-466725" eaLnBrk="1" hangingPunct="1">
              <a:buFont typeface="Wingdings" panose="05000000000000000000" pitchFamily="2" charset="2"/>
              <a:buChar char="§"/>
            </a:pPr>
            <a:r>
              <a:rPr lang="en-US" sz="2000" b="1" dirty="0" err="1" smtClean="0"/>
              <a:t>n_bit</a:t>
            </a:r>
            <a:r>
              <a:rPr lang="en-US" sz="2000" dirty="0" smtClean="0"/>
              <a:t> is the size of the bit field element </a:t>
            </a:r>
            <a:r>
              <a:rPr lang="en-US" sz="2000" b="1" dirty="0" err="1" smtClean="0"/>
              <a:t>ivar</a:t>
            </a:r>
            <a:r>
              <a:rPr lang="en-US" sz="2000" dirty="0" smtClean="0"/>
              <a:t> in bits. </a:t>
            </a:r>
            <a:r>
              <a:rPr lang="en-US" sz="2000" dirty="0" smtClean="0">
                <a:solidFill>
                  <a:srgbClr val="0070C0"/>
                </a:solidFill>
              </a:rPr>
              <a:t>Negative values are forbidden</a:t>
            </a:r>
            <a:r>
              <a:rPr lang="en-US" sz="2000" dirty="0" smtClean="0"/>
              <a:t>, </a:t>
            </a:r>
            <a:r>
              <a:rPr lang="en-US" sz="2000" dirty="0" smtClean="0">
                <a:solidFill>
                  <a:srgbClr val="0070C0"/>
                </a:solidFill>
              </a:rPr>
              <a:t>values with more bits than that of the standard word width of the controller might lead to errors</a:t>
            </a:r>
            <a:r>
              <a:rPr lang="en-US" sz="2000" dirty="0" smtClean="0"/>
              <a:t>. </a:t>
            </a:r>
            <a:r>
              <a:rPr lang="en-US" sz="2000" dirty="0" smtClean="0">
                <a:solidFill>
                  <a:srgbClr val="0070C0"/>
                </a:solidFill>
              </a:rPr>
              <a:t>A value of zero means that the current </a:t>
            </a:r>
            <a:r>
              <a:rPr lang="en-US" sz="2000" dirty="0" err="1" smtClean="0">
                <a:solidFill>
                  <a:srgbClr val="0070C0"/>
                </a:solidFill>
              </a:rPr>
              <a:t>bitgroup</a:t>
            </a:r>
            <a:r>
              <a:rPr lang="en-US" sz="2000" dirty="0" smtClean="0">
                <a:solidFill>
                  <a:srgbClr val="0070C0"/>
                </a:solidFill>
              </a:rPr>
              <a:t> fills up the remaining bits to the next word (=</a:t>
            </a:r>
            <a:r>
              <a:rPr lang="en-US" sz="2000" dirty="0" err="1" smtClean="0">
                <a:solidFill>
                  <a:srgbClr val="0070C0"/>
                </a:solidFill>
              </a:rPr>
              <a:t>int</a:t>
            </a:r>
            <a:r>
              <a:rPr lang="en-US" sz="2000" dirty="0" smtClean="0">
                <a:solidFill>
                  <a:srgbClr val="0070C0"/>
                </a:solidFill>
              </a:rPr>
              <a:t>) boundary</a:t>
            </a:r>
            <a:r>
              <a:rPr lang="en-US" sz="2000" dirty="0" smtClean="0"/>
              <a:t>.</a:t>
            </a:r>
          </a:p>
          <a:p>
            <a:pPr marL="466725" indent="-466725" eaLnBrk="1" hangingPunct="1">
              <a:buFont typeface="Wingdings" panose="05000000000000000000" pitchFamily="2" charset="2"/>
              <a:buChar char="§"/>
            </a:pPr>
            <a:r>
              <a:rPr lang="en-US" sz="2000" dirty="0" err="1" smtClean="0"/>
              <a:t>Bitfields</a:t>
            </a:r>
            <a:r>
              <a:rPr lang="en-US" sz="2000" dirty="0" smtClean="0"/>
              <a:t> are used especially in connection with control and status registers of the periphery of microcontrollers</a:t>
            </a:r>
          </a:p>
          <a:p>
            <a:pPr marL="466725" indent="-466725" eaLnBrk="1" hangingPunct="1">
              <a:buFont typeface="Wingdings" panose="05000000000000000000" pitchFamily="2" charset="2"/>
              <a:buChar char="§"/>
            </a:pPr>
            <a:r>
              <a:rPr lang="en-US" sz="2000" dirty="0" smtClean="0"/>
              <a:t>The ordering of the bits is compiler specific. This means that some compilers assign the LSBs to the first bits of the bit field definition, while others use the MSBs</a:t>
            </a:r>
          </a:p>
          <a:p>
            <a:pPr marL="466725" indent="-466725" eaLnBrk="1" hangingPunct="1">
              <a:buFont typeface="Wingdings" panose="05000000000000000000" pitchFamily="2" charset="2"/>
              <a:buChar char="l"/>
            </a:pPr>
            <a:endParaRPr lang="en-US" sz="2400" dirty="0" smtClean="0"/>
          </a:p>
        </p:txBody>
      </p:sp>
      <p:sp>
        <p:nvSpPr>
          <p:cNvPr id="573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73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93788" y="332656"/>
            <a:ext cx="7902575" cy="365125"/>
          </a:xfrm>
        </p:spPr>
        <p:txBody>
          <a:bodyPr>
            <a:normAutofit fontScale="90000"/>
          </a:bodyPr>
          <a:lstStyle/>
          <a:p>
            <a:pPr eaLnBrk="1" hangingPunct="1"/>
            <a:r>
              <a:rPr lang="en-US" sz="3000" dirty="0" smtClean="0"/>
              <a:t>ANSI C –Data Types</a:t>
            </a:r>
          </a:p>
        </p:txBody>
      </p:sp>
      <p:sp>
        <p:nvSpPr>
          <p:cNvPr id="58371" name="Rectangle 3"/>
          <p:cNvSpPr>
            <a:spLocks noGrp="1" noChangeArrowheads="1"/>
          </p:cNvSpPr>
          <p:nvPr>
            <p:ph sz="quarter" idx="1"/>
          </p:nvPr>
        </p:nvSpPr>
        <p:spPr>
          <a:xfrm>
            <a:off x="2093913" y="1196752"/>
            <a:ext cx="7559675" cy="3714750"/>
          </a:xfrm>
        </p:spPr>
        <p:txBody>
          <a:bodyPr>
            <a:normAutofit lnSpcReduction="10000"/>
          </a:bodyPr>
          <a:lstStyle/>
          <a:p>
            <a:pPr marL="466725" indent="-466725" eaLnBrk="1" hangingPunct="1"/>
            <a:r>
              <a:rPr lang="en-US" sz="2400" b="1" dirty="0" smtClean="0"/>
              <a:t>Bit fields – Example 1</a:t>
            </a:r>
          </a:p>
          <a:p>
            <a:pPr marL="466725" indent="-466725" eaLnBrk="1" hangingPunct="1">
              <a:lnSpc>
                <a:spcPct val="70000"/>
              </a:lnSpc>
              <a:buFont typeface="Wingdings" panose="05000000000000000000" pitchFamily="2" charset="2"/>
              <a:buNone/>
            </a:pPr>
            <a:r>
              <a:rPr lang="en-US" dirty="0" smtClean="0"/>
              <a:t>	</a:t>
            </a:r>
            <a:r>
              <a:rPr lang="en-US" sz="2300" dirty="0" err="1" smtClean="0"/>
              <a:t>struct</a:t>
            </a:r>
            <a:r>
              <a:rPr lang="en-US" sz="2300" dirty="0" smtClean="0"/>
              <a:t> </a:t>
            </a:r>
            <a:r>
              <a:rPr lang="en-US" sz="2300" dirty="0" err="1" smtClean="0"/>
              <a:t>TxIC</a:t>
            </a:r>
            <a:endParaRPr lang="en-US" sz="2300" dirty="0" smtClean="0"/>
          </a:p>
          <a:p>
            <a:pPr marL="466725" indent="-466725" eaLnBrk="1" hangingPunct="1">
              <a:lnSpc>
                <a:spcPct val="70000"/>
              </a:lnSpc>
              <a:buFont typeface="Wingdings" panose="05000000000000000000" pitchFamily="2" charset="2"/>
              <a:buNone/>
            </a:pPr>
            <a:r>
              <a:rPr lang="en-US" sz="2300" dirty="0" smtClean="0"/>
              <a:t>		{</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glvl</a:t>
            </a:r>
            <a:r>
              <a:rPr lang="en-US" sz="2300" dirty="0" smtClean="0"/>
              <a:t>: 2;</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ilvl</a:t>
            </a:r>
            <a:r>
              <a:rPr lang="en-US" sz="2300" dirty="0" smtClean="0"/>
              <a:t>: 4;</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ie</a:t>
            </a:r>
            <a:r>
              <a:rPr lang="en-US" sz="2300" dirty="0" smtClean="0"/>
              <a:t>: 1;</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a:t>
            </a:r>
            <a:r>
              <a:rPr lang="en-US" sz="2300" dirty="0" err="1" smtClean="0"/>
              <a:t>ir</a:t>
            </a:r>
            <a:r>
              <a:rPr lang="en-US" sz="2300" dirty="0" smtClean="0"/>
              <a:t>: 1;</a:t>
            </a:r>
          </a:p>
          <a:p>
            <a:pPr marL="466725" indent="-466725" eaLnBrk="1" hangingPunct="1">
              <a:lnSpc>
                <a:spcPct val="70000"/>
              </a:lnSpc>
              <a:buFont typeface="Wingdings" panose="05000000000000000000" pitchFamily="2" charset="2"/>
              <a:buNone/>
            </a:pPr>
            <a:r>
              <a:rPr lang="en-US" sz="2300" dirty="0" smtClean="0"/>
              <a:t>			unsigned </a:t>
            </a:r>
            <a:r>
              <a:rPr lang="en-US" sz="2300" dirty="0" err="1" smtClean="0"/>
              <a:t>int</a:t>
            </a:r>
            <a:r>
              <a:rPr lang="en-US" sz="2300" dirty="0" smtClean="0"/>
              <a:t> : 0;</a:t>
            </a:r>
          </a:p>
          <a:p>
            <a:pPr marL="466725" indent="-466725" eaLnBrk="1" hangingPunct="1">
              <a:lnSpc>
                <a:spcPct val="70000"/>
              </a:lnSpc>
              <a:buFont typeface="Wingdings" panose="05000000000000000000" pitchFamily="2" charset="2"/>
              <a:buNone/>
            </a:pPr>
            <a:r>
              <a:rPr lang="en-US" sz="2300" dirty="0" smtClean="0"/>
              <a:t>		} t7ic;</a:t>
            </a:r>
          </a:p>
          <a:p>
            <a:pPr marL="466725" indent="-466725" eaLnBrk="1" hangingPunct="1">
              <a:lnSpc>
                <a:spcPct val="70000"/>
              </a:lnSpc>
              <a:buFont typeface="Wingdings" panose="05000000000000000000" pitchFamily="2" charset="2"/>
              <a:buNone/>
            </a:pPr>
            <a:r>
              <a:rPr lang="en-US" sz="2300" dirty="0" smtClean="0"/>
              <a:t>	t7ic.ilvl = 12;</a:t>
            </a:r>
          </a:p>
          <a:p>
            <a:pPr marL="466725" indent="-466725" eaLnBrk="1" hangingPunct="1"/>
            <a:r>
              <a:rPr lang="en-US" sz="2300" dirty="0" smtClean="0"/>
              <a:t>The compiler will assign the bits as given below:</a:t>
            </a:r>
          </a:p>
        </p:txBody>
      </p:sp>
      <p:pic>
        <p:nvPicPr>
          <p:cNvPr id="58372" name="Picture 4" descr="bit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5127203"/>
            <a:ext cx="61309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837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148" name="Rectangle 3"/>
          <p:cNvSpPr>
            <a:spLocks noGrp="1" noChangeArrowheads="1"/>
          </p:cNvSpPr>
          <p:nvPr>
            <p:ph sz="quarter" idx="1"/>
          </p:nvPr>
        </p:nvSpPr>
        <p:spPr>
          <a:xfrm>
            <a:off x="2093913" y="1196752"/>
            <a:ext cx="7559675" cy="1143000"/>
          </a:xfrm>
        </p:spPr>
        <p:txBody>
          <a:bodyPr>
            <a:normAutofit fontScale="77500" lnSpcReduction="20000"/>
          </a:bodyPr>
          <a:lstStyle/>
          <a:p>
            <a:pPr marL="466725" indent="-466725" eaLnBrk="1" hangingPunct="1"/>
            <a:r>
              <a:rPr lang="en-US" sz="2800" b="1" dirty="0" smtClean="0"/>
              <a:t>Bit fields – Example 2</a:t>
            </a:r>
          </a:p>
          <a:p>
            <a:pPr lvl="1" eaLnBrk="1" hangingPunct="1"/>
            <a:r>
              <a:rPr lang="en-US" sz="2300" dirty="0" smtClean="0"/>
              <a:t>for the Motorola MC68HC705C8 defines the Timer Control Register (TCR) bits as bit fields in the structure called TCR</a:t>
            </a:r>
            <a:endParaRPr lang="en-US" sz="2300" b="1" dirty="0" smtClean="0"/>
          </a:p>
          <a:p>
            <a:pPr marL="466725" indent="-466725" eaLnBrk="1" hangingPunct="1">
              <a:lnSpc>
                <a:spcPct val="70000"/>
              </a:lnSpc>
              <a:buFont typeface="Wingdings" panose="05000000000000000000" pitchFamily="2" charset="2"/>
              <a:buNone/>
            </a:pPr>
            <a:r>
              <a:rPr lang="en-US" dirty="0" smtClean="0"/>
              <a:t>	</a:t>
            </a:r>
            <a:endParaRPr lang="en-US" sz="2300" dirty="0" smtClean="0"/>
          </a:p>
        </p:txBody>
      </p:sp>
      <p:sp>
        <p:nvSpPr>
          <p:cNvPr id="6149"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graphicFrame>
        <p:nvGraphicFramePr>
          <p:cNvPr id="6146" name="Object 2"/>
          <p:cNvGraphicFramePr>
            <a:graphicFrameLocks noChangeAspect="1"/>
          </p:cNvGraphicFramePr>
          <p:nvPr/>
        </p:nvGraphicFramePr>
        <p:xfrm>
          <a:off x="3236913" y="2214563"/>
          <a:ext cx="4351337" cy="5072062"/>
        </p:xfrm>
        <a:graphic>
          <a:graphicData uri="http://schemas.openxmlformats.org/presentationml/2006/ole">
            <mc:AlternateContent xmlns:mc="http://schemas.openxmlformats.org/markup-compatibility/2006">
              <mc:Choice xmlns:v="urn:schemas-microsoft-com:vml" Requires="v">
                <p:oleObj spid="_x0000_s6190" name="Visio" r:id="rId4" imgW="3092470" imgH="3262908" progId="Visio.Drawing.11">
                  <p:embed/>
                </p:oleObj>
              </mc:Choice>
              <mc:Fallback>
                <p:oleObj name="Visio" r:id="rId4" imgW="3092470" imgH="326290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913" y="2214563"/>
                        <a:ext cx="4351337" cy="507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59395" name="Rectangle 3"/>
          <p:cNvSpPr>
            <a:spLocks noGrp="1" noChangeArrowheads="1"/>
          </p:cNvSpPr>
          <p:nvPr>
            <p:ph sz="quarter" idx="1"/>
          </p:nvPr>
        </p:nvSpPr>
        <p:spPr>
          <a:xfrm>
            <a:off x="2071688" y="1412875"/>
            <a:ext cx="7559675" cy="4659313"/>
          </a:xfrm>
        </p:spPr>
        <p:txBody>
          <a:bodyPr/>
          <a:lstStyle/>
          <a:p>
            <a:pPr marL="466725" indent="-466725" eaLnBrk="1" hangingPunct="1"/>
            <a:r>
              <a:rPr lang="en-US" sz="2800" b="1" dirty="0" smtClean="0"/>
              <a:t>Enumerated data types </a:t>
            </a:r>
            <a:endParaRPr lang="en-US" dirty="0" smtClean="0"/>
          </a:p>
          <a:p>
            <a:pPr lvl="1" eaLnBrk="1" hangingPunct="1"/>
            <a:r>
              <a:rPr lang="en-US" sz="2300" dirty="0" smtClean="0"/>
              <a:t>The most straightforward complex data type is the enumerated data type, declared as type </a:t>
            </a:r>
            <a:r>
              <a:rPr lang="en-US" sz="2300" i="1" dirty="0" err="1" smtClean="0"/>
              <a:t>enum</a:t>
            </a:r>
            <a:r>
              <a:rPr lang="en-US" sz="2300" dirty="0" smtClean="0"/>
              <a:t>. The </a:t>
            </a:r>
            <a:r>
              <a:rPr lang="en-US" sz="2300" i="1" dirty="0" err="1" smtClean="0"/>
              <a:t>enum</a:t>
            </a:r>
            <a:r>
              <a:rPr lang="en-US" sz="2300" dirty="0" smtClean="0"/>
              <a:t> type is used to represent a set of possible values.</a:t>
            </a:r>
          </a:p>
          <a:p>
            <a:pPr marL="1146175" lvl="2" indent="-466725" eaLnBrk="1" hangingPunct="1">
              <a:buFont typeface="Wingdings" panose="05000000000000000000" pitchFamily="2" charset="2"/>
              <a:buChar char="l"/>
            </a:pPr>
            <a:r>
              <a:rPr lang="en-US" sz="1900" dirty="0" smtClean="0"/>
              <a:t>Syntax:</a:t>
            </a:r>
          </a:p>
          <a:p>
            <a:pPr marL="466725" indent="-466725" eaLnBrk="1" hangingPunct="1">
              <a:buFont typeface="Wingdings" panose="05000000000000000000" pitchFamily="2" charset="2"/>
              <a:buNone/>
            </a:pPr>
            <a:r>
              <a:rPr lang="en-US" sz="2300" dirty="0" smtClean="0"/>
              <a:t>		</a:t>
            </a:r>
            <a:r>
              <a:rPr lang="en-US" sz="2100" dirty="0" err="1" smtClean="0"/>
              <a:t>enum</a:t>
            </a:r>
            <a:r>
              <a:rPr lang="en-US" sz="2100" i="1" dirty="0" smtClean="0"/>
              <a:t> [</a:t>
            </a:r>
            <a:r>
              <a:rPr lang="en-US" sz="2100" i="1" dirty="0" err="1" smtClean="0"/>
              <a:t>enum_name</a:t>
            </a:r>
            <a:r>
              <a:rPr lang="en-US" sz="2100" i="1" dirty="0" smtClean="0"/>
              <a:t>]</a:t>
            </a:r>
          </a:p>
          <a:p>
            <a:pPr marL="466725" indent="-466725" eaLnBrk="1" hangingPunct="1">
              <a:buFont typeface="Wingdings" panose="05000000000000000000" pitchFamily="2" charset="2"/>
              <a:buNone/>
            </a:pPr>
            <a:r>
              <a:rPr lang="en-US" sz="2100" i="1" dirty="0" smtClean="0"/>
              <a:t>		</a:t>
            </a:r>
            <a:r>
              <a:rPr lang="en-US" sz="2100" dirty="0" smtClean="0"/>
              <a:t>{</a:t>
            </a:r>
            <a:endParaRPr lang="en-US" sz="2100" i="1" dirty="0" smtClean="0"/>
          </a:p>
          <a:p>
            <a:pPr marL="466725" indent="-466725" eaLnBrk="1" hangingPunct="1">
              <a:buFont typeface="Wingdings" panose="05000000000000000000" pitchFamily="2" charset="2"/>
              <a:buNone/>
            </a:pPr>
            <a:r>
              <a:rPr lang="en-US" sz="2100" i="1" dirty="0" smtClean="0"/>
              <a:t>			value_1 [= </a:t>
            </a:r>
            <a:r>
              <a:rPr lang="en-US" sz="2100" i="1" dirty="0" err="1" smtClean="0"/>
              <a:t>ival</a:t>
            </a:r>
            <a:r>
              <a:rPr lang="en-US" sz="2100" i="1" dirty="0" smtClean="0"/>
              <a:t>]</a:t>
            </a:r>
          </a:p>
          <a:p>
            <a:pPr marL="466725" indent="-466725" eaLnBrk="1" hangingPunct="1">
              <a:buFont typeface="Wingdings" panose="05000000000000000000" pitchFamily="2" charset="2"/>
              <a:buNone/>
            </a:pPr>
            <a:r>
              <a:rPr lang="en-US" sz="2100" i="1" dirty="0" smtClean="0"/>
              <a:t>			[,value_2 [= </a:t>
            </a:r>
            <a:r>
              <a:rPr lang="en-US" sz="2100" i="1" dirty="0" err="1" smtClean="0"/>
              <a:t>ival</a:t>
            </a:r>
            <a:r>
              <a:rPr lang="en-US" sz="2100" i="1" dirty="0" smtClean="0"/>
              <a:t>]]</a:t>
            </a:r>
          </a:p>
          <a:p>
            <a:pPr marL="466725" indent="-466725" eaLnBrk="1" hangingPunct="1">
              <a:buFont typeface="Wingdings" panose="05000000000000000000" pitchFamily="2" charset="2"/>
              <a:buNone/>
            </a:pPr>
            <a:r>
              <a:rPr lang="en-US" sz="2100" i="1" dirty="0" smtClean="0"/>
              <a:t>			...</a:t>
            </a:r>
          </a:p>
          <a:p>
            <a:pPr marL="466725" indent="-466725" eaLnBrk="1" hangingPunct="1">
              <a:buFont typeface="Wingdings" panose="05000000000000000000" pitchFamily="2" charset="2"/>
              <a:buNone/>
            </a:pPr>
            <a:r>
              <a:rPr lang="en-US" sz="2100" i="1" dirty="0" smtClean="0"/>
              <a:t>		</a:t>
            </a:r>
            <a:r>
              <a:rPr lang="en-US" sz="2100" dirty="0" smtClean="0"/>
              <a:t>}</a:t>
            </a:r>
            <a:r>
              <a:rPr lang="en-US" sz="2100" i="1" dirty="0" smtClean="0"/>
              <a:t> [</a:t>
            </a:r>
            <a:r>
              <a:rPr lang="en-US" sz="2100" i="1" dirty="0" err="1" smtClean="0"/>
              <a:t>enum_list</a:t>
            </a:r>
            <a:r>
              <a:rPr lang="en-US" sz="2100" i="1" dirty="0" smtClean="0"/>
              <a:t>];</a:t>
            </a:r>
          </a:p>
        </p:txBody>
      </p:sp>
      <p:sp>
        <p:nvSpPr>
          <p:cNvPr id="593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59397" name="Rectangle 8"/>
          <p:cNvSpPr>
            <a:spLocks noChangeArrowheads="1"/>
          </p:cNvSpPr>
          <p:nvPr/>
        </p:nvSpPr>
        <p:spPr bwMode="auto">
          <a:xfrm>
            <a:off x="6237288" y="3571875"/>
            <a:ext cx="35004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None/>
            </a:pPr>
            <a:r>
              <a:rPr lang="en-US" sz="2300" b="1" dirty="0">
                <a:latin typeface="+mn-lt"/>
              </a:rPr>
              <a:t>	</a:t>
            </a:r>
            <a:r>
              <a:rPr lang="en-US" sz="2300" b="1" dirty="0" err="1">
                <a:latin typeface="+mn-lt"/>
              </a:rPr>
              <a:t>ival</a:t>
            </a:r>
            <a:r>
              <a:rPr lang="en-US" sz="2300" dirty="0">
                <a:latin typeface="+mn-lt"/>
              </a:rPr>
              <a:t> is the value that </a:t>
            </a:r>
            <a:r>
              <a:rPr lang="en-US" sz="2300" b="1" dirty="0" err="1">
                <a:latin typeface="+mn-lt"/>
              </a:rPr>
              <a:t>value_x</a:t>
            </a:r>
            <a:r>
              <a:rPr lang="en-US" sz="2300" dirty="0">
                <a:latin typeface="+mn-lt"/>
              </a:rPr>
              <a:t> shall be represented with. If not specified value_1 will be assigned 0, value_2 = 1, etc.</a:t>
            </a:r>
          </a:p>
        </p:txBody>
      </p:sp>
      <p:sp>
        <p:nvSpPr>
          <p:cNvPr id="5939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0419" name="Rectangle 3"/>
          <p:cNvSpPr>
            <a:spLocks noGrp="1" noChangeArrowheads="1"/>
          </p:cNvSpPr>
          <p:nvPr>
            <p:ph sz="quarter" idx="1"/>
          </p:nvPr>
        </p:nvSpPr>
        <p:spPr>
          <a:xfrm>
            <a:off x="2022475" y="1378991"/>
            <a:ext cx="7559675" cy="4786313"/>
          </a:xfrm>
        </p:spPr>
        <p:txBody>
          <a:bodyPr/>
          <a:lstStyle/>
          <a:p>
            <a:pPr marL="466725" indent="-466725" eaLnBrk="1" hangingPunct="1"/>
            <a:r>
              <a:rPr lang="en-US" sz="2300" b="1" dirty="0" smtClean="0"/>
              <a:t>Enumerated data types </a:t>
            </a:r>
            <a:endParaRPr lang="en-US" sz="2300" dirty="0" smtClean="0"/>
          </a:p>
          <a:p>
            <a:pPr marL="466725" indent="-466725" eaLnBrk="1" hangingPunct="1">
              <a:buFont typeface="Wingdings" panose="05000000000000000000" pitchFamily="2" charset="2"/>
              <a:buChar char="§"/>
            </a:pPr>
            <a:r>
              <a:rPr lang="en-US" sz="2600" dirty="0" smtClean="0">
                <a:solidFill>
                  <a:srgbClr val="FF0000"/>
                </a:solidFill>
              </a:rPr>
              <a:t>Observations</a:t>
            </a:r>
          </a:p>
          <a:p>
            <a:pPr marL="1146175" lvl="2" indent="-466725" eaLnBrk="1" hangingPunct="1">
              <a:buFont typeface="Wingdings" panose="05000000000000000000" pitchFamily="2" charset="2"/>
              <a:buChar char="§"/>
            </a:pPr>
            <a:r>
              <a:rPr lang="en-US" sz="2000" dirty="0" smtClean="0"/>
              <a:t>Internally, an </a:t>
            </a:r>
            <a:r>
              <a:rPr lang="en-US" sz="2000" i="1" dirty="0" err="1" smtClean="0"/>
              <a:t>enum</a:t>
            </a:r>
            <a:r>
              <a:rPr lang="en-US" sz="2000" dirty="0" smtClean="0"/>
              <a:t> variable is treated as a signed integer</a:t>
            </a:r>
          </a:p>
          <a:p>
            <a:pPr marL="1146175" lvl="2" indent="-466725" eaLnBrk="1" hangingPunct="1">
              <a:buFont typeface="Wingdings" panose="05000000000000000000" pitchFamily="2" charset="2"/>
              <a:buChar char="§"/>
            </a:pPr>
            <a:r>
              <a:rPr lang="en-US" sz="2000" dirty="0" smtClean="0"/>
              <a:t>The compiler does not check the variable against the defined values of the enumeration value list</a:t>
            </a:r>
          </a:p>
          <a:p>
            <a:pPr marL="1146175" lvl="2" indent="-466725" eaLnBrk="1" hangingPunct="1">
              <a:buFont typeface="Wingdings" panose="05000000000000000000" pitchFamily="2" charset="2"/>
              <a:buChar char="§"/>
            </a:pPr>
            <a:r>
              <a:rPr lang="en-US" sz="2000" dirty="0" err="1" smtClean="0"/>
              <a:t>enum</a:t>
            </a:r>
            <a:r>
              <a:rPr lang="en-US" sz="2000" dirty="0" smtClean="0"/>
              <a:t> variables should only be used in assignment and comparison operations</a:t>
            </a:r>
          </a:p>
          <a:p>
            <a:pPr marL="1146175" lvl="2" indent="-466725" eaLnBrk="1" hangingPunct="1">
              <a:buFont typeface="Wingdings" panose="05000000000000000000" pitchFamily="2" charset="2"/>
              <a:buChar char="§"/>
            </a:pPr>
            <a:r>
              <a:rPr lang="en-US" sz="2000" dirty="0" smtClean="0"/>
              <a:t>Enumerated values can be used as if they were defined as a macro, what means that they are known at compile time and can thus be used in </a:t>
            </a:r>
            <a:r>
              <a:rPr lang="en-US" sz="2000" dirty="0" smtClean="0">
                <a:latin typeface="Arial;Courier"/>
              </a:rPr>
              <a:t>switch-case </a:t>
            </a:r>
            <a:r>
              <a:rPr lang="en-US" sz="2000" dirty="0" smtClean="0"/>
              <a:t>statements</a:t>
            </a:r>
          </a:p>
          <a:p>
            <a:pPr marL="466725" indent="-466725" eaLnBrk="1" hangingPunct="1">
              <a:buFont typeface="Wingdings" panose="05000000000000000000" pitchFamily="2" charset="2"/>
              <a:buChar char="l"/>
            </a:pPr>
            <a:endParaRPr lang="en-US" sz="2600" dirty="0" smtClean="0"/>
          </a:p>
          <a:p>
            <a:pPr marL="466725" indent="-466725" eaLnBrk="1" hangingPunct="1">
              <a:buFont typeface="Wingdings" panose="05000000000000000000" pitchFamily="2" charset="2"/>
              <a:buChar char="l"/>
            </a:pPr>
            <a:endParaRPr lang="en-US" dirty="0" smtClean="0"/>
          </a:p>
          <a:p>
            <a:pPr marL="466725" indent="-466725" eaLnBrk="1" hangingPunct="1">
              <a:buFont typeface="Wingdings" panose="05000000000000000000" pitchFamily="2" charset="2"/>
              <a:buChar char="l"/>
            </a:pPr>
            <a:endParaRPr lang="en-US" b="1" dirty="0" smtClean="0"/>
          </a:p>
        </p:txBody>
      </p:sp>
      <p:sp>
        <p:nvSpPr>
          <p:cNvPr id="60420"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6042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042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273411" name="Rectangle 3"/>
          <p:cNvSpPr>
            <a:spLocks noGrp="1" noChangeArrowheads="1"/>
          </p:cNvSpPr>
          <p:nvPr>
            <p:ph sz="quarter" idx="1"/>
          </p:nvPr>
        </p:nvSpPr>
        <p:spPr>
          <a:xfrm>
            <a:off x="1808163" y="1196752"/>
            <a:ext cx="8094662" cy="4857750"/>
          </a:xfrm>
        </p:spPr>
        <p:txBody>
          <a:bodyPr>
            <a:normAutofit lnSpcReduction="10000"/>
          </a:bodyPr>
          <a:lstStyle/>
          <a:p>
            <a:pPr eaLnBrk="1" hangingPunct="1">
              <a:buFont typeface="Wingdings" panose="05000000000000000000" pitchFamily="2" charset="2"/>
              <a:buChar char="q"/>
              <a:defRPr/>
            </a:pPr>
            <a:r>
              <a:rPr lang="en-US" sz="2300" b="1" dirty="0"/>
              <a:t>Enumerated data </a:t>
            </a:r>
            <a:r>
              <a:rPr lang="en-US" sz="2300" b="1" dirty="0" smtClean="0"/>
              <a:t>types - Examples:</a:t>
            </a:r>
          </a:p>
          <a:p>
            <a:pPr lvl="2" eaLnBrk="1" hangingPunct="1">
              <a:buFont typeface="Arial" charset="0"/>
              <a:buChar char="•"/>
              <a:defRPr/>
            </a:pPr>
            <a:r>
              <a:rPr lang="en-US" sz="2000" dirty="0" smtClean="0"/>
              <a:t>creates an enumerated type called WEEK, provides seven possible values, and declares a variable called </a:t>
            </a:r>
            <a:r>
              <a:rPr lang="en-US" sz="2000" dirty="0" err="1" smtClean="0"/>
              <a:t>dayOfWeek</a:t>
            </a:r>
            <a:r>
              <a:rPr lang="en-US" sz="2000" dirty="0" smtClean="0"/>
              <a:t> of this new enumerated type.</a:t>
            </a:r>
          </a:p>
          <a:p>
            <a:pPr marL="1463675" lvl="3" indent="-466725" eaLnBrk="1" hangingPunct="1">
              <a:buFont typeface="Wingdings" pitchFamily="2" charset="2"/>
              <a:buNone/>
              <a:defRPr/>
            </a:pPr>
            <a:r>
              <a:rPr lang="en-US" i="1" dirty="0" err="1" smtClean="0"/>
              <a:t>enum</a:t>
            </a:r>
            <a:r>
              <a:rPr lang="en-US" i="1" dirty="0" smtClean="0"/>
              <a:t> WEEK { Su, Mo, </a:t>
            </a:r>
            <a:r>
              <a:rPr lang="en-US" i="1" dirty="0" err="1" smtClean="0"/>
              <a:t>Tu</a:t>
            </a:r>
            <a:r>
              <a:rPr lang="en-US" i="1" dirty="0" smtClean="0"/>
              <a:t>, We, </a:t>
            </a:r>
            <a:r>
              <a:rPr lang="en-US" i="1" dirty="0" err="1" smtClean="0"/>
              <a:t>Th</a:t>
            </a:r>
            <a:r>
              <a:rPr lang="en-US" i="1" dirty="0" smtClean="0"/>
              <a:t>, Fr, Sa } </a:t>
            </a:r>
            <a:r>
              <a:rPr lang="en-US" i="1" dirty="0" err="1" smtClean="0"/>
              <a:t>dayOfWeek</a:t>
            </a:r>
            <a:r>
              <a:rPr lang="en-US" i="1" dirty="0" smtClean="0"/>
              <a:t>;</a:t>
            </a:r>
          </a:p>
          <a:p>
            <a:pPr marL="1146175" lvl="2" indent="-466725" eaLnBrk="1" hangingPunct="1">
              <a:buFont typeface="Arial" charset="0"/>
              <a:buChar char="•"/>
              <a:defRPr/>
            </a:pPr>
            <a:r>
              <a:rPr lang="en-US" sz="2000" dirty="0" smtClean="0"/>
              <a:t>separate this process into two declarations</a:t>
            </a:r>
          </a:p>
          <a:p>
            <a:pPr lvl="2" eaLnBrk="1" hangingPunct="1">
              <a:buFont typeface="Wingdings" pitchFamily="2" charset="2"/>
              <a:buNone/>
              <a:defRPr/>
            </a:pPr>
            <a:r>
              <a:rPr lang="en-US" dirty="0" smtClean="0"/>
              <a:t>	</a:t>
            </a:r>
            <a:r>
              <a:rPr lang="en-US" sz="2000" i="1" dirty="0" err="1" smtClean="0"/>
              <a:t>enum</a:t>
            </a:r>
            <a:r>
              <a:rPr lang="en-US" sz="2000" i="1" dirty="0" smtClean="0"/>
              <a:t> WEEK { Mo, </a:t>
            </a:r>
            <a:r>
              <a:rPr lang="en-US" sz="2000" i="1" dirty="0" err="1" smtClean="0"/>
              <a:t>Tu</a:t>
            </a:r>
            <a:r>
              <a:rPr lang="en-US" sz="2000" i="1" dirty="0" smtClean="0"/>
              <a:t>, We, </a:t>
            </a:r>
            <a:r>
              <a:rPr lang="en-US" sz="2000" i="1" dirty="0" err="1" smtClean="0"/>
              <a:t>Th</a:t>
            </a:r>
            <a:r>
              <a:rPr lang="en-US" sz="2000" i="1" dirty="0" smtClean="0"/>
              <a:t>, Fr, Sa, Su };</a:t>
            </a:r>
          </a:p>
          <a:p>
            <a:pPr lvl="2"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dayOfWeek</a:t>
            </a:r>
            <a:r>
              <a:rPr lang="en-US" sz="2000" i="1" dirty="0" smtClean="0"/>
              <a:t>; // WEEK is called a </a:t>
            </a:r>
            <a:r>
              <a:rPr lang="en-US" sz="2000" b="1" i="1" dirty="0" smtClean="0"/>
              <a:t>tag</a:t>
            </a:r>
          </a:p>
          <a:p>
            <a:pPr lvl="2" eaLnBrk="1" hangingPunct="1">
              <a:buFont typeface="Arial" charset="0"/>
              <a:buChar char="•"/>
              <a:defRPr/>
            </a:pPr>
            <a:r>
              <a:rPr lang="en-US" sz="2000" dirty="0" smtClean="0"/>
              <a:t>The tag is useful as it can represent a list of enumerated elements to declare more than one variable of that type</a:t>
            </a:r>
            <a:endParaRPr lang="en-US" sz="2000" i="1" dirty="0"/>
          </a:p>
          <a:p>
            <a:pPr lvl="3" eaLnBrk="1" hangingPunct="1">
              <a:buFont typeface="Wingdings" pitchFamily="2" charset="2"/>
              <a:buNone/>
              <a:defRPr/>
            </a:pPr>
            <a:r>
              <a:rPr lang="en-US" i="1" dirty="0" err="1" smtClean="0"/>
              <a:t>enum</a:t>
            </a:r>
            <a:r>
              <a:rPr lang="en-US" i="1" dirty="0" smtClean="0"/>
              <a:t> WEEK { Su, Mo, </a:t>
            </a:r>
            <a:r>
              <a:rPr lang="en-US" i="1" dirty="0" err="1" smtClean="0"/>
              <a:t>Tu</a:t>
            </a:r>
            <a:r>
              <a:rPr lang="en-US" i="1" dirty="0" smtClean="0"/>
              <a:t>, We, </a:t>
            </a:r>
            <a:r>
              <a:rPr lang="en-US" i="1" dirty="0" err="1" smtClean="0"/>
              <a:t>Th</a:t>
            </a:r>
            <a:r>
              <a:rPr lang="en-US" i="1" dirty="0" smtClean="0"/>
              <a:t>, Fr, Sa } </a:t>
            </a:r>
            <a:r>
              <a:rPr lang="en-US" i="1" dirty="0" err="1" smtClean="0"/>
              <a:t>dayOfWeek</a:t>
            </a:r>
            <a:r>
              <a:rPr lang="en-US"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dayOFWeek</a:t>
            </a:r>
            <a:r>
              <a:rPr lang="en-US" sz="2000"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payDay</a:t>
            </a:r>
            <a:r>
              <a:rPr lang="en-US" sz="2000" i="1" dirty="0" smtClean="0"/>
              <a:t> = </a:t>
            </a:r>
            <a:r>
              <a:rPr lang="en-US" sz="2000" i="1" dirty="0" err="1" smtClean="0"/>
              <a:t>Th</a:t>
            </a:r>
            <a:r>
              <a:rPr lang="en-US" sz="2000" i="1" dirty="0" smtClean="0"/>
              <a:t>;</a:t>
            </a:r>
          </a:p>
          <a:p>
            <a:pPr lvl="1" eaLnBrk="1" hangingPunct="1">
              <a:buFont typeface="Wingdings" pitchFamily="2" charset="2"/>
              <a:buNone/>
              <a:defRPr/>
            </a:pPr>
            <a:r>
              <a:rPr lang="en-US" sz="2000" i="1" dirty="0" smtClean="0"/>
              <a:t>		  </a:t>
            </a:r>
            <a:r>
              <a:rPr lang="en-US" sz="2000" i="1" dirty="0" err="1" smtClean="0"/>
              <a:t>enum</a:t>
            </a:r>
            <a:r>
              <a:rPr lang="en-US" sz="2000" i="1" dirty="0" smtClean="0"/>
              <a:t> WEEK </a:t>
            </a:r>
            <a:r>
              <a:rPr lang="en-US" sz="2000" i="1" dirty="0" err="1" smtClean="0"/>
              <a:t>groceryDay</a:t>
            </a:r>
            <a:r>
              <a:rPr lang="en-US" sz="2000" i="1" dirty="0" smtClean="0"/>
              <a:t> = Sa;</a:t>
            </a:r>
            <a:endParaRPr lang="en-US" sz="2000" b="1" i="1" dirty="0"/>
          </a:p>
        </p:txBody>
      </p:sp>
      <p:sp>
        <p:nvSpPr>
          <p:cNvPr id="61444" name="Text Box 4"/>
          <p:cNvSpPr txBox="1">
            <a:spLocks noChangeArrowheads="1"/>
          </p:cNvSpPr>
          <p:nvPr/>
        </p:nvSpPr>
        <p:spPr bwMode="auto">
          <a:xfrm>
            <a:off x="55563" y="1484313"/>
            <a:ext cx="17113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chemeClr val="bg1"/>
                </a:solidFill>
              </a:rPr>
              <a:t>Embedded systems</a:t>
            </a:r>
          </a:p>
          <a:p>
            <a:pPr eaLnBrk="1" hangingPunct="1">
              <a:spcBef>
                <a:spcPct val="50000"/>
              </a:spcBef>
              <a:buFont typeface="Wingdings" panose="05000000000000000000" pitchFamily="2" charset="2"/>
              <a:buNone/>
            </a:pPr>
            <a:r>
              <a:rPr lang="en-US" sz="1400">
                <a:solidFill>
                  <a:schemeClr val="bg1"/>
                </a:solidFill>
              </a:rPr>
              <a:t>Why C?</a:t>
            </a:r>
          </a:p>
          <a:p>
            <a:pPr eaLnBrk="1" hangingPunct="1">
              <a:spcBef>
                <a:spcPct val="50000"/>
              </a:spcBef>
              <a:buFont typeface="Wingdings" panose="05000000000000000000" pitchFamily="2" charset="2"/>
              <a:buNone/>
            </a:pPr>
            <a:r>
              <a:rPr lang="en-US" sz="1400" b="1">
                <a:solidFill>
                  <a:schemeClr val="bg1"/>
                </a:solidFill>
              </a:rPr>
              <a:t>ANSI C</a:t>
            </a:r>
          </a:p>
          <a:p>
            <a:pPr eaLnBrk="1" hangingPunct="1">
              <a:spcBef>
                <a:spcPct val="50000"/>
              </a:spcBef>
              <a:buFont typeface="Wingdings" panose="05000000000000000000" pitchFamily="2" charset="2"/>
              <a:buNone/>
            </a:pPr>
            <a:r>
              <a:rPr lang="en-US" sz="1400">
                <a:solidFill>
                  <a:schemeClr val="bg1"/>
                </a:solidFill>
              </a:rPr>
              <a:t> Introduction</a:t>
            </a:r>
          </a:p>
          <a:p>
            <a:pPr eaLnBrk="1" hangingPunct="1">
              <a:spcBef>
                <a:spcPct val="50000"/>
              </a:spcBef>
              <a:buFont typeface="Wingdings" panose="05000000000000000000" pitchFamily="2" charset="2"/>
              <a:buNone/>
            </a:pPr>
            <a:r>
              <a:rPr lang="en-US" sz="1400">
                <a:solidFill>
                  <a:schemeClr val="bg1"/>
                </a:solidFill>
              </a:rPr>
              <a:t> Identifiers</a:t>
            </a:r>
          </a:p>
          <a:p>
            <a:pPr eaLnBrk="1" hangingPunct="1">
              <a:spcBef>
                <a:spcPct val="50000"/>
              </a:spcBef>
              <a:buFont typeface="Wingdings" panose="05000000000000000000" pitchFamily="2" charset="2"/>
              <a:buNone/>
            </a:pPr>
            <a:r>
              <a:rPr lang="en-US" sz="1400" b="1">
                <a:solidFill>
                  <a:schemeClr val="bg1"/>
                </a:solidFill>
              </a:rPr>
              <a:t> Numbers, Variables</a:t>
            </a:r>
          </a:p>
          <a:p>
            <a:pPr eaLnBrk="1" hangingPunct="1">
              <a:spcBef>
                <a:spcPct val="50000"/>
              </a:spcBef>
              <a:buFont typeface="Wingdings" panose="05000000000000000000" pitchFamily="2" charset="2"/>
              <a:buNone/>
            </a:pPr>
            <a:r>
              <a:rPr lang="en-US" sz="1400">
                <a:solidFill>
                  <a:schemeClr val="bg1"/>
                </a:solidFill>
              </a:rPr>
              <a:t> Expressions</a:t>
            </a:r>
          </a:p>
          <a:p>
            <a:pPr eaLnBrk="1" hangingPunct="1">
              <a:spcBef>
                <a:spcPct val="50000"/>
              </a:spcBef>
              <a:buFont typeface="Wingdings" panose="05000000000000000000" pitchFamily="2" charset="2"/>
              <a:buNone/>
            </a:pPr>
            <a:r>
              <a:rPr lang="en-US" sz="1400">
                <a:solidFill>
                  <a:schemeClr val="bg1"/>
                </a:solidFill>
              </a:rPr>
              <a:t> Program flow</a:t>
            </a:r>
          </a:p>
          <a:p>
            <a:pPr eaLnBrk="1" hangingPunct="1">
              <a:spcBef>
                <a:spcPct val="50000"/>
              </a:spcBef>
              <a:buFont typeface="Wingdings" panose="05000000000000000000" pitchFamily="2" charset="2"/>
              <a:buNone/>
            </a:pPr>
            <a:r>
              <a:rPr lang="en-US" sz="1400">
                <a:solidFill>
                  <a:schemeClr val="bg1"/>
                </a:solidFill>
              </a:rPr>
              <a:t> Arrays &amp; Pointers</a:t>
            </a:r>
          </a:p>
          <a:p>
            <a:pPr eaLnBrk="1" hangingPunct="1">
              <a:spcBef>
                <a:spcPct val="50000"/>
              </a:spcBef>
              <a:buFont typeface="Wingdings" panose="05000000000000000000" pitchFamily="2" charset="2"/>
              <a:buNone/>
            </a:pPr>
            <a:r>
              <a:rPr lang="en-US" sz="1400">
                <a:solidFill>
                  <a:schemeClr val="bg1"/>
                </a:solidFill>
              </a:rPr>
              <a:t> Functions</a:t>
            </a:r>
          </a:p>
          <a:p>
            <a:pPr eaLnBrk="1" hangingPunct="1">
              <a:spcBef>
                <a:spcPct val="50000"/>
              </a:spcBef>
              <a:buFont typeface="Wingdings" panose="05000000000000000000" pitchFamily="2" charset="2"/>
              <a:buNone/>
            </a:pPr>
            <a:r>
              <a:rPr lang="en-US" sz="1400">
                <a:solidFill>
                  <a:schemeClr val="bg1"/>
                </a:solidFill>
              </a:rPr>
              <a:t> Preprocessor</a:t>
            </a:r>
          </a:p>
          <a:p>
            <a:pPr eaLnBrk="1" hangingPunct="1">
              <a:spcBef>
                <a:spcPct val="50000"/>
              </a:spcBef>
              <a:buFont typeface="Wingdings" panose="05000000000000000000" pitchFamily="2" charset="2"/>
              <a:buNone/>
            </a:pPr>
            <a:r>
              <a:rPr lang="en-US" sz="1400">
                <a:solidFill>
                  <a:schemeClr val="bg1"/>
                </a:solidFill>
              </a:rPr>
              <a:t>Embedded SW Design</a:t>
            </a:r>
          </a:p>
        </p:txBody>
      </p:sp>
      <p:sp>
        <p:nvSpPr>
          <p:cNvPr id="61445"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144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2467" name="Rectangle 3"/>
          <p:cNvSpPr>
            <a:spLocks noGrp="1" noChangeArrowheads="1"/>
          </p:cNvSpPr>
          <p:nvPr>
            <p:ph sz="quarter" idx="1"/>
          </p:nvPr>
        </p:nvSpPr>
        <p:spPr>
          <a:xfrm>
            <a:off x="2071688" y="1285875"/>
            <a:ext cx="7559675" cy="5154613"/>
          </a:xfrm>
        </p:spPr>
        <p:txBody>
          <a:bodyPr/>
          <a:lstStyle/>
          <a:p>
            <a:pPr>
              <a:buFont typeface="Wingdings" panose="05000000000000000000" pitchFamily="2" charset="2"/>
              <a:buChar char="q"/>
            </a:pPr>
            <a:r>
              <a:rPr lang="en-US" sz="2600" b="1" dirty="0" smtClean="0"/>
              <a:t>Definition of private types</a:t>
            </a:r>
            <a:endParaRPr lang="en-US" sz="2600" dirty="0" smtClean="0"/>
          </a:p>
          <a:p>
            <a:pPr marL="466725" indent="-466725" eaLnBrk="1" hangingPunct="1">
              <a:buFont typeface="Wingdings" panose="05000000000000000000" pitchFamily="2" charset="2"/>
              <a:buChar char="§"/>
            </a:pPr>
            <a:r>
              <a:rPr lang="en-US" sz="2300" b="1" dirty="0" err="1" smtClean="0"/>
              <a:t>struct</a:t>
            </a:r>
            <a:r>
              <a:rPr lang="en-US" sz="2300" dirty="0" smtClean="0"/>
              <a:t>, </a:t>
            </a:r>
            <a:r>
              <a:rPr lang="en-US" sz="2300" b="1" dirty="0" smtClean="0"/>
              <a:t>union</a:t>
            </a:r>
            <a:r>
              <a:rPr lang="en-US" sz="2300" dirty="0" smtClean="0"/>
              <a:t>, and </a:t>
            </a:r>
            <a:r>
              <a:rPr lang="en-US" sz="2300" b="1" dirty="0" err="1" smtClean="0"/>
              <a:t>enum</a:t>
            </a:r>
            <a:r>
              <a:rPr lang="en-US" sz="2300" dirty="0" smtClean="0"/>
              <a:t> keywords allow both type declaration and data definition in one statement</a:t>
            </a:r>
          </a:p>
          <a:p>
            <a:pPr marL="466725" indent="-466725" eaLnBrk="1" hangingPunct="1">
              <a:buFont typeface="Wingdings" panose="05000000000000000000" pitchFamily="2" charset="2"/>
              <a:buChar char="§"/>
            </a:pPr>
            <a:r>
              <a:rPr lang="en-US" sz="2300" dirty="0" smtClean="0"/>
              <a:t>in order to separate declaration and definition, the </a:t>
            </a:r>
            <a:r>
              <a:rPr lang="en-US" sz="2300" dirty="0" err="1" smtClean="0">
                <a:solidFill>
                  <a:srgbClr val="FF0000"/>
                </a:solidFill>
              </a:rPr>
              <a:t>typedef</a:t>
            </a:r>
            <a:r>
              <a:rPr lang="en-US" sz="2300" dirty="0" smtClean="0"/>
              <a:t> keyword can be used</a:t>
            </a:r>
          </a:p>
          <a:p>
            <a:pPr marL="466725" indent="-466725" eaLnBrk="1" hangingPunct="1">
              <a:buFont typeface="Wingdings" panose="05000000000000000000" pitchFamily="2" charset="2"/>
              <a:buChar char="§"/>
            </a:pPr>
            <a:r>
              <a:rPr lang="en-US" sz="2300" b="1" dirty="0" smtClean="0"/>
              <a:t>syntax:</a:t>
            </a:r>
          </a:p>
          <a:p>
            <a:pPr marL="466725" indent="-466725" eaLnBrk="1" hangingPunct="1">
              <a:buFont typeface="Wingdings" panose="05000000000000000000" pitchFamily="2" charset="2"/>
              <a:buNone/>
            </a:pPr>
            <a:r>
              <a:rPr lang="en-US" sz="2300" dirty="0" smtClean="0"/>
              <a:t>		</a:t>
            </a:r>
            <a:r>
              <a:rPr lang="en-US" sz="2300" dirty="0" err="1" smtClean="0"/>
              <a:t>typedef</a:t>
            </a:r>
            <a:r>
              <a:rPr lang="en-US" sz="2300" i="1" dirty="0" smtClean="0"/>
              <a:t> </a:t>
            </a:r>
            <a:r>
              <a:rPr lang="en-US" sz="2300" i="1" dirty="0" err="1" smtClean="0"/>
              <a:t>basic_type</a:t>
            </a:r>
            <a:r>
              <a:rPr lang="en-US" sz="2300" i="1" dirty="0" smtClean="0"/>
              <a:t> </a:t>
            </a:r>
            <a:r>
              <a:rPr lang="en-US" sz="2300" i="1" dirty="0" err="1" smtClean="0"/>
              <a:t>type_name</a:t>
            </a:r>
            <a:r>
              <a:rPr lang="en-US" sz="2300" i="1" dirty="0" smtClean="0"/>
              <a:t>;</a:t>
            </a:r>
          </a:p>
          <a:p>
            <a:pPr marL="466725" indent="-466725" eaLnBrk="1" hangingPunct="1">
              <a:buFont typeface="Wingdings" panose="05000000000000000000" pitchFamily="2" charset="2"/>
              <a:buNone/>
            </a:pPr>
            <a:r>
              <a:rPr lang="en-US" sz="2300" dirty="0" smtClean="0"/>
              <a:t>	where:</a:t>
            </a:r>
          </a:p>
          <a:p>
            <a:pPr marL="466725" indent="-466725" eaLnBrk="1" hangingPunct="1">
              <a:buFont typeface="Wingdings" panose="05000000000000000000" pitchFamily="2" charset="2"/>
              <a:buChar char="§"/>
            </a:pPr>
            <a:r>
              <a:rPr lang="en-US" sz="2300" b="1" dirty="0" err="1" smtClean="0"/>
              <a:t>typedef</a:t>
            </a:r>
            <a:r>
              <a:rPr lang="en-US" sz="2300" b="1" dirty="0" smtClean="0"/>
              <a:t> </a:t>
            </a:r>
            <a:r>
              <a:rPr lang="en-US" sz="2300" dirty="0" smtClean="0">
                <a:latin typeface="Arial;Courier;Arial;Arial"/>
              </a:rPr>
              <a:t>“C“-keyword for data structure declaration</a:t>
            </a:r>
          </a:p>
          <a:p>
            <a:pPr marL="466725" indent="-466725" eaLnBrk="1" hangingPunct="1">
              <a:buFont typeface="Wingdings" panose="05000000000000000000" pitchFamily="2" charset="2"/>
              <a:buChar char="§"/>
            </a:pPr>
            <a:r>
              <a:rPr lang="en-US" sz="2300" b="1" dirty="0" err="1" smtClean="0"/>
              <a:t>basic_type</a:t>
            </a:r>
            <a:r>
              <a:rPr lang="en-US" sz="2300" b="1" dirty="0" smtClean="0"/>
              <a:t> </a:t>
            </a:r>
            <a:r>
              <a:rPr lang="en-US" sz="2300" dirty="0" smtClean="0">
                <a:latin typeface="Arial;Courier;Arial;Arial"/>
              </a:rPr>
              <a:t>may be any type such as </a:t>
            </a:r>
            <a:r>
              <a:rPr lang="en-US" sz="2300" dirty="0" smtClean="0"/>
              <a:t>char, </a:t>
            </a:r>
            <a:r>
              <a:rPr lang="en-US" sz="2300" dirty="0" err="1" smtClean="0"/>
              <a:t>int</a:t>
            </a:r>
            <a:r>
              <a:rPr lang="en-US" sz="2300" dirty="0" smtClean="0"/>
              <a:t>, float, </a:t>
            </a:r>
            <a:r>
              <a:rPr lang="en-US" sz="2300" dirty="0" err="1" smtClean="0"/>
              <a:t>struct</a:t>
            </a:r>
            <a:r>
              <a:rPr lang="en-US" sz="2300" dirty="0" smtClean="0"/>
              <a:t>, union, </a:t>
            </a:r>
            <a:r>
              <a:rPr lang="en-US" sz="2300" dirty="0" err="1" smtClean="0"/>
              <a:t>enum</a:t>
            </a:r>
            <a:r>
              <a:rPr lang="en-US" sz="2300" dirty="0" smtClean="0"/>
              <a:t>, </a:t>
            </a:r>
            <a:r>
              <a:rPr lang="en-US" sz="2300" dirty="0" err="1" smtClean="0">
                <a:latin typeface="Arial;Courier;Arial;Arial"/>
              </a:rPr>
              <a:t>etc</a:t>
            </a:r>
            <a:endParaRPr lang="en-US" sz="2300" dirty="0" smtClean="0">
              <a:latin typeface="Arial;Courier;Arial;Arial"/>
            </a:endParaRPr>
          </a:p>
          <a:p>
            <a:pPr marL="466725" indent="-466725" eaLnBrk="1" hangingPunct="1">
              <a:buFont typeface="Wingdings" panose="05000000000000000000" pitchFamily="2" charset="2"/>
              <a:buChar char="§"/>
            </a:pPr>
            <a:r>
              <a:rPr lang="en-US" sz="2300" b="1" dirty="0" err="1" smtClean="0"/>
              <a:t>type_name</a:t>
            </a:r>
            <a:r>
              <a:rPr lang="en-US" sz="2300" b="1" dirty="0" smtClean="0"/>
              <a:t> </a:t>
            </a:r>
            <a:r>
              <a:rPr lang="en-US" sz="2300" dirty="0" smtClean="0">
                <a:latin typeface="Arial;Courier;Arial;Arial"/>
              </a:rPr>
              <a:t>is any name allowed</a:t>
            </a:r>
          </a:p>
        </p:txBody>
      </p:sp>
      <p:sp>
        <p:nvSpPr>
          <p:cNvPr id="624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24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3491" name="Rectangle 3"/>
          <p:cNvSpPr>
            <a:spLocks noGrp="1" noChangeArrowheads="1"/>
          </p:cNvSpPr>
          <p:nvPr>
            <p:ph sz="quarter" idx="1"/>
          </p:nvPr>
        </p:nvSpPr>
        <p:spPr>
          <a:xfrm>
            <a:off x="1951038" y="1285875"/>
            <a:ext cx="7680325" cy="4643438"/>
          </a:xfrm>
        </p:spPr>
        <p:txBody>
          <a:bodyPr/>
          <a:lstStyle/>
          <a:p>
            <a:pPr marL="466725" indent="-466725" eaLnBrk="1" hangingPunct="1"/>
            <a:r>
              <a:rPr lang="en-US" sz="2600" b="1" dirty="0" smtClean="0"/>
              <a:t>Definition of private types</a:t>
            </a:r>
            <a:endParaRPr lang="en-US" sz="2600" dirty="0" smtClean="0"/>
          </a:p>
          <a:p>
            <a:pPr marL="466725" indent="-466725" eaLnBrk="1" hangingPunct="1">
              <a:buFont typeface="Wingdings" panose="05000000000000000000" pitchFamily="2" charset="2"/>
              <a:buChar char="§"/>
            </a:pPr>
            <a:r>
              <a:rPr lang="en-US" sz="2300" dirty="0" smtClean="0"/>
              <a:t>Useful type definitions:</a:t>
            </a:r>
          </a:p>
          <a:p>
            <a:pPr marL="786765" lvl="1" indent="-466725"/>
            <a:r>
              <a:rPr lang="en-US" sz="2000" dirty="0" smtClean="0"/>
              <a:t>	</a:t>
            </a:r>
            <a:r>
              <a:rPr lang="en-US" sz="2400" dirty="0" err="1" smtClean="0"/>
              <a:t>typedef</a:t>
            </a:r>
            <a:r>
              <a:rPr lang="en-US" sz="2400" dirty="0" smtClean="0"/>
              <a:t> unsigned char uint8;</a:t>
            </a:r>
          </a:p>
          <a:p>
            <a:pPr marL="786765" lvl="1" indent="-466725"/>
            <a:r>
              <a:rPr lang="en-US" sz="2400" dirty="0" smtClean="0"/>
              <a:t>	</a:t>
            </a:r>
            <a:r>
              <a:rPr lang="en-US" sz="2400" dirty="0" err="1" smtClean="0"/>
              <a:t>typedef</a:t>
            </a:r>
            <a:r>
              <a:rPr lang="en-US" sz="2400" dirty="0" smtClean="0"/>
              <a:t> signed char int8;</a:t>
            </a:r>
          </a:p>
          <a:p>
            <a:pPr marL="786765" lvl="1" indent="-466725"/>
            <a:r>
              <a:rPr lang="en-US" sz="2400" dirty="0" smtClean="0"/>
              <a:t>	</a:t>
            </a:r>
            <a:r>
              <a:rPr lang="en-US" sz="2400" dirty="0" err="1" smtClean="0"/>
              <a:t>typedef</a:t>
            </a:r>
            <a:r>
              <a:rPr lang="en-US" sz="2400" dirty="0" smtClean="0"/>
              <a:t> unsigned </a:t>
            </a:r>
            <a:r>
              <a:rPr lang="en-US" sz="2400" dirty="0" err="1" smtClean="0"/>
              <a:t>int</a:t>
            </a:r>
            <a:r>
              <a:rPr lang="en-US" sz="2400" dirty="0" smtClean="0"/>
              <a:t> uint16;</a:t>
            </a:r>
          </a:p>
          <a:p>
            <a:pPr marL="786765" lvl="1" indent="-466725"/>
            <a:r>
              <a:rPr lang="en-US" sz="2400" dirty="0" smtClean="0"/>
              <a:t>	</a:t>
            </a:r>
            <a:r>
              <a:rPr lang="en-US" sz="2400" dirty="0" err="1" smtClean="0"/>
              <a:t>typedef</a:t>
            </a:r>
            <a:r>
              <a:rPr lang="en-US" sz="2400" dirty="0" smtClean="0"/>
              <a:t> signed </a:t>
            </a:r>
            <a:r>
              <a:rPr lang="en-US" sz="2400" dirty="0" err="1" smtClean="0"/>
              <a:t>int</a:t>
            </a:r>
            <a:r>
              <a:rPr lang="en-US" sz="2400" dirty="0" smtClean="0"/>
              <a:t> int16;</a:t>
            </a:r>
          </a:p>
          <a:p>
            <a:pPr marL="786765" lvl="1" indent="-466725"/>
            <a:r>
              <a:rPr lang="en-US" sz="2400" dirty="0" smtClean="0"/>
              <a:t>	</a:t>
            </a:r>
            <a:r>
              <a:rPr lang="en-US" sz="2400" dirty="0" err="1" smtClean="0"/>
              <a:t>typedef</a:t>
            </a:r>
            <a:r>
              <a:rPr lang="en-US" sz="2400" dirty="0" smtClean="0"/>
              <a:t> unsigned long uint32;</a:t>
            </a:r>
          </a:p>
          <a:p>
            <a:pPr marL="786765" lvl="1" indent="-466725"/>
            <a:r>
              <a:rPr lang="en-US" sz="2400" dirty="0" smtClean="0"/>
              <a:t>	</a:t>
            </a:r>
            <a:r>
              <a:rPr lang="en-US" sz="2400" dirty="0" err="1" smtClean="0"/>
              <a:t>typedef</a:t>
            </a:r>
            <a:r>
              <a:rPr lang="en-US" sz="2400" dirty="0" smtClean="0"/>
              <a:t> signed long int32;</a:t>
            </a:r>
          </a:p>
          <a:p>
            <a:pPr marL="466725" indent="-466725" eaLnBrk="1" hangingPunct="1">
              <a:buFont typeface="Wingdings" panose="05000000000000000000" pitchFamily="2" charset="2"/>
              <a:buChar char="§"/>
            </a:pPr>
            <a:r>
              <a:rPr lang="en-US" sz="2300" dirty="0" smtClean="0"/>
              <a:t>the above type definitions allow writing platform- independent code</a:t>
            </a:r>
          </a:p>
        </p:txBody>
      </p:sp>
      <p:sp>
        <p:nvSpPr>
          <p:cNvPr id="634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34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4515" name="Rectangle 3"/>
          <p:cNvSpPr>
            <a:spLocks noGrp="1" noChangeArrowheads="1"/>
          </p:cNvSpPr>
          <p:nvPr>
            <p:ph sz="quarter" idx="1"/>
          </p:nvPr>
        </p:nvSpPr>
        <p:spPr>
          <a:xfrm>
            <a:off x="2071688" y="1412875"/>
            <a:ext cx="7559675" cy="3786188"/>
          </a:xfrm>
        </p:spPr>
        <p:txBody>
          <a:bodyPr>
            <a:normAutofit fontScale="92500" lnSpcReduction="10000"/>
          </a:bodyPr>
          <a:lstStyle/>
          <a:p>
            <a:pPr marL="466725" indent="-466725" eaLnBrk="1" hangingPunct="1"/>
            <a:r>
              <a:rPr lang="en-US" sz="2800" b="1" dirty="0" smtClean="0"/>
              <a:t>Type Conversion </a:t>
            </a:r>
            <a:endParaRPr lang="en-US" dirty="0" smtClean="0"/>
          </a:p>
          <a:p>
            <a:pPr marL="793750" lvl="1" indent="-466725" eaLnBrk="1" hangingPunct="1">
              <a:buFont typeface="Wingdings" panose="05000000000000000000" pitchFamily="2" charset="2"/>
              <a:buChar char="§"/>
            </a:pPr>
            <a:r>
              <a:rPr lang="en-US" dirty="0" smtClean="0"/>
              <a:t>Implicit type conversion</a:t>
            </a:r>
          </a:p>
          <a:p>
            <a:pPr marL="793750" lvl="1" indent="-466725" eaLnBrk="1" hangingPunct="1">
              <a:buFont typeface="Wingdings" panose="05000000000000000000" pitchFamily="2" charset="2"/>
              <a:buChar char="§"/>
            </a:pPr>
            <a:r>
              <a:rPr lang="en-US" dirty="0" smtClean="0"/>
              <a:t>Explicit type conversion</a:t>
            </a:r>
          </a:p>
          <a:p>
            <a:pPr marL="466725" indent="-466725" eaLnBrk="1" hangingPunct="1">
              <a:buFont typeface="Wingdings" panose="05000000000000000000" pitchFamily="2" charset="2"/>
              <a:buChar char="l"/>
            </a:pPr>
            <a:endParaRPr lang="en-US" dirty="0" smtClean="0"/>
          </a:p>
          <a:p>
            <a:pPr marL="466725" indent="-466725" eaLnBrk="1" hangingPunct="1"/>
            <a:r>
              <a:rPr lang="en-US" b="1" dirty="0" smtClean="0"/>
              <a:t>Implicit type conversion</a:t>
            </a:r>
          </a:p>
          <a:p>
            <a:pPr marL="793750" lvl="1" indent="-466725" eaLnBrk="1" hangingPunct="1">
              <a:buFont typeface="Wingdings" panose="05000000000000000000" pitchFamily="2" charset="2"/>
              <a:buChar char="§"/>
            </a:pPr>
            <a:r>
              <a:rPr lang="en-US" dirty="0" smtClean="0"/>
              <a:t>when operands of different types are combined in expressions</a:t>
            </a:r>
          </a:p>
          <a:p>
            <a:pPr marL="793750" lvl="1" indent="-466725" eaLnBrk="1" hangingPunct="1">
              <a:buFont typeface="Wingdings" panose="05000000000000000000" pitchFamily="2" charset="2"/>
              <a:buChar char="§"/>
            </a:pPr>
            <a:r>
              <a:rPr lang="en-US" dirty="0" smtClean="0"/>
              <a:t>the conversions are implicitly performed according to standard rules</a:t>
            </a:r>
          </a:p>
        </p:txBody>
      </p:sp>
      <p:sp>
        <p:nvSpPr>
          <p:cNvPr id="645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45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5539" name="Rectangle 3"/>
          <p:cNvSpPr>
            <a:spLocks noGrp="1" noChangeArrowheads="1"/>
          </p:cNvSpPr>
          <p:nvPr>
            <p:ph sz="quarter" idx="1"/>
          </p:nvPr>
        </p:nvSpPr>
        <p:spPr>
          <a:xfrm>
            <a:off x="2071688" y="1357313"/>
            <a:ext cx="7559675" cy="4937125"/>
          </a:xfrm>
        </p:spPr>
        <p:txBody>
          <a:bodyPr/>
          <a:lstStyle/>
          <a:p>
            <a:pPr marL="466725" indent="-466725" eaLnBrk="1" hangingPunct="1"/>
            <a:r>
              <a:rPr lang="en-US" sz="2800" b="1" dirty="0" smtClean="0"/>
              <a:t>Type Conversion </a:t>
            </a:r>
            <a:endParaRPr lang="en-US" dirty="0" smtClean="0"/>
          </a:p>
          <a:p>
            <a:pPr marL="793750" lvl="1" indent="-466725" eaLnBrk="1" hangingPunct="1"/>
            <a:r>
              <a:rPr lang="en-US" b="1" dirty="0" smtClean="0"/>
              <a:t>Implicit cast</a:t>
            </a:r>
          </a:p>
          <a:p>
            <a:pPr marL="1146175" lvl="2" indent="-466725" eaLnBrk="1" hangingPunct="1">
              <a:buFont typeface="Wingdings" panose="05000000000000000000" pitchFamily="2" charset="2"/>
              <a:buChar char="§"/>
            </a:pPr>
            <a:r>
              <a:rPr lang="en-US" dirty="0" smtClean="0"/>
              <a:t>all char and short operands are converted to </a:t>
            </a:r>
            <a:r>
              <a:rPr lang="en-US" dirty="0" err="1" smtClean="0"/>
              <a:t>int</a:t>
            </a:r>
            <a:endParaRPr lang="en-US" dirty="0" smtClean="0"/>
          </a:p>
          <a:p>
            <a:pPr marL="1146175" lvl="2" indent="-466725" eaLnBrk="1" hangingPunct="1">
              <a:buFont typeface="Wingdings" panose="05000000000000000000" pitchFamily="2" charset="2"/>
              <a:buChar char="§"/>
            </a:pPr>
            <a:r>
              <a:rPr lang="en-US" dirty="0" smtClean="0"/>
              <a:t>if one operand is unsigned, the other operand is converted to unsigned as well</a:t>
            </a:r>
          </a:p>
          <a:p>
            <a:pPr marL="1146175" lvl="2" indent="-466725" eaLnBrk="1" hangingPunct="1">
              <a:buFont typeface="Wingdings" panose="05000000000000000000" pitchFamily="2" charset="2"/>
              <a:buChar char="§"/>
            </a:pPr>
            <a:r>
              <a:rPr lang="en-US" dirty="0" smtClean="0"/>
              <a:t>all float operand are converted to double</a:t>
            </a:r>
          </a:p>
          <a:p>
            <a:pPr marL="1146175" lvl="2" indent="-466725" eaLnBrk="1" hangingPunct="1">
              <a:buFont typeface="Wingdings" panose="05000000000000000000" pitchFamily="2" charset="2"/>
              <a:buChar char="§"/>
            </a:pPr>
            <a:r>
              <a:rPr lang="en-US" dirty="0" smtClean="0"/>
              <a:t>if the operand of an expression are of different types, calculations always occur with the widest type. (Width of a data type simply means the number of bytes a value occupies.</a:t>
            </a:r>
          </a:p>
          <a:p>
            <a:pPr marL="1146175" lvl="2" indent="-466725" eaLnBrk="1" hangingPunct="1">
              <a:buFont typeface="Wingdings" panose="05000000000000000000" pitchFamily="2" charset="2"/>
              <a:buChar char="§"/>
            </a:pPr>
            <a:r>
              <a:rPr lang="en-US" dirty="0" smtClean="0"/>
              <a:t>the result of an expression is always adjusted to the type of variable the result has.</a:t>
            </a:r>
            <a:endParaRPr lang="en-US" b="1" dirty="0" smtClean="0"/>
          </a:p>
        </p:txBody>
      </p:sp>
      <p:sp>
        <p:nvSpPr>
          <p:cNvPr id="655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55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dirty="0"/>
              <a:t>ANSI C – Identifiers</a:t>
            </a:r>
          </a:p>
        </p:txBody>
      </p:sp>
      <p:sp>
        <p:nvSpPr>
          <p:cNvPr id="17411" name="Rectangle 3"/>
          <p:cNvSpPr>
            <a:spLocks noGrp="1" noChangeArrowheads="1"/>
          </p:cNvSpPr>
          <p:nvPr>
            <p:ph sz="quarter" idx="1"/>
          </p:nvPr>
        </p:nvSpPr>
        <p:spPr>
          <a:xfrm>
            <a:off x="2093913" y="1428750"/>
            <a:ext cx="6923087" cy="4529138"/>
          </a:xfrm>
        </p:spPr>
        <p:txBody>
          <a:bodyPr/>
          <a:lstStyle/>
          <a:p>
            <a:pPr eaLnBrk="1" hangingPunct="1"/>
            <a:r>
              <a:rPr lang="en-US" sz="2300" b="1" dirty="0" smtClean="0"/>
              <a:t>Tokens</a:t>
            </a:r>
            <a:r>
              <a:rPr lang="en-US" sz="2300" dirty="0" smtClean="0"/>
              <a:t>:</a:t>
            </a:r>
          </a:p>
          <a:p>
            <a:pPr marL="568325" lvl="1" indent="3175" eaLnBrk="1" hangingPunct="1"/>
            <a:r>
              <a:rPr lang="en-US" sz="2300" dirty="0" smtClean="0"/>
              <a:t> identifiers</a:t>
            </a:r>
          </a:p>
          <a:p>
            <a:pPr marL="568325" lvl="1" indent="3175" eaLnBrk="1" hangingPunct="1"/>
            <a:r>
              <a:rPr lang="en-US" sz="2300" dirty="0" smtClean="0"/>
              <a:t> keywords</a:t>
            </a:r>
          </a:p>
          <a:p>
            <a:pPr marL="568325" lvl="1" indent="3175" eaLnBrk="1" hangingPunct="1"/>
            <a:r>
              <a:rPr lang="en-US" sz="2300" dirty="0" smtClean="0"/>
              <a:t> constants</a:t>
            </a:r>
          </a:p>
          <a:p>
            <a:pPr marL="568325" lvl="1" indent="3175" eaLnBrk="1" hangingPunct="1"/>
            <a:r>
              <a:rPr lang="en-US" sz="2300" dirty="0" smtClean="0"/>
              <a:t> string literals</a:t>
            </a:r>
          </a:p>
          <a:p>
            <a:pPr marL="568325" lvl="1" indent="3175" eaLnBrk="1" hangingPunct="1"/>
            <a:r>
              <a:rPr lang="en-US" sz="2300" dirty="0" smtClean="0"/>
              <a:t> operators </a:t>
            </a:r>
          </a:p>
          <a:p>
            <a:pPr marL="568325" lvl="1" indent="3175" eaLnBrk="1" hangingPunct="1"/>
            <a:r>
              <a:rPr lang="en-US" sz="2300" dirty="0" smtClean="0"/>
              <a:t> other separators</a:t>
            </a:r>
          </a:p>
          <a:p>
            <a:pPr marL="568325" lvl="1" indent="3175" eaLnBrk="1" hangingPunct="1"/>
            <a:r>
              <a:rPr lang="en-US" sz="2300" dirty="0" smtClean="0"/>
              <a:t> blanks, horizontal and vertical tabs, new lines and comments (“white spaces”) - ignored</a:t>
            </a:r>
          </a:p>
          <a:p>
            <a:pPr eaLnBrk="1" hangingPunct="1"/>
            <a:endParaRPr lang="en-US" sz="2300" dirty="0" smtClean="0"/>
          </a:p>
        </p:txBody>
      </p:sp>
      <p:sp>
        <p:nvSpPr>
          <p:cNvPr id="17412"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dirty="0">
                <a:solidFill>
                  <a:srgbClr val="006633"/>
                </a:solidFill>
              </a:rPr>
              <a:t>Why C?</a:t>
            </a:r>
          </a:p>
          <a:p>
            <a:pPr eaLnBrk="1" hangingPunct="1">
              <a:spcBef>
                <a:spcPct val="50000"/>
              </a:spcBef>
              <a:buFont typeface="Wingdings" panose="05000000000000000000" pitchFamily="2" charset="2"/>
              <a:buNone/>
            </a:pPr>
            <a:r>
              <a:rPr lang="en-US" sz="1400" b="1" dirty="0">
                <a:solidFill>
                  <a:srgbClr val="006633"/>
                </a:solidFill>
              </a:rPr>
              <a:t>ANSI C</a:t>
            </a:r>
          </a:p>
          <a:p>
            <a:pPr eaLnBrk="1" hangingPunct="1">
              <a:spcBef>
                <a:spcPct val="50000"/>
              </a:spcBef>
              <a:buFont typeface="Wingdings" panose="05000000000000000000" pitchFamily="2" charset="2"/>
              <a:buNone/>
            </a:pPr>
            <a:r>
              <a:rPr lang="en-US" sz="1400" b="1" dirty="0">
                <a:solidFill>
                  <a:srgbClr val="006633"/>
                </a:solidFill>
              </a:rPr>
              <a:t> Identifiers</a:t>
            </a:r>
          </a:p>
          <a:p>
            <a:pPr eaLnBrk="1" hangingPunct="1">
              <a:spcBef>
                <a:spcPct val="50000"/>
              </a:spcBef>
              <a:buFont typeface="Wingdings" panose="05000000000000000000" pitchFamily="2" charset="2"/>
              <a:buNone/>
            </a:pPr>
            <a:r>
              <a:rPr lang="en-US" sz="1400" dirty="0">
                <a:solidFill>
                  <a:srgbClr val="006633"/>
                </a:solidFill>
              </a:rPr>
              <a:t> Numbers, Variables</a:t>
            </a:r>
          </a:p>
          <a:p>
            <a:pPr eaLnBrk="1" hangingPunct="1">
              <a:spcBef>
                <a:spcPct val="50000"/>
              </a:spcBef>
              <a:buFont typeface="Wingdings" panose="05000000000000000000" pitchFamily="2" charset="2"/>
              <a:buNone/>
            </a:pPr>
            <a:r>
              <a:rPr lang="en-US" sz="1400" dirty="0">
                <a:solidFill>
                  <a:srgbClr val="006633"/>
                </a:solidFill>
              </a:rPr>
              <a:t> Expressions</a:t>
            </a:r>
          </a:p>
          <a:p>
            <a:pPr eaLnBrk="1" hangingPunct="1">
              <a:spcBef>
                <a:spcPct val="50000"/>
              </a:spcBef>
              <a:buFont typeface="Wingdings" panose="05000000000000000000" pitchFamily="2" charset="2"/>
              <a:buNone/>
            </a:pPr>
            <a:r>
              <a:rPr lang="en-US" sz="1400" dirty="0">
                <a:solidFill>
                  <a:srgbClr val="006633"/>
                </a:solidFill>
              </a:rPr>
              <a:t> Program flow</a:t>
            </a:r>
          </a:p>
          <a:p>
            <a:pPr eaLnBrk="1" hangingPunct="1">
              <a:spcBef>
                <a:spcPct val="50000"/>
              </a:spcBef>
              <a:buFont typeface="Wingdings" panose="05000000000000000000" pitchFamily="2" charset="2"/>
              <a:buNone/>
            </a:pPr>
            <a:r>
              <a:rPr lang="en-US" sz="1400" dirty="0">
                <a:solidFill>
                  <a:srgbClr val="006633"/>
                </a:solidFill>
              </a:rPr>
              <a:t> Arrays &amp; Pointers</a:t>
            </a:r>
          </a:p>
          <a:p>
            <a:pPr eaLnBrk="1" hangingPunct="1">
              <a:spcBef>
                <a:spcPct val="50000"/>
              </a:spcBef>
              <a:buFont typeface="Wingdings" panose="05000000000000000000" pitchFamily="2" charset="2"/>
              <a:buNone/>
            </a:pPr>
            <a:r>
              <a:rPr lang="en-US" sz="1400" dirty="0">
                <a:solidFill>
                  <a:srgbClr val="006633"/>
                </a:solidFill>
              </a:rPr>
              <a:t> Functions</a:t>
            </a:r>
          </a:p>
          <a:p>
            <a:pPr eaLnBrk="1" hangingPunct="1">
              <a:spcBef>
                <a:spcPct val="50000"/>
              </a:spcBef>
              <a:buFont typeface="Wingdings" panose="05000000000000000000" pitchFamily="2" charset="2"/>
              <a:buNone/>
            </a:pPr>
            <a:r>
              <a:rPr lang="en-US" sz="1400" dirty="0">
                <a:solidFill>
                  <a:srgbClr val="006633"/>
                </a:solidFill>
              </a:rPr>
              <a:t> Preprocessor</a:t>
            </a:r>
          </a:p>
        </p:txBody>
      </p:sp>
      <p:sp>
        <p:nvSpPr>
          <p:cNvPr id="17413"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6563" name="Rectangle 3"/>
          <p:cNvSpPr>
            <a:spLocks noGrp="1" noChangeArrowheads="1"/>
          </p:cNvSpPr>
          <p:nvPr>
            <p:ph sz="quarter" idx="1"/>
          </p:nvPr>
        </p:nvSpPr>
        <p:spPr>
          <a:xfrm>
            <a:off x="2071688" y="1412875"/>
            <a:ext cx="7559675" cy="4664075"/>
          </a:xfrm>
        </p:spPr>
        <p:txBody>
          <a:bodyPr/>
          <a:lstStyle/>
          <a:p>
            <a:pPr marL="466725" indent="-466725" eaLnBrk="1" hangingPunct="1"/>
            <a:r>
              <a:rPr lang="en-US" sz="2800" b="1" smtClean="0"/>
              <a:t>Type Conversion </a:t>
            </a:r>
            <a:endParaRPr lang="en-US" smtClean="0"/>
          </a:p>
          <a:p>
            <a:pPr marL="793750" lvl="1" indent="-466725" eaLnBrk="1" hangingPunct="1"/>
            <a:r>
              <a:rPr lang="en-US" b="1" smtClean="0"/>
              <a:t>Implicit cast – Example:</a:t>
            </a:r>
          </a:p>
          <a:p>
            <a:pPr marL="466725" indent="-466725" eaLnBrk="1" hangingPunct="1">
              <a:buFont typeface="Wingdings" panose="05000000000000000000" pitchFamily="2" charset="2"/>
              <a:buNone/>
            </a:pPr>
            <a:r>
              <a:rPr lang="en-US" sz="2800" smtClean="0"/>
              <a:t>		</a:t>
            </a:r>
            <a:r>
              <a:rPr lang="en-US" sz="2300" smtClean="0"/>
              <a:t>char v1;</a:t>
            </a:r>
          </a:p>
          <a:p>
            <a:pPr marL="466725" indent="-466725" eaLnBrk="1" hangingPunct="1">
              <a:buFont typeface="Wingdings" panose="05000000000000000000" pitchFamily="2" charset="2"/>
              <a:buNone/>
            </a:pPr>
            <a:r>
              <a:rPr lang="en-US" sz="2300" smtClean="0"/>
              <a:t>		int v2;</a:t>
            </a:r>
          </a:p>
          <a:p>
            <a:pPr marL="466725" indent="-466725" eaLnBrk="1" hangingPunct="1">
              <a:buFont typeface="Wingdings" panose="05000000000000000000" pitchFamily="2" charset="2"/>
              <a:buNone/>
            </a:pPr>
            <a:r>
              <a:rPr lang="en-US" sz="2300" smtClean="0"/>
              <a:t>		double v3;</a:t>
            </a:r>
          </a:p>
          <a:p>
            <a:pPr marL="466725" indent="-466725" eaLnBrk="1" hangingPunct="1">
              <a:buFont typeface="Wingdings" panose="05000000000000000000" pitchFamily="2" charset="2"/>
              <a:buNone/>
            </a:pPr>
            <a:endParaRPr lang="en-US" sz="2300" smtClean="0"/>
          </a:p>
          <a:p>
            <a:pPr marL="466725" indent="-466725" eaLnBrk="1" hangingPunct="1">
              <a:buFont typeface="Wingdings" panose="05000000000000000000" pitchFamily="2" charset="2"/>
              <a:buNone/>
            </a:pPr>
            <a:r>
              <a:rPr lang="en-US" sz="2300" smtClean="0"/>
              <a:t>		v2 = v1+v3;	/*expression is double, result is int*/</a:t>
            </a:r>
          </a:p>
          <a:p>
            <a:pPr marL="466725" indent="-466725" eaLnBrk="1" hangingPunct="1">
              <a:buFont typeface="Wingdings" panose="05000000000000000000" pitchFamily="2" charset="2"/>
              <a:buNone/>
            </a:pPr>
            <a:r>
              <a:rPr lang="en-US" sz="2300" smtClean="0"/>
              <a:t>		v1 = v2 - 2*v1;/* expression is int. The result 				variable is of type char. The most 				significant part of result is lost */</a:t>
            </a:r>
            <a:endParaRPr lang="en-US" sz="2300" b="1" smtClean="0"/>
          </a:p>
        </p:txBody>
      </p:sp>
      <p:sp>
        <p:nvSpPr>
          <p:cNvPr id="665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65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93788" y="468313"/>
            <a:ext cx="7902575" cy="365125"/>
          </a:xfrm>
        </p:spPr>
        <p:txBody>
          <a:bodyPr>
            <a:normAutofit fontScale="90000"/>
          </a:bodyPr>
          <a:lstStyle/>
          <a:p>
            <a:pPr eaLnBrk="1" hangingPunct="1"/>
            <a:r>
              <a:rPr lang="en-US" sz="3000" smtClean="0"/>
              <a:t>ANSI C –Data Types</a:t>
            </a:r>
          </a:p>
        </p:txBody>
      </p:sp>
      <p:sp>
        <p:nvSpPr>
          <p:cNvPr id="67587" name="Rectangle 3"/>
          <p:cNvSpPr>
            <a:spLocks noGrp="1" noChangeArrowheads="1"/>
          </p:cNvSpPr>
          <p:nvPr>
            <p:ph sz="quarter" idx="1"/>
          </p:nvPr>
        </p:nvSpPr>
        <p:spPr>
          <a:xfrm>
            <a:off x="2071688" y="1143000"/>
            <a:ext cx="7559675" cy="5143500"/>
          </a:xfrm>
        </p:spPr>
        <p:txBody>
          <a:bodyPr/>
          <a:lstStyle/>
          <a:p>
            <a:pPr marL="466725" indent="-466725" eaLnBrk="1" hangingPunct="1"/>
            <a:r>
              <a:rPr lang="en-US" sz="2600" b="1" smtClean="0"/>
              <a:t>Type Conversion </a:t>
            </a:r>
            <a:endParaRPr lang="en-US" sz="2600" smtClean="0"/>
          </a:p>
          <a:p>
            <a:pPr marL="793750" lvl="1" indent="-466725" eaLnBrk="1" hangingPunct="1"/>
            <a:r>
              <a:rPr lang="en-US" sz="2400" b="1" smtClean="0"/>
              <a:t>Explicit cast</a:t>
            </a:r>
          </a:p>
          <a:p>
            <a:pPr marL="1146175" lvl="2" indent="-466725" eaLnBrk="1" hangingPunct="1">
              <a:buFont typeface="Wingdings" panose="05000000000000000000" pitchFamily="2" charset="2"/>
              <a:buChar char="§"/>
            </a:pPr>
            <a:r>
              <a:rPr lang="en-US" smtClean="0"/>
              <a:t>to avoid hidden code which might lead to wrong results, every type conversion must be casted explicitly. </a:t>
            </a:r>
          </a:p>
          <a:p>
            <a:pPr marL="1146175" lvl="2" indent="-466725" eaLnBrk="1" hangingPunct="1">
              <a:buFont typeface="Wingdings" panose="05000000000000000000" pitchFamily="2" charset="2"/>
              <a:buChar char="§"/>
            </a:pPr>
            <a:r>
              <a:rPr lang="en-US" smtClean="0"/>
              <a:t>explicit cast is expressed by writing the desired data type in parenthesis as an operator in front of them</a:t>
            </a:r>
          </a:p>
          <a:p>
            <a:pPr marL="1146175" lvl="2" indent="-466725" eaLnBrk="1" hangingPunct="1"/>
            <a:r>
              <a:rPr lang="en-US" b="1" smtClean="0"/>
              <a:t>Example:</a:t>
            </a:r>
          </a:p>
          <a:p>
            <a:pPr marL="466725" indent="-466725" eaLnBrk="1" hangingPunct="1">
              <a:lnSpc>
                <a:spcPct val="80000"/>
              </a:lnSpc>
              <a:buFont typeface="Wingdings" panose="05000000000000000000" pitchFamily="2" charset="2"/>
              <a:buNone/>
            </a:pPr>
            <a:r>
              <a:rPr lang="en-US" smtClean="0"/>
              <a:t>		</a:t>
            </a:r>
            <a:r>
              <a:rPr lang="en-US" sz="2000" smtClean="0"/>
              <a:t>   unsigned int i1;</a:t>
            </a:r>
          </a:p>
          <a:p>
            <a:pPr marL="466725" indent="-466725" eaLnBrk="1" hangingPunct="1">
              <a:lnSpc>
                <a:spcPct val="80000"/>
              </a:lnSpc>
              <a:buFont typeface="Wingdings" panose="05000000000000000000" pitchFamily="2" charset="2"/>
              <a:buNone/>
            </a:pPr>
            <a:r>
              <a:rPr lang="en-US" sz="2000" smtClean="0"/>
              <a:t>		   char c1, c2;</a:t>
            </a:r>
          </a:p>
          <a:p>
            <a:pPr marL="466725" indent="-466725" eaLnBrk="1" hangingPunct="1">
              <a:lnSpc>
                <a:spcPct val="80000"/>
              </a:lnSpc>
              <a:buFont typeface="Wingdings" panose="05000000000000000000" pitchFamily="2" charset="2"/>
              <a:buNone/>
            </a:pPr>
            <a:r>
              <a:rPr lang="en-US" sz="2000" smtClean="0"/>
              <a:t>		   c1 = (char)(i1 - (int)c2);</a:t>
            </a:r>
          </a:p>
          <a:p>
            <a:pPr marL="1146175" lvl="2" indent="-466725" eaLnBrk="1" hangingPunct="1">
              <a:lnSpc>
                <a:spcPct val="80000"/>
              </a:lnSpc>
              <a:buFont typeface="Wingdings" panose="05000000000000000000" pitchFamily="2" charset="2"/>
              <a:buNone/>
            </a:pPr>
            <a:r>
              <a:rPr lang="en-US" sz="2000" smtClean="0"/>
              <a:t>	/* there is a value range reduction by casting the expression as char */</a:t>
            </a:r>
          </a:p>
          <a:p>
            <a:pPr marL="1146175" lvl="2" indent="-466725" eaLnBrk="1" hangingPunct="1">
              <a:buFont typeface="Wingdings" panose="05000000000000000000" pitchFamily="2" charset="2"/>
              <a:buChar char="l"/>
            </a:pPr>
            <a:endParaRPr lang="en-US" smtClean="0"/>
          </a:p>
        </p:txBody>
      </p:sp>
      <p:sp>
        <p:nvSpPr>
          <p:cNvPr id="675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75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08038" y="468313"/>
            <a:ext cx="8643937" cy="365125"/>
          </a:xfrm>
        </p:spPr>
        <p:txBody>
          <a:bodyPr>
            <a:normAutofit fontScale="90000"/>
          </a:bodyPr>
          <a:lstStyle/>
          <a:p>
            <a:pPr eaLnBrk="1" hangingPunct="1"/>
            <a:r>
              <a:rPr lang="en-US" sz="3200" smtClean="0"/>
              <a:t>ANSI C – Assignment, Expression, Operators</a:t>
            </a:r>
          </a:p>
        </p:txBody>
      </p:sp>
      <p:sp>
        <p:nvSpPr>
          <p:cNvPr id="68611" name="Rectangle 3"/>
          <p:cNvSpPr>
            <a:spLocks noGrp="1" noChangeArrowheads="1"/>
          </p:cNvSpPr>
          <p:nvPr>
            <p:ph sz="quarter" idx="1"/>
          </p:nvPr>
        </p:nvSpPr>
        <p:spPr>
          <a:xfrm>
            <a:off x="1879600" y="1412875"/>
            <a:ext cx="7751763" cy="4735513"/>
          </a:xfrm>
        </p:spPr>
        <p:txBody>
          <a:bodyPr>
            <a:normAutofit lnSpcReduction="10000"/>
          </a:bodyPr>
          <a:lstStyle/>
          <a:p>
            <a:pPr marL="466725" indent="-466725" eaLnBrk="1" hangingPunct="1"/>
            <a:r>
              <a:rPr lang="en-US" sz="2300" b="1" smtClean="0"/>
              <a:t>Variable assignment</a:t>
            </a:r>
            <a:endParaRPr lang="en-US" sz="2300" smtClean="0"/>
          </a:p>
          <a:p>
            <a:pPr marL="466725" indent="-466725" eaLnBrk="1" hangingPunct="1">
              <a:buFont typeface="Wingdings" panose="05000000000000000000" pitchFamily="2" charset="2"/>
              <a:buChar char="§"/>
            </a:pPr>
            <a:r>
              <a:rPr lang="en-US" sz="2300" smtClean="0"/>
              <a:t>Simple variable assignment</a:t>
            </a:r>
          </a:p>
          <a:p>
            <a:pPr marL="466725" indent="-466725" eaLnBrk="1" hangingPunct="1">
              <a:buFont typeface="Wingdings" panose="05000000000000000000" pitchFamily="2" charset="2"/>
              <a:buNone/>
            </a:pPr>
            <a:r>
              <a:rPr lang="en-US" sz="2300" smtClean="0"/>
              <a:t>		variable = expression;</a:t>
            </a:r>
          </a:p>
          <a:p>
            <a:pPr marL="466725" indent="-466725" eaLnBrk="1" hangingPunct="1">
              <a:buFont typeface="Wingdings" panose="05000000000000000000" pitchFamily="2" charset="2"/>
              <a:buNone/>
            </a:pPr>
            <a:r>
              <a:rPr lang="en-US" sz="2300" smtClean="0"/>
              <a:t>		</a:t>
            </a:r>
            <a:r>
              <a:rPr lang="en-US" sz="2300" b="1" smtClean="0"/>
              <a:t>variable</a:t>
            </a:r>
            <a:r>
              <a:rPr lang="en-US" sz="2300" smtClean="0"/>
              <a:t> - defined or declared memory location</a:t>
            </a:r>
          </a:p>
          <a:p>
            <a:pPr marL="466725" indent="-466725" eaLnBrk="1" hangingPunct="1">
              <a:buFont typeface="Wingdings" panose="05000000000000000000" pitchFamily="2" charset="2"/>
              <a:buNone/>
            </a:pPr>
            <a:r>
              <a:rPr lang="en-US" sz="2300" smtClean="0"/>
              <a:t>		</a:t>
            </a:r>
            <a:r>
              <a:rPr lang="en-US" sz="2300" b="1" smtClean="0"/>
              <a:t>=</a:t>
            </a:r>
            <a:r>
              <a:rPr lang="en-US" sz="2300" smtClean="0"/>
              <a:t>		assignment operator</a:t>
            </a:r>
          </a:p>
          <a:p>
            <a:pPr marL="466725" indent="-466725" eaLnBrk="1" hangingPunct="1">
              <a:buFont typeface="Wingdings" panose="05000000000000000000" pitchFamily="2" charset="2"/>
              <a:buNone/>
            </a:pPr>
            <a:r>
              <a:rPr lang="en-US" sz="2300" smtClean="0"/>
              <a:t>		expression - constituted from one more operands 	and operator</a:t>
            </a:r>
          </a:p>
          <a:p>
            <a:pPr marL="466725" indent="-466725" eaLnBrk="1" hangingPunct="1">
              <a:buFont typeface="Wingdings" panose="05000000000000000000" pitchFamily="2" charset="2"/>
              <a:buNone/>
            </a:pPr>
            <a:r>
              <a:rPr lang="en-US" sz="2300" smtClean="0"/>
              <a:t>		</a:t>
            </a:r>
            <a:r>
              <a:rPr lang="en-US" sz="2300" b="1" smtClean="0"/>
              <a:t>;</a:t>
            </a:r>
            <a:r>
              <a:rPr lang="en-US" sz="2300" smtClean="0"/>
              <a:t>		end of statement</a:t>
            </a:r>
          </a:p>
          <a:p>
            <a:pPr marL="466725" indent="-466725" eaLnBrk="1" hangingPunct="1">
              <a:buFont typeface="Wingdings" panose="05000000000000000000" pitchFamily="2" charset="2"/>
              <a:buChar char="§"/>
            </a:pPr>
            <a:r>
              <a:rPr lang="en-US" sz="2300" smtClean="0"/>
              <a:t>Multiple variable assignment</a:t>
            </a:r>
          </a:p>
          <a:p>
            <a:pPr marL="466725" indent="-466725" eaLnBrk="1" hangingPunct="1">
              <a:buFont typeface="Wingdings" panose="05000000000000000000" pitchFamily="2" charset="2"/>
              <a:buNone/>
            </a:pPr>
            <a:r>
              <a:rPr lang="en-US" sz="2300" smtClean="0"/>
              <a:t>		var_1 = var_2 = [=…] = expression;</a:t>
            </a:r>
          </a:p>
          <a:p>
            <a:pPr marL="466725" indent="-466725" eaLnBrk="1" hangingPunct="1">
              <a:buFont typeface="Wingdings" panose="05000000000000000000" pitchFamily="2" charset="2"/>
              <a:buNone/>
            </a:pPr>
            <a:r>
              <a:rPr lang="en-US" sz="2300" smtClean="0"/>
              <a:t>		Assigns the same value to multiple variables</a:t>
            </a:r>
          </a:p>
        </p:txBody>
      </p:sp>
      <p:sp>
        <p:nvSpPr>
          <p:cNvPr id="6861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861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69635" name="Rectangle 3"/>
          <p:cNvSpPr>
            <a:spLocks noGrp="1" noChangeArrowheads="1"/>
          </p:cNvSpPr>
          <p:nvPr>
            <p:ph sz="quarter" idx="1"/>
          </p:nvPr>
        </p:nvSpPr>
        <p:spPr>
          <a:xfrm>
            <a:off x="2071688" y="1412875"/>
            <a:ext cx="7559675" cy="4699000"/>
          </a:xfrm>
        </p:spPr>
        <p:txBody>
          <a:bodyPr/>
          <a:lstStyle/>
          <a:p>
            <a:pPr marL="466725" indent="-466725" eaLnBrk="1" hangingPunct="1"/>
            <a:r>
              <a:rPr lang="en-US" sz="2300" b="1" dirty="0" smtClean="0"/>
              <a:t>Expressions</a:t>
            </a:r>
          </a:p>
          <a:p>
            <a:pPr marL="466725" indent="-466725" eaLnBrk="1" hangingPunct="1"/>
            <a:r>
              <a:rPr lang="en-US" sz="2300" i="1" dirty="0" smtClean="0"/>
              <a:t>[unary operator] operand [binary operator][operand][…];</a:t>
            </a:r>
          </a:p>
          <a:p>
            <a:pPr marL="466725" indent="-466725" eaLnBrk="1" hangingPunct="1">
              <a:buFont typeface="Wingdings" panose="05000000000000000000" pitchFamily="2" charset="2"/>
              <a:buNone/>
            </a:pPr>
            <a:r>
              <a:rPr lang="en-US" sz="2200" b="1" dirty="0" smtClean="0"/>
              <a:t>	unary operator: </a:t>
            </a:r>
            <a:r>
              <a:rPr lang="en-US" sz="2200" dirty="0" smtClean="0"/>
              <a:t>concern a single operand only</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positive sign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negative sign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increment</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decrement</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&amp;</a:t>
            </a:r>
            <a:r>
              <a:rPr lang="en-US" sz="2200" dirty="0" smtClean="0"/>
              <a:t>			address of</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indirection</a:t>
            </a:r>
          </a:p>
          <a:p>
            <a:pPr marL="466725" indent="-466725" eaLnBrk="1" hangingPunct="1">
              <a:buFont typeface="Wingdings" panose="05000000000000000000" pitchFamily="2" charset="2"/>
              <a:buNone/>
            </a:pPr>
            <a:r>
              <a:rPr lang="en-US" sz="2200" dirty="0" smtClean="0"/>
              <a:t>		</a:t>
            </a:r>
            <a:r>
              <a:rPr lang="en-US" sz="2200" b="1" dirty="0" err="1" smtClean="0"/>
              <a:t>sizeof</a:t>
            </a:r>
            <a:r>
              <a:rPr lang="en-US" sz="2200" b="1" dirty="0" smtClean="0"/>
              <a:t>(name)</a:t>
            </a:r>
            <a:r>
              <a:rPr lang="en-US" sz="2200" dirty="0" smtClean="0"/>
              <a:t>	size of name in byte</a:t>
            </a:r>
          </a:p>
          <a:p>
            <a:pPr marL="466725" indent="-466725" eaLnBrk="1" hangingPunct="1">
              <a:lnSpc>
                <a:spcPct val="70000"/>
              </a:lnSpc>
              <a:buFont typeface="Wingdings" panose="05000000000000000000" pitchFamily="2" charset="2"/>
              <a:buNone/>
            </a:pPr>
            <a:r>
              <a:rPr lang="en-US" sz="2200" dirty="0" smtClean="0"/>
              <a:t>		</a:t>
            </a:r>
            <a:r>
              <a:rPr lang="en-US" sz="2200" b="1" dirty="0" smtClean="0"/>
              <a:t>(type cast)</a:t>
            </a:r>
            <a:r>
              <a:rPr lang="en-US" sz="2200" dirty="0" smtClean="0"/>
              <a:t>	explicit type casting</a:t>
            </a:r>
          </a:p>
          <a:p>
            <a:pPr marL="466725" indent="-466725" eaLnBrk="1" hangingPunct="1">
              <a:lnSpc>
                <a:spcPct val="70000"/>
              </a:lnSpc>
              <a:buFont typeface="Wingdings" panose="05000000000000000000" pitchFamily="2" charset="2"/>
              <a:buNone/>
            </a:pPr>
            <a:r>
              <a:rPr lang="en-US" sz="2200" dirty="0" smtClean="0"/>
              <a:t>		</a:t>
            </a:r>
            <a:r>
              <a:rPr lang="en-US" sz="2200" b="1" dirty="0" smtClean="0"/>
              <a:t>! </a:t>
            </a:r>
            <a:r>
              <a:rPr lang="en-US" sz="2200" dirty="0" smtClean="0"/>
              <a:t>			logical negation</a:t>
            </a:r>
          </a:p>
          <a:p>
            <a:pPr marL="466725" indent="-466725" eaLnBrk="1" hangingPunct="1">
              <a:lnSpc>
                <a:spcPct val="70000"/>
              </a:lnSpc>
              <a:buFont typeface="Wingdings" panose="05000000000000000000" pitchFamily="2" charset="2"/>
              <a:buNone/>
            </a:pPr>
            <a:r>
              <a:rPr lang="en-US" sz="2200" dirty="0" smtClean="0"/>
              <a:t>		</a:t>
            </a:r>
            <a:r>
              <a:rPr lang="en-US" sz="2200" b="1" dirty="0" smtClean="0"/>
              <a:t>~</a:t>
            </a:r>
            <a:r>
              <a:rPr lang="en-US" sz="2200" dirty="0" smtClean="0"/>
              <a:t>			bit by bit inversion</a:t>
            </a:r>
            <a:endParaRPr lang="en-US" sz="2200" b="1" dirty="0" smtClean="0"/>
          </a:p>
        </p:txBody>
      </p:sp>
      <p:sp>
        <p:nvSpPr>
          <p:cNvPr id="696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696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65163" y="468313"/>
            <a:ext cx="8331200" cy="365125"/>
          </a:xfrm>
        </p:spPr>
        <p:txBody>
          <a:bodyPr>
            <a:normAutofit fontScale="90000"/>
          </a:bodyPr>
          <a:lstStyle/>
          <a:p>
            <a:pPr eaLnBrk="1" hangingPunct="1"/>
            <a:r>
              <a:rPr lang="en-US" sz="3200" smtClean="0"/>
              <a:t>ANSI C – Assignment, Expression, Operators</a:t>
            </a:r>
          </a:p>
        </p:txBody>
      </p:sp>
      <p:sp>
        <p:nvSpPr>
          <p:cNvPr id="70659" name="Rectangle 3"/>
          <p:cNvSpPr>
            <a:spLocks noGrp="1" noChangeArrowheads="1"/>
          </p:cNvSpPr>
          <p:nvPr>
            <p:ph sz="quarter" idx="1"/>
          </p:nvPr>
        </p:nvSpPr>
        <p:spPr>
          <a:xfrm>
            <a:off x="1593850" y="1357313"/>
            <a:ext cx="7559675" cy="4730750"/>
          </a:xfrm>
        </p:spPr>
        <p:txBody>
          <a:bodyPr/>
          <a:lstStyle/>
          <a:p>
            <a:pPr marL="466725" indent="-466725" eaLnBrk="1" hangingPunct="1"/>
            <a:r>
              <a:rPr lang="en-US" sz="2300" b="1" dirty="0" smtClean="0"/>
              <a:t>Binary operators</a:t>
            </a:r>
          </a:p>
          <a:p>
            <a:pPr marL="466725" indent="-466725" eaLnBrk="1" hangingPunct="1"/>
            <a:r>
              <a:rPr lang="en-US" sz="2300" dirty="0" smtClean="0"/>
              <a:t>performs a two operand operation</a:t>
            </a:r>
          </a:p>
          <a:p>
            <a:pPr marL="466725" indent="-466725" eaLnBrk="1" hangingPunct="1"/>
            <a:endParaRPr lang="en-US" sz="2300" dirty="0" smtClean="0"/>
          </a:p>
          <a:p>
            <a:pPr marL="466725" indent="-466725" eaLnBrk="1" hangingPunct="1"/>
            <a:r>
              <a:rPr lang="en-US" sz="2300" b="1" dirty="0" smtClean="0"/>
              <a:t>arithmetic operators</a:t>
            </a:r>
          </a:p>
          <a:p>
            <a:pPr marL="466725" indent="-466725" eaLnBrk="1" hangingPunct="1">
              <a:lnSpc>
                <a:spcPct val="70000"/>
              </a:lnSpc>
              <a:buFont typeface="Wingdings" panose="05000000000000000000" pitchFamily="2" charset="2"/>
              <a:buNone/>
            </a:pPr>
            <a:r>
              <a:rPr lang="en-US" sz="2300" b="1" dirty="0" smtClean="0"/>
              <a:t>	+		</a:t>
            </a:r>
            <a:r>
              <a:rPr lang="en-US" sz="2300" dirty="0" smtClean="0"/>
              <a:t>sum</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difference</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multiplication</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division</a:t>
            </a:r>
          </a:p>
          <a:p>
            <a:pPr marL="466725" indent="-466725" eaLnBrk="1" hangingPunct="1">
              <a:lnSpc>
                <a:spcPct val="70000"/>
              </a:lnSpc>
              <a:buFont typeface="Wingdings" panose="05000000000000000000" pitchFamily="2" charset="2"/>
              <a:buNone/>
            </a:pPr>
            <a:r>
              <a:rPr lang="en-US" sz="2300" dirty="0" smtClean="0"/>
              <a:t>	</a:t>
            </a:r>
            <a:r>
              <a:rPr lang="en-US" sz="2300" b="1" dirty="0" smtClean="0"/>
              <a:t>%</a:t>
            </a:r>
            <a:r>
              <a:rPr lang="en-US" sz="2300" dirty="0" smtClean="0"/>
              <a:t>		modulo operation</a:t>
            </a:r>
          </a:p>
          <a:p>
            <a:pPr marL="466725" indent="-466725" eaLnBrk="1" hangingPunct="1">
              <a:lnSpc>
                <a:spcPct val="70000"/>
              </a:lnSpc>
              <a:buFont typeface="Wingdings" panose="05000000000000000000" pitchFamily="2" charset="2"/>
              <a:buNone/>
            </a:pPr>
            <a:endParaRPr lang="en-US" sz="2300" dirty="0" smtClean="0"/>
          </a:p>
        </p:txBody>
      </p:sp>
      <p:sp>
        <p:nvSpPr>
          <p:cNvPr id="706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0661" name="Rectangle 6"/>
          <p:cNvSpPr>
            <a:spLocks noChangeArrowheads="1"/>
          </p:cNvSpPr>
          <p:nvPr/>
        </p:nvSpPr>
        <p:spPr bwMode="auto">
          <a:xfrm>
            <a:off x="5308600" y="2643188"/>
            <a:ext cx="49498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buFont typeface="Wingdings" panose="05000000000000000000" pitchFamily="2" charset="2"/>
              <a:buChar char="q"/>
            </a:pPr>
            <a:r>
              <a:rPr lang="en-US" sz="2100" b="1" dirty="0"/>
              <a:t>comparison operators</a:t>
            </a:r>
          </a:p>
          <a:p>
            <a:pPr eaLnBrk="1" hangingPunct="1">
              <a:lnSpc>
                <a:spcPct val="70000"/>
              </a:lnSpc>
              <a:buFont typeface="Wingdings" panose="05000000000000000000" pitchFamily="2" charset="2"/>
              <a:buNone/>
            </a:pPr>
            <a:r>
              <a:rPr lang="en-US" sz="2100" dirty="0"/>
              <a:t>		</a:t>
            </a:r>
            <a:r>
              <a:rPr lang="en-US" sz="2100" b="1" dirty="0"/>
              <a:t>&lt;</a:t>
            </a:r>
            <a:r>
              <a:rPr lang="en-US" sz="2100" dirty="0"/>
              <a:t>	less than</a:t>
            </a:r>
          </a:p>
          <a:p>
            <a:pPr eaLnBrk="1" hangingPunct="1">
              <a:lnSpc>
                <a:spcPct val="70000"/>
              </a:lnSpc>
              <a:buFont typeface="Wingdings" panose="05000000000000000000" pitchFamily="2" charset="2"/>
              <a:buNone/>
            </a:pPr>
            <a:r>
              <a:rPr lang="en-US" sz="2100" dirty="0"/>
              <a:t>		</a:t>
            </a:r>
            <a:r>
              <a:rPr lang="en-US" sz="2100" b="1" dirty="0"/>
              <a:t>&lt;=	</a:t>
            </a:r>
            <a:r>
              <a:rPr lang="en-US" sz="2100" dirty="0"/>
              <a:t>less or equal</a:t>
            </a:r>
          </a:p>
          <a:p>
            <a:pPr eaLnBrk="1" hangingPunct="1">
              <a:lnSpc>
                <a:spcPct val="70000"/>
              </a:lnSpc>
              <a:buFont typeface="Wingdings" panose="05000000000000000000" pitchFamily="2" charset="2"/>
              <a:buNone/>
            </a:pPr>
            <a:r>
              <a:rPr lang="en-US" sz="2100" dirty="0"/>
              <a:t>		</a:t>
            </a:r>
            <a:r>
              <a:rPr lang="en-US" sz="2100" b="1" dirty="0"/>
              <a:t>&gt;</a:t>
            </a:r>
            <a:r>
              <a:rPr lang="en-US" sz="2100" dirty="0"/>
              <a:t>	greater than</a:t>
            </a:r>
          </a:p>
          <a:p>
            <a:pPr eaLnBrk="1" hangingPunct="1">
              <a:lnSpc>
                <a:spcPct val="70000"/>
              </a:lnSpc>
              <a:buFont typeface="Wingdings" panose="05000000000000000000" pitchFamily="2" charset="2"/>
              <a:buNone/>
            </a:pPr>
            <a:r>
              <a:rPr lang="en-US" sz="2100" dirty="0"/>
              <a:t>		</a:t>
            </a:r>
            <a:r>
              <a:rPr lang="en-US" sz="2100" b="1" dirty="0"/>
              <a:t>&gt;=</a:t>
            </a:r>
            <a:r>
              <a:rPr lang="en-US" sz="2100" dirty="0"/>
              <a:t>	greater or equal</a:t>
            </a:r>
          </a:p>
          <a:p>
            <a:pPr eaLnBrk="1" hangingPunct="1">
              <a:lnSpc>
                <a:spcPct val="70000"/>
              </a:lnSpc>
              <a:buFont typeface="Wingdings" panose="05000000000000000000" pitchFamily="2" charset="2"/>
              <a:buNone/>
            </a:pPr>
            <a:r>
              <a:rPr lang="en-US" sz="2100" dirty="0"/>
              <a:t>		</a:t>
            </a:r>
            <a:r>
              <a:rPr lang="en-US" sz="2100" b="1" dirty="0"/>
              <a:t>==</a:t>
            </a:r>
            <a:r>
              <a:rPr lang="en-US" sz="2100" dirty="0"/>
              <a:t>	equivalence</a:t>
            </a:r>
          </a:p>
          <a:p>
            <a:pPr eaLnBrk="1" hangingPunct="1">
              <a:lnSpc>
                <a:spcPct val="70000"/>
              </a:lnSpc>
              <a:buFont typeface="Wingdings" panose="05000000000000000000" pitchFamily="2" charset="2"/>
              <a:buNone/>
            </a:pPr>
            <a:r>
              <a:rPr lang="en-US" sz="2100" dirty="0"/>
              <a:t>		</a:t>
            </a:r>
            <a:r>
              <a:rPr lang="en-US" sz="2100" b="1" dirty="0"/>
              <a:t>!=</a:t>
            </a:r>
            <a:r>
              <a:rPr lang="en-US" sz="2100" dirty="0"/>
              <a:t>	not equal	</a:t>
            </a:r>
          </a:p>
          <a:p>
            <a:pPr eaLnBrk="1" hangingPunct="1">
              <a:lnSpc>
                <a:spcPct val="70000"/>
              </a:lnSpc>
              <a:buFont typeface="Wingdings" panose="05000000000000000000" pitchFamily="2" charset="2"/>
              <a:buNone/>
            </a:pPr>
            <a:r>
              <a:rPr lang="en-US" sz="2100" dirty="0"/>
              <a:t>		</a:t>
            </a:r>
            <a:r>
              <a:rPr lang="en-US" sz="2100" b="1" dirty="0"/>
              <a:t>&amp;&amp;</a:t>
            </a:r>
            <a:r>
              <a:rPr lang="en-US" sz="2100" dirty="0"/>
              <a:t>	logical AND	</a:t>
            </a:r>
          </a:p>
          <a:p>
            <a:pPr eaLnBrk="1" hangingPunct="1">
              <a:buFont typeface="Wingdings" panose="05000000000000000000" pitchFamily="2" charset="2"/>
              <a:buNone/>
            </a:pPr>
            <a:r>
              <a:rPr lang="en-US" sz="2100" dirty="0"/>
              <a:t>		</a:t>
            </a:r>
            <a:r>
              <a:rPr lang="en-US" sz="2100" b="1" dirty="0"/>
              <a:t>||</a:t>
            </a:r>
            <a:r>
              <a:rPr lang="en-US" sz="2100" dirty="0"/>
              <a:t>	logical OR</a:t>
            </a:r>
          </a:p>
        </p:txBody>
      </p:sp>
      <p:sp>
        <p:nvSpPr>
          <p:cNvPr id="7066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5"/>
            <a:ext cx="4824412" cy="3187700"/>
          </a:xfrm>
        </p:spPr>
        <p:txBody>
          <a:bodyPr>
            <a:normAutofit fontScale="92500" lnSpcReduction="20000"/>
          </a:bodyPr>
          <a:lstStyle/>
          <a:p>
            <a:pPr marL="466725" indent="-466725" eaLnBrk="1" hangingPunct="1"/>
            <a:r>
              <a:rPr lang="en-US" b="1" smtClean="0"/>
              <a:t>Binary operators</a:t>
            </a:r>
          </a:p>
          <a:p>
            <a:pPr marL="466725" indent="-466725" eaLnBrk="1" hangingPunct="1"/>
            <a:r>
              <a:rPr lang="en-US" sz="2000" b="1" smtClean="0"/>
              <a:t>bit-by-bit operations</a:t>
            </a:r>
          </a:p>
          <a:p>
            <a:pPr marL="466725" indent="-466725" eaLnBrk="1" hangingPunct="1">
              <a:lnSpc>
                <a:spcPct val="70000"/>
              </a:lnSpc>
              <a:buFont typeface="Wingdings" panose="05000000000000000000" pitchFamily="2" charset="2"/>
              <a:buNone/>
            </a:pPr>
            <a:r>
              <a:rPr lang="en-US" sz="2000" smtClean="0"/>
              <a:t>	&amp;		AND</a:t>
            </a:r>
          </a:p>
          <a:p>
            <a:pPr marL="466725" indent="-466725" eaLnBrk="1" hangingPunct="1">
              <a:lnSpc>
                <a:spcPct val="70000"/>
              </a:lnSpc>
              <a:buFont typeface="Wingdings" panose="05000000000000000000" pitchFamily="2" charset="2"/>
              <a:buNone/>
            </a:pPr>
            <a:r>
              <a:rPr lang="en-US" sz="2000" smtClean="0"/>
              <a:t>	|		OR</a:t>
            </a:r>
          </a:p>
          <a:p>
            <a:pPr marL="466725" indent="-466725" eaLnBrk="1" hangingPunct="1">
              <a:lnSpc>
                <a:spcPct val="70000"/>
              </a:lnSpc>
              <a:buFont typeface="Wingdings" panose="05000000000000000000" pitchFamily="2" charset="2"/>
              <a:buNone/>
            </a:pPr>
            <a:r>
              <a:rPr lang="en-US" sz="2000" smtClean="0"/>
              <a:t>	^		</a:t>
            </a:r>
            <a:r>
              <a:rPr lang="en-US" sz="1800" smtClean="0"/>
              <a:t>XOR (exclusive OR)</a:t>
            </a:r>
          </a:p>
          <a:p>
            <a:pPr marL="466725" indent="-466725" eaLnBrk="1" hangingPunct="1">
              <a:lnSpc>
                <a:spcPct val="70000"/>
              </a:lnSpc>
              <a:buFont typeface="Wingdings" panose="05000000000000000000" pitchFamily="2" charset="2"/>
              <a:buNone/>
            </a:pPr>
            <a:r>
              <a:rPr lang="en-US" sz="2000" smtClean="0"/>
              <a:t>	&lt;&lt;		shift left</a:t>
            </a:r>
          </a:p>
          <a:p>
            <a:pPr marL="466725" indent="-466725" eaLnBrk="1" hangingPunct="1">
              <a:lnSpc>
                <a:spcPct val="70000"/>
              </a:lnSpc>
              <a:buFont typeface="Wingdings" panose="05000000000000000000" pitchFamily="2" charset="2"/>
              <a:buNone/>
            </a:pPr>
            <a:r>
              <a:rPr lang="en-US" sz="2000" smtClean="0"/>
              <a:t>	&gt;&gt;		shift right</a:t>
            </a:r>
          </a:p>
          <a:p>
            <a:pPr marL="466725" indent="-466725" eaLnBrk="1" hangingPunct="1">
              <a:lnSpc>
                <a:spcPct val="70000"/>
              </a:lnSpc>
            </a:pPr>
            <a:endParaRPr lang="en-US" sz="2000" smtClean="0"/>
          </a:p>
          <a:p>
            <a:pPr marL="466725" indent="-466725" eaLnBrk="1" hangingPunct="1">
              <a:lnSpc>
                <a:spcPct val="70000"/>
              </a:lnSpc>
            </a:pPr>
            <a:r>
              <a:rPr lang="en-US" sz="2000" b="1" smtClean="0"/>
              <a:t>compound assignment operators</a:t>
            </a:r>
          </a:p>
          <a:p>
            <a:pPr marL="466725" indent="-466725" eaLnBrk="1" hangingPunct="1">
              <a:lnSpc>
                <a:spcPct val="70000"/>
              </a:lnSpc>
              <a:buFont typeface="Wingdings" panose="05000000000000000000" pitchFamily="2" charset="2"/>
              <a:buNone/>
            </a:pPr>
            <a:r>
              <a:rPr lang="en-US" sz="2000" smtClean="0"/>
              <a:t>	+=	  -=	*=	/=	%=</a:t>
            </a:r>
          </a:p>
          <a:p>
            <a:pPr marL="466725" indent="-466725" eaLnBrk="1" hangingPunct="1">
              <a:lnSpc>
                <a:spcPct val="70000"/>
              </a:lnSpc>
              <a:buFont typeface="Wingdings" panose="05000000000000000000" pitchFamily="2" charset="2"/>
              <a:buNone/>
            </a:pPr>
            <a:r>
              <a:rPr lang="en-US" sz="2000" smtClean="0"/>
              <a:t>	&lt;&lt;=	  &gt;&gt;=	&amp;=	|=	^=</a:t>
            </a:r>
          </a:p>
        </p:txBody>
      </p:sp>
      <p:graphicFrame>
        <p:nvGraphicFramePr>
          <p:cNvPr id="314524" name="Group 156"/>
          <p:cNvGraphicFramePr>
            <a:graphicFrameLocks noGrp="1"/>
          </p:cNvGraphicFramePr>
          <p:nvPr>
            <p:ph sz="quarter" idx="2"/>
          </p:nvPr>
        </p:nvGraphicFramePr>
        <p:xfrm>
          <a:off x="7399338" y="1557338"/>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&amp;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4526" name="Group 158"/>
          <p:cNvGraphicFramePr>
            <a:graphicFrameLocks noGrp="1"/>
          </p:cNvGraphicFramePr>
          <p:nvPr/>
        </p:nvGraphicFramePr>
        <p:xfrm>
          <a:off x="7399338" y="3068638"/>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4528" name="Group 160"/>
          <p:cNvGraphicFramePr>
            <a:graphicFrameLocks noGrp="1"/>
          </p:cNvGraphicFramePr>
          <p:nvPr/>
        </p:nvGraphicFramePr>
        <p:xfrm>
          <a:off x="7399338" y="4581525"/>
          <a:ext cx="1595437" cy="1171575"/>
        </p:xfrm>
        <a:graphic>
          <a:graphicData uri="http://schemas.openxmlformats.org/drawingml/2006/table">
            <a:tbl>
              <a:tblPr/>
              <a:tblGrid>
                <a:gridCol w="531812"/>
                <a:gridCol w="531813"/>
                <a:gridCol w="531812"/>
              </a:tblGrid>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4"/>
            <a:ext cx="7704260" cy="5328493"/>
          </a:xfrm>
        </p:spPr>
        <p:txBody>
          <a:bodyPr>
            <a:normAutofit/>
          </a:bodyPr>
          <a:lstStyle/>
          <a:p>
            <a:pPr marL="466725" indent="-466725" eaLnBrk="1" hangingPunct="1"/>
            <a:r>
              <a:rPr lang="en-US" sz="2400" b="1" dirty="0" smtClean="0"/>
              <a:t>Binary operators. Bitwise (bit-by-bit) operations</a:t>
            </a:r>
          </a:p>
          <a:p>
            <a:pPr>
              <a:buFont typeface="Wingdings" panose="05000000000000000000" pitchFamily="2" charset="2"/>
              <a:buChar char="q"/>
              <a:tabLst>
                <a:tab pos="228600" algn="l"/>
              </a:tabLst>
              <a:defRPr/>
            </a:pPr>
            <a:endParaRPr lang="en-US" sz="2000" b="1" dirty="0" smtClean="0"/>
          </a:p>
          <a:p>
            <a:pPr>
              <a:buFont typeface="Wingdings" panose="05000000000000000000" pitchFamily="2" charset="2"/>
              <a:buChar char="q"/>
              <a:tabLst>
                <a:tab pos="228600" algn="l"/>
              </a:tabLst>
              <a:defRPr/>
            </a:pPr>
            <a:r>
              <a:rPr lang="en-US" sz="2000" b="1" dirty="0" smtClean="0">
                <a:solidFill>
                  <a:srgbClr val="FF0000"/>
                </a:solidFill>
              </a:rPr>
              <a:t>&amp;</a:t>
            </a:r>
            <a:r>
              <a:rPr lang="en-US" sz="2000" b="1" dirty="0" smtClean="0"/>
              <a:t> </a:t>
            </a:r>
            <a:r>
              <a:rPr lang="en-US" sz="2000" dirty="0"/>
              <a:t>is often used to clear one or more bits of an integral variable to 0.</a:t>
            </a:r>
          </a:p>
          <a:p>
            <a:pPr marL="0" indent="0">
              <a:buNone/>
              <a:tabLst>
                <a:tab pos="228600" algn="l"/>
              </a:tabLst>
              <a:defRPr/>
            </a:pPr>
            <a:r>
              <a:rPr lang="en-US" sz="2000" dirty="0" smtClean="0"/>
              <a:t>	</a:t>
            </a:r>
            <a:r>
              <a:rPr lang="en-US" sz="1800" dirty="0" smtClean="0"/>
              <a:t>PTH </a:t>
            </a:r>
            <a:r>
              <a:rPr lang="en-US" sz="1800" dirty="0"/>
              <a:t>= PTH &amp; 0xBD	// clears bit 6 and bit 1 of PTH to 0</a:t>
            </a:r>
          </a:p>
          <a:p>
            <a:pPr marL="0" indent="0">
              <a:buNone/>
              <a:tabLst>
                <a:tab pos="228600" algn="l"/>
              </a:tabLst>
              <a:defRPr/>
            </a:pPr>
            <a:r>
              <a:rPr lang="en-US" sz="1800" dirty="0"/>
              <a:t>				// PTH is of type char</a:t>
            </a:r>
          </a:p>
          <a:p>
            <a:pPr>
              <a:buFont typeface="Wingdings" panose="05000000000000000000" pitchFamily="2" charset="2"/>
              <a:buChar char="q"/>
              <a:tabLst>
                <a:tab pos="228600" algn="l"/>
              </a:tabLst>
              <a:defRPr/>
            </a:pPr>
            <a:r>
              <a:rPr lang="en-US" sz="2000" b="1" dirty="0" smtClean="0">
                <a:solidFill>
                  <a:srgbClr val="FF0000"/>
                </a:solidFill>
              </a:rPr>
              <a:t>|</a:t>
            </a:r>
            <a:r>
              <a:rPr lang="en-US" sz="2000" dirty="0" smtClean="0"/>
              <a:t> </a:t>
            </a:r>
            <a:r>
              <a:rPr lang="en-US" sz="2000" dirty="0"/>
              <a:t>is often used to set one or more bits to </a:t>
            </a:r>
            <a:r>
              <a:rPr lang="en-US" sz="2000" b="1" dirty="0" smtClean="0">
                <a:solidFill>
                  <a:srgbClr val="FF0000"/>
                </a:solidFill>
              </a:rPr>
              <a:t>1</a:t>
            </a:r>
          </a:p>
          <a:p>
            <a:pPr marL="0" indent="0">
              <a:buNone/>
              <a:tabLst>
                <a:tab pos="228600" algn="l"/>
              </a:tabLst>
              <a:defRPr/>
            </a:pPr>
            <a:r>
              <a:rPr lang="en-US" sz="2000" dirty="0"/>
              <a:t>	</a:t>
            </a:r>
            <a:r>
              <a:rPr lang="en-US" sz="1800" dirty="0" smtClean="0"/>
              <a:t>PTB </a:t>
            </a:r>
            <a:r>
              <a:rPr lang="en-US" sz="1800" dirty="0"/>
              <a:t>= PTB | 0x40;	</a:t>
            </a:r>
            <a:r>
              <a:rPr lang="en-US" sz="1800" dirty="0" smtClean="0"/>
              <a:t>// </a:t>
            </a:r>
            <a:r>
              <a:rPr lang="en-US" sz="1800" dirty="0"/>
              <a:t>sets bit 6 to 1 (PTB is of type char)</a:t>
            </a:r>
          </a:p>
          <a:p>
            <a:pPr>
              <a:buFont typeface="Wingdings" panose="05000000000000000000" pitchFamily="2" charset="2"/>
              <a:buChar char="q"/>
              <a:tabLst>
                <a:tab pos="228600" algn="l"/>
              </a:tabLst>
              <a:defRPr/>
            </a:pPr>
            <a:r>
              <a:rPr lang="en-US" sz="2000" b="1" dirty="0" smtClean="0">
                <a:solidFill>
                  <a:srgbClr val="FF0000"/>
                </a:solidFill>
              </a:rPr>
              <a:t>^</a:t>
            </a:r>
            <a:r>
              <a:rPr lang="en-US" sz="2000" b="1" dirty="0" smtClean="0"/>
              <a:t> </a:t>
            </a:r>
            <a:r>
              <a:rPr lang="en-US" sz="2000" dirty="0"/>
              <a:t>can be used to toggle a </a:t>
            </a:r>
            <a:r>
              <a:rPr lang="en-US" sz="2000" dirty="0" smtClean="0"/>
              <a:t>bit.</a:t>
            </a:r>
          </a:p>
          <a:p>
            <a:pPr marL="0" indent="0">
              <a:buNone/>
              <a:tabLst>
                <a:tab pos="228600" algn="l"/>
              </a:tabLst>
              <a:defRPr/>
            </a:pPr>
            <a:r>
              <a:rPr lang="en-US" sz="2000" dirty="0"/>
              <a:t>	</a:t>
            </a:r>
            <a:r>
              <a:rPr lang="en-US" sz="1800" dirty="0" err="1" smtClean="0"/>
              <a:t>abc</a:t>
            </a:r>
            <a:r>
              <a:rPr lang="en-US" sz="1800" dirty="0" smtClean="0"/>
              <a:t>  </a:t>
            </a:r>
            <a:r>
              <a:rPr lang="en-US" sz="1800" dirty="0"/>
              <a:t>= </a:t>
            </a:r>
            <a:r>
              <a:rPr lang="en-US" sz="1800" dirty="0" err="1"/>
              <a:t>abc</a:t>
            </a:r>
            <a:r>
              <a:rPr lang="en-US" sz="1800" dirty="0"/>
              <a:t> ^ 0xF0;	</a:t>
            </a:r>
            <a:r>
              <a:rPr lang="en-US" sz="1800" dirty="0" smtClean="0"/>
              <a:t>// </a:t>
            </a:r>
            <a:r>
              <a:rPr lang="en-US" sz="1800" dirty="0"/>
              <a:t>toggles upper four bits (</a:t>
            </a:r>
            <a:r>
              <a:rPr lang="en-US" sz="1800" dirty="0" err="1"/>
              <a:t>abc</a:t>
            </a:r>
            <a:r>
              <a:rPr lang="en-US" sz="1800" dirty="0"/>
              <a:t> is of type char)</a:t>
            </a:r>
            <a:endParaRPr lang="en-US" sz="1000" dirty="0" smtClean="0"/>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28415212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980827"/>
            <a:ext cx="7704260" cy="5688533"/>
          </a:xfrm>
        </p:spPr>
        <p:txBody>
          <a:bodyPr>
            <a:noAutofit/>
          </a:bodyPr>
          <a:lstStyle/>
          <a:p>
            <a:pPr marL="466725" indent="-466725" eaLnBrk="1" hangingPunct="1"/>
            <a:r>
              <a:rPr lang="en-US" sz="2000" b="1" dirty="0" smtClean="0"/>
              <a:t>Binary operators. Bitwise (bit-by-bit) operations</a:t>
            </a:r>
          </a:p>
          <a:p>
            <a:pPr>
              <a:buFont typeface="Wingdings" panose="05000000000000000000" pitchFamily="2" charset="2"/>
              <a:buChar char="q"/>
              <a:tabLst>
                <a:tab pos="228600" algn="l"/>
              </a:tabLst>
              <a:defRPr/>
            </a:pPr>
            <a:endParaRPr lang="en-US" sz="1050" b="1" dirty="0" smtClean="0"/>
          </a:p>
          <a:p>
            <a:pPr>
              <a:buFont typeface="Wingdings" panose="05000000000000000000" pitchFamily="2" charset="2"/>
              <a:buChar char="q"/>
              <a:tabLst>
                <a:tab pos="228600" algn="l"/>
              </a:tabLst>
              <a:defRPr/>
            </a:pPr>
            <a:r>
              <a:rPr lang="en-US" sz="1800" b="1" dirty="0"/>
              <a:t>&gt;&gt;</a:t>
            </a:r>
            <a:r>
              <a:rPr lang="en-US" sz="1800" dirty="0"/>
              <a:t> can be used to shift the involved operand to the right for the specified </a:t>
            </a:r>
            <a:r>
              <a:rPr lang="en-US" sz="1800" dirty="0" smtClean="0"/>
              <a:t>number of </a:t>
            </a:r>
            <a:r>
              <a:rPr lang="en-US" sz="1800" dirty="0"/>
              <a:t>places. For unsigned numbers, the bit positions that have been vacated by the shift operation are zero-filled. For signed numbers, the sign bit is used to fill the vacated bit positions. In other words, if the number is positive, 0 is used, and if the number is negative, 1 is used</a:t>
            </a:r>
          </a:p>
          <a:p>
            <a:pPr>
              <a:tabLst>
                <a:tab pos="228600" algn="l"/>
              </a:tabLst>
              <a:defRPr/>
            </a:pPr>
            <a:endParaRPr lang="en-US" sz="500" dirty="0"/>
          </a:p>
          <a:p>
            <a:pPr marL="0" indent="0">
              <a:buNone/>
              <a:tabLst>
                <a:tab pos="228600" algn="l"/>
              </a:tabLst>
              <a:defRPr/>
            </a:pPr>
            <a:r>
              <a:rPr lang="en-US" sz="1400" dirty="0"/>
              <a:t>	</a:t>
            </a:r>
            <a:r>
              <a:rPr lang="en-US" sz="1400" dirty="0" smtClean="0"/>
              <a:t>	</a:t>
            </a:r>
            <a:r>
              <a:rPr lang="en-US" sz="1600" dirty="0" smtClean="0"/>
              <a:t>xyz = xyz </a:t>
            </a:r>
            <a:r>
              <a:rPr lang="en-US" sz="1600" dirty="0"/>
              <a:t>&gt;&gt; 3;		-- shift right 3 places</a:t>
            </a:r>
          </a:p>
          <a:p>
            <a:pPr>
              <a:tabLst>
                <a:tab pos="228600" algn="l"/>
              </a:tabLst>
              <a:defRPr/>
            </a:pPr>
            <a:endParaRPr lang="en-US" sz="500" dirty="0"/>
          </a:p>
          <a:p>
            <a:pPr>
              <a:buFont typeface="Wingdings" panose="05000000000000000000" pitchFamily="2" charset="2"/>
              <a:buChar char="q"/>
              <a:tabLst>
                <a:tab pos="228600" algn="l"/>
              </a:tabLst>
              <a:defRPr/>
            </a:pPr>
            <a:r>
              <a:rPr lang="en-US" sz="1800" b="1" dirty="0" smtClean="0"/>
              <a:t>&lt;&lt;</a:t>
            </a:r>
            <a:r>
              <a:rPr lang="en-US" sz="1800" dirty="0" smtClean="0"/>
              <a:t> </a:t>
            </a:r>
            <a:r>
              <a:rPr lang="en-US" sz="1800" dirty="0"/>
              <a:t>can be used to shift the involved operand to the left for the specified </a:t>
            </a:r>
            <a:r>
              <a:rPr lang="en-US" sz="1800" dirty="0" smtClean="0"/>
              <a:t>number of </a:t>
            </a:r>
            <a:r>
              <a:rPr lang="en-US" sz="1800" dirty="0"/>
              <a:t>places. The bit positions that have been vacated by the shift operation are zero-filled.</a:t>
            </a:r>
          </a:p>
          <a:p>
            <a:pPr>
              <a:tabLst>
                <a:tab pos="228600" algn="l"/>
              </a:tabLst>
              <a:defRPr/>
            </a:pPr>
            <a:endParaRPr lang="en-US" sz="500" dirty="0"/>
          </a:p>
          <a:p>
            <a:pPr marL="0" indent="0">
              <a:buNone/>
              <a:tabLst>
                <a:tab pos="228600" algn="l"/>
              </a:tabLst>
              <a:defRPr/>
            </a:pPr>
            <a:r>
              <a:rPr lang="en-US" sz="1400" dirty="0"/>
              <a:t>	</a:t>
            </a:r>
            <a:r>
              <a:rPr lang="en-US" sz="1400" dirty="0" smtClean="0"/>
              <a:t>	</a:t>
            </a:r>
            <a:r>
              <a:rPr lang="en-US" sz="1600" dirty="0" smtClean="0"/>
              <a:t>xyz = </a:t>
            </a:r>
            <a:r>
              <a:rPr lang="en-US" sz="1600" dirty="0"/>
              <a:t>xyz &lt;&lt; 4;		-- shift left 4 places</a:t>
            </a:r>
          </a:p>
          <a:p>
            <a:pPr>
              <a:tabLst>
                <a:tab pos="228600" algn="l"/>
              </a:tabLst>
              <a:defRPr/>
            </a:pPr>
            <a:endParaRPr lang="en-US" sz="500" dirty="0"/>
          </a:p>
          <a:p>
            <a:pPr>
              <a:buFont typeface="Wingdings" panose="05000000000000000000" pitchFamily="2" charset="2"/>
              <a:buChar char="q"/>
              <a:tabLst>
                <a:tab pos="228600" algn="l"/>
              </a:tabLst>
              <a:defRPr/>
            </a:pPr>
            <a:r>
              <a:rPr lang="en-US" sz="1800" dirty="0" smtClean="0"/>
              <a:t>The </a:t>
            </a:r>
            <a:r>
              <a:rPr lang="en-US" sz="1800" dirty="0"/>
              <a:t>assignment operator </a:t>
            </a:r>
            <a:r>
              <a:rPr lang="en-US" sz="1800" b="1" dirty="0"/>
              <a:t>= </a:t>
            </a:r>
            <a:r>
              <a:rPr lang="en-US" sz="1800" dirty="0"/>
              <a:t>is often combined with the operator. For example,</a:t>
            </a:r>
          </a:p>
          <a:p>
            <a:pPr marL="320040" lvl="1" indent="0">
              <a:buNone/>
              <a:tabLst>
                <a:tab pos="228600" algn="l"/>
              </a:tabLst>
              <a:defRPr/>
            </a:pPr>
            <a:r>
              <a:rPr lang="en-US" sz="1200" dirty="0"/>
              <a:t>	</a:t>
            </a:r>
            <a:r>
              <a:rPr lang="en-US" sz="1400" dirty="0"/>
              <a:t>PTH 	&amp;= 0xBD;</a:t>
            </a:r>
          </a:p>
          <a:p>
            <a:pPr marL="320040" lvl="1" indent="0">
              <a:buNone/>
              <a:tabLst>
                <a:tab pos="228600" algn="l"/>
              </a:tabLst>
              <a:defRPr/>
            </a:pPr>
            <a:r>
              <a:rPr lang="en-US" sz="1400" dirty="0"/>
              <a:t>	PTB 	|= 0x40;</a:t>
            </a:r>
          </a:p>
          <a:p>
            <a:pPr marL="320040" lvl="1" indent="0">
              <a:buNone/>
              <a:tabLst>
                <a:tab pos="228600" algn="l"/>
              </a:tabLst>
              <a:defRPr/>
            </a:pPr>
            <a:r>
              <a:rPr lang="en-US" sz="1400" dirty="0"/>
              <a:t>	xyz 	&gt;&gt;= 3;</a:t>
            </a:r>
          </a:p>
          <a:p>
            <a:pPr marL="320040" lvl="1" indent="0">
              <a:buNone/>
              <a:tabLst>
                <a:tab pos="228600" algn="l"/>
              </a:tabLst>
              <a:defRPr/>
            </a:pPr>
            <a:r>
              <a:rPr lang="en-US" sz="1400" dirty="0"/>
              <a:t>	xyz 	&lt;&lt;= 4;</a:t>
            </a:r>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1771867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4755" name="Rectangle 3"/>
          <p:cNvSpPr>
            <a:spLocks noGrp="1" noChangeArrowheads="1"/>
          </p:cNvSpPr>
          <p:nvPr>
            <p:ph sz="quarter" idx="1"/>
          </p:nvPr>
        </p:nvSpPr>
        <p:spPr>
          <a:xfrm>
            <a:off x="2071688" y="1412875"/>
            <a:ext cx="7559675" cy="3859213"/>
          </a:xfrm>
        </p:spPr>
        <p:txBody>
          <a:bodyPr>
            <a:normAutofit/>
          </a:bodyPr>
          <a:lstStyle/>
          <a:p>
            <a:pPr marL="466725" lvl="0" indent="-466725">
              <a:buClr>
                <a:srgbClr val="F3A447"/>
              </a:buClr>
            </a:pPr>
            <a:r>
              <a:rPr lang="en-US" sz="2000" b="1" dirty="0">
                <a:solidFill>
                  <a:prstClr val="black"/>
                </a:solidFill>
              </a:rPr>
              <a:t>Binary operators. Bitwise (bit-by-bit) operations</a:t>
            </a:r>
          </a:p>
          <a:p>
            <a:pPr marL="466725" indent="-466725" eaLnBrk="1" hangingPunct="1">
              <a:buFont typeface="Wingdings" panose="05000000000000000000" pitchFamily="2" charset="2"/>
              <a:buChar char="§"/>
            </a:pPr>
            <a:r>
              <a:rPr lang="en-US" sz="2300" dirty="0" smtClean="0"/>
              <a:t>multiplication and divisions can be avoided for operands of value 2x, what results in a faster code. </a:t>
            </a:r>
          </a:p>
          <a:p>
            <a:pPr marL="466725" indent="-466725" eaLnBrk="1" hangingPunct="1"/>
            <a:endParaRPr lang="en-US" sz="2300" dirty="0" smtClean="0"/>
          </a:p>
          <a:p>
            <a:pPr marL="466725" indent="-466725" eaLnBrk="1" hangingPunct="1"/>
            <a:r>
              <a:rPr lang="en-US" sz="2300" b="1" dirty="0" smtClean="0"/>
              <a:t>Example:</a:t>
            </a:r>
          </a:p>
          <a:p>
            <a:pPr marL="466725" indent="-466725" eaLnBrk="1" hangingPunct="1">
              <a:buFont typeface="Wingdings" panose="05000000000000000000" pitchFamily="2" charset="2"/>
              <a:buNone/>
            </a:pPr>
            <a:r>
              <a:rPr lang="en-US" sz="2300" dirty="0" smtClean="0"/>
              <a:t>	1. z = x * 2; 	</a:t>
            </a:r>
            <a:r>
              <a:rPr lang="en-US" sz="2300" dirty="0" smtClean="0">
                <a:latin typeface="Arial;Arial;Courier;Symbol"/>
              </a:rPr>
              <a:t>=&gt; 	</a:t>
            </a:r>
            <a:r>
              <a:rPr lang="en-US" sz="2300" dirty="0" smtClean="0"/>
              <a:t>z = x &lt;&lt; 1; 	</a:t>
            </a:r>
          </a:p>
          <a:p>
            <a:pPr marL="466725" indent="-466725" eaLnBrk="1" hangingPunct="1">
              <a:buFont typeface="Wingdings" panose="05000000000000000000" pitchFamily="2" charset="2"/>
              <a:buNone/>
            </a:pPr>
            <a:r>
              <a:rPr lang="en-US" sz="2300" dirty="0" smtClean="0"/>
              <a:t>	2. z = x / 2; 	=&gt;</a:t>
            </a:r>
            <a:r>
              <a:rPr lang="en-US" sz="2300" dirty="0" smtClean="0">
                <a:latin typeface="Arial;Arial;Courier;Symbol"/>
              </a:rPr>
              <a:t> 	</a:t>
            </a:r>
            <a:r>
              <a:rPr lang="en-US" sz="2300" dirty="0" smtClean="0"/>
              <a:t>z = x &gt;&gt; 1; </a:t>
            </a:r>
          </a:p>
          <a:p>
            <a:pPr marL="466725" indent="-466725" eaLnBrk="1" hangingPunct="1"/>
            <a:endParaRPr lang="en-US" sz="2300" dirty="0" smtClean="0"/>
          </a:p>
          <a:p>
            <a:pPr marL="466725" indent="-466725" eaLnBrk="1" hangingPunct="1">
              <a:buFont typeface="Wingdings" panose="05000000000000000000" pitchFamily="2" charset="2"/>
              <a:buChar char="§"/>
            </a:pPr>
            <a:r>
              <a:rPr lang="en-US" sz="2300" dirty="0" smtClean="0">
                <a:solidFill>
                  <a:srgbClr val="FF0000"/>
                </a:solidFill>
              </a:rPr>
              <a:t>there is no overflow checking mechanism available!</a:t>
            </a:r>
          </a:p>
        </p:txBody>
      </p:sp>
      <p:sp>
        <p:nvSpPr>
          <p:cNvPr id="7475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475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1683" name="Rectangle 3"/>
          <p:cNvSpPr>
            <a:spLocks noGrp="1" noChangeArrowheads="1"/>
          </p:cNvSpPr>
          <p:nvPr>
            <p:ph type="body" sz="half" idx="1"/>
          </p:nvPr>
        </p:nvSpPr>
        <p:spPr>
          <a:xfrm>
            <a:off x="2071688" y="1412874"/>
            <a:ext cx="7704260" cy="5328493"/>
          </a:xfrm>
        </p:spPr>
        <p:txBody>
          <a:bodyPr>
            <a:normAutofit/>
          </a:bodyPr>
          <a:lstStyle/>
          <a:p>
            <a:pPr marL="466725" indent="-466725"/>
            <a:r>
              <a:rPr lang="en-US" sz="2400" b="1" dirty="0" smtClean="0"/>
              <a:t>Comparison </a:t>
            </a:r>
            <a:r>
              <a:rPr lang="en-US" sz="2400" b="1" dirty="0"/>
              <a:t>operators</a:t>
            </a:r>
          </a:p>
          <a:p>
            <a:pPr>
              <a:buFont typeface="Wingdings" panose="05000000000000000000" pitchFamily="2" charset="2"/>
              <a:buChar char="q"/>
              <a:tabLst>
                <a:tab pos="228600" algn="l"/>
              </a:tabLst>
              <a:defRPr/>
            </a:pPr>
            <a:endParaRPr lang="en-US" sz="2000" b="1" dirty="0" smtClean="0"/>
          </a:p>
          <a:p>
            <a:pPr marL="0" indent="0">
              <a:buNone/>
              <a:tabLst>
                <a:tab pos="228600" algn="l"/>
              </a:tabLst>
              <a:defRPr/>
            </a:pPr>
            <a:r>
              <a:rPr lang="en-US" sz="2300" dirty="0" smtClean="0"/>
              <a:t>if </a:t>
            </a:r>
            <a:r>
              <a:rPr lang="en-US" sz="2300" dirty="0"/>
              <a:t>(!(ATD0STAT0 &amp; 0x80))</a:t>
            </a:r>
          </a:p>
          <a:p>
            <a:pPr marL="0" indent="0">
              <a:buNone/>
              <a:tabLst>
                <a:tab pos="228600" algn="l"/>
              </a:tabLst>
              <a:defRPr/>
            </a:pPr>
            <a:r>
              <a:rPr lang="en-US" sz="2300" dirty="0"/>
              <a:t>		</a:t>
            </a:r>
            <a:r>
              <a:rPr lang="en-US" sz="2300" dirty="0" smtClean="0"/>
              <a:t>statement</a:t>
            </a:r>
            <a:r>
              <a:rPr lang="en-US" sz="2300" baseline="-25000" dirty="0" smtClean="0"/>
              <a:t>1</a:t>
            </a:r>
            <a:r>
              <a:rPr lang="en-US" sz="2300" dirty="0"/>
              <a:t>;	// if bit 7 is 0, then execute statement</a:t>
            </a:r>
            <a:r>
              <a:rPr lang="en-US" sz="2300" baseline="-25000" dirty="0"/>
              <a:t>1</a:t>
            </a:r>
            <a:endParaRPr lang="en-US" sz="2300" dirty="0"/>
          </a:p>
          <a:p>
            <a:pPr marL="0" indent="0">
              <a:buNone/>
              <a:tabLst>
                <a:tab pos="228600" algn="l"/>
              </a:tabLst>
              <a:defRPr/>
            </a:pPr>
            <a:r>
              <a:rPr lang="en-US" sz="2300" dirty="0" smtClean="0"/>
              <a:t>if </a:t>
            </a:r>
            <a:r>
              <a:rPr lang="en-US" sz="2300" dirty="0"/>
              <a:t>(</a:t>
            </a:r>
            <a:r>
              <a:rPr lang="en-US" sz="2300" dirty="0" err="1"/>
              <a:t>i</a:t>
            </a:r>
            <a:r>
              <a:rPr lang="en-US" sz="2300" dirty="0"/>
              <a:t> &gt; 0 &amp;&amp; </a:t>
            </a:r>
            <a:r>
              <a:rPr lang="en-US" sz="2300" dirty="0" err="1"/>
              <a:t>i</a:t>
            </a:r>
            <a:r>
              <a:rPr lang="en-US" sz="2300" dirty="0"/>
              <a:t> &lt; 10)</a:t>
            </a:r>
          </a:p>
          <a:p>
            <a:pPr marL="0" indent="0">
              <a:buNone/>
              <a:tabLst>
                <a:tab pos="228600" algn="l"/>
              </a:tabLst>
              <a:defRPr/>
            </a:pPr>
            <a:r>
              <a:rPr lang="en-US" sz="2300" dirty="0"/>
              <a:t>		statement</a:t>
            </a:r>
            <a:r>
              <a:rPr lang="en-US" sz="2300" baseline="-25000" dirty="0"/>
              <a:t>2</a:t>
            </a:r>
            <a:r>
              <a:rPr lang="en-US" sz="2300" dirty="0"/>
              <a:t>;	// if 0 &lt; </a:t>
            </a:r>
            <a:r>
              <a:rPr lang="en-US" sz="2300" dirty="0" err="1"/>
              <a:t>i</a:t>
            </a:r>
            <a:r>
              <a:rPr lang="en-US" sz="2300" dirty="0"/>
              <a:t> &lt; 10 then execute statement</a:t>
            </a:r>
            <a:r>
              <a:rPr lang="en-US" sz="2300" baseline="-25000" dirty="0"/>
              <a:t>2</a:t>
            </a:r>
            <a:endParaRPr lang="en-US" sz="2300" dirty="0"/>
          </a:p>
          <a:p>
            <a:pPr marL="0" indent="0">
              <a:buNone/>
              <a:tabLst>
                <a:tab pos="228600" algn="l"/>
              </a:tabLst>
              <a:defRPr/>
            </a:pPr>
            <a:r>
              <a:rPr lang="en-US" sz="2300" dirty="0" smtClean="0"/>
              <a:t>if </a:t>
            </a:r>
            <a:r>
              <a:rPr lang="en-US" sz="2300" dirty="0"/>
              <a:t>(a1 == a2)</a:t>
            </a:r>
          </a:p>
          <a:p>
            <a:pPr marL="0" indent="0">
              <a:buNone/>
              <a:tabLst>
                <a:tab pos="228600" algn="l"/>
              </a:tabLst>
              <a:defRPr/>
            </a:pPr>
            <a:r>
              <a:rPr lang="en-US" sz="2300" dirty="0"/>
              <a:t>		statement</a:t>
            </a:r>
            <a:r>
              <a:rPr lang="en-US" sz="2300" baseline="-25000" dirty="0"/>
              <a:t>3</a:t>
            </a:r>
            <a:r>
              <a:rPr lang="en-US" sz="2300" dirty="0"/>
              <a:t>;	// if a1 == a2 then execute statement</a:t>
            </a:r>
            <a:r>
              <a:rPr lang="en-US" sz="2300" baseline="-25000" dirty="0"/>
              <a:t>3</a:t>
            </a:r>
            <a:r>
              <a:rPr lang="en-US" sz="4000" dirty="0"/>
              <a:t> </a:t>
            </a:r>
          </a:p>
        </p:txBody>
      </p:sp>
      <p:sp>
        <p:nvSpPr>
          <p:cNvPr id="7173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3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extLst>
      <p:ext uri="{BB962C8B-B14F-4D97-AF65-F5344CB8AC3E}">
        <p14:creationId xmlns:p14="http://schemas.microsoft.com/office/powerpoint/2010/main" val="375783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197635" name="Rectangle 3"/>
          <p:cNvSpPr>
            <a:spLocks noGrp="1" noChangeArrowheads="1"/>
          </p:cNvSpPr>
          <p:nvPr>
            <p:ph sz="quarter" idx="1"/>
          </p:nvPr>
        </p:nvSpPr>
        <p:spPr>
          <a:xfrm>
            <a:off x="2071688" y="1412875"/>
            <a:ext cx="7416800" cy="4892675"/>
          </a:xfrm>
        </p:spPr>
        <p:txBody>
          <a:bodyPr>
            <a:normAutofit fontScale="92500" lnSpcReduction="10000"/>
          </a:bodyPr>
          <a:lstStyle/>
          <a:p>
            <a:pPr marL="466725" indent="-466725" eaLnBrk="1" hangingPunct="1">
              <a:buFont typeface="Arial" charset="0"/>
              <a:buChar char="•"/>
              <a:defRPr/>
            </a:pPr>
            <a:r>
              <a:rPr lang="en-US" b="1" dirty="0"/>
              <a:t>Identifiers:</a:t>
            </a:r>
          </a:p>
          <a:p>
            <a:pPr marL="793750" lvl="1" indent="-466725" eaLnBrk="1" hangingPunct="1">
              <a:buFont typeface="Wingdings" pitchFamily="2" charset="2"/>
              <a:buChar char="§"/>
              <a:defRPr/>
            </a:pPr>
            <a:r>
              <a:rPr lang="en-US" dirty="0"/>
              <a:t>a sequence of letters and digits</a:t>
            </a:r>
          </a:p>
          <a:p>
            <a:pPr marL="793750" lvl="1" indent="-466725" eaLnBrk="1" hangingPunct="1">
              <a:buFont typeface="Wingdings" pitchFamily="2" charset="2"/>
              <a:buChar char="§"/>
              <a:defRPr/>
            </a:pPr>
            <a:r>
              <a:rPr lang="en-US" dirty="0"/>
              <a:t>functions, structures, unions and enumeration members of structures or unions, enumeration constants, </a:t>
            </a:r>
            <a:r>
              <a:rPr lang="en-US" dirty="0" smtClean="0"/>
              <a:t>defined types (</a:t>
            </a:r>
            <a:r>
              <a:rPr lang="en-US" dirty="0" err="1" smtClean="0"/>
              <a:t>typedef</a:t>
            </a:r>
            <a:r>
              <a:rPr lang="en-US" dirty="0" smtClean="0"/>
              <a:t>)</a:t>
            </a:r>
            <a:endParaRPr lang="en-US" dirty="0"/>
          </a:p>
          <a:p>
            <a:pPr marL="466725" indent="-466725" eaLnBrk="1" hangingPunct="1">
              <a:buFont typeface="Arial" charset="0"/>
              <a:buChar char="•"/>
              <a:defRPr/>
            </a:pPr>
            <a:r>
              <a:rPr lang="en-US" b="1" dirty="0"/>
              <a:t>Rules</a:t>
            </a:r>
            <a:r>
              <a:rPr lang="en-US" dirty="0"/>
              <a:t>:</a:t>
            </a:r>
          </a:p>
          <a:p>
            <a:pPr marL="793750" lvl="1" indent="-466725" eaLnBrk="1" hangingPunct="1">
              <a:buFont typeface="Wingdings" pitchFamily="2" charset="2"/>
              <a:buChar char="§"/>
              <a:defRPr/>
            </a:pPr>
            <a:r>
              <a:rPr lang="en-US" dirty="0"/>
              <a:t>The first character must be a letter</a:t>
            </a:r>
          </a:p>
          <a:p>
            <a:pPr marL="793750" lvl="1" indent="-466725" eaLnBrk="1" hangingPunct="1">
              <a:buFont typeface="Wingdings" pitchFamily="2" charset="2"/>
              <a:buChar char="§"/>
              <a:defRPr/>
            </a:pPr>
            <a:r>
              <a:rPr lang="en-US" dirty="0"/>
              <a:t>The underscore </a:t>
            </a:r>
            <a:r>
              <a:rPr lang="en-US" sz="3500" b="1" dirty="0">
                <a:solidFill>
                  <a:srgbClr val="FF0000"/>
                </a:solidFill>
              </a:rPr>
              <a:t>_</a:t>
            </a:r>
            <a:r>
              <a:rPr lang="en-US" dirty="0"/>
              <a:t> counts as a letter</a:t>
            </a:r>
          </a:p>
          <a:p>
            <a:pPr marL="793750" lvl="1" indent="-466725" eaLnBrk="1" hangingPunct="1">
              <a:buFont typeface="Wingdings" pitchFamily="2" charset="2"/>
              <a:buChar char="§"/>
              <a:defRPr/>
            </a:pPr>
            <a:r>
              <a:rPr lang="en-US" dirty="0"/>
              <a:t>Upper and lower case letter are different</a:t>
            </a:r>
          </a:p>
          <a:p>
            <a:pPr marL="793750" lvl="1" indent="-466725" eaLnBrk="1" hangingPunct="1">
              <a:buFont typeface="Wingdings" pitchFamily="2" charset="2"/>
              <a:buChar char="§"/>
              <a:defRPr/>
            </a:pPr>
            <a:r>
              <a:rPr lang="en-US" dirty="0"/>
              <a:t>Identifiers may have any length </a:t>
            </a:r>
            <a:r>
              <a:rPr lang="en-US" dirty="0" smtClean="0"/>
              <a:t>and </a:t>
            </a:r>
            <a:r>
              <a:rPr lang="en-US" dirty="0"/>
              <a:t>for internal identifiers, at least the first 31 characters are significant</a:t>
            </a:r>
          </a:p>
        </p:txBody>
      </p:sp>
      <p:sp>
        <p:nvSpPr>
          <p:cNvPr id="18436"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8437"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200" smtClean="0"/>
              <a:t>ANSI C – Assignment, Expression, Operators</a:t>
            </a:r>
          </a:p>
        </p:txBody>
      </p:sp>
      <p:sp>
        <p:nvSpPr>
          <p:cNvPr id="72707" name="Rectangle 3"/>
          <p:cNvSpPr>
            <a:spLocks noGrp="1" noChangeArrowheads="1"/>
          </p:cNvSpPr>
          <p:nvPr>
            <p:ph sz="quarter" idx="1"/>
          </p:nvPr>
        </p:nvSpPr>
        <p:spPr>
          <a:xfrm>
            <a:off x="2071688" y="1412875"/>
            <a:ext cx="7559675" cy="4479925"/>
          </a:xfrm>
        </p:spPr>
        <p:txBody>
          <a:bodyPr/>
          <a:lstStyle/>
          <a:p>
            <a:pPr marL="466725" indent="-466725" eaLnBrk="1" hangingPunct="1"/>
            <a:r>
              <a:rPr lang="en-US" sz="2300" b="1" smtClean="0"/>
              <a:t>Expressions</a:t>
            </a:r>
          </a:p>
          <a:p>
            <a:pPr marL="466725" indent="-466725" eaLnBrk="1" hangingPunct="1">
              <a:lnSpc>
                <a:spcPct val="70000"/>
              </a:lnSpc>
            </a:pPr>
            <a:endParaRPr lang="en-US" sz="2300" b="1" smtClean="0"/>
          </a:p>
          <a:p>
            <a:pPr marL="466725" indent="-466725" eaLnBrk="1" hangingPunct="1">
              <a:lnSpc>
                <a:spcPct val="70000"/>
              </a:lnSpc>
            </a:pPr>
            <a:r>
              <a:rPr lang="en-US" sz="2300" b="1" smtClean="0"/>
              <a:t>ternary operator: </a:t>
            </a:r>
            <a:r>
              <a:rPr lang="en-US" sz="2300" smtClean="0"/>
              <a:t>performs a three operand operation</a:t>
            </a:r>
          </a:p>
          <a:p>
            <a:pPr marL="466725" indent="-466725" eaLnBrk="1" hangingPunct="1">
              <a:lnSpc>
                <a:spcPct val="70000"/>
              </a:lnSpc>
            </a:pPr>
            <a:endParaRPr lang="en-US" sz="2300" smtClean="0"/>
          </a:p>
          <a:p>
            <a:pPr marL="466725" indent="-466725" eaLnBrk="1" hangingPunct="1">
              <a:lnSpc>
                <a:spcPct val="70000"/>
              </a:lnSpc>
              <a:buFont typeface="Wingdings" panose="05000000000000000000" pitchFamily="2" charset="2"/>
              <a:buNone/>
            </a:pPr>
            <a:r>
              <a:rPr lang="en-US" sz="2300" b="1" smtClean="0"/>
              <a:t>		? :		conditional</a:t>
            </a:r>
          </a:p>
          <a:p>
            <a:pPr marL="466725" indent="-466725" eaLnBrk="1" hangingPunct="1"/>
            <a:endParaRPr lang="en-US" sz="2300" b="1" smtClean="0"/>
          </a:p>
          <a:p>
            <a:pPr marL="466725" indent="-466725" eaLnBrk="1" hangingPunct="1"/>
            <a:r>
              <a:rPr lang="en-US" sz="2300" b="1" smtClean="0"/>
              <a:t>operand: </a:t>
            </a:r>
          </a:p>
          <a:p>
            <a:pPr marL="466725" indent="-466725" eaLnBrk="1" hangingPunct="1">
              <a:buFont typeface="Wingdings" panose="05000000000000000000" pitchFamily="2" charset="2"/>
              <a:buChar char="§"/>
            </a:pPr>
            <a:r>
              <a:rPr lang="en-US" sz="2300" smtClean="0"/>
              <a:t>constant</a:t>
            </a:r>
          </a:p>
          <a:p>
            <a:pPr marL="466725" indent="-466725" eaLnBrk="1" hangingPunct="1">
              <a:lnSpc>
                <a:spcPct val="70000"/>
              </a:lnSpc>
              <a:buFont typeface="Wingdings" panose="05000000000000000000" pitchFamily="2" charset="2"/>
              <a:buChar char="§"/>
            </a:pPr>
            <a:r>
              <a:rPr lang="en-US" sz="2300" smtClean="0"/>
              <a:t>variable</a:t>
            </a:r>
          </a:p>
          <a:p>
            <a:pPr marL="466725" indent="-466725" eaLnBrk="1" hangingPunct="1">
              <a:lnSpc>
                <a:spcPct val="70000"/>
              </a:lnSpc>
              <a:buFont typeface="Wingdings" panose="05000000000000000000" pitchFamily="2" charset="2"/>
              <a:buChar char="§"/>
            </a:pPr>
            <a:r>
              <a:rPr lang="en-US" sz="2300" smtClean="0"/>
              <a:t>pointer</a:t>
            </a:r>
          </a:p>
          <a:p>
            <a:pPr marL="466725" indent="-466725" eaLnBrk="1" hangingPunct="1">
              <a:lnSpc>
                <a:spcPct val="70000"/>
              </a:lnSpc>
              <a:buFont typeface="Wingdings" panose="05000000000000000000" pitchFamily="2" charset="2"/>
              <a:buChar char="§"/>
            </a:pPr>
            <a:r>
              <a:rPr lang="en-US" sz="2300" smtClean="0"/>
              <a:t>return value of a function</a:t>
            </a:r>
          </a:p>
          <a:p>
            <a:pPr marL="466725" indent="-466725" eaLnBrk="1" hangingPunct="1"/>
            <a:endParaRPr lang="en-US" sz="2300" b="1" smtClean="0"/>
          </a:p>
        </p:txBody>
      </p:sp>
      <p:sp>
        <p:nvSpPr>
          <p:cNvPr id="727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27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5779" name="Rectangle 3"/>
          <p:cNvSpPr>
            <a:spLocks noGrp="1" noChangeArrowheads="1"/>
          </p:cNvSpPr>
          <p:nvPr>
            <p:ph sz="quarter" idx="1"/>
          </p:nvPr>
        </p:nvSpPr>
        <p:spPr>
          <a:xfrm>
            <a:off x="1951038" y="1214438"/>
            <a:ext cx="7559675" cy="427037"/>
          </a:xfrm>
        </p:spPr>
        <p:txBody>
          <a:bodyPr>
            <a:normAutofit lnSpcReduction="10000"/>
          </a:bodyPr>
          <a:lstStyle/>
          <a:p>
            <a:pPr marL="466725" indent="-466725" eaLnBrk="1" hangingPunct="1"/>
            <a:r>
              <a:rPr lang="en-US" sz="2300" b="1" smtClean="0"/>
              <a:t>Operator’s Hierarchy</a:t>
            </a:r>
          </a:p>
        </p:txBody>
      </p:sp>
      <p:pic>
        <p:nvPicPr>
          <p:cNvPr id="757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1714500"/>
            <a:ext cx="549116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5782"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6803" name="Rectangle 3"/>
          <p:cNvSpPr>
            <a:spLocks noGrp="1" noChangeArrowheads="1"/>
          </p:cNvSpPr>
          <p:nvPr>
            <p:ph sz="quarter" idx="1"/>
          </p:nvPr>
        </p:nvSpPr>
        <p:spPr>
          <a:xfrm>
            <a:off x="1951038" y="1214438"/>
            <a:ext cx="7559675" cy="427037"/>
          </a:xfrm>
        </p:spPr>
        <p:txBody>
          <a:bodyPr>
            <a:normAutofit lnSpcReduction="10000"/>
          </a:bodyPr>
          <a:lstStyle/>
          <a:p>
            <a:pPr marL="466725" indent="-466725" eaLnBrk="1" hangingPunct="1"/>
            <a:r>
              <a:rPr lang="en-US" sz="2300" b="1" smtClean="0"/>
              <a:t>Operator’s Hierarchy</a:t>
            </a:r>
          </a:p>
        </p:txBody>
      </p:sp>
      <p:sp>
        <p:nvSpPr>
          <p:cNvPr id="768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768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714500"/>
            <a:ext cx="5503862"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7827" name="Rectangle 3"/>
          <p:cNvSpPr>
            <a:spLocks noGrp="1" noChangeArrowheads="1"/>
          </p:cNvSpPr>
          <p:nvPr>
            <p:ph sz="quarter" idx="1"/>
          </p:nvPr>
        </p:nvSpPr>
        <p:spPr>
          <a:xfrm>
            <a:off x="2071688" y="1412875"/>
            <a:ext cx="7559675" cy="5465763"/>
          </a:xfrm>
        </p:spPr>
        <p:txBody>
          <a:bodyPr/>
          <a:lstStyle/>
          <a:p>
            <a:pPr marL="466725" indent="-466725" eaLnBrk="1" hangingPunct="1"/>
            <a:r>
              <a:rPr lang="en-US" sz="2600" b="1" dirty="0" smtClean="0"/>
              <a:t>Operators</a:t>
            </a:r>
          </a:p>
          <a:p>
            <a:pPr marL="466725" indent="-466725" eaLnBrk="1" hangingPunct="1"/>
            <a:r>
              <a:rPr lang="en-US" sz="2300" b="1" dirty="0" smtClean="0"/>
              <a:t>Examples:</a:t>
            </a:r>
          </a:p>
          <a:p>
            <a:pPr marL="786765" lvl="1" indent="-466725"/>
            <a:r>
              <a:rPr lang="en-US" sz="2000" dirty="0" smtClean="0"/>
              <a:t>Incrementing </a:t>
            </a:r>
            <a:r>
              <a:rPr lang="en-US" sz="2000" i="1" dirty="0" smtClean="0"/>
              <a:t>before</a:t>
            </a:r>
            <a:r>
              <a:rPr lang="en-US" sz="2000" b="1" dirty="0" smtClean="0"/>
              <a:t>  </a:t>
            </a:r>
            <a:r>
              <a:rPr lang="en-US" sz="2000" dirty="0" smtClean="0"/>
              <a:t>the calculated value is used:	x=++n;</a:t>
            </a:r>
          </a:p>
          <a:p>
            <a:pPr marL="786765" lvl="1" indent="-466725"/>
            <a:r>
              <a:rPr lang="en-US" sz="2000" dirty="0" smtClean="0"/>
              <a:t>Incrementing </a:t>
            </a:r>
            <a:r>
              <a:rPr lang="en-US" sz="2000" i="1" dirty="0" smtClean="0"/>
              <a:t>after</a:t>
            </a:r>
            <a:r>
              <a:rPr lang="en-US" sz="2000" b="1" dirty="0" smtClean="0"/>
              <a:t>  </a:t>
            </a:r>
            <a:r>
              <a:rPr lang="en-US" sz="2000" dirty="0" smtClean="0"/>
              <a:t>the calculated value is used:	x=n++;</a:t>
            </a:r>
          </a:p>
          <a:p>
            <a:pPr marL="466725" indent="-466725" eaLnBrk="1" hangingPunct="1"/>
            <a:endParaRPr lang="en-US" sz="2300" dirty="0" smtClean="0"/>
          </a:p>
          <a:p>
            <a:pPr marL="786765" lvl="1" indent="-466725"/>
            <a:r>
              <a:rPr lang="en-US" sz="2000" dirty="0" smtClean="0"/>
              <a:t>++n &amp;&amp; ++</a:t>
            </a:r>
            <a:r>
              <a:rPr lang="en-US" sz="2000" dirty="0" err="1" smtClean="0"/>
              <a:t>i</a:t>
            </a:r>
            <a:endParaRPr lang="en-US" sz="2000" dirty="0" smtClean="0"/>
          </a:p>
          <a:p>
            <a:pPr marL="786765" lvl="1" indent="-466725"/>
            <a:r>
              <a:rPr lang="en-US" sz="2000" dirty="0" smtClean="0">
                <a:solidFill>
                  <a:srgbClr val="FF0000"/>
                </a:solidFill>
              </a:rPr>
              <a:t>If n evaluates to 0, ++</a:t>
            </a:r>
            <a:r>
              <a:rPr lang="en-US" sz="2000" dirty="0" err="1" smtClean="0">
                <a:solidFill>
                  <a:srgbClr val="FF0000"/>
                </a:solidFill>
              </a:rPr>
              <a:t>i</a:t>
            </a:r>
            <a:r>
              <a:rPr lang="en-US" sz="2000" dirty="0" smtClean="0">
                <a:solidFill>
                  <a:srgbClr val="FF0000"/>
                </a:solidFill>
              </a:rPr>
              <a:t> is not executed any more.</a:t>
            </a:r>
          </a:p>
          <a:p>
            <a:pPr marL="466725" indent="-466725" eaLnBrk="1" hangingPunct="1"/>
            <a:endParaRPr lang="en-US" sz="2300" dirty="0" smtClean="0"/>
          </a:p>
          <a:p>
            <a:pPr marL="786765" lvl="1" indent="-466725"/>
            <a:r>
              <a:rPr lang="en-US" sz="2000" dirty="0" smtClean="0"/>
              <a:t>x = ++ (</a:t>
            </a:r>
            <a:r>
              <a:rPr lang="en-US" sz="2000" dirty="0" err="1" smtClean="0"/>
              <a:t>x+y</a:t>
            </a:r>
            <a:r>
              <a:rPr lang="en-US" sz="2000" dirty="0" smtClean="0"/>
              <a:t>); x = 10++		not allowed</a:t>
            </a:r>
          </a:p>
          <a:p>
            <a:pPr marL="466725" indent="-466725" eaLnBrk="1" hangingPunct="1"/>
            <a:endParaRPr lang="en-US" sz="2300" dirty="0" smtClean="0"/>
          </a:p>
        </p:txBody>
      </p:sp>
      <p:sp>
        <p:nvSpPr>
          <p:cNvPr id="778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78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78851" name="Rectangle 3"/>
          <p:cNvSpPr>
            <a:spLocks noGrp="1" noChangeArrowheads="1"/>
          </p:cNvSpPr>
          <p:nvPr>
            <p:ph sz="quarter" idx="1"/>
          </p:nvPr>
        </p:nvSpPr>
        <p:spPr>
          <a:xfrm>
            <a:off x="2071688" y="1412875"/>
            <a:ext cx="7559675" cy="3859213"/>
          </a:xfrm>
        </p:spPr>
        <p:txBody>
          <a:bodyPr/>
          <a:lstStyle/>
          <a:p>
            <a:pPr marL="466725" indent="-466725" eaLnBrk="1" hangingPunct="1"/>
            <a:r>
              <a:rPr lang="en-US" sz="2600" b="1" dirty="0" smtClean="0"/>
              <a:t>Operators</a:t>
            </a:r>
          </a:p>
          <a:p>
            <a:pPr marL="466725" indent="-466725" eaLnBrk="1" hangingPunct="1"/>
            <a:r>
              <a:rPr lang="en-US" sz="2300" b="1" dirty="0" smtClean="0"/>
              <a:t>Examples:</a:t>
            </a:r>
          </a:p>
          <a:p>
            <a:pPr marL="786765" lvl="1" indent="-466725"/>
            <a:r>
              <a:rPr lang="en-US" sz="2000" dirty="0" smtClean="0">
                <a:solidFill>
                  <a:srgbClr val="FF0000"/>
                </a:solidFill>
              </a:rPr>
              <a:t>x = x | MASK;  	 all bits of x which are set in MASK are set</a:t>
            </a:r>
          </a:p>
          <a:p>
            <a:pPr marL="786765" lvl="1" indent="-466725"/>
            <a:endParaRPr lang="en-US" sz="2000" dirty="0" smtClean="0"/>
          </a:p>
          <a:p>
            <a:pPr marL="786765" lvl="1" indent="-466725"/>
            <a:r>
              <a:rPr lang="en-US" sz="2000" dirty="0" smtClean="0"/>
              <a:t>n = ~ n;		negation of bits</a:t>
            </a:r>
          </a:p>
          <a:p>
            <a:pPr marL="786765" lvl="1" indent="-466725"/>
            <a:endParaRPr lang="en-US" sz="2000" dirty="0" smtClean="0"/>
          </a:p>
          <a:p>
            <a:pPr marL="786765" lvl="1" indent="-466725"/>
            <a:r>
              <a:rPr lang="en-US" sz="2000" dirty="0" smtClean="0"/>
              <a:t>res = status &amp; (~1);	clear the bit 0</a:t>
            </a:r>
          </a:p>
          <a:p>
            <a:pPr marL="466725" indent="-466725" eaLnBrk="1" hangingPunct="1"/>
            <a:endParaRPr lang="en-US" sz="2300" dirty="0" smtClean="0"/>
          </a:p>
        </p:txBody>
      </p:sp>
      <p:sp>
        <p:nvSpPr>
          <p:cNvPr id="7885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885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08038" y="468313"/>
            <a:ext cx="8188325" cy="365125"/>
          </a:xfrm>
        </p:spPr>
        <p:txBody>
          <a:bodyPr>
            <a:normAutofit fontScale="90000"/>
          </a:bodyPr>
          <a:lstStyle/>
          <a:p>
            <a:pPr eaLnBrk="1" hangingPunct="1"/>
            <a:r>
              <a:rPr lang="en-US" sz="3200" smtClean="0"/>
              <a:t>ANSI C – Assignment, Expression, Operators</a:t>
            </a:r>
          </a:p>
        </p:txBody>
      </p:sp>
      <p:sp>
        <p:nvSpPr>
          <p:cNvPr id="79875" name="Rectangle 3"/>
          <p:cNvSpPr>
            <a:spLocks noGrp="1" noChangeArrowheads="1"/>
          </p:cNvSpPr>
          <p:nvPr>
            <p:ph sz="quarter" idx="1"/>
          </p:nvPr>
        </p:nvSpPr>
        <p:spPr>
          <a:xfrm>
            <a:off x="2071688" y="1412875"/>
            <a:ext cx="7559675" cy="4224338"/>
          </a:xfrm>
        </p:spPr>
        <p:txBody>
          <a:bodyPr/>
          <a:lstStyle/>
          <a:p>
            <a:pPr marL="466725" indent="-466725" eaLnBrk="1" hangingPunct="1"/>
            <a:r>
              <a:rPr lang="en-US" sz="2600" b="1" dirty="0" smtClean="0"/>
              <a:t>Operators</a:t>
            </a:r>
          </a:p>
          <a:p>
            <a:pPr marL="466725" indent="-466725" eaLnBrk="1" hangingPunct="1">
              <a:buFont typeface="Wingdings" panose="05000000000000000000" pitchFamily="2" charset="2"/>
              <a:buChar char="§"/>
            </a:pPr>
            <a:r>
              <a:rPr lang="en-US" sz="2300" dirty="0" smtClean="0"/>
              <a:t>Increment and decrement operators can be used in prefix or postfix notation. They must not be used for expressions.</a:t>
            </a:r>
          </a:p>
          <a:p>
            <a:pPr marL="466725" indent="-466725" eaLnBrk="1" hangingPunct="1">
              <a:buFont typeface="Wingdings" panose="05000000000000000000" pitchFamily="2" charset="2"/>
              <a:buChar char="l"/>
            </a:pPr>
            <a:endParaRPr lang="en-US" sz="2300" dirty="0" smtClean="0"/>
          </a:p>
          <a:p>
            <a:pPr marL="466725" indent="-466725" eaLnBrk="1" hangingPunct="1">
              <a:buFont typeface="Wingdings" panose="05000000000000000000" pitchFamily="2" charset="2"/>
              <a:buChar char="§"/>
            </a:pPr>
            <a:r>
              <a:rPr lang="en-US" sz="2300" dirty="0" smtClean="0"/>
              <a:t>An increment/decrement of pointers is type specific</a:t>
            </a:r>
          </a:p>
          <a:p>
            <a:pPr marL="466725" indent="-466725" eaLnBrk="1" hangingPunct="1"/>
            <a:r>
              <a:rPr lang="en-US" sz="2300" b="1" dirty="0" smtClean="0"/>
              <a:t>Example:</a:t>
            </a:r>
          </a:p>
          <a:p>
            <a:pPr marL="466725" indent="-466725" eaLnBrk="1" hangingPunct="1">
              <a:buFont typeface="Wingdings" panose="05000000000000000000" pitchFamily="2" charset="2"/>
              <a:buNone/>
            </a:pPr>
            <a:r>
              <a:rPr lang="en-US" sz="2300" dirty="0" smtClean="0"/>
              <a:t>		</a:t>
            </a:r>
            <a:r>
              <a:rPr lang="en-US" sz="2300" dirty="0" smtClean="0">
                <a:latin typeface="Symbol;Arial;Courier"/>
              </a:rPr>
              <a:t>long *</a:t>
            </a:r>
            <a:r>
              <a:rPr lang="en-US" sz="2300" dirty="0" err="1" smtClean="0">
                <a:latin typeface="Symbol;Arial;Courier"/>
              </a:rPr>
              <a:t>i_ptr</a:t>
            </a:r>
            <a:r>
              <a:rPr lang="en-US" sz="2300" dirty="0" smtClean="0">
                <a:latin typeface="Symbol;Arial;Courier"/>
              </a:rPr>
              <a:t> = 0x100;</a:t>
            </a:r>
          </a:p>
          <a:p>
            <a:pPr marL="466725" indent="-466725" eaLnBrk="1" hangingPunct="1">
              <a:buFont typeface="Wingdings" panose="05000000000000000000" pitchFamily="2" charset="2"/>
              <a:buNone/>
            </a:pPr>
            <a:r>
              <a:rPr lang="en-US" sz="2300" dirty="0" smtClean="0"/>
              <a:t>		</a:t>
            </a:r>
            <a:r>
              <a:rPr lang="en-US" sz="2300" dirty="0" err="1" smtClean="0">
                <a:latin typeface="Symbol;Arial;Courier"/>
              </a:rPr>
              <a:t>i_ptr</a:t>
            </a:r>
            <a:r>
              <a:rPr lang="en-US" sz="2300" dirty="0" smtClean="0">
                <a:latin typeface="Symbol;Arial;Courier"/>
              </a:rPr>
              <a:t>++; // </a:t>
            </a:r>
            <a:r>
              <a:rPr lang="en-US" sz="2300" dirty="0" err="1" smtClean="0">
                <a:latin typeface="Symbol;Arial;Courier"/>
              </a:rPr>
              <a:t>i_ptr</a:t>
            </a:r>
            <a:r>
              <a:rPr lang="en-US" sz="2300" dirty="0" smtClean="0">
                <a:latin typeface="Symbol;Arial;Courier"/>
              </a:rPr>
              <a:t> points to 0x104</a:t>
            </a:r>
          </a:p>
          <a:p>
            <a:pPr marL="466725" indent="-466725" eaLnBrk="1" hangingPunct="1"/>
            <a:endParaRPr lang="en-US" sz="2300" dirty="0" smtClean="0"/>
          </a:p>
        </p:txBody>
      </p:sp>
      <p:sp>
        <p:nvSpPr>
          <p:cNvPr id="7987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987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22350" y="468313"/>
            <a:ext cx="7974013" cy="365125"/>
          </a:xfrm>
        </p:spPr>
        <p:txBody>
          <a:bodyPr>
            <a:normAutofit fontScale="90000"/>
          </a:bodyPr>
          <a:lstStyle/>
          <a:p>
            <a:pPr eaLnBrk="1" hangingPunct="1"/>
            <a:r>
              <a:rPr lang="en-US" sz="3200" smtClean="0"/>
              <a:t>ANSI C – Assignment, Expression, Operators</a:t>
            </a:r>
          </a:p>
        </p:txBody>
      </p:sp>
      <p:sp>
        <p:nvSpPr>
          <p:cNvPr id="80899" name="Rectangle 3"/>
          <p:cNvSpPr>
            <a:spLocks noGrp="1" noChangeArrowheads="1"/>
          </p:cNvSpPr>
          <p:nvPr>
            <p:ph sz="quarter" idx="1"/>
          </p:nvPr>
        </p:nvSpPr>
        <p:spPr>
          <a:xfrm>
            <a:off x="2071688" y="1412875"/>
            <a:ext cx="7559675" cy="4371975"/>
          </a:xfrm>
        </p:spPr>
        <p:txBody>
          <a:bodyPr/>
          <a:lstStyle/>
          <a:p>
            <a:pPr marL="466725" indent="-466725" eaLnBrk="1" hangingPunct="1"/>
            <a:r>
              <a:rPr lang="en-US" sz="2600" b="1" dirty="0" smtClean="0"/>
              <a:t>Operators</a:t>
            </a:r>
          </a:p>
          <a:p>
            <a:pPr marL="466725" indent="-466725" eaLnBrk="1" hangingPunct="1">
              <a:buFont typeface="Wingdings" panose="05000000000000000000" pitchFamily="2" charset="2"/>
              <a:buChar char="§"/>
            </a:pPr>
            <a:r>
              <a:rPr lang="en-US" sz="2300" dirty="0" smtClean="0"/>
              <a:t>The order of unary operations is important as this may affect the result. </a:t>
            </a:r>
          </a:p>
          <a:p>
            <a:pPr marL="466725" indent="-466725" eaLnBrk="1" hangingPunct="1"/>
            <a:r>
              <a:rPr lang="en-US" sz="2300" b="1" dirty="0" smtClean="0"/>
              <a:t>Example:</a:t>
            </a:r>
            <a:r>
              <a:rPr lang="en-US" sz="2300" dirty="0" smtClean="0"/>
              <a:t>	</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unsigned char a = 0x7f;	</a:t>
            </a:r>
            <a:r>
              <a:rPr lang="en-US" sz="2300" dirty="0" smtClean="0"/>
              <a:t>  		</a:t>
            </a:r>
            <a:r>
              <a:rPr lang="en-US" sz="2300" dirty="0" smtClean="0">
                <a:latin typeface="Arial;Symbol;Courier"/>
              </a:rPr>
              <a:t>unsigned </a:t>
            </a:r>
            <a:r>
              <a:rPr lang="en-US" sz="2300" dirty="0" err="1" smtClean="0">
                <a:latin typeface="Arial;Symbol;Courier"/>
              </a:rPr>
              <a:t>int</a:t>
            </a:r>
            <a:r>
              <a:rPr lang="en-US" sz="2300" dirty="0" smtClean="0">
                <a:latin typeface="Arial;Symbol;Courier"/>
              </a:rPr>
              <a:t> b1, b2;</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b1 = (unsigned </a:t>
            </a:r>
            <a:r>
              <a:rPr lang="en-US" sz="2300" dirty="0" err="1" smtClean="0">
                <a:latin typeface="Arial;Symbol;Courier"/>
              </a:rPr>
              <a:t>int</a:t>
            </a:r>
            <a:r>
              <a:rPr lang="en-US" sz="2300" dirty="0" smtClean="0">
                <a:latin typeface="Arial;Symbol;Courier"/>
              </a:rPr>
              <a:t>)~a; // b1 = 0x0080;</a:t>
            </a:r>
          </a:p>
          <a:p>
            <a:pPr marL="466725" indent="-466725" eaLnBrk="1" hangingPunct="1">
              <a:buFont typeface="Wingdings" panose="05000000000000000000" pitchFamily="2" charset="2"/>
              <a:buNone/>
            </a:pPr>
            <a:r>
              <a:rPr lang="en-US" sz="2300" dirty="0" smtClean="0"/>
              <a:t>  		</a:t>
            </a:r>
            <a:r>
              <a:rPr lang="en-US" sz="2300" dirty="0" smtClean="0">
                <a:latin typeface="Arial;Symbol;Courier"/>
              </a:rPr>
              <a:t>b2 = ~(unsigned </a:t>
            </a:r>
            <a:r>
              <a:rPr lang="en-US" sz="2300" dirty="0" err="1" smtClean="0">
                <a:latin typeface="Arial;Symbol;Courier"/>
              </a:rPr>
              <a:t>int</a:t>
            </a:r>
            <a:r>
              <a:rPr lang="en-US" sz="2300" dirty="0" smtClean="0">
                <a:latin typeface="Arial;Symbol;Courier"/>
              </a:rPr>
              <a:t>)a; // b2 = 0xff80;</a:t>
            </a:r>
            <a:endParaRPr lang="en-US" sz="2300" dirty="0" smtClean="0"/>
          </a:p>
          <a:p>
            <a:pPr marL="466725" indent="-466725" eaLnBrk="1" hangingPunct="1"/>
            <a:endParaRPr lang="en-US" sz="2300" dirty="0" smtClean="0">
              <a:latin typeface="Symbol;Arial;Courier"/>
            </a:endParaRPr>
          </a:p>
          <a:p>
            <a:pPr marL="466725" indent="-466725" eaLnBrk="1" hangingPunct="1"/>
            <a:endParaRPr lang="en-US" sz="2300" b="1" dirty="0" smtClean="0"/>
          </a:p>
        </p:txBody>
      </p:sp>
      <p:sp>
        <p:nvSpPr>
          <p:cNvPr id="8090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090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81923" name="Rectangle 3"/>
          <p:cNvSpPr>
            <a:spLocks noGrp="1" noChangeArrowheads="1"/>
          </p:cNvSpPr>
          <p:nvPr>
            <p:ph sz="quarter" idx="1"/>
          </p:nvPr>
        </p:nvSpPr>
        <p:spPr>
          <a:xfrm>
            <a:off x="2071688" y="1412875"/>
            <a:ext cx="7559675" cy="4298950"/>
          </a:xfrm>
        </p:spPr>
        <p:txBody>
          <a:bodyPr/>
          <a:lstStyle/>
          <a:p>
            <a:pPr marL="466725" indent="-466725" eaLnBrk="1" hangingPunct="1"/>
            <a:r>
              <a:rPr lang="en-US" sz="2600" b="1" smtClean="0"/>
              <a:t>Operators</a:t>
            </a:r>
          </a:p>
          <a:p>
            <a:pPr marL="466725" indent="-466725" eaLnBrk="1" hangingPunct="1">
              <a:buFont typeface="Wingdings" panose="05000000000000000000" pitchFamily="2" charset="2"/>
              <a:buChar char="§"/>
            </a:pPr>
            <a:r>
              <a:rPr lang="en-US" sz="2300" smtClean="0"/>
              <a:t>The modulo operation works for integer-by-integer divisions only. It returns the integer remainder.</a:t>
            </a:r>
          </a:p>
          <a:p>
            <a:pPr marL="466725" indent="-466725" eaLnBrk="1" hangingPunct="1">
              <a:buFont typeface="Wingdings" panose="05000000000000000000" pitchFamily="2" charset="2"/>
              <a:buChar char="§"/>
            </a:pPr>
            <a:r>
              <a:rPr lang="en-US" sz="2300" smtClean="0"/>
              <a:t>Instead of the conditional operator, an if-...construct should be used, </a:t>
            </a:r>
          </a:p>
          <a:p>
            <a:pPr marL="466725" indent="-466725" eaLnBrk="1" hangingPunct="1"/>
            <a:r>
              <a:rPr lang="en-US" sz="2300" b="1" smtClean="0"/>
              <a:t>Example:</a:t>
            </a:r>
          </a:p>
          <a:p>
            <a:pPr marL="466725" indent="-466725" eaLnBrk="1" hangingPunct="1">
              <a:buFont typeface="Wingdings" panose="05000000000000000000" pitchFamily="2" charset="2"/>
              <a:buNone/>
            </a:pPr>
            <a:r>
              <a:rPr lang="en-US" sz="2300" smtClean="0">
                <a:latin typeface="Symbol;Arial;Courier"/>
              </a:rPr>
              <a:t>		x = (a ? 1 : 0);		</a:t>
            </a:r>
            <a:r>
              <a:rPr lang="en-US" sz="2300" smtClean="0"/>
              <a:t>should be replaced by	</a:t>
            </a:r>
          </a:p>
          <a:p>
            <a:pPr marL="466725" indent="-466725" eaLnBrk="1" hangingPunct="1">
              <a:buFont typeface="Wingdings" panose="05000000000000000000" pitchFamily="2" charset="2"/>
              <a:buNone/>
            </a:pPr>
            <a:r>
              <a:rPr lang="en-US" sz="2300" smtClean="0"/>
              <a:t>		</a:t>
            </a:r>
            <a:r>
              <a:rPr lang="en-US" sz="2300" smtClean="0">
                <a:latin typeface="Symbol;Arial;Courier"/>
              </a:rPr>
              <a:t>if (a) x=1;</a:t>
            </a:r>
          </a:p>
          <a:p>
            <a:pPr marL="466725" indent="-466725" eaLnBrk="1" hangingPunct="1">
              <a:buFont typeface="Wingdings" panose="05000000000000000000" pitchFamily="2" charset="2"/>
              <a:buNone/>
            </a:pPr>
            <a:r>
              <a:rPr lang="en-US" sz="2300" smtClean="0">
                <a:latin typeface="Symbol;Arial;Courier"/>
              </a:rPr>
              <a:t>		else x=0;</a:t>
            </a:r>
          </a:p>
          <a:p>
            <a:pPr marL="466725" indent="-466725" eaLnBrk="1" hangingPunct="1"/>
            <a:endParaRPr lang="en-US" sz="2300" b="1" smtClean="0"/>
          </a:p>
        </p:txBody>
      </p:sp>
      <p:sp>
        <p:nvSpPr>
          <p:cNvPr id="8192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192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79475" y="468313"/>
            <a:ext cx="8116888" cy="365125"/>
          </a:xfrm>
        </p:spPr>
        <p:txBody>
          <a:bodyPr>
            <a:normAutofit fontScale="90000"/>
          </a:bodyPr>
          <a:lstStyle/>
          <a:p>
            <a:pPr eaLnBrk="1" hangingPunct="1"/>
            <a:r>
              <a:rPr lang="en-US" sz="3200" smtClean="0"/>
              <a:t>ANSI C – Assignment, Expression, Operators</a:t>
            </a:r>
          </a:p>
        </p:txBody>
      </p:sp>
      <p:sp>
        <p:nvSpPr>
          <p:cNvPr id="82947" name="Rectangle 3"/>
          <p:cNvSpPr>
            <a:spLocks noGrp="1" noChangeArrowheads="1"/>
          </p:cNvSpPr>
          <p:nvPr>
            <p:ph sz="quarter" idx="1"/>
          </p:nvPr>
        </p:nvSpPr>
        <p:spPr>
          <a:xfrm>
            <a:off x="2071688" y="1412875"/>
            <a:ext cx="7559675" cy="5268913"/>
          </a:xfrm>
        </p:spPr>
        <p:txBody>
          <a:bodyPr/>
          <a:lstStyle/>
          <a:p>
            <a:pPr marL="466725" indent="-466725" eaLnBrk="1" hangingPunct="1"/>
            <a:r>
              <a:rPr lang="en-US" sz="2600" b="1" smtClean="0"/>
              <a:t>Logical expressions</a:t>
            </a:r>
          </a:p>
          <a:p>
            <a:pPr marL="466725" indent="-466725" eaLnBrk="1" hangingPunct="1">
              <a:buFont typeface="Wingdings" panose="05000000000000000000" pitchFamily="2" charset="2"/>
              <a:buChar char="§"/>
            </a:pPr>
            <a:r>
              <a:rPr lang="en-US" sz="2300" smtClean="0"/>
              <a:t>It is rare for logical values to be stored in variables</a:t>
            </a:r>
          </a:p>
          <a:p>
            <a:pPr marL="466725" indent="-466725" eaLnBrk="1" hangingPunct="1">
              <a:buFont typeface="Wingdings" panose="05000000000000000000" pitchFamily="2" charset="2"/>
              <a:buChar char="§"/>
            </a:pPr>
            <a:r>
              <a:rPr lang="en-US" sz="2300" smtClean="0"/>
              <a:t>They are usually generated as required by comparing two numeric values</a:t>
            </a:r>
          </a:p>
          <a:p>
            <a:pPr marL="466725" indent="-466725" eaLnBrk="1" hangingPunct="1">
              <a:buFont typeface="Wingdings" panose="05000000000000000000" pitchFamily="2" charset="2"/>
              <a:buChar char="§"/>
            </a:pPr>
            <a:r>
              <a:rPr lang="en-US" sz="2300" smtClean="0"/>
              <a:t>they are evaluated from the left to the right</a:t>
            </a:r>
          </a:p>
          <a:p>
            <a:pPr marL="466725" indent="-466725" eaLnBrk="1" hangingPunct="1">
              <a:buFont typeface="Wingdings" panose="05000000000000000000" pitchFamily="2" charset="2"/>
              <a:buChar char="§"/>
            </a:pPr>
            <a:r>
              <a:rPr lang="en-US" sz="2300" smtClean="0"/>
              <a:t>in order to reduce calculation time, put to the first place the most unlike condition in an </a:t>
            </a:r>
            <a:r>
              <a:rPr lang="en-US" sz="2300" b="1" smtClean="0"/>
              <a:t>AND </a:t>
            </a:r>
            <a:r>
              <a:rPr lang="en-US" sz="2300" smtClean="0"/>
              <a:t>connection (&amp;&amp;) and the most probable condition in an </a:t>
            </a:r>
            <a:r>
              <a:rPr lang="en-US" sz="2300" b="1" smtClean="0"/>
              <a:t>OR </a:t>
            </a:r>
            <a:r>
              <a:rPr lang="en-US" sz="2300" smtClean="0"/>
              <a:t>connection (||).</a:t>
            </a:r>
          </a:p>
          <a:p>
            <a:pPr marL="466725" indent="-466725" eaLnBrk="1" hangingPunct="1">
              <a:buFont typeface="Wingdings" panose="05000000000000000000" pitchFamily="2" charset="2"/>
              <a:buChar char="l"/>
            </a:pPr>
            <a:endParaRPr lang="en-US" sz="2300" smtClean="0"/>
          </a:p>
          <a:p>
            <a:pPr marL="466725" indent="-466725" eaLnBrk="1" hangingPunct="1">
              <a:buFont typeface="Wingdings" panose="05000000000000000000" pitchFamily="2" charset="2"/>
              <a:buChar char="l"/>
            </a:pPr>
            <a:endParaRPr lang="en-US" sz="2300" smtClean="0"/>
          </a:p>
        </p:txBody>
      </p:sp>
      <p:sp>
        <p:nvSpPr>
          <p:cNvPr id="8294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294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3971" name="Rectangle 3"/>
          <p:cNvSpPr>
            <a:spLocks noGrp="1" noChangeArrowheads="1"/>
          </p:cNvSpPr>
          <p:nvPr>
            <p:ph sz="quarter" idx="1"/>
          </p:nvPr>
        </p:nvSpPr>
        <p:spPr>
          <a:xfrm>
            <a:off x="2071688" y="1357313"/>
            <a:ext cx="7559675" cy="4954587"/>
          </a:xfrm>
        </p:spPr>
        <p:txBody>
          <a:bodyPr/>
          <a:lstStyle/>
          <a:p>
            <a:pPr marL="466725" indent="-466725" eaLnBrk="1" hangingPunct="1"/>
            <a:r>
              <a:rPr lang="en-US" sz="2600" b="1" smtClean="0"/>
              <a:t>Sequences</a:t>
            </a:r>
          </a:p>
          <a:p>
            <a:pPr marL="466725" indent="-466725" eaLnBrk="1" hangingPunct="1">
              <a:buFont typeface="Wingdings" panose="05000000000000000000" pitchFamily="2" charset="2"/>
              <a:buChar char="§"/>
            </a:pPr>
            <a:r>
              <a:rPr lang="en-US" sz="2300" smtClean="0"/>
              <a:t>Single Branching: The “if“-Statement</a:t>
            </a:r>
          </a:p>
          <a:p>
            <a:pPr marL="466725" indent="-466725" eaLnBrk="1" hangingPunct="1">
              <a:buFont typeface="Wingdings" panose="05000000000000000000" pitchFamily="2" charset="2"/>
              <a:buChar char="§"/>
            </a:pPr>
            <a:r>
              <a:rPr lang="en-US" sz="2300" smtClean="0"/>
              <a:t>Double Branching: The “if-else“-Statement</a:t>
            </a:r>
          </a:p>
          <a:p>
            <a:pPr marL="466725" indent="-466725" eaLnBrk="1" hangingPunct="1">
              <a:buFont typeface="Wingdings" panose="05000000000000000000" pitchFamily="2" charset="2"/>
              <a:buChar char="§"/>
            </a:pPr>
            <a:r>
              <a:rPr lang="en-US" sz="2300" smtClean="0"/>
              <a:t>Multiple Branching: The “switch - case“-Statement</a:t>
            </a:r>
          </a:p>
          <a:p>
            <a:pPr marL="466725" indent="-466725" eaLnBrk="1" hangingPunct="1">
              <a:buFont typeface="Wingdings" panose="05000000000000000000" pitchFamily="2" charset="2"/>
              <a:buChar char="§"/>
            </a:pPr>
            <a:r>
              <a:rPr lang="en-US" sz="2300" smtClean="0"/>
              <a:t>Loop with Testing in the Beginning: The “while“-Statement</a:t>
            </a:r>
          </a:p>
          <a:p>
            <a:pPr marL="466725" indent="-466725" eaLnBrk="1" hangingPunct="1">
              <a:buFont typeface="Wingdings" panose="05000000000000000000" pitchFamily="2" charset="2"/>
              <a:buChar char="§"/>
            </a:pPr>
            <a:r>
              <a:rPr lang="en-US" sz="2300" smtClean="0"/>
              <a:t>Indexed Loop with Testing in the Beginning: The “for“-Statement</a:t>
            </a:r>
          </a:p>
          <a:p>
            <a:pPr marL="466725" indent="-466725" eaLnBrk="1" hangingPunct="1">
              <a:buFont typeface="Wingdings" panose="05000000000000000000" pitchFamily="2" charset="2"/>
              <a:buChar char="§"/>
            </a:pPr>
            <a:r>
              <a:rPr lang="en-US" sz="2300" smtClean="0"/>
              <a:t>Loop with Testing in the End: The “do - while“-Statement</a:t>
            </a:r>
          </a:p>
          <a:p>
            <a:pPr marL="466725" indent="-466725" eaLnBrk="1" hangingPunct="1">
              <a:buFont typeface="Wingdings" panose="05000000000000000000" pitchFamily="2" charset="2"/>
              <a:buChar char="§"/>
            </a:pPr>
            <a:r>
              <a:rPr lang="en-US" sz="2300" smtClean="0"/>
              <a:t>Other Program Flow Statements:</a:t>
            </a:r>
            <a:r>
              <a:rPr lang="en-US" sz="2300" i="1" smtClean="0"/>
              <a:t> </a:t>
            </a:r>
            <a:r>
              <a:rPr lang="en-US" sz="2300" smtClean="0"/>
              <a:t>continue, break, goto</a:t>
            </a:r>
          </a:p>
        </p:txBody>
      </p:sp>
      <p:sp>
        <p:nvSpPr>
          <p:cNvPr id="8397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397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dirty="0"/>
              <a:t>ANSI C – Identifiers</a:t>
            </a:r>
          </a:p>
        </p:txBody>
      </p:sp>
      <p:sp>
        <p:nvSpPr>
          <p:cNvPr id="19459" name="Rectangle 3"/>
          <p:cNvSpPr>
            <a:spLocks noGrp="1" noChangeArrowheads="1"/>
          </p:cNvSpPr>
          <p:nvPr>
            <p:ph sz="quarter" idx="1"/>
          </p:nvPr>
        </p:nvSpPr>
        <p:spPr>
          <a:xfrm>
            <a:off x="2071688" y="1412875"/>
            <a:ext cx="7523162" cy="4529138"/>
          </a:xfrm>
        </p:spPr>
        <p:txBody>
          <a:bodyPr/>
          <a:lstStyle/>
          <a:p>
            <a:pPr eaLnBrk="1" hangingPunct="1"/>
            <a:r>
              <a:rPr lang="en-US" sz="2400" dirty="0" smtClean="0">
                <a:solidFill>
                  <a:srgbClr val="FF0000"/>
                </a:solidFill>
              </a:rPr>
              <a:t>The compiler allocates memory for all identifiers</a:t>
            </a:r>
          </a:p>
          <a:p>
            <a:pPr eaLnBrk="1" hangingPunct="1"/>
            <a:r>
              <a:rPr lang="en-US" sz="2400" dirty="0" smtClean="0"/>
              <a:t>As the compiler reads a program, it records all identifier names in a symbol table. </a:t>
            </a:r>
          </a:p>
          <a:p>
            <a:pPr eaLnBrk="1" hangingPunct="1"/>
            <a:r>
              <a:rPr lang="en-US" sz="2400" dirty="0" smtClean="0"/>
              <a:t>The compiler uses the symbol table internally as a reference to keep track of the identifiers: name, type and the location in memory</a:t>
            </a:r>
          </a:p>
          <a:p>
            <a:pPr eaLnBrk="1" hangingPunct="1"/>
            <a:r>
              <a:rPr lang="en-US" sz="2400" dirty="0" smtClean="0"/>
              <a:t>When the compiler finishes translating a program into machine language, it will have replaced all the identifier names used in the program with instructions that refer to the memory addresses associated with these identifiers</a:t>
            </a:r>
            <a:endParaRPr lang="en-US" sz="2300" dirty="0" smtClean="0"/>
          </a:p>
          <a:p>
            <a:pPr eaLnBrk="1" hangingPunct="1"/>
            <a:endParaRPr lang="en-US" sz="2300" dirty="0" smtClean="0"/>
          </a:p>
        </p:txBody>
      </p:sp>
      <p:sp>
        <p:nvSpPr>
          <p:cNvPr id="19460"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9461"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4995" name="Rectangle 3"/>
          <p:cNvSpPr>
            <a:spLocks noGrp="1" noChangeArrowheads="1"/>
          </p:cNvSpPr>
          <p:nvPr>
            <p:ph sz="quarter" idx="1"/>
          </p:nvPr>
        </p:nvSpPr>
        <p:spPr>
          <a:xfrm>
            <a:off x="2071688" y="1412875"/>
            <a:ext cx="7559675" cy="3651250"/>
          </a:xfrm>
        </p:spPr>
        <p:txBody>
          <a:bodyPr/>
          <a:lstStyle/>
          <a:p>
            <a:pPr marL="466725" indent="-466725" eaLnBrk="1" hangingPunct="1"/>
            <a:r>
              <a:rPr lang="en-US" sz="2600" b="1" dirty="0" smtClean="0"/>
              <a:t>Single Branching: The “if“-Statement		</a:t>
            </a:r>
          </a:p>
          <a:p>
            <a:pPr marL="0" indent="0" eaLnBrk="1" hangingPunct="1">
              <a:buNone/>
            </a:pPr>
            <a:r>
              <a:rPr lang="en-US" sz="2300" dirty="0" smtClean="0"/>
              <a:t>	if</a:t>
            </a:r>
            <a:r>
              <a:rPr lang="en-US" sz="2300" i="1" dirty="0" smtClean="0"/>
              <a:t> ( expression )</a:t>
            </a:r>
          </a:p>
          <a:p>
            <a:pPr marL="466725" indent="-466725" eaLnBrk="1" hangingPunct="1">
              <a:buFont typeface="Wingdings" panose="05000000000000000000" pitchFamily="2" charset="2"/>
              <a:buNone/>
            </a:pPr>
            <a:r>
              <a:rPr lang="en-US" sz="2300" i="1" dirty="0" smtClean="0"/>
              <a:t>			sequence</a:t>
            </a:r>
          </a:p>
          <a:p>
            <a:pPr marL="466725" indent="-466725" eaLnBrk="1" hangingPunct="1">
              <a:buFont typeface="Wingdings" panose="05000000000000000000" pitchFamily="2" charset="2"/>
              <a:buChar char="§"/>
            </a:pPr>
            <a:r>
              <a:rPr lang="en-US" sz="2300" dirty="0" smtClean="0"/>
              <a:t>Only if the </a:t>
            </a:r>
            <a:r>
              <a:rPr lang="en-US" sz="2300" dirty="0" err="1" smtClean="0"/>
              <a:t>boolean</a:t>
            </a:r>
            <a:r>
              <a:rPr lang="en-US" sz="2300" dirty="0" smtClean="0"/>
              <a:t> </a:t>
            </a:r>
            <a:r>
              <a:rPr lang="en-US" sz="2300" b="1" dirty="0" smtClean="0"/>
              <a:t>expression </a:t>
            </a:r>
            <a:r>
              <a:rPr lang="en-US" sz="2300" dirty="0" smtClean="0"/>
              <a:t>in parenthesis evaluates to logical TRUE, the </a:t>
            </a:r>
            <a:r>
              <a:rPr lang="en-US" sz="2300" b="1" dirty="0" smtClean="0"/>
              <a:t>sequence </a:t>
            </a:r>
            <a:r>
              <a:rPr lang="en-US" sz="2300" dirty="0" smtClean="0"/>
              <a:t>will be executed</a:t>
            </a:r>
          </a:p>
          <a:p>
            <a:pPr marL="466725" indent="-466725" eaLnBrk="1" hangingPunct="1">
              <a:buFont typeface="Wingdings" panose="05000000000000000000" pitchFamily="2" charset="2"/>
              <a:buChar char="§"/>
            </a:pPr>
            <a:r>
              <a:rPr lang="en-US" sz="2300" dirty="0" smtClean="0"/>
              <a:t>To compare an </a:t>
            </a:r>
            <a:r>
              <a:rPr lang="en-US" sz="2300" i="1" dirty="0" smtClean="0"/>
              <a:t>unsigned </a:t>
            </a:r>
            <a:r>
              <a:rPr lang="en-US" sz="2300" i="1" dirty="0" err="1" smtClean="0"/>
              <a:t>int</a:t>
            </a:r>
            <a:r>
              <a:rPr lang="en-US" sz="2300" i="1" dirty="0" smtClean="0"/>
              <a:t> </a:t>
            </a:r>
            <a:r>
              <a:rPr lang="en-US" sz="2300" dirty="0" smtClean="0"/>
              <a:t>variable with unlike 0 the following syntax should be preferred : </a:t>
            </a:r>
          </a:p>
          <a:p>
            <a:pPr marL="466725" indent="-466725" algn="ctr" eaLnBrk="1" hangingPunct="1">
              <a:buFont typeface="Wingdings" panose="05000000000000000000" pitchFamily="2" charset="2"/>
              <a:buNone/>
            </a:pPr>
            <a:r>
              <a:rPr lang="en-US" sz="2300" i="1" dirty="0" smtClean="0">
                <a:solidFill>
                  <a:srgbClr val="0070C0"/>
                </a:solidFill>
                <a:latin typeface="Times New Roman;Times New Roman"/>
              </a:rPr>
              <a:t>if (</a:t>
            </a:r>
            <a:r>
              <a:rPr lang="en-US" sz="2300" i="1" dirty="0" err="1" smtClean="0">
                <a:solidFill>
                  <a:srgbClr val="0070C0"/>
                </a:solidFill>
                <a:latin typeface="Times New Roman;Times New Roman"/>
              </a:rPr>
              <a:t>var</a:t>
            </a:r>
            <a:r>
              <a:rPr lang="en-US" sz="2300" i="1" dirty="0" smtClean="0">
                <a:solidFill>
                  <a:srgbClr val="0070C0"/>
                </a:solidFill>
                <a:latin typeface="Times New Roman;Times New Roman"/>
              </a:rPr>
              <a:t> != 0) </a:t>
            </a:r>
            <a:r>
              <a:rPr lang="en-US" sz="2300" dirty="0" smtClean="0"/>
              <a:t>or </a:t>
            </a:r>
            <a:r>
              <a:rPr lang="en-US" sz="2300" i="1" dirty="0" smtClean="0">
                <a:solidFill>
                  <a:srgbClr val="0070C0"/>
                </a:solidFill>
                <a:latin typeface="Times New Roman;Times New Roman"/>
              </a:rPr>
              <a:t>if (</a:t>
            </a:r>
            <a:r>
              <a:rPr lang="en-US" sz="2300" i="1" dirty="0" err="1" smtClean="0">
                <a:solidFill>
                  <a:srgbClr val="0070C0"/>
                </a:solidFill>
                <a:latin typeface="Times New Roman;Times New Roman"/>
              </a:rPr>
              <a:t>var</a:t>
            </a:r>
            <a:r>
              <a:rPr lang="en-US" sz="2300" i="1" dirty="0" smtClean="0">
                <a:solidFill>
                  <a:srgbClr val="0070C0"/>
                </a:solidFill>
                <a:latin typeface="Times New Roman;Times New Roman"/>
              </a:rPr>
              <a:t>) </a:t>
            </a:r>
            <a:r>
              <a:rPr lang="en-US" sz="2300" dirty="0" smtClean="0">
                <a:solidFill>
                  <a:srgbClr val="FF0000"/>
                </a:solidFill>
              </a:rPr>
              <a:t>instead of </a:t>
            </a:r>
            <a:r>
              <a:rPr lang="en-US" sz="2300" dirty="0" smtClean="0">
                <a:solidFill>
                  <a:srgbClr val="FF0000"/>
                </a:solidFill>
                <a:latin typeface="Times New Roman;Times New Roman"/>
              </a:rPr>
              <a:t>if (</a:t>
            </a:r>
            <a:r>
              <a:rPr lang="en-US" sz="2300" dirty="0" err="1" smtClean="0">
                <a:solidFill>
                  <a:srgbClr val="FF0000"/>
                </a:solidFill>
                <a:latin typeface="Times New Roman;Times New Roman"/>
              </a:rPr>
              <a:t>var</a:t>
            </a:r>
            <a:r>
              <a:rPr lang="en-US" sz="2300" dirty="0" smtClean="0">
                <a:solidFill>
                  <a:srgbClr val="FF0000"/>
                </a:solidFill>
                <a:latin typeface="Times New Roman;Times New Roman"/>
              </a:rPr>
              <a:t>&gt;0)</a:t>
            </a:r>
            <a:endParaRPr lang="en-US" sz="2300" dirty="0" smtClean="0">
              <a:solidFill>
                <a:srgbClr val="FF0000"/>
              </a:solidFill>
            </a:endParaRPr>
          </a:p>
        </p:txBody>
      </p:sp>
      <p:sp>
        <p:nvSpPr>
          <p:cNvPr id="8499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499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6019" name="Rectangle 3"/>
          <p:cNvSpPr>
            <a:spLocks noGrp="1" noChangeArrowheads="1"/>
          </p:cNvSpPr>
          <p:nvPr>
            <p:ph sz="quarter" idx="1"/>
          </p:nvPr>
        </p:nvSpPr>
        <p:spPr>
          <a:xfrm>
            <a:off x="2071688" y="1412875"/>
            <a:ext cx="7559675" cy="4089400"/>
          </a:xfrm>
        </p:spPr>
        <p:txBody>
          <a:bodyPr>
            <a:normAutofit fontScale="92500" lnSpcReduction="10000"/>
          </a:bodyPr>
          <a:lstStyle/>
          <a:p>
            <a:pPr marL="466725" indent="-466725" eaLnBrk="1" hangingPunct="1"/>
            <a:r>
              <a:rPr lang="en-US" sz="2300" b="1" smtClean="0"/>
              <a:t>Double Branching: The “if-else“-Statement</a:t>
            </a:r>
          </a:p>
          <a:p>
            <a:pPr marL="466725" indent="-466725" eaLnBrk="1" hangingPunct="1">
              <a:buFont typeface="Wingdings" panose="05000000000000000000" pitchFamily="2" charset="2"/>
              <a:buNone/>
            </a:pPr>
            <a:r>
              <a:rPr lang="en-US" sz="2300" smtClean="0"/>
              <a:t>		</a:t>
            </a:r>
            <a:r>
              <a:rPr lang="en-US" sz="2000" smtClean="0"/>
              <a:t>if</a:t>
            </a:r>
            <a:r>
              <a:rPr lang="en-US" sz="2000" i="1" smtClean="0"/>
              <a:t> </a:t>
            </a:r>
            <a:r>
              <a:rPr lang="en-US" sz="2000" smtClean="0"/>
              <a:t>(</a:t>
            </a:r>
            <a:r>
              <a:rPr lang="en-US" sz="2000" i="1" smtClean="0"/>
              <a:t> expression </a:t>
            </a:r>
            <a:r>
              <a:rPr lang="en-US" sz="2000" smtClean="0"/>
              <a:t>)</a:t>
            </a:r>
            <a:endParaRPr lang="en-US" sz="2000" i="1" smtClean="0"/>
          </a:p>
          <a:p>
            <a:pPr marL="466725" indent="-466725" eaLnBrk="1" hangingPunct="1">
              <a:buFont typeface="Wingdings" panose="05000000000000000000" pitchFamily="2" charset="2"/>
              <a:buNone/>
            </a:pPr>
            <a:r>
              <a:rPr lang="en-US" sz="2000" i="1" smtClean="0"/>
              <a:t>			sequence_1</a:t>
            </a:r>
          </a:p>
          <a:p>
            <a:pPr marL="466725" indent="-466725" eaLnBrk="1" hangingPunct="1">
              <a:buFont typeface="Wingdings" panose="05000000000000000000" pitchFamily="2" charset="2"/>
              <a:buNone/>
            </a:pPr>
            <a:r>
              <a:rPr lang="en-US" sz="2000" smtClean="0"/>
              <a:t>		else</a:t>
            </a:r>
            <a:endParaRPr lang="en-US" sz="2000" i="1" smtClean="0"/>
          </a:p>
          <a:p>
            <a:pPr marL="466725" indent="-466725" eaLnBrk="1" hangingPunct="1">
              <a:buFont typeface="Wingdings" panose="05000000000000000000" pitchFamily="2" charset="2"/>
              <a:buNone/>
            </a:pPr>
            <a:r>
              <a:rPr lang="en-US" sz="2000" i="1" smtClean="0"/>
              <a:t>			sequence_2</a:t>
            </a:r>
          </a:p>
          <a:p>
            <a:pPr marL="466725" indent="-466725" eaLnBrk="1" hangingPunct="1">
              <a:buFont typeface="Wingdings" panose="05000000000000000000" pitchFamily="2" charset="2"/>
              <a:buChar char="§"/>
            </a:pPr>
            <a:r>
              <a:rPr lang="en-US" sz="2100" smtClean="0">
                <a:latin typeface="Times New Roman;Times New Roman"/>
              </a:rPr>
              <a:t>the expression should be formulated so that the most probable result is TRUE. Then, most often the branch to </a:t>
            </a:r>
            <a:r>
              <a:rPr lang="en-US" sz="2100" b="1" smtClean="0"/>
              <a:t>sequence_2 </a:t>
            </a:r>
            <a:r>
              <a:rPr lang="en-US" sz="2100" smtClean="0">
                <a:latin typeface="Times New Roman;Times New Roman"/>
              </a:rPr>
              <a:t>may not be taken, which results in a shorter program execution time.</a:t>
            </a:r>
          </a:p>
          <a:p>
            <a:pPr marL="466725" indent="-466725" eaLnBrk="1" hangingPunct="1">
              <a:buFont typeface="Wingdings" panose="05000000000000000000" pitchFamily="2" charset="2"/>
              <a:buChar char="§"/>
            </a:pPr>
            <a:r>
              <a:rPr lang="en-US" sz="2100" smtClean="0">
                <a:latin typeface="Times New Roman;Times New Roman"/>
              </a:rPr>
              <a:t>encapsulation of several “if - else“ statements can be avoided by using boolean algebra:</a:t>
            </a:r>
          </a:p>
          <a:p>
            <a:pPr marL="466725" indent="-466725" eaLnBrk="1" hangingPunct="1">
              <a:buFont typeface="Wingdings" panose="05000000000000000000" pitchFamily="2" charset="2"/>
              <a:buNone/>
            </a:pPr>
            <a:r>
              <a:rPr lang="en-US" sz="2400" smtClean="0"/>
              <a:t>	</a:t>
            </a:r>
            <a:r>
              <a:rPr lang="en-US" sz="2400" i="1" smtClean="0"/>
              <a:t>	</a:t>
            </a:r>
            <a:r>
              <a:rPr lang="en-US" sz="2000" i="1" smtClean="0"/>
              <a:t>if ( expression_1 || ( expression_2 &amp;&amp; expression_3) )</a:t>
            </a:r>
          </a:p>
          <a:p>
            <a:pPr marL="466725" indent="-466725" eaLnBrk="1" hangingPunct="1">
              <a:buFont typeface="Wingdings" panose="05000000000000000000" pitchFamily="2" charset="2"/>
              <a:buNone/>
            </a:pPr>
            <a:r>
              <a:rPr lang="en-US" sz="2000" i="1" smtClean="0"/>
              <a:t>			sequence_1</a:t>
            </a:r>
          </a:p>
          <a:p>
            <a:pPr marL="466725" indent="-466725" eaLnBrk="1" hangingPunct="1">
              <a:buFont typeface="Wingdings" panose="05000000000000000000" pitchFamily="2" charset="2"/>
              <a:buChar char="l"/>
            </a:pPr>
            <a:endParaRPr lang="en-US" sz="2300" i="1" smtClean="0"/>
          </a:p>
        </p:txBody>
      </p:sp>
      <p:sp>
        <p:nvSpPr>
          <p:cNvPr id="8602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602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7043" name="Rectangle 3"/>
          <p:cNvSpPr>
            <a:spLocks noGrp="1" noChangeArrowheads="1"/>
          </p:cNvSpPr>
          <p:nvPr>
            <p:ph sz="quarter" idx="1"/>
          </p:nvPr>
        </p:nvSpPr>
        <p:spPr>
          <a:xfrm>
            <a:off x="2071688" y="1412875"/>
            <a:ext cx="7559675" cy="4162425"/>
          </a:xfrm>
        </p:spPr>
        <p:txBody>
          <a:bodyPr/>
          <a:lstStyle/>
          <a:p>
            <a:pPr marL="466725" indent="-466725" eaLnBrk="1" hangingPunct="1"/>
            <a:r>
              <a:rPr lang="en-US" sz="2300" b="1" smtClean="0"/>
              <a:t>Multiple Branching: The “switch - case“-Statement</a:t>
            </a:r>
          </a:p>
          <a:p>
            <a:pPr marL="466725" indent="-466725" eaLnBrk="1" hangingPunct="1">
              <a:lnSpc>
                <a:spcPct val="80000"/>
              </a:lnSpc>
              <a:buFont typeface="Wingdings" panose="05000000000000000000" pitchFamily="2" charset="2"/>
              <a:buNone/>
            </a:pPr>
            <a:r>
              <a:rPr lang="en-US" sz="2300" smtClean="0"/>
              <a:t>	switch</a:t>
            </a:r>
            <a:r>
              <a:rPr lang="en-US" sz="2300" i="1" smtClean="0"/>
              <a:t> </a:t>
            </a:r>
            <a:r>
              <a:rPr lang="en-US" sz="2300" smtClean="0"/>
              <a:t>(</a:t>
            </a:r>
            <a:r>
              <a:rPr lang="en-US" sz="2300" i="1" smtClean="0"/>
              <a:t> expression </a:t>
            </a:r>
            <a:r>
              <a:rPr lang="en-US" sz="2300" smtClean="0"/>
              <a:t>)</a:t>
            </a:r>
            <a:endParaRPr lang="en-US" sz="2300" i="1" smtClean="0"/>
          </a:p>
          <a:p>
            <a:pPr marL="466725" indent="-466725" eaLnBrk="1" hangingPunct="1">
              <a:lnSpc>
                <a:spcPct val="80000"/>
              </a:lnSpc>
              <a:buFont typeface="Wingdings" panose="05000000000000000000" pitchFamily="2" charset="2"/>
              <a:buNone/>
            </a:pPr>
            <a:r>
              <a:rPr lang="en-US" sz="2300" smtClean="0"/>
              <a:t>	{</a:t>
            </a:r>
            <a:endParaRPr lang="en-US" sz="2300" i="1" smtClean="0"/>
          </a:p>
          <a:p>
            <a:pPr marL="466725" indent="-466725" eaLnBrk="1" hangingPunct="1">
              <a:lnSpc>
                <a:spcPct val="80000"/>
              </a:lnSpc>
              <a:buFont typeface="Wingdings" panose="05000000000000000000" pitchFamily="2" charset="2"/>
              <a:buNone/>
            </a:pPr>
            <a:r>
              <a:rPr lang="en-US" sz="2300" smtClean="0"/>
              <a:t>		case</a:t>
            </a:r>
            <a:r>
              <a:rPr lang="en-US" sz="2300" i="1" smtClean="0"/>
              <a:t> const_expression_1: statement_1; break;</a:t>
            </a:r>
          </a:p>
          <a:p>
            <a:pPr marL="466725" indent="-466725" eaLnBrk="1" hangingPunct="1">
              <a:lnSpc>
                <a:spcPct val="80000"/>
              </a:lnSpc>
              <a:buFont typeface="Wingdings" panose="05000000000000000000" pitchFamily="2" charset="2"/>
              <a:buNone/>
            </a:pPr>
            <a:r>
              <a:rPr lang="en-US" sz="2300" i="1" smtClean="0"/>
              <a:t>			...</a:t>
            </a:r>
          </a:p>
          <a:p>
            <a:pPr marL="466725" indent="-466725" eaLnBrk="1" hangingPunct="1">
              <a:lnSpc>
                <a:spcPct val="80000"/>
              </a:lnSpc>
              <a:buFont typeface="Wingdings" panose="05000000000000000000" pitchFamily="2" charset="2"/>
              <a:buNone/>
            </a:pPr>
            <a:r>
              <a:rPr lang="en-US" sz="2300" smtClean="0"/>
              <a:t>		case</a:t>
            </a:r>
            <a:r>
              <a:rPr lang="en-US" sz="2300" i="1" smtClean="0"/>
              <a:t> const_expression_n: statement_n; break;</a:t>
            </a:r>
          </a:p>
          <a:p>
            <a:pPr marL="466725" indent="-466725" eaLnBrk="1" hangingPunct="1">
              <a:lnSpc>
                <a:spcPct val="80000"/>
              </a:lnSpc>
              <a:buFont typeface="Wingdings" panose="05000000000000000000" pitchFamily="2" charset="2"/>
              <a:buNone/>
            </a:pPr>
            <a:r>
              <a:rPr lang="en-US" sz="2300" smtClean="0"/>
              <a:t>		default:</a:t>
            </a:r>
            <a:r>
              <a:rPr lang="en-US" sz="2300" i="1" smtClean="0"/>
              <a:t> statement_n+1; break;</a:t>
            </a:r>
          </a:p>
          <a:p>
            <a:pPr marL="466725" indent="-466725" eaLnBrk="1" hangingPunct="1">
              <a:lnSpc>
                <a:spcPct val="80000"/>
              </a:lnSpc>
              <a:buFont typeface="Wingdings" panose="05000000000000000000" pitchFamily="2" charset="2"/>
              <a:buNone/>
            </a:pPr>
            <a:r>
              <a:rPr lang="en-US" sz="2300" smtClean="0"/>
              <a:t>	}</a:t>
            </a:r>
            <a:endParaRPr lang="en-US" sz="2300" i="1" smtClean="0"/>
          </a:p>
          <a:p>
            <a:pPr marL="466725" indent="-466725" eaLnBrk="1" hangingPunct="1">
              <a:buFont typeface="Wingdings" panose="05000000000000000000" pitchFamily="2" charset="2"/>
              <a:buChar char="§"/>
            </a:pPr>
            <a:r>
              <a:rPr lang="en-US" sz="2300" b="1" smtClean="0"/>
              <a:t>expression </a:t>
            </a:r>
            <a:r>
              <a:rPr lang="en-US" sz="2300" smtClean="0"/>
              <a:t>will be evaluated. The result is of type </a:t>
            </a:r>
            <a:r>
              <a:rPr lang="en-US" sz="2300" b="1" smtClean="0"/>
              <a:t>int </a:t>
            </a:r>
            <a:r>
              <a:rPr lang="en-US" sz="2300" smtClean="0"/>
              <a:t>or </a:t>
            </a:r>
            <a:r>
              <a:rPr lang="en-US" sz="2300" b="1" smtClean="0"/>
              <a:t>unsigned int</a:t>
            </a:r>
          </a:p>
          <a:p>
            <a:pPr marL="466725" indent="-466725" eaLnBrk="1" hangingPunct="1">
              <a:buFont typeface="Wingdings" panose="05000000000000000000" pitchFamily="2" charset="2"/>
              <a:buChar char="l"/>
            </a:pPr>
            <a:endParaRPr lang="en-US" sz="2300" b="1" smtClean="0"/>
          </a:p>
        </p:txBody>
      </p:sp>
      <p:sp>
        <p:nvSpPr>
          <p:cNvPr id="8704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704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8067" name="Rectangle 3"/>
          <p:cNvSpPr>
            <a:spLocks noGrp="1" noChangeArrowheads="1"/>
          </p:cNvSpPr>
          <p:nvPr>
            <p:ph sz="quarter" idx="1"/>
          </p:nvPr>
        </p:nvSpPr>
        <p:spPr>
          <a:xfrm>
            <a:off x="2071688" y="1412875"/>
            <a:ext cx="7559675" cy="4308475"/>
          </a:xfrm>
        </p:spPr>
        <p:txBody>
          <a:bodyPr/>
          <a:lstStyle/>
          <a:p>
            <a:pPr marL="466725" indent="-466725" eaLnBrk="1" hangingPunct="1"/>
            <a:r>
              <a:rPr lang="en-US" sz="2300" b="1" smtClean="0"/>
              <a:t>Multiple Branching: The “switch - case“-Statement</a:t>
            </a:r>
          </a:p>
          <a:p>
            <a:pPr marL="466725" indent="-466725" eaLnBrk="1" hangingPunct="1">
              <a:buFont typeface="Wingdings" panose="05000000000000000000" pitchFamily="2" charset="2"/>
              <a:buChar char="§"/>
            </a:pPr>
            <a:r>
              <a:rPr lang="en-US" sz="2300" b="1" smtClean="0"/>
              <a:t>const_expression </a:t>
            </a:r>
            <a:r>
              <a:rPr lang="en-US" sz="2300" smtClean="0"/>
              <a:t>must be a constant value which is known at compile time. If the </a:t>
            </a:r>
            <a:r>
              <a:rPr lang="en-US" sz="2300" b="1" smtClean="0"/>
              <a:t>expression </a:t>
            </a:r>
            <a:r>
              <a:rPr lang="en-US" sz="2300" smtClean="0"/>
              <a:t>in parenthesis matches the </a:t>
            </a:r>
            <a:r>
              <a:rPr lang="en-US" sz="2300" b="1" smtClean="0"/>
              <a:t>const_expression</a:t>
            </a:r>
            <a:r>
              <a:rPr lang="en-US" sz="2300" smtClean="0"/>
              <a:t>, the subsequent statements are evaluated up to the next break statement respectively the end of the block. </a:t>
            </a:r>
          </a:p>
          <a:p>
            <a:pPr marL="466725" indent="-466725" eaLnBrk="1" hangingPunct="1">
              <a:buFont typeface="Wingdings" panose="05000000000000000000" pitchFamily="2" charset="2"/>
              <a:buChar char="§"/>
            </a:pPr>
            <a:endParaRPr lang="en-US" sz="2300" smtClean="0"/>
          </a:p>
          <a:p>
            <a:pPr marL="466725" indent="-466725" eaLnBrk="1" hangingPunct="1">
              <a:buFont typeface="Wingdings" panose="05000000000000000000" pitchFamily="2" charset="2"/>
              <a:buChar char="§"/>
            </a:pPr>
            <a:r>
              <a:rPr lang="en-US" sz="2300" smtClean="0"/>
              <a:t>The order of the constant expressions should be chosen according to the plausibility of their occurrence for runtime reasons.</a:t>
            </a:r>
          </a:p>
          <a:p>
            <a:pPr marL="466725" indent="-466725" eaLnBrk="1" hangingPunct="1">
              <a:buFont typeface="Wingdings" panose="05000000000000000000" pitchFamily="2" charset="2"/>
              <a:buChar char="l"/>
            </a:pPr>
            <a:endParaRPr lang="en-US" sz="2300" b="1" smtClean="0"/>
          </a:p>
        </p:txBody>
      </p:sp>
      <p:sp>
        <p:nvSpPr>
          <p:cNvPr id="8806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806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89091" name="Rectangle 3"/>
          <p:cNvSpPr>
            <a:spLocks noGrp="1" noChangeArrowheads="1"/>
          </p:cNvSpPr>
          <p:nvPr>
            <p:ph sz="quarter" idx="1"/>
          </p:nvPr>
        </p:nvSpPr>
        <p:spPr>
          <a:xfrm>
            <a:off x="2071688" y="1357313"/>
            <a:ext cx="7559675" cy="5203825"/>
          </a:xfrm>
        </p:spPr>
        <p:txBody>
          <a:bodyPr/>
          <a:lstStyle/>
          <a:p>
            <a:pPr marL="466725" indent="-466725" eaLnBrk="1" hangingPunct="1"/>
            <a:r>
              <a:rPr lang="en-US" sz="2300" b="1" smtClean="0"/>
              <a:t>Multiple Branching: The “switch - case“-Statement</a:t>
            </a:r>
          </a:p>
          <a:p>
            <a:pPr marL="466725" indent="-466725" eaLnBrk="1" hangingPunct="1">
              <a:buFont typeface="Wingdings" panose="05000000000000000000" pitchFamily="2" charset="2"/>
              <a:buChar char="§"/>
            </a:pPr>
            <a:r>
              <a:rPr lang="en-US" sz="2300" b="1" smtClean="0"/>
              <a:t>break </a:t>
            </a:r>
            <a:r>
              <a:rPr lang="en-US" sz="2300" smtClean="0"/>
              <a:t>“C“-keyword that causes leaving the actual block. Every </a:t>
            </a:r>
            <a:r>
              <a:rPr lang="en-US" sz="2300" b="1" smtClean="0"/>
              <a:t>case </a:t>
            </a:r>
            <a:r>
              <a:rPr lang="en-US" sz="2300" smtClean="0"/>
              <a:t>should have a </a:t>
            </a:r>
            <a:r>
              <a:rPr lang="en-US" sz="2300" b="1" smtClean="0"/>
              <a:t>break </a:t>
            </a:r>
            <a:r>
              <a:rPr lang="en-US" sz="2300" smtClean="0"/>
              <a:t>statement.</a:t>
            </a:r>
          </a:p>
          <a:p>
            <a:pPr marL="466725" indent="-466725" eaLnBrk="1" hangingPunct="1">
              <a:buFont typeface="Wingdings" panose="05000000000000000000" pitchFamily="2" charset="2"/>
              <a:buChar char="§"/>
            </a:pPr>
            <a:r>
              <a:rPr lang="en-US" sz="2300" b="1" smtClean="0"/>
              <a:t>default </a:t>
            </a:r>
            <a:r>
              <a:rPr lang="en-US" sz="2300" smtClean="0"/>
              <a:t>is a predefined label for all cases that do not match any of the other constant expressions in the block. In ANSI-“C“ it may be missing, which however means a bad programming style. </a:t>
            </a:r>
          </a:p>
          <a:p>
            <a:pPr marL="466725" indent="-466725" eaLnBrk="1" hangingPunct="1">
              <a:buFont typeface="Wingdings" panose="05000000000000000000" pitchFamily="2" charset="2"/>
              <a:buChar char="§"/>
            </a:pPr>
            <a:r>
              <a:rPr lang="en-US" sz="2300" smtClean="0"/>
              <a:t>put the cases in the order according to their probability because the compiler sometimes generates an assembly code which rather reflects an </a:t>
            </a:r>
            <a:r>
              <a:rPr lang="en-US" sz="2300" smtClean="0">
                <a:latin typeface="Arial;Times New Roman;Times New"/>
              </a:rPr>
              <a:t>if … elseif ... else </a:t>
            </a:r>
            <a:r>
              <a:rPr lang="en-US" sz="2300" smtClean="0"/>
              <a:t>structure, especially if only few cases are given</a:t>
            </a:r>
          </a:p>
          <a:p>
            <a:pPr marL="466725" indent="-466725" eaLnBrk="1" hangingPunct="1"/>
            <a:endParaRPr lang="en-US" sz="2300" b="1" smtClean="0"/>
          </a:p>
        </p:txBody>
      </p:sp>
      <p:sp>
        <p:nvSpPr>
          <p:cNvPr id="8909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8909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0115" name="Rectangle 3"/>
          <p:cNvSpPr>
            <a:spLocks noGrp="1" noChangeArrowheads="1"/>
          </p:cNvSpPr>
          <p:nvPr>
            <p:ph sz="quarter" idx="1"/>
          </p:nvPr>
        </p:nvSpPr>
        <p:spPr>
          <a:xfrm>
            <a:off x="2071688" y="1412875"/>
            <a:ext cx="7559675" cy="4562475"/>
          </a:xfrm>
        </p:spPr>
        <p:txBody>
          <a:bodyPr/>
          <a:lstStyle/>
          <a:p>
            <a:pPr marL="466725" indent="-466725" eaLnBrk="1" hangingPunct="1"/>
            <a:r>
              <a:rPr lang="en-US" sz="2300" b="1" smtClean="0"/>
              <a:t>The “while“-Statement</a:t>
            </a:r>
          </a:p>
          <a:p>
            <a:pPr marL="466725" indent="-466725" eaLnBrk="1" hangingPunct="1">
              <a:buFont typeface="Wingdings" panose="05000000000000000000" pitchFamily="2" charset="2"/>
              <a:buNone/>
            </a:pPr>
            <a:r>
              <a:rPr lang="en-US" sz="2300" i="1" smtClean="0"/>
              <a:t>		</a:t>
            </a:r>
            <a:r>
              <a:rPr lang="en-US" sz="2300" smtClean="0"/>
              <a:t>while (</a:t>
            </a:r>
            <a:r>
              <a:rPr lang="en-US" sz="2300" i="1" smtClean="0"/>
              <a:t> expression </a:t>
            </a:r>
            <a:r>
              <a:rPr lang="en-US" sz="2300" smtClean="0"/>
              <a:t>)</a:t>
            </a:r>
            <a:endParaRPr lang="en-US" sz="2300" i="1" smtClean="0"/>
          </a:p>
          <a:p>
            <a:pPr marL="466725" indent="-466725" eaLnBrk="1" hangingPunct="1">
              <a:buFont typeface="Wingdings" panose="05000000000000000000" pitchFamily="2" charset="2"/>
              <a:buNone/>
            </a:pPr>
            <a:r>
              <a:rPr lang="en-US" sz="2300" i="1" smtClean="0"/>
              <a:t>		sequence</a:t>
            </a:r>
          </a:p>
          <a:p>
            <a:pPr marL="466725" indent="-466725" eaLnBrk="1" hangingPunct="1"/>
            <a:endParaRPr lang="en-US" sz="2300" i="1" smtClean="0"/>
          </a:p>
          <a:p>
            <a:pPr marL="466725" indent="-466725" eaLnBrk="1" hangingPunct="1">
              <a:buFont typeface="Wingdings" panose="05000000000000000000" pitchFamily="2" charset="2"/>
              <a:buChar char="§"/>
            </a:pPr>
            <a:r>
              <a:rPr lang="en-US" sz="2300" smtClean="0"/>
              <a:t>The condition given by </a:t>
            </a:r>
            <a:r>
              <a:rPr lang="en-US" sz="2300" b="1" smtClean="0"/>
              <a:t>expression </a:t>
            </a:r>
            <a:r>
              <a:rPr lang="en-US" sz="2300" smtClean="0"/>
              <a:t>is evaluated first. Only if the result is TRUE the sequence is executed. It will be repeated as long as the </a:t>
            </a:r>
            <a:r>
              <a:rPr lang="en-US" sz="2300" b="1" smtClean="0"/>
              <a:t>expression </a:t>
            </a:r>
            <a:r>
              <a:rPr lang="en-US" sz="2300" smtClean="0"/>
              <a:t>is TRUE.</a:t>
            </a:r>
          </a:p>
          <a:p>
            <a:pPr marL="466725" indent="-466725" eaLnBrk="1" hangingPunct="1">
              <a:buFont typeface="Wingdings" panose="05000000000000000000" pitchFamily="2" charset="2"/>
              <a:buChar char="§"/>
            </a:pPr>
            <a:r>
              <a:rPr lang="en-US" sz="2300" smtClean="0"/>
              <a:t>Potentially endless loops must be equipped with a software watchdog:</a:t>
            </a:r>
          </a:p>
          <a:p>
            <a:pPr marL="466725" indent="-466725" eaLnBrk="1" hangingPunct="1">
              <a:buFont typeface="Wingdings" panose="05000000000000000000" pitchFamily="2" charset="2"/>
              <a:buNone/>
            </a:pPr>
            <a:r>
              <a:rPr lang="en-US" sz="2300" smtClean="0">
                <a:latin typeface="Times New Roman;Times New Roman"/>
              </a:rPr>
              <a:t>	</a:t>
            </a:r>
            <a:r>
              <a:rPr lang="en-US" sz="2300" smtClean="0">
                <a:solidFill>
                  <a:srgbClr val="0070C0"/>
                </a:solidFill>
                <a:latin typeface="Times New Roman;Times New Roman"/>
              </a:rPr>
              <a:t>while (*int_ptr &lt;= TopValue &amp;&amp; special_exit == 0);</a:t>
            </a:r>
            <a:endParaRPr lang="en-US" sz="2300" b="1" smtClean="0">
              <a:solidFill>
                <a:srgbClr val="0070C0"/>
              </a:solidFill>
            </a:endParaRPr>
          </a:p>
        </p:txBody>
      </p:sp>
      <p:sp>
        <p:nvSpPr>
          <p:cNvPr id="9011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011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1139" name="Rectangle 3"/>
          <p:cNvSpPr>
            <a:spLocks noGrp="1" noChangeArrowheads="1"/>
          </p:cNvSpPr>
          <p:nvPr>
            <p:ph sz="quarter" idx="1"/>
          </p:nvPr>
        </p:nvSpPr>
        <p:spPr>
          <a:xfrm>
            <a:off x="2071688" y="1423690"/>
            <a:ext cx="7559675" cy="5173662"/>
          </a:xfrm>
        </p:spPr>
        <p:txBody>
          <a:bodyPr/>
          <a:lstStyle/>
          <a:p>
            <a:pPr marL="466725" indent="-466725" eaLnBrk="1" hangingPunct="1"/>
            <a:r>
              <a:rPr lang="en-US" sz="2300" b="1" dirty="0" smtClean="0"/>
              <a:t>The “for“-Statement</a:t>
            </a:r>
          </a:p>
          <a:p>
            <a:pPr marL="466725" indent="-466725" eaLnBrk="1" hangingPunct="1">
              <a:buFont typeface="Wingdings" panose="05000000000000000000" pitchFamily="2" charset="2"/>
              <a:buNone/>
            </a:pPr>
            <a:r>
              <a:rPr lang="en-US" sz="2300" dirty="0" smtClean="0"/>
              <a:t>	for ( </a:t>
            </a:r>
            <a:r>
              <a:rPr lang="en-US" sz="2300" i="1" dirty="0" smtClean="0"/>
              <a:t>[</a:t>
            </a:r>
            <a:r>
              <a:rPr lang="en-US" sz="2300" i="1" dirty="0" err="1" smtClean="0"/>
              <a:t>init_list</a:t>
            </a:r>
            <a:r>
              <a:rPr lang="en-US" sz="2300" i="1" dirty="0" smtClean="0"/>
              <a:t>] ; [expression]; [</a:t>
            </a:r>
            <a:r>
              <a:rPr lang="en-US" sz="2300" i="1" dirty="0" err="1" smtClean="0"/>
              <a:t>continue_list</a:t>
            </a:r>
            <a:r>
              <a:rPr lang="en-US" sz="2300" i="1" dirty="0" smtClean="0"/>
              <a:t>]</a:t>
            </a:r>
            <a:r>
              <a:rPr lang="en-US" sz="2300" dirty="0" smtClean="0"/>
              <a:t> )</a:t>
            </a:r>
          </a:p>
          <a:p>
            <a:pPr marL="466725" indent="-466725" eaLnBrk="1" hangingPunct="1">
              <a:buFont typeface="Wingdings" panose="05000000000000000000" pitchFamily="2" charset="2"/>
              <a:buNone/>
            </a:pPr>
            <a:r>
              <a:rPr lang="en-US" sz="2300" i="1" dirty="0" smtClean="0"/>
              <a:t>		sequence</a:t>
            </a:r>
            <a:endParaRPr lang="en-US" sz="2300" dirty="0" smtClean="0"/>
          </a:p>
          <a:p>
            <a:pPr marL="466725" indent="-466725" eaLnBrk="1" hangingPunct="1">
              <a:buFont typeface="Wingdings" panose="05000000000000000000" pitchFamily="2" charset="2"/>
              <a:buChar char="§"/>
            </a:pPr>
            <a:r>
              <a:rPr lang="en-US" sz="2300" b="1" dirty="0" err="1" smtClean="0"/>
              <a:t>init_list</a:t>
            </a:r>
            <a:r>
              <a:rPr lang="en-US" sz="2300" b="1" dirty="0" smtClean="0"/>
              <a:t> </a:t>
            </a:r>
            <a:r>
              <a:rPr lang="en-US" sz="2300" dirty="0" smtClean="0"/>
              <a:t>is a list of statements separated by commas which will be executed unconditionally in advance of the loop.</a:t>
            </a:r>
          </a:p>
          <a:p>
            <a:pPr marL="466725" indent="-466725" eaLnBrk="1" hangingPunct="1">
              <a:buFont typeface="Wingdings" panose="05000000000000000000" pitchFamily="2" charset="2"/>
              <a:buChar char="§"/>
            </a:pPr>
            <a:r>
              <a:rPr lang="en-US" sz="2300" b="1" dirty="0" smtClean="0"/>
              <a:t>expression </a:t>
            </a:r>
            <a:r>
              <a:rPr lang="en-US" sz="2300" dirty="0" smtClean="0"/>
              <a:t>results in a </a:t>
            </a:r>
            <a:r>
              <a:rPr lang="en-US" sz="2300" dirty="0" err="1" smtClean="0"/>
              <a:t>boolean</a:t>
            </a:r>
            <a:r>
              <a:rPr lang="en-US" sz="2300" dirty="0" smtClean="0"/>
              <a:t> value TRUE or FALSE. As long as it is TRUE, the </a:t>
            </a:r>
            <a:r>
              <a:rPr lang="en-US" sz="2300" b="1" dirty="0" smtClean="0"/>
              <a:t>sequence </a:t>
            </a:r>
            <a:r>
              <a:rPr lang="en-US" sz="2300" dirty="0" smtClean="0"/>
              <a:t>is executed, followed by the statements of the </a:t>
            </a:r>
            <a:r>
              <a:rPr lang="en-US" sz="2300" b="1" dirty="0" err="1" smtClean="0"/>
              <a:t>continue_list</a:t>
            </a:r>
            <a:r>
              <a:rPr lang="en-US" sz="2300" dirty="0" smtClean="0"/>
              <a:t>.</a:t>
            </a:r>
          </a:p>
          <a:p>
            <a:pPr marL="466725" indent="-466725" eaLnBrk="1" hangingPunct="1">
              <a:buFont typeface="Wingdings" panose="05000000000000000000" pitchFamily="2" charset="2"/>
              <a:buChar char="§"/>
            </a:pPr>
            <a:r>
              <a:rPr lang="en-US" sz="2300" b="1" dirty="0" err="1" smtClean="0"/>
              <a:t>continue_list</a:t>
            </a:r>
            <a:r>
              <a:rPr lang="en-US" sz="2300" b="1" dirty="0" smtClean="0"/>
              <a:t> </a:t>
            </a:r>
            <a:r>
              <a:rPr lang="en-US" sz="2300" dirty="0" smtClean="0"/>
              <a:t>is a list of statements separated by commas which are evaluated as long as the </a:t>
            </a:r>
            <a:r>
              <a:rPr lang="en-US" sz="2300" b="1" dirty="0" smtClean="0"/>
              <a:t>expression </a:t>
            </a:r>
            <a:r>
              <a:rPr lang="en-US" sz="2300" dirty="0" smtClean="0"/>
              <a:t>is TRUE.</a:t>
            </a:r>
            <a:endParaRPr lang="en-US" sz="2300" b="1" dirty="0" smtClean="0"/>
          </a:p>
        </p:txBody>
      </p:sp>
      <p:sp>
        <p:nvSpPr>
          <p:cNvPr id="9114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114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2163" name="Rectangle 3"/>
          <p:cNvSpPr>
            <a:spLocks noGrp="1" noChangeArrowheads="1"/>
          </p:cNvSpPr>
          <p:nvPr>
            <p:ph sz="quarter" idx="1"/>
          </p:nvPr>
        </p:nvSpPr>
        <p:spPr>
          <a:xfrm>
            <a:off x="2071688" y="1412875"/>
            <a:ext cx="7559675" cy="3444875"/>
          </a:xfrm>
        </p:spPr>
        <p:txBody>
          <a:bodyPr/>
          <a:lstStyle/>
          <a:p>
            <a:pPr marL="466725" indent="-466725" eaLnBrk="1" hangingPunct="1"/>
            <a:r>
              <a:rPr lang="en-US" sz="2600" b="1" smtClean="0"/>
              <a:t>The “for“-Statement</a:t>
            </a:r>
          </a:p>
          <a:p>
            <a:pPr marL="466725" indent="-466725" eaLnBrk="1" hangingPunct="1">
              <a:buFont typeface="Wingdings" panose="05000000000000000000" pitchFamily="2" charset="2"/>
              <a:buChar char="§"/>
            </a:pPr>
            <a:r>
              <a:rPr lang="en-US" sz="2300" smtClean="0"/>
              <a:t>The loop control variable must only be changed in the </a:t>
            </a:r>
            <a:r>
              <a:rPr lang="en-US" sz="2300" b="1" smtClean="0"/>
              <a:t>continue_list </a:t>
            </a:r>
            <a:r>
              <a:rPr lang="en-US" sz="2300" smtClean="0"/>
              <a:t>but nowhere else.</a:t>
            </a:r>
          </a:p>
          <a:p>
            <a:pPr marL="466725" indent="-466725" eaLnBrk="1" hangingPunct="1">
              <a:buFont typeface="Wingdings" panose="05000000000000000000" pitchFamily="2" charset="2"/>
              <a:buChar char="§"/>
            </a:pPr>
            <a:r>
              <a:rPr lang="en-US" sz="2300" smtClean="0"/>
              <a:t>Likewise, the loop exit condition must only be checked in the </a:t>
            </a:r>
            <a:r>
              <a:rPr lang="en-US" sz="2300" b="1" smtClean="0"/>
              <a:t>expression</a:t>
            </a:r>
            <a:r>
              <a:rPr lang="en-US" sz="2300" smtClean="0"/>
              <a:t>.</a:t>
            </a:r>
          </a:p>
          <a:p>
            <a:pPr marL="466725" indent="-466725" eaLnBrk="1" hangingPunct="1">
              <a:buFont typeface="Wingdings" panose="05000000000000000000" pitchFamily="2" charset="2"/>
              <a:buChar char="§"/>
            </a:pPr>
            <a:r>
              <a:rPr lang="en-US" sz="2300" smtClean="0"/>
              <a:t>To compare a decreasing local counter with unlike 0 the following syntax should be used: </a:t>
            </a:r>
          </a:p>
          <a:p>
            <a:pPr marL="466725" indent="-466725" eaLnBrk="1" hangingPunct="1">
              <a:buFont typeface="Wingdings" panose="05000000000000000000" pitchFamily="2" charset="2"/>
              <a:buNone/>
            </a:pPr>
            <a:r>
              <a:rPr lang="en-US" sz="2300" smtClean="0">
                <a:latin typeface="Arial;Symbol;Arial;Courier"/>
              </a:rPr>
              <a:t>	</a:t>
            </a:r>
            <a:r>
              <a:rPr lang="en-US" sz="2300" smtClean="0">
                <a:solidFill>
                  <a:srgbClr val="0070C0"/>
                </a:solidFill>
                <a:latin typeface="Arial;Symbol;Arial;Courier"/>
              </a:rPr>
              <a:t>for (i = 10; i &gt; 0; i--) </a:t>
            </a:r>
            <a:r>
              <a:rPr lang="en-US" sz="2300" smtClean="0">
                <a:solidFill>
                  <a:srgbClr val="FF0000"/>
                </a:solidFill>
              </a:rPr>
              <a:t>instead of </a:t>
            </a:r>
            <a:r>
              <a:rPr lang="en-US" sz="2300" smtClean="0">
                <a:solidFill>
                  <a:srgbClr val="FF0000"/>
                </a:solidFill>
                <a:latin typeface="Arial;Symbol;Arial;Courier"/>
              </a:rPr>
              <a:t>for (i = 10; i != 0; i--)</a:t>
            </a:r>
            <a:endParaRPr lang="en-US" sz="2300" b="1" smtClean="0">
              <a:solidFill>
                <a:srgbClr val="FF0000"/>
              </a:solidFill>
            </a:endParaRPr>
          </a:p>
        </p:txBody>
      </p:sp>
      <p:sp>
        <p:nvSpPr>
          <p:cNvPr id="9216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216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3187" name="Rectangle 3"/>
          <p:cNvSpPr>
            <a:spLocks noGrp="1" noChangeArrowheads="1"/>
          </p:cNvSpPr>
          <p:nvPr>
            <p:ph sz="quarter" idx="1"/>
          </p:nvPr>
        </p:nvSpPr>
        <p:spPr>
          <a:xfrm>
            <a:off x="2071688" y="1412875"/>
            <a:ext cx="7559675" cy="3348038"/>
          </a:xfrm>
        </p:spPr>
        <p:txBody>
          <a:bodyPr/>
          <a:lstStyle/>
          <a:p>
            <a:pPr marL="466725" indent="-466725" eaLnBrk="1" hangingPunct="1"/>
            <a:r>
              <a:rPr lang="en-US" sz="2300" b="1" smtClean="0"/>
              <a:t>The “do - while“-Statement</a:t>
            </a:r>
          </a:p>
          <a:p>
            <a:pPr marL="466725" indent="-466725" eaLnBrk="1" hangingPunct="1">
              <a:buFont typeface="Wingdings" panose="05000000000000000000" pitchFamily="2" charset="2"/>
              <a:buNone/>
            </a:pPr>
            <a:r>
              <a:rPr lang="en-US" sz="2300" smtClean="0"/>
              <a:t>		do</a:t>
            </a:r>
          </a:p>
          <a:p>
            <a:pPr marL="466725" indent="-466725" eaLnBrk="1" hangingPunct="1">
              <a:buFont typeface="Wingdings" panose="05000000000000000000" pitchFamily="2" charset="2"/>
              <a:buNone/>
            </a:pPr>
            <a:r>
              <a:rPr lang="en-US" sz="2300" i="1" smtClean="0"/>
              <a:t>		    sequence</a:t>
            </a:r>
          </a:p>
          <a:p>
            <a:pPr marL="466725" indent="-466725" eaLnBrk="1" hangingPunct="1">
              <a:buFont typeface="Wingdings" panose="05000000000000000000" pitchFamily="2" charset="2"/>
              <a:buNone/>
            </a:pPr>
            <a:r>
              <a:rPr lang="en-US" sz="2300" smtClean="0"/>
              <a:t>		while (</a:t>
            </a:r>
            <a:r>
              <a:rPr lang="en-US" sz="2300" i="1" smtClean="0"/>
              <a:t> expression </a:t>
            </a:r>
            <a:r>
              <a:rPr lang="en-US" sz="2300" smtClean="0"/>
              <a:t>)</a:t>
            </a:r>
            <a:r>
              <a:rPr lang="en-US" sz="2300" i="1" smtClean="0"/>
              <a:t>;</a:t>
            </a:r>
          </a:p>
          <a:p>
            <a:pPr marL="466725" indent="-466725" eaLnBrk="1" hangingPunct="1">
              <a:buFont typeface="Wingdings" panose="05000000000000000000" pitchFamily="2" charset="2"/>
              <a:buChar char="l"/>
            </a:pPr>
            <a:endParaRPr lang="en-US" sz="2300" smtClean="0"/>
          </a:p>
          <a:p>
            <a:pPr marL="466725" indent="-466725" eaLnBrk="1" hangingPunct="1">
              <a:buFont typeface="Wingdings" panose="05000000000000000000" pitchFamily="2" charset="2"/>
              <a:buChar char="§"/>
            </a:pPr>
            <a:r>
              <a:rPr lang="en-US" sz="2300" smtClean="0"/>
              <a:t>The </a:t>
            </a:r>
            <a:r>
              <a:rPr lang="en-US" sz="2300" b="1" smtClean="0"/>
              <a:t>sequence </a:t>
            </a:r>
            <a:r>
              <a:rPr lang="en-US" sz="2300" smtClean="0"/>
              <a:t>is executed at least once. After that the </a:t>
            </a:r>
            <a:r>
              <a:rPr lang="en-US" sz="2300" b="1" smtClean="0"/>
              <a:t>expression </a:t>
            </a:r>
            <a:r>
              <a:rPr lang="en-US" sz="2300" smtClean="0"/>
              <a:t>is evaluated, and the </a:t>
            </a:r>
            <a:r>
              <a:rPr lang="en-US" sz="2300" b="1" smtClean="0"/>
              <a:t>sequence </a:t>
            </a:r>
            <a:r>
              <a:rPr lang="en-US" sz="2300" smtClean="0">
                <a:latin typeface="Times New Roman;Times New Roman"/>
              </a:rPr>
              <a:t>is repeated as long as it’s result is TRUE.</a:t>
            </a:r>
          </a:p>
        </p:txBody>
      </p:sp>
      <p:sp>
        <p:nvSpPr>
          <p:cNvPr id="9318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318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4211" name="Rectangle 3"/>
          <p:cNvSpPr>
            <a:spLocks noGrp="1" noChangeArrowheads="1"/>
          </p:cNvSpPr>
          <p:nvPr>
            <p:ph sz="quarter" idx="1"/>
          </p:nvPr>
        </p:nvSpPr>
        <p:spPr>
          <a:xfrm>
            <a:off x="2071688" y="1412875"/>
            <a:ext cx="7559675" cy="3348038"/>
          </a:xfrm>
        </p:spPr>
        <p:txBody>
          <a:bodyPr>
            <a:normAutofit fontScale="92500" lnSpcReduction="20000"/>
          </a:bodyPr>
          <a:lstStyle/>
          <a:p>
            <a:pPr marL="466725" indent="-466725" eaLnBrk="1" hangingPunct="1"/>
            <a:r>
              <a:rPr lang="en-US" sz="2300" b="1" smtClean="0"/>
              <a:t>Other Program Flow Statements</a:t>
            </a:r>
          </a:p>
          <a:p>
            <a:pPr marL="466725" indent="-466725" eaLnBrk="1" hangingPunct="1">
              <a:buFont typeface="Wingdings" panose="05000000000000000000" pitchFamily="2" charset="2"/>
              <a:buChar char="§"/>
            </a:pPr>
            <a:r>
              <a:rPr lang="en-US" sz="2300" smtClean="0"/>
              <a:t>goto</a:t>
            </a:r>
          </a:p>
          <a:p>
            <a:pPr marL="466725" indent="-466725" eaLnBrk="1" hangingPunct="1">
              <a:buFont typeface="Wingdings" panose="05000000000000000000" pitchFamily="2" charset="2"/>
              <a:buChar char="§"/>
            </a:pPr>
            <a:r>
              <a:rPr lang="en-US" sz="2300" smtClean="0"/>
              <a:t>continue</a:t>
            </a:r>
          </a:p>
          <a:p>
            <a:pPr marL="466725" indent="-466725" eaLnBrk="1" hangingPunct="1">
              <a:buFont typeface="Wingdings" panose="05000000000000000000" pitchFamily="2" charset="2"/>
              <a:buChar char="§"/>
            </a:pPr>
            <a:r>
              <a:rPr lang="en-US" sz="2300" smtClean="0"/>
              <a:t>break</a:t>
            </a:r>
          </a:p>
          <a:p>
            <a:pPr marL="466725" indent="-466725" eaLnBrk="1" hangingPunct="1">
              <a:buFont typeface="Wingdings" panose="05000000000000000000" pitchFamily="2" charset="2"/>
              <a:buChar char="§"/>
            </a:pPr>
            <a:endParaRPr lang="en-US" sz="2300" smtClean="0"/>
          </a:p>
          <a:p>
            <a:pPr marL="466725" indent="-466725" eaLnBrk="1" hangingPunct="1">
              <a:buFont typeface="Wingdings" panose="05000000000000000000" pitchFamily="2" charset="2"/>
              <a:buChar char="§"/>
            </a:pPr>
            <a:r>
              <a:rPr lang="en-US" sz="2300" i="1" smtClean="0">
                <a:solidFill>
                  <a:srgbClr val="FF0000"/>
                </a:solidFill>
              </a:rPr>
              <a:t>goto</a:t>
            </a:r>
            <a:r>
              <a:rPr lang="en-US" sz="2300" smtClean="0"/>
              <a:t> </a:t>
            </a:r>
            <a:r>
              <a:rPr lang="en-US" sz="2300" b="1" smtClean="0"/>
              <a:t>must</a:t>
            </a:r>
            <a:r>
              <a:rPr lang="en-US" sz="2300" smtClean="0"/>
              <a:t> and the other two instructions </a:t>
            </a:r>
            <a:r>
              <a:rPr lang="en-US" sz="2300" b="1" smtClean="0"/>
              <a:t>should</a:t>
            </a:r>
            <a:r>
              <a:rPr lang="en-US" sz="2300" smtClean="0"/>
              <a:t> be avoided as they lead to an ill structured program flow</a:t>
            </a:r>
          </a:p>
          <a:p>
            <a:pPr marL="466725" indent="-466725" eaLnBrk="1" hangingPunct="1">
              <a:buFont typeface="Wingdings" panose="05000000000000000000" pitchFamily="2" charset="2"/>
              <a:buChar char="§"/>
            </a:pPr>
            <a:r>
              <a:rPr lang="en-US" sz="2400" b="1" smtClean="0">
                <a:latin typeface="Times New Roman;Arial;Arial"/>
              </a:rPr>
              <a:t>goto </a:t>
            </a:r>
            <a:r>
              <a:rPr lang="en-US" sz="2400" smtClean="0"/>
              <a:t>causes the program to continue at the label which is defined at any other place in the program by a subsequent colon.</a:t>
            </a:r>
          </a:p>
          <a:p>
            <a:pPr marL="466725" indent="-466725" eaLnBrk="1" hangingPunct="1">
              <a:buFont typeface="Wingdings" panose="05000000000000000000" pitchFamily="2" charset="2"/>
              <a:buChar char="l"/>
            </a:pPr>
            <a:endParaRPr lang="en-US" sz="2300" smtClean="0"/>
          </a:p>
        </p:txBody>
      </p:sp>
      <p:sp>
        <p:nvSpPr>
          <p:cNvPr id="9421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421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071688" y="468313"/>
            <a:ext cx="6924675" cy="365125"/>
          </a:xfrm>
        </p:spPr>
        <p:txBody>
          <a:bodyPr>
            <a:normAutofit fontScale="90000"/>
          </a:bodyPr>
          <a:lstStyle/>
          <a:p>
            <a:pPr eaLnBrk="1" hangingPunct="1">
              <a:defRPr/>
            </a:pPr>
            <a:r>
              <a:rPr lang="en-US"/>
              <a:t>ANSI C – Identifiers</a:t>
            </a:r>
          </a:p>
        </p:txBody>
      </p:sp>
      <p:sp>
        <p:nvSpPr>
          <p:cNvPr id="20483" name="Rectangle 3"/>
          <p:cNvSpPr>
            <a:spLocks noGrp="1" noChangeArrowheads="1"/>
          </p:cNvSpPr>
          <p:nvPr>
            <p:ph sz="quarter" idx="1"/>
          </p:nvPr>
        </p:nvSpPr>
        <p:spPr>
          <a:xfrm>
            <a:off x="2022475" y="1412875"/>
            <a:ext cx="7715250" cy="4673600"/>
          </a:xfrm>
        </p:spPr>
        <p:txBody>
          <a:bodyPr>
            <a:normAutofit lnSpcReduction="10000"/>
          </a:bodyPr>
          <a:lstStyle/>
          <a:p>
            <a:pPr eaLnBrk="1" hangingPunct="1"/>
            <a:r>
              <a:rPr lang="en-US" sz="2300" b="1" smtClean="0">
                <a:solidFill>
                  <a:srgbClr val="FF0000"/>
                </a:solidFill>
              </a:rPr>
              <a:t>An identifier can not be a C Keywords</a:t>
            </a:r>
            <a:r>
              <a:rPr lang="en-US" sz="2300" smtClean="0">
                <a:solidFill>
                  <a:srgbClr val="FF0000"/>
                </a:solidFill>
              </a:rPr>
              <a:t>:</a:t>
            </a:r>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endParaRPr lang="en-US" sz="2300" b="1" smtClean="0"/>
          </a:p>
          <a:p>
            <a:pPr eaLnBrk="1" hangingPunct="1"/>
            <a:r>
              <a:rPr lang="en-US" sz="2300" smtClean="0"/>
              <a:t>Some implementations also reserve the </a:t>
            </a:r>
            <a:r>
              <a:rPr lang="en-US" sz="2300" b="1" smtClean="0"/>
              <a:t>asm </a:t>
            </a:r>
            <a:r>
              <a:rPr lang="en-US" sz="2300" smtClean="0"/>
              <a:t>keyword</a:t>
            </a:r>
            <a:endParaRPr lang="en-US" sz="2300" b="1" smtClean="0"/>
          </a:p>
        </p:txBody>
      </p:sp>
      <p:sp>
        <p:nvSpPr>
          <p:cNvPr id="20484" name="Text Box 4"/>
          <p:cNvSpPr txBox="1">
            <a:spLocks noChangeArrowheads="1"/>
          </p:cNvSpPr>
          <p:nvPr/>
        </p:nvSpPr>
        <p:spPr bwMode="auto">
          <a:xfrm>
            <a:off x="55563" y="1484313"/>
            <a:ext cx="1711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b="1">
                <a:solidFill>
                  <a:srgbClr val="006633"/>
                </a:solidFill>
              </a:rPr>
              <a:t> Identifiers</a:t>
            </a:r>
          </a:p>
          <a:p>
            <a:pPr eaLnBrk="1" hangingPunct="1">
              <a:spcBef>
                <a:spcPct val="50000"/>
              </a:spcBef>
              <a:buFont typeface="Wingdings" panose="05000000000000000000" pitchFamily="2" charset="2"/>
              <a:buNone/>
            </a:pPr>
            <a:r>
              <a:rPr lang="en-US" sz="1400">
                <a:solidFill>
                  <a:srgbClr val="006633"/>
                </a:solidFill>
              </a:rPr>
              <a:t> Numbers, Variables</a:t>
            </a:r>
          </a:p>
          <a:p>
            <a:pPr eaLnBrk="1" hangingPunct="1">
              <a:spcBef>
                <a:spcPct val="50000"/>
              </a:spcBef>
              <a:buFont typeface="Wingdings" panose="05000000000000000000" pitchFamily="2" charset="2"/>
              <a:buNone/>
            </a:pPr>
            <a:r>
              <a:rPr lang="en-US" sz="1400">
                <a:solidFill>
                  <a:srgbClr val="006633"/>
                </a:solidFill>
              </a:rPr>
              <a:t> Expressions</a:t>
            </a:r>
          </a:p>
          <a:p>
            <a:pPr eaLnBrk="1" hangingPunct="1">
              <a:spcBef>
                <a:spcPct val="50000"/>
              </a:spcBef>
              <a:buFont typeface="Wingdings" panose="05000000000000000000" pitchFamily="2" charset="2"/>
              <a:buNone/>
            </a:pPr>
            <a:r>
              <a:rPr lang="en-US" sz="1400">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pic>
        <p:nvPicPr>
          <p:cNvPr id="20485" name="Picture 7" descr="C:\Documents and Settings\Razvan\Desktop\keywo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857375"/>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0" y="4322763"/>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Program Flow Statements</a:t>
            </a:r>
          </a:p>
        </p:txBody>
      </p:sp>
      <p:sp>
        <p:nvSpPr>
          <p:cNvPr id="95235" name="Rectangle 3"/>
          <p:cNvSpPr>
            <a:spLocks noGrp="1" noChangeArrowheads="1"/>
          </p:cNvSpPr>
          <p:nvPr>
            <p:ph sz="quarter" idx="1"/>
          </p:nvPr>
        </p:nvSpPr>
        <p:spPr>
          <a:xfrm>
            <a:off x="2071688" y="1412875"/>
            <a:ext cx="7559675" cy="4929188"/>
          </a:xfrm>
        </p:spPr>
        <p:txBody>
          <a:bodyPr/>
          <a:lstStyle/>
          <a:p>
            <a:pPr marL="466725" indent="-466725" eaLnBrk="1" hangingPunct="1"/>
            <a:r>
              <a:rPr lang="en-US" sz="2800" b="1" smtClean="0"/>
              <a:t>Other Program Flow Statements</a:t>
            </a:r>
          </a:p>
          <a:p>
            <a:pPr marL="466725" indent="-466725" eaLnBrk="1" hangingPunct="1">
              <a:buFont typeface="Wingdings" panose="05000000000000000000" pitchFamily="2" charset="2"/>
              <a:buChar char="§"/>
            </a:pPr>
            <a:r>
              <a:rPr lang="en-US" sz="2600" b="1" smtClean="0">
                <a:solidFill>
                  <a:srgbClr val="FF0000"/>
                </a:solidFill>
                <a:latin typeface="Times New Roman;Arial;Arial"/>
              </a:rPr>
              <a:t>continue</a:t>
            </a:r>
            <a:r>
              <a:rPr lang="en-US" sz="2600" b="1" smtClean="0">
                <a:latin typeface="Times New Roman;Arial;Arial"/>
              </a:rPr>
              <a:t> </a:t>
            </a:r>
            <a:r>
              <a:rPr lang="en-US" sz="2600" smtClean="0"/>
              <a:t>is used in loop constructs and means a shortcut to continue with testing the next loop condition. Therefore, the statements following the </a:t>
            </a:r>
            <a:r>
              <a:rPr lang="en-US" sz="2600" b="1" smtClean="0">
                <a:latin typeface="Times New Roman;Arial;Arial"/>
              </a:rPr>
              <a:t>continue </a:t>
            </a:r>
            <a:r>
              <a:rPr lang="en-US" sz="2600" smtClean="0"/>
              <a:t>statement won’t be executed.</a:t>
            </a:r>
          </a:p>
          <a:p>
            <a:pPr marL="466725" indent="-466725" eaLnBrk="1" hangingPunct="1">
              <a:buFont typeface="Wingdings" panose="05000000000000000000" pitchFamily="2" charset="2"/>
              <a:buChar char="§"/>
            </a:pPr>
            <a:r>
              <a:rPr lang="en-US" sz="2600" b="1" smtClean="0">
                <a:solidFill>
                  <a:srgbClr val="FF0000"/>
                </a:solidFill>
                <a:latin typeface="Times New Roman;Arial;Arial"/>
              </a:rPr>
              <a:t>break</a:t>
            </a:r>
            <a:r>
              <a:rPr lang="en-US" sz="2600" b="1" smtClean="0">
                <a:latin typeface="Times New Roman;Arial;Arial"/>
              </a:rPr>
              <a:t> </a:t>
            </a:r>
            <a:r>
              <a:rPr lang="en-US" sz="2600" smtClean="0"/>
              <a:t>statement causes the program to continue at the next label outside the current block. It should be used in connection with </a:t>
            </a:r>
            <a:r>
              <a:rPr lang="en-US" sz="2600" b="1" smtClean="0">
                <a:latin typeface="Times New Roman;Arial;Arial"/>
              </a:rPr>
              <a:t>switch - case </a:t>
            </a:r>
            <a:r>
              <a:rPr lang="en-US" sz="2600" smtClean="0"/>
              <a:t>constructs but not otherwise.</a:t>
            </a:r>
            <a:endParaRPr lang="en-US" sz="2800" b="1" smtClean="0"/>
          </a:p>
        </p:txBody>
      </p:sp>
      <p:sp>
        <p:nvSpPr>
          <p:cNvPr id="95236"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Program flow</a:t>
            </a:r>
          </a:p>
          <a:p>
            <a:pPr eaLnBrk="1" hangingPunct="1">
              <a:spcBef>
                <a:spcPct val="50000"/>
              </a:spcBef>
              <a:buFont typeface="Wingdings" panose="05000000000000000000" pitchFamily="2" charset="2"/>
              <a:buNone/>
            </a:pPr>
            <a:r>
              <a:rPr lang="en-US" sz="1400">
                <a:solidFill>
                  <a:srgbClr val="006633"/>
                </a:solidFill>
              </a:rPr>
              <a:t> 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5237"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6259" name="Rectangle 3"/>
          <p:cNvSpPr>
            <a:spLocks noGrp="1" noChangeArrowheads="1"/>
          </p:cNvSpPr>
          <p:nvPr>
            <p:ph sz="quarter" idx="1"/>
          </p:nvPr>
        </p:nvSpPr>
        <p:spPr>
          <a:xfrm>
            <a:off x="2071688" y="1412875"/>
            <a:ext cx="7559675" cy="3797300"/>
          </a:xfrm>
        </p:spPr>
        <p:txBody>
          <a:bodyPr>
            <a:normAutofit fontScale="92500" lnSpcReduction="20000"/>
          </a:bodyPr>
          <a:lstStyle/>
          <a:p>
            <a:pPr marL="466725" indent="-466725" eaLnBrk="1" hangingPunct="1"/>
            <a:r>
              <a:rPr lang="en-US" smtClean="0"/>
              <a:t>Arrays</a:t>
            </a:r>
          </a:p>
          <a:p>
            <a:pPr marL="466725" indent="-466725" eaLnBrk="1" hangingPunct="1"/>
            <a:r>
              <a:rPr lang="en-US" smtClean="0"/>
              <a:t>Pointers</a:t>
            </a:r>
          </a:p>
          <a:p>
            <a:pPr marL="974725" lvl="1" eaLnBrk="1" hangingPunct="1"/>
            <a:r>
              <a:rPr lang="en-US" sz="2300" smtClean="0"/>
              <a:t>Pointers scaling</a:t>
            </a:r>
          </a:p>
          <a:p>
            <a:pPr marL="974725" lvl="1" eaLnBrk="1" hangingPunct="1"/>
            <a:r>
              <a:rPr lang="en-US" sz="2300" smtClean="0"/>
              <a:t>Pointers and Function Arguments</a:t>
            </a:r>
          </a:p>
          <a:p>
            <a:pPr marL="974725" lvl="1" eaLnBrk="1" hangingPunct="1"/>
            <a:r>
              <a:rPr lang="en-US" sz="2300" smtClean="0"/>
              <a:t>Pointers and Arrays</a:t>
            </a:r>
          </a:p>
          <a:p>
            <a:pPr marL="974725" lvl="1" eaLnBrk="1" hangingPunct="1"/>
            <a:r>
              <a:rPr lang="en-US" sz="2300" smtClean="0"/>
              <a:t>Pointers vs.. Multi-dimensional Arrays</a:t>
            </a:r>
          </a:p>
          <a:p>
            <a:pPr marL="466725" indent="-466725" eaLnBrk="1" hangingPunct="1"/>
            <a:r>
              <a:rPr lang="en-US" smtClean="0"/>
              <a:t>Functions</a:t>
            </a:r>
            <a:endParaRPr lang="en-US" b="1" smtClean="0"/>
          </a:p>
          <a:p>
            <a:pPr marL="974725" lvl="1" eaLnBrk="1" hangingPunct="1"/>
            <a:r>
              <a:rPr lang="en-US" sz="2300" smtClean="0"/>
              <a:t>Function Header</a:t>
            </a:r>
          </a:p>
          <a:p>
            <a:pPr marL="974725" lvl="1" eaLnBrk="1" hangingPunct="1"/>
            <a:r>
              <a:rPr lang="en-US" sz="2300" smtClean="0"/>
              <a:t>Function Body</a:t>
            </a:r>
          </a:p>
          <a:p>
            <a:pPr marL="974725" lvl="1" eaLnBrk="1" hangingPunct="1"/>
            <a:r>
              <a:rPr lang="en-US" sz="2300" smtClean="0"/>
              <a:t>Calling a function</a:t>
            </a:r>
          </a:p>
        </p:txBody>
      </p:sp>
      <p:sp>
        <p:nvSpPr>
          <p:cNvPr id="9626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626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7283" name="Rectangle 3"/>
          <p:cNvSpPr>
            <a:spLocks noGrp="1" noChangeArrowheads="1"/>
          </p:cNvSpPr>
          <p:nvPr>
            <p:ph sz="quarter" idx="1"/>
          </p:nvPr>
        </p:nvSpPr>
        <p:spPr>
          <a:xfrm>
            <a:off x="2071688" y="1412875"/>
            <a:ext cx="7559675" cy="4735513"/>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smtClean="0"/>
              <a:t>Encapsulate multiple elements of a single data type with one variable name.</a:t>
            </a:r>
          </a:p>
          <a:p>
            <a:pPr marL="466725" indent="-466725" eaLnBrk="1" hangingPunct="1">
              <a:buFont typeface="Wingdings" panose="05000000000000000000" pitchFamily="2" charset="2"/>
              <a:buChar char="§"/>
            </a:pPr>
            <a:r>
              <a:rPr lang="en-US" sz="2300" smtClean="0"/>
              <a:t>No checking mechanism for the boundaries</a:t>
            </a:r>
          </a:p>
          <a:p>
            <a:pPr marL="466725" indent="-466725" eaLnBrk="1" hangingPunct="1">
              <a:buFont typeface="Wingdings" panose="05000000000000000000" pitchFamily="2" charset="2"/>
              <a:buChar char="§"/>
            </a:pPr>
            <a:r>
              <a:rPr lang="en-US" sz="2300" smtClean="0"/>
              <a:t>Index must be of an unsigned type</a:t>
            </a:r>
          </a:p>
          <a:p>
            <a:pPr marL="466725" indent="-466725" eaLnBrk="1" hangingPunct="1">
              <a:buFont typeface="Wingdings" panose="05000000000000000000" pitchFamily="2" charset="2"/>
              <a:buChar char="§"/>
            </a:pPr>
            <a:r>
              <a:rPr lang="en-US" sz="2300" smtClean="0"/>
              <a:t>Data are contiguously allocated</a:t>
            </a:r>
          </a:p>
          <a:p>
            <a:pPr marL="466725" indent="-466725" eaLnBrk="1" hangingPunct="1">
              <a:buFont typeface="Symbol;Arial;Arial;Courier"/>
              <a:buNone/>
            </a:pPr>
            <a:endParaRPr lang="en-US" sz="2300" smtClean="0"/>
          </a:p>
          <a:p>
            <a:pPr marL="466725" indent="-466725" eaLnBrk="1" hangingPunct="1">
              <a:buFont typeface="Symbol;Arial;Arial;Courier"/>
              <a:buNone/>
            </a:pPr>
            <a:r>
              <a:rPr lang="en-US" sz="2300" smtClean="0"/>
              <a:t>Array Declaration:</a:t>
            </a:r>
          </a:p>
          <a:p>
            <a:pPr marL="466725" indent="-466725" eaLnBrk="1" hangingPunct="1">
              <a:buFont typeface="Symbol;Arial;Arial;Courier"/>
              <a:buNone/>
            </a:pPr>
            <a:r>
              <a:rPr lang="en-US" sz="2300" i="1" smtClean="0"/>
              <a:t>&lt;type&gt; &lt;name&gt;</a:t>
            </a:r>
            <a:r>
              <a:rPr lang="en-US" sz="2300" smtClean="0"/>
              <a:t> [</a:t>
            </a:r>
            <a:r>
              <a:rPr lang="en-US" sz="2300" i="1" smtClean="0"/>
              <a:t>&lt;size&gt;</a:t>
            </a:r>
            <a:r>
              <a:rPr lang="en-US" sz="2300" smtClean="0"/>
              <a:t>];</a:t>
            </a:r>
          </a:p>
          <a:p>
            <a:pPr marL="466725" indent="-466725" eaLnBrk="1" hangingPunct="1"/>
            <a:endParaRPr lang="en-US" sz="2300" smtClean="0"/>
          </a:p>
        </p:txBody>
      </p:sp>
      <p:sp>
        <p:nvSpPr>
          <p:cNvPr id="9728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728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8307" name="Rectangle 3"/>
          <p:cNvSpPr>
            <a:spLocks noGrp="1" noChangeArrowheads="1"/>
          </p:cNvSpPr>
          <p:nvPr>
            <p:ph sz="quarter" idx="1"/>
          </p:nvPr>
        </p:nvSpPr>
        <p:spPr>
          <a:xfrm>
            <a:off x="2071688" y="1412875"/>
            <a:ext cx="7559675" cy="4808538"/>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b="1" smtClean="0"/>
              <a:t>type</a:t>
            </a:r>
            <a:r>
              <a:rPr lang="en-US" sz="2300" smtClean="0"/>
              <a:t> could be any type;</a:t>
            </a:r>
          </a:p>
          <a:p>
            <a:pPr marL="466725" indent="-466725" eaLnBrk="1" hangingPunct="1">
              <a:buFont typeface="Wingdings" panose="05000000000000000000" pitchFamily="2" charset="2"/>
              <a:buChar char="§"/>
            </a:pPr>
            <a:r>
              <a:rPr lang="en-US" sz="2300" b="1" smtClean="0"/>
              <a:t>size</a:t>
            </a:r>
            <a:r>
              <a:rPr lang="en-US" sz="2300" smtClean="0"/>
              <a:t> is mandatory: it's the maximal number of elements in the array </a:t>
            </a:r>
          </a:p>
          <a:p>
            <a:pPr marL="466725" indent="-466725" eaLnBrk="1" hangingPunct="1">
              <a:buFont typeface="Wingdings" panose="05000000000000000000" pitchFamily="2" charset="2"/>
              <a:buChar char="§"/>
            </a:pPr>
            <a:r>
              <a:rPr lang="en-US" sz="2300" smtClean="0"/>
              <a:t>The declaration is going to allocate enough bytes for the whole array</a:t>
            </a:r>
          </a:p>
          <a:p>
            <a:pPr marL="466725" indent="-466725" eaLnBrk="1" hangingPunct="1">
              <a:buFont typeface="Wingdings" panose="05000000000000000000" pitchFamily="2" charset="2"/>
              <a:buChar char="§"/>
            </a:pPr>
            <a:r>
              <a:rPr lang="en-US" sz="2300" smtClean="0"/>
              <a:t>Array could be initialized when declaring :</a:t>
            </a:r>
          </a:p>
          <a:p>
            <a:pPr marL="974725" lvl="1" eaLnBrk="1" hangingPunct="1">
              <a:buFont typeface="Wingdings" panose="05000000000000000000" pitchFamily="2" charset="2"/>
              <a:buChar char="§"/>
            </a:pPr>
            <a:r>
              <a:rPr lang="en-US" sz="2300" i="1" smtClean="0"/>
              <a:t>&lt;type&gt; &lt;name&gt; </a:t>
            </a:r>
            <a:r>
              <a:rPr lang="en-US" sz="2300" smtClean="0"/>
              <a:t>[</a:t>
            </a:r>
            <a:r>
              <a:rPr lang="en-US" sz="2300" i="1" smtClean="0"/>
              <a:t>&lt;optional size&gt;</a:t>
            </a:r>
            <a:r>
              <a:rPr lang="en-US" sz="2300" smtClean="0"/>
              <a:t>]</a:t>
            </a:r>
            <a:r>
              <a:rPr lang="en-US" sz="2300" i="1" smtClean="0"/>
              <a:t> = </a:t>
            </a:r>
            <a:r>
              <a:rPr lang="en-US" sz="2300" smtClean="0"/>
              <a:t>{</a:t>
            </a:r>
            <a:r>
              <a:rPr lang="en-US" sz="2300" i="1" smtClean="0"/>
              <a:t> &lt;value list&gt; </a:t>
            </a:r>
            <a:r>
              <a:rPr lang="en-US" sz="2300" smtClean="0"/>
              <a:t>}</a:t>
            </a:r>
          </a:p>
          <a:p>
            <a:pPr marL="466725" indent="-466725" eaLnBrk="1" hangingPunct="1">
              <a:buFont typeface="Wingdings" panose="05000000000000000000" pitchFamily="2" charset="2"/>
              <a:buChar char="§"/>
            </a:pPr>
            <a:r>
              <a:rPr lang="en-US" sz="2300" smtClean="0"/>
              <a:t>in this case, the </a:t>
            </a:r>
            <a:r>
              <a:rPr lang="en-US" sz="2300" b="1" smtClean="0"/>
              <a:t>size</a:t>
            </a:r>
            <a:r>
              <a:rPr lang="en-US" sz="2300" smtClean="0"/>
              <a:t> is optional (if the size is not given, the size of the array is set to the number of element in the declaration list)</a:t>
            </a:r>
          </a:p>
          <a:p>
            <a:pPr marL="466725" indent="-466725" eaLnBrk="1" hangingPunct="1">
              <a:buFont typeface="Wingdings" panose="05000000000000000000" pitchFamily="2" charset="2"/>
              <a:buChar char="l"/>
            </a:pPr>
            <a:endParaRPr lang="en-US" sz="2300" smtClean="0"/>
          </a:p>
        </p:txBody>
      </p:sp>
      <p:sp>
        <p:nvSpPr>
          <p:cNvPr id="9830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830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99331" name="Rectangle 3"/>
          <p:cNvSpPr>
            <a:spLocks noGrp="1" noChangeArrowheads="1"/>
          </p:cNvSpPr>
          <p:nvPr>
            <p:ph sz="quarter" idx="1"/>
          </p:nvPr>
        </p:nvSpPr>
        <p:spPr>
          <a:xfrm>
            <a:off x="2071688" y="1412875"/>
            <a:ext cx="7559675" cy="4225925"/>
          </a:xfrm>
        </p:spPr>
        <p:txBody>
          <a:bodyPr>
            <a:normAutofit lnSpcReduction="10000"/>
          </a:bodyPr>
          <a:lstStyle/>
          <a:p>
            <a:pPr marL="466725" indent="-466725" eaLnBrk="1" hangingPunct="1"/>
            <a:r>
              <a:rPr lang="en-US" sz="2300" b="1" smtClean="0"/>
              <a:t>Arrays</a:t>
            </a:r>
          </a:p>
          <a:p>
            <a:pPr marL="466725" indent="-466725" eaLnBrk="1" hangingPunct="1"/>
            <a:r>
              <a:rPr lang="en-US" sz="2300" b="1" smtClean="0"/>
              <a:t>Examples:</a:t>
            </a:r>
          </a:p>
          <a:p>
            <a:pPr marL="974725" lvl="1" eaLnBrk="1" hangingPunct="1">
              <a:buFont typeface="Arial;Arial;Arial;Courier"/>
              <a:buNone/>
            </a:pPr>
            <a:r>
              <a:rPr lang="en-US" sz="2300" smtClean="0"/>
              <a:t>int t [4] ; </a:t>
            </a:r>
          </a:p>
          <a:p>
            <a:pPr marL="974725" lvl="1" eaLnBrk="1" hangingPunct="1">
              <a:buFont typeface="Arial;Arial;Arial;Courier"/>
              <a:buNone/>
            </a:pPr>
            <a:r>
              <a:rPr lang="en-US" sz="2300" smtClean="0"/>
              <a:t>int j [] = {1, 2, 3 } ; 	/* size 3 */ </a:t>
            </a:r>
          </a:p>
          <a:p>
            <a:pPr marL="974725" lvl="1" eaLnBrk="1" hangingPunct="1">
              <a:buFont typeface="Arial;Arial;Arial;Courier"/>
              <a:buNone/>
            </a:pPr>
            <a:r>
              <a:rPr lang="en-US" sz="2300" smtClean="0"/>
              <a:t>int k [5] = {1,2}; 	/* other elements are 				initialized to 0 */</a:t>
            </a:r>
          </a:p>
          <a:p>
            <a:pPr marL="974725" lvl="1" eaLnBrk="1" hangingPunct="1">
              <a:buFont typeface="Arial;Arial;Arial;Courier"/>
              <a:buNone/>
            </a:pPr>
            <a:r>
              <a:rPr lang="en-US" sz="2300" smtClean="0"/>
              <a:t>float t[2][3] = {{2.3, 4.6, 7.2}, {4.9, 5.1, 9.3}};</a:t>
            </a:r>
          </a:p>
          <a:p>
            <a:pPr marL="974725" lvl="1" eaLnBrk="1" hangingPunct="1">
              <a:buFont typeface="Arial;Arial;Arial;Courier"/>
              <a:buNone/>
            </a:pPr>
            <a:r>
              <a:rPr lang="en-US" sz="2300" smtClean="0"/>
              <a:t>int l [2] = {1, 2, 3 } ; 	/* Incorrect */</a:t>
            </a:r>
          </a:p>
          <a:p>
            <a:pPr marL="974725" lvl="1" eaLnBrk="1" hangingPunct="1">
              <a:buFont typeface="Arial;Arial;Arial;Courier"/>
              <a:buNone/>
            </a:pPr>
            <a:r>
              <a:rPr lang="en-US" sz="2300" smtClean="0"/>
              <a:t>char vocals[5] = {‘a’, ‘e’, ‘i’, ‘o’, ‘u’ };</a:t>
            </a:r>
          </a:p>
          <a:p>
            <a:pPr marL="974725" lvl="1" eaLnBrk="1" hangingPunct="1">
              <a:buFont typeface="Arial;Arial;Arial;Courier"/>
              <a:buNone/>
            </a:pPr>
            <a:r>
              <a:rPr lang="en-US" sz="2300" smtClean="0"/>
              <a:t>char string[] = </a:t>
            </a:r>
            <a:r>
              <a:rPr lang="en-US" b="1" smtClean="0">
                <a:solidFill>
                  <a:srgbClr val="FF0000"/>
                </a:solidFill>
              </a:rPr>
              <a:t>“</a:t>
            </a:r>
            <a:r>
              <a:rPr lang="en-US" sz="2300" smtClean="0"/>
              <a:t>This is a string</a:t>
            </a:r>
            <a:r>
              <a:rPr lang="en-US" b="1" smtClean="0">
                <a:solidFill>
                  <a:srgbClr val="FF0000"/>
                </a:solidFill>
              </a:rPr>
              <a:t>”</a:t>
            </a:r>
            <a:r>
              <a:rPr lang="en-US" sz="2300" smtClean="0"/>
              <a:t>;</a:t>
            </a:r>
          </a:p>
          <a:p>
            <a:pPr marL="466725" indent="-466725" eaLnBrk="1" hangingPunct="1"/>
            <a:endParaRPr lang="en-US" sz="2300" b="1" smtClean="0"/>
          </a:p>
        </p:txBody>
      </p:sp>
      <p:sp>
        <p:nvSpPr>
          <p:cNvPr id="99332"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99333"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0355" name="Rectangle 3"/>
          <p:cNvSpPr>
            <a:spLocks noGrp="1" noChangeArrowheads="1"/>
          </p:cNvSpPr>
          <p:nvPr>
            <p:ph sz="quarter" idx="1"/>
          </p:nvPr>
        </p:nvSpPr>
        <p:spPr>
          <a:xfrm>
            <a:off x="2071688" y="1412875"/>
            <a:ext cx="7559675" cy="2693988"/>
          </a:xfrm>
        </p:spPr>
        <p:txBody>
          <a:bodyPr/>
          <a:lstStyle/>
          <a:p>
            <a:pPr marL="466725" indent="-466725" eaLnBrk="1" hangingPunct="1"/>
            <a:r>
              <a:rPr lang="en-US" sz="2600" b="1" smtClean="0"/>
              <a:t>Arrays</a:t>
            </a:r>
          </a:p>
          <a:p>
            <a:pPr marL="466725" indent="-466725" eaLnBrk="1" hangingPunct="1">
              <a:buFont typeface="Wingdings" panose="05000000000000000000" pitchFamily="2" charset="2"/>
              <a:buChar char="§"/>
            </a:pPr>
            <a:r>
              <a:rPr lang="en-US" sz="2300" smtClean="0"/>
              <a:t>The access to an element of the array is done with the index between brackets</a:t>
            </a:r>
          </a:p>
          <a:p>
            <a:pPr marL="466725" indent="-466725" eaLnBrk="1" hangingPunct="1">
              <a:buFont typeface="Wingdings" panose="05000000000000000000" pitchFamily="2" charset="2"/>
              <a:buNone/>
            </a:pPr>
            <a:r>
              <a:rPr lang="en-US" sz="2300" smtClean="0"/>
              <a:t>	</a:t>
            </a:r>
            <a:r>
              <a:rPr lang="en-US" sz="2300" b="1" smtClean="0"/>
              <a:t>Example:</a:t>
            </a:r>
            <a:r>
              <a:rPr lang="en-US" sz="2300" smtClean="0"/>
              <a:t>  r = a [i] + b [j];</a:t>
            </a:r>
          </a:p>
          <a:p>
            <a:pPr marL="466725" indent="-466725" eaLnBrk="1" hangingPunct="1">
              <a:buFont typeface="Wingdings" panose="05000000000000000000" pitchFamily="2" charset="2"/>
              <a:buChar char="§"/>
            </a:pPr>
            <a:r>
              <a:rPr lang="en-US" sz="2300" smtClean="0"/>
              <a:t>The first element of the array is 0 (zero-based index)</a:t>
            </a:r>
          </a:p>
          <a:p>
            <a:pPr marL="466725" indent="-466725" eaLnBrk="1" hangingPunct="1">
              <a:buFont typeface="Wingdings" panose="05000000000000000000" pitchFamily="2" charset="2"/>
              <a:buChar char="l"/>
            </a:pPr>
            <a:endParaRPr lang="en-US" sz="2300" b="1" smtClean="0"/>
          </a:p>
        </p:txBody>
      </p:sp>
      <p:pic>
        <p:nvPicPr>
          <p:cNvPr id="100356" name="Picture 5" descr="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278313"/>
            <a:ext cx="734536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0358"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1379" name="Rectangle 3"/>
          <p:cNvSpPr>
            <a:spLocks noGrp="1" noChangeArrowheads="1"/>
          </p:cNvSpPr>
          <p:nvPr>
            <p:ph sz="quarter" idx="1"/>
          </p:nvPr>
        </p:nvSpPr>
        <p:spPr>
          <a:xfrm>
            <a:off x="2071688" y="1412875"/>
            <a:ext cx="7559675" cy="4662488"/>
          </a:xfrm>
        </p:spPr>
        <p:txBody>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t>Are </a:t>
            </a:r>
            <a:r>
              <a:rPr lang="en-US" sz="2300" smtClean="0">
                <a:solidFill>
                  <a:srgbClr val="FF0000"/>
                </a:solidFill>
              </a:rPr>
              <a:t>variables that contain the address of an object (variable or function).</a:t>
            </a:r>
          </a:p>
          <a:p>
            <a:pPr marL="466725" indent="-466725" eaLnBrk="1" hangingPunct="1">
              <a:buFont typeface="Wingdings" panose="05000000000000000000" pitchFamily="2" charset="2"/>
              <a:buChar char="§"/>
            </a:pPr>
            <a:r>
              <a:rPr lang="en-US" sz="2300" smtClean="0"/>
              <a:t>Enable indirect access to an object.</a:t>
            </a:r>
          </a:p>
          <a:p>
            <a:pPr marL="466725" indent="-466725" eaLnBrk="1" hangingPunct="1">
              <a:buFont typeface="Wingdings" panose="05000000000000000000" pitchFamily="2" charset="2"/>
              <a:buChar char="§"/>
            </a:pPr>
            <a:r>
              <a:rPr lang="en-US" sz="2300" smtClean="0"/>
              <a:t>Are defined with the </a:t>
            </a:r>
            <a:r>
              <a:rPr lang="en-US" sz="2300" smtClean="0">
                <a:solidFill>
                  <a:srgbClr val="FF0000"/>
                </a:solidFill>
              </a:rPr>
              <a:t>dereference operator </a:t>
            </a:r>
            <a:r>
              <a:rPr lang="en-US" sz="2300" smtClean="0"/>
              <a:t>(</a:t>
            </a:r>
            <a:r>
              <a:rPr lang="en-US" sz="2300" b="1" smtClean="0">
                <a:solidFill>
                  <a:srgbClr val="FF0000"/>
                </a:solidFill>
              </a:rPr>
              <a:t>*</a:t>
            </a:r>
            <a:r>
              <a:rPr lang="en-US" sz="2300" smtClean="0"/>
              <a:t>)</a:t>
            </a:r>
          </a:p>
          <a:p>
            <a:pPr marL="466725" indent="-466725" eaLnBrk="1" hangingPunct="1"/>
            <a:r>
              <a:rPr lang="en-US" sz="2300" b="1" smtClean="0">
                <a:latin typeface="Arial;Arial;Symbol;Courier;Time"/>
              </a:rPr>
              <a:t>Definition:</a:t>
            </a:r>
          </a:p>
          <a:p>
            <a:pPr marL="466725" indent="-466725" eaLnBrk="1" hangingPunct="1">
              <a:buFont typeface="Wingdings" panose="05000000000000000000" pitchFamily="2" charset="2"/>
              <a:buNone/>
            </a:pPr>
            <a:r>
              <a:rPr lang="en-US" sz="2300" smtClean="0"/>
              <a:t>		</a:t>
            </a:r>
            <a:r>
              <a:rPr lang="en-US" sz="2300" i="1" smtClean="0"/>
              <a:t>type * pointer_name;</a:t>
            </a:r>
          </a:p>
          <a:p>
            <a:pPr marL="466725" indent="-466725" eaLnBrk="1" hangingPunct="1"/>
            <a:r>
              <a:rPr lang="en-US" sz="2300" b="1" smtClean="0"/>
              <a:t>type </a:t>
            </a:r>
            <a:r>
              <a:rPr lang="en-US" sz="2300" smtClean="0"/>
              <a:t>is the type of the object the pointer points to.</a:t>
            </a:r>
          </a:p>
          <a:p>
            <a:pPr marL="466725" indent="-466725" eaLnBrk="1" hangingPunct="1">
              <a:buFont typeface="Wingdings" panose="05000000000000000000" pitchFamily="2" charset="2"/>
              <a:buChar char="§"/>
            </a:pPr>
            <a:r>
              <a:rPr lang="en-US" sz="2300" b="1" smtClean="0"/>
              <a:t>pointer_name </a:t>
            </a:r>
            <a:r>
              <a:rPr lang="en-US" sz="2300" smtClean="0"/>
              <a:t>is a free chosable name of the pointer.</a:t>
            </a:r>
            <a:endParaRPr lang="en-US" sz="2300" b="1" smtClean="0"/>
          </a:p>
        </p:txBody>
      </p:sp>
      <p:sp>
        <p:nvSpPr>
          <p:cNvPr id="101380"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1381"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7172" name="Rectangle 3"/>
          <p:cNvSpPr>
            <a:spLocks noGrp="1" noChangeArrowheads="1"/>
          </p:cNvSpPr>
          <p:nvPr>
            <p:ph sz="quarter" idx="1"/>
          </p:nvPr>
        </p:nvSpPr>
        <p:spPr>
          <a:xfrm>
            <a:off x="2071688" y="1412875"/>
            <a:ext cx="3527425" cy="4591050"/>
          </a:xfrm>
        </p:spPr>
        <p:txBody>
          <a:bodyPr/>
          <a:lstStyle/>
          <a:p>
            <a:pPr marL="466725" indent="-466725" eaLnBrk="1" hangingPunct="1"/>
            <a:r>
              <a:rPr lang="en-US" sz="2600" b="1" smtClean="0"/>
              <a:t>Pointers</a:t>
            </a:r>
          </a:p>
          <a:p>
            <a:pPr marL="466725" indent="-466725" eaLnBrk="1" hangingPunct="1"/>
            <a:endParaRPr lang="en-US" sz="2300" b="1" smtClean="0"/>
          </a:p>
          <a:p>
            <a:pPr marL="466725" indent="-466725" eaLnBrk="1" hangingPunct="1">
              <a:buFont typeface="Wingdings" panose="05000000000000000000" pitchFamily="2" charset="2"/>
              <a:buNone/>
            </a:pPr>
            <a:r>
              <a:rPr lang="en-US" sz="2300" smtClean="0"/>
              <a:t>unsigned u16Val;</a:t>
            </a:r>
          </a:p>
          <a:p>
            <a:pPr marL="466725" indent="-466725" eaLnBrk="1" hangingPunct="1">
              <a:buFont typeface="Wingdings" panose="05000000000000000000" pitchFamily="2" charset="2"/>
              <a:buNone/>
            </a:pPr>
            <a:r>
              <a:rPr lang="en-US" sz="2300" smtClean="0"/>
              <a:t>unsigned *p = &amp;u16Val;</a:t>
            </a:r>
          </a:p>
          <a:p>
            <a:pPr marL="466725" indent="-466725" eaLnBrk="1" hangingPunct="1">
              <a:buFont typeface="Wingdings" panose="05000000000000000000" pitchFamily="2" charset="2"/>
              <a:buNone/>
            </a:pPr>
            <a:r>
              <a:rPr lang="en-US" sz="2300" smtClean="0"/>
              <a:t>….</a:t>
            </a:r>
          </a:p>
          <a:p>
            <a:pPr marL="466725" indent="-466725" eaLnBrk="1" hangingPunct="1">
              <a:buFont typeface="Wingdings" panose="05000000000000000000" pitchFamily="2" charset="2"/>
              <a:buNone/>
            </a:pPr>
            <a:r>
              <a:rPr lang="en-US" sz="2300" smtClean="0"/>
              <a:t>p is 0x0186 (address of u16Val)</a:t>
            </a:r>
          </a:p>
          <a:p>
            <a:pPr marL="466725" indent="-466725" eaLnBrk="1" hangingPunct="1">
              <a:buFont typeface="Wingdings" panose="05000000000000000000" pitchFamily="2" charset="2"/>
              <a:buNone/>
            </a:pPr>
            <a:r>
              <a:rPr lang="en-US" sz="2300" smtClean="0"/>
              <a:t>*p is 0x55AA; (value located at address 0x0186, the value of u16Val)</a:t>
            </a:r>
          </a:p>
        </p:txBody>
      </p:sp>
      <p:graphicFrame>
        <p:nvGraphicFramePr>
          <p:cNvPr id="7170" name="Object 5"/>
          <p:cNvGraphicFramePr>
            <a:graphicFrameLocks noChangeAspect="1"/>
          </p:cNvGraphicFramePr>
          <p:nvPr/>
        </p:nvGraphicFramePr>
        <p:xfrm>
          <a:off x="5527675" y="1928813"/>
          <a:ext cx="4064000" cy="4175125"/>
        </p:xfrm>
        <a:graphic>
          <a:graphicData uri="http://schemas.openxmlformats.org/presentationml/2006/ole">
            <mc:AlternateContent xmlns:mc="http://schemas.openxmlformats.org/markup-compatibility/2006">
              <mc:Choice xmlns:v="urn:schemas-microsoft-com:vml" Requires="v">
                <p:oleObj spid="_x0000_s7214" name="Visio" r:id="rId4" imgW="3311842" imgH="3401616" progId="Visio.Drawing.11">
                  <p:embed/>
                </p:oleObj>
              </mc:Choice>
              <mc:Fallback>
                <p:oleObj name="Visio" r:id="rId4" imgW="3311842" imgH="3401616"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675" y="1928813"/>
                        <a:ext cx="4064000"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7174"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2403" name="Rectangle 3"/>
          <p:cNvSpPr>
            <a:spLocks noGrp="1" noChangeArrowheads="1"/>
          </p:cNvSpPr>
          <p:nvPr>
            <p:ph sz="quarter" idx="1"/>
          </p:nvPr>
        </p:nvSpPr>
        <p:spPr>
          <a:xfrm>
            <a:off x="2071688" y="1412875"/>
            <a:ext cx="7559675" cy="4662488"/>
          </a:xfrm>
        </p:spPr>
        <p:txBody>
          <a:bodyPr/>
          <a:lstStyle/>
          <a:p>
            <a:pPr marL="466725" indent="-466725" eaLnBrk="1" hangingPunct="1"/>
            <a:r>
              <a:rPr lang="en-US" sz="2300" b="1" smtClean="0"/>
              <a:t>Pointers</a:t>
            </a:r>
          </a:p>
          <a:p>
            <a:pPr marL="466725" indent="-466725" eaLnBrk="1" hangingPunct="1">
              <a:buFont typeface="Wingdings" panose="05000000000000000000" pitchFamily="2" charset="2"/>
              <a:buChar char="§"/>
            </a:pPr>
            <a:r>
              <a:rPr lang="en-US" sz="2300" smtClean="0"/>
              <a:t>A pointer can take the value of another pointer, </a:t>
            </a:r>
            <a:r>
              <a:rPr lang="en-US" sz="2300" smtClean="0">
                <a:solidFill>
                  <a:srgbClr val="0070C0"/>
                </a:solidFill>
              </a:rPr>
              <a:t>an address of an object</a:t>
            </a:r>
            <a:r>
              <a:rPr lang="en-US" sz="2300" smtClean="0"/>
              <a:t> with “</a:t>
            </a:r>
            <a:r>
              <a:rPr lang="en-US" sz="2300" smtClean="0">
                <a:solidFill>
                  <a:srgbClr val="0070C0"/>
                </a:solidFill>
              </a:rPr>
              <a:t>address-of</a:t>
            </a:r>
            <a:r>
              <a:rPr lang="en-US" sz="2300" smtClean="0"/>
              <a:t>” operator </a:t>
            </a:r>
            <a:r>
              <a:rPr lang="en-US" sz="2300" b="1" smtClean="0">
                <a:solidFill>
                  <a:srgbClr val="0070C0"/>
                </a:solidFill>
              </a:rPr>
              <a:t>&amp;</a:t>
            </a:r>
            <a:r>
              <a:rPr lang="en-US" sz="2300" smtClean="0"/>
              <a:t>, or a pointer expression</a:t>
            </a:r>
          </a:p>
          <a:p>
            <a:pPr marL="466725" indent="-466725" eaLnBrk="1" hangingPunct="1">
              <a:buFont typeface="Wingdings" panose="05000000000000000000" pitchFamily="2" charset="2"/>
              <a:buNone/>
            </a:pPr>
            <a:r>
              <a:rPr lang="en-US" sz="2300" smtClean="0"/>
              <a:t>		char *p ; int *q; </a:t>
            </a:r>
          </a:p>
          <a:p>
            <a:pPr marL="466725" indent="-466725" eaLnBrk="1" hangingPunct="1">
              <a:buFont typeface="Wingdings" panose="05000000000000000000" pitchFamily="2" charset="2"/>
              <a:buNone/>
            </a:pPr>
            <a:r>
              <a:rPr lang="en-US" sz="2300" smtClean="0"/>
              <a:t>		char a; int b;</a:t>
            </a:r>
          </a:p>
          <a:p>
            <a:pPr marL="466725" indent="-466725" eaLnBrk="1" hangingPunct="1">
              <a:buFont typeface="Wingdings" panose="05000000000000000000" pitchFamily="2" charset="2"/>
              <a:buNone/>
            </a:pPr>
            <a:r>
              <a:rPr lang="en-US" sz="2300" smtClean="0"/>
              <a:t>		p = &amp;a; /*correct*/</a:t>
            </a:r>
          </a:p>
          <a:p>
            <a:pPr marL="466725" indent="-466725" eaLnBrk="1" hangingPunct="1">
              <a:buFont typeface="Wingdings" panose="05000000000000000000" pitchFamily="2" charset="2"/>
              <a:buNone/>
            </a:pPr>
            <a:r>
              <a:rPr lang="en-US" sz="2300" smtClean="0"/>
              <a:t>		p = &amp;b; /* </a:t>
            </a:r>
            <a:r>
              <a:rPr lang="en-US" sz="2300" smtClean="0">
                <a:solidFill>
                  <a:srgbClr val="FF0000"/>
                </a:solidFill>
              </a:rPr>
              <a:t>incorrect</a:t>
            </a:r>
            <a:r>
              <a:rPr lang="en-US" sz="2300" smtClean="0"/>
              <a:t> */</a:t>
            </a:r>
          </a:p>
          <a:p>
            <a:pPr marL="466725" indent="-466725" eaLnBrk="1" hangingPunct="1">
              <a:buFont typeface="Wingdings" panose="05000000000000000000" pitchFamily="2" charset="2"/>
              <a:buNone/>
            </a:pPr>
            <a:r>
              <a:rPr lang="en-US" sz="2300" smtClean="0"/>
              <a:t>		q = &amp;a; /* </a:t>
            </a:r>
            <a:r>
              <a:rPr lang="en-US" sz="2300" smtClean="0">
                <a:solidFill>
                  <a:srgbClr val="FF0000"/>
                </a:solidFill>
              </a:rPr>
              <a:t>incorrect</a:t>
            </a:r>
            <a:r>
              <a:rPr lang="en-US" sz="2300" smtClean="0"/>
              <a:t> */</a:t>
            </a:r>
          </a:p>
          <a:p>
            <a:pPr marL="466725" indent="-466725" eaLnBrk="1" hangingPunct="1">
              <a:buFont typeface="Wingdings" panose="05000000000000000000" pitchFamily="2" charset="2"/>
              <a:buNone/>
            </a:pPr>
            <a:r>
              <a:rPr lang="en-US" sz="2300" smtClean="0"/>
              <a:t>		q= &amp;b ; /* correct */</a:t>
            </a:r>
          </a:p>
          <a:p>
            <a:pPr marL="466725" indent="-466725" eaLnBrk="1" hangingPunct="1">
              <a:buFont typeface="Wingdings" panose="05000000000000000000" pitchFamily="2" charset="2"/>
              <a:buNone/>
            </a:pPr>
            <a:r>
              <a:rPr lang="en-US" sz="2300" smtClean="0"/>
              <a:t>		p = &amp;q; /* address of the pointer */</a:t>
            </a:r>
          </a:p>
        </p:txBody>
      </p:sp>
      <p:sp>
        <p:nvSpPr>
          <p:cNvPr id="102404"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2405"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71688" y="468313"/>
            <a:ext cx="6924675" cy="365125"/>
          </a:xfrm>
        </p:spPr>
        <p:txBody>
          <a:bodyPr>
            <a:normAutofit fontScale="90000"/>
          </a:bodyPr>
          <a:lstStyle/>
          <a:p>
            <a:pPr eaLnBrk="1" hangingPunct="1"/>
            <a:r>
              <a:rPr lang="en-US" sz="3200" smtClean="0"/>
              <a:t>Arrays, Pointers</a:t>
            </a:r>
          </a:p>
        </p:txBody>
      </p:sp>
      <p:sp>
        <p:nvSpPr>
          <p:cNvPr id="103427" name="Rectangle 3"/>
          <p:cNvSpPr>
            <a:spLocks noGrp="1" noChangeArrowheads="1"/>
          </p:cNvSpPr>
          <p:nvPr>
            <p:ph sz="quarter" idx="1"/>
          </p:nvPr>
        </p:nvSpPr>
        <p:spPr>
          <a:xfrm>
            <a:off x="2071688" y="1412875"/>
            <a:ext cx="7559675" cy="3421063"/>
          </a:xfrm>
        </p:spPr>
        <p:txBody>
          <a:bodyPr>
            <a:normAutofit lnSpcReduction="10000"/>
          </a:bodyPr>
          <a:lstStyle/>
          <a:p>
            <a:pPr marL="466725" indent="-466725" eaLnBrk="1" hangingPunct="1"/>
            <a:r>
              <a:rPr lang="en-US" sz="2600" b="1" smtClean="0"/>
              <a:t>Pointers</a:t>
            </a:r>
          </a:p>
          <a:p>
            <a:pPr marL="466725" indent="-466725" eaLnBrk="1" hangingPunct="1">
              <a:buFont typeface="Wingdings" panose="05000000000000000000" pitchFamily="2" charset="2"/>
              <a:buChar char="§"/>
            </a:pPr>
            <a:r>
              <a:rPr lang="en-US" sz="2300" smtClean="0"/>
              <a:t>Const keyword can be used in pointer declarations.</a:t>
            </a:r>
          </a:p>
          <a:p>
            <a:pPr marL="466725" indent="-466725" eaLnBrk="1" hangingPunct="1"/>
            <a:r>
              <a:rPr lang="en-US" sz="2300" b="1" smtClean="0"/>
              <a:t>Example:</a:t>
            </a:r>
          </a:p>
          <a:p>
            <a:pPr marL="466725" indent="-466725" eaLnBrk="1" hangingPunct="1">
              <a:buFont typeface="Wingdings" panose="05000000000000000000" pitchFamily="2" charset="2"/>
              <a:buNone/>
            </a:pPr>
            <a:r>
              <a:rPr lang="en-US" sz="2300" smtClean="0"/>
              <a:t>		int a; </a:t>
            </a:r>
          </a:p>
          <a:p>
            <a:pPr marL="466725" indent="-466725" eaLnBrk="1" hangingPunct="1">
              <a:buFont typeface="Wingdings" panose="05000000000000000000" pitchFamily="2" charset="2"/>
              <a:buNone/>
            </a:pPr>
            <a:r>
              <a:rPr lang="en-US" sz="2300" smtClean="0"/>
              <a:t>		int *p;</a:t>
            </a:r>
          </a:p>
          <a:p>
            <a:pPr marL="466725" indent="-466725" eaLnBrk="1" hangingPunct="1">
              <a:buFont typeface="Wingdings" panose="05000000000000000000" pitchFamily="2" charset="2"/>
              <a:buNone/>
            </a:pPr>
            <a:r>
              <a:rPr lang="en-US" sz="2300" smtClean="0"/>
              <a:t>		int *const ptr = &amp;a;	// Constant pointer</a:t>
            </a:r>
          </a:p>
          <a:p>
            <a:pPr marL="466725" indent="-466725" eaLnBrk="1" hangingPunct="1">
              <a:buFont typeface="Wingdings" panose="05000000000000000000" pitchFamily="2" charset="2"/>
              <a:buNone/>
            </a:pPr>
            <a:r>
              <a:rPr lang="en-US" sz="2300" smtClean="0"/>
              <a:t>		*ptr = 1;       		// Legal</a:t>
            </a:r>
          </a:p>
          <a:p>
            <a:pPr marL="466725" indent="-466725" eaLnBrk="1" hangingPunct="1">
              <a:buFont typeface="Wingdings" panose="05000000000000000000" pitchFamily="2" charset="2"/>
              <a:buNone/>
            </a:pPr>
            <a:r>
              <a:rPr lang="en-US" sz="2300" smtClean="0"/>
              <a:t>		ptr =p;    		// </a:t>
            </a:r>
            <a:r>
              <a:rPr lang="en-US" sz="2300" smtClean="0">
                <a:solidFill>
                  <a:srgbClr val="FF0000"/>
                </a:solidFill>
              </a:rPr>
              <a:t>Error</a:t>
            </a:r>
          </a:p>
          <a:p>
            <a:pPr marL="1422400" lvl="2" eaLnBrk="1" hangingPunct="1">
              <a:buFont typeface="Arial;Arial;Arial;Courier"/>
              <a:buNone/>
            </a:pPr>
            <a:endParaRPr lang="en-US" sz="2300" smtClean="0"/>
          </a:p>
        </p:txBody>
      </p:sp>
      <p:sp>
        <p:nvSpPr>
          <p:cNvPr id="103428" name="Text Box 5"/>
          <p:cNvSpPr txBox="1">
            <a:spLocks noChangeArrowheads="1"/>
          </p:cNvSpPr>
          <p:nvPr/>
        </p:nvSpPr>
        <p:spPr bwMode="auto">
          <a:xfrm>
            <a:off x="55563" y="1484313"/>
            <a:ext cx="1711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None/>
            </a:pPr>
            <a:r>
              <a:rPr lang="en-US" sz="1400">
                <a:solidFill>
                  <a:srgbClr val="006633"/>
                </a:solidFill>
              </a:rPr>
              <a:t>Why C?</a:t>
            </a:r>
          </a:p>
          <a:p>
            <a:pPr eaLnBrk="1" hangingPunct="1">
              <a:spcBef>
                <a:spcPct val="50000"/>
              </a:spcBef>
              <a:buFont typeface="Wingdings" panose="05000000000000000000" pitchFamily="2" charset="2"/>
              <a:buNone/>
            </a:pPr>
            <a:r>
              <a:rPr lang="en-US" sz="1400" b="1">
                <a:solidFill>
                  <a:srgbClr val="006633"/>
                </a:solidFill>
              </a:rPr>
              <a:t>ANSI C</a:t>
            </a:r>
          </a:p>
          <a:p>
            <a:pPr eaLnBrk="1" hangingPunct="1">
              <a:spcBef>
                <a:spcPct val="50000"/>
              </a:spcBef>
              <a:buFont typeface="Wingdings" panose="05000000000000000000" pitchFamily="2" charset="2"/>
              <a:buNone/>
            </a:pPr>
            <a:r>
              <a:rPr lang="en-US" sz="1400">
                <a:solidFill>
                  <a:srgbClr val="006633"/>
                </a:solidFill>
              </a:rPr>
              <a:t> Introduction</a:t>
            </a:r>
          </a:p>
          <a:p>
            <a:pPr eaLnBrk="1" hangingPunct="1">
              <a:spcBef>
                <a:spcPct val="50000"/>
              </a:spcBef>
              <a:buFont typeface="Wingdings" panose="05000000000000000000" pitchFamily="2" charset="2"/>
              <a:buNone/>
            </a:pPr>
            <a:r>
              <a:rPr lang="en-US" sz="1400">
                <a:solidFill>
                  <a:srgbClr val="006633"/>
                </a:solidFill>
              </a:rPr>
              <a:t> Identifiers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Data Types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Expressions</a:t>
            </a:r>
          </a:p>
          <a:p>
            <a:pPr eaLnBrk="1" hangingPunct="1">
              <a:spcBef>
                <a:spcPct val="50000"/>
              </a:spcBef>
              <a:buFont typeface="Wingdings" panose="05000000000000000000" pitchFamily="2" charset="2"/>
              <a:buNone/>
            </a:pPr>
            <a:r>
              <a:rPr lang="en-US" sz="1400" b="1">
                <a:solidFill>
                  <a:srgbClr val="006633"/>
                </a:solidFill>
              </a:rPr>
              <a:t> </a:t>
            </a:r>
            <a:r>
              <a:rPr lang="en-US" sz="1400">
                <a:solidFill>
                  <a:srgbClr val="006633"/>
                </a:solidFill>
              </a:rPr>
              <a:t>Program flow</a:t>
            </a:r>
          </a:p>
          <a:p>
            <a:pPr eaLnBrk="1" hangingPunct="1">
              <a:spcBef>
                <a:spcPct val="50000"/>
              </a:spcBef>
              <a:buFont typeface="Wingdings" panose="05000000000000000000" pitchFamily="2" charset="2"/>
              <a:buNone/>
            </a:pPr>
            <a:r>
              <a:rPr lang="en-US" sz="1400">
                <a:solidFill>
                  <a:srgbClr val="006633"/>
                </a:solidFill>
              </a:rPr>
              <a:t> </a:t>
            </a:r>
            <a:r>
              <a:rPr lang="en-US" sz="1400" b="1">
                <a:solidFill>
                  <a:srgbClr val="006633"/>
                </a:solidFill>
              </a:rPr>
              <a:t>Arrays &amp; Pointers</a:t>
            </a:r>
          </a:p>
          <a:p>
            <a:pPr eaLnBrk="1" hangingPunct="1">
              <a:spcBef>
                <a:spcPct val="50000"/>
              </a:spcBef>
              <a:buFont typeface="Wingdings" panose="05000000000000000000" pitchFamily="2" charset="2"/>
              <a:buNone/>
            </a:pPr>
            <a:r>
              <a:rPr lang="en-US" sz="1400">
                <a:solidFill>
                  <a:srgbClr val="006633"/>
                </a:solidFill>
              </a:rPr>
              <a:t> Functions</a:t>
            </a:r>
          </a:p>
          <a:p>
            <a:pPr eaLnBrk="1" hangingPunct="1">
              <a:spcBef>
                <a:spcPct val="50000"/>
              </a:spcBef>
              <a:buFont typeface="Wingdings" panose="05000000000000000000" pitchFamily="2" charset="2"/>
              <a:buNone/>
            </a:pPr>
            <a:r>
              <a:rPr lang="en-US" sz="1400">
                <a:solidFill>
                  <a:srgbClr val="006633"/>
                </a:solidFill>
              </a:rPr>
              <a:t> Preprocessor</a:t>
            </a:r>
          </a:p>
        </p:txBody>
      </p:sp>
      <p:sp>
        <p:nvSpPr>
          <p:cNvPr id="103429" name="Text Box 5"/>
          <p:cNvSpPr txBox="1">
            <a:spLocks noChangeArrowheads="1"/>
          </p:cNvSpPr>
          <p:nvPr/>
        </p:nvSpPr>
        <p:spPr bwMode="auto">
          <a:xfrm>
            <a:off x="0" y="4679950"/>
            <a:ext cx="1711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rgbClr val="000000"/>
                </a:solidFill>
                <a:latin typeface="Arial" panose="020B0604020202020204" pitchFamily="34" charset="0"/>
              </a:defRPr>
            </a:lvl1pPr>
            <a:lvl2pPr marL="742950" indent="-285750" eaLnBrk="0" hangingPunct="0">
              <a:defRPr sz="2400">
                <a:solidFill>
                  <a:srgbClr val="000000"/>
                </a:solidFill>
                <a:latin typeface="Arial" panose="020B0604020202020204" pitchFamily="34" charset="0"/>
              </a:defRPr>
            </a:lvl2pPr>
            <a:lvl3pPr marL="1143000" indent="-228600" eaLnBrk="0" hangingPunct="0">
              <a:defRPr sz="2400">
                <a:solidFill>
                  <a:srgbClr val="000000"/>
                </a:solidFill>
                <a:latin typeface="Arial" panose="020B0604020202020204" pitchFamily="34" charset="0"/>
              </a:defRPr>
            </a:lvl3pPr>
            <a:lvl4pPr marL="1600200" indent="-228600" eaLnBrk="0" hangingPunct="0">
              <a:defRPr sz="2400">
                <a:solidFill>
                  <a:srgbClr val="000000"/>
                </a:solidFill>
                <a:latin typeface="Arial" panose="020B0604020202020204" pitchFamily="34" charset="0"/>
              </a:defRPr>
            </a:lvl4pPr>
            <a:lvl5pPr marL="2057400" indent="-228600" eaLnBrk="0" hangingPunct="0">
              <a:defRPr sz="24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FF9900"/>
              </a:buClr>
              <a:buSzPct val="75000"/>
              <a:buFont typeface="Wingdings" panose="05000000000000000000" pitchFamily="2" charset="2"/>
              <a:buChar char="n"/>
              <a:defRPr sz="2400">
                <a:solidFill>
                  <a:srgbClr val="000000"/>
                </a:solidFill>
                <a:latin typeface="Arial" panose="020B0604020202020204" pitchFamily="34" charset="0"/>
              </a:defRPr>
            </a:lvl9pPr>
          </a:lstStyle>
          <a:p>
            <a:pPr eaLnBrk="1" hangingPunct="1">
              <a:spcBef>
                <a:spcPct val="0"/>
              </a:spcBef>
              <a:buFont typeface="Wingdings" panose="05000000000000000000" pitchFamily="2" charset="2"/>
              <a:buNone/>
            </a:pPr>
            <a:r>
              <a:rPr lang="en-US" sz="1400">
                <a:solidFill>
                  <a:srgbClr val="006633"/>
                </a:solidFill>
              </a:rPr>
              <a:t> The Embedded</a:t>
            </a:r>
          </a:p>
          <a:p>
            <a:pPr eaLnBrk="1" hangingPunct="1">
              <a:spcBef>
                <a:spcPct val="0"/>
              </a:spcBef>
              <a:buFont typeface="Wingdings" panose="05000000000000000000" pitchFamily="2" charset="2"/>
              <a:buNone/>
            </a:pPr>
            <a:r>
              <a:rPr lang="en-US" sz="1400">
                <a:solidFill>
                  <a:srgbClr val="006633"/>
                </a:solidFill>
              </a:rPr>
              <a:t>       Difference</a:t>
            </a:r>
          </a:p>
          <a:p>
            <a:pPr eaLnBrk="1" hangingPunct="1">
              <a:spcBef>
                <a:spcPts val="838"/>
              </a:spcBef>
              <a:buFont typeface="Wingdings" panose="05000000000000000000" pitchFamily="2" charset="2"/>
              <a:buNone/>
            </a:pPr>
            <a:r>
              <a:rPr lang="en-US" sz="1400">
                <a:solidFill>
                  <a:srgbClr val="006633"/>
                </a:solidFill>
              </a:rPr>
              <a:t> Examples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id="{2BE0E493-DFB1-450A-AFA8-A991F60817F6}" vid="{EE799FC5-F452-450D-8172-0C55782774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12934</Words>
  <Application>Microsoft Office PowerPoint</Application>
  <PresentationFormat>Custom</PresentationFormat>
  <Paragraphs>3633</Paragraphs>
  <Slides>170</Slides>
  <Notes>169</Notes>
  <HiddenSlides>1</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170</vt:i4>
      </vt:variant>
    </vt:vector>
  </HeadingPairs>
  <TitlesOfParts>
    <vt:vector size="190" baseType="lpstr">
      <vt:lpstr>Arial</vt:lpstr>
      <vt:lpstr>Arial;Arial;Arial;Courier</vt:lpstr>
      <vt:lpstr>Arial;Arial;Courier;Symbol</vt:lpstr>
      <vt:lpstr>Arial;Arial;Symbol;Courier;Time</vt:lpstr>
      <vt:lpstr>Arial;Courier</vt:lpstr>
      <vt:lpstr>Arial;Courier;Arial</vt:lpstr>
      <vt:lpstr>Arial;Courier;Arial;Arial</vt:lpstr>
      <vt:lpstr>Arial;Symbol;Arial;Courier</vt:lpstr>
      <vt:lpstr>Arial;Symbol;Courier</vt:lpstr>
      <vt:lpstr>Arial;Times New Roman;Times New</vt:lpstr>
      <vt:lpstr>Symbol;Arial;Arial;Courier</vt:lpstr>
      <vt:lpstr>Symbol;Arial;Courier</vt:lpstr>
      <vt:lpstr>Times New Roman</vt:lpstr>
      <vt:lpstr>Times New Roman;Arial;Arial</vt:lpstr>
      <vt:lpstr>Times New Roman;Times New Roman</vt:lpstr>
      <vt:lpstr>Tw Cen MT</vt:lpstr>
      <vt:lpstr>Wingdings</vt:lpstr>
      <vt:lpstr>Wingdings 2</vt:lpstr>
      <vt:lpstr>Student presentation</vt:lpstr>
      <vt:lpstr>Visio</vt:lpstr>
      <vt:lpstr>C Language programming</vt:lpstr>
      <vt:lpstr>Why C?</vt:lpstr>
      <vt:lpstr>Why C?</vt:lpstr>
      <vt:lpstr>Why C?</vt:lpstr>
      <vt:lpstr>ANSI C – Identifiers</vt:lpstr>
      <vt:lpstr>ANSI C – Identifiers</vt:lpstr>
      <vt:lpstr>ANSI C – Identifiers</vt:lpstr>
      <vt:lpstr>ANSI C – Identifiers</vt:lpstr>
      <vt:lpstr>ANSI C – Identifiers</vt:lpstr>
      <vt:lpstr>ANSI C – Identifiers</vt:lpstr>
      <vt:lpstr>ANSI C – Identifiers</vt:lpstr>
      <vt:lpstr>ANSI C – Identifiers</vt:lpstr>
      <vt:lpstr>ANSI C – Data Types</vt:lpstr>
      <vt:lpstr>ANSI C –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–Data Types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ANSI C – Assignment, Expression, Operators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Program Flow Statements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Arrays, Pointers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Preprocessor directives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Miscellaneous Items</vt:lpstr>
      <vt:lpstr>The Embedded Difference</vt:lpstr>
      <vt:lpstr>The Embedded Difference</vt:lpstr>
      <vt:lpstr>The Embedded Difference</vt:lpstr>
      <vt:lpstr>The Embedded Difference</vt:lpstr>
      <vt:lpstr>The Embedded Difference</vt:lpstr>
      <vt:lpstr>The Embedded Difference</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Sisteme Încorporate</dc:title>
  <dc:creator/>
  <cp:lastModifiedBy/>
  <cp:revision>3</cp:revision>
  <dcterms:created xsi:type="dcterms:W3CDTF">2010-01-05T04:53:38Z</dcterms:created>
  <dcterms:modified xsi:type="dcterms:W3CDTF">2015-03-20T15:44:54Z</dcterms:modified>
</cp:coreProperties>
</file>