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4" r:id="rId1"/>
  </p:sldMasterIdLst>
  <p:notesMasterIdLst>
    <p:notesMasterId r:id="rId70"/>
  </p:notesMasterIdLst>
  <p:handoutMasterIdLst>
    <p:handoutMasterId r:id="rId71"/>
  </p:handoutMasterIdLst>
  <p:sldIdLst>
    <p:sldId id="366" r:id="rId2"/>
    <p:sldId id="376" r:id="rId3"/>
    <p:sldId id="257" r:id="rId4"/>
    <p:sldId id="313" r:id="rId5"/>
    <p:sldId id="258" r:id="rId6"/>
    <p:sldId id="259" r:id="rId7"/>
    <p:sldId id="262" r:id="rId8"/>
    <p:sldId id="263" r:id="rId9"/>
    <p:sldId id="309" r:id="rId10"/>
    <p:sldId id="286" r:id="rId11"/>
    <p:sldId id="26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10" r:id="rId29"/>
    <p:sldId id="304" r:id="rId30"/>
    <p:sldId id="305" r:id="rId31"/>
    <p:sldId id="306" r:id="rId32"/>
    <p:sldId id="308" r:id="rId33"/>
    <p:sldId id="311" r:id="rId34"/>
    <p:sldId id="312" r:id="rId35"/>
    <p:sldId id="314" r:id="rId36"/>
    <p:sldId id="373" r:id="rId37"/>
    <p:sldId id="374" r:id="rId38"/>
    <p:sldId id="375" r:id="rId39"/>
    <p:sldId id="315" r:id="rId40"/>
    <p:sldId id="316" r:id="rId41"/>
    <p:sldId id="317" r:id="rId42"/>
    <p:sldId id="318" r:id="rId43"/>
    <p:sldId id="325" r:id="rId44"/>
    <p:sldId id="326" r:id="rId45"/>
    <p:sldId id="327" r:id="rId46"/>
    <p:sldId id="328" r:id="rId47"/>
    <p:sldId id="329" r:id="rId48"/>
    <p:sldId id="334" r:id="rId49"/>
    <p:sldId id="335" r:id="rId50"/>
    <p:sldId id="338" r:id="rId51"/>
    <p:sldId id="336" r:id="rId52"/>
    <p:sldId id="337" r:id="rId53"/>
    <p:sldId id="339" r:id="rId54"/>
    <p:sldId id="340" r:id="rId55"/>
    <p:sldId id="341" r:id="rId56"/>
    <p:sldId id="342" r:id="rId57"/>
    <p:sldId id="343" r:id="rId58"/>
    <p:sldId id="367" r:id="rId59"/>
    <p:sldId id="372" r:id="rId60"/>
    <p:sldId id="369" r:id="rId61"/>
    <p:sldId id="370" r:id="rId62"/>
    <p:sldId id="371" r:id="rId63"/>
    <p:sldId id="377" r:id="rId64"/>
    <p:sldId id="379" r:id="rId65"/>
    <p:sldId id="380" r:id="rId66"/>
    <p:sldId id="381" r:id="rId67"/>
    <p:sldId id="382" r:id="rId68"/>
    <p:sldId id="378" r:id="rId69"/>
  </p:sldIdLst>
  <p:sldSz cx="9144000" cy="6858000" type="screen4x3"/>
  <p:notesSz cx="6894513" cy="9180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89094" autoAdjust="0"/>
  </p:normalViewPr>
  <p:slideViewPr>
    <p:cSldViewPr snapToGrid="0">
      <p:cViewPr>
        <p:scale>
          <a:sx n="70" d="100"/>
          <a:sy n="70" d="100"/>
        </p:scale>
        <p:origin x="-51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2987676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23925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6838" y="-1588"/>
            <a:ext cx="2987675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23925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720138"/>
            <a:ext cx="2987676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23925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6838" y="8720138"/>
            <a:ext cx="29876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23925">
              <a:defRPr sz="1000" i="1"/>
            </a:lvl1pPr>
          </a:lstStyle>
          <a:p>
            <a:fld id="{E67A928F-1318-43AC-B32D-635B473BEF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25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2987676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23925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6838" y="-1588"/>
            <a:ext cx="2987675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23925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720138"/>
            <a:ext cx="2987676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23925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6838" y="8720138"/>
            <a:ext cx="29876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23925">
              <a:defRPr sz="1000" i="1"/>
            </a:lvl1pPr>
          </a:lstStyle>
          <a:p>
            <a:fld id="{F7613F32-D3D3-49F0-A3BD-718CEAA551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359275"/>
            <a:ext cx="5054600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1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93738"/>
            <a:ext cx="4578350" cy="3430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813237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239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0375" algn="l" defTabSz="9239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9163" algn="l" defTabSz="9239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9538" algn="l" defTabSz="9239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38325" algn="l" defTabSz="9239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3738"/>
            <a:ext cx="4575175" cy="34305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36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F9D39B-CEFB-4252-B267-F90C89EB986F}" type="slidenum">
              <a:rPr lang="en-US" sz="1000"/>
              <a:pPr/>
              <a:t>10</a:t>
            </a:fld>
            <a:endParaRPr lang="en-US" sz="10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5788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625128D-9922-4EB3-A357-4B906A32A0B5}" type="slidenum">
              <a:rPr lang="en-US" sz="1000"/>
              <a:pPr/>
              <a:t>11</a:t>
            </a:fld>
            <a:endParaRPr lang="en-US" sz="10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9919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EC83A9C-E62C-49DB-AB31-A0B66D0799EA}" type="slidenum">
              <a:rPr lang="en-US" sz="1000"/>
              <a:pPr/>
              <a:t>12</a:t>
            </a:fld>
            <a:endParaRPr lang="en-US" sz="10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5533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74BA6A-FE9A-4982-AB80-88280C561E38}" type="slidenum">
              <a:rPr lang="en-US" sz="1000"/>
              <a:pPr/>
              <a:t>13</a:t>
            </a:fld>
            <a:endParaRPr lang="en-US" sz="10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8835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6C9F88-9869-477C-B8A2-32D7738ED878}" type="slidenum">
              <a:rPr lang="en-US" sz="1000"/>
              <a:pPr/>
              <a:t>14</a:t>
            </a:fld>
            <a:endParaRPr lang="en-US" sz="10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6163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4F11298-D1BC-4035-BA19-922A4D9103BF}" type="slidenum">
              <a:rPr lang="en-US" sz="1000"/>
              <a:pPr/>
              <a:t>15</a:t>
            </a:fld>
            <a:endParaRPr lang="en-US" sz="10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1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1EEDB0A-4169-468D-9D52-6263F7CC933B}" type="slidenum">
              <a:rPr lang="en-US" sz="1000"/>
              <a:pPr/>
              <a:t>16</a:t>
            </a:fld>
            <a:endParaRPr lang="en-US" sz="10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0078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AC76D0-65FE-4F8E-B0A5-09F43AD38F8E}" type="slidenum">
              <a:rPr lang="en-US" sz="1000"/>
              <a:pPr/>
              <a:t>17</a:t>
            </a:fld>
            <a:endParaRPr lang="en-US" sz="10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814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EF9B3DE-C67C-4D60-B70F-AD007848CBAE}" type="slidenum">
              <a:rPr lang="en-US" sz="1000"/>
              <a:pPr/>
              <a:t>18</a:t>
            </a:fld>
            <a:endParaRPr lang="en-US" sz="10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878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D23A4BD-798C-4795-A57C-57DF1A327927}" type="slidenum">
              <a:rPr lang="en-US" sz="1000"/>
              <a:pPr/>
              <a:t>19</a:t>
            </a:fld>
            <a:endParaRPr lang="en-US" sz="10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733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8875" y="693738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293" indent="-2870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8144" indent="-2296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7401" indent="-2296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6658" indent="-2296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916" indent="-2296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5173" indent="-2296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4431" indent="-2296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3688" indent="-2296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07F15E-8871-4D4E-BDAC-5E5F1BE4BEE3}" type="slidenum">
              <a:rPr lang="en-US" smtClean="0"/>
              <a:pPr>
                <a:spcBef>
                  <a:spcPct val="0"/>
                </a:spcBef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96418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962F109-8130-41A8-A0FF-03AF881B3CE9}" type="slidenum">
              <a:rPr lang="en-US" sz="1000"/>
              <a:pPr/>
              <a:t>20</a:t>
            </a:fld>
            <a:endParaRPr lang="en-US" sz="10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21232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C02280D-734F-434F-8493-50DB3ECD0E6C}" type="slidenum">
              <a:rPr lang="en-US" sz="1000"/>
              <a:pPr/>
              <a:t>21</a:t>
            </a:fld>
            <a:endParaRPr lang="en-US" sz="10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4633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F8A33F-EF18-4EAE-B134-E0538851B70E}" type="slidenum">
              <a:rPr lang="en-US" sz="1000"/>
              <a:pPr/>
              <a:t>22</a:t>
            </a:fld>
            <a:endParaRPr lang="en-US" sz="10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006390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6B92AE-A19D-4572-B458-66C1C62E9BAD}" type="slidenum">
              <a:rPr lang="en-US" sz="1000"/>
              <a:pPr/>
              <a:t>23</a:t>
            </a:fld>
            <a:endParaRPr lang="en-US" sz="1000"/>
          </a:p>
        </p:txBody>
      </p:sp>
      <p:sp>
        <p:nvSpPr>
          <p:cNvPr id="1024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024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63537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F304B6-0B47-4ED9-8216-C308FC7A4437}" type="slidenum">
              <a:rPr lang="en-US" sz="1000"/>
              <a:pPr/>
              <a:t>24</a:t>
            </a:fld>
            <a:endParaRPr lang="en-US" sz="10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4535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CCCAE7E-33E4-4610-9C97-A223A59C80EA}" type="slidenum">
              <a:rPr lang="en-US" sz="1000"/>
              <a:pPr/>
              <a:t>25</a:t>
            </a:fld>
            <a:endParaRPr lang="en-US" sz="10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40498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319E92B-B462-4D92-820B-B9D42C2FCC56}" type="slidenum">
              <a:rPr lang="en-US" sz="1000"/>
              <a:pPr/>
              <a:t>26</a:t>
            </a:fld>
            <a:endParaRPr lang="en-US" sz="10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84543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85A0C91-C24A-4283-998E-7E7CB761EDDA}" type="slidenum">
              <a:rPr lang="en-US" sz="1000"/>
              <a:pPr/>
              <a:t>27</a:t>
            </a:fld>
            <a:endParaRPr lang="en-US" sz="10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33922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87310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5EEBA0C-3E78-4D2B-9E30-E93B46A0492A}" type="slidenum">
              <a:rPr lang="en-US" sz="1000"/>
              <a:pPr/>
              <a:t>29</a:t>
            </a:fld>
            <a:endParaRPr lang="en-US" sz="10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9444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8998D91-A38A-464D-986F-F38C7E48D0E0}" type="slidenum">
              <a:rPr lang="en-US" sz="1000"/>
              <a:pPr/>
              <a:t>3</a:t>
            </a:fld>
            <a:endParaRPr lang="en-US" sz="10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91505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6857BD1-C59B-4B60-A77F-30A9E2235A06}" type="slidenum">
              <a:rPr lang="en-US" sz="1000"/>
              <a:pPr/>
              <a:t>30</a:t>
            </a:fld>
            <a:endParaRPr lang="en-US" sz="10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87725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97C884-3484-4080-817C-A28428280CFE}" type="slidenum">
              <a:rPr lang="en-US" sz="1000"/>
              <a:pPr/>
              <a:t>31</a:t>
            </a:fld>
            <a:endParaRPr lang="en-US" sz="10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09705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D4B9BC-5342-4383-8ED2-C01927261698}" type="slidenum">
              <a:rPr lang="en-US" sz="1000"/>
              <a:pPr/>
              <a:t>32</a:t>
            </a:fld>
            <a:endParaRPr lang="en-US" sz="10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76536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01141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73871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01470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6D43C5A-A826-4D68-8B19-F8E996C3D146}" type="slidenum">
              <a:rPr lang="en-US" sz="1000" smtClean="0"/>
              <a:pPr/>
              <a:t>36</a:t>
            </a:fld>
            <a:endParaRPr lang="en-US" sz="1000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DBDC555-B028-4478-BBB1-84D618B5D591}" type="slidenum">
              <a:rPr lang="en-US" sz="1000" smtClean="0"/>
              <a:pPr/>
              <a:t>37</a:t>
            </a:fld>
            <a:endParaRPr lang="en-US" sz="1000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58178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09558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67446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3686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88738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552034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68623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03254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13763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30590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78551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3249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9633127-F708-449A-877F-F0D36BA0C5E6}" type="slidenum">
              <a:rPr lang="en-US" sz="1000"/>
              <a:pPr/>
              <a:t>5</a:t>
            </a:fld>
            <a:endParaRPr lang="en-US" sz="10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83605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49810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69383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51730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50614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916222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194413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059305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134455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C62CBBE-3128-4270-A560-54586B18B756}" type="slidenum">
              <a:rPr lang="en-US" sz="1000"/>
              <a:pPr/>
              <a:t>58</a:t>
            </a:fld>
            <a:endParaRPr lang="en-US" sz="10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15425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C62CBBE-3128-4270-A560-54586B18B756}" type="slidenum">
              <a:rPr lang="en-US" sz="1000"/>
              <a:pPr/>
              <a:t>59</a:t>
            </a:fld>
            <a:endParaRPr lang="en-US" sz="10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154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BE90F32-EBCD-48C2-A675-F39CF1674E8C}" type="slidenum">
              <a:rPr lang="en-US" sz="1000"/>
              <a:pPr/>
              <a:t>6</a:t>
            </a:fld>
            <a:endParaRPr lang="en-US" sz="10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369400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C61E5FF-C020-4E17-815B-235F0726355C}" type="slidenum">
              <a:rPr lang="en-US" sz="1000"/>
              <a:pPr/>
              <a:t>60</a:t>
            </a:fld>
            <a:endParaRPr lang="en-US" sz="10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541113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FF8525E-E9C5-4872-98DF-6965829E51C1}" type="slidenum">
              <a:rPr lang="en-US" sz="1000"/>
              <a:pPr/>
              <a:t>61</a:t>
            </a:fld>
            <a:endParaRPr lang="en-US" sz="100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237252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479449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8875" y="693738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293" indent="-2870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8144" indent="-2296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7401" indent="-2296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6658" indent="-2296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916" indent="-2296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5173" indent="-2296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4431" indent="-2296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3688" indent="-2296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07F15E-8871-4D4E-BDAC-5E5F1BE4BEE3}" type="slidenum">
              <a:rPr lang="en-US" smtClean="0"/>
              <a:pPr>
                <a:spcBef>
                  <a:spcPct val="0"/>
                </a:spcBef>
              </a:pPr>
              <a:t>63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1606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8875" y="693738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293" indent="-2870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8144" indent="-2296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7401" indent="-2296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6658" indent="-2296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916" indent="-2296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5173" indent="-2296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4431" indent="-2296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3688" indent="-2296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07F15E-8871-4D4E-BDAC-5E5F1BE4BEE3}" type="slidenum">
              <a:rPr lang="en-US" smtClean="0"/>
              <a:pPr>
                <a:spcBef>
                  <a:spcPct val="0"/>
                </a:spcBef>
              </a:pPr>
              <a:t>64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1606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8875" y="693738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293" indent="-2870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8144" indent="-2296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7401" indent="-2296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6658" indent="-2296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916" indent="-2296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5173" indent="-2296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4431" indent="-2296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3688" indent="-2296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07F15E-8871-4D4E-BDAC-5E5F1BE4BEE3}" type="slidenum">
              <a:rPr lang="en-US" smtClean="0"/>
              <a:pPr>
                <a:spcBef>
                  <a:spcPct val="0"/>
                </a:spcBef>
              </a:pPr>
              <a:t>65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1606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8875" y="693738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293" indent="-2870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8144" indent="-2296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7401" indent="-2296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6658" indent="-2296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916" indent="-2296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5173" indent="-2296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4431" indent="-2296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3688" indent="-2296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07F15E-8871-4D4E-BDAC-5E5F1BE4BEE3}" type="slidenum">
              <a:rPr lang="en-US" smtClean="0"/>
              <a:pPr>
                <a:spcBef>
                  <a:spcPct val="0"/>
                </a:spcBef>
              </a:pPr>
              <a:t>66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1606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8875" y="693738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293" indent="-2870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8144" indent="-2296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7401" indent="-2296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6658" indent="-2296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916" indent="-2296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5173" indent="-2296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4431" indent="-2296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3688" indent="-2296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07F15E-8871-4D4E-BDAC-5E5F1BE4BEE3}" type="slidenum">
              <a:rPr lang="en-US" smtClean="0"/>
              <a:pPr>
                <a:spcBef>
                  <a:spcPct val="0"/>
                </a:spcBef>
              </a:pPr>
              <a:t>67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1606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8875" y="693738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293" indent="-2870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8144" indent="-2296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7401" indent="-2296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6658" indent="-2296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916" indent="-2296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5173" indent="-2296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4431" indent="-2296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3688" indent="-2296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07F15E-8871-4D4E-BDAC-5E5F1BE4BEE3}" type="slidenum">
              <a:rPr lang="en-US" smtClean="0"/>
              <a:pPr>
                <a:spcBef>
                  <a:spcPct val="0"/>
                </a:spcBef>
              </a:pPr>
              <a:t>68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16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C795AA-ABF5-4D7B-BE1E-74B16AC3F933}" type="slidenum">
              <a:rPr lang="en-US" sz="1000"/>
              <a:pPr/>
              <a:t>7</a:t>
            </a:fld>
            <a:endParaRPr lang="en-US" sz="10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1434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3A720D-9EB0-44A5-B3CD-238749BC096A}" type="slidenum">
              <a:rPr lang="en-US" sz="1000"/>
              <a:pPr/>
              <a:t>8</a:t>
            </a:fld>
            <a:endParaRPr lang="en-US" sz="10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5126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067F02-DD7B-4D80-B20F-0A693EF37E6C}" type="slidenum">
              <a:rPr lang="en-US" sz="1000"/>
              <a:pPr/>
              <a:t>9</a:t>
            </a:fld>
            <a:endParaRPr lang="en-US" sz="10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75175" cy="3430587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244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Copyright @2010  Delmar Cengage Learning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AEEA93-F79B-497D-AA01-E05CB1299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6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@ 2005 Delmar Thompson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772D-05BC-42B7-92D9-83582CA9B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7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Copyright @ 2005 Delmar Thompson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E4D8D93-744F-451E-91EB-EA05A8557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97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362098"/>
      </p:ext>
    </p:extLst>
  </p:cSld>
  <p:clrMapOvr>
    <a:masterClrMapping/>
  </p:clrMapOvr>
  <p:transition>
    <p:fade/>
  </p:transition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75757"/>
      </p:ext>
    </p:extLst>
  </p:cSld>
  <p:clrMapOvr>
    <a:masterClrMapping/>
  </p:clrMapOvr>
  <p:transition>
    <p:fade/>
  </p:transition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683273"/>
      </p:ext>
    </p:extLst>
  </p:cSld>
  <p:clrMapOvr>
    <a:masterClrMapping/>
  </p:clrMapOvr>
  <p:transition>
    <p:fade/>
  </p:transition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0830713"/>
      </p:ext>
    </p:extLst>
  </p:cSld>
  <p:clrMapOvr>
    <a:masterClrMapping/>
  </p:clrMapOvr>
  <p:transition>
    <p:fade/>
  </p:transition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3853612"/>
      </p:ext>
    </p:extLst>
  </p:cSld>
  <p:clrMapOvr>
    <a:masterClrMapping/>
  </p:clrMapOvr>
  <p:transition>
    <p:fade/>
  </p:transition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849436"/>
      </p:ext>
    </p:extLst>
  </p:cSld>
  <p:clrMapOvr>
    <a:masterClrMapping/>
  </p:clrMapOvr>
  <p:transition>
    <p:fade/>
  </p:transition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408903"/>
      </p:ext>
    </p:extLst>
  </p:cSld>
  <p:clrMapOvr>
    <a:masterClrMapping/>
  </p:clrMapOvr>
  <p:transition>
    <p:fade/>
  </p:transition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370342"/>
      </p:ext>
    </p:extLst>
  </p:cSld>
  <p:clrMapOvr>
    <a:masterClrMapping/>
  </p:clrMapOvr>
  <p:transition>
    <p:fade/>
  </p:transition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@ 2005 Delmar Thompson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9439BE-D918-4024-850F-DCE4638D13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0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390400"/>
      </p:ext>
    </p:extLst>
  </p:cSld>
  <p:clrMapOvr>
    <a:masterClrMapping/>
  </p:clrMapOvr>
  <p:transition>
    <p:fade/>
  </p:transition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6973455"/>
      </p:ext>
    </p:extLst>
  </p:cSld>
  <p:clrMapOvr>
    <a:masterClrMapping/>
  </p:clrMapOvr>
  <p:transition>
    <p:fade/>
  </p:transition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768166"/>
      </p:ext>
    </p:extLst>
  </p:cSld>
  <p:clrMapOvr>
    <a:masterClrMapping/>
  </p:clrMapOvr>
  <p:transition>
    <p:fade/>
  </p:transition>
  <p:hf sldNum="0"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419729"/>
      </p:ext>
    </p:extLst>
  </p:cSld>
  <p:clrMapOvr>
    <a:masterClrMapping/>
  </p:clrMapOvr>
  <p:transition>
    <p:fade/>
  </p:transition>
  <p:hf sldNum="0"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5319044"/>
      </p:ext>
    </p:extLst>
  </p:cSld>
  <p:clrMapOvr>
    <a:masterClrMapping/>
  </p:clrMapOvr>
  <p:transition>
    <p:fade/>
  </p:transition>
  <p:hf sldNum="0"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641005"/>
      </p:ext>
    </p:extLst>
  </p:cSld>
  <p:clrMapOvr>
    <a:masterClrMapping/>
  </p:clrMapOvr>
  <p:transition>
    <p:fade/>
  </p:transition>
  <p:hf sldNum="0"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673808"/>
      </p:ext>
    </p:extLst>
  </p:cSld>
  <p:clrMapOvr>
    <a:masterClrMapping/>
  </p:clrMapOvr>
  <p:transition>
    <p:fade/>
  </p:transition>
  <p:hf sldNum="0"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199"/>
            <a:ext cx="8229600" cy="121920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57200" y="1524000"/>
            <a:ext cx="8229600" cy="3886199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76133"/>
      </p:ext>
    </p:extLst>
  </p:cSld>
  <p:clrMapOvr>
    <a:masterClrMapping/>
  </p:clrMapOvr>
  <p:transition>
    <p:fade/>
  </p:transition>
  <p:hf sldNum="0"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294308"/>
      </p:ext>
    </p:extLst>
  </p:cSld>
  <p:clrMapOvr>
    <a:masterClrMapping/>
  </p:clrMapOvr>
  <p:transition>
    <p:fade/>
  </p:transition>
  <p:hf sldNum="0"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164738"/>
      </p:ext>
    </p:extLst>
  </p:cSld>
  <p:clrMapOvr>
    <a:masterClrMapping/>
  </p:clrMapOvr>
  <p:transition>
    <p:fade/>
  </p:transition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@ 2010 Delmar Cengage Learning 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D084B2B-4958-432E-8F6D-823F5FAC5D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88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9014256"/>
      </p:ext>
    </p:extLst>
  </p:cSld>
  <p:clrMapOvr>
    <a:masterClrMapping/>
  </p:clrMapOvr>
  <p:transition>
    <p:fade/>
  </p:transition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6111205"/>
      </p:ext>
    </p:extLst>
  </p:cSld>
  <p:clrMapOvr>
    <a:masterClrMapping/>
  </p:clrMapOvr>
  <p:transition>
    <p:fade/>
  </p:transition>
  <p:hf sldNum="0"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879545"/>
      </p:ext>
    </p:extLst>
  </p:cSld>
  <p:clrMapOvr>
    <a:masterClrMapping/>
  </p:clrMapOvr>
  <p:transition>
    <p:fade/>
  </p:transition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638484"/>
      </p:ext>
    </p:extLst>
  </p:cSld>
  <p:clrMapOvr>
    <a:masterClrMapping/>
  </p:clrMapOvr>
  <p:transition>
    <p:fade/>
  </p:transition>
  <p:hf sldNum="0"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6633372"/>
      </p:ext>
    </p:extLst>
  </p:cSld>
  <p:clrMapOvr>
    <a:masterClrMapping/>
  </p:clrMapOvr>
  <p:transition>
    <p:fade/>
  </p:transition>
  <p:hf sldNum="0"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199"/>
            <a:ext cx="8229600" cy="121920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57200" y="1524000"/>
            <a:ext cx="8229600" cy="3886199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64583"/>
      </p:ext>
    </p:extLst>
  </p:cSld>
  <p:clrMapOvr>
    <a:masterClrMapping/>
  </p:clrMapOvr>
  <p:transition>
    <p:fade/>
  </p:transition>
  <p:hf sldNum="0"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7161825"/>
      </p:ext>
    </p:extLst>
  </p:cSld>
  <p:clrMapOvr>
    <a:masterClrMapping/>
  </p:clrMapOvr>
  <p:transition>
    <p:fade/>
  </p:transition>
  <p:hf sldNum="0" hdr="0" ft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01275"/>
      </p:ext>
    </p:extLst>
  </p:cSld>
  <p:clrMapOvr>
    <a:masterClrMapping/>
  </p:clrMapOvr>
  <p:transition>
    <p:fade/>
  </p:transition>
  <p:hf sldNum="0"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0904346"/>
      </p:ext>
    </p:extLst>
  </p:cSld>
  <p:clrMapOvr>
    <a:masterClrMapping/>
  </p:clrMapOvr>
  <p:transition>
    <p:fade/>
  </p:transition>
  <p:hf sldNum="0"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8160136"/>
      </p:ext>
    </p:extLst>
  </p:cSld>
  <p:clrMapOvr>
    <a:masterClrMapping/>
  </p:clrMapOvr>
  <p:transition>
    <p:fade/>
  </p:transition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Copyright @ 2005 Delmar Thompson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4A8F157-62D7-4638-844E-944CBB302B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58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2652840"/>
      </p:ext>
    </p:extLst>
  </p:cSld>
  <p:clrMapOvr>
    <a:masterClrMapping/>
  </p:clrMapOvr>
  <p:transition>
    <p:fade/>
  </p:transition>
  <p:hf sldNum="0"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2957512"/>
      </p:ext>
    </p:extLst>
  </p:cSld>
  <p:clrMapOvr>
    <a:masterClrMapping/>
  </p:clrMapOvr>
  <p:transition>
    <p:fade/>
  </p:transition>
  <p:hf sldNum="0"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3054560"/>
      </p:ext>
    </p:extLst>
  </p:cSld>
  <p:clrMapOvr>
    <a:masterClrMapping/>
  </p:clrMapOvr>
  <p:transition>
    <p:fade/>
  </p:transition>
  <p:hf sldNum="0"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535479"/>
      </p:ext>
    </p:extLst>
  </p:cSld>
  <p:clrMapOvr>
    <a:masterClrMapping/>
  </p:clrMapOvr>
  <p:transition>
    <p:fade/>
  </p:transition>
  <p:hf sldNum="0" hdr="0" ft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539586"/>
      </p:ext>
    </p:extLst>
  </p:cSld>
  <p:clrMapOvr>
    <a:masterClrMapping/>
  </p:clrMapOvr>
  <p:transition>
    <p:fade/>
  </p:transition>
  <p:hf sldNum="0" hdr="0" ft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90600"/>
            <a:ext cx="8229600" cy="381001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714497"/>
      </p:ext>
    </p:extLst>
  </p:cSld>
  <p:clrMapOvr>
    <a:masterClrMapping/>
  </p:clrMapOvr>
  <p:transition>
    <p:fade/>
  </p:transition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Copyright @ 2005 Delmar Thompson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AB9BB60-3F49-4C3A-916F-7E77EB1451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379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@ 2005 Delmar Thompson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706079-07F5-40E2-8BCF-F260AD66FE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3/25/2015 10:02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869972-4966-4AB1-A348-727C9B5B6A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57213" y="6473825"/>
            <a:ext cx="3011487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200"/>
              <a:t>Copyright </a:t>
            </a:r>
            <a:r>
              <a:rPr lang="en-US"/>
              <a:t>© </a:t>
            </a:r>
            <a:r>
              <a:rPr lang="en-US" sz="1200"/>
              <a:t>2010 Delmar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23879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@ 2010 Delmar Cengage Learning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0F2741-A5CC-4E9B-B2A2-22B0858224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639811039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r>
              <a:rPr lang="en-US" smtClean="0"/>
              <a:t>Copyright @ 2005 Delmar Thompson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AE8BCA8-D3A1-4080-BD54-4FF46E42A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91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Copyright @ 2010 Delmar Cengage Learning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4D0F2741-A5CC-4E9B-B2A2-22B0858224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43" r:id="rId39"/>
    <p:sldLayoutId id="2147483744" r:id="rId40"/>
    <p:sldLayoutId id="2147483745" r:id="rId41"/>
    <p:sldLayoutId id="2147483746" r:id="rId42"/>
    <p:sldLayoutId id="2147483747" r:id="rId43"/>
    <p:sldLayoutId id="2147483748" r:id="rId44"/>
    <p:sldLayoutId id="2147483749" r:id="rId45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5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6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9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31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3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3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4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5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6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7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8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39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362200" y="4343400"/>
            <a:ext cx="6400800" cy="1447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24208"/>
                </a:solidFill>
              </a:rPr>
              <a:t>Analog-to-Digital Converter</a:t>
            </a:r>
            <a:r>
              <a:rPr lang="en-US" sz="3600" dirty="0" smtClean="0">
                <a:solidFill>
                  <a:srgbClr val="724208"/>
                </a:solidFill>
              </a:rPr>
              <a:t/>
            </a:r>
            <a:br>
              <a:rPr lang="en-US" sz="3600" dirty="0" smtClean="0">
                <a:solidFill>
                  <a:srgbClr val="724208"/>
                </a:solidFill>
              </a:rPr>
            </a:br>
            <a:endParaRPr lang="en-US" dirty="0">
              <a:solidFill>
                <a:srgbClr val="724208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Razvan</a:t>
            </a:r>
            <a:r>
              <a:rPr lang="en-US" dirty="0" smtClean="0"/>
              <a:t> </a:t>
            </a:r>
            <a:r>
              <a:rPr lang="en-US" dirty="0" err="1" smtClean="0"/>
              <a:t>Bogdan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Embedded Systems</a:t>
            </a:r>
          </a:p>
        </p:txBody>
      </p:sp>
    </p:spTree>
    <p:extLst>
      <p:ext uri="{BB962C8B-B14F-4D97-AF65-F5344CB8AC3E}">
        <p14:creationId xmlns:p14="http://schemas.microsoft.com/office/powerpoint/2010/main" val="8453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4"/>
          <p:cNvSpPr txBox="1">
            <a:spLocks noChangeArrowheads="1"/>
          </p:cNvSpPr>
          <p:nvPr/>
        </p:nvSpPr>
        <p:spPr bwMode="auto">
          <a:xfrm>
            <a:off x="531204" y="1407864"/>
            <a:ext cx="8360430" cy="14773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Some </a:t>
            </a:r>
            <a:r>
              <a:rPr lang="en-US" sz="1800" dirty="0" smtClean="0">
                <a:latin typeface="+mj-lt"/>
              </a:rPr>
              <a:t>of the transducer output </a:t>
            </a:r>
            <a:r>
              <a:rPr lang="en-US" sz="1800" dirty="0">
                <a:latin typeface="+mj-lt"/>
              </a:rPr>
              <a:t>voltage </a:t>
            </a:r>
            <a:r>
              <a:rPr lang="en-US" sz="1800" dirty="0" smtClean="0">
                <a:latin typeface="+mj-lt"/>
              </a:rPr>
              <a:t>are in </a:t>
            </a:r>
            <a:r>
              <a:rPr lang="en-US" sz="1800" dirty="0">
                <a:latin typeface="+mj-lt"/>
              </a:rPr>
              <a:t>the range of 0 ~ V</a:t>
            </a:r>
            <a:r>
              <a:rPr lang="en-US" sz="1800" baseline="-25000" dirty="0">
                <a:latin typeface="+mj-lt"/>
              </a:rPr>
              <a:t>Z</a:t>
            </a:r>
            <a:r>
              <a:rPr lang="en-US" sz="1800" dirty="0">
                <a:latin typeface="+mj-lt"/>
              </a:rPr>
              <a:t>, where V</a:t>
            </a:r>
            <a:r>
              <a:rPr lang="en-US" sz="1800" baseline="-25000" dirty="0">
                <a:latin typeface="+mj-lt"/>
              </a:rPr>
              <a:t>Z</a:t>
            </a:r>
            <a:r>
              <a:rPr lang="en-US" sz="1800" dirty="0">
                <a:latin typeface="+mj-lt"/>
              </a:rPr>
              <a:t> &lt; V</a:t>
            </a:r>
            <a:r>
              <a:rPr lang="en-US" sz="1800" baseline="-25000" dirty="0">
                <a:latin typeface="+mj-lt"/>
              </a:rPr>
              <a:t>DD</a:t>
            </a:r>
            <a:r>
              <a:rPr lang="en-US" sz="1800" dirty="0">
                <a:latin typeface="+mj-lt"/>
              </a:rPr>
              <a:t>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V</a:t>
            </a:r>
            <a:r>
              <a:rPr lang="en-US" sz="1800" baseline="-25000" dirty="0">
                <a:latin typeface="+mj-lt"/>
              </a:rPr>
              <a:t>Z</a:t>
            </a:r>
            <a:r>
              <a:rPr lang="en-US" sz="1800" dirty="0">
                <a:latin typeface="+mj-lt"/>
              </a:rPr>
              <a:t> can be much smaller than V</a:t>
            </a:r>
            <a:r>
              <a:rPr lang="en-US" sz="1800" baseline="-25000" dirty="0">
                <a:latin typeface="+mj-lt"/>
              </a:rPr>
              <a:t>DD</a:t>
            </a:r>
            <a:r>
              <a:rPr lang="en-US" sz="1800" dirty="0">
                <a:latin typeface="+mj-lt"/>
              </a:rPr>
              <a:t>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When V</a:t>
            </a:r>
            <a:r>
              <a:rPr lang="en-US" sz="1800" baseline="-25000" dirty="0">
                <a:solidFill>
                  <a:srgbClr val="0070C0"/>
                </a:solidFill>
                <a:latin typeface="+mj-lt"/>
              </a:rPr>
              <a:t>Z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is much smaller than V</a:t>
            </a:r>
            <a:r>
              <a:rPr lang="en-US" sz="1800" baseline="-25000" dirty="0">
                <a:solidFill>
                  <a:srgbClr val="0070C0"/>
                </a:solidFill>
                <a:latin typeface="+mj-lt"/>
              </a:rPr>
              <a:t>DD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, the A/D conversion result cannot be accurate.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solution to this problem is to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use an scaling circuit to amplify the transducer output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solidFill>
                  <a:srgbClr val="0070C0"/>
                </a:solidFill>
                <a:latin typeface="+mj-lt"/>
              </a:rPr>
              <a:t>	to cover the whole range of 0 V to V</a:t>
            </a:r>
            <a:r>
              <a:rPr lang="en-US" sz="1800" baseline="-25000" dirty="0">
                <a:solidFill>
                  <a:srgbClr val="0070C0"/>
                </a:solidFill>
                <a:latin typeface="+mj-lt"/>
              </a:rPr>
              <a:t>DD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.</a:t>
            </a:r>
          </a:p>
        </p:txBody>
      </p:sp>
      <p:graphicFrame>
        <p:nvGraphicFramePr>
          <p:cNvPr id="614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29605"/>
              </p:ext>
            </p:extLst>
          </p:nvPr>
        </p:nvGraphicFramePr>
        <p:xfrm>
          <a:off x="828067" y="3287464"/>
          <a:ext cx="2841625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VISIO" r:id="rId4" imgW="2358360" imgH="1354680" progId="Visio.Drawing.6">
                  <p:embed/>
                </p:oleObj>
              </mc:Choice>
              <mc:Fallback>
                <p:oleObj name="VISIO" r:id="rId4" imgW="2358360" imgH="1354680" progId="Visio.Drawing.6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067" y="3287464"/>
                        <a:ext cx="2841625" cy="153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16"/>
          <p:cNvSpPr txBox="1">
            <a:spLocks noChangeArrowheads="1"/>
          </p:cNvSpPr>
          <p:nvPr/>
        </p:nvSpPr>
        <p:spPr bwMode="auto">
          <a:xfrm>
            <a:off x="3718904" y="3444626"/>
            <a:ext cx="3290003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A</a:t>
            </a:r>
            <a:r>
              <a:rPr lang="en-US" sz="1800" baseline="-25000" dirty="0">
                <a:latin typeface="+mj-lt"/>
              </a:rPr>
              <a:t>V</a:t>
            </a:r>
            <a:r>
              <a:rPr lang="en-US" sz="1800" dirty="0">
                <a:latin typeface="+mj-lt"/>
              </a:rPr>
              <a:t> = V</a:t>
            </a:r>
            <a:r>
              <a:rPr lang="en-US" sz="1800" baseline="-25000" dirty="0">
                <a:latin typeface="+mj-lt"/>
              </a:rPr>
              <a:t>OUT</a:t>
            </a:r>
            <a:r>
              <a:rPr lang="en-US" sz="1800" dirty="0">
                <a:latin typeface="+mj-lt"/>
              </a:rPr>
              <a:t> </a:t>
            </a:r>
            <a:r>
              <a:rPr lang="en-US" sz="1800" b="1" dirty="0">
                <a:latin typeface="+mj-lt"/>
                <a:sym typeface="Symbol" pitchFamily="18" charset="2"/>
              </a:rPr>
              <a:t> </a:t>
            </a:r>
            <a:r>
              <a:rPr lang="en-US" sz="1800" dirty="0">
                <a:latin typeface="+mj-lt"/>
                <a:sym typeface="Symbol" pitchFamily="18" charset="2"/>
              </a:rPr>
              <a:t>V</a:t>
            </a:r>
            <a:r>
              <a:rPr lang="en-US" sz="1800" baseline="-25000" dirty="0">
                <a:latin typeface="+mj-lt"/>
                <a:sym typeface="Symbol" pitchFamily="18" charset="2"/>
              </a:rPr>
              <a:t>IN</a:t>
            </a:r>
            <a:r>
              <a:rPr lang="en-US" sz="1800" dirty="0">
                <a:latin typeface="+mj-lt"/>
                <a:sym typeface="Symbol" pitchFamily="18" charset="2"/>
              </a:rPr>
              <a:t> </a:t>
            </a:r>
            <a:r>
              <a:rPr lang="en-US" sz="1800" dirty="0">
                <a:latin typeface="+mj-lt"/>
              </a:rPr>
              <a:t> = (R</a:t>
            </a:r>
            <a:r>
              <a:rPr lang="en-US" sz="1800" baseline="-25000" dirty="0">
                <a:latin typeface="+mj-lt"/>
              </a:rPr>
              <a:t>1</a:t>
            </a:r>
            <a:r>
              <a:rPr lang="en-US" sz="1800" dirty="0">
                <a:latin typeface="+mj-lt"/>
              </a:rPr>
              <a:t> + R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) </a:t>
            </a:r>
            <a:r>
              <a:rPr lang="en-US" sz="1800" b="1" dirty="0">
                <a:latin typeface="+mj-lt"/>
                <a:sym typeface="Symbol" pitchFamily="18" charset="2"/>
              </a:rPr>
              <a:t> </a:t>
            </a:r>
            <a:r>
              <a:rPr lang="en-US" sz="1800" dirty="0">
                <a:latin typeface="+mj-lt"/>
                <a:sym typeface="Symbol" pitchFamily="18" charset="2"/>
              </a:rPr>
              <a:t>R</a:t>
            </a:r>
            <a:r>
              <a:rPr lang="en-US" sz="1800" baseline="-25000" dirty="0">
                <a:latin typeface="+mj-lt"/>
                <a:sym typeface="Symbol" pitchFamily="18" charset="2"/>
              </a:rPr>
              <a:t>1</a:t>
            </a:r>
            <a:r>
              <a:rPr lang="en-US" sz="1800" dirty="0">
                <a:latin typeface="+mj-lt"/>
                <a:sym typeface="Symbol" pitchFamily="18" charset="2"/>
              </a:rPr>
              <a:t> </a:t>
            </a:r>
          </a:p>
          <a:p>
            <a:pPr>
              <a:defRPr/>
            </a:pPr>
            <a:r>
              <a:rPr lang="en-US" sz="1800" dirty="0">
                <a:latin typeface="+mj-lt"/>
                <a:sym typeface="Symbol" pitchFamily="18" charset="2"/>
              </a:rPr>
              <a:t>      </a:t>
            </a:r>
          </a:p>
          <a:p>
            <a:pPr>
              <a:defRPr/>
            </a:pPr>
            <a:r>
              <a:rPr lang="en-US" sz="1800" dirty="0">
                <a:latin typeface="+mj-lt"/>
                <a:sym typeface="Symbol" pitchFamily="18" charset="2"/>
              </a:rPr>
              <a:t>      = 1 + R</a:t>
            </a:r>
            <a:r>
              <a:rPr lang="en-US" sz="1800" baseline="-25000" dirty="0">
                <a:latin typeface="+mj-lt"/>
                <a:sym typeface="Symbol" pitchFamily="18" charset="2"/>
              </a:rPr>
              <a:t>2</a:t>
            </a:r>
            <a:r>
              <a:rPr lang="en-US" sz="1800" dirty="0">
                <a:latin typeface="+mj-lt"/>
                <a:sym typeface="Symbol" pitchFamily="18" charset="2"/>
              </a:rPr>
              <a:t>/R</a:t>
            </a:r>
            <a:r>
              <a:rPr lang="en-US" sz="1800" baseline="-25000" dirty="0">
                <a:latin typeface="+mj-lt"/>
                <a:sym typeface="Symbol" pitchFamily="18" charset="2"/>
              </a:rPr>
              <a:t>1</a:t>
            </a:r>
          </a:p>
        </p:txBody>
      </p:sp>
      <p:sp>
        <p:nvSpPr>
          <p:cNvPr id="6149" name="Text Box 17"/>
          <p:cNvSpPr txBox="1">
            <a:spLocks noChangeArrowheads="1"/>
          </p:cNvSpPr>
          <p:nvPr/>
        </p:nvSpPr>
        <p:spPr bwMode="auto">
          <a:xfrm>
            <a:off x="569304" y="4884489"/>
            <a:ext cx="8398068" cy="166199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+mj-lt"/>
              </a:rPr>
              <a:t>Example 12.2 </a:t>
            </a:r>
            <a:r>
              <a:rPr lang="en-US" sz="1800" dirty="0">
                <a:latin typeface="+mj-lt"/>
              </a:rPr>
              <a:t>Choose appropriate values of R1 and R2 in Figure 12.6 to scale a voltage</a:t>
            </a:r>
          </a:p>
          <a:p>
            <a:pPr>
              <a:defRPr/>
            </a:pPr>
            <a:r>
              <a:rPr lang="en-US" sz="1800" dirty="0">
                <a:latin typeface="+mj-lt"/>
              </a:rPr>
              <a:t>in the range of 0~200mV to 0~5V. </a:t>
            </a:r>
          </a:p>
          <a:p>
            <a:pPr>
              <a:defRPr/>
            </a:pPr>
            <a:r>
              <a:rPr lang="en-US" sz="1800" b="1" dirty="0">
                <a:latin typeface="+mj-lt"/>
              </a:rPr>
              <a:t>Solution:</a:t>
            </a:r>
            <a:r>
              <a:rPr lang="en-US" sz="1800" dirty="0">
                <a:latin typeface="+mj-lt"/>
              </a:rPr>
              <a:t> A</a:t>
            </a:r>
            <a:r>
              <a:rPr lang="en-US" sz="1800" baseline="-25000" dirty="0">
                <a:latin typeface="+mj-lt"/>
              </a:rPr>
              <a:t>V</a:t>
            </a:r>
            <a:r>
              <a:rPr lang="en-US" sz="1800" dirty="0">
                <a:latin typeface="+mj-lt"/>
              </a:rPr>
              <a:t> = 1 + R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/R</a:t>
            </a:r>
            <a:r>
              <a:rPr lang="en-US" sz="1800" baseline="-25000" dirty="0">
                <a:latin typeface="+mj-lt"/>
              </a:rPr>
              <a:t>1</a:t>
            </a:r>
            <a:r>
              <a:rPr lang="en-US" sz="1800" dirty="0">
                <a:latin typeface="+mj-lt"/>
              </a:rPr>
              <a:t> = 5V / 200mV = 25</a:t>
            </a:r>
          </a:p>
          <a:p>
            <a:pPr>
              <a:defRPr/>
            </a:pPr>
            <a:r>
              <a:rPr lang="en-US" sz="1800" dirty="0">
                <a:latin typeface="+mj-lt"/>
              </a:rPr>
              <a:t>       R2/R1 = 24</a:t>
            </a:r>
          </a:p>
          <a:p>
            <a:pPr>
              <a:defRPr/>
            </a:pPr>
            <a:endParaRPr lang="en-US" sz="1050" dirty="0">
              <a:latin typeface="+mj-lt"/>
            </a:endParaRPr>
          </a:p>
          <a:p>
            <a:pPr>
              <a:defRPr/>
            </a:pPr>
            <a:r>
              <a:rPr lang="en-US" sz="1800" dirty="0">
                <a:latin typeface="+mj-lt"/>
              </a:rPr>
              <a:t>Choose R</a:t>
            </a:r>
            <a:r>
              <a:rPr lang="en-US" sz="1800" baseline="-25000" dirty="0">
                <a:latin typeface="+mj-lt"/>
              </a:rPr>
              <a:t>1</a:t>
            </a:r>
            <a:r>
              <a:rPr lang="en-US" sz="1800" dirty="0">
                <a:latin typeface="+mj-lt"/>
              </a:rPr>
              <a:t> = 10 </a:t>
            </a:r>
            <a:r>
              <a:rPr lang="en-US" sz="1800" dirty="0" err="1" smtClean="0">
                <a:latin typeface="+mj-lt"/>
              </a:rPr>
              <a:t>KOhm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and R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 = 240 </a:t>
            </a:r>
            <a:r>
              <a:rPr lang="en-US" sz="1800" dirty="0" err="1" smtClean="0">
                <a:latin typeface="+mj-lt"/>
              </a:rPr>
              <a:t>KOhm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to achieve the desired ratio.</a:t>
            </a:r>
            <a:endParaRPr lang="en-US" sz="18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60425" y="378747"/>
            <a:ext cx="169309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Scaling Circuit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69"/>
          <p:cNvSpPr txBox="1">
            <a:spLocks noChangeArrowheads="1"/>
          </p:cNvSpPr>
          <p:nvPr/>
        </p:nvSpPr>
        <p:spPr bwMode="auto">
          <a:xfrm>
            <a:off x="914400" y="662354"/>
            <a:ext cx="7994624" cy="17543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endParaRPr lang="en-US" sz="180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Some transducer has output voltage in the range from V</a:t>
            </a:r>
            <a:r>
              <a:rPr lang="en-US" sz="1800" baseline="-25000" dirty="0">
                <a:latin typeface="+mj-lt"/>
              </a:rPr>
              <a:t>1</a:t>
            </a:r>
            <a:r>
              <a:rPr lang="en-US" sz="1800" dirty="0">
                <a:latin typeface="+mj-lt"/>
              </a:rPr>
              <a:t> to V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 (V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 &gt; V</a:t>
            </a:r>
            <a:r>
              <a:rPr lang="en-US" sz="1800" baseline="-25000" dirty="0">
                <a:latin typeface="+mj-lt"/>
              </a:rPr>
              <a:t>1</a:t>
            </a:r>
            <a:r>
              <a:rPr lang="en-US" sz="1800" dirty="0">
                <a:latin typeface="+mj-lt"/>
              </a:rPr>
              <a:t>).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accuracy of the A/D conversion will be more accurate if this voltage can be 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scaled and shifted to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0 ~ V</a:t>
            </a:r>
            <a:r>
              <a:rPr lang="en-US" sz="1800" baseline="-25000" dirty="0">
                <a:solidFill>
                  <a:srgbClr val="0070C0"/>
                </a:solidFill>
                <a:latin typeface="+mj-lt"/>
              </a:rPr>
              <a:t>DD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circuit shown in Figure 12.7 can 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shift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and scale the voltage from V</a:t>
            </a:r>
            <a:r>
              <a:rPr lang="en-US" sz="1800" baseline="-25000" dirty="0">
                <a:solidFill>
                  <a:srgbClr val="0070C0"/>
                </a:solidFill>
                <a:latin typeface="+mj-lt"/>
              </a:rPr>
              <a:t>1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to V</a:t>
            </a:r>
            <a:r>
              <a:rPr lang="en-US" sz="1800" baseline="-25000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to the 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solidFill>
                  <a:srgbClr val="0070C0"/>
                </a:solidFill>
                <a:latin typeface="+mj-lt"/>
              </a:rPr>
              <a:t>	range of 0~V</a:t>
            </a:r>
            <a:r>
              <a:rPr lang="en-US" sz="1800" baseline="-25000" dirty="0">
                <a:solidFill>
                  <a:srgbClr val="0070C0"/>
                </a:solidFill>
                <a:latin typeface="+mj-lt"/>
              </a:rPr>
              <a:t>DD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.</a:t>
            </a:r>
          </a:p>
        </p:txBody>
      </p:sp>
      <p:graphicFrame>
        <p:nvGraphicFramePr>
          <p:cNvPr id="7170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139237"/>
              </p:ext>
            </p:extLst>
          </p:nvPr>
        </p:nvGraphicFramePr>
        <p:xfrm>
          <a:off x="1793875" y="2197471"/>
          <a:ext cx="5545138" cy="234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VISIO" r:id="rId4" imgW="5076000" imgH="2138760" progId="Visio.Drawing.6">
                  <p:embed/>
                </p:oleObj>
              </mc:Choice>
              <mc:Fallback>
                <p:oleObj name="VISIO" r:id="rId4" imgW="5076000" imgH="2138760" progId="Visio.Drawing.6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5" y="2197471"/>
                        <a:ext cx="5545138" cy="234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60425" y="378747"/>
            <a:ext cx="300018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Voltage Translation Circuit</a:t>
            </a:r>
          </a:p>
        </p:txBody>
      </p:sp>
      <p:sp>
        <p:nvSpPr>
          <p:cNvPr id="7" name="Text Box 1069"/>
          <p:cNvSpPr txBox="1">
            <a:spLocks noChangeArrowheads="1"/>
          </p:cNvSpPr>
          <p:nvPr/>
        </p:nvSpPr>
        <p:spPr bwMode="auto">
          <a:xfrm>
            <a:off x="914399" y="3951797"/>
            <a:ext cx="8088923" cy="29854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  <a:defRPr/>
            </a:pPr>
            <a:endParaRPr lang="en-US" sz="1800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b="1" dirty="0" smtClean="0">
                <a:latin typeface="+mn-lt"/>
              </a:rPr>
              <a:t>Example </a:t>
            </a:r>
            <a:r>
              <a:rPr lang="en-US" b="1" dirty="0">
                <a:latin typeface="+mn-lt"/>
              </a:rPr>
              <a:t>12.3</a:t>
            </a:r>
            <a:r>
              <a:rPr lang="en-US" dirty="0">
                <a:latin typeface="+mn-lt"/>
              </a:rPr>
              <a:t> Choose appropriate resistor values and the adjusting voltage so that </a:t>
            </a:r>
            <a:r>
              <a:rPr lang="en-US" dirty="0" smtClean="0">
                <a:latin typeface="+mn-lt"/>
              </a:rPr>
              <a:t>the circuit </a:t>
            </a:r>
            <a:r>
              <a:rPr lang="en-US" dirty="0">
                <a:latin typeface="+mn-lt"/>
              </a:rPr>
              <a:t>shown in Figure 12.7c can shift the voltage from the range of –1.2 V ~ 3.0 V to </a:t>
            </a:r>
            <a:r>
              <a:rPr lang="en-US" dirty="0" smtClean="0">
                <a:latin typeface="+mn-lt"/>
              </a:rPr>
              <a:t>the </a:t>
            </a:r>
            <a:r>
              <a:rPr lang="en-US" dirty="0">
                <a:latin typeface="+mn-lt"/>
              </a:rPr>
              <a:t>range of 0V ~ 5V.</a:t>
            </a:r>
            <a:endParaRPr lang="en-US" b="1" dirty="0">
              <a:latin typeface="+mn-lt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b="1" dirty="0">
                <a:latin typeface="+mn-lt"/>
              </a:rPr>
              <a:t>Solution:</a:t>
            </a:r>
            <a:r>
              <a:rPr lang="en-US" dirty="0">
                <a:latin typeface="+mn-lt"/>
              </a:rPr>
              <a:t> Applying Equation 12.5:</a:t>
            </a:r>
          </a:p>
          <a:p>
            <a:pPr>
              <a:tabLst>
                <a:tab pos="228600" algn="l"/>
              </a:tabLst>
              <a:defRPr/>
            </a:pPr>
            <a:endParaRPr lang="en-US" sz="1800" dirty="0"/>
          </a:p>
          <a:p>
            <a:pPr>
              <a:tabLst>
                <a:tab pos="228600" algn="l"/>
              </a:tabLst>
              <a:defRPr/>
            </a:pPr>
            <a:r>
              <a:rPr lang="en-US" sz="1800" dirty="0"/>
              <a:t>	0 = -1.2 </a:t>
            </a:r>
            <a:r>
              <a:rPr lang="en-US" sz="1800" dirty="0">
                <a:sym typeface="Symbol" pitchFamily="18" charset="2"/>
              </a:rPr>
              <a:t></a:t>
            </a:r>
            <a:r>
              <a:rPr lang="en-US" sz="1800" dirty="0"/>
              <a:t> (</a:t>
            </a:r>
            <a:r>
              <a:rPr lang="en-US" sz="1800" dirty="0" err="1"/>
              <a:t>R</a:t>
            </a:r>
            <a:r>
              <a:rPr lang="en-US" sz="1800" baseline="-25000" dirty="0" err="1"/>
              <a:t>f</a:t>
            </a:r>
            <a:r>
              <a:rPr lang="en-US" sz="1800" dirty="0"/>
              <a:t>/R</a:t>
            </a:r>
            <a:r>
              <a:rPr lang="en-US" sz="1800" baseline="-25000" dirty="0"/>
              <a:t>1</a:t>
            </a:r>
            <a:r>
              <a:rPr lang="en-US" sz="1800" dirty="0"/>
              <a:t>) – (</a:t>
            </a:r>
            <a:r>
              <a:rPr lang="en-US" sz="1800" dirty="0" err="1"/>
              <a:t>R</a:t>
            </a:r>
            <a:r>
              <a:rPr lang="en-US" sz="1800" baseline="-25000" dirty="0" err="1"/>
              <a:t>f</a:t>
            </a:r>
            <a:r>
              <a:rPr lang="en-US" sz="1800" dirty="0"/>
              <a:t>/R</a:t>
            </a:r>
            <a:r>
              <a:rPr lang="en-US" sz="1800" baseline="-25000" dirty="0"/>
              <a:t>2</a:t>
            </a:r>
            <a:r>
              <a:rPr lang="en-US" sz="1800" dirty="0"/>
              <a:t>) </a:t>
            </a:r>
            <a:r>
              <a:rPr lang="en-US" sz="1800" dirty="0">
                <a:sym typeface="Symbol" pitchFamily="18" charset="2"/>
              </a:rPr>
              <a:t></a:t>
            </a:r>
            <a:r>
              <a:rPr lang="en-US" sz="1800" dirty="0"/>
              <a:t> V</a:t>
            </a:r>
            <a:r>
              <a:rPr lang="en-US" sz="1800" baseline="-25000" dirty="0"/>
              <a:t>1</a:t>
            </a:r>
            <a:r>
              <a:rPr lang="en-US" sz="1800" dirty="0"/>
              <a:t> 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/>
              <a:t>	5 = 3.0 </a:t>
            </a:r>
            <a:r>
              <a:rPr lang="en-US" sz="1800" dirty="0">
                <a:sym typeface="Symbol" pitchFamily="18" charset="2"/>
              </a:rPr>
              <a:t></a:t>
            </a:r>
            <a:r>
              <a:rPr lang="en-US" sz="1800" dirty="0"/>
              <a:t> (</a:t>
            </a:r>
            <a:r>
              <a:rPr lang="en-US" sz="1800" dirty="0" err="1"/>
              <a:t>R</a:t>
            </a:r>
            <a:r>
              <a:rPr lang="en-US" sz="1800" baseline="-25000" dirty="0" err="1"/>
              <a:t>f</a:t>
            </a:r>
            <a:r>
              <a:rPr lang="en-US" sz="1800" dirty="0"/>
              <a:t>/R</a:t>
            </a:r>
            <a:r>
              <a:rPr lang="en-US" sz="1800" baseline="-25000" dirty="0"/>
              <a:t>1</a:t>
            </a:r>
            <a:r>
              <a:rPr lang="en-US" sz="1800" dirty="0"/>
              <a:t>) – (</a:t>
            </a:r>
            <a:r>
              <a:rPr lang="en-US" sz="1800" dirty="0" err="1"/>
              <a:t>R</a:t>
            </a:r>
            <a:r>
              <a:rPr lang="en-US" sz="1800" baseline="-25000" dirty="0" err="1"/>
              <a:t>f</a:t>
            </a:r>
            <a:r>
              <a:rPr lang="en-US" sz="1800" dirty="0"/>
              <a:t>/R</a:t>
            </a:r>
            <a:r>
              <a:rPr lang="en-US" sz="1800" baseline="-25000" dirty="0"/>
              <a:t>2</a:t>
            </a:r>
            <a:r>
              <a:rPr lang="en-US" sz="1800" dirty="0"/>
              <a:t>) </a:t>
            </a:r>
            <a:r>
              <a:rPr lang="en-US" sz="1800" dirty="0">
                <a:sym typeface="Symbol" pitchFamily="18" charset="2"/>
              </a:rPr>
              <a:t></a:t>
            </a:r>
            <a:r>
              <a:rPr lang="en-US" sz="1800" dirty="0"/>
              <a:t> V</a:t>
            </a:r>
            <a:r>
              <a:rPr lang="en-US" sz="1800" baseline="-25000" dirty="0"/>
              <a:t>1</a:t>
            </a:r>
          </a:p>
          <a:p>
            <a:pPr>
              <a:tabLst>
                <a:tab pos="228600" algn="l"/>
              </a:tabLst>
              <a:defRPr/>
            </a:pPr>
            <a:endParaRPr lang="en-US" sz="1800" dirty="0"/>
          </a:p>
          <a:p>
            <a:pPr>
              <a:tabLst>
                <a:tab pos="228600" algn="l"/>
              </a:tabLst>
              <a:defRPr/>
            </a:pPr>
            <a:r>
              <a:rPr lang="en-US" dirty="0">
                <a:latin typeface="+mn-lt"/>
              </a:rPr>
              <a:t>By choosing R</a:t>
            </a:r>
            <a:r>
              <a:rPr lang="en-US" baseline="-25000" dirty="0">
                <a:latin typeface="+mn-lt"/>
              </a:rPr>
              <a:t>0</a:t>
            </a:r>
            <a:r>
              <a:rPr lang="en-US" dirty="0">
                <a:latin typeface="+mn-lt"/>
              </a:rPr>
              <a:t> = R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 = 10 </a:t>
            </a:r>
            <a:r>
              <a:rPr lang="en-US" dirty="0" err="1">
                <a:latin typeface="+mn-lt"/>
              </a:rPr>
              <a:t>KOhm</a:t>
            </a:r>
            <a:r>
              <a:rPr lang="en-US" dirty="0"/>
              <a:t> </a:t>
            </a:r>
            <a:r>
              <a:rPr lang="en-US" dirty="0" smtClean="0">
                <a:latin typeface="+mn-lt"/>
              </a:rPr>
              <a:t>, </a:t>
            </a:r>
            <a:r>
              <a:rPr lang="en-US" dirty="0">
                <a:latin typeface="+mn-lt"/>
              </a:rPr>
              <a:t>R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 = 50 </a:t>
            </a:r>
            <a:r>
              <a:rPr lang="en-US" dirty="0" err="1">
                <a:latin typeface="+mn-lt"/>
              </a:rPr>
              <a:t>KOhm</a:t>
            </a:r>
            <a:r>
              <a:rPr lang="en-US" dirty="0">
                <a:latin typeface="+mn-lt"/>
              </a:rPr>
              <a:t> , </a:t>
            </a:r>
            <a:r>
              <a:rPr lang="en-US" dirty="0" err="1">
                <a:latin typeface="+mn-lt"/>
              </a:rPr>
              <a:t>R</a:t>
            </a:r>
            <a:r>
              <a:rPr lang="en-US" baseline="-25000" dirty="0" err="1">
                <a:latin typeface="+mn-lt"/>
              </a:rPr>
              <a:t>f</a:t>
            </a:r>
            <a:r>
              <a:rPr lang="en-US" dirty="0">
                <a:latin typeface="+mn-lt"/>
              </a:rPr>
              <a:t> = 12 </a:t>
            </a:r>
            <a:r>
              <a:rPr lang="en-US" dirty="0" err="1">
                <a:latin typeface="+mn-lt"/>
              </a:rPr>
              <a:t>KOhm</a:t>
            </a:r>
            <a:r>
              <a:rPr lang="en-US" dirty="0">
                <a:latin typeface="+mn-lt"/>
              </a:rPr>
              <a:t> , and V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 = -5V, one can </a:t>
            </a:r>
            <a:r>
              <a:rPr lang="en-US" dirty="0" smtClean="0">
                <a:latin typeface="+mn-lt"/>
              </a:rPr>
              <a:t>translate </a:t>
            </a:r>
            <a:r>
              <a:rPr lang="en-US" dirty="0">
                <a:latin typeface="+mn-lt"/>
              </a:rPr>
              <a:t>and scale the voltage to the desired range.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7"/>
          <p:cNvSpPr txBox="1">
            <a:spLocks noChangeArrowheads="1"/>
          </p:cNvSpPr>
          <p:nvPr/>
        </p:nvSpPr>
        <p:spPr bwMode="auto">
          <a:xfrm>
            <a:off x="465259" y="1196242"/>
            <a:ext cx="8785610" cy="31393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endParaRPr lang="en-US" sz="1800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endParaRPr lang="en-US" sz="180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A HCS12 member may have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one or two 8-channel 10-bit A/D converters.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highest frequency of the conversion clock is 2 </a:t>
            </a:r>
            <a:r>
              <a:rPr lang="en-US" sz="1800" dirty="0" err="1">
                <a:latin typeface="+mj-lt"/>
              </a:rPr>
              <a:t>MHz.</a:t>
            </a:r>
            <a:endParaRPr lang="en-US" sz="180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At 2 MHz conversion clock, a sample may take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6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ms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or 7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ms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to complete a conversion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solidFill>
                  <a:srgbClr val="0070C0"/>
                </a:solidFill>
                <a:latin typeface="+mj-lt"/>
              </a:rPr>
              <a:t>	for 8-bit and 10-bit resolution.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solidFill>
                  <a:srgbClr val="FF0000"/>
                </a:solidFill>
                <a:latin typeface="+mj-lt"/>
              </a:rPr>
              <a:t>	An A/D conversion can be started by writing a value to a control register or by an external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solidFill>
                  <a:srgbClr val="FF0000"/>
                </a:solidFill>
                <a:latin typeface="+mj-lt"/>
              </a:rPr>
              <a:t>	trigger input. 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successive approximation method is used to perform the conversion. 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conversion result can be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right-justified unsigned, left-justified signed, and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solidFill>
                  <a:srgbClr val="0070C0"/>
                </a:solidFill>
                <a:latin typeface="+mj-lt"/>
              </a:rPr>
              <a:t>	left-justified unsigned.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60425" y="378747"/>
            <a:ext cx="300018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The HCS12 A/D Converter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771447"/>
              </p:ext>
            </p:extLst>
          </p:nvPr>
        </p:nvGraphicFramePr>
        <p:xfrm>
          <a:off x="1663700" y="1106511"/>
          <a:ext cx="5816600" cy="551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VISIO" r:id="rId4" imgW="5359680" imgH="5336280" progId="Visio.Drawing.6">
                  <p:embed/>
                </p:oleObj>
              </mc:Choice>
              <mc:Fallback>
                <p:oleObj name="VISIO" r:id="rId4" imgW="5359680" imgH="5336280" progId="Visio.Drawing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1106511"/>
                        <a:ext cx="5816600" cy="551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60425" y="378747"/>
            <a:ext cx="300018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The HCS12 A/D Converter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909638" y="1436072"/>
            <a:ext cx="7569444" cy="5078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Signal Pins Related to A/D Converter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AD0 module has analog input pins AN0 ~ AN7.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AD1 module has analog input pins AN8 ~ AN15.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AN7 pin can be optionally used as the trigger input pin for AD0 module.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AN15 pin can be optionally used as the trigger input pin for AD1 module.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V</a:t>
            </a:r>
            <a:r>
              <a:rPr lang="en-US" sz="1800" baseline="-25000" dirty="0">
                <a:solidFill>
                  <a:srgbClr val="FF0000"/>
                </a:solidFill>
                <a:latin typeface="+mj-lt"/>
              </a:rPr>
              <a:t>RH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 and V</a:t>
            </a:r>
            <a:r>
              <a:rPr lang="en-US" sz="1800" baseline="-25000" dirty="0">
                <a:solidFill>
                  <a:srgbClr val="FF0000"/>
                </a:solidFill>
                <a:latin typeface="+mj-lt"/>
              </a:rPr>
              <a:t>RL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 are the high and low reference voltage input.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V</a:t>
            </a:r>
            <a:r>
              <a:rPr lang="en-US" sz="1800" baseline="-25000" dirty="0">
                <a:solidFill>
                  <a:srgbClr val="FF0000"/>
                </a:solidFill>
                <a:latin typeface="+mj-lt"/>
              </a:rPr>
              <a:t>DDA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 and V</a:t>
            </a:r>
            <a:r>
              <a:rPr lang="en-US" sz="1800" baseline="-25000" dirty="0">
                <a:solidFill>
                  <a:srgbClr val="FF0000"/>
                </a:solidFill>
                <a:latin typeface="+mj-lt"/>
              </a:rPr>
              <a:t>SSA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 are power supply and ground inputs for the A/D converters.</a:t>
            </a:r>
          </a:p>
          <a:p>
            <a:pPr>
              <a:tabLst>
                <a:tab pos="228600" algn="l"/>
              </a:tabLst>
              <a:defRPr/>
            </a:pPr>
            <a:endParaRPr lang="en-US" sz="1800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Registers Related to A/D Converters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 smtClean="0">
                <a:latin typeface="+mj-lt"/>
              </a:rPr>
              <a:t>Each </a:t>
            </a:r>
            <a:r>
              <a:rPr lang="en-US" sz="1800" dirty="0">
                <a:latin typeface="+mj-lt"/>
              </a:rPr>
              <a:t>A/D module has the following registers: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Six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control registers:</a:t>
            </a:r>
            <a:r>
              <a:rPr lang="en-US" sz="18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800" dirty="0">
                <a:latin typeface="+mj-lt"/>
              </a:rPr>
              <a:t>ATDxCTL0 ~ ATDxCTL5. (ATDxCTL0 and ATDxCTL1 are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used</a:t>
            </a:r>
            <a:r>
              <a:rPr lang="en-US" sz="1800" i="1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for factory testing only).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Two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status registers: </a:t>
            </a:r>
            <a:r>
              <a:rPr lang="en-US" sz="1800" dirty="0">
                <a:latin typeface="+mj-lt"/>
              </a:rPr>
              <a:t>ATDxSTAT0 and ATDxSTAT1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Two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testing registers: </a:t>
            </a:r>
            <a:r>
              <a:rPr lang="en-US" sz="1800" dirty="0">
                <a:latin typeface="+mj-lt"/>
              </a:rPr>
              <a:t>ATDxTEST0 and ATDxTEST1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One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input enable register: </a:t>
            </a:r>
            <a:r>
              <a:rPr lang="en-US" sz="1800" dirty="0" err="1">
                <a:latin typeface="+mj-lt"/>
              </a:rPr>
              <a:t>ATDxDIEN</a:t>
            </a:r>
            <a:endParaRPr lang="en-US" sz="180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One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port data register: </a:t>
            </a:r>
            <a:r>
              <a:rPr lang="en-US" sz="1800" dirty="0" err="1">
                <a:latin typeface="+mj-lt"/>
              </a:rPr>
              <a:t>PTADx</a:t>
            </a:r>
            <a:endParaRPr lang="en-US" sz="180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Eight 16-bit result registers ATDxDR0~ATDxDR7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where, x = 0 or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60425" y="378747"/>
            <a:ext cx="300018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The HCS12 A/D Converter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822325" y="615950"/>
            <a:ext cx="517103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ATD Control Register 2 (ATD0CTL2, ATD1CTL2)</a:t>
            </a:r>
          </a:p>
        </p:txBody>
      </p:sp>
      <p:graphicFrame>
        <p:nvGraphicFramePr>
          <p:cNvPr id="92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611504"/>
              </p:ext>
            </p:extLst>
          </p:nvPr>
        </p:nvGraphicFramePr>
        <p:xfrm>
          <a:off x="1507594" y="921220"/>
          <a:ext cx="6025969" cy="558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Visio" r:id="rId4" imgW="5133237" imgH="4847364" progId="Visio.Drawing.11">
                  <p:embed/>
                </p:oleObj>
              </mc:Choice>
              <mc:Fallback>
                <p:oleObj name="Visio" r:id="rId4" imgW="5133237" imgH="4847364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7594" y="921220"/>
                        <a:ext cx="6025969" cy="558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827088" y="652219"/>
            <a:ext cx="7113742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A/D External Triggering</a:t>
            </a:r>
            <a:endParaRPr lang="en-US" sz="180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A/D external triggering can be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edge-triggering</a:t>
            </a:r>
            <a:r>
              <a:rPr lang="en-US" sz="1800" dirty="0">
                <a:latin typeface="+mj-lt"/>
              </a:rPr>
              <a:t> or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level-triggering.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choice of external triggering is controlled by the </a:t>
            </a:r>
            <a:r>
              <a:rPr lang="en-US" sz="1800" b="1" dirty="0">
                <a:latin typeface="+mj-lt"/>
              </a:rPr>
              <a:t>ATDxCTL2 register.</a:t>
            </a:r>
          </a:p>
        </p:txBody>
      </p:sp>
      <p:graphicFrame>
        <p:nvGraphicFramePr>
          <p:cNvPr id="102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688417"/>
              </p:ext>
            </p:extLst>
          </p:nvPr>
        </p:nvGraphicFramePr>
        <p:xfrm>
          <a:off x="2908962" y="1758461"/>
          <a:ext cx="3468394" cy="1636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VISIO" r:id="rId4" imgW="2802240" imgH="1323000" progId="Visio.Drawing.6">
                  <p:embed/>
                </p:oleObj>
              </mc:Choice>
              <mc:Fallback>
                <p:oleObj name="VISIO" r:id="rId4" imgW="2802240" imgH="1323000" progId="Visio.Drawing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962" y="1758461"/>
                        <a:ext cx="3468394" cy="1636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841375" y="3811463"/>
            <a:ext cx="8217699" cy="2031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ATD Control Register 3 (ATD0CTL3 and ATD1CTL3)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This register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sets the conversion sequence length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enables/disables the FIFO mode for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solidFill>
                  <a:srgbClr val="0070C0"/>
                </a:solidFill>
                <a:latin typeface="+mj-lt"/>
              </a:rPr>
              <a:t>	result registers</a:t>
            </a:r>
            <a:r>
              <a:rPr lang="en-US" sz="1800" dirty="0">
                <a:latin typeface="+mj-lt"/>
              </a:rPr>
              <a:t>, and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controls the ATD behavior in freeze mode (BDM mode).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If the FIFO bit is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</a:t>
            </a:r>
            <a:r>
              <a:rPr lang="en-US" sz="1800" dirty="0">
                <a:latin typeface="+mj-lt"/>
              </a:rPr>
              <a:t>, the result of the first conversion appears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in the first result register</a:t>
            </a:r>
            <a:r>
              <a:rPr lang="en-US" sz="1800" dirty="0">
                <a:latin typeface="+mj-lt"/>
              </a:rPr>
              <a:t>,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second conversion appears in the second result register, and so on.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If the FIFO bit is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1800" dirty="0">
                <a:latin typeface="+mj-lt"/>
              </a:rPr>
              <a:t>, then the result of the first conversion appears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in the result register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solidFill>
                  <a:srgbClr val="FF0000"/>
                </a:solidFill>
                <a:latin typeface="+mj-lt"/>
              </a:rPr>
              <a:t>	specified by the conversion counter</a:t>
            </a:r>
            <a:r>
              <a:rPr lang="en-US" sz="1800" dirty="0">
                <a:latin typeface="+mj-lt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297340"/>
              </p:ext>
            </p:extLst>
          </p:nvPr>
        </p:nvGraphicFramePr>
        <p:xfrm>
          <a:off x="1893888" y="1453536"/>
          <a:ext cx="5322887" cy="488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Visio" r:id="rId4" imgW="4198312" imgH="4023711" progId="Visio.Drawing.11">
                  <p:embed/>
                </p:oleObj>
              </mc:Choice>
              <mc:Fallback>
                <p:oleObj name="Visio" r:id="rId4" imgW="4198312" imgH="4023711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888" y="1453536"/>
                        <a:ext cx="5322887" cy="488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22325" y="615950"/>
            <a:ext cx="557979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ATD Control Register 3 (ATD0CTL3 and ATD1CTL3)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841375" y="1463304"/>
            <a:ext cx="8260466" cy="17543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This register sets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the conversion clock frequency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the length of the second phase of the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solidFill>
                  <a:srgbClr val="0070C0"/>
                </a:solidFill>
                <a:latin typeface="+mj-lt"/>
              </a:rPr>
              <a:t>	sample time</a:t>
            </a:r>
            <a:r>
              <a:rPr lang="en-US" sz="1800" dirty="0">
                <a:latin typeface="+mj-lt"/>
              </a:rPr>
              <a:t>, and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the resolution of the A/D conversion</a:t>
            </a:r>
            <a:r>
              <a:rPr lang="en-US" sz="1800" dirty="0">
                <a:latin typeface="+mj-lt"/>
              </a:rPr>
              <a:t>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Writes to this register will abort the current conversion.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There are two stages in the sample time.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The first stage sample time is fixed at two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solidFill>
                  <a:srgbClr val="0070C0"/>
                </a:solidFill>
                <a:latin typeface="+mj-lt"/>
              </a:rPr>
              <a:t>	conversion clock period</a:t>
            </a:r>
            <a:r>
              <a:rPr lang="en-US" sz="1800" dirty="0">
                <a:latin typeface="+mj-lt"/>
              </a:rPr>
              <a:t>. The second stage is selected by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SMP1 and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SMP0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bits of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solidFill>
                  <a:srgbClr val="FF0000"/>
                </a:solidFill>
                <a:latin typeface="+mj-lt"/>
              </a:rPr>
              <a:t>	this register. </a:t>
            </a:r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836407"/>
              </p:ext>
            </p:extLst>
          </p:nvPr>
        </p:nvGraphicFramePr>
        <p:xfrm>
          <a:off x="2883513" y="2961564"/>
          <a:ext cx="4545415" cy="3714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5" name="VISIO" r:id="rId4" imgW="4129920" imgH="3394800" progId="Visio.Drawing.6">
                  <p:embed/>
                </p:oleObj>
              </mc:Choice>
              <mc:Fallback>
                <p:oleObj name="VISIO" r:id="rId4" imgW="4129920" imgH="33948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3513" y="2961564"/>
                        <a:ext cx="4545415" cy="37148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22325" y="615950"/>
            <a:ext cx="557979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ATD Control Register 4 (ATD0CTL4 and ATD1CTL4)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958654"/>
              </p:ext>
            </p:extLst>
          </p:nvPr>
        </p:nvGraphicFramePr>
        <p:xfrm>
          <a:off x="108864" y="1468151"/>
          <a:ext cx="4404399" cy="1506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5" name="Visio" r:id="rId4" imgW="3716550" imgH="1221313" progId="Visio.Drawing.11">
                  <p:embed/>
                </p:oleObj>
              </mc:Choice>
              <mc:Fallback>
                <p:oleObj name="Visio" r:id="rId4" imgW="3716550" imgH="1221313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64" y="1468151"/>
                        <a:ext cx="4404399" cy="15068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447315"/>
              </p:ext>
            </p:extLst>
          </p:nvPr>
        </p:nvGraphicFramePr>
        <p:xfrm>
          <a:off x="4513263" y="767912"/>
          <a:ext cx="4630737" cy="607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6" name="Visio" r:id="rId6" imgW="4631047" imgH="6343114" progId="Visio.Drawing.11">
                  <p:embed/>
                </p:oleObj>
              </mc:Choice>
              <mc:Fallback>
                <p:oleObj name="Visio" r:id="rId6" imgW="4631047" imgH="634311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3" y="767912"/>
                        <a:ext cx="4630737" cy="607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22325" y="299429"/>
            <a:ext cx="557979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ATD Control Register 4 (ATD0CTL4 and ATD1CTL4)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	</a:t>
            </a:r>
            <a:br>
              <a:rPr lang="en-US" dirty="0" smtClean="0"/>
            </a:br>
            <a:r>
              <a:rPr lang="en-US" sz="4900" dirty="0" smtClean="0"/>
              <a:t>Content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950" y="1600200"/>
            <a:ext cx="8928100" cy="5029200"/>
          </a:xfrm>
        </p:spPr>
        <p:txBody>
          <a:bodyPr>
            <a:normAutofit/>
          </a:bodyPr>
          <a:lstStyle/>
          <a:p>
            <a:r>
              <a:rPr lang="en-US" sz="2400" dirty="0"/>
              <a:t>Basics of A/D Conversion</a:t>
            </a:r>
          </a:p>
          <a:p>
            <a:r>
              <a:rPr lang="en-US" sz="2400" dirty="0"/>
              <a:t>The HCS12 A/D Converter</a:t>
            </a:r>
          </a:p>
          <a:p>
            <a:r>
              <a:rPr lang="en-US" sz="2400" dirty="0"/>
              <a:t>Registers Related to A/D Converters</a:t>
            </a:r>
          </a:p>
          <a:p>
            <a:r>
              <a:rPr lang="en-US" sz="2400" dirty="0"/>
              <a:t>Procedure for Performing A/D Conversion</a:t>
            </a:r>
          </a:p>
          <a:p>
            <a:r>
              <a:rPr lang="en-US" sz="2400" dirty="0"/>
              <a:t>Temperature Sensor TC1047A</a:t>
            </a:r>
          </a:p>
          <a:p>
            <a:r>
              <a:rPr lang="en-US" sz="2400" dirty="0"/>
              <a:t>The Humidity Sensor IH-3606</a:t>
            </a:r>
          </a:p>
          <a:p>
            <a:r>
              <a:rPr lang="en-US" sz="2400" dirty="0"/>
              <a:t>The </a:t>
            </a:r>
            <a:r>
              <a:rPr lang="en-US" sz="2400" dirty="0" err="1"/>
              <a:t>SenSym</a:t>
            </a:r>
            <a:r>
              <a:rPr lang="en-US" sz="2400" dirty="0"/>
              <a:t> ASCX30AN Pressure Sensor</a:t>
            </a:r>
          </a:p>
          <a:p>
            <a:r>
              <a:rPr lang="en-US" sz="2400" dirty="0"/>
              <a:t>Digital to Analog Converter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endParaRPr lang="en-US" sz="1000" b="1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1600" b="1" dirty="0" smtClean="0"/>
          </a:p>
          <a:p>
            <a:pPr lvl="2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/>
              <a:t>    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74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854075" y="663575"/>
            <a:ext cx="750728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+mj-lt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41375" y="939188"/>
            <a:ext cx="8408969" cy="2031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Selects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the type of conversion sequence and the analog input channels to be sampled.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Writes to this register will abort the current conversion.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Table 12.4 selects the channel to be converted.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Table 12.5 summarizes the result data formats available and how they are set up using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control bits.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Table 12.6 illustrates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the difference between the signed and unsigned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left justified 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solidFill>
                  <a:srgbClr val="0070C0"/>
                </a:solidFill>
                <a:latin typeface="+mj-lt"/>
              </a:rPr>
              <a:t>	and right justified output codes </a:t>
            </a:r>
            <a:r>
              <a:rPr lang="en-US" sz="1800" dirty="0">
                <a:latin typeface="+mj-lt"/>
              </a:rPr>
              <a:t>for an input signal range between 0 and 5.12V.</a:t>
            </a:r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353096"/>
              </p:ext>
            </p:extLst>
          </p:nvPr>
        </p:nvGraphicFramePr>
        <p:xfrm>
          <a:off x="1860316" y="2852383"/>
          <a:ext cx="4869098" cy="3733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name="Visio" r:id="rId4" imgW="4113876" imgH="3337619" progId="Visio.Drawing.11">
                  <p:embed/>
                </p:oleObj>
              </mc:Choice>
              <mc:Fallback>
                <p:oleObj name="Visio" r:id="rId4" imgW="4113876" imgH="3337619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316" y="2852383"/>
                        <a:ext cx="4869098" cy="3733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22325" y="615950"/>
            <a:ext cx="260173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ATD Control Register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899363"/>
              </p:ext>
            </p:extLst>
          </p:nvPr>
        </p:nvGraphicFramePr>
        <p:xfrm>
          <a:off x="2871788" y="1665284"/>
          <a:ext cx="3509962" cy="206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1" name="Visio" r:id="rId4" imgW="2802393" imgH="1824460" progId="Visio.Drawing.11">
                  <p:embed/>
                </p:oleObj>
              </mc:Choice>
              <mc:Fallback>
                <p:oleObj name="Visio" r:id="rId4" imgW="2802393" imgH="182446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788" y="1665284"/>
                        <a:ext cx="3509962" cy="206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534228"/>
              </p:ext>
            </p:extLst>
          </p:nvPr>
        </p:nvGraphicFramePr>
        <p:xfrm>
          <a:off x="1917700" y="4020034"/>
          <a:ext cx="5613400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2" name="Visio" r:id="rId6" imgW="4631047" imgH="1665737" progId="Visio.Drawing.11">
                  <p:embed/>
                </p:oleObj>
              </mc:Choice>
              <mc:Fallback>
                <p:oleObj name="Visio" r:id="rId6" imgW="4631047" imgH="1665737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00" y="4020034"/>
                        <a:ext cx="5613400" cy="206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22325" y="615950"/>
            <a:ext cx="260173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ATD Control Register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878659"/>
              </p:ext>
            </p:extLst>
          </p:nvPr>
        </p:nvGraphicFramePr>
        <p:xfrm>
          <a:off x="2065338" y="1660522"/>
          <a:ext cx="5299075" cy="313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name="Visio" r:id="rId4" imgW="3824818" imgH="2465837" progId="Visio.Drawing.11">
                  <p:embed/>
                </p:oleObj>
              </mc:Choice>
              <mc:Fallback>
                <p:oleObj name="Visio" r:id="rId4" imgW="3824818" imgH="2465837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1660522"/>
                        <a:ext cx="5299075" cy="313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22325" y="615950"/>
            <a:ext cx="260173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ATD Control Register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1336675" y="1559654"/>
            <a:ext cx="514371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Each status flag can be cleared by writing a 1 to it.</a:t>
            </a:r>
            <a:endParaRPr lang="en-US" sz="1800" b="1" dirty="0">
              <a:latin typeface="+mj-lt"/>
            </a:endParaRPr>
          </a:p>
        </p:txBody>
      </p:sp>
      <p:graphicFrame>
        <p:nvGraphicFramePr>
          <p:cNvPr id="1843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660608"/>
              </p:ext>
            </p:extLst>
          </p:nvPr>
        </p:nvGraphicFramePr>
        <p:xfrm>
          <a:off x="1573213" y="2052391"/>
          <a:ext cx="5043487" cy="421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Visio" r:id="rId4" imgW="4113876" imgH="3451967" progId="Visio.Drawing.11">
                  <p:embed/>
                </p:oleObj>
              </mc:Choice>
              <mc:Fallback>
                <p:oleObj name="Visio" r:id="rId4" imgW="4113876" imgH="3451967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13" y="2052391"/>
                        <a:ext cx="5043487" cy="421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22325" y="615950"/>
            <a:ext cx="550394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ATD Status Register (ATD0STAT0 and ATD1STAT0)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689100" y="1556186"/>
            <a:ext cx="4922438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dirty="0" smtClean="0">
                <a:latin typeface="+mj-lt"/>
              </a:rPr>
              <a:t>-</a:t>
            </a:r>
            <a:r>
              <a:rPr lang="en-US" dirty="0">
                <a:latin typeface="+mj-lt"/>
              </a:rPr>
              <a:t>	The SC bit is used to enable special channel conversion.</a:t>
            </a:r>
          </a:p>
        </p:txBody>
      </p:sp>
      <p:graphicFrame>
        <p:nvGraphicFramePr>
          <p:cNvPr id="194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294208"/>
              </p:ext>
            </p:extLst>
          </p:nvPr>
        </p:nvGraphicFramePr>
        <p:xfrm>
          <a:off x="1689100" y="2023693"/>
          <a:ext cx="5340350" cy="227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4" name="Visio" r:id="rId4" imgW="4113876" imgH="1966116" progId="Visio.Drawing.11">
                  <p:embed/>
                </p:oleObj>
              </mc:Choice>
              <mc:Fallback>
                <p:oleObj name="Visio" r:id="rId4" imgW="4113876" imgH="1966116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2023693"/>
                        <a:ext cx="5340350" cy="227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554974"/>
              </p:ext>
            </p:extLst>
          </p:nvPr>
        </p:nvGraphicFramePr>
        <p:xfrm>
          <a:off x="2595563" y="4508131"/>
          <a:ext cx="3638550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5" name="Visio" r:id="rId6" imgW="2802393" imgH="1392666" progId="Visio.Drawing.11">
                  <p:embed/>
                </p:oleObj>
              </mc:Choice>
              <mc:Fallback>
                <p:oleObj name="Visio" r:id="rId6" imgW="2802393" imgH="1392666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3" y="4508131"/>
                        <a:ext cx="3638550" cy="167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22325" y="615950"/>
            <a:ext cx="503253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ATD Test Register 1 (ATD0TEST1, ATD1TEST1)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95338" y="1583956"/>
            <a:ext cx="8312468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  <a:tabLst>
                <a:tab pos="228600" algn="l"/>
                <a:tab pos="576263" algn="l"/>
              </a:tabLst>
              <a:defRPr/>
            </a:pPr>
            <a:r>
              <a:rPr lang="en-US" sz="1800" dirty="0">
                <a:latin typeface="+mj-lt"/>
              </a:rPr>
              <a:t>	A flag can be cleared by one of the following:</a:t>
            </a:r>
          </a:p>
          <a:p>
            <a:pPr>
              <a:tabLst>
                <a:tab pos="228600" algn="l"/>
                <a:tab pos="576263" algn="l"/>
              </a:tabLst>
              <a:defRPr/>
            </a:pPr>
            <a:r>
              <a:rPr lang="en-US" sz="1800" dirty="0">
                <a:latin typeface="+mj-lt"/>
              </a:rPr>
              <a:t>	(a) Write to ATDxCTL5 register</a:t>
            </a:r>
          </a:p>
          <a:p>
            <a:pPr>
              <a:tabLst>
                <a:tab pos="228600" algn="l"/>
                <a:tab pos="576263" algn="l"/>
              </a:tabLst>
              <a:defRPr/>
            </a:pPr>
            <a:r>
              <a:rPr lang="en-US" sz="1800" dirty="0">
                <a:latin typeface="+mj-lt"/>
              </a:rPr>
              <a:t>	(b) If AFFC = 0 and read of ATDxSTAT1 followed by read of result register </a:t>
            </a:r>
            <a:r>
              <a:rPr lang="en-US" sz="1800" dirty="0" err="1">
                <a:latin typeface="+mj-lt"/>
              </a:rPr>
              <a:t>ATDxDRy</a:t>
            </a:r>
            <a:r>
              <a:rPr lang="en-US" sz="1800" dirty="0">
                <a:latin typeface="+mj-lt"/>
              </a:rPr>
              <a:t>.</a:t>
            </a:r>
          </a:p>
          <a:p>
            <a:pPr>
              <a:tabLst>
                <a:tab pos="228600" algn="l"/>
                <a:tab pos="576263" algn="l"/>
              </a:tabLst>
              <a:defRPr/>
            </a:pPr>
            <a:r>
              <a:rPr lang="en-US" sz="1800" dirty="0">
                <a:latin typeface="+mj-lt"/>
              </a:rPr>
              <a:t>	(c) If AFFC = 1 and read of result register </a:t>
            </a:r>
            <a:r>
              <a:rPr lang="en-US" sz="1800" dirty="0" err="1">
                <a:latin typeface="+mj-lt"/>
              </a:rPr>
              <a:t>ATDxDRy</a:t>
            </a:r>
            <a:endParaRPr lang="en-US" sz="1800" dirty="0">
              <a:latin typeface="+mj-lt"/>
            </a:endParaRPr>
          </a:p>
        </p:txBody>
      </p:sp>
      <p:graphicFrame>
        <p:nvGraphicFramePr>
          <p:cNvPr id="20482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178951"/>
              </p:ext>
            </p:extLst>
          </p:nvPr>
        </p:nvGraphicFramePr>
        <p:xfrm>
          <a:off x="1681163" y="3328741"/>
          <a:ext cx="5467350" cy="206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7" name="Visio" r:id="rId4" imgW="4167670" imgH="1500870" progId="Visio.Drawing.11">
                  <p:embed/>
                </p:oleObj>
              </mc:Choice>
              <mc:Fallback>
                <p:oleObj name="Visio" r:id="rId4" imgW="4167670" imgH="1500870" progId="Visio.Drawing.11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163" y="3328741"/>
                        <a:ext cx="5467350" cy="206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22325" y="615950"/>
            <a:ext cx="530036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ATD Status Register 1 (ATD0STAT1, ATD1STAT1)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858838" y="1511417"/>
            <a:ext cx="696126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This register allows the user to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enable a Port </a:t>
            </a:r>
            <a:r>
              <a:rPr lang="en-US" sz="1800" dirty="0" err="1">
                <a:solidFill>
                  <a:srgbClr val="FF0000"/>
                </a:solidFill>
                <a:latin typeface="+mj-lt"/>
              </a:rPr>
              <a:t>ADx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 pin as a digital input</a:t>
            </a:r>
            <a:r>
              <a:rPr lang="en-US" sz="1800" dirty="0">
                <a:latin typeface="+mj-lt"/>
              </a:rPr>
              <a:t>.</a:t>
            </a:r>
            <a:endParaRPr lang="en-US" sz="1800" b="1" dirty="0">
              <a:latin typeface="+mj-lt"/>
            </a:endParaRPr>
          </a:p>
        </p:txBody>
      </p:sp>
      <p:graphicFrame>
        <p:nvGraphicFramePr>
          <p:cNvPr id="2150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327730"/>
              </p:ext>
            </p:extLst>
          </p:nvPr>
        </p:nvGraphicFramePr>
        <p:xfrm>
          <a:off x="1277938" y="2098793"/>
          <a:ext cx="549592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4" name="Visio" r:id="rId4" imgW="4137709" imgH="1443866" progId="Visio.Drawing.11">
                  <p:embed/>
                </p:oleObj>
              </mc:Choice>
              <mc:Fallback>
                <p:oleObj name="Visio" r:id="rId4" imgW="4137709" imgH="1443866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2098793"/>
                        <a:ext cx="549592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841375" y="4197956"/>
            <a:ext cx="7667099" cy="2031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Port Data Register (PTAD0, PTAD1)</a:t>
            </a:r>
            <a:endParaRPr lang="en-US" sz="180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port pins are shared with analog inputs AN0~AN7 and AN8~AN15.</a:t>
            </a:r>
          </a:p>
          <a:p>
            <a:pPr>
              <a:tabLst>
                <a:tab pos="228600" algn="l"/>
              </a:tabLst>
              <a:defRPr/>
            </a:pPr>
            <a:endParaRPr lang="en-US" sz="1800" b="1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ATD Conversion Result Registers (</a:t>
            </a:r>
            <a:r>
              <a:rPr lang="en-US" sz="1800" b="1" dirty="0" err="1">
                <a:latin typeface="+mj-lt"/>
              </a:rPr>
              <a:t>ATDxDRy</a:t>
            </a:r>
            <a:r>
              <a:rPr lang="en-US" sz="1800" b="1" dirty="0">
                <a:latin typeface="+mj-lt"/>
              </a:rPr>
              <a:t>, x = 0~1, y= 0~7)</a:t>
            </a:r>
            <a:endParaRPr lang="en-US" sz="180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Each result register is 16-bit and can be further divided into two 8-bit registers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1800" dirty="0" err="1">
                <a:solidFill>
                  <a:srgbClr val="FF0000"/>
                </a:solidFill>
                <a:latin typeface="+mj-lt"/>
              </a:rPr>
              <a:t>ATDxDRHy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 and </a:t>
            </a:r>
            <a:r>
              <a:rPr lang="en-US" sz="1800" dirty="0" err="1">
                <a:solidFill>
                  <a:srgbClr val="FF0000"/>
                </a:solidFill>
                <a:latin typeface="+mj-lt"/>
              </a:rPr>
              <a:t>ATDxDRLy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A/D conversion result can be stored right-justified or left-justified.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22325" y="615950"/>
            <a:ext cx="555254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ATD Input Enable Register (ATD0DIEN, ATD1DIEN)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831850" y="1165466"/>
            <a:ext cx="8454494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endParaRPr lang="en-US" sz="180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frequency range of the A/D converter clock is from 500 KHz to 2 </a:t>
            </a:r>
            <a:r>
              <a:rPr lang="en-US" sz="1800" dirty="0" err="1">
                <a:latin typeface="+mj-lt"/>
              </a:rPr>
              <a:t>MHz.</a:t>
            </a:r>
            <a:endParaRPr lang="en-US" sz="180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user sets a </a:t>
            </a:r>
            <a:r>
              <a:rPr lang="en-US" sz="1800" dirty="0" err="1">
                <a:latin typeface="+mj-lt"/>
              </a:rPr>
              <a:t>prescaler</a:t>
            </a:r>
            <a:r>
              <a:rPr lang="en-US" sz="1800" dirty="0">
                <a:latin typeface="+mj-lt"/>
              </a:rPr>
              <a:t> to the bus clock to derive the ATD clock signal.</a:t>
            </a:r>
          </a:p>
          <a:p>
            <a:pPr>
              <a:tabLst>
                <a:tab pos="228600" algn="l"/>
              </a:tabLst>
              <a:defRPr/>
            </a:pPr>
            <a:endParaRPr lang="en-US" sz="1800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Sample and Hold </a:t>
            </a:r>
            <a:r>
              <a:rPr lang="en-US" sz="1800" b="1" dirty="0" smtClean="0">
                <a:latin typeface="+mj-lt"/>
              </a:rPr>
              <a:t>Stage</a:t>
            </a:r>
          </a:p>
          <a:p>
            <a:pPr>
              <a:tabLst>
                <a:tab pos="228600" algn="l"/>
              </a:tabLst>
              <a:defRPr/>
            </a:pPr>
            <a:endParaRPr lang="en-US" sz="1800" b="1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As shown in Figure 12.8,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a sample and hold stage accepts analog signals from the input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solidFill>
                  <a:srgbClr val="0070C0"/>
                </a:solidFill>
                <a:latin typeface="+mj-lt"/>
              </a:rPr>
              <a:t>	multiplexer and stores them as charge on the sample capacitor.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sampling process has two stages.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</a:t>
            </a:r>
            <a:r>
              <a:rPr lang="en-US" sz="1800" b="1" dirty="0">
                <a:latin typeface="+mj-lt"/>
              </a:rPr>
              <a:t>first stage </a:t>
            </a:r>
            <a:r>
              <a:rPr lang="en-US" sz="1800" dirty="0">
                <a:latin typeface="+mj-lt"/>
              </a:rPr>
              <a:t>of the sampling process takes two A/D clock cycles to charge the 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sample capacitor.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</a:t>
            </a:r>
            <a:r>
              <a:rPr lang="en-US" sz="1800" b="1" dirty="0">
                <a:latin typeface="+mj-lt"/>
              </a:rPr>
              <a:t>second stage </a:t>
            </a:r>
            <a:r>
              <a:rPr lang="en-US" sz="1800" dirty="0">
                <a:latin typeface="+mj-lt"/>
              </a:rPr>
              <a:t>of the sampling process stores the charge in the storage node for a 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programmable 2, 4, 8, or 16 cycles.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conversion time of a sample is given by the following equation:</a:t>
            </a:r>
          </a:p>
        </p:txBody>
      </p:sp>
      <p:graphicFrame>
        <p:nvGraphicFramePr>
          <p:cNvPr id="225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699449"/>
              </p:ext>
            </p:extLst>
          </p:nvPr>
        </p:nvGraphicFramePr>
        <p:xfrm>
          <a:off x="1211263" y="5178911"/>
          <a:ext cx="6427787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5" name="Visio" r:id="rId4" imgW="5082167" imgH="556384" progId="Visio.Drawing.11">
                  <p:embed/>
                </p:oleObj>
              </mc:Choice>
              <mc:Fallback>
                <p:oleObj name="Visio" r:id="rId4" imgW="5082167" imgH="556384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3" y="5178911"/>
                        <a:ext cx="6427787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22325" y="885579"/>
            <a:ext cx="215379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ATD Module Clock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868363" y="923314"/>
            <a:ext cx="7515199" cy="11695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The A/D Conversion Time</a:t>
            </a:r>
            <a:endParaRPr lang="en-US" sz="1800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endParaRPr lang="en-US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dirty="0">
                <a:latin typeface="+mj-lt"/>
              </a:rPr>
              <a:t>	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The A/D conversion time is the sum of the converter time and the sample time.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conversion timings for 500KHz and 2 MHz are shown in Table 12.8.</a:t>
            </a:r>
          </a:p>
        </p:txBody>
      </p:sp>
      <p:graphicFrame>
        <p:nvGraphicFramePr>
          <p:cNvPr id="23554" name="Object 10"/>
          <p:cNvGraphicFramePr>
            <a:graphicFrameLocks noChangeAspect="1"/>
          </p:cNvGraphicFramePr>
          <p:nvPr/>
        </p:nvGraphicFramePr>
        <p:xfrm>
          <a:off x="1462088" y="2155825"/>
          <a:ext cx="6281737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0" name="Visio" r:id="rId4" imgW="5431147" imgH="1680073" progId="Visio.Drawing.11">
                  <p:embed/>
                </p:oleObj>
              </mc:Choice>
              <mc:Fallback>
                <p:oleObj name="Visio" r:id="rId4" imgW="5431147" imgH="1680073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2155825"/>
                        <a:ext cx="6281737" cy="193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11"/>
          <p:cNvSpPr txBox="1">
            <a:spLocks noChangeArrowheads="1"/>
          </p:cNvSpPr>
          <p:nvPr/>
        </p:nvSpPr>
        <p:spPr bwMode="auto">
          <a:xfrm>
            <a:off x="860425" y="4513263"/>
            <a:ext cx="8087920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Input Channel Wrap </a:t>
            </a:r>
            <a:r>
              <a:rPr lang="en-US" sz="1800" b="1" dirty="0" smtClean="0">
                <a:latin typeface="+mj-lt"/>
              </a:rPr>
              <a:t>Around</a:t>
            </a:r>
          </a:p>
          <a:p>
            <a:pPr>
              <a:tabLst>
                <a:tab pos="228600" algn="l"/>
              </a:tabLst>
              <a:defRPr/>
            </a:pPr>
            <a:endParaRPr lang="en-US" sz="1800" b="1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In the case of a multiple channel conversion sequence, when input selector goes past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channel AN7, it wraps around to channel AN0.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8"/>
          <p:cNvSpPr txBox="1">
            <a:spLocks noChangeArrowheads="1"/>
          </p:cNvSpPr>
          <p:nvPr/>
        </p:nvSpPr>
        <p:spPr bwMode="auto">
          <a:xfrm>
            <a:off x="847725" y="1452191"/>
            <a:ext cx="7391511" cy="2031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1800" b="1" dirty="0" smtClean="0">
                <a:latin typeface="+mj-lt"/>
              </a:rPr>
              <a:t>Example 1: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Assuming that S8C~S1C (ATD0CTL3) are set to 0101 and CC~CA 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(ATD0CTL5) are set to 110, what is the conversion sequence for this setting?</a:t>
            </a:r>
            <a:endParaRPr lang="en-US" sz="1800" b="1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Solution:</a:t>
            </a:r>
            <a:r>
              <a:rPr lang="en-US" sz="1800" dirty="0">
                <a:latin typeface="+mj-lt"/>
              </a:rPr>
              <a:t> </a:t>
            </a:r>
          </a:p>
          <a:p>
            <a:pPr>
              <a:tabLst>
                <a:tab pos="228600" algn="l"/>
              </a:tabLst>
              <a:defRPr/>
            </a:pPr>
            <a:endParaRPr lang="en-US" sz="180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first channel to be converted is AN6. 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There are five channels to be converted. 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conversion sequence is as follows: AN6, AN7, AN0, AN1, and AN2</a:t>
            </a:r>
          </a:p>
        </p:txBody>
      </p:sp>
      <p:sp>
        <p:nvSpPr>
          <p:cNvPr id="53251" name="Text Box 9"/>
          <p:cNvSpPr txBox="1">
            <a:spLocks noChangeArrowheads="1"/>
          </p:cNvSpPr>
          <p:nvPr/>
        </p:nvSpPr>
        <p:spPr bwMode="auto">
          <a:xfrm>
            <a:off x="835025" y="3719997"/>
            <a:ext cx="8102859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FIFO Mode</a:t>
            </a:r>
          </a:p>
          <a:p>
            <a:pPr>
              <a:tabLst>
                <a:tab pos="228600" algn="l"/>
              </a:tabLst>
              <a:defRPr/>
            </a:pPr>
            <a:endParaRPr lang="en-US" sz="180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All eight 16-bit result registers are organized into a circular ring.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conversion counter in the ATDxSTAT0 register specifies the result register to hold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current conversion result.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In the FIFO mode, the conversion is not reset to 0 when a new conversion sequence is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started.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In the FIFO mode, the first conversion result may not be stored in ATDxDR0.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086"/>
          <p:cNvSpPr txBox="1">
            <a:spLocks noChangeArrowheads="1"/>
          </p:cNvSpPr>
          <p:nvPr/>
        </p:nvSpPr>
        <p:spPr bwMode="auto">
          <a:xfrm>
            <a:off x="852609" y="380083"/>
            <a:ext cx="8130431" cy="35394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2000" b="1" dirty="0">
                <a:latin typeface="+mj-lt"/>
              </a:rPr>
              <a:t>Basics of A/D Conversion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dirty="0">
                <a:latin typeface="+mj-lt"/>
              </a:rPr>
              <a:t>	</a:t>
            </a:r>
            <a:r>
              <a:rPr lang="en-US" sz="1700" dirty="0">
                <a:latin typeface="+mj-lt"/>
              </a:rPr>
              <a:t>Many embedded systems need to deal with nonelectric quantities: weight, humidity,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700" dirty="0">
                <a:latin typeface="+mj-lt"/>
              </a:rPr>
              <a:t>	pressure, weight, mass or airflow, temperature, light intensity, and speed.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700" dirty="0">
                <a:latin typeface="+mj-lt"/>
              </a:rPr>
              <a:t>	These nonelectric quantities are </a:t>
            </a:r>
            <a:r>
              <a:rPr lang="en-US" sz="1700" b="1" dirty="0">
                <a:latin typeface="+mj-lt"/>
              </a:rPr>
              <a:t>analog</a:t>
            </a:r>
            <a:r>
              <a:rPr lang="en-US" sz="1700" dirty="0">
                <a:latin typeface="+mj-lt"/>
              </a:rPr>
              <a:t> in nature.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700" dirty="0">
                <a:latin typeface="+mj-lt"/>
              </a:rPr>
              <a:t>	Analog quantities must be converted into digital format so that they can be processed by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700" dirty="0">
                <a:latin typeface="+mj-lt"/>
              </a:rPr>
              <a:t>	the computer.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700" dirty="0">
                <a:latin typeface="+mj-lt"/>
              </a:rPr>
              <a:t>	</a:t>
            </a:r>
            <a:r>
              <a:rPr lang="en-US" sz="1700" dirty="0">
                <a:solidFill>
                  <a:srgbClr val="FF0000"/>
                </a:solidFill>
                <a:latin typeface="+mj-lt"/>
              </a:rPr>
              <a:t>An A/D converter can only deal with electric voltage.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700" dirty="0">
                <a:latin typeface="+mj-lt"/>
              </a:rPr>
              <a:t>	</a:t>
            </a:r>
            <a:r>
              <a:rPr lang="en-US" sz="1700" dirty="0">
                <a:solidFill>
                  <a:srgbClr val="0070C0"/>
                </a:solidFill>
                <a:latin typeface="+mj-lt"/>
              </a:rPr>
              <a:t>Any nonelectric quantity must be converted into an electric quantity using certain type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700" dirty="0">
                <a:solidFill>
                  <a:srgbClr val="0070C0"/>
                </a:solidFill>
                <a:latin typeface="+mj-lt"/>
              </a:rPr>
              <a:t>	of transducer.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700" dirty="0">
                <a:latin typeface="+mj-lt"/>
              </a:rPr>
              <a:t>	A </a:t>
            </a:r>
            <a:r>
              <a:rPr lang="en-US" sz="1700" dirty="0">
                <a:solidFill>
                  <a:srgbClr val="FF0000"/>
                </a:solidFill>
                <a:latin typeface="+mj-lt"/>
              </a:rPr>
              <a:t>transducer</a:t>
            </a:r>
            <a:r>
              <a:rPr lang="en-US" sz="1700" dirty="0">
                <a:latin typeface="+mj-lt"/>
              </a:rPr>
              <a:t> converts a nonelectric quantity into an electric quantity.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700" dirty="0">
                <a:latin typeface="+mj-lt"/>
              </a:rPr>
              <a:t>	The output of a transducer may not be in a suitable range for A/D conversion.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700" dirty="0" smtClean="0">
                <a:latin typeface="+mj-lt"/>
              </a:rPr>
              <a:t>	A </a:t>
            </a:r>
            <a:r>
              <a:rPr lang="en-US" sz="1700" dirty="0" smtClean="0">
                <a:solidFill>
                  <a:srgbClr val="FF0000"/>
                </a:solidFill>
                <a:latin typeface="+mj-lt"/>
              </a:rPr>
              <a:t>signal conditioning circuit</a:t>
            </a:r>
            <a:r>
              <a:rPr lang="en-US" sz="1700" dirty="0" smtClean="0">
                <a:latin typeface="+mj-lt"/>
              </a:rPr>
              <a:t> is needed to shift and scale the transducer output to a range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700" dirty="0" smtClean="0">
                <a:latin typeface="+mj-lt"/>
              </a:rPr>
              <a:t>	suitable for A/D conversion.</a:t>
            </a:r>
            <a:endParaRPr lang="en-US" sz="1700" dirty="0">
              <a:latin typeface="+mj-lt"/>
            </a:endParaRPr>
          </a:p>
        </p:txBody>
      </p:sp>
      <p:sp>
        <p:nvSpPr>
          <p:cNvPr id="1028" name="Rectangle 1092"/>
          <p:cNvSpPr>
            <a:spLocks noChangeArrowheads="1"/>
          </p:cNvSpPr>
          <p:nvPr/>
        </p:nvSpPr>
        <p:spPr bwMode="auto">
          <a:xfrm>
            <a:off x="0" y="0"/>
            <a:ext cx="184150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graphicFrame>
        <p:nvGraphicFramePr>
          <p:cNvPr id="1026" name="Object 10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462882"/>
              </p:ext>
            </p:extLst>
          </p:nvPr>
        </p:nvGraphicFramePr>
        <p:xfrm>
          <a:off x="1258888" y="4210781"/>
          <a:ext cx="6783387" cy="240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Visio" r:id="rId4" imgW="5539416" imgH="2137127" progId="Visio.Drawing.11">
                  <p:embed/>
                </p:oleObj>
              </mc:Choice>
              <mc:Fallback>
                <p:oleObj name="Visio" r:id="rId4" imgW="5539416" imgH="2137127" progId="Visio.Drawing.11">
                  <p:embed/>
                  <p:pic>
                    <p:nvPicPr>
                      <p:cNvPr id="0" name="Object 10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210781"/>
                        <a:ext cx="6783387" cy="2408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644525" y="1430211"/>
            <a:ext cx="8569910" cy="31393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Example </a:t>
            </a:r>
            <a:r>
              <a:rPr lang="en-US" sz="1800" b="1" dirty="0" smtClean="0">
                <a:latin typeface="+mj-lt"/>
              </a:rPr>
              <a:t>2 </a:t>
            </a:r>
            <a:r>
              <a:rPr lang="en-US" sz="1800" dirty="0">
                <a:latin typeface="+mj-lt"/>
              </a:rPr>
              <a:t>Assume that the following setting was programmed before a new 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conversion is started: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conversion counter value in the ATD0STAT0 register is 5.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channel select code of the ATD0CTL5 register is 6.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conversion sequence limit of the ATD0CTL3 register is set to 5.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MULT bit of the ATD0CTL5 register is set to 1.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How would the conversion results be stored when the FIFO mode is selected or not selected?</a:t>
            </a:r>
            <a:endParaRPr lang="en-US" sz="1800" b="1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Solution:</a:t>
            </a:r>
            <a:r>
              <a:rPr lang="en-US" sz="1800" dirty="0">
                <a:latin typeface="+mj-lt"/>
              </a:rPr>
              <a:t> 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conversion counter specifies the result register to hold the first conversion result.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channel select code specifies the first channel to be converted.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conversion sequence limit specifies the number of channels to be converted.</a:t>
            </a:r>
          </a:p>
        </p:txBody>
      </p:sp>
      <p:graphicFrame>
        <p:nvGraphicFramePr>
          <p:cNvPr id="245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351234"/>
              </p:ext>
            </p:extLst>
          </p:nvPr>
        </p:nvGraphicFramePr>
        <p:xfrm>
          <a:off x="2440962" y="4567958"/>
          <a:ext cx="4381500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3" name="Visio" r:id="rId4" imgW="3373698" imgH="1507014" progId="Visio.Drawing.11">
                  <p:embed/>
                </p:oleObj>
              </mc:Choice>
              <mc:Fallback>
                <p:oleObj name="Visio" r:id="rId4" imgW="3373698" imgH="1507014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0962" y="4567958"/>
                        <a:ext cx="4381500" cy="193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587376" y="1564057"/>
            <a:ext cx="8587544" cy="5078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1800" b="1" dirty="0" smtClean="0">
                <a:latin typeface="+mj-lt"/>
              </a:rPr>
              <a:t>Step </a:t>
            </a:r>
            <a:r>
              <a:rPr lang="en-US" sz="1800" b="1" dirty="0">
                <a:latin typeface="+mj-lt"/>
              </a:rPr>
              <a:t>1</a:t>
            </a:r>
            <a:endParaRPr lang="en-US" sz="1800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Connect the hardware properly: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V</a:t>
            </a:r>
            <a:r>
              <a:rPr lang="en-US" sz="1800" baseline="-25000" dirty="0">
                <a:latin typeface="+mj-lt"/>
              </a:rPr>
              <a:t>DDA</a:t>
            </a:r>
            <a:r>
              <a:rPr lang="en-US" sz="1800" dirty="0">
                <a:latin typeface="+mj-lt"/>
              </a:rPr>
              <a:t>: connect to V</a:t>
            </a:r>
            <a:r>
              <a:rPr lang="en-US" sz="1800" baseline="-25000" dirty="0">
                <a:latin typeface="+mj-lt"/>
              </a:rPr>
              <a:t>DD</a:t>
            </a:r>
            <a:r>
              <a:rPr lang="en-US" sz="1800" dirty="0">
                <a:latin typeface="+mj-lt"/>
              </a:rPr>
              <a:t> (5 V).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V</a:t>
            </a:r>
            <a:r>
              <a:rPr lang="en-US" sz="1800" baseline="-25000" dirty="0">
                <a:latin typeface="+mj-lt"/>
              </a:rPr>
              <a:t>SSA</a:t>
            </a:r>
            <a:r>
              <a:rPr lang="en-US" sz="1800" dirty="0">
                <a:latin typeface="+mj-lt"/>
              </a:rPr>
              <a:t>: connect to GND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V</a:t>
            </a:r>
            <a:r>
              <a:rPr lang="en-US" sz="1800" baseline="-25000" dirty="0">
                <a:latin typeface="+mj-lt"/>
              </a:rPr>
              <a:t>RH</a:t>
            </a:r>
            <a:r>
              <a:rPr lang="en-US" sz="1800" dirty="0">
                <a:latin typeface="+mj-lt"/>
              </a:rPr>
              <a:t>: connect to V</a:t>
            </a:r>
            <a:r>
              <a:rPr lang="en-US" sz="1800" baseline="-25000" dirty="0">
                <a:latin typeface="+mj-lt"/>
              </a:rPr>
              <a:t>DD</a:t>
            </a:r>
            <a:r>
              <a:rPr lang="en-US" sz="1800" dirty="0">
                <a:latin typeface="+mj-lt"/>
              </a:rPr>
              <a:t> (5 V)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V</a:t>
            </a:r>
            <a:r>
              <a:rPr lang="en-US" sz="1800" baseline="-25000" dirty="0">
                <a:latin typeface="+mj-lt"/>
              </a:rPr>
              <a:t>RL</a:t>
            </a:r>
            <a:r>
              <a:rPr lang="en-US" sz="1800" dirty="0">
                <a:latin typeface="+mj-lt"/>
              </a:rPr>
              <a:t>: connect to </a:t>
            </a:r>
            <a:r>
              <a:rPr lang="en-US" sz="1800" dirty="0" smtClean="0">
                <a:latin typeface="+mj-lt"/>
              </a:rPr>
              <a:t>GND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endParaRPr lang="en-US" sz="1800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Step 2</a:t>
            </a:r>
            <a:endParaRPr lang="en-US" sz="1800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If the transducer is not in the appropriate range, use a signal conditioning circuit to shift and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scale it to between V</a:t>
            </a:r>
            <a:r>
              <a:rPr lang="en-US" sz="1800" baseline="-25000" dirty="0">
                <a:latin typeface="+mj-lt"/>
              </a:rPr>
              <a:t>RL</a:t>
            </a:r>
            <a:r>
              <a:rPr lang="en-US" sz="1800" dirty="0">
                <a:latin typeface="+mj-lt"/>
              </a:rPr>
              <a:t> and V</a:t>
            </a:r>
            <a:r>
              <a:rPr lang="en-US" sz="1800" baseline="-25000" dirty="0">
                <a:latin typeface="+mj-lt"/>
              </a:rPr>
              <a:t>RH</a:t>
            </a:r>
            <a:r>
              <a:rPr lang="en-US" sz="1800" dirty="0" smtClean="0">
                <a:latin typeface="+mj-lt"/>
              </a:rPr>
              <a:t>.</a:t>
            </a:r>
          </a:p>
          <a:p>
            <a:pPr>
              <a:tabLst>
                <a:tab pos="228600" algn="l"/>
              </a:tabLst>
              <a:defRPr/>
            </a:pPr>
            <a:endParaRPr lang="en-US" sz="1800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Step 3</a:t>
            </a:r>
            <a:endParaRPr lang="en-US" sz="1800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Select the appropriate channel (s) and operation modes by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programming the ATD control 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register 5.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Writing to the ATDxCTL5 register starts an A/D conversion sequence. </a:t>
            </a:r>
          </a:p>
          <a:p>
            <a:pPr>
              <a:tabLst>
                <a:tab pos="228600" algn="l"/>
              </a:tabLst>
              <a:defRPr/>
            </a:pPr>
            <a:endParaRPr lang="en-US" sz="1800" dirty="0" smtClean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sz="1800" b="1" dirty="0" smtClean="0">
                <a:latin typeface="+mj-lt"/>
              </a:rPr>
              <a:t>Step </a:t>
            </a:r>
            <a:r>
              <a:rPr lang="en-US" sz="1800" b="1" dirty="0">
                <a:latin typeface="+mj-lt"/>
              </a:rPr>
              <a:t>4</a:t>
            </a:r>
            <a:endParaRPr lang="en-US" sz="1800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solidFill>
                  <a:srgbClr val="FF0000"/>
                </a:solidFill>
                <a:latin typeface="+mj-lt"/>
              </a:rPr>
              <a:t>Wait until the SCF flag of the status register ATDxSTAT0 is set, then collect the A/D 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solidFill>
                  <a:srgbClr val="FF0000"/>
                </a:solidFill>
                <a:latin typeface="+mj-lt"/>
              </a:rPr>
              <a:t>conversion results and store them in memory. </a:t>
            </a:r>
            <a:endParaRPr lang="en-US" sz="1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22325" y="615950"/>
            <a:ext cx="462870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Procedure for Performing A/D Conversion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806450" y="632558"/>
            <a:ext cx="8730852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+mj-lt"/>
              </a:rPr>
              <a:t>Example </a:t>
            </a:r>
            <a:r>
              <a:rPr lang="en-US" sz="1800" b="1" dirty="0" smtClean="0">
                <a:latin typeface="+mj-lt"/>
              </a:rPr>
              <a:t>3: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Write a subroutine to initialize the AD0 converter for the MC9S12DP256 </a:t>
            </a:r>
          </a:p>
          <a:p>
            <a:pPr>
              <a:defRPr/>
            </a:pPr>
            <a:r>
              <a:rPr lang="en-US" sz="1800" dirty="0">
                <a:latin typeface="+mj-lt"/>
              </a:rPr>
              <a:t>and start the conversion with the following setting: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800" dirty="0">
                <a:latin typeface="+mj-lt"/>
              </a:rPr>
              <a:t>   </a:t>
            </a:r>
            <a:r>
              <a:rPr lang="en-US" sz="1800" dirty="0" err="1">
                <a:latin typeface="+mj-lt"/>
              </a:rPr>
              <a:t>nonscan</a:t>
            </a:r>
            <a:r>
              <a:rPr lang="en-US" sz="1800" dirty="0">
                <a:latin typeface="+mj-lt"/>
              </a:rPr>
              <a:t> mode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800" dirty="0">
                <a:latin typeface="+mj-lt"/>
              </a:rPr>
              <a:t>   select channel 7 (single channel mode)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800" dirty="0">
                <a:latin typeface="+mj-lt"/>
              </a:rPr>
              <a:t>   fast ATD flag clear all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800" dirty="0">
                <a:latin typeface="+mj-lt"/>
              </a:rPr>
              <a:t>   stop AD0 in wait mode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800" dirty="0">
                <a:latin typeface="+mj-lt"/>
              </a:rPr>
              <a:t>   disable interrupt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800" dirty="0">
                <a:latin typeface="+mj-lt"/>
              </a:rPr>
              <a:t>   perform 4 conversions in a sequence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800" dirty="0">
                <a:latin typeface="+mj-lt"/>
              </a:rPr>
              <a:t>   disable FIFO mode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800" dirty="0">
                <a:latin typeface="+mj-lt"/>
              </a:rPr>
              <a:t>   </a:t>
            </a:r>
            <a:r>
              <a:rPr lang="en-US" sz="1750" dirty="0">
                <a:latin typeface="+mj-lt"/>
              </a:rPr>
              <a:t>finish current conversion then freeze when BDM (Background debug mode) becomes active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+mj-lt"/>
              </a:rPr>
              <a:t>   </a:t>
            </a:r>
            <a:r>
              <a:rPr lang="en-US" sz="1800" dirty="0">
                <a:latin typeface="+mj-lt"/>
              </a:rPr>
              <a:t>10-bit operation and 2 A/D clock periods of the second stage sample time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800" dirty="0">
                <a:latin typeface="+mj-lt"/>
              </a:rPr>
              <a:t>   choose 2 MHz as the conversion frequency for the 24 MHz bus clock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800" dirty="0">
                <a:latin typeface="+mj-lt"/>
              </a:rPr>
              <a:t>   result is unsigned and right justified</a:t>
            </a:r>
          </a:p>
          <a:p>
            <a:pPr>
              <a:defRPr/>
            </a:pPr>
            <a:r>
              <a:rPr lang="en-US" sz="1800" b="1" dirty="0">
                <a:latin typeface="+mj-lt"/>
              </a:rPr>
              <a:t>Solution</a:t>
            </a:r>
            <a:r>
              <a:rPr lang="en-US" sz="1800" dirty="0">
                <a:latin typeface="+mj-lt"/>
              </a:rPr>
              <a:t>:</a:t>
            </a:r>
            <a:r>
              <a:rPr lang="en-US" sz="1800" i="1" dirty="0">
                <a:latin typeface="+mj-lt"/>
              </a:rPr>
              <a:t> </a:t>
            </a:r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795338" y="1092200"/>
            <a:ext cx="1841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784225" y="4516680"/>
            <a:ext cx="6509282" cy="2031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setting of ATD0CTL2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(a) enable AD0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(b) select fast flag clear all (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set bit 6 to 1</a:t>
            </a:r>
            <a:r>
              <a:rPr lang="en-US" sz="1800" dirty="0">
                <a:latin typeface="+mj-lt"/>
              </a:rPr>
              <a:t>)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(c) stop AD0 when in wait mode (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set bit 5 to 1</a:t>
            </a:r>
            <a:r>
              <a:rPr lang="en-US" sz="1800" dirty="0">
                <a:latin typeface="+mj-lt"/>
              </a:rPr>
              <a:t>)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(d) disable external trigger on channel 7 (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set bits 4, 3, and 2 to 0</a:t>
            </a:r>
            <a:r>
              <a:rPr lang="en-US" sz="1800" dirty="0">
                <a:latin typeface="+mj-lt"/>
              </a:rPr>
              <a:t>)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(e) disable AD0 interrupt (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set bit 1 to 0</a:t>
            </a:r>
            <a:r>
              <a:rPr lang="en-US" sz="1800" dirty="0">
                <a:latin typeface="+mj-lt"/>
              </a:rPr>
              <a:t>)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Write the value 0xE0 to ATD0CTL2.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6"/>
          <p:cNvSpPr txBox="1">
            <a:spLocks noChangeArrowheads="1"/>
          </p:cNvSpPr>
          <p:nvPr/>
        </p:nvSpPr>
        <p:spPr bwMode="auto">
          <a:xfrm>
            <a:off x="776288" y="1219685"/>
            <a:ext cx="7196970" cy="532453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  <a:ea typeface="Arial Unicode MS" pitchFamily="34" charset="-128"/>
                <a:cs typeface="Arial Unicode MS" pitchFamily="34" charset="-128"/>
              </a:rPr>
              <a:t>Setting of</a:t>
            </a:r>
            <a:r>
              <a:rPr lang="en-US" sz="1800" b="1" dirty="0">
                <a:latin typeface="+mj-lt"/>
              </a:rPr>
              <a:t> ATD0CTL3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(a) perform four conversions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(b) disable FIFO mode 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(c) when BDM becomes active, complete the current conversion then freeze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Write the value of 0x22 into this control register.</a:t>
            </a:r>
          </a:p>
          <a:p>
            <a:pPr>
              <a:tabLst>
                <a:tab pos="228600" algn="l"/>
              </a:tabLst>
              <a:defRPr/>
            </a:pPr>
            <a:endParaRPr lang="en-US" sz="1800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  <a:ea typeface="Arial Unicode MS" pitchFamily="34" charset="-128"/>
                <a:cs typeface="Arial Unicode MS" pitchFamily="34" charset="-128"/>
              </a:rPr>
              <a:t>Setting of </a:t>
            </a:r>
            <a:r>
              <a:rPr lang="en-US" sz="1800" b="1" dirty="0">
                <a:latin typeface="+mj-lt"/>
              </a:rPr>
              <a:t>ATD0CTL4</a:t>
            </a:r>
            <a:endParaRPr lang="en-US" sz="1800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(a) select 10-bit operation (set bit 7 to 0)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(b) two A/D clock periods for sample time (set bits 6 and 5 to 00)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(c) set the value of PRS4~PRS0 to 00101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Write the value 0x05 to this control register.</a:t>
            </a:r>
          </a:p>
          <a:p>
            <a:pPr>
              <a:tabLst>
                <a:tab pos="228600" algn="l"/>
              </a:tabLst>
              <a:defRPr/>
            </a:pPr>
            <a:endParaRPr lang="en-US" sz="1800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  <a:ea typeface="Arial Unicode MS" pitchFamily="34" charset="-128"/>
                <a:cs typeface="Arial Unicode MS" pitchFamily="34" charset="-128"/>
              </a:rPr>
              <a:t>Setting of ATD0CTL5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(a) result register right justified (set bit 7 to 1)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(b) result is unsigned (set bit 6 to 0)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(c) </a:t>
            </a:r>
            <a:r>
              <a:rPr lang="en-US" sz="1800" dirty="0" err="1">
                <a:latin typeface="+mj-lt"/>
              </a:rPr>
              <a:t>nonscan</a:t>
            </a:r>
            <a:r>
              <a:rPr lang="en-US" sz="1800" dirty="0">
                <a:latin typeface="+mj-lt"/>
              </a:rPr>
              <a:t> mode (set bit 5 to 0)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(d) single channel mode (set bit 4 to 0)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(e) select channel 7 (set bits 2..0 to 111)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Write the value 0x87 to this control register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1"/>
          <p:cNvSpPr txBox="1">
            <a:spLocks noChangeArrowheads="1"/>
          </p:cNvSpPr>
          <p:nvPr/>
        </p:nvSpPr>
        <p:spPr bwMode="auto">
          <a:xfrm>
            <a:off x="847725" y="533401"/>
            <a:ext cx="607288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+mj-lt"/>
              </a:rPr>
              <a:t>The assembly subroutine that performs the AD0 initialization:</a:t>
            </a:r>
          </a:p>
        </p:txBody>
      </p:sp>
      <p:sp>
        <p:nvSpPr>
          <p:cNvPr id="57347" name="Text Box 12"/>
          <p:cNvSpPr txBox="1">
            <a:spLocks noChangeArrowheads="1"/>
          </p:cNvSpPr>
          <p:nvPr/>
        </p:nvSpPr>
        <p:spPr bwMode="auto">
          <a:xfrm>
            <a:off x="860425" y="938824"/>
            <a:ext cx="5727700" cy="25853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tabLst>
                <a:tab pos="1028700" algn="l"/>
                <a:tab pos="1828800" algn="l"/>
                <a:tab pos="3540125" algn="l"/>
              </a:tabLst>
              <a:defRPr/>
            </a:pPr>
            <a:r>
              <a:rPr lang="en-US" sz="1800" dirty="0">
                <a:latin typeface="+mj-lt"/>
              </a:rPr>
              <a:t>	#include "c:\miniide\hcs12.inc"</a:t>
            </a:r>
          </a:p>
          <a:p>
            <a:pPr>
              <a:tabLst>
                <a:tab pos="1028700" algn="l"/>
                <a:tab pos="1828800" algn="l"/>
                <a:tab pos="3540125" algn="l"/>
              </a:tabLst>
              <a:defRPr/>
            </a:pPr>
            <a:r>
              <a:rPr lang="en-US" sz="1800" dirty="0">
                <a:latin typeface="+mj-lt"/>
              </a:rPr>
              <a:t>	</a:t>
            </a:r>
          </a:p>
          <a:p>
            <a:pPr>
              <a:tabLst>
                <a:tab pos="1028700" algn="l"/>
                <a:tab pos="1828800" algn="l"/>
                <a:tab pos="3540125" algn="l"/>
              </a:tabLst>
              <a:defRPr/>
            </a:pPr>
            <a:r>
              <a:rPr lang="en-US" sz="1800" dirty="0">
                <a:latin typeface="+mj-lt"/>
              </a:rPr>
              <a:t>openATD0	</a:t>
            </a:r>
            <a:r>
              <a:rPr lang="en-US" sz="1800" dirty="0" err="1">
                <a:latin typeface="+mj-lt"/>
              </a:rPr>
              <a:t>movb</a:t>
            </a:r>
            <a:r>
              <a:rPr lang="en-US" sz="1800" dirty="0">
                <a:latin typeface="+mj-lt"/>
              </a:rPr>
              <a:t>	#$E0,ATD0CTL2</a:t>
            </a:r>
          </a:p>
          <a:p>
            <a:pPr>
              <a:tabLst>
                <a:tab pos="1028700" algn="l"/>
                <a:tab pos="1828800" algn="l"/>
                <a:tab pos="3540125" algn="l"/>
              </a:tabLst>
              <a:defRPr/>
            </a:pP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ldy</a:t>
            </a:r>
            <a:r>
              <a:rPr lang="en-US" sz="1800" dirty="0">
                <a:latin typeface="+mj-lt"/>
              </a:rPr>
              <a:t>	#2</a:t>
            </a:r>
          </a:p>
          <a:p>
            <a:pPr>
              <a:tabLst>
                <a:tab pos="1028700" algn="l"/>
                <a:tab pos="1828800" algn="l"/>
                <a:tab pos="3540125" algn="l"/>
              </a:tabLst>
              <a:defRPr/>
            </a:pP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jsr</a:t>
            </a:r>
            <a:r>
              <a:rPr lang="en-US" sz="1800" dirty="0">
                <a:latin typeface="+mj-lt"/>
              </a:rPr>
              <a:t>	delayby10us	; wait for 20 us</a:t>
            </a:r>
          </a:p>
          <a:p>
            <a:pPr>
              <a:tabLst>
                <a:tab pos="1028700" algn="l"/>
                <a:tab pos="1828800" algn="l"/>
                <a:tab pos="3540125" algn="l"/>
              </a:tabLst>
              <a:defRPr/>
            </a:pP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movb</a:t>
            </a:r>
            <a:r>
              <a:rPr lang="en-US" sz="1800" dirty="0">
                <a:latin typeface="+mj-lt"/>
              </a:rPr>
              <a:t>	#$22,ATD0CTL3</a:t>
            </a:r>
          </a:p>
          <a:p>
            <a:pPr>
              <a:tabLst>
                <a:tab pos="1028700" algn="l"/>
                <a:tab pos="1828800" algn="l"/>
                <a:tab pos="3540125" algn="l"/>
              </a:tabLst>
              <a:defRPr/>
            </a:pP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movb</a:t>
            </a:r>
            <a:r>
              <a:rPr lang="en-US" sz="1800" dirty="0">
                <a:latin typeface="+mj-lt"/>
              </a:rPr>
              <a:t>	#$05,ATD0CTL4</a:t>
            </a:r>
          </a:p>
          <a:p>
            <a:pPr>
              <a:tabLst>
                <a:tab pos="1028700" algn="l"/>
                <a:tab pos="1828800" algn="l"/>
                <a:tab pos="3540125" algn="l"/>
              </a:tabLst>
              <a:defRPr/>
            </a:pP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rts</a:t>
            </a:r>
            <a:endParaRPr lang="en-US" sz="1800" dirty="0">
              <a:latin typeface="+mj-lt"/>
            </a:endParaRPr>
          </a:p>
          <a:p>
            <a:pPr>
              <a:tabLst>
                <a:tab pos="1028700" algn="l"/>
                <a:tab pos="1828800" algn="l"/>
                <a:tab pos="3540125" algn="l"/>
              </a:tabLst>
              <a:defRPr/>
            </a:pPr>
            <a:r>
              <a:rPr lang="en-US" sz="1800" dirty="0">
                <a:latin typeface="+mj-lt"/>
              </a:rPr>
              <a:t>	#include “c:\</a:t>
            </a:r>
            <a:r>
              <a:rPr lang="en-US" sz="1800" dirty="0" err="1">
                <a:latin typeface="+mj-lt"/>
              </a:rPr>
              <a:t>miniide</a:t>
            </a:r>
            <a:r>
              <a:rPr lang="en-US" sz="1800" dirty="0">
                <a:latin typeface="+mj-lt"/>
              </a:rPr>
              <a:t>\delay.asm”</a:t>
            </a:r>
          </a:p>
        </p:txBody>
      </p:sp>
      <p:sp>
        <p:nvSpPr>
          <p:cNvPr id="57348" name="Text Box 13"/>
          <p:cNvSpPr txBox="1">
            <a:spLocks noChangeArrowheads="1"/>
          </p:cNvSpPr>
          <p:nvPr/>
        </p:nvSpPr>
        <p:spPr bwMode="auto">
          <a:xfrm>
            <a:off x="885825" y="3702049"/>
            <a:ext cx="5056577" cy="28623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457200" algn="l"/>
                <a:tab pos="914400" algn="l"/>
                <a:tab pos="1714500" algn="l"/>
              </a:tabLst>
              <a:defRPr/>
            </a:pPr>
            <a:r>
              <a:rPr lang="en-US" sz="1800" b="1" dirty="0">
                <a:latin typeface="+mj-lt"/>
              </a:rPr>
              <a:t>The C function that performs the AD0 initialization:</a:t>
            </a:r>
          </a:p>
          <a:p>
            <a:pPr>
              <a:tabLst>
                <a:tab pos="457200" algn="l"/>
                <a:tab pos="914400" algn="l"/>
                <a:tab pos="1714500" algn="l"/>
              </a:tabLst>
              <a:defRPr/>
            </a:pPr>
            <a:endParaRPr lang="en-US" sz="1800" b="1" dirty="0">
              <a:latin typeface="+mj-lt"/>
            </a:endParaRPr>
          </a:p>
          <a:p>
            <a:pPr>
              <a:tabLst>
                <a:tab pos="457200" algn="l"/>
                <a:tab pos="914400" algn="l"/>
                <a:tab pos="1714500" algn="l"/>
              </a:tabLst>
              <a:defRPr/>
            </a:pPr>
            <a:r>
              <a:rPr lang="en-US" sz="1800" dirty="0">
                <a:latin typeface="+mj-lt"/>
                <a:ea typeface="Arial Unicode MS" pitchFamily="34" charset="-128"/>
                <a:cs typeface="Arial Unicode MS" pitchFamily="34" charset="-128"/>
              </a:rPr>
              <a:t>#include “c:\cwHCS12\include\</a:t>
            </a:r>
            <a:r>
              <a:rPr lang="en-US" sz="1800" dirty="0" err="1">
                <a:latin typeface="+mj-lt"/>
                <a:ea typeface="Arial Unicode MS" pitchFamily="34" charset="-128"/>
                <a:cs typeface="Arial Unicode MS" pitchFamily="34" charset="-128"/>
              </a:rPr>
              <a:t>delay.c</a:t>
            </a:r>
            <a:r>
              <a:rPr lang="en-US" sz="1800" dirty="0">
                <a:latin typeface="+mj-lt"/>
                <a:ea typeface="Arial Unicode MS" pitchFamily="34" charset="-128"/>
                <a:cs typeface="Arial Unicode MS" pitchFamily="34" charset="-128"/>
              </a:rPr>
              <a:t>”</a:t>
            </a:r>
          </a:p>
          <a:p>
            <a:pPr>
              <a:tabLst>
                <a:tab pos="457200" algn="l"/>
                <a:tab pos="914400" algn="l"/>
                <a:tab pos="1714500" algn="l"/>
              </a:tabLst>
              <a:defRPr/>
            </a:pPr>
            <a:r>
              <a:rPr lang="en-US" sz="1800" b="1" dirty="0">
                <a:latin typeface="+mj-lt"/>
                <a:ea typeface="Arial Unicode MS" pitchFamily="34" charset="-128"/>
                <a:cs typeface="Arial Unicode MS" pitchFamily="34" charset="-128"/>
              </a:rPr>
              <a:t>void</a:t>
            </a:r>
            <a:r>
              <a:rPr lang="en-US" sz="1800" dirty="0">
                <a:latin typeface="+mj-lt"/>
                <a:ea typeface="Arial Unicode MS" pitchFamily="34" charset="-128"/>
                <a:cs typeface="Arial Unicode MS" pitchFamily="34" charset="-128"/>
              </a:rPr>
              <a:t> openAD0 (</a:t>
            </a:r>
            <a:r>
              <a:rPr lang="en-US" sz="1800" b="1" dirty="0">
                <a:latin typeface="+mj-lt"/>
                <a:ea typeface="Arial Unicode MS" pitchFamily="34" charset="-128"/>
                <a:cs typeface="Arial Unicode MS" pitchFamily="34" charset="-128"/>
              </a:rPr>
              <a:t>void</a:t>
            </a:r>
            <a:r>
              <a:rPr lang="en-US" sz="1800" dirty="0">
                <a:latin typeface="+mj-lt"/>
                <a:ea typeface="Arial Unicode MS" pitchFamily="34" charset="-128"/>
                <a:cs typeface="Arial Unicode MS" pitchFamily="34" charset="-128"/>
              </a:rPr>
              <a:t>)</a:t>
            </a:r>
            <a:br>
              <a:rPr lang="en-US" sz="1800" dirty="0">
                <a:latin typeface="+mj-lt"/>
                <a:ea typeface="Arial Unicode MS" pitchFamily="34" charset="-128"/>
                <a:cs typeface="Arial Unicode MS" pitchFamily="34" charset="-128"/>
              </a:rPr>
            </a:br>
            <a:r>
              <a:rPr lang="en-US" sz="1800" dirty="0">
                <a:latin typeface="+mj-lt"/>
                <a:ea typeface="Arial Unicode MS" pitchFamily="34" charset="-128"/>
                <a:cs typeface="Arial Unicode MS" pitchFamily="34" charset="-128"/>
              </a:rPr>
              <a:t>{</a:t>
            </a:r>
            <a:br>
              <a:rPr lang="en-US" sz="1800" dirty="0">
                <a:latin typeface="+mj-lt"/>
                <a:ea typeface="Arial Unicode MS" pitchFamily="34" charset="-128"/>
                <a:cs typeface="Arial Unicode MS" pitchFamily="34" charset="-128"/>
              </a:rPr>
            </a:br>
            <a:r>
              <a:rPr lang="en-US" sz="1800" dirty="0">
                <a:latin typeface="+mj-lt"/>
                <a:ea typeface="Arial Unicode MS" pitchFamily="34" charset="-128"/>
                <a:cs typeface="Arial Unicode MS" pitchFamily="34" charset="-128"/>
              </a:rPr>
              <a:t>	ATD0CTL2 	= 0xE0;</a:t>
            </a:r>
          </a:p>
          <a:p>
            <a:pPr>
              <a:tabLst>
                <a:tab pos="457200" algn="l"/>
                <a:tab pos="914400" algn="l"/>
                <a:tab pos="1714500" algn="l"/>
              </a:tabLst>
              <a:defRPr/>
            </a:pPr>
            <a:r>
              <a:rPr lang="en-US" sz="1800" dirty="0">
                <a:latin typeface="+mj-lt"/>
                <a:ea typeface="Arial Unicode MS" pitchFamily="34" charset="-128"/>
                <a:cs typeface="Arial Unicode MS" pitchFamily="34" charset="-128"/>
              </a:rPr>
              <a:t>	delayby10us(2);</a:t>
            </a:r>
            <a:br>
              <a:rPr lang="en-US" sz="1800" dirty="0">
                <a:latin typeface="+mj-lt"/>
                <a:ea typeface="Arial Unicode MS" pitchFamily="34" charset="-128"/>
                <a:cs typeface="Arial Unicode MS" pitchFamily="34" charset="-128"/>
              </a:rPr>
            </a:br>
            <a:r>
              <a:rPr lang="en-US" sz="1800" dirty="0">
                <a:latin typeface="+mj-lt"/>
                <a:ea typeface="Arial Unicode MS" pitchFamily="34" charset="-128"/>
                <a:cs typeface="Arial Unicode MS" pitchFamily="34" charset="-128"/>
              </a:rPr>
              <a:t>	ATD0CTL3 	= 0x22;</a:t>
            </a:r>
            <a:br>
              <a:rPr lang="en-US" sz="1800" dirty="0">
                <a:latin typeface="+mj-lt"/>
                <a:ea typeface="Arial Unicode MS" pitchFamily="34" charset="-128"/>
                <a:cs typeface="Arial Unicode MS" pitchFamily="34" charset="-128"/>
              </a:rPr>
            </a:br>
            <a:r>
              <a:rPr lang="en-US" sz="1800" dirty="0">
                <a:latin typeface="+mj-lt"/>
                <a:ea typeface="Arial Unicode MS" pitchFamily="34" charset="-128"/>
                <a:cs typeface="Arial Unicode MS" pitchFamily="34" charset="-128"/>
              </a:rPr>
              <a:t>	ATD0CTL4 	= 0x05;</a:t>
            </a:r>
            <a:br>
              <a:rPr lang="en-US" sz="1800" dirty="0">
                <a:latin typeface="+mj-lt"/>
                <a:ea typeface="Arial Unicode MS" pitchFamily="34" charset="-128"/>
                <a:cs typeface="Arial Unicode MS" pitchFamily="34" charset="-128"/>
              </a:rPr>
            </a:br>
            <a:r>
              <a:rPr lang="en-US" sz="1800" dirty="0">
                <a:latin typeface="+mj-lt"/>
                <a:ea typeface="Arial Unicode MS" pitchFamily="34" charset="-128"/>
                <a:cs typeface="Arial Unicode MS" pitchFamily="34" charset="-128"/>
              </a:rPr>
              <a:t>}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7"/>
          <p:cNvSpPr txBox="1">
            <a:spLocks noChangeArrowheads="1"/>
          </p:cNvSpPr>
          <p:nvPr/>
        </p:nvSpPr>
        <p:spPr bwMode="auto">
          <a:xfrm>
            <a:off x="854075" y="95254"/>
            <a:ext cx="8367804" cy="17543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Example </a:t>
            </a:r>
            <a:r>
              <a:rPr lang="en-US" sz="1800" b="1" dirty="0" smtClean="0">
                <a:latin typeface="+mj-lt"/>
              </a:rPr>
              <a:t>4: </a:t>
            </a:r>
            <a:r>
              <a:rPr lang="en-US" sz="1800" dirty="0" smtClean="0">
                <a:latin typeface="+mj-lt"/>
              </a:rPr>
              <a:t>Write </a:t>
            </a:r>
            <a:r>
              <a:rPr lang="en-US" sz="1800" dirty="0">
                <a:latin typeface="+mj-lt"/>
              </a:rPr>
              <a:t>a program to perform A/D conversion on the analog signal 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connected to the AN7 pin. Collect 20 A/D conversion results and store them at memory 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locations starting from $1000. Use the same configuration as in Example </a:t>
            </a:r>
            <a:r>
              <a:rPr lang="en-US" sz="1800" dirty="0" smtClean="0">
                <a:latin typeface="+mj-lt"/>
              </a:rPr>
              <a:t>3. </a:t>
            </a:r>
            <a:endParaRPr lang="en-US" sz="1800" b="1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Solution:</a:t>
            </a:r>
            <a:r>
              <a:rPr lang="en-US" sz="1800" dirty="0">
                <a:latin typeface="+mj-lt"/>
              </a:rPr>
              <a:t> 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Example </a:t>
            </a:r>
            <a:r>
              <a:rPr lang="en-US" sz="1800" dirty="0" smtClean="0">
                <a:latin typeface="+mj-lt"/>
              </a:rPr>
              <a:t>3 </a:t>
            </a:r>
            <a:r>
              <a:rPr lang="en-US" sz="1800" dirty="0">
                <a:latin typeface="+mj-lt"/>
              </a:rPr>
              <a:t>configures AD0 to perform 4 conversions in a sequence on channel AN7.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Need to write into the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ATD0CTL5 five times </a:t>
            </a:r>
            <a:r>
              <a:rPr lang="en-US" sz="1800" dirty="0">
                <a:latin typeface="+mj-lt"/>
              </a:rPr>
              <a:t>to collect twenty samples. </a:t>
            </a:r>
          </a:p>
        </p:txBody>
      </p:sp>
      <p:sp>
        <p:nvSpPr>
          <p:cNvPr id="58371" name="Text Box 8"/>
          <p:cNvSpPr txBox="1">
            <a:spLocks noChangeArrowheads="1"/>
          </p:cNvSpPr>
          <p:nvPr/>
        </p:nvSpPr>
        <p:spPr bwMode="auto">
          <a:xfrm>
            <a:off x="854075" y="1916008"/>
            <a:ext cx="7635424" cy="480131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461963" algn="l"/>
                <a:tab pos="914400" algn="l"/>
                <a:tab pos="3768725" algn="l"/>
              </a:tabLst>
              <a:defRPr/>
            </a:pPr>
            <a:r>
              <a:rPr lang="en-US" sz="1750" dirty="0">
                <a:latin typeface="+mn-lt"/>
              </a:rPr>
              <a:t>#include “c:\cwHCS12\include\hcs12.h”</a:t>
            </a:r>
            <a:br>
              <a:rPr lang="en-US" sz="1750" dirty="0">
                <a:latin typeface="+mn-lt"/>
              </a:rPr>
            </a:br>
            <a:r>
              <a:rPr lang="en-US" sz="1750" dirty="0">
                <a:latin typeface="+mn-lt"/>
              </a:rPr>
              <a:t>void openAD0 (void);</a:t>
            </a:r>
          </a:p>
          <a:p>
            <a:pPr>
              <a:tabLst>
                <a:tab pos="461963" algn="l"/>
                <a:tab pos="914400" algn="l"/>
                <a:tab pos="3768725" algn="l"/>
              </a:tabLst>
              <a:defRPr/>
            </a:pPr>
            <a:r>
              <a:rPr lang="en-US" sz="1750" dirty="0" err="1">
                <a:latin typeface="+mn-lt"/>
              </a:rPr>
              <a:t>int</a:t>
            </a:r>
            <a:r>
              <a:rPr lang="en-US" sz="1750" dirty="0">
                <a:latin typeface="+mn-lt"/>
              </a:rPr>
              <a:t> </a:t>
            </a:r>
            <a:r>
              <a:rPr lang="en-US" sz="1750" dirty="0" err="1">
                <a:latin typeface="+mn-lt"/>
              </a:rPr>
              <a:t>buf</a:t>
            </a:r>
            <a:r>
              <a:rPr lang="en-US" sz="1750" dirty="0">
                <a:latin typeface="+mn-lt"/>
              </a:rPr>
              <a:t>[20];</a:t>
            </a:r>
            <a:br>
              <a:rPr lang="en-US" sz="1750" dirty="0">
                <a:latin typeface="+mn-lt"/>
              </a:rPr>
            </a:br>
            <a:r>
              <a:rPr lang="en-US" sz="1750" dirty="0">
                <a:latin typeface="+mn-lt"/>
              </a:rPr>
              <a:t>void main (void)</a:t>
            </a:r>
            <a:br>
              <a:rPr lang="en-US" sz="1750" dirty="0">
                <a:latin typeface="+mn-lt"/>
              </a:rPr>
            </a:br>
            <a:r>
              <a:rPr lang="en-US" sz="1750" dirty="0">
                <a:latin typeface="+mn-lt"/>
              </a:rPr>
              <a:t>{</a:t>
            </a:r>
            <a:br>
              <a:rPr lang="en-US" sz="1750" dirty="0">
                <a:latin typeface="+mn-lt"/>
              </a:rPr>
            </a:br>
            <a:r>
              <a:rPr lang="en-US" sz="1750" dirty="0">
                <a:latin typeface="+mn-lt"/>
              </a:rPr>
              <a:t> 	 </a:t>
            </a:r>
            <a:r>
              <a:rPr lang="en-US" sz="1750" dirty="0" err="1">
                <a:latin typeface="+mn-lt"/>
              </a:rPr>
              <a:t>int</a:t>
            </a:r>
            <a:r>
              <a:rPr lang="en-US" sz="1750" dirty="0">
                <a:latin typeface="+mn-lt"/>
              </a:rPr>
              <a:t>  </a:t>
            </a:r>
            <a:r>
              <a:rPr lang="en-US" sz="1750" dirty="0" err="1">
                <a:latin typeface="+mn-lt"/>
              </a:rPr>
              <a:t>i</a:t>
            </a:r>
            <a:r>
              <a:rPr lang="en-US" sz="1750" dirty="0">
                <a:latin typeface="+mn-lt"/>
              </a:rPr>
              <a:t>;	 </a:t>
            </a:r>
            <a:br>
              <a:rPr lang="en-US" sz="1750" dirty="0">
                <a:latin typeface="+mn-lt"/>
              </a:rPr>
            </a:br>
            <a:r>
              <a:rPr lang="en-US" sz="1750" dirty="0">
                <a:latin typeface="+mn-lt"/>
              </a:rPr>
              <a:t> 	 openAD0();</a:t>
            </a:r>
            <a:br>
              <a:rPr lang="en-US" sz="1750" dirty="0">
                <a:latin typeface="+mn-lt"/>
              </a:rPr>
            </a:br>
            <a:r>
              <a:rPr lang="en-US" sz="1750" dirty="0">
                <a:latin typeface="+mn-lt"/>
              </a:rPr>
              <a:t>	 for (</a:t>
            </a:r>
            <a:r>
              <a:rPr lang="en-US" sz="1750" dirty="0" err="1">
                <a:latin typeface="+mn-lt"/>
              </a:rPr>
              <a:t>i</a:t>
            </a:r>
            <a:r>
              <a:rPr lang="en-US" sz="1750" dirty="0">
                <a:latin typeface="+mn-lt"/>
              </a:rPr>
              <a:t> = 0; </a:t>
            </a:r>
            <a:r>
              <a:rPr lang="en-US" sz="1750" b="1" dirty="0" err="1">
                <a:solidFill>
                  <a:srgbClr val="0070C0"/>
                </a:solidFill>
                <a:latin typeface="+mn-lt"/>
              </a:rPr>
              <a:t>i</a:t>
            </a:r>
            <a:r>
              <a:rPr lang="en-US" sz="1750" b="1" dirty="0">
                <a:solidFill>
                  <a:srgbClr val="0070C0"/>
                </a:solidFill>
                <a:latin typeface="+mn-lt"/>
              </a:rPr>
              <a:t> &lt; 5</a:t>
            </a:r>
            <a:r>
              <a:rPr lang="en-US" sz="1750" dirty="0">
                <a:latin typeface="+mn-lt"/>
              </a:rPr>
              <a:t>; </a:t>
            </a:r>
            <a:r>
              <a:rPr lang="en-US" sz="1750" dirty="0" err="1">
                <a:latin typeface="+mn-lt"/>
              </a:rPr>
              <a:t>i</a:t>
            </a:r>
            <a:r>
              <a:rPr lang="en-US" sz="1750" dirty="0">
                <a:latin typeface="+mn-lt"/>
              </a:rPr>
              <a:t>++) {</a:t>
            </a:r>
            <a:br>
              <a:rPr lang="en-US" sz="1750" dirty="0">
                <a:latin typeface="+mn-lt"/>
              </a:rPr>
            </a:br>
            <a:r>
              <a:rPr lang="en-US" sz="1750" dirty="0">
                <a:latin typeface="+mn-lt"/>
              </a:rPr>
              <a:t>	 	</a:t>
            </a:r>
            <a:r>
              <a:rPr lang="en-US" sz="1750" dirty="0">
                <a:solidFill>
                  <a:srgbClr val="0070C0"/>
                </a:solidFill>
                <a:latin typeface="+mn-lt"/>
              </a:rPr>
              <a:t> ATD0CTL5 = 0x87;</a:t>
            </a:r>
            <a:r>
              <a:rPr lang="en-US" sz="1750" dirty="0">
                <a:latin typeface="+mn-lt"/>
              </a:rPr>
              <a:t>	// start an A/D conversion</a:t>
            </a:r>
            <a:br>
              <a:rPr lang="en-US" sz="1750" dirty="0">
                <a:latin typeface="+mn-lt"/>
              </a:rPr>
            </a:br>
            <a:r>
              <a:rPr lang="en-US" sz="1750" dirty="0">
                <a:latin typeface="+mn-lt"/>
              </a:rPr>
              <a:t>		 while (!(ATD0STAT0 &amp; SCF)); 	// Has A/D conversion completed? 	 </a:t>
            </a:r>
            <a:br>
              <a:rPr lang="en-US" sz="1750" dirty="0">
                <a:latin typeface="+mn-lt"/>
              </a:rPr>
            </a:br>
            <a:r>
              <a:rPr lang="en-US" sz="1750" dirty="0">
                <a:latin typeface="+mn-lt"/>
              </a:rPr>
              <a:t>		 </a:t>
            </a:r>
            <a:r>
              <a:rPr lang="en-US" sz="1750" dirty="0" err="1">
                <a:latin typeface="+mn-lt"/>
              </a:rPr>
              <a:t>buf</a:t>
            </a:r>
            <a:r>
              <a:rPr lang="en-US" sz="1750" dirty="0">
                <a:latin typeface="+mn-lt"/>
              </a:rPr>
              <a:t>[4*</a:t>
            </a:r>
            <a:r>
              <a:rPr lang="en-US" sz="1750" dirty="0" err="1">
                <a:latin typeface="+mn-lt"/>
              </a:rPr>
              <a:t>i</a:t>
            </a:r>
            <a:r>
              <a:rPr lang="en-US" sz="1750" dirty="0">
                <a:latin typeface="+mn-lt"/>
              </a:rPr>
              <a:t> + 0] = ATD0DR0;	// save results right justified</a:t>
            </a:r>
            <a:br>
              <a:rPr lang="en-US" sz="1750" dirty="0">
                <a:latin typeface="+mn-lt"/>
              </a:rPr>
            </a:br>
            <a:r>
              <a:rPr lang="en-US" sz="1750" dirty="0">
                <a:latin typeface="+mn-lt"/>
              </a:rPr>
              <a:t>		 </a:t>
            </a:r>
            <a:r>
              <a:rPr lang="en-US" sz="1750" dirty="0" err="1">
                <a:latin typeface="+mn-lt"/>
              </a:rPr>
              <a:t>buf</a:t>
            </a:r>
            <a:r>
              <a:rPr lang="en-US" sz="1750" dirty="0">
                <a:latin typeface="+mn-lt"/>
              </a:rPr>
              <a:t>[4*</a:t>
            </a:r>
            <a:r>
              <a:rPr lang="en-US" sz="1750" dirty="0" err="1">
                <a:latin typeface="+mn-lt"/>
              </a:rPr>
              <a:t>i</a:t>
            </a:r>
            <a:r>
              <a:rPr lang="en-US" sz="1750" dirty="0">
                <a:latin typeface="+mn-lt"/>
              </a:rPr>
              <a:t> + 1] = ATD0DR1;</a:t>
            </a:r>
            <a:br>
              <a:rPr lang="en-US" sz="1750" dirty="0">
                <a:latin typeface="+mn-lt"/>
              </a:rPr>
            </a:br>
            <a:r>
              <a:rPr lang="en-US" sz="1750" dirty="0">
                <a:latin typeface="+mn-lt"/>
              </a:rPr>
              <a:t>		 </a:t>
            </a:r>
            <a:r>
              <a:rPr lang="en-US" sz="1750" dirty="0" err="1">
                <a:latin typeface="+mn-lt"/>
              </a:rPr>
              <a:t>buf</a:t>
            </a:r>
            <a:r>
              <a:rPr lang="en-US" sz="1750" dirty="0">
                <a:latin typeface="+mn-lt"/>
              </a:rPr>
              <a:t>[4*</a:t>
            </a:r>
            <a:r>
              <a:rPr lang="en-US" sz="1750" dirty="0" err="1">
                <a:latin typeface="+mn-lt"/>
              </a:rPr>
              <a:t>i</a:t>
            </a:r>
            <a:r>
              <a:rPr lang="en-US" sz="1750" dirty="0">
                <a:latin typeface="+mn-lt"/>
              </a:rPr>
              <a:t> + 2] = ATD0DR2;</a:t>
            </a:r>
            <a:br>
              <a:rPr lang="en-US" sz="1750" dirty="0">
                <a:latin typeface="+mn-lt"/>
              </a:rPr>
            </a:br>
            <a:r>
              <a:rPr lang="en-US" sz="1750" dirty="0">
                <a:latin typeface="+mn-lt"/>
              </a:rPr>
              <a:t>		 </a:t>
            </a:r>
            <a:r>
              <a:rPr lang="en-US" sz="1750" dirty="0" err="1">
                <a:latin typeface="+mn-lt"/>
              </a:rPr>
              <a:t>buf</a:t>
            </a:r>
            <a:r>
              <a:rPr lang="en-US" sz="1750" dirty="0">
                <a:latin typeface="+mn-lt"/>
              </a:rPr>
              <a:t>[4*</a:t>
            </a:r>
            <a:r>
              <a:rPr lang="en-US" sz="1750" dirty="0" err="1">
                <a:latin typeface="+mn-lt"/>
              </a:rPr>
              <a:t>i</a:t>
            </a:r>
            <a:r>
              <a:rPr lang="en-US" sz="1750" dirty="0">
                <a:latin typeface="+mn-lt"/>
              </a:rPr>
              <a:t> + 3] = ATD0DR3;</a:t>
            </a:r>
            <a:br>
              <a:rPr lang="en-US" sz="1750" dirty="0">
                <a:latin typeface="+mn-lt"/>
              </a:rPr>
            </a:br>
            <a:r>
              <a:rPr lang="en-US" sz="1750" dirty="0">
                <a:latin typeface="+mn-lt"/>
              </a:rPr>
              <a:t>	 }		 </a:t>
            </a:r>
            <a:br>
              <a:rPr lang="en-US" sz="1750" dirty="0">
                <a:latin typeface="+mn-lt"/>
              </a:rPr>
            </a:br>
            <a:r>
              <a:rPr lang="en-US" sz="1750" dirty="0">
                <a:latin typeface="+mn-lt"/>
              </a:rPr>
              <a:t>	 </a:t>
            </a:r>
            <a:r>
              <a:rPr lang="en-US" sz="1750" dirty="0" err="1">
                <a:latin typeface="+mn-lt"/>
              </a:rPr>
              <a:t>asm</a:t>
            </a:r>
            <a:r>
              <a:rPr lang="en-US" sz="1750" dirty="0">
                <a:latin typeface="+mn-lt"/>
              </a:rPr>
              <a:t> ("</a:t>
            </a:r>
            <a:r>
              <a:rPr lang="en-US" sz="1750" dirty="0" err="1">
                <a:latin typeface="+mn-lt"/>
              </a:rPr>
              <a:t>swi</a:t>
            </a:r>
            <a:r>
              <a:rPr lang="en-US" sz="1750" dirty="0" smtClean="0">
                <a:latin typeface="+mn-lt"/>
              </a:rPr>
              <a:t>");</a:t>
            </a:r>
          </a:p>
          <a:p>
            <a:pPr>
              <a:tabLst>
                <a:tab pos="461963" algn="l"/>
                <a:tab pos="914400" algn="l"/>
                <a:tab pos="3768725" algn="l"/>
              </a:tabLst>
              <a:defRPr/>
            </a:pPr>
            <a:r>
              <a:rPr lang="en-US" sz="1750" dirty="0" smtClean="0">
                <a:latin typeface="+mn-lt"/>
              </a:rPr>
              <a:t>}</a:t>
            </a:r>
            <a:endParaRPr lang="en-US" sz="175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708" y="6529754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562708" y="652485"/>
            <a:ext cx="8403871" cy="26161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28600" algn="l"/>
              </a:tabLst>
              <a:defRPr/>
            </a:pPr>
            <a:r>
              <a:rPr lang="en-US" sz="2000" b="1" dirty="0">
                <a:latin typeface="+mn-lt"/>
              </a:rPr>
              <a:t>Liquid Crystal Display (LCD)</a:t>
            </a:r>
            <a:endParaRPr lang="en-US" sz="2000" dirty="0">
              <a:latin typeface="+mn-lt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n-lt"/>
              </a:rPr>
              <a:t>	The basic construction of an LCD is illustrated in Figure 7.26.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n-lt"/>
              </a:rPr>
              <a:t>	The most common type of LCD allows the light to pass through when activated. 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n-lt"/>
              </a:rPr>
              <a:t>	An LCD segment is activated when a low frequency bipolar signal in the range of </a:t>
            </a:r>
            <a:r>
              <a:rPr lang="en-US" sz="1800" dirty="0" smtClean="0">
                <a:latin typeface="+mn-lt"/>
              </a:rPr>
              <a:t>     30 </a:t>
            </a:r>
            <a:r>
              <a:rPr lang="en-US" sz="1800" dirty="0">
                <a:latin typeface="+mn-lt"/>
              </a:rPr>
              <a:t>Hz </a:t>
            </a:r>
            <a:r>
              <a:rPr lang="en-US" sz="1800" dirty="0" smtClean="0">
                <a:latin typeface="+mn-lt"/>
              </a:rPr>
              <a:t>to </a:t>
            </a:r>
            <a:r>
              <a:rPr lang="en-US" sz="1800" dirty="0">
                <a:latin typeface="+mn-lt"/>
              </a:rPr>
              <a:t>1KHz is applied to it.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n-lt"/>
              </a:rPr>
              <a:t>	LCD can display characters and graphics.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n-lt"/>
              </a:rPr>
              <a:t>	LCDs are often sold in a module with LCDs and controller unit built in.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n-lt"/>
              </a:rPr>
              <a:t>	The Hitachi HD44780 is the most popular character-based LCD controller being used 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n-lt"/>
              </a:rPr>
              <a:t>     today.</a:t>
            </a:r>
            <a:endParaRPr lang="en-US" sz="1800" b="1" dirty="0">
              <a:latin typeface="+mn-lt"/>
            </a:endParaRPr>
          </a:p>
        </p:txBody>
      </p:sp>
      <p:graphicFrame>
        <p:nvGraphicFramePr>
          <p:cNvPr id="24578" name="Object 5"/>
          <p:cNvGraphicFramePr>
            <a:graphicFrameLocks noChangeAspect="1"/>
          </p:cNvGraphicFramePr>
          <p:nvPr/>
        </p:nvGraphicFramePr>
        <p:xfrm>
          <a:off x="2165350" y="3140075"/>
          <a:ext cx="4692650" cy="280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2" name="Visio" r:id="rId4" imgW="3963729" imgH="2630022" progId="Visio.Drawing.11">
                  <p:embed/>
                </p:oleObj>
              </mc:Choice>
              <mc:Fallback>
                <p:oleObj name="Visio" r:id="rId4" imgW="3963729" imgH="263002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3140075"/>
                        <a:ext cx="4692650" cy="280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29754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601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690563" y="384574"/>
            <a:ext cx="7793037" cy="25853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n-lt"/>
              </a:rPr>
              <a:t>A HD44780-Based LCD Kit</a:t>
            </a:r>
            <a:endParaRPr lang="en-US" sz="1800" dirty="0">
              <a:latin typeface="+mn-lt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n-lt"/>
              </a:rPr>
              <a:t>-	Display capability: 4 x 20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n-lt"/>
              </a:rPr>
              <a:t>-	Uses the HD44780 as the controller as shown in Figure 7.27.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n-lt"/>
              </a:rPr>
              <a:t>-	Pins DB7~DB0 are used to exchange data with the CPU.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n-lt"/>
              </a:rPr>
              <a:t>-	E input should be connected to one of the address decoder output or I/O pin.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n-lt"/>
              </a:rPr>
              <a:t>-	The RS signal selects instruction register (0) or data register (1).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n-lt"/>
              </a:rPr>
              <a:t>-	The V</a:t>
            </a:r>
            <a:r>
              <a:rPr lang="en-US" sz="1800" baseline="-25000" dirty="0">
                <a:latin typeface="+mn-lt"/>
              </a:rPr>
              <a:t>EE</a:t>
            </a:r>
            <a:r>
              <a:rPr lang="en-US" sz="1800" dirty="0">
                <a:latin typeface="+mn-lt"/>
              </a:rPr>
              <a:t> signal allows the user to adjust the LCD contrast.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n-lt"/>
              </a:rPr>
              <a:t>-	The HD44780 can be configured to display 1-line, 2-line, and 4-line information.</a:t>
            </a:r>
          </a:p>
          <a:p>
            <a:pPr>
              <a:tabLst>
                <a:tab pos="228600" algn="l"/>
              </a:tabLs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56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539494"/>
              </p:ext>
            </p:extLst>
          </p:nvPr>
        </p:nvGraphicFramePr>
        <p:xfrm>
          <a:off x="1838325" y="3308064"/>
          <a:ext cx="4686300" cy="257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7" name="Visio" r:id="rId4" imgW="4241551" imgH="2163752" progId="Visio.Drawing.11">
                  <p:embed/>
                </p:oleObj>
              </mc:Choice>
              <mc:Fallback>
                <p:oleObj name="Visio" r:id="rId4" imgW="4241551" imgH="216375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3308064"/>
                        <a:ext cx="4686300" cy="257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2708" y="6529754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934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478567" y="875285"/>
            <a:ext cx="8822159" cy="2031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n-lt"/>
              </a:rPr>
              <a:t>Interfacing the HD44780 with the HCS12</a:t>
            </a:r>
          </a:p>
          <a:p>
            <a:pPr>
              <a:tabLst>
                <a:tab pos="228600" algn="l"/>
              </a:tabLst>
              <a:defRPr/>
            </a:pPr>
            <a:endParaRPr lang="en-US" sz="1800" b="1" dirty="0">
              <a:latin typeface="+mn-lt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n-lt"/>
              </a:rPr>
              <a:t>	One can treat the LCD kit as an I/O device and use an I/O port and several other 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n-lt"/>
              </a:rPr>
              <a:t>	</a:t>
            </a:r>
            <a:r>
              <a:rPr lang="en-US" sz="1800" dirty="0">
                <a:latin typeface="+mn-lt"/>
              </a:rPr>
              <a:t>I/O pins as control signals.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n-lt"/>
              </a:rPr>
              <a:t>	The interface can be 4 bits or 8 bits. 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An example of 4-bit interface is shown in Figure 7.28.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n-lt"/>
              </a:rPr>
              <a:t>	To read or write the LCD successfully, one must satisfy the timing requirements of the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n-lt"/>
              </a:rPr>
              <a:t>	LCD. </a:t>
            </a:r>
          </a:p>
        </p:txBody>
      </p:sp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4818" name="Object 6"/>
          <p:cNvGraphicFramePr>
            <a:graphicFrameLocks noChangeAspect="1"/>
          </p:cNvGraphicFramePr>
          <p:nvPr/>
        </p:nvGraphicFramePr>
        <p:xfrm>
          <a:off x="2193925" y="2936875"/>
          <a:ext cx="4511675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1" name="Visio" r:id="rId4" imgW="3978370" imgH="2663131" progId="Visio.Drawing.11">
                  <p:embed/>
                </p:oleObj>
              </mc:Choice>
              <mc:Fallback>
                <p:oleObj name="Visio" r:id="rId4" imgW="3978370" imgH="26631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2936875"/>
                        <a:ext cx="4511675" cy="299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2708" y="6529754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89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6"/>
          <p:cNvSpPr txBox="1">
            <a:spLocks noChangeArrowheads="1"/>
          </p:cNvSpPr>
          <p:nvPr/>
        </p:nvSpPr>
        <p:spPr bwMode="auto">
          <a:xfrm>
            <a:off x="304010" y="106234"/>
            <a:ext cx="8876276" cy="2031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30188" algn="l"/>
              </a:tabLst>
              <a:defRPr/>
            </a:pPr>
            <a:r>
              <a:rPr lang="en-US" sz="1800" b="1" dirty="0">
                <a:latin typeface="+mj-lt"/>
              </a:rPr>
              <a:t>Example </a:t>
            </a:r>
            <a:r>
              <a:rPr lang="en-US" sz="1800" b="1" dirty="0" smtClean="0">
                <a:latin typeface="+mj-lt"/>
              </a:rPr>
              <a:t>5: </a:t>
            </a:r>
            <a:r>
              <a:rPr lang="en-US" sz="1800" dirty="0" smtClean="0">
                <a:latin typeface="+mj-lt"/>
              </a:rPr>
              <a:t>Write </a:t>
            </a:r>
            <a:r>
              <a:rPr lang="en-US" sz="1800" dirty="0">
                <a:latin typeface="+mj-lt"/>
              </a:rPr>
              <a:t>a C program to be run on the Dragon12 (or SSE256) demo board to </a:t>
            </a:r>
          </a:p>
          <a:p>
            <a:pPr>
              <a:tabLst>
                <a:tab pos="230188" algn="l"/>
              </a:tabLst>
              <a:defRPr/>
            </a:pPr>
            <a:r>
              <a:rPr lang="en-US" sz="1800" dirty="0">
                <a:latin typeface="+mj-lt"/>
              </a:rPr>
              <a:t>display the voltage (output of a potentiometer) connected to the AN7 pin. Configure the </a:t>
            </a:r>
          </a:p>
          <a:p>
            <a:pPr>
              <a:tabLst>
                <a:tab pos="230188" algn="l"/>
              </a:tabLst>
              <a:defRPr/>
            </a:pPr>
            <a:r>
              <a:rPr lang="en-US" sz="1800" dirty="0">
                <a:latin typeface="+mj-lt"/>
              </a:rPr>
              <a:t>AD0 properly and perform 5 conversions per second and display the voltage on the LCD.</a:t>
            </a:r>
            <a:endParaRPr lang="en-US" sz="1800" b="1" dirty="0">
              <a:latin typeface="+mj-lt"/>
            </a:endParaRPr>
          </a:p>
          <a:p>
            <a:pPr>
              <a:tabLst>
                <a:tab pos="230188" algn="l"/>
              </a:tabLst>
              <a:defRPr/>
            </a:pPr>
            <a:r>
              <a:rPr lang="en-US" sz="1800" b="1" dirty="0">
                <a:latin typeface="+mj-lt"/>
              </a:rPr>
              <a:t>Solution:</a:t>
            </a:r>
            <a:r>
              <a:rPr lang="en-US" sz="1800" dirty="0">
                <a:latin typeface="+mj-lt"/>
              </a:rPr>
              <a:t> </a:t>
            </a:r>
          </a:p>
          <a:p>
            <a:pPr>
              <a:buFont typeface="Wingdings" pitchFamily="2" charset="2"/>
              <a:buChar char="§"/>
              <a:tabLst>
                <a:tab pos="230188" algn="l"/>
              </a:tabLst>
              <a:defRPr/>
            </a:pPr>
            <a:r>
              <a:rPr lang="en-US" sz="1800" dirty="0">
                <a:latin typeface="+mj-lt"/>
              </a:rPr>
              <a:t>	The conversion result 1023 corresponds to 5 V. </a:t>
            </a:r>
          </a:p>
          <a:p>
            <a:pPr>
              <a:buFont typeface="Wingdings" pitchFamily="2" charset="2"/>
              <a:buChar char="§"/>
              <a:tabLst>
                <a:tab pos="230188" algn="l"/>
              </a:tabLst>
              <a:defRPr/>
            </a:pPr>
            <a:r>
              <a:rPr lang="en-US" sz="1800" dirty="0">
                <a:latin typeface="+mj-lt"/>
              </a:rPr>
              <a:t>	Need to divide 204.6 into the conversion result to convert the result back to voltage.</a:t>
            </a:r>
          </a:p>
          <a:p>
            <a:pPr>
              <a:buFont typeface="Wingdings" pitchFamily="2" charset="2"/>
              <a:buChar char="§"/>
              <a:tabLst>
                <a:tab pos="230188" algn="l"/>
              </a:tabLst>
              <a:defRPr/>
            </a:pPr>
            <a:r>
              <a:rPr lang="en-US" sz="1800" dirty="0">
                <a:latin typeface="+mj-lt"/>
              </a:rPr>
              <a:t>	Multiply the conversion result by 10 and then divide the product by 2046 to get the voltage.</a:t>
            </a:r>
          </a:p>
        </p:txBody>
      </p:sp>
      <p:sp>
        <p:nvSpPr>
          <p:cNvPr id="60419" name="Text Box 7"/>
          <p:cNvSpPr txBox="1">
            <a:spLocks noChangeArrowheads="1"/>
          </p:cNvSpPr>
          <p:nvPr/>
        </p:nvSpPr>
        <p:spPr bwMode="auto">
          <a:xfrm>
            <a:off x="721696" y="2236261"/>
            <a:ext cx="7837595" cy="4247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50" dirty="0">
                <a:latin typeface="+mj-lt"/>
              </a:rPr>
              <a:t>#include “c:\cwHCS12\include\hcs12.h”</a:t>
            </a:r>
          </a:p>
          <a:p>
            <a:pPr>
              <a:defRPr/>
            </a:pPr>
            <a:r>
              <a:rPr lang="en-US" sz="1750" dirty="0">
                <a:latin typeface="+mj-lt"/>
              </a:rPr>
              <a:t>#include “c:\cwHCS12\include\</a:t>
            </a:r>
            <a:r>
              <a:rPr lang="en-US" sz="1750" dirty="0" err="1">
                <a:latin typeface="+mj-lt"/>
              </a:rPr>
              <a:t>delay.h</a:t>
            </a:r>
            <a:r>
              <a:rPr lang="en-US" sz="1750" dirty="0">
                <a:latin typeface="+mj-lt"/>
              </a:rPr>
              <a:t>”	// include </a:t>
            </a:r>
            <a:r>
              <a:rPr lang="en-US" sz="1750" dirty="0" err="1">
                <a:latin typeface="+mj-lt"/>
              </a:rPr>
              <a:t>delay.c</a:t>
            </a:r>
            <a:r>
              <a:rPr lang="en-US" sz="1750" dirty="0">
                <a:latin typeface="+mj-lt"/>
              </a:rPr>
              <a:t> in the project</a:t>
            </a:r>
          </a:p>
          <a:p>
            <a:pPr>
              <a:defRPr/>
            </a:pPr>
            <a:r>
              <a:rPr lang="en-US" sz="1750" dirty="0">
                <a:latin typeface="+mj-lt"/>
              </a:rPr>
              <a:t>#include “c:\cwHCS12\include\</a:t>
            </a:r>
            <a:r>
              <a:rPr lang="en-US" sz="1750" dirty="0" err="1">
                <a:latin typeface="+mj-lt"/>
              </a:rPr>
              <a:t>lcd_util.h</a:t>
            </a:r>
            <a:r>
              <a:rPr lang="en-US" sz="1750" dirty="0">
                <a:latin typeface="+mj-lt"/>
              </a:rPr>
              <a:t>”	// include </a:t>
            </a:r>
            <a:r>
              <a:rPr lang="en-US" sz="1750" dirty="0" err="1">
                <a:latin typeface="+mj-lt"/>
              </a:rPr>
              <a:t>lcd_util.c</a:t>
            </a:r>
            <a:r>
              <a:rPr lang="en-US" sz="1750" dirty="0">
                <a:latin typeface="+mj-lt"/>
              </a:rPr>
              <a:t> in the project</a:t>
            </a:r>
          </a:p>
          <a:p>
            <a:pPr>
              <a:defRPr/>
            </a:pPr>
            <a:r>
              <a:rPr lang="en-US" sz="1750" dirty="0">
                <a:latin typeface="+mj-lt"/>
              </a:rPr>
              <a:t>void openAD0(void);</a:t>
            </a:r>
          </a:p>
          <a:p>
            <a:pPr>
              <a:defRPr/>
            </a:pPr>
            <a:r>
              <a:rPr lang="en-US" sz="1750" dirty="0">
                <a:latin typeface="+mj-lt"/>
              </a:rPr>
              <a:t>void wait20us (void);</a:t>
            </a:r>
          </a:p>
          <a:p>
            <a:pPr>
              <a:defRPr/>
            </a:pPr>
            <a:r>
              <a:rPr lang="en-US" sz="1750" dirty="0">
                <a:latin typeface="+mj-lt"/>
              </a:rPr>
              <a:t>main(void)</a:t>
            </a:r>
          </a:p>
          <a:p>
            <a:pPr>
              <a:defRPr/>
            </a:pPr>
            <a:r>
              <a:rPr lang="en-US" sz="1750" dirty="0">
                <a:latin typeface="+mj-lt"/>
              </a:rPr>
              <a:t>{</a:t>
            </a:r>
          </a:p>
          <a:p>
            <a:pPr>
              <a:defRPr/>
            </a:pPr>
            <a:r>
              <a:rPr lang="en-US" sz="1750" dirty="0">
                <a:latin typeface="+mj-lt"/>
              </a:rPr>
              <a:t>     	char buffer[6];	// used to hold the voltage value</a:t>
            </a:r>
          </a:p>
          <a:p>
            <a:pPr>
              <a:defRPr/>
            </a:pPr>
            <a:r>
              <a:rPr lang="en-US" sz="1750" dirty="0">
                <a:latin typeface="+mj-lt"/>
              </a:rPr>
              <a:t>     	</a:t>
            </a:r>
            <a:r>
              <a:rPr lang="en-US" sz="1750" dirty="0" err="1">
                <a:latin typeface="+mj-lt"/>
              </a:rPr>
              <a:t>int</a:t>
            </a:r>
            <a:r>
              <a:rPr lang="en-US" sz="1750" dirty="0">
                <a:latin typeface="+mj-lt"/>
              </a:rPr>
              <a:t> temp;</a:t>
            </a:r>
          </a:p>
          <a:p>
            <a:pPr>
              <a:defRPr/>
            </a:pPr>
            <a:r>
              <a:rPr lang="en-US" sz="1750" dirty="0">
                <a:latin typeface="+mj-lt"/>
              </a:rPr>
              <a:t>     	char *msg1 = "Voltage = ";</a:t>
            </a:r>
          </a:p>
          <a:p>
            <a:pPr>
              <a:defRPr/>
            </a:pPr>
            <a:r>
              <a:rPr lang="en-US" sz="1750" dirty="0">
                <a:latin typeface="+mj-lt"/>
              </a:rPr>
              <a:t>     	</a:t>
            </a:r>
            <a:r>
              <a:rPr lang="en-US" sz="1750" dirty="0" err="1">
                <a:latin typeface="+mj-lt"/>
              </a:rPr>
              <a:t>openlcd</a:t>
            </a:r>
            <a:r>
              <a:rPr lang="en-US" sz="1750" dirty="0">
                <a:latin typeface="+mj-lt"/>
              </a:rPr>
              <a:t>();</a:t>
            </a:r>
          </a:p>
          <a:p>
            <a:pPr>
              <a:defRPr/>
            </a:pPr>
            <a:r>
              <a:rPr lang="en-US" sz="1750" dirty="0">
                <a:latin typeface="+mj-lt"/>
              </a:rPr>
              <a:t>     	buffer[1] = '.'; 	// decimal point </a:t>
            </a:r>
          </a:p>
          <a:p>
            <a:pPr>
              <a:defRPr/>
            </a:pPr>
            <a:r>
              <a:rPr lang="en-US" sz="1750" dirty="0">
                <a:latin typeface="+mj-lt"/>
              </a:rPr>
              <a:t>     	buffer[3] = 0x20; 	// space character </a:t>
            </a:r>
          </a:p>
          <a:p>
            <a:pPr>
              <a:defRPr/>
            </a:pPr>
            <a:r>
              <a:rPr lang="en-US" sz="1750" dirty="0">
                <a:latin typeface="+mj-lt"/>
              </a:rPr>
              <a:t>    	buffer[4] = 'V'; 	// volt character</a:t>
            </a:r>
          </a:p>
          <a:p>
            <a:pPr>
              <a:defRPr/>
            </a:pPr>
            <a:r>
              <a:rPr lang="en-US" sz="1750" dirty="0">
                <a:latin typeface="+mj-lt"/>
              </a:rPr>
              <a:t>     	buffer[5] = 0;   	// null character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860425" y="378747"/>
            <a:ext cx="521072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Analog Voltage and Digital Code Characteristic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802456"/>
              </p:ext>
            </p:extLst>
          </p:nvPr>
        </p:nvGraphicFramePr>
        <p:xfrm>
          <a:off x="2446338" y="3116262"/>
          <a:ext cx="3906837" cy="281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Visio" r:id="rId4" imgW="3704633" imgH="2224510" progId="Visio.Drawing.11">
                  <p:embed/>
                </p:oleObj>
              </mc:Choice>
              <mc:Fallback>
                <p:oleObj name="Visio" r:id="rId4" imgW="3704633" imgH="2224510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3116262"/>
                        <a:ext cx="3906837" cy="281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860425" y="1508978"/>
            <a:ext cx="7638806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An ideal A/D converter should have an characteristic as shown in Figure 12.2.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An A/D converter with characteristic as shown in Figure 12.2 would need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infinite number of bits to represent the A/D conversion result.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7"/>
          <p:cNvSpPr txBox="1">
            <a:spLocks noChangeArrowheads="1"/>
          </p:cNvSpPr>
          <p:nvPr/>
        </p:nvSpPr>
        <p:spPr bwMode="auto">
          <a:xfrm>
            <a:off x="521407" y="420282"/>
            <a:ext cx="8472468" cy="60170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tabLst>
                <a:tab pos="461963" algn="l"/>
                <a:tab pos="914400" algn="l"/>
                <a:tab pos="1598613" algn="l"/>
                <a:tab pos="2401888" algn="l"/>
                <a:tab pos="3427413" algn="l"/>
                <a:tab pos="3883025" algn="l"/>
              </a:tabLst>
              <a:defRPr/>
            </a:pPr>
            <a:r>
              <a:rPr lang="en-US" sz="1750" dirty="0">
                <a:latin typeface="+mj-lt"/>
              </a:rPr>
              <a:t> 	openAD0();</a:t>
            </a:r>
          </a:p>
          <a:p>
            <a:pPr>
              <a:tabLst>
                <a:tab pos="461963" algn="l"/>
                <a:tab pos="914400" algn="l"/>
                <a:tab pos="1598613" algn="l"/>
                <a:tab pos="2401888" algn="l"/>
                <a:tab pos="3427413" algn="l"/>
                <a:tab pos="3883025" algn="l"/>
              </a:tabLst>
              <a:defRPr/>
            </a:pPr>
            <a:r>
              <a:rPr lang="en-US" sz="1750" dirty="0">
                <a:latin typeface="+mj-lt"/>
              </a:rPr>
              <a:t>     	while(1) {</a:t>
            </a:r>
          </a:p>
          <a:p>
            <a:pPr>
              <a:tabLst>
                <a:tab pos="461963" algn="l"/>
                <a:tab pos="914400" algn="l"/>
                <a:tab pos="1598613" algn="l"/>
                <a:tab pos="2401888" algn="l"/>
                <a:tab pos="3427413" algn="l"/>
                <a:tab pos="3883025" algn="l"/>
              </a:tabLst>
              <a:defRPr/>
            </a:pPr>
            <a:r>
              <a:rPr lang="en-US" sz="1750" dirty="0">
                <a:latin typeface="+mj-lt"/>
              </a:rPr>
              <a:t>        		</a:t>
            </a:r>
            <a:r>
              <a:rPr lang="en-US" sz="1750" dirty="0">
                <a:solidFill>
                  <a:srgbClr val="0070C0"/>
                </a:solidFill>
                <a:latin typeface="+mj-lt"/>
              </a:rPr>
              <a:t>ATD0CTL5 = 0x87;                </a:t>
            </a:r>
            <a:r>
              <a:rPr lang="en-US" sz="1750" dirty="0">
                <a:latin typeface="+mj-lt"/>
              </a:rPr>
              <a:t>	// convert AN7, result right justified</a:t>
            </a:r>
          </a:p>
          <a:p>
            <a:pPr>
              <a:tabLst>
                <a:tab pos="461963" algn="l"/>
                <a:tab pos="914400" algn="l"/>
                <a:tab pos="1598613" algn="l"/>
                <a:tab pos="2401888" algn="l"/>
                <a:tab pos="3427413" algn="l"/>
                <a:tab pos="3883025" algn="l"/>
              </a:tabLst>
              <a:defRPr/>
            </a:pPr>
            <a:r>
              <a:rPr lang="en-US" sz="1750" dirty="0">
                <a:latin typeface="+mj-lt"/>
              </a:rPr>
              <a:t>        		while(!(ATD0STAT0 &amp; SCF)); 	// wait for conversion to complete</a:t>
            </a:r>
          </a:p>
          <a:p>
            <a:pPr>
              <a:tabLst>
                <a:tab pos="461963" algn="l"/>
                <a:tab pos="914400" algn="l"/>
                <a:tab pos="1598613" algn="l"/>
                <a:tab pos="2401888" algn="l"/>
                <a:tab pos="3427413" algn="l"/>
                <a:tab pos="3883025" algn="l"/>
              </a:tabLst>
              <a:defRPr/>
            </a:pPr>
            <a:r>
              <a:rPr lang="en-US" sz="1750" dirty="0">
                <a:latin typeface="+mj-lt"/>
              </a:rPr>
              <a:t>        		buffer[0] = 0x30 + (ATD0DR0 * 10 )/2046;</a:t>
            </a:r>
          </a:p>
          <a:p>
            <a:pPr>
              <a:tabLst>
                <a:tab pos="461963" algn="l"/>
                <a:tab pos="914400" algn="l"/>
                <a:tab pos="1598613" algn="l"/>
                <a:tab pos="2401888" algn="l"/>
                <a:tab pos="3427413" algn="l"/>
                <a:tab pos="3883025" algn="l"/>
              </a:tabLst>
              <a:defRPr/>
            </a:pPr>
            <a:r>
              <a:rPr lang="en-US" sz="1750" dirty="0">
                <a:latin typeface="+mj-lt"/>
              </a:rPr>
              <a:t>        		temp = (ATD0DR0 * 10)%2046;	// find the remainder</a:t>
            </a:r>
          </a:p>
          <a:p>
            <a:pPr>
              <a:tabLst>
                <a:tab pos="461963" algn="l"/>
                <a:tab pos="914400" algn="l"/>
                <a:tab pos="1598613" algn="l"/>
                <a:tab pos="2401888" algn="l"/>
                <a:tab pos="3427413" algn="l"/>
                <a:tab pos="3883025" algn="l"/>
              </a:tabLst>
              <a:defRPr/>
            </a:pPr>
            <a:r>
              <a:rPr lang="en-US" sz="1750" dirty="0">
                <a:latin typeface="+mj-lt"/>
              </a:rPr>
              <a:t>        		buffer[2] = 0x30 + (temp * 10)/2046;    // compute the fractional digit </a:t>
            </a:r>
          </a:p>
          <a:p>
            <a:pPr>
              <a:tabLst>
                <a:tab pos="461963" algn="l"/>
                <a:tab pos="914400" algn="l"/>
                <a:tab pos="1598613" algn="l"/>
                <a:tab pos="2401888" algn="l"/>
                <a:tab pos="3427413" algn="l"/>
                <a:tab pos="3883025" algn="l"/>
              </a:tabLst>
              <a:defRPr/>
            </a:pPr>
            <a:r>
              <a:rPr lang="en-US" sz="1750" dirty="0">
                <a:latin typeface="+mj-lt"/>
              </a:rPr>
              <a:t>        		</a:t>
            </a:r>
            <a:r>
              <a:rPr lang="en-US" sz="1750" dirty="0">
                <a:solidFill>
                  <a:srgbClr val="009900"/>
                </a:solidFill>
                <a:latin typeface="+mj-lt"/>
              </a:rPr>
              <a:t>cmd2lcd(0x80);      	// set LCD cursor to upper left corner</a:t>
            </a:r>
          </a:p>
          <a:p>
            <a:pPr>
              <a:tabLst>
                <a:tab pos="461963" algn="l"/>
                <a:tab pos="914400" algn="l"/>
                <a:tab pos="1598613" algn="l"/>
                <a:tab pos="2401888" algn="l"/>
                <a:tab pos="3427413" algn="l"/>
                <a:tab pos="3883025" algn="l"/>
              </a:tabLst>
              <a:defRPr/>
            </a:pPr>
            <a:r>
              <a:rPr lang="en-US" sz="1750" dirty="0">
                <a:solidFill>
                  <a:srgbClr val="009900"/>
                </a:solidFill>
                <a:latin typeface="+mj-lt"/>
              </a:rPr>
              <a:t>        		puts2lcd(msg1);		// output the message "voltage =" </a:t>
            </a:r>
          </a:p>
          <a:p>
            <a:pPr>
              <a:tabLst>
                <a:tab pos="461963" algn="l"/>
                <a:tab pos="914400" algn="l"/>
                <a:tab pos="1598613" algn="l"/>
                <a:tab pos="2401888" algn="l"/>
                <a:tab pos="3427413" algn="l"/>
                <a:tab pos="3883025" algn="l"/>
              </a:tabLst>
              <a:defRPr/>
            </a:pPr>
            <a:r>
              <a:rPr lang="en-US" sz="1750" dirty="0">
                <a:solidFill>
                  <a:srgbClr val="009900"/>
                </a:solidFill>
                <a:latin typeface="+mj-lt"/>
              </a:rPr>
              <a:t>        		puts2lcd(&amp;buffer[0]);	// output voltage string</a:t>
            </a:r>
          </a:p>
          <a:p>
            <a:pPr>
              <a:tabLst>
                <a:tab pos="461963" algn="l"/>
                <a:tab pos="914400" algn="l"/>
                <a:tab pos="1598613" algn="l"/>
                <a:tab pos="2401888" algn="l"/>
                <a:tab pos="3427413" algn="l"/>
                <a:tab pos="3883025" algn="l"/>
              </a:tabLst>
              <a:defRPr/>
            </a:pPr>
            <a:r>
              <a:rPr lang="en-US" sz="1750" dirty="0">
                <a:solidFill>
                  <a:srgbClr val="009900"/>
                </a:solidFill>
                <a:latin typeface="+mj-lt"/>
              </a:rPr>
              <a:t>        		delayby100ms(2);		// wait for 200 ms</a:t>
            </a:r>
          </a:p>
          <a:p>
            <a:pPr>
              <a:tabLst>
                <a:tab pos="461963" algn="l"/>
                <a:tab pos="914400" algn="l"/>
                <a:tab pos="1598613" algn="l"/>
                <a:tab pos="2401888" algn="l"/>
                <a:tab pos="3427413" algn="l"/>
                <a:tab pos="3883025" algn="l"/>
              </a:tabLst>
              <a:defRPr/>
            </a:pPr>
            <a:r>
              <a:rPr lang="en-US" sz="1750" dirty="0">
                <a:latin typeface="+mj-lt"/>
              </a:rPr>
              <a:t>     	}</a:t>
            </a:r>
          </a:p>
          <a:p>
            <a:pPr>
              <a:tabLst>
                <a:tab pos="461963" algn="l"/>
                <a:tab pos="914400" algn="l"/>
                <a:tab pos="1598613" algn="l"/>
                <a:tab pos="2401888" algn="l"/>
                <a:tab pos="3427413" algn="l"/>
                <a:tab pos="3883025" algn="l"/>
              </a:tabLst>
              <a:defRPr/>
            </a:pPr>
            <a:r>
              <a:rPr lang="en-US" sz="1750" dirty="0">
                <a:latin typeface="+mj-lt"/>
              </a:rPr>
              <a:t>     	return 0;</a:t>
            </a:r>
          </a:p>
          <a:p>
            <a:pPr>
              <a:tabLst>
                <a:tab pos="461963" algn="l"/>
                <a:tab pos="914400" algn="l"/>
                <a:tab pos="1598613" algn="l"/>
                <a:tab pos="2401888" algn="l"/>
                <a:tab pos="3427413" algn="l"/>
                <a:tab pos="3883025" algn="l"/>
              </a:tabLst>
              <a:defRPr/>
            </a:pPr>
            <a:r>
              <a:rPr lang="en-US" sz="1750" dirty="0">
                <a:latin typeface="+mj-lt"/>
              </a:rPr>
              <a:t>}</a:t>
            </a:r>
          </a:p>
          <a:p>
            <a:pPr>
              <a:tabLst>
                <a:tab pos="461963" algn="l"/>
                <a:tab pos="914400" algn="l"/>
                <a:tab pos="1598613" algn="l"/>
                <a:tab pos="2401888" algn="l"/>
                <a:tab pos="3427413" algn="l"/>
                <a:tab pos="3883025" algn="l"/>
              </a:tabLst>
              <a:defRPr/>
            </a:pPr>
            <a:r>
              <a:rPr lang="en-US" sz="1750" dirty="0">
                <a:latin typeface="+mj-lt"/>
              </a:rPr>
              <a:t>void openAD0 (void)</a:t>
            </a:r>
          </a:p>
          <a:p>
            <a:pPr>
              <a:tabLst>
                <a:tab pos="461963" algn="l"/>
                <a:tab pos="914400" algn="l"/>
                <a:tab pos="1598613" algn="l"/>
                <a:tab pos="2401888" algn="l"/>
                <a:tab pos="3427413" algn="l"/>
                <a:tab pos="3883025" algn="l"/>
              </a:tabLst>
              <a:defRPr/>
            </a:pPr>
            <a:r>
              <a:rPr lang="en-US" sz="1750" dirty="0">
                <a:latin typeface="+mj-lt"/>
              </a:rPr>
              <a:t>{</a:t>
            </a:r>
          </a:p>
          <a:p>
            <a:pPr>
              <a:tabLst>
                <a:tab pos="461963" algn="l"/>
                <a:tab pos="914400" algn="l"/>
                <a:tab pos="1598613" algn="l"/>
                <a:tab pos="2401888" algn="l"/>
                <a:tab pos="3427413" algn="l"/>
                <a:tab pos="3883025" algn="l"/>
              </a:tabLst>
              <a:defRPr/>
            </a:pPr>
            <a:r>
              <a:rPr lang="en-US" sz="1750" dirty="0">
                <a:latin typeface="+mj-lt"/>
              </a:rPr>
              <a:t>  	</a:t>
            </a:r>
            <a:r>
              <a:rPr lang="en-US" sz="1750" dirty="0" err="1">
                <a:latin typeface="+mj-lt"/>
              </a:rPr>
              <a:t>int</a:t>
            </a:r>
            <a:r>
              <a:rPr lang="en-US" sz="1750" dirty="0">
                <a:latin typeface="+mj-lt"/>
              </a:rPr>
              <a:t> </a:t>
            </a:r>
            <a:r>
              <a:rPr lang="en-US" sz="1750" dirty="0" err="1">
                <a:latin typeface="+mj-lt"/>
              </a:rPr>
              <a:t>i</a:t>
            </a:r>
            <a:r>
              <a:rPr lang="en-US" sz="1750" dirty="0">
                <a:latin typeface="+mj-lt"/>
              </a:rPr>
              <a:t>;</a:t>
            </a:r>
          </a:p>
          <a:p>
            <a:pPr>
              <a:tabLst>
                <a:tab pos="461963" algn="l"/>
                <a:tab pos="914400" algn="l"/>
                <a:tab pos="1598613" algn="l"/>
                <a:tab pos="2401888" algn="l"/>
                <a:tab pos="3427413" algn="l"/>
                <a:tab pos="3883025" algn="l"/>
              </a:tabLst>
              <a:defRPr/>
            </a:pPr>
            <a:r>
              <a:rPr lang="en-US" sz="1750" dirty="0">
                <a:latin typeface="+mj-lt"/>
              </a:rPr>
              <a:t>	</a:t>
            </a:r>
            <a:r>
              <a:rPr lang="en-US" sz="1750" dirty="0">
                <a:solidFill>
                  <a:srgbClr val="FF0000"/>
                </a:solidFill>
                <a:latin typeface="+mj-lt"/>
              </a:rPr>
              <a:t>ATD0CTL2 	= 0xE0;	// enable AD0, fast ATD flag clear, disable AD0 in wait mode</a:t>
            </a:r>
          </a:p>
          <a:p>
            <a:pPr>
              <a:tabLst>
                <a:tab pos="461963" algn="l"/>
                <a:tab pos="914400" algn="l"/>
                <a:tab pos="1598613" algn="l"/>
                <a:tab pos="2401888" algn="l"/>
                <a:tab pos="3427413" algn="l"/>
                <a:tab pos="3883025" algn="l"/>
              </a:tabLst>
              <a:defRPr/>
            </a:pPr>
            <a:r>
              <a:rPr lang="en-US" sz="1750" dirty="0">
                <a:solidFill>
                  <a:srgbClr val="FF0000"/>
                </a:solidFill>
                <a:latin typeface="+mj-lt"/>
              </a:rPr>
              <a:t>	delayby10us(2);</a:t>
            </a:r>
          </a:p>
          <a:p>
            <a:pPr>
              <a:tabLst>
                <a:tab pos="461963" algn="l"/>
                <a:tab pos="914400" algn="l"/>
                <a:tab pos="1598613" algn="l"/>
                <a:tab pos="2401888" algn="l"/>
                <a:tab pos="3427413" algn="l"/>
                <a:tab pos="3883025" algn="l"/>
              </a:tabLst>
              <a:defRPr/>
            </a:pPr>
            <a:r>
              <a:rPr lang="en-US" sz="1750" dirty="0">
                <a:solidFill>
                  <a:srgbClr val="FF0000"/>
                </a:solidFill>
                <a:latin typeface="+mj-lt"/>
              </a:rPr>
              <a:t>	ATD0CTL3 	= 0x0A; 	// perform one conversion</a:t>
            </a:r>
          </a:p>
          <a:p>
            <a:pPr>
              <a:tabLst>
                <a:tab pos="461963" algn="l"/>
                <a:tab pos="914400" algn="l"/>
                <a:tab pos="1598613" algn="l"/>
                <a:tab pos="2401888" algn="l"/>
                <a:tab pos="3427413" algn="l"/>
                <a:tab pos="3883025" algn="l"/>
              </a:tabLst>
              <a:defRPr/>
            </a:pPr>
            <a:r>
              <a:rPr lang="en-US" sz="1750" dirty="0">
                <a:solidFill>
                  <a:srgbClr val="FF0000"/>
                </a:solidFill>
                <a:latin typeface="+mj-lt"/>
              </a:rPr>
              <a:t>	ATD0CTL4 	= 0x25; 	// 4 cycles sample time, </a:t>
            </a:r>
            <a:r>
              <a:rPr lang="en-US" sz="1750" dirty="0" err="1">
                <a:solidFill>
                  <a:srgbClr val="FF0000"/>
                </a:solidFill>
                <a:latin typeface="+mj-lt"/>
              </a:rPr>
              <a:t>prescaler</a:t>
            </a:r>
            <a:r>
              <a:rPr lang="en-US" sz="1750" dirty="0">
                <a:solidFill>
                  <a:srgbClr val="FF0000"/>
                </a:solidFill>
                <a:latin typeface="+mj-lt"/>
              </a:rPr>
              <a:t> set to 12</a:t>
            </a:r>
          </a:p>
          <a:p>
            <a:pPr>
              <a:tabLst>
                <a:tab pos="461963" algn="l"/>
                <a:tab pos="914400" algn="l"/>
                <a:tab pos="1598613" algn="l"/>
                <a:tab pos="2401888" algn="l"/>
                <a:tab pos="3427413" algn="l"/>
                <a:tab pos="3883025" algn="l"/>
              </a:tabLst>
              <a:defRPr/>
            </a:pPr>
            <a:r>
              <a:rPr lang="en-US" sz="1750" dirty="0">
                <a:latin typeface="+mj-lt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4010" y="106234"/>
            <a:ext cx="234070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30188" algn="l"/>
              </a:tabLst>
              <a:defRPr/>
            </a:pPr>
            <a:r>
              <a:rPr lang="en-US" sz="1800" b="1" dirty="0">
                <a:latin typeface="+mj-lt"/>
              </a:rPr>
              <a:t>Example </a:t>
            </a:r>
            <a:r>
              <a:rPr lang="en-US" sz="1800" b="1" dirty="0" smtClean="0">
                <a:latin typeface="+mj-lt"/>
              </a:rPr>
              <a:t>5: Continued</a:t>
            </a:r>
            <a:r>
              <a:rPr lang="en-US" sz="1800" dirty="0" smtClean="0">
                <a:latin typeface="+mj-lt"/>
              </a:rPr>
              <a:t>.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757238" y="893409"/>
            <a:ext cx="8509894" cy="15081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30188" algn="l"/>
              </a:tabLst>
              <a:defRPr/>
            </a:pPr>
            <a:r>
              <a:rPr lang="en-US" sz="2000" b="1" dirty="0">
                <a:latin typeface="+mj-lt"/>
              </a:rPr>
              <a:t>Temperature Sensor TC1047A</a:t>
            </a:r>
          </a:p>
          <a:p>
            <a:pPr>
              <a:tabLst>
                <a:tab pos="230188" algn="l"/>
              </a:tabLst>
              <a:defRPr/>
            </a:pPr>
            <a:endParaRPr lang="en-US" sz="1800" b="1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30188" algn="l"/>
              </a:tabLst>
              <a:defRPr/>
            </a:pPr>
            <a:r>
              <a:rPr lang="en-US" sz="1800" dirty="0">
                <a:latin typeface="+mj-lt"/>
              </a:rPr>
              <a:t>	Has 3 pins with voltage output directly proportional to the ambient temperature.</a:t>
            </a:r>
          </a:p>
          <a:p>
            <a:pPr>
              <a:buFont typeface="Wingdings" pitchFamily="2" charset="2"/>
              <a:buChar char="§"/>
              <a:tabLst>
                <a:tab pos="230188" algn="l"/>
              </a:tabLst>
              <a:defRPr/>
            </a:pPr>
            <a:r>
              <a:rPr lang="en-US" sz="1800" dirty="0">
                <a:latin typeface="+mj-lt"/>
              </a:rPr>
              <a:t>	Can measure temperature in the range of -40</a:t>
            </a:r>
            <a:r>
              <a:rPr lang="en-US" sz="1800" baseline="30000" dirty="0">
                <a:latin typeface="+mj-lt"/>
              </a:rPr>
              <a:t>o</a:t>
            </a:r>
            <a:r>
              <a:rPr lang="en-US" sz="1800" dirty="0">
                <a:latin typeface="+mj-lt"/>
              </a:rPr>
              <a:t>C to 125</a:t>
            </a:r>
            <a:r>
              <a:rPr lang="en-US" sz="1800" baseline="30000" dirty="0">
                <a:latin typeface="+mj-lt"/>
              </a:rPr>
              <a:t>o</a:t>
            </a:r>
            <a:r>
              <a:rPr lang="en-US" sz="1800" dirty="0">
                <a:latin typeface="+mj-lt"/>
              </a:rPr>
              <a:t>C with a supply from 2.7~5.5V.</a:t>
            </a:r>
          </a:p>
          <a:p>
            <a:pPr>
              <a:buFont typeface="Wingdings" pitchFamily="2" charset="2"/>
              <a:buChar char="§"/>
              <a:tabLst>
                <a:tab pos="230188" algn="l"/>
              </a:tabLst>
              <a:defRPr/>
            </a:pPr>
            <a:r>
              <a:rPr lang="en-US" sz="1800" dirty="0">
                <a:latin typeface="+mj-lt"/>
              </a:rPr>
              <a:t>	Voltage output at -40</a:t>
            </a:r>
            <a:r>
              <a:rPr lang="en-US" sz="1800" baseline="30000" dirty="0">
                <a:latin typeface="+mj-lt"/>
              </a:rPr>
              <a:t>o</a:t>
            </a:r>
            <a:r>
              <a:rPr lang="en-US" sz="1800" dirty="0">
                <a:latin typeface="+mj-lt"/>
              </a:rPr>
              <a:t>C, 0</a:t>
            </a:r>
            <a:r>
              <a:rPr lang="en-US" sz="1800" baseline="30000" dirty="0">
                <a:latin typeface="+mj-lt"/>
              </a:rPr>
              <a:t>o</a:t>
            </a:r>
            <a:r>
              <a:rPr lang="en-US" sz="1800" dirty="0">
                <a:latin typeface="+mj-lt"/>
              </a:rPr>
              <a:t>C, 25</a:t>
            </a:r>
            <a:r>
              <a:rPr lang="en-US" sz="1800" baseline="30000" dirty="0">
                <a:latin typeface="+mj-lt"/>
              </a:rPr>
              <a:t>o</a:t>
            </a:r>
            <a:r>
              <a:rPr lang="en-US" sz="1800" dirty="0">
                <a:latin typeface="+mj-lt"/>
              </a:rPr>
              <a:t>C, and 125</a:t>
            </a:r>
            <a:r>
              <a:rPr lang="en-US" sz="1800" baseline="30000" dirty="0">
                <a:latin typeface="+mj-lt"/>
              </a:rPr>
              <a:t>o</a:t>
            </a:r>
            <a:r>
              <a:rPr lang="en-US" sz="1800" dirty="0">
                <a:latin typeface="+mj-lt"/>
              </a:rPr>
              <a:t>C are 100mV, 500mV, 750mV, 1.75V.</a:t>
            </a:r>
          </a:p>
        </p:txBody>
      </p:sp>
      <p:graphicFrame>
        <p:nvGraphicFramePr>
          <p:cNvPr id="256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377271"/>
              </p:ext>
            </p:extLst>
          </p:nvPr>
        </p:nvGraphicFramePr>
        <p:xfrm>
          <a:off x="1522413" y="2484724"/>
          <a:ext cx="5781675" cy="313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7" name="VISIO" r:id="rId4" imgW="5024880" imgH="2781000" progId="Visio.Drawing.6">
                  <p:embed/>
                </p:oleObj>
              </mc:Choice>
              <mc:Fallback>
                <p:oleObj name="VISIO" r:id="rId4" imgW="5024880" imgH="2781000" progId="Visio.Drawing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413" y="2484724"/>
                        <a:ext cx="5781675" cy="313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858838" y="801688"/>
            <a:ext cx="620201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Circuit Connection between the TC1047A and the HCS12</a:t>
            </a:r>
          </a:p>
        </p:txBody>
      </p:sp>
      <p:graphicFrame>
        <p:nvGraphicFramePr>
          <p:cNvPr id="26626" name="Object 7"/>
          <p:cNvGraphicFramePr>
            <a:graphicFrameLocks noChangeAspect="1"/>
          </p:cNvGraphicFramePr>
          <p:nvPr/>
        </p:nvGraphicFramePr>
        <p:xfrm>
          <a:off x="1514475" y="1327150"/>
          <a:ext cx="5819775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1" name="Visio" r:id="rId4" imgW="4822049" imgH="1875661" progId="Visio.Drawing.11">
                  <p:embed/>
                </p:oleObj>
              </mc:Choice>
              <mc:Fallback>
                <p:oleObj name="Visio" r:id="rId4" imgW="4822049" imgH="1875661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1327150"/>
                        <a:ext cx="5819775" cy="203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450376" y="3683000"/>
            <a:ext cx="8977007" cy="2031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tabLst>
                <a:tab pos="230188" algn="l"/>
              </a:tabLst>
              <a:defRPr/>
            </a:pPr>
            <a:r>
              <a:rPr lang="en-US" sz="1800" b="1" dirty="0">
                <a:latin typeface="+mj-lt"/>
              </a:rPr>
              <a:t>Example </a:t>
            </a:r>
            <a:r>
              <a:rPr lang="en-US" sz="1800" b="1" dirty="0" smtClean="0">
                <a:latin typeface="+mj-lt"/>
              </a:rPr>
              <a:t>6: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Convert the temperature and display it in three integral and one fractional </a:t>
            </a:r>
          </a:p>
          <a:p>
            <a:pPr>
              <a:tabLst>
                <a:tab pos="230188" algn="l"/>
              </a:tabLst>
              <a:defRPr/>
            </a:pPr>
            <a:r>
              <a:rPr lang="en-US" sz="1800" dirty="0">
                <a:latin typeface="+mj-lt"/>
              </a:rPr>
              <a:t>digits using the LCD. Display the temperature in the whole range of the TC1047A.</a:t>
            </a:r>
          </a:p>
          <a:p>
            <a:pPr>
              <a:tabLst>
                <a:tab pos="230188" algn="l"/>
              </a:tabLst>
              <a:defRPr/>
            </a:pPr>
            <a:r>
              <a:rPr lang="en-US" sz="1800" dirty="0">
                <a:latin typeface="+mj-lt"/>
              </a:rPr>
              <a:t>Update the display five times a second. E clock is 24 </a:t>
            </a:r>
            <a:r>
              <a:rPr lang="en-US" sz="1800" dirty="0" err="1">
                <a:latin typeface="+mj-lt"/>
              </a:rPr>
              <a:t>MHz.</a:t>
            </a:r>
            <a:endParaRPr lang="en-US" sz="1800" dirty="0">
              <a:latin typeface="+mj-lt"/>
            </a:endParaRPr>
          </a:p>
          <a:p>
            <a:pPr>
              <a:tabLst>
                <a:tab pos="230188" algn="l"/>
              </a:tabLst>
              <a:defRPr/>
            </a:pPr>
            <a:r>
              <a:rPr lang="en-US" sz="1800" b="1" dirty="0">
                <a:latin typeface="+mj-lt"/>
              </a:rPr>
              <a:t>Solution:</a:t>
            </a:r>
            <a:endParaRPr lang="en-US" sz="180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30188" algn="l"/>
              </a:tabLst>
              <a:defRPr/>
            </a:pPr>
            <a:r>
              <a:rPr lang="en-US" sz="1800" dirty="0">
                <a:latin typeface="+mj-lt"/>
              </a:rPr>
              <a:t>	The whole temperature range is 165</a:t>
            </a:r>
            <a:r>
              <a:rPr lang="en-US" sz="1800" baseline="30000" dirty="0">
                <a:latin typeface="+mj-lt"/>
              </a:rPr>
              <a:t>o</a:t>
            </a:r>
            <a:r>
              <a:rPr lang="en-US" sz="1800" dirty="0">
                <a:latin typeface="+mj-lt"/>
              </a:rPr>
              <a:t>C.</a:t>
            </a:r>
          </a:p>
          <a:p>
            <a:pPr>
              <a:buFont typeface="Wingdings" pitchFamily="2" charset="2"/>
              <a:buChar char="§"/>
              <a:tabLst>
                <a:tab pos="230188" algn="l"/>
              </a:tabLst>
              <a:defRPr/>
            </a:pPr>
            <a:r>
              <a:rPr lang="en-US" sz="1800" dirty="0">
                <a:latin typeface="+mj-lt"/>
              </a:rPr>
              <a:t>	To translate from the A/D conversion result back to temperature, divide the result by</a:t>
            </a:r>
          </a:p>
          <a:p>
            <a:pPr>
              <a:tabLst>
                <a:tab pos="230188" algn="l"/>
              </a:tabLst>
              <a:defRPr/>
            </a:pPr>
            <a:r>
              <a:rPr lang="en-US" sz="1800" dirty="0">
                <a:latin typeface="+mj-lt"/>
              </a:rPr>
              <a:t>	6.2, which can be done by multiplying the result by 10 and then divide the product by 62.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5"/>
          <p:cNvSpPr txBox="1">
            <a:spLocks noChangeArrowheads="1"/>
          </p:cNvSpPr>
          <p:nvPr/>
        </p:nvSpPr>
        <p:spPr bwMode="auto">
          <a:xfrm>
            <a:off x="795338" y="914333"/>
            <a:ext cx="7768793" cy="54784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461963" algn="l"/>
                <a:tab pos="914400" algn="l"/>
                <a:tab pos="2513013" algn="l"/>
              </a:tabLst>
              <a:defRPr/>
            </a:pPr>
            <a:r>
              <a:rPr lang="en-US" sz="1800" b="1" dirty="0">
                <a:latin typeface="+mj-lt"/>
              </a:rPr>
              <a:t>C program for temperature measurement</a:t>
            </a:r>
          </a:p>
          <a:p>
            <a:pPr>
              <a:tabLst>
                <a:tab pos="461963" algn="l"/>
                <a:tab pos="914400" algn="l"/>
                <a:tab pos="2513013" algn="l"/>
              </a:tabLst>
              <a:defRPr/>
            </a:pPr>
            <a:endParaRPr lang="en-US" sz="1750" dirty="0">
              <a:latin typeface="+mj-lt"/>
            </a:endParaRPr>
          </a:p>
          <a:p>
            <a:pPr>
              <a:tabLst>
                <a:tab pos="461963" algn="l"/>
                <a:tab pos="914400" algn="l"/>
                <a:tab pos="2513013" algn="l"/>
                <a:tab pos="3657600" algn="l"/>
              </a:tabLst>
              <a:defRPr/>
            </a:pPr>
            <a:r>
              <a:rPr lang="en-US" sz="1750" dirty="0">
                <a:latin typeface="+mj-lt"/>
              </a:rPr>
              <a:t>#include 	“c:\</a:t>
            </a:r>
            <a:r>
              <a:rPr lang="en-US" sz="1750" dirty="0">
                <a:latin typeface="+mj-lt"/>
                <a:ea typeface="Arial Unicode MS" pitchFamily="34" charset="-128"/>
                <a:cs typeface="Arial Unicode MS" pitchFamily="34" charset="-128"/>
              </a:rPr>
              <a:t>cwHCS12</a:t>
            </a:r>
            <a:r>
              <a:rPr lang="en-US" sz="1750" dirty="0">
                <a:latin typeface="+mj-lt"/>
              </a:rPr>
              <a:t>\include\hcs12.h”</a:t>
            </a:r>
          </a:p>
          <a:p>
            <a:pPr>
              <a:tabLst>
                <a:tab pos="461963" algn="l"/>
                <a:tab pos="914400" algn="l"/>
                <a:tab pos="2513013" algn="l"/>
                <a:tab pos="3657600" algn="l"/>
              </a:tabLst>
              <a:defRPr/>
            </a:pPr>
            <a:r>
              <a:rPr lang="en-US" sz="1750" dirty="0">
                <a:latin typeface="+mj-lt"/>
                <a:ea typeface="Arial Unicode MS" pitchFamily="34" charset="-128"/>
                <a:cs typeface="Arial Unicode MS" pitchFamily="34" charset="-128"/>
              </a:rPr>
              <a:t>#include 	"c:\cwHCS12\include\delay.h"	// include </a:t>
            </a:r>
            <a:r>
              <a:rPr lang="en-US" sz="1750" dirty="0" err="1">
                <a:latin typeface="+mj-lt"/>
                <a:ea typeface="Arial Unicode MS" pitchFamily="34" charset="-128"/>
                <a:cs typeface="Arial Unicode MS" pitchFamily="34" charset="-128"/>
              </a:rPr>
              <a:t>delay.c</a:t>
            </a:r>
            <a:r>
              <a:rPr lang="en-US" sz="1750" dirty="0">
                <a:latin typeface="+mj-lt"/>
                <a:ea typeface="Arial Unicode MS" pitchFamily="34" charset="-128"/>
                <a:cs typeface="Arial Unicode MS" pitchFamily="34" charset="-128"/>
              </a:rPr>
              <a:t> in the project</a:t>
            </a:r>
          </a:p>
          <a:p>
            <a:pPr>
              <a:tabLst>
                <a:tab pos="461963" algn="l"/>
                <a:tab pos="914400" algn="l"/>
                <a:tab pos="2513013" algn="l"/>
                <a:tab pos="3657600" algn="l"/>
              </a:tabLst>
              <a:defRPr/>
            </a:pPr>
            <a:r>
              <a:rPr lang="en-US" sz="1750" dirty="0">
                <a:latin typeface="+mj-lt"/>
                <a:ea typeface="Arial Unicode MS" pitchFamily="34" charset="-128"/>
                <a:cs typeface="Arial Unicode MS" pitchFamily="34" charset="-128"/>
              </a:rPr>
              <a:t>#include 	"c:\cwHCS12\include\convert.h“ 	// include </a:t>
            </a:r>
            <a:r>
              <a:rPr lang="en-US" sz="1750" dirty="0" err="1">
                <a:latin typeface="+mj-lt"/>
                <a:ea typeface="Arial Unicode MS" pitchFamily="34" charset="-128"/>
                <a:cs typeface="Arial Unicode MS" pitchFamily="34" charset="-128"/>
              </a:rPr>
              <a:t>convert.c</a:t>
            </a:r>
            <a:r>
              <a:rPr lang="en-US" sz="1750" dirty="0">
                <a:latin typeface="+mj-lt"/>
                <a:ea typeface="Arial Unicode MS" pitchFamily="34" charset="-128"/>
                <a:cs typeface="Arial Unicode MS" pitchFamily="34" charset="-128"/>
              </a:rPr>
              <a:t> in the project</a:t>
            </a:r>
          </a:p>
          <a:p>
            <a:pPr>
              <a:tabLst>
                <a:tab pos="461963" algn="l"/>
                <a:tab pos="914400" algn="l"/>
                <a:tab pos="2513013" algn="l"/>
                <a:tab pos="3657600" algn="l"/>
              </a:tabLst>
              <a:defRPr/>
            </a:pPr>
            <a:r>
              <a:rPr lang="en-US" sz="1750" dirty="0">
                <a:latin typeface="+mj-lt"/>
                <a:ea typeface="Arial Unicode MS" pitchFamily="34" charset="-128"/>
                <a:cs typeface="Arial Unicode MS" pitchFamily="34" charset="-128"/>
              </a:rPr>
              <a:t>#include 	"c:\cwHCS12\include\lcd_util.h“ // include </a:t>
            </a:r>
            <a:r>
              <a:rPr lang="en-US" sz="1750" dirty="0" err="1">
                <a:latin typeface="+mj-lt"/>
                <a:ea typeface="Arial Unicode MS" pitchFamily="34" charset="-128"/>
                <a:cs typeface="Arial Unicode MS" pitchFamily="34" charset="-128"/>
              </a:rPr>
              <a:t>lcd_util.c</a:t>
            </a:r>
            <a:r>
              <a:rPr lang="en-US" sz="1750" dirty="0">
                <a:latin typeface="+mj-lt"/>
                <a:ea typeface="Arial Unicode MS" pitchFamily="34" charset="-128"/>
                <a:cs typeface="Arial Unicode MS" pitchFamily="34" charset="-128"/>
              </a:rPr>
              <a:t> in the project</a:t>
            </a:r>
          </a:p>
          <a:p>
            <a:pPr>
              <a:tabLst>
                <a:tab pos="461963" algn="l"/>
                <a:tab pos="914400" algn="l"/>
                <a:tab pos="2513013" algn="l"/>
                <a:tab pos="3657600" algn="l"/>
              </a:tabLst>
              <a:defRPr/>
            </a:pPr>
            <a:r>
              <a:rPr lang="en-US" sz="1750" dirty="0">
                <a:latin typeface="+mj-lt"/>
              </a:rPr>
              <a:t>void 	openAD0(void);</a:t>
            </a:r>
          </a:p>
          <a:p>
            <a:pPr>
              <a:tabLst>
                <a:tab pos="461963" algn="l"/>
                <a:tab pos="914400" algn="l"/>
                <a:tab pos="2513013" algn="l"/>
                <a:tab pos="3657600" algn="l"/>
              </a:tabLst>
              <a:defRPr/>
            </a:pPr>
            <a:r>
              <a:rPr lang="en-US" sz="1750" dirty="0">
                <a:latin typeface="+mj-lt"/>
              </a:rPr>
              <a:t>char 	</a:t>
            </a:r>
            <a:r>
              <a:rPr lang="en-US" sz="1750" dirty="0" err="1">
                <a:latin typeface="+mj-lt"/>
              </a:rPr>
              <a:t>buf</a:t>
            </a:r>
            <a:r>
              <a:rPr lang="en-US" sz="1750" dirty="0">
                <a:latin typeface="+mj-lt"/>
              </a:rPr>
              <a:t>[8];</a:t>
            </a:r>
          </a:p>
          <a:p>
            <a:pPr>
              <a:tabLst>
                <a:tab pos="461963" algn="l"/>
                <a:tab pos="914400" algn="l"/>
                <a:tab pos="2513013" algn="l"/>
                <a:tab pos="3657600" algn="l"/>
              </a:tabLst>
              <a:defRPr/>
            </a:pPr>
            <a:r>
              <a:rPr lang="en-US" sz="1750" dirty="0">
                <a:latin typeface="+mj-lt"/>
              </a:rPr>
              <a:t>char 	*msg1 = "temperature = ";</a:t>
            </a:r>
          </a:p>
          <a:p>
            <a:pPr>
              <a:tabLst>
                <a:tab pos="461963" algn="l"/>
                <a:tab pos="914400" algn="l"/>
                <a:tab pos="2513013" algn="l"/>
                <a:tab pos="3657600" algn="l"/>
              </a:tabLst>
              <a:defRPr/>
            </a:pPr>
            <a:r>
              <a:rPr lang="en-US" sz="1750" dirty="0">
                <a:latin typeface="+mj-lt"/>
              </a:rPr>
              <a:t>char 	*blanks = "                ";</a:t>
            </a:r>
          </a:p>
          <a:p>
            <a:pPr>
              <a:tabLst>
                <a:tab pos="461963" algn="l"/>
                <a:tab pos="914400" algn="l"/>
                <a:tab pos="2513013" algn="l"/>
                <a:tab pos="3657600" algn="l"/>
              </a:tabLst>
              <a:defRPr/>
            </a:pPr>
            <a:r>
              <a:rPr lang="en-US" sz="1750" dirty="0">
                <a:latin typeface="+mj-lt"/>
              </a:rPr>
              <a:t>void 	main (void)</a:t>
            </a:r>
          </a:p>
          <a:p>
            <a:pPr>
              <a:tabLst>
                <a:tab pos="461963" algn="l"/>
                <a:tab pos="914400" algn="l"/>
                <a:tab pos="2513013" algn="l"/>
                <a:tab pos="3657600" algn="l"/>
              </a:tabLst>
              <a:defRPr/>
            </a:pPr>
            <a:r>
              <a:rPr lang="en-US" sz="1750" dirty="0">
                <a:latin typeface="+mj-lt"/>
              </a:rPr>
              <a:t>{</a:t>
            </a:r>
          </a:p>
          <a:p>
            <a:pPr>
              <a:tabLst>
                <a:tab pos="461963" algn="l"/>
                <a:tab pos="914400" algn="l"/>
                <a:tab pos="2513013" algn="l"/>
                <a:tab pos="3657600" algn="l"/>
              </a:tabLst>
              <a:defRPr/>
            </a:pPr>
            <a:r>
              <a:rPr lang="en-US" sz="1750" dirty="0">
                <a:latin typeface="+mj-lt"/>
              </a:rPr>
              <a:t>     	</a:t>
            </a:r>
            <a:r>
              <a:rPr lang="en-US" sz="1750" dirty="0" err="1">
                <a:latin typeface="+mj-lt"/>
              </a:rPr>
              <a:t>int</a:t>
            </a:r>
            <a:r>
              <a:rPr lang="en-US" sz="1750" dirty="0">
                <a:latin typeface="+mj-lt"/>
              </a:rPr>
              <a:t> 	temp1,temp2;</a:t>
            </a:r>
          </a:p>
          <a:p>
            <a:pPr>
              <a:tabLst>
                <a:tab pos="461963" algn="l"/>
                <a:tab pos="914400" algn="l"/>
                <a:tab pos="2513013" algn="l"/>
                <a:tab pos="3657600" algn="l"/>
              </a:tabLst>
              <a:defRPr/>
            </a:pPr>
            <a:r>
              <a:rPr lang="en-US" sz="1750" dirty="0">
                <a:latin typeface="+mj-lt"/>
              </a:rPr>
              <a:t>     	char </a:t>
            </a:r>
            <a:r>
              <a:rPr lang="en-US" sz="1750" dirty="0" err="1">
                <a:latin typeface="+mj-lt"/>
              </a:rPr>
              <a:t>sign,fdigit,frem</a:t>
            </a:r>
            <a:r>
              <a:rPr lang="en-US" sz="1750" dirty="0">
                <a:latin typeface="+mj-lt"/>
              </a:rPr>
              <a:t>;</a:t>
            </a:r>
          </a:p>
          <a:p>
            <a:pPr>
              <a:tabLst>
                <a:tab pos="461963" algn="l"/>
                <a:tab pos="914400" algn="l"/>
                <a:tab pos="2513013" algn="l"/>
                <a:tab pos="3657600" algn="l"/>
              </a:tabLst>
              <a:defRPr/>
            </a:pPr>
            <a:r>
              <a:rPr lang="en-US" sz="1750" dirty="0">
                <a:latin typeface="+mj-lt"/>
              </a:rPr>
              <a:t>     	char  *</a:t>
            </a:r>
            <a:r>
              <a:rPr lang="en-US" sz="1750" dirty="0" err="1">
                <a:latin typeface="+mj-lt"/>
              </a:rPr>
              <a:t>ptr</a:t>
            </a:r>
            <a:r>
              <a:rPr lang="en-US" sz="1750" dirty="0">
                <a:latin typeface="+mj-lt"/>
              </a:rPr>
              <a:t>;   </a:t>
            </a:r>
          </a:p>
          <a:p>
            <a:pPr>
              <a:tabLst>
                <a:tab pos="461963" algn="l"/>
                <a:tab pos="914400" algn="l"/>
                <a:tab pos="2513013" algn="l"/>
                <a:tab pos="3657600" algn="l"/>
              </a:tabLst>
              <a:defRPr/>
            </a:pPr>
            <a:r>
              <a:rPr lang="en-US" sz="1750" dirty="0">
                <a:latin typeface="+mj-lt"/>
              </a:rPr>
              <a:t>     	delayby100ms(2);	// wait for LCD kit to initialize</a:t>
            </a:r>
          </a:p>
          <a:p>
            <a:pPr>
              <a:tabLst>
                <a:tab pos="461963" algn="l"/>
                <a:tab pos="914400" algn="l"/>
                <a:tab pos="2513013" algn="l"/>
                <a:tab pos="3657600" algn="l"/>
              </a:tabLst>
              <a:defRPr/>
            </a:pPr>
            <a:r>
              <a:rPr lang="en-US" sz="1750" dirty="0">
                <a:latin typeface="+mj-lt"/>
              </a:rPr>
              <a:t>     	</a:t>
            </a:r>
            <a:r>
              <a:rPr lang="en-US" sz="1750" dirty="0" err="1">
                <a:latin typeface="+mj-lt"/>
              </a:rPr>
              <a:t>openlcd</a:t>
            </a:r>
            <a:r>
              <a:rPr lang="en-US" sz="1750" dirty="0">
                <a:latin typeface="+mj-lt"/>
              </a:rPr>
              <a:t>();        	// configure LCD kit</a:t>
            </a:r>
          </a:p>
          <a:p>
            <a:pPr>
              <a:tabLst>
                <a:tab pos="461963" algn="l"/>
                <a:tab pos="914400" algn="l"/>
                <a:tab pos="2513013" algn="l"/>
                <a:tab pos="3657600" algn="l"/>
              </a:tabLst>
              <a:defRPr/>
            </a:pPr>
            <a:r>
              <a:rPr lang="en-US" sz="1750" dirty="0">
                <a:latin typeface="+mj-lt"/>
              </a:rPr>
              <a:t>     	openAD0();        	// configure AD0 module </a:t>
            </a:r>
          </a:p>
          <a:p>
            <a:pPr>
              <a:tabLst>
                <a:tab pos="461963" algn="l"/>
                <a:tab pos="914400" algn="l"/>
                <a:tab pos="2513013" algn="l"/>
                <a:tab pos="3657600" algn="l"/>
              </a:tabLst>
              <a:defRPr/>
            </a:pPr>
            <a:r>
              <a:rPr lang="en-US" sz="1750" dirty="0">
                <a:latin typeface="+mj-lt"/>
              </a:rPr>
              <a:t>     	cmd2lcd(</a:t>
            </a:r>
            <a:r>
              <a:rPr lang="en-US" sz="1750" dirty="0">
                <a:solidFill>
                  <a:srgbClr val="0070C0"/>
                </a:solidFill>
                <a:latin typeface="+mj-lt"/>
              </a:rPr>
              <a:t>0x80</a:t>
            </a:r>
            <a:r>
              <a:rPr lang="en-US" sz="1750" dirty="0">
                <a:latin typeface="+mj-lt"/>
              </a:rPr>
              <a:t>);    	// </a:t>
            </a:r>
            <a:r>
              <a:rPr lang="en-US" sz="1750" dirty="0">
                <a:solidFill>
                  <a:srgbClr val="0070C0"/>
                </a:solidFill>
                <a:latin typeface="+mj-lt"/>
              </a:rPr>
              <a:t>set cursor to upper left corner </a:t>
            </a:r>
          </a:p>
          <a:p>
            <a:pPr>
              <a:tabLst>
                <a:tab pos="461963" algn="l"/>
                <a:tab pos="914400" algn="l"/>
                <a:tab pos="2513013" algn="l"/>
                <a:tab pos="3657600" algn="l"/>
              </a:tabLst>
              <a:defRPr/>
            </a:pPr>
            <a:r>
              <a:rPr lang="en-US" sz="1750" dirty="0">
                <a:latin typeface="+mj-lt"/>
              </a:rPr>
              <a:t>     	puts2lcd(msg1);   	// output the message "temperature = "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6"/>
          <p:cNvSpPr txBox="1">
            <a:spLocks noChangeArrowheads="1"/>
          </p:cNvSpPr>
          <p:nvPr/>
        </p:nvSpPr>
        <p:spPr bwMode="auto">
          <a:xfrm>
            <a:off x="812800" y="122726"/>
            <a:ext cx="7771642" cy="628633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	while(1) {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 	sign = 0;      	// initialize sign to be positive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 	</a:t>
            </a:r>
            <a:r>
              <a:rPr lang="en-US" sz="1750" dirty="0">
                <a:solidFill>
                  <a:srgbClr val="0070C0"/>
                </a:solidFill>
                <a:latin typeface="+mj-lt"/>
              </a:rPr>
              <a:t>ATD0CTL5 = 0x87; 	// start a conversion with result right justified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solidFill>
                  <a:srgbClr val="0070C0"/>
                </a:solidFill>
                <a:latin typeface="+mj-lt"/>
              </a:rPr>
              <a:t>        	while(!(ATD0STAT0 &amp; SCF)); 	// wait until conversion is done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 	temp1 = (ATD0DR0 * 10) / 62; 	// integer part of temperature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 	temp2 = (ATD0DR0 * 10) % 62; // remainder part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 	temp1 -= 40;    // subtract the offset from the actual temperature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 	if (temp1 &lt; 0){	// temperature is negative 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    		sign = 1;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    		temp1 = ~temp1 + 1; 		// find the magnitude of temperature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    		if (temp2) {  // remainder not zero 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       			temp1 --;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       			temp2 = 62 - temp2;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    		}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 	}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	</a:t>
            </a:r>
            <a:r>
              <a:rPr lang="en-US" sz="1750" dirty="0" err="1">
                <a:latin typeface="+mj-lt"/>
              </a:rPr>
              <a:t>fdigit</a:t>
            </a:r>
            <a:r>
              <a:rPr lang="en-US" sz="1750" dirty="0">
                <a:latin typeface="+mj-lt"/>
              </a:rPr>
              <a:t> = (temp2 * 10) / 62; 		// compute the fractional digit 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 	</a:t>
            </a:r>
            <a:r>
              <a:rPr lang="en-US" sz="1750" dirty="0" err="1">
                <a:latin typeface="+mj-lt"/>
              </a:rPr>
              <a:t>frem</a:t>
            </a:r>
            <a:r>
              <a:rPr lang="en-US" sz="1750" dirty="0">
                <a:latin typeface="+mj-lt"/>
              </a:rPr>
              <a:t> = (temp2 * 10)%62;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 	if (</a:t>
            </a:r>
            <a:r>
              <a:rPr lang="en-US" sz="1750" dirty="0" err="1">
                <a:latin typeface="+mj-lt"/>
              </a:rPr>
              <a:t>frem</a:t>
            </a:r>
            <a:r>
              <a:rPr lang="en-US" sz="1750" dirty="0">
                <a:latin typeface="+mj-lt"/>
              </a:rPr>
              <a:t> &gt; 31) {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    		</a:t>
            </a:r>
            <a:r>
              <a:rPr lang="en-US" sz="1750" dirty="0" err="1">
                <a:latin typeface="+mj-lt"/>
              </a:rPr>
              <a:t>fdigit</a:t>
            </a:r>
            <a:r>
              <a:rPr lang="en-US" sz="1750" dirty="0">
                <a:latin typeface="+mj-lt"/>
              </a:rPr>
              <a:t> ++;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    		if (</a:t>
            </a:r>
            <a:r>
              <a:rPr lang="en-US" sz="1750" dirty="0" err="1">
                <a:latin typeface="+mj-lt"/>
              </a:rPr>
              <a:t>fdigit</a:t>
            </a:r>
            <a:r>
              <a:rPr lang="en-US" sz="1750" dirty="0">
                <a:latin typeface="+mj-lt"/>
              </a:rPr>
              <a:t> == 10) { 	// round off the fraction digit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      		</a:t>
            </a:r>
            <a:r>
              <a:rPr lang="en-US" sz="1750" dirty="0" err="1">
                <a:latin typeface="+mj-lt"/>
              </a:rPr>
              <a:t>fdigit</a:t>
            </a:r>
            <a:r>
              <a:rPr lang="en-US" sz="1750" dirty="0">
                <a:latin typeface="+mj-lt"/>
              </a:rPr>
              <a:t> = 0;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				temp1++;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			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5"/>
          <p:cNvSpPr txBox="1">
            <a:spLocks noChangeArrowheads="1"/>
          </p:cNvSpPr>
          <p:nvPr/>
        </p:nvSpPr>
        <p:spPr bwMode="auto">
          <a:xfrm>
            <a:off x="868363" y="385544"/>
            <a:ext cx="7010252" cy="628633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		}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 	if (sign) {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    		</a:t>
            </a:r>
            <a:r>
              <a:rPr lang="en-US" sz="1750" dirty="0" err="1">
                <a:latin typeface="+mj-lt"/>
              </a:rPr>
              <a:t>ptr</a:t>
            </a:r>
            <a:r>
              <a:rPr lang="en-US" sz="1750" dirty="0">
                <a:latin typeface="+mj-lt"/>
              </a:rPr>
              <a:t> = &amp;</a:t>
            </a:r>
            <a:r>
              <a:rPr lang="en-US" sz="1750" dirty="0" err="1">
                <a:latin typeface="+mj-lt"/>
              </a:rPr>
              <a:t>buf</a:t>
            </a:r>
            <a:r>
              <a:rPr lang="en-US" sz="1750" dirty="0">
                <a:latin typeface="+mj-lt"/>
              </a:rPr>
              <a:t>[1];    	// point to the first space to hold ASCII string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    		</a:t>
            </a:r>
            <a:r>
              <a:rPr lang="en-US" sz="1750" dirty="0" err="1">
                <a:latin typeface="+mj-lt"/>
              </a:rPr>
              <a:t>buf</a:t>
            </a:r>
            <a:r>
              <a:rPr lang="en-US" sz="1750" dirty="0">
                <a:latin typeface="+mj-lt"/>
              </a:rPr>
              <a:t>[0] = 0x2D;    	// store minus sign as the first character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 	}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 	else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    		</a:t>
            </a:r>
            <a:r>
              <a:rPr lang="en-US" sz="1750" dirty="0" err="1">
                <a:latin typeface="+mj-lt"/>
              </a:rPr>
              <a:t>ptr</a:t>
            </a:r>
            <a:r>
              <a:rPr lang="en-US" sz="1750" dirty="0">
                <a:latin typeface="+mj-lt"/>
              </a:rPr>
              <a:t> = &amp;</a:t>
            </a:r>
            <a:r>
              <a:rPr lang="en-US" sz="1750" dirty="0" err="1">
                <a:latin typeface="+mj-lt"/>
              </a:rPr>
              <a:t>buf</a:t>
            </a:r>
            <a:r>
              <a:rPr lang="en-US" sz="1750" dirty="0">
                <a:latin typeface="+mj-lt"/>
              </a:rPr>
              <a:t>[0];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 	int2alpha(temp1,ptr);	// convert the integer part to ASCII string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 	</a:t>
            </a:r>
            <a:r>
              <a:rPr lang="en-US" sz="1750" dirty="0" err="1">
                <a:latin typeface="+mj-lt"/>
              </a:rPr>
              <a:t>ptr</a:t>
            </a:r>
            <a:r>
              <a:rPr lang="en-US" sz="1750" dirty="0">
                <a:latin typeface="+mj-lt"/>
              </a:rPr>
              <a:t> = &amp;</a:t>
            </a:r>
            <a:r>
              <a:rPr lang="en-US" sz="1750" dirty="0" err="1">
                <a:latin typeface="+mj-lt"/>
              </a:rPr>
              <a:t>buf</a:t>
            </a:r>
            <a:r>
              <a:rPr lang="en-US" sz="1750" dirty="0">
                <a:latin typeface="+mj-lt"/>
              </a:rPr>
              <a:t>[0];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 	while(*</a:t>
            </a:r>
            <a:r>
              <a:rPr lang="en-US" sz="1750" dirty="0" err="1">
                <a:latin typeface="+mj-lt"/>
              </a:rPr>
              <a:t>ptr</a:t>
            </a:r>
            <a:r>
              <a:rPr lang="en-US" sz="1750" dirty="0">
                <a:latin typeface="+mj-lt"/>
              </a:rPr>
              <a:t>)           		// find the end of the integer string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    		</a:t>
            </a:r>
            <a:r>
              <a:rPr lang="en-US" sz="1750" dirty="0" err="1">
                <a:latin typeface="+mj-lt"/>
              </a:rPr>
              <a:t>ptr</a:t>
            </a:r>
            <a:r>
              <a:rPr lang="en-US" sz="1750" dirty="0">
                <a:latin typeface="+mj-lt"/>
              </a:rPr>
              <a:t>++;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 		*</a:t>
            </a:r>
            <a:r>
              <a:rPr lang="en-US" sz="1750" dirty="0" err="1">
                <a:latin typeface="+mj-lt"/>
              </a:rPr>
              <a:t>ptr</a:t>
            </a:r>
            <a:r>
              <a:rPr lang="en-US" sz="1750" dirty="0">
                <a:latin typeface="+mj-lt"/>
              </a:rPr>
              <a:t>++ = '.';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 		*</a:t>
            </a:r>
            <a:r>
              <a:rPr lang="en-US" sz="1750" dirty="0" err="1">
                <a:latin typeface="+mj-lt"/>
              </a:rPr>
              <a:t>ptr</a:t>
            </a:r>
            <a:r>
              <a:rPr lang="en-US" sz="1750" dirty="0">
                <a:latin typeface="+mj-lt"/>
              </a:rPr>
              <a:t>++ = </a:t>
            </a:r>
            <a:r>
              <a:rPr lang="en-US" sz="1750" dirty="0" err="1">
                <a:latin typeface="+mj-lt"/>
              </a:rPr>
              <a:t>fdigit</a:t>
            </a:r>
            <a:r>
              <a:rPr lang="en-US" sz="1750" dirty="0">
                <a:latin typeface="+mj-lt"/>
              </a:rPr>
              <a:t> + 0x30;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 		*</a:t>
            </a:r>
            <a:r>
              <a:rPr lang="en-US" sz="1750" dirty="0" err="1">
                <a:latin typeface="+mj-lt"/>
              </a:rPr>
              <a:t>ptr</a:t>
            </a:r>
            <a:r>
              <a:rPr lang="en-US" sz="1750" dirty="0">
                <a:latin typeface="+mj-lt"/>
              </a:rPr>
              <a:t>++ = 223;  		// add a degree character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 		*</a:t>
            </a:r>
            <a:r>
              <a:rPr lang="en-US" sz="1750" dirty="0" err="1">
                <a:latin typeface="+mj-lt"/>
              </a:rPr>
              <a:t>ptr</a:t>
            </a:r>
            <a:r>
              <a:rPr lang="en-US" sz="1750" dirty="0">
                <a:latin typeface="+mj-lt"/>
              </a:rPr>
              <a:t>++ = 'C';  		// temperature in Celsius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 		*</a:t>
            </a:r>
            <a:r>
              <a:rPr lang="en-US" sz="1750" dirty="0" err="1">
                <a:latin typeface="+mj-lt"/>
              </a:rPr>
              <a:t>ptr</a:t>
            </a:r>
            <a:r>
              <a:rPr lang="en-US" sz="1750" dirty="0">
                <a:latin typeface="+mj-lt"/>
              </a:rPr>
              <a:t> = 0;      			// terminate the temperature string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 		</a:t>
            </a:r>
            <a:r>
              <a:rPr lang="en-US" sz="1750" dirty="0">
                <a:solidFill>
                  <a:srgbClr val="009900"/>
                </a:solidFill>
                <a:latin typeface="+mj-lt"/>
              </a:rPr>
              <a:t>cmd2lcd(0xC0);  	// move cursor to 2nd row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solidFill>
                  <a:srgbClr val="009900"/>
                </a:solidFill>
                <a:latin typeface="+mj-lt"/>
              </a:rPr>
              <a:t>        		puts2lcd(blanks); 	// clear the 2nd row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solidFill>
                  <a:srgbClr val="009900"/>
                </a:solidFill>
                <a:latin typeface="+mj-lt"/>
              </a:rPr>
              <a:t>        		cmd2lcd(0xC5);  	// set cursor to column 5 row 2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solidFill>
                  <a:srgbClr val="009900"/>
                </a:solidFill>
                <a:latin typeface="+mj-lt"/>
              </a:rPr>
              <a:t>        		puts2lcd(&amp;</a:t>
            </a:r>
            <a:r>
              <a:rPr lang="en-US" sz="1750" dirty="0" err="1">
                <a:solidFill>
                  <a:srgbClr val="009900"/>
                </a:solidFill>
                <a:latin typeface="+mj-lt"/>
              </a:rPr>
              <a:t>buf</a:t>
            </a:r>
            <a:r>
              <a:rPr lang="en-US" sz="1750" dirty="0">
                <a:solidFill>
                  <a:srgbClr val="009900"/>
                </a:solidFill>
                <a:latin typeface="+mj-lt"/>
              </a:rPr>
              <a:t>[0]); 	// output the temperature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   		delayby100ms(2); 	// wait for 0.2 seconds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     		}</a:t>
            </a:r>
          </a:p>
          <a:p>
            <a:pPr>
              <a:tabLst>
                <a:tab pos="344488" algn="l"/>
                <a:tab pos="688975" algn="l"/>
                <a:tab pos="1031875" algn="l"/>
                <a:tab pos="1376363" algn="l"/>
                <a:tab pos="1711325" algn="l"/>
                <a:tab pos="2054225" algn="l"/>
                <a:tab pos="2398713" algn="l"/>
                <a:tab pos="2743200" algn="l"/>
                <a:tab pos="3087688" algn="l"/>
                <a:tab pos="3432175" algn="l"/>
              </a:tabLst>
              <a:defRPr/>
            </a:pPr>
            <a:r>
              <a:rPr lang="en-US" sz="1750" dirty="0">
                <a:latin typeface="+mj-lt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795338" y="359174"/>
            <a:ext cx="8227252" cy="17466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30188" algn="l"/>
              </a:tabLst>
              <a:defRPr/>
            </a:pPr>
            <a:r>
              <a:rPr lang="en-US" sz="2000" b="1" dirty="0">
                <a:latin typeface="+mj-lt"/>
              </a:rPr>
              <a:t>The Humidity Sensor IH-3606</a:t>
            </a:r>
          </a:p>
          <a:p>
            <a:pPr>
              <a:buFont typeface="Wingdings" pitchFamily="2" charset="2"/>
              <a:buChar char="§"/>
              <a:tabLst>
                <a:tab pos="230188" algn="l"/>
              </a:tabLst>
              <a:defRPr/>
            </a:pPr>
            <a:r>
              <a:rPr lang="en-US" sz="1750" b="1" dirty="0">
                <a:latin typeface="+mj-lt"/>
              </a:rPr>
              <a:t>	</a:t>
            </a:r>
            <a:r>
              <a:rPr lang="en-US" sz="1750" dirty="0">
                <a:latin typeface="+mj-lt"/>
              </a:rPr>
              <a:t>Provides a linear voltage output from 0.8 to 3.9 V in the full range of relative humidity </a:t>
            </a:r>
          </a:p>
          <a:p>
            <a:pPr>
              <a:tabLst>
                <a:tab pos="230188" algn="l"/>
              </a:tabLst>
              <a:defRPr/>
            </a:pPr>
            <a:r>
              <a:rPr lang="en-US" sz="1750" dirty="0">
                <a:latin typeface="+mj-lt"/>
              </a:rPr>
              <a:t>	0% to 100% with 5 V power supply.</a:t>
            </a:r>
          </a:p>
          <a:p>
            <a:pPr>
              <a:buFont typeface="Wingdings" pitchFamily="2" charset="2"/>
              <a:buChar char="§"/>
              <a:tabLst>
                <a:tab pos="230188" algn="l"/>
              </a:tabLst>
              <a:defRPr/>
            </a:pPr>
            <a:r>
              <a:rPr lang="en-US" sz="1750" dirty="0">
                <a:latin typeface="+mj-lt"/>
              </a:rPr>
              <a:t>	Is light sensitive and should be shielded from light for best result.</a:t>
            </a:r>
          </a:p>
          <a:p>
            <a:pPr>
              <a:buFont typeface="Wingdings" pitchFamily="2" charset="2"/>
              <a:buChar char="§"/>
              <a:tabLst>
                <a:tab pos="230188" algn="l"/>
              </a:tabLst>
              <a:defRPr/>
            </a:pPr>
            <a:r>
              <a:rPr lang="en-US" sz="1750" dirty="0">
                <a:latin typeface="+mj-lt"/>
              </a:rPr>
              <a:t>	Can resist contaminant vapors, such as organic solvents, chlorine, and ammonia.</a:t>
            </a:r>
          </a:p>
          <a:p>
            <a:pPr>
              <a:buFont typeface="Wingdings" pitchFamily="2" charset="2"/>
              <a:buChar char="§"/>
              <a:tabLst>
                <a:tab pos="230188" algn="l"/>
              </a:tabLst>
              <a:defRPr/>
            </a:pPr>
            <a:r>
              <a:rPr lang="en-US" sz="1750" dirty="0">
                <a:latin typeface="+mj-lt"/>
              </a:rPr>
              <a:t>	Requires a 1kHz low-pass filter at its voltage output before it can be converted.</a:t>
            </a:r>
          </a:p>
        </p:txBody>
      </p:sp>
      <p:graphicFrame>
        <p:nvGraphicFramePr>
          <p:cNvPr id="276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581913"/>
              </p:ext>
            </p:extLst>
          </p:nvPr>
        </p:nvGraphicFramePr>
        <p:xfrm>
          <a:off x="1487607" y="2204030"/>
          <a:ext cx="6064132" cy="4099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6" name="Visio" r:id="rId4" imgW="4631047" imgH="3482005" progId="Visio.Drawing.11">
                  <p:embed/>
                </p:oleObj>
              </mc:Choice>
              <mc:Fallback>
                <p:oleObj name="Visio" r:id="rId4" imgW="4631047" imgH="3482005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607" y="2204030"/>
                        <a:ext cx="6064132" cy="4099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776288" y="819150"/>
            <a:ext cx="1841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795338" y="911489"/>
            <a:ext cx="7845161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30188" algn="l"/>
              </a:tabLst>
              <a:defRPr/>
            </a:pPr>
            <a:r>
              <a:rPr lang="en-US" sz="1800" b="1" dirty="0">
                <a:latin typeface="+mj-lt"/>
              </a:rPr>
              <a:t>Circuit Connection between the IH-3605 and the HCS12</a:t>
            </a:r>
          </a:p>
          <a:p>
            <a:pPr>
              <a:tabLst>
                <a:tab pos="230188" algn="l"/>
              </a:tabLst>
              <a:defRPr/>
            </a:pPr>
            <a:endParaRPr lang="en-US" sz="180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30188" algn="l"/>
              </a:tabLst>
              <a:defRPr/>
            </a:pPr>
            <a:r>
              <a:rPr lang="en-US" sz="1800" dirty="0">
                <a:latin typeface="+mj-lt"/>
              </a:rPr>
              <a:t>	The low pass filter is implemented by a 1 </a:t>
            </a:r>
            <a:r>
              <a:rPr lang="en-US" sz="1800" dirty="0" err="1" smtClean="0">
                <a:latin typeface="+mj-lt"/>
              </a:rPr>
              <a:t>KOhm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resistor and a 0.16mF capacitor.</a:t>
            </a:r>
            <a:endParaRPr lang="en-US" sz="1800" b="1" dirty="0">
              <a:latin typeface="+mj-lt"/>
            </a:endParaRPr>
          </a:p>
        </p:txBody>
      </p:sp>
      <p:graphicFrame>
        <p:nvGraphicFramePr>
          <p:cNvPr id="2867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69333"/>
              </p:ext>
            </p:extLst>
          </p:nvPr>
        </p:nvGraphicFramePr>
        <p:xfrm>
          <a:off x="1720850" y="2223358"/>
          <a:ext cx="5883275" cy="285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1" name="VISIO" r:id="rId4" imgW="5070240" imgH="2618640" progId="Visio.Drawing.6">
                  <p:embed/>
                </p:oleObj>
              </mc:Choice>
              <mc:Fallback>
                <p:oleObj name="VISIO" r:id="rId4" imgW="5070240" imgH="2618640" progId="Visio.Drawing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2223358"/>
                        <a:ext cx="5883275" cy="285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8"/>
          <p:cNvSpPr txBox="1">
            <a:spLocks noChangeArrowheads="1"/>
          </p:cNvSpPr>
          <p:nvPr/>
        </p:nvSpPr>
        <p:spPr bwMode="auto">
          <a:xfrm>
            <a:off x="595688" y="110389"/>
            <a:ext cx="8554714" cy="2031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30188" algn="l"/>
              </a:tabLst>
              <a:defRPr/>
            </a:pPr>
            <a:r>
              <a:rPr lang="en-US" sz="1800" b="1" dirty="0">
                <a:latin typeface="+mj-lt"/>
              </a:rPr>
              <a:t>Example </a:t>
            </a:r>
            <a:r>
              <a:rPr lang="en-US" sz="1800" b="1" dirty="0" smtClean="0">
                <a:latin typeface="+mj-lt"/>
              </a:rPr>
              <a:t>6: </a:t>
            </a:r>
            <a:r>
              <a:rPr lang="en-US" sz="1800" dirty="0">
                <a:latin typeface="+mj-lt"/>
              </a:rPr>
              <a:t>Construct a humidity measurement system that consists of the HCS12, </a:t>
            </a:r>
          </a:p>
          <a:p>
            <a:pPr>
              <a:tabLst>
                <a:tab pos="230188" algn="l"/>
              </a:tabLst>
              <a:defRPr/>
            </a:pPr>
            <a:r>
              <a:rPr lang="en-US" sz="1800" dirty="0">
                <a:latin typeface="+mj-lt"/>
              </a:rPr>
              <a:t>an IH-3605 humidity sensor, and an LCD. The bus clock frequency of the HCS12 is 24 </a:t>
            </a:r>
            <a:r>
              <a:rPr lang="en-US" sz="1800" dirty="0" err="1">
                <a:latin typeface="+mj-lt"/>
              </a:rPr>
              <a:t>MHz.</a:t>
            </a:r>
            <a:endParaRPr lang="en-US" sz="1800" b="1" dirty="0">
              <a:latin typeface="+mj-lt"/>
            </a:endParaRPr>
          </a:p>
          <a:p>
            <a:pPr>
              <a:tabLst>
                <a:tab pos="230188" algn="l"/>
              </a:tabLst>
              <a:defRPr/>
            </a:pPr>
            <a:r>
              <a:rPr lang="en-US" sz="1800" b="1" dirty="0">
                <a:latin typeface="+mj-lt"/>
              </a:rPr>
              <a:t>Solution</a:t>
            </a:r>
            <a:r>
              <a:rPr lang="en-US" sz="1800" dirty="0">
                <a:latin typeface="+mj-lt"/>
              </a:rPr>
              <a:t>: </a:t>
            </a:r>
          </a:p>
          <a:p>
            <a:pPr>
              <a:tabLst>
                <a:tab pos="230188" algn="l"/>
              </a:tabLst>
              <a:defRPr/>
            </a:pPr>
            <a:r>
              <a:rPr lang="en-US" sz="1800" dirty="0">
                <a:latin typeface="+mj-lt"/>
              </a:rPr>
              <a:t>-	To translate from the A/D conversion result back to humidity, divide the conversion </a:t>
            </a:r>
          </a:p>
          <a:p>
            <a:pPr>
              <a:tabLst>
                <a:tab pos="230188" algn="l"/>
              </a:tabLst>
              <a:defRPr/>
            </a:pPr>
            <a:r>
              <a:rPr lang="en-US" sz="1800" dirty="0">
                <a:latin typeface="+mj-lt"/>
              </a:rPr>
              <a:t>	result by 10.23.</a:t>
            </a:r>
          </a:p>
          <a:p>
            <a:pPr>
              <a:tabLst>
                <a:tab pos="230188" algn="l"/>
              </a:tabLst>
              <a:defRPr/>
            </a:pPr>
            <a:r>
              <a:rPr lang="en-US" sz="1800" dirty="0">
                <a:latin typeface="+mj-lt"/>
              </a:rPr>
              <a:t>-	The same operation can be implemented by multiplying the conversion result by 100 and</a:t>
            </a:r>
          </a:p>
          <a:p>
            <a:pPr>
              <a:tabLst>
                <a:tab pos="230188" algn="l"/>
              </a:tabLst>
              <a:defRPr/>
            </a:pPr>
            <a:r>
              <a:rPr lang="en-US" sz="1800" dirty="0">
                <a:latin typeface="+mj-lt"/>
              </a:rPr>
              <a:t>	dividing by 1023.</a:t>
            </a:r>
          </a:p>
        </p:txBody>
      </p:sp>
      <p:sp>
        <p:nvSpPr>
          <p:cNvPr id="71683" name="Text Box 9"/>
          <p:cNvSpPr txBox="1">
            <a:spLocks noChangeArrowheads="1"/>
          </p:cNvSpPr>
          <p:nvPr/>
        </p:nvSpPr>
        <p:spPr bwMode="auto">
          <a:xfrm>
            <a:off x="776288" y="2280071"/>
            <a:ext cx="5028364" cy="359329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461963" algn="l"/>
                <a:tab pos="914400" algn="l"/>
                <a:tab pos="1376363" algn="l"/>
              </a:tabLst>
              <a:defRPr/>
            </a:pPr>
            <a:r>
              <a:rPr lang="en-US" sz="1750" dirty="0">
                <a:latin typeface="+mj-lt"/>
              </a:rPr>
              <a:t>#include 	“c:\cwHCS12\include\hcs12.h”</a:t>
            </a:r>
          </a:p>
          <a:p>
            <a:pPr>
              <a:tabLst>
                <a:tab pos="461963" algn="l"/>
                <a:tab pos="914400" algn="l"/>
                <a:tab pos="1376363" algn="l"/>
              </a:tabLst>
              <a:defRPr/>
            </a:pPr>
            <a:r>
              <a:rPr lang="en-US" sz="1750" dirty="0">
                <a:latin typeface="+mj-lt"/>
              </a:rPr>
              <a:t>#include 	“c:\cwHCS12\include\</a:t>
            </a:r>
            <a:r>
              <a:rPr lang="en-US" sz="1750" dirty="0" err="1">
                <a:latin typeface="+mj-lt"/>
              </a:rPr>
              <a:t>delay.h</a:t>
            </a:r>
            <a:r>
              <a:rPr lang="en-US" sz="1750" dirty="0">
                <a:latin typeface="+mj-lt"/>
              </a:rPr>
              <a:t>”</a:t>
            </a:r>
          </a:p>
          <a:p>
            <a:pPr>
              <a:tabLst>
                <a:tab pos="461963" algn="l"/>
                <a:tab pos="914400" algn="l"/>
                <a:tab pos="1376363" algn="l"/>
              </a:tabLst>
              <a:defRPr/>
            </a:pPr>
            <a:r>
              <a:rPr lang="en-US" sz="1750" dirty="0">
                <a:latin typeface="+mj-lt"/>
              </a:rPr>
              <a:t>#include 	“c:\cwHCS12\include\</a:t>
            </a:r>
            <a:r>
              <a:rPr lang="en-US" sz="1750" dirty="0" err="1">
                <a:latin typeface="+mj-lt"/>
              </a:rPr>
              <a:t>convert.h</a:t>
            </a:r>
            <a:r>
              <a:rPr lang="en-US" sz="1750" dirty="0">
                <a:latin typeface="+mj-lt"/>
              </a:rPr>
              <a:t>”</a:t>
            </a:r>
          </a:p>
          <a:p>
            <a:pPr>
              <a:tabLst>
                <a:tab pos="461963" algn="l"/>
                <a:tab pos="914400" algn="l"/>
                <a:tab pos="1376363" algn="l"/>
              </a:tabLst>
              <a:defRPr/>
            </a:pPr>
            <a:r>
              <a:rPr lang="en-US" sz="1750" dirty="0">
                <a:latin typeface="+mj-lt"/>
              </a:rPr>
              <a:t>#include 	“c:\cwHCS12\include\lcd_util_dragon12.h”</a:t>
            </a:r>
          </a:p>
          <a:p>
            <a:pPr>
              <a:tabLst>
                <a:tab pos="461963" algn="l"/>
                <a:tab pos="914400" algn="l"/>
                <a:tab pos="1376363" algn="l"/>
              </a:tabLst>
              <a:defRPr/>
            </a:pPr>
            <a:r>
              <a:rPr lang="en-US" sz="1750" dirty="0">
                <a:latin typeface="+mj-lt"/>
              </a:rPr>
              <a:t>void openAD0(void);</a:t>
            </a:r>
          </a:p>
          <a:p>
            <a:pPr>
              <a:tabLst>
                <a:tab pos="461963" algn="l"/>
                <a:tab pos="914400" algn="l"/>
                <a:tab pos="1376363" algn="l"/>
              </a:tabLst>
              <a:defRPr/>
            </a:pPr>
            <a:r>
              <a:rPr lang="en-US" sz="1750" dirty="0">
                <a:latin typeface="+mj-lt"/>
              </a:rPr>
              <a:t>char </a:t>
            </a:r>
            <a:r>
              <a:rPr lang="en-US" sz="1750" dirty="0" err="1">
                <a:latin typeface="+mj-lt"/>
              </a:rPr>
              <a:t>buf</a:t>
            </a:r>
            <a:r>
              <a:rPr lang="en-US" sz="1750" dirty="0">
                <a:latin typeface="+mj-lt"/>
              </a:rPr>
              <a:t>[10];</a:t>
            </a:r>
          </a:p>
          <a:p>
            <a:pPr>
              <a:tabLst>
                <a:tab pos="461963" algn="l"/>
                <a:tab pos="914400" algn="l"/>
                <a:tab pos="1376363" algn="l"/>
              </a:tabLst>
              <a:defRPr/>
            </a:pPr>
            <a:r>
              <a:rPr lang="en-US" sz="1750" dirty="0">
                <a:latin typeface="+mj-lt"/>
              </a:rPr>
              <a:t>char *msg1 = "humidity = ";</a:t>
            </a:r>
          </a:p>
          <a:p>
            <a:pPr>
              <a:tabLst>
                <a:tab pos="461963" algn="l"/>
                <a:tab pos="914400" algn="l"/>
                <a:tab pos="1376363" algn="l"/>
              </a:tabLst>
              <a:defRPr/>
            </a:pPr>
            <a:r>
              <a:rPr lang="en-US" sz="1750" dirty="0">
                <a:latin typeface="+mj-lt"/>
              </a:rPr>
              <a:t>char *blanks = "                ";</a:t>
            </a:r>
          </a:p>
          <a:p>
            <a:pPr>
              <a:tabLst>
                <a:tab pos="461963" algn="l"/>
                <a:tab pos="914400" algn="l"/>
                <a:tab pos="1376363" algn="l"/>
              </a:tabLst>
              <a:defRPr/>
            </a:pPr>
            <a:r>
              <a:rPr lang="en-US" sz="1750" dirty="0">
                <a:latin typeface="+mj-lt"/>
              </a:rPr>
              <a:t>void main (void)</a:t>
            </a:r>
          </a:p>
          <a:p>
            <a:pPr>
              <a:tabLst>
                <a:tab pos="461963" algn="l"/>
                <a:tab pos="914400" algn="l"/>
                <a:tab pos="1376363" algn="l"/>
              </a:tabLst>
              <a:defRPr/>
            </a:pPr>
            <a:r>
              <a:rPr lang="en-US" sz="1750" dirty="0">
                <a:latin typeface="+mj-lt"/>
              </a:rPr>
              <a:t>{</a:t>
            </a:r>
          </a:p>
          <a:p>
            <a:pPr>
              <a:tabLst>
                <a:tab pos="461963" algn="l"/>
                <a:tab pos="914400" algn="l"/>
                <a:tab pos="1376363" algn="l"/>
              </a:tabLst>
              <a:defRPr/>
            </a:pPr>
            <a:r>
              <a:rPr lang="en-US" sz="1750" dirty="0">
                <a:latin typeface="+mj-lt"/>
              </a:rPr>
              <a:t>     	unsigned </a:t>
            </a:r>
            <a:r>
              <a:rPr lang="en-US" sz="1750" dirty="0" err="1">
                <a:latin typeface="+mj-lt"/>
              </a:rPr>
              <a:t>int</a:t>
            </a:r>
            <a:r>
              <a:rPr lang="en-US" sz="1750" dirty="0">
                <a:latin typeface="+mj-lt"/>
              </a:rPr>
              <a:t> </a:t>
            </a:r>
            <a:r>
              <a:rPr lang="en-US" sz="1750" dirty="0" err="1">
                <a:latin typeface="+mj-lt"/>
              </a:rPr>
              <a:t>quo,rem,frem</a:t>
            </a:r>
            <a:r>
              <a:rPr lang="en-US" sz="1750" dirty="0">
                <a:latin typeface="+mj-lt"/>
              </a:rPr>
              <a:t>;</a:t>
            </a:r>
          </a:p>
          <a:p>
            <a:pPr>
              <a:tabLst>
                <a:tab pos="461963" algn="l"/>
                <a:tab pos="914400" algn="l"/>
                <a:tab pos="1376363" algn="l"/>
              </a:tabLst>
              <a:defRPr/>
            </a:pPr>
            <a:r>
              <a:rPr lang="en-US" sz="1750" dirty="0">
                <a:latin typeface="+mj-lt"/>
              </a:rPr>
              <a:t>      	long temp;</a:t>
            </a:r>
          </a:p>
          <a:p>
            <a:pPr>
              <a:tabLst>
                <a:tab pos="461963" algn="l"/>
                <a:tab pos="914400" algn="l"/>
                <a:tab pos="1376363" algn="l"/>
              </a:tabLst>
              <a:defRPr/>
            </a:pPr>
            <a:r>
              <a:rPr lang="en-US" sz="1750" dirty="0">
                <a:latin typeface="+mj-lt"/>
              </a:rPr>
              <a:t>     	char *</a:t>
            </a:r>
            <a:r>
              <a:rPr lang="en-US" sz="1750" dirty="0" err="1">
                <a:latin typeface="+mj-lt"/>
              </a:rPr>
              <a:t>ptr,fdigit</a:t>
            </a:r>
            <a:r>
              <a:rPr lang="en-US" sz="1750" dirty="0">
                <a:latin typeface="+mj-lt"/>
              </a:rPr>
              <a:t>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6"/>
          <p:cNvSpPr txBox="1">
            <a:spLocks noChangeArrowheads="1"/>
          </p:cNvSpPr>
          <p:nvPr/>
        </p:nvSpPr>
        <p:spPr bwMode="auto">
          <a:xfrm>
            <a:off x="809625" y="399192"/>
            <a:ext cx="7876259" cy="60170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973388" algn="l"/>
              </a:tabLst>
              <a:defRPr/>
            </a:pPr>
            <a:r>
              <a:rPr lang="en-US" sz="1750" dirty="0">
                <a:latin typeface="+mj-lt"/>
              </a:rPr>
              <a:t> 	delayby100ms(2);  	// wait for LCD kit to self initialize 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973388" algn="l"/>
              </a:tabLst>
              <a:defRPr/>
            </a:pPr>
            <a:r>
              <a:rPr lang="en-US" sz="1750" dirty="0">
                <a:latin typeface="+mj-lt"/>
              </a:rPr>
              <a:t>     	</a:t>
            </a:r>
            <a:r>
              <a:rPr lang="en-US" sz="1750" dirty="0" err="1">
                <a:latin typeface="+mj-lt"/>
              </a:rPr>
              <a:t>openlcd</a:t>
            </a:r>
            <a:r>
              <a:rPr lang="en-US" sz="1750" dirty="0">
                <a:latin typeface="+mj-lt"/>
              </a:rPr>
              <a:t>();        	</a:t>
            </a:r>
            <a:r>
              <a:rPr lang="en-US" sz="1750" dirty="0" smtClean="0">
                <a:latin typeface="+mj-lt"/>
              </a:rPr>
              <a:t>// </a:t>
            </a:r>
            <a:r>
              <a:rPr lang="en-US" sz="1750" dirty="0">
                <a:latin typeface="+mj-lt"/>
              </a:rPr>
              <a:t>configure LCD kit 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973388" algn="l"/>
              </a:tabLst>
              <a:defRPr/>
            </a:pPr>
            <a:r>
              <a:rPr lang="en-US" sz="1750" dirty="0">
                <a:latin typeface="+mj-lt"/>
              </a:rPr>
              <a:t>     	openAD0();        	// configure AD0 module 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973388" algn="l"/>
              </a:tabLst>
              <a:defRPr/>
            </a:pPr>
            <a:r>
              <a:rPr lang="en-US" sz="1750" dirty="0">
                <a:latin typeface="+mj-lt"/>
              </a:rPr>
              <a:t>     	cmd2lcd(0x80);    	// set cursor to upper left corner 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973388" algn="l"/>
              </a:tabLst>
              <a:defRPr/>
            </a:pPr>
            <a:r>
              <a:rPr lang="en-US" sz="1750" dirty="0">
                <a:latin typeface="+mj-lt"/>
              </a:rPr>
              <a:t>     	puts2lcd(msg1);   	// output the message "humidity = " 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973388" algn="l"/>
              </a:tabLst>
              <a:defRPr/>
            </a:pPr>
            <a:r>
              <a:rPr lang="en-US" sz="1750" dirty="0">
                <a:latin typeface="+mj-lt"/>
              </a:rPr>
              <a:t>     	while(1) {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973388" algn="l"/>
              </a:tabLst>
              <a:defRPr/>
            </a:pPr>
            <a:r>
              <a:rPr lang="en-US" sz="1750" dirty="0">
                <a:latin typeface="+mj-lt"/>
              </a:rPr>
              <a:t>     		</a:t>
            </a:r>
            <a:r>
              <a:rPr lang="en-US" sz="1750" dirty="0">
                <a:solidFill>
                  <a:srgbClr val="0070C0"/>
                </a:solidFill>
                <a:latin typeface="+mj-lt"/>
              </a:rPr>
              <a:t>ATD0CTL5 = 0x87; 	// start a conversion with result right justified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973388" algn="l"/>
              </a:tabLst>
              <a:defRPr/>
            </a:pPr>
            <a:r>
              <a:rPr lang="en-US" sz="1750" dirty="0">
                <a:solidFill>
                  <a:srgbClr val="0070C0"/>
                </a:solidFill>
                <a:latin typeface="+mj-lt"/>
              </a:rPr>
              <a:t>          	while(!(ATD0STAT0&amp;SCF));    // wait until conversion is done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973388" algn="l"/>
              </a:tabLst>
              <a:defRPr/>
            </a:pPr>
            <a:r>
              <a:rPr lang="en-US" sz="1750" dirty="0">
                <a:latin typeface="+mj-lt"/>
              </a:rPr>
              <a:t>          	temp = (long)ATD0DR0 * 100; // force compiler to use 32-bit to represent 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973388" algn="l"/>
              </a:tabLst>
              <a:defRPr/>
            </a:pPr>
            <a:r>
              <a:rPr lang="en-US" sz="1750" dirty="0">
                <a:latin typeface="+mj-lt"/>
              </a:rPr>
              <a:t>					// the product 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973388" algn="l"/>
              </a:tabLst>
              <a:defRPr/>
            </a:pPr>
            <a:r>
              <a:rPr lang="en-US" sz="1750" dirty="0">
                <a:latin typeface="+mj-lt"/>
              </a:rPr>
              <a:t>        	</a:t>
            </a:r>
            <a:r>
              <a:rPr lang="en-US" sz="1750" dirty="0" smtClean="0">
                <a:latin typeface="+mj-lt"/>
              </a:rPr>
              <a:t>quo </a:t>
            </a:r>
            <a:r>
              <a:rPr lang="en-US" sz="1750" dirty="0">
                <a:latin typeface="+mj-lt"/>
              </a:rPr>
              <a:t>= temp / 1023; 	// integer part of temperature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973388" algn="l"/>
              </a:tabLst>
              <a:defRPr/>
            </a:pPr>
            <a:r>
              <a:rPr lang="en-US" sz="1750" dirty="0">
                <a:latin typeface="+mj-lt"/>
              </a:rPr>
              <a:t>        	</a:t>
            </a:r>
            <a:r>
              <a:rPr lang="en-US" sz="1750" dirty="0" smtClean="0">
                <a:latin typeface="+mj-lt"/>
              </a:rPr>
              <a:t>rem </a:t>
            </a:r>
            <a:r>
              <a:rPr lang="en-US" sz="1750" dirty="0">
                <a:latin typeface="+mj-lt"/>
              </a:rPr>
              <a:t>= temp % 1023;    	// remainder part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973388" algn="l"/>
              </a:tabLst>
              <a:defRPr/>
            </a:pPr>
            <a:r>
              <a:rPr lang="en-US" sz="1750" dirty="0">
                <a:latin typeface="+mj-lt"/>
              </a:rPr>
              <a:t>        	</a:t>
            </a:r>
            <a:r>
              <a:rPr lang="en-US" sz="1750" dirty="0" smtClean="0">
                <a:latin typeface="+mj-lt"/>
              </a:rPr>
              <a:t>if </a:t>
            </a:r>
            <a:r>
              <a:rPr lang="en-US" sz="1750" dirty="0">
                <a:latin typeface="+mj-lt"/>
              </a:rPr>
              <a:t>(quo == 100)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973388" algn="l"/>
              </a:tabLst>
              <a:defRPr/>
            </a:pPr>
            <a:r>
              <a:rPr lang="en-US" sz="1750" dirty="0">
                <a:latin typeface="+mj-lt"/>
              </a:rPr>
              <a:t>             		 </a:t>
            </a:r>
            <a:r>
              <a:rPr lang="en-US" sz="1750" dirty="0" err="1">
                <a:latin typeface="+mj-lt"/>
              </a:rPr>
              <a:t>rem</a:t>
            </a:r>
            <a:r>
              <a:rPr lang="en-US" sz="1750" dirty="0">
                <a:latin typeface="+mj-lt"/>
              </a:rPr>
              <a:t> = 0;          	// force highest humidity to 100% only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973388" algn="l"/>
              </a:tabLst>
              <a:defRPr/>
            </a:pPr>
            <a:r>
              <a:rPr lang="en-US" sz="1750" dirty="0">
                <a:latin typeface="+mj-lt"/>
              </a:rPr>
              <a:t>       		</a:t>
            </a:r>
            <a:r>
              <a:rPr lang="en-US" sz="1750" dirty="0" err="1">
                <a:latin typeface="+mj-lt"/>
              </a:rPr>
              <a:t>fdigit</a:t>
            </a:r>
            <a:r>
              <a:rPr lang="en-US" sz="1750" dirty="0">
                <a:latin typeface="+mj-lt"/>
              </a:rPr>
              <a:t> = (</a:t>
            </a:r>
            <a:r>
              <a:rPr lang="en-US" sz="1750" dirty="0" err="1">
                <a:latin typeface="+mj-lt"/>
              </a:rPr>
              <a:t>rem</a:t>
            </a:r>
            <a:r>
              <a:rPr lang="en-US" sz="1750" dirty="0">
                <a:latin typeface="+mj-lt"/>
              </a:rPr>
              <a:t> * 10) / 1023; 	// compute the fractional digit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973388" algn="l"/>
              </a:tabLst>
              <a:defRPr/>
            </a:pPr>
            <a:r>
              <a:rPr lang="en-US" sz="1750" dirty="0">
                <a:latin typeface="+mj-lt"/>
              </a:rPr>
              <a:t>        	</a:t>
            </a:r>
            <a:r>
              <a:rPr lang="en-US" sz="1750" dirty="0" err="1" smtClean="0">
                <a:latin typeface="+mj-lt"/>
              </a:rPr>
              <a:t>frem</a:t>
            </a:r>
            <a:r>
              <a:rPr lang="en-US" sz="1750" dirty="0" smtClean="0">
                <a:latin typeface="+mj-lt"/>
              </a:rPr>
              <a:t> </a:t>
            </a:r>
            <a:r>
              <a:rPr lang="en-US" sz="1750" dirty="0">
                <a:latin typeface="+mj-lt"/>
              </a:rPr>
              <a:t>= (rem * 10) % 1023;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973388" algn="l"/>
              </a:tabLst>
              <a:defRPr/>
            </a:pPr>
            <a:r>
              <a:rPr lang="en-US" sz="1750" dirty="0">
                <a:latin typeface="+mj-lt"/>
              </a:rPr>
              <a:t>        	</a:t>
            </a:r>
            <a:r>
              <a:rPr lang="en-US" sz="1750" dirty="0" smtClean="0">
                <a:latin typeface="+mj-lt"/>
              </a:rPr>
              <a:t>if </a:t>
            </a:r>
            <a:r>
              <a:rPr lang="en-US" sz="1750" dirty="0">
                <a:latin typeface="+mj-lt"/>
              </a:rPr>
              <a:t>(</a:t>
            </a:r>
            <a:r>
              <a:rPr lang="en-US" sz="1750" dirty="0" err="1">
                <a:latin typeface="+mj-lt"/>
              </a:rPr>
              <a:t>frem</a:t>
            </a:r>
            <a:r>
              <a:rPr lang="en-US" sz="1750" dirty="0">
                <a:latin typeface="+mj-lt"/>
              </a:rPr>
              <a:t> &gt; 511)          	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973388" algn="l"/>
              </a:tabLst>
              <a:defRPr/>
            </a:pPr>
            <a:r>
              <a:rPr lang="en-US" sz="1750" dirty="0">
                <a:latin typeface="+mj-lt"/>
              </a:rPr>
              <a:t>			</a:t>
            </a:r>
            <a:r>
              <a:rPr lang="en-US" sz="1750" dirty="0" err="1">
                <a:latin typeface="+mj-lt"/>
              </a:rPr>
              <a:t>fdigit</a:t>
            </a:r>
            <a:r>
              <a:rPr lang="en-US" sz="1750" dirty="0">
                <a:latin typeface="+mj-lt"/>
              </a:rPr>
              <a:t> ++;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973388" algn="l"/>
              </a:tabLst>
              <a:defRPr/>
            </a:pPr>
            <a:r>
              <a:rPr lang="en-US" sz="1750" dirty="0">
                <a:latin typeface="+mj-lt"/>
              </a:rPr>
              <a:t>          	if (</a:t>
            </a:r>
            <a:r>
              <a:rPr lang="en-US" sz="1750" dirty="0" err="1">
                <a:latin typeface="+mj-lt"/>
              </a:rPr>
              <a:t>fdigit</a:t>
            </a:r>
            <a:r>
              <a:rPr lang="en-US" sz="1750" dirty="0">
                <a:latin typeface="+mj-lt"/>
              </a:rPr>
              <a:t> == 10) { 	// round off the fraction digit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973388" algn="l"/>
              </a:tabLst>
              <a:defRPr/>
            </a:pPr>
            <a:r>
              <a:rPr lang="en-US" sz="1750" dirty="0">
                <a:latin typeface="+mj-lt"/>
              </a:rPr>
              <a:t>          		</a:t>
            </a:r>
            <a:r>
              <a:rPr lang="en-US" sz="1750" dirty="0" err="1">
                <a:latin typeface="+mj-lt"/>
              </a:rPr>
              <a:t>fdigit</a:t>
            </a:r>
            <a:r>
              <a:rPr lang="en-US" sz="1750" dirty="0">
                <a:latin typeface="+mj-lt"/>
              </a:rPr>
              <a:t> = 0;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973388" algn="l"/>
              </a:tabLst>
              <a:defRPr/>
            </a:pPr>
            <a:r>
              <a:rPr lang="en-US" sz="1750" dirty="0">
                <a:latin typeface="+mj-lt"/>
              </a:rPr>
              <a:t>          		quo ++;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973388" algn="l"/>
              </a:tabLst>
              <a:defRPr/>
            </a:pPr>
            <a:r>
              <a:rPr lang="en-US" sz="1750" dirty="0">
                <a:latin typeface="+mj-lt"/>
              </a:rPr>
              <a:t>          	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7"/>
          <p:cNvSpPr txBox="1">
            <a:spLocks noChangeArrowheads="1"/>
          </p:cNvSpPr>
          <p:nvPr/>
        </p:nvSpPr>
        <p:spPr bwMode="auto">
          <a:xfrm>
            <a:off x="656980" y="1428383"/>
            <a:ext cx="7924313" cy="14773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An n-bit A/D converter has 2</a:t>
            </a:r>
            <a:r>
              <a:rPr lang="en-US" sz="1800" baseline="300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 possible output code values.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output characteristic of an n-bit A/D ideal converter is shown in Figure 12.3.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The area above and below the dotted line is called quantization error.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Using n-bit to represent A/D conversion has an average error of 2</a:t>
            </a:r>
            <a:r>
              <a:rPr lang="en-US" sz="1800" baseline="30000" dirty="0">
                <a:latin typeface="+mj-lt"/>
              </a:rPr>
              <a:t>n+1</a:t>
            </a:r>
            <a:r>
              <a:rPr lang="en-US" sz="1800" dirty="0">
                <a:latin typeface="+mj-lt"/>
              </a:rPr>
              <a:t>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A real A/D converter output may have nonlinearity and non-monotonicity errors.</a:t>
            </a:r>
          </a:p>
        </p:txBody>
      </p:sp>
      <p:sp>
        <p:nvSpPr>
          <p:cNvPr id="3076" name="Rectangle 19"/>
          <p:cNvSpPr>
            <a:spLocks noChangeArrowheads="1"/>
          </p:cNvSpPr>
          <p:nvPr/>
        </p:nvSpPr>
        <p:spPr bwMode="auto">
          <a:xfrm>
            <a:off x="0" y="0"/>
            <a:ext cx="184150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graphicFrame>
        <p:nvGraphicFramePr>
          <p:cNvPr id="307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701795"/>
              </p:ext>
            </p:extLst>
          </p:nvPr>
        </p:nvGraphicFramePr>
        <p:xfrm>
          <a:off x="3694968" y="2724810"/>
          <a:ext cx="4886325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Visio" r:id="rId4" imgW="4025160" imgH="3502440" progId="Visio.Drawing.11">
                  <p:embed/>
                </p:oleObj>
              </mc:Choice>
              <mc:Fallback>
                <p:oleObj name="Visio" r:id="rId4" imgW="4025160" imgH="3502440" progId="Visio.Drawing.11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968" y="2724810"/>
                        <a:ext cx="4886325" cy="396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60425" y="378747"/>
            <a:ext cx="521072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Analog Voltage and Digital Code Characteristic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5"/>
          <p:cNvSpPr txBox="1">
            <a:spLocks noChangeArrowheads="1"/>
          </p:cNvSpPr>
          <p:nvPr/>
        </p:nvSpPr>
        <p:spPr bwMode="auto">
          <a:xfrm>
            <a:off x="776288" y="131943"/>
            <a:ext cx="7811113" cy="628633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513013" algn="l"/>
                <a:tab pos="3084513" algn="l"/>
              </a:tabLst>
              <a:defRPr/>
            </a:pPr>
            <a:r>
              <a:rPr lang="en-US" sz="1750" dirty="0">
                <a:latin typeface="+mj-lt"/>
              </a:rPr>
              <a:t> 		</a:t>
            </a:r>
            <a:r>
              <a:rPr lang="en-US" sz="1750" dirty="0" err="1">
                <a:latin typeface="+mj-lt"/>
              </a:rPr>
              <a:t>ptr</a:t>
            </a:r>
            <a:r>
              <a:rPr lang="en-US" sz="1750" dirty="0">
                <a:latin typeface="+mj-lt"/>
              </a:rPr>
              <a:t> = &amp;</a:t>
            </a:r>
            <a:r>
              <a:rPr lang="en-US" sz="1750" dirty="0" err="1">
                <a:latin typeface="+mj-lt"/>
              </a:rPr>
              <a:t>buf</a:t>
            </a:r>
            <a:r>
              <a:rPr lang="en-US" sz="1750" dirty="0">
                <a:latin typeface="+mj-lt"/>
              </a:rPr>
              <a:t>[0];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513013" algn="l"/>
                <a:tab pos="3084513" algn="l"/>
              </a:tabLst>
              <a:defRPr/>
            </a:pPr>
            <a:r>
              <a:rPr lang="en-US" sz="1750" dirty="0">
                <a:latin typeface="+mj-lt"/>
              </a:rPr>
              <a:t>        		int2alpha(</a:t>
            </a:r>
            <a:r>
              <a:rPr lang="en-US" sz="1750" dirty="0" err="1">
                <a:latin typeface="+mj-lt"/>
              </a:rPr>
              <a:t>quo,ptr</a:t>
            </a:r>
            <a:r>
              <a:rPr lang="en-US" sz="1750" dirty="0">
                <a:latin typeface="+mj-lt"/>
              </a:rPr>
              <a:t>);	// convert the integer part to ASCII string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513013" algn="l"/>
                <a:tab pos="3084513" algn="l"/>
              </a:tabLst>
              <a:defRPr/>
            </a:pPr>
            <a:r>
              <a:rPr lang="en-US" sz="1750" dirty="0">
                <a:latin typeface="+mj-lt"/>
              </a:rPr>
              <a:t>        		</a:t>
            </a:r>
            <a:r>
              <a:rPr lang="en-US" sz="1750" dirty="0" err="1">
                <a:latin typeface="+mj-lt"/>
              </a:rPr>
              <a:t>ptr</a:t>
            </a:r>
            <a:r>
              <a:rPr lang="en-US" sz="1750" dirty="0">
                <a:latin typeface="+mj-lt"/>
              </a:rPr>
              <a:t> = &amp;</a:t>
            </a:r>
            <a:r>
              <a:rPr lang="en-US" sz="1750" dirty="0" err="1">
                <a:latin typeface="+mj-lt"/>
              </a:rPr>
              <a:t>buf</a:t>
            </a:r>
            <a:r>
              <a:rPr lang="en-US" sz="1750" dirty="0">
                <a:latin typeface="+mj-lt"/>
              </a:rPr>
              <a:t>[0];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513013" algn="l"/>
                <a:tab pos="3084513" algn="l"/>
              </a:tabLst>
              <a:defRPr/>
            </a:pPr>
            <a:r>
              <a:rPr lang="en-US" sz="1750" dirty="0">
                <a:latin typeface="+mj-lt"/>
              </a:rPr>
              <a:t>        		while(*</a:t>
            </a:r>
            <a:r>
              <a:rPr lang="en-US" sz="1750" dirty="0" err="1">
                <a:latin typeface="+mj-lt"/>
              </a:rPr>
              <a:t>ptr</a:t>
            </a:r>
            <a:r>
              <a:rPr lang="en-US" sz="1750" dirty="0">
                <a:latin typeface="+mj-lt"/>
              </a:rPr>
              <a:t>)           		// find the end of the integer string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513013" algn="l"/>
                <a:tab pos="3084513" algn="l"/>
              </a:tabLst>
              <a:defRPr/>
            </a:pPr>
            <a:r>
              <a:rPr lang="en-US" sz="1750" dirty="0">
                <a:latin typeface="+mj-lt"/>
              </a:rPr>
              <a:t>          		</a:t>
            </a:r>
            <a:r>
              <a:rPr lang="en-US" sz="1750" dirty="0" smtClean="0">
                <a:latin typeface="+mj-lt"/>
              </a:rPr>
              <a:t>	</a:t>
            </a:r>
            <a:r>
              <a:rPr lang="en-US" sz="1750" dirty="0" err="1" smtClean="0">
                <a:latin typeface="+mj-lt"/>
              </a:rPr>
              <a:t>ptr</a:t>
            </a:r>
            <a:r>
              <a:rPr lang="en-US" sz="1750" dirty="0">
                <a:latin typeface="+mj-lt"/>
              </a:rPr>
              <a:t>++;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513013" algn="l"/>
                <a:tab pos="3084513" algn="l"/>
              </a:tabLst>
              <a:defRPr/>
            </a:pPr>
            <a:r>
              <a:rPr lang="en-US" sz="1750" dirty="0">
                <a:latin typeface="+mj-lt"/>
              </a:rPr>
              <a:t>        		*</a:t>
            </a:r>
            <a:r>
              <a:rPr lang="en-US" sz="1750" dirty="0" err="1">
                <a:latin typeface="+mj-lt"/>
              </a:rPr>
              <a:t>ptr</a:t>
            </a:r>
            <a:r>
              <a:rPr lang="en-US" sz="1750" dirty="0">
                <a:latin typeface="+mj-lt"/>
              </a:rPr>
              <a:t>++ = '.';		// decimal point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513013" algn="l"/>
                <a:tab pos="3084513" algn="l"/>
              </a:tabLst>
              <a:defRPr/>
            </a:pPr>
            <a:r>
              <a:rPr lang="en-US" sz="1750" dirty="0">
                <a:latin typeface="+mj-lt"/>
              </a:rPr>
              <a:t>        		*</a:t>
            </a:r>
            <a:r>
              <a:rPr lang="en-US" sz="1750" dirty="0" err="1">
                <a:latin typeface="+mj-lt"/>
              </a:rPr>
              <a:t>ptr</a:t>
            </a:r>
            <a:r>
              <a:rPr lang="en-US" sz="1750" dirty="0">
                <a:latin typeface="+mj-lt"/>
              </a:rPr>
              <a:t>++ = </a:t>
            </a:r>
            <a:r>
              <a:rPr lang="en-US" sz="1750" dirty="0" err="1">
                <a:latin typeface="+mj-lt"/>
              </a:rPr>
              <a:t>fdigit</a:t>
            </a:r>
            <a:r>
              <a:rPr lang="en-US" sz="1750" dirty="0">
                <a:latin typeface="+mj-lt"/>
              </a:rPr>
              <a:t> + 0x30;	// fractional digit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513013" algn="l"/>
                <a:tab pos="3084513" algn="l"/>
              </a:tabLst>
              <a:defRPr/>
            </a:pPr>
            <a:r>
              <a:rPr lang="en-US" sz="1750" dirty="0">
                <a:latin typeface="+mj-lt"/>
              </a:rPr>
              <a:t>        		*</a:t>
            </a:r>
            <a:r>
              <a:rPr lang="en-US" sz="1750" dirty="0" err="1">
                <a:latin typeface="+mj-lt"/>
              </a:rPr>
              <a:t>ptr</a:t>
            </a:r>
            <a:r>
              <a:rPr lang="en-US" sz="1750" dirty="0">
                <a:latin typeface="+mj-lt"/>
              </a:rPr>
              <a:t>++ = '%';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513013" algn="l"/>
                <a:tab pos="3084513" algn="l"/>
              </a:tabLst>
              <a:defRPr/>
            </a:pPr>
            <a:r>
              <a:rPr lang="en-US" sz="1750" dirty="0">
                <a:latin typeface="+mj-lt"/>
              </a:rPr>
              <a:t>        		*</a:t>
            </a:r>
            <a:r>
              <a:rPr lang="en-US" sz="1750" dirty="0" err="1">
                <a:latin typeface="+mj-lt"/>
              </a:rPr>
              <a:t>ptr</a:t>
            </a:r>
            <a:r>
              <a:rPr lang="en-US" sz="1750" dirty="0">
                <a:latin typeface="+mj-lt"/>
              </a:rPr>
              <a:t> = 0;      		// terminate the humidity string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513013" algn="l"/>
                <a:tab pos="3084513" algn="l"/>
              </a:tabLst>
              <a:defRPr/>
            </a:pPr>
            <a:r>
              <a:rPr lang="en-US" sz="1750" dirty="0">
                <a:latin typeface="+mj-lt"/>
              </a:rPr>
              <a:t>        		</a:t>
            </a:r>
            <a:r>
              <a:rPr lang="en-US" sz="1750" dirty="0">
                <a:solidFill>
                  <a:srgbClr val="009900"/>
                </a:solidFill>
                <a:latin typeface="+mj-lt"/>
              </a:rPr>
              <a:t>cmd2lcd(0xC0);  		// move cursor to 2nd row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513013" algn="l"/>
                <a:tab pos="3084513" algn="l"/>
              </a:tabLst>
              <a:defRPr/>
            </a:pPr>
            <a:r>
              <a:rPr lang="en-US" sz="1750" dirty="0">
                <a:solidFill>
                  <a:srgbClr val="009900"/>
                </a:solidFill>
                <a:latin typeface="+mj-lt"/>
              </a:rPr>
              <a:t>        		puts2lcd(blanks); 		// clear the 2nd row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513013" algn="l"/>
                <a:tab pos="3084513" algn="l"/>
              </a:tabLst>
              <a:defRPr/>
            </a:pPr>
            <a:r>
              <a:rPr lang="en-US" sz="1750" dirty="0">
                <a:solidFill>
                  <a:srgbClr val="009900"/>
                </a:solidFill>
                <a:latin typeface="+mj-lt"/>
              </a:rPr>
              <a:t>        		cmd2lcd(0xC5);  		// set cursor to column 5 row 2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513013" algn="l"/>
                <a:tab pos="3084513" algn="l"/>
              </a:tabLst>
              <a:defRPr/>
            </a:pPr>
            <a:r>
              <a:rPr lang="en-US" sz="1750" dirty="0">
                <a:solidFill>
                  <a:srgbClr val="009900"/>
                </a:solidFill>
                <a:latin typeface="+mj-lt"/>
              </a:rPr>
              <a:t>        		puts2lcd(&amp;</a:t>
            </a:r>
            <a:r>
              <a:rPr lang="en-US" sz="1750" dirty="0" err="1">
                <a:solidFill>
                  <a:srgbClr val="009900"/>
                </a:solidFill>
                <a:latin typeface="+mj-lt"/>
              </a:rPr>
              <a:t>buf</a:t>
            </a:r>
            <a:r>
              <a:rPr lang="en-US" sz="1750" dirty="0">
                <a:solidFill>
                  <a:srgbClr val="009900"/>
                </a:solidFill>
                <a:latin typeface="+mj-lt"/>
              </a:rPr>
              <a:t>[0]); 	// output the humidity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513013" algn="l"/>
                <a:tab pos="3084513" algn="l"/>
              </a:tabLst>
              <a:defRPr/>
            </a:pPr>
            <a:r>
              <a:rPr lang="en-US" sz="1750" dirty="0">
                <a:solidFill>
                  <a:srgbClr val="009900"/>
                </a:solidFill>
                <a:latin typeface="+mj-lt"/>
              </a:rPr>
              <a:t>        		delayby100ms(2); 	// wait for 0.2 seconds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513013" algn="l"/>
                <a:tab pos="3084513" algn="l"/>
              </a:tabLst>
              <a:defRPr/>
            </a:pPr>
            <a:r>
              <a:rPr lang="en-US" sz="1750" dirty="0">
                <a:latin typeface="+mj-lt"/>
              </a:rPr>
              <a:t>     	}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513013" algn="l"/>
                <a:tab pos="3084513" algn="l"/>
              </a:tabLst>
              <a:defRPr/>
            </a:pPr>
            <a:r>
              <a:rPr lang="en-US" sz="1750" dirty="0">
                <a:latin typeface="+mj-lt"/>
              </a:rPr>
              <a:t>}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513013" algn="l"/>
                <a:tab pos="3084513" algn="l"/>
              </a:tabLst>
              <a:defRPr/>
            </a:pPr>
            <a:r>
              <a:rPr lang="en-US" sz="1750" dirty="0">
                <a:solidFill>
                  <a:srgbClr val="FF0000"/>
                </a:solidFill>
                <a:latin typeface="+mj-lt"/>
              </a:rPr>
              <a:t>void openAD0(void)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513013" algn="l"/>
                <a:tab pos="3084513" algn="l"/>
              </a:tabLst>
              <a:defRPr/>
            </a:pPr>
            <a:r>
              <a:rPr lang="en-US" sz="1750" dirty="0">
                <a:solidFill>
                  <a:srgbClr val="FF0000"/>
                </a:solidFill>
                <a:latin typeface="+mj-lt"/>
              </a:rPr>
              <a:t>{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513013" algn="l"/>
                <a:tab pos="3084513" algn="l"/>
              </a:tabLst>
              <a:defRPr/>
            </a:pPr>
            <a:r>
              <a:rPr lang="en-US" sz="1750" dirty="0">
                <a:solidFill>
                  <a:srgbClr val="FF0000"/>
                </a:solidFill>
                <a:latin typeface="+mj-lt"/>
              </a:rPr>
              <a:t>     ATD0CTL2 = 0xE0;     	// enable AD0, fast ATD flag clear, power-down on wait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513013" algn="l"/>
                <a:tab pos="3084513" algn="l"/>
              </a:tabLst>
              <a:defRPr/>
            </a:pPr>
            <a:r>
              <a:rPr lang="en-US" sz="1750" dirty="0">
                <a:solidFill>
                  <a:srgbClr val="FF0000"/>
                </a:solidFill>
                <a:latin typeface="+mj-lt"/>
              </a:rPr>
              <a:t>     ATD0CTL3 = 0x0A;     	// perform one ATD conversion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513013" algn="l"/>
                <a:tab pos="3084513" algn="l"/>
              </a:tabLst>
              <a:defRPr/>
            </a:pPr>
            <a:r>
              <a:rPr lang="en-US" sz="1750" dirty="0">
                <a:solidFill>
                  <a:srgbClr val="FF0000"/>
                </a:solidFill>
                <a:latin typeface="+mj-lt"/>
              </a:rPr>
              <a:t>     ATD0CTL4 = 0x25;     	// </a:t>
            </a:r>
            <a:r>
              <a:rPr lang="en-US" sz="1750" dirty="0" err="1">
                <a:solidFill>
                  <a:srgbClr val="FF0000"/>
                </a:solidFill>
                <a:latin typeface="+mj-lt"/>
              </a:rPr>
              <a:t>prescaler</a:t>
            </a:r>
            <a:r>
              <a:rPr lang="en-US" sz="1750" dirty="0">
                <a:solidFill>
                  <a:srgbClr val="FF0000"/>
                </a:solidFill>
                <a:latin typeface="+mj-lt"/>
              </a:rPr>
              <a:t> set to 12, select 4 cycles sample time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513013" algn="l"/>
                <a:tab pos="3084513" algn="l"/>
              </a:tabLst>
              <a:defRPr/>
            </a:pPr>
            <a:r>
              <a:rPr lang="en-US" sz="1750" dirty="0">
                <a:solidFill>
                  <a:srgbClr val="FF0000"/>
                </a:solidFill>
                <a:latin typeface="+mj-lt"/>
              </a:rPr>
              <a:t>     delayby10us(2);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513013" algn="l"/>
                <a:tab pos="3084513" algn="l"/>
              </a:tabLst>
              <a:defRPr/>
            </a:pPr>
            <a:r>
              <a:rPr lang="en-US" sz="1750" dirty="0">
                <a:solidFill>
                  <a:srgbClr val="FF0000"/>
                </a:solidFill>
                <a:latin typeface="+mj-lt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795338" y="876872"/>
            <a:ext cx="8286820" cy="26161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30188" algn="l"/>
              </a:tabLst>
              <a:defRPr/>
            </a:pPr>
            <a:r>
              <a:rPr lang="en-US" sz="2000" b="1" dirty="0">
                <a:latin typeface="+mj-lt"/>
              </a:rPr>
              <a:t>Measuring the Barometric Pressure</a:t>
            </a:r>
          </a:p>
          <a:p>
            <a:pPr>
              <a:tabLst>
                <a:tab pos="230188" algn="l"/>
              </a:tabLst>
              <a:defRPr/>
            </a:pPr>
            <a:endParaRPr lang="en-US" sz="180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30188" algn="l"/>
              </a:tabLst>
              <a:defRPr/>
            </a:pPr>
            <a:r>
              <a:rPr lang="en-US" sz="1800" dirty="0">
                <a:latin typeface="+mj-lt"/>
              </a:rPr>
              <a:t>	Barometric pressure is the air pressure existing at any point within earth’s atmosphere.</a:t>
            </a:r>
          </a:p>
          <a:p>
            <a:pPr>
              <a:buFont typeface="Wingdings" pitchFamily="2" charset="2"/>
              <a:buChar char="§"/>
              <a:tabLst>
                <a:tab pos="230188" algn="l"/>
              </a:tabLst>
              <a:defRPr/>
            </a:pPr>
            <a:r>
              <a:rPr lang="en-US" sz="1800" dirty="0">
                <a:latin typeface="+mj-lt"/>
              </a:rPr>
              <a:t>	This pressure can be measured as an absolute pressure (with reference to absolute </a:t>
            </a:r>
          </a:p>
          <a:p>
            <a:pPr>
              <a:tabLst>
                <a:tab pos="230188" algn="l"/>
              </a:tabLst>
              <a:defRPr/>
            </a:pPr>
            <a:r>
              <a:rPr lang="en-US" sz="1800" dirty="0">
                <a:latin typeface="+mj-lt"/>
              </a:rPr>
              <a:t>	vacuum) or can be referenced to some other value or scale.</a:t>
            </a:r>
          </a:p>
          <a:p>
            <a:pPr>
              <a:buFont typeface="Wingdings" pitchFamily="2" charset="2"/>
              <a:buChar char="§"/>
              <a:tabLst>
                <a:tab pos="230188" algn="l"/>
              </a:tabLst>
              <a:defRPr/>
            </a:pPr>
            <a:r>
              <a:rPr lang="en-US" sz="1800" dirty="0">
                <a:latin typeface="+mj-lt"/>
              </a:rPr>
              <a:t>	Absolute pressure is used in meteorology and aviation.</a:t>
            </a:r>
          </a:p>
          <a:p>
            <a:pPr>
              <a:buFont typeface="Wingdings" pitchFamily="2" charset="2"/>
              <a:buChar char="§"/>
              <a:tabLst>
                <a:tab pos="230188" algn="l"/>
              </a:tabLst>
              <a:defRPr/>
            </a:pPr>
            <a:r>
              <a:rPr lang="en-US" sz="1800" dirty="0">
                <a:latin typeface="+mj-lt"/>
              </a:rPr>
              <a:t>	Atmosphere pressure is exponentially related to altitude. Once the pressure at certain</a:t>
            </a:r>
          </a:p>
          <a:p>
            <a:pPr>
              <a:tabLst>
                <a:tab pos="230188" algn="l"/>
              </a:tabLst>
              <a:defRPr/>
            </a:pPr>
            <a:r>
              <a:rPr lang="en-US" sz="1800" dirty="0">
                <a:latin typeface="+mj-lt"/>
              </a:rPr>
              <a:t>	point is measured, the pressure at any other point can be computed.</a:t>
            </a:r>
          </a:p>
          <a:p>
            <a:pPr>
              <a:buFont typeface="Wingdings" pitchFamily="2" charset="2"/>
              <a:buChar char="§"/>
              <a:tabLst>
                <a:tab pos="230188" algn="l"/>
              </a:tabLst>
              <a:defRPr/>
            </a:pPr>
            <a:r>
              <a:rPr lang="en-US" sz="1800" dirty="0">
                <a:latin typeface="+mj-lt"/>
              </a:rPr>
              <a:t>	Barometric pressure can be measured in four different units.</a:t>
            </a:r>
          </a:p>
        </p:txBody>
      </p:sp>
      <p:graphicFrame>
        <p:nvGraphicFramePr>
          <p:cNvPr id="296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185056"/>
              </p:ext>
            </p:extLst>
          </p:nvPr>
        </p:nvGraphicFramePr>
        <p:xfrm>
          <a:off x="1543050" y="3697175"/>
          <a:ext cx="5880100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3" name="Visio" r:id="rId4" imgW="4631047" imgH="1513500" progId="Visio.Drawing.11">
                  <p:embed/>
                </p:oleObj>
              </mc:Choice>
              <mc:Fallback>
                <p:oleObj name="Visio" r:id="rId4" imgW="4631047" imgH="1513500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3697175"/>
                        <a:ext cx="5880100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767425" y="633127"/>
            <a:ext cx="8364790" cy="178510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2000" b="1" dirty="0">
                <a:latin typeface="+mj-lt"/>
              </a:rPr>
              <a:t>The </a:t>
            </a:r>
            <a:r>
              <a:rPr lang="en-US" sz="2000" b="1" dirty="0" err="1">
                <a:latin typeface="+mj-lt"/>
              </a:rPr>
              <a:t>SenSym</a:t>
            </a:r>
            <a:r>
              <a:rPr lang="en-US" sz="2000" b="1" dirty="0">
                <a:latin typeface="+mj-lt"/>
              </a:rPr>
              <a:t> ASCX30AN Pressure Sensor</a:t>
            </a:r>
          </a:p>
          <a:p>
            <a:pPr>
              <a:tabLst>
                <a:tab pos="228600" algn="l"/>
              </a:tabLst>
              <a:defRPr/>
            </a:pPr>
            <a:endParaRPr lang="en-US" sz="1800" b="1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-	Is a 0 to 30 </a:t>
            </a:r>
            <a:r>
              <a:rPr lang="en-US" sz="1800" dirty="0" err="1">
                <a:latin typeface="+mj-lt"/>
              </a:rPr>
              <a:t>psia</a:t>
            </a:r>
            <a:r>
              <a:rPr lang="en-US" sz="1800" dirty="0">
                <a:latin typeface="+mj-lt"/>
              </a:rPr>
              <a:t> (psi absolute) pressure </a:t>
            </a:r>
            <a:r>
              <a:rPr lang="en-US" sz="1800" dirty="0" smtClean="0">
                <a:latin typeface="+mj-lt"/>
              </a:rPr>
              <a:t>transducer</a:t>
            </a:r>
            <a:endParaRPr lang="en-US" sz="1800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-	The range of barometric pressure is between 28 to 32 inches mercury (in-Hg) or 13.75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to 15.72 </a:t>
            </a:r>
            <a:r>
              <a:rPr lang="en-US" sz="1800" dirty="0" err="1">
                <a:latin typeface="+mj-lt"/>
              </a:rPr>
              <a:t>psia</a:t>
            </a:r>
            <a:r>
              <a:rPr lang="en-US" sz="1800" dirty="0">
                <a:latin typeface="+mj-lt"/>
              </a:rPr>
              <a:t> or 948 to 1083.8 mbar.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-	The transducer output is about 0.15V/psi, which would translate to 2.06V to 2.36V.</a:t>
            </a:r>
          </a:p>
        </p:txBody>
      </p:sp>
      <p:graphicFrame>
        <p:nvGraphicFramePr>
          <p:cNvPr id="307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893132"/>
              </p:ext>
            </p:extLst>
          </p:nvPr>
        </p:nvGraphicFramePr>
        <p:xfrm>
          <a:off x="2108200" y="2731734"/>
          <a:ext cx="5148263" cy="237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9" name="VISIO" r:id="rId4" imgW="4558320" imgH="2091600" progId="Visio.Drawing.6">
                  <p:embed/>
                </p:oleObj>
              </mc:Choice>
              <mc:Fallback>
                <p:oleObj name="VISIO" r:id="rId4" imgW="4558320" imgH="2091600" progId="Visio.Drawing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2731734"/>
                        <a:ext cx="5148263" cy="237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24666" y="120739"/>
            <a:ext cx="2939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Pounds </a:t>
            </a:r>
            <a:r>
              <a:rPr lang="en-US" b="1" dirty="0"/>
              <a:t>per square inch</a:t>
            </a:r>
            <a:r>
              <a:rPr lang="en-US" dirty="0"/>
              <a:t> </a:t>
            </a:r>
            <a:r>
              <a:rPr lang="en-US" dirty="0" smtClean="0"/>
              <a:t>absolute</a:t>
            </a:r>
          </a:p>
          <a:p>
            <a:r>
              <a:rPr lang="en-US" dirty="0" smtClean="0"/>
              <a:t>1 pound = 0.45 kg</a:t>
            </a:r>
            <a:r>
              <a:rPr lang="en-US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534753"/>
              </p:ext>
            </p:extLst>
          </p:nvPr>
        </p:nvGraphicFramePr>
        <p:xfrm>
          <a:off x="1624085" y="705408"/>
          <a:ext cx="5766321" cy="5684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0" name="Visio" r:id="rId4" imgW="4173798" imgH="4260601" progId="Visio.Drawing.11">
                  <p:embed/>
                </p:oleObj>
              </mc:Choice>
              <mc:Fallback>
                <p:oleObj name="Visio" r:id="rId4" imgW="4173798" imgH="4260601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85" y="705408"/>
                        <a:ext cx="5766321" cy="5684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831850" y="784225"/>
            <a:ext cx="619272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+mj-lt"/>
              </a:rPr>
              <a:t>The Circuit Connection between the ASCX30AN and the HCS12</a:t>
            </a:r>
          </a:p>
        </p:txBody>
      </p:sp>
      <p:graphicFrame>
        <p:nvGraphicFramePr>
          <p:cNvPr id="32770" name="Object 8"/>
          <p:cNvGraphicFramePr>
            <a:graphicFrameLocks noChangeAspect="1"/>
          </p:cNvGraphicFramePr>
          <p:nvPr/>
        </p:nvGraphicFramePr>
        <p:xfrm>
          <a:off x="1593850" y="1179513"/>
          <a:ext cx="5715000" cy="220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6" name="VISIO" r:id="rId4" imgW="5030280" imgH="2061360" progId="Visio.Drawing.6">
                  <p:embed/>
                </p:oleObj>
              </mc:Choice>
              <mc:Fallback>
                <p:oleObj name="VISIO" r:id="rId4" imgW="5030280" imgH="2061360" progId="Visio.Drawing.6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179513"/>
                        <a:ext cx="5715000" cy="220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9"/>
          <p:cNvSpPr txBox="1">
            <a:spLocks noChangeArrowheads="1"/>
          </p:cNvSpPr>
          <p:nvPr/>
        </p:nvSpPr>
        <p:spPr bwMode="auto">
          <a:xfrm>
            <a:off x="812800" y="3516930"/>
            <a:ext cx="8083047" cy="224676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30188" algn="l"/>
              </a:tabLst>
              <a:defRPr/>
            </a:pPr>
            <a:r>
              <a:rPr lang="en-US" sz="1750" b="1" dirty="0">
                <a:latin typeface="+mj-lt"/>
              </a:rPr>
              <a:t>Example </a:t>
            </a:r>
            <a:r>
              <a:rPr lang="en-US" sz="1750" b="1" dirty="0" smtClean="0">
                <a:latin typeface="+mj-lt"/>
              </a:rPr>
              <a:t>7: </a:t>
            </a:r>
            <a:r>
              <a:rPr lang="en-US" sz="1750" dirty="0">
                <a:latin typeface="+mj-lt"/>
              </a:rPr>
              <a:t>Write a program to measure and display the barometric pressure in units </a:t>
            </a:r>
          </a:p>
          <a:p>
            <a:pPr>
              <a:tabLst>
                <a:tab pos="230188" algn="l"/>
              </a:tabLst>
              <a:defRPr/>
            </a:pPr>
            <a:r>
              <a:rPr lang="en-US" sz="1750" dirty="0">
                <a:latin typeface="+mj-lt"/>
              </a:rPr>
              <a:t>of mbar using the ASCX30AN pressure transducer.</a:t>
            </a:r>
            <a:endParaRPr lang="en-US" sz="1750" b="1" dirty="0">
              <a:latin typeface="+mj-lt"/>
            </a:endParaRPr>
          </a:p>
          <a:p>
            <a:pPr>
              <a:tabLst>
                <a:tab pos="230188" algn="l"/>
              </a:tabLst>
              <a:defRPr/>
            </a:pPr>
            <a:r>
              <a:rPr lang="en-US" sz="1750" b="1" dirty="0">
                <a:latin typeface="+mj-lt"/>
              </a:rPr>
              <a:t>Solution:</a:t>
            </a:r>
            <a:r>
              <a:rPr lang="en-US" sz="1750" dirty="0">
                <a:latin typeface="+mj-lt"/>
              </a:rPr>
              <a:t> </a:t>
            </a:r>
          </a:p>
          <a:p>
            <a:pPr>
              <a:tabLst>
                <a:tab pos="230188" algn="l"/>
              </a:tabLst>
              <a:defRPr/>
            </a:pPr>
            <a:r>
              <a:rPr lang="en-US" sz="1750" dirty="0">
                <a:latin typeface="+mj-lt"/>
              </a:rPr>
              <a:t>-	The offset adjustment can be achieved by using a potentiometer.</a:t>
            </a:r>
          </a:p>
          <a:p>
            <a:pPr>
              <a:tabLst>
                <a:tab pos="230188" algn="l"/>
              </a:tabLst>
              <a:defRPr/>
            </a:pPr>
            <a:r>
              <a:rPr lang="en-US" sz="1750" dirty="0">
                <a:latin typeface="+mj-lt"/>
              </a:rPr>
              <a:t>-	The whole barometric pressure range is 135.8 mbar (= 1083.8 – 948).</a:t>
            </a:r>
          </a:p>
          <a:p>
            <a:pPr>
              <a:tabLst>
                <a:tab pos="230188" algn="l"/>
              </a:tabLst>
              <a:defRPr/>
            </a:pPr>
            <a:r>
              <a:rPr lang="en-US" sz="1750" dirty="0">
                <a:latin typeface="+mj-lt"/>
              </a:rPr>
              <a:t>-	To translate back to barometric pressure, divide 7.53 into the A/D conversion result or</a:t>
            </a:r>
          </a:p>
          <a:p>
            <a:pPr>
              <a:tabLst>
                <a:tab pos="230188" algn="l"/>
              </a:tabLst>
              <a:defRPr/>
            </a:pPr>
            <a:r>
              <a:rPr lang="en-US" sz="1750" dirty="0">
                <a:latin typeface="+mj-lt"/>
              </a:rPr>
              <a:t>	multiply the conversion result by 100 and then divide the product by 753 and then</a:t>
            </a:r>
          </a:p>
          <a:p>
            <a:pPr>
              <a:tabLst>
                <a:tab pos="230188" algn="l"/>
              </a:tabLst>
              <a:defRPr/>
            </a:pPr>
            <a:r>
              <a:rPr lang="en-US" sz="1750" dirty="0">
                <a:latin typeface="+mj-lt"/>
              </a:rPr>
              <a:t>	add 948 to the quotient.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757238" y="668669"/>
            <a:ext cx="7241085" cy="574772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#include 	“c:\egnu091\include\hcs12.h”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#include 	“c:\egnu091\include\</a:t>
            </a:r>
            <a:r>
              <a:rPr lang="en-US" sz="1750" dirty="0" err="1">
                <a:latin typeface="+mj-lt"/>
              </a:rPr>
              <a:t>delay.c</a:t>
            </a:r>
            <a:r>
              <a:rPr lang="en-US" sz="1750" dirty="0">
                <a:latin typeface="+mj-lt"/>
              </a:rPr>
              <a:t>”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#include 	“c:\egnu091\include\</a:t>
            </a:r>
            <a:r>
              <a:rPr lang="en-US" sz="1750" dirty="0" err="1">
                <a:latin typeface="+mj-lt"/>
              </a:rPr>
              <a:t>convert.c</a:t>
            </a:r>
            <a:r>
              <a:rPr lang="en-US" sz="1750" dirty="0">
                <a:latin typeface="+mj-lt"/>
              </a:rPr>
              <a:t>”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#include 	“c:\egnu091\include\lcd_util_dragon12.c”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void 	openAD0(void);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char 	</a:t>
            </a:r>
            <a:r>
              <a:rPr lang="en-US" sz="1750" dirty="0" err="1">
                <a:latin typeface="+mj-lt"/>
              </a:rPr>
              <a:t>buf</a:t>
            </a:r>
            <a:r>
              <a:rPr lang="en-US" sz="1750" dirty="0">
                <a:latin typeface="+mj-lt"/>
              </a:rPr>
              <a:t>[12];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char 	*msg1 = "pressure = ";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char 	*blanks = "                ";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void 	main (void)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{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     	unsigned </a:t>
            </a:r>
            <a:r>
              <a:rPr lang="en-US" sz="1750" dirty="0" err="1">
                <a:latin typeface="+mj-lt"/>
              </a:rPr>
              <a:t>int</a:t>
            </a:r>
            <a:r>
              <a:rPr lang="en-US" sz="1750" dirty="0">
                <a:latin typeface="+mj-lt"/>
              </a:rPr>
              <a:t> </a:t>
            </a:r>
            <a:r>
              <a:rPr lang="en-US" sz="1750" dirty="0" err="1">
                <a:latin typeface="+mj-lt"/>
              </a:rPr>
              <a:t>quo,rem,frem</a:t>
            </a:r>
            <a:r>
              <a:rPr lang="en-US" sz="1750" dirty="0">
                <a:latin typeface="+mj-lt"/>
              </a:rPr>
              <a:t>;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	long 	temp;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     	char 	*</a:t>
            </a:r>
            <a:r>
              <a:rPr lang="en-US" sz="1750" dirty="0" err="1">
                <a:latin typeface="+mj-lt"/>
              </a:rPr>
              <a:t>ptr,fdigit</a:t>
            </a:r>
            <a:r>
              <a:rPr lang="en-US" sz="1750" dirty="0">
                <a:latin typeface="+mj-lt"/>
              </a:rPr>
              <a:t>;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     	delayby100ms(2);  	     	/* wait for LCD kit to self initialize */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     	</a:t>
            </a:r>
            <a:r>
              <a:rPr lang="en-US" sz="1750" dirty="0" err="1">
                <a:latin typeface="+mj-lt"/>
              </a:rPr>
              <a:t>openlcd</a:t>
            </a:r>
            <a:r>
              <a:rPr lang="en-US" sz="1750" dirty="0">
                <a:latin typeface="+mj-lt"/>
              </a:rPr>
              <a:t>();        			/* configure LCD kit */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     	openAD0();        		/* configure AD0 module */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     	cmd2lcd(0x80);    		/* set cursor to upper left corner */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     	puts2lcd(msg1);   		/* output the message "pressure = " */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     	while(1) {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     		</a:t>
            </a:r>
            <a:r>
              <a:rPr lang="en-US" sz="1750" dirty="0">
                <a:solidFill>
                  <a:srgbClr val="0070C0"/>
                </a:solidFill>
                <a:latin typeface="+mj-lt"/>
              </a:rPr>
              <a:t>ATD0CTL5 = 0x87; 	/* start a conversion with result right justified */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2743200" algn="l"/>
              </a:tabLst>
              <a:defRPr/>
            </a:pPr>
            <a:r>
              <a:rPr lang="en-US" sz="1750" dirty="0">
                <a:solidFill>
                  <a:srgbClr val="0070C0"/>
                </a:solidFill>
                <a:latin typeface="+mj-lt"/>
              </a:rPr>
              <a:t>          	while(!(ATD0STAT0&amp;SCF)); /* wait until conversion is done */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5"/>
          <p:cNvSpPr txBox="1">
            <a:spLocks noChangeArrowheads="1"/>
          </p:cNvSpPr>
          <p:nvPr/>
        </p:nvSpPr>
        <p:spPr bwMode="auto">
          <a:xfrm>
            <a:off x="812800" y="667698"/>
            <a:ext cx="7287893" cy="574772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3084513" algn="l"/>
              </a:tabLst>
              <a:defRPr/>
            </a:pPr>
            <a:r>
              <a:rPr lang="en-US" sz="1750" dirty="0">
                <a:latin typeface="+mj-lt"/>
              </a:rPr>
              <a:t> 		</a:t>
            </a:r>
            <a:r>
              <a:rPr lang="en-US" sz="1750" dirty="0" smtClean="0">
                <a:latin typeface="+mj-lt"/>
              </a:rPr>
              <a:t>	temp </a:t>
            </a:r>
            <a:r>
              <a:rPr lang="en-US" sz="1750" dirty="0">
                <a:latin typeface="+mj-lt"/>
              </a:rPr>
              <a:t>= (long)ATD0DR0 * 100;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3084513" algn="l"/>
              </a:tabLst>
              <a:defRPr/>
            </a:pPr>
            <a:r>
              <a:rPr lang="en-US" sz="1750" dirty="0">
                <a:latin typeface="+mj-lt"/>
              </a:rPr>
              <a:t>        		quo = temp/753; 	/* integer part of pressure */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3084513" algn="l"/>
              </a:tabLst>
              <a:defRPr/>
            </a:pPr>
            <a:r>
              <a:rPr lang="en-US" sz="1750" dirty="0">
                <a:latin typeface="+mj-lt"/>
              </a:rPr>
              <a:t>        		</a:t>
            </a:r>
            <a:r>
              <a:rPr lang="en-US" sz="1750" dirty="0" err="1">
                <a:latin typeface="+mj-lt"/>
              </a:rPr>
              <a:t>rem</a:t>
            </a:r>
            <a:r>
              <a:rPr lang="en-US" sz="1750" dirty="0">
                <a:latin typeface="+mj-lt"/>
              </a:rPr>
              <a:t> = temp%753;          	/* remainder part */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3084513" algn="l"/>
              </a:tabLst>
              <a:defRPr/>
            </a:pPr>
            <a:r>
              <a:rPr lang="en-US" sz="1750" dirty="0">
                <a:latin typeface="+mj-lt"/>
              </a:rPr>
              <a:t>       		</a:t>
            </a:r>
            <a:r>
              <a:rPr lang="en-US" sz="1750" dirty="0" smtClean="0">
                <a:latin typeface="+mj-lt"/>
              </a:rPr>
              <a:t>	</a:t>
            </a:r>
            <a:r>
              <a:rPr lang="en-US" sz="1750" dirty="0" err="1" smtClean="0">
                <a:latin typeface="+mj-lt"/>
              </a:rPr>
              <a:t>fdigit</a:t>
            </a:r>
            <a:r>
              <a:rPr lang="en-US" sz="1750" dirty="0" smtClean="0">
                <a:latin typeface="+mj-lt"/>
              </a:rPr>
              <a:t> </a:t>
            </a:r>
            <a:r>
              <a:rPr lang="en-US" sz="1750" dirty="0">
                <a:latin typeface="+mj-lt"/>
              </a:rPr>
              <a:t>= (rem * 10)/753; 	/* compute the fractional digit */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3084513" algn="l"/>
              </a:tabLst>
              <a:defRPr/>
            </a:pPr>
            <a:r>
              <a:rPr lang="en-US" sz="1750" dirty="0">
                <a:latin typeface="+mj-lt"/>
              </a:rPr>
              <a:t>        		</a:t>
            </a:r>
            <a:r>
              <a:rPr lang="en-US" sz="1750" dirty="0" err="1">
                <a:latin typeface="+mj-lt"/>
              </a:rPr>
              <a:t>frem</a:t>
            </a:r>
            <a:r>
              <a:rPr lang="en-US" sz="1750" dirty="0">
                <a:latin typeface="+mj-lt"/>
              </a:rPr>
              <a:t> = (</a:t>
            </a:r>
            <a:r>
              <a:rPr lang="en-US" sz="1750" dirty="0" err="1">
                <a:latin typeface="+mj-lt"/>
              </a:rPr>
              <a:t>rem</a:t>
            </a:r>
            <a:r>
              <a:rPr lang="en-US" sz="1750" dirty="0">
                <a:latin typeface="+mj-lt"/>
              </a:rPr>
              <a:t> * 10) % 753;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3084513" algn="l"/>
              </a:tabLst>
              <a:defRPr/>
            </a:pPr>
            <a:r>
              <a:rPr lang="en-US" sz="1750" dirty="0">
                <a:latin typeface="+mj-lt"/>
              </a:rPr>
              <a:t>        		if (</a:t>
            </a:r>
            <a:r>
              <a:rPr lang="en-US" sz="1750" dirty="0" err="1">
                <a:latin typeface="+mj-lt"/>
              </a:rPr>
              <a:t>frem</a:t>
            </a:r>
            <a:r>
              <a:rPr lang="en-US" sz="1750" dirty="0">
                <a:latin typeface="+mj-lt"/>
              </a:rPr>
              <a:t> &gt; 377)          		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3084513" algn="l"/>
              </a:tabLst>
              <a:defRPr/>
            </a:pPr>
            <a:r>
              <a:rPr lang="en-US" sz="1750" dirty="0">
                <a:latin typeface="+mj-lt"/>
              </a:rPr>
              <a:t>			</a:t>
            </a:r>
            <a:r>
              <a:rPr lang="en-US" sz="1750" dirty="0" smtClean="0">
                <a:latin typeface="+mj-lt"/>
              </a:rPr>
              <a:t>	</a:t>
            </a:r>
            <a:r>
              <a:rPr lang="en-US" sz="1750" dirty="0" err="1" smtClean="0">
                <a:latin typeface="+mj-lt"/>
              </a:rPr>
              <a:t>fdigit</a:t>
            </a:r>
            <a:r>
              <a:rPr lang="en-US" sz="1750" dirty="0" smtClean="0">
                <a:latin typeface="+mj-lt"/>
              </a:rPr>
              <a:t> </a:t>
            </a:r>
            <a:r>
              <a:rPr lang="en-US" sz="1750" dirty="0">
                <a:latin typeface="+mj-lt"/>
              </a:rPr>
              <a:t>++;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3084513" algn="l"/>
              </a:tabLst>
              <a:defRPr/>
            </a:pPr>
            <a:r>
              <a:rPr lang="en-US" sz="1750" dirty="0">
                <a:latin typeface="+mj-lt"/>
              </a:rPr>
              <a:t>          	</a:t>
            </a:r>
            <a:r>
              <a:rPr lang="en-US" sz="1750" dirty="0" smtClean="0">
                <a:latin typeface="+mj-lt"/>
              </a:rPr>
              <a:t>	if </a:t>
            </a:r>
            <a:r>
              <a:rPr lang="en-US" sz="1750" dirty="0">
                <a:latin typeface="+mj-lt"/>
              </a:rPr>
              <a:t>(</a:t>
            </a:r>
            <a:r>
              <a:rPr lang="en-US" sz="1750" dirty="0" err="1">
                <a:latin typeface="+mj-lt"/>
              </a:rPr>
              <a:t>fdigit</a:t>
            </a:r>
            <a:r>
              <a:rPr lang="en-US" sz="1750" dirty="0">
                <a:latin typeface="+mj-lt"/>
              </a:rPr>
              <a:t> == 10) { 	/* round off the fractional digit */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3084513" algn="l"/>
              </a:tabLst>
              <a:defRPr/>
            </a:pPr>
            <a:r>
              <a:rPr lang="en-US" sz="1750" dirty="0">
                <a:latin typeface="+mj-lt"/>
              </a:rPr>
              <a:t>          		</a:t>
            </a:r>
            <a:r>
              <a:rPr lang="en-US" sz="1750" dirty="0" smtClean="0">
                <a:latin typeface="+mj-lt"/>
              </a:rPr>
              <a:t>	</a:t>
            </a:r>
            <a:r>
              <a:rPr lang="en-US" sz="1750" dirty="0" err="1" smtClean="0">
                <a:latin typeface="+mj-lt"/>
              </a:rPr>
              <a:t>fdigit</a:t>
            </a:r>
            <a:r>
              <a:rPr lang="en-US" sz="1750" dirty="0" smtClean="0">
                <a:latin typeface="+mj-lt"/>
              </a:rPr>
              <a:t> </a:t>
            </a:r>
            <a:r>
              <a:rPr lang="en-US" sz="1750" dirty="0">
                <a:latin typeface="+mj-lt"/>
              </a:rPr>
              <a:t>= 0;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3084513" algn="l"/>
              </a:tabLst>
              <a:defRPr/>
            </a:pPr>
            <a:r>
              <a:rPr lang="en-US" sz="1750" dirty="0">
                <a:latin typeface="+mj-lt"/>
              </a:rPr>
              <a:t>          		quo ++;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3084513" algn="l"/>
              </a:tabLst>
              <a:defRPr/>
            </a:pPr>
            <a:r>
              <a:rPr lang="en-US" sz="1750" dirty="0">
                <a:latin typeface="+mj-lt"/>
              </a:rPr>
              <a:t>          	}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3084513" algn="l"/>
              </a:tabLst>
              <a:defRPr/>
            </a:pPr>
            <a:r>
              <a:rPr lang="en-US" sz="1750" dirty="0">
                <a:latin typeface="+mj-lt"/>
              </a:rPr>
              <a:t>         	</a:t>
            </a:r>
            <a:r>
              <a:rPr lang="en-US" sz="1750" dirty="0" err="1">
                <a:latin typeface="+mj-lt"/>
              </a:rPr>
              <a:t>ptr</a:t>
            </a:r>
            <a:r>
              <a:rPr lang="en-US" sz="1750" dirty="0">
                <a:latin typeface="+mj-lt"/>
              </a:rPr>
              <a:t> = &amp;</a:t>
            </a:r>
            <a:r>
              <a:rPr lang="en-US" sz="1750" dirty="0" err="1">
                <a:latin typeface="+mj-lt"/>
              </a:rPr>
              <a:t>buf</a:t>
            </a:r>
            <a:r>
              <a:rPr lang="en-US" sz="1750" dirty="0">
                <a:latin typeface="+mj-lt"/>
              </a:rPr>
              <a:t>[0];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3084513" algn="l"/>
              </a:tabLst>
              <a:defRPr/>
            </a:pPr>
            <a:r>
              <a:rPr lang="en-US" sz="1750" dirty="0">
                <a:latin typeface="+mj-lt"/>
              </a:rPr>
              <a:t>         	quo = quo + 948;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3084513" algn="l"/>
              </a:tabLst>
              <a:defRPr/>
            </a:pPr>
            <a:r>
              <a:rPr lang="en-US" sz="1750" dirty="0">
                <a:latin typeface="+mj-lt"/>
              </a:rPr>
              <a:t>        	</a:t>
            </a:r>
            <a:r>
              <a:rPr lang="en-US" sz="1750" dirty="0" smtClean="0">
                <a:latin typeface="+mj-lt"/>
              </a:rPr>
              <a:t>int2alpha(</a:t>
            </a:r>
            <a:r>
              <a:rPr lang="en-US" sz="1750" dirty="0" err="1" smtClean="0">
                <a:latin typeface="+mj-lt"/>
              </a:rPr>
              <a:t>quo,ptr</a:t>
            </a:r>
            <a:r>
              <a:rPr lang="en-US" sz="1750" dirty="0">
                <a:latin typeface="+mj-lt"/>
              </a:rPr>
              <a:t>);	/* convert the integer part to ASCII string */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3084513" algn="l"/>
              </a:tabLst>
              <a:defRPr/>
            </a:pPr>
            <a:r>
              <a:rPr lang="en-US" sz="1750" dirty="0">
                <a:latin typeface="+mj-lt"/>
              </a:rPr>
              <a:t>        	</a:t>
            </a:r>
            <a:r>
              <a:rPr lang="en-US" sz="1750" dirty="0" err="1" smtClean="0">
                <a:latin typeface="+mj-lt"/>
              </a:rPr>
              <a:t>ptr</a:t>
            </a:r>
            <a:r>
              <a:rPr lang="en-US" sz="1750" dirty="0" smtClean="0">
                <a:latin typeface="+mj-lt"/>
              </a:rPr>
              <a:t> </a:t>
            </a:r>
            <a:r>
              <a:rPr lang="en-US" sz="1750" dirty="0">
                <a:latin typeface="+mj-lt"/>
              </a:rPr>
              <a:t>= &amp;</a:t>
            </a:r>
            <a:r>
              <a:rPr lang="en-US" sz="1750" dirty="0" err="1">
                <a:latin typeface="+mj-lt"/>
              </a:rPr>
              <a:t>buf</a:t>
            </a:r>
            <a:r>
              <a:rPr lang="en-US" sz="1750" dirty="0">
                <a:latin typeface="+mj-lt"/>
              </a:rPr>
              <a:t>[0];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3084513" algn="l"/>
              </a:tabLst>
              <a:defRPr/>
            </a:pPr>
            <a:r>
              <a:rPr lang="en-US" sz="1750" dirty="0">
                <a:latin typeface="+mj-lt"/>
              </a:rPr>
              <a:t>        	</a:t>
            </a:r>
            <a:r>
              <a:rPr lang="en-US" sz="1750" dirty="0" smtClean="0">
                <a:latin typeface="+mj-lt"/>
              </a:rPr>
              <a:t>while</a:t>
            </a:r>
            <a:r>
              <a:rPr lang="en-US" sz="1750" dirty="0">
                <a:latin typeface="+mj-lt"/>
              </a:rPr>
              <a:t>(*</a:t>
            </a:r>
            <a:r>
              <a:rPr lang="en-US" sz="1750" dirty="0" err="1">
                <a:latin typeface="+mj-lt"/>
              </a:rPr>
              <a:t>ptr</a:t>
            </a:r>
            <a:r>
              <a:rPr lang="en-US" sz="1750" dirty="0">
                <a:latin typeface="+mj-lt"/>
              </a:rPr>
              <a:t>)           	/* find the end of the integer string */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3084513" algn="l"/>
              </a:tabLst>
              <a:defRPr/>
            </a:pPr>
            <a:r>
              <a:rPr lang="en-US" sz="1750" dirty="0">
                <a:latin typeface="+mj-lt"/>
              </a:rPr>
              <a:t>          	</a:t>
            </a:r>
            <a:r>
              <a:rPr lang="en-US" sz="1750" dirty="0" smtClean="0">
                <a:latin typeface="+mj-lt"/>
              </a:rPr>
              <a:t>	</a:t>
            </a:r>
            <a:r>
              <a:rPr lang="en-US" sz="1750" dirty="0" err="1" smtClean="0">
                <a:latin typeface="+mj-lt"/>
              </a:rPr>
              <a:t>ptr</a:t>
            </a:r>
            <a:r>
              <a:rPr lang="en-US" sz="1750" dirty="0">
                <a:latin typeface="+mj-lt"/>
              </a:rPr>
              <a:t>++;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3084513" algn="l"/>
              </a:tabLst>
              <a:defRPr/>
            </a:pPr>
            <a:r>
              <a:rPr lang="en-US" sz="1750" dirty="0">
                <a:latin typeface="+mj-lt"/>
              </a:rPr>
              <a:t>        	</a:t>
            </a:r>
            <a:r>
              <a:rPr lang="en-US" sz="1750" dirty="0" smtClean="0">
                <a:latin typeface="+mj-lt"/>
              </a:rPr>
              <a:t>*</a:t>
            </a:r>
            <a:r>
              <a:rPr lang="en-US" sz="1750" dirty="0" err="1">
                <a:latin typeface="+mj-lt"/>
              </a:rPr>
              <a:t>ptr</a:t>
            </a:r>
            <a:r>
              <a:rPr lang="en-US" sz="1750" dirty="0">
                <a:latin typeface="+mj-lt"/>
              </a:rPr>
              <a:t>++ = '.';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3084513" algn="l"/>
              </a:tabLst>
              <a:defRPr/>
            </a:pPr>
            <a:r>
              <a:rPr lang="en-US" sz="1750" dirty="0">
                <a:latin typeface="+mj-lt"/>
              </a:rPr>
              <a:t>        	</a:t>
            </a:r>
            <a:r>
              <a:rPr lang="en-US" sz="1750" dirty="0" smtClean="0">
                <a:latin typeface="+mj-lt"/>
              </a:rPr>
              <a:t>*</a:t>
            </a:r>
            <a:r>
              <a:rPr lang="en-US" sz="1750" dirty="0" err="1">
                <a:latin typeface="+mj-lt"/>
              </a:rPr>
              <a:t>ptr</a:t>
            </a:r>
            <a:r>
              <a:rPr lang="en-US" sz="1750" dirty="0">
                <a:latin typeface="+mj-lt"/>
              </a:rPr>
              <a:t>++ = </a:t>
            </a:r>
            <a:r>
              <a:rPr lang="en-US" sz="1750" dirty="0" err="1">
                <a:latin typeface="+mj-lt"/>
              </a:rPr>
              <a:t>fdigit</a:t>
            </a:r>
            <a:r>
              <a:rPr lang="en-US" sz="1750" dirty="0">
                <a:latin typeface="+mj-lt"/>
              </a:rPr>
              <a:t> + 0x30;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3084513" algn="l"/>
              </a:tabLst>
              <a:defRPr/>
            </a:pPr>
            <a:r>
              <a:rPr lang="en-US" sz="1750" dirty="0">
                <a:latin typeface="+mj-lt"/>
              </a:rPr>
              <a:t>        	</a:t>
            </a:r>
            <a:r>
              <a:rPr lang="en-US" sz="1750" dirty="0" smtClean="0">
                <a:latin typeface="+mj-lt"/>
              </a:rPr>
              <a:t>*</a:t>
            </a:r>
            <a:r>
              <a:rPr lang="en-US" sz="1750" dirty="0" err="1">
                <a:latin typeface="+mj-lt"/>
              </a:rPr>
              <a:t>ptr</a:t>
            </a:r>
            <a:r>
              <a:rPr lang="en-US" sz="1750" dirty="0">
                <a:latin typeface="+mj-lt"/>
              </a:rPr>
              <a:t>++ = 0x20;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290763" algn="l"/>
                <a:tab pos="3084513" algn="l"/>
              </a:tabLst>
              <a:defRPr/>
            </a:pPr>
            <a:r>
              <a:rPr lang="en-US" sz="1750" dirty="0">
                <a:latin typeface="+mj-lt"/>
              </a:rPr>
              <a:t>        	</a:t>
            </a:r>
            <a:r>
              <a:rPr lang="en-US" sz="1750" dirty="0" smtClean="0">
                <a:latin typeface="+mj-lt"/>
              </a:rPr>
              <a:t>*</a:t>
            </a:r>
            <a:r>
              <a:rPr lang="en-US" sz="1750" dirty="0" err="1">
                <a:latin typeface="+mj-lt"/>
              </a:rPr>
              <a:t>ptr</a:t>
            </a:r>
            <a:r>
              <a:rPr lang="en-US" sz="1750" dirty="0">
                <a:latin typeface="+mj-lt"/>
              </a:rPr>
              <a:t>++ = 'm';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6"/>
          <p:cNvSpPr txBox="1">
            <a:spLocks noChangeArrowheads="1"/>
          </p:cNvSpPr>
          <p:nvPr/>
        </p:nvSpPr>
        <p:spPr bwMode="auto">
          <a:xfrm>
            <a:off x="687388" y="895350"/>
            <a:ext cx="7546975" cy="4524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743200" algn="l"/>
              </a:tabLst>
              <a:defRPr/>
            </a:pPr>
            <a:r>
              <a:rPr lang="en-US" dirty="0">
                <a:latin typeface="+mj-lt"/>
              </a:rPr>
              <a:t> 		*</a:t>
            </a:r>
            <a:r>
              <a:rPr lang="en-US" dirty="0" err="1">
                <a:latin typeface="+mj-lt"/>
              </a:rPr>
              <a:t>ptr</a:t>
            </a:r>
            <a:r>
              <a:rPr lang="en-US" dirty="0">
                <a:latin typeface="+mj-lt"/>
              </a:rPr>
              <a:t>++ = 'b';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743200" algn="l"/>
              </a:tabLst>
              <a:defRPr/>
            </a:pPr>
            <a:r>
              <a:rPr lang="en-US" dirty="0">
                <a:latin typeface="+mj-lt"/>
              </a:rPr>
              <a:t>        		*</a:t>
            </a:r>
            <a:r>
              <a:rPr lang="en-US" dirty="0" err="1">
                <a:latin typeface="+mj-lt"/>
              </a:rPr>
              <a:t>ptr</a:t>
            </a:r>
            <a:r>
              <a:rPr lang="en-US" dirty="0">
                <a:latin typeface="+mj-lt"/>
              </a:rPr>
              <a:t>++ = 'a';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743200" algn="l"/>
              </a:tabLst>
              <a:defRPr/>
            </a:pPr>
            <a:r>
              <a:rPr lang="en-US" dirty="0">
                <a:latin typeface="+mj-lt"/>
              </a:rPr>
              <a:t>        		*</a:t>
            </a:r>
            <a:r>
              <a:rPr lang="en-US" dirty="0" err="1">
                <a:latin typeface="+mj-lt"/>
              </a:rPr>
              <a:t>ptr</a:t>
            </a:r>
            <a:r>
              <a:rPr lang="en-US" dirty="0">
                <a:latin typeface="+mj-lt"/>
              </a:rPr>
              <a:t>++ = 'r';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743200" algn="l"/>
              </a:tabLst>
              <a:defRPr/>
            </a:pPr>
            <a:r>
              <a:rPr lang="en-US" dirty="0">
                <a:latin typeface="+mj-lt"/>
              </a:rPr>
              <a:t>        		*</a:t>
            </a:r>
            <a:r>
              <a:rPr lang="en-US" dirty="0" err="1">
                <a:latin typeface="+mj-lt"/>
              </a:rPr>
              <a:t>ptr</a:t>
            </a:r>
            <a:r>
              <a:rPr lang="en-US" dirty="0">
                <a:latin typeface="+mj-lt"/>
              </a:rPr>
              <a:t> = 0;      	// terminate the barometric pressure string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743200" algn="l"/>
              </a:tabLst>
              <a:defRPr/>
            </a:pPr>
            <a:r>
              <a:rPr lang="en-US" dirty="0">
                <a:latin typeface="+mj-lt"/>
              </a:rPr>
              <a:t>        		</a:t>
            </a:r>
            <a:r>
              <a:rPr lang="en-US" dirty="0">
                <a:solidFill>
                  <a:srgbClr val="009900"/>
                </a:solidFill>
                <a:latin typeface="+mj-lt"/>
              </a:rPr>
              <a:t>cmd2lcd(0xC0);  	// move cursor to 2nd row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743200" algn="l"/>
              </a:tabLst>
              <a:defRPr/>
            </a:pPr>
            <a:r>
              <a:rPr lang="en-US" dirty="0">
                <a:solidFill>
                  <a:srgbClr val="009900"/>
                </a:solidFill>
                <a:latin typeface="+mj-lt"/>
              </a:rPr>
              <a:t>        		puts2lcd(blanks); 	// clear the 2nd row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743200" algn="l"/>
              </a:tabLst>
              <a:defRPr/>
            </a:pPr>
            <a:r>
              <a:rPr lang="en-US" dirty="0">
                <a:solidFill>
                  <a:srgbClr val="009900"/>
                </a:solidFill>
                <a:latin typeface="+mj-lt"/>
              </a:rPr>
              <a:t>        		cmd2lcd(0xC5);  	// set cursor to column 5 row 2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743200" algn="l"/>
              </a:tabLst>
              <a:defRPr/>
            </a:pPr>
            <a:r>
              <a:rPr lang="en-US" dirty="0">
                <a:solidFill>
                  <a:srgbClr val="009900"/>
                </a:solidFill>
                <a:latin typeface="+mj-lt"/>
              </a:rPr>
              <a:t>        		puts2lcd(&amp;</a:t>
            </a:r>
            <a:r>
              <a:rPr lang="en-US" dirty="0" err="1">
                <a:solidFill>
                  <a:srgbClr val="009900"/>
                </a:solidFill>
                <a:latin typeface="+mj-lt"/>
              </a:rPr>
              <a:t>buf</a:t>
            </a:r>
            <a:r>
              <a:rPr lang="en-US" dirty="0">
                <a:solidFill>
                  <a:srgbClr val="009900"/>
                </a:solidFill>
                <a:latin typeface="+mj-lt"/>
              </a:rPr>
              <a:t>[0]);	// output the pressure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743200" algn="l"/>
              </a:tabLst>
              <a:defRPr/>
            </a:pPr>
            <a:r>
              <a:rPr lang="en-US" dirty="0">
                <a:solidFill>
                  <a:srgbClr val="009900"/>
                </a:solidFill>
                <a:latin typeface="+mj-lt"/>
              </a:rPr>
              <a:t>        		delayby100ms(2); 	// wait for 0.2 seconds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743200" algn="l"/>
              </a:tabLst>
              <a:defRPr/>
            </a:pPr>
            <a:r>
              <a:rPr lang="en-US" dirty="0">
                <a:latin typeface="+mj-lt"/>
              </a:rPr>
              <a:t>     	}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743200" algn="l"/>
              </a:tabLst>
              <a:defRPr/>
            </a:pPr>
            <a:r>
              <a:rPr lang="en-US" dirty="0">
                <a:latin typeface="+mj-lt"/>
              </a:rPr>
              <a:t>}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743200" algn="l"/>
              </a:tabLst>
              <a:defRPr/>
            </a:pPr>
            <a:r>
              <a:rPr lang="en-US" dirty="0">
                <a:solidFill>
                  <a:srgbClr val="FF0000"/>
                </a:solidFill>
                <a:latin typeface="+mj-lt"/>
              </a:rPr>
              <a:t>void openAD0(void)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743200" algn="l"/>
              </a:tabLst>
              <a:defRPr/>
            </a:pPr>
            <a:r>
              <a:rPr lang="en-US" dirty="0">
                <a:solidFill>
                  <a:srgbClr val="FF0000"/>
                </a:solidFill>
                <a:latin typeface="+mj-lt"/>
              </a:rPr>
              <a:t>{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743200" algn="l"/>
              </a:tabLst>
              <a:defRPr/>
            </a:pPr>
            <a:r>
              <a:rPr lang="en-US" dirty="0">
                <a:solidFill>
                  <a:srgbClr val="FF0000"/>
                </a:solidFill>
                <a:latin typeface="+mj-lt"/>
              </a:rPr>
              <a:t>     ATD0CTL2 = 0xE0;     	// enable AD0, fast ATD flag clear, power-down on wait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743200" algn="l"/>
              </a:tabLst>
              <a:defRPr/>
            </a:pPr>
            <a:r>
              <a:rPr lang="en-US" dirty="0">
                <a:solidFill>
                  <a:srgbClr val="FF0000"/>
                </a:solidFill>
                <a:latin typeface="+mj-lt"/>
              </a:rPr>
              <a:t>     ATD0CTL3 = 0x0A;     	// perform one ATD conversion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743200" algn="l"/>
              </a:tabLst>
              <a:defRPr/>
            </a:pPr>
            <a:r>
              <a:rPr lang="en-US" dirty="0">
                <a:solidFill>
                  <a:srgbClr val="FF0000"/>
                </a:solidFill>
                <a:latin typeface="+mj-lt"/>
              </a:rPr>
              <a:t>     ATD0CTL4 = 0x25;     	//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prescaler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set to 12, select 4 cycles sample time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743200" algn="l"/>
              </a:tabLst>
              <a:defRPr/>
            </a:pPr>
            <a:r>
              <a:rPr lang="en-US" dirty="0">
                <a:solidFill>
                  <a:srgbClr val="FF0000"/>
                </a:solidFill>
                <a:latin typeface="+mj-lt"/>
              </a:rPr>
              <a:t>     delayby10us(2);</a:t>
            </a:r>
          </a:p>
          <a:p>
            <a:pPr>
              <a:tabLst>
                <a:tab pos="461963" algn="l"/>
                <a:tab pos="914400" algn="l"/>
                <a:tab pos="1376363" algn="l"/>
                <a:tab pos="1828800" algn="l"/>
                <a:tab pos="2743200" algn="l"/>
              </a:tabLst>
              <a:defRPr/>
            </a:pPr>
            <a:r>
              <a:rPr lang="en-US" dirty="0">
                <a:solidFill>
                  <a:srgbClr val="FF0000"/>
                </a:solidFill>
                <a:latin typeface="+mj-lt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4"/>
          <p:cNvSpPr txBox="1">
            <a:spLocks noChangeArrowheads="1"/>
          </p:cNvSpPr>
          <p:nvPr/>
        </p:nvSpPr>
        <p:spPr bwMode="auto">
          <a:xfrm>
            <a:off x="860425" y="685800"/>
            <a:ext cx="8373959" cy="461664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2000" b="1" dirty="0">
                <a:latin typeface="+mj-lt"/>
              </a:rPr>
              <a:t>Digital to Analog Converter (DAC</a:t>
            </a:r>
            <a:r>
              <a:rPr lang="en-US" sz="2000" b="1" dirty="0" smtClean="0">
                <a:latin typeface="+mj-lt"/>
              </a:rPr>
              <a:t>)</a:t>
            </a:r>
          </a:p>
          <a:p>
            <a:pPr>
              <a:tabLst>
                <a:tab pos="228600" algn="l"/>
              </a:tabLst>
              <a:defRPr/>
            </a:pPr>
            <a:endParaRPr lang="en-US" sz="2000" b="1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endParaRPr lang="en-US" sz="200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  </a:t>
            </a:r>
            <a:r>
              <a:rPr lang="en-US" sz="1800" dirty="0">
                <a:latin typeface="+mj-lt"/>
              </a:rPr>
              <a:t>A DAC converts fixed-point binary numbers into an electric voltage or current.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  </a:t>
            </a:r>
            <a:r>
              <a:rPr lang="en-US" sz="1800" dirty="0">
                <a:latin typeface="+mj-lt"/>
              </a:rPr>
              <a:t>The output of a DAC is a linear function of the input.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  </a:t>
            </a:r>
            <a:r>
              <a:rPr lang="en-US" sz="1800" dirty="0">
                <a:latin typeface="+mj-lt"/>
              </a:rPr>
              <a:t>The input to a DAC is often obtained from a sampling process at uniform intervals.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  </a:t>
            </a:r>
            <a:r>
              <a:rPr lang="en-US" sz="1800" dirty="0">
                <a:latin typeface="+mj-lt"/>
              </a:rPr>
              <a:t>Applications of DAC include digital gain and offset adjustment, programmable voltage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    and current sources, programmable attenuators, digital audio, closed-loop positioning,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    robotics, and so on.</a:t>
            </a:r>
          </a:p>
          <a:p>
            <a:pPr>
              <a:tabLst>
                <a:tab pos="228600" algn="l"/>
              </a:tabLst>
              <a:defRPr/>
            </a:pPr>
            <a:endParaRPr lang="en-US" sz="1800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Factors to Consider When Choosing a DAC</a:t>
            </a:r>
            <a:endParaRPr lang="en-US" sz="180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  Resolution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  Dynamic range of the output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  Number of channels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  Type of output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 </a:t>
            </a:r>
            <a:endParaRPr lang="en-US" sz="18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6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4"/>
          <p:cNvSpPr txBox="1">
            <a:spLocks noChangeArrowheads="1"/>
          </p:cNvSpPr>
          <p:nvPr/>
        </p:nvSpPr>
        <p:spPr bwMode="auto">
          <a:xfrm>
            <a:off x="860425" y="590264"/>
            <a:ext cx="8270534" cy="29238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2000" b="1" dirty="0">
                <a:latin typeface="+mj-lt"/>
              </a:rPr>
              <a:t>Digital to Analog Converter (DAC</a:t>
            </a:r>
            <a:r>
              <a:rPr lang="en-US" sz="2000" b="1" dirty="0" smtClean="0">
                <a:latin typeface="+mj-lt"/>
              </a:rPr>
              <a:t>)</a:t>
            </a:r>
          </a:p>
          <a:p>
            <a:pPr>
              <a:tabLst>
                <a:tab pos="228600" algn="l"/>
              </a:tabLst>
              <a:defRPr/>
            </a:pPr>
            <a:endParaRPr lang="en-US" sz="2000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sz="1800" dirty="0" smtClean="0">
                <a:latin typeface="+mj-lt"/>
              </a:rPr>
              <a:t> </a:t>
            </a:r>
            <a:r>
              <a:rPr lang="en-US" sz="1800" b="1" dirty="0" smtClean="0">
                <a:latin typeface="+mj-lt"/>
              </a:rPr>
              <a:t>The </a:t>
            </a:r>
            <a:r>
              <a:rPr lang="en-US" sz="1800" b="1" dirty="0">
                <a:latin typeface="+mj-lt"/>
              </a:rPr>
              <a:t>AD7302 D/A Converter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A dual-channel 8-bit D/A converter made by Analog Devices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AD7302 converts an 8-bit digital value into an analog voltage.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block diagram is shown in Figure 7.43. The AD7302 is designed to be a memory-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mapped device. The CS signal must be low in order for this chip to work.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AD7302 needs a reference voltage to operate. The reference voltage could be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external one (from the REFIN pin) or the internal VDD. 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Each conversion takes about 2 ms to complete.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858196"/>
              </p:ext>
            </p:extLst>
          </p:nvPr>
        </p:nvGraphicFramePr>
        <p:xfrm>
          <a:off x="3406472" y="3539271"/>
          <a:ext cx="5730875" cy="296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1" name="Visio" r:id="rId4" imgW="5304833" imgH="2656305" progId="Visio.Drawing.11">
                  <p:embed/>
                </p:oleObj>
              </mc:Choice>
              <mc:Fallback>
                <p:oleObj name="Visio" r:id="rId4" imgW="5304833" imgH="2656305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472" y="3539271"/>
                        <a:ext cx="5730875" cy="296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4249" y="3691565"/>
            <a:ext cx="3421289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dirty="0">
                <a:latin typeface="+mj-lt"/>
              </a:rPr>
              <a:t>	The output from either DAC is given by</a:t>
            </a:r>
          </a:p>
          <a:p>
            <a:pPr>
              <a:spcBef>
                <a:spcPct val="50000"/>
              </a:spcBef>
              <a:tabLst>
                <a:tab pos="228600" algn="l"/>
              </a:tabLst>
              <a:defRPr/>
            </a:pPr>
            <a:r>
              <a:rPr lang="en-US" dirty="0">
                <a:latin typeface="+mj-lt"/>
              </a:rPr>
              <a:t>	</a:t>
            </a:r>
            <a:r>
              <a:rPr lang="en-US" b="1" dirty="0">
                <a:latin typeface="+mj-lt"/>
              </a:rPr>
              <a:t>V</a:t>
            </a:r>
            <a:r>
              <a:rPr lang="en-US" b="1" baseline="-25000" dirty="0">
                <a:latin typeface="+mj-lt"/>
              </a:rPr>
              <a:t>OUT</a:t>
            </a:r>
            <a:r>
              <a:rPr lang="en-US" b="1" dirty="0">
                <a:latin typeface="+mj-lt"/>
              </a:rPr>
              <a:t>A/B = 2 × V</a:t>
            </a:r>
            <a:r>
              <a:rPr lang="en-US" b="1" baseline="-25000" dirty="0">
                <a:latin typeface="+mj-lt"/>
              </a:rPr>
              <a:t>REF</a:t>
            </a:r>
            <a:r>
              <a:rPr lang="en-US" b="1" dirty="0">
                <a:latin typeface="+mj-lt"/>
              </a:rPr>
              <a:t> × (N/256)</a:t>
            </a:r>
          </a:p>
          <a:p>
            <a:pPr>
              <a:spcBef>
                <a:spcPct val="50000"/>
              </a:spcBef>
              <a:tabLst>
                <a:tab pos="228600" algn="l"/>
              </a:tabLst>
              <a:defRPr/>
            </a:pPr>
            <a:r>
              <a:rPr lang="en-US" dirty="0" smtClean="0">
                <a:latin typeface="+mj-lt"/>
              </a:rPr>
              <a:t>where</a:t>
            </a:r>
            <a:r>
              <a:rPr lang="en-US" dirty="0">
                <a:latin typeface="+mj-lt"/>
              </a:rPr>
              <a:t>, N is the digital value to be converted.</a:t>
            </a:r>
          </a:p>
        </p:txBody>
      </p:sp>
    </p:spTree>
    <p:extLst>
      <p:ext uri="{BB962C8B-B14F-4D97-AF65-F5344CB8AC3E}">
        <p14:creationId xmlns:p14="http://schemas.microsoft.com/office/powerpoint/2010/main" val="277426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7"/>
          <p:cNvSpPr>
            <a:spLocks noChangeArrowheads="1"/>
          </p:cNvSpPr>
          <p:nvPr/>
        </p:nvSpPr>
        <p:spPr bwMode="auto">
          <a:xfrm>
            <a:off x="1387475" y="1287463"/>
            <a:ext cx="1841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7107" name="Text Box 1033"/>
          <p:cNvSpPr txBox="1">
            <a:spLocks noChangeArrowheads="1"/>
          </p:cNvSpPr>
          <p:nvPr/>
        </p:nvSpPr>
        <p:spPr bwMode="auto">
          <a:xfrm>
            <a:off x="835025" y="1302357"/>
            <a:ext cx="8177431" cy="504753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endParaRPr lang="en-US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Parallel (Flash) A/D conversion</a:t>
            </a:r>
            <a:r>
              <a:rPr lang="en-US" sz="1800" dirty="0">
                <a:latin typeface="+mj-lt"/>
              </a:rPr>
              <a:t> 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2</a:t>
            </a:r>
            <a:r>
              <a:rPr lang="en-US" sz="1800" baseline="30000" dirty="0">
                <a:latin typeface="+mj-lt"/>
              </a:rPr>
              <a:t>n</a:t>
            </a:r>
            <a:r>
              <a:rPr lang="en-US" sz="1800" dirty="0">
                <a:latin typeface="+mj-lt"/>
              </a:rPr>
              <a:t> comparators are used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One input to each comparator is the voltage to be converted.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second input to each comparator </a:t>
            </a:r>
            <a:r>
              <a:rPr lang="en-US" sz="1800" dirty="0">
                <a:latin typeface="+mj-lt"/>
              </a:rPr>
              <a:t>is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the voltage that represents one of the 2</a:t>
            </a:r>
            <a:r>
              <a:rPr lang="en-US" sz="1800" baseline="30000" dirty="0">
                <a:solidFill>
                  <a:srgbClr val="0070C0"/>
                </a:solidFill>
                <a:latin typeface="+mj-lt"/>
              </a:rPr>
              <a:t>n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solidFill>
                  <a:srgbClr val="0070C0"/>
                </a:solidFill>
                <a:latin typeface="+mj-lt"/>
              </a:rPr>
              <a:t>	combinations.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comparator output will be high if the analog input is higher than the voltage that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represents one of the 2</a:t>
            </a:r>
            <a:r>
              <a:rPr lang="en-US" sz="1800" baseline="30000" dirty="0">
                <a:latin typeface="+mj-lt"/>
              </a:rPr>
              <a:t>n</a:t>
            </a:r>
            <a:r>
              <a:rPr lang="en-US" sz="1800" dirty="0">
                <a:latin typeface="+mj-lt"/>
              </a:rPr>
              <a:t> combinations.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The largest n-bit value that causes the comparator output to become true is selected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solidFill>
                  <a:srgbClr val="0070C0"/>
                </a:solidFill>
                <a:latin typeface="+mj-lt"/>
              </a:rPr>
              <a:t>	as the A/D conversion value.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conversion speed is very fast.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drawback is cost.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Major applications are those that require high speed but low resolution.</a:t>
            </a:r>
          </a:p>
          <a:p>
            <a:pPr>
              <a:tabLst>
                <a:tab pos="228600" algn="l"/>
              </a:tabLst>
              <a:defRPr/>
            </a:pPr>
            <a:endParaRPr lang="en-US" sz="1800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  <a:ea typeface="Arial Unicode MS" pitchFamily="34" charset="-128"/>
                <a:cs typeface="Arial Unicode MS" pitchFamily="34" charset="-128"/>
              </a:rPr>
              <a:t>Slope and Double-Slope A/D Converters</a:t>
            </a:r>
            <a:endParaRPr lang="en-US" sz="1800" dirty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Use capacitors’ charging and discharging behavior to perform A/D conversion.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Requires only simple hardware and is popular in low-speed applications.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Has been used in Microchip PIC14400 family microcontrollers.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60425" y="378747"/>
            <a:ext cx="314291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A/D Conversion Algorithms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762000" y="762000"/>
            <a:ext cx="7661275" cy="25853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Using the AD7302 to generate </a:t>
            </a:r>
            <a:r>
              <a:rPr lang="en-US" sz="1800" b="1" dirty="0" err="1">
                <a:latin typeface="+mj-lt"/>
              </a:rPr>
              <a:t>sawtooth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smtClean="0">
                <a:latin typeface="+mj-lt"/>
              </a:rPr>
              <a:t>waveform</a:t>
            </a:r>
          </a:p>
          <a:p>
            <a:pPr>
              <a:spcBef>
                <a:spcPct val="50000"/>
              </a:spcBef>
              <a:tabLst>
                <a:tab pos="228600" algn="l"/>
              </a:tabLst>
              <a:defRPr/>
            </a:pPr>
            <a:endParaRPr lang="en-US" sz="1800" dirty="0">
              <a:latin typeface="+mj-lt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Configure PB7…PB0, PJ0…PJ1 for output.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Output the digital value from 0 to 255 and repeat. For each value, pull the PJ0 to </a:t>
            </a:r>
            <a:r>
              <a:rPr lang="en-US" sz="1800" dirty="0" smtClean="0">
                <a:latin typeface="+mj-lt"/>
              </a:rPr>
              <a:t>low and </a:t>
            </a:r>
            <a:r>
              <a:rPr lang="en-US" sz="1800" dirty="0">
                <a:latin typeface="+mj-lt"/>
              </a:rPr>
              <a:t>then to high so that the value on pins PB7..PB0 can be transferred to the AD7302. </a:t>
            </a:r>
            <a:endParaRPr lang="en-US" sz="1800" dirty="0" smtClean="0">
              <a:latin typeface="+mj-lt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Pull </a:t>
            </a:r>
            <a:r>
              <a:rPr lang="en-US" sz="1800" dirty="0">
                <a:latin typeface="+mj-lt"/>
              </a:rPr>
              <a:t>the signal PJ1 to low during the process.</a:t>
            </a:r>
            <a:endParaRPr lang="en-US" sz="1800" b="1" dirty="0">
              <a:latin typeface="+mj-lt"/>
            </a:endParaRPr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4096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63289"/>
              </p:ext>
            </p:extLst>
          </p:nvPr>
        </p:nvGraphicFramePr>
        <p:xfrm>
          <a:off x="2143125" y="3247582"/>
          <a:ext cx="4451350" cy="257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4" name="Visio" r:id="rId4" imgW="3888486" imgH="2237481" progId="Visio.Drawing.11">
                  <p:embed/>
                </p:oleObj>
              </mc:Choice>
              <mc:Fallback>
                <p:oleObj name="Visio" r:id="rId4" imgW="3888486" imgH="22374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3247582"/>
                        <a:ext cx="4451350" cy="2570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691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762000" y="608675"/>
            <a:ext cx="7781925" cy="55927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914400" algn="l"/>
                <a:tab pos="1604963" algn="l"/>
                <a:tab pos="3200400" algn="l"/>
              </a:tabLst>
              <a:defRPr/>
            </a:pPr>
            <a:r>
              <a:rPr lang="en-US" b="1" dirty="0">
                <a:latin typeface="+mn-lt"/>
              </a:rPr>
              <a:t>Example </a:t>
            </a:r>
            <a:r>
              <a:rPr lang="en-US" b="1" dirty="0" smtClean="0">
                <a:latin typeface="+mn-lt"/>
              </a:rPr>
              <a:t>8: </a:t>
            </a:r>
            <a:r>
              <a:rPr lang="en-US" dirty="0">
                <a:latin typeface="+mn-lt"/>
              </a:rPr>
              <a:t>Write a program to generate a </a:t>
            </a:r>
            <a:r>
              <a:rPr lang="en-US" dirty="0" err="1">
                <a:latin typeface="+mn-lt"/>
              </a:rPr>
              <a:t>sawtooth</a:t>
            </a:r>
            <a:r>
              <a:rPr lang="en-US" dirty="0">
                <a:latin typeface="+mn-lt"/>
              </a:rPr>
              <a:t> waveform from V</a:t>
            </a:r>
            <a:r>
              <a:rPr lang="en-US" baseline="-25000" dirty="0">
                <a:latin typeface="+mn-lt"/>
              </a:rPr>
              <a:t>OUT</a:t>
            </a:r>
            <a:r>
              <a:rPr lang="en-US" dirty="0">
                <a:latin typeface="+mn-lt"/>
              </a:rPr>
              <a:t>A pin.</a:t>
            </a:r>
          </a:p>
          <a:p>
            <a:pPr>
              <a:spcBef>
                <a:spcPct val="50000"/>
              </a:spcBef>
              <a:tabLst>
                <a:tab pos="914400" algn="l"/>
                <a:tab pos="1604963" algn="l"/>
                <a:tab pos="3200400" algn="l"/>
              </a:tabLst>
              <a:defRPr/>
            </a:pPr>
            <a:r>
              <a:rPr lang="en-US" dirty="0">
                <a:latin typeface="+mn-lt"/>
              </a:rPr>
              <a:t>The assembly program is as follows:</a:t>
            </a:r>
          </a:p>
          <a:p>
            <a:pPr>
              <a:tabLst>
                <a:tab pos="914400" algn="l"/>
                <a:tab pos="1604963" algn="l"/>
                <a:tab pos="3200400" algn="l"/>
              </a:tabLst>
              <a:defRPr/>
            </a:pPr>
            <a:r>
              <a:rPr lang="en-US" dirty="0">
                <a:latin typeface="+mn-lt"/>
              </a:rPr>
              <a:t>#include 	"c:\miniide\hcs12.inc"</a:t>
            </a:r>
          </a:p>
          <a:p>
            <a:pPr>
              <a:tabLst>
                <a:tab pos="914400" algn="l"/>
                <a:tab pos="1604963" algn="l"/>
                <a:tab pos="3200400" algn="l"/>
              </a:tabLst>
              <a:defRPr/>
            </a:pPr>
            <a:r>
              <a:rPr lang="en-US" dirty="0">
                <a:latin typeface="+mn-lt"/>
              </a:rPr>
              <a:t>	org	$1500</a:t>
            </a:r>
          </a:p>
          <a:p>
            <a:pPr>
              <a:tabLst>
                <a:tab pos="914400" algn="l"/>
                <a:tab pos="1604963" algn="l"/>
                <a:tab pos="3200400" algn="l"/>
              </a:tabLst>
              <a:defRPr/>
            </a:pPr>
            <a:r>
              <a:rPr lang="en-US" dirty="0">
                <a:latin typeface="+mn-lt"/>
              </a:rPr>
              <a:t>start	</a:t>
            </a:r>
            <a:r>
              <a:rPr lang="en-US" dirty="0" err="1">
                <a:latin typeface="+mn-lt"/>
              </a:rPr>
              <a:t>movb</a:t>
            </a:r>
            <a:r>
              <a:rPr lang="en-US" dirty="0">
                <a:latin typeface="+mn-lt"/>
              </a:rPr>
              <a:t>	#$FF,DDRB      	; configure PORTB for output</a:t>
            </a:r>
          </a:p>
          <a:p>
            <a:pPr>
              <a:tabLst>
                <a:tab pos="914400" algn="l"/>
                <a:tab pos="1604963" algn="l"/>
                <a:tab pos="3200400" algn="l"/>
              </a:tabLst>
              <a:defRPr/>
            </a:pPr>
            <a:r>
              <a:rPr lang="en-US" dirty="0">
                <a:latin typeface="+mn-lt"/>
              </a:rPr>
              <a:t>	</a:t>
            </a:r>
            <a:r>
              <a:rPr lang="en-US" dirty="0" err="1">
                <a:latin typeface="+mn-lt"/>
              </a:rPr>
              <a:t>bset</a:t>
            </a:r>
            <a:r>
              <a:rPr lang="en-US" dirty="0">
                <a:latin typeface="+mn-lt"/>
              </a:rPr>
              <a:t>	DDRJ,$03	; configure PJ1~PJ0 for output</a:t>
            </a:r>
          </a:p>
          <a:p>
            <a:pPr>
              <a:tabLst>
                <a:tab pos="914400" algn="l"/>
                <a:tab pos="1604963" algn="l"/>
                <a:tab pos="3200400" algn="l"/>
              </a:tabLst>
              <a:defRPr/>
            </a:pPr>
            <a:r>
              <a:rPr lang="en-US" dirty="0">
                <a:latin typeface="+mn-lt"/>
              </a:rPr>
              <a:t>	</a:t>
            </a:r>
            <a:r>
              <a:rPr lang="en-US" dirty="0" err="1">
                <a:latin typeface="+mn-lt"/>
              </a:rPr>
              <a:t>bclr</a:t>
            </a:r>
            <a:r>
              <a:rPr lang="en-US" dirty="0">
                <a:latin typeface="+mn-lt"/>
              </a:rPr>
              <a:t>	PTJ,$02 	; select V</a:t>
            </a:r>
            <a:r>
              <a:rPr lang="en-US" baseline="-25000" dirty="0">
                <a:latin typeface="+mn-lt"/>
              </a:rPr>
              <a:t>OUT</a:t>
            </a:r>
            <a:r>
              <a:rPr lang="en-US" dirty="0">
                <a:latin typeface="+mn-lt"/>
              </a:rPr>
              <a:t>A output</a:t>
            </a:r>
          </a:p>
          <a:p>
            <a:pPr>
              <a:tabLst>
                <a:tab pos="914400" algn="l"/>
                <a:tab pos="1604963" algn="l"/>
                <a:tab pos="3200400" algn="l"/>
              </a:tabLst>
              <a:defRPr/>
            </a:pPr>
            <a:r>
              <a:rPr lang="en-US" dirty="0">
                <a:latin typeface="+mn-lt"/>
              </a:rPr>
              <a:t>loop	inc	PORTB	; increase the output by one step</a:t>
            </a:r>
          </a:p>
          <a:p>
            <a:pPr>
              <a:tabLst>
                <a:tab pos="914400" algn="l"/>
                <a:tab pos="1604963" algn="l"/>
                <a:tab pos="3200400" algn="l"/>
              </a:tabLst>
              <a:defRPr/>
            </a:pPr>
            <a:r>
              <a:rPr lang="en-US" dirty="0">
                <a:latin typeface="+mn-lt"/>
              </a:rPr>
              <a:t>	</a:t>
            </a:r>
            <a:r>
              <a:rPr lang="en-US" dirty="0" err="1">
                <a:latin typeface="+mn-lt"/>
              </a:rPr>
              <a:t>bclr</a:t>
            </a:r>
            <a:r>
              <a:rPr lang="en-US" dirty="0">
                <a:latin typeface="+mn-lt"/>
              </a:rPr>
              <a:t>	PTJ,$01 	; generate a rising edge on PJ0 pin</a:t>
            </a:r>
          </a:p>
          <a:p>
            <a:pPr>
              <a:tabLst>
                <a:tab pos="914400" algn="l"/>
                <a:tab pos="1604963" algn="l"/>
                <a:tab pos="3200400" algn="l"/>
              </a:tabLst>
              <a:defRPr/>
            </a:pPr>
            <a:r>
              <a:rPr lang="en-US" dirty="0">
                <a:latin typeface="+mn-lt"/>
              </a:rPr>
              <a:t>	</a:t>
            </a:r>
            <a:r>
              <a:rPr lang="en-US" dirty="0" err="1">
                <a:latin typeface="+mn-lt"/>
              </a:rPr>
              <a:t>bset</a:t>
            </a:r>
            <a:r>
              <a:rPr lang="en-US" dirty="0">
                <a:latin typeface="+mn-lt"/>
              </a:rPr>
              <a:t>	PTJ,$01 	;	"</a:t>
            </a:r>
          </a:p>
          <a:p>
            <a:pPr>
              <a:tabLst>
                <a:tab pos="914400" algn="l"/>
                <a:tab pos="1604963" algn="l"/>
                <a:tab pos="3200400" algn="l"/>
              </a:tabLst>
              <a:defRPr/>
            </a:pPr>
            <a:r>
              <a:rPr lang="en-US" dirty="0">
                <a:latin typeface="+mn-lt"/>
              </a:rPr>
              <a:t>	</a:t>
            </a:r>
            <a:r>
              <a:rPr lang="en-US" dirty="0" err="1">
                <a:latin typeface="+mn-lt"/>
              </a:rPr>
              <a:t>bset</a:t>
            </a:r>
            <a:r>
              <a:rPr lang="en-US" dirty="0">
                <a:latin typeface="+mn-lt"/>
              </a:rPr>
              <a:t>	PTJ,$01	; add 9 more “</a:t>
            </a:r>
            <a:r>
              <a:rPr lang="en-US" dirty="0" err="1">
                <a:latin typeface="+mn-lt"/>
              </a:rPr>
              <a:t>bset</a:t>
            </a:r>
            <a:r>
              <a:rPr lang="en-US" dirty="0">
                <a:latin typeface="+mn-lt"/>
              </a:rPr>
              <a:t>” instructions to provide 2 ms</a:t>
            </a:r>
          </a:p>
          <a:p>
            <a:pPr>
              <a:tabLst>
                <a:tab pos="914400" algn="l"/>
                <a:tab pos="1604963" algn="l"/>
                <a:tab pos="3200400" algn="l"/>
              </a:tabLst>
              <a:defRPr/>
            </a:pPr>
            <a:r>
              <a:rPr lang="en-US" dirty="0">
                <a:latin typeface="+mn-lt"/>
              </a:rPr>
              <a:t>	</a:t>
            </a:r>
            <a:r>
              <a:rPr lang="en-US" dirty="0" err="1">
                <a:latin typeface="+mn-lt"/>
              </a:rPr>
              <a:t>bset</a:t>
            </a:r>
            <a:r>
              <a:rPr lang="en-US" dirty="0">
                <a:latin typeface="+mn-lt"/>
              </a:rPr>
              <a:t>	PTJ,$01	; for D/A conversion to complete</a:t>
            </a:r>
          </a:p>
          <a:p>
            <a:pPr>
              <a:tabLst>
                <a:tab pos="914400" algn="l"/>
                <a:tab pos="1604963" algn="l"/>
                <a:tab pos="3200400" algn="l"/>
              </a:tabLst>
              <a:defRPr/>
            </a:pPr>
            <a:r>
              <a:rPr lang="en-US" dirty="0">
                <a:latin typeface="+mn-lt"/>
              </a:rPr>
              <a:t>	</a:t>
            </a:r>
            <a:r>
              <a:rPr lang="en-US" dirty="0" err="1">
                <a:latin typeface="+mn-lt"/>
              </a:rPr>
              <a:t>bset</a:t>
            </a:r>
            <a:r>
              <a:rPr lang="en-US" dirty="0">
                <a:latin typeface="+mn-lt"/>
              </a:rPr>
              <a:t>	PTJ,$01 	;	"</a:t>
            </a:r>
          </a:p>
          <a:p>
            <a:pPr>
              <a:tabLst>
                <a:tab pos="914400" algn="l"/>
                <a:tab pos="1604963" algn="l"/>
                <a:tab pos="3200400" algn="l"/>
              </a:tabLst>
              <a:defRPr/>
            </a:pPr>
            <a:r>
              <a:rPr lang="en-US" dirty="0">
                <a:latin typeface="+mn-lt"/>
              </a:rPr>
              <a:t>	</a:t>
            </a:r>
            <a:r>
              <a:rPr lang="en-US" dirty="0" err="1">
                <a:latin typeface="+mn-lt"/>
              </a:rPr>
              <a:t>bset</a:t>
            </a:r>
            <a:r>
              <a:rPr lang="en-US" dirty="0">
                <a:latin typeface="+mn-lt"/>
              </a:rPr>
              <a:t>	PTJ,$01	;	“</a:t>
            </a:r>
          </a:p>
          <a:p>
            <a:pPr>
              <a:tabLst>
                <a:tab pos="914400" algn="l"/>
                <a:tab pos="1604963" algn="l"/>
                <a:tab pos="3200400" algn="l"/>
              </a:tabLst>
              <a:defRPr/>
            </a:pPr>
            <a:r>
              <a:rPr lang="en-US" dirty="0">
                <a:latin typeface="+mn-lt"/>
              </a:rPr>
              <a:t>	</a:t>
            </a:r>
            <a:r>
              <a:rPr lang="en-US" dirty="0" err="1">
                <a:latin typeface="+mn-lt"/>
              </a:rPr>
              <a:t>bset</a:t>
            </a:r>
            <a:r>
              <a:rPr lang="en-US" dirty="0">
                <a:latin typeface="+mn-lt"/>
              </a:rPr>
              <a:t>	PTJ,$01	;	“</a:t>
            </a:r>
          </a:p>
          <a:p>
            <a:pPr>
              <a:tabLst>
                <a:tab pos="914400" algn="l"/>
                <a:tab pos="1604963" algn="l"/>
                <a:tab pos="3200400" algn="l"/>
              </a:tabLst>
              <a:defRPr/>
            </a:pPr>
            <a:r>
              <a:rPr lang="en-US" dirty="0">
                <a:latin typeface="+mn-lt"/>
              </a:rPr>
              <a:t>	</a:t>
            </a:r>
            <a:r>
              <a:rPr lang="en-US" dirty="0" err="1">
                <a:latin typeface="+mn-lt"/>
              </a:rPr>
              <a:t>bset</a:t>
            </a:r>
            <a:r>
              <a:rPr lang="en-US" dirty="0">
                <a:latin typeface="+mn-lt"/>
              </a:rPr>
              <a:t>	PTJ,$01 	;	"</a:t>
            </a:r>
          </a:p>
          <a:p>
            <a:pPr>
              <a:tabLst>
                <a:tab pos="914400" algn="l"/>
                <a:tab pos="1604963" algn="l"/>
                <a:tab pos="3200400" algn="l"/>
              </a:tabLst>
              <a:defRPr/>
            </a:pPr>
            <a:r>
              <a:rPr lang="en-US" dirty="0">
                <a:latin typeface="+mn-lt"/>
              </a:rPr>
              <a:t>	</a:t>
            </a:r>
            <a:r>
              <a:rPr lang="en-US" dirty="0" err="1">
                <a:latin typeface="+mn-lt"/>
              </a:rPr>
              <a:t>bset</a:t>
            </a:r>
            <a:r>
              <a:rPr lang="en-US" dirty="0">
                <a:latin typeface="+mn-lt"/>
              </a:rPr>
              <a:t>	PTJ,$01	;	“</a:t>
            </a:r>
          </a:p>
          <a:p>
            <a:pPr>
              <a:tabLst>
                <a:tab pos="914400" algn="l"/>
                <a:tab pos="1604963" algn="l"/>
                <a:tab pos="3200400" algn="l"/>
              </a:tabLst>
              <a:defRPr/>
            </a:pPr>
            <a:r>
              <a:rPr lang="en-US" dirty="0">
                <a:latin typeface="+mn-lt"/>
              </a:rPr>
              <a:t>	</a:t>
            </a:r>
            <a:r>
              <a:rPr lang="en-US" dirty="0" err="1">
                <a:latin typeface="+mn-lt"/>
              </a:rPr>
              <a:t>bset</a:t>
            </a:r>
            <a:r>
              <a:rPr lang="en-US" dirty="0">
                <a:latin typeface="+mn-lt"/>
              </a:rPr>
              <a:t>	PTJ,$01	;	“</a:t>
            </a:r>
          </a:p>
          <a:p>
            <a:pPr>
              <a:tabLst>
                <a:tab pos="914400" algn="l"/>
                <a:tab pos="1604963" algn="l"/>
                <a:tab pos="3200400" algn="l"/>
              </a:tabLst>
              <a:defRPr/>
            </a:pPr>
            <a:r>
              <a:rPr lang="en-US" dirty="0">
                <a:latin typeface="+mn-lt"/>
              </a:rPr>
              <a:t>	</a:t>
            </a:r>
            <a:r>
              <a:rPr lang="en-US" dirty="0" err="1">
                <a:latin typeface="+mn-lt"/>
              </a:rPr>
              <a:t>bset</a:t>
            </a:r>
            <a:r>
              <a:rPr lang="en-US" dirty="0">
                <a:latin typeface="+mn-lt"/>
              </a:rPr>
              <a:t>	PTJ,$01	;	“</a:t>
            </a:r>
          </a:p>
          <a:p>
            <a:pPr>
              <a:tabLst>
                <a:tab pos="914400" algn="l"/>
                <a:tab pos="1604963" algn="l"/>
                <a:tab pos="3200400" algn="l"/>
              </a:tabLst>
              <a:defRPr/>
            </a:pPr>
            <a:r>
              <a:rPr lang="en-US" dirty="0">
                <a:latin typeface="+mn-lt"/>
              </a:rPr>
              <a:t>	bra	loop	; to complete the D/A conversion</a:t>
            </a:r>
          </a:p>
          <a:p>
            <a:pPr>
              <a:tabLst>
                <a:tab pos="914400" algn="l"/>
                <a:tab pos="1604963" algn="l"/>
                <a:tab pos="3200400" algn="l"/>
              </a:tabLst>
              <a:defRPr/>
            </a:pPr>
            <a:r>
              <a:rPr lang="en-US" dirty="0">
                <a:latin typeface="+mn-lt"/>
              </a:rPr>
              <a:t>	end</a:t>
            </a:r>
            <a:endParaRPr lang="en-US" b="1" dirty="0">
              <a:latin typeface="+mn-lt"/>
            </a:endParaRPr>
          </a:p>
          <a:p>
            <a:pPr>
              <a:tabLst>
                <a:tab pos="914400" algn="l"/>
                <a:tab pos="1604963" algn="l"/>
                <a:tab pos="3200400" algn="l"/>
              </a:tabLst>
              <a:defRPr/>
            </a:pPr>
            <a:r>
              <a:rPr lang="en-US" dirty="0">
                <a:latin typeface="+mn-lt"/>
              </a:rPr>
              <a:t>The C language version of the program is on next page.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113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Box 3"/>
          <p:cNvSpPr txBox="1">
            <a:spLocks noChangeArrowheads="1"/>
          </p:cNvSpPr>
          <p:nvPr/>
        </p:nvSpPr>
        <p:spPr bwMode="auto">
          <a:xfrm>
            <a:off x="944563" y="904875"/>
            <a:ext cx="6884321" cy="574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346075" algn="l"/>
                <a:tab pos="690563" algn="l"/>
                <a:tab pos="1025525" algn="l"/>
                <a:tab pos="1371600" algn="l"/>
                <a:tab pos="1717675" algn="l"/>
                <a:tab pos="2062163" algn="l"/>
                <a:tab pos="2397125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#include “c:\cwHCS12\include\hcs12.h”</a:t>
            </a:r>
          </a:p>
          <a:p>
            <a:pPr>
              <a:tabLst>
                <a:tab pos="346075" algn="l"/>
                <a:tab pos="690563" algn="l"/>
                <a:tab pos="1025525" algn="l"/>
                <a:tab pos="1371600" algn="l"/>
                <a:tab pos="1717675" algn="l"/>
                <a:tab pos="2062163" algn="l"/>
                <a:tab pos="2397125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void main(void)</a:t>
            </a:r>
          </a:p>
          <a:p>
            <a:pPr>
              <a:tabLst>
                <a:tab pos="346075" algn="l"/>
                <a:tab pos="690563" algn="l"/>
                <a:tab pos="1025525" algn="l"/>
                <a:tab pos="1371600" algn="l"/>
                <a:tab pos="1717675" algn="l"/>
                <a:tab pos="2062163" algn="l"/>
                <a:tab pos="2397125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{</a:t>
            </a:r>
          </a:p>
          <a:p>
            <a:pPr>
              <a:tabLst>
                <a:tab pos="346075" algn="l"/>
                <a:tab pos="690563" algn="l"/>
                <a:tab pos="1025525" algn="l"/>
                <a:tab pos="1371600" algn="l"/>
                <a:tab pos="1717675" algn="l"/>
                <a:tab pos="2062163" algn="l"/>
                <a:tab pos="2397125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	</a:t>
            </a:r>
            <a:r>
              <a:rPr lang="en-US" sz="1750" dirty="0">
                <a:solidFill>
                  <a:srgbClr val="FF0000"/>
                </a:solidFill>
                <a:latin typeface="+mj-lt"/>
              </a:rPr>
              <a:t>DDRB 	= 0xFF;	// configure PORTB for output </a:t>
            </a:r>
          </a:p>
          <a:p>
            <a:pPr>
              <a:tabLst>
                <a:tab pos="346075" algn="l"/>
                <a:tab pos="690563" algn="l"/>
                <a:tab pos="1025525" algn="l"/>
                <a:tab pos="1371600" algn="l"/>
                <a:tab pos="1717675" algn="l"/>
                <a:tab pos="2062163" algn="l"/>
                <a:tab pos="2397125" algn="l"/>
                <a:tab pos="2743200" algn="l"/>
              </a:tabLst>
              <a:defRPr/>
            </a:pPr>
            <a:r>
              <a:rPr lang="en-US" sz="1750" dirty="0">
                <a:solidFill>
                  <a:srgbClr val="FF0000"/>
                </a:solidFill>
                <a:latin typeface="+mj-lt"/>
              </a:rPr>
              <a:t>	DDRJ 	|= 0x03; 	// configure pins PJ1~PJ0 for output</a:t>
            </a:r>
          </a:p>
          <a:p>
            <a:pPr>
              <a:tabLst>
                <a:tab pos="346075" algn="l"/>
                <a:tab pos="690563" algn="l"/>
                <a:tab pos="1025525" algn="l"/>
                <a:tab pos="1371600" algn="l"/>
                <a:tab pos="1717675" algn="l"/>
                <a:tab pos="2062163" algn="l"/>
                <a:tab pos="2397125" algn="l"/>
                <a:tab pos="2743200" algn="l"/>
              </a:tabLst>
              <a:defRPr/>
            </a:pPr>
            <a:r>
              <a:rPr lang="en-US" sz="1750" dirty="0">
                <a:solidFill>
                  <a:srgbClr val="FF0000"/>
                </a:solidFill>
                <a:latin typeface="+mj-lt"/>
              </a:rPr>
              <a:t>	PTJ 	&amp;= 0xFD;		// pull the signal A/B to low to select channel A</a:t>
            </a:r>
          </a:p>
          <a:p>
            <a:pPr>
              <a:tabLst>
                <a:tab pos="346075" algn="l"/>
                <a:tab pos="690563" algn="l"/>
                <a:tab pos="1025525" algn="l"/>
                <a:tab pos="1371600" algn="l"/>
                <a:tab pos="1717675" algn="l"/>
                <a:tab pos="2062163" algn="l"/>
                <a:tab pos="2397125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	while (1) {</a:t>
            </a:r>
          </a:p>
          <a:p>
            <a:pPr>
              <a:tabLst>
                <a:tab pos="346075" algn="l"/>
                <a:tab pos="690563" algn="l"/>
                <a:tab pos="1025525" algn="l"/>
                <a:tab pos="1371600" algn="l"/>
                <a:tab pos="1717675" algn="l"/>
                <a:tab pos="2062163" algn="l"/>
                <a:tab pos="2397125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		PORTB += 1;	</a:t>
            </a:r>
          </a:p>
          <a:p>
            <a:pPr>
              <a:tabLst>
                <a:tab pos="346075" algn="l"/>
                <a:tab pos="690563" algn="l"/>
                <a:tab pos="1025525" algn="l"/>
                <a:tab pos="1371600" algn="l"/>
                <a:tab pos="1717675" algn="l"/>
                <a:tab pos="2062163" algn="l"/>
                <a:tab pos="2397125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		PTJ &amp;= 0xFE;  	// generate a rising edge </a:t>
            </a:r>
          </a:p>
          <a:p>
            <a:pPr>
              <a:tabLst>
                <a:tab pos="346075" algn="l"/>
                <a:tab pos="690563" algn="l"/>
                <a:tab pos="1025525" algn="l"/>
                <a:tab pos="1371600" algn="l"/>
                <a:tab pos="1717675" algn="l"/>
                <a:tab pos="2062163" algn="l"/>
                <a:tab pos="2397125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		PTJ |= 0x01;	//	“	</a:t>
            </a:r>
          </a:p>
          <a:p>
            <a:pPr>
              <a:tabLst>
                <a:tab pos="346075" algn="l"/>
                <a:tab pos="690563" algn="l"/>
                <a:tab pos="1025525" algn="l"/>
                <a:tab pos="1371600" algn="l"/>
                <a:tab pos="1717675" algn="l"/>
                <a:tab pos="2062163" algn="l"/>
                <a:tab pos="2397125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		PTJ |= 0x01;	// use dummy statements to provide 2 ms </a:t>
            </a:r>
          </a:p>
          <a:p>
            <a:pPr>
              <a:tabLst>
                <a:tab pos="346075" algn="l"/>
                <a:tab pos="690563" algn="l"/>
                <a:tab pos="1025525" algn="l"/>
                <a:tab pos="1371600" algn="l"/>
                <a:tab pos="1717675" algn="l"/>
                <a:tab pos="2062163" algn="l"/>
                <a:tab pos="2397125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		PTJ |= 0x01;	// time for D/A conversion to complete </a:t>
            </a:r>
          </a:p>
          <a:p>
            <a:pPr>
              <a:tabLst>
                <a:tab pos="346075" algn="l"/>
                <a:tab pos="690563" algn="l"/>
                <a:tab pos="1025525" algn="l"/>
                <a:tab pos="1371600" algn="l"/>
                <a:tab pos="1717675" algn="l"/>
                <a:tab pos="2062163" algn="l"/>
                <a:tab pos="2397125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		PTJ |= 0x01;	</a:t>
            </a:r>
          </a:p>
          <a:p>
            <a:pPr>
              <a:tabLst>
                <a:tab pos="346075" algn="l"/>
                <a:tab pos="690563" algn="l"/>
                <a:tab pos="1025525" algn="l"/>
                <a:tab pos="1371600" algn="l"/>
                <a:tab pos="1717675" algn="l"/>
                <a:tab pos="2062163" algn="l"/>
                <a:tab pos="2397125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		PTJ |= 0x01;	</a:t>
            </a:r>
          </a:p>
          <a:p>
            <a:pPr>
              <a:tabLst>
                <a:tab pos="346075" algn="l"/>
                <a:tab pos="690563" algn="l"/>
                <a:tab pos="1025525" algn="l"/>
                <a:tab pos="1371600" algn="l"/>
                <a:tab pos="1717675" algn="l"/>
                <a:tab pos="2062163" algn="l"/>
                <a:tab pos="2397125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		PTJ |= 0x01;	</a:t>
            </a:r>
          </a:p>
          <a:p>
            <a:pPr>
              <a:tabLst>
                <a:tab pos="346075" algn="l"/>
                <a:tab pos="690563" algn="l"/>
                <a:tab pos="1025525" algn="l"/>
                <a:tab pos="1371600" algn="l"/>
                <a:tab pos="1717675" algn="l"/>
                <a:tab pos="2062163" algn="l"/>
                <a:tab pos="2397125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		PTJ |= 0x01;	</a:t>
            </a:r>
          </a:p>
          <a:p>
            <a:pPr>
              <a:tabLst>
                <a:tab pos="346075" algn="l"/>
                <a:tab pos="690563" algn="l"/>
                <a:tab pos="1025525" algn="l"/>
                <a:tab pos="1371600" algn="l"/>
                <a:tab pos="1717675" algn="l"/>
                <a:tab pos="2062163" algn="l"/>
                <a:tab pos="2397125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		PTJ |= 0x01;	</a:t>
            </a:r>
          </a:p>
          <a:p>
            <a:pPr>
              <a:tabLst>
                <a:tab pos="346075" algn="l"/>
                <a:tab pos="690563" algn="l"/>
                <a:tab pos="1025525" algn="l"/>
                <a:tab pos="1371600" algn="l"/>
                <a:tab pos="1717675" algn="l"/>
                <a:tab pos="2062163" algn="l"/>
                <a:tab pos="2397125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		PTJ |= 0x01;	</a:t>
            </a:r>
          </a:p>
          <a:p>
            <a:pPr>
              <a:tabLst>
                <a:tab pos="346075" algn="l"/>
                <a:tab pos="690563" algn="l"/>
                <a:tab pos="1025525" algn="l"/>
                <a:tab pos="1371600" algn="l"/>
                <a:tab pos="1717675" algn="l"/>
                <a:tab pos="2062163" algn="l"/>
                <a:tab pos="2397125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		PTJ |= 0x01;	</a:t>
            </a:r>
          </a:p>
          <a:p>
            <a:pPr>
              <a:tabLst>
                <a:tab pos="346075" algn="l"/>
                <a:tab pos="690563" algn="l"/>
                <a:tab pos="1025525" algn="l"/>
                <a:tab pos="1371600" algn="l"/>
                <a:tab pos="1717675" algn="l"/>
                <a:tab pos="2062163" algn="l"/>
                <a:tab pos="2397125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	}</a:t>
            </a:r>
          </a:p>
          <a:p>
            <a:pPr>
              <a:tabLst>
                <a:tab pos="346075" algn="l"/>
                <a:tab pos="690563" algn="l"/>
                <a:tab pos="1025525" algn="l"/>
                <a:tab pos="1371600" algn="l"/>
                <a:tab pos="1717675" algn="l"/>
                <a:tab pos="2062163" algn="l"/>
                <a:tab pos="2397125" algn="l"/>
                <a:tab pos="2743200" algn="l"/>
              </a:tabLst>
              <a:defRPr/>
            </a:pPr>
            <a:r>
              <a:rPr lang="en-US" sz="1750" dirty="0">
                <a:latin typeface="+mj-lt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85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	</a:t>
            </a:r>
            <a:br>
              <a:rPr lang="en-US" dirty="0" smtClean="0"/>
            </a:br>
            <a:r>
              <a:rPr lang="en-US" sz="4900" dirty="0" smtClean="0"/>
              <a:t>Exercises (1)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950" y="5977718"/>
            <a:ext cx="8928100" cy="651681"/>
          </a:xfrm>
        </p:spPr>
        <p:txBody>
          <a:bodyPr>
            <a:normAutofit fontScale="62500" lnSpcReduction="20000"/>
          </a:bodyPr>
          <a:lstStyle/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endParaRPr lang="en-US" sz="1000" b="1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1600" b="1" dirty="0" smtClean="0"/>
          </a:p>
          <a:p>
            <a:pPr lvl="2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/>
              <a:t>       </a:t>
            </a:r>
            <a:endParaRPr lang="en-US" b="1" dirty="0"/>
          </a:p>
        </p:txBody>
      </p: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2" y="1539139"/>
            <a:ext cx="7211355" cy="117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2" y="2697777"/>
            <a:ext cx="6790127" cy="191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04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	</a:t>
            </a:r>
            <a:br>
              <a:rPr lang="en-US" dirty="0" smtClean="0"/>
            </a:br>
            <a:r>
              <a:rPr lang="en-US" sz="4900" dirty="0" smtClean="0"/>
              <a:t>Exercises (2)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950" y="5977718"/>
            <a:ext cx="8928100" cy="651681"/>
          </a:xfrm>
        </p:spPr>
        <p:txBody>
          <a:bodyPr>
            <a:normAutofit fontScale="62500" lnSpcReduction="20000"/>
          </a:bodyPr>
          <a:lstStyle/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endParaRPr lang="en-US" sz="1000" b="1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1600" b="1" dirty="0" smtClean="0"/>
          </a:p>
          <a:p>
            <a:pPr lvl="2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/>
              <a:t>       </a:t>
            </a:r>
            <a:endParaRPr lang="en-US" b="1" dirty="0"/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79" y="1621382"/>
            <a:ext cx="5715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79" y="4093831"/>
            <a:ext cx="573405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6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	</a:t>
            </a:r>
            <a:br>
              <a:rPr lang="en-US" dirty="0" smtClean="0"/>
            </a:br>
            <a:r>
              <a:rPr lang="en-US" sz="4900" dirty="0" smtClean="0"/>
              <a:t>Exercises (3)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5847" y="5158856"/>
            <a:ext cx="8928100" cy="1037230"/>
          </a:xfrm>
        </p:spPr>
        <p:txBody>
          <a:bodyPr>
            <a:noAutofit/>
          </a:bodyPr>
          <a:lstStyle/>
          <a:p>
            <a:pPr marL="0" lvl="2" algn="ctr">
              <a:spcBef>
                <a:spcPts val="0"/>
              </a:spcBef>
              <a:buNone/>
              <a:defRPr/>
            </a:pPr>
            <a:r>
              <a:rPr lang="en-US" sz="1600" dirty="0" smtClean="0"/>
              <a:t>The </a:t>
            </a:r>
            <a:r>
              <a:rPr lang="en-US" sz="1600" dirty="0"/>
              <a:t>Celsius can be derived from the A/D conversion result using the following equation:</a:t>
            </a:r>
          </a:p>
          <a:p>
            <a:pPr marL="0" lvl="2" algn="ctr">
              <a:spcBef>
                <a:spcPts val="0"/>
              </a:spcBef>
              <a:buNone/>
              <a:defRPr/>
            </a:pPr>
            <a:endParaRPr lang="en-US" sz="1600" dirty="0"/>
          </a:p>
          <a:p>
            <a:pPr marL="0" lvl="2" algn="ctr">
              <a:spcBef>
                <a:spcPts val="0"/>
              </a:spcBef>
              <a:buNone/>
              <a:defRPr/>
            </a:pPr>
            <a:r>
              <a:rPr lang="en-US" sz="1600" dirty="0" smtClean="0"/>
              <a:t>Celsius </a:t>
            </a:r>
            <a:r>
              <a:rPr lang="en-US" sz="1600" dirty="0"/>
              <a:t>temperature = (A/D result) / 8</a:t>
            </a:r>
          </a:p>
          <a:p>
            <a:pPr marL="0" lvl="2" algn="ctr" eaLnBrk="1" fontAlgn="auto" hangingPunct="1">
              <a:spcBef>
                <a:spcPts val="0"/>
              </a:spcBef>
              <a:buFont typeface="Wingdings"/>
              <a:buNone/>
              <a:defRPr/>
            </a:pPr>
            <a:endParaRPr lang="en-US" sz="1600" dirty="0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052" y="1562597"/>
            <a:ext cx="5784452" cy="352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7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	</a:t>
            </a:r>
            <a:br>
              <a:rPr lang="en-US" dirty="0" smtClean="0"/>
            </a:br>
            <a:r>
              <a:rPr lang="en-US" sz="4900" dirty="0" smtClean="0"/>
              <a:t>Exercises (4)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5847" y="5158856"/>
            <a:ext cx="8928100" cy="10372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dirty="0"/>
              <a:t>The Fahrenheit temperature can be derived from the A/D conversion result using the following equation:</a:t>
            </a:r>
            <a:endParaRPr lang="en-US" sz="2000" dirty="0"/>
          </a:p>
          <a:p>
            <a:pPr marL="0" indent="0" algn="ctr">
              <a:buNone/>
            </a:pPr>
            <a:r>
              <a:rPr lang="en-US" sz="1800" dirty="0" smtClean="0"/>
              <a:t>Fahrenheit </a:t>
            </a:r>
            <a:r>
              <a:rPr lang="en-US" sz="1800" dirty="0"/>
              <a:t>temperature = A/D result / 4</a:t>
            </a:r>
            <a:endParaRPr lang="en-US" sz="2000" dirty="0"/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051" y="1520340"/>
            <a:ext cx="5866571" cy="364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59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	</a:t>
            </a:r>
            <a:br>
              <a:rPr lang="en-US" dirty="0" smtClean="0"/>
            </a:br>
            <a:r>
              <a:rPr lang="en-US" sz="4900" dirty="0" smtClean="0"/>
              <a:t>Exercises (5)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5847" y="5568296"/>
            <a:ext cx="8928100" cy="10372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dirty="0"/>
              <a:t>The mass flow in the unit of ml per minute can be computed using the following expression:</a:t>
            </a:r>
          </a:p>
          <a:p>
            <a:pPr marL="0" indent="0" algn="ctr">
              <a:buNone/>
            </a:pPr>
            <a:r>
              <a:rPr lang="en-US" sz="1800" dirty="0"/>
              <a:t>	mass flow = A/D result </a:t>
            </a:r>
            <a:r>
              <a:rPr lang="en-US" sz="1800" dirty="0" smtClean="0"/>
              <a:t>x </a:t>
            </a:r>
            <a:r>
              <a:rPr lang="en-US" sz="1800" dirty="0"/>
              <a:t>1000 </a:t>
            </a:r>
            <a:r>
              <a:rPr lang="en-US" sz="1800" dirty="0" smtClean="0"/>
              <a:t>/ </a:t>
            </a:r>
            <a:r>
              <a:rPr lang="en-US" sz="1800" dirty="0"/>
              <a:t>1023</a:t>
            </a:r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59" y="1637732"/>
            <a:ext cx="6291687" cy="42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97" y="2119313"/>
            <a:ext cx="5812809" cy="344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69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	</a:t>
            </a:r>
            <a:br>
              <a:rPr lang="en-US" dirty="0" smtClean="0"/>
            </a:br>
            <a:r>
              <a:rPr lang="en-US" sz="4900" dirty="0" smtClean="0"/>
              <a:t>Content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950" y="1600200"/>
            <a:ext cx="8928100" cy="5029200"/>
          </a:xfrm>
        </p:spPr>
        <p:txBody>
          <a:bodyPr>
            <a:normAutofit/>
          </a:bodyPr>
          <a:lstStyle/>
          <a:p>
            <a:r>
              <a:rPr lang="en-US" sz="2400" dirty="0"/>
              <a:t>Basics of A/D Conversion</a:t>
            </a:r>
          </a:p>
          <a:p>
            <a:r>
              <a:rPr lang="en-US" sz="2400" dirty="0"/>
              <a:t>The HCS12 A/D Converter</a:t>
            </a:r>
          </a:p>
          <a:p>
            <a:r>
              <a:rPr lang="en-US" sz="2400" dirty="0"/>
              <a:t>Registers Related to A/D Converters</a:t>
            </a:r>
          </a:p>
          <a:p>
            <a:r>
              <a:rPr lang="en-US" sz="2400" dirty="0"/>
              <a:t>Procedure for Performing A/D Conversion</a:t>
            </a:r>
          </a:p>
          <a:p>
            <a:r>
              <a:rPr lang="en-US" sz="2400" dirty="0"/>
              <a:t>Temperature Sensor TC1047A</a:t>
            </a:r>
          </a:p>
          <a:p>
            <a:r>
              <a:rPr lang="en-US" sz="2400" dirty="0"/>
              <a:t>The Humidity Sensor IH-3606</a:t>
            </a:r>
          </a:p>
          <a:p>
            <a:r>
              <a:rPr lang="en-US" sz="2400" dirty="0"/>
              <a:t>The </a:t>
            </a:r>
            <a:r>
              <a:rPr lang="en-US" sz="2400" dirty="0" err="1"/>
              <a:t>SenSym</a:t>
            </a:r>
            <a:r>
              <a:rPr lang="en-US" sz="2400" dirty="0"/>
              <a:t> ASCX30AN Pressure Sensor</a:t>
            </a:r>
          </a:p>
          <a:p>
            <a:r>
              <a:rPr lang="en-US" sz="2400" dirty="0"/>
              <a:t>Digital to Analog Converter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endParaRPr lang="en-US" sz="1000" b="1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1600" b="1" dirty="0" smtClean="0"/>
          </a:p>
          <a:p>
            <a:pPr lvl="2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/>
              <a:t>       </a:t>
            </a:r>
            <a:endParaRPr lang="en-US" b="1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95950"/>
            <a:ext cx="29305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9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1"/>
          <p:cNvSpPr txBox="1">
            <a:spLocks noChangeArrowheads="1"/>
          </p:cNvSpPr>
          <p:nvPr/>
        </p:nvSpPr>
        <p:spPr bwMode="auto">
          <a:xfrm>
            <a:off x="532181" y="1503426"/>
            <a:ext cx="8673785" cy="4247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Sigma-Delta A/D Converters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Use over-sampling technique to perform A/D conversion.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Has good noise immunity and can achieve high resolution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Popular in high-resolution applications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Performance becomes acceptable with the advancement in CMOS technology</a:t>
            </a:r>
          </a:p>
          <a:p>
            <a:pPr>
              <a:tabLst>
                <a:tab pos="228600" algn="l"/>
              </a:tabLst>
              <a:defRPr/>
            </a:pPr>
            <a:endParaRPr lang="en-US" sz="1800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sz="1800" b="1" dirty="0">
                <a:latin typeface="+mj-lt"/>
              </a:rPr>
              <a:t>Successive Approximation Method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Approximates the analog signal in n steps.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The first step initializes the SAR register to 0.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Performs a series of guessing steps that starts from the most significant bit and proceeding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toward the least significant bit.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For every bit in SAR register guess it to be 1.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Converts the value of the SAR register to analog voltage.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 	Compares the D/A output with the analog input and clears the bit to 0 if the D/A output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is larger.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60425" y="378747"/>
            <a:ext cx="314291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A/D Conversion Algorithms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0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637246"/>
              </p:ext>
            </p:extLst>
          </p:nvPr>
        </p:nvGraphicFramePr>
        <p:xfrm>
          <a:off x="-58615" y="1461599"/>
          <a:ext cx="5171464" cy="3426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Visio" r:id="rId4" imgW="4190141" imgH="2732765" progId="Visio.Drawing.11">
                  <p:embed/>
                </p:oleObj>
              </mc:Choice>
              <mc:Fallback>
                <p:oleObj name="Visio" r:id="rId4" imgW="4190141" imgH="2732765" progId="Visio.Drawing.11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8615" y="1461599"/>
                        <a:ext cx="5171464" cy="3426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60425" y="378747"/>
            <a:ext cx="314291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A/D Conversion Algorithms</a:t>
            </a:r>
          </a:p>
        </p:txBody>
      </p:sp>
      <p:graphicFrame>
        <p:nvGraphicFramePr>
          <p:cNvPr id="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381829"/>
              </p:ext>
            </p:extLst>
          </p:nvPr>
        </p:nvGraphicFramePr>
        <p:xfrm>
          <a:off x="4914046" y="1497989"/>
          <a:ext cx="4321175" cy="457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Visio" r:id="rId6" imgW="3578320" imgH="4167756" progId="Visio.Drawing.11">
                  <p:embed/>
                </p:oleObj>
              </mc:Choice>
              <mc:Fallback>
                <p:oleObj name="Visio" r:id="rId6" imgW="3578320" imgH="416775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046" y="1497989"/>
                        <a:ext cx="4321175" cy="457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6"/>
          <p:cNvSpPr txBox="1">
            <a:spLocks noChangeArrowheads="1"/>
          </p:cNvSpPr>
          <p:nvPr/>
        </p:nvSpPr>
        <p:spPr bwMode="auto">
          <a:xfrm>
            <a:off x="860425" y="1340461"/>
            <a:ext cx="8450583" cy="4770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  <a:defRPr/>
            </a:pPr>
            <a:endParaRPr lang="en-US" sz="1800" dirty="0">
              <a:latin typeface="+mj-lt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Needs a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low reference voltage (V</a:t>
            </a:r>
            <a:r>
              <a:rPr lang="en-US" sz="1800" baseline="-25000" dirty="0">
                <a:solidFill>
                  <a:srgbClr val="FF0000"/>
                </a:solidFill>
                <a:latin typeface="+mj-lt"/>
              </a:rPr>
              <a:t>RL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) </a:t>
            </a:r>
            <a:r>
              <a:rPr lang="en-US" sz="1800" dirty="0">
                <a:latin typeface="+mj-lt"/>
              </a:rPr>
              <a:t>and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a high reference voltage (V</a:t>
            </a:r>
            <a:r>
              <a:rPr lang="en-US" sz="1800" baseline="-25000" dirty="0">
                <a:solidFill>
                  <a:srgbClr val="FF0000"/>
                </a:solidFill>
                <a:latin typeface="+mj-lt"/>
              </a:rPr>
              <a:t>RH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) </a:t>
            </a:r>
            <a:r>
              <a:rPr lang="en-US" sz="1800" dirty="0">
                <a:latin typeface="+mj-lt"/>
              </a:rPr>
              <a:t>in performing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A/D conversion.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V</a:t>
            </a:r>
            <a:r>
              <a:rPr lang="en-US" sz="1800" baseline="-25000" dirty="0">
                <a:latin typeface="+mj-lt"/>
              </a:rPr>
              <a:t>RL</a:t>
            </a:r>
            <a:r>
              <a:rPr lang="en-US" sz="1800" dirty="0">
                <a:latin typeface="+mj-lt"/>
              </a:rPr>
              <a:t> is often set to ground level.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V</a:t>
            </a:r>
            <a:r>
              <a:rPr lang="en-US" sz="1800" baseline="-25000" dirty="0">
                <a:latin typeface="+mj-lt"/>
              </a:rPr>
              <a:t>RH</a:t>
            </a:r>
            <a:r>
              <a:rPr lang="en-US" sz="1800" dirty="0">
                <a:latin typeface="+mj-lt"/>
              </a:rPr>
              <a:t> is often set to V</a:t>
            </a:r>
            <a:r>
              <a:rPr lang="en-US" sz="1800" baseline="-25000" dirty="0">
                <a:latin typeface="+mj-lt"/>
              </a:rPr>
              <a:t>DD</a:t>
            </a:r>
            <a:r>
              <a:rPr lang="en-US" sz="1800" dirty="0">
                <a:latin typeface="+mj-lt"/>
              </a:rPr>
              <a:t>.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Most A/D converter are </a:t>
            </a:r>
            <a:r>
              <a:rPr lang="en-US" sz="1800" b="1" dirty="0" err="1">
                <a:latin typeface="+mj-lt"/>
              </a:rPr>
              <a:t>ratiometric</a:t>
            </a:r>
            <a:r>
              <a:rPr lang="en-US" sz="1800" b="1" dirty="0">
                <a:latin typeface="+mj-lt"/>
              </a:rPr>
              <a:t>,</a:t>
            </a:r>
            <a:r>
              <a:rPr lang="en-US" sz="1800" dirty="0">
                <a:latin typeface="+mj-lt"/>
              </a:rPr>
              <a:t> i.e.,</a:t>
            </a:r>
          </a:p>
          <a:p>
            <a:pPr>
              <a:tabLst>
                <a:tab pos="228600" algn="l"/>
              </a:tabLst>
              <a:defRPr/>
            </a:pPr>
            <a:endParaRPr lang="en-US" sz="1800" dirty="0">
              <a:latin typeface="+mj-lt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(a) A 0 V (or V</a:t>
            </a:r>
            <a:r>
              <a:rPr lang="en-US" sz="1800" baseline="-25000" dirty="0">
                <a:latin typeface="+mj-lt"/>
              </a:rPr>
              <a:t>RL</a:t>
            </a:r>
            <a:r>
              <a:rPr lang="en-US" sz="1800" dirty="0">
                <a:latin typeface="+mj-lt"/>
              </a:rPr>
              <a:t>) analog input is converted to the digital code of 0.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(b) A V</a:t>
            </a:r>
            <a:r>
              <a:rPr lang="en-US" sz="1800" baseline="-25000" dirty="0">
                <a:latin typeface="+mj-lt"/>
              </a:rPr>
              <a:t>DD</a:t>
            </a:r>
            <a:r>
              <a:rPr lang="en-US" sz="1800" dirty="0">
                <a:latin typeface="+mj-lt"/>
              </a:rPr>
              <a:t> (or V</a:t>
            </a:r>
            <a:r>
              <a:rPr lang="en-US" sz="1800" baseline="-25000" dirty="0">
                <a:latin typeface="+mj-lt"/>
              </a:rPr>
              <a:t>RH</a:t>
            </a:r>
            <a:r>
              <a:rPr lang="en-US" sz="1800" dirty="0">
                <a:latin typeface="+mj-lt"/>
              </a:rPr>
              <a:t>) analog input is converted to the digital code of 2</a:t>
            </a:r>
            <a:r>
              <a:rPr lang="en-US" sz="1800" baseline="30000" dirty="0">
                <a:latin typeface="+mj-lt"/>
              </a:rPr>
              <a:t>n</a:t>
            </a:r>
            <a:r>
              <a:rPr lang="en-US" sz="1800" dirty="0">
                <a:latin typeface="+mj-lt"/>
              </a:rPr>
              <a:t> – 1.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</a:rPr>
              <a:t>	(c) A </a:t>
            </a:r>
            <a:r>
              <a:rPr lang="en-US" sz="1800" b="1" dirty="0">
                <a:latin typeface="+mj-lt"/>
              </a:rPr>
              <a:t>k-V</a:t>
            </a:r>
            <a:r>
              <a:rPr lang="en-US" sz="1800" dirty="0">
                <a:latin typeface="+mj-lt"/>
              </a:rPr>
              <a:t> input will be converted to the digital code of </a:t>
            </a:r>
            <a:r>
              <a:rPr lang="en-US" sz="1800" b="1" dirty="0">
                <a:latin typeface="+mj-lt"/>
              </a:rPr>
              <a:t>k </a:t>
            </a:r>
            <a:r>
              <a:rPr lang="en-US" sz="1800" b="1" dirty="0">
                <a:latin typeface="+mj-lt"/>
                <a:sym typeface="Symbol" pitchFamily="18" charset="2"/>
              </a:rPr>
              <a:t> (2</a:t>
            </a:r>
            <a:r>
              <a:rPr lang="en-US" sz="1800" b="1" baseline="30000" dirty="0">
                <a:latin typeface="+mj-lt"/>
                <a:sym typeface="Symbol" pitchFamily="18" charset="2"/>
              </a:rPr>
              <a:t>n</a:t>
            </a:r>
            <a:r>
              <a:rPr lang="en-US" sz="1800" b="1" dirty="0">
                <a:latin typeface="+mj-lt"/>
                <a:sym typeface="Symbol" pitchFamily="18" charset="2"/>
              </a:rPr>
              <a:t> – 1)  V</a:t>
            </a:r>
            <a:r>
              <a:rPr lang="en-US" sz="1800" b="1" baseline="-25000" dirty="0">
                <a:latin typeface="+mj-lt"/>
                <a:sym typeface="Symbol" pitchFamily="18" charset="2"/>
              </a:rPr>
              <a:t>DD</a:t>
            </a:r>
            <a:r>
              <a:rPr lang="en-US" sz="1800" dirty="0">
                <a:latin typeface="+mj-lt"/>
                <a:sym typeface="Symbol" pitchFamily="18" charset="2"/>
              </a:rPr>
              <a:t>. </a:t>
            </a:r>
          </a:p>
          <a:p>
            <a:pPr>
              <a:tabLst>
                <a:tab pos="228600" algn="l"/>
              </a:tabLst>
              <a:defRPr/>
            </a:pPr>
            <a:endParaRPr lang="en-US" sz="1800" dirty="0">
              <a:latin typeface="+mj-lt"/>
              <a:sym typeface="Symbol" pitchFamily="18" charset="2"/>
            </a:endParaRP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  <a:sym typeface="Symbol" pitchFamily="18" charset="2"/>
              </a:rPr>
              <a:t>	The A/D conversion result will be the most accurate if the value of analog signal covers 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  <a:sym typeface="Symbol" pitchFamily="18" charset="2"/>
              </a:rPr>
              <a:t>	the whole voltage range from V</a:t>
            </a:r>
            <a:r>
              <a:rPr lang="en-US" sz="1800" baseline="-25000" dirty="0">
                <a:latin typeface="+mj-lt"/>
                <a:sym typeface="Symbol" pitchFamily="18" charset="2"/>
              </a:rPr>
              <a:t>RL</a:t>
            </a:r>
            <a:r>
              <a:rPr lang="en-US" sz="1800" dirty="0">
                <a:latin typeface="+mj-lt"/>
                <a:sym typeface="Symbol" pitchFamily="18" charset="2"/>
              </a:rPr>
              <a:t> to V</a:t>
            </a:r>
            <a:r>
              <a:rPr lang="en-US" sz="1800" baseline="-25000" dirty="0">
                <a:latin typeface="+mj-lt"/>
                <a:sym typeface="Symbol" pitchFamily="18" charset="2"/>
              </a:rPr>
              <a:t>RH</a:t>
            </a:r>
            <a:r>
              <a:rPr lang="en-US" sz="1800" dirty="0">
                <a:latin typeface="+mj-lt"/>
                <a:sym typeface="Symbol" pitchFamily="18" charset="2"/>
              </a:rPr>
              <a:t>. </a:t>
            </a:r>
          </a:p>
          <a:p>
            <a:pPr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1800" dirty="0">
                <a:latin typeface="+mj-lt"/>
                <a:sym typeface="Symbol" pitchFamily="18" charset="2"/>
              </a:rPr>
              <a:t>	The A/D conversion result k can be translated back to an analog voltage V</a:t>
            </a:r>
            <a:r>
              <a:rPr lang="en-US" sz="1800" baseline="-25000" dirty="0">
                <a:latin typeface="+mj-lt"/>
                <a:sym typeface="Symbol" pitchFamily="18" charset="2"/>
              </a:rPr>
              <a:t>K</a:t>
            </a:r>
            <a:r>
              <a:rPr lang="en-US" sz="1800" dirty="0">
                <a:latin typeface="+mj-lt"/>
                <a:sym typeface="Symbol" pitchFamily="18" charset="2"/>
              </a:rPr>
              <a:t> by the</a:t>
            </a: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  <a:sym typeface="Symbol" pitchFamily="18" charset="2"/>
              </a:rPr>
              <a:t>	following equation:</a:t>
            </a:r>
          </a:p>
          <a:p>
            <a:pPr>
              <a:tabLst>
                <a:tab pos="228600" algn="l"/>
              </a:tabLst>
              <a:defRPr/>
            </a:pPr>
            <a:endParaRPr lang="en-US" sz="1800" dirty="0">
              <a:latin typeface="+mj-lt"/>
              <a:sym typeface="Symbol" pitchFamily="18" charset="2"/>
            </a:endParaRPr>
          </a:p>
          <a:p>
            <a:pPr>
              <a:tabLst>
                <a:tab pos="228600" algn="l"/>
              </a:tabLst>
              <a:defRPr/>
            </a:pPr>
            <a:r>
              <a:rPr lang="en-US" sz="1800" dirty="0">
                <a:latin typeface="+mj-lt"/>
                <a:sym typeface="Symbol" pitchFamily="18" charset="2"/>
              </a:rPr>
              <a:t>	</a:t>
            </a:r>
            <a:r>
              <a:rPr lang="en-US" sz="1800" b="1" dirty="0">
                <a:latin typeface="+mj-lt"/>
                <a:sym typeface="Symbol" pitchFamily="18" charset="2"/>
              </a:rPr>
              <a:t>V</a:t>
            </a:r>
            <a:r>
              <a:rPr lang="en-US" sz="1800" b="1" baseline="-25000" dirty="0">
                <a:latin typeface="+mj-lt"/>
                <a:sym typeface="Symbol" pitchFamily="18" charset="2"/>
              </a:rPr>
              <a:t>K</a:t>
            </a:r>
            <a:r>
              <a:rPr lang="en-US" sz="1800" b="1" dirty="0">
                <a:latin typeface="+mj-lt"/>
                <a:sym typeface="Symbol" pitchFamily="18" charset="2"/>
              </a:rPr>
              <a:t> = V</a:t>
            </a:r>
            <a:r>
              <a:rPr lang="en-US" sz="1800" b="1" baseline="-25000" dirty="0">
                <a:latin typeface="+mj-lt"/>
                <a:sym typeface="Symbol" pitchFamily="18" charset="2"/>
              </a:rPr>
              <a:t>RL</a:t>
            </a:r>
            <a:r>
              <a:rPr lang="en-US" sz="1800" b="1" dirty="0">
                <a:latin typeface="+mj-lt"/>
                <a:sym typeface="Symbol" pitchFamily="18" charset="2"/>
              </a:rPr>
              <a:t> + (range  k)  (2</a:t>
            </a:r>
            <a:r>
              <a:rPr lang="en-US" sz="1800" b="1" baseline="30000" dirty="0">
                <a:latin typeface="+mj-lt"/>
                <a:sym typeface="Symbol" pitchFamily="18" charset="2"/>
              </a:rPr>
              <a:t>n</a:t>
            </a:r>
            <a:r>
              <a:rPr lang="en-US" sz="1800" b="1" dirty="0">
                <a:latin typeface="+mj-lt"/>
                <a:sym typeface="Symbol" pitchFamily="18" charset="2"/>
              </a:rPr>
              <a:t> – 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6506308"/>
            <a:ext cx="3012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60425" y="378747"/>
            <a:ext cx="481247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Optimal Voltage Range for A/D Conversion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CS12 Architecture" id="{BB64E201-E68D-4C1E-A310-06B75008CBE6}" vid="{37E19E37-DA0F-44CC-99D9-69092F35B1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HCS12</Template>
  <TotalTime>92052961</TotalTime>
  <Pages>25</Pages>
  <Words>1172</Words>
  <Application>Microsoft Office PowerPoint</Application>
  <PresentationFormat>On-screen Show (4:3)</PresentationFormat>
  <Paragraphs>789</Paragraphs>
  <Slides>68</Slides>
  <Notes>68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Student presentation</vt:lpstr>
      <vt:lpstr>Visio</vt:lpstr>
      <vt:lpstr>VISIO</vt:lpstr>
      <vt:lpstr>Analog-to-Digital Converter </vt:lpstr>
      <vt:lpstr>  Content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Exercises (1) </vt:lpstr>
      <vt:lpstr>  Exercises (2) </vt:lpstr>
      <vt:lpstr>  Exercises (3) </vt:lpstr>
      <vt:lpstr>  Exercises (4) </vt:lpstr>
      <vt:lpstr>  Exercises (5) </vt:lpstr>
      <vt:lpstr>  Content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one transparency</dc:title>
  <dc:subject>introduction to Motorola 68HC11</dc:subject>
  <dc:creator>Authorized Gateway Customer</dc:creator>
  <cp:keywords/>
  <dc:description/>
  <cp:lastModifiedBy>User</cp:lastModifiedBy>
  <cp:revision>267</cp:revision>
  <cp:lastPrinted>1999-09-08T16:40:36Z</cp:lastPrinted>
  <dcterms:created xsi:type="dcterms:W3CDTF">1995-09-19T12:30:24Z</dcterms:created>
  <dcterms:modified xsi:type="dcterms:W3CDTF">2015-03-25T14:26:25Z</dcterms:modified>
</cp:coreProperties>
</file>