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60"/>
  </p:notesMasterIdLst>
  <p:sldIdLst>
    <p:sldId id="256" r:id="rId3"/>
    <p:sldId id="324"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301" r:id="rId26"/>
    <p:sldId id="302" r:id="rId27"/>
    <p:sldId id="291" r:id="rId28"/>
    <p:sldId id="293" r:id="rId29"/>
    <p:sldId id="292" r:id="rId30"/>
    <p:sldId id="294" r:id="rId31"/>
    <p:sldId id="295" r:id="rId32"/>
    <p:sldId id="299" r:id="rId33"/>
    <p:sldId id="300" r:id="rId34"/>
    <p:sldId id="296" r:id="rId35"/>
    <p:sldId id="297" r:id="rId36"/>
    <p:sldId id="298" r:id="rId37"/>
    <p:sldId id="303" r:id="rId38"/>
    <p:sldId id="311" r:id="rId39"/>
    <p:sldId id="312" r:id="rId40"/>
    <p:sldId id="313" r:id="rId41"/>
    <p:sldId id="314" r:id="rId42"/>
    <p:sldId id="315" r:id="rId43"/>
    <p:sldId id="316" r:id="rId44"/>
    <p:sldId id="317" r:id="rId45"/>
    <p:sldId id="318" r:id="rId46"/>
    <p:sldId id="319" r:id="rId47"/>
    <p:sldId id="321" r:id="rId48"/>
    <p:sldId id="322" r:id="rId49"/>
    <p:sldId id="323" r:id="rId50"/>
    <p:sldId id="304" r:id="rId51"/>
    <p:sldId id="305" r:id="rId52"/>
    <p:sldId id="306" r:id="rId53"/>
    <p:sldId id="307" r:id="rId54"/>
    <p:sldId id="308" r:id="rId55"/>
    <p:sldId id="309" r:id="rId56"/>
    <p:sldId id="310" r:id="rId57"/>
    <p:sldId id="326" r:id="rId58"/>
    <p:sldId id="325" r:id="rId5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BABC"/>
    <a:srgbClr val="72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8540" autoAdjust="0"/>
  </p:normalViewPr>
  <p:slideViewPr>
    <p:cSldViewPr>
      <p:cViewPr varScale="1">
        <p:scale>
          <a:sx n="63" d="100"/>
          <a:sy n="63"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66276656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4814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277179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410408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423772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the HCS12 starts to service an interrupt, it will set the I mask to disable other </a:t>
            </a:r>
            <a:r>
              <a:rPr lang="en-US" sz="1200" b="0" i="0" u="none" strike="noStrike" kern="1200" baseline="0" dirty="0" err="1" smtClean="0">
                <a:solidFill>
                  <a:schemeClr val="tx1"/>
                </a:solidFill>
                <a:latin typeface="+mn-lt"/>
                <a:ea typeface="+mn-ea"/>
                <a:cs typeface="+mn-cs"/>
              </a:rPr>
              <a:t>maskable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interrupts. When the CPU begins to service an interrupt, the instruction queue is refilled,</a:t>
            </a:r>
          </a:p>
          <a:p>
            <a:r>
              <a:rPr lang="en-US" sz="1200" b="0" i="0" u="none" strike="noStrike" kern="1200" baseline="0" dirty="0" smtClean="0">
                <a:solidFill>
                  <a:schemeClr val="tx1"/>
                </a:solidFill>
                <a:latin typeface="+mn-lt"/>
                <a:ea typeface="+mn-ea"/>
                <a:cs typeface="+mn-cs"/>
              </a:rPr>
              <a:t>a return address is calculated, and then the return address and the contents of all CPU registers</a:t>
            </a:r>
          </a:p>
          <a:p>
            <a:r>
              <a:rPr lang="en-US" sz="1200" b="0" i="0" u="none" strike="noStrike" kern="1200" baseline="0" dirty="0" smtClean="0">
                <a:solidFill>
                  <a:schemeClr val="tx1"/>
                </a:solidFill>
                <a:latin typeface="+mn-lt"/>
                <a:ea typeface="+mn-ea"/>
                <a:cs typeface="+mn-cs"/>
              </a:rPr>
              <a:t>(except SP) are saved in the stack in the order shown in Figure</a:t>
            </a:r>
          </a:p>
          <a:p>
            <a:r>
              <a:rPr lang="en-US" sz="1200" b="0" i="0" u="none" strike="noStrike" kern="1200" baseline="0" dirty="0" smtClean="0">
                <a:solidFill>
                  <a:schemeClr val="tx1"/>
                </a:solidFill>
                <a:latin typeface="+mn-lt"/>
                <a:ea typeface="+mn-ea"/>
                <a:cs typeface="+mn-cs"/>
              </a:rPr>
              <a:t>RTI is used to terminate interrupt service routines. RTI is an 8-cycle instruction when no</a:t>
            </a:r>
          </a:p>
          <a:p>
            <a:r>
              <a:rPr lang="en-US" sz="1200" b="0" i="0" u="none" strike="noStrike" kern="1200" baseline="0" dirty="0" smtClean="0">
                <a:solidFill>
                  <a:schemeClr val="tx1"/>
                </a:solidFill>
                <a:latin typeface="+mn-lt"/>
                <a:ea typeface="+mn-ea"/>
                <a:cs typeface="+mn-cs"/>
              </a:rPr>
              <a:t>other interrupt is pending and an 11-cycle instruction when another interrupt is pending. In</a:t>
            </a:r>
          </a:p>
          <a:p>
            <a:r>
              <a:rPr lang="en-US" sz="1200" b="0" i="0" u="none" strike="noStrike" kern="1200" baseline="0" dirty="0" smtClean="0">
                <a:solidFill>
                  <a:schemeClr val="tx1"/>
                </a:solidFill>
                <a:latin typeface="+mn-lt"/>
                <a:ea typeface="+mn-ea"/>
                <a:cs typeface="+mn-cs"/>
              </a:rPr>
              <a:t>either case, the first 5 cycles are used to restore the CCR, B:A, X, Y, and return address from the</a:t>
            </a:r>
          </a:p>
          <a:p>
            <a:r>
              <a:rPr lang="en-US" sz="1200" b="0" i="0" u="none" strike="noStrike" kern="1200" baseline="0" dirty="0" smtClean="0">
                <a:solidFill>
                  <a:schemeClr val="tx1"/>
                </a:solidFill>
                <a:latin typeface="+mn-lt"/>
                <a:ea typeface="+mn-ea"/>
                <a:cs typeface="+mn-cs"/>
              </a:rPr>
              <a:t>stack. The HCS12 then clears the I mask to enable further </a:t>
            </a:r>
            <a:r>
              <a:rPr lang="en-US" sz="1200" b="0" i="0" u="none" strike="noStrike" kern="1200" baseline="0" dirty="0" err="1" smtClean="0">
                <a:solidFill>
                  <a:schemeClr val="tx1"/>
                </a:solidFill>
                <a:latin typeface="+mn-lt"/>
                <a:ea typeface="+mn-ea"/>
                <a:cs typeface="+mn-cs"/>
              </a:rPr>
              <a:t>maskable</a:t>
            </a:r>
            <a:r>
              <a:rPr lang="en-US" sz="1200" b="0" i="0" u="none" strike="noStrike" kern="1200" baseline="0" dirty="0" smtClean="0">
                <a:solidFill>
                  <a:schemeClr val="tx1"/>
                </a:solidFill>
                <a:latin typeface="+mn-lt"/>
                <a:ea typeface="+mn-ea"/>
                <a:cs typeface="+mn-cs"/>
              </a:rPr>
              <a:t> interrupts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415527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HCS12 uses up to 16 bits (2 pages) to encode the </a:t>
            </a:r>
            <a:r>
              <a:rPr lang="en-US" sz="1200" b="0" i="0" u="none" strike="noStrike" kern="1200" baseline="0" dirty="0" err="1" smtClean="0">
                <a:solidFill>
                  <a:schemeClr val="tx1"/>
                </a:solidFill>
                <a:latin typeface="+mn-lt"/>
                <a:ea typeface="+mn-ea"/>
                <a:cs typeface="+mn-cs"/>
              </a:rPr>
              <a:t>opcode</a:t>
            </a:r>
            <a:r>
              <a:rPr lang="en-US" sz="1200" b="0" i="0" u="none" strike="noStrike" kern="1200" baseline="0" dirty="0" smtClean="0">
                <a:solidFill>
                  <a:schemeClr val="tx1"/>
                </a:solidFill>
                <a:latin typeface="+mn-lt"/>
                <a:ea typeface="+mn-ea"/>
                <a:cs typeface="+mn-cs"/>
              </a:rPr>
              <a:t>. All 256 combinations in the</a:t>
            </a:r>
          </a:p>
          <a:p>
            <a:r>
              <a:rPr lang="en-US" sz="1200" b="0" i="0" u="none" strike="noStrike" kern="1200" baseline="0" dirty="0" smtClean="0">
                <a:solidFill>
                  <a:schemeClr val="tx1"/>
                </a:solidFill>
                <a:latin typeface="+mn-lt"/>
                <a:ea typeface="+mn-ea"/>
                <a:cs typeface="+mn-cs"/>
              </a:rPr>
              <a:t>page 1 </a:t>
            </a:r>
            <a:r>
              <a:rPr lang="en-US" sz="1200" b="0" i="0" u="none" strike="noStrike" kern="1200" baseline="0" dirty="0" err="1" smtClean="0">
                <a:solidFill>
                  <a:schemeClr val="tx1"/>
                </a:solidFill>
                <a:latin typeface="+mn-lt"/>
                <a:ea typeface="+mn-ea"/>
                <a:cs typeface="+mn-cs"/>
              </a:rPr>
              <a:t>opcode</a:t>
            </a:r>
            <a:r>
              <a:rPr lang="en-US" sz="1200" b="0" i="0" u="none" strike="noStrike" kern="1200" baseline="0" dirty="0" smtClean="0">
                <a:solidFill>
                  <a:schemeClr val="tx1"/>
                </a:solidFill>
                <a:latin typeface="+mn-lt"/>
                <a:ea typeface="+mn-ea"/>
                <a:cs typeface="+mn-cs"/>
              </a:rPr>
              <a:t> map have been used. However, only 54 of the 256 positions on page 2 of the </a:t>
            </a:r>
            <a:r>
              <a:rPr lang="en-US" sz="1200" b="0" i="0" u="none" strike="noStrike" kern="1200" baseline="0" dirty="0" err="1" smtClean="0">
                <a:solidFill>
                  <a:schemeClr val="tx1"/>
                </a:solidFill>
                <a:latin typeface="+mn-lt"/>
                <a:ea typeface="+mn-ea"/>
                <a:cs typeface="+mn-cs"/>
              </a:rPr>
              <a:t>opcode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map are used. If HCS12 attempts to execute one of the 202 unused </a:t>
            </a:r>
            <a:r>
              <a:rPr lang="en-US" sz="1200" b="0" i="0" u="none" strike="noStrike" kern="1200" baseline="0" dirty="0" err="1" smtClean="0">
                <a:solidFill>
                  <a:schemeClr val="tx1"/>
                </a:solidFill>
                <a:latin typeface="+mn-lt"/>
                <a:ea typeface="+mn-ea"/>
                <a:cs typeface="+mn-cs"/>
              </a:rPr>
              <a:t>opcodes</a:t>
            </a:r>
            <a:r>
              <a:rPr lang="en-US" sz="1200" b="0" i="0" u="none" strike="noStrike" kern="1200" baseline="0" dirty="0" smtClean="0">
                <a:solidFill>
                  <a:schemeClr val="tx1"/>
                </a:solidFill>
                <a:latin typeface="+mn-lt"/>
                <a:ea typeface="+mn-ea"/>
                <a:cs typeface="+mn-cs"/>
              </a:rPr>
              <a:t> on page 2, an</a:t>
            </a:r>
          </a:p>
          <a:p>
            <a:r>
              <a:rPr lang="en-US" sz="1200" b="0" i="0" u="none" strike="noStrike" kern="1200" baseline="0" dirty="0" smtClean="0">
                <a:solidFill>
                  <a:schemeClr val="tx1"/>
                </a:solidFill>
                <a:latin typeface="+mn-lt"/>
                <a:ea typeface="+mn-ea"/>
                <a:cs typeface="+mn-cs"/>
              </a:rPr>
              <a:t>unimplemented </a:t>
            </a:r>
            <a:r>
              <a:rPr lang="en-US" sz="1200" b="0" i="0" u="none" strike="noStrike" kern="1200" baseline="0" dirty="0" err="1" smtClean="0">
                <a:solidFill>
                  <a:schemeClr val="tx1"/>
                </a:solidFill>
                <a:latin typeface="+mn-lt"/>
                <a:ea typeface="+mn-ea"/>
                <a:cs typeface="+mn-cs"/>
              </a:rPr>
              <a:t>opcode</a:t>
            </a:r>
            <a:r>
              <a:rPr lang="en-US" sz="1200" b="0" i="0" u="none" strike="noStrike" kern="1200" baseline="0" dirty="0" smtClean="0">
                <a:solidFill>
                  <a:schemeClr val="tx1"/>
                </a:solidFill>
                <a:latin typeface="+mn-lt"/>
                <a:ea typeface="+mn-ea"/>
                <a:cs typeface="+mn-cs"/>
              </a:rPr>
              <a:t> trap occurs. The 202 unimplemented </a:t>
            </a:r>
            <a:r>
              <a:rPr lang="en-US" sz="1200" b="0" i="0" u="none" strike="noStrike" kern="1200" baseline="0" dirty="0" err="1" smtClean="0">
                <a:solidFill>
                  <a:schemeClr val="tx1"/>
                </a:solidFill>
                <a:latin typeface="+mn-lt"/>
                <a:ea typeface="+mn-ea"/>
                <a:cs typeface="+mn-cs"/>
              </a:rPr>
              <a:t>opcodes</a:t>
            </a:r>
            <a:r>
              <a:rPr lang="en-US" sz="1200" b="0" i="0" u="none" strike="noStrike" kern="1200" baseline="0" dirty="0" smtClean="0">
                <a:solidFill>
                  <a:schemeClr val="tx1"/>
                </a:solidFill>
                <a:latin typeface="+mn-lt"/>
                <a:ea typeface="+mn-ea"/>
                <a:cs typeface="+mn-cs"/>
              </a:rPr>
              <a:t> are essentially interrupts</a:t>
            </a:r>
          </a:p>
          <a:p>
            <a:r>
              <a:rPr lang="en-US" sz="1200" b="0" i="0" u="none" strike="noStrike" kern="1200" baseline="0" dirty="0" smtClean="0">
                <a:solidFill>
                  <a:schemeClr val="tx1"/>
                </a:solidFill>
                <a:latin typeface="+mn-lt"/>
                <a:ea typeface="+mn-ea"/>
                <a:cs typeface="+mn-cs"/>
              </a:rPr>
              <a:t>that share a common interrupt-vector address, $FFF8:$FFF9. The HCS12 uses the next address</a:t>
            </a:r>
          </a:p>
          <a:p>
            <a:r>
              <a:rPr lang="en-US" sz="1200" b="0" i="0" u="none" strike="noStrike" kern="1200" baseline="0" dirty="0" smtClean="0">
                <a:solidFill>
                  <a:schemeClr val="tx1"/>
                </a:solidFill>
                <a:latin typeface="+mn-lt"/>
                <a:ea typeface="+mn-ea"/>
                <a:cs typeface="+mn-cs"/>
              </a:rPr>
              <a:t>after an unimplemented page 2 </a:t>
            </a:r>
            <a:r>
              <a:rPr lang="en-US" sz="1200" b="0" i="0" u="none" strike="noStrike" kern="1200" baseline="0" dirty="0" err="1" smtClean="0">
                <a:solidFill>
                  <a:schemeClr val="tx1"/>
                </a:solidFill>
                <a:latin typeface="+mn-lt"/>
                <a:ea typeface="+mn-ea"/>
                <a:cs typeface="+mn-cs"/>
              </a:rPr>
              <a:t>opcode</a:t>
            </a:r>
            <a:r>
              <a:rPr lang="en-US" sz="1200" b="0" i="0" u="none" strike="noStrike" kern="1200" baseline="0" dirty="0" smtClean="0">
                <a:solidFill>
                  <a:schemeClr val="tx1"/>
                </a:solidFill>
                <a:latin typeface="+mn-lt"/>
                <a:ea typeface="+mn-ea"/>
                <a:cs typeface="+mn-cs"/>
              </a:rPr>
              <a:t> as a return address.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26207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97477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50633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53598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113072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428543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50938" y="690563"/>
            <a:ext cx="4554537"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9" tIns="45510" rIns="91019" bIns="45510"/>
          <a:lstStyle>
            <a:lvl1pPr>
              <a:spcBef>
                <a:spcPct val="30000"/>
              </a:spcBef>
              <a:defRPr sz="1200">
                <a:solidFill>
                  <a:schemeClr val="tx1"/>
                </a:solidFill>
                <a:latin typeface="Calibri" panose="020F0502020204030204" pitchFamily="34" charset="0"/>
              </a:defRPr>
            </a:lvl1pPr>
            <a:lvl2pPr marL="742860" indent="-285716">
              <a:spcBef>
                <a:spcPct val="30000"/>
              </a:spcBef>
              <a:defRPr sz="1200">
                <a:solidFill>
                  <a:schemeClr val="tx1"/>
                </a:solidFill>
                <a:latin typeface="Calibri" panose="020F0502020204030204" pitchFamily="34" charset="0"/>
              </a:defRPr>
            </a:lvl2pPr>
            <a:lvl3pPr marL="1142863" indent="-228573">
              <a:spcBef>
                <a:spcPct val="30000"/>
              </a:spcBef>
              <a:defRPr sz="1200">
                <a:solidFill>
                  <a:schemeClr val="tx1"/>
                </a:solidFill>
                <a:latin typeface="Calibri" panose="020F0502020204030204" pitchFamily="34" charset="0"/>
              </a:defRPr>
            </a:lvl3pPr>
            <a:lvl4pPr marL="1600007" indent="-228573">
              <a:spcBef>
                <a:spcPct val="30000"/>
              </a:spcBef>
              <a:defRPr sz="1200">
                <a:solidFill>
                  <a:schemeClr val="tx1"/>
                </a:solidFill>
                <a:latin typeface="Calibri" panose="020F0502020204030204" pitchFamily="34" charset="0"/>
              </a:defRPr>
            </a:lvl4pPr>
            <a:lvl5pPr marL="2057151" indent="-228573">
              <a:spcBef>
                <a:spcPct val="30000"/>
              </a:spcBef>
              <a:defRPr sz="1200">
                <a:solidFill>
                  <a:schemeClr val="tx1"/>
                </a:solidFill>
                <a:latin typeface="Calibri" panose="020F0502020204030204" pitchFamily="34" charset="0"/>
              </a:defRPr>
            </a:lvl5pPr>
            <a:lvl6pPr marL="2514297" indent="-228573" eaLnBrk="0" fontAlgn="base" hangingPunct="0">
              <a:spcBef>
                <a:spcPct val="30000"/>
              </a:spcBef>
              <a:spcAft>
                <a:spcPct val="0"/>
              </a:spcAft>
              <a:defRPr sz="1200">
                <a:solidFill>
                  <a:schemeClr val="tx1"/>
                </a:solidFill>
                <a:latin typeface="Calibri" panose="020F0502020204030204" pitchFamily="34" charset="0"/>
              </a:defRPr>
            </a:lvl6pPr>
            <a:lvl7pPr marL="2971441" indent="-228573" eaLnBrk="0" fontAlgn="base" hangingPunct="0">
              <a:spcBef>
                <a:spcPct val="30000"/>
              </a:spcBef>
              <a:spcAft>
                <a:spcPct val="0"/>
              </a:spcAft>
              <a:defRPr sz="1200">
                <a:solidFill>
                  <a:schemeClr val="tx1"/>
                </a:solidFill>
                <a:latin typeface="Calibri" panose="020F0502020204030204" pitchFamily="34" charset="0"/>
              </a:defRPr>
            </a:lvl7pPr>
            <a:lvl8pPr marL="3428587" indent="-228573" eaLnBrk="0" fontAlgn="base" hangingPunct="0">
              <a:spcBef>
                <a:spcPct val="30000"/>
              </a:spcBef>
              <a:spcAft>
                <a:spcPct val="0"/>
              </a:spcAft>
              <a:defRPr sz="1200">
                <a:solidFill>
                  <a:schemeClr val="tx1"/>
                </a:solidFill>
                <a:latin typeface="Calibri" panose="020F0502020204030204" pitchFamily="34" charset="0"/>
              </a:defRPr>
            </a:lvl8pPr>
            <a:lvl9pPr marL="3885731" indent="-2285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2</a:t>
            </a:fld>
            <a:endParaRPr lang="en-US" smtClean="0"/>
          </a:p>
        </p:txBody>
      </p:sp>
    </p:spTree>
    <p:extLst>
      <p:ext uri="{BB962C8B-B14F-4D97-AF65-F5344CB8AC3E}">
        <p14:creationId xmlns:p14="http://schemas.microsoft.com/office/powerpoint/2010/main" val="426964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microcontroller needs a clock signal to operate. The clock signal has the waveform of</a:t>
            </a:r>
          </a:p>
          <a:p>
            <a:r>
              <a:rPr lang="en-US" sz="1200" b="0" i="0" u="none" strike="noStrike" kern="1200" baseline="0" dirty="0" smtClean="0">
                <a:solidFill>
                  <a:schemeClr val="tx1"/>
                </a:solidFill>
                <a:latin typeface="+mn-lt"/>
                <a:ea typeface="+mn-ea"/>
                <a:cs typeface="+mn-cs"/>
              </a:rPr>
              <a:t>a square wave. Most people use a crystal oscillator to generate the clock signal. However, the</a:t>
            </a:r>
          </a:p>
          <a:p>
            <a:r>
              <a:rPr lang="en-US" sz="1200" b="0" i="0" u="none" strike="noStrike" kern="1200" baseline="0" dirty="0" smtClean="0">
                <a:solidFill>
                  <a:schemeClr val="tx1"/>
                </a:solidFill>
                <a:latin typeface="+mn-lt"/>
                <a:ea typeface="+mn-ea"/>
                <a:cs typeface="+mn-cs"/>
              </a:rPr>
              <a:t>output of a crystal oscillator is a sinusoidal waveform that cannot be used to drive digital circuitry</a:t>
            </a:r>
          </a:p>
          <a:p>
            <a:r>
              <a:rPr lang="en-US" sz="1200" b="0" i="0" u="none" strike="noStrike" kern="1200" baseline="0" dirty="0" smtClean="0">
                <a:solidFill>
                  <a:schemeClr val="tx1"/>
                </a:solidFill>
                <a:latin typeface="+mn-lt"/>
                <a:ea typeface="+mn-ea"/>
                <a:cs typeface="+mn-cs"/>
              </a:rPr>
              <a:t>directly. Most microcontrollers and microprocessors have an on-chip oscillator to square</a:t>
            </a:r>
          </a:p>
          <a:p>
            <a:r>
              <a:rPr lang="en-US" sz="1200" b="0" i="0" u="none" strike="noStrike" kern="1200" baseline="0" dirty="0" smtClean="0">
                <a:solidFill>
                  <a:schemeClr val="tx1"/>
                </a:solidFill>
                <a:latin typeface="+mn-lt"/>
                <a:ea typeface="+mn-ea"/>
                <a:cs typeface="+mn-cs"/>
              </a:rPr>
              <a:t>up the incoming sinusoidal waveform so that it can be used as the clock signal. Many crystal</a:t>
            </a:r>
          </a:p>
          <a:p>
            <a:r>
              <a:rPr lang="en-US" sz="1200" b="0" i="0" u="none" strike="noStrike" kern="1200" baseline="0" dirty="0" smtClean="0">
                <a:solidFill>
                  <a:schemeClr val="tx1"/>
                </a:solidFill>
                <a:latin typeface="+mn-lt"/>
                <a:ea typeface="+mn-ea"/>
                <a:cs typeface="+mn-cs"/>
              </a:rPr>
              <a:t>oscillators also include the circuitry to square up the sinusoidal waveform. The on-chip oscillator</a:t>
            </a:r>
          </a:p>
          <a:p>
            <a:r>
              <a:rPr lang="en-US" sz="1200" b="0" i="0" u="none" strike="noStrike" kern="1200" baseline="0" dirty="0" smtClean="0">
                <a:solidFill>
                  <a:schemeClr val="tx1"/>
                </a:solidFill>
                <a:latin typeface="+mn-lt"/>
                <a:ea typeface="+mn-ea"/>
                <a:cs typeface="+mn-cs"/>
              </a:rPr>
              <a:t>circuitry can be bypassed for this type of crystal oscillator (also called external oscillators in</a:t>
            </a:r>
          </a:p>
          <a:p>
            <a:r>
              <a:rPr lang="en-US" sz="1200" b="0" i="0" u="none" strike="noStrike" kern="1200" baseline="0" dirty="0" err="1" smtClean="0">
                <a:solidFill>
                  <a:schemeClr val="tx1"/>
                </a:solidFill>
                <a:latin typeface="+mn-lt"/>
                <a:ea typeface="+mn-ea"/>
                <a:cs typeface="+mn-cs"/>
              </a:rPr>
              <a:t>Freescale</a:t>
            </a:r>
            <a:r>
              <a:rPr lang="en-US" sz="1200" b="0" i="0" u="none" strike="noStrike" kern="1200" baseline="0" dirty="0" smtClean="0">
                <a:solidFill>
                  <a:schemeClr val="tx1"/>
                </a:solidFill>
                <a:latin typeface="+mn-lt"/>
                <a:ea typeface="+mn-ea"/>
                <a:cs typeface="+mn-cs"/>
              </a:rPr>
              <a:t> literature).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168644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182896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2336140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4035936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1630068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have an</a:t>
            </a:r>
            <a:r>
              <a:rPr lang="en-US" baseline="0" dirty="0" smtClean="0"/>
              <a:t> external crystal =&gt; 1 (</a:t>
            </a:r>
            <a:r>
              <a:rPr lang="en-US" baseline="0" dirty="0" err="1" smtClean="0"/>
              <a:t>Vdd</a:t>
            </a:r>
            <a:r>
              <a:rPr lang="en-US" baseline="0" dirty="0" smtClean="0"/>
              <a:t>)</a:t>
            </a:r>
          </a:p>
          <a:p>
            <a:r>
              <a:rPr lang="en-US" baseline="0" dirty="0" smtClean="0"/>
              <a:t>If I have an external source or a PLL =&gt; 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395028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89809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29</a:t>
            </a:fld>
            <a:endParaRPr lang="en-US"/>
          </a:p>
        </p:txBody>
      </p:sp>
    </p:spTree>
    <p:extLst>
      <p:ext uri="{BB962C8B-B14F-4D97-AF65-F5344CB8AC3E}">
        <p14:creationId xmlns:p14="http://schemas.microsoft.com/office/powerpoint/2010/main" val="3919169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30</a:t>
            </a:fld>
            <a:endParaRPr lang="en-US"/>
          </a:p>
        </p:txBody>
      </p:sp>
    </p:spTree>
    <p:extLst>
      <p:ext uri="{BB962C8B-B14F-4D97-AF65-F5344CB8AC3E}">
        <p14:creationId xmlns:p14="http://schemas.microsoft.com/office/powerpoint/2010/main" val="3098092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31</a:t>
            </a:fld>
            <a:endParaRPr lang="en-US"/>
          </a:p>
        </p:txBody>
      </p:sp>
    </p:spTree>
    <p:extLst>
      <p:ext uri="{BB962C8B-B14F-4D97-AF65-F5344CB8AC3E}">
        <p14:creationId xmlns:p14="http://schemas.microsoft.com/office/powerpoint/2010/main" val="28704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Coordinating I/O activities and preventing the CPU from being tied up during</a:t>
            </a:r>
          </a:p>
          <a:p>
            <a:r>
              <a:rPr lang="en-US" sz="1200" b="0" i="1" u="none" strike="noStrike" kern="1200" baseline="0" dirty="0" smtClean="0">
                <a:solidFill>
                  <a:schemeClr val="tx1"/>
                </a:solidFill>
                <a:latin typeface="+mn-lt"/>
                <a:ea typeface="+mn-ea"/>
                <a:cs typeface="+mn-cs"/>
              </a:rPr>
              <a:t>the data transfer process</a:t>
            </a:r>
            <a:r>
              <a:rPr lang="en-US" sz="1200" b="0" i="0" u="none" strike="noStrike" kern="1200" baseline="0" dirty="0" smtClean="0">
                <a:solidFill>
                  <a:schemeClr val="tx1"/>
                </a:solidFill>
                <a:latin typeface="+mn-lt"/>
                <a:ea typeface="+mn-ea"/>
                <a:cs typeface="+mn-cs"/>
              </a:rPr>
              <a:t>. The CPU needs to know if the I/O device is ready before</a:t>
            </a:r>
          </a:p>
          <a:p>
            <a:r>
              <a:rPr lang="en-US" sz="1200" b="0" i="0" u="none" strike="noStrike" kern="1200" baseline="0" dirty="0" smtClean="0">
                <a:solidFill>
                  <a:schemeClr val="tx1"/>
                </a:solidFill>
                <a:latin typeface="+mn-lt"/>
                <a:ea typeface="+mn-ea"/>
                <a:cs typeface="+mn-cs"/>
              </a:rPr>
              <a:t>it can proceed. Without the interrupt capability, the CPU will need to check the</a:t>
            </a:r>
          </a:p>
          <a:p>
            <a:r>
              <a:rPr lang="en-US" sz="1200" b="0" i="0" u="none" strike="noStrike" kern="1200" baseline="0" dirty="0" smtClean="0">
                <a:solidFill>
                  <a:schemeClr val="tx1"/>
                </a:solidFill>
                <a:latin typeface="+mn-lt"/>
                <a:ea typeface="+mn-ea"/>
                <a:cs typeface="+mn-cs"/>
              </a:rPr>
              <a:t>status of the I/O device continuously or periodically. The interrupt mechanism is</a:t>
            </a:r>
          </a:p>
          <a:p>
            <a:r>
              <a:rPr lang="en-US" sz="1200" b="0" i="0" u="none" strike="noStrike" kern="1200" baseline="0" dirty="0" smtClean="0">
                <a:solidFill>
                  <a:schemeClr val="tx1"/>
                </a:solidFill>
                <a:latin typeface="+mn-lt"/>
                <a:ea typeface="+mn-ea"/>
                <a:cs typeface="+mn-cs"/>
              </a:rPr>
              <a:t>often used by the I/O device to inform the CPU that it is ready for data transfer.</a:t>
            </a:r>
          </a:p>
          <a:p>
            <a:r>
              <a:rPr lang="en-US" sz="1200" b="0" i="0" u="none" strike="noStrike" kern="1200" baseline="0" dirty="0" smtClean="0">
                <a:solidFill>
                  <a:schemeClr val="tx1"/>
                </a:solidFill>
                <a:latin typeface="+mn-lt"/>
                <a:ea typeface="+mn-ea"/>
                <a:cs typeface="+mn-cs"/>
              </a:rPr>
              <a:t>CPU time can thus be utilized more efficiently because of the interrupt mechanism.</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Performing time-critical applications</a:t>
            </a:r>
            <a:r>
              <a:rPr lang="en-US" sz="1200" b="0" i="0" u="none" strike="noStrike" kern="1200" baseline="0" dirty="0" smtClean="0">
                <a:solidFill>
                  <a:schemeClr val="tx1"/>
                </a:solidFill>
                <a:latin typeface="+mn-lt"/>
                <a:ea typeface="+mn-ea"/>
                <a:cs typeface="+mn-cs"/>
              </a:rPr>
              <a:t>. Many emergent events, such as power</a:t>
            </a:r>
          </a:p>
          <a:p>
            <a:r>
              <a:rPr lang="en-US" sz="1200" b="0" i="0" u="none" strike="noStrike" kern="1200" baseline="0" dirty="0" smtClean="0">
                <a:solidFill>
                  <a:schemeClr val="tx1"/>
                </a:solidFill>
                <a:latin typeface="+mn-lt"/>
                <a:ea typeface="+mn-ea"/>
                <a:cs typeface="+mn-cs"/>
              </a:rPr>
              <a:t>failure and process control, require the CPU to take action immediately. The</a:t>
            </a:r>
          </a:p>
          <a:p>
            <a:r>
              <a:rPr lang="en-US" sz="1200" b="0" i="0" u="none" strike="noStrike" kern="1200" baseline="0" dirty="0" smtClean="0">
                <a:solidFill>
                  <a:schemeClr val="tx1"/>
                </a:solidFill>
                <a:latin typeface="+mn-lt"/>
                <a:ea typeface="+mn-ea"/>
                <a:cs typeface="+mn-cs"/>
              </a:rPr>
              <a:t>interrupt mechanism provides a way to force the CPU to divert from normal</a:t>
            </a:r>
          </a:p>
          <a:p>
            <a:r>
              <a:rPr lang="en-US" sz="1200" b="0" i="0" u="none" strike="noStrike" kern="1200" baseline="0" dirty="0" smtClean="0">
                <a:solidFill>
                  <a:schemeClr val="tx1"/>
                </a:solidFill>
                <a:latin typeface="+mn-lt"/>
                <a:ea typeface="+mn-ea"/>
                <a:cs typeface="+mn-cs"/>
              </a:rPr>
              <a:t>program execution and take immediate actions.</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Providing a graceful way to exit from an application when a software error occurs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service routine for a software interrupt may also output useful information</a:t>
            </a:r>
          </a:p>
          <a:p>
            <a:r>
              <a:rPr lang="en-US" sz="1200" b="0" i="0" u="none" strike="noStrike" kern="1200" baseline="0" dirty="0" smtClean="0">
                <a:solidFill>
                  <a:schemeClr val="tx1"/>
                </a:solidFill>
                <a:latin typeface="+mn-lt"/>
                <a:ea typeface="+mn-ea"/>
                <a:cs typeface="+mn-cs"/>
              </a:rPr>
              <a:t>about the error so that it can be corrected.</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Reminding the CPU to perform routine tasks</a:t>
            </a:r>
            <a:r>
              <a:rPr lang="en-US" sz="1200" b="0" i="0" u="none" strike="noStrike" kern="1200" baseline="0" dirty="0" smtClean="0">
                <a:solidFill>
                  <a:schemeClr val="tx1"/>
                </a:solidFill>
                <a:latin typeface="+mn-lt"/>
                <a:ea typeface="+mn-ea"/>
                <a:cs typeface="+mn-cs"/>
              </a:rPr>
              <a:t>. There are many microprocessor</a:t>
            </a:r>
          </a:p>
          <a:p>
            <a:r>
              <a:rPr lang="en-US" sz="1200" b="0" i="0" u="none" strike="noStrike" kern="1200" baseline="0" dirty="0" smtClean="0">
                <a:solidFill>
                  <a:schemeClr val="tx1"/>
                </a:solidFill>
                <a:latin typeface="+mn-lt"/>
                <a:ea typeface="+mn-ea"/>
                <a:cs typeface="+mn-cs"/>
              </a:rPr>
              <a:t>applications that require the CPU to perform routine work, such as the following:</a:t>
            </a:r>
          </a:p>
          <a:p>
            <a:r>
              <a:rPr lang="en-US" sz="1200" b="0" i="0" u="none" strike="noStrike" kern="1200" baseline="0" dirty="0" smtClean="0">
                <a:solidFill>
                  <a:schemeClr val="tx1"/>
                </a:solidFill>
                <a:latin typeface="+mn-lt"/>
                <a:ea typeface="+mn-ea"/>
                <a:cs typeface="+mn-cs"/>
              </a:rPr>
              <a:t>1. </a:t>
            </a:r>
            <a:r>
              <a:rPr lang="en-US" sz="1200" b="0" i="1" u="none" strike="noStrike" kern="1200" baseline="0" dirty="0" smtClean="0">
                <a:solidFill>
                  <a:schemeClr val="tx1"/>
                </a:solidFill>
                <a:latin typeface="+mn-lt"/>
                <a:ea typeface="+mn-ea"/>
                <a:cs typeface="+mn-cs"/>
              </a:rPr>
              <a:t>Keeping track of time of day</a:t>
            </a:r>
            <a:r>
              <a:rPr lang="en-US" sz="1200" b="0" i="0" u="none" strike="noStrike" kern="1200" baseline="0" dirty="0" smtClean="0">
                <a:solidFill>
                  <a:schemeClr val="tx1"/>
                </a:solidFill>
                <a:latin typeface="+mn-lt"/>
                <a:ea typeface="+mn-ea"/>
                <a:cs typeface="+mn-cs"/>
              </a:rPr>
              <a:t>. Without the timer interrupt, the CPU will need</a:t>
            </a:r>
          </a:p>
          <a:p>
            <a:r>
              <a:rPr lang="en-US" sz="1200" b="0" i="0" u="none" strike="noStrike" kern="1200" baseline="0" dirty="0" smtClean="0">
                <a:solidFill>
                  <a:schemeClr val="tx1"/>
                </a:solidFill>
                <a:latin typeface="+mn-lt"/>
                <a:ea typeface="+mn-ea"/>
                <a:cs typeface="+mn-cs"/>
              </a:rPr>
              <a:t>to use program loops in order to update the current time. The CPU cannot do</a:t>
            </a:r>
          </a:p>
          <a:p>
            <a:r>
              <a:rPr lang="en-US" sz="1200" b="0" i="0" u="none" strike="noStrike" kern="1200" baseline="0" dirty="0" smtClean="0">
                <a:solidFill>
                  <a:schemeClr val="tx1"/>
                </a:solidFill>
                <a:latin typeface="+mn-lt"/>
                <a:ea typeface="+mn-ea"/>
                <a:cs typeface="+mn-cs"/>
              </a:rPr>
              <a:t>anything else without a timer interrupt in this application. The periodic timer</a:t>
            </a:r>
          </a:p>
          <a:p>
            <a:r>
              <a:rPr lang="en-US" sz="1200" b="0" i="0" u="none" strike="noStrike" kern="1200" baseline="0" dirty="0" smtClean="0">
                <a:solidFill>
                  <a:schemeClr val="tx1"/>
                </a:solidFill>
                <a:latin typeface="+mn-lt"/>
                <a:ea typeface="+mn-ea"/>
                <a:cs typeface="+mn-cs"/>
              </a:rPr>
              <a:t>interrupts prevent the CPU from being tied up.</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Periodic data acquisition</a:t>
            </a:r>
            <a:r>
              <a:rPr lang="en-US" sz="1200" b="0" i="0" u="none" strike="noStrike" kern="1200" baseline="0" dirty="0" smtClean="0">
                <a:solidFill>
                  <a:schemeClr val="tx1"/>
                </a:solidFill>
                <a:latin typeface="+mn-lt"/>
                <a:ea typeface="+mn-ea"/>
                <a:cs typeface="+mn-cs"/>
              </a:rPr>
              <a:t>. Some applications are designed to acquire data</a:t>
            </a:r>
          </a:p>
          <a:p>
            <a:r>
              <a:rPr lang="en-US" sz="1200" b="0" i="0" u="none" strike="noStrike" kern="1200" baseline="0" dirty="0" smtClean="0">
                <a:solidFill>
                  <a:schemeClr val="tx1"/>
                </a:solidFill>
                <a:latin typeface="+mn-lt"/>
                <a:ea typeface="+mn-ea"/>
                <a:cs typeface="+mn-cs"/>
              </a:rPr>
              <a:t>periodically.</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Task switching in a multitasking operating system</a:t>
            </a:r>
            <a:r>
              <a:rPr lang="en-US" sz="1200" b="0" i="0" u="none" strike="noStrike" kern="1200" baseline="0" dirty="0" smtClean="0">
                <a:solidFill>
                  <a:schemeClr val="tx1"/>
                </a:solidFill>
                <a:latin typeface="+mn-lt"/>
                <a:ea typeface="+mn-ea"/>
                <a:cs typeface="+mn-cs"/>
              </a:rPr>
              <a:t>. In a modern computer</a:t>
            </a:r>
          </a:p>
          <a:p>
            <a:r>
              <a:rPr lang="en-US" sz="1200" b="0" i="0" u="none" strike="noStrike" kern="1200" baseline="0" dirty="0" smtClean="0">
                <a:solidFill>
                  <a:schemeClr val="tx1"/>
                </a:solidFill>
                <a:latin typeface="+mn-lt"/>
                <a:ea typeface="+mn-ea"/>
                <a:cs typeface="+mn-cs"/>
              </a:rPr>
              <a:t>system, multiple application programs are resident in the main memory, and the</a:t>
            </a:r>
          </a:p>
          <a:p>
            <a:r>
              <a:rPr lang="en-US" sz="1200" b="0" i="0" u="none" strike="noStrike" kern="1200" baseline="0" dirty="0" smtClean="0">
                <a:solidFill>
                  <a:schemeClr val="tx1"/>
                </a:solidFill>
                <a:latin typeface="+mn-lt"/>
                <a:ea typeface="+mn-ea"/>
                <a:cs typeface="+mn-cs"/>
              </a:rPr>
              <a:t>CPU time is divided into many short slots (one slot may be from 10 to 20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 multitasking operating system assigns a program to be executed for one time</a:t>
            </a:r>
          </a:p>
          <a:p>
            <a:r>
              <a:rPr lang="en-US" sz="1200" b="0" i="0" u="none" strike="noStrike" kern="1200" baseline="0" dirty="0" smtClean="0">
                <a:solidFill>
                  <a:schemeClr val="tx1"/>
                </a:solidFill>
                <a:latin typeface="+mn-lt"/>
                <a:ea typeface="+mn-ea"/>
                <a:cs typeface="+mn-cs"/>
              </a:rPr>
              <a:t>slot. At the end of a time slot or when a program is waiting for the completion</a:t>
            </a:r>
          </a:p>
          <a:p>
            <a:r>
              <a:rPr lang="en-US" sz="1200" b="0" i="0" u="none" strike="noStrike" kern="1200" baseline="0" dirty="0" smtClean="0">
                <a:solidFill>
                  <a:schemeClr val="tx1"/>
                </a:solidFill>
                <a:latin typeface="+mn-lt"/>
                <a:ea typeface="+mn-ea"/>
                <a:cs typeface="+mn-cs"/>
              </a:rPr>
              <a:t>of an I/O operation, the operating system takes over and assigns another</a:t>
            </a:r>
          </a:p>
          <a:p>
            <a:r>
              <a:rPr lang="en-US" sz="1200" b="0" i="0" u="none" strike="noStrike" kern="1200" baseline="0" dirty="0" smtClean="0">
                <a:solidFill>
                  <a:schemeClr val="tx1"/>
                </a:solidFill>
                <a:latin typeface="+mn-lt"/>
                <a:ea typeface="+mn-ea"/>
                <a:cs typeface="+mn-cs"/>
              </a:rPr>
              <a:t>program for execution. This technique is called </a:t>
            </a:r>
            <a:r>
              <a:rPr lang="en-US" sz="1200" b="0" i="1" u="none" strike="noStrike" kern="1200" baseline="0" dirty="0" smtClean="0">
                <a:solidFill>
                  <a:schemeClr val="tx1"/>
                </a:solidFill>
                <a:latin typeface="+mn-lt"/>
                <a:ea typeface="+mn-ea"/>
                <a:cs typeface="+mn-cs"/>
              </a:rPr>
              <a:t>multitasking</a:t>
            </a:r>
            <a:r>
              <a:rPr lang="en-US" sz="1200" b="0" i="0" u="none" strike="noStrike" kern="1200" baseline="0" dirty="0" smtClean="0">
                <a:solidFill>
                  <a:schemeClr val="tx1"/>
                </a:solidFill>
                <a:latin typeface="+mn-lt"/>
                <a:ea typeface="+mn-ea"/>
                <a:cs typeface="+mn-cs"/>
              </a:rPr>
              <a:t>. Multitasking can</a:t>
            </a:r>
          </a:p>
          <a:p>
            <a:r>
              <a:rPr lang="en-US" sz="1200" b="0" i="0" u="none" strike="noStrike" kern="1200" baseline="0" dirty="0" smtClean="0">
                <a:solidFill>
                  <a:schemeClr val="tx1"/>
                </a:solidFill>
                <a:latin typeface="+mn-lt"/>
                <a:ea typeface="+mn-ea"/>
                <a:cs typeface="+mn-cs"/>
              </a:rPr>
              <a:t>dramatically improve the CPU utilization and is implemented by using periodic</a:t>
            </a:r>
          </a:p>
          <a:p>
            <a:r>
              <a:rPr lang="en-US" sz="1200" b="0" i="0" u="none" strike="noStrike" kern="1200" baseline="0" dirty="0" smtClean="0">
                <a:solidFill>
                  <a:schemeClr val="tx1"/>
                </a:solidFill>
                <a:latin typeface="+mn-lt"/>
                <a:ea typeface="+mn-ea"/>
                <a:cs typeface="+mn-cs"/>
              </a:rPr>
              <a:t>timer interrupts.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720580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32</a:t>
            </a:fld>
            <a:endParaRPr lang="en-US"/>
          </a:p>
        </p:txBody>
      </p:sp>
    </p:spTree>
    <p:extLst>
      <p:ext uri="{BB962C8B-B14F-4D97-AF65-F5344CB8AC3E}">
        <p14:creationId xmlns:p14="http://schemas.microsoft.com/office/powerpoint/2010/main" val="1436981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33</a:t>
            </a:fld>
            <a:endParaRPr lang="en-US"/>
          </a:p>
        </p:txBody>
      </p:sp>
    </p:spTree>
    <p:extLst>
      <p:ext uri="{BB962C8B-B14F-4D97-AF65-F5344CB8AC3E}">
        <p14:creationId xmlns:p14="http://schemas.microsoft.com/office/powerpoint/2010/main" val="124311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34</a:t>
            </a:fld>
            <a:endParaRPr lang="en-US"/>
          </a:p>
        </p:txBody>
      </p:sp>
    </p:spTree>
    <p:extLst>
      <p:ext uri="{BB962C8B-B14F-4D97-AF65-F5344CB8AC3E}">
        <p14:creationId xmlns:p14="http://schemas.microsoft.com/office/powerpoint/2010/main" val="1186012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35</a:t>
            </a:fld>
            <a:endParaRPr lang="en-US"/>
          </a:p>
        </p:txBody>
      </p:sp>
    </p:spTree>
    <p:extLst>
      <p:ext uri="{BB962C8B-B14F-4D97-AF65-F5344CB8AC3E}">
        <p14:creationId xmlns:p14="http://schemas.microsoft.com/office/powerpoint/2010/main" val="418028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36</a:t>
            </a:fld>
            <a:endParaRPr lang="en-US"/>
          </a:p>
        </p:txBody>
      </p:sp>
    </p:spTree>
    <p:extLst>
      <p:ext uri="{BB962C8B-B14F-4D97-AF65-F5344CB8AC3E}">
        <p14:creationId xmlns:p14="http://schemas.microsoft.com/office/powerpoint/2010/main" val="2775802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37</a:t>
            </a:fld>
            <a:endParaRPr lang="en-US"/>
          </a:p>
        </p:txBody>
      </p:sp>
    </p:spTree>
    <p:extLst>
      <p:ext uri="{BB962C8B-B14F-4D97-AF65-F5344CB8AC3E}">
        <p14:creationId xmlns:p14="http://schemas.microsoft.com/office/powerpoint/2010/main" val="1538458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38</a:t>
            </a:fld>
            <a:endParaRPr lang="en-US"/>
          </a:p>
        </p:txBody>
      </p:sp>
    </p:spTree>
    <p:extLst>
      <p:ext uri="{BB962C8B-B14F-4D97-AF65-F5344CB8AC3E}">
        <p14:creationId xmlns:p14="http://schemas.microsoft.com/office/powerpoint/2010/main" val="4145335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39</a:t>
            </a:fld>
            <a:endParaRPr lang="en-US"/>
          </a:p>
        </p:txBody>
      </p:sp>
    </p:spTree>
    <p:extLst>
      <p:ext uri="{BB962C8B-B14F-4D97-AF65-F5344CB8AC3E}">
        <p14:creationId xmlns:p14="http://schemas.microsoft.com/office/powerpoint/2010/main" val="2858610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40</a:t>
            </a:fld>
            <a:endParaRPr lang="en-US"/>
          </a:p>
        </p:txBody>
      </p:sp>
    </p:spTree>
    <p:extLst>
      <p:ext uri="{BB962C8B-B14F-4D97-AF65-F5344CB8AC3E}">
        <p14:creationId xmlns:p14="http://schemas.microsoft.com/office/powerpoint/2010/main" val="2785355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41</a:t>
            </a:fld>
            <a:endParaRPr lang="en-US"/>
          </a:p>
        </p:txBody>
      </p:sp>
    </p:spTree>
    <p:extLst>
      <p:ext uri="{BB962C8B-B14F-4D97-AF65-F5344CB8AC3E}">
        <p14:creationId xmlns:p14="http://schemas.microsoft.com/office/powerpoint/2010/main" val="123324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0430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42</a:t>
            </a:fld>
            <a:endParaRPr lang="en-US"/>
          </a:p>
        </p:txBody>
      </p:sp>
    </p:spTree>
    <p:extLst>
      <p:ext uri="{BB962C8B-B14F-4D97-AF65-F5344CB8AC3E}">
        <p14:creationId xmlns:p14="http://schemas.microsoft.com/office/powerpoint/2010/main" val="344055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43</a:t>
            </a:fld>
            <a:endParaRPr lang="en-US"/>
          </a:p>
        </p:txBody>
      </p:sp>
    </p:spTree>
    <p:extLst>
      <p:ext uri="{BB962C8B-B14F-4D97-AF65-F5344CB8AC3E}">
        <p14:creationId xmlns:p14="http://schemas.microsoft.com/office/powerpoint/2010/main" val="2189706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44</a:t>
            </a:fld>
            <a:endParaRPr lang="en-US"/>
          </a:p>
        </p:txBody>
      </p:sp>
    </p:spTree>
    <p:extLst>
      <p:ext uri="{BB962C8B-B14F-4D97-AF65-F5344CB8AC3E}">
        <p14:creationId xmlns:p14="http://schemas.microsoft.com/office/powerpoint/2010/main" val="413291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45</a:t>
            </a:fld>
            <a:endParaRPr lang="en-US"/>
          </a:p>
        </p:txBody>
      </p:sp>
    </p:spTree>
    <p:extLst>
      <p:ext uri="{BB962C8B-B14F-4D97-AF65-F5344CB8AC3E}">
        <p14:creationId xmlns:p14="http://schemas.microsoft.com/office/powerpoint/2010/main" val="853947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46</a:t>
            </a:fld>
            <a:endParaRPr lang="en-US"/>
          </a:p>
        </p:txBody>
      </p:sp>
    </p:spTree>
    <p:extLst>
      <p:ext uri="{BB962C8B-B14F-4D97-AF65-F5344CB8AC3E}">
        <p14:creationId xmlns:p14="http://schemas.microsoft.com/office/powerpoint/2010/main" val="109239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47</a:t>
            </a:fld>
            <a:endParaRPr lang="en-US"/>
          </a:p>
        </p:txBody>
      </p:sp>
    </p:spTree>
    <p:extLst>
      <p:ext uri="{BB962C8B-B14F-4D97-AF65-F5344CB8AC3E}">
        <p14:creationId xmlns:p14="http://schemas.microsoft.com/office/powerpoint/2010/main" val="4032344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48</a:t>
            </a:fld>
            <a:endParaRPr lang="en-US"/>
          </a:p>
        </p:txBody>
      </p:sp>
    </p:spTree>
    <p:extLst>
      <p:ext uri="{BB962C8B-B14F-4D97-AF65-F5344CB8AC3E}">
        <p14:creationId xmlns:p14="http://schemas.microsoft.com/office/powerpoint/2010/main" val="167306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49</a:t>
            </a:fld>
            <a:endParaRPr lang="en-US"/>
          </a:p>
        </p:txBody>
      </p:sp>
    </p:spTree>
    <p:extLst>
      <p:ext uri="{BB962C8B-B14F-4D97-AF65-F5344CB8AC3E}">
        <p14:creationId xmlns:p14="http://schemas.microsoft.com/office/powerpoint/2010/main" val="3829528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50</a:t>
            </a:fld>
            <a:endParaRPr lang="en-US"/>
          </a:p>
        </p:txBody>
      </p:sp>
    </p:spTree>
    <p:extLst>
      <p:ext uri="{BB962C8B-B14F-4D97-AF65-F5344CB8AC3E}">
        <p14:creationId xmlns:p14="http://schemas.microsoft.com/office/powerpoint/2010/main" val="3553761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wait mode is entered by executing the </a:t>
            </a:r>
            <a:r>
              <a:rPr lang="en-US" sz="1200" b="1" i="0" u="none" strike="noStrike" kern="1200" baseline="0" dirty="0" err="1" smtClean="0">
                <a:solidFill>
                  <a:schemeClr val="tx1"/>
                </a:solidFill>
                <a:latin typeface="+mn-lt"/>
                <a:ea typeface="+mn-ea"/>
                <a:cs typeface="+mn-cs"/>
              </a:rPr>
              <a:t>wai</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instruction. The </a:t>
            </a:r>
            <a:r>
              <a:rPr lang="en-US" sz="1200" b="0" i="0" u="none" strike="noStrike" kern="1200" baseline="0" dirty="0" err="1" smtClean="0">
                <a:solidFill>
                  <a:schemeClr val="tx1"/>
                </a:solidFill>
                <a:latin typeface="+mn-lt"/>
                <a:ea typeface="+mn-ea"/>
                <a:cs typeface="+mn-cs"/>
              </a:rPr>
              <a:t>wai</a:t>
            </a:r>
            <a:r>
              <a:rPr lang="en-US" sz="1200" b="0" i="0" u="none" strike="noStrike" kern="1200" baseline="0" dirty="0" smtClean="0">
                <a:solidFill>
                  <a:schemeClr val="tx1"/>
                </a:solidFill>
                <a:latin typeface="+mn-lt"/>
                <a:ea typeface="+mn-ea"/>
                <a:cs typeface="+mn-cs"/>
              </a:rPr>
              <a:t> instruction pushes all</a:t>
            </a:r>
          </a:p>
          <a:p>
            <a:r>
              <a:rPr lang="en-US" sz="1200" b="0" i="0" u="none" strike="noStrike" kern="1200" baseline="0" dirty="0" smtClean="0">
                <a:solidFill>
                  <a:schemeClr val="tx1"/>
                </a:solidFill>
                <a:latin typeface="+mn-lt"/>
                <a:ea typeface="+mn-ea"/>
                <a:cs typeface="+mn-cs"/>
              </a:rPr>
              <a:t>CPU registers (except the stack pointer) and the return address onto the stack and enters a wait</a:t>
            </a:r>
          </a:p>
          <a:p>
            <a:r>
              <a:rPr lang="en-US" sz="1200" b="0" i="0" u="none" strike="noStrike" kern="1200" baseline="0" dirty="0" smtClean="0">
                <a:solidFill>
                  <a:schemeClr val="tx1"/>
                </a:solidFill>
                <a:latin typeface="+mn-lt"/>
                <a:ea typeface="+mn-ea"/>
                <a:cs typeface="+mn-cs"/>
              </a:rPr>
              <a:t>state. During the wait state, CPU clocks are stopped (clock signals that drive the ALU and register</a:t>
            </a:r>
          </a:p>
          <a:p>
            <a:r>
              <a:rPr lang="en-US" sz="1200" b="0" i="0" u="none" strike="noStrike" kern="1200" baseline="0" dirty="0" smtClean="0">
                <a:solidFill>
                  <a:schemeClr val="tx1"/>
                </a:solidFill>
                <a:latin typeface="+mn-lt"/>
                <a:ea typeface="+mn-ea"/>
                <a:cs typeface="+mn-cs"/>
              </a:rPr>
              <a:t>file), but other clocks in the microcontroller (clock signals that drive peripheral functions)</a:t>
            </a:r>
          </a:p>
          <a:p>
            <a:r>
              <a:rPr lang="en-US" sz="1200" b="0" i="0" u="none" strike="noStrike" kern="1200" baseline="0" dirty="0" smtClean="0">
                <a:solidFill>
                  <a:schemeClr val="tx1"/>
                </a:solidFill>
                <a:latin typeface="+mn-lt"/>
                <a:ea typeface="+mn-ea"/>
                <a:cs typeface="+mn-cs"/>
              </a:rPr>
              <a:t>continue to run.</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51</a:t>
            </a:fld>
            <a:endParaRPr lang="en-US"/>
          </a:p>
        </p:txBody>
      </p:sp>
    </p:spTree>
    <p:extLst>
      <p:ext uri="{BB962C8B-B14F-4D97-AF65-F5344CB8AC3E}">
        <p14:creationId xmlns:p14="http://schemas.microsoft.com/office/powerpoint/2010/main" val="317480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029607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52</a:t>
            </a:fld>
            <a:endParaRPr lang="en-US"/>
          </a:p>
        </p:txBody>
      </p:sp>
    </p:spTree>
    <p:extLst>
      <p:ext uri="{BB962C8B-B14F-4D97-AF65-F5344CB8AC3E}">
        <p14:creationId xmlns:p14="http://schemas.microsoft.com/office/powerpoint/2010/main" val="1790460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53</a:t>
            </a:fld>
            <a:endParaRPr lang="en-US"/>
          </a:p>
        </p:txBody>
      </p:sp>
    </p:spTree>
    <p:extLst>
      <p:ext uri="{BB962C8B-B14F-4D97-AF65-F5344CB8AC3E}">
        <p14:creationId xmlns:p14="http://schemas.microsoft.com/office/powerpoint/2010/main" val="2530004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54</a:t>
            </a:fld>
            <a:endParaRPr lang="en-US"/>
          </a:p>
        </p:txBody>
      </p:sp>
    </p:spTree>
    <p:extLst>
      <p:ext uri="{BB962C8B-B14F-4D97-AF65-F5344CB8AC3E}">
        <p14:creationId xmlns:p14="http://schemas.microsoft.com/office/powerpoint/2010/main" val="1658195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55</a:t>
            </a:fld>
            <a:endParaRPr lang="en-US"/>
          </a:p>
        </p:txBody>
      </p:sp>
    </p:spTree>
    <p:extLst>
      <p:ext uri="{BB962C8B-B14F-4D97-AF65-F5344CB8AC3E}">
        <p14:creationId xmlns:p14="http://schemas.microsoft.com/office/powerpoint/2010/main" val="1255480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1255480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50938" y="690563"/>
            <a:ext cx="4554537"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9" tIns="45510" rIns="91019" bIns="45510"/>
          <a:lstStyle>
            <a:lvl1pPr>
              <a:spcBef>
                <a:spcPct val="30000"/>
              </a:spcBef>
              <a:defRPr sz="1200">
                <a:solidFill>
                  <a:schemeClr val="tx1"/>
                </a:solidFill>
                <a:latin typeface="Calibri" panose="020F0502020204030204" pitchFamily="34" charset="0"/>
              </a:defRPr>
            </a:lvl1pPr>
            <a:lvl2pPr marL="742860" indent="-285716">
              <a:spcBef>
                <a:spcPct val="30000"/>
              </a:spcBef>
              <a:defRPr sz="1200">
                <a:solidFill>
                  <a:schemeClr val="tx1"/>
                </a:solidFill>
                <a:latin typeface="Calibri" panose="020F0502020204030204" pitchFamily="34" charset="0"/>
              </a:defRPr>
            </a:lvl2pPr>
            <a:lvl3pPr marL="1142863" indent="-228573">
              <a:spcBef>
                <a:spcPct val="30000"/>
              </a:spcBef>
              <a:defRPr sz="1200">
                <a:solidFill>
                  <a:schemeClr val="tx1"/>
                </a:solidFill>
                <a:latin typeface="Calibri" panose="020F0502020204030204" pitchFamily="34" charset="0"/>
              </a:defRPr>
            </a:lvl3pPr>
            <a:lvl4pPr marL="1600007" indent="-228573">
              <a:spcBef>
                <a:spcPct val="30000"/>
              </a:spcBef>
              <a:defRPr sz="1200">
                <a:solidFill>
                  <a:schemeClr val="tx1"/>
                </a:solidFill>
                <a:latin typeface="Calibri" panose="020F0502020204030204" pitchFamily="34" charset="0"/>
              </a:defRPr>
            </a:lvl4pPr>
            <a:lvl5pPr marL="2057151" indent="-228573">
              <a:spcBef>
                <a:spcPct val="30000"/>
              </a:spcBef>
              <a:defRPr sz="1200">
                <a:solidFill>
                  <a:schemeClr val="tx1"/>
                </a:solidFill>
                <a:latin typeface="Calibri" panose="020F0502020204030204" pitchFamily="34" charset="0"/>
              </a:defRPr>
            </a:lvl5pPr>
            <a:lvl6pPr marL="2514297" indent="-228573" eaLnBrk="0" fontAlgn="base" hangingPunct="0">
              <a:spcBef>
                <a:spcPct val="30000"/>
              </a:spcBef>
              <a:spcAft>
                <a:spcPct val="0"/>
              </a:spcAft>
              <a:defRPr sz="1200">
                <a:solidFill>
                  <a:schemeClr val="tx1"/>
                </a:solidFill>
                <a:latin typeface="Calibri" panose="020F0502020204030204" pitchFamily="34" charset="0"/>
              </a:defRPr>
            </a:lvl6pPr>
            <a:lvl7pPr marL="2971441" indent="-228573" eaLnBrk="0" fontAlgn="base" hangingPunct="0">
              <a:spcBef>
                <a:spcPct val="30000"/>
              </a:spcBef>
              <a:spcAft>
                <a:spcPct val="0"/>
              </a:spcAft>
              <a:defRPr sz="1200">
                <a:solidFill>
                  <a:schemeClr val="tx1"/>
                </a:solidFill>
                <a:latin typeface="Calibri" panose="020F0502020204030204" pitchFamily="34" charset="0"/>
              </a:defRPr>
            </a:lvl7pPr>
            <a:lvl8pPr marL="3428587" indent="-228573" eaLnBrk="0" fontAlgn="base" hangingPunct="0">
              <a:spcBef>
                <a:spcPct val="30000"/>
              </a:spcBef>
              <a:spcAft>
                <a:spcPct val="0"/>
              </a:spcAft>
              <a:defRPr sz="1200">
                <a:solidFill>
                  <a:schemeClr val="tx1"/>
                </a:solidFill>
                <a:latin typeface="Calibri" panose="020F0502020204030204" pitchFamily="34" charset="0"/>
              </a:defRPr>
            </a:lvl8pPr>
            <a:lvl9pPr marL="3885731" indent="-2285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57</a:t>
            </a:fld>
            <a:endParaRPr lang="en-US" smtClean="0"/>
          </a:p>
        </p:txBody>
      </p:sp>
    </p:spTree>
    <p:extLst>
      <p:ext uri="{BB962C8B-B14F-4D97-AF65-F5344CB8AC3E}">
        <p14:creationId xmlns:p14="http://schemas.microsoft.com/office/powerpoint/2010/main" val="426964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1. </a:t>
            </a:r>
            <a:r>
              <a:rPr lang="en-US" sz="1200" b="0" i="1" u="none" strike="noStrike" kern="1200" baseline="0" dirty="0" smtClean="0">
                <a:solidFill>
                  <a:schemeClr val="tx1"/>
                </a:solidFill>
                <a:latin typeface="+mn-lt"/>
                <a:ea typeface="+mn-ea"/>
                <a:cs typeface="+mn-cs"/>
              </a:rPr>
              <a:t>Predefined</a:t>
            </a:r>
            <a:r>
              <a:rPr lang="en-US" sz="1200" b="0" i="0" u="none" strike="noStrike" kern="1200" baseline="0" dirty="0" smtClean="0">
                <a:solidFill>
                  <a:schemeClr val="tx1"/>
                </a:solidFill>
                <a:latin typeface="+mn-lt"/>
                <a:ea typeface="+mn-ea"/>
                <a:cs typeface="+mn-cs"/>
              </a:rPr>
              <a:t>. In this method, the starting address of the service routine is predefined</a:t>
            </a:r>
          </a:p>
          <a:p>
            <a:r>
              <a:rPr lang="en-US" sz="1200" b="0" i="0" u="none" strike="noStrike" kern="1200" baseline="0" dirty="0" smtClean="0">
                <a:solidFill>
                  <a:schemeClr val="tx1"/>
                </a:solidFill>
                <a:latin typeface="+mn-lt"/>
                <a:ea typeface="+mn-ea"/>
                <a:cs typeface="+mn-cs"/>
              </a:rPr>
              <a:t>when the microcontroller is designed. The processor uses a table to store all the</a:t>
            </a:r>
          </a:p>
          <a:p>
            <a:r>
              <a:rPr lang="en-US" sz="1200" b="0" i="0" u="none" strike="noStrike" kern="1200" baseline="0" dirty="0" smtClean="0">
                <a:solidFill>
                  <a:schemeClr val="tx1"/>
                </a:solidFill>
                <a:latin typeface="+mn-lt"/>
                <a:ea typeface="+mn-ea"/>
                <a:cs typeface="+mn-cs"/>
              </a:rPr>
              <a:t>interrupt service routines. The Intel 8051 microcontrollers use this approach. Each</a:t>
            </a:r>
          </a:p>
          <a:p>
            <a:r>
              <a:rPr lang="en-US" sz="1200" b="0" i="0" u="none" strike="noStrike" kern="1200" baseline="0" dirty="0" smtClean="0">
                <a:solidFill>
                  <a:schemeClr val="tx1"/>
                </a:solidFill>
                <a:latin typeface="+mn-lt"/>
                <a:ea typeface="+mn-ea"/>
                <a:cs typeface="+mn-cs"/>
              </a:rPr>
              <a:t>interrupt is allocated the same number of bytes to hold its service routine. The Intel</a:t>
            </a:r>
          </a:p>
          <a:p>
            <a:r>
              <a:rPr lang="en-US" sz="1200" b="0" i="0" u="none" strike="noStrike" kern="1200" baseline="0" dirty="0" smtClean="0">
                <a:solidFill>
                  <a:schemeClr val="tx1"/>
                </a:solidFill>
                <a:latin typeface="+mn-lt"/>
                <a:ea typeface="+mn-ea"/>
                <a:cs typeface="+mn-cs"/>
              </a:rPr>
              <a:t>8051 allocates eight words to each interrupt service routine. When the service routine</a:t>
            </a:r>
          </a:p>
          <a:p>
            <a:r>
              <a:rPr lang="en-US" sz="1200" b="0" i="0" u="none" strike="noStrike" kern="1200" baseline="0" dirty="0" smtClean="0">
                <a:solidFill>
                  <a:schemeClr val="tx1"/>
                </a:solidFill>
                <a:latin typeface="+mn-lt"/>
                <a:ea typeface="+mn-ea"/>
                <a:cs typeface="+mn-cs"/>
              </a:rPr>
              <a:t>requires more than eight words, the solution is to place a jump instruction in the</a:t>
            </a:r>
          </a:p>
          <a:p>
            <a:r>
              <a:rPr lang="en-US" sz="1200" b="0" i="0" u="none" strike="noStrike" kern="1200" baseline="0" dirty="0" smtClean="0">
                <a:solidFill>
                  <a:schemeClr val="tx1"/>
                </a:solidFill>
                <a:latin typeface="+mn-lt"/>
                <a:ea typeface="+mn-ea"/>
                <a:cs typeface="+mn-cs"/>
              </a:rPr>
              <a:t>predefined location to jump to the actual service routine.</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Fetch the vector from a predefined memory location</a:t>
            </a:r>
            <a:r>
              <a:rPr lang="en-US" sz="1200" b="0" i="0" u="none" strike="noStrike" kern="1200" baseline="0" dirty="0" smtClean="0">
                <a:solidFill>
                  <a:schemeClr val="tx1"/>
                </a:solidFill>
                <a:latin typeface="+mn-lt"/>
                <a:ea typeface="+mn-ea"/>
                <a:cs typeface="+mn-cs"/>
              </a:rPr>
              <a:t>. In this approach, the interrupt</a:t>
            </a:r>
          </a:p>
          <a:p>
            <a:r>
              <a:rPr lang="en-US" sz="1200" b="0" i="0" u="none" strike="noStrike" kern="1200" baseline="0" dirty="0" smtClean="0">
                <a:solidFill>
                  <a:schemeClr val="tx1"/>
                </a:solidFill>
                <a:latin typeface="+mn-lt"/>
                <a:ea typeface="+mn-ea"/>
                <a:cs typeface="+mn-cs"/>
              </a:rPr>
              <a:t>vector of each interrupt source is stored at a predefined location in the interrupt vector</a:t>
            </a:r>
          </a:p>
          <a:p>
            <a:r>
              <a:rPr lang="en-US" sz="1200" b="0" i="0" u="none" strike="noStrike" kern="1200" baseline="0" dirty="0" smtClean="0">
                <a:solidFill>
                  <a:schemeClr val="tx1"/>
                </a:solidFill>
                <a:latin typeface="+mn-lt"/>
                <a:ea typeface="+mn-ea"/>
                <a:cs typeface="+mn-cs"/>
              </a:rPr>
              <a:t>table, where the microprocessor can get it directly. The </a:t>
            </a:r>
            <a:r>
              <a:rPr lang="en-US" sz="1200" b="0" i="0" u="none" strike="noStrike" kern="1200" baseline="0" dirty="0" err="1" smtClean="0">
                <a:solidFill>
                  <a:schemeClr val="tx1"/>
                </a:solidFill>
                <a:latin typeface="+mn-lt"/>
                <a:ea typeface="+mn-ea"/>
                <a:cs typeface="+mn-cs"/>
              </a:rPr>
              <a:t>Freescale</a:t>
            </a:r>
            <a:r>
              <a:rPr lang="en-US" sz="1200" b="0" i="0" u="none" strike="noStrike" kern="1200" baseline="0" dirty="0" smtClean="0">
                <a:solidFill>
                  <a:schemeClr val="tx1"/>
                </a:solidFill>
                <a:latin typeface="+mn-lt"/>
                <a:ea typeface="+mn-ea"/>
                <a:cs typeface="+mn-cs"/>
              </a:rPr>
              <a:t> HCS12 and</a:t>
            </a:r>
          </a:p>
          <a:p>
            <a:r>
              <a:rPr lang="en-US" sz="1200" b="0" i="0" u="none" strike="noStrike" kern="1200" baseline="0" dirty="0" smtClean="0">
                <a:solidFill>
                  <a:schemeClr val="tx1"/>
                </a:solidFill>
                <a:latin typeface="+mn-lt"/>
                <a:ea typeface="+mn-ea"/>
                <a:cs typeface="+mn-cs"/>
              </a:rPr>
              <a:t>most other </a:t>
            </a:r>
            <a:r>
              <a:rPr lang="en-US" sz="1200" b="0" i="0" u="none" strike="noStrike" kern="1200" baseline="0" dirty="0" err="1" smtClean="0">
                <a:solidFill>
                  <a:schemeClr val="tx1"/>
                </a:solidFill>
                <a:latin typeface="+mn-lt"/>
                <a:ea typeface="+mn-ea"/>
                <a:cs typeface="+mn-cs"/>
              </a:rPr>
              <a:t>Freescale</a:t>
            </a:r>
            <a:r>
              <a:rPr lang="en-US" sz="1200" b="0" i="0" u="none" strike="noStrike" kern="1200" baseline="0" dirty="0" smtClean="0">
                <a:solidFill>
                  <a:schemeClr val="tx1"/>
                </a:solidFill>
                <a:latin typeface="+mn-lt"/>
                <a:ea typeface="+mn-ea"/>
                <a:cs typeface="+mn-cs"/>
              </a:rPr>
              <a:t> microcontrollers use this approach.</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Execute an interrupt acknowledge cycle to fetch a vector number in order to locate</a:t>
            </a:r>
          </a:p>
          <a:p>
            <a:r>
              <a:rPr lang="en-US" sz="1200" b="0" i="1" u="none" strike="noStrike" kern="1200" baseline="0" dirty="0" smtClean="0">
                <a:solidFill>
                  <a:schemeClr val="tx1"/>
                </a:solidFill>
                <a:latin typeface="+mn-lt"/>
                <a:ea typeface="+mn-ea"/>
                <a:cs typeface="+mn-cs"/>
              </a:rPr>
              <a:t>the interrupt vector</a:t>
            </a:r>
            <a:r>
              <a:rPr lang="en-US" sz="1200" b="0" i="0" u="none" strike="noStrike" kern="1200" baseline="0" dirty="0" smtClean="0">
                <a:solidFill>
                  <a:schemeClr val="tx1"/>
                </a:solidFill>
                <a:latin typeface="+mn-lt"/>
                <a:ea typeface="+mn-ea"/>
                <a:cs typeface="+mn-cs"/>
              </a:rPr>
              <a:t>. During the interrupt acknowledge cycle, the microprocessor</a:t>
            </a:r>
          </a:p>
          <a:p>
            <a:r>
              <a:rPr lang="en-US" sz="1200" b="0" i="0" u="none" strike="noStrike" kern="1200" baseline="0" dirty="0" smtClean="0">
                <a:solidFill>
                  <a:schemeClr val="tx1"/>
                </a:solidFill>
                <a:latin typeface="+mn-lt"/>
                <a:ea typeface="+mn-ea"/>
                <a:cs typeface="+mn-cs"/>
              </a:rPr>
              <a:t>performs a read bus cycle, and the external I/O device that requested the interrupt</a:t>
            </a:r>
          </a:p>
          <a:p>
            <a:r>
              <a:rPr lang="en-US" sz="1200" b="0" i="0" u="none" strike="noStrike" kern="1200" baseline="0" dirty="0" smtClean="0">
                <a:solidFill>
                  <a:schemeClr val="tx1"/>
                </a:solidFill>
                <a:latin typeface="+mn-lt"/>
                <a:ea typeface="+mn-ea"/>
                <a:cs typeface="+mn-cs"/>
              </a:rPr>
              <a:t>places a number on the data bus to identify itself. This number is called the </a:t>
            </a:r>
            <a:r>
              <a:rPr lang="en-US" sz="1200" b="0" i="1" u="none" strike="noStrike" kern="1200" baseline="0" dirty="0" err="1" smtClean="0">
                <a:solidFill>
                  <a:schemeClr val="tx1"/>
                </a:solidFill>
                <a:latin typeface="+mn-lt"/>
                <a:ea typeface="+mn-ea"/>
                <a:cs typeface="+mn-cs"/>
              </a:rPr>
              <a:t>interruptvector</a:t>
            </a:r>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number</a:t>
            </a:r>
            <a:r>
              <a:rPr lang="en-US" sz="1200" b="0" i="0" u="none" strike="noStrike" kern="1200" baseline="0" dirty="0" smtClean="0">
                <a:solidFill>
                  <a:schemeClr val="tx1"/>
                </a:solidFill>
                <a:latin typeface="+mn-lt"/>
                <a:ea typeface="+mn-ea"/>
                <a:cs typeface="+mn-cs"/>
              </a:rPr>
              <a:t>. The CPU can figure out the starting address of the interrupt service</a:t>
            </a:r>
          </a:p>
          <a:p>
            <a:r>
              <a:rPr lang="en-US" sz="1200" b="0" i="0" u="none" strike="noStrike" kern="1200" baseline="0" dirty="0" smtClean="0">
                <a:solidFill>
                  <a:schemeClr val="tx1"/>
                </a:solidFill>
                <a:latin typeface="+mn-lt"/>
                <a:ea typeface="+mn-ea"/>
                <a:cs typeface="+mn-cs"/>
              </a:rPr>
              <a:t>routine by using this number. The CPU needs to perform a read cycle in order to</a:t>
            </a:r>
          </a:p>
          <a:p>
            <a:r>
              <a:rPr lang="en-US" sz="1200" b="0" i="0" u="none" strike="noStrike" kern="1200" baseline="0" dirty="0" smtClean="0">
                <a:solidFill>
                  <a:schemeClr val="tx1"/>
                </a:solidFill>
                <a:latin typeface="+mn-lt"/>
                <a:ea typeface="+mn-ea"/>
                <a:cs typeface="+mn-cs"/>
              </a:rPr>
              <a:t>obtain it. The </a:t>
            </a:r>
            <a:r>
              <a:rPr lang="en-US" sz="1200" b="0" i="0" u="none" strike="noStrike" kern="1200" baseline="0" dirty="0" err="1" smtClean="0">
                <a:solidFill>
                  <a:schemeClr val="tx1"/>
                </a:solidFill>
                <a:latin typeface="+mn-lt"/>
                <a:ea typeface="+mn-ea"/>
                <a:cs typeface="+mn-cs"/>
              </a:rPr>
              <a:t>Freescale</a:t>
            </a:r>
            <a:r>
              <a:rPr lang="en-US" sz="1200" b="0" i="0" u="none" strike="noStrike" kern="1200" baseline="0" dirty="0" smtClean="0">
                <a:solidFill>
                  <a:schemeClr val="tx1"/>
                </a:solidFill>
                <a:latin typeface="+mn-lt"/>
                <a:ea typeface="+mn-ea"/>
                <a:cs typeface="+mn-cs"/>
              </a:rPr>
              <a:t> 68000 and Intel x86 family microprocessors support this</a:t>
            </a:r>
          </a:p>
          <a:p>
            <a:r>
              <a:rPr lang="en-US" sz="1200" b="0" i="0" u="none" strike="noStrike" kern="1200" baseline="0" dirty="0" smtClean="0">
                <a:solidFill>
                  <a:schemeClr val="tx1"/>
                </a:solidFill>
                <a:latin typeface="+mn-lt"/>
                <a:ea typeface="+mn-ea"/>
                <a:cs typeface="+mn-cs"/>
              </a:rPr>
              <a:t>method. The </a:t>
            </a:r>
            <a:r>
              <a:rPr lang="en-US" sz="1200" b="0" i="0" u="none" strike="noStrike" kern="1200" baseline="0" dirty="0" err="1" smtClean="0">
                <a:solidFill>
                  <a:schemeClr val="tx1"/>
                </a:solidFill>
                <a:latin typeface="+mn-lt"/>
                <a:ea typeface="+mn-ea"/>
                <a:cs typeface="+mn-cs"/>
              </a:rPr>
              <a:t>Freescale</a:t>
            </a:r>
            <a:r>
              <a:rPr lang="en-US" sz="1200" b="0" i="0" u="none" strike="noStrike" kern="1200" baseline="0" dirty="0" smtClean="0">
                <a:solidFill>
                  <a:schemeClr val="tx1"/>
                </a:solidFill>
                <a:latin typeface="+mn-lt"/>
                <a:ea typeface="+mn-ea"/>
                <a:cs typeface="+mn-cs"/>
              </a:rPr>
              <a:t> 68000 family of microprocessors also uses the second method.</a:t>
            </a:r>
          </a:p>
          <a:p>
            <a:r>
              <a:rPr lang="en-US" sz="1200" b="0" i="0" u="none" strike="noStrike" kern="1200" baseline="0" dirty="0" smtClean="0">
                <a:solidFill>
                  <a:schemeClr val="tx1"/>
                </a:solidFill>
                <a:latin typeface="+mn-lt"/>
                <a:ea typeface="+mn-ea"/>
                <a:cs typeface="+mn-cs"/>
              </a:rPr>
              <a:t>This method is not used by microcontrollers because of the incurred latency.</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62742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Saving the CPU registers, including accumulators (A:B), index registers X and Y, and</a:t>
            </a:r>
          </a:p>
          <a:p>
            <a:r>
              <a:rPr lang="en-US" sz="1200" b="0" i="0" u="none" strike="noStrike" kern="1200" baseline="0" dirty="0" smtClean="0">
                <a:solidFill>
                  <a:schemeClr val="tx1"/>
                </a:solidFill>
                <a:latin typeface="+mn-lt"/>
                <a:ea typeface="+mn-ea"/>
                <a:cs typeface="+mn-cs"/>
              </a:rPr>
              <a:t>the condition code register (CCR), and fetching the interrupt vector. This takes at</a:t>
            </a:r>
          </a:p>
          <a:p>
            <a:r>
              <a:rPr lang="en-US" sz="1200" b="0" i="0" u="none" strike="noStrike" kern="1200" baseline="0" dirty="0" smtClean="0">
                <a:solidFill>
                  <a:schemeClr val="tx1"/>
                </a:solidFill>
                <a:latin typeface="+mn-lt"/>
                <a:ea typeface="+mn-ea"/>
                <a:cs typeface="+mn-cs"/>
              </a:rPr>
              <a:t>least 9 E-clock cycles.</a:t>
            </a:r>
          </a:p>
          <a:p>
            <a:r>
              <a:rPr lang="en-US" sz="1200" b="0" i="0" u="none" strike="noStrike" kern="1200" baseline="0" dirty="0" smtClean="0">
                <a:solidFill>
                  <a:schemeClr val="tx1"/>
                </a:solidFill>
                <a:latin typeface="+mn-lt"/>
                <a:ea typeface="+mn-ea"/>
                <a:cs typeface="+mn-cs"/>
              </a:rPr>
              <a:t>2. The execution time of the RTI instruction. This instruction restores all the CPU</a:t>
            </a:r>
          </a:p>
          <a:p>
            <a:r>
              <a:rPr lang="en-US" sz="1200" b="0" i="0" u="none" strike="noStrike" kern="1200" baseline="0" dirty="0" smtClean="0">
                <a:solidFill>
                  <a:schemeClr val="tx1"/>
                </a:solidFill>
                <a:latin typeface="+mn-lt"/>
                <a:ea typeface="+mn-ea"/>
                <a:cs typeface="+mn-cs"/>
              </a:rPr>
              <a:t>registers that have been stored in the stack by the CPU during the interrupt and takes</a:t>
            </a:r>
          </a:p>
          <a:p>
            <a:r>
              <a:rPr lang="en-US" sz="1200" b="0" i="0" u="none" strike="noStrike" kern="1200" baseline="0" dirty="0" smtClean="0">
                <a:solidFill>
                  <a:schemeClr val="tx1"/>
                </a:solidFill>
                <a:latin typeface="+mn-lt"/>
                <a:ea typeface="+mn-ea"/>
                <a:cs typeface="+mn-cs"/>
              </a:rPr>
              <a:t>from 8 to 11 E-clock cycles to complete for the HCS12.</a:t>
            </a:r>
          </a:p>
          <a:p>
            <a:r>
              <a:rPr lang="en-US" sz="1200" b="0" i="0" u="none" strike="noStrike" kern="1200" baseline="0" dirty="0" smtClean="0">
                <a:solidFill>
                  <a:schemeClr val="tx1"/>
                </a:solidFill>
                <a:latin typeface="+mn-lt"/>
                <a:ea typeface="+mn-ea"/>
                <a:cs typeface="+mn-cs"/>
              </a:rPr>
              <a:t>3. Execution time of instructions of the interrupt service routine. This depends on the</a:t>
            </a:r>
          </a:p>
          <a:p>
            <a:r>
              <a:rPr lang="en-US" sz="1200" b="0" i="0" u="none" strike="noStrike" kern="1200" baseline="0" dirty="0" smtClean="0">
                <a:solidFill>
                  <a:schemeClr val="tx1"/>
                </a:solidFill>
                <a:latin typeface="+mn-lt"/>
                <a:ea typeface="+mn-ea"/>
                <a:cs typeface="+mn-cs"/>
              </a:rPr>
              <a:t>type and the number of instructions in the service routine.</a:t>
            </a:r>
          </a:p>
          <a:p>
            <a:r>
              <a:rPr lang="en-US" sz="1200" b="0" i="0" u="none" strike="noStrike" kern="1200" baseline="0" dirty="0" smtClean="0">
                <a:solidFill>
                  <a:schemeClr val="tx1"/>
                </a:solidFill>
                <a:latin typeface="+mn-lt"/>
                <a:ea typeface="+mn-ea"/>
                <a:cs typeface="+mn-cs"/>
              </a:rPr>
              <a:t>The total overhead is thus at least 17 to 20 E-clock cycles, which amounts to almost 1 </a:t>
            </a:r>
            <a:r>
              <a:rPr lang="en-US" sz="1200" b="0" i="0" u="none" strike="noStrike" kern="1200" baseline="0" dirty="0" err="1" smtClean="0">
                <a:solidFill>
                  <a:schemeClr val="tx1"/>
                </a:solidFill>
                <a:latin typeface="+mn-lt"/>
                <a:ea typeface="+mn-ea"/>
                <a:cs typeface="+mn-cs"/>
              </a:rPr>
              <a:t>μs</a:t>
            </a:r>
            <a:r>
              <a:rPr lang="en-US" sz="1200" b="0" i="0" u="none" strike="noStrike" kern="1200" baseline="0" dirty="0" smtClean="0">
                <a:solidFill>
                  <a:schemeClr val="tx1"/>
                </a:solidFill>
                <a:latin typeface="+mn-lt"/>
                <a:ea typeface="+mn-ea"/>
                <a:cs typeface="+mn-cs"/>
              </a:rPr>
              <a:t> for a</a:t>
            </a:r>
          </a:p>
          <a:p>
            <a:r>
              <a:rPr lang="en-US" sz="1200" b="0" i="0" u="none" strike="noStrike" kern="1200" baseline="0" dirty="0" smtClean="0">
                <a:solidFill>
                  <a:schemeClr val="tx1"/>
                </a:solidFill>
                <a:latin typeface="+mn-lt"/>
                <a:ea typeface="+mn-ea"/>
                <a:cs typeface="+mn-cs"/>
              </a:rPr>
              <a:t>24-MHz E-clock. We need to be aware of the overhead</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09128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different HCS12 members implement a different number of peripheral functions,</a:t>
            </a:r>
          </a:p>
          <a:p>
            <a:r>
              <a:rPr lang="en-US" sz="1200" b="0" i="0" u="none" strike="noStrike" kern="1200" baseline="0" dirty="0" smtClean="0">
                <a:solidFill>
                  <a:schemeClr val="tx1"/>
                </a:solidFill>
                <a:latin typeface="+mn-lt"/>
                <a:ea typeface="+mn-ea"/>
                <a:cs typeface="+mn-cs"/>
              </a:rPr>
              <a:t>they have a different number of </a:t>
            </a:r>
            <a:r>
              <a:rPr lang="en-US" sz="1200" b="0" i="0" u="none" strike="noStrike" kern="1200" baseline="0" dirty="0" err="1" smtClean="0">
                <a:solidFill>
                  <a:schemeClr val="tx1"/>
                </a:solidFill>
                <a:latin typeface="+mn-lt"/>
                <a:ea typeface="+mn-ea"/>
                <a:cs typeface="+mn-cs"/>
              </a:rPr>
              <a:t>maskable</a:t>
            </a:r>
            <a:r>
              <a:rPr lang="en-US" sz="1200" b="0" i="0" u="none" strike="noStrike" kern="1200" baseline="0" dirty="0" smtClean="0">
                <a:solidFill>
                  <a:schemeClr val="tx1"/>
                </a:solidFill>
                <a:latin typeface="+mn-lt"/>
                <a:ea typeface="+mn-ea"/>
                <a:cs typeface="+mn-cs"/>
              </a:rPr>
              <a:t> interrupts. The I flag in the CCR register is the global</a:t>
            </a:r>
          </a:p>
          <a:p>
            <a:r>
              <a:rPr lang="en-US" sz="1200" b="0" i="0" u="none" strike="noStrike" kern="1200" baseline="0" dirty="0" smtClean="0">
                <a:solidFill>
                  <a:schemeClr val="tx1"/>
                </a:solidFill>
                <a:latin typeface="+mn-lt"/>
                <a:ea typeface="+mn-ea"/>
                <a:cs typeface="+mn-cs"/>
              </a:rPr>
              <a:t>mask of all </a:t>
            </a:r>
            <a:r>
              <a:rPr lang="en-US" sz="1200" b="0" i="0" u="none" strike="noStrike" kern="1200" baseline="0" dirty="0" err="1" smtClean="0">
                <a:solidFill>
                  <a:schemeClr val="tx1"/>
                </a:solidFill>
                <a:latin typeface="+mn-lt"/>
                <a:ea typeface="+mn-ea"/>
                <a:cs typeface="+mn-cs"/>
              </a:rPr>
              <a:t>maskable</a:t>
            </a:r>
            <a:r>
              <a:rPr lang="en-US" sz="1200" b="0" i="0" u="none" strike="noStrike" kern="1200" baseline="0" dirty="0" smtClean="0">
                <a:solidFill>
                  <a:schemeClr val="tx1"/>
                </a:solidFill>
                <a:latin typeface="+mn-lt"/>
                <a:ea typeface="+mn-ea"/>
                <a:cs typeface="+mn-cs"/>
              </a:rPr>
              <a:t> interrupts. Whenever the I flag is 1, all </a:t>
            </a:r>
            <a:r>
              <a:rPr lang="en-US" sz="1200" b="0" i="0" u="none" strike="noStrike" kern="1200" baseline="0" dirty="0" err="1" smtClean="0">
                <a:solidFill>
                  <a:schemeClr val="tx1"/>
                </a:solidFill>
                <a:latin typeface="+mn-lt"/>
                <a:ea typeface="+mn-ea"/>
                <a:cs typeface="+mn-cs"/>
              </a:rPr>
              <a:t>maskable</a:t>
            </a:r>
            <a:r>
              <a:rPr lang="en-US" sz="1200" b="0" i="0" u="none" strike="noStrike" kern="1200" baseline="0" dirty="0" smtClean="0">
                <a:solidFill>
                  <a:schemeClr val="tx1"/>
                </a:solidFill>
                <a:latin typeface="+mn-lt"/>
                <a:ea typeface="+mn-ea"/>
                <a:cs typeface="+mn-cs"/>
              </a:rPr>
              <a:t> interrupts are disabled.</a:t>
            </a:r>
          </a:p>
          <a:p>
            <a:r>
              <a:rPr lang="en-US" sz="1200" b="0" i="0" u="none" strike="noStrike" kern="1200" baseline="0" dirty="0" smtClean="0">
                <a:solidFill>
                  <a:schemeClr val="tx1"/>
                </a:solidFill>
                <a:latin typeface="+mn-lt"/>
                <a:ea typeface="+mn-ea"/>
                <a:cs typeface="+mn-cs"/>
              </a:rPr>
              <a:t>All </a:t>
            </a:r>
            <a:r>
              <a:rPr lang="en-US" sz="1200" b="0" i="0" u="none" strike="noStrike" kern="1200" baseline="0" dirty="0" err="1" smtClean="0">
                <a:solidFill>
                  <a:schemeClr val="tx1"/>
                </a:solidFill>
                <a:latin typeface="+mn-lt"/>
                <a:ea typeface="+mn-ea"/>
                <a:cs typeface="+mn-cs"/>
              </a:rPr>
              <a:t>maskable</a:t>
            </a:r>
            <a:r>
              <a:rPr lang="en-US" sz="1200" b="0" i="0" u="none" strike="noStrike" kern="1200" baseline="0" dirty="0" smtClean="0">
                <a:solidFill>
                  <a:schemeClr val="tx1"/>
                </a:solidFill>
                <a:latin typeface="+mn-lt"/>
                <a:ea typeface="+mn-ea"/>
                <a:cs typeface="+mn-cs"/>
              </a:rPr>
              <a:t> interrupts have a local enable bit that allows them to be selectively enabled. They</a:t>
            </a:r>
          </a:p>
          <a:p>
            <a:r>
              <a:rPr lang="en-US" sz="1200" b="0" i="0" u="none" strike="noStrike" kern="1200" baseline="0" dirty="0" smtClean="0">
                <a:solidFill>
                  <a:schemeClr val="tx1"/>
                </a:solidFill>
                <a:latin typeface="+mn-lt"/>
                <a:ea typeface="+mn-ea"/>
                <a:cs typeface="+mn-cs"/>
              </a:rPr>
              <a:t>are disabled (I flag is set to 1) when the HCS12 gets out of the reset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8104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212350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4/15/2015 12:53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4/15/2015 12:53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4/15/2015 12:53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4/15/2015 12:53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4/15/2015 12:53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4/15/2015 12:53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4/15/2015 12:53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4/15/2015 12:53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4/15/2015 12:53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4/15/2015 12:53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4/15/2015 12:53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4/15/2015 12:53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0" y="4343400"/>
            <a:ext cx="6477000" cy="1447800"/>
          </a:xfrm>
        </p:spPr>
        <p:txBody>
          <a:bodyPr>
            <a:normAutofit/>
          </a:bodyPr>
          <a:lstStyle/>
          <a:p>
            <a:r>
              <a:rPr lang="en-US" dirty="0" smtClean="0">
                <a:solidFill>
                  <a:srgbClr val="724208"/>
                </a:solidFill>
              </a:rPr>
              <a:t>Interrupts and resets</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3" name="Rectangle 2"/>
          <p:cNvSpPr>
            <a:spLocks noGrp="1"/>
          </p:cNvSpPr>
          <p:nvPr>
            <p:ph type="subTitle" idx="1"/>
          </p:nvPr>
        </p:nvSpPr>
        <p:spPr/>
        <p:txBody>
          <a:bodyPr>
            <a:normAutofit fontScale="92500" lnSpcReduction="20000"/>
          </a:bodyPr>
          <a:lstStyle/>
          <a:p>
            <a:r>
              <a:rPr lang="en-US" dirty="0" err="1" smtClean="0"/>
              <a:t>Razvan</a:t>
            </a:r>
            <a:r>
              <a:rPr lang="en-US" dirty="0" smtClean="0"/>
              <a:t> </a:t>
            </a:r>
            <a:r>
              <a:rPr lang="en-US" dirty="0" err="1" smtClean="0"/>
              <a:t>Bogdan</a:t>
            </a:r>
            <a:r>
              <a:rPr lang="en-US" dirty="0" smtClean="0"/>
              <a:t/>
            </a:r>
            <a:br>
              <a:rPr lang="en-US" dirty="0" smtClean="0"/>
            </a:br>
            <a:r>
              <a:rPr lang="en-US" dirty="0" smtClean="0"/>
              <a:t>Embedded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lstStyle/>
          <a:p>
            <a:r>
              <a:rPr lang="en-US" dirty="0" smtClean="0"/>
              <a:t>HCS12 Exceptions</a:t>
            </a:r>
            <a:r>
              <a:rPr lang="en-US" dirty="0"/>
              <a:t>. </a:t>
            </a:r>
            <a:r>
              <a:rPr lang="en-US" dirty="0" err="1"/>
              <a:t>Maskable</a:t>
            </a:r>
            <a:r>
              <a:rPr lang="en-US" dirty="0"/>
              <a:t> interrupts</a:t>
            </a:r>
          </a:p>
        </p:txBody>
      </p:sp>
      <p:sp>
        <p:nvSpPr>
          <p:cNvPr id="3" name="Content Placeholder 2"/>
          <p:cNvSpPr>
            <a:spLocks noGrp="1"/>
          </p:cNvSpPr>
          <p:nvPr>
            <p:ph sz="quarter" idx="1"/>
          </p:nvPr>
        </p:nvSpPr>
        <p:spPr>
          <a:xfrm>
            <a:off x="107504" y="1600200"/>
            <a:ext cx="8928992" cy="2908920"/>
          </a:xfrm>
        </p:spPr>
        <p:txBody>
          <a:bodyPr>
            <a:normAutofit fontScale="92500" lnSpcReduction="10000"/>
          </a:bodyPr>
          <a:lstStyle/>
          <a:p>
            <a:r>
              <a:rPr lang="en-US" dirty="0" smtClean="0"/>
              <a:t>Different </a:t>
            </a:r>
            <a:r>
              <a:rPr lang="en-US" dirty="0"/>
              <a:t>HCS12 members implement different number and types of peripheral functions</a:t>
            </a:r>
            <a:r>
              <a:rPr lang="en-US" dirty="0" smtClean="0"/>
              <a:t>, and </a:t>
            </a:r>
            <a:r>
              <a:rPr lang="en-US" dirty="0"/>
              <a:t>hence may have different number of </a:t>
            </a:r>
            <a:r>
              <a:rPr lang="en-US" dirty="0" err="1"/>
              <a:t>maskable</a:t>
            </a:r>
            <a:r>
              <a:rPr lang="en-US" dirty="0"/>
              <a:t> interrupts.</a:t>
            </a:r>
          </a:p>
          <a:p>
            <a:r>
              <a:rPr lang="en-US" dirty="0"/>
              <a:t> </a:t>
            </a:r>
            <a:r>
              <a:rPr lang="en-US" dirty="0" smtClean="0">
                <a:solidFill>
                  <a:srgbClr val="FF0000"/>
                </a:solidFill>
              </a:rPr>
              <a:t>One </a:t>
            </a:r>
            <a:r>
              <a:rPr lang="en-US" dirty="0">
                <a:solidFill>
                  <a:srgbClr val="FF0000"/>
                </a:solidFill>
              </a:rPr>
              <a:t>of the </a:t>
            </a:r>
            <a:r>
              <a:rPr lang="en-US" dirty="0" err="1">
                <a:solidFill>
                  <a:srgbClr val="FF0000"/>
                </a:solidFill>
              </a:rPr>
              <a:t>maskable</a:t>
            </a:r>
            <a:r>
              <a:rPr lang="en-US" dirty="0">
                <a:solidFill>
                  <a:srgbClr val="FF0000"/>
                </a:solidFill>
              </a:rPr>
              <a:t> interrupts can be raised to the highest priority </a:t>
            </a:r>
            <a:r>
              <a:rPr lang="en-US" dirty="0"/>
              <a:t>among the </a:t>
            </a:r>
            <a:r>
              <a:rPr lang="en-US" dirty="0" err="1"/>
              <a:t>maskable</a:t>
            </a:r>
            <a:r>
              <a:rPr lang="en-US" dirty="0"/>
              <a:t> </a:t>
            </a:r>
            <a:r>
              <a:rPr lang="en-US" dirty="0" smtClean="0"/>
              <a:t>interrupt </a:t>
            </a:r>
            <a:r>
              <a:rPr lang="en-US" dirty="0"/>
              <a:t>group and </a:t>
            </a:r>
            <a:r>
              <a:rPr lang="en-US" dirty="0">
                <a:solidFill>
                  <a:srgbClr val="FF0000"/>
                </a:solidFill>
              </a:rPr>
              <a:t>receive quicker service. </a:t>
            </a:r>
            <a:r>
              <a:rPr lang="en-US" dirty="0"/>
              <a:t>This is achieved by programming </a:t>
            </a:r>
            <a:r>
              <a:rPr lang="en-US" dirty="0" smtClean="0"/>
              <a:t>the </a:t>
            </a:r>
            <a:r>
              <a:rPr lang="en-US" dirty="0" smtClean="0">
                <a:solidFill>
                  <a:srgbClr val="FF0000"/>
                </a:solidFill>
              </a:rPr>
              <a:t>HPRIO</a:t>
            </a:r>
            <a:r>
              <a:rPr lang="en-US" dirty="0" smtClean="0"/>
              <a:t> </a:t>
            </a:r>
            <a:r>
              <a:rPr lang="en-US" dirty="0"/>
              <a:t>register.</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468" y="4509120"/>
            <a:ext cx="5841064" cy="1112583"/>
          </a:xfrm>
          <a:prstGeom prst="rect">
            <a:avLst/>
          </a:prstGeom>
        </p:spPr>
      </p:pic>
    </p:spTree>
    <p:extLst>
      <p:ext uri="{BB962C8B-B14F-4D97-AF65-F5344CB8AC3E}">
        <p14:creationId xmlns:p14="http://schemas.microsoft.com/office/powerpoint/2010/main" val="359024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lstStyle/>
          <a:p>
            <a:r>
              <a:rPr lang="en-US" dirty="0" smtClean="0"/>
              <a:t>HCS12 Exceptions</a:t>
            </a:r>
            <a:r>
              <a:rPr lang="en-US" dirty="0"/>
              <a:t>. </a:t>
            </a:r>
            <a:r>
              <a:rPr lang="en-US" dirty="0" err="1"/>
              <a:t>Maskable</a:t>
            </a:r>
            <a:r>
              <a:rPr lang="en-US" dirty="0"/>
              <a:t> interrupts</a:t>
            </a:r>
          </a:p>
        </p:txBody>
      </p:sp>
      <p:sp>
        <p:nvSpPr>
          <p:cNvPr id="3" name="Content Placeholder 2"/>
          <p:cNvSpPr>
            <a:spLocks noGrp="1"/>
          </p:cNvSpPr>
          <p:nvPr>
            <p:ph sz="quarter" idx="1"/>
          </p:nvPr>
        </p:nvSpPr>
        <p:spPr>
          <a:xfrm>
            <a:off x="107504" y="1600200"/>
            <a:ext cx="8928992" cy="5357192"/>
          </a:xfrm>
        </p:spPr>
        <p:txBody>
          <a:bodyPr>
            <a:normAutofit fontScale="77500" lnSpcReduction="20000"/>
          </a:bodyPr>
          <a:lstStyle/>
          <a:p>
            <a:r>
              <a:rPr lang="en-US" dirty="0" smtClean="0"/>
              <a:t>The </a:t>
            </a:r>
            <a:r>
              <a:rPr lang="en-US" dirty="0"/>
              <a:t>priority and vector addresses of all HCS12 exceptions are listed in Table 6.1.</a:t>
            </a:r>
          </a:p>
          <a:p>
            <a:r>
              <a:rPr lang="en-US" dirty="0" smtClean="0">
                <a:solidFill>
                  <a:srgbClr val="0070C0"/>
                </a:solidFill>
              </a:rPr>
              <a:t>To </a:t>
            </a:r>
            <a:r>
              <a:rPr lang="en-US" dirty="0">
                <a:solidFill>
                  <a:srgbClr val="0070C0"/>
                </a:solidFill>
              </a:rPr>
              <a:t>raise a </a:t>
            </a:r>
            <a:r>
              <a:rPr lang="en-US" dirty="0" err="1">
                <a:solidFill>
                  <a:srgbClr val="0070C0"/>
                </a:solidFill>
              </a:rPr>
              <a:t>maskable</a:t>
            </a:r>
            <a:r>
              <a:rPr lang="en-US" dirty="0">
                <a:solidFill>
                  <a:srgbClr val="0070C0"/>
                </a:solidFill>
              </a:rPr>
              <a:t> interrupt source to the highest priority, write the low byte of the </a:t>
            </a:r>
            <a:r>
              <a:rPr lang="en-US" dirty="0" smtClean="0">
                <a:solidFill>
                  <a:srgbClr val="0070C0"/>
                </a:solidFill>
              </a:rPr>
              <a:t>vector </a:t>
            </a:r>
            <a:r>
              <a:rPr lang="en-US" dirty="0">
                <a:solidFill>
                  <a:srgbClr val="0070C0"/>
                </a:solidFill>
              </a:rPr>
              <a:t>address of this interrupt to the HPRIO register</a:t>
            </a:r>
            <a:r>
              <a:rPr lang="en-US" dirty="0" smtClean="0">
                <a:solidFill>
                  <a:srgbClr val="0070C0"/>
                </a:solidFill>
              </a:rPr>
              <a:t>.</a:t>
            </a:r>
          </a:p>
          <a:p>
            <a:pPr lvl="1"/>
            <a:r>
              <a:rPr lang="en-US" i="1" dirty="0">
                <a:solidFill>
                  <a:srgbClr val="FF0000"/>
                </a:solidFill>
              </a:rPr>
              <a:t>For example, </a:t>
            </a:r>
            <a:r>
              <a:rPr lang="en-US" dirty="0">
                <a:solidFill>
                  <a:srgbClr val="FF0000"/>
                </a:solidFill>
              </a:rPr>
              <a:t>to raise the capture timer </a:t>
            </a:r>
            <a:r>
              <a:rPr lang="en-US" dirty="0" smtClean="0">
                <a:solidFill>
                  <a:srgbClr val="FF0000"/>
                </a:solidFill>
              </a:rPr>
              <a:t>channel 6 interrupt </a:t>
            </a:r>
            <a:r>
              <a:rPr lang="en-US" dirty="0">
                <a:solidFill>
                  <a:srgbClr val="FF0000"/>
                </a:solidFill>
              </a:rPr>
              <a:t>to </a:t>
            </a:r>
            <a:r>
              <a:rPr lang="en-US" dirty="0" smtClean="0">
                <a:solidFill>
                  <a:srgbClr val="FF0000"/>
                </a:solidFill>
              </a:rPr>
              <a:t>the highest </a:t>
            </a:r>
            <a:r>
              <a:rPr lang="en-US" dirty="0">
                <a:solidFill>
                  <a:srgbClr val="FF0000"/>
                </a:solidFill>
              </a:rPr>
              <a:t>priority, write the value of $</a:t>
            </a:r>
            <a:r>
              <a:rPr lang="en-US" dirty="0" smtClean="0">
                <a:solidFill>
                  <a:srgbClr val="FF0000"/>
                </a:solidFill>
              </a:rPr>
              <a:t>E2 </a:t>
            </a:r>
            <a:r>
              <a:rPr lang="en-US" dirty="0">
                <a:solidFill>
                  <a:srgbClr val="FF0000"/>
                </a:solidFill>
              </a:rPr>
              <a:t>to the HPRIO register.</a:t>
            </a:r>
          </a:p>
          <a:p>
            <a:r>
              <a:rPr lang="en-US" dirty="0" smtClean="0"/>
              <a:t>In </a:t>
            </a:r>
            <a:r>
              <a:rPr lang="en-US" dirty="0"/>
              <a:t>Table 6.1, exceptions that have higher vector addresses are at higher priorities. </a:t>
            </a:r>
          </a:p>
          <a:p>
            <a:r>
              <a:rPr lang="en-US" dirty="0" smtClean="0"/>
              <a:t>Not </a:t>
            </a:r>
            <a:r>
              <a:rPr lang="en-US" dirty="0"/>
              <a:t>all the exceptions are available in all HCS12 members. </a:t>
            </a:r>
          </a:p>
          <a:p>
            <a:endParaRPr lang="en-US" dirty="0"/>
          </a:p>
          <a:p>
            <a:r>
              <a:rPr lang="en-US" b="1" dirty="0"/>
              <a:t>IRQ Pin Interrupt</a:t>
            </a:r>
          </a:p>
          <a:p>
            <a:pPr lvl="1"/>
            <a:r>
              <a:rPr lang="en-US" dirty="0" smtClean="0"/>
              <a:t>The </a:t>
            </a:r>
            <a:r>
              <a:rPr lang="en-US" dirty="0"/>
              <a:t>only external </a:t>
            </a:r>
            <a:r>
              <a:rPr lang="en-US" dirty="0" err="1"/>
              <a:t>maskable</a:t>
            </a:r>
            <a:r>
              <a:rPr lang="en-US" dirty="0"/>
              <a:t> interrupt for the HCS12.</a:t>
            </a:r>
          </a:p>
          <a:p>
            <a:pPr lvl="1"/>
            <a:r>
              <a:rPr lang="en-US" dirty="0" smtClean="0"/>
              <a:t>IRQ </a:t>
            </a:r>
            <a:r>
              <a:rPr lang="en-US" dirty="0"/>
              <a:t>interrupt can be </a:t>
            </a:r>
            <a:r>
              <a:rPr lang="en-US" dirty="0">
                <a:solidFill>
                  <a:srgbClr val="0070C0"/>
                </a:solidFill>
              </a:rPr>
              <a:t>edge-triggered or level-triggered</a:t>
            </a:r>
            <a:r>
              <a:rPr lang="en-US" dirty="0"/>
              <a:t>. </a:t>
            </a:r>
          </a:p>
          <a:p>
            <a:pPr lvl="1"/>
            <a:r>
              <a:rPr lang="en-US" dirty="0" smtClean="0"/>
              <a:t>IRQ </a:t>
            </a:r>
            <a:r>
              <a:rPr lang="en-US" dirty="0"/>
              <a:t>interrupt has a local enable mask in the </a:t>
            </a:r>
            <a:r>
              <a:rPr lang="en-US" b="1" dirty="0"/>
              <a:t>IRQCR</a:t>
            </a:r>
            <a:r>
              <a:rPr lang="en-US" dirty="0"/>
              <a:t> register.</a:t>
            </a:r>
          </a:p>
          <a:p>
            <a:pPr lvl="1"/>
            <a:r>
              <a:rPr lang="en-US" dirty="0" smtClean="0"/>
              <a:t>The </a:t>
            </a:r>
            <a:r>
              <a:rPr lang="en-US" dirty="0"/>
              <a:t>IRQ interrupt is configured by programming the IRQCR register.</a:t>
            </a:r>
          </a:p>
          <a:p>
            <a:pPr lvl="1"/>
            <a:r>
              <a:rPr lang="en-US" dirty="0" smtClean="0"/>
              <a:t>The </a:t>
            </a:r>
            <a:r>
              <a:rPr lang="en-US" dirty="0"/>
              <a:t>contents of the IRQCR register are shown in Figure 6.2.</a:t>
            </a:r>
          </a:p>
        </p:txBody>
      </p:sp>
    </p:spTree>
    <p:extLst>
      <p:ext uri="{BB962C8B-B14F-4D97-AF65-F5344CB8AC3E}">
        <p14:creationId xmlns:p14="http://schemas.microsoft.com/office/powerpoint/2010/main" val="1318593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sz="2600" dirty="0" smtClean="0"/>
              <a:t>HCS12 Exceptions</a:t>
            </a:r>
            <a:r>
              <a:rPr lang="en-US" sz="2600" dirty="0"/>
              <a:t>. </a:t>
            </a:r>
            <a:r>
              <a:rPr lang="en-US" sz="2600" dirty="0" smtClean="0"/>
              <a:t/>
            </a:r>
            <a:br>
              <a:rPr lang="en-US" sz="2600" dirty="0" smtClean="0"/>
            </a:br>
            <a:r>
              <a:rPr lang="en-US" sz="2600" dirty="0" err="1" smtClean="0"/>
              <a:t>Maskable</a:t>
            </a:r>
            <a:r>
              <a:rPr lang="en-US" sz="2600" dirty="0" smtClean="0"/>
              <a:t> </a:t>
            </a:r>
            <a:r>
              <a:rPr lang="en-US" sz="2600" dirty="0"/>
              <a:t>interrupts</a:t>
            </a:r>
          </a:p>
        </p:txBody>
      </p:sp>
      <p:pic>
        <p:nvPicPr>
          <p:cNvPr id="5" name="Picture 4" descr="D:\Work\UPT\Courses\EmbeddedSystems_engl\Huang\3rdYearPUT\Pcs_Interrupts and resets\Tabel61.pn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86909" y="539853"/>
            <a:ext cx="7632848" cy="6354358"/>
          </a:xfrm>
          <a:prstGeom prst="rect">
            <a:avLst/>
          </a:prstGeom>
          <a:noFill/>
          <a:ln>
            <a:noFill/>
          </a:ln>
        </p:spPr>
      </p:pic>
    </p:spTree>
    <p:extLst>
      <p:ext uri="{BB962C8B-B14F-4D97-AF65-F5344CB8AC3E}">
        <p14:creationId xmlns:p14="http://schemas.microsoft.com/office/powerpoint/2010/main" val="279570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lstStyle/>
          <a:p>
            <a:r>
              <a:rPr lang="en-US" dirty="0" smtClean="0"/>
              <a:t>HCS12 Exceptions</a:t>
            </a:r>
            <a:r>
              <a:rPr lang="en-US" dirty="0"/>
              <a:t>. </a:t>
            </a:r>
            <a:r>
              <a:rPr lang="en-US" dirty="0" err="1"/>
              <a:t>Maskable</a:t>
            </a:r>
            <a:r>
              <a:rPr lang="en-US" dirty="0"/>
              <a:t> interrupts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625" y="1874385"/>
            <a:ext cx="6888767" cy="4133260"/>
          </a:xfrm>
          <a:prstGeom prst="rect">
            <a:avLst/>
          </a:prstGeom>
        </p:spPr>
      </p:pic>
    </p:spTree>
    <p:extLst>
      <p:ext uri="{BB962C8B-B14F-4D97-AF65-F5344CB8AC3E}">
        <p14:creationId xmlns:p14="http://schemas.microsoft.com/office/powerpoint/2010/main" val="376451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lstStyle/>
          <a:p>
            <a:r>
              <a:rPr lang="en-US" dirty="0" smtClean="0"/>
              <a:t>HCS12 Exceptions</a:t>
            </a:r>
            <a:r>
              <a:rPr lang="en-US" dirty="0"/>
              <a:t>. </a:t>
            </a:r>
            <a:r>
              <a:rPr lang="en-US" dirty="0" err="1"/>
              <a:t>Maskable</a:t>
            </a:r>
            <a:r>
              <a:rPr lang="en-US" dirty="0"/>
              <a:t> interrupts</a:t>
            </a:r>
          </a:p>
        </p:txBody>
      </p:sp>
      <p:sp>
        <p:nvSpPr>
          <p:cNvPr id="3" name="Content Placeholder 2"/>
          <p:cNvSpPr>
            <a:spLocks noGrp="1"/>
          </p:cNvSpPr>
          <p:nvPr>
            <p:ph sz="quarter" idx="1"/>
          </p:nvPr>
        </p:nvSpPr>
        <p:spPr>
          <a:xfrm>
            <a:off x="107504" y="1484784"/>
            <a:ext cx="8928992" cy="5472608"/>
          </a:xfrm>
        </p:spPr>
        <p:txBody>
          <a:bodyPr>
            <a:normAutofit fontScale="62500" lnSpcReduction="20000"/>
          </a:bodyPr>
          <a:lstStyle/>
          <a:p>
            <a:r>
              <a:rPr lang="en-US" b="1" dirty="0"/>
              <a:t>Making IRQ Level-Sensitive (active low): </a:t>
            </a:r>
            <a:r>
              <a:rPr lang="en-US" dirty="0"/>
              <a:t>Whenever one of the interrupt sources (</a:t>
            </a:r>
            <a:r>
              <a:rPr lang="en-US" dirty="0" smtClean="0"/>
              <a:t>that are </a:t>
            </a:r>
            <a:r>
              <a:rPr lang="en-US" dirty="0"/>
              <a:t>tied to the IRQ pin) is low, an interrupt request will be detected by the HCS12</a:t>
            </a:r>
          </a:p>
          <a:p>
            <a:r>
              <a:rPr lang="en-US" b="1" dirty="0" smtClean="0">
                <a:solidFill>
                  <a:srgbClr val="0070C0"/>
                </a:solidFill>
              </a:rPr>
              <a:t>Pros</a:t>
            </a:r>
            <a:r>
              <a:rPr lang="en-US" b="1" dirty="0">
                <a:solidFill>
                  <a:srgbClr val="0070C0"/>
                </a:solidFill>
              </a:rPr>
              <a:t>:</a:t>
            </a:r>
          </a:p>
          <a:p>
            <a:pPr lvl="1"/>
            <a:r>
              <a:rPr lang="en-US" sz="2900" dirty="0" smtClean="0"/>
              <a:t>Multiple </a:t>
            </a:r>
            <a:r>
              <a:rPr lang="en-US" sz="2900" dirty="0"/>
              <a:t>interrupt sources can be tied to this pin.</a:t>
            </a:r>
          </a:p>
          <a:p>
            <a:r>
              <a:rPr lang="en-US" b="1" dirty="0">
                <a:solidFill>
                  <a:srgbClr val="FF0000"/>
                </a:solidFill>
              </a:rPr>
              <a:t>Cons:</a:t>
            </a:r>
          </a:p>
          <a:p>
            <a:pPr lvl="1"/>
            <a:r>
              <a:rPr lang="en-US" sz="2900" dirty="0" smtClean="0"/>
              <a:t>Need </a:t>
            </a:r>
            <a:r>
              <a:rPr lang="en-US" sz="2900" dirty="0"/>
              <a:t>to make sure that the IRQ signal has become inactive before the IRQ service </a:t>
            </a:r>
            <a:r>
              <a:rPr lang="en-US" sz="2900" dirty="0" smtClean="0"/>
              <a:t>routine is </a:t>
            </a:r>
            <a:r>
              <a:rPr lang="en-US" sz="2900" dirty="0"/>
              <a:t>complete if there is only one interrupt request pending.</a:t>
            </a:r>
          </a:p>
          <a:p>
            <a:endParaRPr lang="en-US" dirty="0"/>
          </a:p>
          <a:p>
            <a:r>
              <a:rPr lang="en-US" b="1" dirty="0"/>
              <a:t>Making IRQ Edge-Sensitive </a:t>
            </a:r>
            <a:r>
              <a:rPr lang="en-US" b="1" dirty="0" smtClean="0"/>
              <a:t>(falling edge)</a:t>
            </a:r>
            <a:endParaRPr lang="en-US" b="1" dirty="0"/>
          </a:p>
          <a:p>
            <a:r>
              <a:rPr lang="en-US" b="1" dirty="0" smtClean="0">
                <a:solidFill>
                  <a:srgbClr val="0070C0"/>
                </a:solidFill>
              </a:rPr>
              <a:t>Pros</a:t>
            </a:r>
            <a:r>
              <a:rPr lang="en-US" b="1" dirty="0">
                <a:solidFill>
                  <a:srgbClr val="0070C0"/>
                </a:solidFill>
              </a:rPr>
              <a:t>:</a:t>
            </a:r>
          </a:p>
          <a:p>
            <a:pPr lvl="1"/>
            <a:r>
              <a:rPr lang="en-US" sz="2900" dirty="0" smtClean="0"/>
              <a:t>No </a:t>
            </a:r>
            <a:r>
              <a:rPr lang="en-US" sz="2900" dirty="0"/>
              <a:t>need to control the duration of the IRQ pulse.</a:t>
            </a:r>
          </a:p>
          <a:p>
            <a:r>
              <a:rPr lang="en-US" b="1" dirty="0">
                <a:solidFill>
                  <a:srgbClr val="FF0000"/>
                </a:solidFill>
              </a:rPr>
              <a:t>Cons:</a:t>
            </a:r>
          </a:p>
          <a:p>
            <a:pPr lvl="1"/>
            <a:r>
              <a:rPr lang="en-US" sz="2900" dirty="0" smtClean="0"/>
              <a:t>Not </a:t>
            </a:r>
            <a:r>
              <a:rPr lang="en-US" sz="2900" dirty="0"/>
              <a:t>suitable for noisy environment because every falling edge caused by noise will </a:t>
            </a:r>
            <a:r>
              <a:rPr lang="en-US" sz="2900" dirty="0" smtClean="0"/>
              <a:t>be recognized </a:t>
            </a:r>
            <a:r>
              <a:rPr lang="en-US" sz="2900" dirty="0"/>
              <a:t>as an interrupt.</a:t>
            </a:r>
          </a:p>
          <a:p>
            <a:endParaRPr lang="en-US" dirty="0"/>
          </a:p>
          <a:p>
            <a:r>
              <a:rPr lang="en-US" b="1" dirty="0"/>
              <a:t>When does the MCU recognize interrupt requests?</a:t>
            </a:r>
          </a:p>
          <a:p>
            <a:r>
              <a:rPr lang="en-US" dirty="0" smtClean="0">
                <a:solidFill>
                  <a:srgbClr val="FF0000"/>
                </a:solidFill>
              </a:rPr>
              <a:t>The </a:t>
            </a:r>
            <a:r>
              <a:rPr lang="en-US" dirty="0">
                <a:solidFill>
                  <a:srgbClr val="FF0000"/>
                </a:solidFill>
              </a:rPr>
              <a:t>MCU recognizes the interrupt request when it completes the execution of the </a:t>
            </a:r>
            <a:r>
              <a:rPr lang="en-US" dirty="0" smtClean="0">
                <a:solidFill>
                  <a:srgbClr val="FF0000"/>
                </a:solidFill>
              </a:rPr>
              <a:t>current instruction unless </a:t>
            </a:r>
            <a:r>
              <a:rPr lang="en-US" dirty="0">
                <a:solidFill>
                  <a:srgbClr val="FF0000"/>
                </a:solidFill>
              </a:rPr>
              <a:t>the current instruction is a fuzzy logic instruction. For fuzzy logic </a:t>
            </a:r>
            <a:r>
              <a:rPr lang="en-US" dirty="0" smtClean="0">
                <a:solidFill>
                  <a:srgbClr val="FF0000"/>
                </a:solidFill>
              </a:rPr>
              <a:t>instructions</a:t>
            </a:r>
            <a:r>
              <a:rPr lang="en-US" dirty="0">
                <a:solidFill>
                  <a:srgbClr val="FF0000"/>
                </a:solidFill>
              </a:rPr>
              <a:t>, the HCS12 recognizes the interrupt immediately.</a:t>
            </a:r>
          </a:p>
        </p:txBody>
      </p:sp>
    </p:spTree>
    <p:extLst>
      <p:ext uri="{BB962C8B-B14F-4D97-AF65-F5344CB8AC3E}">
        <p14:creationId xmlns:p14="http://schemas.microsoft.com/office/powerpoint/2010/main" val="2880451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lstStyle/>
          <a:p>
            <a:r>
              <a:rPr lang="en-US" dirty="0" smtClean="0"/>
              <a:t>HCS12 Exceptions</a:t>
            </a:r>
            <a:r>
              <a:rPr lang="en-US" dirty="0"/>
              <a:t>. </a:t>
            </a:r>
            <a:r>
              <a:rPr lang="en-US" dirty="0" err="1"/>
              <a:t>Maskable</a:t>
            </a:r>
            <a:r>
              <a:rPr lang="en-US" dirty="0"/>
              <a:t> interrupts</a:t>
            </a:r>
          </a:p>
        </p:txBody>
      </p:sp>
      <p:sp>
        <p:nvSpPr>
          <p:cNvPr id="3" name="Content Placeholder 2"/>
          <p:cNvSpPr>
            <a:spLocks noGrp="1"/>
          </p:cNvSpPr>
          <p:nvPr>
            <p:ph sz="quarter" idx="1"/>
          </p:nvPr>
        </p:nvSpPr>
        <p:spPr>
          <a:xfrm>
            <a:off x="107504" y="1456184"/>
            <a:ext cx="8928992" cy="1036712"/>
          </a:xfrm>
        </p:spPr>
        <p:txBody>
          <a:bodyPr>
            <a:normAutofit fontScale="77500" lnSpcReduction="20000"/>
          </a:bodyPr>
          <a:lstStyle/>
          <a:p>
            <a:r>
              <a:rPr lang="en-US" b="1" dirty="0"/>
              <a:t>The Stack Order on Entry of an Interrupt</a:t>
            </a:r>
          </a:p>
          <a:p>
            <a:pPr lvl="1"/>
            <a:r>
              <a:rPr lang="en-US" dirty="0" smtClean="0"/>
              <a:t>The </a:t>
            </a:r>
            <a:r>
              <a:rPr lang="en-US" dirty="0"/>
              <a:t>HCS12 saves all CPU registers on an interrupt.</a:t>
            </a:r>
          </a:p>
          <a:p>
            <a:pPr lvl="1"/>
            <a:r>
              <a:rPr lang="en-US" dirty="0" smtClean="0"/>
              <a:t>The </a:t>
            </a:r>
            <a:r>
              <a:rPr lang="en-US" dirty="0"/>
              <a:t>order of saving CPU registers is shown in </a:t>
            </a:r>
            <a:r>
              <a:rPr lang="en-US" dirty="0" smtClean="0"/>
              <a:t>the figure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2542989"/>
            <a:ext cx="3456384" cy="2254163"/>
          </a:xfrm>
          <a:prstGeom prst="rect">
            <a:avLst/>
          </a:prstGeom>
        </p:spPr>
      </p:pic>
      <p:sp>
        <p:nvSpPr>
          <p:cNvPr id="5" name="Content Placeholder 2"/>
          <p:cNvSpPr txBox="1">
            <a:spLocks/>
          </p:cNvSpPr>
          <p:nvPr/>
        </p:nvSpPr>
        <p:spPr>
          <a:xfrm>
            <a:off x="107504" y="5085184"/>
            <a:ext cx="8928992" cy="1656184"/>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3500" b="1" dirty="0" smtClean="0"/>
              <a:t>The </a:t>
            </a:r>
            <a:r>
              <a:rPr lang="en-US" sz="3500" b="1" dirty="0"/>
              <a:t>RTI Instruction</a:t>
            </a:r>
          </a:p>
          <a:p>
            <a:pPr lvl="1"/>
            <a:r>
              <a:rPr lang="en-US" dirty="0" smtClean="0"/>
              <a:t>RTI </a:t>
            </a:r>
            <a:r>
              <a:rPr lang="en-US" dirty="0"/>
              <a:t>is used to terminate interrupt service routines.</a:t>
            </a:r>
          </a:p>
          <a:p>
            <a:pPr lvl="1"/>
            <a:r>
              <a:rPr lang="en-US" dirty="0" smtClean="0"/>
              <a:t>RTI </a:t>
            </a:r>
            <a:r>
              <a:rPr lang="en-US" dirty="0"/>
              <a:t>will restore CPU registers from the stack.</a:t>
            </a:r>
          </a:p>
          <a:p>
            <a:pPr lvl="1"/>
            <a:r>
              <a:rPr lang="en-US" dirty="0" smtClean="0"/>
              <a:t>The </a:t>
            </a:r>
            <a:r>
              <a:rPr lang="en-US" dirty="0"/>
              <a:t>HCS12 will continue to execute the interrupted program unless there is </a:t>
            </a:r>
            <a:r>
              <a:rPr lang="en-US" dirty="0" smtClean="0"/>
              <a:t>another pending </a:t>
            </a:r>
            <a:r>
              <a:rPr lang="en-US" dirty="0"/>
              <a:t>interrupt.</a:t>
            </a:r>
          </a:p>
        </p:txBody>
      </p:sp>
    </p:spTree>
    <p:extLst>
      <p:ext uri="{BB962C8B-B14F-4D97-AF65-F5344CB8AC3E}">
        <p14:creationId xmlns:p14="http://schemas.microsoft.com/office/powerpoint/2010/main" val="417360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sz="3900" dirty="0" smtClean="0"/>
              <a:t>HCS12 Exceptions</a:t>
            </a:r>
            <a:r>
              <a:rPr lang="en-US" sz="3900" dirty="0"/>
              <a:t>. </a:t>
            </a:r>
            <a:r>
              <a:rPr lang="en-US" sz="3900" b="1" dirty="0" err="1" smtClean="0"/>
              <a:t>Nonmaskable</a:t>
            </a:r>
            <a:r>
              <a:rPr lang="en-US" sz="3900" dirty="0" smtClean="0"/>
              <a:t> </a:t>
            </a:r>
            <a:r>
              <a:rPr lang="en-US" sz="3900" dirty="0"/>
              <a:t>interrupts</a:t>
            </a:r>
          </a:p>
        </p:txBody>
      </p:sp>
      <p:sp>
        <p:nvSpPr>
          <p:cNvPr id="3" name="Content Placeholder 2"/>
          <p:cNvSpPr>
            <a:spLocks noGrp="1"/>
          </p:cNvSpPr>
          <p:nvPr>
            <p:ph sz="quarter" idx="1"/>
          </p:nvPr>
        </p:nvSpPr>
        <p:spPr>
          <a:xfrm>
            <a:off x="107504" y="1484784"/>
            <a:ext cx="8928992" cy="5472608"/>
          </a:xfrm>
        </p:spPr>
        <p:txBody>
          <a:bodyPr>
            <a:normAutofit fontScale="85000" lnSpcReduction="10000"/>
          </a:bodyPr>
          <a:lstStyle/>
          <a:p>
            <a:pPr>
              <a:spcBef>
                <a:spcPct val="50000"/>
              </a:spcBef>
            </a:pPr>
            <a:r>
              <a:rPr lang="en-US" b="1" dirty="0"/>
              <a:t>Non-</a:t>
            </a:r>
            <a:r>
              <a:rPr lang="en-US" b="1" dirty="0" err="1"/>
              <a:t>maskable</a:t>
            </a:r>
            <a:r>
              <a:rPr lang="en-US" b="1" dirty="0"/>
              <a:t> </a:t>
            </a:r>
            <a:r>
              <a:rPr lang="en-US" b="1" dirty="0" smtClean="0"/>
              <a:t>Interrupts</a:t>
            </a:r>
            <a:endParaRPr lang="en-US" dirty="0" smtClean="0"/>
          </a:p>
          <a:p>
            <a:pPr lvl="1">
              <a:spcBef>
                <a:spcPct val="50000"/>
              </a:spcBef>
            </a:pPr>
            <a:r>
              <a:rPr lang="en-US" dirty="0" smtClean="0"/>
              <a:t>There are three interrupts in this category: XIRQ </a:t>
            </a:r>
            <a:r>
              <a:rPr lang="en-US" dirty="0"/>
              <a:t>pin, SWI instruction, &amp; unimplemented instruction </a:t>
            </a:r>
            <a:r>
              <a:rPr lang="en-US" dirty="0" err="1"/>
              <a:t>opcode</a:t>
            </a:r>
            <a:r>
              <a:rPr lang="en-US" dirty="0"/>
              <a:t> trap.</a:t>
            </a:r>
          </a:p>
          <a:p>
            <a:pPr>
              <a:spcBef>
                <a:spcPct val="50000"/>
              </a:spcBef>
            </a:pPr>
            <a:r>
              <a:rPr lang="en-US" b="1" dirty="0" smtClean="0"/>
              <a:t>XIRQ </a:t>
            </a:r>
            <a:r>
              <a:rPr lang="en-US" b="1" dirty="0"/>
              <a:t>Pin </a:t>
            </a:r>
            <a:r>
              <a:rPr lang="en-US" b="1" dirty="0" smtClean="0"/>
              <a:t>Interrupt</a:t>
            </a:r>
          </a:p>
          <a:p>
            <a:pPr lvl="1">
              <a:spcBef>
                <a:spcPct val="50000"/>
              </a:spcBef>
            </a:pPr>
            <a:r>
              <a:rPr lang="en-US" dirty="0" smtClean="0"/>
              <a:t>XIRQ </a:t>
            </a:r>
            <a:r>
              <a:rPr lang="en-US" dirty="0"/>
              <a:t>interrupt is disabled during a system reset and upon entering the service routine of </a:t>
            </a:r>
            <a:r>
              <a:rPr lang="en-US" dirty="0" smtClean="0"/>
              <a:t>another </a:t>
            </a:r>
            <a:r>
              <a:rPr lang="en-US" dirty="0"/>
              <a:t>XIRQ </a:t>
            </a:r>
            <a:r>
              <a:rPr lang="en-US" dirty="0" smtClean="0"/>
              <a:t>interrupt.</a:t>
            </a:r>
          </a:p>
          <a:p>
            <a:pPr lvl="1">
              <a:spcBef>
                <a:spcPct val="50000"/>
              </a:spcBef>
            </a:pPr>
            <a:r>
              <a:rPr lang="en-US" dirty="0" smtClean="0"/>
              <a:t>After </a:t>
            </a:r>
            <a:r>
              <a:rPr lang="en-US" dirty="0"/>
              <a:t>minimal system initialization, software can clear the X bit of the CCR register to </a:t>
            </a:r>
            <a:r>
              <a:rPr lang="en-US" dirty="0" smtClean="0"/>
              <a:t>enable </a:t>
            </a:r>
            <a:r>
              <a:rPr lang="en-US" dirty="0"/>
              <a:t>the (using the </a:t>
            </a:r>
            <a:r>
              <a:rPr lang="en-US" b="1" dirty="0" err="1"/>
              <a:t>andcc</a:t>
            </a:r>
            <a:r>
              <a:rPr lang="en-US" b="1" dirty="0"/>
              <a:t> #$BF </a:t>
            </a:r>
            <a:r>
              <a:rPr lang="en-US" dirty="0"/>
              <a:t>instruction) XIRQ interrupt. Software cannot reset the X </a:t>
            </a:r>
            <a:r>
              <a:rPr lang="en-US" dirty="0" smtClean="0"/>
              <a:t>bit </a:t>
            </a:r>
            <a:r>
              <a:rPr lang="en-US" dirty="0"/>
              <a:t>once it has been set. </a:t>
            </a:r>
            <a:endParaRPr lang="en-US" dirty="0" smtClean="0"/>
          </a:p>
          <a:p>
            <a:pPr lvl="1">
              <a:spcBef>
                <a:spcPct val="50000"/>
              </a:spcBef>
            </a:pPr>
            <a:r>
              <a:rPr lang="en-US" dirty="0" smtClean="0"/>
              <a:t>When </a:t>
            </a:r>
            <a:r>
              <a:rPr lang="en-US" dirty="0"/>
              <a:t>a non-</a:t>
            </a:r>
            <a:r>
              <a:rPr lang="en-US" dirty="0" err="1"/>
              <a:t>maskable</a:t>
            </a:r>
            <a:r>
              <a:rPr lang="en-US" dirty="0"/>
              <a:t> interrupt is recognized, both the X and I bits are set after CPU </a:t>
            </a:r>
            <a:r>
              <a:rPr lang="en-US" dirty="0" smtClean="0"/>
              <a:t>registers </a:t>
            </a:r>
            <a:r>
              <a:rPr lang="en-US" dirty="0"/>
              <a:t>are </a:t>
            </a:r>
            <a:r>
              <a:rPr lang="en-US" dirty="0" smtClean="0"/>
              <a:t>saved.</a:t>
            </a:r>
          </a:p>
          <a:p>
            <a:pPr lvl="1">
              <a:spcBef>
                <a:spcPct val="50000"/>
              </a:spcBef>
            </a:pPr>
            <a:r>
              <a:rPr lang="en-US" dirty="0" smtClean="0">
                <a:cs typeface="Times New Roman" panose="02020603050405020304" pitchFamily="18" charset="0"/>
              </a:rPr>
              <a:t>The </a:t>
            </a:r>
            <a:r>
              <a:rPr lang="en-US" dirty="0">
                <a:cs typeface="Times New Roman" panose="02020603050405020304" pitchFamily="18" charset="0"/>
              </a:rPr>
              <a:t>execution of an RTI instruction at the end of the XIRQ service routine will restore the </a:t>
            </a:r>
            <a:r>
              <a:rPr lang="en-US" dirty="0" smtClean="0">
                <a:cs typeface="Times New Roman" panose="02020603050405020304" pitchFamily="18" charset="0"/>
              </a:rPr>
              <a:t>X </a:t>
            </a:r>
            <a:r>
              <a:rPr lang="en-US" dirty="0">
                <a:cs typeface="Times New Roman" panose="02020603050405020304" pitchFamily="18" charset="0"/>
              </a:rPr>
              <a:t>and I bits to the pre-interrupt request state.</a:t>
            </a:r>
            <a:r>
              <a:rPr lang="en-US" dirty="0"/>
              <a:t> </a:t>
            </a:r>
          </a:p>
        </p:txBody>
      </p:sp>
      <p:cxnSp>
        <p:nvCxnSpPr>
          <p:cNvPr id="5" name="Straight Connector 4"/>
          <p:cNvCxnSpPr/>
          <p:nvPr/>
        </p:nvCxnSpPr>
        <p:spPr>
          <a:xfrm>
            <a:off x="5580112" y="206084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1560" y="285293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63588" y="3346421"/>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79912" y="364502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88224" y="5949280"/>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68344" y="4437112"/>
            <a:ext cx="5040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9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fontScale="90000"/>
          </a:bodyPr>
          <a:lstStyle/>
          <a:p>
            <a:r>
              <a:rPr lang="en-US" dirty="0" smtClean="0"/>
              <a:t>HCS12 Exceptions</a:t>
            </a:r>
            <a:r>
              <a:rPr lang="en-US" dirty="0"/>
              <a:t>. </a:t>
            </a:r>
            <a:r>
              <a:rPr lang="en-US" dirty="0" err="1" smtClean="0"/>
              <a:t>Nonmaskable</a:t>
            </a:r>
            <a:r>
              <a:rPr lang="en-US" dirty="0" smtClean="0"/>
              <a:t> </a:t>
            </a:r>
            <a:r>
              <a:rPr lang="en-US" dirty="0"/>
              <a:t>interrupts</a:t>
            </a:r>
          </a:p>
        </p:txBody>
      </p:sp>
      <p:sp>
        <p:nvSpPr>
          <p:cNvPr id="3" name="Content Placeholder 2"/>
          <p:cNvSpPr>
            <a:spLocks noGrp="1"/>
          </p:cNvSpPr>
          <p:nvPr>
            <p:ph sz="quarter" idx="1"/>
          </p:nvPr>
        </p:nvSpPr>
        <p:spPr>
          <a:xfrm>
            <a:off x="107504" y="1600200"/>
            <a:ext cx="8928992" cy="5357192"/>
          </a:xfrm>
        </p:spPr>
        <p:txBody>
          <a:bodyPr>
            <a:normAutofit fontScale="92500" lnSpcReduction="20000"/>
          </a:bodyPr>
          <a:lstStyle/>
          <a:p>
            <a:pPr>
              <a:spcBef>
                <a:spcPct val="50000"/>
              </a:spcBef>
            </a:pPr>
            <a:r>
              <a:rPr lang="en-US" b="1" dirty="0"/>
              <a:t>Unimplemented </a:t>
            </a:r>
            <a:r>
              <a:rPr lang="en-US" b="1" dirty="0" err="1"/>
              <a:t>Opcode</a:t>
            </a:r>
            <a:r>
              <a:rPr lang="en-US" b="1" dirty="0"/>
              <a:t> Trap</a:t>
            </a:r>
            <a:endParaRPr lang="en-US" dirty="0"/>
          </a:p>
          <a:p>
            <a:pPr lvl="1">
              <a:spcBef>
                <a:spcPct val="50000"/>
              </a:spcBef>
            </a:pPr>
            <a:r>
              <a:rPr lang="en-US" dirty="0"/>
              <a:t>There are 202 unimplemented </a:t>
            </a:r>
            <a:r>
              <a:rPr lang="en-US" dirty="0" err="1"/>
              <a:t>opcode</a:t>
            </a:r>
            <a:r>
              <a:rPr lang="en-US" dirty="0"/>
              <a:t> </a:t>
            </a:r>
            <a:r>
              <a:rPr lang="en-US" dirty="0" smtClean="0"/>
              <a:t>(</a:t>
            </a:r>
            <a:r>
              <a:rPr lang="en-US" dirty="0"/>
              <a:t>16-bit </a:t>
            </a:r>
            <a:r>
              <a:rPr lang="en-US" dirty="0" err="1"/>
              <a:t>opcode</a:t>
            </a:r>
            <a:r>
              <a:rPr lang="en-US" dirty="0"/>
              <a:t>).</a:t>
            </a:r>
          </a:p>
          <a:p>
            <a:pPr lvl="1">
              <a:spcBef>
                <a:spcPct val="50000"/>
              </a:spcBef>
            </a:pPr>
            <a:r>
              <a:rPr lang="en-US" dirty="0"/>
              <a:t>These unimplemented </a:t>
            </a:r>
            <a:r>
              <a:rPr lang="en-US" dirty="0" err="1"/>
              <a:t>opcode</a:t>
            </a:r>
            <a:r>
              <a:rPr lang="en-US" dirty="0"/>
              <a:t> share the same vector $FFF8:$FFF9.</a:t>
            </a:r>
            <a:endParaRPr lang="en-US" b="1" dirty="0"/>
          </a:p>
          <a:p>
            <a:endParaRPr lang="en-US" b="1" dirty="0" smtClean="0"/>
          </a:p>
          <a:p>
            <a:r>
              <a:rPr lang="en-US" b="1" dirty="0" smtClean="0"/>
              <a:t>Software </a:t>
            </a:r>
            <a:r>
              <a:rPr lang="en-US" b="1" dirty="0"/>
              <a:t>Interrupt Instruction (SWI)</a:t>
            </a:r>
          </a:p>
          <a:p>
            <a:pPr lvl="1"/>
            <a:r>
              <a:rPr lang="en-US" dirty="0" smtClean="0"/>
              <a:t>Execution </a:t>
            </a:r>
            <a:r>
              <a:rPr lang="en-US" dirty="0"/>
              <a:t>of the SWI instruction causes an </a:t>
            </a:r>
            <a:r>
              <a:rPr lang="en-US" dirty="0" smtClean="0"/>
              <a:t>interrupt without </a:t>
            </a:r>
            <a:r>
              <a:rPr lang="en-US" dirty="0"/>
              <a:t>an interrupt request signal.</a:t>
            </a:r>
          </a:p>
          <a:p>
            <a:pPr lvl="1"/>
            <a:r>
              <a:rPr lang="en-US" dirty="0" smtClean="0"/>
              <a:t>The </a:t>
            </a:r>
            <a:r>
              <a:rPr lang="en-US" dirty="0"/>
              <a:t>SWI instruction is commonly used in the debug </a:t>
            </a:r>
            <a:r>
              <a:rPr lang="en-US" dirty="0" smtClean="0"/>
              <a:t>monitor </a:t>
            </a:r>
            <a:r>
              <a:rPr lang="en-US" dirty="0"/>
              <a:t>to implement breakpoints </a:t>
            </a:r>
            <a:r>
              <a:rPr lang="en-US" dirty="0" smtClean="0"/>
              <a:t>and </a:t>
            </a:r>
            <a:r>
              <a:rPr lang="en-US" dirty="0"/>
              <a:t>to transfer control from a user program to the debug monitor. </a:t>
            </a:r>
          </a:p>
          <a:p>
            <a:pPr lvl="1"/>
            <a:r>
              <a:rPr lang="en-US" dirty="0" smtClean="0"/>
              <a:t>A </a:t>
            </a:r>
            <a:r>
              <a:rPr lang="en-US" dirty="0"/>
              <a:t>breakpoint in a user program is a memory location where we want program execution 	to be stopped and information about instruction execution (in the form of </a:t>
            </a:r>
            <a:r>
              <a:rPr lang="en-US" dirty="0" smtClean="0"/>
              <a:t>register contents</a:t>
            </a:r>
            <a:r>
              <a:rPr lang="en-US" dirty="0"/>
              <a:t>) to be displayed. </a:t>
            </a:r>
          </a:p>
        </p:txBody>
      </p:sp>
    </p:spTree>
    <p:extLst>
      <p:ext uri="{BB962C8B-B14F-4D97-AF65-F5344CB8AC3E}">
        <p14:creationId xmlns:p14="http://schemas.microsoft.com/office/powerpoint/2010/main" val="2664391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Interrupt programming in C Language</a:t>
            </a:r>
            <a:endParaRPr lang="en-US" dirty="0"/>
          </a:p>
        </p:txBody>
      </p:sp>
      <p:sp>
        <p:nvSpPr>
          <p:cNvPr id="3" name="Content Placeholder 2"/>
          <p:cNvSpPr>
            <a:spLocks noGrp="1"/>
          </p:cNvSpPr>
          <p:nvPr>
            <p:ph sz="quarter" idx="1"/>
          </p:nvPr>
        </p:nvSpPr>
        <p:spPr>
          <a:xfrm>
            <a:off x="107504" y="1600200"/>
            <a:ext cx="8928992" cy="5357192"/>
          </a:xfrm>
        </p:spPr>
        <p:txBody>
          <a:bodyPr>
            <a:normAutofit fontScale="47500" lnSpcReduction="20000"/>
          </a:bodyPr>
          <a:lstStyle/>
          <a:p>
            <a:pPr>
              <a:defRPr/>
            </a:pPr>
            <a:r>
              <a:rPr lang="en-US" sz="5400" b="1" dirty="0" smtClean="0"/>
              <a:t>CodeWarrior </a:t>
            </a:r>
            <a:r>
              <a:rPr lang="en-US" sz="5400" b="1" dirty="0"/>
              <a:t>Template for Interrupt Service Routine</a:t>
            </a:r>
          </a:p>
          <a:p>
            <a:pPr marL="0" indent="0">
              <a:buNone/>
              <a:defRPr/>
            </a:pPr>
            <a:r>
              <a:rPr lang="en-US" sz="5400" dirty="0">
                <a:solidFill>
                  <a:srgbClr val="FF0000"/>
                </a:solidFill>
              </a:rPr>
              <a:t>Interrupt</a:t>
            </a:r>
            <a:r>
              <a:rPr lang="en-US" sz="5400" dirty="0"/>
              <a:t>  void </a:t>
            </a:r>
            <a:r>
              <a:rPr lang="en-US" sz="5400" dirty="0" err="1"/>
              <a:t>ISR_name</a:t>
            </a:r>
            <a:r>
              <a:rPr lang="en-US" sz="5400" dirty="0"/>
              <a:t> (void)</a:t>
            </a:r>
          </a:p>
          <a:p>
            <a:pPr marL="0" indent="0">
              <a:buNone/>
              <a:defRPr/>
            </a:pPr>
            <a:r>
              <a:rPr lang="en-US" sz="5400" dirty="0"/>
              <a:t>{</a:t>
            </a:r>
          </a:p>
          <a:p>
            <a:pPr marL="0" indent="0">
              <a:buNone/>
              <a:defRPr/>
            </a:pPr>
            <a:r>
              <a:rPr lang="en-US" sz="5400" dirty="0"/>
              <a:t>	…		// statements to service the interrupt</a:t>
            </a:r>
          </a:p>
          <a:p>
            <a:pPr marL="0" indent="0">
              <a:buNone/>
              <a:defRPr/>
            </a:pPr>
            <a:r>
              <a:rPr lang="en-US" sz="5400" dirty="0"/>
              <a:t>}</a:t>
            </a:r>
          </a:p>
          <a:p>
            <a:pPr>
              <a:defRPr/>
            </a:pPr>
            <a:endParaRPr lang="en-US" sz="5400" dirty="0"/>
          </a:p>
          <a:p>
            <a:pPr>
              <a:defRPr/>
            </a:pPr>
            <a:r>
              <a:rPr lang="en-US" sz="5400" dirty="0"/>
              <a:t>There are two parts in setting up the interrupt service routine:</a:t>
            </a:r>
          </a:p>
          <a:p>
            <a:pPr marL="662940" lvl="1" indent="-342900">
              <a:buFontTx/>
              <a:buAutoNum type="arabicPeriod"/>
              <a:defRPr/>
            </a:pPr>
            <a:r>
              <a:rPr lang="en-US" sz="5100" dirty="0"/>
              <a:t>Declare the </a:t>
            </a:r>
            <a:r>
              <a:rPr lang="en-US" sz="5100" dirty="0">
                <a:solidFill>
                  <a:srgbClr val="FF0000"/>
                </a:solidFill>
              </a:rPr>
              <a:t>interrupt service to be </a:t>
            </a:r>
            <a:r>
              <a:rPr lang="en-US" sz="5100" i="1" dirty="0">
                <a:solidFill>
                  <a:srgbClr val="FF0000"/>
                </a:solidFill>
              </a:rPr>
              <a:t>external</a:t>
            </a:r>
          </a:p>
          <a:p>
            <a:pPr marL="662940" lvl="1" indent="-342900">
              <a:buFontTx/>
              <a:buAutoNum type="arabicPeriod"/>
              <a:defRPr/>
            </a:pPr>
            <a:r>
              <a:rPr lang="en-US" sz="5100" dirty="0">
                <a:solidFill>
                  <a:srgbClr val="FF0000"/>
                </a:solidFill>
              </a:rPr>
              <a:t>Insert the name of interrupt service routine into the appropriate place of the </a:t>
            </a:r>
            <a:r>
              <a:rPr lang="en-US" sz="5100" dirty="0" smtClean="0">
                <a:solidFill>
                  <a:srgbClr val="FF0000"/>
                </a:solidFill>
              </a:rPr>
              <a:t>interrupt </a:t>
            </a:r>
            <a:r>
              <a:rPr lang="en-US" sz="5100" dirty="0">
                <a:solidFill>
                  <a:srgbClr val="FF0000"/>
                </a:solidFill>
              </a:rPr>
              <a:t>vector table</a:t>
            </a:r>
          </a:p>
          <a:p>
            <a:pPr marL="342900" indent="-342900">
              <a:defRPr/>
            </a:pPr>
            <a:endParaRPr lang="en-US" sz="5400" dirty="0"/>
          </a:p>
          <a:p>
            <a:pPr marL="342900" indent="-342900">
              <a:defRPr/>
            </a:pPr>
            <a:r>
              <a:rPr lang="en-US" sz="5400" dirty="0" smtClean="0"/>
              <a:t>For example, IRQ interrupt vector can be setup as follows:</a:t>
            </a:r>
          </a:p>
          <a:p>
            <a:pPr marL="342900" indent="-342900">
              <a:defRPr/>
            </a:pPr>
            <a:endParaRPr lang="en-US" sz="5400" dirty="0"/>
          </a:p>
          <a:p>
            <a:pPr>
              <a:spcBef>
                <a:spcPct val="50000"/>
              </a:spcBef>
            </a:pPr>
            <a:endParaRPr lang="en-US" dirty="0"/>
          </a:p>
        </p:txBody>
      </p:sp>
    </p:spTree>
    <p:extLst>
      <p:ext uri="{BB962C8B-B14F-4D97-AF65-F5344CB8AC3E}">
        <p14:creationId xmlns:p14="http://schemas.microsoft.com/office/powerpoint/2010/main" val="1735938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Interrupt programming in C Language</a:t>
            </a:r>
            <a:endParaRPr lang="en-US" dirty="0"/>
          </a:p>
        </p:txBody>
      </p:sp>
      <p:sp>
        <p:nvSpPr>
          <p:cNvPr id="3" name="Content Placeholder 2"/>
          <p:cNvSpPr>
            <a:spLocks noGrp="1"/>
          </p:cNvSpPr>
          <p:nvPr>
            <p:ph sz="quarter" idx="1"/>
          </p:nvPr>
        </p:nvSpPr>
        <p:spPr>
          <a:xfrm>
            <a:off x="107504" y="1484784"/>
            <a:ext cx="8928992" cy="5472608"/>
          </a:xfrm>
        </p:spPr>
        <p:txBody>
          <a:bodyPr>
            <a:noAutofit/>
          </a:bodyPr>
          <a:lstStyle/>
          <a:p>
            <a:pPr marL="0" indent="0">
              <a:buNone/>
              <a:defRPr/>
            </a:pPr>
            <a:r>
              <a:rPr lang="en-US" sz="1600" b="1" dirty="0">
                <a:solidFill>
                  <a:srgbClr val="FF0000"/>
                </a:solidFill>
              </a:rPr>
              <a:t>external</a:t>
            </a:r>
            <a:r>
              <a:rPr lang="en-US" sz="1600" b="1" dirty="0"/>
              <a:t> void near </a:t>
            </a:r>
            <a:r>
              <a:rPr lang="en-US" sz="1600" b="1" dirty="0" err="1">
                <a:solidFill>
                  <a:srgbClr val="FF0000"/>
                </a:solidFill>
              </a:rPr>
              <a:t>irqISR</a:t>
            </a:r>
            <a:r>
              <a:rPr lang="en-US" sz="1600" b="1" dirty="0">
                <a:solidFill>
                  <a:srgbClr val="FF0000"/>
                </a:solidFill>
              </a:rPr>
              <a:t>(void)</a:t>
            </a:r>
            <a:r>
              <a:rPr lang="en-US" sz="1600" dirty="0"/>
              <a:t>; // IRQ pin is defined outside this file</a:t>
            </a:r>
          </a:p>
          <a:p>
            <a:pPr marL="0" indent="0">
              <a:buNone/>
              <a:defRPr/>
            </a:pPr>
            <a:r>
              <a:rPr lang="en-US" sz="1600" b="1" dirty="0"/>
              <a:t>#pragma </a:t>
            </a:r>
            <a:r>
              <a:rPr lang="en-US" sz="1600" dirty="0"/>
              <a:t>CODE_SEG_NEAR_SEG NON_BANKED // interrupt section for this module</a:t>
            </a:r>
          </a:p>
          <a:p>
            <a:pPr marL="0" indent="0">
              <a:buNone/>
              <a:defRPr/>
            </a:pPr>
            <a:r>
              <a:rPr lang="en-US" sz="1600" dirty="0">
                <a:solidFill>
                  <a:srgbClr val="FF0000"/>
                </a:solidFill>
              </a:rPr>
              <a:t>_interrupt  </a:t>
            </a:r>
            <a:r>
              <a:rPr lang="en-US" sz="1600" dirty="0"/>
              <a:t>void  </a:t>
            </a:r>
            <a:r>
              <a:rPr lang="en-US" sz="1600" b="1" dirty="0" err="1">
                <a:solidFill>
                  <a:srgbClr val="FF0000"/>
                </a:solidFill>
              </a:rPr>
              <a:t>UnimplementedISR</a:t>
            </a:r>
            <a:r>
              <a:rPr lang="en-US" sz="1600" b="1" dirty="0">
                <a:solidFill>
                  <a:srgbClr val="FF0000"/>
                </a:solidFill>
              </a:rPr>
              <a:t>(void)</a:t>
            </a:r>
          </a:p>
          <a:p>
            <a:pPr marL="0" indent="0">
              <a:buNone/>
              <a:defRPr/>
            </a:pPr>
            <a:r>
              <a:rPr lang="en-US" sz="1600" dirty="0"/>
              <a:t>{</a:t>
            </a:r>
          </a:p>
          <a:p>
            <a:pPr marL="0" indent="0">
              <a:buNone/>
              <a:defRPr/>
            </a:pPr>
            <a:r>
              <a:rPr lang="en-US" sz="1600" dirty="0"/>
              <a:t>	for(;;); // do nothing, but return from interrupt</a:t>
            </a:r>
          </a:p>
          <a:p>
            <a:pPr marL="0" indent="0">
              <a:buNone/>
              <a:defRPr/>
            </a:pPr>
            <a:r>
              <a:rPr lang="en-US" sz="1600" dirty="0"/>
              <a:t>}</a:t>
            </a:r>
          </a:p>
          <a:p>
            <a:pPr marL="0" indent="0">
              <a:buNone/>
              <a:defRPr/>
            </a:pPr>
            <a:r>
              <a:rPr lang="en-US" sz="1600" dirty="0" smtClean="0"/>
              <a:t>#</a:t>
            </a:r>
            <a:r>
              <a:rPr lang="en-US" sz="1600" dirty="0"/>
              <a:t>pragma CODE_SEG DEFAULT</a:t>
            </a:r>
          </a:p>
          <a:p>
            <a:pPr marL="0" indent="0">
              <a:buNone/>
              <a:defRPr/>
            </a:pPr>
            <a:r>
              <a:rPr lang="en-US" sz="1600" dirty="0" err="1"/>
              <a:t>typedef</a:t>
            </a:r>
            <a:r>
              <a:rPr lang="en-US" sz="1600" dirty="0"/>
              <a:t> void (*near </a:t>
            </a:r>
            <a:r>
              <a:rPr lang="en-US" sz="1600" dirty="0" err="1"/>
              <a:t>tIsrFunc</a:t>
            </a:r>
            <a:r>
              <a:rPr lang="en-US" sz="1600" dirty="0"/>
              <a:t>)(void);</a:t>
            </a:r>
          </a:p>
          <a:p>
            <a:pPr marL="0" indent="0">
              <a:buNone/>
              <a:defRPr/>
            </a:pPr>
            <a:r>
              <a:rPr lang="en-US" sz="1600" dirty="0" err="1"/>
              <a:t>const</a:t>
            </a:r>
            <a:r>
              <a:rPr lang="en-US" sz="1600" dirty="0"/>
              <a:t> </a:t>
            </a:r>
            <a:r>
              <a:rPr lang="en-US" sz="1600" dirty="0" err="1"/>
              <a:t>tIsrFunc</a:t>
            </a:r>
            <a:r>
              <a:rPr lang="en-US" sz="1600" dirty="0"/>
              <a:t> _</a:t>
            </a:r>
            <a:r>
              <a:rPr lang="en-US" sz="1600" dirty="0" err="1"/>
              <a:t>vect</a:t>
            </a:r>
            <a:r>
              <a:rPr lang="en-US" sz="1600" dirty="0"/>
              <a:t>[] @</a:t>
            </a:r>
            <a:r>
              <a:rPr lang="en-US" sz="1600" dirty="0">
                <a:solidFill>
                  <a:srgbClr val="0070C0"/>
                </a:solidFill>
              </a:rPr>
              <a:t>0xFF80</a:t>
            </a:r>
            <a:r>
              <a:rPr lang="en-US" sz="1600" dirty="0"/>
              <a:t> = </a:t>
            </a:r>
            <a:r>
              <a:rPr lang="en-US" sz="1600" dirty="0">
                <a:solidFill>
                  <a:srgbClr val="0070C0"/>
                </a:solidFill>
              </a:rPr>
              <a:t>{// interrupt vector table starts from this line</a:t>
            </a:r>
          </a:p>
          <a:p>
            <a:pPr marL="0" indent="0">
              <a:buNone/>
              <a:defRPr/>
            </a:pPr>
            <a:r>
              <a:rPr lang="en-US" sz="1600" dirty="0"/>
              <a:t>// interrupt vector table</a:t>
            </a:r>
          </a:p>
          <a:p>
            <a:pPr marL="0" indent="0">
              <a:buNone/>
              <a:defRPr/>
            </a:pPr>
            <a:r>
              <a:rPr lang="en-US" sz="1600" dirty="0"/>
              <a:t>	</a:t>
            </a:r>
            <a:r>
              <a:rPr lang="en-US" sz="1600" b="1" dirty="0" err="1">
                <a:solidFill>
                  <a:srgbClr val="FF0000"/>
                </a:solidFill>
              </a:rPr>
              <a:t>UnimplementedISR</a:t>
            </a:r>
            <a:r>
              <a:rPr lang="en-US" sz="1600" b="1" dirty="0">
                <a:solidFill>
                  <a:srgbClr val="FF0000"/>
                </a:solidFill>
              </a:rPr>
              <a:t>,</a:t>
            </a:r>
          </a:p>
          <a:p>
            <a:pPr marL="0" indent="0">
              <a:buNone/>
              <a:defRPr/>
            </a:pPr>
            <a:r>
              <a:rPr lang="en-US" sz="1600" dirty="0"/>
              <a:t>	…</a:t>
            </a:r>
          </a:p>
          <a:p>
            <a:pPr marL="0" indent="0">
              <a:buNone/>
              <a:defRPr/>
            </a:pPr>
            <a:r>
              <a:rPr lang="en-US" sz="1600" dirty="0"/>
              <a:t>	</a:t>
            </a:r>
            <a:r>
              <a:rPr lang="en-US" sz="1600" b="1" dirty="0" err="1">
                <a:solidFill>
                  <a:srgbClr val="FF0000"/>
                </a:solidFill>
              </a:rPr>
              <a:t>irqISR</a:t>
            </a:r>
            <a:r>
              <a:rPr lang="en-US" sz="1600" dirty="0"/>
              <a:t>,		// IRQ interrupt vector (at the address 0xFFF2)</a:t>
            </a:r>
          </a:p>
          <a:p>
            <a:pPr marL="0" indent="0">
              <a:buNone/>
              <a:defRPr/>
            </a:pPr>
            <a:r>
              <a:rPr lang="en-US" sz="1600" dirty="0"/>
              <a:t>	…</a:t>
            </a:r>
          </a:p>
          <a:p>
            <a:pPr marL="0" indent="0">
              <a:buNone/>
              <a:defRPr/>
            </a:pPr>
            <a:r>
              <a:rPr lang="en-US" sz="1600" dirty="0"/>
              <a:t>};</a:t>
            </a:r>
          </a:p>
          <a:p>
            <a:pPr marL="0" indent="0">
              <a:buNone/>
              <a:defRPr/>
            </a:pPr>
            <a:r>
              <a:rPr lang="en-US" sz="1600" dirty="0">
                <a:solidFill>
                  <a:srgbClr val="FF0000"/>
                </a:solidFill>
              </a:rPr>
              <a:t>The entry </a:t>
            </a:r>
            <a:r>
              <a:rPr lang="en-US" sz="1600" dirty="0" err="1">
                <a:solidFill>
                  <a:srgbClr val="FF0000"/>
                </a:solidFill>
              </a:rPr>
              <a:t>UnimplementedISR</a:t>
            </a:r>
            <a:r>
              <a:rPr lang="en-US" sz="1600" dirty="0">
                <a:solidFill>
                  <a:srgbClr val="FF0000"/>
                </a:solidFill>
              </a:rPr>
              <a:t> is provided as a catch-all handler for all unintended interrupts.</a:t>
            </a:r>
          </a:p>
        </p:txBody>
      </p:sp>
    </p:spTree>
    <p:extLst>
      <p:ext uri="{BB962C8B-B14F-4D97-AF65-F5344CB8AC3E}">
        <p14:creationId xmlns:p14="http://schemas.microsoft.com/office/powerpoint/2010/main" val="397019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	</a:t>
            </a:r>
            <a:br>
              <a:rPr lang="en-US" dirty="0" smtClean="0"/>
            </a:br>
            <a:r>
              <a:rPr lang="en-US" sz="4900" dirty="0" smtClean="0"/>
              <a:t>Content</a:t>
            </a:r>
            <a:r>
              <a:rPr lang="en-US" dirty="0" smtClean="0"/>
              <a:t/>
            </a:r>
            <a:br>
              <a:rPr lang="en-US"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lnSpcReduction="10000"/>
          </a:bodyPr>
          <a:lstStyle/>
          <a:p>
            <a:r>
              <a:rPr lang="en-US" sz="2400" dirty="0"/>
              <a:t>Fundamental Concepts of </a:t>
            </a:r>
            <a:r>
              <a:rPr lang="en-US" sz="2400" dirty="0" smtClean="0"/>
              <a:t>Interrupts</a:t>
            </a:r>
          </a:p>
          <a:p>
            <a:r>
              <a:rPr lang="en-US" sz="2400" dirty="0"/>
              <a:t>HCS12 </a:t>
            </a:r>
            <a:r>
              <a:rPr lang="en-US" sz="2400" dirty="0" smtClean="0"/>
              <a:t>Exceptions</a:t>
            </a:r>
          </a:p>
          <a:p>
            <a:r>
              <a:rPr lang="en-US" sz="2400" dirty="0"/>
              <a:t>Interrupt programming in C </a:t>
            </a:r>
            <a:r>
              <a:rPr lang="en-US" sz="2400" dirty="0" smtClean="0"/>
              <a:t>Language</a:t>
            </a:r>
          </a:p>
          <a:p>
            <a:r>
              <a:rPr lang="en-US" sz="2400" dirty="0"/>
              <a:t>Clock and Reset Generation Block </a:t>
            </a:r>
            <a:endParaRPr lang="en-US" sz="2400" dirty="0" smtClean="0"/>
          </a:p>
          <a:p>
            <a:r>
              <a:rPr lang="en-US" sz="2400" dirty="0"/>
              <a:t>Computer Operating </a:t>
            </a:r>
            <a:r>
              <a:rPr lang="en-US" sz="2400" dirty="0" smtClean="0"/>
              <a:t>Properly</a:t>
            </a:r>
          </a:p>
          <a:p>
            <a:r>
              <a:rPr lang="en-US" sz="2400" dirty="0"/>
              <a:t>Low-Power </a:t>
            </a:r>
            <a:r>
              <a:rPr lang="en-US" sz="2400" dirty="0" smtClean="0"/>
              <a:t>Modes</a:t>
            </a:r>
          </a:p>
          <a:p>
            <a:r>
              <a:rPr lang="en-US" sz="2400" dirty="0"/>
              <a:t>Stop Mode, </a:t>
            </a:r>
            <a:r>
              <a:rPr lang="en-US" sz="2400" dirty="0" smtClean="0"/>
              <a:t>Resets</a:t>
            </a:r>
          </a:p>
          <a:p>
            <a:r>
              <a:rPr lang="en-US" sz="2400" dirty="0"/>
              <a:t>HCS12 Operation Modes</a:t>
            </a:r>
            <a:endParaRPr lang="en-US" sz="2400" dirty="0" smtClean="0"/>
          </a:p>
          <a:p>
            <a:endParaRPr lang="en-US" sz="2400" dirty="0" smtClean="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spTree>
    <p:extLst>
      <p:ext uri="{BB962C8B-B14F-4D97-AF65-F5344CB8AC3E}">
        <p14:creationId xmlns:p14="http://schemas.microsoft.com/office/powerpoint/2010/main" val="1762318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Interrupt programming in C Language</a:t>
            </a:r>
            <a:endParaRPr lang="en-US" dirty="0"/>
          </a:p>
        </p:txBody>
      </p:sp>
      <p:sp>
        <p:nvSpPr>
          <p:cNvPr id="3" name="Content Placeholder 2"/>
          <p:cNvSpPr>
            <a:spLocks noGrp="1"/>
          </p:cNvSpPr>
          <p:nvPr>
            <p:ph sz="quarter" idx="1"/>
          </p:nvPr>
        </p:nvSpPr>
        <p:spPr>
          <a:xfrm>
            <a:off x="107504" y="1600200"/>
            <a:ext cx="8928992" cy="5357192"/>
          </a:xfrm>
        </p:spPr>
        <p:txBody>
          <a:bodyPr>
            <a:normAutofit fontScale="25000" lnSpcReduction="20000"/>
          </a:bodyPr>
          <a:lstStyle/>
          <a:p>
            <a:pPr marL="0" indent="0">
              <a:buNone/>
              <a:tabLst>
                <a:tab pos="228600" algn="l"/>
              </a:tabLst>
              <a:defRPr/>
            </a:pPr>
            <a:r>
              <a:rPr lang="en-US" sz="8800" b="1" dirty="0"/>
              <a:t>Interrupt Programming in EGNU IDE</a:t>
            </a:r>
          </a:p>
          <a:p>
            <a:pPr marL="0" indent="0">
              <a:buNone/>
              <a:tabLst>
                <a:tab pos="228600" algn="l"/>
              </a:tabLst>
              <a:defRPr/>
            </a:pPr>
            <a:r>
              <a:rPr lang="en-US" sz="8800" dirty="0" smtClean="0"/>
              <a:t>1. Use </a:t>
            </a:r>
            <a:r>
              <a:rPr lang="en-US" sz="8800" dirty="0"/>
              <a:t>the interrupt attribute of the GCC compiler. Add the following statements </a:t>
            </a:r>
            <a:r>
              <a:rPr lang="en-US" sz="8800" dirty="0" smtClean="0"/>
              <a:t>at the </a:t>
            </a:r>
            <a:r>
              <a:rPr lang="en-US" sz="8800" dirty="0"/>
              <a:t>beginning of the program: </a:t>
            </a:r>
          </a:p>
          <a:p>
            <a:pPr marL="0" indent="0">
              <a:buNone/>
              <a:tabLst>
                <a:tab pos="228600" algn="l"/>
              </a:tabLst>
              <a:defRPr/>
            </a:pPr>
            <a:r>
              <a:rPr lang="en-US" sz="8800" dirty="0"/>
              <a:t>	#define </a:t>
            </a:r>
            <a:r>
              <a:rPr lang="en-US" sz="8800" b="1" dirty="0"/>
              <a:t>INTERRUPT</a:t>
            </a:r>
            <a:r>
              <a:rPr lang="en-US" sz="8800" dirty="0"/>
              <a:t> __attribute__((interrupt))</a:t>
            </a:r>
          </a:p>
          <a:p>
            <a:pPr marL="0" indent="0">
              <a:buNone/>
              <a:tabLst>
                <a:tab pos="228600" algn="l"/>
              </a:tabLst>
              <a:defRPr/>
            </a:pPr>
            <a:endParaRPr lang="en-US" sz="8800" dirty="0"/>
          </a:p>
          <a:p>
            <a:pPr marL="0" indent="0">
              <a:buNone/>
              <a:tabLst>
                <a:tab pos="228600" algn="l"/>
              </a:tabLst>
              <a:defRPr/>
            </a:pPr>
            <a:r>
              <a:rPr lang="en-US" sz="8800" dirty="0" smtClean="0"/>
              <a:t>2. </a:t>
            </a:r>
            <a:r>
              <a:rPr lang="en-US" sz="8800" dirty="0" smtClean="0">
                <a:solidFill>
                  <a:srgbClr val="FF0000"/>
                </a:solidFill>
              </a:rPr>
              <a:t>Apply </a:t>
            </a:r>
            <a:r>
              <a:rPr lang="en-US" sz="8800" dirty="0">
                <a:solidFill>
                  <a:srgbClr val="FF0000"/>
                </a:solidFill>
              </a:rPr>
              <a:t>the interrupt attribute to the interrupt service routine.</a:t>
            </a:r>
          </a:p>
          <a:p>
            <a:pPr marL="0" indent="0">
              <a:buNone/>
              <a:tabLst>
                <a:tab pos="228600" algn="l"/>
              </a:tabLst>
              <a:defRPr/>
            </a:pPr>
            <a:r>
              <a:rPr lang="en-US" sz="8800" dirty="0"/>
              <a:t>	void </a:t>
            </a:r>
            <a:r>
              <a:rPr lang="en-US" sz="8800" b="1" dirty="0"/>
              <a:t>INTERRUPT</a:t>
            </a:r>
            <a:r>
              <a:rPr lang="en-US" sz="8800" dirty="0"/>
              <a:t> </a:t>
            </a:r>
            <a:r>
              <a:rPr lang="en-US" sz="8800" dirty="0" err="1"/>
              <a:t>irqISR</a:t>
            </a:r>
            <a:r>
              <a:rPr lang="en-US" sz="8800" dirty="0"/>
              <a:t>(void);</a:t>
            </a:r>
          </a:p>
          <a:p>
            <a:pPr marL="0" indent="0">
              <a:buNone/>
              <a:tabLst>
                <a:tab pos="228600" algn="l"/>
              </a:tabLst>
              <a:defRPr/>
            </a:pPr>
            <a:endParaRPr lang="en-US" sz="8800" dirty="0"/>
          </a:p>
          <a:p>
            <a:pPr marL="0" indent="0">
              <a:buNone/>
              <a:tabLst>
                <a:tab pos="228600" algn="l"/>
              </a:tabLst>
              <a:defRPr/>
            </a:pPr>
            <a:r>
              <a:rPr lang="en-US" sz="8800" dirty="0" smtClean="0"/>
              <a:t>3. Include </a:t>
            </a:r>
            <a:r>
              <a:rPr lang="en-US" sz="8800" dirty="0"/>
              <a:t>the header file </a:t>
            </a:r>
            <a:r>
              <a:rPr lang="en-US" sz="8800" b="1" dirty="0"/>
              <a:t>vectors12.h </a:t>
            </a:r>
            <a:r>
              <a:rPr lang="en-US" sz="8800" dirty="0"/>
              <a:t>to your program :</a:t>
            </a:r>
          </a:p>
          <a:p>
            <a:pPr marL="0" indent="0">
              <a:buNone/>
              <a:tabLst>
                <a:tab pos="228600" algn="l"/>
              </a:tabLst>
              <a:defRPr/>
            </a:pPr>
            <a:r>
              <a:rPr lang="en-US" sz="8800" dirty="0"/>
              <a:t>	#include “c:\</a:t>
            </a:r>
            <a:r>
              <a:rPr lang="en-US" sz="8800" dirty="0" err="1"/>
              <a:t>egnu</a:t>
            </a:r>
            <a:r>
              <a:rPr lang="en-US" sz="8800" dirty="0"/>
              <a:t>\include\vectors12.h”</a:t>
            </a:r>
          </a:p>
          <a:p>
            <a:pPr marL="0" indent="0">
              <a:buNone/>
              <a:tabLst>
                <a:tab pos="228600" algn="l"/>
              </a:tabLst>
              <a:defRPr/>
            </a:pPr>
            <a:endParaRPr lang="en-US" sz="8800" dirty="0"/>
          </a:p>
          <a:p>
            <a:pPr marL="0" indent="0">
              <a:buNone/>
              <a:tabLst>
                <a:tab pos="228600" algn="l"/>
              </a:tabLst>
              <a:defRPr/>
            </a:pPr>
            <a:r>
              <a:rPr lang="en-US" sz="8800" dirty="0" smtClean="0"/>
              <a:t>4. Store </a:t>
            </a:r>
            <a:r>
              <a:rPr lang="en-US" sz="8800" dirty="0"/>
              <a:t>the name of the IRQ service routine at the designated address:</a:t>
            </a:r>
          </a:p>
          <a:p>
            <a:pPr marL="0" indent="0">
              <a:buNone/>
              <a:tabLst>
                <a:tab pos="228600" algn="l"/>
              </a:tabLst>
              <a:defRPr/>
            </a:pPr>
            <a:r>
              <a:rPr lang="en-US" sz="8800" dirty="0"/>
              <a:t>	</a:t>
            </a:r>
            <a:r>
              <a:rPr lang="en-US" sz="8800" dirty="0" err="1"/>
              <a:t>UserIRQ</a:t>
            </a:r>
            <a:r>
              <a:rPr lang="en-US" sz="8800" dirty="0"/>
              <a:t> = (unsigned short)&amp;IRQISR;</a:t>
            </a:r>
          </a:p>
          <a:p>
            <a:pPr marL="0" indent="0">
              <a:buNone/>
              <a:tabLst>
                <a:tab pos="228600" algn="l"/>
              </a:tabLst>
              <a:defRPr/>
            </a:pPr>
            <a:endParaRPr lang="en-US" sz="8800" dirty="0"/>
          </a:p>
          <a:p>
            <a:pPr marL="0" indent="0">
              <a:buNone/>
              <a:tabLst>
                <a:tab pos="228600" algn="l"/>
              </a:tabLst>
              <a:defRPr/>
            </a:pPr>
            <a:r>
              <a:rPr lang="en-US" sz="8800" dirty="0" smtClean="0"/>
              <a:t>5. Write </a:t>
            </a:r>
            <a:r>
              <a:rPr lang="en-US" sz="8800" dirty="0"/>
              <a:t>the actual IRQ service routine.</a:t>
            </a:r>
          </a:p>
        </p:txBody>
      </p:sp>
    </p:spTree>
    <p:extLst>
      <p:ext uri="{BB962C8B-B14F-4D97-AF65-F5344CB8AC3E}">
        <p14:creationId xmlns:p14="http://schemas.microsoft.com/office/powerpoint/2010/main" val="159996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648072"/>
          </a:xfrm>
        </p:spPr>
        <p:txBody>
          <a:bodyPr>
            <a:normAutofit fontScale="90000"/>
          </a:bodyPr>
          <a:lstStyle/>
          <a:p>
            <a:r>
              <a:rPr lang="en-US" dirty="0" smtClean="0"/>
              <a:t>Interrupt programming in C Language</a:t>
            </a:r>
            <a:endParaRPr lang="en-US" dirty="0"/>
          </a:p>
        </p:txBody>
      </p:sp>
      <p:sp>
        <p:nvSpPr>
          <p:cNvPr id="3" name="Content Placeholder 2"/>
          <p:cNvSpPr>
            <a:spLocks noGrp="1"/>
          </p:cNvSpPr>
          <p:nvPr>
            <p:ph sz="quarter" idx="1"/>
          </p:nvPr>
        </p:nvSpPr>
        <p:spPr>
          <a:xfrm>
            <a:off x="24150" y="620688"/>
            <a:ext cx="8928992" cy="6120680"/>
          </a:xfrm>
        </p:spPr>
        <p:txBody>
          <a:bodyPr>
            <a:normAutofit fontScale="25000" lnSpcReduction="20000"/>
          </a:bodyPr>
          <a:lstStyle/>
          <a:p>
            <a:pPr marL="0" indent="0" algn="just">
              <a:buNone/>
              <a:tabLst>
                <a:tab pos="228600" algn="l"/>
              </a:tabLst>
              <a:defRPr/>
            </a:pPr>
            <a:r>
              <a:rPr lang="en-US" sz="8800" dirty="0" smtClean="0"/>
              <a:t>Example 1: </a:t>
            </a:r>
            <a:r>
              <a:rPr lang="en-US" sz="6400" dirty="0" smtClean="0"/>
              <a:t>The </a:t>
            </a:r>
            <a:r>
              <a:rPr lang="en-US" sz="6400" dirty="0"/>
              <a:t>IRQ pin of the HCS12DP256 is connected to a 1-Hz digital </a:t>
            </a:r>
            <a:r>
              <a:rPr lang="en-US" sz="6400" dirty="0" smtClean="0"/>
              <a:t>waveform </a:t>
            </a:r>
            <a:r>
              <a:rPr lang="en-US" sz="6400" dirty="0"/>
              <a:t>and port B is connected to eight LEDs. Write a program to configure port B </a:t>
            </a:r>
            <a:r>
              <a:rPr lang="en-US" sz="6400" dirty="0" smtClean="0"/>
              <a:t>for output </a:t>
            </a:r>
            <a:r>
              <a:rPr lang="en-US" sz="6400" dirty="0"/>
              <a:t>and enable the IRQ interrupt and also write the service routine for the IRQ interrupt. </a:t>
            </a:r>
            <a:r>
              <a:rPr lang="en-US" sz="6400" dirty="0" smtClean="0"/>
              <a:t>The </a:t>
            </a:r>
            <a:r>
              <a:rPr lang="en-US" sz="6400" dirty="0"/>
              <a:t>service routine for the </a:t>
            </a:r>
            <a:r>
              <a:rPr lang="en-US" sz="6400" dirty="0" smtClean="0"/>
              <a:t>IRQ interrupt </a:t>
            </a:r>
            <a:r>
              <a:rPr lang="en-US" sz="6400" dirty="0"/>
              <a:t>simply increments a counter and outputs it to </a:t>
            </a:r>
            <a:r>
              <a:rPr lang="en-US" sz="6400" dirty="0" smtClean="0"/>
              <a:t>port </a:t>
            </a:r>
            <a:r>
              <a:rPr lang="en-US" sz="6400" dirty="0"/>
              <a:t>B. </a:t>
            </a:r>
            <a:r>
              <a:rPr lang="en-US" sz="6400" dirty="0" smtClean="0"/>
              <a:t>C language version </a:t>
            </a:r>
            <a:r>
              <a:rPr lang="en-US" sz="6400" dirty="0"/>
              <a:t>of the program is to be compiled by GNU C compiler</a:t>
            </a:r>
            <a:r>
              <a:rPr lang="en-US" sz="6400" dirty="0" smtClean="0"/>
              <a:t>.</a:t>
            </a:r>
          </a:p>
          <a:p>
            <a:pPr marL="0" indent="0">
              <a:buNone/>
              <a:tabLst>
                <a:tab pos="228600" algn="l"/>
              </a:tabLst>
              <a:defRPr/>
            </a:pPr>
            <a:r>
              <a:rPr lang="en-US" sz="8800" dirty="0" smtClean="0"/>
              <a:t>Solution:</a:t>
            </a:r>
          </a:p>
          <a:p>
            <a:pPr marL="0" indent="0">
              <a:buNone/>
              <a:tabLst>
                <a:tab pos="342900" algn="l"/>
                <a:tab pos="800100" algn="l"/>
                <a:tab pos="1257300" algn="l"/>
                <a:tab pos="1714500" algn="l"/>
                <a:tab pos="2171700" algn="l"/>
                <a:tab pos="2628900" algn="l"/>
              </a:tabLst>
              <a:defRPr/>
            </a:pPr>
            <a:r>
              <a:rPr lang="en-US" sz="6400" dirty="0"/>
              <a:t>#include "c:\egnu\include\hcs12.h"</a:t>
            </a:r>
          </a:p>
          <a:p>
            <a:pPr marL="0" indent="0">
              <a:buNone/>
              <a:tabLst>
                <a:tab pos="342900" algn="l"/>
                <a:tab pos="800100" algn="l"/>
                <a:tab pos="1257300" algn="l"/>
                <a:tab pos="1714500" algn="l"/>
                <a:tab pos="2171700" algn="l"/>
                <a:tab pos="2628900" algn="l"/>
              </a:tabLst>
              <a:defRPr/>
            </a:pPr>
            <a:r>
              <a:rPr lang="en-US" sz="6400" dirty="0"/>
              <a:t>#include "c:\egnu\include\vectors12.h"</a:t>
            </a:r>
          </a:p>
          <a:p>
            <a:pPr marL="0" indent="0">
              <a:buNone/>
              <a:tabLst>
                <a:tab pos="342900" algn="l"/>
                <a:tab pos="800100" algn="l"/>
                <a:tab pos="1257300" algn="l"/>
                <a:tab pos="1714500" algn="l"/>
                <a:tab pos="2171700" algn="l"/>
                <a:tab pos="2628900" algn="l"/>
              </a:tabLst>
              <a:defRPr/>
            </a:pPr>
            <a:r>
              <a:rPr lang="en-US" sz="6400" dirty="0"/>
              <a:t>#define 	</a:t>
            </a:r>
            <a:r>
              <a:rPr lang="en-US" sz="6400" b="1" dirty="0"/>
              <a:t>INTERRUPT</a:t>
            </a:r>
            <a:r>
              <a:rPr lang="en-US" sz="6400" dirty="0"/>
              <a:t> 	__attribute__((interrupt))</a:t>
            </a:r>
          </a:p>
          <a:p>
            <a:pPr marL="0" indent="0">
              <a:buNone/>
              <a:tabLst>
                <a:tab pos="342900" algn="l"/>
                <a:tab pos="800100" algn="l"/>
                <a:tab pos="1257300" algn="l"/>
                <a:tab pos="1714500" algn="l"/>
                <a:tab pos="2171700" algn="l"/>
                <a:tab pos="2628900" algn="l"/>
              </a:tabLst>
              <a:defRPr/>
            </a:pPr>
            <a:r>
              <a:rPr lang="en-US" sz="6400" dirty="0"/>
              <a:t>void 	</a:t>
            </a:r>
            <a:r>
              <a:rPr lang="en-US" sz="6400" b="1" dirty="0">
                <a:solidFill>
                  <a:srgbClr val="FF0000"/>
                </a:solidFill>
              </a:rPr>
              <a:t>INTERRUPT</a:t>
            </a:r>
            <a:r>
              <a:rPr lang="en-US" sz="6400" dirty="0">
                <a:solidFill>
                  <a:srgbClr val="FF0000"/>
                </a:solidFill>
              </a:rPr>
              <a:t> </a:t>
            </a:r>
            <a:r>
              <a:rPr lang="en-US" sz="6400" dirty="0"/>
              <a:t>	</a:t>
            </a:r>
            <a:r>
              <a:rPr lang="en-US" sz="6400" b="1" dirty="0">
                <a:solidFill>
                  <a:srgbClr val="FF0000"/>
                </a:solidFill>
              </a:rPr>
              <a:t>IRQISR(void)</a:t>
            </a:r>
            <a:r>
              <a:rPr lang="en-US" sz="6400" dirty="0"/>
              <a:t>;</a:t>
            </a:r>
          </a:p>
          <a:p>
            <a:pPr marL="0" indent="0">
              <a:buNone/>
              <a:tabLst>
                <a:tab pos="342900" algn="l"/>
                <a:tab pos="800100" algn="l"/>
                <a:tab pos="1257300" algn="l"/>
                <a:tab pos="1714500" algn="l"/>
                <a:tab pos="2171700" algn="l"/>
                <a:tab pos="2628900" algn="l"/>
              </a:tabLst>
              <a:defRPr/>
            </a:pPr>
            <a:r>
              <a:rPr lang="en-US" sz="6400" dirty="0"/>
              <a:t>unsigned char </a:t>
            </a:r>
            <a:r>
              <a:rPr lang="en-US" sz="6400" dirty="0" err="1"/>
              <a:t>cnt</a:t>
            </a:r>
            <a:r>
              <a:rPr lang="en-US" sz="6400" dirty="0"/>
              <a:t>;</a:t>
            </a:r>
          </a:p>
          <a:p>
            <a:pPr marL="0" indent="0">
              <a:buNone/>
              <a:tabLst>
                <a:tab pos="342900" algn="l"/>
                <a:tab pos="800100" algn="l"/>
                <a:tab pos="1257300" algn="l"/>
                <a:tab pos="1714500" algn="l"/>
                <a:tab pos="2171700" algn="l"/>
                <a:tab pos="2628900" algn="l"/>
              </a:tabLst>
              <a:defRPr/>
            </a:pPr>
            <a:endParaRPr lang="en-US" sz="6400" dirty="0"/>
          </a:p>
          <a:p>
            <a:pPr marL="0" indent="0">
              <a:buNone/>
              <a:tabLst>
                <a:tab pos="342900" algn="l"/>
                <a:tab pos="800100" algn="l"/>
                <a:tab pos="1257300" algn="l"/>
                <a:tab pos="1714500" algn="l"/>
                <a:tab pos="2171700" algn="l"/>
                <a:tab pos="2628900" algn="l"/>
              </a:tabLst>
              <a:defRPr/>
            </a:pPr>
            <a:r>
              <a:rPr lang="en-US" sz="6400" dirty="0"/>
              <a:t>void main(void)</a:t>
            </a:r>
          </a:p>
          <a:p>
            <a:pPr marL="0" indent="0">
              <a:buNone/>
              <a:tabLst>
                <a:tab pos="342900" algn="l"/>
                <a:tab pos="800100" algn="l"/>
                <a:tab pos="1257300" algn="l"/>
                <a:tab pos="1714500" algn="l"/>
                <a:tab pos="2171700" algn="l"/>
                <a:tab pos="2628900" algn="l"/>
              </a:tabLst>
              <a:defRPr/>
            </a:pPr>
            <a:r>
              <a:rPr lang="en-US" sz="6400" dirty="0"/>
              <a:t>{</a:t>
            </a:r>
          </a:p>
          <a:p>
            <a:pPr marL="0" indent="0">
              <a:buNone/>
              <a:tabLst>
                <a:tab pos="342900" algn="l"/>
                <a:tab pos="800100" algn="l"/>
                <a:tab pos="1257300" algn="l"/>
                <a:tab pos="1714500" algn="l"/>
                <a:tab pos="2171700" algn="l"/>
                <a:tab pos="2628900" algn="l"/>
              </a:tabLst>
              <a:defRPr/>
            </a:pPr>
            <a:r>
              <a:rPr lang="en-US" sz="6400" dirty="0"/>
              <a:t>    	</a:t>
            </a:r>
            <a:r>
              <a:rPr lang="en-US" sz="6400" b="1" dirty="0" err="1"/>
              <a:t>UserIRQ</a:t>
            </a:r>
            <a:r>
              <a:rPr lang="en-US" sz="6400" dirty="0"/>
              <a:t> 	= (unsigned short)&amp;</a:t>
            </a:r>
            <a:r>
              <a:rPr lang="en-US" sz="6400" b="1" dirty="0">
                <a:solidFill>
                  <a:srgbClr val="FF0000"/>
                </a:solidFill>
              </a:rPr>
              <a:t>IRQISR</a:t>
            </a:r>
            <a:r>
              <a:rPr lang="en-US" sz="6400" dirty="0"/>
              <a:t>;</a:t>
            </a:r>
          </a:p>
          <a:p>
            <a:pPr marL="0" indent="0">
              <a:buNone/>
              <a:tabLst>
                <a:tab pos="342900" algn="l"/>
                <a:tab pos="800100" algn="l"/>
                <a:tab pos="1257300" algn="l"/>
                <a:tab pos="1714500" algn="l"/>
                <a:tab pos="2171700" algn="l"/>
                <a:tab pos="2628900" algn="l"/>
              </a:tabLst>
              <a:defRPr/>
            </a:pPr>
            <a:r>
              <a:rPr lang="en-US" sz="6400" dirty="0"/>
              <a:t>    	DDRB    	= 0xFF;</a:t>
            </a:r>
          </a:p>
          <a:p>
            <a:pPr marL="0" indent="0">
              <a:buNone/>
              <a:tabLst>
                <a:tab pos="342900" algn="l"/>
                <a:tab pos="800100" algn="l"/>
                <a:tab pos="1257300" algn="l"/>
                <a:tab pos="1714500" algn="l"/>
                <a:tab pos="2171700" algn="l"/>
                <a:tab pos="2628900" algn="l"/>
              </a:tabLst>
              <a:defRPr/>
            </a:pPr>
            <a:r>
              <a:rPr lang="en-US" sz="6400" dirty="0"/>
              <a:t>    	</a:t>
            </a:r>
            <a:r>
              <a:rPr lang="en-US" sz="6400" dirty="0" err="1"/>
              <a:t>cnt</a:t>
            </a:r>
            <a:r>
              <a:rPr lang="en-US" sz="6400" dirty="0"/>
              <a:t>     	= 0;</a:t>
            </a:r>
          </a:p>
          <a:p>
            <a:pPr marL="0" indent="0">
              <a:buNone/>
              <a:tabLst>
                <a:tab pos="342900" algn="l"/>
                <a:tab pos="800100" algn="l"/>
                <a:tab pos="1257300" algn="l"/>
                <a:tab pos="1714500" algn="l"/>
                <a:tab pos="2171700" algn="l"/>
                <a:tab pos="2628900" algn="l"/>
              </a:tabLst>
              <a:defRPr/>
            </a:pPr>
            <a:r>
              <a:rPr lang="en-US" sz="6400" dirty="0"/>
              <a:t>    	DDRJ    	|= BIT1;    		// configure PJ1 pin for output</a:t>
            </a:r>
          </a:p>
          <a:p>
            <a:pPr marL="0" indent="0">
              <a:buNone/>
              <a:tabLst>
                <a:tab pos="342900" algn="l"/>
                <a:tab pos="800100" algn="l"/>
                <a:tab pos="1257300" algn="l"/>
                <a:tab pos="1714500" algn="l"/>
                <a:tab pos="2171700" algn="l"/>
                <a:tab pos="2628900" algn="l"/>
              </a:tabLst>
              <a:defRPr/>
            </a:pPr>
            <a:r>
              <a:rPr lang="en-US" sz="6400" dirty="0"/>
              <a:t>    	PTJ     	&amp;= ~BIT1;   	// enable LEDs to light</a:t>
            </a:r>
          </a:p>
          <a:p>
            <a:pPr marL="0" indent="0">
              <a:buNone/>
              <a:tabLst>
                <a:tab pos="342900" algn="l"/>
                <a:tab pos="800100" algn="l"/>
                <a:tab pos="1257300" algn="l"/>
                <a:tab pos="1714500" algn="l"/>
                <a:tab pos="2171700" algn="l"/>
                <a:tab pos="2628900" algn="l"/>
              </a:tabLst>
              <a:defRPr/>
            </a:pPr>
            <a:r>
              <a:rPr lang="en-US" sz="6400" dirty="0"/>
              <a:t>    	</a:t>
            </a:r>
            <a:r>
              <a:rPr lang="en-US" sz="6400" dirty="0">
                <a:solidFill>
                  <a:srgbClr val="FF0000"/>
                </a:solidFill>
              </a:rPr>
              <a:t>IRQCR   	= 0xC0;     </a:t>
            </a:r>
            <a:r>
              <a:rPr lang="en-US" sz="6400" dirty="0"/>
              <a:t>	// enable IRQ interrupt on falling edge</a:t>
            </a:r>
          </a:p>
          <a:p>
            <a:pPr marL="0" indent="0">
              <a:buNone/>
              <a:tabLst>
                <a:tab pos="342900" algn="l"/>
                <a:tab pos="800100" algn="l"/>
                <a:tab pos="1257300" algn="l"/>
                <a:tab pos="1714500" algn="l"/>
                <a:tab pos="2171700" algn="l"/>
                <a:tab pos="2628900" algn="l"/>
              </a:tabLst>
              <a:defRPr/>
            </a:pPr>
            <a:r>
              <a:rPr lang="en-US" sz="6400" dirty="0"/>
              <a:t>    	</a:t>
            </a:r>
            <a:r>
              <a:rPr lang="en-US" sz="6400" dirty="0" err="1"/>
              <a:t>asm</a:t>
            </a:r>
            <a:r>
              <a:rPr lang="en-US" sz="6400" dirty="0"/>
              <a:t>("cli");         			// enable interrupt globally</a:t>
            </a:r>
          </a:p>
          <a:p>
            <a:pPr marL="0" indent="0">
              <a:buNone/>
              <a:tabLst>
                <a:tab pos="342900" algn="l"/>
                <a:tab pos="800100" algn="l"/>
                <a:tab pos="1257300" algn="l"/>
                <a:tab pos="1714500" algn="l"/>
                <a:tab pos="2171700" algn="l"/>
                <a:tab pos="2628900" algn="l"/>
              </a:tabLst>
              <a:defRPr/>
            </a:pPr>
            <a:r>
              <a:rPr lang="en-US" sz="6400" dirty="0"/>
              <a:t>    	while(1);           			// wait for interrupt forever </a:t>
            </a:r>
          </a:p>
          <a:p>
            <a:pPr marL="0" indent="0">
              <a:buNone/>
              <a:tabLst>
                <a:tab pos="342900" algn="l"/>
                <a:tab pos="800100" algn="l"/>
                <a:tab pos="1257300" algn="l"/>
                <a:tab pos="1714500" algn="l"/>
                <a:tab pos="2171700" algn="l"/>
                <a:tab pos="2628900" algn="l"/>
              </a:tabLst>
              <a:defRPr/>
            </a:pPr>
            <a:r>
              <a:rPr lang="en-US" sz="6400" dirty="0"/>
              <a:t>}</a:t>
            </a:r>
          </a:p>
          <a:p>
            <a:pPr marL="0" indent="0">
              <a:buNone/>
              <a:tabLst>
                <a:tab pos="228600" algn="l"/>
              </a:tabLst>
              <a:defRPr/>
            </a:pPr>
            <a:endParaRPr lang="en-US" sz="8800" dirty="0"/>
          </a:p>
        </p:txBody>
      </p:sp>
      <p:sp>
        <p:nvSpPr>
          <p:cNvPr id="4" name="TextBox 3"/>
          <p:cNvSpPr txBox="1"/>
          <p:nvPr/>
        </p:nvSpPr>
        <p:spPr>
          <a:xfrm>
            <a:off x="5868144" y="1772816"/>
            <a:ext cx="3084998" cy="1754326"/>
          </a:xfrm>
          <a:prstGeom prst="rect">
            <a:avLst/>
          </a:prstGeom>
          <a:noFill/>
        </p:spPr>
        <p:txBody>
          <a:bodyPr wrap="square" rtlCol="0">
            <a:spAutoFit/>
          </a:bodyPr>
          <a:lstStyle/>
          <a:p>
            <a:pPr>
              <a:tabLst>
                <a:tab pos="342900" algn="l"/>
                <a:tab pos="800100" algn="l"/>
                <a:tab pos="1257300" algn="l"/>
                <a:tab pos="1714500" algn="l"/>
                <a:tab pos="2171700" algn="l"/>
                <a:tab pos="2628900" algn="l"/>
              </a:tabLst>
              <a:defRPr/>
            </a:pPr>
            <a:r>
              <a:rPr lang="en-US" dirty="0"/>
              <a:t>void </a:t>
            </a:r>
            <a:r>
              <a:rPr lang="en-US" b="1" dirty="0">
                <a:solidFill>
                  <a:schemeClr val="accent2">
                    <a:lumMod val="75000"/>
                  </a:schemeClr>
                </a:solidFill>
              </a:rPr>
              <a:t>INTERRUPT</a:t>
            </a:r>
            <a:r>
              <a:rPr lang="en-US" dirty="0"/>
              <a:t> </a:t>
            </a:r>
            <a:r>
              <a:rPr lang="en-US" b="1" dirty="0">
                <a:solidFill>
                  <a:srgbClr val="FF0000"/>
                </a:solidFill>
              </a:rPr>
              <a:t>IRQISR(void</a:t>
            </a:r>
            <a:r>
              <a:rPr lang="en-US" dirty="0">
                <a:solidFill>
                  <a:srgbClr val="FF0000"/>
                </a:solidFill>
              </a:rPr>
              <a:t>)</a:t>
            </a:r>
          </a:p>
          <a:p>
            <a:pPr>
              <a:tabLst>
                <a:tab pos="342900" algn="l"/>
                <a:tab pos="800100" algn="l"/>
                <a:tab pos="1257300" algn="l"/>
                <a:tab pos="1714500" algn="l"/>
                <a:tab pos="2171700" algn="l"/>
                <a:tab pos="2628900" algn="l"/>
              </a:tabLst>
              <a:defRPr/>
            </a:pPr>
            <a:r>
              <a:rPr lang="en-US" dirty="0"/>
              <a:t>{</a:t>
            </a:r>
          </a:p>
          <a:p>
            <a:pPr>
              <a:tabLst>
                <a:tab pos="342900" algn="l"/>
                <a:tab pos="800100" algn="l"/>
                <a:tab pos="1257300" algn="l"/>
                <a:tab pos="1714500" algn="l"/>
                <a:tab pos="2171700" algn="l"/>
                <a:tab pos="2628900" algn="l"/>
              </a:tabLst>
              <a:defRPr/>
            </a:pPr>
            <a:r>
              <a:rPr lang="en-US" dirty="0"/>
              <a:t>     	</a:t>
            </a:r>
            <a:r>
              <a:rPr lang="en-US" dirty="0" err="1"/>
              <a:t>cnt</a:t>
            </a:r>
            <a:r>
              <a:rPr lang="en-US" dirty="0"/>
              <a:t>++;</a:t>
            </a:r>
          </a:p>
          <a:p>
            <a:pPr>
              <a:tabLst>
                <a:tab pos="342900" algn="l"/>
                <a:tab pos="800100" algn="l"/>
                <a:tab pos="1257300" algn="l"/>
                <a:tab pos="1714500" algn="l"/>
                <a:tab pos="2171700" algn="l"/>
                <a:tab pos="2628900" algn="l"/>
              </a:tabLst>
              <a:defRPr/>
            </a:pPr>
            <a:r>
              <a:rPr lang="en-US" dirty="0"/>
              <a:t>     	PTB = </a:t>
            </a:r>
            <a:r>
              <a:rPr lang="en-US" dirty="0" err="1"/>
              <a:t>cnt</a:t>
            </a:r>
            <a:r>
              <a:rPr lang="en-US" dirty="0"/>
              <a:t>;</a:t>
            </a:r>
          </a:p>
          <a:p>
            <a:pPr>
              <a:tabLst>
                <a:tab pos="342900" algn="l"/>
                <a:tab pos="800100" algn="l"/>
                <a:tab pos="1257300" algn="l"/>
                <a:tab pos="1714500" algn="l"/>
                <a:tab pos="2171700" algn="l"/>
                <a:tab pos="2628900" algn="l"/>
              </a:tabLst>
              <a:defRPr/>
            </a:pPr>
            <a:r>
              <a:rPr lang="en-US" dirty="0"/>
              <a:t>}</a:t>
            </a:r>
          </a:p>
          <a:p>
            <a:endParaRPr lang="en-US" dirty="0"/>
          </a:p>
        </p:txBody>
      </p:sp>
    </p:spTree>
    <p:extLst>
      <p:ext uri="{BB962C8B-B14F-4D97-AF65-F5344CB8AC3E}">
        <p14:creationId xmlns:p14="http://schemas.microsoft.com/office/powerpoint/2010/main" val="4492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fontScale="90000"/>
          </a:bodyPr>
          <a:lstStyle/>
          <a:p>
            <a:r>
              <a:rPr lang="en-US" dirty="0"/>
              <a:t>Clock and Reset Generation Block (CRG)</a:t>
            </a:r>
          </a:p>
        </p:txBody>
      </p:sp>
      <p:sp>
        <p:nvSpPr>
          <p:cNvPr id="3" name="Content Placeholder 2"/>
          <p:cNvSpPr>
            <a:spLocks noGrp="1"/>
          </p:cNvSpPr>
          <p:nvPr>
            <p:ph sz="quarter" idx="1"/>
          </p:nvPr>
        </p:nvSpPr>
        <p:spPr>
          <a:xfrm>
            <a:off x="107504" y="1600200"/>
            <a:ext cx="8928992" cy="5141168"/>
          </a:xfrm>
        </p:spPr>
        <p:txBody>
          <a:bodyPr>
            <a:noAutofit/>
          </a:bodyPr>
          <a:lstStyle/>
          <a:p>
            <a:pPr>
              <a:defRPr/>
            </a:pPr>
            <a:r>
              <a:rPr lang="en-US" sz="2400" dirty="0" smtClean="0"/>
              <a:t>CRG </a:t>
            </a:r>
            <a:r>
              <a:rPr lang="en-US" sz="2400" dirty="0"/>
              <a:t>generates the clock signals required by the HCS12 instruction execution and </a:t>
            </a:r>
            <a:r>
              <a:rPr lang="en-US" sz="2400" dirty="0" smtClean="0"/>
              <a:t>all peripheral </a:t>
            </a:r>
            <a:r>
              <a:rPr lang="en-US" sz="2400" dirty="0"/>
              <a:t>operations.</a:t>
            </a:r>
          </a:p>
          <a:p>
            <a:pPr lvl="1">
              <a:defRPr/>
            </a:pPr>
            <a:r>
              <a:rPr lang="en-US" sz="1800" dirty="0" smtClean="0"/>
              <a:t>The </a:t>
            </a:r>
            <a:r>
              <a:rPr lang="en-US" sz="1800" dirty="0"/>
              <a:t>clock signal has the form of square waveform.</a:t>
            </a:r>
          </a:p>
          <a:p>
            <a:pPr>
              <a:defRPr/>
            </a:pPr>
            <a:r>
              <a:rPr lang="en-US" sz="2400" dirty="0" smtClean="0"/>
              <a:t>Crystal </a:t>
            </a:r>
            <a:r>
              <a:rPr lang="en-US" sz="2400" dirty="0"/>
              <a:t>oscillators are often used to generate clock signals.</a:t>
            </a:r>
          </a:p>
          <a:p>
            <a:pPr lvl="1">
              <a:defRPr/>
            </a:pPr>
            <a:r>
              <a:rPr lang="en-US" sz="1800" dirty="0" smtClean="0"/>
              <a:t>The </a:t>
            </a:r>
            <a:r>
              <a:rPr lang="en-US" sz="1800" dirty="0"/>
              <a:t>crystal oscillator output is a sinusoidal wave and must be converted to square </a:t>
            </a:r>
            <a:r>
              <a:rPr lang="en-US" sz="1800" dirty="0" smtClean="0"/>
              <a:t>wave before </a:t>
            </a:r>
            <a:r>
              <a:rPr lang="en-US" sz="1800" dirty="0"/>
              <a:t>it can be used.</a:t>
            </a:r>
          </a:p>
          <a:p>
            <a:pPr lvl="1">
              <a:defRPr/>
            </a:pPr>
            <a:r>
              <a:rPr lang="en-US" sz="1800" dirty="0" smtClean="0"/>
              <a:t>The </a:t>
            </a:r>
            <a:r>
              <a:rPr lang="en-US" sz="1800" dirty="0"/>
              <a:t>HCS12 has internal circuit to do this square up operation.</a:t>
            </a:r>
          </a:p>
          <a:p>
            <a:pPr lvl="1">
              <a:defRPr/>
            </a:pPr>
            <a:r>
              <a:rPr lang="en-US" sz="1800" dirty="0" smtClean="0"/>
              <a:t>The </a:t>
            </a:r>
            <a:r>
              <a:rPr lang="en-US" sz="1800" dirty="0"/>
              <a:t>CRG block also has a PLL circuit that can multiply the frequency of the </a:t>
            </a:r>
            <a:r>
              <a:rPr lang="en-US" sz="1800" dirty="0" smtClean="0"/>
              <a:t>incoming clock </a:t>
            </a:r>
            <a:r>
              <a:rPr lang="en-US" sz="1800" dirty="0"/>
              <a:t>signal.</a:t>
            </a:r>
          </a:p>
          <a:p>
            <a:pPr>
              <a:defRPr/>
            </a:pPr>
            <a:r>
              <a:rPr lang="en-US" sz="2400" dirty="0" smtClean="0"/>
              <a:t>The </a:t>
            </a:r>
            <a:r>
              <a:rPr lang="en-US" sz="2400" dirty="0"/>
              <a:t>CRG can also accept oscillator output (square waveform) directly. </a:t>
            </a:r>
          </a:p>
          <a:p>
            <a:pPr lvl="1">
              <a:defRPr/>
            </a:pPr>
            <a:r>
              <a:rPr lang="en-US" sz="1700" dirty="0" smtClean="0"/>
              <a:t>The </a:t>
            </a:r>
            <a:r>
              <a:rPr lang="en-US" sz="1700" dirty="0"/>
              <a:t>XCLKS signal </a:t>
            </a:r>
            <a:r>
              <a:rPr lang="en-US" sz="1800" dirty="0"/>
              <a:t>must</a:t>
            </a:r>
            <a:r>
              <a:rPr lang="en-US" sz="1700" dirty="0"/>
              <a:t> be tied low (for MC9S12</a:t>
            </a:r>
            <a:r>
              <a:rPr lang="en-US" sz="1700" b="1" dirty="0">
                <a:solidFill>
                  <a:srgbClr val="FF0000"/>
                </a:solidFill>
              </a:rPr>
              <a:t>D</a:t>
            </a:r>
            <a:r>
              <a:rPr lang="en-US" sz="1700" dirty="0"/>
              <a:t>P256B) in order to use </a:t>
            </a:r>
            <a:r>
              <a:rPr lang="en-US" sz="1700" dirty="0" smtClean="0"/>
              <a:t>external clock </a:t>
            </a:r>
            <a:r>
              <a:rPr lang="en-US" sz="1700" dirty="0"/>
              <a:t>signal. </a:t>
            </a:r>
          </a:p>
        </p:txBody>
      </p:sp>
    </p:spTree>
    <p:extLst>
      <p:ext uri="{BB962C8B-B14F-4D97-AF65-F5344CB8AC3E}">
        <p14:creationId xmlns:p14="http://schemas.microsoft.com/office/powerpoint/2010/main" val="1535162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fontScale="90000"/>
          </a:bodyPr>
          <a:lstStyle/>
          <a:p>
            <a:r>
              <a:rPr lang="en-US" dirty="0"/>
              <a:t>Clock and Reset Generation Block (CRG)</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55676" y="1844824"/>
            <a:ext cx="5832648" cy="3986873"/>
          </a:xfrm>
        </p:spPr>
      </p:pic>
    </p:spTree>
    <p:extLst>
      <p:ext uri="{BB962C8B-B14F-4D97-AF65-F5344CB8AC3E}">
        <p14:creationId xmlns:p14="http://schemas.microsoft.com/office/powerpoint/2010/main" val="147128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CRG Configuration Registers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3"/>
          <a:stretch>
            <a:fillRect/>
          </a:stretch>
        </p:blipFill>
        <p:spPr>
          <a:xfrm>
            <a:off x="127401" y="1103914"/>
            <a:ext cx="8977182" cy="5488371"/>
          </a:xfrm>
          <a:prstGeom prst="rect">
            <a:avLst/>
          </a:prstGeom>
        </p:spPr>
      </p:pic>
    </p:spTree>
    <p:extLst>
      <p:ext uri="{BB962C8B-B14F-4D97-AF65-F5344CB8AC3E}">
        <p14:creationId xmlns:p14="http://schemas.microsoft.com/office/powerpoint/2010/main" val="847954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400"/>
            <a:ext cx="8928992" cy="1219200"/>
          </a:xfrm>
        </p:spPr>
        <p:txBody>
          <a:bodyPr>
            <a:noAutofit/>
          </a:bodyPr>
          <a:lstStyle/>
          <a:p>
            <a:r>
              <a:rPr lang="en-US" sz="3200" dirty="0" smtClean="0"/>
              <a:t>CRG </a:t>
            </a:r>
            <a:r>
              <a:rPr lang="en-US" sz="3200" dirty="0"/>
              <a:t>Configuration Registers: MC9S12DP256B Device User Guide</a:t>
            </a:r>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99830" y="1114294"/>
            <a:ext cx="8944340" cy="5743706"/>
          </a:xfrm>
          <a:prstGeom prst="rect">
            <a:avLst/>
          </a:prstGeom>
        </p:spPr>
      </p:pic>
    </p:spTree>
    <p:extLst>
      <p:ext uri="{BB962C8B-B14F-4D97-AF65-F5344CB8AC3E}">
        <p14:creationId xmlns:p14="http://schemas.microsoft.com/office/powerpoint/2010/main" val="105612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Choice of clock Source</a:t>
            </a:r>
            <a:endParaRPr lang="en-US" dirty="0"/>
          </a:p>
        </p:txBody>
      </p:sp>
      <p:sp>
        <p:nvSpPr>
          <p:cNvPr id="3" name="Content Placeholder 2"/>
          <p:cNvSpPr>
            <a:spLocks noGrp="1"/>
          </p:cNvSpPr>
          <p:nvPr>
            <p:ph sz="quarter" idx="1"/>
          </p:nvPr>
        </p:nvSpPr>
        <p:spPr>
          <a:xfrm>
            <a:off x="-108520" y="1484784"/>
            <a:ext cx="3167862" cy="5301208"/>
          </a:xfrm>
        </p:spPr>
        <p:txBody>
          <a:bodyPr>
            <a:noAutofit/>
          </a:bodyPr>
          <a:lstStyle/>
          <a:p>
            <a:pPr>
              <a:defRPr/>
            </a:pPr>
            <a:r>
              <a:rPr lang="en-US" sz="1650" dirty="0"/>
              <a:t>This circuit generates the system and </a:t>
            </a:r>
            <a:r>
              <a:rPr lang="en-US" sz="1650" dirty="0" smtClean="0"/>
              <a:t>core clocks </a:t>
            </a:r>
            <a:r>
              <a:rPr lang="en-US" sz="1650" dirty="0"/>
              <a:t>used in the microcontroller. When dealing with external memory or peripheral modules</a:t>
            </a:r>
            <a:r>
              <a:rPr lang="en-US" sz="1650" dirty="0" smtClean="0"/>
              <a:t>, the</a:t>
            </a:r>
            <a:r>
              <a:rPr lang="en-US" sz="1650" dirty="0" smtClean="0">
                <a:solidFill>
                  <a:srgbClr val="FF0000"/>
                </a:solidFill>
              </a:rPr>
              <a:t> </a:t>
            </a:r>
            <a:r>
              <a:rPr lang="en-US" sz="1650" dirty="0">
                <a:solidFill>
                  <a:srgbClr val="FF0000"/>
                </a:solidFill>
              </a:rPr>
              <a:t>bus </a:t>
            </a:r>
            <a:r>
              <a:rPr lang="en-US" sz="1650" dirty="0" smtClean="0">
                <a:solidFill>
                  <a:srgbClr val="FF0000"/>
                </a:solidFill>
              </a:rPr>
              <a:t>clock (E-clock)</a:t>
            </a:r>
            <a:r>
              <a:rPr lang="en-US" sz="1650" dirty="0" smtClean="0"/>
              <a:t> is </a:t>
            </a:r>
            <a:r>
              <a:rPr lang="en-US" sz="1650" dirty="0"/>
              <a:t>used. </a:t>
            </a:r>
            <a:endParaRPr lang="en-US" sz="1650" dirty="0" smtClean="0"/>
          </a:p>
          <a:p>
            <a:pPr>
              <a:defRPr/>
            </a:pPr>
            <a:r>
              <a:rPr lang="en-US" sz="1650" dirty="0" smtClean="0"/>
              <a:t>The </a:t>
            </a:r>
            <a:r>
              <a:rPr lang="en-US" sz="1650" dirty="0"/>
              <a:t>E-clock is derived by dividing </a:t>
            </a:r>
            <a:r>
              <a:rPr lang="en-US" sz="1650" dirty="0" smtClean="0"/>
              <a:t>the </a:t>
            </a:r>
            <a:r>
              <a:rPr lang="en-US" sz="1650" dirty="0" smtClean="0">
                <a:solidFill>
                  <a:srgbClr val="FF0000"/>
                </a:solidFill>
              </a:rPr>
              <a:t>SYSCLK</a:t>
            </a:r>
            <a:r>
              <a:rPr lang="en-US" sz="1650" dirty="0" smtClean="0"/>
              <a:t> </a:t>
            </a:r>
            <a:r>
              <a:rPr lang="en-US" sz="1650" dirty="0"/>
              <a:t>clock by 2. If the PLLCLK is chosen to be the SYSCLK, then the </a:t>
            </a:r>
            <a:r>
              <a:rPr lang="en-US" sz="1650" dirty="0" smtClean="0"/>
              <a:t>frequency </a:t>
            </a:r>
            <a:r>
              <a:rPr lang="en-US" sz="1650" dirty="0"/>
              <a:t>of the </a:t>
            </a:r>
            <a:r>
              <a:rPr lang="en-US" sz="1650" dirty="0" smtClean="0"/>
              <a:t>E-clock is </a:t>
            </a:r>
            <a:r>
              <a:rPr lang="en-US" sz="1650" dirty="0"/>
              <a:t>half that of PLLCLK.</a:t>
            </a:r>
          </a:p>
          <a:p>
            <a:pPr>
              <a:defRPr/>
            </a:pPr>
            <a:r>
              <a:rPr lang="en-US" sz="1650" dirty="0" smtClean="0">
                <a:solidFill>
                  <a:srgbClr val="FF0000"/>
                </a:solidFill>
              </a:rPr>
              <a:t>Either </a:t>
            </a:r>
            <a:r>
              <a:rPr lang="en-US" sz="1650" dirty="0">
                <a:solidFill>
                  <a:srgbClr val="FF0000"/>
                </a:solidFill>
              </a:rPr>
              <a:t>the oscillator output OSCCLK (when PLLSEL </a:t>
            </a:r>
            <a:r>
              <a:rPr lang="en-US" sz="1650" dirty="0" smtClean="0">
                <a:solidFill>
                  <a:srgbClr val="FF0000"/>
                </a:solidFill>
              </a:rPr>
              <a:t>= </a:t>
            </a:r>
            <a:r>
              <a:rPr lang="en-US" sz="1650" dirty="0">
                <a:solidFill>
                  <a:srgbClr val="FF0000"/>
                </a:solidFill>
              </a:rPr>
              <a:t>0) or the PLL output </a:t>
            </a:r>
            <a:r>
              <a:rPr lang="en-US" sz="1650" dirty="0" smtClean="0">
                <a:solidFill>
                  <a:srgbClr val="FF0000"/>
                </a:solidFill>
              </a:rPr>
              <a:t>PLLCLK (</a:t>
            </a:r>
            <a:r>
              <a:rPr lang="en-US" sz="1650" dirty="0">
                <a:solidFill>
                  <a:srgbClr val="FF0000"/>
                </a:solidFill>
              </a:rPr>
              <a:t>PLLSEL </a:t>
            </a:r>
            <a:r>
              <a:rPr lang="en-US" sz="1650" dirty="0" smtClean="0">
                <a:solidFill>
                  <a:srgbClr val="FF0000"/>
                </a:solidFill>
              </a:rPr>
              <a:t>= </a:t>
            </a:r>
            <a:r>
              <a:rPr lang="en-US" sz="1650" dirty="0">
                <a:solidFill>
                  <a:srgbClr val="FF0000"/>
                </a:solidFill>
              </a:rPr>
              <a:t>1) can be selected as SYSCLK.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342" y="1556792"/>
            <a:ext cx="5946992" cy="4104456"/>
          </a:xfrm>
          <a:prstGeom prst="rect">
            <a:avLst/>
          </a:prstGeom>
        </p:spPr>
      </p:pic>
      <p:sp>
        <p:nvSpPr>
          <p:cNvPr id="10" name="Rectangle 9"/>
          <p:cNvSpPr/>
          <p:nvPr/>
        </p:nvSpPr>
        <p:spPr>
          <a:xfrm>
            <a:off x="107504" y="5926832"/>
            <a:ext cx="8928992" cy="923330"/>
          </a:xfrm>
          <a:prstGeom prst="rect">
            <a:avLst/>
          </a:prstGeom>
        </p:spPr>
        <p:txBody>
          <a:bodyPr wrap="square">
            <a:spAutoFit/>
          </a:bodyPr>
          <a:lstStyle/>
          <a:p>
            <a:pPr>
              <a:defRPr/>
            </a:pPr>
            <a:r>
              <a:rPr lang="en-US" dirty="0"/>
              <a:t>The oscillator can be completely bypassed and turned off by selecting an external clock source instead. The clock monitor, PLL, RTI, COP, and all clock signals based on OSCCLK are driven by this external clock instead of the output of </a:t>
            </a:r>
            <a:r>
              <a:rPr lang="en-US" dirty="0" smtClean="0"/>
              <a:t>the oscillator</a:t>
            </a:r>
            <a:r>
              <a:rPr lang="en-US" dirty="0"/>
              <a:t>. </a:t>
            </a:r>
          </a:p>
        </p:txBody>
      </p:sp>
    </p:spTree>
    <p:extLst>
      <p:ext uri="{BB962C8B-B14F-4D97-AF65-F5344CB8AC3E}">
        <p14:creationId xmlns:p14="http://schemas.microsoft.com/office/powerpoint/2010/main" val="12190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Choice of clock Source</a:t>
            </a:r>
            <a:endParaRPr lang="en-US" dirty="0"/>
          </a:p>
        </p:txBody>
      </p:sp>
      <p:sp>
        <p:nvSpPr>
          <p:cNvPr id="3" name="Content Placeholder 2"/>
          <p:cNvSpPr>
            <a:spLocks noGrp="1"/>
          </p:cNvSpPr>
          <p:nvPr>
            <p:ph sz="quarter" idx="1"/>
          </p:nvPr>
        </p:nvSpPr>
        <p:spPr>
          <a:xfrm>
            <a:off x="107504" y="1412776"/>
            <a:ext cx="8928992" cy="2620888"/>
          </a:xfrm>
        </p:spPr>
        <p:txBody>
          <a:bodyPr>
            <a:noAutofit/>
          </a:bodyPr>
          <a:lstStyle/>
          <a:p>
            <a:pPr>
              <a:defRPr/>
            </a:pPr>
            <a:r>
              <a:rPr lang="en-US" sz="2400" dirty="0" smtClean="0"/>
              <a:t>The </a:t>
            </a:r>
            <a:r>
              <a:rPr lang="en-US" sz="2400" dirty="0"/>
              <a:t>user can choose between using the </a:t>
            </a:r>
            <a:r>
              <a:rPr lang="en-US" sz="2400" dirty="0">
                <a:solidFill>
                  <a:srgbClr val="FF0000"/>
                </a:solidFill>
              </a:rPr>
              <a:t>external crystal </a:t>
            </a:r>
            <a:r>
              <a:rPr lang="en-US" sz="2400" dirty="0"/>
              <a:t>or </a:t>
            </a:r>
            <a:r>
              <a:rPr lang="en-US" sz="2400" dirty="0">
                <a:solidFill>
                  <a:srgbClr val="FF0000"/>
                </a:solidFill>
              </a:rPr>
              <a:t>oscillator</a:t>
            </a:r>
            <a:r>
              <a:rPr lang="en-US" sz="2400" dirty="0"/>
              <a:t> to produce the </a:t>
            </a:r>
            <a:r>
              <a:rPr lang="en-US" sz="2400" dirty="0" smtClean="0"/>
              <a:t>clock signal</a:t>
            </a:r>
            <a:r>
              <a:rPr lang="en-US" sz="2400" dirty="0"/>
              <a:t>.</a:t>
            </a:r>
          </a:p>
          <a:p>
            <a:pPr lvl="1">
              <a:defRPr/>
            </a:pPr>
            <a:r>
              <a:rPr lang="en-US" sz="2000" dirty="0" smtClean="0"/>
              <a:t>The </a:t>
            </a:r>
            <a:r>
              <a:rPr lang="en-US" sz="2000" dirty="0">
                <a:solidFill>
                  <a:srgbClr val="FF0000"/>
                </a:solidFill>
              </a:rPr>
              <a:t>external crystal </a:t>
            </a:r>
            <a:r>
              <a:rPr lang="en-US" sz="2000" dirty="0"/>
              <a:t>is connected between the </a:t>
            </a:r>
            <a:r>
              <a:rPr lang="en-US" sz="2000" dirty="0">
                <a:solidFill>
                  <a:srgbClr val="FF0000"/>
                </a:solidFill>
              </a:rPr>
              <a:t>EXTAL</a:t>
            </a:r>
            <a:r>
              <a:rPr lang="en-US" sz="2000" dirty="0"/>
              <a:t> and </a:t>
            </a:r>
            <a:r>
              <a:rPr lang="en-US" sz="2000" dirty="0">
                <a:solidFill>
                  <a:srgbClr val="FF0000"/>
                </a:solidFill>
              </a:rPr>
              <a:t>XTAL</a:t>
            </a:r>
            <a:r>
              <a:rPr lang="en-US" sz="2000" dirty="0"/>
              <a:t> pins and needs </a:t>
            </a:r>
            <a:r>
              <a:rPr lang="en-US" sz="2000" dirty="0" smtClean="0"/>
              <a:t>an </a:t>
            </a:r>
            <a:r>
              <a:rPr lang="en-US" sz="1800" dirty="0" smtClean="0"/>
              <a:t>on-chip</a:t>
            </a:r>
            <a:r>
              <a:rPr lang="en-US" sz="2000" dirty="0" smtClean="0"/>
              <a:t> </a:t>
            </a:r>
            <a:r>
              <a:rPr lang="en-US" sz="2000" dirty="0"/>
              <a:t>oscillator circuitry to square it up.</a:t>
            </a:r>
          </a:p>
          <a:p>
            <a:pPr lvl="1">
              <a:defRPr/>
            </a:pPr>
            <a:r>
              <a:rPr lang="en-US" sz="2000" dirty="0" smtClean="0"/>
              <a:t>The </a:t>
            </a:r>
            <a:r>
              <a:rPr lang="en-US" sz="2000" dirty="0"/>
              <a:t>external clock source provided by the oscillator is connected to the EXTAL pin </a:t>
            </a:r>
            <a:r>
              <a:rPr lang="en-US" sz="2000" dirty="0" smtClean="0"/>
              <a:t>and has a </a:t>
            </a:r>
            <a:r>
              <a:rPr lang="en-US" sz="2000" dirty="0"/>
              <a:t>2.5V peak to peak magnitude for D </a:t>
            </a:r>
            <a:r>
              <a:rPr lang="en-US" sz="2000" dirty="0" smtClean="0"/>
              <a:t>family </a:t>
            </a:r>
            <a:r>
              <a:rPr lang="en-US" sz="2100" dirty="0" smtClean="0"/>
              <a:t>(</a:t>
            </a:r>
            <a:r>
              <a:rPr lang="en-US" sz="2400" dirty="0"/>
              <a:t>9s12</a:t>
            </a:r>
            <a:r>
              <a:rPr lang="en-US" sz="2400" b="1" dirty="0">
                <a:solidFill>
                  <a:srgbClr val="FF0000"/>
                </a:solidFill>
              </a:rPr>
              <a:t>D</a:t>
            </a:r>
            <a:r>
              <a:rPr lang="en-US" sz="2400" dirty="0"/>
              <a:t>P256</a:t>
            </a:r>
            <a:r>
              <a:rPr lang="en-US" sz="2100" dirty="0" smtClean="0"/>
              <a:t>)</a:t>
            </a:r>
          </a:p>
          <a:p>
            <a:pPr marL="0" indent="0">
              <a:buNone/>
              <a:defRPr/>
            </a:pPr>
            <a:endParaRPr lang="en-US" sz="2400" dirty="0"/>
          </a:p>
        </p:txBody>
      </p:sp>
      <p:pic>
        <p:nvPicPr>
          <p:cNvPr id="5" name="Picture 4"/>
          <p:cNvPicPr>
            <a:picLocks noChangeAspect="1"/>
          </p:cNvPicPr>
          <p:nvPr/>
        </p:nvPicPr>
        <p:blipFill>
          <a:blip r:embed="rId3"/>
          <a:stretch>
            <a:fillRect/>
          </a:stretch>
        </p:blipFill>
        <p:spPr>
          <a:xfrm>
            <a:off x="79102" y="4608049"/>
            <a:ext cx="4996954" cy="2228429"/>
          </a:xfrm>
          <a:prstGeom prst="rect">
            <a:avLst/>
          </a:prstGeom>
        </p:spPr>
      </p:pic>
      <p:pic>
        <p:nvPicPr>
          <p:cNvPr id="7" name="Picture 6"/>
          <p:cNvPicPr>
            <a:picLocks noChangeAspect="1"/>
          </p:cNvPicPr>
          <p:nvPr/>
        </p:nvPicPr>
        <p:blipFill>
          <a:blip r:embed="rId4"/>
          <a:stretch>
            <a:fillRect/>
          </a:stretch>
        </p:blipFill>
        <p:spPr>
          <a:xfrm>
            <a:off x="5096196" y="4608049"/>
            <a:ext cx="4064915" cy="2220000"/>
          </a:xfrm>
          <a:prstGeom prst="rect">
            <a:avLst/>
          </a:prstGeom>
        </p:spPr>
      </p:pic>
    </p:spTree>
    <p:extLst>
      <p:ext uri="{BB962C8B-B14F-4D97-AF65-F5344CB8AC3E}">
        <p14:creationId xmlns:p14="http://schemas.microsoft.com/office/powerpoint/2010/main" val="4140592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Phase Locked Loops</a:t>
            </a:r>
            <a:endParaRPr lang="en-US" dirty="0"/>
          </a:p>
        </p:txBody>
      </p:sp>
      <p:sp>
        <p:nvSpPr>
          <p:cNvPr id="3" name="Content Placeholder 2"/>
          <p:cNvSpPr>
            <a:spLocks noGrp="1"/>
          </p:cNvSpPr>
          <p:nvPr>
            <p:ph sz="quarter" idx="1"/>
          </p:nvPr>
        </p:nvSpPr>
        <p:spPr>
          <a:xfrm>
            <a:off x="107504" y="1412776"/>
            <a:ext cx="8928992" cy="2235153"/>
          </a:xfrm>
        </p:spPr>
        <p:txBody>
          <a:bodyPr>
            <a:noAutofit/>
          </a:bodyPr>
          <a:lstStyle/>
          <a:p>
            <a:pPr>
              <a:defRPr/>
            </a:pPr>
            <a:r>
              <a:rPr lang="en-US" sz="2000" dirty="0" smtClean="0">
                <a:solidFill>
                  <a:srgbClr val="FF0000"/>
                </a:solidFill>
              </a:rPr>
              <a:t>The </a:t>
            </a:r>
            <a:r>
              <a:rPr lang="en-US" sz="2000" dirty="0">
                <a:solidFill>
                  <a:srgbClr val="FF0000"/>
                </a:solidFill>
              </a:rPr>
              <a:t>PLL circuit has the capability to multiply incoming signal frequency and stabilize </a:t>
            </a:r>
            <a:r>
              <a:rPr lang="en-US" sz="2000" dirty="0" smtClean="0">
                <a:solidFill>
                  <a:srgbClr val="FF0000"/>
                </a:solidFill>
              </a:rPr>
              <a:t>its </a:t>
            </a:r>
            <a:r>
              <a:rPr lang="en-US" sz="2000" dirty="0">
                <a:solidFill>
                  <a:srgbClr val="FF0000"/>
                </a:solidFill>
              </a:rPr>
              <a:t>output signal frequency.</a:t>
            </a:r>
          </a:p>
          <a:p>
            <a:pPr>
              <a:defRPr/>
            </a:pPr>
            <a:r>
              <a:rPr lang="en-US" sz="2000" dirty="0"/>
              <a:t>The frequency of the PLLCLK is controlled by registers </a:t>
            </a:r>
            <a:r>
              <a:rPr lang="en-US" sz="2000" dirty="0">
                <a:solidFill>
                  <a:srgbClr val="FF0000"/>
                </a:solidFill>
              </a:rPr>
              <a:t>SYNR</a:t>
            </a:r>
            <a:r>
              <a:rPr lang="en-US" sz="2000" dirty="0"/>
              <a:t> and </a:t>
            </a:r>
            <a:r>
              <a:rPr lang="en-US" sz="2000" dirty="0">
                <a:solidFill>
                  <a:srgbClr val="FF0000"/>
                </a:solidFill>
              </a:rPr>
              <a:t>REFDY</a:t>
            </a:r>
            <a:r>
              <a:rPr lang="en-US" sz="2000" dirty="0"/>
              <a:t> using </a:t>
            </a:r>
            <a:r>
              <a:rPr lang="en-US" sz="2000" dirty="0" smtClean="0"/>
              <a:t>the following </a:t>
            </a:r>
            <a:r>
              <a:rPr lang="en-US" sz="2000" dirty="0"/>
              <a:t>equation</a:t>
            </a:r>
            <a:r>
              <a:rPr lang="en-US" sz="2000" dirty="0" smtClean="0"/>
              <a:t>:</a:t>
            </a:r>
          </a:p>
          <a:p>
            <a:pPr marL="0" indent="0">
              <a:spcBef>
                <a:spcPts val="0"/>
              </a:spcBef>
              <a:buNone/>
              <a:defRPr/>
            </a:pPr>
            <a:r>
              <a:rPr lang="en-US" sz="2400" dirty="0"/>
              <a:t>	PLLCLK = 2 </a:t>
            </a:r>
            <a:r>
              <a:rPr lang="en-US" sz="2400" dirty="0">
                <a:sym typeface="Symbol" pitchFamily="18" charset="2"/>
              </a:rPr>
              <a:t></a:t>
            </a:r>
            <a:r>
              <a:rPr lang="en-US" sz="4400" dirty="0">
                <a:sym typeface="Symbol" pitchFamily="18" charset="2"/>
              </a:rPr>
              <a:t> </a:t>
            </a:r>
            <a:r>
              <a:rPr lang="en-US" sz="2400" dirty="0" smtClean="0"/>
              <a:t>OSCCLK </a:t>
            </a:r>
            <a:r>
              <a:rPr lang="en-US" sz="2400" dirty="0">
                <a:sym typeface="Symbol" pitchFamily="18" charset="2"/>
              </a:rPr>
              <a:t> </a:t>
            </a:r>
            <a:r>
              <a:rPr lang="en-US" sz="2400" dirty="0" smtClean="0">
                <a:sym typeface="Symbol" pitchFamily="18" charset="2"/>
              </a:rPr>
              <a:t>			</a:t>
            </a:r>
            <a:r>
              <a:rPr lang="en-US" sz="2400" dirty="0" smtClean="0"/>
              <a:t>(</a:t>
            </a:r>
            <a:r>
              <a:rPr lang="en-US" sz="2400" dirty="0"/>
              <a:t>6.1)</a:t>
            </a:r>
          </a:p>
          <a:p>
            <a:pPr marL="0" indent="0">
              <a:spcBef>
                <a:spcPts val="0"/>
              </a:spcBef>
              <a:buNone/>
              <a:defRPr/>
            </a:pPr>
            <a:r>
              <a:rPr lang="en-US" sz="2400" dirty="0"/>
              <a:t>			</a:t>
            </a:r>
            <a:endParaRPr lang="en-US" sz="2400" dirty="0" smtClean="0"/>
          </a:p>
        </p:txBody>
      </p:sp>
      <p:grpSp>
        <p:nvGrpSpPr>
          <p:cNvPr id="9" name="Group 8"/>
          <p:cNvGrpSpPr/>
          <p:nvPr/>
        </p:nvGrpSpPr>
        <p:grpSpPr>
          <a:xfrm>
            <a:off x="4283968" y="2816932"/>
            <a:ext cx="2376264" cy="830997"/>
            <a:chOff x="2627784" y="5085184"/>
            <a:chExt cx="2016224" cy="497259"/>
          </a:xfrm>
        </p:grpSpPr>
        <p:sp>
          <p:nvSpPr>
            <p:cNvPr id="7" name="TextBox 6"/>
            <p:cNvSpPr txBox="1"/>
            <p:nvPr/>
          </p:nvSpPr>
          <p:spPr>
            <a:xfrm>
              <a:off x="2627784" y="5085184"/>
              <a:ext cx="2016224" cy="497259"/>
            </a:xfrm>
            <a:prstGeom prst="rect">
              <a:avLst/>
            </a:prstGeom>
            <a:noFill/>
          </p:spPr>
          <p:txBody>
            <a:bodyPr wrap="square" rtlCol="0">
              <a:spAutoFit/>
            </a:bodyPr>
            <a:lstStyle/>
            <a:p>
              <a:r>
                <a:rPr lang="en-US" sz="2400" dirty="0"/>
                <a:t>(SYNR + 1</a:t>
              </a:r>
              <a:r>
                <a:rPr lang="en-US" sz="2400" dirty="0" smtClean="0"/>
                <a:t>)</a:t>
              </a:r>
            </a:p>
            <a:p>
              <a:r>
                <a:rPr lang="en-US" sz="2400" dirty="0"/>
                <a:t>(REFDV + 1</a:t>
              </a:r>
              <a:r>
                <a:rPr lang="en-US" sz="2400" dirty="0" smtClean="0"/>
                <a:t>)</a:t>
              </a:r>
              <a:endParaRPr lang="en-US" sz="2400" dirty="0"/>
            </a:p>
          </p:txBody>
        </p:sp>
        <p:cxnSp>
          <p:nvCxnSpPr>
            <p:cNvPr id="8" name="Straight Connector 7"/>
            <p:cNvCxnSpPr/>
            <p:nvPr/>
          </p:nvCxnSpPr>
          <p:spPr>
            <a:xfrm flipH="1">
              <a:off x="2699792" y="5343719"/>
              <a:ext cx="115212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395" y="3573016"/>
            <a:ext cx="6177085" cy="2170327"/>
          </a:xfrm>
          <a:prstGeom prst="rect">
            <a:avLst/>
          </a:prstGeom>
        </p:spPr>
      </p:pic>
      <p:pic>
        <p:nvPicPr>
          <p:cNvPr id="15" name="Picture 14"/>
          <p:cNvPicPr>
            <a:picLocks noChangeAspect="1"/>
          </p:cNvPicPr>
          <p:nvPr/>
        </p:nvPicPr>
        <p:blipFill>
          <a:blip r:embed="rId4"/>
          <a:stretch>
            <a:fillRect/>
          </a:stretch>
        </p:blipFill>
        <p:spPr>
          <a:xfrm>
            <a:off x="3129289" y="5743343"/>
            <a:ext cx="5835199" cy="1114657"/>
          </a:xfrm>
          <a:prstGeom prst="rect">
            <a:avLst/>
          </a:prstGeom>
          <a:solidFill>
            <a:srgbClr val="C8BABC"/>
          </a:solidFill>
        </p:spPr>
      </p:pic>
      <p:sp>
        <p:nvSpPr>
          <p:cNvPr id="16" name="Content Placeholder 2"/>
          <p:cNvSpPr txBox="1">
            <a:spLocks/>
          </p:cNvSpPr>
          <p:nvPr/>
        </p:nvSpPr>
        <p:spPr>
          <a:xfrm>
            <a:off x="-340147" y="4869160"/>
            <a:ext cx="3039939" cy="24269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spcBef>
                <a:spcPts val="0"/>
              </a:spcBef>
              <a:defRPr/>
            </a:pPr>
            <a:r>
              <a:rPr lang="en-US" sz="1800" b="1" dirty="0"/>
              <a:t>NOTE</a:t>
            </a:r>
            <a:r>
              <a:rPr lang="en-US" sz="1800" dirty="0"/>
              <a:t>: </a:t>
            </a:r>
            <a:r>
              <a:rPr lang="en-US" sz="1800" dirty="0" smtClean="0"/>
              <a:t>PLLCLK </a:t>
            </a:r>
            <a:r>
              <a:rPr lang="en-US" sz="1800" dirty="0"/>
              <a:t>must not exceed the maximum operating system </a:t>
            </a:r>
            <a:r>
              <a:rPr lang="en-US" sz="1800" dirty="0" smtClean="0"/>
              <a:t>frequency; maximum </a:t>
            </a:r>
            <a:r>
              <a:rPr lang="en-US" sz="1800" dirty="0"/>
              <a:t>bus frequency is 25 </a:t>
            </a:r>
            <a:r>
              <a:rPr lang="en-US" sz="1800" dirty="0" err="1"/>
              <a:t>MHz.</a:t>
            </a:r>
            <a:r>
              <a:rPr lang="en-US" sz="1800" dirty="0"/>
              <a:t> =&gt; maximum PLLCLK is 50 </a:t>
            </a:r>
            <a:r>
              <a:rPr lang="en-US" sz="1800" dirty="0" err="1"/>
              <a:t>MHz.</a:t>
            </a:r>
            <a:endParaRPr lang="en-US" sz="1800" dirty="0"/>
          </a:p>
          <a:p>
            <a:pPr>
              <a:spcBef>
                <a:spcPts val="0"/>
              </a:spcBef>
              <a:defRPr/>
            </a:pPr>
            <a:endParaRPr lang="en-US" sz="1800" dirty="0"/>
          </a:p>
        </p:txBody>
      </p:sp>
    </p:spTree>
    <p:extLst>
      <p:ext uri="{BB962C8B-B14F-4D97-AF65-F5344CB8AC3E}">
        <p14:creationId xmlns:p14="http://schemas.microsoft.com/office/powerpoint/2010/main" val="1079848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8" y="14043"/>
            <a:ext cx="8928992" cy="462629"/>
          </a:xfrm>
        </p:spPr>
        <p:txBody>
          <a:bodyPr>
            <a:normAutofit fontScale="90000"/>
          </a:bodyPr>
          <a:lstStyle/>
          <a:p>
            <a:r>
              <a:rPr lang="en-US" dirty="0" smtClean="0"/>
              <a:t>Phase Locked Loops</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656676287"/>
              </p:ext>
            </p:extLst>
          </p:nvPr>
        </p:nvGraphicFramePr>
        <p:xfrm>
          <a:off x="1331640" y="1052736"/>
          <a:ext cx="6059760" cy="5805264"/>
        </p:xfrm>
        <a:graphic>
          <a:graphicData uri="http://schemas.openxmlformats.org/presentationml/2006/ole">
            <mc:AlternateContent xmlns:mc="http://schemas.openxmlformats.org/markup-compatibility/2006">
              <mc:Choice xmlns:v="urn:schemas-microsoft-com:vml" Requires="v">
                <p:oleObj spid="_x0000_s1067" name="Visio" r:id="rId4" imgW="5533287" imgH="5393507" progId="Visio.Drawing.11">
                  <p:embed/>
                </p:oleObj>
              </mc:Choice>
              <mc:Fallback>
                <p:oleObj name="Visio" r:id="rId4" imgW="5533287" imgH="539350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052736"/>
                        <a:ext cx="6059760" cy="5805264"/>
                      </a:xfrm>
                      <a:prstGeom prst="rect">
                        <a:avLst/>
                      </a:prstGeom>
                      <a:noFill/>
                      <a:ln>
                        <a:noFill/>
                      </a:ln>
                      <a:effectLst/>
                    </p:spPr>
                  </p:pic>
                </p:oleObj>
              </mc:Fallback>
            </mc:AlternateContent>
          </a:graphicData>
        </a:graphic>
      </p:graphicFrame>
      <p:sp>
        <p:nvSpPr>
          <p:cNvPr id="5" name="Rectangle 4"/>
          <p:cNvSpPr/>
          <p:nvPr/>
        </p:nvSpPr>
        <p:spPr>
          <a:xfrm>
            <a:off x="179512" y="611396"/>
            <a:ext cx="8841538" cy="369332"/>
          </a:xfrm>
          <a:prstGeom prst="rect">
            <a:avLst/>
          </a:prstGeom>
        </p:spPr>
        <p:txBody>
          <a:bodyPr wrap="square">
            <a:spAutoFit/>
          </a:bodyPr>
          <a:lstStyle/>
          <a:p>
            <a:pPr>
              <a:spcBef>
                <a:spcPts val="0"/>
              </a:spcBef>
              <a:defRPr/>
            </a:pPr>
            <a:r>
              <a:rPr lang="en-US" dirty="0" smtClean="0"/>
              <a:t>Selection </a:t>
            </a:r>
            <a:r>
              <a:rPr lang="en-US" dirty="0"/>
              <a:t>of PLL for clock generation is controlled by the </a:t>
            </a:r>
            <a:r>
              <a:rPr lang="en-US" b="1" dirty="0"/>
              <a:t>CRGSEL</a:t>
            </a:r>
            <a:r>
              <a:rPr lang="en-US" dirty="0"/>
              <a:t> register.</a:t>
            </a:r>
          </a:p>
        </p:txBody>
      </p:sp>
      <p:sp>
        <p:nvSpPr>
          <p:cNvPr id="13" name="Oval 12"/>
          <p:cNvSpPr/>
          <p:nvPr/>
        </p:nvSpPr>
        <p:spPr>
          <a:xfrm>
            <a:off x="1619672" y="1700808"/>
            <a:ext cx="33843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600200"/>
            <a:ext cx="8928992" cy="5069160"/>
          </a:xfrm>
        </p:spPr>
        <p:txBody>
          <a:bodyPr>
            <a:normAutofit lnSpcReduction="10000"/>
          </a:bodyPr>
          <a:lstStyle/>
          <a:p>
            <a:r>
              <a:rPr lang="en-US" b="1" dirty="0"/>
              <a:t>What is an interrupt</a:t>
            </a:r>
            <a:r>
              <a:rPr lang="en-US" b="1" dirty="0" smtClean="0"/>
              <a:t>?</a:t>
            </a:r>
          </a:p>
          <a:p>
            <a:pPr lvl="1"/>
            <a:r>
              <a:rPr lang="en-US" dirty="0"/>
              <a:t>A special event that requires the CPU to stop normal program execution </a:t>
            </a:r>
            <a:r>
              <a:rPr lang="en-US" dirty="0" smtClean="0"/>
              <a:t>and perform </a:t>
            </a:r>
            <a:r>
              <a:rPr lang="en-US" dirty="0"/>
              <a:t>some service related to the </a:t>
            </a:r>
            <a:r>
              <a:rPr lang="en-US" dirty="0" smtClean="0"/>
              <a:t>event</a:t>
            </a:r>
          </a:p>
          <a:p>
            <a:pPr lvl="1"/>
            <a:r>
              <a:rPr lang="en-US" dirty="0"/>
              <a:t>Examples of interrupts include </a:t>
            </a:r>
            <a:endParaRPr lang="en-US" dirty="0" smtClean="0"/>
          </a:p>
          <a:p>
            <a:pPr lvl="2"/>
            <a:r>
              <a:rPr lang="en-US" dirty="0" smtClean="0"/>
              <a:t>I/O </a:t>
            </a:r>
            <a:r>
              <a:rPr lang="en-US" dirty="0"/>
              <a:t>completion, timer </a:t>
            </a:r>
            <a:r>
              <a:rPr lang="en-US" dirty="0" smtClean="0"/>
              <a:t>time-out; </a:t>
            </a:r>
          </a:p>
          <a:p>
            <a:pPr lvl="2"/>
            <a:r>
              <a:rPr lang="en-US" dirty="0" smtClean="0"/>
              <a:t>illegal </a:t>
            </a:r>
            <a:r>
              <a:rPr lang="en-US" dirty="0" err="1"/>
              <a:t>opcodes</a:t>
            </a:r>
            <a:r>
              <a:rPr lang="en-US" dirty="0"/>
              <a:t>, </a:t>
            </a:r>
            <a:r>
              <a:rPr lang="en-US" dirty="0" smtClean="0"/>
              <a:t>arithmetic </a:t>
            </a:r>
            <a:r>
              <a:rPr lang="en-US" dirty="0"/>
              <a:t>overflow, divide-by-0, </a:t>
            </a:r>
            <a:r>
              <a:rPr lang="en-US" dirty="0" smtClean="0"/>
              <a:t>underflow (</a:t>
            </a:r>
            <a:r>
              <a:rPr lang="en-US" i="1" dirty="0" smtClean="0"/>
              <a:t>software interrupts</a:t>
            </a:r>
            <a:r>
              <a:rPr lang="en-US" dirty="0" smtClean="0"/>
              <a:t>, also known as </a:t>
            </a:r>
            <a:r>
              <a:rPr lang="en-US" i="1" dirty="0" smtClean="0"/>
              <a:t>traps</a:t>
            </a:r>
            <a:r>
              <a:rPr lang="en-US" dirty="0" smtClean="0"/>
              <a:t>, </a:t>
            </a:r>
            <a:r>
              <a:rPr lang="en-US" i="1" dirty="0" smtClean="0"/>
              <a:t>exceptions</a:t>
            </a:r>
            <a:r>
              <a:rPr lang="en-US" dirty="0" smtClean="0"/>
              <a:t>)</a:t>
            </a:r>
          </a:p>
          <a:p>
            <a:r>
              <a:rPr lang="en-US" b="1" dirty="0"/>
              <a:t>Functions of Interrupts</a:t>
            </a:r>
          </a:p>
          <a:p>
            <a:pPr lvl="1"/>
            <a:r>
              <a:rPr lang="en-US" dirty="0"/>
              <a:t>Coordinating I/O activities and preventing CPU from being tied up</a:t>
            </a:r>
          </a:p>
          <a:p>
            <a:pPr lvl="1"/>
            <a:r>
              <a:rPr lang="en-US" dirty="0" smtClean="0"/>
              <a:t>Providing </a:t>
            </a:r>
            <a:r>
              <a:rPr lang="en-US" dirty="0"/>
              <a:t>a graceful way to exit from errors</a:t>
            </a:r>
          </a:p>
          <a:p>
            <a:pPr lvl="1"/>
            <a:r>
              <a:rPr lang="en-US" dirty="0" smtClean="0"/>
              <a:t>Reminding </a:t>
            </a:r>
            <a:r>
              <a:rPr lang="en-US" dirty="0"/>
              <a:t>the CPU to perform routine tasks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582068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8" y="14043"/>
            <a:ext cx="8928992" cy="462629"/>
          </a:xfrm>
        </p:spPr>
        <p:txBody>
          <a:bodyPr>
            <a:normAutofit fontScale="90000"/>
          </a:bodyPr>
          <a:lstStyle/>
          <a:p>
            <a:r>
              <a:rPr lang="en-US" dirty="0" smtClean="0"/>
              <a:t>Phase Locked Loops</a:t>
            </a:r>
            <a:endParaRPr lang="en-US" dirty="0"/>
          </a:p>
        </p:txBody>
      </p:sp>
      <p:sp>
        <p:nvSpPr>
          <p:cNvPr id="5" name="Rectangle 4"/>
          <p:cNvSpPr/>
          <p:nvPr/>
        </p:nvSpPr>
        <p:spPr>
          <a:xfrm>
            <a:off x="179512" y="611396"/>
            <a:ext cx="8841538" cy="369332"/>
          </a:xfrm>
          <a:prstGeom prst="rect">
            <a:avLst/>
          </a:prstGeom>
        </p:spPr>
        <p:txBody>
          <a:bodyPr wrap="square">
            <a:spAutoFit/>
          </a:bodyPr>
          <a:lstStyle/>
          <a:p>
            <a:pPr>
              <a:spcBef>
                <a:spcPts val="0"/>
              </a:spcBef>
              <a:defRPr/>
            </a:pPr>
            <a:r>
              <a:rPr lang="en-US" dirty="0" smtClean="0"/>
              <a:t>PLL is also </a:t>
            </a:r>
            <a:r>
              <a:rPr lang="en-US" dirty="0"/>
              <a:t>controlled by the </a:t>
            </a:r>
            <a:r>
              <a:rPr lang="en-US" b="1" dirty="0" smtClean="0"/>
              <a:t>PLLCTL </a:t>
            </a:r>
            <a:r>
              <a:rPr lang="en-US" dirty="0" smtClean="0"/>
              <a:t>register</a:t>
            </a:r>
            <a:r>
              <a:rPr lang="en-US" dirty="0"/>
              <a:t>.</a:t>
            </a:r>
          </a:p>
        </p:txBody>
      </p:sp>
      <p:graphicFrame>
        <p:nvGraphicFramePr>
          <p:cNvPr id="6" name="Object 5"/>
          <p:cNvGraphicFramePr>
            <a:graphicFrameLocks noChangeAspect="1"/>
          </p:cNvGraphicFramePr>
          <p:nvPr>
            <p:extLst>
              <p:ext uri="{D42A27DB-BD31-4B8C-83A1-F6EECF244321}">
                <p14:modId xmlns:p14="http://schemas.microsoft.com/office/powerpoint/2010/main" val="892848036"/>
              </p:ext>
            </p:extLst>
          </p:nvPr>
        </p:nvGraphicFramePr>
        <p:xfrm>
          <a:off x="1143000" y="1005359"/>
          <a:ext cx="6858000" cy="5447977"/>
        </p:xfrm>
        <a:graphic>
          <a:graphicData uri="http://schemas.openxmlformats.org/presentationml/2006/ole">
            <mc:AlternateContent xmlns:mc="http://schemas.openxmlformats.org/markup-compatibility/2006">
              <mc:Choice xmlns:v="urn:schemas-microsoft-com:vml" Requires="v">
                <p:oleObj spid="_x0000_s2087" name="Visio" r:id="rId4" imgW="5533287" imgH="4536403" progId="Visio.Drawing.11">
                  <p:embed/>
                </p:oleObj>
              </mc:Choice>
              <mc:Fallback>
                <p:oleObj name="Visio" r:id="rId4" imgW="5533287" imgH="453640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05359"/>
                        <a:ext cx="6858000" cy="5447977"/>
                      </a:xfrm>
                      <a:prstGeom prst="rect">
                        <a:avLst/>
                      </a:prstGeom>
                      <a:noFill/>
                      <a:ln>
                        <a:noFill/>
                      </a:ln>
                      <a:effectLst/>
                    </p:spPr>
                  </p:pic>
                </p:oleObj>
              </mc:Fallback>
            </mc:AlternateContent>
          </a:graphicData>
        </a:graphic>
      </p:graphicFrame>
      <p:sp>
        <p:nvSpPr>
          <p:cNvPr id="7" name="Oval 6"/>
          <p:cNvSpPr/>
          <p:nvPr/>
        </p:nvSpPr>
        <p:spPr>
          <a:xfrm>
            <a:off x="1547664" y="4149080"/>
            <a:ext cx="338437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7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8" y="14043"/>
            <a:ext cx="8928992" cy="462629"/>
          </a:xfrm>
        </p:spPr>
        <p:txBody>
          <a:bodyPr>
            <a:noAutofit/>
          </a:bodyPr>
          <a:lstStyle/>
          <a:p>
            <a:r>
              <a:rPr lang="en-US" sz="3600" dirty="0"/>
              <a:t>Phase Locked Loops: CRG and PLL </a:t>
            </a:r>
            <a:r>
              <a:rPr lang="en-US" sz="3600" dirty="0" smtClean="0"/>
              <a:t>status</a:t>
            </a:r>
            <a:endParaRPr lang="en-US" sz="3600" dirty="0"/>
          </a:p>
        </p:txBody>
      </p:sp>
      <p:pic>
        <p:nvPicPr>
          <p:cNvPr id="3" name="Picture 2"/>
          <p:cNvPicPr>
            <a:picLocks noChangeAspect="1"/>
          </p:cNvPicPr>
          <p:nvPr/>
        </p:nvPicPr>
        <p:blipFill>
          <a:blip r:embed="rId3"/>
          <a:stretch>
            <a:fillRect/>
          </a:stretch>
        </p:blipFill>
        <p:spPr>
          <a:xfrm>
            <a:off x="395536" y="548679"/>
            <a:ext cx="8515064" cy="6287215"/>
          </a:xfrm>
          <a:prstGeom prst="rect">
            <a:avLst/>
          </a:prstGeom>
        </p:spPr>
      </p:pic>
      <p:sp>
        <p:nvSpPr>
          <p:cNvPr id="7" name="Oval 6"/>
          <p:cNvSpPr/>
          <p:nvPr/>
        </p:nvSpPr>
        <p:spPr>
          <a:xfrm>
            <a:off x="1331640" y="5589240"/>
            <a:ext cx="727280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0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8" y="14043"/>
            <a:ext cx="8928992" cy="462629"/>
          </a:xfrm>
        </p:spPr>
        <p:txBody>
          <a:bodyPr>
            <a:noAutofit/>
          </a:bodyPr>
          <a:lstStyle/>
          <a:p>
            <a:r>
              <a:rPr lang="en-US" sz="3600" dirty="0"/>
              <a:t>Phase Locked Loops: CRG and PLL </a:t>
            </a:r>
            <a:r>
              <a:rPr lang="en-US" sz="3600" dirty="0" smtClean="0"/>
              <a:t>status</a:t>
            </a:r>
            <a:endParaRPr lang="en-US" sz="3600" dirty="0"/>
          </a:p>
        </p:txBody>
      </p:sp>
      <p:pic>
        <p:nvPicPr>
          <p:cNvPr id="4" name="Picture 3"/>
          <p:cNvPicPr>
            <a:picLocks noChangeAspect="1"/>
          </p:cNvPicPr>
          <p:nvPr/>
        </p:nvPicPr>
        <p:blipFill>
          <a:blip r:embed="rId3"/>
          <a:stretch>
            <a:fillRect/>
          </a:stretch>
        </p:blipFill>
        <p:spPr>
          <a:xfrm>
            <a:off x="395536" y="899798"/>
            <a:ext cx="8345493" cy="5193498"/>
          </a:xfrm>
          <a:prstGeom prst="rect">
            <a:avLst/>
          </a:prstGeom>
        </p:spPr>
      </p:pic>
    </p:spTree>
    <p:extLst>
      <p:ext uri="{BB962C8B-B14F-4D97-AF65-F5344CB8AC3E}">
        <p14:creationId xmlns:p14="http://schemas.microsoft.com/office/powerpoint/2010/main" val="2208361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536104"/>
          </a:xfrm>
        </p:spPr>
        <p:txBody>
          <a:bodyPr>
            <a:normAutofit fontScale="90000"/>
          </a:bodyPr>
          <a:lstStyle/>
          <a:p>
            <a:r>
              <a:rPr lang="en-US" dirty="0"/>
              <a:t>Phase Locked Loops</a:t>
            </a:r>
          </a:p>
        </p:txBody>
      </p:sp>
      <p:sp>
        <p:nvSpPr>
          <p:cNvPr id="3" name="Content Placeholder 2"/>
          <p:cNvSpPr>
            <a:spLocks noGrp="1"/>
          </p:cNvSpPr>
          <p:nvPr>
            <p:ph sz="quarter" idx="1"/>
          </p:nvPr>
        </p:nvSpPr>
        <p:spPr>
          <a:xfrm>
            <a:off x="179512" y="548680"/>
            <a:ext cx="8928992" cy="6088632"/>
          </a:xfrm>
        </p:spPr>
        <p:txBody>
          <a:bodyPr>
            <a:noAutofit/>
          </a:bodyPr>
          <a:lstStyle/>
          <a:p>
            <a:pPr>
              <a:spcBef>
                <a:spcPts val="0"/>
              </a:spcBef>
              <a:defRPr/>
            </a:pPr>
            <a:r>
              <a:rPr lang="en-US" sz="2000" b="1" dirty="0" smtClean="0"/>
              <a:t>Example 2: </a:t>
            </a:r>
            <a:r>
              <a:rPr lang="en-US" sz="2000" dirty="0"/>
              <a:t>There is a system that derives its bus clock (E-clock) from the PLL circuit and an external clock of 8 MHz is selected. The desired bus clock is 24 </a:t>
            </a:r>
            <a:r>
              <a:rPr lang="en-US" sz="2000" dirty="0" err="1"/>
              <a:t>MHz.</a:t>
            </a:r>
            <a:r>
              <a:rPr lang="en-US" sz="2000" dirty="0"/>
              <a:t> Write an assembly routine and a C function to perform the configuration.</a:t>
            </a:r>
          </a:p>
          <a:p>
            <a:pPr>
              <a:spcBef>
                <a:spcPts val="0"/>
              </a:spcBef>
              <a:defRPr/>
            </a:pPr>
            <a:r>
              <a:rPr lang="en-US" sz="2000" b="1" dirty="0" smtClean="0"/>
              <a:t>Solution</a:t>
            </a:r>
            <a:r>
              <a:rPr lang="en-US" sz="2000" b="1" dirty="0"/>
              <a:t>: </a:t>
            </a:r>
            <a:endParaRPr lang="en-US" sz="2000" b="1" dirty="0" smtClean="0"/>
          </a:p>
          <a:p>
            <a:pPr marL="0" indent="0">
              <a:spcBef>
                <a:spcPts val="0"/>
              </a:spcBef>
              <a:buNone/>
              <a:defRPr/>
            </a:pPr>
            <a:r>
              <a:rPr lang="en-US" sz="2000" b="1" dirty="0" smtClean="0"/>
              <a:t>	- Since the E-clock frequency is higher than the external clock’s, we need 		to use the PLL circuit</a:t>
            </a:r>
            <a:endParaRPr lang="en-US" sz="2000" b="1" dirty="0"/>
          </a:p>
          <a:p>
            <a:pPr marL="0" indent="0">
              <a:spcBef>
                <a:spcPts val="0"/>
              </a:spcBef>
              <a:buNone/>
              <a:defRPr/>
            </a:pPr>
            <a:r>
              <a:rPr lang="en-US" sz="2400" dirty="0"/>
              <a:t>	</a:t>
            </a:r>
            <a:r>
              <a:rPr lang="en-US" sz="2400" dirty="0" smtClean="0"/>
              <a:t>- </a:t>
            </a:r>
            <a:r>
              <a:rPr lang="en-US" sz="1800" dirty="0" smtClean="0"/>
              <a:t>The </a:t>
            </a:r>
            <a:r>
              <a:rPr lang="en-US" sz="1800" dirty="0"/>
              <a:t>SYSCLK frequency is 48 MHz </a:t>
            </a:r>
            <a:endParaRPr lang="en-US" sz="1800" dirty="0" smtClean="0"/>
          </a:p>
          <a:p>
            <a:pPr marL="0" indent="0">
              <a:spcBef>
                <a:spcPts val="0"/>
              </a:spcBef>
              <a:buNone/>
              <a:defRPr/>
            </a:pPr>
            <a:r>
              <a:rPr lang="en-US" sz="1800" dirty="0" smtClean="0"/>
              <a:t>	- The </a:t>
            </a:r>
            <a:r>
              <a:rPr lang="en-US" sz="1800" dirty="0"/>
              <a:t>frequency of OSCCLK is 8 MHz </a:t>
            </a:r>
            <a:endParaRPr lang="en-US" sz="1800" dirty="0" smtClean="0"/>
          </a:p>
          <a:p>
            <a:pPr lvl="3">
              <a:spcBef>
                <a:spcPts val="0"/>
              </a:spcBef>
              <a:buFont typeface="Wingdings" panose="05000000000000000000" pitchFamily="2" charset="2"/>
              <a:buChar char="Ø"/>
              <a:defRPr/>
            </a:pPr>
            <a:r>
              <a:rPr lang="en-US" sz="1600" dirty="0" smtClean="0">
                <a:solidFill>
                  <a:srgbClr val="FF0000"/>
                </a:solidFill>
              </a:rPr>
              <a:t>The XCLKS pin </a:t>
            </a:r>
            <a:r>
              <a:rPr lang="en-US" sz="1600" dirty="0">
                <a:solidFill>
                  <a:srgbClr val="FF0000"/>
                </a:solidFill>
              </a:rPr>
              <a:t>must be grounded to select oscillator as clock </a:t>
            </a:r>
            <a:r>
              <a:rPr lang="en-US" sz="1600" dirty="0" smtClean="0">
                <a:solidFill>
                  <a:srgbClr val="FF0000"/>
                </a:solidFill>
              </a:rPr>
              <a:t>source</a:t>
            </a:r>
            <a:r>
              <a:rPr lang="en-US" sz="1600" dirty="0">
                <a:solidFill>
                  <a:srgbClr val="FF0000"/>
                </a:solidFill>
              </a:rPr>
              <a:t>!</a:t>
            </a:r>
          </a:p>
          <a:p>
            <a:pPr marL="0" indent="0">
              <a:spcBef>
                <a:spcPts val="0"/>
              </a:spcBef>
              <a:buNone/>
              <a:defRPr/>
            </a:pPr>
            <a:r>
              <a:rPr lang="en-US" sz="1800" dirty="0"/>
              <a:t>	</a:t>
            </a:r>
            <a:endParaRPr lang="en-US" sz="1800" dirty="0" smtClean="0"/>
          </a:p>
          <a:p>
            <a:pPr marL="0" indent="0">
              <a:spcBef>
                <a:spcPts val="0"/>
              </a:spcBef>
              <a:buNone/>
              <a:defRPr/>
            </a:pPr>
            <a:r>
              <a:rPr lang="en-US" sz="1800" dirty="0"/>
              <a:t>	</a:t>
            </a:r>
            <a:r>
              <a:rPr lang="en-US" sz="1800" dirty="0" smtClean="0"/>
              <a:t>48 </a:t>
            </a:r>
            <a:r>
              <a:rPr lang="en-US" sz="1800" dirty="0"/>
              <a:t>MHz = 2 </a:t>
            </a:r>
            <a:r>
              <a:rPr lang="en-US" sz="1800" dirty="0" smtClean="0"/>
              <a:t>X </a:t>
            </a:r>
            <a:r>
              <a:rPr lang="en-US" sz="1800" dirty="0"/>
              <a:t>8 MHz </a:t>
            </a:r>
            <a:r>
              <a:rPr lang="en-US" sz="1800" dirty="0" smtClean="0"/>
              <a:t>X </a:t>
            </a:r>
            <a:r>
              <a:rPr lang="en-US" sz="1800" dirty="0"/>
              <a:t>[SYNR + 1] /[REFDV + 1] </a:t>
            </a:r>
          </a:p>
          <a:p>
            <a:pPr marL="0" indent="0">
              <a:spcBef>
                <a:spcPts val="0"/>
              </a:spcBef>
              <a:buNone/>
              <a:defRPr/>
            </a:pPr>
            <a:endParaRPr lang="en-US" sz="1800" dirty="0"/>
          </a:p>
          <a:p>
            <a:pPr marL="0" indent="0">
              <a:spcBef>
                <a:spcPts val="0"/>
              </a:spcBef>
              <a:buNone/>
              <a:defRPr/>
            </a:pPr>
            <a:r>
              <a:rPr lang="en-US" sz="1800" b="1" dirty="0"/>
              <a:t>One solution is to set SYNR and REFDV to 2 and 0, respectively.</a:t>
            </a:r>
          </a:p>
          <a:p>
            <a:pPr marL="0" indent="0">
              <a:spcBef>
                <a:spcPts val="0"/>
              </a:spcBef>
              <a:buNone/>
              <a:defRPr/>
            </a:pPr>
            <a:endParaRPr lang="en-US" sz="1800" dirty="0" smtClean="0"/>
          </a:p>
          <a:p>
            <a:pPr marL="0" indent="0">
              <a:spcBef>
                <a:spcPts val="0"/>
              </a:spcBef>
              <a:buNone/>
              <a:defRPr/>
            </a:pPr>
            <a:r>
              <a:rPr lang="en-US" sz="1800" dirty="0" smtClean="0"/>
              <a:t>SetClk8</a:t>
            </a:r>
            <a:r>
              <a:rPr lang="en-US" sz="1800" dirty="0"/>
              <a:t>	</a:t>
            </a:r>
            <a:r>
              <a:rPr lang="en-US" sz="1800" dirty="0" err="1"/>
              <a:t>movb</a:t>
            </a:r>
            <a:r>
              <a:rPr lang="en-US" sz="1800" dirty="0"/>
              <a:t>	#</a:t>
            </a:r>
            <a:r>
              <a:rPr lang="en-US" sz="1800" dirty="0" smtClean="0"/>
              <a:t>02,SYNR	; set SYNR to 2</a:t>
            </a:r>
            <a:endParaRPr lang="en-US" sz="1800" dirty="0"/>
          </a:p>
          <a:p>
            <a:pPr marL="0" indent="0">
              <a:spcBef>
                <a:spcPts val="0"/>
              </a:spcBef>
              <a:buNone/>
              <a:defRPr/>
            </a:pPr>
            <a:r>
              <a:rPr lang="en-US" sz="1800" dirty="0"/>
              <a:t>	</a:t>
            </a:r>
            <a:r>
              <a:rPr lang="en-US" sz="1800" dirty="0" err="1"/>
              <a:t>movb</a:t>
            </a:r>
            <a:r>
              <a:rPr lang="en-US" sz="1800" dirty="0"/>
              <a:t>	#</a:t>
            </a:r>
            <a:r>
              <a:rPr lang="en-US" sz="1800" dirty="0" smtClean="0"/>
              <a:t>0,REFDV	; set REFDV to 0</a:t>
            </a:r>
            <a:endParaRPr lang="en-US" sz="1800" dirty="0"/>
          </a:p>
          <a:p>
            <a:pPr marL="0" indent="0">
              <a:spcBef>
                <a:spcPts val="0"/>
              </a:spcBef>
              <a:buNone/>
              <a:defRPr/>
            </a:pPr>
            <a:r>
              <a:rPr lang="en-US" sz="1800" dirty="0"/>
              <a:t>	</a:t>
            </a:r>
            <a:r>
              <a:rPr lang="en-US" sz="1800" dirty="0" err="1"/>
              <a:t>movb</a:t>
            </a:r>
            <a:r>
              <a:rPr lang="en-US" sz="1800" dirty="0"/>
              <a:t>	#$80,CLKSEL	; </a:t>
            </a:r>
            <a:r>
              <a:rPr lang="en-US" sz="1800" dirty="0" smtClean="0"/>
              <a:t>enable </a:t>
            </a:r>
            <a:r>
              <a:rPr lang="en-US" sz="1800" dirty="0"/>
              <a:t>PLL, keep SYSCLK running in wait mode,</a:t>
            </a:r>
          </a:p>
          <a:p>
            <a:pPr marL="0" indent="0">
              <a:spcBef>
                <a:spcPts val="0"/>
              </a:spcBef>
              <a:buNone/>
              <a:defRPr/>
            </a:pPr>
            <a:r>
              <a:rPr lang="en-US" sz="1800" dirty="0" smtClean="0"/>
              <a:t>				; </a:t>
            </a:r>
            <a:r>
              <a:rPr lang="en-US" sz="1800" dirty="0"/>
              <a:t>keep RTI, COP, PLL &amp; core running in wait mode</a:t>
            </a:r>
          </a:p>
          <a:p>
            <a:pPr marL="0" indent="0">
              <a:spcBef>
                <a:spcPts val="0"/>
              </a:spcBef>
              <a:buNone/>
              <a:defRPr/>
            </a:pPr>
            <a:r>
              <a:rPr lang="en-US" sz="1800" dirty="0"/>
              <a:t>	</a:t>
            </a:r>
            <a:r>
              <a:rPr lang="en-US" sz="1800" dirty="0" err="1"/>
              <a:t>movb</a:t>
            </a:r>
            <a:r>
              <a:rPr lang="en-US" sz="1800" dirty="0"/>
              <a:t>	#$60,PLLCTL	; disable clock monitor, enable PLL, set automatic</a:t>
            </a:r>
          </a:p>
          <a:p>
            <a:pPr marL="0" indent="0">
              <a:spcBef>
                <a:spcPts val="0"/>
              </a:spcBef>
              <a:buNone/>
              <a:defRPr/>
            </a:pPr>
            <a:r>
              <a:rPr lang="en-US" sz="1800" dirty="0" smtClean="0"/>
              <a:t>				; </a:t>
            </a:r>
            <a:r>
              <a:rPr lang="en-US" sz="1800" dirty="0"/>
              <a:t>bandwidth control, disable RTI &amp; COP in pseudo stop</a:t>
            </a:r>
          </a:p>
          <a:p>
            <a:pPr marL="0" indent="0">
              <a:spcBef>
                <a:spcPts val="0"/>
              </a:spcBef>
              <a:buNone/>
              <a:defRPr/>
            </a:pPr>
            <a:r>
              <a:rPr lang="en-US" sz="1800" dirty="0"/>
              <a:t>	</a:t>
            </a:r>
            <a:r>
              <a:rPr lang="en-US" sz="1800" dirty="0" err="1"/>
              <a:t>brclr</a:t>
            </a:r>
            <a:r>
              <a:rPr lang="en-US" sz="1800" dirty="0"/>
              <a:t>	CRGFLG,LOCK,*	; wait until PLL locks into the target frequency</a:t>
            </a:r>
          </a:p>
          <a:p>
            <a:pPr marL="0" indent="0">
              <a:spcBef>
                <a:spcPts val="0"/>
              </a:spcBef>
              <a:buNone/>
              <a:defRPr/>
            </a:pPr>
            <a:r>
              <a:rPr lang="en-US" sz="1800" dirty="0"/>
              <a:t>	</a:t>
            </a:r>
            <a:r>
              <a:rPr lang="en-US" sz="1800" dirty="0" err="1" smtClean="0"/>
              <a:t>rts</a:t>
            </a:r>
            <a:endParaRPr lang="en-US" sz="1800" dirty="0"/>
          </a:p>
        </p:txBody>
      </p:sp>
    </p:spTree>
    <p:extLst>
      <p:ext uri="{BB962C8B-B14F-4D97-AF65-F5344CB8AC3E}">
        <p14:creationId xmlns:p14="http://schemas.microsoft.com/office/powerpoint/2010/main" val="1886090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536104"/>
          </a:xfrm>
        </p:spPr>
        <p:txBody>
          <a:bodyPr>
            <a:normAutofit fontScale="90000"/>
          </a:bodyPr>
          <a:lstStyle/>
          <a:p>
            <a:r>
              <a:rPr lang="en-US" dirty="0"/>
              <a:t>Phase Locked Loops</a:t>
            </a:r>
          </a:p>
        </p:txBody>
      </p:sp>
      <p:sp>
        <p:nvSpPr>
          <p:cNvPr id="3" name="Content Placeholder 2"/>
          <p:cNvSpPr>
            <a:spLocks noGrp="1"/>
          </p:cNvSpPr>
          <p:nvPr>
            <p:ph sz="quarter" idx="1"/>
          </p:nvPr>
        </p:nvSpPr>
        <p:spPr>
          <a:xfrm>
            <a:off x="179512" y="548680"/>
            <a:ext cx="8928992" cy="6088632"/>
          </a:xfrm>
        </p:spPr>
        <p:txBody>
          <a:bodyPr>
            <a:noAutofit/>
          </a:bodyPr>
          <a:lstStyle/>
          <a:p>
            <a:pPr>
              <a:spcBef>
                <a:spcPts val="0"/>
              </a:spcBef>
              <a:defRPr/>
            </a:pPr>
            <a:r>
              <a:rPr lang="en-US" sz="2000" b="1" dirty="0"/>
              <a:t>Example </a:t>
            </a:r>
            <a:r>
              <a:rPr lang="en-US" sz="2000" b="1" dirty="0" smtClean="0"/>
              <a:t>2 (</a:t>
            </a:r>
            <a:r>
              <a:rPr lang="en-US" sz="2000" b="1" dirty="0" err="1" smtClean="0"/>
              <a:t>cntd</a:t>
            </a:r>
            <a:r>
              <a:rPr lang="en-US" sz="2000" b="1" dirty="0" smtClean="0"/>
              <a:t>.): </a:t>
            </a:r>
            <a:r>
              <a:rPr lang="en-US" sz="2000" dirty="0"/>
              <a:t>There is a system that derives its bus </a:t>
            </a:r>
            <a:r>
              <a:rPr lang="en-US" sz="2000" dirty="0" smtClean="0"/>
              <a:t>clock (E-clock) </a:t>
            </a:r>
            <a:r>
              <a:rPr lang="en-US" sz="2000" dirty="0"/>
              <a:t>from the PLL circuit and </a:t>
            </a:r>
            <a:r>
              <a:rPr lang="en-US" sz="2000" dirty="0" smtClean="0"/>
              <a:t>an external clock </a:t>
            </a:r>
            <a:r>
              <a:rPr lang="en-US" sz="2000" dirty="0"/>
              <a:t>of 8 MHz is selected. The desired bus clock is 24 </a:t>
            </a:r>
            <a:r>
              <a:rPr lang="en-US" sz="2000" dirty="0" err="1"/>
              <a:t>MHz.</a:t>
            </a:r>
            <a:r>
              <a:rPr lang="en-US" sz="2000" dirty="0"/>
              <a:t> Write an assembly </a:t>
            </a:r>
            <a:r>
              <a:rPr lang="en-US" sz="2000" dirty="0" smtClean="0"/>
              <a:t>routine </a:t>
            </a:r>
            <a:r>
              <a:rPr lang="en-US" sz="2000" dirty="0"/>
              <a:t>and a C function to perform the configuration.</a:t>
            </a:r>
          </a:p>
          <a:p>
            <a:pPr>
              <a:spcBef>
                <a:spcPts val="0"/>
              </a:spcBef>
              <a:defRPr/>
            </a:pPr>
            <a:r>
              <a:rPr lang="en-US" sz="2000" b="1" dirty="0"/>
              <a:t>Solution: </a:t>
            </a:r>
            <a:endParaRPr lang="en-US" sz="2000" b="1" dirty="0" smtClean="0"/>
          </a:p>
          <a:p>
            <a:pPr marL="0" indent="0">
              <a:spcBef>
                <a:spcPts val="0"/>
              </a:spcBef>
              <a:buNone/>
              <a:defRPr/>
            </a:pPr>
            <a:r>
              <a:rPr lang="en-US" sz="2000" b="1" dirty="0" smtClean="0"/>
              <a:t>	- Since </a:t>
            </a:r>
            <a:r>
              <a:rPr lang="en-US" sz="2000" b="1" dirty="0"/>
              <a:t>the E-clock frequency is higher than the external clock’s, we need 		to use the PLL </a:t>
            </a:r>
            <a:r>
              <a:rPr lang="en-US" sz="2000" b="1" dirty="0" smtClean="0"/>
              <a:t>circuit</a:t>
            </a:r>
            <a:endParaRPr lang="en-US" sz="2000" b="1" dirty="0"/>
          </a:p>
          <a:p>
            <a:pPr marL="0" indent="0">
              <a:spcBef>
                <a:spcPts val="0"/>
              </a:spcBef>
              <a:buNone/>
              <a:defRPr/>
            </a:pPr>
            <a:r>
              <a:rPr lang="en-US" sz="2400" dirty="0"/>
              <a:t>	</a:t>
            </a:r>
            <a:r>
              <a:rPr lang="en-US" sz="2400" dirty="0" smtClean="0"/>
              <a:t>- </a:t>
            </a:r>
            <a:r>
              <a:rPr lang="en-US" sz="1800" dirty="0" smtClean="0"/>
              <a:t>The </a:t>
            </a:r>
            <a:r>
              <a:rPr lang="en-US" sz="1800" dirty="0"/>
              <a:t>SYSCLK frequency is 48 MHz </a:t>
            </a:r>
            <a:endParaRPr lang="en-US" sz="1800" dirty="0" smtClean="0"/>
          </a:p>
          <a:p>
            <a:pPr marL="0" indent="0">
              <a:spcBef>
                <a:spcPts val="0"/>
              </a:spcBef>
              <a:buNone/>
              <a:defRPr/>
            </a:pPr>
            <a:r>
              <a:rPr lang="en-US" sz="1800" dirty="0" smtClean="0"/>
              <a:t>	- The </a:t>
            </a:r>
            <a:r>
              <a:rPr lang="en-US" sz="1800" dirty="0"/>
              <a:t>frequency of OSCCLK is 8 MHz </a:t>
            </a:r>
            <a:endParaRPr lang="en-US" sz="1800" dirty="0" smtClean="0"/>
          </a:p>
          <a:p>
            <a:pPr lvl="3">
              <a:spcBef>
                <a:spcPts val="0"/>
              </a:spcBef>
              <a:buFont typeface="Wingdings" panose="05000000000000000000" pitchFamily="2" charset="2"/>
              <a:buChar char="Ø"/>
              <a:defRPr/>
            </a:pPr>
            <a:r>
              <a:rPr lang="en-US" sz="1600" dirty="0" smtClean="0">
                <a:solidFill>
                  <a:srgbClr val="FF0000"/>
                </a:solidFill>
              </a:rPr>
              <a:t>The XCLKS pin </a:t>
            </a:r>
            <a:r>
              <a:rPr lang="en-US" sz="1600" dirty="0">
                <a:solidFill>
                  <a:srgbClr val="FF0000"/>
                </a:solidFill>
              </a:rPr>
              <a:t>must be grounded to select oscillator as clock </a:t>
            </a:r>
            <a:r>
              <a:rPr lang="en-US" sz="1600" dirty="0" smtClean="0">
                <a:solidFill>
                  <a:srgbClr val="FF0000"/>
                </a:solidFill>
              </a:rPr>
              <a:t>source</a:t>
            </a:r>
            <a:r>
              <a:rPr lang="en-US" sz="1600" dirty="0">
                <a:solidFill>
                  <a:srgbClr val="FF0000"/>
                </a:solidFill>
              </a:rPr>
              <a:t>!</a:t>
            </a:r>
          </a:p>
          <a:p>
            <a:pPr marL="0" indent="0">
              <a:spcBef>
                <a:spcPts val="0"/>
              </a:spcBef>
              <a:buNone/>
              <a:defRPr/>
            </a:pPr>
            <a:r>
              <a:rPr lang="en-US" sz="1800" dirty="0"/>
              <a:t>	</a:t>
            </a:r>
            <a:endParaRPr lang="en-US" sz="1800" dirty="0" smtClean="0"/>
          </a:p>
          <a:p>
            <a:pPr marL="0" indent="0">
              <a:spcBef>
                <a:spcPts val="0"/>
              </a:spcBef>
              <a:buNone/>
              <a:defRPr/>
            </a:pPr>
            <a:r>
              <a:rPr lang="en-US" sz="1800" dirty="0"/>
              <a:t>	</a:t>
            </a:r>
            <a:r>
              <a:rPr lang="en-US" sz="1800" dirty="0" smtClean="0"/>
              <a:t>48 </a:t>
            </a:r>
            <a:r>
              <a:rPr lang="en-US" sz="1800" dirty="0"/>
              <a:t>MHz = 2 </a:t>
            </a:r>
            <a:r>
              <a:rPr lang="en-US" sz="1800" dirty="0" smtClean="0"/>
              <a:t>X </a:t>
            </a:r>
            <a:r>
              <a:rPr lang="en-US" sz="1800" dirty="0"/>
              <a:t>8 MHz </a:t>
            </a:r>
            <a:r>
              <a:rPr lang="en-US" sz="1800" dirty="0" smtClean="0"/>
              <a:t>X </a:t>
            </a:r>
            <a:r>
              <a:rPr lang="en-US" sz="1800" dirty="0"/>
              <a:t>[SYNR + 1] /[REFDV + 1] </a:t>
            </a:r>
          </a:p>
          <a:p>
            <a:pPr marL="0" indent="0">
              <a:spcBef>
                <a:spcPts val="0"/>
              </a:spcBef>
              <a:buNone/>
              <a:defRPr/>
            </a:pPr>
            <a:endParaRPr lang="en-US" sz="1800" dirty="0"/>
          </a:p>
          <a:p>
            <a:pPr marL="0" indent="0">
              <a:spcBef>
                <a:spcPts val="0"/>
              </a:spcBef>
              <a:buNone/>
              <a:defRPr/>
            </a:pPr>
            <a:r>
              <a:rPr lang="en-US" sz="1800" b="1" dirty="0"/>
              <a:t>One solution is to set SYNR and REFDV to 2 and 0, respectively.</a:t>
            </a:r>
          </a:p>
          <a:p>
            <a:pPr marL="0" indent="0">
              <a:spcBef>
                <a:spcPts val="0"/>
              </a:spcBef>
              <a:buNone/>
              <a:defRPr/>
            </a:pPr>
            <a:endParaRPr lang="en-US" sz="1800" dirty="0" smtClean="0"/>
          </a:p>
          <a:p>
            <a:pPr marL="0" indent="0">
              <a:spcBef>
                <a:spcPts val="0"/>
              </a:spcBef>
              <a:buNone/>
              <a:defRPr/>
            </a:pPr>
            <a:r>
              <a:rPr lang="en-US" sz="1800" dirty="0"/>
              <a:t>void SetClk8(void)</a:t>
            </a:r>
          </a:p>
          <a:p>
            <a:pPr marL="0" indent="0">
              <a:spcBef>
                <a:spcPts val="0"/>
              </a:spcBef>
              <a:buNone/>
              <a:defRPr/>
            </a:pPr>
            <a:r>
              <a:rPr lang="en-US" sz="1800" dirty="0"/>
              <a:t>{</a:t>
            </a:r>
          </a:p>
          <a:p>
            <a:pPr marL="0" indent="0">
              <a:spcBef>
                <a:spcPts val="0"/>
              </a:spcBef>
              <a:buNone/>
              <a:defRPr/>
            </a:pPr>
            <a:r>
              <a:rPr lang="en-US" sz="1800" dirty="0"/>
              <a:t>    SYNR	= 0x02;	// use PLL and 8-MHz crystal to generate 24-MHz E clock</a:t>
            </a:r>
          </a:p>
          <a:p>
            <a:pPr marL="0" indent="0">
              <a:spcBef>
                <a:spcPts val="0"/>
              </a:spcBef>
              <a:buNone/>
              <a:defRPr/>
            </a:pPr>
            <a:r>
              <a:rPr lang="en-US" sz="1800" dirty="0"/>
              <a:t>    </a:t>
            </a:r>
            <a:r>
              <a:rPr lang="en-US" sz="1800" dirty="0" smtClean="0"/>
              <a:t>REFDV = </a:t>
            </a:r>
            <a:r>
              <a:rPr lang="en-US" sz="1800" dirty="0"/>
              <a:t>0;	//	“</a:t>
            </a:r>
          </a:p>
          <a:p>
            <a:pPr marL="0" indent="0">
              <a:spcBef>
                <a:spcPts val="0"/>
              </a:spcBef>
              <a:buNone/>
              <a:defRPr/>
            </a:pPr>
            <a:r>
              <a:rPr lang="en-US" sz="1800" dirty="0"/>
              <a:t>    </a:t>
            </a:r>
            <a:r>
              <a:rPr lang="en-US" sz="1800" dirty="0" smtClean="0"/>
              <a:t>CLKSEL = 0x80; //enable PLL, keep SYSCLK running in wait mode</a:t>
            </a:r>
          </a:p>
          <a:p>
            <a:pPr marL="0" indent="0">
              <a:spcBef>
                <a:spcPts val="0"/>
              </a:spcBef>
              <a:buNone/>
              <a:defRPr/>
            </a:pPr>
            <a:r>
              <a:rPr lang="en-US" sz="1800" dirty="0" smtClean="0"/>
              <a:t>    PLLCTL = </a:t>
            </a:r>
            <a:r>
              <a:rPr lang="en-US" sz="1800" dirty="0"/>
              <a:t>0x60;	// enable </a:t>
            </a:r>
            <a:r>
              <a:rPr lang="en-US" sz="1800" dirty="0" smtClean="0"/>
              <a:t>PLL, set automatic bandwidth control</a:t>
            </a:r>
            <a:endParaRPr lang="en-US" sz="1800" dirty="0"/>
          </a:p>
          <a:p>
            <a:pPr marL="0" indent="0">
              <a:spcBef>
                <a:spcPts val="0"/>
              </a:spcBef>
              <a:buNone/>
              <a:defRPr/>
            </a:pPr>
            <a:r>
              <a:rPr lang="en-US" sz="1800" dirty="0"/>
              <a:t>    while(!(CRGFLG &amp; 0x08); // wait until PLL locks into the target frequency</a:t>
            </a:r>
          </a:p>
          <a:p>
            <a:pPr marL="0" indent="0">
              <a:spcBef>
                <a:spcPts val="0"/>
              </a:spcBef>
              <a:buNone/>
              <a:defRPr/>
            </a:pPr>
            <a:r>
              <a:rPr lang="en-US" sz="1800" dirty="0" smtClean="0"/>
              <a:t>}</a:t>
            </a:r>
            <a:endParaRPr lang="en-US" sz="1800" dirty="0"/>
          </a:p>
        </p:txBody>
      </p:sp>
    </p:spTree>
    <p:extLst>
      <p:ext uri="{BB962C8B-B14F-4D97-AF65-F5344CB8AC3E}">
        <p14:creationId xmlns:p14="http://schemas.microsoft.com/office/powerpoint/2010/main" val="1603873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536104"/>
          </a:xfrm>
        </p:spPr>
        <p:txBody>
          <a:bodyPr>
            <a:normAutofit fontScale="90000"/>
          </a:bodyPr>
          <a:lstStyle/>
          <a:p>
            <a:r>
              <a:rPr lang="en-US" dirty="0"/>
              <a:t>Phase Locked Loops</a:t>
            </a:r>
          </a:p>
        </p:txBody>
      </p:sp>
      <p:sp>
        <p:nvSpPr>
          <p:cNvPr id="3" name="Content Placeholder 2"/>
          <p:cNvSpPr>
            <a:spLocks noGrp="1"/>
          </p:cNvSpPr>
          <p:nvPr>
            <p:ph sz="quarter" idx="1"/>
          </p:nvPr>
        </p:nvSpPr>
        <p:spPr>
          <a:xfrm>
            <a:off x="179512" y="548680"/>
            <a:ext cx="8928992" cy="6088632"/>
          </a:xfrm>
        </p:spPr>
        <p:txBody>
          <a:bodyPr>
            <a:noAutofit/>
          </a:bodyPr>
          <a:lstStyle/>
          <a:p>
            <a:pPr>
              <a:spcBef>
                <a:spcPts val="0"/>
              </a:spcBef>
              <a:defRPr/>
            </a:pPr>
            <a:r>
              <a:rPr lang="en-US" sz="2000" b="1" dirty="0" smtClean="0"/>
              <a:t>Example 3: </a:t>
            </a:r>
            <a:r>
              <a:rPr lang="en-US" sz="2000" dirty="0"/>
              <a:t>There is a system that uses a 4 MHz crystal oscillator </a:t>
            </a:r>
            <a:r>
              <a:rPr lang="en-US" sz="2000" dirty="0" smtClean="0"/>
              <a:t>to derive </a:t>
            </a:r>
            <a:r>
              <a:rPr lang="en-US" sz="2000" dirty="0"/>
              <a:t>a 24 MHz bus </a:t>
            </a:r>
            <a:r>
              <a:rPr lang="en-US" sz="2000" dirty="0" smtClean="0"/>
              <a:t>clock (E-clock). </a:t>
            </a:r>
            <a:r>
              <a:rPr lang="en-US" sz="2000" dirty="0"/>
              <a:t>Write an instruction sequence to perform </a:t>
            </a:r>
            <a:r>
              <a:rPr lang="en-US" sz="2000" dirty="0" smtClean="0"/>
              <a:t>the required </a:t>
            </a:r>
            <a:r>
              <a:rPr lang="en-US" sz="2000" dirty="0"/>
              <a:t>configuration</a:t>
            </a:r>
            <a:r>
              <a:rPr lang="en-US" sz="2000" dirty="0" smtClean="0"/>
              <a:t>.</a:t>
            </a:r>
          </a:p>
          <a:p>
            <a:pPr>
              <a:spcBef>
                <a:spcPts val="0"/>
              </a:spcBef>
              <a:defRPr/>
            </a:pPr>
            <a:endParaRPr lang="en-US" sz="2000" b="1" dirty="0" smtClean="0"/>
          </a:p>
          <a:p>
            <a:pPr>
              <a:spcBef>
                <a:spcPts val="0"/>
              </a:spcBef>
              <a:defRPr/>
            </a:pPr>
            <a:r>
              <a:rPr lang="en-US" sz="2000" b="1" dirty="0" smtClean="0"/>
              <a:t>Solution: </a:t>
            </a:r>
          </a:p>
          <a:p>
            <a:pPr marL="0" indent="0">
              <a:spcBef>
                <a:spcPts val="0"/>
              </a:spcBef>
              <a:buNone/>
              <a:defRPr/>
            </a:pPr>
            <a:r>
              <a:rPr lang="en-US" sz="2400" dirty="0" smtClean="0"/>
              <a:t>	- </a:t>
            </a:r>
            <a:r>
              <a:rPr lang="en-US" sz="1800" dirty="0" smtClean="0"/>
              <a:t>The SYSCLK frequency is 48 MHz </a:t>
            </a:r>
          </a:p>
          <a:p>
            <a:pPr marL="0" indent="0">
              <a:spcBef>
                <a:spcPts val="0"/>
              </a:spcBef>
              <a:buNone/>
              <a:defRPr/>
            </a:pPr>
            <a:r>
              <a:rPr lang="en-US" sz="1800" dirty="0" smtClean="0"/>
              <a:t>	- The frequency of OSCCLK is 4 MHz </a:t>
            </a:r>
          </a:p>
          <a:p>
            <a:pPr lvl="3">
              <a:spcBef>
                <a:spcPts val="0"/>
              </a:spcBef>
              <a:buFont typeface="Wingdings" panose="05000000000000000000" pitchFamily="2" charset="2"/>
              <a:buChar char="Ø"/>
              <a:defRPr/>
            </a:pPr>
            <a:r>
              <a:rPr lang="en-US" sz="1600" b="1" dirty="0">
                <a:solidFill>
                  <a:srgbClr val="FF0000"/>
                </a:solidFill>
              </a:rPr>
              <a:t>The XCLKS pin must be pulled to high to select external crystal to generate clock </a:t>
            </a:r>
            <a:r>
              <a:rPr lang="en-US" sz="1600" b="1" dirty="0" smtClean="0">
                <a:solidFill>
                  <a:srgbClr val="FF0000"/>
                </a:solidFill>
              </a:rPr>
              <a:t>signals !!!</a:t>
            </a:r>
            <a:r>
              <a:rPr lang="en-US" sz="1800" dirty="0" smtClean="0"/>
              <a:t>	</a:t>
            </a:r>
          </a:p>
          <a:p>
            <a:pPr marL="0" indent="0">
              <a:spcBef>
                <a:spcPts val="0"/>
              </a:spcBef>
              <a:buNone/>
              <a:defRPr/>
            </a:pPr>
            <a:r>
              <a:rPr lang="en-US" sz="1800" dirty="0" smtClean="0"/>
              <a:t>	48 MHz = 2 X 8 MHz X [SYNR + 1] /[REFDV + 1] </a:t>
            </a:r>
          </a:p>
          <a:p>
            <a:pPr marL="0" indent="0">
              <a:spcBef>
                <a:spcPts val="0"/>
              </a:spcBef>
              <a:buNone/>
              <a:defRPr/>
            </a:pPr>
            <a:endParaRPr lang="en-US" sz="1800" dirty="0" smtClean="0"/>
          </a:p>
          <a:p>
            <a:pPr marL="0" indent="0">
              <a:spcBef>
                <a:spcPts val="0"/>
              </a:spcBef>
              <a:buNone/>
              <a:defRPr/>
            </a:pPr>
            <a:r>
              <a:rPr lang="en-US" sz="1800" b="1" dirty="0" smtClean="0"/>
              <a:t>One </a:t>
            </a:r>
            <a:r>
              <a:rPr lang="en-US" sz="1800" b="1" dirty="0"/>
              <a:t>solution is to set SYNR and REFDV </a:t>
            </a:r>
            <a:r>
              <a:rPr lang="en-US" sz="1800" b="1" dirty="0" smtClean="0"/>
              <a:t>to 5 and </a:t>
            </a:r>
            <a:r>
              <a:rPr lang="en-US" sz="1800" b="1" dirty="0"/>
              <a:t>0, respectively.</a:t>
            </a:r>
          </a:p>
          <a:p>
            <a:pPr marL="0" indent="0">
              <a:spcBef>
                <a:spcPts val="0"/>
              </a:spcBef>
              <a:buNone/>
              <a:defRPr/>
            </a:pPr>
            <a:endParaRPr lang="en-US" sz="1800" dirty="0" smtClean="0"/>
          </a:p>
          <a:p>
            <a:pPr marL="0" indent="0">
              <a:spcBef>
                <a:spcPts val="0"/>
              </a:spcBef>
              <a:buNone/>
              <a:defRPr/>
            </a:pPr>
            <a:r>
              <a:rPr lang="en-US" sz="1800" dirty="0"/>
              <a:t>SetClk4: </a:t>
            </a:r>
            <a:endParaRPr lang="en-US" sz="1800" dirty="0" smtClean="0"/>
          </a:p>
          <a:p>
            <a:pPr marL="0" indent="0">
              <a:spcBef>
                <a:spcPts val="0"/>
              </a:spcBef>
              <a:buNone/>
              <a:defRPr/>
            </a:pPr>
            <a:r>
              <a:rPr lang="en-US" sz="1800" dirty="0"/>
              <a:t>	</a:t>
            </a:r>
            <a:r>
              <a:rPr lang="en-US" sz="1800" dirty="0" err="1" smtClean="0"/>
              <a:t>movb</a:t>
            </a:r>
            <a:r>
              <a:rPr lang="en-US" sz="1800" dirty="0" smtClean="0"/>
              <a:t> </a:t>
            </a:r>
            <a:r>
              <a:rPr lang="en-US" sz="1800" dirty="0"/>
              <a:t>#05,SYNR ; set SYNR to 5</a:t>
            </a:r>
          </a:p>
          <a:p>
            <a:pPr marL="0" indent="0">
              <a:spcBef>
                <a:spcPts val="0"/>
              </a:spcBef>
              <a:buNone/>
              <a:defRPr/>
            </a:pPr>
            <a:r>
              <a:rPr lang="en-US" sz="1800" dirty="0" smtClean="0"/>
              <a:t>	</a:t>
            </a:r>
            <a:r>
              <a:rPr lang="en-US" sz="1800" dirty="0" err="1" smtClean="0"/>
              <a:t>movb</a:t>
            </a:r>
            <a:r>
              <a:rPr lang="en-US" sz="1800" dirty="0" smtClean="0"/>
              <a:t> </a:t>
            </a:r>
            <a:r>
              <a:rPr lang="en-US" sz="1800" dirty="0"/>
              <a:t>#00,REFDV ; set REFDV to 0</a:t>
            </a:r>
          </a:p>
          <a:p>
            <a:pPr marL="0" indent="0">
              <a:spcBef>
                <a:spcPts val="0"/>
              </a:spcBef>
              <a:buNone/>
              <a:defRPr/>
            </a:pPr>
            <a:r>
              <a:rPr lang="en-US" sz="1800" dirty="0" smtClean="0"/>
              <a:t>	</a:t>
            </a:r>
            <a:r>
              <a:rPr lang="en-US" sz="1800" dirty="0" err="1" smtClean="0"/>
              <a:t>movb</a:t>
            </a:r>
            <a:r>
              <a:rPr lang="en-US" sz="1800" dirty="0" smtClean="0"/>
              <a:t> </a:t>
            </a:r>
            <a:r>
              <a:rPr lang="en-US" sz="1800" dirty="0"/>
              <a:t>#$80,CLKSEL ; enable PLL, keep SYSCLK running in wait mode,</a:t>
            </a:r>
          </a:p>
          <a:p>
            <a:pPr marL="0" indent="0">
              <a:spcBef>
                <a:spcPts val="0"/>
              </a:spcBef>
              <a:buNone/>
              <a:defRPr/>
            </a:pPr>
            <a:r>
              <a:rPr lang="en-US" sz="1800" dirty="0" smtClean="0"/>
              <a:t>			; </a:t>
            </a:r>
            <a:r>
              <a:rPr lang="en-US" sz="1800" dirty="0"/>
              <a:t>keep RTI, COP, PLL &amp; core running in wait mode</a:t>
            </a:r>
          </a:p>
          <a:p>
            <a:pPr marL="0" indent="0">
              <a:spcBef>
                <a:spcPts val="0"/>
              </a:spcBef>
              <a:buNone/>
              <a:defRPr/>
            </a:pPr>
            <a:r>
              <a:rPr lang="en-US" sz="1800" dirty="0" smtClean="0"/>
              <a:t>	</a:t>
            </a:r>
            <a:r>
              <a:rPr lang="en-US" sz="1800" dirty="0" err="1" smtClean="0"/>
              <a:t>movb</a:t>
            </a:r>
            <a:r>
              <a:rPr lang="en-US" sz="1800" dirty="0" smtClean="0"/>
              <a:t> </a:t>
            </a:r>
            <a:r>
              <a:rPr lang="en-US" sz="1800" dirty="0"/>
              <a:t>#$60,PLLCTL ; disable clock monitor, enable PLL, set automatic</a:t>
            </a:r>
          </a:p>
          <a:p>
            <a:pPr marL="0" indent="0">
              <a:spcBef>
                <a:spcPts val="0"/>
              </a:spcBef>
              <a:buNone/>
              <a:defRPr/>
            </a:pPr>
            <a:r>
              <a:rPr lang="en-US" sz="1800" dirty="0" smtClean="0"/>
              <a:t>			; </a:t>
            </a:r>
            <a:r>
              <a:rPr lang="en-US" sz="1800" dirty="0"/>
              <a:t>bandwidth control, disable RTI &amp; COP in pseudo stop</a:t>
            </a:r>
          </a:p>
          <a:p>
            <a:pPr marL="0" indent="0">
              <a:spcBef>
                <a:spcPts val="0"/>
              </a:spcBef>
              <a:buNone/>
              <a:defRPr/>
            </a:pPr>
            <a:r>
              <a:rPr lang="en-US" sz="1800" dirty="0" smtClean="0"/>
              <a:t>	</a:t>
            </a:r>
            <a:r>
              <a:rPr lang="en-US" sz="1800" dirty="0" err="1" smtClean="0"/>
              <a:t>ClkWait</a:t>
            </a:r>
            <a:r>
              <a:rPr lang="en-US" sz="1800" dirty="0"/>
              <a:t>: </a:t>
            </a:r>
            <a:r>
              <a:rPr lang="en-US" sz="1800" dirty="0" err="1"/>
              <a:t>brclr</a:t>
            </a:r>
            <a:r>
              <a:rPr lang="en-US" sz="1800" dirty="0"/>
              <a:t> CRGFLG,LOCK ,</a:t>
            </a:r>
            <a:r>
              <a:rPr lang="en-US" sz="1800" dirty="0" err="1"/>
              <a:t>ClkWait</a:t>
            </a:r>
            <a:r>
              <a:rPr lang="en-US" sz="1800" dirty="0"/>
              <a:t> ; wait until PLL locks</a:t>
            </a:r>
          </a:p>
          <a:p>
            <a:pPr marL="0" indent="0">
              <a:spcBef>
                <a:spcPts val="0"/>
              </a:spcBef>
              <a:buNone/>
              <a:defRPr/>
            </a:pPr>
            <a:r>
              <a:rPr lang="en-US" sz="1800" dirty="0" err="1"/>
              <a:t>rts</a:t>
            </a:r>
            <a:endParaRPr lang="en-US" sz="1800" dirty="0"/>
          </a:p>
        </p:txBody>
      </p:sp>
    </p:spTree>
    <p:extLst>
      <p:ext uri="{BB962C8B-B14F-4D97-AF65-F5344CB8AC3E}">
        <p14:creationId xmlns:p14="http://schemas.microsoft.com/office/powerpoint/2010/main" val="144144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Clock Monitor</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400" dirty="0"/>
              <a:t>The clock monitor circuit is based on an </a:t>
            </a:r>
            <a:r>
              <a:rPr lang="en-US" sz="2400" dirty="0">
                <a:solidFill>
                  <a:srgbClr val="0070C0"/>
                </a:solidFill>
              </a:rPr>
              <a:t>internal </a:t>
            </a:r>
            <a:r>
              <a:rPr lang="en-US" sz="2400" dirty="0" smtClean="0">
                <a:solidFill>
                  <a:srgbClr val="0070C0"/>
                </a:solidFill>
              </a:rPr>
              <a:t>resistor-capacitor </a:t>
            </a:r>
            <a:r>
              <a:rPr lang="en-US" sz="2400" dirty="0" smtClean="0"/>
              <a:t>(</a:t>
            </a:r>
            <a:r>
              <a:rPr lang="en-US" sz="2400" dirty="0">
                <a:solidFill>
                  <a:srgbClr val="0070C0"/>
                </a:solidFill>
              </a:rPr>
              <a:t>RC</a:t>
            </a:r>
            <a:r>
              <a:rPr lang="en-US" sz="2400" dirty="0"/>
              <a:t>) time delay so that it can operate without any MCU clocks.</a:t>
            </a:r>
          </a:p>
          <a:p>
            <a:pPr lvl="1">
              <a:defRPr/>
            </a:pPr>
            <a:r>
              <a:rPr lang="en-US" sz="2100" dirty="0" smtClean="0"/>
              <a:t> </a:t>
            </a:r>
            <a:r>
              <a:rPr lang="en-US" sz="2100" dirty="0"/>
              <a:t>If no OSCCLK edges are detected within this RC time delay, the </a:t>
            </a:r>
            <a:r>
              <a:rPr lang="en-US" sz="2100" dirty="0" smtClean="0"/>
              <a:t>clock monitor </a:t>
            </a:r>
            <a:r>
              <a:rPr lang="en-US" sz="2100" dirty="0"/>
              <a:t>indicates failure which asserts self clock mode or </a:t>
            </a:r>
            <a:r>
              <a:rPr lang="en-US" sz="2100" dirty="0" smtClean="0"/>
              <a:t>generates a system </a:t>
            </a:r>
            <a:r>
              <a:rPr lang="en-US" sz="2100" dirty="0"/>
              <a:t>reset depending on the state of SCME bit.</a:t>
            </a:r>
          </a:p>
          <a:p>
            <a:pPr lvl="1">
              <a:defRPr/>
            </a:pPr>
            <a:r>
              <a:rPr lang="en-US" sz="2100" dirty="0" smtClean="0"/>
              <a:t> </a:t>
            </a:r>
            <a:r>
              <a:rPr lang="en-US" sz="2100" dirty="0"/>
              <a:t>If the clock monitor is disabled or the presence of clocks is detected </a:t>
            </a:r>
            <a:r>
              <a:rPr lang="en-US" sz="2100" dirty="0" smtClean="0"/>
              <a:t>no failure </a:t>
            </a:r>
            <a:r>
              <a:rPr lang="en-US" sz="2100" dirty="0"/>
              <a:t>is indicated.</a:t>
            </a:r>
          </a:p>
          <a:p>
            <a:pPr>
              <a:defRPr/>
            </a:pPr>
            <a:r>
              <a:rPr lang="en-US" sz="2400" dirty="0" smtClean="0"/>
              <a:t>The </a:t>
            </a:r>
            <a:r>
              <a:rPr lang="en-US" sz="2400" dirty="0"/>
              <a:t>clock monitor function is enabled/disabled by the CME </a:t>
            </a:r>
            <a:r>
              <a:rPr lang="en-US" sz="2400" dirty="0" smtClean="0"/>
              <a:t>control bit</a:t>
            </a:r>
            <a:r>
              <a:rPr lang="en-US" sz="2400" dirty="0"/>
              <a:t>. (</a:t>
            </a:r>
            <a:r>
              <a:rPr lang="en-US" sz="2400" b="1" dirty="0"/>
              <a:t>PLLCTL</a:t>
            </a:r>
            <a:r>
              <a:rPr lang="en-US" sz="2400" dirty="0"/>
              <a:t>)</a:t>
            </a:r>
          </a:p>
          <a:p>
            <a:pPr lvl="1">
              <a:defRPr/>
            </a:pPr>
            <a:r>
              <a:rPr lang="en-US" sz="2100" dirty="0" smtClean="0"/>
              <a:t>If </a:t>
            </a:r>
            <a:r>
              <a:rPr lang="en-US" sz="2100" dirty="0"/>
              <a:t>no OSCCLK edges are detected within the RC time delay, the </a:t>
            </a:r>
            <a:r>
              <a:rPr lang="en-US" sz="2100" dirty="0" smtClean="0"/>
              <a:t>clock monitor </a:t>
            </a:r>
            <a:r>
              <a:rPr lang="en-US" sz="2100" dirty="0"/>
              <a:t>may reset the MCU if the CME bit in the PLLCTL register is </a:t>
            </a:r>
            <a:r>
              <a:rPr lang="en-US" sz="2100" dirty="0" smtClean="0"/>
              <a:t>set to </a:t>
            </a:r>
            <a:r>
              <a:rPr lang="en-US" sz="2100" dirty="0"/>
              <a:t>1.</a:t>
            </a:r>
          </a:p>
          <a:p>
            <a:pPr lvl="1">
              <a:defRPr/>
            </a:pPr>
            <a:r>
              <a:rPr lang="en-US" sz="2100" dirty="0" smtClean="0"/>
              <a:t>The </a:t>
            </a:r>
            <a:r>
              <a:rPr lang="en-US" sz="2100" dirty="0"/>
              <a:t>SCME bit of the PLLCTL register must be cleared to 0 for </a:t>
            </a:r>
            <a:r>
              <a:rPr lang="en-US" sz="2100" dirty="0" smtClean="0"/>
              <a:t>clock monitor </a:t>
            </a:r>
            <a:r>
              <a:rPr lang="en-US" sz="2100" dirty="0"/>
              <a:t>to work.</a:t>
            </a:r>
          </a:p>
        </p:txBody>
      </p:sp>
    </p:spTree>
    <p:extLst>
      <p:ext uri="{BB962C8B-B14F-4D97-AF65-F5344CB8AC3E}">
        <p14:creationId xmlns:p14="http://schemas.microsoft.com/office/powerpoint/2010/main" val="1281813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600" dirty="0" smtClean="0"/>
              <a:t>The </a:t>
            </a:r>
            <a:r>
              <a:rPr lang="en-US" sz="2600" dirty="0"/>
              <a:t>RTI can be used to generate a hardware interrupt </a:t>
            </a:r>
            <a:r>
              <a:rPr lang="en-US" sz="2600" dirty="0">
                <a:solidFill>
                  <a:srgbClr val="FF0000"/>
                </a:solidFill>
              </a:rPr>
              <a:t>at a </a:t>
            </a:r>
            <a:r>
              <a:rPr lang="en-US" sz="2600" dirty="0" smtClean="0">
                <a:solidFill>
                  <a:srgbClr val="FF0000"/>
                </a:solidFill>
              </a:rPr>
              <a:t>fixed periodic </a:t>
            </a:r>
            <a:r>
              <a:rPr lang="en-US" sz="2600" dirty="0">
                <a:solidFill>
                  <a:srgbClr val="FF0000"/>
                </a:solidFill>
              </a:rPr>
              <a:t>rate.</a:t>
            </a:r>
            <a:r>
              <a:rPr lang="en-US" sz="2600" dirty="0"/>
              <a:t> </a:t>
            </a:r>
            <a:endParaRPr lang="en-US" sz="2600" dirty="0" smtClean="0"/>
          </a:p>
          <a:p>
            <a:pPr lvl="1">
              <a:defRPr/>
            </a:pPr>
            <a:r>
              <a:rPr lang="en-US" sz="2100" dirty="0" smtClean="0"/>
              <a:t>If </a:t>
            </a:r>
            <a:r>
              <a:rPr lang="en-US" sz="2100" dirty="0">
                <a:solidFill>
                  <a:srgbClr val="FF0000"/>
                </a:solidFill>
              </a:rPr>
              <a:t>enabled</a:t>
            </a:r>
            <a:r>
              <a:rPr lang="en-US" sz="2100" dirty="0"/>
              <a:t> (by setting </a:t>
            </a:r>
            <a:r>
              <a:rPr lang="en-US" sz="2100" dirty="0">
                <a:solidFill>
                  <a:srgbClr val="FF0000"/>
                </a:solidFill>
              </a:rPr>
              <a:t>RTIE=1</a:t>
            </a:r>
            <a:r>
              <a:rPr lang="en-US" sz="2100" dirty="0"/>
              <a:t>), this interrupt will </a:t>
            </a:r>
            <a:r>
              <a:rPr lang="en-US" sz="2100" dirty="0" smtClean="0"/>
              <a:t>occur at </a:t>
            </a:r>
            <a:r>
              <a:rPr lang="en-US" sz="2100" dirty="0"/>
              <a:t>the rate selected by the </a:t>
            </a:r>
            <a:r>
              <a:rPr lang="en-US" sz="2100" dirty="0">
                <a:solidFill>
                  <a:srgbClr val="FF0000"/>
                </a:solidFill>
              </a:rPr>
              <a:t>RTICTL</a:t>
            </a:r>
            <a:r>
              <a:rPr lang="en-US" sz="2100" dirty="0"/>
              <a:t> ($003B) register.</a:t>
            </a:r>
          </a:p>
          <a:p>
            <a:pPr lvl="1">
              <a:defRPr/>
            </a:pPr>
            <a:r>
              <a:rPr lang="en-US" sz="2100" dirty="0" smtClean="0"/>
              <a:t>At </a:t>
            </a:r>
            <a:r>
              <a:rPr lang="en-US" sz="2100" dirty="0"/>
              <a:t>the end of the RTI </a:t>
            </a:r>
            <a:r>
              <a:rPr lang="en-US" sz="2100" dirty="0" smtClean="0"/>
              <a:t>time-out period </a:t>
            </a:r>
            <a:r>
              <a:rPr lang="en-US" sz="2100" dirty="0"/>
              <a:t>the RTIF flag is set to </a:t>
            </a:r>
            <a:r>
              <a:rPr lang="en-US" sz="2100" dirty="0" smtClean="0"/>
              <a:t>1 and </a:t>
            </a:r>
            <a:r>
              <a:rPr lang="en-US" sz="2100" dirty="0"/>
              <a:t>a new RTI time-out </a:t>
            </a:r>
            <a:r>
              <a:rPr lang="en-US" sz="2100" dirty="0" smtClean="0"/>
              <a:t>period starts immediately</a:t>
            </a:r>
            <a:r>
              <a:rPr lang="en-US" sz="2100" dirty="0"/>
              <a:t>.</a:t>
            </a:r>
          </a:p>
          <a:p>
            <a:pPr>
              <a:defRPr/>
            </a:pPr>
            <a:r>
              <a:rPr lang="en-US" sz="2600" dirty="0" smtClean="0">
                <a:solidFill>
                  <a:srgbClr val="FF0000"/>
                </a:solidFill>
              </a:rPr>
              <a:t>A </a:t>
            </a:r>
            <a:r>
              <a:rPr lang="en-US" sz="2600" dirty="0">
                <a:solidFill>
                  <a:srgbClr val="FF0000"/>
                </a:solidFill>
              </a:rPr>
              <a:t>write to the RTICTL register restarts the RTI time-out period.</a:t>
            </a:r>
          </a:p>
          <a:p>
            <a:pPr lvl="1">
              <a:defRPr/>
            </a:pPr>
            <a:r>
              <a:rPr lang="en-US" sz="2100" dirty="0" smtClean="0"/>
              <a:t>If </a:t>
            </a:r>
            <a:r>
              <a:rPr lang="en-US" sz="2100" dirty="0"/>
              <a:t>the PRE bit is set, the RTI will continue to run in Pseudo-Stop </a:t>
            </a:r>
            <a:r>
              <a:rPr lang="en-US" sz="2100" dirty="0" smtClean="0"/>
              <a:t>Mode (</a:t>
            </a:r>
            <a:r>
              <a:rPr lang="en-US" sz="2100" dirty="0"/>
              <a:t>in PLLCTL)</a:t>
            </a:r>
          </a:p>
          <a:p>
            <a:pPr>
              <a:defRPr/>
            </a:pPr>
            <a:r>
              <a:rPr lang="en-US" sz="2600" dirty="0" smtClean="0"/>
              <a:t>The </a:t>
            </a:r>
            <a:r>
              <a:rPr lang="en-US" sz="2600" dirty="0"/>
              <a:t>RTI interrupt is enabled by the interrupt enable </a:t>
            </a:r>
            <a:r>
              <a:rPr lang="en-US" sz="2600" dirty="0" smtClean="0"/>
              <a:t>register (</a:t>
            </a:r>
            <a:r>
              <a:rPr lang="en-US" sz="2600" dirty="0">
                <a:solidFill>
                  <a:srgbClr val="FF0000"/>
                </a:solidFill>
              </a:rPr>
              <a:t>CRGINT</a:t>
            </a:r>
            <a:r>
              <a:rPr lang="en-US" sz="2600" dirty="0" smtClean="0"/>
              <a:t>).</a:t>
            </a:r>
          </a:p>
          <a:p>
            <a:pPr>
              <a:defRPr/>
            </a:pPr>
            <a:r>
              <a:rPr lang="en-US" sz="2600" b="1" dirty="0" smtClean="0">
                <a:solidFill>
                  <a:srgbClr val="FF0000"/>
                </a:solidFill>
              </a:rPr>
              <a:t>Problem</a:t>
            </a:r>
            <a:r>
              <a:rPr lang="en-US" sz="2600" dirty="0" smtClean="0">
                <a:solidFill>
                  <a:srgbClr val="FF0000"/>
                </a:solidFill>
              </a:rPr>
              <a:t>: How to construct the interrupts periods?</a:t>
            </a:r>
            <a:endParaRPr lang="en-US" sz="2600" dirty="0">
              <a:solidFill>
                <a:srgbClr val="FF0000"/>
              </a:solidFill>
            </a:endParaRPr>
          </a:p>
        </p:txBody>
      </p:sp>
    </p:spTree>
    <p:extLst>
      <p:ext uri="{BB962C8B-B14F-4D97-AF65-F5344CB8AC3E}">
        <p14:creationId xmlns:p14="http://schemas.microsoft.com/office/powerpoint/2010/main" val="3581253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60142036"/>
              </p:ext>
            </p:extLst>
          </p:nvPr>
        </p:nvGraphicFramePr>
        <p:xfrm>
          <a:off x="539552" y="1628800"/>
          <a:ext cx="7830869" cy="3240360"/>
        </p:xfrm>
        <a:graphic>
          <a:graphicData uri="http://schemas.openxmlformats.org/presentationml/2006/ole">
            <mc:AlternateContent xmlns:mc="http://schemas.openxmlformats.org/markup-compatibility/2006">
              <mc:Choice xmlns:v="urn:schemas-microsoft-com:vml" Requires="v">
                <p:oleObj spid="_x0000_s7214" name="Visio" r:id="rId4" imgW="5190436" imgH="2396204" progId="Visio.Drawing.11">
                  <p:embed/>
                </p:oleObj>
              </mc:Choice>
              <mc:Fallback>
                <p:oleObj name="Visio" r:id="rId4" imgW="5190436" imgH="23962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628800"/>
                        <a:ext cx="7830869" cy="324036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05178257"/>
              </p:ext>
            </p:extLst>
          </p:nvPr>
        </p:nvGraphicFramePr>
        <p:xfrm>
          <a:off x="1098377" y="5013176"/>
          <a:ext cx="6712221" cy="1462920"/>
        </p:xfrm>
        <a:graphic>
          <a:graphicData uri="http://schemas.openxmlformats.org/presentationml/2006/ole">
            <mc:AlternateContent xmlns:mc="http://schemas.openxmlformats.org/markup-compatibility/2006">
              <mc:Choice xmlns:v="urn:schemas-microsoft-com:vml" Requires="v">
                <p:oleObj spid="_x0000_s7215" name="Visio" r:id="rId6" imgW="4167670" imgH="967698" progId="Visio.Drawing.11">
                  <p:embed/>
                </p:oleObj>
              </mc:Choice>
              <mc:Fallback>
                <p:oleObj name="Visio" r:id="rId6" imgW="4167670" imgH="96769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377" y="5013176"/>
                        <a:ext cx="6712221" cy="1462920"/>
                      </a:xfrm>
                      <a:prstGeom prst="rect">
                        <a:avLst/>
                      </a:prstGeom>
                      <a:noFill/>
                      <a:ln>
                        <a:noFill/>
                      </a:ln>
                      <a:effectLst/>
                    </p:spPr>
                  </p:pic>
                </p:oleObj>
              </mc:Fallback>
            </mc:AlternateContent>
          </a:graphicData>
        </a:graphic>
      </p:graphicFrame>
      <p:sp>
        <p:nvSpPr>
          <p:cNvPr id="7" name="Oval 6"/>
          <p:cNvSpPr/>
          <p:nvPr/>
        </p:nvSpPr>
        <p:spPr>
          <a:xfrm>
            <a:off x="1043608" y="2420888"/>
            <a:ext cx="42686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600" b="1" dirty="0"/>
              <a:t>Analysis</a:t>
            </a:r>
            <a:r>
              <a:rPr lang="en-US" sz="2600" dirty="0"/>
              <a:t>:  </a:t>
            </a:r>
            <a:r>
              <a:rPr lang="en-US" sz="2600" dirty="0" smtClean="0"/>
              <a:t>Seven bits </a:t>
            </a:r>
            <a:r>
              <a:rPr lang="en-US" sz="2600" dirty="0"/>
              <a:t>(RTR6-0) in the RTICTL register specify the interrupt rate. The 7-bit value is </a:t>
            </a:r>
            <a:r>
              <a:rPr lang="en-US" sz="2600" dirty="0" smtClean="0"/>
              <a:t>composed of </a:t>
            </a:r>
            <a:r>
              <a:rPr lang="en-US" sz="2600" dirty="0"/>
              <a:t>two parts</a:t>
            </a:r>
            <a:r>
              <a:rPr lang="en-US" sz="2600" dirty="0" smtClean="0"/>
              <a:t>:</a:t>
            </a:r>
          </a:p>
          <a:p>
            <a:pPr lvl="1">
              <a:defRPr/>
            </a:pPr>
            <a:r>
              <a:rPr lang="en-US" sz="2300" dirty="0"/>
              <a:t>Let </a:t>
            </a:r>
            <a:r>
              <a:rPr lang="en-US" sz="2300" b="1" dirty="0"/>
              <a:t>RTR6</a:t>
            </a:r>
            <a:r>
              <a:rPr lang="en-US" sz="2300" dirty="0"/>
              <a:t>, </a:t>
            </a:r>
            <a:r>
              <a:rPr lang="en-US" sz="2300" b="1" dirty="0"/>
              <a:t>RTR5</a:t>
            </a:r>
            <a:r>
              <a:rPr lang="en-US" sz="2300" dirty="0"/>
              <a:t>, </a:t>
            </a:r>
            <a:r>
              <a:rPr lang="en-US" sz="2300" b="1" dirty="0"/>
              <a:t>RTR4</a:t>
            </a:r>
            <a:r>
              <a:rPr lang="en-US" sz="2300" dirty="0"/>
              <a:t> be </a:t>
            </a:r>
            <a:r>
              <a:rPr lang="en-US" sz="2300" b="1" dirty="0"/>
              <a:t>n</a:t>
            </a:r>
            <a:r>
              <a:rPr lang="en-US" sz="2300" dirty="0"/>
              <a:t>, which is a 3-bit number ranging from 0 to 7</a:t>
            </a:r>
          </a:p>
          <a:p>
            <a:pPr lvl="1">
              <a:defRPr/>
            </a:pPr>
            <a:r>
              <a:rPr lang="en-US" sz="2300" dirty="0"/>
              <a:t>Let </a:t>
            </a:r>
            <a:r>
              <a:rPr lang="en-US" sz="2300" b="1" dirty="0"/>
              <a:t>RTR3</a:t>
            </a:r>
            <a:r>
              <a:rPr lang="en-US" sz="2300" dirty="0"/>
              <a:t>, </a:t>
            </a:r>
            <a:r>
              <a:rPr lang="en-US" sz="2300" b="1" dirty="0"/>
              <a:t>RTR2</a:t>
            </a:r>
            <a:r>
              <a:rPr lang="en-US" sz="2300" dirty="0"/>
              <a:t>, </a:t>
            </a:r>
            <a:r>
              <a:rPr lang="en-US" sz="2300" b="1" dirty="0"/>
              <a:t>RTR1</a:t>
            </a:r>
            <a:r>
              <a:rPr lang="en-US" sz="2300" dirty="0"/>
              <a:t>, </a:t>
            </a:r>
            <a:r>
              <a:rPr lang="en-US" sz="2300" b="1" dirty="0"/>
              <a:t>RTR0</a:t>
            </a:r>
            <a:r>
              <a:rPr lang="en-US" sz="2300" dirty="0"/>
              <a:t> be </a:t>
            </a:r>
            <a:r>
              <a:rPr lang="en-US" sz="2300" b="1" dirty="0"/>
              <a:t>m</a:t>
            </a:r>
            <a:r>
              <a:rPr lang="en-US" sz="2300" dirty="0"/>
              <a:t>, which is a 4-bit number ranging </a:t>
            </a:r>
            <a:r>
              <a:rPr lang="en-US" sz="2300" dirty="0" smtClean="0"/>
              <a:t>from 0 </a:t>
            </a:r>
            <a:r>
              <a:rPr lang="en-US" sz="2300" dirty="0"/>
              <a:t>to </a:t>
            </a:r>
            <a:r>
              <a:rPr lang="en-US" sz="2300" dirty="0" smtClean="0"/>
              <a:t>15</a:t>
            </a:r>
          </a:p>
          <a:p>
            <a:pPr lvl="1">
              <a:defRPr/>
            </a:pPr>
            <a:r>
              <a:rPr lang="en-US" sz="2300" b="1" dirty="0" smtClean="0">
                <a:solidFill>
                  <a:srgbClr val="FF0000"/>
                </a:solidFill>
              </a:rPr>
              <a:t>Remember</a:t>
            </a:r>
            <a:r>
              <a:rPr lang="en-US" sz="2300" dirty="0" smtClean="0">
                <a:solidFill>
                  <a:srgbClr val="FF0000"/>
                </a:solidFill>
              </a:rPr>
              <a:t> </a:t>
            </a:r>
            <a:r>
              <a:rPr lang="en-US" sz="2300" dirty="0" smtClean="0"/>
              <a:t>that 3 registers are to be used with RTI:</a:t>
            </a:r>
          </a:p>
          <a:p>
            <a:pPr lvl="1">
              <a:defRPr/>
            </a:pPr>
            <a:endParaRPr lang="en-US" sz="2300" dirty="0"/>
          </a:p>
          <a:p>
            <a:pPr lvl="1">
              <a:defRPr/>
            </a:pPr>
            <a:endParaRPr lang="en-US" sz="2300" dirty="0" smtClean="0"/>
          </a:p>
          <a:p>
            <a:pPr lvl="1">
              <a:defRPr/>
            </a:pPr>
            <a:endParaRPr lang="en-US" sz="2300" dirty="0"/>
          </a:p>
          <a:p>
            <a:pPr lvl="1">
              <a:defRPr/>
            </a:pPr>
            <a:endParaRPr lang="en-US" sz="2300" dirty="0" smtClean="0"/>
          </a:p>
          <a:p>
            <a:pPr lvl="1">
              <a:defRPr/>
            </a:pPr>
            <a:r>
              <a:rPr lang="en-US" sz="2300" dirty="0" smtClean="0"/>
              <a:t>If </a:t>
            </a:r>
            <a:r>
              <a:rPr lang="en-US" sz="2300" b="1" dirty="0" smtClean="0"/>
              <a:t>n</a:t>
            </a:r>
            <a:r>
              <a:rPr lang="en-US" sz="2300" dirty="0" smtClean="0"/>
              <a:t> is 0 then RTI is off</a:t>
            </a:r>
          </a:p>
        </p:txBody>
      </p:sp>
      <p:pic>
        <p:nvPicPr>
          <p:cNvPr id="4" name="Picture 3"/>
          <p:cNvPicPr>
            <a:picLocks noChangeAspect="1"/>
          </p:cNvPicPr>
          <p:nvPr/>
        </p:nvPicPr>
        <p:blipFill>
          <a:blip r:embed="rId3"/>
          <a:stretch>
            <a:fillRect/>
          </a:stretch>
        </p:blipFill>
        <p:spPr>
          <a:xfrm>
            <a:off x="1396285" y="4509120"/>
            <a:ext cx="6351429" cy="1192457"/>
          </a:xfrm>
          <a:prstGeom prst="rect">
            <a:avLst/>
          </a:prstGeom>
        </p:spPr>
      </p:pic>
    </p:spTree>
    <p:extLst>
      <p:ext uri="{BB962C8B-B14F-4D97-AF65-F5344CB8AC3E}">
        <p14:creationId xmlns:p14="http://schemas.microsoft.com/office/powerpoint/2010/main" val="3939329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600200"/>
            <a:ext cx="8928992" cy="5069160"/>
          </a:xfrm>
        </p:spPr>
        <p:txBody>
          <a:bodyPr>
            <a:normAutofit/>
          </a:bodyPr>
          <a:lstStyle/>
          <a:p>
            <a:r>
              <a:rPr lang="en-US" b="1" dirty="0"/>
              <a:t>Interrupt </a:t>
            </a:r>
            <a:r>
              <a:rPr lang="en-US" b="1" dirty="0" err="1" smtClean="0"/>
              <a:t>Maskability</a:t>
            </a:r>
            <a:endParaRPr lang="en-US" b="1" dirty="0" smtClean="0"/>
          </a:p>
          <a:p>
            <a:pPr lvl="1"/>
            <a:r>
              <a:rPr lang="en-US" dirty="0" smtClean="0"/>
              <a:t>Interrupts </a:t>
            </a:r>
            <a:r>
              <a:rPr lang="en-US" dirty="0"/>
              <a:t>that can be ignored by the CPU are called </a:t>
            </a:r>
            <a:r>
              <a:rPr lang="en-US" b="1" dirty="0" err="1"/>
              <a:t>maskable</a:t>
            </a:r>
            <a:r>
              <a:rPr lang="en-US" b="1" dirty="0"/>
              <a:t> interrupts</a:t>
            </a:r>
            <a:r>
              <a:rPr lang="en-US" dirty="0"/>
              <a:t>. </a:t>
            </a:r>
            <a:endParaRPr lang="en-US" dirty="0" smtClean="0"/>
          </a:p>
          <a:p>
            <a:pPr lvl="1"/>
            <a:r>
              <a:rPr lang="en-US" dirty="0" smtClean="0"/>
              <a:t>A </a:t>
            </a:r>
            <a:r>
              <a:rPr lang="en-US" dirty="0" err="1"/>
              <a:t>maskable</a:t>
            </a:r>
            <a:r>
              <a:rPr lang="en-US" dirty="0"/>
              <a:t> interrupt must be </a:t>
            </a:r>
            <a:r>
              <a:rPr lang="en-US" i="1" dirty="0"/>
              <a:t>enabled</a:t>
            </a:r>
            <a:r>
              <a:rPr lang="en-US" dirty="0"/>
              <a:t> before it can interrupt the CPU.  </a:t>
            </a:r>
            <a:endParaRPr lang="en-US" dirty="0" smtClean="0"/>
          </a:p>
          <a:p>
            <a:pPr lvl="1"/>
            <a:r>
              <a:rPr lang="en-US" dirty="0" smtClean="0"/>
              <a:t>An </a:t>
            </a:r>
            <a:r>
              <a:rPr lang="en-US" dirty="0"/>
              <a:t>interrupt is enabled by setting an </a:t>
            </a:r>
            <a:r>
              <a:rPr lang="en-US" dirty="0">
                <a:solidFill>
                  <a:srgbClr val="FF0000"/>
                </a:solidFill>
              </a:rPr>
              <a:t>enable flag</a:t>
            </a:r>
            <a:r>
              <a:rPr lang="en-US" dirty="0" smtClean="0"/>
              <a:t>.</a:t>
            </a:r>
          </a:p>
          <a:p>
            <a:pPr lvl="1"/>
            <a:r>
              <a:rPr lang="en-US" dirty="0" smtClean="0"/>
              <a:t>Interrupts </a:t>
            </a:r>
            <a:r>
              <a:rPr lang="en-US" dirty="0"/>
              <a:t>that can’t be ignored by the CPU are called </a:t>
            </a:r>
            <a:r>
              <a:rPr lang="en-US" b="1" dirty="0"/>
              <a:t>non-</a:t>
            </a:r>
            <a:r>
              <a:rPr lang="en-US" b="1" dirty="0" err="1"/>
              <a:t>maskable</a:t>
            </a:r>
            <a:r>
              <a:rPr lang="en-US" b="1" dirty="0"/>
              <a:t> interrupts</a:t>
            </a:r>
            <a:r>
              <a:rPr lang="en-US" i="1" dirty="0"/>
              <a: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83686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600" dirty="0"/>
              <a:t>A 9S12C32 with an 8 MHz crystal will have </a:t>
            </a:r>
            <a:r>
              <a:rPr lang="en-US" sz="2600" dirty="0" smtClean="0"/>
              <a:t>an OSCCLK </a:t>
            </a:r>
            <a:r>
              <a:rPr lang="en-US" sz="2600" dirty="0"/>
              <a:t>frequency of 8 MHz and a default </a:t>
            </a:r>
            <a:r>
              <a:rPr lang="en-US" sz="2600" dirty="0" smtClean="0"/>
              <a:t>E-clock </a:t>
            </a:r>
            <a:r>
              <a:rPr lang="en-US" sz="2600" dirty="0"/>
              <a:t>frequency of 4 </a:t>
            </a:r>
            <a:r>
              <a:rPr lang="en-US" sz="2600" dirty="0" err="1"/>
              <a:t>MHz.</a:t>
            </a:r>
            <a:r>
              <a:rPr lang="en-US" sz="2600" dirty="0"/>
              <a:t> A </a:t>
            </a:r>
            <a:r>
              <a:rPr lang="en-US" sz="2600" dirty="0" smtClean="0"/>
              <a:t>9S12DP</a:t>
            </a:r>
            <a:r>
              <a:rPr lang="en-US" sz="2600" dirty="0" smtClean="0">
                <a:solidFill>
                  <a:srgbClr val="FF0000"/>
                </a:solidFill>
              </a:rPr>
              <a:t>512</a:t>
            </a:r>
            <a:r>
              <a:rPr lang="en-US" sz="2600" dirty="0" smtClean="0"/>
              <a:t> with </a:t>
            </a:r>
            <a:r>
              <a:rPr lang="en-US" sz="2600" dirty="0"/>
              <a:t>a 16 MHz crystal will have an OSCCLK frequency of 16 MHz and a default </a:t>
            </a:r>
            <a:r>
              <a:rPr lang="en-US" sz="2600" dirty="0" smtClean="0"/>
              <a:t>E-clock frequency </a:t>
            </a:r>
            <a:r>
              <a:rPr lang="en-US" sz="2600" dirty="0"/>
              <a:t>of 8 </a:t>
            </a:r>
            <a:r>
              <a:rPr lang="en-US" sz="2600" dirty="0" err="1"/>
              <a:t>MHz.</a:t>
            </a:r>
            <a:r>
              <a:rPr lang="en-US" sz="2600" dirty="0"/>
              <a:t> Let </a:t>
            </a:r>
            <a:r>
              <a:rPr lang="en-US" sz="2600" dirty="0" err="1"/>
              <a:t>fcrystal</a:t>
            </a:r>
            <a:r>
              <a:rPr lang="en-US" sz="2600" dirty="0"/>
              <a:t> be the crystal frequency, then the RTI interrupt </a:t>
            </a:r>
            <a:r>
              <a:rPr lang="en-US" sz="2600" dirty="0" smtClean="0"/>
              <a:t>frequency can </a:t>
            </a:r>
            <a:r>
              <a:rPr lang="en-US" sz="2600" dirty="0"/>
              <a:t>be calculated </a:t>
            </a:r>
            <a:r>
              <a:rPr lang="en-US" sz="2600" dirty="0" smtClean="0"/>
              <a:t>using</a:t>
            </a:r>
          </a:p>
          <a:p>
            <a:pPr>
              <a:defRPr/>
            </a:pPr>
            <a:endParaRPr lang="en-US" sz="2600" dirty="0"/>
          </a:p>
          <a:p>
            <a:pPr>
              <a:defRPr/>
            </a:pPr>
            <a:endParaRPr lang="en-US" sz="2600" dirty="0" smtClean="0"/>
          </a:p>
          <a:p>
            <a:pPr>
              <a:defRPr/>
            </a:pPr>
            <a:endParaRPr lang="en-US" sz="2600" dirty="0"/>
          </a:p>
          <a:p>
            <a:pPr>
              <a:defRPr/>
            </a:pPr>
            <a:endParaRPr lang="en-US" sz="2600" dirty="0" smtClean="0"/>
          </a:p>
          <a:p>
            <a:pPr>
              <a:defRPr/>
            </a:pPr>
            <a:r>
              <a:rPr lang="en-US" sz="2600" dirty="0" smtClean="0"/>
              <a:t>=&gt; </a:t>
            </a:r>
            <a:r>
              <a:rPr lang="en-US" sz="2400" dirty="0">
                <a:solidFill>
                  <a:srgbClr val="FF0000"/>
                </a:solidFill>
              </a:rPr>
              <a:t>The interrupt rate is determined by the crystal clock and the </a:t>
            </a:r>
            <a:r>
              <a:rPr lang="en-US" sz="2400" b="1" dirty="0">
                <a:solidFill>
                  <a:srgbClr val="FF0000"/>
                </a:solidFill>
              </a:rPr>
              <a:t>RTICTL </a:t>
            </a:r>
            <a:r>
              <a:rPr lang="en-US" sz="2400" dirty="0">
                <a:solidFill>
                  <a:srgbClr val="FF0000"/>
                </a:solidFill>
              </a:rPr>
              <a:t>value</a:t>
            </a:r>
            <a:endParaRPr lang="en-US" sz="2300" dirty="0" smtClean="0">
              <a:solidFill>
                <a:srgbClr val="FF0000"/>
              </a:solidFill>
            </a:endParaRPr>
          </a:p>
        </p:txBody>
      </p:sp>
      <p:pic>
        <p:nvPicPr>
          <p:cNvPr id="5" name="Picture 4"/>
          <p:cNvPicPr>
            <a:picLocks noChangeAspect="1"/>
          </p:cNvPicPr>
          <p:nvPr/>
        </p:nvPicPr>
        <p:blipFill>
          <a:blip r:embed="rId3"/>
          <a:stretch>
            <a:fillRect/>
          </a:stretch>
        </p:blipFill>
        <p:spPr>
          <a:xfrm>
            <a:off x="1385165" y="4111473"/>
            <a:ext cx="6373670" cy="1142448"/>
          </a:xfrm>
          <a:prstGeom prst="rect">
            <a:avLst/>
          </a:prstGeom>
        </p:spPr>
      </p:pic>
    </p:spTree>
    <p:extLst>
      <p:ext uri="{BB962C8B-B14F-4D97-AF65-F5344CB8AC3E}">
        <p14:creationId xmlns:p14="http://schemas.microsoft.com/office/powerpoint/2010/main" val="4100279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76064"/>
          </a:xfrm>
        </p:spPr>
        <p:txBody>
          <a:bodyPr>
            <a:noAutofit/>
          </a:bodyPr>
          <a:lstStyle/>
          <a:p>
            <a:pPr>
              <a:defRPr/>
            </a:pPr>
            <a:r>
              <a:rPr lang="en-US" sz="2400" dirty="0"/>
              <a:t>9S12 real-time </a:t>
            </a:r>
            <a:r>
              <a:rPr lang="en-US" sz="2400" dirty="0" smtClean="0"/>
              <a:t>interrupt period </a:t>
            </a:r>
            <a:r>
              <a:rPr lang="en-US" sz="2400" dirty="0"/>
              <a:t>in </a:t>
            </a:r>
            <a:r>
              <a:rPr lang="en-US" sz="2400" dirty="0" err="1">
                <a:solidFill>
                  <a:srgbClr val="FF0000"/>
                </a:solidFill>
              </a:rPr>
              <a:t>ms</a:t>
            </a:r>
            <a:r>
              <a:rPr lang="en-US" sz="2400" dirty="0"/>
              <a:t>, </a:t>
            </a:r>
            <a:r>
              <a:rPr lang="en-US" sz="2400" dirty="0" smtClean="0"/>
              <a:t>assuming an </a:t>
            </a:r>
            <a:r>
              <a:rPr lang="en-US" sz="2400" dirty="0">
                <a:solidFill>
                  <a:srgbClr val="FF0000"/>
                </a:solidFill>
              </a:rPr>
              <a:t>8 MHz </a:t>
            </a:r>
            <a:r>
              <a:rPr lang="en-US" sz="2400" dirty="0" smtClean="0"/>
              <a:t>crystal:</a:t>
            </a:r>
            <a:endParaRPr lang="en-US" sz="2000" dirty="0" smtClean="0"/>
          </a:p>
        </p:txBody>
      </p:sp>
      <p:pic>
        <p:nvPicPr>
          <p:cNvPr id="6" name="Picture 5"/>
          <p:cNvPicPr>
            <a:picLocks noChangeAspect="1"/>
          </p:cNvPicPr>
          <p:nvPr/>
        </p:nvPicPr>
        <p:blipFill>
          <a:blip r:embed="rId3"/>
          <a:stretch>
            <a:fillRect/>
          </a:stretch>
        </p:blipFill>
        <p:spPr>
          <a:xfrm>
            <a:off x="1028303" y="2028953"/>
            <a:ext cx="7087394" cy="4824536"/>
          </a:xfrm>
          <a:prstGeom prst="rect">
            <a:avLst/>
          </a:prstGeom>
        </p:spPr>
      </p:pic>
    </p:spTree>
    <p:extLst>
      <p:ext uri="{BB962C8B-B14F-4D97-AF65-F5344CB8AC3E}">
        <p14:creationId xmlns:p14="http://schemas.microsoft.com/office/powerpoint/2010/main" val="911971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76064"/>
          </a:xfrm>
        </p:spPr>
        <p:txBody>
          <a:bodyPr>
            <a:noAutofit/>
          </a:bodyPr>
          <a:lstStyle/>
          <a:p>
            <a:pPr>
              <a:defRPr/>
            </a:pPr>
            <a:r>
              <a:rPr lang="en-US" sz="2400" dirty="0"/>
              <a:t>9S12 real-time </a:t>
            </a:r>
            <a:r>
              <a:rPr lang="en-US" sz="2400" dirty="0" smtClean="0"/>
              <a:t>interrupt period </a:t>
            </a:r>
            <a:r>
              <a:rPr lang="en-US" sz="2400" dirty="0"/>
              <a:t>in </a:t>
            </a:r>
            <a:r>
              <a:rPr lang="en-US" sz="2400" dirty="0" err="1">
                <a:solidFill>
                  <a:srgbClr val="FF0000"/>
                </a:solidFill>
              </a:rPr>
              <a:t>ms</a:t>
            </a:r>
            <a:r>
              <a:rPr lang="en-US" sz="2400" dirty="0"/>
              <a:t>, </a:t>
            </a:r>
            <a:r>
              <a:rPr lang="en-US" sz="2400" dirty="0" smtClean="0"/>
              <a:t>assuming an </a:t>
            </a:r>
            <a:r>
              <a:rPr lang="en-US" sz="2400" dirty="0" smtClean="0">
                <a:solidFill>
                  <a:srgbClr val="FF0000"/>
                </a:solidFill>
              </a:rPr>
              <a:t>16 </a:t>
            </a:r>
            <a:r>
              <a:rPr lang="en-US" sz="2400" dirty="0">
                <a:solidFill>
                  <a:srgbClr val="FF0000"/>
                </a:solidFill>
              </a:rPr>
              <a:t>MHz </a:t>
            </a:r>
            <a:r>
              <a:rPr lang="en-US" sz="2400" dirty="0" smtClean="0"/>
              <a:t>crystal:</a:t>
            </a:r>
            <a:endParaRPr lang="en-US" sz="2000" dirty="0" smtClean="0"/>
          </a:p>
        </p:txBody>
      </p:sp>
      <p:pic>
        <p:nvPicPr>
          <p:cNvPr id="4" name="Picture 3"/>
          <p:cNvPicPr>
            <a:picLocks noChangeAspect="1"/>
          </p:cNvPicPr>
          <p:nvPr/>
        </p:nvPicPr>
        <p:blipFill>
          <a:blip r:embed="rId3"/>
          <a:stretch>
            <a:fillRect/>
          </a:stretch>
        </p:blipFill>
        <p:spPr>
          <a:xfrm>
            <a:off x="935596" y="1988840"/>
            <a:ext cx="7272808" cy="4961140"/>
          </a:xfrm>
          <a:prstGeom prst="rect">
            <a:avLst/>
          </a:prstGeom>
        </p:spPr>
      </p:pic>
    </p:spTree>
    <p:extLst>
      <p:ext uri="{BB962C8B-B14F-4D97-AF65-F5344CB8AC3E}">
        <p14:creationId xmlns:p14="http://schemas.microsoft.com/office/powerpoint/2010/main" val="4249917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600" b="1" dirty="0" smtClean="0"/>
              <a:t>Exercise 4: </a:t>
            </a:r>
            <a:r>
              <a:rPr lang="en-US" sz="2600" dirty="0"/>
              <a:t>Write </a:t>
            </a:r>
            <a:r>
              <a:rPr lang="en-US" sz="2600" dirty="0" smtClean="0"/>
              <a:t>a software </a:t>
            </a:r>
            <a:r>
              <a:rPr lang="en-US" sz="2600" dirty="0"/>
              <a:t>that increments a global variable every 32.768 </a:t>
            </a:r>
            <a:r>
              <a:rPr lang="en-US" sz="2600" dirty="0" err="1"/>
              <a:t>ms</a:t>
            </a:r>
            <a:r>
              <a:rPr lang="en-US" sz="2600" dirty="0" err="1" smtClean="0"/>
              <a:t>.</a:t>
            </a:r>
            <a:endParaRPr lang="en-US" sz="2600" dirty="0" smtClean="0"/>
          </a:p>
          <a:p>
            <a:pPr>
              <a:defRPr/>
            </a:pPr>
            <a:r>
              <a:rPr lang="en-US" sz="2600" b="1" dirty="0"/>
              <a:t>Solution: </a:t>
            </a:r>
            <a:r>
              <a:rPr lang="en-US" sz="2600" dirty="0"/>
              <a:t>The solution will use a periodic RTI interrupt that occurs every 32.768 </a:t>
            </a:r>
            <a:r>
              <a:rPr lang="en-US" sz="2600" dirty="0" err="1"/>
              <a:t>ms.</a:t>
            </a:r>
            <a:r>
              <a:rPr lang="en-US" sz="2600" dirty="0"/>
              <a:t> RTI is simple, and accurate if the desired interrupt period matches one of the possibilities shown in the previous value tables. The main program executes </a:t>
            </a:r>
            <a:r>
              <a:rPr lang="en-US" sz="2600" dirty="0" err="1"/>
              <a:t>RTI_Init</a:t>
            </a:r>
            <a:r>
              <a:rPr lang="en-US" sz="2600" dirty="0"/>
              <a:t> to initialize the RTI </a:t>
            </a:r>
            <a:r>
              <a:rPr lang="en-US" sz="2600" dirty="0" smtClean="0"/>
              <a:t>interrupts. </a:t>
            </a:r>
            <a:r>
              <a:rPr lang="en-US" sz="2600" dirty="0"/>
              <a:t>The RTI rate is determined by the crystal </a:t>
            </a:r>
            <a:r>
              <a:rPr lang="en-US" sz="2600" dirty="0" smtClean="0"/>
              <a:t>frequency and </a:t>
            </a:r>
            <a:r>
              <a:rPr lang="en-US" sz="2600" dirty="0"/>
              <a:t>the RTICTL register. Bit 7 of the CRGINT register is set to arm the </a:t>
            </a:r>
            <a:r>
              <a:rPr lang="en-US" sz="2600" dirty="0" smtClean="0"/>
              <a:t>RTI system</a:t>
            </a:r>
            <a:r>
              <a:rPr lang="en-US" sz="2600" dirty="0"/>
              <a:t>. The </a:t>
            </a:r>
            <a:r>
              <a:rPr lang="en-US" sz="2600" dirty="0" err="1"/>
              <a:t>RTI_Init</a:t>
            </a:r>
            <a:r>
              <a:rPr lang="en-US" sz="2600" dirty="0"/>
              <a:t> routine initializes the global variable and enables </a:t>
            </a:r>
            <a:r>
              <a:rPr lang="en-US" sz="2600" dirty="0" smtClean="0"/>
              <a:t>interrupts (</a:t>
            </a:r>
            <a:r>
              <a:rPr lang="en-US" sz="2600" dirty="0"/>
              <a:t>cli). The ISR will acknowledge the interrupt and increment a global variable, Time</a:t>
            </a:r>
            <a:r>
              <a:rPr lang="en-US" sz="2600" dirty="0" smtClean="0"/>
              <a:t>. The </a:t>
            </a:r>
            <a:r>
              <a:rPr lang="en-US" sz="2600" dirty="0"/>
              <a:t>ISR makes the trigger flag zero by writing a one to it</a:t>
            </a:r>
            <a:endParaRPr lang="en-US" sz="2600" dirty="0" smtClean="0"/>
          </a:p>
        </p:txBody>
      </p:sp>
    </p:spTree>
    <p:extLst>
      <p:ext uri="{BB962C8B-B14F-4D97-AF65-F5344CB8AC3E}">
        <p14:creationId xmlns:p14="http://schemas.microsoft.com/office/powerpoint/2010/main" val="1108876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Real-Time Interrupt</a:t>
            </a:r>
            <a:endParaRPr lang="en-US" dirty="0"/>
          </a:p>
        </p:txBody>
      </p:sp>
      <p:sp>
        <p:nvSpPr>
          <p:cNvPr id="3" name="Content Placeholder 2"/>
          <p:cNvSpPr>
            <a:spLocks noGrp="1"/>
          </p:cNvSpPr>
          <p:nvPr>
            <p:ph sz="quarter" idx="1"/>
          </p:nvPr>
        </p:nvSpPr>
        <p:spPr>
          <a:xfrm>
            <a:off x="107504" y="1412776"/>
            <a:ext cx="8928992" cy="1296144"/>
          </a:xfrm>
        </p:spPr>
        <p:txBody>
          <a:bodyPr>
            <a:noAutofit/>
          </a:bodyPr>
          <a:lstStyle/>
          <a:p>
            <a:pPr>
              <a:defRPr/>
            </a:pPr>
            <a:r>
              <a:rPr lang="en-US" sz="2600" b="1" dirty="0" smtClean="0"/>
              <a:t>Exercise 4 (</a:t>
            </a:r>
            <a:r>
              <a:rPr lang="en-US" sz="2600" b="1" dirty="0" err="1" smtClean="0"/>
              <a:t>cntd</a:t>
            </a:r>
            <a:r>
              <a:rPr lang="en-US" sz="2600" b="1" dirty="0" smtClean="0"/>
              <a:t>.): </a:t>
            </a:r>
            <a:r>
              <a:rPr lang="en-US" sz="2600" dirty="0"/>
              <a:t>Write software that increments a global variable every 32.768 </a:t>
            </a:r>
            <a:r>
              <a:rPr lang="en-US" sz="2600" dirty="0" err="1"/>
              <a:t>ms</a:t>
            </a:r>
            <a:r>
              <a:rPr lang="en-US" sz="2600" dirty="0" err="1" smtClean="0"/>
              <a:t>.</a:t>
            </a:r>
            <a:endParaRPr lang="en-US" sz="2600" dirty="0" smtClean="0"/>
          </a:p>
          <a:p>
            <a:pPr>
              <a:defRPr/>
            </a:pPr>
            <a:r>
              <a:rPr lang="en-US" sz="2600" b="1" dirty="0"/>
              <a:t>Solution</a:t>
            </a:r>
            <a:r>
              <a:rPr lang="en-US" sz="2600" b="1" dirty="0" smtClean="0"/>
              <a:t>:</a:t>
            </a:r>
            <a:endParaRPr lang="en-US" sz="2600" dirty="0" smtClean="0"/>
          </a:p>
        </p:txBody>
      </p:sp>
      <p:pic>
        <p:nvPicPr>
          <p:cNvPr id="4" name="Picture 3"/>
          <p:cNvPicPr>
            <a:picLocks noChangeAspect="1"/>
          </p:cNvPicPr>
          <p:nvPr/>
        </p:nvPicPr>
        <p:blipFill>
          <a:blip r:embed="rId3"/>
          <a:stretch>
            <a:fillRect/>
          </a:stretch>
        </p:blipFill>
        <p:spPr>
          <a:xfrm>
            <a:off x="2051720" y="2708920"/>
            <a:ext cx="4062918" cy="3984982"/>
          </a:xfrm>
          <a:prstGeom prst="rect">
            <a:avLst/>
          </a:prstGeom>
        </p:spPr>
      </p:pic>
      <p:sp>
        <p:nvSpPr>
          <p:cNvPr id="5" name="Content Placeholder 2"/>
          <p:cNvSpPr txBox="1">
            <a:spLocks/>
          </p:cNvSpPr>
          <p:nvPr/>
        </p:nvSpPr>
        <p:spPr>
          <a:xfrm>
            <a:off x="6361545" y="2708921"/>
            <a:ext cx="2674951" cy="172819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defRPr/>
            </a:pPr>
            <a:r>
              <a:rPr lang="en-US" sz="2000" b="1" dirty="0" smtClean="0"/>
              <a:t>Exercise: </a:t>
            </a:r>
            <a:r>
              <a:rPr lang="en-US" sz="2000" dirty="0" smtClean="0"/>
              <a:t>Write software that increments a global variable every 16.38 </a:t>
            </a:r>
            <a:r>
              <a:rPr lang="en-US" sz="2000" dirty="0" err="1" smtClean="0"/>
              <a:t>ms</a:t>
            </a:r>
            <a:r>
              <a:rPr lang="en-US" sz="2000" dirty="0" smtClean="0"/>
              <a:t>, 16 MHz crystal.</a:t>
            </a:r>
          </a:p>
        </p:txBody>
      </p:sp>
    </p:spTree>
    <p:extLst>
      <p:ext uri="{BB962C8B-B14F-4D97-AF65-F5344CB8AC3E}">
        <p14:creationId xmlns:p14="http://schemas.microsoft.com/office/powerpoint/2010/main" val="2100682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9420"/>
            <a:ext cx="8928992" cy="392088"/>
          </a:xfrm>
        </p:spPr>
        <p:txBody>
          <a:bodyPr>
            <a:normAutofit fontScale="90000"/>
          </a:bodyPr>
          <a:lstStyle/>
          <a:p>
            <a:r>
              <a:rPr lang="en-US" dirty="0" smtClean="0"/>
              <a:t>Real-Time Interrupt</a:t>
            </a:r>
            <a:endParaRPr lang="en-US" dirty="0"/>
          </a:p>
        </p:txBody>
      </p:sp>
      <p:sp>
        <p:nvSpPr>
          <p:cNvPr id="5" name="Content Placeholder 2"/>
          <p:cNvSpPr txBox="1">
            <a:spLocks/>
          </p:cNvSpPr>
          <p:nvPr/>
        </p:nvSpPr>
        <p:spPr>
          <a:xfrm>
            <a:off x="107504" y="548680"/>
            <a:ext cx="8928992" cy="18722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defRPr/>
            </a:pPr>
            <a:r>
              <a:rPr lang="en-US" sz="2000" b="1" dirty="0" smtClean="0"/>
              <a:t>Exercise 5: </a:t>
            </a:r>
            <a:r>
              <a:rPr lang="en-US" sz="2000" dirty="0"/>
              <a:t>Write a C program to use the RTI interrupt to time-multiplex four </a:t>
            </a:r>
            <a:r>
              <a:rPr lang="en-US" sz="2000" dirty="0" smtClean="0"/>
              <a:t>seven segment </a:t>
            </a:r>
            <a:r>
              <a:rPr lang="en-US" sz="2000" dirty="0"/>
              <a:t>displays using the circuit shown </a:t>
            </a:r>
            <a:r>
              <a:rPr lang="en-US" sz="2000" dirty="0" smtClean="0"/>
              <a:t>below and </a:t>
            </a:r>
            <a:r>
              <a:rPr lang="en-US" sz="2000" dirty="0"/>
              <a:t>shift the seven-segment </a:t>
            </a:r>
            <a:r>
              <a:rPr lang="en-US" sz="2000" dirty="0" smtClean="0"/>
              <a:t>display </a:t>
            </a:r>
            <a:r>
              <a:rPr lang="en-US" sz="2000" dirty="0"/>
              <a:t>pattern as </a:t>
            </a:r>
            <a:r>
              <a:rPr lang="en-US" sz="2000" dirty="0" smtClean="0"/>
              <a:t>described. </a:t>
            </a:r>
            <a:r>
              <a:rPr lang="en-US" sz="2000" dirty="0"/>
              <a:t>Turn on one display at a time and light each </a:t>
            </a:r>
            <a:r>
              <a:rPr lang="en-US" sz="2000" dirty="0" smtClean="0"/>
              <a:t>display </a:t>
            </a:r>
            <a:r>
              <a:rPr lang="en-US" sz="2000" dirty="0"/>
              <a:t>for about 1 </a:t>
            </a:r>
            <a:r>
              <a:rPr lang="en-US" sz="2000" dirty="0" err="1"/>
              <a:t>ms</a:t>
            </a:r>
            <a:r>
              <a:rPr lang="en-US" sz="2000" dirty="0"/>
              <a:t> then switch to the next display. Use display #0 to display </a:t>
            </a:r>
            <a:r>
              <a:rPr lang="en-US" sz="2000" dirty="0" smtClean="0"/>
              <a:t>#5. </a:t>
            </a:r>
            <a:r>
              <a:rPr lang="en-US" sz="2000" dirty="0"/>
              <a:t>Use </a:t>
            </a:r>
            <a:r>
              <a:rPr lang="en-US" sz="2000" dirty="0" smtClean="0"/>
              <a:t>CodeWarrior </a:t>
            </a:r>
            <a:r>
              <a:rPr lang="en-US" sz="2000" dirty="0"/>
              <a:t>and a demo board programmed with serial monitor to implement the circuit. </a:t>
            </a:r>
          </a:p>
        </p:txBody>
      </p:sp>
      <p:sp>
        <p:nvSpPr>
          <p:cNvPr id="6" name="Rectangle 5"/>
          <p:cNvSpPr/>
          <p:nvPr/>
        </p:nvSpPr>
        <p:spPr>
          <a:xfrm>
            <a:off x="-180528" y="3109460"/>
            <a:ext cx="1728192" cy="3170099"/>
          </a:xfrm>
          <a:prstGeom prst="rect">
            <a:avLst/>
          </a:prstGeom>
        </p:spPr>
        <p:txBody>
          <a:bodyPr wrap="square">
            <a:spAutoFit/>
          </a:bodyPr>
          <a:lstStyle/>
          <a:p>
            <a:pPr>
              <a:tabLst>
                <a:tab pos="457200" algn="l"/>
              </a:tabLst>
              <a:defRPr/>
            </a:pPr>
            <a:r>
              <a:rPr lang="en-US" sz="2000" dirty="0" smtClean="0"/>
              <a:t>	123456</a:t>
            </a:r>
            <a:endParaRPr lang="en-US" sz="2000" dirty="0"/>
          </a:p>
          <a:p>
            <a:pPr>
              <a:tabLst>
                <a:tab pos="457200" algn="l"/>
              </a:tabLst>
              <a:defRPr/>
            </a:pPr>
            <a:r>
              <a:rPr lang="en-US" sz="2000" dirty="0"/>
              <a:t>	234567</a:t>
            </a:r>
          </a:p>
          <a:p>
            <a:pPr>
              <a:tabLst>
                <a:tab pos="457200" algn="l"/>
              </a:tabLst>
              <a:defRPr/>
            </a:pPr>
            <a:r>
              <a:rPr lang="en-US" sz="2000" dirty="0"/>
              <a:t>	345678</a:t>
            </a:r>
          </a:p>
          <a:p>
            <a:pPr>
              <a:tabLst>
                <a:tab pos="457200" algn="l"/>
              </a:tabLst>
              <a:defRPr/>
            </a:pPr>
            <a:r>
              <a:rPr lang="en-US" sz="2000" dirty="0"/>
              <a:t>	456789</a:t>
            </a:r>
          </a:p>
          <a:p>
            <a:pPr>
              <a:tabLst>
                <a:tab pos="457200" algn="l"/>
              </a:tabLst>
              <a:defRPr/>
            </a:pPr>
            <a:r>
              <a:rPr lang="en-US" sz="2000" dirty="0"/>
              <a:t>	567890</a:t>
            </a:r>
          </a:p>
          <a:p>
            <a:pPr>
              <a:tabLst>
                <a:tab pos="457200" algn="l"/>
              </a:tabLst>
              <a:defRPr/>
            </a:pPr>
            <a:r>
              <a:rPr lang="en-US" sz="2000" dirty="0"/>
              <a:t>	678901</a:t>
            </a:r>
          </a:p>
          <a:p>
            <a:pPr>
              <a:tabLst>
                <a:tab pos="457200" algn="l"/>
              </a:tabLst>
              <a:defRPr/>
            </a:pPr>
            <a:r>
              <a:rPr lang="en-US" sz="2000" dirty="0"/>
              <a:t>	789012</a:t>
            </a:r>
          </a:p>
          <a:p>
            <a:pPr>
              <a:tabLst>
                <a:tab pos="457200" algn="l"/>
              </a:tabLst>
              <a:defRPr/>
            </a:pPr>
            <a:r>
              <a:rPr lang="en-US" sz="2000" dirty="0"/>
              <a:t>	890123</a:t>
            </a:r>
          </a:p>
          <a:p>
            <a:pPr>
              <a:tabLst>
                <a:tab pos="457200" algn="l"/>
              </a:tabLst>
              <a:defRPr/>
            </a:pPr>
            <a:r>
              <a:rPr lang="en-US" sz="2000" dirty="0"/>
              <a:t>	901234</a:t>
            </a:r>
          </a:p>
          <a:p>
            <a:pPr>
              <a:tabLst>
                <a:tab pos="457200" algn="l"/>
              </a:tabLst>
              <a:defRPr/>
            </a:pPr>
            <a:r>
              <a:rPr lang="en-US" sz="2000" dirty="0"/>
              <a:t>	012345</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23" y="2548060"/>
            <a:ext cx="6079033" cy="4309940"/>
          </a:xfrm>
          <a:prstGeom prst="rect">
            <a:avLst/>
          </a:prstGeom>
        </p:spPr>
      </p:pic>
    </p:spTree>
    <p:extLst>
      <p:ext uri="{BB962C8B-B14F-4D97-AF65-F5344CB8AC3E}">
        <p14:creationId xmlns:p14="http://schemas.microsoft.com/office/powerpoint/2010/main" val="373798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9420"/>
            <a:ext cx="8928992" cy="392088"/>
          </a:xfrm>
        </p:spPr>
        <p:txBody>
          <a:bodyPr>
            <a:normAutofit fontScale="90000"/>
          </a:bodyPr>
          <a:lstStyle/>
          <a:p>
            <a:r>
              <a:rPr lang="en-US" dirty="0" smtClean="0"/>
              <a:t>Real-Time Interrupt</a:t>
            </a:r>
            <a:endParaRPr lang="en-US" dirty="0"/>
          </a:p>
        </p:txBody>
      </p:sp>
      <p:sp>
        <p:nvSpPr>
          <p:cNvPr id="5" name="Content Placeholder 2"/>
          <p:cNvSpPr txBox="1">
            <a:spLocks/>
          </p:cNvSpPr>
          <p:nvPr/>
        </p:nvSpPr>
        <p:spPr>
          <a:xfrm>
            <a:off x="-36512" y="504056"/>
            <a:ext cx="8928992" cy="630932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defRPr/>
            </a:pPr>
            <a:r>
              <a:rPr lang="en-US" sz="2000" b="1" dirty="0" smtClean="0"/>
              <a:t>Exercise (</a:t>
            </a:r>
            <a:r>
              <a:rPr lang="en-US" sz="2000" b="1" dirty="0" err="1" smtClean="0"/>
              <a:t>cntd</a:t>
            </a:r>
            <a:r>
              <a:rPr lang="en-US" sz="2000" b="1" dirty="0" smtClean="0"/>
              <a:t>.) - Solution: </a:t>
            </a:r>
            <a:r>
              <a:rPr lang="en-US" sz="2000" dirty="0" err="1" smtClean="0"/>
              <a:t>Arangement</a:t>
            </a:r>
            <a:r>
              <a:rPr lang="en-US" sz="2000" dirty="0" smtClean="0"/>
              <a:t>: </a:t>
            </a:r>
            <a:endParaRPr lang="en-US" sz="2000" dirty="0"/>
          </a:p>
          <a:p>
            <a:pPr lvl="1">
              <a:defRPr/>
            </a:pPr>
            <a:r>
              <a:rPr lang="en-US" sz="1700" dirty="0" smtClean="0"/>
              <a:t>Place </a:t>
            </a:r>
            <a:r>
              <a:rPr lang="en-US" sz="1700" dirty="0"/>
              <a:t>the segment patterns in one array </a:t>
            </a:r>
            <a:r>
              <a:rPr lang="en-US" sz="1700" b="1" dirty="0" err="1"/>
              <a:t>segPat</a:t>
            </a:r>
            <a:r>
              <a:rPr lang="en-US" sz="1700" dirty="0"/>
              <a:t>[].</a:t>
            </a:r>
          </a:p>
          <a:p>
            <a:pPr lvl="1">
              <a:defRPr/>
            </a:pPr>
            <a:r>
              <a:rPr lang="en-US" sz="1700" dirty="0" smtClean="0"/>
              <a:t>Place </a:t>
            </a:r>
            <a:r>
              <a:rPr lang="en-US" sz="1700" dirty="0"/>
              <a:t>digit select values in the array </a:t>
            </a:r>
            <a:r>
              <a:rPr lang="en-US" sz="1700" b="1" dirty="0"/>
              <a:t>digit</a:t>
            </a:r>
            <a:r>
              <a:rPr lang="en-US" sz="1700" dirty="0"/>
              <a:t>[].</a:t>
            </a:r>
          </a:p>
          <a:p>
            <a:pPr lvl="1">
              <a:defRPr/>
            </a:pPr>
            <a:r>
              <a:rPr lang="en-US" sz="1700" dirty="0" smtClean="0"/>
              <a:t>Use </a:t>
            </a:r>
            <a:r>
              <a:rPr lang="en-US" sz="1700" dirty="0"/>
              <a:t>the variable </a:t>
            </a:r>
            <a:r>
              <a:rPr lang="en-US" sz="1700" b="1" dirty="0" err="1"/>
              <a:t>seq</a:t>
            </a:r>
            <a:r>
              <a:rPr lang="en-US" sz="1700" dirty="0"/>
              <a:t> as index to the segment array that identifies the first digit of the </a:t>
            </a:r>
            <a:r>
              <a:rPr lang="en-US" sz="1700" dirty="0" smtClean="0"/>
              <a:t>current </a:t>
            </a:r>
            <a:r>
              <a:rPr lang="en-US" sz="1700" dirty="0"/>
              <a:t>sequence.</a:t>
            </a:r>
          </a:p>
          <a:p>
            <a:pPr lvl="1">
              <a:defRPr/>
            </a:pPr>
            <a:r>
              <a:rPr lang="en-US" sz="1700" dirty="0" smtClean="0"/>
              <a:t>Use </a:t>
            </a:r>
            <a:r>
              <a:rPr lang="en-US" sz="1700" dirty="0"/>
              <a:t>the variable</a:t>
            </a:r>
            <a:r>
              <a:rPr lang="en-US" sz="1700" b="1" dirty="0"/>
              <a:t> ix </a:t>
            </a:r>
            <a:r>
              <a:rPr lang="en-US" sz="1700" dirty="0"/>
              <a:t>as an index to the digits within one sequence (ix = 0</a:t>
            </a:r>
            <a:r>
              <a:rPr lang="en-US" sz="1700" dirty="0" smtClean="0"/>
              <a:t>..5).</a:t>
            </a:r>
            <a:endParaRPr lang="en-US" sz="1700" dirty="0"/>
          </a:p>
          <a:p>
            <a:pPr lvl="1">
              <a:defRPr/>
            </a:pPr>
            <a:r>
              <a:rPr lang="en-US" sz="1700" dirty="0" smtClean="0"/>
              <a:t>Use </a:t>
            </a:r>
            <a:r>
              <a:rPr lang="en-US" sz="1700" dirty="0"/>
              <a:t>the variable </a:t>
            </a:r>
            <a:r>
              <a:rPr lang="en-US" sz="1700" b="1" dirty="0"/>
              <a:t>count</a:t>
            </a:r>
            <a:r>
              <a:rPr lang="en-US" sz="1700" dirty="0"/>
              <a:t> to specify the repetition count of a </a:t>
            </a:r>
            <a:r>
              <a:rPr lang="en-US" sz="1700" dirty="0" smtClean="0"/>
              <a:t>sequence</a:t>
            </a:r>
          </a:p>
          <a:p>
            <a:pPr lvl="1">
              <a:defRPr/>
            </a:pPr>
            <a:endParaRPr lang="en-US" sz="1700" dirty="0"/>
          </a:p>
          <a:p>
            <a:pPr marL="0" indent="0">
              <a:buNone/>
              <a:defRPr/>
            </a:pPr>
            <a:r>
              <a:rPr lang="en-US" sz="2000" dirty="0"/>
              <a:t>#include "c:\cwHCS12\include\hcs12.h"</a:t>
            </a:r>
          </a:p>
          <a:p>
            <a:pPr marL="0" indent="0">
              <a:buNone/>
              <a:defRPr/>
            </a:pPr>
            <a:r>
              <a:rPr lang="en-US" sz="2000" dirty="0"/>
              <a:t>#include "c:\cwHCS12\include\SetClk.h"</a:t>
            </a:r>
          </a:p>
          <a:p>
            <a:pPr marL="0" indent="0">
              <a:buNone/>
              <a:defRPr/>
            </a:pPr>
            <a:r>
              <a:rPr lang="en-US" sz="2000" dirty="0" err="1"/>
              <a:t>int</a:t>
            </a:r>
            <a:r>
              <a:rPr lang="en-US" sz="2000" dirty="0"/>
              <a:t> 	</a:t>
            </a:r>
            <a:r>
              <a:rPr lang="en-US" sz="2000" dirty="0" err="1"/>
              <a:t>seq</a:t>
            </a:r>
            <a:r>
              <a:rPr lang="en-US" sz="2000" dirty="0"/>
              <a:t>; 		// start index to </a:t>
            </a:r>
            <a:r>
              <a:rPr lang="en-US" sz="2000" dirty="0" err="1"/>
              <a:t>segPat</a:t>
            </a:r>
            <a:r>
              <a:rPr lang="en-US" sz="2000" dirty="0"/>
              <a:t>[] of a sequence of digits (0 to 9)</a:t>
            </a:r>
          </a:p>
          <a:p>
            <a:pPr marL="0" indent="0">
              <a:buNone/>
              <a:defRPr/>
            </a:pPr>
            <a:r>
              <a:rPr lang="en-US" sz="2000" dirty="0" err="1"/>
              <a:t>int</a:t>
            </a:r>
            <a:r>
              <a:rPr lang="en-US" sz="2000" dirty="0"/>
              <a:t> 	ix;  		</a:t>
            </a:r>
            <a:r>
              <a:rPr lang="en-US" sz="2000" dirty="0" smtClean="0"/>
              <a:t>// </a:t>
            </a:r>
            <a:r>
              <a:rPr lang="en-US" sz="2000" dirty="0"/>
              <a:t>index of digits of a sequence (0 to </a:t>
            </a:r>
            <a:r>
              <a:rPr lang="en-US" sz="2000" dirty="0" smtClean="0"/>
              <a:t>5)</a:t>
            </a:r>
            <a:endParaRPr lang="en-US" sz="2000" dirty="0"/>
          </a:p>
          <a:p>
            <a:pPr marL="0" indent="0">
              <a:buNone/>
              <a:defRPr/>
            </a:pPr>
            <a:r>
              <a:rPr lang="en-US" sz="2000" dirty="0" err="1"/>
              <a:t>int</a:t>
            </a:r>
            <a:r>
              <a:rPr lang="en-US" sz="2000" dirty="0"/>
              <a:t> 	count; 		// repetition count of a sequence</a:t>
            </a:r>
          </a:p>
          <a:p>
            <a:pPr marL="0" indent="0">
              <a:buNone/>
              <a:defRPr/>
            </a:pPr>
            <a:r>
              <a:rPr lang="en-US" sz="2000" dirty="0"/>
              <a:t>char </a:t>
            </a:r>
            <a:r>
              <a:rPr lang="en-US" sz="2000" dirty="0" err="1"/>
              <a:t>segPat</a:t>
            </a:r>
            <a:r>
              <a:rPr lang="en-US" sz="2000" dirty="0"/>
              <a:t>[13] 	= {0x06,0x5B,0x4F,0x66,0x6D,0x7D,0x07,0x7F,0x67,0x3F,0x06,</a:t>
            </a:r>
          </a:p>
          <a:p>
            <a:pPr marL="0" indent="0">
              <a:buNone/>
              <a:defRPr/>
            </a:pPr>
            <a:r>
              <a:rPr lang="en-US" sz="2000" dirty="0"/>
              <a:t>				     0x5B,0x4F};</a:t>
            </a:r>
          </a:p>
          <a:p>
            <a:pPr marL="0" indent="0">
              <a:buNone/>
              <a:defRPr/>
            </a:pPr>
            <a:r>
              <a:rPr lang="en-US" sz="2000" dirty="0"/>
              <a:t>char </a:t>
            </a:r>
            <a:r>
              <a:rPr lang="en-US" sz="2000" dirty="0" smtClean="0"/>
              <a:t>digit[6] </a:t>
            </a:r>
            <a:r>
              <a:rPr lang="en-US" sz="2000" dirty="0"/>
              <a:t>	= {</a:t>
            </a:r>
            <a:r>
              <a:rPr lang="en-US" sz="2000" dirty="0" smtClean="0"/>
              <a:t>0xFE,0xFD,0xFB,0xF7,0x7F,0xBF};</a:t>
            </a:r>
            <a:endParaRPr lang="en-US" sz="2000" dirty="0"/>
          </a:p>
          <a:p>
            <a:pPr>
              <a:defRPr/>
            </a:pPr>
            <a:endParaRPr lang="en-US" sz="2000" dirty="0"/>
          </a:p>
        </p:txBody>
      </p:sp>
    </p:spTree>
    <p:extLst>
      <p:ext uri="{BB962C8B-B14F-4D97-AF65-F5344CB8AC3E}">
        <p14:creationId xmlns:p14="http://schemas.microsoft.com/office/powerpoint/2010/main" val="2876173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392088"/>
          </a:xfrm>
        </p:spPr>
        <p:txBody>
          <a:bodyPr>
            <a:normAutofit fontScale="90000"/>
          </a:bodyPr>
          <a:lstStyle/>
          <a:p>
            <a:r>
              <a:rPr lang="en-US" dirty="0" smtClean="0"/>
              <a:t>Real-Time Interrupt</a:t>
            </a:r>
            <a:endParaRPr lang="en-US" dirty="0"/>
          </a:p>
        </p:txBody>
      </p:sp>
      <p:sp>
        <p:nvSpPr>
          <p:cNvPr id="5" name="Content Placeholder 2"/>
          <p:cNvSpPr txBox="1">
            <a:spLocks/>
          </p:cNvSpPr>
          <p:nvPr/>
        </p:nvSpPr>
        <p:spPr>
          <a:xfrm>
            <a:off x="-36512" y="364704"/>
            <a:ext cx="8928992" cy="64486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defRPr/>
            </a:pPr>
            <a:r>
              <a:rPr lang="en-US" sz="1400" b="1" dirty="0" smtClean="0"/>
              <a:t>  Exercise (</a:t>
            </a:r>
            <a:r>
              <a:rPr lang="en-US" sz="1400" b="1" dirty="0" err="1" smtClean="0"/>
              <a:t>cntd</a:t>
            </a:r>
            <a:r>
              <a:rPr lang="en-US" sz="1400" b="1" dirty="0" smtClean="0"/>
              <a:t>.) - Solution: </a:t>
            </a:r>
            <a:r>
              <a:rPr lang="en-US" sz="1400" dirty="0" smtClean="0"/>
              <a:t> </a:t>
            </a:r>
          </a:p>
          <a:p>
            <a:pPr marL="0" lvl="1" indent="0">
              <a:spcBef>
                <a:spcPts val="0"/>
              </a:spcBef>
              <a:buNone/>
              <a:defRPr/>
            </a:pPr>
            <a:r>
              <a:rPr lang="en-US" sz="1400" dirty="0" smtClean="0"/>
              <a:t>void main (void) {</a:t>
            </a:r>
          </a:p>
          <a:p>
            <a:pPr marL="0" lvl="1" indent="0">
              <a:spcBef>
                <a:spcPts val="0"/>
              </a:spcBef>
              <a:buNone/>
              <a:defRPr/>
            </a:pPr>
            <a:r>
              <a:rPr lang="en-US" sz="1400" dirty="0" smtClean="0"/>
              <a:t>    </a:t>
            </a:r>
            <a:r>
              <a:rPr lang="en-US" sz="1400" dirty="0"/>
              <a:t>	</a:t>
            </a:r>
            <a:r>
              <a:rPr lang="en-US" sz="1400" dirty="0" err="1"/>
              <a:t>seq</a:t>
            </a:r>
            <a:r>
              <a:rPr lang="en-US" sz="1400" dirty="0"/>
              <a:t>	= 0;	</a:t>
            </a:r>
            <a:r>
              <a:rPr lang="en-US" sz="1400" dirty="0" smtClean="0"/>
              <a:t>// </a:t>
            </a:r>
            <a:r>
              <a:rPr lang="en-US" sz="1400" dirty="0"/>
              <a:t>initialize the start index to </a:t>
            </a:r>
            <a:r>
              <a:rPr lang="en-US" sz="1400" dirty="0" err="1"/>
              <a:t>segPat</a:t>
            </a:r>
            <a:r>
              <a:rPr lang="en-US" sz="1400" dirty="0"/>
              <a:t>[] for the display sequence</a:t>
            </a:r>
          </a:p>
          <a:p>
            <a:pPr marL="0" lvl="1" indent="0">
              <a:spcBef>
                <a:spcPts val="0"/>
              </a:spcBef>
              <a:buNone/>
              <a:defRPr/>
            </a:pPr>
            <a:r>
              <a:rPr lang="en-US" sz="1400" dirty="0"/>
              <a:t>    	ix    	= 0; 	</a:t>
            </a:r>
            <a:r>
              <a:rPr lang="en-US" sz="1400" dirty="0" smtClean="0"/>
              <a:t>// </a:t>
            </a:r>
            <a:r>
              <a:rPr lang="en-US" sz="1400" dirty="0"/>
              <a:t>initialize the index of a new sequence  </a:t>
            </a:r>
          </a:p>
          <a:p>
            <a:pPr marL="0" lvl="1" indent="0">
              <a:spcBef>
                <a:spcPts val="0"/>
              </a:spcBef>
              <a:buNone/>
              <a:defRPr/>
            </a:pPr>
            <a:r>
              <a:rPr lang="en-US" sz="1400" dirty="0"/>
              <a:t>    	count   = 400;	// initialize the RTI interrupt count of a sequence</a:t>
            </a:r>
          </a:p>
          <a:p>
            <a:pPr marL="0" lvl="1" indent="0">
              <a:spcBef>
                <a:spcPts val="0"/>
              </a:spcBef>
              <a:buNone/>
              <a:defRPr/>
            </a:pPr>
            <a:r>
              <a:rPr lang="en-US" sz="1400" dirty="0"/>
              <a:t>    	SetClk8();		// set E clock to 24 MHz from an 8-MHz crystal oscillator</a:t>
            </a:r>
          </a:p>
          <a:p>
            <a:pPr marL="0" lvl="1" indent="0">
              <a:spcBef>
                <a:spcPts val="0"/>
              </a:spcBef>
              <a:buNone/>
              <a:defRPr/>
            </a:pPr>
            <a:r>
              <a:rPr lang="en-US" sz="1400" dirty="0"/>
              <a:t>    	</a:t>
            </a:r>
            <a:r>
              <a:rPr lang="en-US" sz="1400" b="1" dirty="0"/>
              <a:t>RTICTL  = 0x40; </a:t>
            </a:r>
            <a:r>
              <a:rPr lang="en-US" sz="1400" dirty="0"/>
              <a:t>	// RTI interrupt interval set to </a:t>
            </a:r>
            <a:r>
              <a:rPr lang="en-US" sz="1400" dirty="0" smtClean="0"/>
              <a:t>1 </a:t>
            </a:r>
            <a:r>
              <a:rPr lang="en-US" sz="1400" dirty="0" err="1" smtClean="0"/>
              <a:t>msec</a:t>
            </a:r>
            <a:endParaRPr lang="en-US" sz="1400" dirty="0"/>
          </a:p>
          <a:p>
            <a:pPr marL="0" lvl="1" indent="0">
              <a:spcBef>
                <a:spcPts val="0"/>
              </a:spcBef>
              <a:buNone/>
              <a:defRPr/>
            </a:pPr>
            <a:r>
              <a:rPr lang="en-US" sz="1400" dirty="0"/>
              <a:t>    	</a:t>
            </a:r>
            <a:r>
              <a:rPr lang="en-US" sz="1400" b="1" dirty="0"/>
              <a:t>DDRB    = 0xFF; </a:t>
            </a:r>
            <a:r>
              <a:rPr lang="en-US" sz="1400" dirty="0"/>
              <a:t>	// configure Port B for output</a:t>
            </a:r>
          </a:p>
          <a:p>
            <a:pPr marL="0" lvl="1" indent="0">
              <a:spcBef>
                <a:spcPts val="0"/>
              </a:spcBef>
              <a:buNone/>
              <a:defRPr/>
            </a:pPr>
            <a:r>
              <a:rPr lang="en-US" sz="1400" dirty="0"/>
              <a:t>    	</a:t>
            </a:r>
            <a:r>
              <a:rPr lang="en-US" sz="1400" b="1" dirty="0"/>
              <a:t>DDRP    = 0xFF; </a:t>
            </a:r>
            <a:r>
              <a:rPr lang="en-US" sz="1400" dirty="0"/>
              <a:t>	// configure Port P for output</a:t>
            </a:r>
          </a:p>
          <a:p>
            <a:pPr marL="0" lvl="1" indent="0">
              <a:spcBef>
                <a:spcPts val="0"/>
              </a:spcBef>
              <a:buNone/>
              <a:defRPr/>
            </a:pPr>
            <a:r>
              <a:rPr lang="en-US" sz="1400" dirty="0"/>
              <a:t>    	</a:t>
            </a:r>
            <a:r>
              <a:rPr lang="en-US" sz="1400" b="1" dirty="0"/>
              <a:t>CRGINT|= RTIE;</a:t>
            </a:r>
            <a:r>
              <a:rPr lang="en-US" sz="1400" dirty="0"/>
              <a:t>	// enable RTI interrupt</a:t>
            </a:r>
          </a:p>
          <a:p>
            <a:pPr marL="0" lvl="1" indent="0">
              <a:spcBef>
                <a:spcPts val="0"/>
              </a:spcBef>
              <a:buNone/>
              <a:defRPr/>
            </a:pPr>
            <a:r>
              <a:rPr lang="en-US" sz="1400" dirty="0"/>
              <a:t>    	</a:t>
            </a:r>
            <a:r>
              <a:rPr lang="en-US" sz="1400" dirty="0" err="1"/>
              <a:t>asm</a:t>
            </a:r>
            <a:r>
              <a:rPr lang="en-US" sz="1400" dirty="0"/>
              <a:t>("CLI");     	// enable interrupt globally</a:t>
            </a:r>
          </a:p>
          <a:p>
            <a:pPr marL="0" lvl="1" indent="0">
              <a:spcBef>
                <a:spcPts val="0"/>
              </a:spcBef>
              <a:buNone/>
              <a:defRPr/>
            </a:pPr>
            <a:r>
              <a:rPr lang="en-US" sz="1400" dirty="0"/>
              <a:t>    	while(1);     </a:t>
            </a:r>
          </a:p>
          <a:p>
            <a:pPr marL="0" lvl="1" indent="0">
              <a:spcBef>
                <a:spcPts val="0"/>
              </a:spcBef>
              <a:buNone/>
              <a:defRPr/>
            </a:pPr>
            <a:r>
              <a:rPr lang="en-US" sz="1400" dirty="0" smtClean="0"/>
              <a:t>}</a:t>
            </a:r>
          </a:p>
          <a:p>
            <a:pPr marL="0" lvl="1" indent="0">
              <a:spcBef>
                <a:spcPts val="0"/>
              </a:spcBef>
              <a:buNone/>
              <a:defRPr/>
            </a:pPr>
            <a:r>
              <a:rPr lang="en-US" sz="1400" b="1" dirty="0"/>
              <a:t>// RTI interrupt service routine</a:t>
            </a:r>
          </a:p>
          <a:p>
            <a:pPr marL="0" lvl="1" indent="0">
              <a:spcBef>
                <a:spcPts val="0"/>
              </a:spcBef>
              <a:buNone/>
              <a:defRPr/>
            </a:pPr>
            <a:r>
              <a:rPr lang="en-US" sz="1400" b="1" dirty="0"/>
              <a:t>interrupt</a:t>
            </a:r>
            <a:r>
              <a:rPr lang="en-US" sz="1400" dirty="0"/>
              <a:t> void </a:t>
            </a:r>
            <a:r>
              <a:rPr lang="en-US" sz="1400" b="1" dirty="0" err="1"/>
              <a:t>rtiISR</a:t>
            </a:r>
            <a:r>
              <a:rPr lang="en-US" sz="1400" b="1" dirty="0"/>
              <a:t>(void</a:t>
            </a:r>
            <a:r>
              <a:rPr lang="en-US" sz="1400" dirty="0"/>
              <a:t>) {</a:t>
            </a:r>
          </a:p>
          <a:p>
            <a:pPr marL="0" lvl="1" indent="0">
              <a:spcBef>
                <a:spcPts val="0"/>
              </a:spcBef>
              <a:buNone/>
              <a:defRPr/>
            </a:pPr>
            <a:r>
              <a:rPr lang="en-US" sz="1400" dirty="0"/>
              <a:t>    	CRGFLG = 0x80;   	// </a:t>
            </a:r>
            <a:r>
              <a:rPr lang="en-US" sz="1400" b="1" dirty="0"/>
              <a:t>clear RTIF bit</a:t>
            </a:r>
          </a:p>
          <a:p>
            <a:pPr marL="0" lvl="1" indent="0">
              <a:spcBef>
                <a:spcPts val="0"/>
              </a:spcBef>
              <a:buNone/>
              <a:defRPr/>
            </a:pPr>
            <a:r>
              <a:rPr lang="en-US" sz="1400" dirty="0"/>
              <a:t>    	PTB 	= </a:t>
            </a:r>
            <a:r>
              <a:rPr lang="en-US" sz="1400" dirty="0" err="1"/>
              <a:t>segPat</a:t>
            </a:r>
            <a:r>
              <a:rPr lang="en-US" sz="1400" dirty="0"/>
              <a:t>[</a:t>
            </a:r>
            <a:r>
              <a:rPr lang="en-US" sz="1400" dirty="0" err="1"/>
              <a:t>seq+ix</a:t>
            </a:r>
            <a:r>
              <a:rPr lang="en-US" sz="1400" dirty="0" smtClean="0"/>
              <a:t>]; // </a:t>
            </a:r>
            <a:r>
              <a:rPr lang="en-US" sz="1400" b="1" dirty="0"/>
              <a:t>send out digit segment pattern</a:t>
            </a:r>
          </a:p>
          <a:p>
            <a:pPr marL="0" lvl="1" indent="0">
              <a:spcBef>
                <a:spcPts val="0"/>
              </a:spcBef>
              <a:buNone/>
              <a:defRPr/>
            </a:pPr>
            <a:r>
              <a:rPr lang="en-US" sz="1400" dirty="0"/>
              <a:t>    	PTP 	= digit[ix];   	</a:t>
            </a:r>
            <a:r>
              <a:rPr lang="en-US" sz="1400" dirty="0" smtClean="0"/>
              <a:t>// </a:t>
            </a:r>
            <a:r>
              <a:rPr lang="en-US" sz="1400" b="1" dirty="0"/>
              <a:t>turn on the display</a:t>
            </a:r>
          </a:p>
          <a:p>
            <a:pPr marL="0" lvl="1" indent="0">
              <a:spcBef>
                <a:spcPts val="0"/>
              </a:spcBef>
              <a:buNone/>
              <a:defRPr/>
            </a:pPr>
            <a:r>
              <a:rPr lang="en-US" sz="1400" dirty="0"/>
              <a:t>    	ix++;		</a:t>
            </a:r>
            <a:r>
              <a:rPr lang="en-US" sz="1400" dirty="0" smtClean="0"/>
              <a:t>// </a:t>
            </a:r>
            <a:r>
              <a:rPr lang="en-US" sz="1400" dirty="0"/>
              <a:t>increment the index to digits of a sequence</a:t>
            </a:r>
          </a:p>
          <a:p>
            <a:pPr marL="0" lvl="1" indent="0">
              <a:spcBef>
                <a:spcPts val="0"/>
              </a:spcBef>
              <a:buNone/>
              <a:defRPr/>
            </a:pPr>
            <a:r>
              <a:rPr lang="en-US" sz="1400" dirty="0"/>
              <a:t>    	if (ix == </a:t>
            </a:r>
            <a:r>
              <a:rPr lang="en-US" sz="1400" dirty="0" smtClean="0"/>
              <a:t>6)</a:t>
            </a:r>
            <a:r>
              <a:rPr lang="en-US" sz="1400" dirty="0"/>
              <a:t>	</a:t>
            </a:r>
            <a:r>
              <a:rPr lang="en-US" sz="1400" dirty="0" smtClean="0"/>
              <a:t>	// </a:t>
            </a:r>
            <a:r>
              <a:rPr lang="en-US" sz="1400" dirty="0"/>
              <a:t>make sure the index to digits of a sequence is from 0 to </a:t>
            </a:r>
            <a:r>
              <a:rPr lang="en-US" sz="1400" dirty="0" smtClean="0"/>
              <a:t>5</a:t>
            </a:r>
            <a:endParaRPr lang="en-US" sz="1400" dirty="0"/>
          </a:p>
          <a:p>
            <a:pPr marL="0" lvl="1" indent="0">
              <a:spcBef>
                <a:spcPts val="0"/>
              </a:spcBef>
              <a:buNone/>
              <a:defRPr/>
            </a:pPr>
            <a:r>
              <a:rPr lang="en-US" sz="1400" dirty="0"/>
              <a:t>        	</a:t>
            </a:r>
            <a:r>
              <a:rPr lang="en-US" sz="1400" dirty="0" smtClean="0"/>
              <a:t>	ix </a:t>
            </a:r>
            <a:r>
              <a:rPr lang="en-US" sz="1400" dirty="0"/>
              <a:t>= 0;		//	“</a:t>
            </a:r>
          </a:p>
          <a:p>
            <a:pPr marL="0" lvl="1" indent="0">
              <a:spcBef>
                <a:spcPts val="0"/>
              </a:spcBef>
              <a:buNone/>
              <a:defRPr/>
            </a:pPr>
            <a:r>
              <a:rPr lang="en-US" sz="1400" dirty="0"/>
              <a:t>    	count--;</a:t>
            </a:r>
          </a:p>
          <a:p>
            <a:pPr marL="0" lvl="1" indent="0">
              <a:spcBef>
                <a:spcPts val="0"/>
              </a:spcBef>
              <a:buNone/>
              <a:defRPr/>
            </a:pPr>
            <a:r>
              <a:rPr lang="en-US" sz="1400" dirty="0"/>
              <a:t>    	if(count == 0){	// is time for the current sequence expired?</a:t>
            </a:r>
          </a:p>
          <a:p>
            <a:pPr marL="0" lvl="1" indent="0">
              <a:spcBef>
                <a:spcPts val="0"/>
              </a:spcBef>
              <a:buNone/>
              <a:defRPr/>
            </a:pPr>
            <a:r>
              <a:rPr lang="en-US" sz="1400" dirty="0"/>
              <a:t>        	</a:t>
            </a:r>
            <a:r>
              <a:rPr lang="en-US" sz="1400" dirty="0" smtClean="0"/>
              <a:t>	</a:t>
            </a:r>
            <a:r>
              <a:rPr lang="en-US" sz="1400" dirty="0" err="1" smtClean="0"/>
              <a:t>seq</a:t>
            </a:r>
            <a:r>
              <a:rPr lang="en-US" sz="1400" dirty="0"/>
              <a:t>++;		// change to a new sequence of digits</a:t>
            </a:r>
          </a:p>
          <a:p>
            <a:pPr marL="0" lvl="1" indent="0">
              <a:spcBef>
                <a:spcPts val="0"/>
              </a:spcBef>
              <a:buNone/>
              <a:defRPr/>
            </a:pPr>
            <a:r>
              <a:rPr lang="en-US" sz="1400" dirty="0"/>
              <a:t>        	</a:t>
            </a:r>
            <a:r>
              <a:rPr lang="en-US" sz="1400" dirty="0" smtClean="0"/>
              <a:t>	count </a:t>
            </a:r>
            <a:r>
              <a:rPr lang="en-US" sz="1400" dirty="0"/>
              <a:t>= 400;	// reset repetition count</a:t>
            </a:r>
          </a:p>
          <a:p>
            <a:pPr marL="0" lvl="1" indent="0">
              <a:spcBef>
                <a:spcPts val="0"/>
              </a:spcBef>
              <a:buNone/>
              <a:defRPr/>
            </a:pPr>
            <a:r>
              <a:rPr lang="en-US" sz="1400" dirty="0"/>
              <a:t>    	}</a:t>
            </a:r>
          </a:p>
          <a:p>
            <a:pPr marL="0" lvl="1" indent="0">
              <a:spcBef>
                <a:spcPts val="0"/>
              </a:spcBef>
              <a:buNone/>
              <a:defRPr/>
            </a:pPr>
            <a:r>
              <a:rPr lang="en-US" sz="1400" dirty="0"/>
              <a:t>    	if(</a:t>
            </a:r>
            <a:r>
              <a:rPr lang="en-US" sz="1400" dirty="0" err="1"/>
              <a:t>seq</a:t>
            </a:r>
            <a:r>
              <a:rPr lang="en-US" sz="1400" dirty="0"/>
              <a:t> == 10)	// is this the last sequence?</a:t>
            </a:r>
          </a:p>
          <a:p>
            <a:pPr marL="0" lvl="1" indent="0">
              <a:spcBef>
                <a:spcPts val="0"/>
              </a:spcBef>
              <a:buNone/>
              <a:defRPr/>
            </a:pPr>
            <a:r>
              <a:rPr lang="en-US" sz="1400" dirty="0"/>
              <a:t>        	</a:t>
            </a:r>
            <a:r>
              <a:rPr lang="en-US" sz="1400" dirty="0" smtClean="0"/>
              <a:t>	</a:t>
            </a:r>
            <a:r>
              <a:rPr lang="en-US" sz="1400" dirty="0" err="1" smtClean="0"/>
              <a:t>seq</a:t>
            </a:r>
            <a:r>
              <a:rPr lang="en-US" sz="1400" dirty="0" smtClean="0"/>
              <a:t> </a:t>
            </a:r>
            <a:r>
              <a:rPr lang="en-US" sz="1400" dirty="0"/>
              <a:t>= 0;	</a:t>
            </a:r>
            <a:r>
              <a:rPr lang="en-US" sz="1400" dirty="0" smtClean="0"/>
              <a:t>	// </a:t>
            </a:r>
            <a:r>
              <a:rPr lang="en-US" sz="1400" dirty="0"/>
              <a:t>reset start index of a sequence</a:t>
            </a:r>
          </a:p>
          <a:p>
            <a:pPr marL="0" lvl="1" indent="0">
              <a:spcBef>
                <a:spcPts val="0"/>
              </a:spcBef>
              <a:buNone/>
              <a:defRPr/>
            </a:pPr>
            <a:r>
              <a:rPr lang="en-US" sz="1400" dirty="0"/>
              <a:t>}</a:t>
            </a:r>
          </a:p>
          <a:p>
            <a:pPr marL="0" lvl="1" indent="0">
              <a:spcBef>
                <a:spcPts val="0"/>
              </a:spcBef>
              <a:buNone/>
              <a:defRPr/>
            </a:pPr>
            <a:r>
              <a:rPr lang="en-US" sz="1400" dirty="0" smtClean="0"/>
              <a:t>This </a:t>
            </a:r>
            <a:r>
              <a:rPr lang="en-US" sz="1400" dirty="0"/>
              <a:t>project also contains the </a:t>
            </a:r>
            <a:r>
              <a:rPr lang="en-US" sz="1400" dirty="0" err="1"/>
              <a:t>vectors.c</a:t>
            </a:r>
            <a:r>
              <a:rPr lang="en-US" sz="1400" dirty="0"/>
              <a:t> file.</a:t>
            </a:r>
          </a:p>
          <a:p>
            <a:pPr marL="0" lvl="1" indent="0">
              <a:spcBef>
                <a:spcPts val="0"/>
              </a:spcBef>
              <a:buNone/>
              <a:defRPr/>
            </a:pPr>
            <a:endParaRPr lang="en-US" sz="1400" dirty="0" smtClean="0"/>
          </a:p>
          <a:p>
            <a:pPr marL="0" indent="0">
              <a:spcBef>
                <a:spcPts val="0"/>
              </a:spcBef>
              <a:defRPr/>
            </a:pPr>
            <a:endParaRPr lang="en-US" sz="1400" dirty="0"/>
          </a:p>
        </p:txBody>
      </p:sp>
    </p:spTree>
    <p:extLst>
      <p:ext uri="{BB962C8B-B14F-4D97-AF65-F5344CB8AC3E}">
        <p14:creationId xmlns:p14="http://schemas.microsoft.com/office/powerpoint/2010/main" val="3363132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792088"/>
          </a:xfrm>
        </p:spPr>
        <p:txBody>
          <a:bodyPr>
            <a:normAutofit/>
          </a:bodyPr>
          <a:lstStyle/>
          <a:p>
            <a:r>
              <a:rPr lang="en-US" dirty="0" smtClean="0"/>
              <a:t>Real-Time Interrupt</a:t>
            </a:r>
            <a:endParaRPr lang="en-US" dirty="0"/>
          </a:p>
        </p:txBody>
      </p:sp>
      <p:sp>
        <p:nvSpPr>
          <p:cNvPr id="5" name="Content Placeholder 2"/>
          <p:cNvSpPr txBox="1">
            <a:spLocks/>
          </p:cNvSpPr>
          <p:nvPr/>
        </p:nvSpPr>
        <p:spPr>
          <a:xfrm>
            <a:off x="179512" y="1556792"/>
            <a:ext cx="8928992" cy="64486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defRPr/>
            </a:pPr>
            <a:r>
              <a:rPr lang="en-US" sz="2400" b="1" dirty="0" smtClean="0"/>
              <a:t>  Exercise 5 (</a:t>
            </a:r>
            <a:r>
              <a:rPr lang="en-US" sz="2400" b="1" dirty="0" err="1" smtClean="0"/>
              <a:t>cntd</a:t>
            </a:r>
            <a:r>
              <a:rPr lang="en-US" sz="2400" b="1" dirty="0" smtClean="0"/>
              <a:t>.) - Solution: </a:t>
            </a:r>
            <a:r>
              <a:rPr lang="en-US" sz="2400" dirty="0" err="1" smtClean="0"/>
              <a:t>Arangement</a:t>
            </a:r>
            <a:r>
              <a:rPr lang="en-US" sz="2400" dirty="0" smtClean="0"/>
              <a:t>: </a:t>
            </a:r>
            <a:endParaRPr lang="en-US" sz="2400" dirty="0"/>
          </a:p>
          <a:p>
            <a:pPr marL="0" lvl="1" indent="0">
              <a:spcBef>
                <a:spcPts val="0"/>
              </a:spcBef>
              <a:buNone/>
              <a:defRPr/>
            </a:pPr>
            <a:endParaRPr lang="en-US" sz="2400" dirty="0" smtClean="0"/>
          </a:p>
          <a:p>
            <a:pPr marL="0" lvl="1" indent="0">
              <a:spcBef>
                <a:spcPts val="0"/>
              </a:spcBef>
              <a:buNone/>
              <a:defRPr/>
            </a:pPr>
            <a:r>
              <a:rPr lang="en-US" sz="2400" dirty="0" smtClean="0"/>
              <a:t>extern </a:t>
            </a:r>
            <a:r>
              <a:rPr lang="en-US" sz="2400" dirty="0"/>
              <a:t>void near </a:t>
            </a:r>
            <a:r>
              <a:rPr lang="en-US" sz="2400" dirty="0" err="1"/>
              <a:t>rtiISR</a:t>
            </a:r>
            <a:r>
              <a:rPr lang="en-US" sz="2400" dirty="0"/>
              <a:t>(void);</a:t>
            </a:r>
          </a:p>
          <a:p>
            <a:pPr marL="0" lvl="1" indent="0">
              <a:spcBef>
                <a:spcPts val="0"/>
              </a:spcBef>
              <a:buNone/>
              <a:defRPr/>
            </a:pPr>
            <a:r>
              <a:rPr lang="en-US" sz="2400" dirty="0"/>
              <a:t>#pragma CODE_SEG __NEAR_SEG NON_BANKED</a:t>
            </a:r>
          </a:p>
          <a:p>
            <a:pPr marL="0" lvl="1" indent="0">
              <a:spcBef>
                <a:spcPts val="0"/>
              </a:spcBef>
              <a:buNone/>
              <a:defRPr/>
            </a:pPr>
            <a:r>
              <a:rPr lang="en-US" sz="2400" dirty="0"/>
              <a:t>#pragma CODE_SEG DEFAULT        </a:t>
            </a:r>
            <a:r>
              <a:rPr lang="en-US" sz="2000" dirty="0" smtClean="0"/>
              <a:t>// </a:t>
            </a:r>
            <a:r>
              <a:rPr lang="en-US" sz="2000" dirty="0"/>
              <a:t>Change code section to DEFAULT.</a:t>
            </a:r>
            <a:endParaRPr lang="en-US" sz="2400" dirty="0"/>
          </a:p>
          <a:p>
            <a:pPr marL="0" lvl="1" indent="0">
              <a:spcBef>
                <a:spcPts val="0"/>
              </a:spcBef>
              <a:buNone/>
              <a:defRPr/>
            </a:pPr>
            <a:r>
              <a:rPr lang="en-US" sz="2400" dirty="0"/>
              <a:t> </a:t>
            </a:r>
          </a:p>
          <a:p>
            <a:pPr marL="0" lvl="1" indent="0">
              <a:spcBef>
                <a:spcPts val="0"/>
              </a:spcBef>
              <a:buNone/>
              <a:defRPr/>
            </a:pPr>
            <a:r>
              <a:rPr lang="en-US" sz="2400" dirty="0" err="1"/>
              <a:t>typedef</a:t>
            </a:r>
            <a:r>
              <a:rPr lang="en-US" sz="2400" dirty="0"/>
              <a:t> void (*near </a:t>
            </a:r>
            <a:r>
              <a:rPr lang="en-US" sz="2400" dirty="0" err="1"/>
              <a:t>tIsrFunc</a:t>
            </a:r>
            <a:r>
              <a:rPr lang="en-US" sz="2400" dirty="0"/>
              <a:t>)(void);</a:t>
            </a:r>
          </a:p>
          <a:p>
            <a:pPr marL="0" lvl="1" indent="0">
              <a:spcBef>
                <a:spcPts val="0"/>
              </a:spcBef>
              <a:buNone/>
              <a:defRPr/>
            </a:pPr>
            <a:r>
              <a:rPr lang="en-US" sz="2400" dirty="0" err="1"/>
              <a:t>const</a:t>
            </a:r>
            <a:r>
              <a:rPr lang="en-US" sz="2400" dirty="0"/>
              <a:t> </a:t>
            </a:r>
            <a:r>
              <a:rPr lang="en-US" sz="2400" dirty="0" err="1"/>
              <a:t>tIsrFunc</a:t>
            </a:r>
            <a:r>
              <a:rPr lang="en-US" sz="2400" dirty="0"/>
              <a:t> _</a:t>
            </a:r>
            <a:r>
              <a:rPr lang="en-US" sz="2400" dirty="0" err="1"/>
              <a:t>vect</a:t>
            </a:r>
            <a:r>
              <a:rPr lang="en-US" sz="2400" dirty="0"/>
              <a:t>[] @0xFFF0 = {</a:t>
            </a:r>
          </a:p>
          <a:p>
            <a:pPr marL="0" lvl="1" indent="0">
              <a:spcBef>
                <a:spcPts val="0"/>
              </a:spcBef>
              <a:buNone/>
              <a:defRPr/>
            </a:pPr>
            <a:r>
              <a:rPr lang="en-US" sz="2400" dirty="0"/>
              <a:t>    	</a:t>
            </a:r>
            <a:r>
              <a:rPr lang="en-US" sz="2400" dirty="0" err="1"/>
              <a:t>rtiISR</a:t>
            </a:r>
            <a:endParaRPr lang="en-US" sz="2400" dirty="0"/>
          </a:p>
          <a:p>
            <a:pPr marL="0" lvl="1" indent="0">
              <a:spcBef>
                <a:spcPts val="0"/>
              </a:spcBef>
              <a:buNone/>
              <a:defRPr/>
            </a:pPr>
            <a:r>
              <a:rPr lang="en-US" sz="2400" dirty="0"/>
              <a:t>};</a:t>
            </a:r>
          </a:p>
          <a:p>
            <a:pPr marL="0" lvl="1" indent="0">
              <a:spcBef>
                <a:spcPts val="0"/>
              </a:spcBef>
              <a:buNone/>
              <a:defRPr/>
            </a:pPr>
            <a:endParaRPr lang="en-US" sz="1400" dirty="0" smtClean="0"/>
          </a:p>
          <a:p>
            <a:pPr marL="0" lvl="1" indent="0">
              <a:spcBef>
                <a:spcPts val="0"/>
              </a:spcBef>
              <a:buNone/>
              <a:defRPr/>
            </a:pPr>
            <a:endParaRPr lang="en-US" sz="1400" dirty="0" smtClean="0"/>
          </a:p>
          <a:p>
            <a:pPr marL="0" indent="0">
              <a:spcBef>
                <a:spcPts val="0"/>
              </a:spcBef>
              <a:defRPr/>
            </a:pPr>
            <a:endParaRPr lang="en-US" sz="1400" dirty="0"/>
          </a:p>
        </p:txBody>
      </p:sp>
    </p:spTree>
    <p:extLst>
      <p:ext uri="{BB962C8B-B14F-4D97-AF65-F5344CB8AC3E}">
        <p14:creationId xmlns:p14="http://schemas.microsoft.com/office/powerpoint/2010/main" val="3516208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Computer Operating Properly (COP)</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400" dirty="0" smtClean="0">
                <a:solidFill>
                  <a:srgbClr val="FF0000"/>
                </a:solidFill>
              </a:rPr>
              <a:t>COP </a:t>
            </a:r>
            <a:r>
              <a:rPr lang="en-US" sz="2400" dirty="0">
                <a:solidFill>
                  <a:srgbClr val="FF0000"/>
                </a:solidFill>
              </a:rPr>
              <a:t>is a free running watchdog timer </a:t>
            </a:r>
            <a:r>
              <a:rPr lang="en-US" sz="2400" dirty="0" smtClean="0">
                <a:solidFill>
                  <a:srgbClr val="FF0000"/>
                </a:solidFill>
              </a:rPr>
              <a:t>that allows </a:t>
            </a:r>
            <a:r>
              <a:rPr lang="en-US" sz="2400" dirty="0">
                <a:solidFill>
                  <a:srgbClr val="FF0000"/>
                </a:solidFill>
              </a:rPr>
              <a:t>the user to </a:t>
            </a:r>
            <a:r>
              <a:rPr lang="en-US" sz="2400" dirty="0" smtClean="0">
                <a:solidFill>
                  <a:srgbClr val="FF0000"/>
                </a:solidFill>
              </a:rPr>
              <a:t>determine whether </a:t>
            </a:r>
            <a:r>
              <a:rPr lang="en-US" sz="2400" dirty="0">
                <a:solidFill>
                  <a:srgbClr val="FF0000"/>
                </a:solidFill>
              </a:rPr>
              <a:t>the </a:t>
            </a:r>
            <a:r>
              <a:rPr lang="en-US" sz="2400" dirty="0" smtClean="0">
                <a:solidFill>
                  <a:srgbClr val="FF0000"/>
                </a:solidFill>
              </a:rPr>
              <a:t>user program is running and sequencing properly.</a:t>
            </a:r>
            <a:endParaRPr lang="en-US" sz="2400" dirty="0">
              <a:solidFill>
                <a:srgbClr val="FF0000"/>
              </a:solidFill>
            </a:endParaRPr>
          </a:p>
          <a:p>
            <a:pPr lvl="1">
              <a:defRPr/>
            </a:pPr>
            <a:r>
              <a:rPr lang="en-US" sz="2100" dirty="0" smtClean="0"/>
              <a:t>The </a:t>
            </a:r>
            <a:r>
              <a:rPr lang="en-US" sz="2100" dirty="0"/>
              <a:t>COP is a timer circuit that will time out if it is not rearmed within </a:t>
            </a:r>
            <a:r>
              <a:rPr lang="en-US" sz="2100" dirty="0" smtClean="0"/>
              <a:t>a preset </a:t>
            </a:r>
            <a:r>
              <a:rPr lang="en-US" sz="2100" dirty="0"/>
              <a:t>time limit.</a:t>
            </a:r>
          </a:p>
          <a:p>
            <a:pPr lvl="1">
              <a:defRPr/>
            </a:pPr>
            <a:r>
              <a:rPr lang="en-US" sz="2100" dirty="0" smtClean="0"/>
              <a:t>The </a:t>
            </a:r>
            <a:r>
              <a:rPr lang="en-US" sz="2100" dirty="0"/>
              <a:t>COP will reset the MCU when it times out and the user would </a:t>
            </a:r>
            <a:r>
              <a:rPr lang="en-US" sz="2100" dirty="0" smtClean="0"/>
              <a:t>know if </a:t>
            </a:r>
            <a:r>
              <a:rPr lang="en-US" sz="2100" dirty="0"/>
              <a:t>the software operated properly.</a:t>
            </a:r>
          </a:p>
          <a:p>
            <a:pPr lvl="1">
              <a:defRPr/>
            </a:pPr>
            <a:r>
              <a:rPr lang="en-US" sz="2100" dirty="0" smtClean="0"/>
              <a:t>The </a:t>
            </a:r>
            <a:r>
              <a:rPr lang="en-US" sz="2100" dirty="0"/>
              <a:t>time out period of the COP is controlled by the </a:t>
            </a:r>
            <a:r>
              <a:rPr lang="en-US" sz="2100" dirty="0">
                <a:solidFill>
                  <a:srgbClr val="0070C0"/>
                </a:solidFill>
              </a:rPr>
              <a:t>COPCTL</a:t>
            </a:r>
            <a:r>
              <a:rPr lang="en-US" sz="2100" dirty="0"/>
              <a:t> </a:t>
            </a:r>
            <a:r>
              <a:rPr lang="en-US" sz="2100" dirty="0">
                <a:solidFill>
                  <a:srgbClr val="0070C0"/>
                </a:solidFill>
              </a:rPr>
              <a:t>register</a:t>
            </a:r>
            <a:r>
              <a:rPr lang="en-US" sz="2100" dirty="0"/>
              <a:t>.</a:t>
            </a:r>
          </a:p>
          <a:p>
            <a:pPr>
              <a:defRPr/>
            </a:pPr>
            <a:r>
              <a:rPr lang="en-US" sz="2400" dirty="0" smtClean="0"/>
              <a:t>The </a:t>
            </a:r>
            <a:r>
              <a:rPr lang="en-US" sz="2400" dirty="0"/>
              <a:t>application software must include an instruction sequence </a:t>
            </a:r>
            <a:r>
              <a:rPr lang="en-US" sz="2400" dirty="0" smtClean="0"/>
              <a:t>to prevent </a:t>
            </a:r>
            <a:r>
              <a:rPr lang="en-US" sz="2400" dirty="0"/>
              <a:t>the COP from timing out when this is enabled.</a:t>
            </a:r>
          </a:p>
          <a:p>
            <a:pPr>
              <a:defRPr/>
            </a:pPr>
            <a:r>
              <a:rPr lang="en-US" sz="2400" dirty="0" smtClean="0"/>
              <a:t>To </a:t>
            </a:r>
            <a:r>
              <a:rPr lang="en-US" sz="2400" dirty="0"/>
              <a:t>prevent the COP from timing out for applications that uses </a:t>
            </a:r>
            <a:r>
              <a:rPr lang="en-US" sz="2400" dirty="0" smtClean="0"/>
              <a:t>COP function</a:t>
            </a:r>
            <a:r>
              <a:rPr lang="en-US" sz="2400" dirty="0"/>
              <a:t>, write </a:t>
            </a:r>
            <a:r>
              <a:rPr lang="en-US" sz="2400" dirty="0">
                <a:solidFill>
                  <a:srgbClr val="FF0000"/>
                </a:solidFill>
              </a:rPr>
              <a:t>$55 and then $AA into the ARMCOP register.</a:t>
            </a:r>
            <a:endParaRPr lang="en-US" sz="2100" dirty="0">
              <a:solidFill>
                <a:srgbClr val="FF0000"/>
              </a:solidFill>
            </a:endParaRPr>
          </a:p>
        </p:txBody>
      </p:sp>
    </p:spTree>
    <p:extLst>
      <p:ext uri="{BB962C8B-B14F-4D97-AF65-F5344CB8AC3E}">
        <p14:creationId xmlns:p14="http://schemas.microsoft.com/office/powerpoint/2010/main" val="164954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600200"/>
            <a:ext cx="8928992" cy="5257800"/>
          </a:xfrm>
        </p:spPr>
        <p:txBody>
          <a:bodyPr>
            <a:normAutofit fontScale="77500" lnSpcReduction="20000"/>
          </a:bodyPr>
          <a:lstStyle/>
          <a:p>
            <a:pPr eaLnBrk="0" hangingPunct="0">
              <a:tabLst>
                <a:tab pos="228600" algn="l"/>
              </a:tabLst>
              <a:defRPr/>
            </a:pPr>
            <a:r>
              <a:rPr lang="en-US" sz="3200" b="1" dirty="0"/>
              <a:t>Interrupt </a:t>
            </a:r>
            <a:r>
              <a:rPr lang="en-US" sz="3200" b="1" dirty="0" smtClean="0"/>
              <a:t>priority</a:t>
            </a:r>
          </a:p>
          <a:p>
            <a:pPr lvl="1" eaLnBrk="0" hangingPunct="0">
              <a:tabLst>
                <a:tab pos="228600" algn="l"/>
              </a:tabLst>
              <a:defRPr/>
            </a:pPr>
            <a:r>
              <a:rPr lang="en-US" dirty="0" smtClean="0"/>
              <a:t>Allow </a:t>
            </a:r>
            <a:r>
              <a:rPr lang="en-US" dirty="0"/>
              <a:t>multiple pending interrupt </a:t>
            </a:r>
            <a:r>
              <a:rPr lang="en-US" dirty="0" smtClean="0"/>
              <a:t>requests </a:t>
            </a:r>
          </a:p>
          <a:p>
            <a:pPr lvl="1" eaLnBrk="0" hangingPunct="0">
              <a:tabLst>
                <a:tab pos="228600" algn="l"/>
              </a:tabLst>
              <a:defRPr/>
            </a:pPr>
            <a:r>
              <a:rPr lang="en-US" dirty="0" smtClean="0">
                <a:solidFill>
                  <a:srgbClr val="0070C0"/>
                </a:solidFill>
              </a:rPr>
              <a:t>Resolve </a:t>
            </a:r>
            <a:r>
              <a:rPr lang="en-US" dirty="0">
                <a:solidFill>
                  <a:srgbClr val="0070C0"/>
                </a:solidFill>
              </a:rPr>
              <a:t>the order of service for multiple pending interrupts</a:t>
            </a:r>
            <a:r>
              <a:rPr lang="en-US" sz="3200" dirty="0"/>
              <a:t>	</a:t>
            </a:r>
            <a:endParaRPr lang="en-US" sz="3200" dirty="0" smtClean="0"/>
          </a:p>
          <a:p>
            <a:pPr eaLnBrk="0" hangingPunct="0">
              <a:tabLst>
                <a:tab pos="228600" algn="l"/>
              </a:tabLst>
              <a:defRPr/>
            </a:pPr>
            <a:r>
              <a:rPr lang="en-US" sz="3500" b="1" dirty="0" smtClean="0"/>
              <a:t>Interrupt Service</a:t>
            </a:r>
            <a:r>
              <a:rPr lang="en-US" sz="3500" dirty="0"/>
              <a:t> </a:t>
            </a:r>
            <a:endParaRPr lang="en-US" sz="3500" dirty="0" smtClean="0"/>
          </a:p>
          <a:p>
            <a:pPr lvl="1" eaLnBrk="0" hangingPunct="0">
              <a:tabLst>
                <a:tab pos="228600" algn="l"/>
              </a:tabLst>
              <a:defRPr/>
            </a:pPr>
            <a:r>
              <a:rPr lang="en-US" sz="2400" dirty="0" smtClean="0"/>
              <a:t>CPU </a:t>
            </a:r>
            <a:r>
              <a:rPr lang="en-US" sz="2400" dirty="0"/>
              <a:t>executes a program called the </a:t>
            </a:r>
            <a:r>
              <a:rPr lang="en-US" sz="2400" i="1" dirty="0">
                <a:solidFill>
                  <a:srgbClr val="FF0000"/>
                </a:solidFill>
              </a:rPr>
              <a:t>interrupt service </a:t>
            </a:r>
            <a:r>
              <a:rPr lang="en-US" sz="2400" i="1" dirty="0" smtClean="0">
                <a:solidFill>
                  <a:srgbClr val="FF0000"/>
                </a:solidFill>
              </a:rPr>
              <a:t>routine</a:t>
            </a:r>
          </a:p>
          <a:p>
            <a:pPr lvl="1" eaLnBrk="0" hangingPunct="0">
              <a:tabLst>
                <a:tab pos="228600" algn="l"/>
              </a:tabLst>
              <a:defRPr/>
            </a:pPr>
            <a:r>
              <a:rPr lang="en-US" sz="2400" dirty="0" smtClean="0"/>
              <a:t>A </a:t>
            </a:r>
            <a:r>
              <a:rPr lang="en-US" sz="2400" dirty="0"/>
              <a:t>complete interrupt service cycle </a:t>
            </a:r>
            <a:r>
              <a:rPr lang="en-US" sz="2400" dirty="0" smtClean="0"/>
              <a:t>includes</a:t>
            </a:r>
          </a:p>
          <a:p>
            <a:pPr marL="1154430" lvl="2" indent="-514350" eaLnBrk="0" hangingPunct="0">
              <a:buFont typeface="+mj-lt"/>
              <a:buAutoNum type="arabicPeriod"/>
              <a:tabLst>
                <a:tab pos="228600" algn="l"/>
              </a:tabLst>
              <a:defRPr/>
            </a:pPr>
            <a:r>
              <a:rPr lang="en-US" sz="2900" dirty="0" smtClean="0">
                <a:solidFill>
                  <a:srgbClr val="0070C0"/>
                </a:solidFill>
              </a:rPr>
              <a:t>Saving </a:t>
            </a:r>
            <a:r>
              <a:rPr lang="en-US" sz="2900" dirty="0">
                <a:solidFill>
                  <a:srgbClr val="0070C0"/>
                </a:solidFill>
              </a:rPr>
              <a:t>the program counter value in the stack</a:t>
            </a:r>
          </a:p>
          <a:p>
            <a:pPr marL="1154430" lvl="2" indent="-514350" eaLnBrk="0" hangingPunct="0">
              <a:buFont typeface="+mj-lt"/>
              <a:buAutoNum type="arabicPeriod"/>
              <a:tabLst>
                <a:tab pos="228600" algn="l"/>
              </a:tabLst>
              <a:defRPr/>
            </a:pPr>
            <a:r>
              <a:rPr lang="en-US" sz="2900" dirty="0" smtClean="0">
                <a:solidFill>
                  <a:srgbClr val="0070C0"/>
                </a:solidFill>
              </a:rPr>
              <a:t>Saving </a:t>
            </a:r>
            <a:r>
              <a:rPr lang="en-US" sz="2900" dirty="0">
                <a:solidFill>
                  <a:srgbClr val="0070C0"/>
                </a:solidFill>
              </a:rPr>
              <a:t>the CPU status (including the CPU status register and some </a:t>
            </a:r>
            <a:r>
              <a:rPr lang="en-US" sz="2900" dirty="0" smtClean="0">
                <a:solidFill>
                  <a:srgbClr val="0070C0"/>
                </a:solidFill>
              </a:rPr>
              <a:t>other registers</a:t>
            </a:r>
            <a:r>
              <a:rPr lang="en-US" sz="2900" dirty="0">
                <a:solidFill>
                  <a:srgbClr val="0070C0"/>
                </a:solidFill>
              </a:rPr>
              <a:t>) in the stack</a:t>
            </a:r>
          </a:p>
          <a:p>
            <a:pPr marL="1154430" lvl="2" indent="-514350" eaLnBrk="0" hangingPunct="0">
              <a:buFont typeface="+mj-lt"/>
              <a:buAutoNum type="arabicPeriod"/>
              <a:tabLst>
                <a:tab pos="228600" algn="l"/>
              </a:tabLst>
              <a:defRPr/>
            </a:pPr>
            <a:r>
              <a:rPr lang="en-US" sz="2900" dirty="0" smtClean="0">
                <a:solidFill>
                  <a:srgbClr val="0070C0"/>
                </a:solidFill>
              </a:rPr>
              <a:t>Identifying </a:t>
            </a:r>
            <a:r>
              <a:rPr lang="en-US" sz="2900" dirty="0">
                <a:solidFill>
                  <a:srgbClr val="0070C0"/>
                </a:solidFill>
              </a:rPr>
              <a:t>the cause of </a:t>
            </a:r>
            <a:r>
              <a:rPr lang="en-US" sz="2900" dirty="0" smtClean="0">
                <a:solidFill>
                  <a:srgbClr val="0070C0"/>
                </a:solidFill>
              </a:rPr>
              <a:t>interrupt</a:t>
            </a:r>
          </a:p>
          <a:p>
            <a:pPr marL="1154430" lvl="2" indent="-514350" eaLnBrk="0" hangingPunct="0">
              <a:buFont typeface="+mj-lt"/>
              <a:buAutoNum type="arabicPeriod"/>
              <a:tabLst>
                <a:tab pos="228600" algn="l"/>
              </a:tabLst>
              <a:defRPr/>
            </a:pPr>
            <a:r>
              <a:rPr lang="en-US" sz="2900" dirty="0" smtClean="0">
                <a:solidFill>
                  <a:srgbClr val="0070C0"/>
                </a:solidFill>
              </a:rPr>
              <a:t>Resolving </a:t>
            </a:r>
            <a:r>
              <a:rPr lang="en-US" sz="2900" dirty="0">
                <a:solidFill>
                  <a:srgbClr val="0070C0"/>
                </a:solidFill>
              </a:rPr>
              <a:t>the starting address of the corresponding interrupt service routine</a:t>
            </a:r>
          </a:p>
          <a:p>
            <a:pPr marL="1154430" lvl="2" indent="-514350" eaLnBrk="0" hangingPunct="0">
              <a:buFont typeface="+mj-lt"/>
              <a:buAutoNum type="arabicPeriod"/>
              <a:tabLst>
                <a:tab pos="228600" algn="l"/>
              </a:tabLst>
              <a:defRPr/>
            </a:pPr>
            <a:r>
              <a:rPr lang="en-US" sz="2900" dirty="0" smtClean="0">
                <a:solidFill>
                  <a:srgbClr val="0070C0"/>
                </a:solidFill>
              </a:rPr>
              <a:t>Executing </a:t>
            </a:r>
            <a:r>
              <a:rPr lang="en-US" sz="2900" dirty="0">
                <a:solidFill>
                  <a:srgbClr val="0070C0"/>
                </a:solidFill>
              </a:rPr>
              <a:t>the interrupt service routine</a:t>
            </a:r>
          </a:p>
          <a:p>
            <a:pPr marL="1154430" lvl="2" indent="-514350" eaLnBrk="0" hangingPunct="0">
              <a:buFont typeface="+mj-lt"/>
              <a:buAutoNum type="arabicPeriod"/>
              <a:tabLst>
                <a:tab pos="228600" algn="l"/>
              </a:tabLst>
              <a:defRPr/>
            </a:pPr>
            <a:r>
              <a:rPr lang="en-US" sz="2900" dirty="0" smtClean="0">
                <a:solidFill>
                  <a:srgbClr val="0070C0"/>
                </a:solidFill>
              </a:rPr>
              <a:t>Restoring </a:t>
            </a:r>
            <a:r>
              <a:rPr lang="en-US" sz="2900" dirty="0">
                <a:solidFill>
                  <a:srgbClr val="0070C0"/>
                </a:solidFill>
              </a:rPr>
              <a:t>the CPU status and the program counter from the stack</a:t>
            </a:r>
          </a:p>
          <a:p>
            <a:pPr marL="1154430" lvl="2" indent="-514350" eaLnBrk="0" hangingPunct="0">
              <a:buFont typeface="+mj-lt"/>
              <a:buAutoNum type="arabicPeriod"/>
              <a:tabLst>
                <a:tab pos="228600" algn="l"/>
              </a:tabLst>
              <a:defRPr/>
            </a:pPr>
            <a:r>
              <a:rPr lang="en-US" sz="2900" dirty="0" smtClean="0">
                <a:solidFill>
                  <a:srgbClr val="0070C0"/>
                </a:solidFill>
              </a:rPr>
              <a:t>Restarting </a:t>
            </a:r>
            <a:r>
              <a:rPr lang="en-US" sz="2900" dirty="0">
                <a:solidFill>
                  <a:srgbClr val="0070C0"/>
                </a:solidFill>
              </a:rPr>
              <a:t>the interrupted program </a:t>
            </a:r>
          </a:p>
          <a:p>
            <a:pPr lvl="1" eaLnBrk="0" hangingPunct="0">
              <a:tabLst>
                <a:tab pos="228600" algn="l"/>
              </a:tabLst>
              <a:defRPr/>
            </a:pPr>
            <a:endParaRPr lang="en-US" sz="3200" dirty="0"/>
          </a:p>
        </p:txBody>
      </p:sp>
    </p:spTree>
    <p:extLst>
      <p:ext uri="{BB962C8B-B14F-4D97-AF65-F5344CB8AC3E}">
        <p14:creationId xmlns:p14="http://schemas.microsoft.com/office/powerpoint/2010/main" val="4236510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Computer Operating Properly (COP)</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6502043"/>
              </p:ext>
            </p:extLst>
          </p:nvPr>
        </p:nvGraphicFramePr>
        <p:xfrm>
          <a:off x="781466" y="945358"/>
          <a:ext cx="7462942" cy="5435970"/>
        </p:xfrm>
        <a:graphic>
          <a:graphicData uri="http://schemas.openxmlformats.org/presentationml/2006/ole">
            <mc:AlternateContent xmlns:mc="http://schemas.openxmlformats.org/markup-compatibility/2006">
              <mc:Choice xmlns:v="urn:schemas-microsoft-com:vml" Requires="v">
                <p:oleObj spid="_x0000_s4127" name="Visio" r:id="rId4" imgW="4561591" imgH="3666329" progId="Visio.Drawing.11">
                  <p:embed/>
                </p:oleObj>
              </mc:Choice>
              <mc:Fallback>
                <p:oleObj name="Visio" r:id="rId4" imgW="4561591" imgH="366632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66" y="945358"/>
                        <a:ext cx="7462942" cy="54359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32841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Low-Power Modes</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400" dirty="0" smtClean="0"/>
              <a:t>It </a:t>
            </a:r>
            <a:r>
              <a:rPr lang="en-US" sz="2400" dirty="0"/>
              <a:t>is desirable to minimize power consumption when the MCU is not busy </a:t>
            </a:r>
            <a:r>
              <a:rPr lang="en-US" sz="2400" dirty="0" smtClean="0"/>
              <a:t>performing useful </a:t>
            </a:r>
            <a:r>
              <a:rPr lang="en-US" sz="2400" dirty="0"/>
              <a:t>operations.</a:t>
            </a:r>
          </a:p>
          <a:p>
            <a:pPr>
              <a:defRPr/>
            </a:pPr>
            <a:r>
              <a:rPr lang="en-US" sz="2400" dirty="0" smtClean="0">
                <a:solidFill>
                  <a:srgbClr val="FF0000"/>
                </a:solidFill>
              </a:rPr>
              <a:t>The </a:t>
            </a:r>
            <a:r>
              <a:rPr lang="en-US" sz="2400" dirty="0">
                <a:solidFill>
                  <a:srgbClr val="FF0000"/>
                </a:solidFill>
              </a:rPr>
              <a:t>execution of the WAI instruction </a:t>
            </a:r>
            <a:r>
              <a:rPr lang="en-US" sz="2400" dirty="0"/>
              <a:t>places the HCS12 MCU in wait mode </a:t>
            </a:r>
            <a:r>
              <a:rPr lang="en-US" sz="2400" dirty="0" smtClean="0"/>
              <a:t>and </a:t>
            </a:r>
            <a:r>
              <a:rPr lang="en-US" sz="2400" dirty="0" smtClean="0">
                <a:solidFill>
                  <a:srgbClr val="FF0000"/>
                </a:solidFill>
              </a:rPr>
              <a:t>reduces </a:t>
            </a:r>
            <a:r>
              <a:rPr lang="en-US" sz="2400" dirty="0">
                <a:solidFill>
                  <a:srgbClr val="FF0000"/>
                </a:solidFill>
              </a:rPr>
              <a:t>power consumption significantly</a:t>
            </a:r>
            <a:r>
              <a:rPr lang="en-US" sz="2400" dirty="0"/>
              <a:t>.</a:t>
            </a:r>
          </a:p>
          <a:p>
            <a:pPr lvl="1">
              <a:defRPr/>
            </a:pPr>
            <a:r>
              <a:rPr lang="en-US" sz="2200" dirty="0" smtClean="0"/>
              <a:t>In </a:t>
            </a:r>
            <a:r>
              <a:rPr lang="en-US" sz="2200" dirty="0"/>
              <a:t>wait mode, CPU clocks are stopped but clock signals for peripheral functions </a:t>
            </a:r>
            <a:r>
              <a:rPr lang="en-US" sz="2200" dirty="0" smtClean="0"/>
              <a:t>continue </a:t>
            </a:r>
            <a:r>
              <a:rPr lang="en-US" sz="2200" dirty="0"/>
              <a:t>to run.</a:t>
            </a:r>
          </a:p>
          <a:p>
            <a:pPr>
              <a:defRPr/>
            </a:pPr>
            <a:r>
              <a:rPr lang="en-US" sz="2400" dirty="0" smtClean="0"/>
              <a:t>The </a:t>
            </a:r>
            <a:r>
              <a:rPr lang="en-US" sz="2400" dirty="0"/>
              <a:t>CPU leaves the wait mode when one of more of the following events occur</a:t>
            </a:r>
            <a:r>
              <a:rPr lang="en-US" sz="2400" dirty="0" smtClean="0"/>
              <a:t>:</a:t>
            </a:r>
            <a:endParaRPr lang="en-US" sz="2400" dirty="0"/>
          </a:p>
          <a:p>
            <a:pPr lvl="1">
              <a:defRPr/>
            </a:pPr>
            <a:r>
              <a:rPr lang="en-US" sz="2200" dirty="0" smtClean="0"/>
              <a:t>(</a:t>
            </a:r>
            <a:r>
              <a:rPr lang="en-US" sz="2200" dirty="0"/>
              <a:t>1) </a:t>
            </a:r>
            <a:r>
              <a:rPr lang="en-US" sz="2200" dirty="0" err="1"/>
              <a:t>Maskable</a:t>
            </a:r>
            <a:r>
              <a:rPr lang="en-US" sz="2200" dirty="0"/>
              <a:t> interrupts that are not disabled</a:t>
            </a:r>
          </a:p>
          <a:p>
            <a:pPr lvl="1">
              <a:defRPr/>
            </a:pPr>
            <a:r>
              <a:rPr lang="en-US" sz="2200" dirty="0" smtClean="0"/>
              <a:t>(</a:t>
            </a:r>
            <a:r>
              <a:rPr lang="en-US" sz="2200" dirty="0"/>
              <a:t>2) Non-</a:t>
            </a:r>
            <a:r>
              <a:rPr lang="en-US" sz="2200" dirty="0" err="1"/>
              <a:t>maskable</a:t>
            </a:r>
            <a:r>
              <a:rPr lang="en-US" sz="2200" dirty="0"/>
              <a:t> interrupts</a:t>
            </a:r>
          </a:p>
          <a:p>
            <a:pPr lvl="1">
              <a:defRPr/>
            </a:pPr>
            <a:r>
              <a:rPr lang="en-US" sz="2200" dirty="0" smtClean="0"/>
              <a:t>(</a:t>
            </a:r>
            <a:r>
              <a:rPr lang="en-US" sz="2200" dirty="0"/>
              <a:t>3) Resets</a:t>
            </a:r>
          </a:p>
          <a:p>
            <a:pPr lvl="2">
              <a:defRPr/>
            </a:pPr>
            <a:r>
              <a:rPr lang="en-US" sz="1800" dirty="0" smtClean="0"/>
              <a:t>Reset </a:t>
            </a:r>
            <a:r>
              <a:rPr lang="en-US" sz="1800" dirty="0"/>
              <a:t>is not the best way to get out of wait state because it will restart everything </a:t>
            </a:r>
            <a:r>
              <a:rPr lang="en-US" sz="1800" dirty="0" smtClean="0"/>
              <a:t>and takes </a:t>
            </a:r>
            <a:r>
              <a:rPr lang="en-US" sz="1800" dirty="0"/>
              <a:t>longer time to resume normal operation. </a:t>
            </a:r>
          </a:p>
        </p:txBody>
      </p:sp>
    </p:spTree>
    <p:extLst>
      <p:ext uri="{BB962C8B-B14F-4D97-AF65-F5344CB8AC3E}">
        <p14:creationId xmlns:p14="http://schemas.microsoft.com/office/powerpoint/2010/main" val="2007864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Stop Mode, Resets</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400" b="1" dirty="0"/>
              <a:t>Stop Mode</a:t>
            </a:r>
          </a:p>
          <a:p>
            <a:pPr>
              <a:defRPr/>
            </a:pPr>
            <a:r>
              <a:rPr lang="en-US" sz="2400" dirty="0" smtClean="0">
                <a:solidFill>
                  <a:srgbClr val="FF0000"/>
                </a:solidFill>
              </a:rPr>
              <a:t>Stop </a:t>
            </a:r>
            <a:r>
              <a:rPr lang="en-US" sz="2400" dirty="0">
                <a:solidFill>
                  <a:srgbClr val="FF0000"/>
                </a:solidFill>
              </a:rPr>
              <a:t>mode is entered when the MCU executes the STOP instruction.</a:t>
            </a:r>
            <a:r>
              <a:rPr lang="en-US" sz="2400" dirty="0"/>
              <a:t> When this </a:t>
            </a:r>
            <a:r>
              <a:rPr lang="en-US" sz="2400" dirty="0" smtClean="0"/>
              <a:t>instruction is </a:t>
            </a:r>
            <a:r>
              <a:rPr lang="en-US" sz="2400" dirty="0"/>
              <a:t>executed, the MCU enters standby mode.</a:t>
            </a:r>
          </a:p>
          <a:p>
            <a:pPr lvl="1">
              <a:defRPr/>
            </a:pPr>
            <a:r>
              <a:rPr lang="en-US" sz="2100" dirty="0" smtClean="0"/>
              <a:t>The </a:t>
            </a:r>
            <a:r>
              <a:rPr lang="en-US" sz="2100" dirty="0"/>
              <a:t>STOP instruction has no effect if the S flag of the CCR register is 1.</a:t>
            </a:r>
          </a:p>
          <a:p>
            <a:pPr>
              <a:defRPr/>
            </a:pPr>
            <a:r>
              <a:rPr lang="en-US" sz="2400" dirty="0" smtClean="0"/>
              <a:t>In </a:t>
            </a:r>
            <a:r>
              <a:rPr lang="en-US" sz="2400" dirty="0"/>
              <a:t>stop mode, all clock signals in the MCU are stopped. </a:t>
            </a:r>
          </a:p>
          <a:p>
            <a:pPr>
              <a:defRPr/>
            </a:pPr>
            <a:r>
              <a:rPr lang="en-US" sz="2400" dirty="0" smtClean="0"/>
              <a:t>Asserting </a:t>
            </a:r>
            <a:r>
              <a:rPr lang="en-US" sz="2400" dirty="0"/>
              <a:t>the RESET, IRQ, or XIRQ signal ends the standby mode.</a:t>
            </a:r>
          </a:p>
          <a:p>
            <a:pPr>
              <a:defRPr/>
            </a:pPr>
            <a:endParaRPr lang="en-US" sz="2000" dirty="0"/>
          </a:p>
          <a:p>
            <a:pPr>
              <a:defRPr/>
            </a:pPr>
            <a:r>
              <a:rPr lang="en-US" sz="2400" b="1" dirty="0"/>
              <a:t>Resets</a:t>
            </a:r>
          </a:p>
          <a:p>
            <a:pPr>
              <a:defRPr/>
            </a:pPr>
            <a:r>
              <a:rPr lang="en-US" sz="2400" dirty="0" smtClean="0"/>
              <a:t>There </a:t>
            </a:r>
            <a:r>
              <a:rPr lang="en-US" sz="2400" dirty="0"/>
              <a:t>are four sources of reset:</a:t>
            </a:r>
          </a:p>
          <a:p>
            <a:pPr lvl="1">
              <a:defRPr/>
            </a:pPr>
            <a:r>
              <a:rPr lang="en-US" sz="2100" dirty="0" smtClean="0"/>
              <a:t>(</a:t>
            </a:r>
            <a:r>
              <a:rPr lang="en-US" sz="2100" dirty="0"/>
              <a:t>a) Power-on (POR) and low-voltage detector (LVD) reset</a:t>
            </a:r>
          </a:p>
          <a:p>
            <a:pPr lvl="1">
              <a:defRPr/>
            </a:pPr>
            <a:r>
              <a:rPr lang="en-US" sz="2100" dirty="0" smtClean="0"/>
              <a:t>(</a:t>
            </a:r>
            <a:r>
              <a:rPr lang="en-US" sz="2100" dirty="0"/>
              <a:t>b) RESET pin</a:t>
            </a:r>
          </a:p>
          <a:p>
            <a:pPr lvl="1">
              <a:defRPr/>
            </a:pPr>
            <a:r>
              <a:rPr lang="en-US" sz="2100" dirty="0" smtClean="0"/>
              <a:t>(</a:t>
            </a:r>
            <a:r>
              <a:rPr lang="en-US" sz="2100" dirty="0"/>
              <a:t>c) COP reset</a:t>
            </a:r>
          </a:p>
          <a:p>
            <a:pPr lvl="1">
              <a:defRPr/>
            </a:pPr>
            <a:r>
              <a:rPr lang="en-US" sz="2100" dirty="0" smtClean="0"/>
              <a:t>(</a:t>
            </a:r>
            <a:r>
              <a:rPr lang="en-US" sz="2100" dirty="0"/>
              <a:t>d) Clock monitor reset</a:t>
            </a:r>
          </a:p>
        </p:txBody>
      </p:sp>
    </p:spTree>
    <p:extLst>
      <p:ext uri="{BB962C8B-B14F-4D97-AF65-F5344CB8AC3E}">
        <p14:creationId xmlns:p14="http://schemas.microsoft.com/office/powerpoint/2010/main" val="1139190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Resets. </a:t>
            </a:r>
            <a:r>
              <a:rPr lang="en-US" dirty="0"/>
              <a:t>Power-On </a:t>
            </a:r>
            <a:r>
              <a:rPr lang="en-US" dirty="0" smtClean="0"/>
              <a:t>Reset</a:t>
            </a:r>
            <a:endParaRPr lang="en-US" dirty="0"/>
          </a:p>
        </p:txBody>
      </p:sp>
      <p:sp>
        <p:nvSpPr>
          <p:cNvPr id="3" name="Content Placeholder 2"/>
          <p:cNvSpPr>
            <a:spLocks noGrp="1"/>
          </p:cNvSpPr>
          <p:nvPr>
            <p:ph sz="quarter" idx="1"/>
          </p:nvPr>
        </p:nvSpPr>
        <p:spPr>
          <a:xfrm>
            <a:off x="107504" y="1412776"/>
            <a:ext cx="8928992" cy="5328592"/>
          </a:xfrm>
        </p:spPr>
        <p:txBody>
          <a:bodyPr>
            <a:noAutofit/>
          </a:bodyPr>
          <a:lstStyle/>
          <a:p>
            <a:pPr>
              <a:defRPr/>
            </a:pPr>
            <a:r>
              <a:rPr lang="en-US" sz="2800" dirty="0" smtClean="0"/>
              <a:t>The </a:t>
            </a:r>
            <a:r>
              <a:rPr lang="en-US" sz="2800" dirty="0"/>
              <a:t>HCS12 has a circuit to assert reset when V</a:t>
            </a:r>
            <a:r>
              <a:rPr lang="en-US" sz="2000" dirty="0"/>
              <a:t>DD</a:t>
            </a:r>
            <a:r>
              <a:rPr lang="en-US" sz="2800" dirty="0"/>
              <a:t> supply to the MCU has </a:t>
            </a:r>
            <a:r>
              <a:rPr lang="en-US" sz="2800" dirty="0" smtClean="0"/>
              <a:t>reached a </a:t>
            </a:r>
            <a:r>
              <a:rPr lang="en-US" sz="2800" dirty="0"/>
              <a:t>certain level.</a:t>
            </a:r>
          </a:p>
          <a:p>
            <a:pPr>
              <a:defRPr/>
            </a:pPr>
            <a:r>
              <a:rPr lang="en-US" sz="2800" dirty="0" smtClean="0"/>
              <a:t>The </a:t>
            </a:r>
            <a:r>
              <a:rPr lang="en-US" sz="2800" dirty="0"/>
              <a:t>CRG module performs a quality check on the incoming clock signal as soon </a:t>
            </a:r>
            <a:r>
              <a:rPr lang="en-US" sz="2800" dirty="0" smtClean="0"/>
              <a:t>as a </a:t>
            </a:r>
            <a:r>
              <a:rPr lang="en-US" sz="2800" dirty="0"/>
              <a:t>power-on reset is triggered.</a:t>
            </a:r>
          </a:p>
          <a:p>
            <a:pPr>
              <a:defRPr/>
            </a:pPr>
            <a:r>
              <a:rPr lang="en-US" sz="2800" dirty="0" smtClean="0"/>
              <a:t>The </a:t>
            </a:r>
            <a:r>
              <a:rPr lang="en-US" sz="2800" dirty="0"/>
              <a:t>CRG module will release the reset signal only when the clock check is successful.</a:t>
            </a:r>
          </a:p>
          <a:p>
            <a:pPr>
              <a:defRPr/>
            </a:pPr>
            <a:endParaRPr lang="en-US" sz="2400" dirty="0"/>
          </a:p>
          <a:p>
            <a:pPr>
              <a:defRPr/>
            </a:pPr>
            <a:endParaRPr lang="en-US" sz="2400" dirty="0"/>
          </a:p>
        </p:txBody>
      </p:sp>
    </p:spTree>
    <p:extLst>
      <p:ext uri="{BB962C8B-B14F-4D97-AF65-F5344CB8AC3E}">
        <p14:creationId xmlns:p14="http://schemas.microsoft.com/office/powerpoint/2010/main" val="2491084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a:t>Resets. External </a:t>
            </a:r>
            <a:r>
              <a:rPr lang="en-US" dirty="0" smtClean="0"/>
              <a:t>Reset</a:t>
            </a:r>
            <a:endParaRPr lang="en-US" dirty="0"/>
          </a:p>
        </p:txBody>
      </p:sp>
      <p:sp>
        <p:nvSpPr>
          <p:cNvPr id="3" name="Content Placeholder 2"/>
          <p:cNvSpPr>
            <a:spLocks noGrp="1"/>
          </p:cNvSpPr>
          <p:nvPr>
            <p:ph sz="quarter" idx="1"/>
          </p:nvPr>
        </p:nvSpPr>
        <p:spPr>
          <a:xfrm>
            <a:off x="107504" y="1412776"/>
            <a:ext cx="8928992" cy="2664296"/>
          </a:xfrm>
        </p:spPr>
        <p:txBody>
          <a:bodyPr>
            <a:noAutofit/>
          </a:bodyPr>
          <a:lstStyle/>
          <a:p>
            <a:pPr>
              <a:defRPr/>
            </a:pPr>
            <a:r>
              <a:rPr lang="en-US" sz="2400" dirty="0" smtClean="0"/>
              <a:t>The </a:t>
            </a:r>
            <a:r>
              <a:rPr lang="en-US" sz="2400" dirty="0"/>
              <a:t>RESET pin allows the user to reset the MCU.</a:t>
            </a:r>
          </a:p>
          <a:p>
            <a:pPr>
              <a:defRPr/>
            </a:pPr>
            <a:r>
              <a:rPr lang="en-US" sz="2400" dirty="0"/>
              <a:t>The MCU can differentiate the external and internal reset signals.</a:t>
            </a:r>
          </a:p>
          <a:p>
            <a:pPr>
              <a:defRPr/>
            </a:pPr>
            <a:r>
              <a:rPr lang="en-US" sz="2400" dirty="0"/>
              <a:t>When the power supply drops to certain level, it may corrupt the EEPROM. It is desirable to have a circuit that can detect this situation and asserts a reset to the MCU.</a:t>
            </a:r>
          </a:p>
          <a:p>
            <a:pPr>
              <a:defRPr/>
            </a:pPr>
            <a:r>
              <a:rPr lang="en-US" sz="2400" dirty="0"/>
              <a:t>The Motorola MC34064 is a chip that can detect low voltage on power supply and reset the CPU.</a:t>
            </a:r>
            <a:endParaRPr lang="en-US" sz="2000" dirty="0"/>
          </a:p>
        </p:txBody>
      </p:sp>
      <p:graphicFrame>
        <p:nvGraphicFramePr>
          <p:cNvPr id="4" name="Object 4"/>
          <p:cNvGraphicFramePr>
            <a:graphicFrameLocks noChangeAspect="1"/>
          </p:cNvGraphicFramePr>
          <p:nvPr>
            <p:extLst>
              <p:ext uri="{D42A27DB-BD31-4B8C-83A1-F6EECF244321}">
                <p14:modId xmlns:p14="http://schemas.microsoft.com/office/powerpoint/2010/main" val="2172065607"/>
              </p:ext>
            </p:extLst>
          </p:nvPr>
        </p:nvGraphicFramePr>
        <p:xfrm>
          <a:off x="4404496" y="3861047"/>
          <a:ext cx="4704008" cy="3000833"/>
        </p:xfrm>
        <a:graphic>
          <a:graphicData uri="http://schemas.openxmlformats.org/presentationml/2006/ole">
            <mc:AlternateContent xmlns:mc="http://schemas.openxmlformats.org/markup-compatibility/2006">
              <mc:Choice xmlns:v="urn:schemas-microsoft-com:vml" Requires="v">
                <p:oleObj spid="_x0000_s5147" name="VISIO" r:id="rId4" imgW="3596400" imgH="2218680" progId="Visio.Drawing.6">
                  <p:embed/>
                </p:oleObj>
              </mc:Choice>
              <mc:Fallback>
                <p:oleObj name="VISIO" r:id="rId4" imgW="3596400" imgH="221868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496" y="3861047"/>
                        <a:ext cx="4704008" cy="30008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67409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a:t>HCS12 Operation Modes</a:t>
            </a:r>
          </a:p>
        </p:txBody>
      </p:sp>
      <p:sp>
        <p:nvSpPr>
          <p:cNvPr id="3" name="Content Placeholder 2"/>
          <p:cNvSpPr>
            <a:spLocks noGrp="1"/>
          </p:cNvSpPr>
          <p:nvPr>
            <p:ph sz="quarter" idx="1"/>
          </p:nvPr>
        </p:nvSpPr>
        <p:spPr>
          <a:xfrm>
            <a:off x="107504" y="1412776"/>
            <a:ext cx="8928992" cy="2952328"/>
          </a:xfrm>
        </p:spPr>
        <p:txBody>
          <a:bodyPr>
            <a:noAutofit/>
          </a:bodyPr>
          <a:lstStyle/>
          <a:p>
            <a:pPr>
              <a:defRPr/>
            </a:pPr>
            <a:r>
              <a:rPr lang="en-US" sz="2400" dirty="0" smtClean="0"/>
              <a:t>The </a:t>
            </a:r>
            <a:r>
              <a:rPr lang="en-US" sz="2400" dirty="0"/>
              <a:t>HCS12 can operate in eight different operation modes </a:t>
            </a:r>
            <a:endParaRPr lang="en-US" sz="2400" dirty="0" smtClean="0"/>
          </a:p>
          <a:p>
            <a:pPr>
              <a:defRPr/>
            </a:pPr>
            <a:r>
              <a:rPr lang="en-US" sz="2400" dirty="0" smtClean="0"/>
              <a:t>The </a:t>
            </a:r>
            <a:r>
              <a:rPr lang="en-US" sz="2400" dirty="0"/>
              <a:t>states of MODC, MODB, and MODA pins are latched to determine the </a:t>
            </a:r>
            <a:r>
              <a:rPr lang="en-US" sz="2400" dirty="0" smtClean="0"/>
              <a:t>MCU operation </a:t>
            </a:r>
            <a:r>
              <a:rPr lang="en-US" sz="2400" dirty="0"/>
              <a:t>modes.</a:t>
            </a:r>
          </a:p>
          <a:p>
            <a:pPr>
              <a:defRPr/>
            </a:pPr>
            <a:r>
              <a:rPr lang="en-US" sz="2400" dirty="0" smtClean="0"/>
              <a:t>Expanded </a:t>
            </a:r>
            <a:r>
              <a:rPr lang="en-US" sz="2400" dirty="0"/>
              <a:t>modes allow the user to access external memory where single chip </a:t>
            </a:r>
            <a:r>
              <a:rPr lang="en-US" sz="2400" dirty="0" smtClean="0"/>
              <a:t>modes do </a:t>
            </a:r>
            <a:r>
              <a:rPr lang="en-US" sz="2400" dirty="0"/>
              <a:t>not.</a:t>
            </a:r>
          </a:p>
          <a:p>
            <a:pPr>
              <a:defRPr/>
            </a:pPr>
            <a:r>
              <a:rPr lang="en-US" sz="2400" dirty="0" smtClean="0"/>
              <a:t>In </a:t>
            </a:r>
            <a:r>
              <a:rPr lang="en-US" sz="2400" dirty="0"/>
              <a:t>expanded modes, Port A and B become the time-multiplexed address and data port.</a:t>
            </a:r>
          </a:p>
        </p:txBody>
      </p:sp>
      <p:graphicFrame>
        <p:nvGraphicFramePr>
          <p:cNvPr id="5" name="Object 5"/>
          <p:cNvGraphicFramePr>
            <a:graphicFrameLocks noChangeAspect="1"/>
          </p:cNvGraphicFramePr>
          <p:nvPr>
            <p:extLst>
              <p:ext uri="{D42A27DB-BD31-4B8C-83A1-F6EECF244321}">
                <p14:modId xmlns:p14="http://schemas.microsoft.com/office/powerpoint/2010/main" val="3259296886"/>
              </p:ext>
            </p:extLst>
          </p:nvPr>
        </p:nvGraphicFramePr>
        <p:xfrm>
          <a:off x="920785" y="4376920"/>
          <a:ext cx="7302430" cy="2250976"/>
        </p:xfrm>
        <a:graphic>
          <a:graphicData uri="http://schemas.openxmlformats.org/presentationml/2006/ole">
            <mc:AlternateContent xmlns:mc="http://schemas.openxmlformats.org/markup-compatibility/2006">
              <mc:Choice xmlns:v="urn:schemas-microsoft-com:vml" Requires="v">
                <p:oleObj spid="_x0000_s6172" name="VISIO" r:id="rId4" imgW="5879160" imgH="1844280" progId="Visio.Drawing.6">
                  <p:embed/>
                </p:oleObj>
              </mc:Choice>
              <mc:Fallback>
                <p:oleObj name="VISIO" r:id="rId4" imgW="5879160" imgH="184428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85" y="4376920"/>
                        <a:ext cx="7302430" cy="225097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45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928992" cy="990600"/>
          </a:xfrm>
        </p:spPr>
        <p:txBody>
          <a:bodyPr>
            <a:normAutofit/>
          </a:bodyPr>
          <a:lstStyle/>
          <a:p>
            <a:r>
              <a:rPr lang="en-US" dirty="0" smtClean="0"/>
              <a:t>Exercises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7"/>
            <a:ext cx="7992888" cy="13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356992"/>
            <a:ext cx="2816721" cy="27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684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	</a:t>
            </a:r>
            <a:br>
              <a:rPr lang="en-US" dirty="0" smtClean="0"/>
            </a:br>
            <a:r>
              <a:rPr lang="en-US" sz="4900" dirty="0" smtClean="0"/>
              <a:t>Content</a:t>
            </a:r>
            <a:r>
              <a:rPr lang="en-US" dirty="0" smtClean="0"/>
              <a:t/>
            </a:r>
            <a:br>
              <a:rPr lang="en-US"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lnSpcReduction="10000"/>
          </a:bodyPr>
          <a:lstStyle/>
          <a:p>
            <a:r>
              <a:rPr lang="en-US" sz="2400" dirty="0"/>
              <a:t>Fundamental Concepts of </a:t>
            </a:r>
            <a:r>
              <a:rPr lang="en-US" sz="2400" dirty="0" smtClean="0"/>
              <a:t>Interrupts</a:t>
            </a:r>
          </a:p>
          <a:p>
            <a:r>
              <a:rPr lang="en-US" sz="2400" dirty="0"/>
              <a:t>HCS12 </a:t>
            </a:r>
            <a:r>
              <a:rPr lang="en-US" sz="2400" dirty="0" smtClean="0"/>
              <a:t>Exceptions</a:t>
            </a:r>
          </a:p>
          <a:p>
            <a:r>
              <a:rPr lang="en-US" sz="2400" dirty="0"/>
              <a:t>Interrupt programming in C </a:t>
            </a:r>
            <a:r>
              <a:rPr lang="en-US" sz="2400" dirty="0" smtClean="0"/>
              <a:t>Language</a:t>
            </a:r>
          </a:p>
          <a:p>
            <a:r>
              <a:rPr lang="en-US" sz="2400" dirty="0"/>
              <a:t>Clock and Reset Generation Block </a:t>
            </a:r>
            <a:endParaRPr lang="en-US" sz="2400" dirty="0" smtClean="0"/>
          </a:p>
          <a:p>
            <a:r>
              <a:rPr lang="en-US" sz="2400" dirty="0"/>
              <a:t>Computer Operating </a:t>
            </a:r>
            <a:r>
              <a:rPr lang="en-US" sz="2400" dirty="0" smtClean="0"/>
              <a:t>Properly</a:t>
            </a:r>
          </a:p>
          <a:p>
            <a:r>
              <a:rPr lang="en-US" sz="2400" dirty="0"/>
              <a:t>Low-Power </a:t>
            </a:r>
            <a:r>
              <a:rPr lang="en-US" sz="2400" dirty="0" smtClean="0"/>
              <a:t>Modes</a:t>
            </a:r>
          </a:p>
          <a:p>
            <a:r>
              <a:rPr lang="en-US" sz="2400" dirty="0"/>
              <a:t>Stop Mode, </a:t>
            </a:r>
            <a:r>
              <a:rPr lang="en-US" sz="2400" dirty="0" smtClean="0"/>
              <a:t>Resets</a:t>
            </a:r>
          </a:p>
          <a:p>
            <a:r>
              <a:rPr lang="en-US" sz="2400" dirty="0"/>
              <a:t>HCS12 Operation Modes</a:t>
            </a:r>
            <a:endParaRPr lang="en-US" sz="2400" dirty="0" smtClean="0"/>
          </a:p>
          <a:p>
            <a:endParaRPr lang="en-US" sz="2400" dirty="0" smtClean="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695950"/>
            <a:ext cx="2930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2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600200"/>
            <a:ext cx="8928992" cy="5069160"/>
          </a:xfrm>
        </p:spPr>
        <p:txBody>
          <a:bodyPr>
            <a:normAutofit lnSpcReduction="10000"/>
          </a:bodyPr>
          <a:lstStyle/>
          <a:p>
            <a:pPr eaLnBrk="0" hangingPunct="0">
              <a:tabLst>
                <a:tab pos="228600" algn="l"/>
              </a:tabLst>
              <a:defRPr/>
            </a:pPr>
            <a:r>
              <a:rPr lang="en-US" sz="3200" b="1" dirty="0"/>
              <a:t>Interrupt Vector</a:t>
            </a:r>
            <a:endParaRPr lang="en-US" sz="3200" dirty="0"/>
          </a:p>
          <a:p>
            <a:pPr lvl="1" eaLnBrk="0" hangingPunct="0">
              <a:tabLst>
                <a:tab pos="228600" algn="l"/>
              </a:tabLst>
              <a:defRPr/>
            </a:pPr>
            <a:r>
              <a:rPr lang="en-US" dirty="0">
                <a:solidFill>
                  <a:srgbClr val="FF0000"/>
                </a:solidFill>
              </a:rPr>
              <a:t>Starting address of the interrupt service </a:t>
            </a:r>
            <a:r>
              <a:rPr lang="en-US" dirty="0" smtClean="0">
                <a:solidFill>
                  <a:srgbClr val="FF0000"/>
                </a:solidFill>
              </a:rPr>
              <a:t>routine; </a:t>
            </a:r>
          </a:p>
          <a:p>
            <a:pPr eaLnBrk="0" hangingPunct="0">
              <a:tabLst>
                <a:tab pos="228600" algn="l"/>
              </a:tabLst>
              <a:defRPr/>
            </a:pPr>
            <a:r>
              <a:rPr lang="en-US" sz="3200" b="1" dirty="0" smtClean="0"/>
              <a:t>Interrupt </a:t>
            </a:r>
            <a:r>
              <a:rPr lang="en-US" sz="3200" b="1" dirty="0"/>
              <a:t>Vector Table</a:t>
            </a:r>
            <a:endParaRPr lang="en-US" sz="3200" dirty="0"/>
          </a:p>
          <a:p>
            <a:pPr lvl="1" eaLnBrk="0" hangingPunct="0">
              <a:tabLst>
                <a:tab pos="228600" algn="l"/>
              </a:tabLst>
              <a:defRPr/>
            </a:pPr>
            <a:r>
              <a:rPr lang="en-US" dirty="0"/>
              <a:t>A table where all interrupt vectors are stored.</a:t>
            </a:r>
          </a:p>
          <a:p>
            <a:pPr eaLnBrk="0" hangingPunct="0">
              <a:tabLst>
                <a:tab pos="228600" algn="l"/>
              </a:tabLst>
              <a:defRPr/>
            </a:pPr>
            <a:r>
              <a:rPr lang="en-US" b="1" dirty="0"/>
              <a:t>Methods of Determining Interrupt Vectors</a:t>
            </a:r>
            <a:endParaRPr lang="en-US" dirty="0"/>
          </a:p>
          <a:p>
            <a:pPr marL="880110" lvl="1" indent="-514350" eaLnBrk="0" hangingPunct="0">
              <a:buFont typeface="+mj-lt"/>
              <a:buAutoNum type="arabicPeriod"/>
              <a:tabLst>
                <a:tab pos="228600" algn="l"/>
              </a:tabLst>
              <a:defRPr/>
            </a:pPr>
            <a:r>
              <a:rPr lang="en-US" dirty="0" smtClean="0"/>
              <a:t>Predefined </a:t>
            </a:r>
            <a:r>
              <a:rPr lang="en-US" dirty="0"/>
              <a:t>locations (Microchip PIC18, 8051 variants)</a:t>
            </a:r>
          </a:p>
          <a:p>
            <a:pPr marL="880110" lvl="1" indent="-514350">
              <a:buFont typeface="+mj-lt"/>
              <a:buAutoNum type="arabicPeriod"/>
            </a:pPr>
            <a:r>
              <a:rPr lang="en-US" dirty="0"/>
              <a:t>Fetching the vector from a predefined memory location (HCS12, Atmel </a:t>
            </a:r>
            <a:r>
              <a:rPr lang="en-US" b="1" dirty="0" err="1"/>
              <a:t>avr</a:t>
            </a:r>
            <a:r>
              <a:rPr lang="en-US" dirty="0"/>
              <a:t>)</a:t>
            </a:r>
            <a:endParaRPr lang="en-US" dirty="0" smtClean="0"/>
          </a:p>
          <a:p>
            <a:pPr marL="880110" lvl="1" indent="-514350" eaLnBrk="0" hangingPunct="0">
              <a:buFont typeface="+mj-lt"/>
              <a:buAutoNum type="arabicPeriod"/>
              <a:tabLst>
                <a:tab pos="228600" algn="l"/>
              </a:tabLst>
              <a:defRPr/>
            </a:pPr>
            <a:r>
              <a:rPr lang="en-US" dirty="0"/>
              <a:t>Executing an interrupt acknowledge cycle to fetch a </a:t>
            </a:r>
            <a:r>
              <a:rPr lang="en-US" i="1" dirty="0"/>
              <a:t>vector number </a:t>
            </a:r>
            <a:r>
              <a:rPr lang="en-US" dirty="0"/>
              <a:t>in order </a:t>
            </a:r>
            <a:r>
              <a:rPr lang="en-US" dirty="0" smtClean="0"/>
              <a:t>to locate </a:t>
            </a:r>
            <a:r>
              <a:rPr lang="en-US" dirty="0"/>
              <a:t>the interrupt vector (68000 and x86 families)</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66130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600200"/>
            <a:ext cx="8928992" cy="5141168"/>
          </a:xfrm>
        </p:spPr>
        <p:txBody>
          <a:bodyPr>
            <a:normAutofit/>
          </a:bodyPr>
          <a:lstStyle/>
          <a:p>
            <a:r>
              <a:rPr lang="en-US" sz="3200" b="1" dirty="0"/>
              <a:t>Steps of Interrupt </a:t>
            </a:r>
            <a:r>
              <a:rPr lang="en-US" sz="3200" b="1" dirty="0" smtClean="0"/>
              <a:t>Programming </a:t>
            </a:r>
          </a:p>
          <a:p>
            <a:pPr marL="0" indent="0">
              <a:buNone/>
            </a:pPr>
            <a:r>
              <a:rPr lang="en-US" sz="2600" dirty="0" smtClean="0"/>
              <a:t>– how to provide service to the interrupt</a:t>
            </a:r>
            <a:endParaRPr lang="en-US" sz="2600" dirty="0"/>
          </a:p>
          <a:p>
            <a:pPr lvl="1"/>
            <a:r>
              <a:rPr lang="en-US" dirty="0"/>
              <a:t>Step 1. Initializing the interrupt vector table</a:t>
            </a:r>
          </a:p>
          <a:p>
            <a:pPr lvl="1"/>
            <a:r>
              <a:rPr lang="en-US" dirty="0"/>
              <a:t>Step 2. Writing the </a:t>
            </a:r>
            <a:r>
              <a:rPr lang="en-US" dirty="0">
                <a:solidFill>
                  <a:srgbClr val="FF0000"/>
                </a:solidFill>
              </a:rPr>
              <a:t>interrupt service routine</a:t>
            </a:r>
            <a:r>
              <a:rPr lang="en-US" dirty="0"/>
              <a:t>: </a:t>
            </a:r>
            <a:endParaRPr lang="en-US" dirty="0" smtClean="0"/>
          </a:p>
          <a:p>
            <a:pPr lvl="2"/>
            <a:r>
              <a:rPr lang="en-US" dirty="0" smtClean="0"/>
              <a:t>A </a:t>
            </a:r>
            <a:r>
              <a:rPr lang="en-US" dirty="0"/>
              <a:t>service routine is similar to a subroutine—the </a:t>
            </a:r>
            <a:r>
              <a:rPr lang="en-US" dirty="0" smtClean="0"/>
              <a:t>only difference </a:t>
            </a:r>
            <a:r>
              <a:rPr lang="en-US" dirty="0"/>
              <a:t>is </a:t>
            </a:r>
            <a:r>
              <a:rPr lang="en-US" dirty="0">
                <a:solidFill>
                  <a:srgbClr val="FF0000"/>
                </a:solidFill>
              </a:rPr>
              <a:t>the last instruction</a:t>
            </a:r>
            <a:r>
              <a:rPr lang="en-US" dirty="0"/>
              <a:t>. An interrupt service routine uses the </a:t>
            </a:r>
            <a:r>
              <a:rPr lang="en-US" i="1" dirty="0" smtClean="0">
                <a:solidFill>
                  <a:srgbClr val="FF0000"/>
                </a:solidFill>
              </a:rPr>
              <a:t>return-from-interrupt</a:t>
            </a:r>
            <a:r>
              <a:rPr lang="en-US" dirty="0" smtClean="0"/>
              <a:t> (</a:t>
            </a:r>
            <a:r>
              <a:rPr lang="en-US" dirty="0"/>
              <a:t>or </a:t>
            </a:r>
            <a:r>
              <a:rPr lang="en-US" i="1" dirty="0"/>
              <a:t>return-from-exception</a:t>
            </a:r>
            <a:r>
              <a:rPr lang="en-US" dirty="0"/>
              <a:t>) instruction instead of return-from-subroutine instruction </a:t>
            </a:r>
            <a:r>
              <a:rPr lang="en-US" dirty="0" smtClean="0"/>
              <a:t>to return </a:t>
            </a:r>
            <a:r>
              <a:rPr lang="en-US" dirty="0"/>
              <a:t>to the interrupted </a:t>
            </a:r>
            <a:r>
              <a:rPr lang="en-US" dirty="0" smtClean="0"/>
              <a:t>program</a:t>
            </a:r>
            <a:endParaRPr lang="en-US" dirty="0"/>
          </a:p>
          <a:p>
            <a:pPr lvl="1"/>
            <a:r>
              <a:rPr lang="en-US" dirty="0" smtClean="0"/>
              <a:t>Step </a:t>
            </a:r>
            <a:r>
              <a:rPr lang="en-US" dirty="0"/>
              <a:t>3. Enabling the </a:t>
            </a:r>
            <a:r>
              <a:rPr lang="en-US" dirty="0" smtClean="0"/>
              <a:t>interrupt: </a:t>
            </a:r>
          </a:p>
          <a:p>
            <a:pPr lvl="2"/>
            <a:r>
              <a:rPr lang="en-US" dirty="0" smtClean="0"/>
              <a:t>an interrupt can be enabled by clearing the global interrupt mask and setting the local interrupt enable bit in the I/O control register</a:t>
            </a:r>
          </a:p>
          <a:p>
            <a:pPr lvl="2"/>
            <a:r>
              <a:rPr lang="en-US" dirty="0" smtClean="0">
                <a:solidFill>
                  <a:srgbClr val="FF0000"/>
                </a:solidFill>
              </a:rPr>
              <a:t>Don’t forget to enable interrupts when writing the code </a:t>
            </a:r>
            <a:r>
              <a:rPr lang="en-US" dirty="0" smtClean="0">
                <a:solidFill>
                  <a:srgbClr val="FF0000"/>
                </a:solidFill>
                <a:sym typeface="Wingdings" panose="05000000000000000000" pitchFamily="2" charset="2"/>
              </a:rPr>
              <a:t> </a:t>
            </a:r>
            <a:endParaRPr lang="en-US" dirty="0">
              <a:solidFill>
                <a:srgbClr val="FF0000"/>
              </a:solidFill>
            </a:endParaRPr>
          </a:p>
          <a:p>
            <a:endParaRPr lang="en-US" dirty="0"/>
          </a:p>
        </p:txBody>
      </p:sp>
    </p:spTree>
    <p:extLst>
      <p:ext uri="{BB962C8B-B14F-4D97-AF65-F5344CB8AC3E}">
        <p14:creationId xmlns:p14="http://schemas.microsoft.com/office/powerpoint/2010/main" val="403731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Concepts of Interrupts</a:t>
            </a:r>
            <a:endParaRPr lang="en-US" dirty="0"/>
          </a:p>
        </p:txBody>
      </p:sp>
      <p:sp>
        <p:nvSpPr>
          <p:cNvPr id="3" name="Content Placeholder 2"/>
          <p:cNvSpPr>
            <a:spLocks noGrp="1"/>
          </p:cNvSpPr>
          <p:nvPr>
            <p:ph sz="quarter" idx="1"/>
          </p:nvPr>
        </p:nvSpPr>
        <p:spPr>
          <a:xfrm>
            <a:off x="107504" y="1484784"/>
            <a:ext cx="8928992" cy="5472608"/>
          </a:xfrm>
        </p:spPr>
        <p:txBody>
          <a:bodyPr>
            <a:normAutofit fontScale="85000" lnSpcReduction="20000"/>
          </a:bodyPr>
          <a:lstStyle/>
          <a:p>
            <a:r>
              <a:rPr lang="en-US" sz="3200" b="1" dirty="0"/>
              <a:t>The Overhead of Interrupts</a:t>
            </a:r>
          </a:p>
          <a:p>
            <a:pPr lvl="2"/>
            <a:r>
              <a:rPr lang="en-US" dirty="0"/>
              <a:t>Saving and restoring of CPU status and other registers. (HCS12 needs to save all </a:t>
            </a:r>
            <a:r>
              <a:rPr lang="en-US" dirty="0" smtClean="0"/>
              <a:t>CPU </a:t>
            </a:r>
            <a:r>
              <a:rPr lang="en-US" dirty="0"/>
              <a:t>registers).</a:t>
            </a:r>
          </a:p>
          <a:p>
            <a:pPr lvl="2"/>
            <a:r>
              <a:rPr lang="en-US" dirty="0" smtClean="0"/>
              <a:t>Execution </a:t>
            </a:r>
            <a:r>
              <a:rPr lang="en-US" dirty="0"/>
              <a:t>time of instructions of the interrupt service routine.</a:t>
            </a:r>
          </a:p>
          <a:p>
            <a:pPr lvl="2"/>
            <a:r>
              <a:rPr lang="en-US" dirty="0" smtClean="0"/>
              <a:t>The </a:t>
            </a:r>
            <a:r>
              <a:rPr lang="en-US" dirty="0"/>
              <a:t>execution of the RTI instruction that will restore all the CPU registers</a:t>
            </a:r>
            <a:r>
              <a:rPr lang="en-US" dirty="0" smtClean="0"/>
              <a:t>.</a:t>
            </a:r>
          </a:p>
          <a:p>
            <a:pPr lvl="1"/>
            <a:r>
              <a:rPr lang="en-US" dirty="0" smtClean="0"/>
              <a:t>Exercise: try to calculate it </a:t>
            </a:r>
            <a:r>
              <a:rPr lang="en-US" dirty="0" smtClean="0">
                <a:sym typeface="Wingdings" panose="05000000000000000000" pitchFamily="2" charset="2"/>
              </a:rPr>
              <a:t></a:t>
            </a:r>
            <a:endParaRPr lang="en-US" dirty="0" smtClean="0"/>
          </a:p>
          <a:p>
            <a:r>
              <a:rPr lang="en-US" sz="3200" b="1" dirty="0"/>
              <a:t>Resets</a:t>
            </a:r>
            <a:endParaRPr lang="en-US" sz="3200" dirty="0"/>
          </a:p>
          <a:p>
            <a:pPr lvl="2"/>
            <a:r>
              <a:rPr lang="en-US" dirty="0"/>
              <a:t>The initial values of some CPU registers, flip-flops, and the control registers in I/O </a:t>
            </a:r>
            <a:r>
              <a:rPr lang="en-US" dirty="0" smtClean="0"/>
              <a:t>interface </a:t>
            </a:r>
            <a:r>
              <a:rPr lang="en-US" dirty="0"/>
              <a:t>chips must be established in order for the computer to function properly.</a:t>
            </a:r>
          </a:p>
          <a:p>
            <a:pPr lvl="2"/>
            <a:r>
              <a:rPr lang="en-US" dirty="0" smtClean="0"/>
              <a:t>The </a:t>
            </a:r>
            <a:r>
              <a:rPr lang="en-US" dirty="0"/>
              <a:t>reset mechanism establishes these initial conditions for the computer system.</a:t>
            </a:r>
          </a:p>
          <a:p>
            <a:pPr lvl="2"/>
            <a:r>
              <a:rPr lang="en-US" dirty="0" smtClean="0"/>
              <a:t>There </a:t>
            </a:r>
            <a:r>
              <a:rPr lang="en-US" dirty="0"/>
              <a:t>are at least two types of resets: </a:t>
            </a:r>
            <a:r>
              <a:rPr lang="en-US" b="1" dirty="0"/>
              <a:t>power-on reset </a:t>
            </a:r>
            <a:r>
              <a:rPr lang="en-US" dirty="0"/>
              <a:t>and </a:t>
            </a:r>
            <a:r>
              <a:rPr lang="en-US" b="1" dirty="0"/>
              <a:t>manual reset</a:t>
            </a:r>
            <a:r>
              <a:rPr lang="en-US" dirty="0"/>
              <a:t>. </a:t>
            </a:r>
          </a:p>
          <a:p>
            <a:pPr lvl="2"/>
            <a:r>
              <a:rPr lang="en-US" dirty="0" smtClean="0"/>
              <a:t>The </a:t>
            </a:r>
            <a:r>
              <a:rPr lang="en-US" b="1" dirty="0"/>
              <a:t>power-on reset </a:t>
            </a:r>
            <a:r>
              <a:rPr lang="en-US" dirty="0"/>
              <a:t>establishes the initial values of registers and I/O control registers.</a:t>
            </a:r>
          </a:p>
          <a:p>
            <a:pPr lvl="2"/>
            <a:r>
              <a:rPr lang="en-US" dirty="0" smtClean="0"/>
              <a:t>The </a:t>
            </a:r>
            <a:r>
              <a:rPr lang="en-US" b="1" dirty="0"/>
              <a:t>manual reset </a:t>
            </a:r>
            <a:r>
              <a:rPr lang="en-US" dirty="0"/>
              <a:t>without power-down allows the computer to get out of most </a:t>
            </a:r>
            <a:r>
              <a:rPr lang="en-US" dirty="0" smtClean="0"/>
              <a:t>error conditions </a:t>
            </a:r>
            <a:r>
              <a:rPr lang="en-US" dirty="0"/>
              <a:t>if hardware doesn’t fail.</a:t>
            </a:r>
          </a:p>
          <a:p>
            <a:pPr lvl="2"/>
            <a:r>
              <a:rPr lang="en-US" b="1" dirty="0" smtClean="0"/>
              <a:t>A </a:t>
            </a:r>
            <a:r>
              <a:rPr lang="en-US" b="1" dirty="0"/>
              <a:t>reset is non-</a:t>
            </a:r>
            <a:r>
              <a:rPr lang="en-US" b="1" dirty="0" err="1"/>
              <a:t>maskable</a:t>
            </a:r>
            <a:r>
              <a:rPr lang="en-US" dirty="0"/>
              <a:t>.</a:t>
            </a:r>
          </a:p>
          <a:p>
            <a:pPr lvl="2"/>
            <a:endParaRPr lang="en-US" dirty="0" smtClean="0"/>
          </a:p>
          <a:p>
            <a:endParaRPr lang="en-US" dirty="0"/>
          </a:p>
        </p:txBody>
      </p:sp>
    </p:spTree>
    <p:extLst>
      <p:ext uri="{BB962C8B-B14F-4D97-AF65-F5344CB8AC3E}">
        <p14:creationId xmlns:p14="http://schemas.microsoft.com/office/powerpoint/2010/main" val="266683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HCS12 Exceptions</a:t>
            </a:r>
            <a:endParaRPr lang="en-US" dirty="0"/>
          </a:p>
        </p:txBody>
      </p:sp>
      <p:sp>
        <p:nvSpPr>
          <p:cNvPr id="3" name="Content Placeholder 2"/>
          <p:cNvSpPr>
            <a:spLocks noGrp="1"/>
          </p:cNvSpPr>
          <p:nvPr>
            <p:ph sz="quarter" idx="1"/>
          </p:nvPr>
        </p:nvSpPr>
        <p:spPr>
          <a:xfrm>
            <a:off x="107504" y="1600200"/>
            <a:ext cx="8928992" cy="5141168"/>
          </a:xfrm>
        </p:spPr>
        <p:txBody>
          <a:bodyPr/>
          <a:lstStyle/>
          <a:p>
            <a:r>
              <a:rPr lang="en-US" b="1" dirty="0" err="1"/>
              <a:t>Maskable</a:t>
            </a:r>
            <a:r>
              <a:rPr lang="en-US" b="1" dirty="0"/>
              <a:t> interrupts:</a:t>
            </a:r>
            <a:r>
              <a:rPr lang="en-US" dirty="0"/>
              <a:t> including </a:t>
            </a:r>
            <a:r>
              <a:rPr lang="en-US" dirty="0" smtClean="0"/>
              <a:t>IRQ </a:t>
            </a:r>
            <a:r>
              <a:rPr lang="en-US" dirty="0"/>
              <a:t>pin and </a:t>
            </a:r>
            <a:r>
              <a:rPr lang="en-US" dirty="0" smtClean="0"/>
              <a:t>all peripheral </a:t>
            </a:r>
            <a:r>
              <a:rPr lang="en-US" dirty="0"/>
              <a:t>function interrupts.</a:t>
            </a:r>
          </a:p>
          <a:p>
            <a:r>
              <a:rPr lang="en-US" b="1" dirty="0" err="1" smtClean="0"/>
              <a:t>Nonmaskable</a:t>
            </a:r>
            <a:r>
              <a:rPr lang="en-US" b="1" dirty="0" smtClean="0"/>
              <a:t> </a:t>
            </a:r>
            <a:r>
              <a:rPr lang="en-US" b="1" dirty="0"/>
              <a:t>interrupts: </a:t>
            </a:r>
            <a:r>
              <a:rPr lang="en-US" dirty="0"/>
              <a:t>including </a:t>
            </a:r>
            <a:r>
              <a:rPr lang="en-US" dirty="0" smtClean="0"/>
              <a:t>XIRQ </a:t>
            </a:r>
            <a:r>
              <a:rPr lang="en-US" dirty="0"/>
              <a:t>pin, SWI </a:t>
            </a:r>
            <a:r>
              <a:rPr lang="en-US" dirty="0" smtClean="0"/>
              <a:t>interrupt</a:t>
            </a:r>
            <a:r>
              <a:rPr lang="en-US" dirty="0"/>
              <a:t>, and unimplemented </a:t>
            </a:r>
            <a:r>
              <a:rPr lang="en-US" dirty="0" err="1"/>
              <a:t>opcode</a:t>
            </a:r>
            <a:r>
              <a:rPr lang="en-US" dirty="0"/>
              <a:t> </a:t>
            </a:r>
            <a:r>
              <a:rPr lang="en-US" dirty="0" smtClean="0"/>
              <a:t>trap</a:t>
            </a:r>
            <a:r>
              <a:rPr lang="en-US" dirty="0"/>
              <a:t>.</a:t>
            </a:r>
          </a:p>
          <a:p>
            <a:r>
              <a:rPr lang="en-US" b="1" dirty="0" smtClean="0"/>
              <a:t>Resets: </a:t>
            </a:r>
            <a:r>
              <a:rPr lang="en-US" dirty="0"/>
              <a:t>including the power-on reset, </a:t>
            </a:r>
            <a:r>
              <a:rPr lang="en-US" dirty="0" smtClean="0"/>
              <a:t>RESET </a:t>
            </a:r>
            <a:r>
              <a:rPr lang="en-US" dirty="0"/>
              <a:t>pin manual reset, the COP reset (computer operate properly), and clock monitor reset. For </a:t>
            </a:r>
            <a:r>
              <a:rPr lang="en-US" dirty="0" smtClean="0"/>
              <a:t>other microcontrollers</a:t>
            </a:r>
            <a:r>
              <a:rPr lang="en-US" dirty="0"/>
              <a:t>, the COP reset is also called the </a:t>
            </a:r>
            <a:r>
              <a:rPr lang="en-US" dirty="0">
                <a:solidFill>
                  <a:srgbClr val="FF0000"/>
                </a:solidFill>
              </a:rPr>
              <a:t>watchdog reset</a:t>
            </a:r>
            <a:r>
              <a:rPr lang="en-US" dirty="0"/>
              <a:t>.</a:t>
            </a:r>
          </a:p>
          <a:p>
            <a:endParaRPr lang="en-US" dirty="0"/>
          </a:p>
        </p:txBody>
      </p:sp>
      <p:cxnSp>
        <p:nvCxnSpPr>
          <p:cNvPr id="4" name="Straight Connector 6"/>
          <p:cNvCxnSpPr>
            <a:cxnSpLocks noChangeShapeType="1"/>
          </p:cNvCxnSpPr>
          <p:nvPr/>
        </p:nvCxnSpPr>
        <p:spPr bwMode="auto">
          <a:xfrm>
            <a:off x="5199112" y="1700808"/>
            <a:ext cx="3810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 name="Straight Connector 6"/>
          <p:cNvCxnSpPr>
            <a:cxnSpLocks noChangeShapeType="1"/>
          </p:cNvCxnSpPr>
          <p:nvPr/>
        </p:nvCxnSpPr>
        <p:spPr bwMode="auto">
          <a:xfrm>
            <a:off x="5796136" y="2636912"/>
            <a:ext cx="74942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6012160" y="3645024"/>
            <a:ext cx="74942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4452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4999</Words>
  <Application>Microsoft Office PowerPoint</Application>
  <PresentationFormat>On-screen Show (4:3)</PresentationFormat>
  <Paragraphs>627</Paragraphs>
  <Slides>57</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6" baseType="lpstr">
      <vt:lpstr>Calibri</vt:lpstr>
      <vt:lpstr>Symbol</vt:lpstr>
      <vt:lpstr>Times New Roman</vt:lpstr>
      <vt:lpstr>Tw Cen MT</vt:lpstr>
      <vt:lpstr>Wingdings</vt:lpstr>
      <vt:lpstr>Wingdings 2</vt:lpstr>
      <vt:lpstr>Student presentation</vt:lpstr>
      <vt:lpstr>Visio</vt:lpstr>
      <vt:lpstr>VISIO</vt:lpstr>
      <vt:lpstr>Interrupts and resets </vt:lpstr>
      <vt:lpstr>  Content </vt:lpstr>
      <vt:lpstr>Fundamental Concepts of Interrupts</vt:lpstr>
      <vt:lpstr>Fundamental Concepts of Interrupts</vt:lpstr>
      <vt:lpstr>Fundamental Concepts of Interrupts</vt:lpstr>
      <vt:lpstr>Fundamental Concepts of Interrupts</vt:lpstr>
      <vt:lpstr>Fundamental Concepts of Interrupts</vt:lpstr>
      <vt:lpstr>Fundamental Concepts of Interrupts</vt:lpstr>
      <vt:lpstr>HCS12 Exceptions</vt:lpstr>
      <vt:lpstr>HCS12 Exceptions. Maskable interrupts</vt:lpstr>
      <vt:lpstr>HCS12 Exceptions. Maskable interrupts</vt:lpstr>
      <vt:lpstr>HCS12 Exceptions.  Maskable interrupts</vt:lpstr>
      <vt:lpstr>HCS12 Exceptions. Maskable interrupts</vt:lpstr>
      <vt:lpstr>HCS12 Exceptions. Maskable interrupts</vt:lpstr>
      <vt:lpstr>HCS12 Exceptions. Maskable interrupts</vt:lpstr>
      <vt:lpstr>HCS12 Exceptions. Nonmaskable interrupts</vt:lpstr>
      <vt:lpstr>HCS12 Exceptions. Nonmaskable interrupts</vt:lpstr>
      <vt:lpstr>Interrupt programming in C Language</vt:lpstr>
      <vt:lpstr>Interrupt programming in C Language</vt:lpstr>
      <vt:lpstr>Interrupt programming in C Language</vt:lpstr>
      <vt:lpstr>Interrupt programming in C Language</vt:lpstr>
      <vt:lpstr>Clock and Reset Generation Block (CRG)</vt:lpstr>
      <vt:lpstr>Clock and Reset Generation Block (CRG)</vt:lpstr>
      <vt:lpstr>CRG Configuration Registers</vt:lpstr>
      <vt:lpstr>CRG Configuration Registers: MC9S12DP256B Device User Guide</vt:lpstr>
      <vt:lpstr>Choice of clock Source</vt:lpstr>
      <vt:lpstr>Choice of clock Source</vt:lpstr>
      <vt:lpstr>Phase Locked Loops</vt:lpstr>
      <vt:lpstr>Phase Locked Loops</vt:lpstr>
      <vt:lpstr>Phase Locked Loops</vt:lpstr>
      <vt:lpstr>Phase Locked Loops: CRG and PLL status</vt:lpstr>
      <vt:lpstr>Phase Locked Loops: CRG and PLL status</vt:lpstr>
      <vt:lpstr>Phase Locked Loops</vt:lpstr>
      <vt:lpstr>Phase Locked Loops</vt:lpstr>
      <vt:lpstr>Phase Locked Loops</vt:lpstr>
      <vt:lpstr>Clock Monitor</vt:lpstr>
      <vt:lpstr>Real-Time Interrupt</vt:lpstr>
      <vt:lpstr>Real-Time Interrupt</vt:lpstr>
      <vt:lpstr>Real-Time Interrupt</vt:lpstr>
      <vt:lpstr>Real-Time Interrupt</vt:lpstr>
      <vt:lpstr>Real-Time Interrupt</vt:lpstr>
      <vt:lpstr>Real-Time Interrupt</vt:lpstr>
      <vt:lpstr>Real-Time Interrupt</vt:lpstr>
      <vt:lpstr>Real-Time Interrupt</vt:lpstr>
      <vt:lpstr>Real-Time Interrupt</vt:lpstr>
      <vt:lpstr>Real-Time Interrupt</vt:lpstr>
      <vt:lpstr>Real-Time Interrupt</vt:lpstr>
      <vt:lpstr>Real-Time Interrupt</vt:lpstr>
      <vt:lpstr>Computer Operating Properly (COP)</vt:lpstr>
      <vt:lpstr>Computer Operating Properly (COP)</vt:lpstr>
      <vt:lpstr>Low-Power Modes</vt:lpstr>
      <vt:lpstr>Stop Mode, Resets</vt:lpstr>
      <vt:lpstr>Resets. Power-On Reset</vt:lpstr>
      <vt:lpstr>Resets. External Reset</vt:lpstr>
      <vt:lpstr>HCS12 Operation Modes</vt:lpstr>
      <vt:lpstr>Exercises</vt:lpstr>
      <vt:lpstr>  Content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2014-07-08T13:37:04Z</dcterms:created>
  <dcterms:modified xsi:type="dcterms:W3CDTF">2015-04-15T10:12:25Z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