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Lst>
  <p:notesMasterIdLst>
    <p:notesMasterId r:id="rId84"/>
  </p:notesMasterIdLst>
  <p:handoutMasterIdLst>
    <p:handoutMasterId r:id="rId85"/>
  </p:handoutMasterIdLst>
  <p:sldIdLst>
    <p:sldId id="477" r:id="rId2"/>
    <p:sldId id="489" r:id="rId3"/>
    <p:sldId id="283" r:id="rId4"/>
    <p:sldId id="411" r:id="rId5"/>
    <p:sldId id="412" r:id="rId6"/>
    <p:sldId id="341" r:id="rId7"/>
    <p:sldId id="342" r:id="rId8"/>
    <p:sldId id="343" r:id="rId9"/>
    <p:sldId id="344" r:id="rId10"/>
    <p:sldId id="345" r:id="rId11"/>
    <p:sldId id="478" r:id="rId12"/>
    <p:sldId id="346" r:id="rId13"/>
    <p:sldId id="347" r:id="rId14"/>
    <p:sldId id="265" r:id="rId15"/>
    <p:sldId id="266" r:id="rId16"/>
    <p:sldId id="267" r:id="rId17"/>
    <p:sldId id="315" r:id="rId18"/>
    <p:sldId id="268" r:id="rId19"/>
    <p:sldId id="348" r:id="rId20"/>
    <p:sldId id="316" r:id="rId21"/>
    <p:sldId id="349" r:id="rId22"/>
    <p:sldId id="309" r:id="rId23"/>
    <p:sldId id="350" r:id="rId24"/>
    <p:sldId id="479" r:id="rId25"/>
    <p:sldId id="413" r:id="rId26"/>
    <p:sldId id="310" r:id="rId27"/>
    <p:sldId id="272" r:id="rId28"/>
    <p:sldId id="414" r:id="rId29"/>
    <p:sldId id="276" r:id="rId30"/>
    <p:sldId id="277" r:id="rId31"/>
    <p:sldId id="354" r:id="rId32"/>
    <p:sldId id="355" r:id="rId33"/>
    <p:sldId id="311" r:id="rId34"/>
    <p:sldId id="474" r:id="rId35"/>
    <p:sldId id="415" r:id="rId36"/>
    <p:sldId id="416" r:id="rId37"/>
    <p:sldId id="281" r:id="rId38"/>
    <p:sldId id="286" r:id="rId39"/>
    <p:sldId id="476" r:id="rId40"/>
    <p:sldId id="432" r:id="rId41"/>
    <p:sldId id="433" r:id="rId42"/>
    <p:sldId id="434" r:id="rId43"/>
    <p:sldId id="435" r:id="rId44"/>
    <p:sldId id="336" r:id="rId45"/>
    <p:sldId id="445" r:id="rId46"/>
    <p:sldId id="446" r:id="rId47"/>
    <p:sldId id="447" r:id="rId48"/>
    <p:sldId id="481" r:id="rId49"/>
    <p:sldId id="457" r:id="rId50"/>
    <p:sldId id="458" r:id="rId51"/>
    <p:sldId id="459" r:id="rId52"/>
    <p:sldId id="460" r:id="rId53"/>
    <p:sldId id="461" r:id="rId54"/>
    <p:sldId id="462" r:id="rId55"/>
    <p:sldId id="463" r:id="rId56"/>
    <p:sldId id="464" r:id="rId57"/>
    <p:sldId id="465" r:id="rId58"/>
    <p:sldId id="466" r:id="rId59"/>
    <p:sldId id="467" r:id="rId60"/>
    <p:sldId id="468" r:id="rId61"/>
    <p:sldId id="483" r:id="rId62"/>
    <p:sldId id="469" r:id="rId63"/>
    <p:sldId id="470" r:id="rId64"/>
    <p:sldId id="471" r:id="rId65"/>
    <p:sldId id="472" r:id="rId66"/>
    <p:sldId id="379" r:id="rId67"/>
    <p:sldId id="484" r:id="rId68"/>
    <p:sldId id="485" r:id="rId69"/>
    <p:sldId id="381" r:id="rId70"/>
    <p:sldId id="486" r:id="rId71"/>
    <p:sldId id="487" r:id="rId72"/>
    <p:sldId id="382" r:id="rId73"/>
    <p:sldId id="383" r:id="rId74"/>
    <p:sldId id="384" r:id="rId75"/>
    <p:sldId id="480" r:id="rId76"/>
    <p:sldId id="385" r:id="rId77"/>
    <p:sldId id="386" r:id="rId78"/>
    <p:sldId id="387" r:id="rId79"/>
    <p:sldId id="388" r:id="rId80"/>
    <p:sldId id="490" r:id="rId81"/>
    <p:sldId id="482" r:id="rId82"/>
    <p:sldId id="488" r:id="rId83"/>
  </p:sldIdLst>
  <p:sldSz cx="9144000" cy="6858000" type="screen4x3"/>
  <p:notesSz cx="6881813" cy="9167813"/>
  <p:defaultTextStyle>
    <a:defPPr>
      <a:defRPr lang="en-US"/>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06" autoAdjust="0"/>
    <p:restoredTop sz="93153" autoAdjust="0"/>
  </p:normalViewPr>
  <p:slideViewPr>
    <p:cSldViewPr snapToGrid="0">
      <p:cViewPr varScale="1">
        <p:scale>
          <a:sx n="66" d="100"/>
          <a:sy n="66" d="100"/>
        </p:scale>
        <p:origin x="8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82913"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20750">
              <a:defRPr sz="1000" i="1"/>
            </a:lvl1pPr>
          </a:lstStyle>
          <a:p>
            <a:pPr>
              <a:defRPr/>
            </a:pPr>
            <a:endParaRPr lang="en-US"/>
          </a:p>
        </p:txBody>
      </p:sp>
      <p:sp>
        <p:nvSpPr>
          <p:cNvPr id="3075" name="Rectangle 3"/>
          <p:cNvSpPr>
            <a:spLocks noGrp="1" noChangeArrowheads="1"/>
          </p:cNvSpPr>
          <p:nvPr>
            <p:ph type="dt" sz="quarter" idx="1"/>
          </p:nvPr>
        </p:nvSpPr>
        <p:spPr bwMode="auto">
          <a:xfrm>
            <a:off x="3898900" y="-1588"/>
            <a:ext cx="2982913"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20750">
              <a:defRPr sz="1000" i="1"/>
            </a:lvl1pPr>
          </a:lstStyle>
          <a:p>
            <a:pPr>
              <a:defRPr/>
            </a:pPr>
            <a:endParaRPr lang="en-US"/>
          </a:p>
        </p:txBody>
      </p:sp>
      <p:sp>
        <p:nvSpPr>
          <p:cNvPr id="3076" name="Rectangle 4"/>
          <p:cNvSpPr>
            <a:spLocks noGrp="1" noChangeArrowheads="1"/>
          </p:cNvSpPr>
          <p:nvPr>
            <p:ph type="ftr" sz="quarter" idx="2"/>
          </p:nvPr>
        </p:nvSpPr>
        <p:spPr bwMode="auto">
          <a:xfrm>
            <a:off x="-1588" y="8707438"/>
            <a:ext cx="2982913"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20750">
              <a:defRPr sz="1000" i="1"/>
            </a:lvl1pPr>
          </a:lstStyle>
          <a:p>
            <a:pPr>
              <a:defRPr/>
            </a:pPr>
            <a:endParaRPr lang="en-US"/>
          </a:p>
        </p:txBody>
      </p:sp>
      <p:sp>
        <p:nvSpPr>
          <p:cNvPr id="3077" name="Rectangle 5"/>
          <p:cNvSpPr>
            <a:spLocks noGrp="1" noChangeArrowheads="1"/>
          </p:cNvSpPr>
          <p:nvPr>
            <p:ph type="sldNum" sz="quarter" idx="3"/>
          </p:nvPr>
        </p:nvSpPr>
        <p:spPr bwMode="auto">
          <a:xfrm>
            <a:off x="3898900" y="8707438"/>
            <a:ext cx="2982913"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0750">
              <a:defRPr sz="1000" i="1"/>
            </a:lvl1pPr>
          </a:lstStyle>
          <a:p>
            <a:pPr>
              <a:defRPr/>
            </a:pPr>
            <a:fld id="{6460AD65-49C6-4DAC-B1E9-38E869D59436}" type="slidenum">
              <a:rPr lang="en-US"/>
              <a:pPr>
                <a:defRPr/>
              </a:pPr>
              <a:t>‹#›</a:t>
            </a:fld>
            <a:endParaRPr lang="en-US"/>
          </a:p>
        </p:txBody>
      </p:sp>
    </p:spTree>
    <p:extLst>
      <p:ext uri="{BB962C8B-B14F-4D97-AF65-F5344CB8AC3E}">
        <p14:creationId xmlns:p14="http://schemas.microsoft.com/office/powerpoint/2010/main" val="41953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82913"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20750">
              <a:defRPr sz="1000" i="1"/>
            </a:lvl1pPr>
          </a:lstStyle>
          <a:p>
            <a:pPr>
              <a:defRPr/>
            </a:pPr>
            <a:endParaRPr lang="en-US"/>
          </a:p>
        </p:txBody>
      </p:sp>
      <p:sp>
        <p:nvSpPr>
          <p:cNvPr id="2051" name="Rectangle 3"/>
          <p:cNvSpPr>
            <a:spLocks noGrp="1" noChangeArrowheads="1"/>
          </p:cNvSpPr>
          <p:nvPr>
            <p:ph type="dt" idx="1"/>
          </p:nvPr>
        </p:nvSpPr>
        <p:spPr bwMode="auto">
          <a:xfrm>
            <a:off x="3898900" y="-1588"/>
            <a:ext cx="2982913"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20750">
              <a:defRPr sz="1000" i="1"/>
            </a:lvl1pPr>
          </a:lstStyle>
          <a:p>
            <a:pPr>
              <a:defRPr/>
            </a:pPr>
            <a:endParaRPr lang="en-US"/>
          </a:p>
        </p:txBody>
      </p:sp>
      <p:sp>
        <p:nvSpPr>
          <p:cNvPr id="2052" name="Rectangle 4"/>
          <p:cNvSpPr>
            <a:spLocks noGrp="1" noChangeArrowheads="1"/>
          </p:cNvSpPr>
          <p:nvPr>
            <p:ph type="ftr" sz="quarter" idx="4"/>
          </p:nvPr>
        </p:nvSpPr>
        <p:spPr bwMode="auto">
          <a:xfrm>
            <a:off x="-1588" y="8707438"/>
            <a:ext cx="2982913"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20750">
              <a:defRPr sz="1000" i="1"/>
            </a:lvl1pPr>
          </a:lstStyle>
          <a:p>
            <a:pPr>
              <a:defRPr/>
            </a:pPr>
            <a:endParaRPr lang="en-US"/>
          </a:p>
        </p:txBody>
      </p:sp>
      <p:sp>
        <p:nvSpPr>
          <p:cNvPr id="2053" name="Rectangle 5"/>
          <p:cNvSpPr>
            <a:spLocks noGrp="1" noChangeArrowheads="1"/>
          </p:cNvSpPr>
          <p:nvPr>
            <p:ph type="sldNum" sz="quarter" idx="5"/>
          </p:nvPr>
        </p:nvSpPr>
        <p:spPr bwMode="auto">
          <a:xfrm>
            <a:off x="3898900" y="8707438"/>
            <a:ext cx="2982913"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0750">
              <a:defRPr sz="1000" i="1"/>
            </a:lvl1pPr>
          </a:lstStyle>
          <a:p>
            <a:pPr>
              <a:defRPr/>
            </a:pPr>
            <a:fld id="{9716F030-B92E-465C-A974-E8598D14C239}" type="slidenum">
              <a:rPr lang="en-US"/>
              <a:pPr>
                <a:defRPr/>
              </a:pPr>
              <a:t>‹#›</a:t>
            </a:fld>
            <a:endParaRPr lang="en-US"/>
          </a:p>
        </p:txBody>
      </p:sp>
      <p:sp>
        <p:nvSpPr>
          <p:cNvPr id="2054" name="Rectangle 6"/>
          <p:cNvSpPr>
            <a:spLocks noGrp="1" noChangeArrowheads="1"/>
          </p:cNvSpPr>
          <p:nvPr>
            <p:ph type="body" sz="quarter" idx="3"/>
          </p:nvPr>
        </p:nvSpPr>
        <p:spPr bwMode="auto">
          <a:xfrm>
            <a:off x="917575" y="4352925"/>
            <a:ext cx="5045075" cy="41275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3" name="Rectangle 7"/>
          <p:cNvSpPr>
            <a:spLocks noGrp="1" noRot="1" noChangeAspect="1" noChangeArrowheads="1" noTextEdit="1"/>
          </p:cNvSpPr>
          <p:nvPr>
            <p:ph type="sldImg" idx="2"/>
          </p:nvPr>
        </p:nvSpPr>
        <p:spPr bwMode="auto">
          <a:xfrm>
            <a:off x="1154113" y="692150"/>
            <a:ext cx="4572000" cy="3425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72563389"/>
      </p:ext>
    </p:extLst>
  </p:cSld>
  <p:clrMap bg1="lt1" tx1="dk1" bg2="lt2" tx2="dk2" accent1="accent1" accent2="accent2" accent3="accent3" accent4="accent4" accent5="accent5" accent6="accent6" hlink="hlink" folHlink="folHlink"/>
  <p:notesStyle>
    <a:lvl1pPr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8788"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7575"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6363"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35150" algn="l" defTabSz="9207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92150"/>
            <a:ext cx="4565650"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81413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F7E65DB1-3451-4EA4-9808-277254FBA726}" type="slidenum">
              <a:rPr lang="en-US" sz="1000" smtClean="0"/>
              <a:pPr/>
              <a:t>10</a:t>
            </a:fld>
            <a:endParaRPr lang="en-US" sz="1000" smtClean="0"/>
          </a:p>
        </p:txBody>
      </p:sp>
      <p:sp>
        <p:nvSpPr>
          <p:cNvPr id="129027" name="Rectangle 2"/>
          <p:cNvSpPr>
            <a:spLocks noGrp="1" noRot="1" noChangeAspect="1" noChangeArrowheads="1" noTextEdit="1"/>
          </p:cNvSpPr>
          <p:nvPr>
            <p:ph type="sldImg"/>
          </p:nvPr>
        </p:nvSpPr>
        <p:spPr>
          <a:xfrm>
            <a:off x="1155700" y="692150"/>
            <a:ext cx="4568825" cy="3425825"/>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1707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F7E65DB1-3451-4EA4-9808-277254FBA726}" type="slidenum">
              <a:rPr lang="en-US" sz="1000" smtClean="0"/>
              <a:pPr/>
              <a:t>11</a:t>
            </a:fld>
            <a:endParaRPr lang="en-US" sz="1000" smtClean="0"/>
          </a:p>
        </p:txBody>
      </p:sp>
      <p:sp>
        <p:nvSpPr>
          <p:cNvPr id="129027" name="Rectangle 2"/>
          <p:cNvSpPr>
            <a:spLocks noGrp="1" noRot="1" noChangeAspect="1" noChangeArrowheads="1" noTextEdit="1"/>
          </p:cNvSpPr>
          <p:nvPr>
            <p:ph type="sldImg"/>
          </p:nvPr>
        </p:nvSpPr>
        <p:spPr>
          <a:xfrm>
            <a:off x="1155700" y="692150"/>
            <a:ext cx="4568825" cy="3425825"/>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37098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5375EEF9-4280-4D58-9FFE-C69F1C631EFC}" type="slidenum">
              <a:rPr lang="en-US" sz="1000" smtClean="0"/>
              <a:pPr/>
              <a:t>12</a:t>
            </a:fld>
            <a:endParaRPr lang="en-US" sz="1000" smtClean="0"/>
          </a:p>
        </p:txBody>
      </p:sp>
      <p:sp>
        <p:nvSpPr>
          <p:cNvPr id="130051" name="Rectangle 2"/>
          <p:cNvSpPr>
            <a:spLocks noGrp="1" noRot="1" noChangeAspect="1" noChangeArrowheads="1" noTextEdit="1"/>
          </p:cNvSpPr>
          <p:nvPr>
            <p:ph type="sldImg"/>
          </p:nvPr>
        </p:nvSpPr>
        <p:spPr>
          <a:xfrm>
            <a:off x="1155700" y="692150"/>
            <a:ext cx="4568825" cy="3425825"/>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5273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56E4A74A-E7C2-4DD5-B982-36F849A21E9E}" type="slidenum">
              <a:rPr lang="en-US" sz="1000" smtClean="0"/>
              <a:pPr/>
              <a:t>13</a:t>
            </a:fld>
            <a:endParaRPr lang="en-US" sz="1000" smtClean="0"/>
          </a:p>
        </p:txBody>
      </p:sp>
      <p:sp>
        <p:nvSpPr>
          <p:cNvPr id="131075" name="Rectangle 2"/>
          <p:cNvSpPr>
            <a:spLocks noGrp="1" noRot="1" noChangeAspect="1" noChangeArrowheads="1" noTextEdit="1"/>
          </p:cNvSpPr>
          <p:nvPr>
            <p:ph type="sldImg"/>
          </p:nvPr>
        </p:nvSpPr>
        <p:spPr>
          <a:xfrm>
            <a:off x="1155700" y="692150"/>
            <a:ext cx="4568825" cy="3425825"/>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3661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AAAF1452-0B63-4B5B-AD0C-EC7F029A75BD}" type="slidenum">
              <a:rPr lang="en-US" sz="1000" smtClean="0"/>
              <a:pPr/>
              <a:t>14</a:t>
            </a:fld>
            <a:endParaRPr lang="en-US" sz="1000" smtClean="0"/>
          </a:p>
        </p:txBody>
      </p:sp>
      <p:sp>
        <p:nvSpPr>
          <p:cNvPr id="132099" name="Rectangle 2"/>
          <p:cNvSpPr>
            <a:spLocks noGrp="1" noRot="1" noChangeAspect="1" noChangeArrowheads="1" noTextEdit="1"/>
          </p:cNvSpPr>
          <p:nvPr>
            <p:ph type="sldImg"/>
          </p:nvPr>
        </p:nvSpPr>
        <p:spPr>
          <a:xfrm>
            <a:off x="1155700" y="692150"/>
            <a:ext cx="4568825" cy="3425825"/>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1514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46E11F8E-1928-47E1-A5A1-A04592D595F6}" type="slidenum">
              <a:rPr lang="en-US" sz="1000" smtClean="0"/>
              <a:pPr/>
              <a:t>15</a:t>
            </a:fld>
            <a:endParaRPr lang="en-US" sz="1000" smtClean="0"/>
          </a:p>
        </p:txBody>
      </p:sp>
      <p:sp>
        <p:nvSpPr>
          <p:cNvPr id="133123" name="Rectangle 2"/>
          <p:cNvSpPr>
            <a:spLocks noGrp="1" noRot="1" noChangeAspect="1" noChangeArrowheads="1" noTextEdit="1"/>
          </p:cNvSpPr>
          <p:nvPr>
            <p:ph type="sldImg"/>
          </p:nvPr>
        </p:nvSpPr>
        <p:spPr>
          <a:xfrm>
            <a:off x="1155700" y="692150"/>
            <a:ext cx="4568825" cy="3425825"/>
          </a:xfrm>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3823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2BC48657-4514-453D-A68A-C5121FADC3ED}" type="slidenum">
              <a:rPr lang="en-US" sz="1000" smtClean="0"/>
              <a:pPr/>
              <a:t>16</a:t>
            </a:fld>
            <a:endParaRPr lang="en-US" sz="1000" smtClean="0"/>
          </a:p>
        </p:txBody>
      </p:sp>
      <p:sp>
        <p:nvSpPr>
          <p:cNvPr id="134147" name="Rectangle 2"/>
          <p:cNvSpPr>
            <a:spLocks noGrp="1" noRot="1" noChangeAspect="1" noChangeArrowheads="1" noTextEdit="1"/>
          </p:cNvSpPr>
          <p:nvPr>
            <p:ph type="sldImg"/>
          </p:nvPr>
        </p:nvSpPr>
        <p:spPr>
          <a:xfrm>
            <a:off x="1155700" y="692150"/>
            <a:ext cx="4568825" cy="3425825"/>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08511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02914B8A-DD4C-495C-A70B-8384E0DCF469}" type="slidenum">
              <a:rPr lang="en-US" sz="1000" smtClean="0"/>
              <a:pPr/>
              <a:t>17</a:t>
            </a:fld>
            <a:endParaRPr lang="en-US" sz="1000" smtClean="0"/>
          </a:p>
        </p:txBody>
      </p:sp>
      <p:sp>
        <p:nvSpPr>
          <p:cNvPr id="135171" name="Rectangle 2"/>
          <p:cNvSpPr>
            <a:spLocks noGrp="1" noRot="1" noChangeAspect="1" noChangeArrowheads="1" noTextEdit="1"/>
          </p:cNvSpPr>
          <p:nvPr>
            <p:ph type="sldImg"/>
          </p:nvPr>
        </p:nvSpPr>
        <p:spPr>
          <a:xfrm>
            <a:off x="1155700" y="692150"/>
            <a:ext cx="4568825" cy="3425825"/>
          </a:xfrm>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89835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5B985FE9-FB63-413C-B3C1-02215FAE737D}" type="slidenum">
              <a:rPr lang="en-US" sz="1000" smtClean="0"/>
              <a:pPr/>
              <a:t>18</a:t>
            </a:fld>
            <a:endParaRPr lang="en-US" sz="1000" smtClean="0"/>
          </a:p>
        </p:txBody>
      </p:sp>
      <p:sp>
        <p:nvSpPr>
          <p:cNvPr id="136195" name="Rectangle 2"/>
          <p:cNvSpPr>
            <a:spLocks noGrp="1" noRot="1" noChangeAspect="1" noChangeArrowheads="1" noTextEdit="1"/>
          </p:cNvSpPr>
          <p:nvPr>
            <p:ph type="sldImg"/>
          </p:nvPr>
        </p:nvSpPr>
        <p:spPr>
          <a:xfrm>
            <a:off x="1155700" y="692150"/>
            <a:ext cx="4568825" cy="3425825"/>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27102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94FCA0B3-1F22-4855-958F-7695B6B9460C}" type="slidenum">
              <a:rPr lang="en-US" sz="1000" smtClean="0"/>
              <a:pPr/>
              <a:t>19</a:t>
            </a:fld>
            <a:endParaRPr lang="en-US" sz="1000" smtClean="0"/>
          </a:p>
        </p:txBody>
      </p:sp>
      <p:sp>
        <p:nvSpPr>
          <p:cNvPr id="137219" name="Rectangle 2"/>
          <p:cNvSpPr>
            <a:spLocks noGrp="1" noRot="1" noChangeAspect="1" noChangeArrowheads="1" noTextEdit="1"/>
          </p:cNvSpPr>
          <p:nvPr>
            <p:ph type="sldImg"/>
          </p:nvPr>
        </p:nvSpPr>
        <p:spPr>
          <a:xfrm>
            <a:off x="1155700" y="692150"/>
            <a:ext cx="4568825" cy="3425825"/>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0725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50938" y="690563"/>
            <a:ext cx="4554537"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9" tIns="45510" rIns="91019" bIns="45510"/>
          <a:lstStyle>
            <a:lvl1pPr>
              <a:spcBef>
                <a:spcPct val="30000"/>
              </a:spcBef>
              <a:defRPr sz="1200">
                <a:solidFill>
                  <a:schemeClr val="tx1"/>
                </a:solidFill>
                <a:latin typeface="Calibri" panose="020F0502020204030204" pitchFamily="34" charset="0"/>
              </a:defRPr>
            </a:lvl1pPr>
            <a:lvl2pPr marL="742860" indent="-285716">
              <a:spcBef>
                <a:spcPct val="30000"/>
              </a:spcBef>
              <a:defRPr sz="1200">
                <a:solidFill>
                  <a:schemeClr val="tx1"/>
                </a:solidFill>
                <a:latin typeface="Calibri" panose="020F0502020204030204" pitchFamily="34" charset="0"/>
              </a:defRPr>
            </a:lvl2pPr>
            <a:lvl3pPr marL="1142863" indent="-228573">
              <a:spcBef>
                <a:spcPct val="30000"/>
              </a:spcBef>
              <a:defRPr sz="1200">
                <a:solidFill>
                  <a:schemeClr val="tx1"/>
                </a:solidFill>
                <a:latin typeface="Calibri" panose="020F0502020204030204" pitchFamily="34" charset="0"/>
              </a:defRPr>
            </a:lvl3pPr>
            <a:lvl4pPr marL="1600007" indent="-228573">
              <a:spcBef>
                <a:spcPct val="30000"/>
              </a:spcBef>
              <a:defRPr sz="1200">
                <a:solidFill>
                  <a:schemeClr val="tx1"/>
                </a:solidFill>
                <a:latin typeface="Calibri" panose="020F0502020204030204" pitchFamily="34" charset="0"/>
              </a:defRPr>
            </a:lvl4pPr>
            <a:lvl5pPr marL="2057151" indent="-228573">
              <a:spcBef>
                <a:spcPct val="30000"/>
              </a:spcBef>
              <a:defRPr sz="1200">
                <a:solidFill>
                  <a:schemeClr val="tx1"/>
                </a:solidFill>
                <a:latin typeface="Calibri" panose="020F0502020204030204" pitchFamily="34" charset="0"/>
              </a:defRPr>
            </a:lvl5pPr>
            <a:lvl6pPr marL="2514297" indent="-228573" eaLnBrk="0" fontAlgn="base" hangingPunct="0">
              <a:spcBef>
                <a:spcPct val="30000"/>
              </a:spcBef>
              <a:spcAft>
                <a:spcPct val="0"/>
              </a:spcAft>
              <a:defRPr sz="1200">
                <a:solidFill>
                  <a:schemeClr val="tx1"/>
                </a:solidFill>
                <a:latin typeface="Calibri" panose="020F0502020204030204" pitchFamily="34" charset="0"/>
              </a:defRPr>
            </a:lvl6pPr>
            <a:lvl7pPr marL="2971441" indent="-228573" eaLnBrk="0" fontAlgn="base" hangingPunct="0">
              <a:spcBef>
                <a:spcPct val="30000"/>
              </a:spcBef>
              <a:spcAft>
                <a:spcPct val="0"/>
              </a:spcAft>
              <a:defRPr sz="1200">
                <a:solidFill>
                  <a:schemeClr val="tx1"/>
                </a:solidFill>
                <a:latin typeface="Calibri" panose="020F0502020204030204" pitchFamily="34" charset="0"/>
              </a:defRPr>
            </a:lvl7pPr>
            <a:lvl8pPr marL="3428587" indent="-228573" eaLnBrk="0" fontAlgn="base" hangingPunct="0">
              <a:spcBef>
                <a:spcPct val="30000"/>
              </a:spcBef>
              <a:spcAft>
                <a:spcPct val="0"/>
              </a:spcAft>
              <a:defRPr sz="1200">
                <a:solidFill>
                  <a:schemeClr val="tx1"/>
                </a:solidFill>
                <a:latin typeface="Calibri" panose="020F0502020204030204" pitchFamily="34" charset="0"/>
              </a:defRPr>
            </a:lvl8pPr>
            <a:lvl9pPr marL="3885731" indent="-22857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7F15E-8871-4D4E-BDAC-5E5F1BE4BEE3}" type="slidenum">
              <a:rPr lang="en-US" smtClean="0"/>
              <a:pPr>
                <a:spcBef>
                  <a:spcPct val="0"/>
                </a:spcBef>
              </a:pPr>
              <a:t>2</a:t>
            </a:fld>
            <a:endParaRPr lang="en-US" smtClean="0"/>
          </a:p>
        </p:txBody>
      </p:sp>
    </p:spTree>
    <p:extLst>
      <p:ext uri="{BB962C8B-B14F-4D97-AF65-F5344CB8AC3E}">
        <p14:creationId xmlns:p14="http://schemas.microsoft.com/office/powerpoint/2010/main" val="4227423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764AFBED-DA0C-41EA-B066-160616479889}" type="slidenum">
              <a:rPr lang="en-US" sz="1000" smtClean="0"/>
              <a:pPr/>
              <a:t>20</a:t>
            </a:fld>
            <a:endParaRPr lang="en-US" sz="1000" smtClean="0"/>
          </a:p>
        </p:txBody>
      </p:sp>
      <p:sp>
        <p:nvSpPr>
          <p:cNvPr id="138243" name="Rectangle 2"/>
          <p:cNvSpPr>
            <a:spLocks noGrp="1" noRot="1" noChangeAspect="1" noChangeArrowheads="1" noTextEdit="1"/>
          </p:cNvSpPr>
          <p:nvPr>
            <p:ph type="sldImg"/>
          </p:nvPr>
        </p:nvSpPr>
        <p:spPr>
          <a:xfrm>
            <a:off x="1155700" y="692150"/>
            <a:ext cx="4568825" cy="3425825"/>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56235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A330F94A-3112-4C3D-A911-DF1CB50EDE12}" type="slidenum">
              <a:rPr lang="en-US" sz="1000" smtClean="0"/>
              <a:pPr/>
              <a:t>21</a:t>
            </a:fld>
            <a:endParaRPr lang="en-US" sz="1000" smtClean="0"/>
          </a:p>
        </p:txBody>
      </p:sp>
      <p:sp>
        <p:nvSpPr>
          <p:cNvPr id="139267" name="Rectangle 2"/>
          <p:cNvSpPr>
            <a:spLocks noGrp="1" noRot="1" noChangeAspect="1" noChangeArrowheads="1" noTextEdit="1"/>
          </p:cNvSpPr>
          <p:nvPr>
            <p:ph type="sldImg"/>
          </p:nvPr>
        </p:nvSpPr>
        <p:spPr>
          <a:xfrm>
            <a:off x="1155700" y="692150"/>
            <a:ext cx="4568825" cy="3425825"/>
          </a:xfrm>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69402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B033ED04-A356-4090-9ED8-7688362720DD}" type="slidenum">
              <a:rPr lang="en-US" sz="1000" smtClean="0"/>
              <a:pPr/>
              <a:t>22</a:t>
            </a:fld>
            <a:endParaRPr lang="en-US" sz="1000" smtClean="0"/>
          </a:p>
        </p:txBody>
      </p:sp>
      <p:sp>
        <p:nvSpPr>
          <p:cNvPr id="140291" name="Rectangle 2"/>
          <p:cNvSpPr>
            <a:spLocks noGrp="1" noRot="1" noChangeAspect="1" noChangeArrowheads="1" noTextEdit="1"/>
          </p:cNvSpPr>
          <p:nvPr>
            <p:ph type="sldImg"/>
          </p:nvPr>
        </p:nvSpPr>
        <p:spPr>
          <a:xfrm>
            <a:off x="1155700" y="692150"/>
            <a:ext cx="4568825" cy="3425825"/>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53276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13AC3E5D-B3A8-4188-9714-D82AD4FC60EE}" type="slidenum">
              <a:rPr lang="en-US" sz="1000" smtClean="0"/>
              <a:pPr/>
              <a:t>23</a:t>
            </a:fld>
            <a:endParaRPr lang="en-US" sz="1000" smtClean="0"/>
          </a:p>
        </p:txBody>
      </p:sp>
      <p:sp>
        <p:nvSpPr>
          <p:cNvPr id="141315" name="Rectangle 2"/>
          <p:cNvSpPr>
            <a:spLocks noGrp="1" noRot="1" noChangeAspect="1" noChangeArrowheads="1" noTextEdit="1"/>
          </p:cNvSpPr>
          <p:nvPr>
            <p:ph type="sldImg"/>
          </p:nvPr>
        </p:nvSpPr>
        <p:spPr>
          <a:xfrm>
            <a:off x="1155700" y="692150"/>
            <a:ext cx="4568825" cy="3425825"/>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29329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13AC3E5D-B3A8-4188-9714-D82AD4FC60EE}" type="slidenum">
              <a:rPr lang="en-US" sz="1000" smtClean="0"/>
              <a:pPr/>
              <a:t>24</a:t>
            </a:fld>
            <a:endParaRPr lang="en-US" sz="1000" smtClean="0"/>
          </a:p>
        </p:txBody>
      </p:sp>
      <p:sp>
        <p:nvSpPr>
          <p:cNvPr id="141315" name="Rectangle 2"/>
          <p:cNvSpPr>
            <a:spLocks noGrp="1" noRot="1" noChangeAspect="1" noChangeArrowheads="1" noTextEdit="1"/>
          </p:cNvSpPr>
          <p:nvPr>
            <p:ph type="sldImg"/>
          </p:nvPr>
        </p:nvSpPr>
        <p:spPr>
          <a:xfrm>
            <a:off x="1155700" y="692150"/>
            <a:ext cx="4568825" cy="3425825"/>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87900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55700" y="692150"/>
            <a:ext cx="4568825" cy="3425825"/>
          </a:xfrm>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0431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20D8EFC6-4579-4EBA-A4CA-3B30BCDF60FC}" type="slidenum">
              <a:rPr lang="en-US" sz="1000" smtClean="0"/>
              <a:pPr/>
              <a:t>26</a:t>
            </a:fld>
            <a:endParaRPr lang="en-US" sz="1000" smtClean="0"/>
          </a:p>
        </p:txBody>
      </p:sp>
      <p:sp>
        <p:nvSpPr>
          <p:cNvPr id="142339" name="Rectangle 2"/>
          <p:cNvSpPr>
            <a:spLocks noGrp="1" noRot="1" noChangeAspect="1" noChangeArrowheads="1" noTextEdit="1"/>
          </p:cNvSpPr>
          <p:nvPr>
            <p:ph type="sldImg"/>
          </p:nvPr>
        </p:nvSpPr>
        <p:spPr>
          <a:xfrm>
            <a:off x="1155700" y="692150"/>
            <a:ext cx="4568825" cy="3425825"/>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68941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2DEBD8AA-321D-4C8E-9C0E-7F6E9C1FB492}" type="slidenum">
              <a:rPr lang="en-US" sz="1000" smtClean="0"/>
              <a:pPr/>
              <a:t>27</a:t>
            </a:fld>
            <a:endParaRPr lang="en-US" sz="1000" smtClean="0"/>
          </a:p>
        </p:txBody>
      </p:sp>
      <p:sp>
        <p:nvSpPr>
          <p:cNvPr id="143363" name="Rectangle 2"/>
          <p:cNvSpPr>
            <a:spLocks noGrp="1" noRot="1" noChangeAspect="1" noChangeArrowheads="1" noTextEdit="1"/>
          </p:cNvSpPr>
          <p:nvPr>
            <p:ph type="sldImg"/>
          </p:nvPr>
        </p:nvSpPr>
        <p:spPr>
          <a:xfrm>
            <a:off x="1155700" y="692150"/>
            <a:ext cx="4568825" cy="3425825"/>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25742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55700" y="692150"/>
            <a:ext cx="4568825" cy="3425825"/>
          </a:xfrm>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69546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B699CDDC-2FB1-4648-9FC1-1CEC6DD47E1D}" type="slidenum">
              <a:rPr lang="en-US" sz="1000" smtClean="0"/>
              <a:pPr/>
              <a:t>29</a:t>
            </a:fld>
            <a:endParaRPr lang="en-US" sz="1000" smtClean="0"/>
          </a:p>
        </p:txBody>
      </p:sp>
      <p:sp>
        <p:nvSpPr>
          <p:cNvPr id="144387" name="Rectangle 2"/>
          <p:cNvSpPr>
            <a:spLocks noGrp="1" noRot="1" noChangeAspect="1" noChangeArrowheads="1" noTextEdit="1"/>
          </p:cNvSpPr>
          <p:nvPr>
            <p:ph type="sldImg"/>
          </p:nvPr>
        </p:nvSpPr>
        <p:spPr>
          <a:xfrm>
            <a:off x="1155700" y="692150"/>
            <a:ext cx="4568825" cy="3425825"/>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0896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B12942B4-FC34-4E70-AB01-AEADA0AF8230}" type="slidenum">
              <a:rPr lang="en-US" sz="1000" smtClean="0"/>
              <a:pPr/>
              <a:t>3</a:t>
            </a:fld>
            <a:endParaRPr lang="en-US" sz="1000" smtClean="0"/>
          </a:p>
        </p:txBody>
      </p:sp>
      <p:sp>
        <p:nvSpPr>
          <p:cNvPr id="123907" name="Rectangle 2"/>
          <p:cNvSpPr>
            <a:spLocks noGrp="1" noRot="1" noChangeAspect="1" noChangeArrowheads="1" noTextEdit="1"/>
          </p:cNvSpPr>
          <p:nvPr>
            <p:ph type="sldImg"/>
          </p:nvPr>
        </p:nvSpPr>
        <p:spPr>
          <a:xfrm>
            <a:off x="1155700" y="692150"/>
            <a:ext cx="4568825" cy="3425825"/>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55233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CA66338D-0817-42B7-A2AF-035ABDD79466}" type="slidenum">
              <a:rPr lang="en-US" sz="1000" smtClean="0"/>
              <a:pPr/>
              <a:t>30</a:t>
            </a:fld>
            <a:endParaRPr lang="en-US" sz="1000" smtClean="0"/>
          </a:p>
        </p:txBody>
      </p:sp>
      <p:sp>
        <p:nvSpPr>
          <p:cNvPr id="145411" name="Rectangle 2"/>
          <p:cNvSpPr>
            <a:spLocks noGrp="1" noRot="1" noChangeAspect="1" noChangeArrowheads="1" noTextEdit="1"/>
          </p:cNvSpPr>
          <p:nvPr>
            <p:ph type="sldImg"/>
          </p:nvPr>
        </p:nvSpPr>
        <p:spPr>
          <a:xfrm>
            <a:off x="1155700" y="692150"/>
            <a:ext cx="4568825" cy="3425825"/>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22403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3610AC3C-212E-41F1-8A3D-B9C10AA5E102}" type="slidenum">
              <a:rPr lang="en-US" sz="1000" smtClean="0"/>
              <a:pPr/>
              <a:t>31</a:t>
            </a:fld>
            <a:endParaRPr lang="en-US" sz="1000" smtClean="0"/>
          </a:p>
        </p:txBody>
      </p:sp>
      <p:sp>
        <p:nvSpPr>
          <p:cNvPr id="146435" name="Rectangle 2"/>
          <p:cNvSpPr>
            <a:spLocks noGrp="1" noRot="1" noChangeAspect="1" noChangeArrowheads="1" noTextEdit="1"/>
          </p:cNvSpPr>
          <p:nvPr>
            <p:ph type="sldImg"/>
          </p:nvPr>
        </p:nvSpPr>
        <p:spPr>
          <a:xfrm>
            <a:off x="1155700" y="692150"/>
            <a:ext cx="4568825" cy="3425825"/>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58348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0B9111C0-2350-4E60-961D-97F704021DA5}" type="slidenum">
              <a:rPr lang="en-US" sz="1000" smtClean="0"/>
              <a:pPr/>
              <a:t>32</a:t>
            </a:fld>
            <a:endParaRPr lang="en-US" sz="1000" smtClean="0"/>
          </a:p>
        </p:txBody>
      </p:sp>
      <p:sp>
        <p:nvSpPr>
          <p:cNvPr id="147459" name="Rectangle 2"/>
          <p:cNvSpPr>
            <a:spLocks noGrp="1" noRot="1" noChangeAspect="1" noChangeArrowheads="1" noTextEdit="1"/>
          </p:cNvSpPr>
          <p:nvPr>
            <p:ph type="sldImg"/>
          </p:nvPr>
        </p:nvSpPr>
        <p:spPr>
          <a:xfrm>
            <a:off x="1155700" y="692150"/>
            <a:ext cx="4568825" cy="3425825"/>
          </a:xfrm>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40748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A733FD67-5554-44F1-A333-910972F4B0A6}" type="slidenum">
              <a:rPr lang="en-US" sz="1000" smtClean="0"/>
              <a:pPr/>
              <a:t>33</a:t>
            </a:fld>
            <a:endParaRPr lang="en-US" sz="1000" smtClean="0"/>
          </a:p>
        </p:txBody>
      </p:sp>
      <p:sp>
        <p:nvSpPr>
          <p:cNvPr id="149507" name="Rectangle 2"/>
          <p:cNvSpPr>
            <a:spLocks noGrp="1" noRot="1" noChangeAspect="1" noChangeArrowheads="1" noTextEdit="1"/>
          </p:cNvSpPr>
          <p:nvPr>
            <p:ph type="sldImg"/>
          </p:nvPr>
        </p:nvSpPr>
        <p:spPr>
          <a:xfrm>
            <a:off x="1155700" y="692150"/>
            <a:ext cx="4568825" cy="3425825"/>
          </a:xfrm>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78683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55700" y="692150"/>
            <a:ext cx="4568825" cy="3425825"/>
          </a:xfrm>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23101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55700" y="692150"/>
            <a:ext cx="4568825" cy="3425825"/>
          </a:xfrm>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93805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1155700" y="692150"/>
            <a:ext cx="4568825" cy="3425825"/>
          </a:xfrm>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73473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757F7B5C-9367-43CD-91C4-C70E0767BD1E}" type="slidenum">
              <a:rPr lang="en-US" sz="1000" smtClean="0"/>
              <a:pPr/>
              <a:t>37</a:t>
            </a:fld>
            <a:endParaRPr lang="en-US" sz="1000" smtClean="0"/>
          </a:p>
        </p:txBody>
      </p:sp>
      <p:sp>
        <p:nvSpPr>
          <p:cNvPr id="150531" name="Rectangle 2"/>
          <p:cNvSpPr>
            <a:spLocks noGrp="1" noRot="1" noChangeAspect="1" noChangeArrowheads="1" noTextEdit="1"/>
          </p:cNvSpPr>
          <p:nvPr>
            <p:ph type="sldImg"/>
          </p:nvPr>
        </p:nvSpPr>
        <p:spPr>
          <a:xfrm>
            <a:off x="1155700" y="692150"/>
            <a:ext cx="4568825" cy="3425825"/>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1063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BF126CF3-7EEA-437F-BE53-769550BE4F38}" type="slidenum">
              <a:rPr lang="en-US" sz="1000" smtClean="0"/>
              <a:pPr/>
              <a:t>38</a:t>
            </a:fld>
            <a:endParaRPr lang="en-US" sz="1000" smtClean="0"/>
          </a:p>
        </p:txBody>
      </p:sp>
      <p:sp>
        <p:nvSpPr>
          <p:cNvPr id="152579" name="Rectangle 2"/>
          <p:cNvSpPr>
            <a:spLocks noGrp="1" noRot="1" noChangeAspect="1" noChangeArrowheads="1" noTextEdit="1"/>
          </p:cNvSpPr>
          <p:nvPr>
            <p:ph type="sldImg"/>
          </p:nvPr>
        </p:nvSpPr>
        <p:spPr>
          <a:xfrm>
            <a:off x="1155700" y="692150"/>
            <a:ext cx="4568825" cy="34258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87461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55700" y="692150"/>
            <a:ext cx="4568825" cy="3425825"/>
          </a:xfrm>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2009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55700" y="692150"/>
            <a:ext cx="4568825" cy="3425825"/>
          </a:xfrm>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03390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55700" y="692150"/>
            <a:ext cx="4568825" cy="3425825"/>
          </a:xfrm>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65394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1155700" y="692150"/>
            <a:ext cx="4568825" cy="3425825"/>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92134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55700" y="692150"/>
            <a:ext cx="4568825" cy="3425825"/>
          </a:xfrm>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24470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55700" y="692150"/>
            <a:ext cx="4568825" cy="3425825"/>
          </a:xfrm>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54872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A8E79479-90F3-4B02-9AD9-80BD4489F31E}" type="slidenum">
              <a:rPr lang="en-US" sz="1000" smtClean="0"/>
              <a:pPr/>
              <a:t>44</a:t>
            </a:fld>
            <a:endParaRPr lang="en-US" sz="1000" smtClean="0"/>
          </a:p>
        </p:txBody>
      </p:sp>
      <p:sp>
        <p:nvSpPr>
          <p:cNvPr id="160771" name="Rectangle 2"/>
          <p:cNvSpPr>
            <a:spLocks noGrp="1" noRot="1" noChangeAspect="1" noChangeArrowheads="1" noTextEdit="1"/>
          </p:cNvSpPr>
          <p:nvPr>
            <p:ph type="sldImg"/>
          </p:nvPr>
        </p:nvSpPr>
        <p:spPr>
          <a:xfrm>
            <a:off x="1155700" y="692150"/>
            <a:ext cx="4568825" cy="3425825"/>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07826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55700" y="692150"/>
            <a:ext cx="4568825" cy="3425825"/>
          </a:xfrm>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458413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55700" y="692150"/>
            <a:ext cx="4568825" cy="3425825"/>
          </a:xfrm>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45663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155700" y="692150"/>
            <a:ext cx="4568825" cy="3425825"/>
          </a:xfrm>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2626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155700" y="692150"/>
            <a:ext cx="4568825" cy="3425825"/>
          </a:xfrm>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47817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155700" y="692150"/>
            <a:ext cx="4568825" cy="3425825"/>
          </a:xfrm>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2077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55700" y="692150"/>
            <a:ext cx="4568825" cy="3425825"/>
          </a:xfrm>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02364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55700" y="692150"/>
            <a:ext cx="4568825" cy="3425825"/>
          </a:xfrm>
          <a:ln/>
        </p:spPr>
      </p:sp>
      <p:sp>
        <p:nvSpPr>
          <p:cNvPr id="228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75647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55700" y="692150"/>
            <a:ext cx="4568825" cy="3425825"/>
          </a:xfrm>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2103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55700" y="692150"/>
            <a:ext cx="4568825" cy="3425825"/>
          </a:xfrm>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736158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55700" y="692150"/>
            <a:ext cx="4568825" cy="3425825"/>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71759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55700" y="692150"/>
            <a:ext cx="4568825" cy="3425825"/>
          </a:xfrm>
          <a:ln/>
        </p:spPr>
      </p:sp>
      <p:sp>
        <p:nvSpPr>
          <p:cNvPr id="232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62596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55700" y="692150"/>
            <a:ext cx="4568825" cy="3425825"/>
          </a:xfrm>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868821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55700" y="692150"/>
            <a:ext cx="4568825" cy="3425825"/>
          </a:xfrm>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85978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1155700" y="692150"/>
            <a:ext cx="4568825" cy="3425825"/>
          </a:xfrm>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52933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1155700" y="692150"/>
            <a:ext cx="4568825" cy="3425825"/>
          </a:xfrm>
          <a:ln/>
        </p:spPr>
      </p:sp>
      <p:sp>
        <p:nvSpPr>
          <p:cNvPr id="236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78376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1155700" y="692150"/>
            <a:ext cx="4568825" cy="3425825"/>
          </a:xfrm>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0539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0116811D-1FD9-4175-A1CA-453CDE4D205E}" type="slidenum">
              <a:rPr lang="en-US" sz="1000" smtClean="0"/>
              <a:pPr/>
              <a:t>6</a:t>
            </a:fld>
            <a:endParaRPr lang="en-US" sz="1000" smtClean="0"/>
          </a:p>
        </p:txBody>
      </p:sp>
      <p:sp>
        <p:nvSpPr>
          <p:cNvPr id="124931" name="Rectangle 2"/>
          <p:cNvSpPr>
            <a:spLocks noGrp="1" noRot="1" noChangeAspect="1" noChangeArrowheads="1" noTextEdit="1"/>
          </p:cNvSpPr>
          <p:nvPr>
            <p:ph type="sldImg"/>
          </p:nvPr>
        </p:nvSpPr>
        <p:spPr>
          <a:xfrm>
            <a:off x="1155700" y="692150"/>
            <a:ext cx="4568825" cy="3425825"/>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825177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155700" y="692150"/>
            <a:ext cx="4568825" cy="3425825"/>
          </a:xfrm>
          <a:ln/>
        </p:spPr>
      </p:sp>
      <p:sp>
        <p:nvSpPr>
          <p:cNvPr id="238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65456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155700" y="692150"/>
            <a:ext cx="4568825" cy="3425825"/>
          </a:xfrm>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41319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155700" y="692150"/>
            <a:ext cx="4568825" cy="3425825"/>
          </a:xfrm>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48539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1155700" y="692150"/>
            <a:ext cx="4568825" cy="3425825"/>
          </a:xfrm>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357248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55700" y="692150"/>
            <a:ext cx="4568825" cy="3425825"/>
          </a:xfrm>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354132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xfrm>
            <a:off x="1155700" y="692150"/>
            <a:ext cx="4568825" cy="3425825"/>
          </a:xfrm>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036070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155700" y="692150"/>
            <a:ext cx="4568825" cy="3425825"/>
          </a:xfrm>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708801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155700" y="692150"/>
            <a:ext cx="4568825" cy="3425825"/>
          </a:xfrm>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761559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155700" y="692150"/>
            <a:ext cx="4568825" cy="3425825"/>
          </a:xfrm>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369976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55700" y="692150"/>
            <a:ext cx="4568825" cy="3425825"/>
          </a:xfrm>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6763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E9F2C832-D98F-4D03-87C2-A49A2C562716}" type="slidenum">
              <a:rPr lang="en-US" sz="1000" smtClean="0"/>
              <a:pPr/>
              <a:t>7</a:t>
            </a:fld>
            <a:endParaRPr lang="en-US" sz="1000" smtClean="0"/>
          </a:p>
        </p:txBody>
      </p:sp>
      <p:sp>
        <p:nvSpPr>
          <p:cNvPr id="125955" name="Rectangle 2"/>
          <p:cNvSpPr>
            <a:spLocks noGrp="1" noRot="1" noChangeAspect="1" noChangeArrowheads="1" noTextEdit="1"/>
          </p:cNvSpPr>
          <p:nvPr>
            <p:ph type="sldImg"/>
          </p:nvPr>
        </p:nvSpPr>
        <p:spPr>
          <a:xfrm>
            <a:off x="1155700" y="692150"/>
            <a:ext cx="4568825" cy="3425825"/>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211614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55700" y="692150"/>
            <a:ext cx="4568825" cy="3425825"/>
          </a:xfrm>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461092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55700" y="692150"/>
            <a:ext cx="4568825" cy="3425825"/>
          </a:xfrm>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891152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55700" y="692150"/>
            <a:ext cx="4568825" cy="3425825"/>
          </a:xfrm>
          <a:ln/>
        </p:spPr>
      </p:sp>
      <p:sp>
        <p:nvSpPr>
          <p:cNvPr id="246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20622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155700" y="692150"/>
            <a:ext cx="4568825" cy="3425825"/>
          </a:xfrm>
          <a:ln/>
        </p:spPr>
      </p:sp>
      <p:sp>
        <p:nvSpPr>
          <p:cNvPr id="247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627195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1155700" y="692150"/>
            <a:ext cx="4568825" cy="3425825"/>
          </a:xfrm>
          <a:ln/>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251685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1155700" y="692150"/>
            <a:ext cx="4568825" cy="3425825"/>
          </a:xfrm>
          <a:ln/>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098867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1155700" y="692150"/>
            <a:ext cx="4568825" cy="3425825"/>
          </a:xfrm>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652432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155700" y="692150"/>
            <a:ext cx="4568825" cy="3425825"/>
          </a:xfrm>
          <a:ln/>
        </p:spPr>
      </p:sp>
      <p:sp>
        <p:nvSpPr>
          <p:cNvPr id="250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931817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155700" y="692150"/>
            <a:ext cx="4568825" cy="3425825"/>
          </a:xfrm>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096997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55700" y="692150"/>
            <a:ext cx="4568825" cy="3425825"/>
          </a:xfrm>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0836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03E57C92-737A-4049-84EB-9DD101947ADB}" type="slidenum">
              <a:rPr lang="en-US" sz="1000" smtClean="0"/>
              <a:pPr/>
              <a:t>8</a:t>
            </a:fld>
            <a:endParaRPr lang="en-US" sz="1000" smtClean="0"/>
          </a:p>
        </p:txBody>
      </p:sp>
      <p:sp>
        <p:nvSpPr>
          <p:cNvPr id="126979" name="Rectangle 2"/>
          <p:cNvSpPr>
            <a:spLocks noGrp="1" noRot="1" noChangeAspect="1" noChangeArrowheads="1" noTextEdit="1"/>
          </p:cNvSpPr>
          <p:nvPr>
            <p:ph type="sldImg"/>
          </p:nvPr>
        </p:nvSpPr>
        <p:spPr>
          <a:xfrm>
            <a:off x="1155700" y="692150"/>
            <a:ext cx="4568825" cy="3425825"/>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280669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50938" y="690563"/>
            <a:ext cx="4554537"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9" tIns="45510" rIns="91019" bIns="45510"/>
          <a:lstStyle>
            <a:lvl1pPr>
              <a:spcBef>
                <a:spcPct val="30000"/>
              </a:spcBef>
              <a:defRPr sz="1200">
                <a:solidFill>
                  <a:schemeClr val="tx1"/>
                </a:solidFill>
                <a:latin typeface="Calibri" panose="020F0502020204030204" pitchFamily="34" charset="0"/>
              </a:defRPr>
            </a:lvl1pPr>
            <a:lvl2pPr marL="742860" indent="-285716">
              <a:spcBef>
                <a:spcPct val="30000"/>
              </a:spcBef>
              <a:defRPr sz="1200">
                <a:solidFill>
                  <a:schemeClr val="tx1"/>
                </a:solidFill>
                <a:latin typeface="Calibri" panose="020F0502020204030204" pitchFamily="34" charset="0"/>
              </a:defRPr>
            </a:lvl2pPr>
            <a:lvl3pPr marL="1142863" indent="-228573">
              <a:spcBef>
                <a:spcPct val="30000"/>
              </a:spcBef>
              <a:defRPr sz="1200">
                <a:solidFill>
                  <a:schemeClr val="tx1"/>
                </a:solidFill>
                <a:latin typeface="Calibri" panose="020F0502020204030204" pitchFamily="34" charset="0"/>
              </a:defRPr>
            </a:lvl3pPr>
            <a:lvl4pPr marL="1600007" indent="-228573">
              <a:spcBef>
                <a:spcPct val="30000"/>
              </a:spcBef>
              <a:defRPr sz="1200">
                <a:solidFill>
                  <a:schemeClr val="tx1"/>
                </a:solidFill>
                <a:latin typeface="Calibri" panose="020F0502020204030204" pitchFamily="34" charset="0"/>
              </a:defRPr>
            </a:lvl4pPr>
            <a:lvl5pPr marL="2057151" indent="-228573">
              <a:spcBef>
                <a:spcPct val="30000"/>
              </a:spcBef>
              <a:defRPr sz="1200">
                <a:solidFill>
                  <a:schemeClr val="tx1"/>
                </a:solidFill>
                <a:latin typeface="Calibri" panose="020F0502020204030204" pitchFamily="34" charset="0"/>
              </a:defRPr>
            </a:lvl5pPr>
            <a:lvl6pPr marL="2514297" indent="-228573" eaLnBrk="0" fontAlgn="base" hangingPunct="0">
              <a:spcBef>
                <a:spcPct val="30000"/>
              </a:spcBef>
              <a:spcAft>
                <a:spcPct val="0"/>
              </a:spcAft>
              <a:defRPr sz="1200">
                <a:solidFill>
                  <a:schemeClr val="tx1"/>
                </a:solidFill>
                <a:latin typeface="Calibri" panose="020F0502020204030204" pitchFamily="34" charset="0"/>
              </a:defRPr>
            </a:lvl6pPr>
            <a:lvl7pPr marL="2971441" indent="-228573" eaLnBrk="0" fontAlgn="base" hangingPunct="0">
              <a:spcBef>
                <a:spcPct val="30000"/>
              </a:spcBef>
              <a:spcAft>
                <a:spcPct val="0"/>
              </a:spcAft>
              <a:defRPr sz="1200">
                <a:solidFill>
                  <a:schemeClr val="tx1"/>
                </a:solidFill>
                <a:latin typeface="Calibri" panose="020F0502020204030204" pitchFamily="34" charset="0"/>
              </a:defRPr>
            </a:lvl7pPr>
            <a:lvl8pPr marL="3428587" indent="-228573" eaLnBrk="0" fontAlgn="base" hangingPunct="0">
              <a:spcBef>
                <a:spcPct val="30000"/>
              </a:spcBef>
              <a:spcAft>
                <a:spcPct val="0"/>
              </a:spcAft>
              <a:defRPr sz="1200">
                <a:solidFill>
                  <a:schemeClr val="tx1"/>
                </a:solidFill>
                <a:latin typeface="Calibri" panose="020F0502020204030204" pitchFamily="34" charset="0"/>
              </a:defRPr>
            </a:lvl8pPr>
            <a:lvl9pPr marL="3885731" indent="-22857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7F15E-8871-4D4E-BDAC-5E5F1BE4BEE3}" type="slidenum">
              <a:rPr lang="en-US" smtClean="0"/>
              <a:pPr>
                <a:spcBef>
                  <a:spcPct val="0"/>
                </a:spcBef>
              </a:pPr>
              <a:t>80</a:t>
            </a:fld>
            <a:endParaRPr lang="en-US" smtClean="0"/>
          </a:p>
        </p:txBody>
      </p:sp>
    </p:spTree>
    <p:extLst>
      <p:ext uri="{BB962C8B-B14F-4D97-AF65-F5344CB8AC3E}">
        <p14:creationId xmlns:p14="http://schemas.microsoft.com/office/powerpoint/2010/main" val="25828461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55700" y="692150"/>
            <a:ext cx="4568825" cy="3425825"/>
          </a:xfrm>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326849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55700" y="692150"/>
            <a:ext cx="4568825" cy="3425825"/>
          </a:xfrm>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833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a:solidFill>
                  <a:schemeClr val="tx1"/>
                </a:solidFill>
                <a:latin typeface="Times New Roman" pitchFamily="18" charset="0"/>
              </a:defRPr>
            </a:lvl1pPr>
            <a:lvl2pPr marL="742950" indent="-285750" defTabSz="920750">
              <a:defRPr sz="1600">
                <a:solidFill>
                  <a:schemeClr val="tx1"/>
                </a:solidFill>
                <a:latin typeface="Times New Roman" pitchFamily="18" charset="0"/>
              </a:defRPr>
            </a:lvl2pPr>
            <a:lvl3pPr marL="1143000" indent="-228600" defTabSz="920750">
              <a:defRPr sz="1600">
                <a:solidFill>
                  <a:schemeClr val="tx1"/>
                </a:solidFill>
                <a:latin typeface="Times New Roman" pitchFamily="18" charset="0"/>
              </a:defRPr>
            </a:lvl3pPr>
            <a:lvl4pPr marL="1600200" indent="-228600" defTabSz="920750">
              <a:defRPr sz="1600">
                <a:solidFill>
                  <a:schemeClr val="tx1"/>
                </a:solidFill>
                <a:latin typeface="Times New Roman" pitchFamily="18" charset="0"/>
              </a:defRPr>
            </a:lvl4pPr>
            <a:lvl5pPr marL="2057400" indent="-228600" defTabSz="920750">
              <a:defRPr sz="1600">
                <a:solidFill>
                  <a:schemeClr val="tx1"/>
                </a:solidFill>
                <a:latin typeface="Times New Roman" pitchFamily="18" charset="0"/>
              </a:defRPr>
            </a:lvl5pPr>
            <a:lvl6pPr marL="2514600" indent="-228600" defTabSz="920750" eaLnBrk="0" fontAlgn="base" hangingPunct="0">
              <a:spcBef>
                <a:spcPct val="0"/>
              </a:spcBef>
              <a:spcAft>
                <a:spcPct val="0"/>
              </a:spcAft>
              <a:defRPr sz="1600">
                <a:solidFill>
                  <a:schemeClr val="tx1"/>
                </a:solidFill>
                <a:latin typeface="Times New Roman" pitchFamily="18" charset="0"/>
              </a:defRPr>
            </a:lvl6pPr>
            <a:lvl7pPr marL="2971800" indent="-228600" defTabSz="920750" eaLnBrk="0" fontAlgn="base" hangingPunct="0">
              <a:spcBef>
                <a:spcPct val="0"/>
              </a:spcBef>
              <a:spcAft>
                <a:spcPct val="0"/>
              </a:spcAft>
              <a:defRPr sz="1600">
                <a:solidFill>
                  <a:schemeClr val="tx1"/>
                </a:solidFill>
                <a:latin typeface="Times New Roman" pitchFamily="18" charset="0"/>
              </a:defRPr>
            </a:lvl7pPr>
            <a:lvl8pPr marL="3429000" indent="-228600" defTabSz="920750" eaLnBrk="0" fontAlgn="base" hangingPunct="0">
              <a:spcBef>
                <a:spcPct val="0"/>
              </a:spcBef>
              <a:spcAft>
                <a:spcPct val="0"/>
              </a:spcAft>
              <a:defRPr sz="1600">
                <a:solidFill>
                  <a:schemeClr val="tx1"/>
                </a:solidFill>
                <a:latin typeface="Times New Roman" pitchFamily="18" charset="0"/>
              </a:defRPr>
            </a:lvl8pPr>
            <a:lvl9pPr marL="3886200" indent="-228600" defTabSz="920750" eaLnBrk="0" fontAlgn="base" hangingPunct="0">
              <a:spcBef>
                <a:spcPct val="0"/>
              </a:spcBef>
              <a:spcAft>
                <a:spcPct val="0"/>
              </a:spcAft>
              <a:defRPr sz="1600">
                <a:solidFill>
                  <a:schemeClr val="tx1"/>
                </a:solidFill>
                <a:latin typeface="Times New Roman" pitchFamily="18" charset="0"/>
              </a:defRPr>
            </a:lvl9pPr>
          </a:lstStyle>
          <a:p>
            <a:fld id="{6AA9048C-13D1-41FD-92F1-C188B9B901C1}" type="slidenum">
              <a:rPr lang="en-US" sz="1000" smtClean="0"/>
              <a:pPr/>
              <a:t>9</a:t>
            </a:fld>
            <a:endParaRPr lang="en-US" sz="1000" smtClean="0"/>
          </a:p>
        </p:txBody>
      </p:sp>
      <p:sp>
        <p:nvSpPr>
          <p:cNvPr id="128003" name="Rectangle 2"/>
          <p:cNvSpPr>
            <a:spLocks noGrp="1" noRot="1" noChangeAspect="1" noChangeArrowheads="1" noTextEdit="1"/>
          </p:cNvSpPr>
          <p:nvPr>
            <p:ph type="sldImg"/>
          </p:nvPr>
        </p:nvSpPr>
        <p:spPr>
          <a:xfrm>
            <a:off x="1155700" y="692150"/>
            <a:ext cx="4568825" cy="3425825"/>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9410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smtClean="0"/>
              <a:t>Copyright @2005 Thompson Learning</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0E5E85F-742B-4BAC-93CE-A96EB635860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Copyright @2005 Thompson Learning</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A95A0E-D050-4D46-9C2F-4506C13DBAF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pPr>
              <a:defRPr/>
            </a:pPr>
            <a:r>
              <a:rPr lang="en-US" smtClean="0"/>
              <a:t>Copyright @2005 Thompson Learning</a:t>
            </a: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28ABFFA0-34C1-427F-B94F-C03528083DC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80655525"/>
      </p:ext>
    </p:extLst>
  </p:cSld>
  <p:clrMapOvr>
    <a:masterClrMapping/>
  </p:clrMapOvr>
  <p:transition>
    <p:fade/>
  </p:transition>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40116883"/>
      </p:ext>
    </p:extLst>
  </p:cSld>
  <p:clrMapOvr>
    <a:masterClrMapping/>
  </p:clrMapOvr>
  <p:transition>
    <p:fade/>
  </p:transition>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87896428"/>
      </p:ext>
    </p:extLst>
  </p:cSld>
  <p:clrMapOvr>
    <a:masterClrMapping/>
  </p:clrMapOvr>
  <p:transition>
    <p:fade/>
  </p:transition>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48302420"/>
      </p:ext>
    </p:extLst>
  </p:cSld>
  <p:clrMapOvr>
    <a:masterClrMapping/>
  </p:clrMapOvr>
  <p:transition>
    <p:fade/>
  </p:transition>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85858131"/>
      </p:ext>
    </p:extLst>
  </p:cSld>
  <p:clrMapOvr>
    <a:masterClrMapping/>
  </p:clrMapOvr>
  <p:transition>
    <p:fade/>
  </p:transition>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65591167"/>
      </p:ext>
    </p:extLst>
  </p:cSld>
  <p:clrMapOvr>
    <a:masterClrMapping/>
  </p:clrMapOvr>
  <p:transition>
    <p:fade/>
  </p:transition>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73917747"/>
      </p:ext>
    </p:extLst>
  </p:cSld>
  <p:clrMapOvr>
    <a:masterClrMapping/>
  </p:clrMapOvr>
  <p:transition>
    <p:fade/>
  </p:transition>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554713769"/>
      </p:ext>
    </p:extLst>
  </p:cSld>
  <p:clrMapOvr>
    <a:masterClrMapping/>
  </p:clrMapOvr>
  <p:transition>
    <p:fade/>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r>
              <a:rPr lang="en-US" smtClean="0"/>
              <a:t>Copyright @2005 Thompson Learning</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90D016E-E73E-486C-B931-19F2C0935F95}"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61343118"/>
      </p:ext>
    </p:extLst>
  </p:cSld>
  <p:clrMapOvr>
    <a:masterClrMapping/>
  </p:clrMapOvr>
  <p:transition>
    <p:fade/>
  </p:transition>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86230631"/>
      </p:ext>
    </p:extLst>
  </p:cSld>
  <p:clrMapOvr>
    <a:masterClrMapping/>
  </p:clrMapOvr>
  <p:transition>
    <p:fade/>
  </p:transition>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37300232"/>
      </p:ext>
    </p:extLst>
  </p:cSld>
  <p:clrMapOvr>
    <a:masterClrMapping/>
  </p:clrMapOvr>
  <p:transition>
    <p:fade/>
  </p:transition>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10826438"/>
      </p:ext>
    </p:extLst>
  </p:cSld>
  <p:clrMapOvr>
    <a:masterClrMapping/>
  </p:clrMapOvr>
  <p:transition>
    <p:fade/>
  </p:transition>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35862621"/>
      </p:ext>
    </p:extLst>
  </p:cSld>
  <p:clrMapOvr>
    <a:masterClrMapping/>
  </p:clrMapOvr>
  <p:transition>
    <p:fade/>
  </p:transition>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02820515"/>
      </p:ext>
    </p:extLst>
  </p:cSld>
  <p:clrMapOvr>
    <a:masterClrMapping/>
  </p:clrMapOvr>
  <p:transition>
    <p:fade/>
  </p:transition>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77817341"/>
      </p:ext>
    </p:extLst>
  </p:cSld>
  <p:clrMapOvr>
    <a:masterClrMapping/>
  </p:clrMapOvr>
  <p:transition>
    <p:fade/>
  </p:transition>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5511083"/>
      </p:ext>
    </p:extLst>
  </p:cSld>
  <p:clrMapOvr>
    <a:masterClrMapping/>
  </p:clrMapOvr>
  <p:transition>
    <p:fade/>
  </p:transition>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67928877"/>
      </p:ext>
    </p:extLst>
  </p:cSld>
  <p:clrMapOvr>
    <a:masterClrMapping/>
  </p:clrMapOvr>
  <p:transition>
    <p:fade/>
  </p:transition>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24037454"/>
      </p:ext>
    </p:extLst>
  </p:cSld>
  <p:clrMapOvr>
    <a:masterClrMapping/>
  </p:clrMapOvr>
  <p:transition>
    <p:fade/>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pPr>
              <a:defRPr/>
            </a:pPr>
            <a:r>
              <a:rPr lang="en-US" smtClean="0"/>
              <a:t>Copyright @2005 Thompson Learning</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68739F70-43A1-4267-B2A4-F9252626FED2}"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91464814"/>
      </p:ext>
    </p:extLst>
  </p:cSld>
  <p:clrMapOvr>
    <a:masterClrMapping/>
  </p:clrMapOvr>
  <p:transition>
    <p:fade/>
  </p:transition>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34067134"/>
      </p:ext>
    </p:extLst>
  </p:cSld>
  <p:clrMapOvr>
    <a:masterClrMapping/>
  </p:clrMapOvr>
  <p:transition>
    <p:fade/>
  </p:transition>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90935336"/>
      </p:ext>
    </p:extLst>
  </p:cSld>
  <p:clrMapOvr>
    <a:masterClrMapping/>
  </p:clrMapOvr>
  <p:transition>
    <p:fade/>
  </p:transition>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25295962"/>
      </p:ext>
    </p:extLst>
  </p:cSld>
  <p:clrMapOvr>
    <a:masterClrMapping/>
  </p:clrMapOvr>
  <p:transition>
    <p:fade/>
  </p:transition>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81002593"/>
      </p:ext>
    </p:extLst>
  </p:cSld>
  <p:clrMapOvr>
    <a:masterClrMapping/>
  </p:clrMapOvr>
  <p:transition>
    <p:fade/>
  </p:transition>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2587370"/>
      </p:ext>
    </p:extLst>
  </p:cSld>
  <p:clrMapOvr>
    <a:masterClrMapping/>
  </p:clrMapOvr>
  <p:transition>
    <p:fade/>
  </p:transition>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75092597"/>
      </p:ext>
    </p:extLst>
  </p:cSld>
  <p:clrMapOvr>
    <a:masterClrMapping/>
  </p:clrMapOvr>
  <p:transition>
    <p:fade/>
  </p:transition>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60030775"/>
      </p:ext>
    </p:extLst>
  </p:cSld>
  <p:clrMapOvr>
    <a:masterClrMapping/>
  </p:clrMapOvr>
  <p:transition>
    <p:fade/>
  </p:transition>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15598339"/>
      </p:ext>
    </p:extLst>
  </p:cSld>
  <p:clrMapOvr>
    <a:masterClrMapping/>
  </p:clrMapOvr>
  <p:transition>
    <p:fade/>
  </p:transition>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76773392"/>
      </p:ext>
    </p:extLst>
  </p:cSld>
  <p:clrMapOvr>
    <a:masterClrMapping/>
  </p:clrMapOvr>
  <p:transition>
    <p:fade/>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pPr>
              <a:defRPr/>
            </a:pPr>
            <a:r>
              <a:rPr lang="en-US" smtClean="0"/>
              <a:t>Copyright @2005 Thompson Learning</a:t>
            </a:r>
            <a:endParaRPr lang="en-US"/>
          </a:p>
        </p:txBody>
      </p:sp>
      <p:sp>
        <p:nvSpPr>
          <p:cNvPr id="10" name="Slide Number Placeholder 9"/>
          <p:cNvSpPr>
            <a:spLocks noGrp="1"/>
          </p:cNvSpPr>
          <p:nvPr>
            <p:ph type="sldNum" sz="quarter" idx="16"/>
          </p:nvPr>
        </p:nvSpPr>
        <p:spPr/>
        <p:txBody>
          <a:bodyPr rtlCol="0"/>
          <a:lstStyle/>
          <a:p>
            <a:pPr>
              <a:defRPr/>
            </a:pPr>
            <a:fld id="{398625E4-BACC-47DD-AAC1-3B0D1F4D7B4D}"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35971241"/>
      </p:ext>
    </p:extLst>
  </p:cSld>
  <p:clrMapOvr>
    <a:masterClrMapping/>
  </p:clrMapOvr>
  <p:transition>
    <p:fade/>
  </p:transition>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92764063"/>
      </p:ext>
    </p:extLst>
  </p:cSld>
  <p:clrMapOvr>
    <a:masterClrMapping/>
  </p:clrMapOvr>
  <p:transition>
    <p:fade/>
  </p:transition>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50244114"/>
      </p:ext>
    </p:extLst>
  </p:cSld>
  <p:clrMapOvr>
    <a:masterClrMapping/>
  </p:clrMapOvr>
  <p:transition>
    <p:fade/>
  </p:transition>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93417933"/>
      </p:ext>
    </p:extLst>
  </p:cSld>
  <p:clrMapOvr>
    <a:masterClrMapping/>
  </p:clrMapOvr>
  <p:transition>
    <p:fade/>
  </p:transition>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6771484"/>
      </p:ext>
    </p:extLst>
  </p:cSld>
  <p:clrMapOvr>
    <a:masterClrMapping/>
  </p:clrMapOvr>
  <p:transition>
    <p:fade/>
  </p:transition>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11265367"/>
      </p:ext>
    </p:extLst>
  </p:cSld>
  <p:clrMapOvr>
    <a:masterClrMapping/>
  </p:clrMapOvr>
  <p:transition>
    <p:fade/>
  </p:transition>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pPr>
              <a:defRPr/>
            </a:pPr>
            <a:r>
              <a:rPr lang="en-US" smtClean="0"/>
              <a:t>Copyright @2005 Thompson Learning</a:t>
            </a:r>
            <a:endParaRPr lang="en-US"/>
          </a:p>
        </p:txBody>
      </p:sp>
      <p:sp>
        <p:nvSpPr>
          <p:cNvPr id="12" name="Slide Number Placeholder 11"/>
          <p:cNvSpPr>
            <a:spLocks noGrp="1"/>
          </p:cNvSpPr>
          <p:nvPr>
            <p:ph type="sldNum" sz="quarter" idx="16"/>
          </p:nvPr>
        </p:nvSpPr>
        <p:spPr/>
        <p:txBody>
          <a:bodyPr rtlCol="0"/>
          <a:lstStyle/>
          <a:p>
            <a:pPr>
              <a:defRPr/>
            </a:pPr>
            <a:fld id="{2C45F828-5001-4002-8AF0-628078F3D55B}"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Copyright @2005 Thompson Learning</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2F1393CF-2C58-4106-A26B-98B9383C078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4/15/2015 4:10 PM</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7257E4A-A4B1-431A-9201-44443E12FA72}" type="slidenum">
              <a:rPr lang="en-US" smtClean="0"/>
              <a:pPr>
                <a:defRPr/>
              </a:pPr>
              <a:t>‹#›</a:t>
            </a:fld>
            <a:endParaRPr lang="en-US"/>
          </a:p>
        </p:txBody>
      </p:sp>
      <p:sp>
        <p:nvSpPr>
          <p:cNvPr id="5" name="TextBox 4"/>
          <p:cNvSpPr txBox="1"/>
          <p:nvPr userDrawn="1"/>
        </p:nvSpPr>
        <p:spPr>
          <a:xfrm>
            <a:off x="557213" y="6473825"/>
            <a:ext cx="3011487" cy="336550"/>
          </a:xfrm>
          <a:prstGeom prst="rect">
            <a:avLst/>
          </a:prstGeom>
          <a:noFill/>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sz="1200"/>
              <a:t>Copyright </a:t>
            </a:r>
            <a:r>
              <a:rPr lang="en-US"/>
              <a:t>© </a:t>
            </a:r>
            <a:r>
              <a:rPr lang="en-US" sz="1200"/>
              <a:t>2010 Delmar Cengage Learning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r>
              <a:rPr lang="en-US" smtClean="0"/>
              <a:t>Copyright @2005 Thompson Learning</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5CE41A30-3F95-4E6D-988C-BFA64F735691}" type="slidenum">
              <a:rPr lang="en-US" smtClean="0"/>
              <a:pPr>
                <a:defRPr/>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smtClean="0"/>
              <a:t>Copyright @2005 Thompson Learning</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84AF6198-5420-40C8-BFEC-E9C7DA42C829}"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pPr>
              <a:defRPr/>
            </a:pPr>
            <a:r>
              <a:rPr lang="en-US" smtClean="0"/>
              <a:t>Copyright @2005 Thompson Learning</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defRPr/>
            </a:pPr>
            <a:fld id="{5CE41A30-3F95-4E6D-988C-BFA64F73569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Lst>
  <p:hf sldNum="0" hdr="0" ftr="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3.emf"/><Relationship Id="rId4" Type="http://schemas.openxmlformats.org/officeDocument/2006/relationships/oleObject" Target="../embeddings/oleObject2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37.e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31.bin"/><Relationship Id="rId5" Type="http://schemas.openxmlformats.org/officeDocument/2006/relationships/image" Target="../media/image36.emf"/><Relationship Id="rId4" Type="http://schemas.openxmlformats.org/officeDocument/2006/relationships/oleObject" Target="../embeddings/oleObject3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9.emf"/><Relationship Id="rId4" Type="http://schemas.openxmlformats.org/officeDocument/2006/relationships/oleObject" Target="../embeddings/oleObject3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40.emf"/><Relationship Id="rId4"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41.emf"/><Relationship Id="rId4" Type="http://schemas.openxmlformats.org/officeDocument/2006/relationships/oleObject" Target="../embeddings/oleObject3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42.emf"/><Relationship Id="rId4" Type="http://schemas.openxmlformats.org/officeDocument/2006/relationships/oleObject" Target="../embeddings/oleObject3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3.emf"/><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51.emf"/><Relationship Id="rId4" Type="http://schemas.openxmlformats.org/officeDocument/2006/relationships/oleObject" Target="../embeddings/oleObject3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52.emf"/><Relationship Id="rId4"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7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51.emf"/><Relationship Id="rId4" Type="http://schemas.openxmlformats.org/officeDocument/2006/relationships/oleObject" Target="../embeddings/oleObject4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57.emf"/><Relationship Id="rId4" Type="http://schemas.openxmlformats.org/officeDocument/2006/relationships/oleObject" Target="../embeddings/oleObject41.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58.emf"/><Relationship Id="rId4" Type="http://schemas.openxmlformats.org/officeDocument/2006/relationships/oleObject" Target="../embeddings/oleObject4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59.emf"/><Relationship Id="rId4" Type="http://schemas.openxmlformats.org/officeDocument/2006/relationships/oleObject" Target="../embeddings/oleObject43.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362200" y="4343400"/>
            <a:ext cx="6400800" cy="1447800"/>
          </a:xfrm>
        </p:spPr>
        <p:txBody>
          <a:bodyPr>
            <a:normAutofit/>
          </a:bodyPr>
          <a:lstStyle/>
          <a:p>
            <a:r>
              <a:rPr lang="en-US" dirty="0">
                <a:solidFill>
                  <a:srgbClr val="724208"/>
                </a:solidFill>
              </a:rPr>
              <a:t>HCS12 Timer Functions</a:t>
            </a:r>
            <a:r>
              <a:rPr lang="en-US" sz="3600" dirty="0" smtClean="0">
                <a:solidFill>
                  <a:srgbClr val="724208"/>
                </a:solidFill>
              </a:rPr>
              <a:t/>
            </a:r>
            <a:br>
              <a:rPr lang="en-US" sz="3600" dirty="0" smtClean="0">
                <a:solidFill>
                  <a:srgbClr val="724208"/>
                </a:solidFill>
              </a:rPr>
            </a:br>
            <a:endParaRPr lang="en-US" dirty="0">
              <a:solidFill>
                <a:srgbClr val="724208"/>
              </a:solidFill>
            </a:endParaRPr>
          </a:p>
        </p:txBody>
      </p:sp>
      <p:sp>
        <p:nvSpPr>
          <p:cNvPr id="3" name="Rectangle 2"/>
          <p:cNvSpPr>
            <a:spLocks noGrp="1"/>
          </p:cNvSpPr>
          <p:nvPr>
            <p:ph type="subTitle" idx="1"/>
          </p:nvPr>
        </p:nvSpPr>
        <p:spPr/>
        <p:txBody>
          <a:bodyPr>
            <a:normAutofit fontScale="92500" lnSpcReduction="20000"/>
          </a:bodyPr>
          <a:lstStyle/>
          <a:p>
            <a:r>
              <a:rPr lang="en-US" dirty="0" err="1" smtClean="0"/>
              <a:t>Razvan</a:t>
            </a:r>
            <a:r>
              <a:rPr lang="en-US" dirty="0" smtClean="0"/>
              <a:t> </a:t>
            </a:r>
            <a:r>
              <a:rPr lang="en-US" dirty="0" err="1" smtClean="0"/>
              <a:t>Bogdan</a:t>
            </a:r>
            <a:r>
              <a:rPr lang="en-US" dirty="0" smtClean="0"/>
              <a:t/>
            </a:r>
            <a:br>
              <a:rPr lang="en-US" dirty="0" smtClean="0"/>
            </a:br>
            <a:r>
              <a:rPr lang="en-US" dirty="0" smtClean="0"/>
              <a:t>Embedded Systems</a:t>
            </a:r>
          </a:p>
        </p:txBody>
      </p:sp>
    </p:spTree>
    <p:extLst>
      <p:ext uri="{BB962C8B-B14F-4D97-AF65-F5344CB8AC3E}">
        <p14:creationId xmlns:p14="http://schemas.microsoft.com/office/powerpoint/2010/main" val="865715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78750" y="4065334"/>
            <a:ext cx="8096512" cy="1631216"/>
          </a:xfrm>
          <a:prstGeom prst="rect">
            <a:avLst/>
          </a:prstGeom>
          <a:noFill/>
          <a:ln w="12700">
            <a:noFill/>
            <a:miter lim="800000"/>
            <a:headEnd type="none" w="sm" len="sm"/>
            <a:tailEnd type="none" w="sm" len="sm"/>
          </a:ln>
        </p:spPr>
        <p:txBody>
          <a:bodyPr wrap="none">
            <a:spAutoFit/>
          </a:bodyPr>
          <a:lstStyle/>
          <a:p>
            <a:pPr marL="285750" indent="-285750">
              <a:buFont typeface="Wingdings" pitchFamily="2" charset="2"/>
              <a:buChar char="q"/>
              <a:tabLst>
                <a:tab pos="233363" algn="l"/>
                <a:tab pos="914400" algn="l"/>
                <a:tab pos="1655763" algn="l"/>
              </a:tabLst>
              <a:defRPr/>
            </a:pPr>
            <a:r>
              <a:rPr lang="en-US" sz="2000" dirty="0">
                <a:latin typeface="+mj-lt"/>
              </a:rPr>
              <a:t>The following instruction will enable the output compare channels 7...4 and </a:t>
            </a:r>
            <a:endParaRPr lang="en-US" sz="2000" dirty="0" smtClean="0">
              <a:latin typeface="+mj-lt"/>
            </a:endParaRPr>
          </a:p>
          <a:p>
            <a:pPr>
              <a:tabLst>
                <a:tab pos="233363" algn="l"/>
                <a:tab pos="914400" algn="l"/>
                <a:tab pos="1655763" algn="l"/>
              </a:tabLst>
              <a:defRPr/>
            </a:pPr>
            <a:r>
              <a:rPr lang="en-US" sz="2000" dirty="0" smtClean="0">
                <a:latin typeface="+mj-lt"/>
              </a:rPr>
              <a:t>input </a:t>
            </a:r>
            <a:r>
              <a:rPr lang="en-US" sz="2000" dirty="0">
                <a:latin typeface="+mj-lt"/>
              </a:rPr>
              <a:t>capture </a:t>
            </a:r>
            <a:r>
              <a:rPr lang="en-US" sz="2000" dirty="0" smtClean="0">
                <a:latin typeface="+mj-lt"/>
              </a:rPr>
              <a:t>channel </a:t>
            </a:r>
            <a:r>
              <a:rPr lang="en-US" sz="2000" dirty="0">
                <a:latin typeface="+mj-lt"/>
              </a:rPr>
              <a:t>3…0:</a:t>
            </a:r>
          </a:p>
          <a:p>
            <a:pPr>
              <a:tabLst>
                <a:tab pos="233363" algn="l"/>
                <a:tab pos="914400" algn="l"/>
                <a:tab pos="1655763" algn="l"/>
              </a:tabLst>
              <a:defRPr/>
            </a:pPr>
            <a:endParaRPr lang="en-US" sz="2000" dirty="0">
              <a:latin typeface="+mj-lt"/>
            </a:endParaRPr>
          </a:p>
          <a:p>
            <a:pPr>
              <a:tabLst>
                <a:tab pos="233363" algn="l"/>
                <a:tab pos="914400" algn="l"/>
                <a:tab pos="1655763" algn="l"/>
              </a:tabLst>
              <a:defRPr/>
            </a:pPr>
            <a:r>
              <a:rPr lang="en-US" sz="2000" dirty="0">
                <a:latin typeface="+mj-lt"/>
              </a:rPr>
              <a:t>		</a:t>
            </a:r>
            <a:r>
              <a:rPr lang="en-US" sz="2000" dirty="0" err="1">
                <a:latin typeface="+mj-lt"/>
              </a:rPr>
              <a:t>movb</a:t>
            </a:r>
            <a:r>
              <a:rPr lang="en-US" sz="2000" dirty="0">
                <a:latin typeface="+mj-lt"/>
              </a:rPr>
              <a:t>	#$F0,TIOS</a:t>
            </a:r>
          </a:p>
          <a:p>
            <a:pPr>
              <a:tabLst>
                <a:tab pos="233363" algn="l"/>
                <a:tab pos="914400" algn="l"/>
                <a:tab pos="1655763" algn="l"/>
              </a:tabLst>
              <a:defRPr/>
            </a:pPr>
            <a:endParaRPr lang="en-US" sz="2000" dirty="0">
              <a:latin typeface="+mj-lt"/>
            </a:endParaRPr>
          </a:p>
        </p:txBody>
      </p:sp>
      <p:graphicFrame>
        <p:nvGraphicFramePr>
          <p:cNvPr id="5122" name="Object 4"/>
          <p:cNvGraphicFramePr>
            <a:graphicFrameLocks noChangeAspect="1"/>
          </p:cNvGraphicFramePr>
          <p:nvPr>
            <p:extLst>
              <p:ext uri="{D42A27DB-BD31-4B8C-83A1-F6EECF244321}">
                <p14:modId xmlns:p14="http://schemas.microsoft.com/office/powerpoint/2010/main" val="429621513"/>
              </p:ext>
            </p:extLst>
          </p:nvPr>
        </p:nvGraphicFramePr>
        <p:xfrm>
          <a:off x="918714" y="1582246"/>
          <a:ext cx="6846429" cy="2177862"/>
        </p:xfrm>
        <a:graphic>
          <a:graphicData uri="http://schemas.openxmlformats.org/presentationml/2006/ole">
            <mc:AlternateContent xmlns:mc="http://schemas.openxmlformats.org/markup-compatibility/2006">
              <mc:Choice xmlns:v="urn:schemas-microsoft-com:vml" Requires="v">
                <p:oleObj spid="_x0000_s5200" name="Visio" r:id="rId4" imgW="4618790" imgH="1494726" progId="Visio.Drawing.11">
                  <p:embed/>
                </p:oleObj>
              </mc:Choice>
              <mc:Fallback>
                <p:oleObj name="Visio" r:id="rId4" imgW="4618790" imgH="1494726"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714" y="1582246"/>
                        <a:ext cx="6846429" cy="2177862"/>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78750" y="610969"/>
            <a:ext cx="8864671" cy="3385542"/>
          </a:xfrm>
          <a:prstGeom prst="rect">
            <a:avLst/>
          </a:prstGeom>
          <a:noFill/>
          <a:ln w="12700">
            <a:noFill/>
            <a:miter lim="800000"/>
            <a:headEnd type="none" w="sm" len="sm"/>
            <a:tailEnd type="none" w="sm" len="sm"/>
          </a:ln>
        </p:spPr>
        <p:txBody>
          <a:bodyPr wrap="none">
            <a:spAutoFit/>
          </a:bodyPr>
          <a:lstStyle/>
          <a:p>
            <a:pPr>
              <a:tabLst>
                <a:tab pos="233363" algn="l"/>
                <a:tab pos="914400" algn="l"/>
                <a:tab pos="1655763" algn="l"/>
              </a:tabLst>
              <a:defRPr/>
            </a:pPr>
            <a:endParaRPr lang="en-US" sz="2000" dirty="0">
              <a:latin typeface="+mj-lt"/>
            </a:endParaRPr>
          </a:p>
          <a:p>
            <a:pPr>
              <a:tabLst>
                <a:tab pos="233363" algn="l"/>
                <a:tab pos="914400" algn="l"/>
                <a:tab pos="1655763" algn="l"/>
              </a:tabLst>
              <a:defRPr/>
            </a:pPr>
            <a:r>
              <a:rPr lang="en-US" sz="2400" b="1" dirty="0">
                <a:latin typeface="+mj-lt"/>
              </a:rPr>
              <a:t>Timer Port Pins </a:t>
            </a:r>
          </a:p>
          <a:p>
            <a:pPr>
              <a:buFont typeface="Wingdings" pitchFamily="2" charset="2"/>
              <a:buChar char="§"/>
              <a:tabLst>
                <a:tab pos="233363" algn="l"/>
                <a:tab pos="914400" algn="l"/>
                <a:tab pos="1655763" algn="l"/>
              </a:tabLst>
              <a:defRPr/>
            </a:pPr>
            <a:endParaRPr lang="en-US" sz="2000" dirty="0" smtClean="0">
              <a:latin typeface="+mj-lt"/>
            </a:endParaRPr>
          </a:p>
          <a:p>
            <a:pPr>
              <a:spcBef>
                <a:spcPts val="1200"/>
              </a:spcBef>
              <a:buFont typeface="Wingdings" pitchFamily="2" charset="2"/>
              <a:buChar char="§"/>
              <a:tabLst>
                <a:tab pos="233363" algn="l"/>
                <a:tab pos="914400" algn="l"/>
                <a:tab pos="1655763" algn="l"/>
              </a:tabLst>
              <a:defRPr/>
            </a:pPr>
            <a:r>
              <a:rPr lang="en-US" sz="2000" dirty="0" smtClean="0">
                <a:latin typeface="+mj-lt"/>
              </a:rPr>
              <a:t>  Each </a:t>
            </a:r>
            <a:r>
              <a:rPr lang="en-US" sz="2000" dirty="0">
                <a:latin typeface="+mj-lt"/>
              </a:rPr>
              <a:t>port pin can be used as a general I/O pin when timer function is not selected.</a:t>
            </a:r>
          </a:p>
          <a:p>
            <a:pPr>
              <a:spcBef>
                <a:spcPts val="1200"/>
              </a:spcBef>
              <a:buFont typeface="Wingdings" pitchFamily="2" charset="2"/>
              <a:buChar char="§"/>
              <a:tabLst>
                <a:tab pos="233363" algn="l"/>
                <a:tab pos="914400" algn="l"/>
                <a:tab pos="1655763" algn="l"/>
              </a:tabLst>
              <a:defRPr/>
            </a:pPr>
            <a:r>
              <a:rPr lang="en-US" sz="2000" dirty="0">
                <a:latin typeface="+mj-lt"/>
              </a:rPr>
              <a:t>	</a:t>
            </a:r>
            <a:r>
              <a:rPr lang="en-US" sz="2000" dirty="0">
                <a:solidFill>
                  <a:srgbClr val="0070C0"/>
                </a:solidFill>
                <a:latin typeface="+mj-lt"/>
              </a:rPr>
              <a:t>Pin 7 can be used as input capture 7, output compare 7 action</a:t>
            </a:r>
            <a:r>
              <a:rPr lang="en-US" sz="2000" dirty="0">
                <a:latin typeface="+mj-lt"/>
              </a:rPr>
              <a:t>, and pulse </a:t>
            </a:r>
            <a:endParaRPr lang="en-US" sz="2000" dirty="0" smtClean="0">
              <a:latin typeface="+mj-lt"/>
            </a:endParaRPr>
          </a:p>
          <a:p>
            <a:pPr>
              <a:spcBef>
                <a:spcPts val="1200"/>
              </a:spcBef>
              <a:tabLst>
                <a:tab pos="233363" algn="l"/>
                <a:tab pos="914400" algn="l"/>
                <a:tab pos="1655763" algn="l"/>
              </a:tabLst>
              <a:defRPr/>
            </a:pPr>
            <a:r>
              <a:rPr lang="en-US" sz="2000" dirty="0" smtClean="0">
                <a:latin typeface="+mj-lt"/>
              </a:rPr>
              <a:t>accumulator </a:t>
            </a:r>
            <a:r>
              <a:rPr lang="en-US" sz="2000" dirty="0">
                <a:latin typeface="+mj-lt"/>
              </a:rPr>
              <a:t>input.</a:t>
            </a:r>
          </a:p>
          <a:p>
            <a:pPr>
              <a:spcBef>
                <a:spcPts val="1200"/>
              </a:spcBef>
              <a:buFont typeface="Wingdings" pitchFamily="2" charset="2"/>
              <a:buChar char="§"/>
              <a:tabLst>
                <a:tab pos="233363" algn="l"/>
                <a:tab pos="914400" algn="l"/>
                <a:tab pos="1655763" algn="l"/>
              </a:tabLst>
              <a:defRPr/>
            </a:pPr>
            <a:r>
              <a:rPr lang="en-US" sz="2000" dirty="0">
                <a:latin typeface="+mj-lt"/>
              </a:rPr>
              <a:t> 	</a:t>
            </a:r>
            <a:r>
              <a:rPr lang="en-US" sz="2000" dirty="0">
                <a:solidFill>
                  <a:srgbClr val="0070C0"/>
                </a:solidFill>
                <a:latin typeface="+mj-lt"/>
              </a:rPr>
              <a:t>When a timer port pin is used as a general I/O pin, its direction is configured by </a:t>
            </a:r>
            <a:endParaRPr lang="en-US" sz="2000" dirty="0" smtClean="0">
              <a:solidFill>
                <a:srgbClr val="0070C0"/>
              </a:solidFill>
              <a:latin typeface="+mj-lt"/>
            </a:endParaRPr>
          </a:p>
          <a:p>
            <a:pPr>
              <a:spcBef>
                <a:spcPts val="1200"/>
              </a:spcBef>
              <a:tabLst>
                <a:tab pos="233363" algn="l"/>
                <a:tab pos="914400" algn="l"/>
                <a:tab pos="1655763" algn="l"/>
              </a:tabLst>
              <a:defRPr/>
            </a:pPr>
            <a:r>
              <a:rPr lang="en-US" sz="2000" dirty="0" smtClean="0">
                <a:solidFill>
                  <a:srgbClr val="0070C0"/>
                </a:solidFill>
                <a:latin typeface="+mj-lt"/>
              </a:rPr>
              <a:t>the DDRT register</a:t>
            </a:r>
            <a:r>
              <a:rPr lang="en-US" sz="2000" dirty="0">
                <a:solidFill>
                  <a:srgbClr val="0070C0"/>
                </a:solidFill>
                <a:latin typeface="+mj-lt"/>
              </a:rPr>
              <a:t>. </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2026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650875" y="423189"/>
            <a:ext cx="7748588" cy="1692771"/>
          </a:xfrm>
          <a:prstGeom prst="rect">
            <a:avLst/>
          </a:prstGeom>
          <a:noFill/>
          <a:ln w="12700">
            <a:noFill/>
            <a:miter lim="800000"/>
            <a:headEnd type="none" w="sm" len="sm"/>
            <a:tailEnd type="none" w="sm" len="sm"/>
          </a:ln>
        </p:spPr>
        <p:txBody>
          <a:bodyPr>
            <a:spAutoFit/>
          </a:bodyPr>
          <a:lstStyle/>
          <a:p>
            <a:pPr>
              <a:spcBef>
                <a:spcPct val="50000"/>
              </a:spcBef>
              <a:tabLst>
                <a:tab pos="233363" algn="l"/>
              </a:tabLst>
              <a:defRPr/>
            </a:pPr>
            <a:r>
              <a:rPr lang="en-US" sz="2400" b="1" dirty="0">
                <a:latin typeface="+mj-lt"/>
              </a:rPr>
              <a:t>Timer Control Register 3 and 4</a:t>
            </a:r>
          </a:p>
          <a:p>
            <a:pPr>
              <a:spcBef>
                <a:spcPct val="50000"/>
              </a:spcBef>
              <a:buFont typeface="Wingdings" pitchFamily="2" charset="2"/>
              <a:buChar char="§"/>
              <a:tabLst>
                <a:tab pos="233363" algn="l"/>
              </a:tabLst>
              <a:defRPr/>
            </a:pPr>
            <a:r>
              <a:rPr lang="en-US" sz="2000" dirty="0">
                <a:latin typeface="+mj-lt"/>
              </a:rPr>
              <a:t>	</a:t>
            </a:r>
            <a:r>
              <a:rPr lang="en-US" sz="2000" dirty="0">
                <a:solidFill>
                  <a:srgbClr val="0070C0"/>
                </a:solidFill>
                <a:latin typeface="+mj-lt"/>
              </a:rPr>
              <a:t>The signal edge to be captured is selected by TCTL3 and TCTL4.</a:t>
            </a:r>
          </a:p>
          <a:p>
            <a:pPr>
              <a:spcBef>
                <a:spcPct val="50000"/>
              </a:spcBef>
              <a:buFont typeface="Wingdings" pitchFamily="2" charset="2"/>
              <a:buChar char="§"/>
              <a:tabLst>
                <a:tab pos="233363" algn="l"/>
              </a:tabLst>
              <a:defRPr/>
            </a:pPr>
            <a:r>
              <a:rPr lang="en-US" sz="2000" dirty="0">
                <a:latin typeface="+mj-lt"/>
              </a:rPr>
              <a:t>	</a:t>
            </a:r>
            <a:r>
              <a:rPr lang="en-US" sz="2000" dirty="0">
                <a:solidFill>
                  <a:srgbClr val="0070C0"/>
                </a:solidFill>
                <a:latin typeface="+mj-lt"/>
              </a:rPr>
              <a:t>The edge to be captured is selected by two bits</a:t>
            </a:r>
            <a:r>
              <a:rPr lang="en-US" sz="2000" dirty="0">
                <a:latin typeface="+mj-lt"/>
              </a:rPr>
              <a:t>. The user can choose to capture the rising 	edge, falling edge, or both edges.</a:t>
            </a:r>
          </a:p>
        </p:txBody>
      </p:sp>
      <p:graphicFrame>
        <p:nvGraphicFramePr>
          <p:cNvPr id="6146" name="Object 3"/>
          <p:cNvGraphicFramePr>
            <a:graphicFrameLocks noChangeAspect="1"/>
          </p:cNvGraphicFramePr>
          <p:nvPr>
            <p:extLst>
              <p:ext uri="{D42A27DB-BD31-4B8C-83A1-F6EECF244321}">
                <p14:modId xmlns:p14="http://schemas.microsoft.com/office/powerpoint/2010/main" val="1944167937"/>
              </p:ext>
            </p:extLst>
          </p:nvPr>
        </p:nvGraphicFramePr>
        <p:xfrm>
          <a:off x="1404937" y="2229780"/>
          <a:ext cx="6389233" cy="4122938"/>
        </p:xfrm>
        <a:graphic>
          <a:graphicData uri="http://schemas.openxmlformats.org/presentationml/2006/ole">
            <mc:AlternateContent xmlns:mc="http://schemas.openxmlformats.org/markup-compatibility/2006">
              <mc:Choice xmlns:v="urn:schemas-microsoft-com:vml" Requires="v">
                <p:oleObj spid="_x0000_s6225" name="Visio" r:id="rId4" imgW="4476134" imgH="3120185" progId="Visio.Drawing.11">
                  <p:embed/>
                </p:oleObj>
              </mc:Choice>
              <mc:Fallback>
                <p:oleObj name="Visio" r:id="rId4" imgW="4476134" imgH="3120185"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937" y="2229780"/>
                        <a:ext cx="6389233" cy="4122938"/>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530908" y="440423"/>
            <a:ext cx="8511491" cy="1138773"/>
          </a:xfrm>
          <a:prstGeom prst="rect">
            <a:avLst/>
          </a:prstGeom>
          <a:noFill/>
          <a:ln w="12700">
            <a:noFill/>
            <a:miter lim="800000"/>
            <a:headEnd type="none" w="sm" len="sm"/>
            <a:tailEnd type="none" w="sm" len="sm"/>
          </a:ln>
        </p:spPr>
        <p:txBody>
          <a:bodyPr wrap="square">
            <a:spAutoFit/>
          </a:bodyPr>
          <a:lstStyle/>
          <a:p>
            <a:pPr>
              <a:spcBef>
                <a:spcPct val="50000"/>
              </a:spcBef>
              <a:tabLst>
                <a:tab pos="233363" algn="l"/>
              </a:tabLst>
              <a:defRPr/>
            </a:pPr>
            <a:r>
              <a:rPr lang="en-US" sz="2000" b="1" dirty="0">
                <a:latin typeface="+mj-lt"/>
              </a:rPr>
              <a:t>Timer Interrupt Enable Register (TIE)</a:t>
            </a:r>
            <a:endParaRPr lang="en-US" sz="2000" dirty="0">
              <a:latin typeface="+mj-lt"/>
            </a:endParaRPr>
          </a:p>
          <a:p>
            <a:pPr>
              <a:spcBef>
                <a:spcPct val="20000"/>
              </a:spcBef>
              <a:buFont typeface="Wingdings" pitchFamily="2" charset="2"/>
              <a:buChar char="§"/>
              <a:tabLst>
                <a:tab pos="233363" algn="l"/>
              </a:tabLst>
              <a:defRPr/>
            </a:pPr>
            <a:r>
              <a:rPr lang="en-US" sz="2000" dirty="0">
                <a:latin typeface="+mj-lt"/>
              </a:rPr>
              <a:t>	The arrival of a signal edge may optionally generate an interrupt to the CPU. </a:t>
            </a:r>
          </a:p>
          <a:p>
            <a:pPr>
              <a:spcBef>
                <a:spcPct val="20000"/>
              </a:spcBef>
              <a:buFont typeface="Wingdings" pitchFamily="2" charset="2"/>
              <a:buChar char="§"/>
              <a:tabLst>
                <a:tab pos="233363" algn="l"/>
              </a:tabLst>
              <a:defRPr/>
            </a:pPr>
            <a:r>
              <a:rPr lang="en-US" sz="2000" dirty="0">
                <a:latin typeface="+mj-lt"/>
              </a:rPr>
              <a:t>	The enabling of the interrupt is controlled by the Timer Interrupt Enable Register.</a:t>
            </a:r>
            <a:endParaRPr lang="en-US" sz="2000" b="1" dirty="0">
              <a:latin typeface="+mj-lt"/>
            </a:endParaRPr>
          </a:p>
        </p:txBody>
      </p:sp>
      <p:sp>
        <p:nvSpPr>
          <p:cNvPr id="7173" name="Text Box 5"/>
          <p:cNvSpPr txBox="1">
            <a:spLocks noChangeArrowheads="1"/>
          </p:cNvSpPr>
          <p:nvPr/>
        </p:nvSpPr>
        <p:spPr bwMode="auto">
          <a:xfrm>
            <a:off x="650875" y="3638550"/>
            <a:ext cx="8391524" cy="1015663"/>
          </a:xfrm>
          <a:prstGeom prst="rect">
            <a:avLst/>
          </a:prstGeom>
          <a:noFill/>
          <a:ln w="12700">
            <a:noFill/>
            <a:miter lim="800000"/>
            <a:headEnd type="none" w="sm" len="sm"/>
            <a:tailEnd type="none" w="sm" len="sm"/>
          </a:ln>
        </p:spPr>
        <p:txBody>
          <a:bodyPr wrap="square">
            <a:spAutoFit/>
          </a:bodyPr>
          <a:lstStyle/>
          <a:p>
            <a:pPr>
              <a:tabLst>
                <a:tab pos="233363" algn="l"/>
              </a:tabLst>
              <a:defRPr/>
            </a:pPr>
            <a:r>
              <a:rPr lang="en-US" sz="2000" b="1" dirty="0">
                <a:latin typeface="+mj-lt"/>
              </a:rPr>
              <a:t>Timer Interrupt Flag 1 Register (TFLG1)</a:t>
            </a:r>
            <a:endParaRPr lang="en-US" sz="2000" dirty="0">
              <a:latin typeface="+mj-lt"/>
            </a:endParaRPr>
          </a:p>
          <a:p>
            <a:pPr>
              <a:buFont typeface="Wingdings" pitchFamily="2" charset="2"/>
              <a:buChar char="§"/>
              <a:tabLst>
                <a:tab pos="233363" algn="l"/>
              </a:tabLst>
              <a:defRPr/>
            </a:pPr>
            <a:r>
              <a:rPr lang="en-US" sz="2000" dirty="0">
                <a:latin typeface="+mj-lt"/>
              </a:rPr>
              <a:t>	 </a:t>
            </a:r>
            <a:r>
              <a:rPr lang="en-US" sz="2000" dirty="0">
                <a:solidFill>
                  <a:srgbClr val="0070C0"/>
                </a:solidFill>
                <a:latin typeface="+mj-lt"/>
              </a:rPr>
              <a:t>Whenever a signal edge arrives, the associated timer interrupt flag will be set to 1.	</a:t>
            </a:r>
          </a:p>
        </p:txBody>
      </p:sp>
      <p:graphicFrame>
        <p:nvGraphicFramePr>
          <p:cNvPr id="7170" name="Object 7"/>
          <p:cNvGraphicFramePr>
            <a:graphicFrameLocks noChangeAspect="1"/>
          </p:cNvGraphicFramePr>
          <p:nvPr>
            <p:extLst>
              <p:ext uri="{D42A27DB-BD31-4B8C-83A1-F6EECF244321}">
                <p14:modId xmlns:p14="http://schemas.microsoft.com/office/powerpoint/2010/main" val="320144308"/>
              </p:ext>
            </p:extLst>
          </p:nvPr>
        </p:nvGraphicFramePr>
        <p:xfrm>
          <a:off x="1830388" y="1671781"/>
          <a:ext cx="5238069" cy="1827069"/>
        </p:xfrm>
        <a:graphic>
          <a:graphicData uri="http://schemas.openxmlformats.org/presentationml/2006/ole">
            <mc:AlternateContent xmlns:mc="http://schemas.openxmlformats.org/markup-compatibility/2006">
              <mc:Choice xmlns:v="urn:schemas-microsoft-com:vml" Requires="v">
                <p:oleObj spid="_x0000_s7329" name="Visio" r:id="rId4" imgW="4110471" imgH="1437381" progId="Visio.Drawing.11">
                  <p:embed/>
                </p:oleObj>
              </mc:Choice>
              <mc:Fallback>
                <p:oleObj name="Visio" r:id="rId4" imgW="4110471" imgH="1437381"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388" y="1671781"/>
                        <a:ext cx="5238069" cy="1827069"/>
                      </a:xfrm>
                      <a:prstGeom prst="rect">
                        <a:avLst/>
                      </a:prstGeom>
                      <a:noFill/>
                      <a:ln>
                        <a:noFill/>
                      </a:ln>
                      <a:effectLst/>
                    </p:spPr>
                  </p:pic>
                </p:oleObj>
              </mc:Fallback>
            </mc:AlternateContent>
          </a:graphicData>
        </a:graphic>
      </p:graphicFrame>
      <p:graphicFrame>
        <p:nvGraphicFramePr>
          <p:cNvPr id="7171" name="Object 8"/>
          <p:cNvGraphicFramePr>
            <a:graphicFrameLocks noChangeAspect="1"/>
          </p:cNvGraphicFramePr>
          <p:nvPr>
            <p:extLst>
              <p:ext uri="{D42A27DB-BD31-4B8C-83A1-F6EECF244321}">
                <p14:modId xmlns:p14="http://schemas.microsoft.com/office/powerpoint/2010/main" val="70475101"/>
              </p:ext>
            </p:extLst>
          </p:nvPr>
        </p:nvGraphicFramePr>
        <p:xfrm>
          <a:off x="1706563" y="4568236"/>
          <a:ext cx="5332866" cy="1858185"/>
        </p:xfrm>
        <a:graphic>
          <a:graphicData uri="http://schemas.openxmlformats.org/presentationml/2006/ole">
            <mc:AlternateContent xmlns:mc="http://schemas.openxmlformats.org/markup-compatibility/2006">
              <mc:Choice xmlns:v="urn:schemas-microsoft-com:vml" Requires="v">
                <p:oleObj spid="_x0000_s7330" name="Visio" r:id="rId6" imgW="4167670" imgH="1519985" progId="Visio.Drawing.11">
                  <p:embed/>
                </p:oleObj>
              </mc:Choice>
              <mc:Fallback>
                <p:oleObj name="Visio" r:id="rId6" imgW="4167670" imgH="1519985" progId="Visio.Drawing.11">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6563" y="4568236"/>
                        <a:ext cx="5332866" cy="1858185"/>
                      </a:xfrm>
                      <a:prstGeom prst="rect">
                        <a:avLst/>
                      </a:prstGeom>
                      <a:noFill/>
                      <a:ln>
                        <a:noFill/>
                      </a:ln>
                      <a:effectLst/>
                    </p:spPr>
                  </p:pic>
                </p:oleObj>
              </mc:Fallback>
            </mc:AlternateContent>
          </a:graphicData>
        </a:graphic>
      </p:graphicFrame>
      <p:sp>
        <p:nvSpPr>
          <p:cNvPr id="6" name="TextBox 5"/>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29776" y="797831"/>
            <a:ext cx="8469081" cy="5448287"/>
          </a:xfrm>
          <a:prstGeom prst="rect">
            <a:avLst/>
          </a:prstGeom>
          <a:noFill/>
          <a:ln w="9525">
            <a:noFill/>
            <a:miter lim="800000"/>
            <a:headEnd/>
            <a:tailEnd/>
          </a:ln>
        </p:spPr>
        <p:txBody>
          <a:bodyPr wrap="square" lIns="92075" tIns="46038" rIns="92075" bIns="46038">
            <a:spAutoFit/>
          </a:bodyPr>
          <a:lstStyle/>
          <a:p>
            <a:pPr>
              <a:tabLst>
                <a:tab pos="230188" algn="l"/>
                <a:tab pos="914400" algn="l"/>
                <a:tab pos="1604963" algn="l"/>
                <a:tab pos="2976563" algn="l"/>
              </a:tabLst>
              <a:defRPr/>
            </a:pPr>
            <a:r>
              <a:rPr lang="en-US" sz="2400" b="1" dirty="0">
                <a:latin typeface="+mn-lt"/>
              </a:rPr>
              <a:t>How to clear a timer flag bit?</a:t>
            </a:r>
            <a:endParaRPr lang="en-US" sz="2400" dirty="0">
              <a:latin typeface="+mn-lt"/>
            </a:endParaRPr>
          </a:p>
          <a:p>
            <a:pPr>
              <a:tabLst>
                <a:tab pos="230188" algn="l"/>
                <a:tab pos="914400" algn="l"/>
                <a:tab pos="1604963" algn="l"/>
                <a:tab pos="2976563" algn="l"/>
              </a:tabLst>
              <a:defRPr/>
            </a:pPr>
            <a:endParaRPr lang="en-US" sz="1800" dirty="0">
              <a:latin typeface="+mn-lt"/>
            </a:endParaRPr>
          </a:p>
          <a:p>
            <a:pPr marL="285750" indent="-285750">
              <a:buFont typeface="Wingdings" pitchFamily="2" charset="2"/>
              <a:buChar char="q"/>
              <a:tabLst>
                <a:tab pos="230188" algn="l"/>
                <a:tab pos="914400" algn="l"/>
                <a:tab pos="1604963" algn="l"/>
                <a:tab pos="2976563" algn="l"/>
              </a:tabLst>
              <a:defRPr/>
            </a:pPr>
            <a:r>
              <a:rPr lang="en-US" sz="1800" b="1" dirty="0">
                <a:latin typeface="+mn-lt"/>
              </a:rPr>
              <a:t>In normal mode, write a </a:t>
            </a:r>
            <a:r>
              <a:rPr lang="en-US" sz="1800" b="1" dirty="0">
                <a:solidFill>
                  <a:srgbClr val="FF0000"/>
                </a:solidFill>
                <a:latin typeface="+mn-lt"/>
              </a:rPr>
              <a:t>1</a:t>
            </a:r>
            <a:r>
              <a:rPr lang="en-US" sz="1800" b="1" dirty="0">
                <a:latin typeface="+mn-lt"/>
              </a:rPr>
              <a:t> to the flag bit to be cleared</a:t>
            </a:r>
          </a:p>
          <a:p>
            <a:pPr>
              <a:tabLst>
                <a:tab pos="230188" algn="l"/>
                <a:tab pos="914400" algn="l"/>
                <a:tab pos="1604963" algn="l"/>
                <a:tab pos="2976563" algn="l"/>
              </a:tabLst>
              <a:defRPr/>
            </a:pPr>
            <a:endParaRPr lang="en-US" sz="1800" b="1" dirty="0">
              <a:latin typeface="+mn-lt"/>
            </a:endParaRPr>
          </a:p>
          <a:p>
            <a:pPr>
              <a:tabLst>
                <a:tab pos="230188" algn="l"/>
                <a:tab pos="914400" algn="l"/>
                <a:tab pos="1604963" algn="l"/>
                <a:tab pos="2976563" algn="l"/>
              </a:tabLst>
              <a:defRPr/>
            </a:pPr>
            <a:r>
              <a:rPr lang="en-US" sz="1800" i="1" dirty="0">
                <a:solidFill>
                  <a:srgbClr val="FF0000"/>
                </a:solidFill>
                <a:latin typeface="+mn-lt"/>
              </a:rPr>
              <a:t>Method 1</a:t>
            </a:r>
            <a:r>
              <a:rPr lang="en-US" sz="1800" dirty="0" smtClean="0">
                <a:solidFill>
                  <a:srgbClr val="FF0000"/>
                </a:solidFill>
                <a:latin typeface="+mn-lt"/>
              </a:rPr>
              <a:t>. </a:t>
            </a:r>
            <a:r>
              <a:rPr lang="en-US" sz="1800" dirty="0" smtClean="0">
                <a:latin typeface="+mn-lt"/>
              </a:rPr>
              <a:t>Use </a:t>
            </a:r>
            <a:r>
              <a:rPr lang="en-US" sz="1800" dirty="0">
                <a:latin typeface="+mn-lt"/>
              </a:rPr>
              <a:t>the </a:t>
            </a:r>
            <a:r>
              <a:rPr lang="en-US" sz="1800" dirty="0">
                <a:solidFill>
                  <a:srgbClr val="0070C0"/>
                </a:solidFill>
                <a:latin typeface="+mn-lt"/>
              </a:rPr>
              <a:t>BCLR</a:t>
            </a:r>
            <a:r>
              <a:rPr lang="en-US" sz="1800" dirty="0">
                <a:latin typeface="+mn-lt"/>
              </a:rPr>
              <a:t> instruction with a </a:t>
            </a:r>
            <a:r>
              <a:rPr lang="en-US" sz="1800" dirty="0">
                <a:solidFill>
                  <a:srgbClr val="FF0000"/>
                </a:solidFill>
                <a:latin typeface="+mn-lt"/>
              </a:rPr>
              <a:t>0</a:t>
            </a:r>
            <a:r>
              <a:rPr lang="en-US" sz="1800" dirty="0">
                <a:latin typeface="+mn-lt"/>
              </a:rPr>
              <a:t> at </a:t>
            </a:r>
            <a:r>
              <a:rPr lang="en-US" sz="1800" dirty="0">
                <a:solidFill>
                  <a:srgbClr val="0070C0"/>
                </a:solidFill>
                <a:latin typeface="+mn-lt"/>
              </a:rPr>
              <a:t>the bit position (s) corresponding to the</a:t>
            </a:r>
          </a:p>
          <a:p>
            <a:pPr>
              <a:tabLst>
                <a:tab pos="230188" algn="l"/>
                <a:tab pos="914400" algn="l"/>
                <a:tab pos="1604963" algn="l"/>
                <a:tab pos="2976563" algn="l"/>
              </a:tabLst>
              <a:defRPr/>
            </a:pPr>
            <a:r>
              <a:rPr lang="en-US" sz="1800" dirty="0">
                <a:solidFill>
                  <a:srgbClr val="0070C0"/>
                </a:solidFill>
                <a:latin typeface="+mn-lt"/>
              </a:rPr>
              <a:t>flag (s) to be cleared</a:t>
            </a:r>
            <a:r>
              <a:rPr lang="en-US" sz="1800" dirty="0">
                <a:latin typeface="+mn-lt"/>
              </a:rPr>
              <a:t>.  For example,</a:t>
            </a:r>
          </a:p>
          <a:p>
            <a:pPr>
              <a:tabLst>
                <a:tab pos="230188" algn="l"/>
                <a:tab pos="914400" algn="l"/>
                <a:tab pos="1604963" algn="l"/>
                <a:tab pos="2976563" algn="l"/>
              </a:tabLst>
              <a:defRPr/>
            </a:pPr>
            <a:endParaRPr lang="en-US" sz="1800" dirty="0">
              <a:latin typeface="+mn-lt"/>
            </a:endParaRPr>
          </a:p>
          <a:p>
            <a:pPr>
              <a:tabLst>
                <a:tab pos="230188" algn="l"/>
                <a:tab pos="914400" algn="l"/>
                <a:tab pos="1604963" algn="l"/>
                <a:tab pos="2976563" algn="l"/>
              </a:tabLst>
              <a:defRPr/>
            </a:pPr>
            <a:r>
              <a:rPr lang="en-US" sz="1800" dirty="0">
                <a:latin typeface="+mn-lt"/>
              </a:rPr>
              <a:t>		BCLR  TFLG1, $FE</a:t>
            </a:r>
          </a:p>
          <a:p>
            <a:pPr>
              <a:tabLst>
                <a:tab pos="230188" algn="l"/>
                <a:tab pos="914400" algn="l"/>
                <a:tab pos="1604963" algn="l"/>
                <a:tab pos="2976563" algn="l"/>
              </a:tabLst>
              <a:defRPr/>
            </a:pPr>
            <a:endParaRPr lang="en-US" sz="1800" dirty="0">
              <a:latin typeface="+mn-lt"/>
            </a:endParaRPr>
          </a:p>
          <a:p>
            <a:pPr>
              <a:tabLst>
                <a:tab pos="230188" algn="l"/>
                <a:tab pos="914400" algn="l"/>
                <a:tab pos="1604963" algn="l"/>
                <a:tab pos="2976563" algn="l"/>
              </a:tabLst>
              <a:defRPr/>
            </a:pPr>
            <a:r>
              <a:rPr lang="en-US" sz="1800" dirty="0">
                <a:latin typeface="+mn-lt"/>
              </a:rPr>
              <a:t>will clear the C0F flag.  </a:t>
            </a:r>
          </a:p>
          <a:p>
            <a:pPr>
              <a:tabLst>
                <a:tab pos="230188" algn="l"/>
                <a:tab pos="914400" algn="l"/>
                <a:tab pos="1604963" algn="l"/>
                <a:tab pos="2976563" algn="l"/>
              </a:tabLst>
              <a:defRPr/>
            </a:pPr>
            <a:endParaRPr lang="en-US" sz="1800" i="1" dirty="0">
              <a:latin typeface="+mn-lt"/>
            </a:endParaRPr>
          </a:p>
          <a:p>
            <a:pPr>
              <a:tabLst>
                <a:tab pos="230188" algn="l"/>
                <a:tab pos="914400" algn="l"/>
                <a:tab pos="1604963" algn="l"/>
                <a:tab pos="2976563" algn="l"/>
              </a:tabLst>
              <a:defRPr/>
            </a:pPr>
            <a:r>
              <a:rPr lang="en-US" sz="1800" i="1" dirty="0">
                <a:solidFill>
                  <a:srgbClr val="FF0000"/>
                </a:solidFill>
                <a:latin typeface="+mn-lt"/>
              </a:rPr>
              <a:t>Method 2</a:t>
            </a:r>
            <a:r>
              <a:rPr lang="en-US" sz="1800" dirty="0" smtClean="0">
                <a:solidFill>
                  <a:srgbClr val="FF0000"/>
                </a:solidFill>
                <a:latin typeface="+mn-lt"/>
              </a:rPr>
              <a:t>. </a:t>
            </a:r>
            <a:r>
              <a:rPr lang="en-US" sz="1800" dirty="0" smtClean="0">
                <a:latin typeface="+mn-lt"/>
              </a:rPr>
              <a:t>Use </a:t>
            </a:r>
            <a:r>
              <a:rPr lang="en-US" sz="1800" dirty="0">
                <a:latin typeface="+mn-lt"/>
              </a:rPr>
              <a:t>the </a:t>
            </a:r>
            <a:r>
              <a:rPr lang="en-US" sz="1800" dirty="0" err="1">
                <a:solidFill>
                  <a:srgbClr val="0070C0"/>
                </a:solidFill>
                <a:latin typeface="+mn-lt"/>
              </a:rPr>
              <a:t>movb</a:t>
            </a:r>
            <a:r>
              <a:rPr lang="en-US" sz="1800" dirty="0">
                <a:solidFill>
                  <a:srgbClr val="0070C0"/>
                </a:solidFill>
                <a:latin typeface="+mn-lt"/>
              </a:rPr>
              <a:t> </a:t>
            </a:r>
            <a:r>
              <a:rPr lang="en-US" sz="1800" dirty="0">
                <a:latin typeface="+mn-lt"/>
              </a:rPr>
              <a:t>instruction with a </a:t>
            </a:r>
            <a:r>
              <a:rPr lang="en-US" sz="1800" b="1" dirty="0">
                <a:solidFill>
                  <a:srgbClr val="FF0000"/>
                </a:solidFill>
                <a:latin typeface="+mn-lt"/>
              </a:rPr>
              <a:t>1</a:t>
            </a:r>
            <a:r>
              <a:rPr lang="en-US" sz="1800" dirty="0">
                <a:latin typeface="+mn-lt"/>
              </a:rPr>
              <a:t> at </a:t>
            </a:r>
            <a:r>
              <a:rPr lang="en-US" sz="1800" dirty="0">
                <a:solidFill>
                  <a:srgbClr val="0070C0"/>
                </a:solidFill>
                <a:latin typeface="+mn-lt"/>
              </a:rPr>
              <a:t>the bit position (s) corresponding to the</a:t>
            </a:r>
          </a:p>
          <a:p>
            <a:pPr>
              <a:tabLst>
                <a:tab pos="230188" algn="l"/>
                <a:tab pos="914400" algn="l"/>
                <a:tab pos="1604963" algn="l"/>
                <a:tab pos="2976563" algn="l"/>
              </a:tabLst>
              <a:defRPr/>
            </a:pPr>
            <a:r>
              <a:rPr lang="en-US" sz="1800" dirty="0">
                <a:solidFill>
                  <a:srgbClr val="0070C0"/>
                </a:solidFill>
                <a:latin typeface="+mn-lt"/>
              </a:rPr>
              <a:t>flag (s) to be cleared</a:t>
            </a:r>
            <a:r>
              <a:rPr lang="en-US" sz="1800" dirty="0">
                <a:latin typeface="+mn-lt"/>
              </a:rPr>
              <a:t>.  For example,</a:t>
            </a:r>
          </a:p>
          <a:p>
            <a:pPr>
              <a:tabLst>
                <a:tab pos="230188" algn="l"/>
                <a:tab pos="914400" algn="l"/>
                <a:tab pos="1604963" algn="l"/>
                <a:tab pos="2976563" algn="l"/>
              </a:tabLst>
              <a:defRPr/>
            </a:pPr>
            <a:endParaRPr lang="en-US" sz="1800" dirty="0">
              <a:latin typeface="+mn-lt"/>
            </a:endParaRPr>
          </a:p>
          <a:p>
            <a:pPr>
              <a:tabLst>
                <a:tab pos="230188" algn="l"/>
                <a:tab pos="914400" algn="l"/>
                <a:tab pos="1604963" algn="l"/>
                <a:tab pos="2976563" algn="l"/>
              </a:tabLst>
              <a:defRPr/>
            </a:pPr>
            <a:r>
              <a:rPr lang="en-US" sz="1800" dirty="0">
                <a:latin typeface="+mn-lt"/>
              </a:rPr>
              <a:t>		</a:t>
            </a:r>
            <a:r>
              <a:rPr lang="en-US" sz="1800" dirty="0" err="1">
                <a:latin typeface="+mn-lt"/>
              </a:rPr>
              <a:t>movb</a:t>
            </a:r>
            <a:r>
              <a:rPr lang="en-US" sz="1800" dirty="0">
                <a:latin typeface="+mn-lt"/>
              </a:rPr>
              <a:t>	#$01,TFLG1	</a:t>
            </a:r>
          </a:p>
          <a:p>
            <a:pPr>
              <a:tabLst>
                <a:tab pos="230188" algn="l"/>
                <a:tab pos="914400" algn="l"/>
                <a:tab pos="1604963" algn="l"/>
                <a:tab pos="2976563" algn="l"/>
              </a:tabLst>
              <a:defRPr/>
            </a:pPr>
            <a:endParaRPr lang="en-US" sz="1800" dirty="0">
              <a:latin typeface="+mn-lt"/>
            </a:endParaRPr>
          </a:p>
          <a:p>
            <a:pPr>
              <a:tabLst>
                <a:tab pos="230188" algn="l"/>
                <a:tab pos="914400" algn="l"/>
                <a:tab pos="1604963" algn="l"/>
                <a:tab pos="2976563" algn="l"/>
              </a:tabLst>
              <a:defRPr/>
            </a:pPr>
            <a:r>
              <a:rPr lang="en-US" sz="1800" dirty="0">
                <a:latin typeface="+mn-lt"/>
              </a:rPr>
              <a:t>will clear the C0F flag.</a:t>
            </a:r>
          </a:p>
          <a:p>
            <a:pPr>
              <a:tabLst>
                <a:tab pos="230188" algn="l"/>
                <a:tab pos="914400" algn="l"/>
                <a:tab pos="1604963" algn="l"/>
                <a:tab pos="2976563" algn="l"/>
              </a:tabLst>
              <a:defRPr/>
            </a:pPr>
            <a:endParaRPr lang="en-US" sz="1800" dirty="0">
              <a:latin typeface="+mn-lt"/>
            </a:endParaRPr>
          </a:p>
          <a:p>
            <a:pPr marL="285750" indent="-285750">
              <a:buFont typeface="Wingdings" pitchFamily="2" charset="2"/>
              <a:buChar char="q"/>
              <a:tabLst>
                <a:tab pos="230188" algn="l"/>
                <a:tab pos="914400" algn="l"/>
                <a:tab pos="1604963" algn="l"/>
                <a:tab pos="2976563" algn="l"/>
              </a:tabLst>
              <a:defRPr/>
            </a:pPr>
            <a:r>
              <a:rPr lang="en-US" sz="1800" dirty="0">
                <a:latin typeface="+mn-lt"/>
              </a:rPr>
              <a:t>When </a:t>
            </a:r>
            <a:r>
              <a:rPr lang="en-US" sz="1800" b="1" dirty="0">
                <a:latin typeface="+mn-lt"/>
              </a:rPr>
              <a:t>fast timer flag clear</a:t>
            </a:r>
            <a:r>
              <a:rPr lang="en-US" sz="1800" dirty="0">
                <a:latin typeface="+mn-lt"/>
              </a:rPr>
              <a:t> function is enabled, see Figure 8.1. </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526602" y="268520"/>
            <a:ext cx="8414197" cy="1293304"/>
          </a:xfrm>
          <a:prstGeom prst="rect">
            <a:avLst/>
          </a:prstGeom>
          <a:noFill/>
          <a:ln w="9525">
            <a:noFill/>
            <a:miter lim="800000"/>
            <a:headEnd/>
            <a:tailEnd/>
          </a:ln>
        </p:spPr>
        <p:txBody>
          <a:bodyPr wrap="square" lIns="92075" tIns="46038" rIns="92075" bIns="46038">
            <a:spAutoFit/>
          </a:bodyPr>
          <a:lstStyle/>
          <a:p>
            <a:pPr>
              <a:tabLst>
                <a:tab pos="230188" algn="l"/>
              </a:tabLst>
              <a:defRPr/>
            </a:pPr>
            <a:r>
              <a:rPr lang="en-US" sz="2400" b="1" dirty="0">
                <a:latin typeface="+mn-lt"/>
              </a:rPr>
              <a:t>Applications of Input Capture Function</a:t>
            </a:r>
            <a:endParaRPr lang="en-US" sz="2400" dirty="0">
              <a:latin typeface="+mn-lt"/>
            </a:endParaRPr>
          </a:p>
          <a:p>
            <a:pPr>
              <a:buFont typeface="Wingdings" pitchFamily="2" charset="2"/>
              <a:buChar char="§"/>
              <a:tabLst>
                <a:tab pos="230188" algn="l"/>
              </a:tabLst>
              <a:defRPr/>
            </a:pPr>
            <a:r>
              <a:rPr lang="en-US" sz="1800" dirty="0">
                <a:latin typeface="+mn-lt"/>
              </a:rPr>
              <a:t>	</a:t>
            </a:r>
            <a:r>
              <a:rPr lang="en-US" sz="1800" dirty="0">
                <a:solidFill>
                  <a:srgbClr val="FF0000"/>
                </a:solidFill>
                <a:latin typeface="+mn-lt"/>
              </a:rPr>
              <a:t>Event arrival time recording</a:t>
            </a:r>
          </a:p>
          <a:p>
            <a:pPr>
              <a:buFont typeface="Wingdings" pitchFamily="2" charset="2"/>
              <a:buChar char="§"/>
              <a:tabLst>
                <a:tab pos="230188" algn="l"/>
              </a:tabLst>
              <a:defRPr/>
            </a:pPr>
            <a:r>
              <a:rPr lang="en-US" sz="1800" dirty="0">
                <a:latin typeface="+mn-lt"/>
              </a:rPr>
              <a:t>	</a:t>
            </a:r>
            <a:r>
              <a:rPr lang="en-US" sz="1800" dirty="0">
                <a:solidFill>
                  <a:srgbClr val="FF0000"/>
                </a:solidFill>
                <a:latin typeface="+mn-lt"/>
              </a:rPr>
              <a:t>Period measurement: </a:t>
            </a:r>
            <a:r>
              <a:rPr lang="en-US" sz="1800" dirty="0">
                <a:latin typeface="+mn-lt"/>
              </a:rPr>
              <a:t>need to capture the main timer values corresponding to two </a:t>
            </a:r>
          </a:p>
          <a:p>
            <a:pPr>
              <a:tabLst>
                <a:tab pos="230188" algn="l"/>
              </a:tabLst>
              <a:defRPr/>
            </a:pPr>
            <a:r>
              <a:rPr lang="en-US" sz="1800" dirty="0">
                <a:latin typeface="+mn-lt"/>
              </a:rPr>
              <a:t>	consecutive rising or falling edges</a:t>
            </a:r>
          </a:p>
        </p:txBody>
      </p:sp>
      <p:sp>
        <p:nvSpPr>
          <p:cNvPr id="8197" name="Rectangle 42"/>
          <p:cNvSpPr>
            <a:spLocks noChangeArrowheads="1"/>
          </p:cNvSpPr>
          <p:nvPr/>
        </p:nvSpPr>
        <p:spPr bwMode="auto">
          <a:xfrm>
            <a:off x="750888" y="4547282"/>
            <a:ext cx="6858159" cy="369974"/>
          </a:xfrm>
          <a:prstGeom prst="rect">
            <a:avLst/>
          </a:prstGeom>
          <a:noFill/>
          <a:ln w="9525">
            <a:noFill/>
            <a:miter lim="800000"/>
            <a:headEnd/>
            <a:tailEnd/>
          </a:ln>
        </p:spPr>
        <p:txBody>
          <a:bodyPr wrap="none" lIns="92075" tIns="46038" rIns="92075" bIns="46038">
            <a:spAutoFit/>
          </a:bodyPr>
          <a:lstStyle/>
          <a:p>
            <a:pPr>
              <a:buFont typeface="Wingdings" pitchFamily="2" charset="2"/>
              <a:buChar char="§"/>
              <a:tabLst>
                <a:tab pos="230188" algn="l"/>
              </a:tabLst>
              <a:defRPr/>
            </a:pPr>
            <a:r>
              <a:rPr lang="en-US" sz="1800" dirty="0">
                <a:latin typeface="+mn-lt"/>
              </a:rPr>
              <a:t>	</a:t>
            </a:r>
            <a:r>
              <a:rPr lang="en-US" sz="1800" dirty="0">
                <a:solidFill>
                  <a:srgbClr val="FF0000"/>
                </a:solidFill>
                <a:latin typeface="+mn-lt"/>
              </a:rPr>
              <a:t>Pulse width measurement: </a:t>
            </a:r>
            <a:r>
              <a:rPr lang="en-US" sz="1800" dirty="0">
                <a:latin typeface="+mn-lt"/>
              </a:rPr>
              <a:t>need to capture the rising and falling edges</a:t>
            </a:r>
          </a:p>
        </p:txBody>
      </p:sp>
      <p:graphicFrame>
        <p:nvGraphicFramePr>
          <p:cNvPr id="8194" name="Object 56"/>
          <p:cNvGraphicFramePr>
            <a:graphicFrameLocks noChangeAspect="1"/>
          </p:cNvGraphicFramePr>
          <p:nvPr>
            <p:extLst>
              <p:ext uri="{D42A27DB-BD31-4B8C-83A1-F6EECF244321}">
                <p14:modId xmlns:p14="http://schemas.microsoft.com/office/powerpoint/2010/main" val="2571574452"/>
              </p:ext>
            </p:extLst>
          </p:nvPr>
        </p:nvGraphicFramePr>
        <p:xfrm>
          <a:off x="2290763" y="1501098"/>
          <a:ext cx="4398962" cy="3028950"/>
        </p:xfrm>
        <a:graphic>
          <a:graphicData uri="http://schemas.openxmlformats.org/presentationml/2006/ole">
            <mc:AlternateContent xmlns:mc="http://schemas.openxmlformats.org/markup-compatibility/2006">
              <mc:Choice xmlns:v="urn:schemas-microsoft-com:vml" Requires="v">
                <p:oleObj spid="_x0000_s8351" name="VISIO" r:id="rId4" imgW="3933000" imgH="2703600" progId="Visio.Drawing.6">
                  <p:embed/>
                </p:oleObj>
              </mc:Choice>
              <mc:Fallback>
                <p:oleObj name="VISIO" r:id="rId4" imgW="3933000" imgH="2703600" progId="Visio.Drawing.6">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763" y="1501098"/>
                        <a:ext cx="4398962"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57"/>
          <p:cNvGraphicFramePr>
            <a:graphicFrameLocks noChangeAspect="1"/>
          </p:cNvGraphicFramePr>
          <p:nvPr/>
        </p:nvGraphicFramePr>
        <p:xfrm>
          <a:off x="2695575" y="4878388"/>
          <a:ext cx="3881438" cy="1549400"/>
        </p:xfrm>
        <a:graphic>
          <a:graphicData uri="http://schemas.openxmlformats.org/presentationml/2006/ole">
            <mc:AlternateContent xmlns:mc="http://schemas.openxmlformats.org/markup-compatibility/2006">
              <mc:Choice xmlns:v="urn:schemas-microsoft-com:vml" Requires="v">
                <p:oleObj spid="_x0000_s8352" name="VISIO" r:id="rId6" imgW="3526560" imgH="1367280" progId="Visio.Drawing.6">
                  <p:embed/>
                </p:oleObj>
              </mc:Choice>
              <mc:Fallback>
                <p:oleObj name="VISIO" r:id="rId6" imgW="3526560" imgH="1367280" progId="Visio.Drawing.6">
                  <p:embed/>
                  <p:pic>
                    <p:nvPicPr>
                      <p:cNvPr id="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5575" y="4878388"/>
                        <a:ext cx="3881438"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539075" y="400962"/>
            <a:ext cx="8488811" cy="923972"/>
          </a:xfrm>
          <a:prstGeom prst="rect">
            <a:avLst/>
          </a:prstGeom>
          <a:noFill/>
          <a:ln w="9525">
            <a:noFill/>
            <a:miter lim="800000"/>
            <a:headEnd/>
            <a:tailEnd/>
          </a:ln>
        </p:spPr>
        <p:txBody>
          <a:bodyPr wrap="square" lIns="92075" tIns="46038" rIns="92075" bIns="46038">
            <a:spAutoFit/>
          </a:bodyPr>
          <a:lstStyle/>
          <a:p>
            <a:pPr>
              <a:buFont typeface="Wingdings" pitchFamily="2" charset="2"/>
              <a:buChar char="§"/>
              <a:tabLst>
                <a:tab pos="230188" algn="l"/>
              </a:tabLst>
              <a:defRPr/>
            </a:pPr>
            <a:r>
              <a:rPr lang="en-US" sz="1800" dirty="0">
                <a:latin typeface="+mn-lt"/>
              </a:rPr>
              <a:t>	</a:t>
            </a:r>
            <a:r>
              <a:rPr lang="en-US" sz="1800" dirty="0">
                <a:solidFill>
                  <a:srgbClr val="FF0000"/>
                </a:solidFill>
                <a:latin typeface="+mn-lt"/>
              </a:rPr>
              <a:t>Interrupt generation: </a:t>
            </a:r>
            <a:r>
              <a:rPr lang="en-US" sz="1800" dirty="0">
                <a:latin typeface="+mn-lt"/>
              </a:rPr>
              <a:t>Each input capture functions can be used as an edge-sensitive</a:t>
            </a:r>
          </a:p>
          <a:p>
            <a:pPr>
              <a:tabLst>
                <a:tab pos="230188" algn="l"/>
              </a:tabLst>
              <a:defRPr/>
            </a:pPr>
            <a:r>
              <a:rPr lang="en-US" sz="1800" dirty="0">
                <a:latin typeface="+mn-lt"/>
              </a:rPr>
              <a:t>	interrupt sources.</a:t>
            </a:r>
          </a:p>
          <a:p>
            <a:pPr>
              <a:buFont typeface="Wingdings" pitchFamily="2" charset="2"/>
              <a:buChar char="§"/>
              <a:tabLst>
                <a:tab pos="230188" algn="l"/>
              </a:tabLst>
              <a:defRPr/>
            </a:pPr>
            <a:r>
              <a:rPr lang="en-US" sz="1800" dirty="0">
                <a:latin typeface="+mn-lt"/>
              </a:rPr>
              <a:t>	</a:t>
            </a:r>
            <a:r>
              <a:rPr lang="en-US" sz="1800" dirty="0">
                <a:solidFill>
                  <a:srgbClr val="FF0000"/>
                </a:solidFill>
                <a:latin typeface="+mn-lt"/>
              </a:rPr>
              <a:t>Event counting: </a:t>
            </a:r>
            <a:r>
              <a:rPr lang="en-US" sz="1800" dirty="0">
                <a:latin typeface="+mn-lt"/>
              </a:rPr>
              <a:t>count the number of signal edges arrived during a period</a:t>
            </a:r>
          </a:p>
        </p:txBody>
      </p:sp>
      <p:sp>
        <p:nvSpPr>
          <p:cNvPr id="9221" name="Rectangle 20"/>
          <p:cNvSpPr>
            <a:spLocks noChangeArrowheads="1"/>
          </p:cNvSpPr>
          <p:nvPr/>
        </p:nvSpPr>
        <p:spPr bwMode="auto">
          <a:xfrm>
            <a:off x="690338" y="3379788"/>
            <a:ext cx="7100021" cy="369974"/>
          </a:xfrm>
          <a:prstGeom prst="rect">
            <a:avLst/>
          </a:prstGeom>
          <a:noFill/>
          <a:ln w="9525">
            <a:noFill/>
            <a:miter lim="800000"/>
            <a:headEnd/>
            <a:tailEnd/>
          </a:ln>
        </p:spPr>
        <p:txBody>
          <a:bodyPr wrap="none" lIns="92075" tIns="46038" rIns="92075" bIns="46038">
            <a:spAutoFit/>
          </a:bodyPr>
          <a:lstStyle/>
          <a:p>
            <a:pPr>
              <a:buFont typeface="Wingdings" pitchFamily="2" charset="2"/>
              <a:buChar char="§"/>
              <a:tabLst>
                <a:tab pos="230188" algn="l"/>
              </a:tabLst>
              <a:defRPr/>
            </a:pPr>
            <a:r>
              <a:rPr lang="en-US" sz="1800" dirty="0">
                <a:latin typeface="+mn-lt"/>
              </a:rPr>
              <a:t>	</a:t>
            </a:r>
            <a:r>
              <a:rPr lang="en-US" sz="1800" dirty="0">
                <a:solidFill>
                  <a:srgbClr val="FF0000"/>
                </a:solidFill>
                <a:latin typeface="+mn-lt"/>
              </a:rPr>
              <a:t>Time reference: </a:t>
            </a:r>
            <a:r>
              <a:rPr lang="en-US" sz="1800" dirty="0">
                <a:latin typeface="+mn-lt"/>
              </a:rPr>
              <a:t>often used in conjunction with an output compare function</a:t>
            </a:r>
          </a:p>
        </p:txBody>
      </p:sp>
      <p:graphicFrame>
        <p:nvGraphicFramePr>
          <p:cNvPr id="9218" name="Object 35"/>
          <p:cNvGraphicFramePr>
            <a:graphicFrameLocks noChangeAspect="1"/>
          </p:cNvGraphicFramePr>
          <p:nvPr>
            <p:extLst>
              <p:ext uri="{D42A27DB-BD31-4B8C-83A1-F6EECF244321}">
                <p14:modId xmlns:p14="http://schemas.microsoft.com/office/powerpoint/2010/main" val="1729464944"/>
              </p:ext>
            </p:extLst>
          </p:nvPr>
        </p:nvGraphicFramePr>
        <p:xfrm>
          <a:off x="1498600" y="1621746"/>
          <a:ext cx="5768975" cy="1597025"/>
        </p:xfrm>
        <a:graphic>
          <a:graphicData uri="http://schemas.openxmlformats.org/presentationml/2006/ole">
            <mc:AlternateContent xmlns:mc="http://schemas.openxmlformats.org/markup-compatibility/2006">
              <mc:Choice xmlns:v="urn:schemas-microsoft-com:vml" Requires="v">
                <p:oleObj spid="_x0000_s9373" name="Visio" r:id="rId4" imgW="4569082" imgH="1252716" progId="Visio.Drawing.11">
                  <p:embed/>
                </p:oleObj>
              </mc:Choice>
              <mc:Fallback>
                <p:oleObj name="Visio" r:id="rId4" imgW="4569082" imgH="1252716" progId="Visio.Drawing.11">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600" y="1621746"/>
                        <a:ext cx="5768975" cy="159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6"/>
          <p:cNvGraphicFramePr>
            <a:graphicFrameLocks noChangeAspect="1"/>
          </p:cNvGraphicFramePr>
          <p:nvPr/>
        </p:nvGraphicFramePr>
        <p:xfrm>
          <a:off x="1568450" y="3868738"/>
          <a:ext cx="6353175" cy="2459037"/>
        </p:xfrm>
        <a:graphic>
          <a:graphicData uri="http://schemas.openxmlformats.org/presentationml/2006/ole">
            <mc:AlternateContent xmlns:mc="http://schemas.openxmlformats.org/markup-compatibility/2006">
              <mc:Choice xmlns:v="urn:schemas-microsoft-com:vml" Requires="v">
                <p:oleObj spid="_x0000_s9374" name="Visio" r:id="rId6" imgW="5236399" imgH="1921401" progId="Visio.Drawing.11">
                  <p:embed/>
                </p:oleObj>
              </mc:Choice>
              <mc:Fallback>
                <p:oleObj name="Visio" r:id="rId6" imgW="5236399" imgH="1921401" progId="Visio.Drawing.11">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450" y="3868738"/>
                        <a:ext cx="6353175" cy="245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542476" y="823682"/>
            <a:ext cx="2849883" cy="400110"/>
          </a:xfrm>
          <a:prstGeom prst="rect">
            <a:avLst/>
          </a:prstGeom>
          <a:noFill/>
          <a:ln w="12700">
            <a:noFill/>
            <a:miter lim="800000"/>
            <a:headEnd type="none" w="sm" len="sm"/>
            <a:tailEnd type="none" w="sm" len="sm"/>
          </a:ln>
        </p:spPr>
        <p:txBody>
          <a:bodyPr wrap="none">
            <a:spAutoFit/>
          </a:bodyPr>
          <a:lstStyle/>
          <a:p>
            <a:pPr>
              <a:defRPr/>
            </a:pPr>
            <a:r>
              <a:rPr lang="en-US" sz="2000" b="1" dirty="0">
                <a:latin typeface="+mj-lt"/>
              </a:rPr>
              <a:t>Duty Cycle Measurement</a:t>
            </a:r>
          </a:p>
        </p:txBody>
      </p:sp>
      <p:sp>
        <p:nvSpPr>
          <p:cNvPr id="10245" name="Text Box 4"/>
          <p:cNvSpPr txBox="1">
            <a:spLocks noChangeArrowheads="1"/>
          </p:cNvSpPr>
          <p:nvPr/>
        </p:nvSpPr>
        <p:spPr bwMode="auto">
          <a:xfrm>
            <a:off x="638632" y="2973612"/>
            <a:ext cx="3505640" cy="400110"/>
          </a:xfrm>
          <a:prstGeom prst="rect">
            <a:avLst/>
          </a:prstGeom>
          <a:noFill/>
          <a:ln w="12700">
            <a:noFill/>
            <a:miter lim="800000"/>
            <a:headEnd type="none" w="sm" len="sm"/>
            <a:tailEnd type="none" w="sm" len="sm"/>
          </a:ln>
        </p:spPr>
        <p:txBody>
          <a:bodyPr wrap="none">
            <a:spAutoFit/>
          </a:bodyPr>
          <a:lstStyle/>
          <a:p>
            <a:pPr>
              <a:defRPr/>
            </a:pPr>
            <a:r>
              <a:rPr lang="en-US" sz="2000" b="1" dirty="0">
                <a:latin typeface="+mj-lt"/>
              </a:rPr>
              <a:t>Phase Difference Measurement</a:t>
            </a:r>
          </a:p>
        </p:txBody>
      </p:sp>
      <p:graphicFrame>
        <p:nvGraphicFramePr>
          <p:cNvPr id="10242" name="Object 6"/>
          <p:cNvGraphicFramePr>
            <a:graphicFrameLocks noChangeAspect="1"/>
          </p:cNvGraphicFramePr>
          <p:nvPr>
            <p:extLst>
              <p:ext uri="{D42A27DB-BD31-4B8C-83A1-F6EECF244321}">
                <p14:modId xmlns:p14="http://schemas.microsoft.com/office/powerpoint/2010/main" val="3047332012"/>
              </p:ext>
            </p:extLst>
          </p:nvPr>
        </p:nvGraphicFramePr>
        <p:xfrm>
          <a:off x="1741488" y="1447115"/>
          <a:ext cx="5280025" cy="1562100"/>
        </p:xfrm>
        <a:graphic>
          <a:graphicData uri="http://schemas.openxmlformats.org/presentationml/2006/ole">
            <mc:AlternateContent xmlns:mc="http://schemas.openxmlformats.org/markup-compatibility/2006">
              <mc:Choice xmlns:v="urn:schemas-microsoft-com:vml" Requires="v">
                <p:oleObj spid="_x0000_s10397" name="Visio" r:id="rId4" imgW="4396464" imgH="1134954" progId="Visio.Drawing.11">
                  <p:embed/>
                </p:oleObj>
              </mc:Choice>
              <mc:Fallback>
                <p:oleObj name="Visio" r:id="rId4" imgW="4396464" imgH="1134954"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488" y="1447115"/>
                        <a:ext cx="5280025"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7"/>
          <p:cNvGraphicFramePr>
            <a:graphicFrameLocks noChangeAspect="1"/>
          </p:cNvGraphicFramePr>
          <p:nvPr>
            <p:extLst>
              <p:ext uri="{D42A27DB-BD31-4B8C-83A1-F6EECF244321}">
                <p14:modId xmlns:p14="http://schemas.microsoft.com/office/powerpoint/2010/main" val="3989638881"/>
              </p:ext>
            </p:extLst>
          </p:nvPr>
        </p:nvGraphicFramePr>
        <p:xfrm>
          <a:off x="1557338" y="3477529"/>
          <a:ext cx="5722937" cy="2867025"/>
        </p:xfrm>
        <a:graphic>
          <a:graphicData uri="http://schemas.openxmlformats.org/presentationml/2006/ole">
            <mc:AlternateContent xmlns:mc="http://schemas.openxmlformats.org/markup-compatibility/2006">
              <mc:Choice xmlns:v="urn:schemas-microsoft-com:vml" Requires="v">
                <p:oleObj spid="_x0000_s10398" name="Visio" r:id="rId6" imgW="4363439" imgH="2464131" progId="Visio.Drawing.11">
                  <p:embed/>
                </p:oleObj>
              </mc:Choice>
              <mc:Fallback>
                <p:oleObj name="Visio" r:id="rId6" imgW="4363439" imgH="2464131" progId="Visio.Drawing.1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7338" y="3477529"/>
                        <a:ext cx="5722937"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62708" y="636588"/>
            <a:ext cx="8241166" cy="3170741"/>
          </a:xfrm>
          <a:prstGeom prst="rect">
            <a:avLst/>
          </a:prstGeom>
          <a:noFill/>
          <a:ln w="9525">
            <a:noFill/>
            <a:miter lim="800000"/>
            <a:headEnd/>
            <a:tailEnd/>
          </a:ln>
          <a:effectLst/>
        </p:spPr>
        <p:txBody>
          <a:bodyPr wrap="square" lIns="92075" tIns="46038" rIns="92075" bIns="46038">
            <a:spAutoFit/>
          </a:bodyPr>
          <a:lstStyle/>
          <a:p>
            <a:pPr indent="4763">
              <a:defRPr/>
            </a:pPr>
            <a:r>
              <a:rPr lang="en-US" sz="1800" b="1" dirty="0" smtClean="0">
                <a:latin typeface="+mj-lt"/>
              </a:rPr>
              <a:t>Example 2: </a:t>
            </a:r>
            <a:r>
              <a:rPr lang="en-US" sz="1800" i="1" dirty="0" smtClean="0">
                <a:solidFill>
                  <a:srgbClr val="FF0000"/>
                </a:solidFill>
                <a:latin typeface="+mj-lt"/>
              </a:rPr>
              <a:t>Period </a:t>
            </a:r>
            <a:r>
              <a:rPr lang="en-US" sz="1800" i="1" dirty="0">
                <a:solidFill>
                  <a:srgbClr val="FF0000"/>
                </a:solidFill>
                <a:latin typeface="+mj-lt"/>
              </a:rPr>
              <a:t>measurement. </a:t>
            </a:r>
            <a:r>
              <a:rPr lang="en-US" sz="1800" dirty="0">
                <a:latin typeface="+mj-lt"/>
              </a:rPr>
              <a:t>Use the </a:t>
            </a:r>
            <a:r>
              <a:rPr lang="en-US" sz="1800" dirty="0" smtClean="0">
                <a:latin typeface="+mj-lt"/>
              </a:rPr>
              <a:t>input capture channel 0, </a:t>
            </a:r>
            <a:r>
              <a:rPr lang="en-US" sz="1800" dirty="0" smtClean="0">
                <a:solidFill>
                  <a:srgbClr val="0070C0"/>
                </a:solidFill>
                <a:latin typeface="+mj-lt"/>
              </a:rPr>
              <a:t>IC0</a:t>
            </a:r>
            <a:r>
              <a:rPr lang="en-US" sz="1800" dirty="0" smtClean="0">
                <a:latin typeface="+mj-lt"/>
              </a:rPr>
              <a:t>, </a:t>
            </a:r>
            <a:r>
              <a:rPr lang="en-US" sz="1800" dirty="0">
                <a:latin typeface="+mj-lt"/>
              </a:rPr>
              <a:t>to measure the period of an unknown signal. The period is known to be shorter than 128 </a:t>
            </a:r>
            <a:r>
              <a:rPr lang="en-US" sz="1800" dirty="0" err="1">
                <a:latin typeface="+mj-lt"/>
              </a:rPr>
              <a:t>ms.</a:t>
            </a:r>
            <a:r>
              <a:rPr lang="en-US" sz="1800" dirty="0">
                <a:latin typeface="+mj-lt"/>
              </a:rPr>
              <a:t> Assume that the E clock frequency is 24 </a:t>
            </a:r>
            <a:r>
              <a:rPr lang="en-US" sz="1800" dirty="0" err="1">
                <a:latin typeface="+mj-lt"/>
              </a:rPr>
              <a:t>MHz.</a:t>
            </a:r>
            <a:r>
              <a:rPr lang="en-US" sz="1800" dirty="0">
                <a:latin typeface="+mj-lt"/>
              </a:rPr>
              <a:t> Use the number of clock cycles as the unit of the period. </a:t>
            </a:r>
          </a:p>
          <a:p>
            <a:pPr marL="457200" indent="-457200">
              <a:tabLst>
                <a:tab pos="457200" algn="l"/>
              </a:tabLst>
              <a:defRPr/>
            </a:pPr>
            <a:r>
              <a:rPr lang="en-US" sz="1800" b="1" dirty="0">
                <a:latin typeface="+mj-lt"/>
              </a:rPr>
              <a:t>Solution</a:t>
            </a:r>
            <a:r>
              <a:rPr lang="en-US" sz="1800" dirty="0">
                <a:latin typeface="+mj-lt"/>
              </a:rPr>
              <a:t>:  </a:t>
            </a:r>
          </a:p>
          <a:p>
            <a:pPr>
              <a:defRPr/>
            </a:pPr>
            <a:r>
              <a:rPr lang="en-US" sz="1800" dirty="0">
                <a:latin typeface="+mj-lt"/>
              </a:rPr>
              <a:t>Since the input-capture register is 16-bit, </a:t>
            </a:r>
            <a:r>
              <a:rPr lang="en-US" sz="1800" b="1" dirty="0">
                <a:solidFill>
                  <a:srgbClr val="FF0000"/>
                </a:solidFill>
                <a:latin typeface="+mj-lt"/>
              </a:rPr>
              <a:t>the longest period of the signal </a:t>
            </a:r>
            <a:r>
              <a:rPr lang="en-US" sz="1800" dirty="0">
                <a:latin typeface="+mj-lt"/>
              </a:rPr>
              <a:t>that can be measured with </a:t>
            </a:r>
            <a:r>
              <a:rPr lang="en-US" sz="1800" b="1" dirty="0">
                <a:solidFill>
                  <a:srgbClr val="FF0000"/>
                </a:solidFill>
                <a:latin typeface="+mj-lt"/>
              </a:rPr>
              <a:t>the </a:t>
            </a:r>
            <a:r>
              <a:rPr lang="en-US" sz="1800" b="1" dirty="0" err="1">
                <a:solidFill>
                  <a:srgbClr val="FF0000"/>
                </a:solidFill>
                <a:latin typeface="+mj-lt"/>
              </a:rPr>
              <a:t>prescaler</a:t>
            </a:r>
            <a:r>
              <a:rPr lang="en-US" sz="1800" b="1" dirty="0">
                <a:solidFill>
                  <a:srgbClr val="FF0000"/>
                </a:solidFill>
                <a:latin typeface="+mj-lt"/>
              </a:rPr>
              <a:t> to TCNT set to </a:t>
            </a:r>
            <a:r>
              <a:rPr lang="en-US" sz="2000" b="1" dirty="0">
                <a:solidFill>
                  <a:srgbClr val="FF0000"/>
                </a:solidFill>
                <a:latin typeface="+mj-lt"/>
              </a:rPr>
              <a:t>1</a:t>
            </a:r>
            <a:r>
              <a:rPr lang="en-US" sz="1800" b="1" dirty="0">
                <a:solidFill>
                  <a:srgbClr val="FF0000"/>
                </a:solidFill>
                <a:latin typeface="+mj-lt"/>
              </a:rPr>
              <a:t> </a:t>
            </a:r>
            <a:r>
              <a:rPr lang="en-US" sz="1800" dirty="0">
                <a:latin typeface="+mj-lt"/>
              </a:rPr>
              <a:t>is: </a:t>
            </a:r>
          </a:p>
          <a:p>
            <a:pPr marL="457200" indent="-457200">
              <a:tabLst>
                <a:tab pos="457200" algn="l"/>
              </a:tabLst>
              <a:defRPr/>
            </a:pPr>
            <a:endParaRPr lang="en-US" sz="1800" dirty="0">
              <a:latin typeface="+mj-lt"/>
            </a:endParaRPr>
          </a:p>
          <a:p>
            <a:pPr marL="457200" indent="-457200">
              <a:tabLst>
                <a:tab pos="457200" algn="l"/>
              </a:tabLst>
              <a:defRPr/>
            </a:pPr>
            <a:r>
              <a:rPr lang="en-US" sz="1800" dirty="0">
                <a:latin typeface="+mj-lt"/>
              </a:rPr>
              <a:t>       </a:t>
            </a:r>
            <a:r>
              <a:rPr lang="en-US" sz="1800" b="1" dirty="0">
                <a:solidFill>
                  <a:srgbClr val="FF0000"/>
                </a:solidFill>
                <a:latin typeface="+mj-lt"/>
              </a:rPr>
              <a:t>2</a:t>
            </a:r>
            <a:r>
              <a:rPr lang="en-US" sz="1800" b="1" baseline="30000" dirty="0">
                <a:solidFill>
                  <a:srgbClr val="FF0000"/>
                </a:solidFill>
                <a:latin typeface="+mj-lt"/>
              </a:rPr>
              <a:t>16</a:t>
            </a:r>
            <a:r>
              <a:rPr lang="en-US" sz="1800" b="1" dirty="0">
                <a:solidFill>
                  <a:srgbClr val="FF0000"/>
                </a:solidFill>
                <a:latin typeface="+mj-lt"/>
              </a:rPr>
              <a:t> ÷ 24 MHz = 2.73 </a:t>
            </a:r>
            <a:r>
              <a:rPr lang="en-US" sz="1800" b="1" dirty="0" err="1">
                <a:solidFill>
                  <a:srgbClr val="FF0000"/>
                </a:solidFill>
                <a:latin typeface="+mj-lt"/>
              </a:rPr>
              <a:t>ms.</a:t>
            </a:r>
            <a:endParaRPr lang="en-US" sz="1800" b="1" dirty="0">
              <a:solidFill>
                <a:srgbClr val="FF0000"/>
              </a:solidFill>
              <a:latin typeface="+mj-lt"/>
            </a:endParaRPr>
          </a:p>
          <a:p>
            <a:pPr marL="457200" indent="-457200">
              <a:tabLst>
                <a:tab pos="457200" algn="l"/>
              </a:tabLst>
              <a:defRPr/>
            </a:pPr>
            <a:endParaRPr lang="en-US" sz="1800" dirty="0">
              <a:latin typeface="+mj-lt"/>
            </a:endParaRPr>
          </a:p>
          <a:p>
            <a:pPr marL="457200" indent="-457200">
              <a:tabLst>
                <a:tab pos="457200" algn="l"/>
              </a:tabLst>
              <a:defRPr/>
            </a:pPr>
            <a:r>
              <a:rPr lang="en-US" sz="1800" dirty="0">
                <a:latin typeface="+mj-lt"/>
              </a:rPr>
              <a:t>To measure a period that is equal to 128 ms, we have two options: </a:t>
            </a:r>
          </a:p>
        </p:txBody>
      </p:sp>
      <p:sp>
        <p:nvSpPr>
          <p:cNvPr id="55299" name="Text Box 39"/>
          <p:cNvSpPr txBox="1">
            <a:spLocks noChangeArrowheads="1"/>
          </p:cNvSpPr>
          <p:nvPr/>
        </p:nvSpPr>
        <p:spPr bwMode="auto">
          <a:xfrm>
            <a:off x="566968" y="3673694"/>
            <a:ext cx="8651984" cy="2308324"/>
          </a:xfrm>
          <a:prstGeom prst="rect">
            <a:avLst/>
          </a:prstGeom>
          <a:noFill/>
          <a:ln w="12700">
            <a:noFill/>
            <a:miter lim="800000"/>
            <a:headEnd type="none" w="sm" len="sm"/>
            <a:tailEnd type="none" w="sm" len="sm"/>
          </a:ln>
        </p:spPr>
        <p:txBody>
          <a:bodyPr wrap="none">
            <a:spAutoFit/>
          </a:bodyPr>
          <a:lstStyle/>
          <a:p>
            <a:pPr>
              <a:buFont typeface="Wingdings" pitchFamily="2" charset="2"/>
              <a:buChar char="§"/>
              <a:tabLst>
                <a:tab pos="228600" algn="l"/>
              </a:tabLst>
              <a:defRPr/>
            </a:pPr>
            <a:r>
              <a:rPr lang="en-US" sz="1800" dirty="0">
                <a:latin typeface="+mn-lt"/>
              </a:rPr>
              <a:t>	Set the </a:t>
            </a:r>
            <a:r>
              <a:rPr lang="en-US" sz="1800" dirty="0" err="1">
                <a:latin typeface="+mn-lt"/>
              </a:rPr>
              <a:t>prescale</a:t>
            </a:r>
            <a:r>
              <a:rPr lang="en-US" sz="1800" dirty="0">
                <a:latin typeface="+mn-lt"/>
              </a:rPr>
              <a:t> factor to 1 and keep track of the number of times that the timer counter </a:t>
            </a:r>
          </a:p>
          <a:p>
            <a:pPr>
              <a:tabLst>
                <a:tab pos="228600" algn="l"/>
              </a:tabLst>
              <a:defRPr/>
            </a:pPr>
            <a:r>
              <a:rPr lang="en-US" sz="1800" dirty="0">
                <a:latin typeface="+mn-lt"/>
              </a:rPr>
              <a:t>	overflows.</a:t>
            </a:r>
          </a:p>
          <a:p>
            <a:pPr>
              <a:buFont typeface="Wingdings" pitchFamily="2" charset="2"/>
              <a:buChar char="§"/>
              <a:tabLst>
                <a:tab pos="228600" algn="l"/>
              </a:tabLst>
              <a:defRPr/>
            </a:pPr>
            <a:r>
              <a:rPr lang="en-US" sz="1800" dirty="0">
                <a:latin typeface="+mn-lt"/>
              </a:rPr>
              <a:t>	Set the </a:t>
            </a:r>
            <a:r>
              <a:rPr lang="en-US" sz="1800" dirty="0" err="1">
                <a:latin typeface="+mn-lt"/>
              </a:rPr>
              <a:t>prescale</a:t>
            </a:r>
            <a:r>
              <a:rPr lang="en-US" sz="1800" dirty="0">
                <a:latin typeface="+mn-lt"/>
              </a:rPr>
              <a:t> factor to 64 and do not keep track of the number of times that the timer </a:t>
            </a:r>
          </a:p>
          <a:p>
            <a:pPr>
              <a:tabLst>
                <a:tab pos="228600" algn="l"/>
              </a:tabLst>
              <a:defRPr/>
            </a:pPr>
            <a:r>
              <a:rPr lang="en-US" sz="1800" dirty="0">
                <a:latin typeface="+mn-lt"/>
              </a:rPr>
              <a:t>	counter overflows. </a:t>
            </a:r>
          </a:p>
          <a:p>
            <a:pPr>
              <a:tabLst>
                <a:tab pos="228600" algn="l"/>
              </a:tabLst>
              <a:defRPr/>
            </a:pPr>
            <a:endParaRPr lang="en-US" sz="1800" dirty="0">
              <a:latin typeface="+mn-lt"/>
            </a:endParaRPr>
          </a:p>
          <a:p>
            <a:pPr>
              <a:tabLst>
                <a:tab pos="228600" algn="l"/>
              </a:tabLst>
              <a:defRPr/>
            </a:pPr>
            <a:r>
              <a:rPr lang="en-US" sz="1800" dirty="0">
                <a:latin typeface="+mn-lt"/>
              </a:rPr>
              <a:t>We will set the </a:t>
            </a:r>
            <a:r>
              <a:rPr lang="en-US" sz="1800" dirty="0" err="1">
                <a:latin typeface="+mn-lt"/>
              </a:rPr>
              <a:t>prescale</a:t>
            </a:r>
            <a:r>
              <a:rPr lang="en-US" sz="1800" dirty="0">
                <a:latin typeface="+mn-lt"/>
              </a:rPr>
              <a:t> factor to TCNT to 64. The logic flow for measuring the signal </a:t>
            </a:r>
          </a:p>
          <a:p>
            <a:pPr>
              <a:tabLst>
                <a:tab pos="228600" algn="l"/>
              </a:tabLst>
              <a:defRPr/>
            </a:pPr>
            <a:r>
              <a:rPr lang="en-US" sz="1800" dirty="0">
                <a:latin typeface="+mn-lt"/>
              </a:rPr>
              <a:t>period is shown in Figure 8.16. </a:t>
            </a:r>
          </a:p>
          <a:p>
            <a:pPr>
              <a:tabLst>
                <a:tab pos="228600" algn="l"/>
              </a:tabLst>
              <a:defRPr/>
            </a:pPr>
            <a:endParaRPr lang="en-US" sz="1800" dirty="0">
              <a:latin typeface="+mn-lt"/>
            </a:endParaRP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grpSp>
        <p:nvGrpSpPr>
          <p:cNvPr id="4" name="Group 3"/>
          <p:cNvGrpSpPr/>
          <p:nvPr/>
        </p:nvGrpSpPr>
        <p:grpSpPr>
          <a:xfrm>
            <a:off x="4645208" y="514350"/>
            <a:ext cx="4198937" cy="5819775"/>
            <a:chOff x="2395538" y="514350"/>
            <a:chExt cx="4198937" cy="5819775"/>
          </a:xfrm>
        </p:grpSpPr>
        <p:graphicFrame>
          <p:nvGraphicFramePr>
            <p:cNvPr id="11266" name="Object 3"/>
            <p:cNvGraphicFramePr>
              <a:graphicFrameLocks noChangeAspect="1"/>
            </p:cNvGraphicFramePr>
            <p:nvPr>
              <p:extLst>
                <p:ext uri="{D42A27DB-BD31-4B8C-83A1-F6EECF244321}">
                  <p14:modId xmlns:p14="http://schemas.microsoft.com/office/powerpoint/2010/main" val="3488972502"/>
                </p:ext>
              </p:extLst>
            </p:nvPr>
          </p:nvGraphicFramePr>
          <p:xfrm>
            <a:off x="2395538" y="514350"/>
            <a:ext cx="4198937" cy="5819775"/>
          </p:xfrm>
          <a:graphic>
            <a:graphicData uri="http://schemas.openxmlformats.org/presentationml/2006/ole">
              <mc:AlternateContent xmlns:mc="http://schemas.openxmlformats.org/markup-compatibility/2006">
                <mc:Choice xmlns:v="urn:schemas-microsoft-com:vml" Requires="v">
                  <p:oleObj spid="_x0000_s11345" name="Visio" r:id="rId4" imgW="3018590" imgH="3996404" progId="Visio.Drawing.11">
                    <p:embed/>
                  </p:oleObj>
                </mc:Choice>
                <mc:Fallback>
                  <p:oleObj name="Visio" r:id="rId4" imgW="3018590" imgH="3996404"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538" y="514350"/>
                          <a:ext cx="4198937" cy="581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5878285" y="1204689"/>
              <a:ext cx="449944" cy="338554"/>
            </a:xfrm>
            <a:prstGeom prst="rect">
              <a:avLst/>
            </a:prstGeom>
            <a:solidFill>
              <a:schemeClr val="bg1"/>
            </a:solidFill>
          </p:spPr>
          <p:txBody>
            <a:bodyPr wrap="square" rtlCol="0">
              <a:spAutoFit/>
            </a:bodyPr>
            <a:lstStyle/>
            <a:p>
              <a:r>
                <a:rPr lang="en-US" dirty="0" smtClean="0">
                  <a:solidFill>
                    <a:srgbClr val="FF0000"/>
                  </a:solidFill>
                  <a:latin typeface="+mj-lt"/>
                </a:rPr>
                <a:t>64</a:t>
              </a:r>
              <a:endParaRPr lang="en-US" dirty="0">
                <a:solidFill>
                  <a:srgbClr val="FF0000"/>
                </a:solidFill>
                <a:latin typeface="+mj-lt"/>
              </a:endParaRPr>
            </a:p>
          </p:txBody>
        </p:sp>
      </p:grpSp>
      <p:pic>
        <p:nvPicPr>
          <p:cNvPr id="11303"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0027"/>
            <a:ext cx="4325997" cy="220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62708" y="3090446"/>
            <a:ext cx="2269980" cy="338554"/>
          </a:xfrm>
          <a:prstGeom prst="rect">
            <a:avLst/>
          </a:prstGeom>
        </p:spPr>
        <p:txBody>
          <a:bodyPr wrap="none">
            <a:spAutoFit/>
          </a:bodyPr>
          <a:lstStyle/>
          <a:p>
            <a:r>
              <a:rPr lang="en-US" b="1" dirty="0" smtClean="0">
                <a:solidFill>
                  <a:srgbClr val="0070C0"/>
                </a:solidFill>
                <a:latin typeface="+mj-lt"/>
              </a:rPr>
              <a:t>C0F -&gt; TFLG1 register </a:t>
            </a:r>
            <a:r>
              <a:rPr lang="en-US" b="1" dirty="0" smtClean="0">
                <a:solidFill>
                  <a:srgbClr val="0070C0"/>
                </a:solidFill>
                <a:latin typeface="+mj-lt"/>
                <a:sym typeface="Wingdings" pitchFamily="2" charset="2"/>
              </a:rPr>
              <a:t></a:t>
            </a:r>
            <a:endParaRPr lang="en-US" dirty="0">
              <a:solidFill>
                <a:srgbClr val="0070C0"/>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	</a:t>
            </a:r>
            <a:br>
              <a:rPr lang="en-US" dirty="0" smtClean="0"/>
            </a:br>
            <a:r>
              <a:rPr lang="en-US" sz="4900" dirty="0" smtClean="0"/>
              <a:t>Content</a:t>
            </a:r>
            <a:r>
              <a:rPr lang="en-US" dirty="0" smtClean="0"/>
              <a:t/>
            </a:r>
            <a:br>
              <a:rPr lang="en-US"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a:bodyPr>
          <a:lstStyle/>
          <a:p>
            <a:r>
              <a:rPr lang="en-US" sz="2400" dirty="0" smtClean="0"/>
              <a:t>The HCS12 Timer System</a:t>
            </a:r>
          </a:p>
          <a:p>
            <a:r>
              <a:rPr lang="en-US" sz="2400" dirty="0" smtClean="0"/>
              <a:t>Timer Counter Register</a:t>
            </a:r>
          </a:p>
          <a:p>
            <a:r>
              <a:rPr lang="en-US" sz="2400" dirty="0" smtClean="0"/>
              <a:t>Input-Capture Function</a:t>
            </a:r>
          </a:p>
          <a:p>
            <a:r>
              <a:rPr lang="en-US" sz="2400" dirty="0" smtClean="0"/>
              <a:t>Output-Compare Function</a:t>
            </a:r>
          </a:p>
          <a:p>
            <a:r>
              <a:rPr lang="en-US" sz="2400" dirty="0" smtClean="0"/>
              <a:t>Modulus Down Counter</a:t>
            </a:r>
          </a:p>
          <a:p>
            <a:r>
              <a:rPr lang="en-US" sz="2400" dirty="0" smtClean="0"/>
              <a:t>PWM</a:t>
            </a:r>
          </a:p>
          <a:p>
            <a:r>
              <a:rPr lang="en-US" sz="2400" dirty="0" smtClean="0"/>
              <a:t>DC Motor Control</a:t>
            </a:r>
          </a:p>
          <a:p>
            <a:endParaRPr lang="en-US" sz="2400" dirty="0" smtClean="0"/>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spTree>
    <p:extLst>
      <p:ext uri="{BB962C8B-B14F-4D97-AF65-F5344CB8AC3E}">
        <p14:creationId xmlns:p14="http://schemas.microsoft.com/office/powerpoint/2010/main" val="2432789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944563" y="555625"/>
            <a:ext cx="7242175" cy="369332"/>
          </a:xfrm>
          <a:prstGeom prst="rect">
            <a:avLst/>
          </a:prstGeom>
          <a:noFill/>
          <a:ln w="12700">
            <a:noFill/>
            <a:miter lim="800000"/>
            <a:headEnd type="none" w="sm" len="sm"/>
            <a:tailEnd type="none" w="sm" len="sm"/>
          </a:ln>
        </p:spPr>
        <p:txBody>
          <a:bodyPr>
            <a:spAutoFit/>
          </a:bodyPr>
          <a:lstStyle/>
          <a:p>
            <a:pPr>
              <a:tabLst>
                <a:tab pos="914400" algn="l"/>
                <a:tab pos="1717675" algn="l"/>
                <a:tab pos="3086100" algn="l"/>
              </a:tabLst>
              <a:defRPr/>
            </a:pPr>
            <a:r>
              <a:rPr lang="en-US" sz="1800" b="1" dirty="0">
                <a:latin typeface="+mj-lt"/>
              </a:rPr>
              <a:t>Assembly Program for Period Measurement</a:t>
            </a:r>
          </a:p>
        </p:txBody>
      </p:sp>
      <p:sp>
        <p:nvSpPr>
          <p:cNvPr id="56323" name="Text Box 3"/>
          <p:cNvSpPr txBox="1">
            <a:spLocks noChangeArrowheads="1"/>
          </p:cNvSpPr>
          <p:nvPr/>
        </p:nvSpPr>
        <p:spPr bwMode="auto">
          <a:xfrm>
            <a:off x="593725" y="1455503"/>
            <a:ext cx="7664450" cy="4770438"/>
          </a:xfrm>
          <a:prstGeom prst="rect">
            <a:avLst/>
          </a:prstGeom>
          <a:noFill/>
          <a:ln w="12700">
            <a:noFill/>
            <a:miter lim="800000"/>
            <a:headEnd type="none" w="sm" len="sm"/>
            <a:tailEnd type="none" w="sm" len="sm"/>
          </a:ln>
        </p:spPr>
        <p:txBody>
          <a:bodyPr wrap="none">
            <a:spAutoFit/>
          </a:bodyPr>
          <a:lstStyle/>
          <a:p>
            <a:pPr>
              <a:tabLst>
                <a:tab pos="914400" algn="l"/>
                <a:tab pos="1600200" algn="l"/>
                <a:tab pos="2971800" algn="l"/>
              </a:tabLst>
              <a:defRPr/>
            </a:pPr>
            <a:r>
              <a:rPr lang="en-US" dirty="0">
                <a:latin typeface="+mj-lt"/>
              </a:rPr>
              <a:t>#include  "c:\miniide\hcs12.inc"</a:t>
            </a:r>
          </a:p>
          <a:p>
            <a:pPr>
              <a:tabLst>
                <a:tab pos="914400" algn="l"/>
                <a:tab pos="1600200" algn="l"/>
                <a:tab pos="2971800" algn="l"/>
              </a:tabLst>
              <a:defRPr/>
            </a:pPr>
            <a:r>
              <a:rPr lang="en-US" dirty="0">
                <a:latin typeface="+mj-lt"/>
              </a:rPr>
              <a:t>	org	$1000	</a:t>
            </a:r>
          </a:p>
          <a:p>
            <a:pPr>
              <a:tabLst>
                <a:tab pos="914400" algn="l"/>
                <a:tab pos="1600200" algn="l"/>
                <a:tab pos="2971800" algn="l"/>
              </a:tabLst>
              <a:defRPr/>
            </a:pPr>
            <a:r>
              <a:rPr lang="en-US" dirty="0">
                <a:latin typeface="+mj-lt"/>
              </a:rPr>
              <a:t>edge1	</a:t>
            </a:r>
            <a:r>
              <a:rPr lang="en-US" dirty="0" err="1">
                <a:latin typeface="+mj-lt"/>
              </a:rPr>
              <a:t>ds.b</a:t>
            </a:r>
            <a:r>
              <a:rPr lang="en-US" dirty="0">
                <a:latin typeface="+mj-lt"/>
              </a:rPr>
              <a:t>	2	; memory to hold the first edge</a:t>
            </a:r>
          </a:p>
          <a:p>
            <a:pPr>
              <a:tabLst>
                <a:tab pos="914400" algn="l"/>
                <a:tab pos="1600200" algn="l"/>
                <a:tab pos="2971800" algn="l"/>
              </a:tabLst>
              <a:defRPr/>
            </a:pPr>
            <a:r>
              <a:rPr lang="en-US" dirty="0">
                <a:latin typeface="+mj-lt"/>
              </a:rPr>
              <a:t>period	</a:t>
            </a:r>
            <a:r>
              <a:rPr lang="en-US" dirty="0" err="1">
                <a:latin typeface="+mj-lt"/>
              </a:rPr>
              <a:t>ds.b</a:t>
            </a:r>
            <a:r>
              <a:rPr lang="en-US" dirty="0">
                <a:latin typeface="+mj-lt"/>
              </a:rPr>
              <a:t>	2	; memory to store the period</a:t>
            </a:r>
          </a:p>
          <a:p>
            <a:pPr>
              <a:tabLst>
                <a:tab pos="914400" algn="l"/>
                <a:tab pos="1600200" algn="l"/>
                <a:tab pos="2971800" algn="l"/>
              </a:tabLst>
              <a:defRPr/>
            </a:pPr>
            <a:r>
              <a:rPr lang="en-US" dirty="0">
                <a:latin typeface="+mj-lt"/>
              </a:rPr>
              <a:t>	org	$1500</a:t>
            </a:r>
          </a:p>
          <a:p>
            <a:pPr>
              <a:tabLst>
                <a:tab pos="914400" algn="l"/>
                <a:tab pos="1600200" algn="l"/>
                <a:tab pos="2971800" algn="l"/>
              </a:tabLst>
              <a:defRPr/>
            </a:pPr>
            <a:r>
              <a:rPr lang="en-US" dirty="0">
                <a:latin typeface="+mj-lt"/>
              </a:rPr>
              <a:t>	</a:t>
            </a:r>
            <a:r>
              <a:rPr lang="en-US" dirty="0" err="1">
                <a:solidFill>
                  <a:srgbClr val="0070C0"/>
                </a:solidFill>
                <a:latin typeface="+mj-lt"/>
              </a:rPr>
              <a:t>movb</a:t>
            </a:r>
            <a:r>
              <a:rPr lang="en-US" dirty="0">
                <a:solidFill>
                  <a:srgbClr val="0070C0"/>
                </a:solidFill>
                <a:latin typeface="+mj-lt"/>
              </a:rPr>
              <a:t>	#$90,TSCR1	; enable timer counter and enable fast timer flags clear</a:t>
            </a:r>
          </a:p>
          <a:p>
            <a:pPr>
              <a:tabLst>
                <a:tab pos="914400" algn="l"/>
                <a:tab pos="1600200" algn="l"/>
                <a:tab pos="2971800" algn="l"/>
              </a:tabLst>
              <a:defRPr/>
            </a:pPr>
            <a:r>
              <a:rPr lang="en-US" dirty="0">
                <a:latin typeface="+mj-lt"/>
              </a:rPr>
              <a:t>	</a:t>
            </a:r>
            <a:r>
              <a:rPr lang="en-US" dirty="0" err="1">
                <a:solidFill>
                  <a:srgbClr val="0070C0"/>
                </a:solidFill>
                <a:latin typeface="+mj-lt"/>
              </a:rPr>
              <a:t>bclr</a:t>
            </a:r>
            <a:r>
              <a:rPr lang="en-US" dirty="0">
                <a:solidFill>
                  <a:srgbClr val="0070C0"/>
                </a:solidFill>
                <a:latin typeface="+mj-lt"/>
              </a:rPr>
              <a:t>	TIOS,IOS0	; enable input-capture 0</a:t>
            </a:r>
          </a:p>
          <a:p>
            <a:pPr>
              <a:tabLst>
                <a:tab pos="914400" algn="l"/>
                <a:tab pos="1600200" algn="l"/>
                <a:tab pos="2971800" algn="l"/>
              </a:tabLst>
              <a:defRPr/>
            </a:pPr>
            <a:r>
              <a:rPr lang="en-US" dirty="0">
                <a:latin typeface="+mj-lt"/>
              </a:rPr>
              <a:t>	</a:t>
            </a:r>
            <a:r>
              <a:rPr lang="en-US" dirty="0" err="1">
                <a:solidFill>
                  <a:srgbClr val="FF0000"/>
                </a:solidFill>
                <a:latin typeface="+mj-lt"/>
              </a:rPr>
              <a:t>movb</a:t>
            </a:r>
            <a:r>
              <a:rPr lang="en-US" dirty="0">
                <a:solidFill>
                  <a:srgbClr val="FF0000"/>
                </a:solidFill>
                <a:latin typeface="+mj-lt"/>
              </a:rPr>
              <a:t>	#$06,TSCR2	; disable TCNT overflow interrupt, set </a:t>
            </a:r>
            <a:r>
              <a:rPr lang="en-US" dirty="0" err="1">
                <a:solidFill>
                  <a:srgbClr val="FF0000"/>
                </a:solidFill>
                <a:latin typeface="+mj-lt"/>
              </a:rPr>
              <a:t>prescaler</a:t>
            </a:r>
            <a:r>
              <a:rPr lang="en-US" dirty="0">
                <a:solidFill>
                  <a:srgbClr val="FF0000"/>
                </a:solidFill>
                <a:latin typeface="+mj-lt"/>
              </a:rPr>
              <a:t> to 64</a:t>
            </a:r>
          </a:p>
          <a:p>
            <a:pPr>
              <a:tabLst>
                <a:tab pos="914400" algn="l"/>
                <a:tab pos="1600200" algn="l"/>
                <a:tab pos="2971800" algn="l"/>
              </a:tabLst>
              <a:defRPr/>
            </a:pPr>
            <a:r>
              <a:rPr lang="en-US" dirty="0">
                <a:latin typeface="+mj-lt"/>
              </a:rPr>
              <a:t>	</a:t>
            </a:r>
            <a:r>
              <a:rPr lang="en-US" dirty="0" err="1">
                <a:solidFill>
                  <a:srgbClr val="FF0000"/>
                </a:solidFill>
                <a:latin typeface="+mj-lt"/>
              </a:rPr>
              <a:t>movb</a:t>
            </a:r>
            <a:r>
              <a:rPr lang="en-US" dirty="0">
                <a:solidFill>
                  <a:srgbClr val="FF0000"/>
                </a:solidFill>
                <a:latin typeface="+mj-lt"/>
              </a:rPr>
              <a:t>	#$01,TCTL4	; capture the rising edge of PT0 signal</a:t>
            </a:r>
          </a:p>
          <a:p>
            <a:pPr>
              <a:tabLst>
                <a:tab pos="914400" algn="l"/>
                <a:tab pos="1600200" algn="l"/>
                <a:tab pos="2971800" algn="l"/>
              </a:tabLst>
              <a:defRPr/>
            </a:pPr>
            <a:r>
              <a:rPr lang="en-US" dirty="0">
                <a:latin typeface="+mj-lt"/>
              </a:rPr>
              <a:t>	</a:t>
            </a:r>
            <a:r>
              <a:rPr lang="en-US" dirty="0" err="1">
                <a:latin typeface="+mj-lt"/>
              </a:rPr>
              <a:t>movb</a:t>
            </a:r>
            <a:r>
              <a:rPr lang="en-US" dirty="0">
                <a:latin typeface="+mj-lt"/>
              </a:rPr>
              <a:t>	#C0F,TFLG1	; clear the C0F flag</a:t>
            </a:r>
          </a:p>
          <a:p>
            <a:pPr>
              <a:tabLst>
                <a:tab pos="914400" algn="l"/>
                <a:tab pos="1600200" algn="l"/>
                <a:tab pos="2971800" algn="l"/>
              </a:tabLst>
              <a:defRPr/>
            </a:pPr>
            <a:r>
              <a:rPr lang="en-US" dirty="0">
                <a:latin typeface="+mj-lt"/>
              </a:rPr>
              <a:t>	</a:t>
            </a:r>
            <a:r>
              <a:rPr lang="en-US" dirty="0" err="1">
                <a:latin typeface="+mj-lt"/>
              </a:rPr>
              <a:t>brclr</a:t>
            </a:r>
            <a:r>
              <a:rPr lang="en-US" dirty="0">
                <a:latin typeface="+mj-lt"/>
              </a:rPr>
              <a:t>	TFLG1,C0F,*	; wait for the arrival of the first rising edge</a:t>
            </a:r>
          </a:p>
          <a:p>
            <a:pPr>
              <a:tabLst>
                <a:tab pos="914400" algn="l"/>
                <a:tab pos="1600200" algn="l"/>
                <a:tab pos="2971800" algn="l"/>
              </a:tabLst>
              <a:defRPr/>
            </a:pPr>
            <a:r>
              <a:rPr lang="en-US" dirty="0">
                <a:latin typeface="+mj-lt"/>
              </a:rPr>
              <a:t>	</a:t>
            </a:r>
            <a:r>
              <a:rPr lang="en-US" dirty="0" err="1">
                <a:latin typeface="+mj-lt"/>
              </a:rPr>
              <a:t>ldd</a:t>
            </a:r>
            <a:r>
              <a:rPr lang="en-US" dirty="0">
                <a:latin typeface="+mj-lt"/>
              </a:rPr>
              <a:t>	TC0	; save the  first edge and clear the C0F flag</a:t>
            </a:r>
          </a:p>
          <a:p>
            <a:pPr>
              <a:tabLst>
                <a:tab pos="914400" algn="l"/>
                <a:tab pos="1600200" algn="l"/>
                <a:tab pos="2971800" algn="l"/>
              </a:tabLst>
              <a:defRPr/>
            </a:pPr>
            <a:r>
              <a:rPr lang="en-US" dirty="0">
                <a:latin typeface="+mj-lt"/>
              </a:rPr>
              <a:t>	std	edge1</a:t>
            </a:r>
          </a:p>
          <a:p>
            <a:pPr>
              <a:tabLst>
                <a:tab pos="914400" algn="l"/>
                <a:tab pos="1600200" algn="l"/>
                <a:tab pos="2971800" algn="l"/>
              </a:tabLst>
              <a:defRPr/>
            </a:pPr>
            <a:r>
              <a:rPr lang="en-US" dirty="0">
                <a:latin typeface="+mj-lt"/>
              </a:rPr>
              <a:t>	</a:t>
            </a:r>
            <a:r>
              <a:rPr lang="en-US" dirty="0" err="1">
                <a:latin typeface="+mj-lt"/>
              </a:rPr>
              <a:t>brclr</a:t>
            </a:r>
            <a:r>
              <a:rPr lang="en-US" dirty="0">
                <a:latin typeface="+mj-lt"/>
              </a:rPr>
              <a:t>	TFLG1,C0F,*	; wait for the arrival of the second edge</a:t>
            </a:r>
          </a:p>
          <a:p>
            <a:pPr>
              <a:tabLst>
                <a:tab pos="914400" algn="l"/>
                <a:tab pos="1600200" algn="l"/>
                <a:tab pos="2971800" algn="l"/>
              </a:tabLst>
              <a:defRPr/>
            </a:pPr>
            <a:r>
              <a:rPr lang="en-US" dirty="0">
                <a:latin typeface="+mj-lt"/>
              </a:rPr>
              <a:t>	</a:t>
            </a:r>
            <a:r>
              <a:rPr lang="en-US" dirty="0" err="1">
                <a:latin typeface="+mj-lt"/>
              </a:rPr>
              <a:t>ldd</a:t>
            </a:r>
            <a:r>
              <a:rPr lang="en-US" dirty="0">
                <a:latin typeface="+mj-lt"/>
              </a:rPr>
              <a:t>	TC0</a:t>
            </a:r>
          </a:p>
          <a:p>
            <a:pPr>
              <a:tabLst>
                <a:tab pos="914400" algn="l"/>
                <a:tab pos="1600200" algn="l"/>
                <a:tab pos="2971800" algn="l"/>
              </a:tabLst>
              <a:defRPr/>
            </a:pPr>
            <a:r>
              <a:rPr lang="en-US" dirty="0">
                <a:latin typeface="+mj-lt"/>
              </a:rPr>
              <a:t>	</a:t>
            </a:r>
            <a:r>
              <a:rPr lang="en-US" dirty="0" err="1">
                <a:latin typeface="+mj-lt"/>
              </a:rPr>
              <a:t>subd</a:t>
            </a:r>
            <a:r>
              <a:rPr lang="en-US" dirty="0">
                <a:latin typeface="+mj-lt"/>
              </a:rPr>
              <a:t>	edge1	; compute the period</a:t>
            </a:r>
          </a:p>
          <a:p>
            <a:pPr>
              <a:tabLst>
                <a:tab pos="914400" algn="l"/>
                <a:tab pos="1600200" algn="l"/>
                <a:tab pos="2971800" algn="l"/>
              </a:tabLst>
              <a:defRPr/>
            </a:pPr>
            <a:r>
              <a:rPr lang="en-US" dirty="0">
                <a:latin typeface="+mj-lt"/>
              </a:rPr>
              <a:t>	std	period</a:t>
            </a:r>
          </a:p>
          <a:p>
            <a:pPr>
              <a:tabLst>
                <a:tab pos="914400" algn="l"/>
                <a:tab pos="1600200" algn="l"/>
                <a:tab pos="2971800" algn="l"/>
              </a:tabLst>
              <a:defRPr/>
            </a:pPr>
            <a:r>
              <a:rPr lang="en-US" dirty="0">
                <a:latin typeface="+mj-lt"/>
              </a:rPr>
              <a:t>	</a:t>
            </a:r>
            <a:r>
              <a:rPr lang="en-US" dirty="0" err="1">
                <a:latin typeface="+mj-lt"/>
              </a:rPr>
              <a:t>swi</a:t>
            </a:r>
            <a:endParaRPr lang="en-US" dirty="0">
              <a:latin typeface="+mj-lt"/>
            </a:endParaRPr>
          </a:p>
          <a:p>
            <a:pPr>
              <a:tabLst>
                <a:tab pos="914400" algn="l"/>
                <a:tab pos="1600200" algn="l"/>
                <a:tab pos="2971800" algn="l"/>
              </a:tabLst>
              <a:defRPr/>
            </a:pPr>
            <a:r>
              <a:rPr lang="en-US" dirty="0">
                <a:latin typeface="+mj-lt"/>
              </a:rPr>
              <a:t>	end</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717550" y="913037"/>
            <a:ext cx="8027262" cy="4801314"/>
          </a:xfrm>
          <a:prstGeom prst="rect">
            <a:avLst/>
          </a:prstGeom>
          <a:noFill/>
          <a:ln w="12700">
            <a:noFill/>
            <a:miter lim="800000"/>
            <a:headEnd type="none" w="sm" len="sm"/>
            <a:tailEnd type="none" w="sm" len="sm"/>
          </a:ln>
        </p:spPr>
        <p:txBody>
          <a:bodyPr wrap="none">
            <a:spAutoFit/>
          </a:bodyPr>
          <a:lstStyle/>
          <a:p>
            <a:pPr>
              <a:tabLst>
                <a:tab pos="342900" algn="l"/>
                <a:tab pos="1143000" algn="l"/>
                <a:tab pos="1371600" algn="l"/>
              </a:tabLst>
              <a:defRPr/>
            </a:pPr>
            <a:r>
              <a:rPr lang="en-US" sz="1800" b="1" dirty="0">
                <a:latin typeface="+mj-lt"/>
              </a:rPr>
              <a:t>C Program for Period Measurement</a:t>
            </a:r>
          </a:p>
          <a:p>
            <a:pPr>
              <a:tabLst>
                <a:tab pos="342900" algn="l"/>
                <a:tab pos="1143000" algn="l"/>
                <a:tab pos="1371600" algn="l"/>
              </a:tabLst>
              <a:defRPr/>
            </a:pPr>
            <a:endParaRPr lang="en-US" sz="1800" b="1" dirty="0">
              <a:latin typeface="+mj-lt"/>
            </a:endParaRPr>
          </a:p>
          <a:p>
            <a:pPr>
              <a:tabLst>
                <a:tab pos="342900" algn="l"/>
                <a:tab pos="1143000" algn="l"/>
                <a:tab pos="1371600" algn="l"/>
              </a:tabLst>
              <a:defRPr/>
            </a:pPr>
            <a:r>
              <a:rPr lang="en-US" sz="1800" dirty="0">
                <a:latin typeface="+mj-lt"/>
              </a:rPr>
              <a:t>#include "c:\cwHCS12\include\hcs12.h"</a:t>
            </a:r>
          </a:p>
          <a:p>
            <a:pPr>
              <a:tabLst>
                <a:tab pos="342900" algn="l"/>
                <a:tab pos="1143000" algn="l"/>
                <a:tab pos="1371600" algn="l"/>
              </a:tabLst>
              <a:defRPr/>
            </a:pPr>
            <a:r>
              <a:rPr lang="en-US" sz="1800" dirty="0">
                <a:latin typeface="+mj-lt"/>
              </a:rPr>
              <a:t>void main(void)</a:t>
            </a:r>
          </a:p>
          <a:p>
            <a:pPr>
              <a:tabLst>
                <a:tab pos="342900" algn="l"/>
                <a:tab pos="1143000" algn="l"/>
                <a:tab pos="1371600" algn="l"/>
              </a:tabLst>
              <a:defRPr/>
            </a:pPr>
            <a:r>
              <a:rPr lang="en-US" sz="1800" dirty="0">
                <a:latin typeface="+mj-lt"/>
              </a:rPr>
              <a:t>{</a:t>
            </a:r>
          </a:p>
          <a:p>
            <a:pPr>
              <a:tabLst>
                <a:tab pos="342900" algn="l"/>
                <a:tab pos="1143000" algn="l"/>
                <a:tab pos="1371600" algn="l"/>
              </a:tabLst>
              <a:defRPr/>
            </a:pPr>
            <a:r>
              <a:rPr lang="en-US" sz="1800" dirty="0">
                <a:latin typeface="+mj-lt"/>
              </a:rPr>
              <a:t>  	unsigned </a:t>
            </a:r>
            <a:r>
              <a:rPr lang="en-US" sz="1800" dirty="0" err="1">
                <a:latin typeface="+mj-lt"/>
              </a:rPr>
              <a:t>int</a:t>
            </a:r>
            <a:r>
              <a:rPr lang="en-US" sz="1800" dirty="0">
                <a:latin typeface="+mj-lt"/>
              </a:rPr>
              <a:t> edge1, period;</a:t>
            </a:r>
          </a:p>
          <a:p>
            <a:pPr>
              <a:tabLst>
                <a:tab pos="342900" algn="l"/>
                <a:tab pos="1143000" algn="l"/>
                <a:tab pos="1371600" algn="l"/>
              </a:tabLst>
              <a:defRPr/>
            </a:pPr>
            <a:r>
              <a:rPr lang="en-US" sz="1800" dirty="0">
                <a:latin typeface="+mj-lt"/>
              </a:rPr>
              <a:t>  	</a:t>
            </a:r>
            <a:r>
              <a:rPr lang="en-US" sz="1800" dirty="0">
                <a:solidFill>
                  <a:srgbClr val="0070C0"/>
                </a:solidFill>
                <a:latin typeface="+mj-lt"/>
              </a:rPr>
              <a:t>TSCR1 	= 0x90;  	// enable timer counter, enable fast flag clear</a:t>
            </a:r>
          </a:p>
          <a:p>
            <a:pPr>
              <a:tabLst>
                <a:tab pos="342900" algn="l"/>
                <a:tab pos="1143000" algn="l"/>
                <a:tab pos="1371600" algn="l"/>
              </a:tabLst>
              <a:defRPr/>
            </a:pPr>
            <a:r>
              <a:rPr lang="en-US" sz="1800" dirty="0">
                <a:solidFill>
                  <a:srgbClr val="0070C0"/>
                </a:solidFill>
                <a:latin typeface="+mj-lt"/>
              </a:rPr>
              <a:t>  	TIOS 	&amp;= ~IOS0; 	// enable input-capture 0</a:t>
            </a:r>
          </a:p>
          <a:p>
            <a:pPr>
              <a:tabLst>
                <a:tab pos="342900" algn="l"/>
                <a:tab pos="1143000" algn="l"/>
                <a:tab pos="1371600" algn="l"/>
              </a:tabLst>
              <a:defRPr/>
            </a:pPr>
            <a:r>
              <a:rPr lang="en-US" sz="1800" dirty="0">
                <a:latin typeface="+mj-lt"/>
              </a:rPr>
              <a:t>  	</a:t>
            </a:r>
            <a:r>
              <a:rPr lang="en-US" sz="1800" dirty="0">
                <a:solidFill>
                  <a:srgbClr val="FF0000"/>
                </a:solidFill>
                <a:latin typeface="+mj-lt"/>
              </a:rPr>
              <a:t>TSCR2 	= 0x06; 	// disable TCNT overflow interrupt, set </a:t>
            </a:r>
            <a:r>
              <a:rPr lang="en-US" sz="1800" dirty="0" err="1">
                <a:solidFill>
                  <a:srgbClr val="FF0000"/>
                </a:solidFill>
                <a:latin typeface="+mj-lt"/>
              </a:rPr>
              <a:t>prescaler</a:t>
            </a:r>
            <a:r>
              <a:rPr lang="en-US" sz="1800" dirty="0">
                <a:solidFill>
                  <a:srgbClr val="FF0000"/>
                </a:solidFill>
                <a:latin typeface="+mj-lt"/>
              </a:rPr>
              <a:t> to 64</a:t>
            </a:r>
          </a:p>
          <a:p>
            <a:pPr>
              <a:tabLst>
                <a:tab pos="342900" algn="l"/>
                <a:tab pos="1143000" algn="l"/>
                <a:tab pos="1371600" algn="l"/>
              </a:tabLst>
              <a:defRPr/>
            </a:pPr>
            <a:r>
              <a:rPr lang="en-US" sz="1800" dirty="0">
                <a:solidFill>
                  <a:srgbClr val="FF0000"/>
                </a:solidFill>
                <a:latin typeface="+mj-lt"/>
              </a:rPr>
              <a:t>  	TCTL4 	= 0x01; 	// capture the rising edge of the PT0 pin</a:t>
            </a:r>
          </a:p>
          <a:p>
            <a:pPr>
              <a:tabLst>
                <a:tab pos="342900" algn="l"/>
                <a:tab pos="1143000" algn="l"/>
                <a:tab pos="1371600" algn="l"/>
              </a:tabLst>
              <a:defRPr/>
            </a:pPr>
            <a:r>
              <a:rPr lang="en-US" sz="1800" dirty="0">
                <a:latin typeface="+mj-lt"/>
              </a:rPr>
              <a:t>  	</a:t>
            </a:r>
            <a:r>
              <a:rPr lang="en-US" sz="1800" dirty="0">
                <a:solidFill>
                  <a:srgbClr val="0070C0"/>
                </a:solidFill>
                <a:latin typeface="+mj-lt"/>
              </a:rPr>
              <a:t>TFLG1 	= C0F;		// clear the C0F flag</a:t>
            </a:r>
          </a:p>
          <a:p>
            <a:pPr>
              <a:tabLst>
                <a:tab pos="342900" algn="l"/>
                <a:tab pos="1143000" algn="l"/>
                <a:tab pos="1371600" algn="l"/>
              </a:tabLst>
              <a:defRPr/>
            </a:pPr>
            <a:r>
              <a:rPr lang="en-US" sz="1800" dirty="0">
                <a:latin typeface="+mj-lt"/>
              </a:rPr>
              <a:t>  	while (!(TFLG1 &amp; C0F));	// wait for the arrival of the first rising edge</a:t>
            </a:r>
          </a:p>
          <a:p>
            <a:pPr>
              <a:tabLst>
                <a:tab pos="342900" algn="l"/>
                <a:tab pos="1143000" algn="l"/>
                <a:tab pos="1371600" algn="l"/>
              </a:tabLst>
              <a:defRPr/>
            </a:pPr>
            <a:r>
              <a:rPr lang="en-US" sz="1800" dirty="0">
                <a:latin typeface="+mj-lt"/>
              </a:rPr>
              <a:t>  	edge1 	= TC0;  	// save the first captured edge and clear C0F flag</a:t>
            </a:r>
          </a:p>
          <a:p>
            <a:pPr>
              <a:tabLst>
                <a:tab pos="342900" algn="l"/>
                <a:tab pos="1143000" algn="l"/>
                <a:tab pos="1371600" algn="l"/>
              </a:tabLst>
              <a:defRPr/>
            </a:pPr>
            <a:r>
              <a:rPr lang="en-US" sz="1800" dirty="0">
                <a:latin typeface="+mj-lt"/>
              </a:rPr>
              <a:t>  	while (!(TFLG1 &amp; C0F));	// wait for the arrival of the second rising edge</a:t>
            </a:r>
          </a:p>
          <a:p>
            <a:pPr>
              <a:tabLst>
                <a:tab pos="342900" algn="l"/>
                <a:tab pos="1143000" algn="l"/>
                <a:tab pos="1371600" algn="l"/>
              </a:tabLst>
              <a:defRPr/>
            </a:pPr>
            <a:r>
              <a:rPr lang="en-US" sz="1800" dirty="0">
                <a:latin typeface="+mj-lt"/>
              </a:rPr>
              <a:t>  	period 	= TC0 - edge1;</a:t>
            </a:r>
          </a:p>
          <a:p>
            <a:pPr>
              <a:tabLst>
                <a:tab pos="342900" algn="l"/>
                <a:tab pos="1143000" algn="l"/>
                <a:tab pos="1371600" algn="l"/>
              </a:tabLst>
              <a:defRPr/>
            </a:pPr>
            <a:r>
              <a:rPr lang="en-US" sz="1800" dirty="0">
                <a:latin typeface="+mj-lt"/>
              </a:rPr>
              <a:t>  	while(1);</a:t>
            </a:r>
          </a:p>
          <a:p>
            <a:pPr>
              <a:tabLst>
                <a:tab pos="342900" algn="l"/>
                <a:tab pos="1143000" algn="l"/>
                <a:tab pos="1371600" algn="l"/>
              </a:tabLst>
              <a:defRPr/>
            </a:pPr>
            <a:r>
              <a:rPr lang="en-US" sz="1800" dirty="0">
                <a:latin typeface="+mj-lt"/>
              </a:rPr>
              <a: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537032" y="93220"/>
            <a:ext cx="8687571" cy="6156173"/>
          </a:xfrm>
          <a:prstGeom prst="rect">
            <a:avLst/>
          </a:prstGeom>
          <a:noFill/>
          <a:ln w="9525">
            <a:noFill/>
            <a:miter lim="800000"/>
            <a:headEnd/>
            <a:tailEnd/>
          </a:ln>
        </p:spPr>
        <p:txBody>
          <a:bodyPr wrap="none" lIns="92075" tIns="46038" rIns="92075" bIns="46038">
            <a:spAutoFit/>
          </a:bodyPr>
          <a:lstStyle/>
          <a:p>
            <a:pPr>
              <a:tabLst>
                <a:tab pos="230188" algn="l"/>
                <a:tab pos="1031875" algn="l"/>
                <a:tab pos="1601788" algn="l"/>
                <a:tab pos="2854325" algn="l"/>
              </a:tabLst>
              <a:defRPr/>
            </a:pPr>
            <a:r>
              <a:rPr lang="en-US" sz="1800" b="1" dirty="0">
                <a:latin typeface="+mn-lt"/>
              </a:rPr>
              <a:t>Example </a:t>
            </a:r>
            <a:r>
              <a:rPr lang="en-US" sz="1800" b="1" dirty="0" smtClean="0">
                <a:latin typeface="+mn-lt"/>
              </a:rPr>
              <a:t>3:</a:t>
            </a:r>
            <a:r>
              <a:rPr lang="en-US" sz="1800" dirty="0" smtClean="0">
                <a:latin typeface="+mn-lt"/>
              </a:rPr>
              <a:t>  </a:t>
            </a:r>
            <a:r>
              <a:rPr lang="en-US" sz="1800" dirty="0">
                <a:latin typeface="+mn-lt"/>
              </a:rPr>
              <a:t>Write a program to measure the pulse width of a signal connected to the </a:t>
            </a:r>
          </a:p>
          <a:p>
            <a:pPr>
              <a:tabLst>
                <a:tab pos="230188" algn="l"/>
                <a:tab pos="1031875" algn="l"/>
                <a:tab pos="1601788" algn="l"/>
                <a:tab pos="2854325" algn="l"/>
              </a:tabLst>
              <a:defRPr/>
            </a:pPr>
            <a:r>
              <a:rPr lang="en-US" sz="1800" dirty="0">
                <a:latin typeface="+mn-lt"/>
              </a:rPr>
              <a:t>PT0 pin. The E clock frequency is 24 </a:t>
            </a:r>
            <a:r>
              <a:rPr lang="en-US" sz="1800" dirty="0" err="1">
                <a:latin typeface="+mn-lt"/>
              </a:rPr>
              <a:t>MHz.</a:t>
            </a:r>
            <a:r>
              <a:rPr lang="en-US" sz="1800" dirty="0">
                <a:latin typeface="+mn-lt"/>
              </a:rPr>
              <a:t> </a:t>
            </a:r>
          </a:p>
          <a:p>
            <a:pPr>
              <a:tabLst>
                <a:tab pos="230188" algn="l"/>
                <a:tab pos="1031875" algn="l"/>
                <a:tab pos="1601788" algn="l"/>
                <a:tab pos="2854325" algn="l"/>
              </a:tabLst>
              <a:defRPr/>
            </a:pPr>
            <a:r>
              <a:rPr lang="en-US" sz="1800" b="1" dirty="0">
                <a:latin typeface="+mn-lt"/>
              </a:rPr>
              <a:t>Solution</a:t>
            </a:r>
            <a:r>
              <a:rPr lang="en-US" sz="1800" dirty="0">
                <a:latin typeface="+mn-lt"/>
              </a:rPr>
              <a:t>:</a:t>
            </a:r>
          </a:p>
          <a:p>
            <a:pPr>
              <a:tabLst>
                <a:tab pos="230188" algn="l"/>
                <a:tab pos="1031875" algn="l"/>
                <a:tab pos="1601788" algn="l"/>
                <a:tab pos="2854325" algn="l"/>
              </a:tabLst>
              <a:defRPr/>
            </a:pPr>
            <a:r>
              <a:rPr lang="en-US" sz="1800" dirty="0">
                <a:latin typeface="+mn-lt"/>
              </a:rPr>
              <a:t>1.	Set the </a:t>
            </a:r>
            <a:r>
              <a:rPr lang="en-US" sz="1800" dirty="0" err="1">
                <a:latin typeface="+mn-lt"/>
              </a:rPr>
              <a:t>prescale</a:t>
            </a:r>
            <a:r>
              <a:rPr lang="en-US" sz="1800" dirty="0">
                <a:latin typeface="+mn-lt"/>
              </a:rPr>
              <a:t> factor to TCNT to 32. Use clock cycle as the unit of measurement.</a:t>
            </a:r>
          </a:p>
          <a:p>
            <a:pPr>
              <a:tabLst>
                <a:tab pos="230188" algn="l"/>
                <a:tab pos="1031875" algn="l"/>
                <a:tab pos="1601788" algn="l"/>
                <a:tab pos="2854325" algn="l"/>
              </a:tabLst>
              <a:defRPr/>
            </a:pPr>
            <a:r>
              <a:rPr lang="en-US" sz="1800" dirty="0">
                <a:latin typeface="+mn-lt"/>
              </a:rPr>
              <a:t>2.	The pulse width may be longer than 2</a:t>
            </a:r>
            <a:r>
              <a:rPr lang="en-US" sz="1800" baseline="30000" dirty="0">
                <a:latin typeface="+mn-lt"/>
              </a:rPr>
              <a:t>16</a:t>
            </a:r>
            <a:r>
              <a:rPr lang="en-US" sz="1800" dirty="0">
                <a:latin typeface="+mn-lt"/>
              </a:rPr>
              <a:t> clock cycles, we need to keep track of </a:t>
            </a:r>
            <a:r>
              <a:rPr lang="en-US" sz="1800" dirty="0">
                <a:solidFill>
                  <a:srgbClr val="FF0000"/>
                </a:solidFill>
                <a:latin typeface="+mn-lt"/>
              </a:rPr>
              <a:t>the number</a:t>
            </a:r>
          </a:p>
          <a:p>
            <a:pPr>
              <a:tabLst>
                <a:tab pos="230188" algn="l"/>
                <a:tab pos="1031875" algn="l"/>
                <a:tab pos="1601788" algn="l"/>
                <a:tab pos="2854325" algn="l"/>
              </a:tabLst>
              <a:defRPr/>
            </a:pPr>
            <a:r>
              <a:rPr lang="en-US" sz="1800" dirty="0">
                <a:solidFill>
                  <a:srgbClr val="FF0000"/>
                </a:solidFill>
                <a:latin typeface="+mn-lt"/>
              </a:rPr>
              <a:t>	of times that the TCNT timer overflows</a:t>
            </a:r>
            <a:r>
              <a:rPr lang="en-US" sz="1800" dirty="0">
                <a:latin typeface="+mn-lt"/>
              </a:rPr>
              <a:t>. Let</a:t>
            </a:r>
          </a:p>
          <a:p>
            <a:pPr>
              <a:tabLst>
                <a:tab pos="230188" algn="l"/>
                <a:tab pos="1031875" algn="l"/>
                <a:tab pos="1601788" algn="l"/>
                <a:tab pos="2854325" algn="l"/>
              </a:tabLst>
              <a:defRPr/>
            </a:pPr>
            <a:r>
              <a:rPr lang="en-US" sz="1800" dirty="0">
                <a:latin typeface="+mn-lt"/>
              </a:rPr>
              <a:t>	</a:t>
            </a:r>
            <a:r>
              <a:rPr lang="en-US" sz="1800" i="1" dirty="0" err="1">
                <a:solidFill>
                  <a:srgbClr val="0070C0"/>
                </a:solidFill>
                <a:latin typeface="+mn-lt"/>
                <a:cs typeface="Times New Roman" pitchFamily="18" charset="0"/>
              </a:rPr>
              <a:t>ovcnt</a:t>
            </a:r>
            <a:r>
              <a:rPr lang="en-US" sz="1800" dirty="0">
                <a:solidFill>
                  <a:srgbClr val="0070C0"/>
                </a:solidFill>
                <a:latin typeface="+mn-lt"/>
                <a:cs typeface="Times New Roman" pitchFamily="18" charset="0"/>
              </a:rPr>
              <a:t>	= TCNT counter overflow count</a:t>
            </a:r>
          </a:p>
          <a:p>
            <a:pPr>
              <a:tabLst>
                <a:tab pos="230188" algn="l"/>
                <a:tab pos="1031875" algn="l"/>
                <a:tab pos="1601788" algn="l"/>
                <a:tab pos="2854325" algn="l"/>
              </a:tabLst>
              <a:defRPr/>
            </a:pPr>
            <a:r>
              <a:rPr lang="en-US" sz="1800" dirty="0">
                <a:solidFill>
                  <a:srgbClr val="0070C0"/>
                </a:solidFill>
                <a:latin typeface="+mn-lt"/>
                <a:cs typeface="Times New Roman" pitchFamily="18" charset="0"/>
              </a:rPr>
              <a:t>	</a:t>
            </a:r>
            <a:r>
              <a:rPr lang="en-US" sz="1800" i="1" dirty="0">
                <a:solidFill>
                  <a:srgbClr val="0070C0"/>
                </a:solidFill>
                <a:latin typeface="+mn-lt"/>
                <a:cs typeface="Times New Roman" pitchFamily="18" charset="0"/>
              </a:rPr>
              <a:t>diff</a:t>
            </a:r>
            <a:r>
              <a:rPr lang="en-US" sz="1800" dirty="0">
                <a:solidFill>
                  <a:srgbClr val="0070C0"/>
                </a:solidFill>
                <a:latin typeface="+mn-lt"/>
                <a:cs typeface="Times New Roman" pitchFamily="18" charset="0"/>
              </a:rPr>
              <a:t>	= the difference of two consecutive edges</a:t>
            </a:r>
          </a:p>
          <a:p>
            <a:pPr>
              <a:tabLst>
                <a:tab pos="230188" algn="l"/>
                <a:tab pos="1031875" algn="l"/>
                <a:tab pos="1601788" algn="l"/>
                <a:tab pos="2854325" algn="l"/>
              </a:tabLst>
              <a:defRPr/>
            </a:pPr>
            <a:r>
              <a:rPr lang="en-US" sz="1800" dirty="0">
                <a:solidFill>
                  <a:srgbClr val="0070C0"/>
                </a:solidFill>
                <a:latin typeface="+mn-lt"/>
                <a:cs typeface="Times New Roman" pitchFamily="18" charset="0"/>
              </a:rPr>
              <a:t>	</a:t>
            </a:r>
            <a:r>
              <a:rPr lang="en-US" sz="1800" i="1" dirty="0">
                <a:solidFill>
                  <a:srgbClr val="0070C0"/>
                </a:solidFill>
                <a:latin typeface="+mn-lt"/>
                <a:cs typeface="Times New Roman" pitchFamily="18" charset="0"/>
              </a:rPr>
              <a:t>edge1</a:t>
            </a:r>
            <a:r>
              <a:rPr lang="en-US" sz="1800" dirty="0">
                <a:solidFill>
                  <a:srgbClr val="0070C0"/>
                </a:solidFill>
                <a:latin typeface="+mn-lt"/>
                <a:cs typeface="Times New Roman" pitchFamily="18" charset="0"/>
              </a:rPr>
              <a:t>	= the captured time of the first edge</a:t>
            </a:r>
          </a:p>
          <a:p>
            <a:pPr>
              <a:tabLst>
                <a:tab pos="230188" algn="l"/>
                <a:tab pos="1031875" algn="l"/>
                <a:tab pos="1601788" algn="l"/>
                <a:tab pos="2854325" algn="l"/>
              </a:tabLst>
              <a:defRPr/>
            </a:pPr>
            <a:r>
              <a:rPr lang="en-US" sz="1800" dirty="0">
                <a:solidFill>
                  <a:srgbClr val="0070C0"/>
                </a:solidFill>
                <a:latin typeface="+mn-lt"/>
                <a:cs typeface="Times New Roman" pitchFamily="18" charset="0"/>
              </a:rPr>
              <a:t>	</a:t>
            </a:r>
            <a:r>
              <a:rPr lang="en-US" sz="1800" i="1" dirty="0">
                <a:solidFill>
                  <a:srgbClr val="0070C0"/>
                </a:solidFill>
                <a:latin typeface="+mn-lt"/>
                <a:cs typeface="Times New Roman" pitchFamily="18" charset="0"/>
              </a:rPr>
              <a:t>edge2</a:t>
            </a:r>
            <a:r>
              <a:rPr lang="en-US" sz="1800" dirty="0">
                <a:solidFill>
                  <a:srgbClr val="0070C0"/>
                </a:solidFill>
                <a:latin typeface="+mn-lt"/>
                <a:cs typeface="Times New Roman" pitchFamily="18" charset="0"/>
              </a:rPr>
              <a:t> 	= the captured time of the second edge</a:t>
            </a:r>
          </a:p>
          <a:p>
            <a:pPr>
              <a:tabLst>
                <a:tab pos="230188" algn="l"/>
                <a:tab pos="1031875" algn="l"/>
                <a:tab pos="1601788" algn="l"/>
                <a:tab pos="2854325" algn="l"/>
              </a:tabLst>
              <a:defRPr/>
            </a:pPr>
            <a:endParaRPr lang="en-US" sz="1800" dirty="0">
              <a:latin typeface="+mn-lt"/>
              <a:cs typeface="Times New Roman" pitchFamily="18" charset="0"/>
            </a:endParaRPr>
          </a:p>
          <a:p>
            <a:pPr>
              <a:tabLst>
                <a:tab pos="230188" algn="l"/>
                <a:tab pos="1031875" algn="l"/>
                <a:tab pos="1601788" algn="l"/>
                <a:tab pos="2854325" algn="l"/>
              </a:tabLst>
              <a:defRPr/>
            </a:pPr>
            <a:r>
              <a:rPr lang="en-US" sz="1800" dirty="0">
                <a:latin typeface="+mn-lt"/>
                <a:cs typeface="Times New Roman" pitchFamily="18" charset="0"/>
              </a:rPr>
              <a:t>The pulse width can be calculated by the following equations:</a:t>
            </a:r>
          </a:p>
          <a:p>
            <a:pPr>
              <a:tabLst>
                <a:tab pos="230188" algn="l"/>
                <a:tab pos="1031875" algn="l"/>
                <a:tab pos="1601788" algn="l"/>
                <a:tab pos="2854325" algn="l"/>
              </a:tabLst>
              <a:defRPr/>
            </a:pPr>
            <a:r>
              <a:rPr lang="en-US" sz="1800" dirty="0">
                <a:latin typeface="+mn-lt"/>
                <a:cs typeface="Times New Roman" pitchFamily="18" charset="0"/>
              </a:rPr>
              <a:t> </a:t>
            </a:r>
          </a:p>
          <a:p>
            <a:pPr>
              <a:tabLst>
                <a:tab pos="230188" algn="l"/>
                <a:tab pos="1031875" algn="l"/>
                <a:tab pos="1601788" algn="l"/>
                <a:tab pos="2854325" algn="l"/>
              </a:tabLst>
              <a:defRPr/>
            </a:pPr>
            <a:r>
              <a:rPr lang="en-US" sz="1800" dirty="0">
                <a:solidFill>
                  <a:srgbClr val="FF0000"/>
                </a:solidFill>
                <a:latin typeface="+mn-lt"/>
                <a:cs typeface="Times New Roman" pitchFamily="18" charset="0"/>
              </a:rPr>
              <a:t>Case 1</a:t>
            </a:r>
          </a:p>
          <a:p>
            <a:pPr>
              <a:tabLst>
                <a:tab pos="230188" algn="l"/>
                <a:tab pos="1031875" algn="l"/>
                <a:tab pos="1601788" algn="l"/>
                <a:tab pos="2854325" algn="l"/>
              </a:tabLst>
              <a:defRPr/>
            </a:pPr>
            <a:r>
              <a:rPr lang="en-US" sz="1800" dirty="0">
                <a:latin typeface="+mn-lt"/>
                <a:cs typeface="Times New Roman" pitchFamily="18" charset="0"/>
              </a:rPr>
              <a:t>	edge2 </a:t>
            </a:r>
            <a:r>
              <a:rPr lang="en-US" sz="1800" dirty="0">
                <a:latin typeface="+mn-lt"/>
                <a:cs typeface="Times New Roman" pitchFamily="18" charset="0"/>
                <a:sym typeface="Symbol" pitchFamily="18" charset="2"/>
              </a:rPr>
              <a:t></a:t>
            </a:r>
            <a:r>
              <a:rPr lang="en-US" sz="1800" dirty="0">
                <a:latin typeface="+mn-lt"/>
                <a:cs typeface="Times New Roman" pitchFamily="18" charset="0"/>
              </a:rPr>
              <a:t> edge1</a:t>
            </a:r>
          </a:p>
          <a:p>
            <a:pPr>
              <a:tabLst>
                <a:tab pos="230188" algn="l"/>
                <a:tab pos="1031875" algn="l"/>
                <a:tab pos="1601788" algn="l"/>
                <a:tab pos="2854325" algn="l"/>
              </a:tabLst>
              <a:defRPr/>
            </a:pPr>
            <a:r>
              <a:rPr lang="en-US" sz="1800" dirty="0">
                <a:latin typeface="+mn-lt"/>
                <a:cs typeface="Times New Roman" pitchFamily="18" charset="0"/>
              </a:rPr>
              <a:t>		</a:t>
            </a:r>
          </a:p>
          <a:p>
            <a:pPr>
              <a:tabLst>
                <a:tab pos="230188" algn="l"/>
                <a:tab pos="1031875" algn="l"/>
                <a:tab pos="1601788" algn="l"/>
                <a:tab pos="2854325" algn="l"/>
              </a:tabLst>
              <a:defRPr/>
            </a:pPr>
            <a:r>
              <a:rPr lang="en-US" sz="1800" dirty="0">
                <a:latin typeface="+mn-lt"/>
                <a:cs typeface="Times New Roman" pitchFamily="18" charset="0"/>
              </a:rPr>
              <a:t>		pulse width = </a:t>
            </a:r>
            <a:r>
              <a:rPr lang="en-US" sz="1800" dirty="0" err="1">
                <a:latin typeface="+mn-lt"/>
                <a:cs typeface="Times New Roman" pitchFamily="18" charset="0"/>
              </a:rPr>
              <a:t>ovcnt</a:t>
            </a:r>
            <a:r>
              <a:rPr lang="en-US" sz="1800" dirty="0">
                <a:latin typeface="+mn-lt"/>
                <a:cs typeface="Times New Roman" pitchFamily="18" charset="0"/>
              </a:rPr>
              <a:t> × 2</a:t>
            </a:r>
            <a:r>
              <a:rPr lang="en-US" sz="1800" baseline="30000" dirty="0">
                <a:latin typeface="+mn-lt"/>
                <a:cs typeface="Times New Roman" pitchFamily="18" charset="0"/>
              </a:rPr>
              <a:t>16</a:t>
            </a:r>
            <a:r>
              <a:rPr lang="en-US" sz="1800" dirty="0">
                <a:latin typeface="+mn-lt"/>
                <a:cs typeface="Times New Roman" pitchFamily="18" charset="0"/>
              </a:rPr>
              <a:t> + diff</a:t>
            </a:r>
          </a:p>
          <a:p>
            <a:pPr>
              <a:tabLst>
                <a:tab pos="230188" algn="l"/>
                <a:tab pos="1031875" algn="l"/>
                <a:tab pos="1601788" algn="l"/>
                <a:tab pos="2854325" algn="l"/>
              </a:tabLst>
              <a:defRPr/>
            </a:pPr>
            <a:r>
              <a:rPr lang="en-US" sz="1800" dirty="0">
                <a:latin typeface="+mn-lt"/>
                <a:cs typeface="Times New Roman" pitchFamily="18" charset="0"/>
              </a:rPr>
              <a:t> </a:t>
            </a:r>
          </a:p>
          <a:p>
            <a:pPr>
              <a:tabLst>
                <a:tab pos="230188" algn="l"/>
                <a:tab pos="1031875" algn="l"/>
                <a:tab pos="1601788" algn="l"/>
                <a:tab pos="2854325" algn="l"/>
              </a:tabLst>
              <a:defRPr/>
            </a:pPr>
            <a:r>
              <a:rPr lang="en-US" sz="1800" dirty="0">
                <a:solidFill>
                  <a:srgbClr val="FF0000"/>
                </a:solidFill>
                <a:latin typeface="+mn-lt"/>
                <a:cs typeface="Times New Roman" pitchFamily="18" charset="0"/>
              </a:rPr>
              <a:t>Case 2</a:t>
            </a:r>
          </a:p>
          <a:p>
            <a:pPr>
              <a:tabLst>
                <a:tab pos="230188" algn="l"/>
                <a:tab pos="1031875" algn="l"/>
                <a:tab pos="1601788" algn="l"/>
                <a:tab pos="2854325" algn="l"/>
              </a:tabLst>
              <a:defRPr/>
            </a:pPr>
            <a:r>
              <a:rPr lang="en-US" sz="1800" dirty="0">
                <a:latin typeface="+mn-lt"/>
                <a:cs typeface="Times New Roman" pitchFamily="18" charset="0"/>
              </a:rPr>
              <a:t>	edge2  &lt; edge 1</a:t>
            </a:r>
          </a:p>
          <a:p>
            <a:pPr>
              <a:tabLst>
                <a:tab pos="230188" algn="l"/>
                <a:tab pos="1031875" algn="l"/>
                <a:tab pos="1601788" algn="l"/>
                <a:tab pos="2854325" algn="l"/>
              </a:tabLst>
              <a:defRPr/>
            </a:pPr>
            <a:r>
              <a:rPr lang="en-US" sz="1800" dirty="0">
                <a:latin typeface="+mn-lt"/>
                <a:cs typeface="Times New Roman" pitchFamily="18" charset="0"/>
              </a:rPr>
              <a:t> </a:t>
            </a:r>
          </a:p>
          <a:p>
            <a:pPr>
              <a:tabLst>
                <a:tab pos="230188" algn="l"/>
                <a:tab pos="1031875" algn="l"/>
                <a:tab pos="1601788" algn="l"/>
                <a:tab pos="2854325" algn="l"/>
              </a:tabLst>
              <a:defRPr/>
            </a:pPr>
            <a:r>
              <a:rPr lang="en-US" sz="1800" dirty="0">
                <a:latin typeface="+mn-lt"/>
                <a:cs typeface="Times New Roman" pitchFamily="18" charset="0"/>
              </a:rPr>
              <a:t>		pulse width = (</a:t>
            </a:r>
            <a:r>
              <a:rPr lang="en-US" sz="1800" dirty="0" err="1">
                <a:latin typeface="+mn-lt"/>
                <a:cs typeface="Times New Roman" pitchFamily="18" charset="0"/>
              </a:rPr>
              <a:t>ovcnt</a:t>
            </a:r>
            <a:r>
              <a:rPr lang="en-US" sz="1800" dirty="0">
                <a:latin typeface="+mn-lt"/>
                <a:cs typeface="Times New Roman" pitchFamily="18" charset="0"/>
              </a:rPr>
              <a:t> – 1) × 2</a:t>
            </a:r>
            <a:r>
              <a:rPr lang="en-US" sz="1800" baseline="30000" dirty="0">
                <a:latin typeface="+mn-lt"/>
                <a:cs typeface="Times New Roman" pitchFamily="18" charset="0"/>
              </a:rPr>
              <a:t>16</a:t>
            </a:r>
            <a:r>
              <a:rPr lang="en-US" sz="1800" dirty="0">
                <a:latin typeface="+mn-lt"/>
                <a:cs typeface="Times New Roman" pitchFamily="18" charset="0"/>
              </a:rPr>
              <a:t> + diff</a:t>
            </a:r>
            <a:endParaRPr lang="en-US" sz="1800" dirty="0">
              <a:latin typeface="+mn-lt"/>
            </a:endParaRP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pic>
        <p:nvPicPr>
          <p:cNvPr id="12312" name="Picture 24" descr="E:\Work\BackupDell\tmp\_Cursuri\EmbeddedSystems_engl\Huang\3rdYearPUT\Timer Functions\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03011" y="1020315"/>
            <a:ext cx="6558351" cy="5090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966788" y="669925"/>
          <a:ext cx="7210425" cy="5499100"/>
        </p:xfrm>
        <a:graphic>
          <a:graphicData uri="http://schemas.openxmlformats.org/presentationml/2006/ole">
            <mc:AlternateContent xmlns:mc="http://schemas.openxmlformats.org/markup-compatibility/2006">
              <mc:Choice xmlns:v="urn:schemas-microsoft-com:vml" Requires="v">
                <p:oleObj spid="_x0000_s254013" name="VISIO" r:id="rId4" imgW="5767920" imgH="4950000" progId="Visio.Drawing.6">
                  <p:embed/>
                </p:oleObj>
              </mc:Choice>
              <mc:Fallback>
                <p:oleObj name="VISIO" r:id="rId4" imgW="5767920" imgH="495000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8" y="669925"/>
                        <a:ext cx="7210425" cy="549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7506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803275" y="58976"/>
            <a:ext cx="7700826" cy="6432530"/>
          </a:xfrm>
          <a:prstGeom prst="rect">
            <a:avLst/>
          </a:prstGeom>
          <a:noFill/>
          <a:ln w="12700">
            <a:noFill/>
            <a:miter lim="800000"/>
            <a:headEnd type="none" w="sm" len="sm"/>
            <a:tailEnd type="none" w="sm" len="sm"/>
          </a:ln>
        </p:spPr>
        <p:txBody>
          <a:bodyPr wrap="none">
            <a:spAutoFit/>
          </a:bodyPr>
          <a:lstStyle/>
          <a:p>
            <a:pPr>
              <a:tabLst>
                <a:tab pos="1028700" algn="l"/>
                <a:tab pos="1828800" algn="l"/>
                <a:tab pos="3429000" algn="l"/>
              </a:tabLst>
              <a:defRPr/>
            </a:pPr>
            <a:r>
              <a:rPr lang="en-US" sz="1800" dirty="0">
                <a:latin typeface="+mj-lt"/>
              </a:rPr>
              <a:t>#include 	"c:\miniide\hcs12.inc"</a:t>
            </a:r>
          </a:p>
          <a:p>
            <a:pPr>
              <a:tabLst>
                <a:tab pos="1028700" algn="l"/>
                <a:tab pos="1828800" algn="l"/>
                <a:tab pos="3429000" algn="l"/>
              </a:tabLst>
              <a:defRPr/>
            </a:pPr>
            <a:r>
              <a:rPr lang="en-US" sz="1800" dirty="0">
                <a:latin typeface="+mj-lt"/>
              </a:rPr>
              <a:t>	org 	$1000</a:t>
            </a:r>
          </a:p>
          <a:p>
            <a:pPr>
              <a:tabLst>
                <a:tab pos="1028700" algn="l"/>
                <a:tab pos="1828800" algn="l"/>
                <a:tab pos="3429000" algn="l"/>
              </a:tabLst>
              <a:defRPr/>
            </a:pPr>
            <a:r>
              <a:rPr lang="en-US" sz="1800" dirty="0">
                <a:latin typeface="+mj-lt"/>
              </a:rPr>
              <a:t>edge1	</a:t>
            </a:r>
            <a:r>
              <a:rPr lang="en-US" sz="1800" dirty="0" err="1">
                <a:latin typeface="+mj-lt"/>
              </a:rPr>
              <a:t>ds.b</a:t>
            </a:r>
            <a:r>
              <a:rPr lang="en-US" sz="1800" dirty="0">
                <a:latin typeface="+mj-lt"/>
              </a:rPr>
              <a:t>	2</a:t>
            </a:r>
          </a:p>
          <a:p>
            <a:pPr>
              <a:tabLst>
                <a:tab pos="1028700" algn="l"/>
                <a:tab pos="1828800" algn="l"/>
                <a:tab pos="3429000" algn="l"/>
              </a:tabLst>
              <a:defRPr/>
            </a:pPr>
            <a:r>
              <a:rPr lang="en-US" sz="1800" dirty="0">
                <a:latin typeface="+mj-lt"/>
              </a:rPr>
              <a:t>overflow	</a:t>
            </a:r>
            <a:r>
              <a:rPr lang="en-US" sz="1800" dirty="0" err="1">
                <a:latin typeface="+mj-lt"/>
              </a:rPr>
              <a:t>ds.b</a:t>
            </a:r>
            <a:r>
              <a:rPr lang="en-US" sz="1800" dirty="0">
                <a:latin typeface="+mj-lt"/>
              </a:rPr>
              <a:t>	2</a:t>
            </a:r>
          </a:p>
          <a:p>
            <a:pPr>
              <a:tabLst>
                <a:tab pos="1028700" algn="l"/>
                <a:tab pos="1828800" algn="l"/>
                <a:tab pos="3429000" algn="l"/>
              </a:tabLst>
              <a:defRPr/>
            </a:pPr>
            <a:r>
              <a:rPr lang="en-US" sz="1800" dirty="0">
                <a:latin typeface="+mj-lt"/>
              </a:rPr>
              <a:t>PW 	</a:t>
            </a:r>
            <a:r>
              <a:rPr lang="en-US" sz="1800" dirty="0" err="1">
                <a:latin typeface="+mj-lt"/>
              </a:rPr>
              <a:t>ds.b</a:t>
            </a:r>
            <a:r>
              <a:rPr lang="en-US" sz="1800" dirty="0">
                <a:latin typeface="+mj-lt"/>
              </a:rPr>
              <a:t>	2</a:t>
            </a:r>
          </a:p>
          <a:p>
            <a:pPr>
              <a:tabLst>
                <a:tab pos="1028700" algn="l"/>
                <a:tab pos="1828800" algn="l"/>
                <a:tab pos="3429000" algn="l"/>
              </a:tabLst>
              <a:defRPr/>
            </a:pPr>
            <a:r>
              <a:rPr lang="en-US" sz="1800" dirty="0">
                <a:latin typeface="+mj-lt"/>
              </a:rPr>
              <a:t>	org	$1500</a:t>
            </a:r>
          </a:p>
          <a:p>
            <a:pPr>
              <a:tabLst>
                <a:tab pos="1028700" algn="l"/>
                <a:tab pos="1828800" algn="l"/>
                <a:tab pos="3429000" algn="l"/>
              </a:tabLst>
              <a:defRPr/>
            </a:pPr>
            <a:r>
              <a:rPr lang="en-US" sz="1800" dirty="0">
                <a:latin typeface="+mj-lt"/>
              </a:rPr>
              <a:t>	</a:t>
            </a:r>
            <a:r>
              <a:rPr lang="en-US" sz="1800" dirty="0" err="1">
                <a:latin typeface="+mj-lt"/>
              </a:rPr>
              <a:t>movw</a:t>
            </a:r>
            <a:r>
              <a:rPr lang="en-US" sz="1800" dirty="0">
                <a:latin typeface="+mj-lt"/>
              </a:rPr>
              <a:t>	#</a:t>
            </a:r>
            <a:r>
              <a:rPr lang="en-US" sz="1800" dirty="0" err="1">
                <a:latin typeface="+mj-lt"/>
              </a:rPr>
              <a:t>tov_isr,UserTimerOvf</a:t>
            </a:r>
            <a:r>
              <a:rPr lang="en-US" sz="1800" dirty="0">
                <a:latin typeface="+mj-lt"/>
              </a:rPr>
              <a:t> ; set up TCNT overflow interrupt vector</a:t>
            </a:r>
          </a:p>
          <a:p>
            <a:pPr>
              <a:tabLst>
                <a:tab pos="1028700" algn="l"/>
                <a:tab pos="1828800" algn="l"/>
                <a:tab pos="3429000" algn="l"/>
              </a:tabLst>
              <a:defRPr/>
            </a:pPr>
            <a:r>
              <a:rPr lang="en-US" sz="1800" dirty="0">
                <a:latin typeface="+mj-lt"/>
              </a:rPr>
              <a:t>	</a:t>
            </a:r>
            <a:r>
              <a:rPr lang="en-US" sz="1800" dirty="0" err="1">
                <a:latin typeface="+mj-lt"/>
              </a:rPr>
              <a:t>lds</a:t>
            </a:r>
            <a:r>
              <a:rPr lang="en-US" sz="1800" dirty="0">
                <a:latin typeface="+mj-lt"/>
              </a:rPr>
              <a:t>	#$1500	; set up stack pointer</a:t>
            </a:r>
          </a:p>
          <a:p>
            <a:pPr>
              <a:tabLst>
                <a:tab pos="1028700" algn="l"/>
                <a:tab pos="1828800" algn="l"/>
                <a:tab pos="3429000" algn="l"/>
              </a:tabLst>
              <a:defRPr/>
            </a:pPr>
            <a:r>
              <a:rPr lang="en-US" sz="1800" dirty="0">
                <a:latin typeface="+mj-lt"/>
              </a:rPr>
              <a:t>	</a:t>
            </a:r>
            <a:r>
              <a:rPr lang="en-US" sz="1800" dirty="0" err="1">
                <a:latin typeface="+mj-lt"/>
              </a:rPr>
              <a:t>movw</a:t>
            </a:r>
            <a:r>
              <a:rPr lang="en-US" sz="1800" dirty="0">
                <a:latin typeface="+mj-lt"/>
              </a:rPr>
              <a:t>	#0,overflow</a:t>
            </a:r>
          </a:p>
          <a:p>
            <a:pPr>
              <a:tabLst>
                <a:tab pos="1028700" algn="l"/>
                <a:tab pos="1828800" algn="l"/>
                <a:tab pos="3429000" algn="l"/>
              </a:tabLst>
              <a:defRPr/>
            </a:pPr>
            <a:r>
              <a:rPr lang="en-US" sz="1800" dirty="0">
                <a:latin typeface="+mj-lt"/>
              </a:rPr>
              <a:t>	</a:t>
            </a:r>
            <a:r>
              <a:rPr lang="en-US" sz="1800" dirty="0" err="1">
                <a:solidFill>
                  <a:srgbClr val="0070C0"/>
                </a:solidFill>
                <a:latin typeface="+mj-lt"/>
              </a:rPr>
              <a:t>movb</a:t>
            </a:r>
            <a:r>
              <a:rPr lang="en-US" sz="1800" dirty="0">
                <a:solidFill>
                  <a:srgbClr val="0070C0"/>
                </a:solidFill>
                <a:latin typeface="+mj-lt"/>
              </a:rPr>
              <a:t>	#$90,TSCR1	; enable TCNT and fast timer flag clear</a:t>
            </a:r>
          </a:p>
          <a:p>
            <a:pPr>
              <a:tabLst>
                <a:tab pos="1028700" algn="l"/>
                <a:tab pos="1828800" algn="l"/>
                <a:tab pos="3429000" algn="l"/>
              </a:tabLst>
              <a:defRPr/>
            </a:pPr>
            <a:r>
              <a:rPr lang="en-US" sz="1800" dirty="0">
                <a:solidFill>
                  <a:srgbClr val="0070C0"/>
                </a:solidFill>
                <a:latin typeface="+mj-lt"/>
              </a:rPr>
              <a:t>	</a:t>
            </a:r>
            <a:r>
              <a:rPr lang="en-US" sz="1800" dirty="0" err="1">
                <a:solidFill>
                  <a:srgbClr val="0070C0"/>
                </a:solidFill>
                <a:latin typeface="+mj-lt"/>
              </a:rPr>
              <a:t>movb</a:t>
            </a:r>
            <a:r>
              <a:rPr lang="en-US" sz="1800" dirty="0">
                <a:solidFill>
                  <a:srgbClr val="0070C0"/>
                </a:solidFill>
                <a:latin typeface="+mj-lt"/>
              </a:rPr>
              <a:t>	#$05,TSCR2	; disable TCNT interrupt, set </a:t>
            </a:r>
            <a:r>
              <a:rPr lang="en-US" sz="1800" dirty="0" err="1">
                <a:solidFill>
                  <a:srgbClr val="0070C0"/>
                </a:solidFill>
                <a:latin typeface="+mj-lt"/>
              </a:rPr>
              <a:t>prescaler</a:t>
            </a:r>
            <a:r>
              <a:rPr lang="en-US" sz="1800" dirty="0">
                <a:solidFill>
                  <a:srgbClr val="0070C0"/>
                </a:solidFill>
                <a:latin typeface="+mj-lt"/>
              </a:rPr>
              <a:t> to 32</a:t>
            </a:r>
          </a:p>
          <a:p>
            <a:pPr>
              <a:tabLst>
                <a:tab pos="1028700" algn="l"/>
                <a:tab pos="1828800" algn="l"/>
                <a:tab pos="3429000" algn="l"/>
              </a:tabLst>
              <a:defRPr/>
            </a:pPr>
            <a:r>
              <a:rPr lang="en-US" sz="1800" dirty="0">
                <a:latin typeface="+mj-lt"/>
              </a:rPr>
              <a:t>	</a:t>
            </a:r>
            <a:r>
              <a:rPr lang="en-US" sz="1800" dirty="0" err="1">
                <a:solidFill>
                  <a:srgbClr val="FF0000"/>
                </a:solidFill>
                <a:latin typeface="+mj-lt"/>
              </a:rPr>
              <a:t>bclr</a:t>
            </a:r>
            <a:r>
              <a:rPr lang="en-US" sz="1800" dirty="0">
                <a:solidFill>
                  <a:srgbClr val="FF0000"/>
                </a:solidFill>
                <a:latin typeface="+mj-lt"/>
              </a:rPr>
              <a:t>	TIOS,IOS0	; select IC0</a:t>
            </a:r>
          </a:p>
          <a:p>
            <a:pPr>
              <a:tabLst>
                <a:tab pos="1028700" algn="l"/>
                <a:tab pos="1828800" algn="l"/>
                <a:tab pos="3429000" algn="l"/>
              </a:tabLst>
              <a:defRPr/>
            </a:pPr>
            <a:r>
              <a:rPr lang="en-US" sz="1800" dirty="0">
                <a:solidFill>
                  <a:srgbClr val="FF0000"/>
                </a:solidFill>
                <a:latin typeface="+mj-lt"/>
              </a:rPr>
              <a:t>	</a:t>
            </a:r>
            <a:r>
              <a:rPr lang="en-US" sz="1800" dirty="0" err="1">
                <a:solidFill>
                  <a:srgbClr val="FF0000"/>
                </a:solidFill>
                <a:latin typeface="+mj-lt"/>
              </a:rPr>
              <a:t>movb</a:t>
            </a:r>
            <a:r>
              <a:rPr lang="en-US" sz="1800" dirty="0">
                <a:solidFill>
                  <a:srgbClr val="FF0000"/>
                </a:solidFill>
                <a:latin typeface="+mj-lt"/>
              </a:rPr>
              <a:t>	#$01,TCTL4	; capture rising edge</a:t>
            </a:r>
          </a:p>
          <a:p>
            <a:pPr>
              <a:tabLst>
                <a:tab pos="1028700" algn="l"/>
                <a:tab pos="1828800" algn="l"/>
                <a:tab pos="3429000" algn="l"/>
              </a:tabLst>
              <a:defRPr/>
            </a:pPr>
            <a:r>
              <a:rPr lang="en-US" sz="1800" dirty="0">
                <a:solidFill>
                  <a:srgbClr val="FF0000"/>
                </a:solidFill>
                <a:latin typeface="+mj-lt"/>
              </a:rPr>
              <a:t>	</a:t>
            </a:r>
            <a:r>
              <a:rPr lang="en-US" sz="1800" dirty="0" err="1">
                <a:solidFill>
                  <a:srgbClr val="FF0000"/>
                </a:solidFill>
                <a:latin typeface="+mj-lt"/>
              </a:rPr>
              <a:t>movb</a:t>
            </a:r>
            <a:r>
              <a:rPr lang="en-US" sz="1800" dirty="0">
                <a:solidFill>
                  <a:srgbClr val="FF0000"/>
                </a:solidFill>
                <a:latin typeface="+mj-lt"/>
              </a:rPr>
              <a:t>	#C0F,TFLG1	; clear C0F flag</a:t>
            </a:r>
          </a:p>
          <a:p>
            <a:pPr>
              <a:tabLst>
                <a:tab pos="1028700" algn="l"/>
                <a:tab pos="1828800" algn="l"/>
                <a:tab pos="3429000" algn="l"/>
              </a:tabLst>
              <a:defRPr/>
            </a:pPr>
            <a:r>
              <a:rPr lang="en-US" sz="1800" dirty="0">
                <a:latin typeface="+mj-lt"/>
              </a:rPr>
              <a:t>	</a:t>
            </a:r>
            <a:r>
              <a:rPr lang="en-US" sz="1800" dirty="0" err="1">
                <a:latin typeface="+mj-lt"/>
              </a:rPr>
              <a:t>brclr</a:t>
            </a:r>
            <a:r>
              <a:rPr lang="en-US" sz="1800" dirty="0">
                <a:latin typeface="+mj-lt"/>
              </a:rPr>
              <a:t>	TFLG1,C0F,*	; wait for the first rising edge</a:t>
            </a:r>
          </a:p>
          <a:p>
            <a:pPr>
              <a:tabLst>
                <a:tab pos="1028700" algn="l"/>
                <a:tab pos="1828800" algn="l"/>
                <a:tab pos="3429000" algn="l"/>
              </a:tabLst>
              <a:defRPr/>
            </a:pPr>
            <a:r>
              <a:rPr lang="en-US" sz="1800" dirty="0">
                <a:latin typeface="+mj-lt"/>
              </a:rPr>
              <a:t>	</a:t>
            </a:r>
            <a:r>
              <a:rPr lang="en-US" sz="1800" dirty="0" err="1">
                <a:solidFill>
                  <a:srgbClr val="FF0000"/>
                </a:solidFill>
                <a:latin typeface="+mj-lt"/>
              </a:rPr>
              <a:t>movw</a:t>
            </a:r>
            <a:r>
              <a:rPr lang="en-US" sz="1800" dirty="0">
                <a:solidFill>
                  <a:srgbClr val="FF0000"/>
                </a:solidFill>
                <a:latin typeface="+mj-lt"/>
              </a:rPr>
              <a:t>	TC0,edge1	; save the first edge &amp; clear the C0F flag</a:t>
            </a:r>
          </a:p>
          <a:p>
            <a:pPr>
              <a:tabLst>
                <a:tab pos="1028700" algn="l"/>
                <a:tab pos="1828800" algn="l"/>
                <a:tab pos="3429000" algn="l"/>
              </a:tabLst>
              <a:defRPr/>
            </a:pPr>
            <a:r>
              <a:rPr lang="en-US" sz="1800" dirty="0">
                <a:solidFill>
                  <a:srgbClr val="FF0000"/>
                </a:solidFill>
                <a:latin typeface="+mj-lt"/>
              </a:rPr>
              <a:t>	</a:t>
            </a:r>
            <a:r>
              <a:rPr lang="en-US" sz="1800" dirty="0" err="1">
                <a:solidFill>
                  <a:srgbClr val="FF0000"/>
                </a:solidFill>
                <a:latin typeface="+mj-lt"/>
              </a:rPr>
              <a:t>movb</a:t>
            </a:r>
            <a:r>
              <a:rPr lang="en-US" sz="1800" dirty="0">
                <a:solidFill>
                  <a:srgbClr val="FF0000"/>
                </a:solidFill>
                <a:latin typeface="+mj-lt"/>
              </a:rPr>
              <a:t>	#TOF,TFLG2	; clear TOF flag</a:t>
            </a:r>
          </a:p>
          <a:p>
            <a:pPr>
              <a:tabLst>
                <a:tab pos="1028700" algn="l"/>
                <a:tab pos="1828800" algn="l"/>
                <a:tab pos="3429000" algn="l"/>
              </a:tabLst>
              <a:defRPr/>
            </a:pPr>
            <a:r>
              <a:rPr lang="en-US" sz="1800" dirty="0">
                <a:solidFill>
                  <a:srgbClr val="FF0000"/>
                </a:solidFill>
                <a:latin typeface="+mj-lt"/>
              </a:rPr>
              <a:t>	</a:t>
            </a:r>
            <a:r>
              <a:rPr lang="en-US" sz="1800" dirty="0" err="1">
                <a:solidFill>
                  <a:srgbClr val="FF0000"/>
                </a:solidFill>
                <a:latin typeface="+mj-lt"/>
              </a:rPr>
              <a:t>bset</a:t>
            </a:r>
            <a:r>
              <a:rPr lang="en-US" sz="1800" dirty="0">
                <a:solidFill>
                  <a:srgbClr val="FF0000"/>
                </a:solidFill>
                <a:latin typeface="+mj-lt"/>
              </a:rPr>
              <a:t>	TSCR2,$80	; enable TCNT overflow interrupt</a:t>
            </a:r>
          </a:p>
          <a:p>
            <a:pPr>
              <a:tabLst>
                <a:tab pos="1028700" algn="l"/>
                <a:tab pos="1828800" algn="l"/>
                <a:tab pos="3429000" algn="l"/>
              </a:tabLst>
              <a:defRPr/>
            </a:pPr>
            <a:r>
              <a:rPr lang="en-US" sz="1800" dirty="0">
                <a:latin typeface="+mj-lt"/>
              </a:rPr>
              <a:t>	</a:t>
            </a:r>
            <a:r>
              <a:rPr lang="en-US" sz="1800" dirty="0" err="1">
                <a:latin typeface="+mj-lt"/>
              </a:rPr>
              <a:t>cli</a:t>
            </a:r>
            <a:r>
              <a:rPr lang="en-US" sz="1800" dirty="0">
                <a:latin typeface="+mj-lt"/>
              </a:rPr>
              <a:t>                     	;       "</a:t>
            </a:r>
          </a:p>
          <a:p>
            <a:pPr>
              <a:tabLst>
                <a:tab pos="1028700" algn="l"/>
                <a:tab pos="1828800" algn="l"/>
                <a:tab pos="3429000" algn="l"/>
              </a:tabLst>
              <a:defRPr/>
            </a:pPr>
            <a:r>
              <a:rPr lang="en-US" sz="1800" dirty="0">
                <a:latin typeface="+mj-lt"/>
              </a:rPr>
              <a:t>	</a:t>
            </a:r>
            <a:r>
              <a:rPr lang="en-US" sz="1800" dirty="0" err="1">
                <a:latin typeface="+mj-lt"/>
              </a:rPr>
              <a:t>movb</a:t>
            </a:r>
            <a:r>
              <a:rPr lang="en-US" sz="1800" dirty="0">
                <a:latin typeface="+mj-lt"/>
              </a:rPr>
              <a:t>	#$02,TCTL4	; capture the falling edge on PT0 pin</a:t>
            </a:r>
          </a:p>
          <a:p>
            <a:pPr>
              <a:tabLst>
                <a:tab pos="1028700" algn="l"/>
                <a:tab pos="1828800" algn="l"/>
                <a:tab pos="3429000" algn="l"/>
              </a:tabLst>
              <a:defRPr/>
            </a:pPr>
            <a:r>
              <a:rPr lang="en-US" sz="1800" dirty="0">
                <a:latin typeface="+mj-lt"/>
              </a:rPr>
              <a:t>	</a:t>
            </a:r>
            <a:r>
              <a:rPr lang="en-US" sz="1800" dirty="0" err="1">
                <a:latin typeface="+mj-lt"/>
              </a:rPr>
              <a:t>brclr</a:t>
            </a:r>
            <a:r>
              <a:rPr lang="en-US" sz="1800" dirty="0">
                <a:latin typeface="+mj-lt"/>
              </a:rPr>
              <a:t>	TFLG1,C0F,*	; wait for the arrival of the falling edge</a:t>
            </a:r>
          </a:p>
          <a:p>
            <a:pPr>
              <a:tabLst>
                <a:tab pos="1028700" algn="l"/>
                <a:tab pos="1828800" algn="l"/>
                <a:tab pos="3429000" algn="l"/>
              </a:tabLst>
              <a:defRPr/>
            </a:pPr>
            <a:r>
              <a:rPr lang="en-US" sz="1800" dirty="0">
                <a:latin typeface="+mj-lt"/>
              </a:rPr>
              <a:t>	</a:t>
            </a:r>
            <a:r>
              <a:rPr lang="en-US" sz="1800" dirty="0" err="1">
                <a:latin typeface="+mj-lt"/>
              </a:rPr>
              <a:t>ldd</a:t>
            </a:r>
            <a:r>
              <a:rPr lang="en-US" sz="1800" dirty="0">
                <a:latin typeface="+mj-lt"/>
              </a:rPr>
              <a:t>	TC0</a:t>
            </a:r>
          </a:p>
          <a:p>
            <a:pPr>
              <a:tabLst>
                <a:tab pos="1028700" algn="l"/>
                <a:tab pos="1828800" algn="l"/>
                <a:tab pos="3429000" algn="l"/>
              </a:tabLst>
              <a:defRPr/>
            </a:pPr>
            <a:r>
              <a:rPr lang="en-US" sz="1800" dirty="0">
                <a:latin typeface="+mj-lt"/>
              </a:rPr>
              <a:t>	</a:t>
            </a:r>
            <a:r>
              <a:rPr lang="en-US" sz="1800" dirty="0" err="1">
                <a:latin typeface="+mj-lt"/>
              </a:rPr>
              <a:t>subd</a:t>
            </a:r>
            <a:r>
              <a:rPr lang="en-US" sz="1800" dirty="0">
                <a:latin typeface="+mj-lt"/>
              </a:rPr>
              <a:t>	edge1</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720725" y="1001713"/>
            <a:ext cx="7656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tabLst>
                <a:tab pos="915988" algn="l"/>
                <a:tab pos="1828800" algn="l"/>
                <a:tab pos="3086100" algn="l"/>
              </a:tabLst>
            </a:pPr>
            <a:endParaRPr lang="en-US"/>
          </a:p>
        </p:txBody>
      </p:sp>
      <p:sp>
        <p:nvSpPr>
          <p:cNvPr id="60419" name="Text Box 4"/>
          <p:cNvSpPr txBox="1">
            <a:spLocks noChangeArrowheads="1"/>
          </p:cNvSpPr>
          <p:nvPr/>
        </p:nvSpPr>
        <p:spPr bwMode="auto">
          <a:xfrm>
            <a:off x="841375" y="1504481"/>
            <a:ext cx="6699398" cy="3693319"/>
          </a:xfrm>
          <a:prstGeom prst="rect">
            <a:avLst/>
          </a:prstGeom>
          <a:noFill/>
          <a:ln w="12700">
            <a:noFill/>
            <a:miter lim="800000"/>
            <a:headEnd type="none" w="sm" len="sm"/>
            <a:tailEnd type="none" w="sm" len="sm"/>
          </a:ln>
        </p:spPr>
        <p:txBody>
          <a:bodyPr wrap="none">
            <a:spAutoFit/>
          </a:bodyPr>
          <a:lstStyle/>
          <a:p>
            <a:pPr>
              <a:tabLst>
                <a:tab pos="800100" algn="l"/>
                <a:tab pos="1485900" algn="l"/>
                <a:tab pos="2971800" algn="l"/>
              </a:tabLst>
              <a:defRPr/>
            </a:pPr>
            <a:r>
              <a:rPr lang="en-US" sz="1800" dirty="0">
                <a:latin typeface="+mj-lt"/>
              </a:rPr>
              <a:t>	std	PW</a:t>
            </a:r>
          </a:p>
          <a:p>
            <a:pPr>
              <a:tabLst>
                <a:tab pos="800100" algn="l"/>
                <a:tab pos="1485900" algn="l"/>
                <a:tab pos="2971800" algn="l"/>
              </a:tabLst>
              <a:defRPr/>
            </a:pPr>
            <a:r>
              <a:rPr lang="en-US" sz="1800" dirty="0">
                <a:latin typeface="+mj-lt"/>
              </a:rPr>
              <a:t>	bcc	next	; is the second edge smaller?</a:t>
            </a:r>
          </a:p>
          <a:p>
            <a:pPr>
              <a:tabLst>
                <a:tab pos="800100" algn="l"/>
                <a:tab pos="1485900" algn="l"/>
                <a:tab pos="2971800" algn="l"/>
              </a:tabLst>
              <a:defRPr/>
            </a:pPr>
            <a:r>
              <a:rPr lang="en-US" sz="1800" dirty="0">
                <a:latin typeface="+mj-lt"/>
              </a:rPr>
              <a:t>	</a:t>
            </a:r>
            <a:r>
              <a:rPr lang="en-US" sz="1800" dirty="0" err="1">
                <a:latin typeface="+mj-lt"/>
              </a:rPr>
              <a:t>ldx</a:t>
            </a:r>
            <a:r>
              <a:rPr lang="en-US" sz="1800" dirty="0">
                <a:latin typeface="+mj-lt"/>
              </a:rPr>
              <a:t>	overflow        	; second edge is smaller, so decrement</a:t>
            </a:r>
          </a:p>
          <a:p>
            <a:pPr>
              <a:tabLst>
                <a:tab pos="800100" algn="l"/>
                <a:tab pos="1485900" algn="l"/>
                <a:tab pos="2971800" algn="l"/>
              </a:tabLst>
              <a:defRPr/>
            </a:pPr>
            <a:r>
              <a:rPr lang="en-US" sz="1800" dirty="0">
                <a:latin typeface="+mj-lt"/>
              </a:rPr>
              <a:t>	</a:t>
            </a:r>
            <a:r>
              <a:rPr lang="en-US" sz="1800" dirty="0" err="1">
                <a:latin typeface="+mj-lt"/>
              </a:rPr>
              <a:t>dex</a:t>
            </a:r>
            <a:r>
              <a:rPr lang="en-US" sz="1800" dirty="0">
                <a:latin typeface="+mj-lt"/>
              </a:rPr>
              <a:t>                     	; overflow count by 1</a:t>
            </a:r>
          </a:p>
          <a:p>
            <a:pPr>
              <a:tabLst>
                <a:tab pos="800100" algn="l"/>
                <a:tab pos="1485900" algn="l"/>
                <a:tab pos="2971800" algn="l"/>
              </a:tabLst>
              <a:defRPr/>
            </a:pPr>
            <a:r>
              <a:rPr lang="en-US" sz="1800" dirty="0">
                <a:latin typeface="+mj-lt"/>
              </a:rPr>
              <a:t>	</a:t>
            </a:r>
            <a:r>
              <a:rPr lang="en-US" sz="1800" dirty="0" err="1">
                <a:latin typeface="+mj-lt"/>
              </a:rPr>
              <a:t>stx</a:t>
            </a:r>
            <a:r>
              <a:rPr lang="en-US" sz="1800" dirty="0">
                <a:latin typeface="+mj-lt"/>
              </a:rPr>
              <a:t>	overflow        	;       "</a:t>
            </a:r>
          </a:p>
          <a:p>
            <a:pPr>
              <a:tabLst>
                <a:tab pos="800100" algn="l"/>
                <a:tab pos="1485900" algn="l"/>
                <a:tab pos="2971800" algn="l"/>
              </a:tabLst>
              <a:defRPr/>
            </a:pPr>
            <a:r>
              <a:rPr lang="en-US" sz="1800" dirty="0">
                <a:latin typeface="+mj-lt"/>
              </a:rPr>
              <a:t>next	</a:t>
            </a:r>
            <a:r>
              <a:rPr lang="en-US" sz="1800" dirty="0" err="1">
                <a:latin typeface="+mj-lt"/>
              </a:rPr>
              <a:t>swi</a:t>
            </a:r>
            <a:endParaRPr lang="en-US" sz="1800" dirty="0">
              <a:latin typeface="+mj-lt"/>
            </a:endParaRPr>
          </a:p>
          <a:p>
            <a:pPr>
              <a:tabLst>
                <a:tab pos="800100" algn="l"/>
                <a:tab pos="1485900" algn="l"/>
                <a:tab pos="2971800" algn="l"/>
              </a:tabLst>
              <a:defRPr/>
            </a:pPr>
            <a:endParaRPr lang="en-US" sz="1800" dirty="0">
              <a:latin typeface="+mj-lt"/>
            </a:endParaRPr>
          </a:p>
          <a:p>
            <a:pPr>
              <a:tabLst>
                <a:tab pos="800100" algn="l"/>
                <a:tab pos="1485900" algn="l"/>
                <a:tab pos="2971800" algn="l"/>
              </a:tabLst>
              <a:defRPr/>
            </a:pPr>
            <a:r>
              <a:rPr lang="en-US" sz="1800" dirty="0" err="1">
                <a:latin typeface="+mj-lt"/>
              </a:rPr>
              <a:t>tov_isr</a:t>
            </a:r>
            <a:r>
              <a:rPr lang="en-US" sz="1800" dirty="0">
                <a:latin typeface="+mj-lt"/>
              </a:rPr>
              <a:t>	</a:t>
            </a:r>
            <a:r>
              <a:rPr lang="en-US" sz="1800" dirty="0" err="1">
                <a:latin typeface="+mj-lt"/>
              </a:rPr>
              <a:t>movb</a:t>
            </a:r>
            <a:r>
              <a:rPr lang="en-US" sz="1800" dirty="0">
                <a:latin typeface="+mj-lt"/>
              </a:rPr>
              <a:t>	#TOF,TFLG2	; clear TOF flag</a:t>
            </a:r>
          </a:p>
          <a:p>
            <a:pPr>
              <a:tabLst>
                <a:tab pos="800100" algn="l"/>
                <a:tab pos="1485900" algn="l"/>
                <a:tab pos="2971800" algn="l"/>
              </a:tabLst>
              <a:defRPr/>
            </a:pPr>
            <a:r>
              <a:rPr lang="en-US" sz="1800" dirty="0">
                <a:latin typeface="+mj-lt"/>
              </a:rPr>
              <a:t>	</a:t>
            </a:r>
            <a:r>
              <a:rPr lang="en-US" sz="1800" dirty="0" err="1">
                <a:latin typeface="+mj-lt"/>
              </a:rPr>
              <a:t>ldx</a:t>
            </a:r>
            <a:r>
              <a:rPr lang="en-US" sz="1800" dirty="0">
                <a:latin typeface="+mj-lt"/>
              </a:rPr>
              <a:t>	overflow</a:t>
            </a:r>
          </a:p>
          <a:p>
            <a:pPr>
              <a:tabLst>
                <a:tab pos="800100" algn="l"/>
                <a:tab pos="1485900" algn="l"/>
                <a:tab pos="2971800" algn="l"/>
              </a:tabLst>
              <a:defRPr/>
            </a:pPr>
            <a:r>
              <a:rPr lang="en-US" sz="1800" dirty="0">
                <a:latin typeface="+mj-lt"/>
              </a:rPr>
              <a:t>	</a:t>
            </a:r>
            <a:r>
              <a:rPr lang="en-US" sz="1800" dirty="0" err="1">
                <a:latin typeface="+mj-lt"/>
              </a:rPr>
              <a:t>inx</a:t>
            </a:r>
            <a:endParaRPr lang="en-US" sz="1800" dirty="0">
              <a:latin typeface="+mj-lt"/>
            </a:endParaRPr>
          </a:p>
          <a:p>
            <a:pPr>
              <a:tabLst>
                <a:tab pos="800100" algn="l"/>
                <a:tab pos="1485900" algn="l"/>
                <a:tab pos="2971800" algn="l"/>
              </a:tabLst>
              <a:defRPr/>
            </a:pPr>
            <a:r>
              <a:rPr lang="en-US" sz="1800" dirty="0">
                <a:latin typeface="+mj-lt"/>
              </a:rPr>
              <a:t>	</a:t>
            </a:r>
            <a:r>
              <a:rPr lang="en-US" sz="1800" dirty="0" err="1">
                <a:latin typeface="+mj-lt"/>
              </a:rPr>
              <a:t>stx</a:t>
            </a:r>
            <a:r>
              <a:rPr lang="en-US" sz="1800" dirty="0">
                <a:latin typeface="+mj-lt"/>
              </a:rPr>
              <a:t>	overflow</a:t>
            </a:r>
          </a:p>
          <a:p>
            <a:pPr>
              <a:tabLst>
                <a:tab pos="800100" algn="l"/>
                <a:tab pos="1485900" algn="l"/>
                <a:tab pos="2971800" algn="l"/>
              </a:tabLst>
              <a:defRPr/>
            </a:pPr>
            <a:r>
              <a:rPr lang="en-US" sz="1800" dirty="0">
                <a:latin typeface="+mj-lt"/>
              </a:rPr>
              <a:t>	</a:t>
            </a:r>
            <a:r>
              <a:rPr lang="en-US" sz="1800" dirty="0" err="1">
                <a:latin typeface="+mj-lt"/>
              </a:rPr>
              <a:t>rti</a:t>
            </a:r>
            <a:endParaRPr lang="en-US" sz="1800" dirty="0">
              <a:latin typeface="+mj-lt"/>
            </a:endParaRPr>
          </a:p>
          <a:p>
            <a:pPr>
              <a:tabLst>
                <a:tab pos="800100" algn="l"/>
                <a:tab pos="1485900" algn="l"/>
                <a:tab pos="2971800" algn="l"/>
              </a:tabLst>
              <a:defRPr/>
            </a:pPr>
            <a:r>
              <a:rPr lang="en-US" sz="1800" dirty="0">
                <a:latin typeface="+mj-lt"/>
              </a:rPr>
              <a:t>	end</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069975" y="30628"/>
            <a:ext cx="6686767" cy="6524863"/>
          </a:xfrm>
          <a:prstGeom prst="rect">
            <a:avLst/>
          </a:prstGeom>
          <a:noFill/>
          <a:ln w="12700">
            <a:noFill/>
            <a:miter lim="800000"/>
            <a:headEnd type="none" w="sm" len="sm"/>
            <a:tailEnd type="none" w="sm" len="sm"/>
          </a:ln>
        </p:spPr>
        <p:txBody>
          <a:bodyPr wrap="none">
            <a:spAutoFit/>
          </a:bodyPr>
          <a:lstStyle>
            <a:lvl1pPr>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1pPr>
            <a:lvl2pPr marL="742950" indent="-285750">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2pPr>
            <a:lvl3pPr marL="1143000" indent="-228600">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3pPr>
            <a:lvl4pPr marL="1600200" indent="-228600">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4pPr>
            <a:lvl5pPr marL="2057400" indent="-228600">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5pPr>
            <a:lvl6pPr marL="2514600" indent="-228600" eaLnBrk="0" fontAlgn="base" hangingPunct="0">
              <a:spcBef>
                <a:spcPct val="0"/>
              </a:spcBef>
              <a:spcAft>
                <a:spcPct val="0"/>
              </a:spcAft>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6pPr>
            <a:lvl7pPr marL="2971800" indent="-228600" eaLnBrk="0" fontAlgn="base" hangingPunct="0">
              <a:spcBef>
                <a:spcPct val="0"/>
              </a:spcBef>
              <a:spcAft>
                <a:spcPct val="0"/>
              </a:spcAft>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7pPr>
            <a:lvl8pPr marL="3429000" indent="-228600" eaLnBrk="0" fontAlgn="base" hangingPunct="0">
              <a:spcBef>
                <a:spcPct val="0"/>
              </a:spcBef>
              <a:spcAft>
                <a:spcPct val="0"/>
              </a:spcAft>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8pPr>
            <a:lvl9pPr marL="3886200" indent="-228600" eaLnBrk="0" fontAlgn="base" hangingPunct="0">
              <a:spcBef>
                <a:spcPct val="0"/>
              </a:spcBef>
              <a:spcAft>
                <a:spcPct val="0"/>
              </a:spcAft>
              <a:tabLst>
                <a:tab pos="342900" algn="l"/>
                <a:tab pos="685800" algn="l"/>
                <a:tab pos="1028700" algn="l"/>
                <a:tab pos="1371600" algn="l"/>
                <a:tab pos="1714500" algn="l"/>
                <a:tab pos="2057400" algn="l"/>
                <a:tab pos="2400300" algn="l"/>
                <a:tab pos="2743200" algn="l"/>
              </a:tabLst>
              <a:defRPr sz="1600">
                <a:solidFill>
                  <a:schemeClr val="tx1"/>
                </a:solidFill>
                <a:latin typeface="Times New Roman" pitchFamily="18" charset="0"/>
              </a:defRPr>
            </a:lvl9pPr>
          </a:lstStyle>
          <a:p>
            <a:r>
              <a:rPr lang="en-US" b="1" dirty="0">
                <a:latin typeface="+mn-lt"/>
              </a:rPr>
              <a:t>C Program for Pulse With Measurement</a:t>
            </a:r>
          </a:p>
          <a:p>
            <a:r>
              <a:rPr lang="en-US" dirty="0">
                <a:latin typeface="+mn-lt"/>
              </a:rPr>
              <a:t>#include 	"c:\cwHCS12\include\hcs12.h"</a:t>
            </a:r>
          </a:p>
          <a:p>
            <a:r>
              <a:rPr lang="en-US" dirty="0">
                <a:latin typeface="+mn-lt"/>
              </a:rPr>
              <a:t>unsigned 	diff, edge1, overflow;</a:t>
            </a:r>
          </a:p>
          <a:p>
            <a:r>
              <a:rPr lang="en-US" dirty="0">
                <a:latin typeface="+mn-lt"/>
              </a:rPr>
              <a:t>unsigned 	long </a:t>
            </a:r>
            <a:r>
              <a:rPr lang="en-US" dirty="0" err="1">
                <a:latin typeface="+mn-lt"/>
              </a:rPr>
              <a:t>pulse_width</a:t>
            </a:r>
            <a:r>
              <a:rPr lang="en-US" dirty="0">
                <a:latin typeface="+mn-lt"/>
              </a:rPr>
              <a:t>;</a:t>
            </a:r>
          </a:p>
          <a:p>
            <a:r>
              <a:rPr lang="en-US" dirty="0">
                <a:latin typeface="+mn-lt"/>
              </a:rPr>
              <a:t>void main(void)</a:t>
            </a:r>
          </a:p>
          <a:p>
            <a:r>
              <a:rPr lang="en-US" dirty="0">
                <a:latin typeface="+mn-lt"/>
              </a:rPr>
              <a:t>{</a:t>
            </a:r>
          </a:p>
          <a:p>
            <a:r>
              <a:rPr lang="en-US" dirty="0">
                <a:latin typeface="+mn-lt"/>
              </a:rPr>
              <a:t>	overflow 	= 0;</a:t>
            </a:r>
          </a:p>
          <a:p>
            <a:r>
              <a:rPr lang="en-US" dirty="0">
                <a:latin typeface="+mn-lt"/>
              </a:rPr>
              <a:t>	</a:t>
            </a:r>
            <a:r>
              <a:rPr lang="en-US" dirty="0">
                <a:solidFill>
                  <a:srgbClr val="0070C0"/>
                </a:solidFill>
                <a:latin typeface="+mn-lt"/>
              </a:rPr>
              <a:t>TSCR1 		= 0x90;	// enable timer and fast flag clear</a:t>
            </a:r>
          </a:p>
          <a:p>
            <a:r>
              <a:rPr lang="en-US" dirty="0">
                <a:solidFill>
                  <a:srgbClr val="0070C0"/>
                </a:solidFill>
                <a:latin typeface="+mn-lt"/>
              </a:rPr>
              <a:t>	TSCR2 		= 0x05;	// set </a:t>
            </a:r>
            <a:r>
              <a:rPr lang="en-US" dirty="0" err="1">
                <a:solidFill>
                  <a:srgbClr val="0070C0"/>
                </a:solidFill>
                <a:latin typeface="+mn-lt"/>
              </a:rPr>
              <a:t>prescaler</a:t>
            </a:r>
            <a:r>
              <a:rPr lang="en-US" dirty="0">
                <a:solidFill>
                  <a:srgbClr val="0070C0"/>
                </a:solidFill>
                <a:latin typeface="+mn-lt"/>
              </a:rPr>
              <a:t> to 32, no timer overflow interrupt</a:t>
            </a:r>
          </a:p>
          <a:p>
            <a:r>
              <a:rPr lang="en-US" dirty="0">
                <a:latin typeface="+mn-lt"/>
              </a:rPr>
              <a:t>	</a:t>
            </a:r>
            <a:r>
              <a:rPr lang="en-US" dirty="0">
                <a:solidFill>
                  <a:srgbClr val="FF0000"/>
                </a:solidFill>
                <a:latin typeface="+mn-lt"/>
              </a:rPr>
              <a:t>TIOS 		&amp;= ~IOS0;	// select input-capture 0 </a:t>
            </a:r>
          </a:p>
          <a:p>
            <a:r>
              <a:rPr lang="en-US" dirty="0">
                <a:solidFill>
                  <a:srgbClr val="FF0000"/>
                </a:solidFill>
                <a:latin typeface="+mn-lt"/>
              </a:rPr>
              <a:t>	TCTL4 		= 0x01;	// prepare to capture the rising edge</a:t>
            </a:r>
          </a:p>
          <a:p>
            <a:r>
              <a:rPr lang="en-US" dirty="0">
                <a:solidFill>
                  <a:srgbClr val="FF0000"/>
                </a:solidFill>
                <a:latin typeface="+mn-lt"/>
              </a:rPr>
              <a:t>	TFLG1 		= C0F;	// clear C0F flag</a:t>
            </a:r>
          </a:p>
          <a:p>
            <a:r>
              <a:rPr lang="en-US" dirty="0">
                <a:latin typeface="+mn-lt"/>
              </a:rPr>
              <a:t>	while(!(TFLG1 &amp; C0F));	// wait for the arrival of the rising edge</a:t>
            </a:r>
          </a:p>
          <a:p>
            <a:r>
              <a:rPr lang="en-US" dirty="0">
                <a:latin typeface="+mn-lt"/>
              </a:rPr>
              <a:t>	</a:t>
            </a:r>
            <a:r>
              <a:rPr lang="en-US" dirty="0">
                <a:solidFill>
                  <a:srgbClr val="FF0000"/>
                </a:solidFill>
                <a:latin typeface="+mn-lt"/>
              </a:rPr>
              <a:t>TFLG2 		= 0x80;	// clear TOF flag</a:t>
            </a:r>
          </a:p>
          <a:p>
            <a:r>
              <a:rPr lang="en-US" dirty="0">
                <a:solidFill>
                  <a:srgbClr val="FF0000"/>
                </a:solidFill>
                <a:latin typeface="+mn-lt"/>
              </a:rPr>
              <a:t>	TSCR2 		|= 0x80;  	// enable TCNT overflow interrupt</a:t>
            </a:r>
          </a:p>
          <a:p>
            <a:r>
              <a:rPr lang="en-US" dirty="0">
                <a:latin typeface="+mn-lt"/>
              </a:rPr>
              <a:t>	</a:t>
            </a:r>
            <a:r>
              <a:rPr lang="en-US" dirty="0" err="1">
                <a:latin typeface="+mn-lt"/>
              </a:rPr>
              <a:t>asm</a:t>
            </a:r>
            <a:r>
              <a:rPr lang="en-US" dirty="0">
                <a:latin typeface="+mn-lt"/>
              </a:rPr>
              <a:t>("cli");</a:t>
            </a:r>
          </a:p>
          <a:p>
            <a:r>
              <a:rPr lang="en-US" dirty="0">
                <a:latin typeface="+mn-lt"/>
              </a:rPr>
              <a:t>	</a:t>
            </a:r>
            <a:r>
              <a:rPr lang="en-US" dirty="0">
                <a:solidFill>
                  <a:srgbClr val="FF0000"/>
                </a:solidFill>
                <a:latin typeface="+mn-lt"/>
              </a:rPr>
              <a:t>edge1 		= TC0;	// save the first edge</a:t>
            </a:r>
          </a:p>
          <a:p>
            <a:r>
              <a:rPr lang="en-US" dirty="0">
                <a:solidFill>
                  <a:srgbClr val="FF0000"/>
                </a:solidFill>
                <a:latin typeface="+mn-lt"/>
              </a:rPr>
              <a:t>	TCTL4 		= 0x02;	// prepare to capture the falling edge</a:t>
            </a:r>
          </a:p>
          <a:p>
            <a:r>
              <a:rPr lang="en-US" dirty="0">
                <a:latin typeface="+mn-lt"/>
              </a:rPr>
              <a:t>	while (!(TFLG1 &amp; C0F)); // wait for the arrival of the falling edge</a:t>
            </a:r>
          </a:p>
          <a:p>
            <a:r>
              <a:rPr lang="en-US" dirty="0">
                <a:latin typeface="+mn-lt"/>
              </a:rPr>
              <a:t>	diff 			= TC0 - edge1;</a:t>
            </a:r>
          </a:p>
          <a:p>
            <a:r>
              <a:rPr lang="en-US" dirty="0">
                <a:latin typeface="+mn-lt"/>
              </a:rPr>
              <a:t>	if (TC0 &lt; edge1)</a:t>
            </a:r>
          </a:p>
          <a:p>
            <a:r>
              <a:rPr lang="en-US" dirty="0">
                <a:latin typeface="+mn-lt"/>
              </a:rPr>
              <a:t>			overflow  -= 1;</a:t>
            </a:r>
          </a:p>
          <a:p>
            <a:r>
              <a:rPr lang="en-US" dirty="0">
                <a:latin typeface="+mn-lt"/>
              </a:rPr>
              <a:t>	</a:t>
            </a:r>
            <a:r>
              <a:rPr lang="en-US" dirty="0" err="1">
                <a:latin typeface="+mn-lt"/>
              </a:rPr>
              <a:t>pulse_width</a:t>
            </a:r>
            <a:r>
              <a:rPr lang="en-US" dirty="0">
                <a:latin typeface="+mn-lt"/>
              </a:rPr>
              <a:t> = (long)overflow * 65536u + (long)diff;</a:t>
            </a:r>
          </a:p>
          <a:p>
            <a:r>
              <a:rPr lang="en-US" dirty="0">
                <a:latin typeface="+mn-lt"/>
              </a:rPr>
              <a:t>	while (1);</a:t>
            </a:r>
          </a:p>
          <a:p>
            <a:r>
              <a:rPr lang="en-US" dirty="0">
                <a:latin typeface="+mn-lt"/>
              </a:rPr>
              <a:t>}</a:t>
            </a:r>
          </a:p>
          <a:p>
            <a:endParaRPr lang="en-US" sz="1800" dirty="0">
              <a:latin typeface="+mn-lt"/>
            </a:endParaRP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908050" y="1494050"/>
            <a:ext cx="7333290" cy="4770537"/>
          </a:xfrm>
          <a:prstGeom prst="rect">
            <a:avLst/>
          </a:prstGeom>
          <a:noFill/>
          <a:ln w="12700">
            <a:noFill/>
            <a:miter lim="800000"/>
            <a:headEnd type="none" w="sm" len="sm"/>
            <a:tailEnd type="none" w="sm" len="sm"/>
          </a:ln>
        </p:spPr>
        <p:txBody>
          <a:bodyPr wrap="none">
            <a:spAutoFit/>
          </a:bodyPr>
          <a:lstStyle/>
          <a:p>
            <a:pPr>
              <a:tabLst>
                <a:tab pos="342900" algn="l"/>
                <a:tab pos="685800" algn="l"/>
                <a:tab pos="1143000" algn="l"/>
                <a:tab pos="1485900" algn="l"/>
                <a:tab pos="1828800" algn="l"/>
              </a:tabLst>
              <a:defRPr/>
            </a:pPr>
            <a:r>
              <a:rPr lang="en-US" sz="1800" dirty="0">
                <a:solidFill>
                  <a:srgbClr val="FF0000"/>
                </a:solidFill>
                <a:latin typeface="+mj-lt"/>
              </a:rPr>
              <a:t>interrupt</a:t>
            </a:r>
            <a:r>
              <a:rPr lang="en-US" sz="1800" dirty="0">
                <a:latin typeface="+mj-lt"/>
              </a:rPr>
              <a:t> void </a:t>
            </a:r>
            <a:r>
              <a:rPr lang="en-US" sz="1800" dirty="0" err="1">
                <a:latin typeface="+mj-lt"/>
              </a:rPr>
              <a:t>tovisr</a:t>
            </a:r>
            <a:r>
              <a:rPr lang="en-US" sz="1800" dirty="0">
                <a:latin typeface="+mj-lt"/>
              </a:rPr>
              <a:t>(void)</a:t>
            </a:r>
          </a:p>
          <a:p>
            <a:pPr>
              <a:tabLst>
                <a:tab pos="342900" algn="l"/>
                <a:tab pos="685800" algn="l"/>
                <a:tab pos="1143000" algn="l"/>
                <a:tab pos="1485900" algn="l"/>
                <a:tab pos="1828800" algn="l"/>
              </a:tabLst>
              <a:defRPr/>
            </a:pPr>
            <a:r>
              <a:rPr lang="en-US" sz="1800" dirty="0">
                <a:latin typeface="+mj-lt"/>
              </a:rPr>
              <a:t>{</a:t>
            </a:r>
          </a:p>
          <a:p>
            <a:pPr>
              <a:tabLst>
                <a:tab pos="342900" algn="l"/>
                <a:tab pos="685800" algn="l"/>
                <a:tab pos="1143000" algn="l"/>
                <a:tab pos="1485900" algn="l"/>
                <a:tab pos="1828800" algn="l"/>
              </a:tabLst>
              <a:defRPr/>
            </a:pPr>
            <a:r>
              <a:rPr lang="en-US" sz="1800" dirty="0">
                <a:latin typeface="+mj-lt"/>
              </a:rPr>
              <a:t>     </a:t>
            </a:r>
            <a:r>
              <a:rPr lang="en-US" sz="1800" dirty="0">
                <a:solidFill>
                  <a:srgbClr val="FF0000"/>
                </a:solidFill>
                <a:latin typeface="+mj-lt"/>
              </a:rPr>
              <a:t>TFLG2 = 0x80;   // clear the TOF flag</a:t>
            </a:r>
          </a:p>
          <a:p>
            <a:pPr>
              <a:tabLst>
                <a:tab pos="342900" algn="l"/>
                <a:tab pos="685800" algn="l"/>
                <a:tab pos="1143000" algn="l"/>
                <a:tab pos="1485900" algn="l"/>
                <a:tab pos="1828800" algn="l"/>
              </a:tabLst>
              <a:defRPr/>
            </a:pPr>
            <a:r>
              <a:rPr lang="en-US" sz="1800" dirty="0">
                <a:solidFill>
                  <a:srgbClr val="FF0000"/>
                </a:solidFill>
                <a:latin typeface="+mj-lt"/>
              </a:rPr>
              <a:t>     overflow++;</a:t>
            </a:r>
          </a:p>
          <a:p>
            <a:pPr>
              <a:tabLst>
                <a:tab pos="342900" algn="l"/>
                <a:tab pos="685800" algn="l"/>
                <a:tab pos="1143000" algn="l"/>
                <a:tab pos="1485900" algn="l"/>
                <a:tab pos="1828800" algn="l"/>
              </a:tabLst>
              <a:defRPr/>
            </a:pPr>
            <a:r>
              <a:rPr lang="en-US" sz="1800" dirty="0">
                <a:latin typeface="+mj-lt"/>
              </a:rPr>
              <a:t>}</a:t>
            </a:r>
          </a:p>
          <a:p>
            <a:pPr>
              <a:tabLst>
                <a:tab pos="342900" algn="l"/>
                <a:tab pos="685800" algn="l"/>
                <a:tab pos="1143000" algn="l"/>
                <a:tab pos="1485900" algn="l"/>
                <a:tab pos="1828800" algn="l"/>
              </a:tabLst>
              <a:defRPr/>
            </a:pPr>
            <a:r>
              <a:rPr lang="en-US" sz="1800" dirty="0">
                <a:latin typeface="+mj-lt"/>
              </a:rPr>
              <a:t> </a:t>
            </a:r>
          </a:p>
          <a:p>
            <a:pPr marL="285750" indent="-285750">
              <a:buFont typeface="Wingdings" pitchFamily="2" charset="2"/>
              <a:buChar char="q"/>
              <a:tabLst>
                <a:tab pos="342900" algn="l"/>
                <a:tab pos="685800" algn="l"/>
                <a:tab pos="1143000" algn="l"/>
                <a:tab pos="1485900" algn="l"/>
                <a:tab pos="1828800" algn="l"/>
              </a:tabLst>
              <a:defRPr/>
            </a:pPr>
            <a:r>
              <a:rPr lang="en-US" sz="1800" dirty="0">
                <a:latin typeface="+mj-lt"/>
              </a:rPr>
              <a:t>The timer overflow vector is set up by using the following function:</a:t>
            </a:r>
          </a:p>
          <a:p>
            <a:pPr>
              <a:tabLst>
                <a:tab pos="342900" algn="l"/>
                <a:tab pos="685800" algn="l"/>
                <a:tab pos="1143000" algn="l"/>
                <a:tab pos="1485900" algn="l"/>
                <a:tab pos="1828800" algn="l"/>
              </a:tabLst>
              <a:defRPr/>
            </a:pPr>
            <a:r>
              <a:rPr lang="en-US" sz="1800" dirty="0">
                <a:latin typeface="+mj-lt"/>
              </a:rPr>
              <a:t> </a:t>
            </a:r>
          </a:p>
          <a:p>
            <a:pPr>
              <a:tabLst>
                <a:tab pos="342900" algn="l"/>
                <a:tab pos="685800" algn="l"/>
                <a:tab pos="1143000" algn="l"/>
                <a:tab pos="1485900" algn="l"/>
                <a:tab pos="1828800" algn="l"/>
              </a:tabLst>
              <a:defRPr/>
            </a:pPr>
            <a:r>
              <a:rPr lang="en-US" sz="1800" dirty="0">
                <a:solidFill>
                  <a:srgbClr val="FF0000"/>
                </a:solidFill>
                <a:latin typeface="+mj-lt"/>
              </a:rPr>
              <a:t>extern</a:t>
            </a:r>
            <a:r>
              <a:rPr lang="en-US" sz="1800" dirty="0">
                <a:latin typeface="+mj-lt"/>
              </a:rPr>
              <a:t> void near </a:t>
            </a:r>
            <a:r>
              <a:rPr lang="en-US" sz="1800" dirty="0" err="1">
                <a:latin typeface="+mj-lt"/>
              </a:rPr>
              <a:t>tovisr</a:t>
            </a:r>
            <a:r>
              <a:rPr lang="en-US" sz="1800" dirty="0">
                <a:latin typeface="+mj-lt"/>
              </a:rPr>
              <a:t>(void);</a:t>
            </a:r>
          </a:p>
          <a:p>
            <a:pPr>
              <a:tabLst>
                <a:tab pos="342900" algn="l"/>
                <a:tab pos="685800" algn="l"/>
                <a:tab pos="1143000" algn="l"/>
                <a:tab pos="1485900" algn="l"/>
                <a:tab pos="1828800" algn="l"/>
              </a:tabLst>
              <a:defRPr/>
            </a:pPr>
            <a:r>
              <a:rPr lang="en-US" sz="1800" dirty="0">
                <a:latin typeface="+mj-lt"/>
              </a:rPr>
              <a:t>#</a:t>
            </a:r>
            <a:r>
              <a:rPr lang="en-US" sz="1800" dirty="0" err="1">
                <a:latin typeface="+mj-lt"/>
              </a:rPr>
              <a:t>pragma</a:t>
            </a:r>
            <a:r>
              <a:rPr lang="en-US" sz="1800" dirty="0">
                <a:latin typeface="+mj-lt"/>
              </a:rPr>
              <a:t> CODE_SEG __NEAR_SEG NON_BANKED</a:t>
            </a:r>
          </a:p>
          <a:p>
            <a:pPr>
              <a:tabLst>
                <a:tab pos="342900" algn="l"/>
                <a:tab pos="685800" algn="l"/>
                <a:tab pos="1143000" algn="l"/>
                <a:tab pos="1485900" algn="l"/>
                <a:tab pos="1828800" algn="l"/>
              </a:tabLst>
              <a:defRPr/>
            </a:pPr>
            <a:r>
              <a:rPr lang="en-US" sz="1800" dirty="0">
                <a:latin typeface="+mj-lt"/>
              </a:rPr>
              <a:t> </a:t>
            </a:r>
          </a:p>
          <a:p>
            <a:pPr>
              <a:tabLst>
                <a:tab pos="342900" algn="l"/>
                <a:tab pos="685800" algn="l"/>
                <a:tab pos="1143000" algn="l"/>
                <a:tab pos="1485900" algn="l"/>
                <a:tab pos="1828800" algn="l"/>
              </a:tabLst>
              <a:defRPr/>
            </a:pPr>
            <a:r>
              <a:rPr lang="en-US" sz="1800" dirty="0">
                <a:latin typeface="+mj-lt"/>
              </a:rPr>
              <a:t>#</a:t>
            </a:r>
            <a:r>
              <a:rPr lang="en-US" sz="1800" dirty="0" err="1">
                <a:latin typeface="+mj-lt"/>
              </a:rPr>
              <a:t>pragma</a:t>
            </a:r>
            <a:r>
              <a:rPr lang="en-US" sz="1800" dirty="0">
                <a:latin typeface="+mj-lt"/>
              </a:rPr>
              <a:t> CODE_SEG DEFAULT               // Change code section to DEFAULT.</a:t>
            </a:r>
          </a:p>
          <a:p>
            <a:pPr>
              <a:tabLst>
                <a:tab pos="342900" algn="l"/>
                <a:tab pos="685800" algn="l"/>
                <a:tab pos="1143000" algn="l"/>
                <a:tab pos="1485900" algn="l"/>
                <a:tab pos="1828800" algn="l"/>
              </a:tabLst>
              <a:defRPr/>
            </a:pPr>
            <a:r>
              <a:rPr lang="en-US" sz="1800" dirty="0">
                <a:latin typeface="+mj-lt"/>
              </a:rPr>
              <a:t> </a:t>
            </a:r>
          </a:p>
          <a:p>
            <a:pPr>
              <a:tabLst>
                <a:tab pos="342900" algn="l"/>
                <a:tab pos="685800" algn="l"/>
                <a:tab pos="1143000" algn="l"/>
                <a:tab pos="1485900" algn="l"/>
                <a:tab pos="1828800" algn="l"/>
              </a:tabLst>
              <a:defRPr/>
            </a:pPr>
            <a:r>
              <a:rPr lang="en-US" sz="1800" dirty="0" err="1">
                <a:latin typeface="+mj-lt"/>
              </a:rPr>
              <a:t>typedef</a:t>
            </a:r>
            <a:r>
              <a:rPr lang="en-US" sz="1800" dirty="0">
                <a:latin typeface="+mj-lt"/>
              </a:rPr>
              <a:t> void (*near </a:t>
            </a:r>
            <a:r>
              <a:rPr lang="en-US" sz="1800" dirty="0" err="1">
                <a:solidFill>
                  <a:srgbClr val="FF0000"/>
                </a:solidFill>
                <a:latin typeface="+mj-lt"/>
              </a:rPr>
              <a:t>tIsrFunc</a:t>
            </a:r>
            <a:r>
              <a:rPr lang="en-US" sz="1800" dirty="0">
                <a:latin typeface="+mj-lt"/>
              </a:rPr>
              <a:t>)(void);</a:t>
            </a:r>
          </a:p>
          <a:p>
            <a:pPr>
              <a:tabLst>
                <a:tab pos="342900" algn="l"/>
                <a:tab pos="685800" algn="l"/>
                <a:tab pos="1143000" algn="l"/>
                <a:tab pos="1485900" algn="l"/>
                <a:tab pos="1828800" algn="l"/>
              </a:tabLst>
              <a:defRPr/>
            </a:pPr>
            <a:r>
              <a:rPr lang="en-US" sz="1800" dirty="0">
                <a:latin typeface="+mj-lt"/>
              </a:rPr>
              <a:t>const </a:t>
            </a:r>
            <a:r>
              <a:rPr lang="en-US" sz="1800" dirty="0" err="1">
                <a:latin typeface="+mj-lt"/>
              </a:rPr>
              <a:t>tIsrFunc</a:t>
            </a:r>
            <a:r>
              <a:rPr lang="en-US" sz="1800" dirty="0">
                <a:latin typeface="+mj-lt"/>
              </a:rPr>
              <a:t> _</a:t>
            </a:r>
            <a:r>
              <a:rPr lang="en-US" sz="1800" dirty="0" err="1">
                <a:latin typeface="+mj-lt"/>
              </a:rPr>
              <a:t>vect</a:t>
            </a:r>
            <a:r>
              <a:rPr lang="en-US" sz="1800" dirty="0">
                <a:latin typeface="+mj-lt"/>
              </a:rPr>
              <a:t>[] @</a:t>
            </a:r>
            <a:r>
              <a:rPr lang="en-US" sz="1800" dirty="0">
                <a:solidFill>
                  <a:srgbClr val="FF0000"/>
                </a:solidFill>
                <a:latin typeface="+mj-lt"/>
              </a:rPr>
              <a:t>0xFFDE</a:t>
            </a:r>
            <a:r>
              <a:rPr lang="en-US" sz="1800" dirty="0">
                <a:latin typeface="+mj-lt"/>
              </a:rPr>
              <a:t> = {</a:t>
            </a:r>
          </a:p>
          <a:p>
            <a:pPr>
              <a:tabLst>
                <a:tab pos="342900" algn="l"/>
                <a:tab pos="685800" algn="l"/>
                <a:tab pos="1143000" algn="l"/>
                <a:tab pos="1485900" algn="l"/>
                <a:tab pos="1828800" algn="l"/>
              </a:tabLst>
              <a:defRPr/>
            </a:pPr>
            <a:r>
              <a:rPr lang="en-US" sz="1800" dirty="0">
                <a:latin typeface="+mj-lt"/>
              </a:rPr>
              <a:t>    	</a:t>
            </a:r>
            <a:r>
              <a:rPr lang="en-US" sz="1800" dirty="0" err="1">
                <a:latin typeface="+mj-lt"/>
              </a:rPr>
              <a:t>tovisr</a:t>
            </a:r>
            <a:endParaRPr lang="en-US" sz="1800" dirty="0">
              <a:latin typeface="+mj-lt"/>
            </a:endParaRPr>
          </a:p>
          <a:p>
            <a:pPr>
              <a:tabLst>
                <a:tab pos="342900" algn="l"/>
                <a:tab pos="685800" algn="l"/>
                <a:tab pos="1143000" algn="l"/>
                <a:tab pos="1485900" algn="l"/>
                <a:tab pos="1828800" algn="l"/>
              </a:tabLst>
              <a:defRPr/>
            </a:pPr>
            <a:r>
              <a:rPr lang="en-US" sz="1800" dirty="0">
                <a:latin typeface="+mj-lt"/>
              </a:rPr>
              <a: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0684" y="864955"/>
            <a:ext cx="7578725" cy="5663731"/>
          </a:xfrm>
          <a:prstGeom prst="rect">
            <a:avLst/>
          </a:prstGeom>
          <a:noFill/>
          <a:ln w="9525">
            <a:noFill/>
            <a:miter lim="800000"/>
            <a:headEnd/>
            <a:tailEnd/>
          </a:ln>
        </p:spPr>
        <p:txBody>
          <a:bodyPr lIns="92075" tIns="46038" rIns="92075" bIns="46038">
            <a:spAutoFit/>
          </a:bodyPr>
          <a:lstStyle/>
          <a:p>
            <a:pPr>
              <a:tabLst>
                <a:tab pos="230188" algn="l"/>
                <a:tab pos="568325" algn="l"/>
              </a:tabLst>
              <a:defRPr/>
            </a:pPr>
            <a:r>
              <a:rPr lang="en-US" sz="2000" b="1" dirty="0">
                <a:latin typeface="+mn-lt"/>
              </a:rPr>
              <a:t>Output Compare Function</a:t>
            </a:r>
            <a:endParaRPr lang="en-US" sz="2000" dirty="0">
              <a:latin typeface="+mn-lt"/>
            </a:endParaRPr>
          </a:p>
          <a:p>
            <a:pPr>
              <a:tabLst>
                <a:tab pos="230188" algn="l"/>
                <a:tab pos="568325" algn="l"/>
              </a:tabLst>
              <a:defRPr/>
            </a:pPr>
            <a:endParaRPr lang="en-US" sz="1800" dirty="0">
              <a:latin typeface="+mn-lt"/>
            </a:endParaRPr>
          </a:p>
          <a:p>
            <a:pPr>
              <a:buFont typeface="Wingdings" pitchFamily="2" charset="2"/>
              <a:buChar char="§"/>
              <a:tabLst>
                <a:tab pos="230188" algn="l"/>
                <a:tab pos="568325" algn="l"/>
              </a:tabLst>
              <a:defRPr/>
            </a:pPr>
            <a:r>
              <a:rPr lang="en-US" sz="1800" dirty="0">
                <a:latin typeface="+mn-lt"/>
              </a:rPr>
              <a:t>	The HCS12 has eight output compare channels.</a:t>
            </a:r>
          </a:p>
          <a:p>
            <a:pPr>
              <a:buFont typeface="Wingdings" pitchFamily="2" charset="2"/>
              <a:buChar char="§"/>
              <a:tabLst>
                <a:tab pos="230188" algn="l"/>
                <a:tab pos="568325" algn="l"/>
              </a:tabLst>
              <a:defRPr/>
            </a:pPr>
            <a:r>
              <a:rPr lang="en-US" sz="1800" dirty="0">
                <a:latin typeface="+mn-lt"/>
              </a:rPr>
              <a:t>	Each output compare channel consists of</a:t>
            </a:r>
          </a:p>
          <a:p>
            <a:pPr>
              <a:tabLst>
                <a:tab pos="230188" algn="l"/>
                <a:tab pos="568325" algn="l"/>
              </a:tabLst>
              <a:defRPr/>
            </a:pPr>
            <a:r>
              <a:rPr lang="en-US" sz="1800" dirty="0">
                <a:latin typeface="+mn-lt"/>
              </a:rPr>
              <a:t>	</a:t>
            </a:r>
            <a:r>
              <a:rPr lang="en-US" sz="1800" dirty="0">
                <a:solidFill>
                  <a:srgbClr val="0070C0"/>
                </a:solidFill>
                <a:latin typeface="+mn-lt"/>
              </a:rPr>
              <a:t>1. a 16-bit comparator</a:t>
            </a:r>
          </a:p>
          <a:p>
            <a:pPr>
              <a:tabLst>
                <a:tab pos="230188" algn="l"/>
                <a:tab pos="568325" algn="l"/>
              </a:tabLst>
              <a:defRPr/>
            </a:pPr>
            <a:r>
              <a:rPr lang="en-US" sz="1800" dirty="0">
                <a:solidFill>
                  <a:srgbClr val="0070C0"/>
                </a:solidFill>
                <a:latin typeface="+mn-lt"/>
              </a:rPr>
              <a:t>	2. a 16-bit compare register </a:t>
            </a:r>
            <a:r>
              <a:rPr lang="en-US" sz="1800" dirty="0" err="1">
                <a:solidFill>
                  <a:srgbClr val="0070C0"/>
                </a:solidFill>
                <a:latin typeface="+mn-lt"/>
              </a:rPr>
              <a:t>TCx</a:t>
            </a:r>
            <a:r>
              <a:rPr lang="en-US" sz="1800" dirty="0">
                <a:solidFill>
                  <a:srgbClr val="0070C0"/>
                </a:solidFill>
                <a:latin typeface="+mn-lt"/>
              </a:rPr>
              <a:t> (also used as </a:t>
            </a:r>
            <a:r>
              <a:rPr lang="en-US" sz="1800" dirty="0" smtClean="0">
                <a:solidFill>
                  <a:srgbClr val="0070C0"/>
                </a:solidFill>
                <a:latin typeface="+mn-lt"/>
              </a:rPr>
              <a:t>input </a:t>
            </a:r>
            <a:r>
              <a:rPr lang="en-US" sz="1800" dirty="0">
                <a:solidFill>
                  <a:srgbClr val="0070C0"/>
                </a:solidFill>
                <a:latin typeface="+mn-lt"/>
              </a:rPr>
              <a:t>capture register)</a:t>
            </a:r>
          </a:p>
          <a:p>
            <a:pPr>
              <a:tabLst>
                <a:tab pos="230188" algn="l"/>
                <a:tab pos="568325" algn="l"/>
              </a:tabLst>
              <a:defRPr/>
            </a:pPr>
            <a:r>
              <a:rPr lang="en-US" sz="1800" dirty="0">
                <a:solidFill>
                  <a:srgbClr val="0070C0"/>
                </a:solidFill>
                <a:latin typeface="+mn-lt"/>
              </a:rPr>
              <a:t>	3. an output action pin (</a:t>
            </a:r>
            <a:r>
              <a:rPr lang="en-US" sz="1800" dirty="0" err="1">
                <a:solidFill>
                  <a:srgbClr val="0070C0"/>
                </a:solidFill>
                <a:latin typeface="+mn-lt"/>
              </a:rPr>
              <a:t>PTx</a:t>
            </a:r>
            <a:r>
              <a:rPr lang="en-US" sz="1800" dirty="0">
                <a:solidFill>
                  <a:srgbClr val="0070C0"/>
                </a:solidFill>
                <a:latin typeface="+mn-lt"/>
              </a:rPr>
              <a:t>, can be pulled high, pulled low, or toggled)</a:t>
            </a:r>
          </a:p>
          <a:p>
            <a:pPr>
              <a:tabLst>
                <a:tab pos="230188" algn="l"/>
                <a:tab pos="568325" algn="l"/>
              </a:tabLst>
              <a:defRPr/>
            </a:pPr>
            <a:r>
              <a:rPr lang="en-US" sz="1800" dirty="0">
                <a:solidFill>
                  <a:srgbClr val="0070C0"/>
                </a:solidFill>
                <a:latin typeface="+mn-lt"/>
              </a:rPr>
              <a:t>	4. an interrupt request circuit</a:t>
            </a:r>
          </a:p>
          <a:p>
            <a:pPr>
              <a:tabLst>
                <a:tab pos="230188" algn="l"/>
                <a:tab pos="568325" algn="l"/>
              </a:tabLst>
              <a:defRPr/>
            </a:pPr>
            <a:r>
              <a:rPr lang="en-US" sz="1800" dirty="0">
                <a:solidFill>
                  <a:srgbClr val="0070C0"/>
                </a:solidFill>
                <a:latin typeface="+mn-lt"/>
              </a:rPr>
              <a:t>	5. a forced-compare function (</a:t>
            </a:r>
            <a:r>
              <a:rPr lang="en-US" sz="1800" dirty="0" err="1">
                <a:solidFill>
                  <a:srgbClr val="0070C0"/>
                </a:solidFill>
                <a:latin typeface="+mn-lt"/>
              </a:rPr>
              <a:t>CFOCx</a:t>
            </a:r>
            <a:r>
              <a:rPr lang="en-US" sz="1800" dirty="0">
                <a:solidFill>
                  <a:srgbClr val="0070C0"/>
                </a:solidFill>
                <a:latin typeface="+mn-lt"/>
              </a:rPr>
              <a:t>)</a:t>
            </a:r>
          </a:p>
          <a:p>
            <a:pPr>
              <a:tabLst>
                <a:tab pos="230188" algn="l"/>
                <a:tab pos="568325" algn="l"/>
              </a:tabLst>
              <a:defRPr/>
            </a:pPr>
            <a:r>
              <a:rPr lang="en-US" sz="1800" dirty="0">
                <a:solidFill>
                  <a:srgbClr val="0070C0"/>
                </a:solidFill>
                <a:latin typeface="+mn-lt"/>
              </a:rPr>
              <a:t>	6. control logic</a:t>
            </a:r>
          </a:p>
          <a:p>
            <a:pPr>
              <a:tabLst>
                <a:tab pos="230188" algn="l"/>
                <a:tab pos="568325" algn="l"/>
              </a:tabLst>
              <a:defRPr/>
            </a:pPr>
            <a:endParaRPr lang="en-US" sz="1800" dirty="0">
              <a:latin typeface="+mn-lt"/>
            </a:endParaRPr>
          </a:p>
          <a:p>
            <a:pPr>
              <a:tabLst>
                <a:tab pos="230188" algn="l"/>
                <a:tab pos="568325" algn="l"/>
              </a:tabLst>
              <a:defRPr/>
            </a:pPr>
            <a:r>
              <a:rPr lang="en-US" sz="2000" b="1" dirty="0">
                <a:latin typeface="+mn-lt"/>
              </a:rPr>
              <a:t>Operation of the Output-Compare Function</a:t>
            </a:r>
            <a:endParaRPr lang="en-US" sz="2000" dirty="0">
              <a:latin typeface="+mn-lt"/>
            </a:endParaRPr>
          </a:p>
          <a:p>
            <a:pPr>
              <a:tabLst>
                <a:tab pos="230188" algn="l"/>
                <a:tab pos="568325" algn="l"/>
              </a:tabLst>
              <a:defRPr/>
            </a:pPr>
            <a:endParaRPr lang="en-US" sz="1800" dirty="0">
              <a:latin typeface="+mn-lt"/>
            </a:endParaRPr>
          </a:p>
          <a:p>
            <a:pPr>
              <a:buFont typeface="Wingdings" pitchFamily="2" charset="2"/>
              <a:buChar char="§"/>
              <a:tabLst>
                <a:tab pos="230188" algn="l"/>
                <a:tab pos="568325" algn="l"/>
              </a:tabLst>
              <a:defRPr/>
            </a:pPr>
            <a:r>
              <a:rPr lang="en-US" sz="1800" dirty="0">
                <a:solidFill>
                  <a:srgbClr val="FF0000"/>
                </a:solidFill>
                <a:latin typeface="+mn-lt"/>
              </a:rPr>
              <a:t>	One of the applications of the output-compare function is to trigger an action at a </a:t>
            </a:r>
            <a:r>
              <a:rPr lang="en-US" sz="1800" dirty="0" smtClean="0">
                <a:solidFill>
                  <a:srgbClr val="FF0000"/>
                </a:solidFill>
                <a:latin typeface="+mn-lt"/>
              </a:rPr>
              <a:t>specific </a:t>
            </a:r>
            <a:r>
              <a:rPr lang="en-US" sz="1800" dirty="0">
                <a:solidFill>
                  <a:srgbClr val="FF0000"/>
                </a:solidFill>
                <a:latin typeface="+mn-lt"/>
              </a:rPr>
              <a:t>time in the future.</a:t>
            </a:r>
          </a:p>
          <a:p>
            <a:pPr>
              <a:buFont typeface="Wingdings" pitchFamily="2" charset="2"/>
              <a:buChar char="§"/>
              <a:tabLst>
                <a:tab pos="230188" algn="l"/>
                <a:tab pos="568325" algn="l"/>
              </a:tabLst>
              <a:defRPr/>
            </a:pPr>
            <a:r>
              <a:rPr lang="en-US" sz="1800" dirty="0">
                <a:latin typeface="+mn-lt"/>
              </a:rPr>
              <a:t>	To use an output-compare function, the user</a:t>
            </a:r>
          </a:p>
          <a:p>
            <a:pPr>
              <a:tabLst>
                <a:tab pos="230188" algn="l"/>
                <a:tab pos="568325" algn="l"/>
              </a:tabLst>
              <a:defRPr/>
            </a:pPr>
            <a:endParaRPr lang="en-US" sz="1800" dirty="0">
              <a:latin typeface="+mn-lt"/>
            </a:endParaRPr>
          </a:p>
          <a:p>
            <a:pPr>
              <a:tabLst>
                <a:tab pos="230188" algn="l"/>
                <a:tab pos="568325" algn="l"/>
              </a:tabLst>
              <a:defRPr/>
            </a:pPr>
            <a:r>
              <a:rPr lang="en-US" sz="1800" dirty="0">
                <a:solidFill>
                  <a:srgbClr val="FF0000"/>
                </a:solidFill>
                <a:latin typeface="+mn-lt"/>
              </a:rPr>
              <a:t>	1.	makes a copy of the current contents of the TCNT register,</a:t>
            </a:r>
          </a:p>
          <a:p>
            <a:pPr>
              <a:tabLst>
                <a:tab pos="230188" algn="l"/>
                <a:tab pos="568325" algn="l"/>
              </a:tabLst>
              <a:defRPr/>
            </a:pPr>
            <a:r>
              <a:rPr lang="en-US" sz="1800" dirty="0">
                <a:solidFill>
                  <a:srgbClr val="FF0000"/>
                </a:solidFill>
                <a:latin typeface="+mn-lt"/>
              </a:rPr>
              <a:t>	2.	adds to this copy a value equal to the desired delay, and</a:t>
            </a:r>
          </a:p>
          <a:p>
            <a:pPr>
              <a:tabLst>
                <a:tab pos="230188" algn="l"/>
                <a:tab pos="568325" algn="l"/>
              </a:tabLst>
              <a:defRPr/>
            </a:pPr>
            <a:r>
              <a:rPr lang="en-US" sz="1800" dirty="0">
                <a:solidFill>
                  <a:srgbClr val="FF0000"/>
                </a:solidFill>
                <a:latin typeface="+mn-lt"/>
              </a:rPr>
              <a:t>	3. 	stores the sum into an output-compare register (</a:t>
            </a:r>
            <a:r>
              <a:rPr lang="en-US" sz="1800" dirty="0" err="1">
                <a:solidFill>
                  <a:srgbClr val="FF0000"/>
                </a:solidFill>
                <a:latin typeface="+mn-lt"/>
              </a:rPr>
              <a:t>TCx</a:t>
            </a:r>
            <a:r>
              <a:rPr lang="en-US" sz="1800" dirty="0">
                <a:solidFill>
                  <a:srgbClr val="FF0000"/>
                </a:solidFill>
                <a:latin typeface="+mn-lt"/>
              </a:rPr>
              <a:t>, x = 0..7).</a:t>
            </a:r>
            <a:endParaRPr lang="en-US" sz="1800" b="1" dirty="0">
              <a:solidFill>
                <a:srgbClr val="FF0000"/>
              </a:solidFill>
              <a:latin typeface="+mn-lt"/>
            </a:endParaRP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9075" y="835703"/>
            <a:ext cx="7987828" cy="4217181"/>
          </a:xfrm>
          <a:prstGeom prst="rect">
            <a:avLst/>
          </a:prstGeom>
          <a:noFill/>
          <a:ln w="9525">
            <a:noFill/>
            <a:miter lim="800000"/>
            <a:headEnd/>
            <a:tailEnd/>
          </a:ln>
        </p:spPr>
        <p:txBody>
          <a:bodyPr wrap="none" lIns="92075" tIns="46038" rIns="92075" bIns="46038">
            <a:spAutoFit/>
          </a:bodyPr>
          <a:lstStyle/>
          <a:p>
            <a:pPr>
              <a:tabLst>
                <a:tab pos="230188" algn="l"/>
              </a:tabLst>
              <a:defRPr/>
            </a:pPr>
            <a:r>
              <a:rPr lang="en-US" sz="2800" b="1" dirty="0">
                <a:latin typeface="+mn-lt"/>
              </a:rPr>
              <a:t>Why are Timer Functions Important?</a:t>
            </a:r>
          </a:p>
          <a:p>
            <a:pPr>
              <a:tabLst>
                <a:tab pos="230188" algn="l"/>
              </a:tabLst>
              <a:defRPr/>
            </a:pPr>
            <a:endParaRPr lang="en-US" sz="2000" b="1" dirty="0">
              <a:latin typeface="+mn-lt"/>
            </a:endParaRPr>
          </a:p>
          <a:p>
            <a:pPr marL="342900" indent="-342900">
              <a:buFont typeface="Wingdings" pitchFamily="2" charset="2"/>
              <a:buChar char="q"/>
              <a:tabLst>
                <a:tab pos="230188" algn="l"/>
              </a:tabLst>
              <a:defRPr/>
            </a:pPr>
            <a:r>
              <a:rPr lang="en-US" sz="2000" dirty="0">
                <a:latin typeface="+mn-lt"/>
              </a:rPr>
              <a:t>The following applications are difficult to implement without a dedicated </a:t>
            </a:r>
            <a:endParaRPr lang="en-US" sz="2000" dirty="0" smtClean="0">
              <a:latin typeface="+mn-lt"/>
            </a:endParaRPr>
          </a:p>
          <a:p>
            <a:pPr>
              <a:tabLst>
                <a:tab pos="230188" algn="l"/>
              </a:tabLst>
              <a:defRPr/>
            </a:pPr>
            <a:r>
              <a:rPr lang="en-US" sz="2000" dirty="0" smtClean="0">
                <a:latin typeface="+mn-lt"/>
              </a:rPr>
              <a:t>timer </a:t>
            </a:r>
            <a:r>
              <a:rPr lang="en-US" sz="2000" dirty="0">
                <a:latin typeface="+mn-lt"/>
              </a:rPr>
              <a:t>function:</a:t>
            </a:r>
          </a:p>
          <a:p>
            <a:pPr>
              <a:tabLst>
                <a:tab pos="230188" algn="l"/>
              </a:tabLst>
              <a:defRPr/>
            </a:pPr>
            <a:endParaRPr lang="en-US" sz="2000" dirty="0">
              <a:latin typeface="+mn-lt"/>
            </a:endParaRPr>
          </a:p>
          <a:p>
            <a:pPr>
              <a:buFont typeface="Wingdings" pitchFamily="2" charset="2"/>
              <a:buChar char="§"/>
              <a:tabLst>
                <a:tab pos="230188" algn="l"/>
              </a:tabLst>
              <a:defRPr/>
            </a:pPr>
            <a:r>
              <a:rPr lang="en-US" sz="2000" dirty="0">
                <a:latin typeface="+mn-lt"/>
              </a:rPr>
              <a:t>	time delay creation and measurement</a:t>
            </a:r>
          </a:p>
          <a:p>
            <a:pPr>
              <a:buFont typeface="Wingdings" pitchFamily="2" charset="2"/>
              <a:buChar char="§"/>
              <a:tabLst>
                <a:tab pos="230188" algn="l"/>
              </a:tabLst>
              <a:defRPr/>
            </a:pPr>
            <a:r>
              <a:rPr lang="en-US" sz="2000" dirty="0">
                <a:latin typeface="+mn-lt"/>
              </a:rPr>
              <a:t>	period and pulse width measurement</a:t>
            </a:r>
          </a:p>
          <a:p>
            <a:pPr>
              <a:buFont typeface="Wingdings" pitchFamily="2" charset="2"/>
              <a:buChar char="§"/>
              <a:tabLst>
                <a:tab pos="230188" algn="l"/>
              </a:tabLst>
              <a:defRPr/>
            </a:pPr>
            <a:r>
              <a:rPr lang="en-US" sz="2000" dirty="0">
                <a:latin typeface="+mn-lt"/>
              </a:rPr>
              <a:t>	frequency measurement</a:t>
            </a:r>
          </a:p>
          <a:p>
            <a:pPr>
              <a:buFont typeface="Wingdings" pitchFamily="2" charset="2"/>
              <a:buChar char="§"/>
              <a:tabLst>
                <a:tab pos="230188" algn="l"/>
              </a:tabLst>
              <a:defRPr/>
            </a:pPr>
            <a:r>
              <a:rPr lang="en-US" sz="2000" dirty="0">
                <a:latin typeface="+mn-lt"/>
              </a:rPr>
              <a:t>	event counting</a:t>
            </a:r>
          </a:p>
          <a:p>
            <a:pPr>
              <a:buFont typeface="Wingdings" pitchFamily="2" charset="2"/>
              <a:buChar char="§"/>
              <a:tabLst>
                <a:tab pos="230188" algn="l"/>
              </a:tabLst>
              <a:defRPr/>
            </a:pPr>
            <a:r>
              <a:rPr lang="en-US" sz="2000" dirty="0">
                <a:latin typeface="+mn-lt"/>
              </a:rPr>
              <a:t>	arrival time comparison</a:t>
            </a:r>
          </a:p>
          <a:p>
            <a:pPr>
              <a:buFont typeface="Wingdings" pitchFamily="2" charset="2"/>
              <a:buChar char="§"/>
              <a:tabLst>
                <a:tab pos="230188" algn="l"/>
              </a:tabLst>
              <a:defRPr/>
            </a:pPr>
            <a:r>
              <a:rPr lang="en-US" sz="2000" dirty="0">
                <a:latin typeface="+mn-lt"/>
              </a:rPr>
              <a:t>	time-of-day tracking</a:t>
            </a:r>
          </a:p>
          <a:p>
            <a:pPr>
              <a:buFont typeface="Wingdings" pitchFamily="2" charset="2"/>
              <a:buChar char="§"/>
              <a:tabLst>
                <a:tab pos="230188" algn="l"/>
              </a:tabLst>
              <a:defRPr/>
            </a:pPr>
            <a:r>
              <a:rPr lang="en-US" sz="2000" dirty="0">
                <a:latin typeface="+mn-lt"/>
              </a:rPr>
              <a:t>	periodic interrupt generation</a:t>
            </a:r>
          </a:p>
          <a:p>
            <a:pPr>
              <a:buFont typeface="Wingdings" pitchFamily="2" charset="2"/>
              <a:buChar char="§"/>
              <a:tabLst>
                <a:tab pos="230188" algn="l"/>
              </a:tabLst>
              <a:defRPr/>
            </a:pPr>
            <a:r>
              <a:rPr lang="en-US" sz="2000" dirty="0">
                <a:latin typeface="+mn-lt"/>
              </a:rPr>
              <a:t>	waveform generation</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839788" y="345853"/>
            <a:ext cx="7580312" cy="1477970"/>
          </a:xfrm>
          <a:prstGeom prst="rect">
            <a:avLst/>
          </a:prstGeom>
          <a:noFill/>
          <a:ln w="9525">
            <a:noFill/>
            <a:miter lim="800000"/>
            <a:headEnd/>
            <a:tailEnd/>
          </a:ln>
        </p:spPr>
        <p:txBody>
          <a:bodyPr lIns="92075" tIns="46038" rIns="92075" bIns="46038">
            <a:spAutoFit/>
          </a:bodyPr>
          <a:lstStyle/>
          <a:p>
            <a:pPr>
              <a:buFont typeface="Wingdings" pitchFamily="2" charset="2"/>
              <a:buChar char="§"/>
              <a:tabLst>
                <a:tab pos="230188" algn="l"/>
                <a:tab pos="577850" algn="l"/>
              </a:tabLst>
              <a:defRPr/>
            </a:pPr>
            <a:r>
              <a:rPr lang="en-US" sz="1800" dirty="0">
                <a:latin typeface="+mj-lt"/>
              </a:rPr>
              <a:t>	The actions that can be activated on an </a:t>
            </a:r>
            <a:r>
              <a:rPr lang="en-US" sz="1800" dirty="0">
                <a:solidFill>
                  <a:srgbClr val="FF0000"/>
                </a:solidFill>
                <a:latin typeface="+mj-lt"/>
              </a:rPr>
              <a:t>output compare </a:t>
            </a:r>
            <a:r>
              <a:rPr lang="en-US" sz="1800" dirty="0">
                <a:latin typeface="+mj-lt"/>
              </a:rPr>
              <a:t>pin include</a:t>
            </a:r>
          </a:p>
          <a:p>
            <a:pPr>
              <a:tabLst>
                <a:tab pos="230188" algn="l"/>
                <a:tab pos="577850" algn="l"/>
              </a:tabLst>
              <a:defRPr/>
            </a:pPr>
            <a:r>
              <a:rPr lang="en-US" sz="1800" dirty="0">
                <a:latin typeface="+mj-lt"/>
              </a:rPr>
              <a:t>	</a:t>
            </a:r>
            <a:r>
              <a:rPr lang="en-US" sz="1800" dirty="0">
                <a:solidFill>
                  <a:srgbClr val="FF0000"/>
                </a:solidFill>
                <a:latin typeface="+mj-lt"/>
              </a:rPr>
              <a:t>1. 	pull up to high</a:t>
            </a:r>
          </a:p>
          <a:p>
            <a:pPr>
              <a:tabLst>
                <a:tab pos="230188" algn="l"/>
                <a:tab pos="577850" algn="l"/>
              </a:tabLst>
              <a:defRPr/>
            </a:pPr>
            <a:r>
              <a:rPr lang="en-US" sz="1800" dirty="0">
                <a:solidFill>
                  <a:srgbClr val="FF0000"/>
                </a:solidFill>
                <a:latin typeface="+mj-lt"/>
              </a:rPr>
              <a:t>	2. 	pull down to low</a:t>
            </a:r>
          </a:p>
          <a:p>
            <a:pPr>
              <a:tabLst>
                <a:tab pos="230188" algn="l"/>
                <a:tab pos="577850" algn="l"/>
              </a:tabLst>
              <a:defRPr/>
            </a:pPr>
            <a:r>
              <a:rPr lang="en-US" sz="1800" dirty="0">
                <a:solidFill>
                  <a:srgbClr val="FF0000"/>
                </a:solidFill>
                <a:latin typeface="+mj-lt"/>
              </a:rPr>
              <a:t>	3. 	toggle</a:t>
            </a:r>
          </a:p>
          <a:p>
            <a:pPr>
              <a:buFont typeface="Wingdings" pitchFamily="2" charset="2"/>
              <a:buChar char="§"/>
              <a:tabLst>
                <a:tab pos="230188" algn="l"/>
                <a:tab pos="577850" algn="l"/>
              </a:tabLst>
              <a:defRPr/>
            </a:pPr>
            <a:r>
              <a:rPr lang="en-US" sz="1800" dirty="0">
                <a:latin typeface="+mj-lt"/>
              </a:rPr>
              <a:t>	The action is determined by the </a:t>
            </a:r>
            <a:r>
              <a:rPr lang="en-US" sz="1800" dirty="0">
                <a:solidFill>
                  <a:srgbClr val="FF0000"/>
                </a:solidFill>
                <a:latin typeface="+mj-lt"/>
              </a:rPr>
              <a:t>Timer Control Register 1 &amp; 2 (TCTL1 &amp; TCTL2)</a:t>
            </a:r>
            <a:r>
              <a:rPr lang="en-US" sz="1800" dirty="0">
                <a:latin typeface="+mj-lt"/>
              </a:rPr>
              <a:t>:</a:t>
            </a:r>
          </a:p>
        </p:txBody>
      </p:sp>
      <p:graphicFrame>
        <p:nvGraphicFramePr>
          <p:cNvPr id="13314" name="Object 17"/>
          <p:cNvGraphicFramePr>
            <a:graphicFrameLocks noChangeAspect="1"/>
          </p:cNvGraphicFramePr>
          <p:nvPr>
            <p:extLst>
              <p:ext uri="{D42A27DB-BD31-4B8C-83A1-F6EECF244321}">
                <p14:modId xmlns:p14="http://schemas.microsoft.com/office/powerpoint/2010/main" val="3754951499"/>
              </p:ext>
            </p:extLst>
          </p:nvPr>
        </p:nvGraphicFramePr>
        <p:xfrm>
          <a:off x="1343065" y="1869335"/>
          <a:ext cx="6291449" cy="4441427"/>
        </p:xfrm>
        <a:graphic>
          <a:graphicData uri="http://schemas.openxmlformats.org/presentationml/2006/ole">
            <mc:AlternateContent xmlns:mc="http://schemas.openxmlformats.org/markup-compatibility/2006">
              <mc:Choice xmlns:v="urn:schemas-microsoft-com:vml" Requires="v">
                <p:oleObj spid="_x0000_s13393" name="Visio" r:id="rId4" imgW="4396464" imgH="3323624" progId="Visio.Drawing.11">
                  <p:embed/>
                </p:oleObj>
              </mc:Choice>
              <mc:Fallback>
                <p:oleObj name="Visio" r:id="rId4" imgW="4396464" imgH="3323624" progId="Visio.Drawing.11">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65" y="1869335"/>
                        <a:ext cx="6291449" cy="4441427"/>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681038" y="505737"/>
            <a:ext cx="7832725" cy="4108817"/>
          </a:xfrm>
          <a:prstGeom prst="rect">
            <a:avLst/>
          </a:prstGeom>
          <a:noFill/>
          <a:ln w="12700">
            <a:noFill/>
            <a:miter lim="800000"/>
            <a:headEnd type="none" w="sm" len="sm"/>
            <a:tailEnd type="none" w="sm" len="sm"/>
          </a:ln>
        </p:spPr>
        <p:txBody>
          <a:bodyPr>
            <a:spAutoFit/>
          </a:bodyPr>
          <a:lstStyle/>
          <a:p>
            <a:pPr>
              <a:spcBef>
                <a:spcPct val="50000"/>
              </a:spcBef>
              <a:buFont typeface="Wingdings" pitchFamily="2" charset="2"/>
              <a:buChar char="§"/>
              <a:tabLst>
                <a:tab pos="233363" algn="l"/>
              </a:tabLst>
              <a:defRPr/>
            </a:pPr>
            <a:r>
              <a:rPr lang="en-US" sz="1800" dirty="0">
                <a:solidFill>
                  <a:srgbClr val="FF0000"/>
                </a:solidFill>
                <a:latin typeface="+mj-lt"/>
              </a:rPr>
              <a:t>	A successful compare will set the corresponding flag bit in the TFLG1 register.</a:t>
            </a:r>
          </a:p>
          <a:p>
            <a:pPr>
              <a:spcBef>
                <a:spcPct val="50000"/>
              </a:spcBef>
              <a:buFont typeface="Wingdings" pitchFamily="2" charset="2"/>
              <a:buChar char="§"/>
              <a:tabLst>
                <a:tab pos="233363" algn="l"/>
              </a:tabLst>
              <a:defRPr/>
            </a:pPr>
            <a:r>
              <a:rPr lang="en-US" sz="1800" dirty="0">
                <a:solidFill>
                  <a:srgbClr val="FF0000"/>
                </a:solidFill>
                <a:latin typeface="+mj-lt"/>
              </a:rPr>
              <a:t>	An interrupt may be optionally requested if the associated interrupt enable bit in the TIE </a:t>
            </a:r>
            <a:r>
              <a:rPr lang="en-US" sz="1800" dirty="0" smtClean="0">
                <a:solidFill>
                  <a:srgbClr val="FF0000"/>
                </a:solidFill>
                <a:latin typeface="+mj-lt"/>
              </a:rPr>
              <a:t>register </a:t>
            </a:r>
            <a:r>
              <a:rPr lang="en-US" sz="1800" dirty="0">
                <a:solidFill>
                  <a:srgbClr val="FF0000"/>
                </a:solidFill>
                <a:latin typeface="+mj-lt"/>
              </a:rPr>
              <a:t>is set.</a:t>
            </a:r>
          </a:p>
          <a:p>
            <a:pPr>
              <a:spcBef>
                <a:spcPct val="50000"/>
              </a:spcBef>
              <a:tabLst>
                <a:tab pos="233363" algn="l"/>
              </a:tabLst>
              <a:defRPr/>
            </a:pPr>
            <a:r>
              <a:rPr lang="en-US" sz="1800" b="1" dirty="0">
                <a:latin typeface="+mj-lt"/>
                <a:cs typeface="Times New Roman" pitchFamily="18" charset="0"/>
              </a:rPr>
              <a:t>Example </a:t>
            </a:r>
            <a:r>
              <a:rPr lang="en-US" sz="1800" b="1" dirty="0" smtClean="0">
                <a:latin typeface="+mj-lt"/>
                <a:cs typeface="Times New Roman" pitchFamily="18" charset="0"/>
              </a:rPr>
              <a:t>4: </a:t>
            </a:r>
            <a:r>
              <a:rPr lang="en-US" sz="1800" dirty="0">
                <a:latin typeface="+mj-lt"/>
                <a:cs typeface="Times New Roman" pitchFamily="18" charset="0"/>
              </a:rPr>
              <a:t>Generate an active high 1 KHz digital waveform with 30 percent duty cycle from the PT0 pin. Use the polling method to check the success of the output compare operation. The frequency of the E clock is 24 </a:t>
            </a:r>
            <a:r>
              <a:rPr lang="en-US" sz="1800" dirty="0" err="1">
                <a:latin typeface="+mj-lt"/>
                <a:cs typeface="Times New Roman" pitchFamily="18" charset="0"/>
              </a:rPr>
              <a:t>MHz.</a:t>
            </a:r>
            <a:endParaRPr lang="en-US" sz="1800" b="1" dirty="0">
              <a:latin typeface="+mj-lt"/>
              <a:cs typeface="Times New Roman" pitchFamily="18" charset="0"/>
            </a:endParaRPr>
          </a:p>
          <a:p>
            <a:pPr>
              <a:spcBef>
                <a:spcPct val="50000"/>
              </a:spcBef>
              <a:tabLst>
                <a:tab pos="233363" algn="l"/>
              </a:tabLst>
              <a:defRPr/>
            </a:pPr>
            <a:r>
              <a:rPr lang="en-US" sz="1800" b="1" dirty="0">
                <a:latin typeface="+mj-lt"/>
                <a:cs typeface="Times New Roman" pitchFamily="18" charset="0"/>
              </a:rPr>
              <a:t>Solution: </a:t>
            </a:r>
          </a:p>
          <a:p>
            <a:pPr>
              <a:spcBef>
                <a:spcPct val="50000"/>
              </a:spcBef>
              <a:buFont typeface="Wingdings" pitchFamily="2" charset="2"/>
              <a:buChar char="§"/>
              <a:tabLst>
                <a:tab pos="233363" algn="l"/>
              </a:tabLst>
              <a:defRPr/>
            </a:pPr>
            <a:r>
              <a:rPr lang="en-US" sz="1800" b="1" dirty="0">
                <a:latin typeface="+mj-lt"/>
                <a:cs typeface="Times New Roman" pitchFamily="18" charset="0"/>
              </a:rPr>
              <a:t>	</a:t>
            </a:r>
            <a:r>
              <a:rPr lang="en-US" sz="1800" dirty="0">
                <a:latin typeface="+mj-lt"/>
                <a:cs typeface="Times New Roman" pitchFamily="18" charset="0"/>
              </a:rPr>
              <a:t>An active high 1 KHz waveform with 30 percent duty cycle is shown in Figure 8.19. The </a:t>
            </a:r>
            <a:r>
              <a:rPr lang="en-US" sz="1800" dirty="0" smtClean="0">
                <a:latin typeface="+mj-lt"/>
                <a:cs typeface="Times New Roman" pitchFamily="18" charset="0"/>
              </a:rPr>
              <a:t>logic </a:t>
            </a:r>
            <a:r>
              <a:rPr lang="en-US" sz="1800" dirty="0">
                <a:latin typeface="+mj-lt"/>
                <a:cs typeface="Times New Roman" pitchFamily="18" charset="0"/>
              </a:rPr>
              <a:t>flow of this problem is illustrated in Figure 8.20.</a:t>
            </a:r>
          </a:p>
          <a:p>
            <a:pPr>
              <a:spcBef>
                <a:spcPct val="50000"/>
              </a:spcBef>
              <a:buFont typeface="Wingdings" pitchFamily="2" charset="2"/>
              <a:buChar char="§"/>
              <a:tabLst>
                <a:tab pos="233363" algn="l"/>
              </a:tabLst>
              <a:defRPr/>
            </a:pPr>
            <a:r>
              <a:rPr lang="en-US" sz="1800" dirty="0">
                <a:latin typeface="+mj-lt"/>
                <a:cs typeface="Times New Roman" pitchFamily="18" charset="0"/>
              </a:rPr>
              <a:t>	Setting the </a:t>
            </a:r>
            <a:r>
              <a:rPr lang="en-US" sz="1800" dirty="0" err="1">
                <a:solidFill>
                  <a:srgbClr val="FF0000"/>
                </a:solidFill>
                <a:latin typeface="+mj-lt"/>
                <a:cs typeface="Times New Roman" pitchFamily="18" charset="0"/>
              </a:rPr>
              <a:t>prescaler</a:t>
            </a:r>
            <a:r>
              <a:rPr lang="en-US" sz="1800" dirty="0">
                <a:solidFill>
                  <a:srgbClr val="FF0000"/>
                </a:solidFill>
                <a:latin typeface="+mj-lt"/>
                <a:cs typeface="Times New Roman" pitchFamily="18" charset="0"/>
              </a:rPr>
              <a:t> to the TCNT to 8</a:t>
            </a:r>
            <a:r>
              <a:rPr lang="en-US" sz="1800" dirty="0">
                <a:latin typeface="+mj-lt"/>
                <a:cs typeface="Times New Roman" pitchFamily="18" charset="0"/>
              </a:rPr>
              <a:t>, then the </a:t>
            </a:r>
            <a:r>
              <a:rPr lang="en-US" sz="1800" dirty="0">
                <a:solidFill>
                  <a:srgbClr val="FF0000"/>
                </a:solidFill>
                <a:latin typeface="+mj-lt"/>
                <a:cs typeface="Times New Roman" pitchFamily="18" charset="0"/>
              </a:rPr>
              <a:t>period of the clock signal to the TCNT </a:t>
            </a:r>
            <a:r>
              <a:rPr lang="en-US" sz="1800" dirty="0" smtClean="0">
                <a:solidFill>
                  <a:srgbClr val="FF0000"/>
                </a:solidFill>
                <a:latin typeface="+mj-lt"/>
                <a:cs typeface="Times New Roman" pitchFamily="18" charset="0"/>
              </a:rPr>
              <a:t>will be </a:t>
            </a:r>
            <a:r>
              <a:rPr lang="en-US" sz="1800" dirty="0">
                <a:solidFill>
                  <a:srgbClr val="FF0000"/>
                </a:solidFill>
                <a:latin typeface="+mj-lt"/>
                <a:cs typeface="Times New Roman" pitchFamily="18" charset="0"/>
              </a:rPr>
              <a:t>1/3 </a:t>
            </a:r>
            <a:r>
              <a:rPr lang="en-US" sz="1800" dirty="0" smtClean="0">
                <a:solidFill>
                  <a:srgbClr val="FF0000"/>
                </a:solidFill>
                <a:latin typeface="+mj-lt"/>
                <a:cs typeface="Times New Roman" pitchFamily="18" charset="0"/>
              </a:rPr>
              <a:t>us</a:t>
            </a:r>
            <a:r>
              <a:rPr lang="en-US" sz="1800" dirty="0">
                <a:latin typeface="+mj-lt"/>
                <a:cs typeface="Times New Roman" pitchFamily="18" charset="0"/>
              </a:rPr>
              <a:t>. The numbers of clock cycles that the signal is high and low are 900 and 	2100, respectively.</a:t>
            </a:r>
            <a:endParaRPr lang="en-US" sz="1800" dirty="0">
              <a:latin typeface="+mj-lt"/>
            </a:endParaRPr>
          </a:p>
        </p:txBody>
      </p:sp>
      <p:graphicFrame>
        <p:nvGraphicFramePr>
          <p:cNvPr id="14338" name="Object 3"/>
          <p:cNvGraphicFramePr>
            <a:graphicFrameLocks noChangeAspect="1"/>
          </p:cNvGraphicFramePr>
          <p:nvPr/>
        </p:nvGraphicFramePr>
        <p:xfrm>
          <a:off x="2193925" y="4762500"/>
          <a:ext cx="4873625" cy="1390650"/>
        </p:xfrm>
        <a:graphic>
          <a:graphicData uri="http://schemas.openxmlformats.org/presentationml/2006/ole">
            <mc:AlternateContent xmlns:mc="http://schemas.openxmlformats.org/markup-compatibility/2006">
              <mc:Choice xmlns:v="urn:schemas-microsoft-com:vml" Requires="v">
                <p:oleObj spid="_x0000_s14417" name="Visio" r:id="rId4" imgW="3756384" imgH="1024701" progId="Visio.Drawing.11">
                  <p:embed/>
                </p:oleObj>
              </mc:Choice>
              <mc:Fallback>
                <p:oleObj name="Visio" r:id="rId4" imgW="3756384" imgH="1024701"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4762500"/>
                        <a:ext cx="48736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629109" y="480333"/>
            <a:ext cx="8412175" cy="646331"/>
          </a:xfrm>
          <a:prstGeom prst="rect">
            <a:avLst/>
          </a:prstGeom>
          <a:noFill/>
          <a:ln w="9525">
            <a:noFill/>
            <a:miter lim="800000"/>
            <a:headEnd/>
            <a:tailEnd/>
          </a:ln>
        </p:spPr>
        <p:txBody>
          <a:bodyPr wrap="none">
            <a:spAutoFit/>
          </a:bodyPr>
          <a:lstStyle/>
          <a:p>
            <a:pPr>
              <a:defRPr/>
            </a:pPr>
            <a:r>
              <a:rPr lang="en-US" sz="1800" dirty="0" smtClean="0">
                <a:latin typeface="+mn-lt"/>
              </a:rPr>
              <a:t>=&gt; We </a:t>
            </a:r>
            <a:r>
              <a:rPr lang="en-US" sz="1800" dirty="0">
                <a:latin typeface="+mn-lt"/>
              </a:rPr>
              <a:t>should use interrupt-driven method to generate the waveform so that the CPU can </a:t>
            </a:r>
          </a:p>
          <a:p>
            <a:pPr>
              <a:defRPr/>
            </a:pPr>
            <a:r>
              <a:rPr lang="en-US" sz="1800" dirty="0" smtClean="0">
                <a:latin typeface="+mn-lt"/>
              </a:rPr>
              <a:t>still </a:t>
            </a:r>
            <a:r>
              <a:rPr lang="en-US" sz="1800" dirty="0">
                <a:latin typeface="+mn-lt"/>
              </a:rPr>
              <a:t>perform other operations.</a:t>
            </a:r>
          </a:p>
        </p:txBody>
      </p:sp>
      <p:sp>
        <p:nvSpPr>
          <p:cNvPr id="1536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15362" name="Object 3"/>
          <p:cNvGraphicFramePr>
            <a:graphicFrameLocks noChangeAspect="1"/>
          </p:cNvGraphicFramePr>
          <p:nvPr/>
        </p:nvGraphicFramePr>
        <p:xfrm>
          <a:off x="1714500" y="1219200"/>
          <a:ext cx="5372100" cy="5114925"/>
        </p:xfrm>
        <a:graphic>
          <a:graphicData uri="http://schemas.openxmlformats.org/presentationml/2006/ole">
            <mc:AlternateContent xmlns:mc="http://schemas.openxmlformats.org/markup-compatibility/2006">
              <mc:Choice xmlns:v="urn:schemas-microsoft-com:vml" Requires="v">
                <p:oleObj spid="_x0000_s15441" name="Visio" r:id="rId4" imgW="4631047" imgH="4733015" progId="Visio.Drawing.11">
                  <p:embed/>
                </p:oleObj>
              </mc:Choice>
              <mc:Fallback>
                <p:oleObj name="Visio" r:id="rId4" imgW="4631047" imgH="4733015"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1219200"/>
                        <a:ext cx="5372100" cy="511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59714" y="116579"/>
            <a:ext cx="6712094" cy="6186309"/>
          </a:xfrm>
          <a:prstGeom prst="rect">
            <a:avLst/>
          </a:prstGeom>
          <a:noFill/>
          <a:ln w="12700">
            <a:noFill/>
            <a:miter lim="800000"/>
            <a:headEnd type="none" w="sm" len="sm"/>
            <a:tailEnd type="none" w="sm" len="sm"/>
          </a:ln>
        </p:spPr>
        <p:txBody>
          <a:bodyPr wrap="none">
            <a:spAutoFit/>
          </a:bodyPr>
          <a:lstStyle/>
          <a:p>
            <a:pPr>
              <a:tabLst>
                <a:tab pos="342900" algn="l"/>
                <a:tab pos="800100" algn="l"/>
                <a:tab pos="1143000" algn="l"/>
                <a:tab pos="1485900" algn="l"/>
                <a:tab pos="1943100" algn="l"/>
                <a:tab pos="3429000" algn="l"/>
              </a:tabLst>
              <a:defRPr/>
            </a:pPr>
            <a:r>
              <a:rPr lang="en-US" sz="1800" b="1" dirty="0">
                <a:latin typeface="+mj-lt"/>
              </a:rPr>
              <a:t>C Program for Generating 1 KHz Digital Waveform</a:t>
            </a:r>
          </a:p>
          <a:p>
            <a:pPr>
              <a:tabLst>
                <a:tab pos="342900" algn="l"/>
                <a:tab pos="800100" algn="l"/>
                <a:tab pos="1143000" algn="l"/>
                <a:tab pos="1485900" algn="l"/>
                <a:tab pos="1943100" algn="l"/>
                <a:tab pos="3429000" algn="l"/>
              </a:tabLst>
              <a:defRPr/>
            </a:pPr>
            <a:endParaRPr lang="en-US" sz="1800" dirty="0">
              <a:latin typeface="+mj-lt"/>
            </a:endParaRPr>
          </a:p>
          <a:p>
            <a:pPr>
              <a:tabLst>
                <a:tab pos="342900" algn="l"/>
                <a:tab pos="800100" algn="l"/>
                <a:tab pos="1143000" algn="l"/>
                <a:tab pos="1485900" algn="l"/>
                <a:tab pos="1943100" algn="l"/>
                <a:tab pos="3429000" algn="l"/>
              </a:tabLst>
              <a:defRPr/>
            </a:pPr>
            <a:r>
              <a:rPr lang="en-US" sz="1800" dirty="0">
                <a:latin typeface="+mj-lt"/>
              </a:rPr>
              <a:t>#include "c:\cwHCS12\include\hcs12.h"</a:t>
            </a:r>
          </a:p>
          <a:p>
            <a:pPr>
              <a:tabLst>
                <a:tab pos="342900" algn="l"/>
                <a:tab pos="800100" algn="l"/>
                <a:tab pos="1143000" algn="l"/>
                <a:tab pos="1485900" algn="l"/>
                <a:tab pos="1943100" algn="l"/>
                <a:tab pos="3429000" algn="l"/>
              </a:tabLst>
              <a:defRPr/>
            </a:pPr>
            <a:r>
              <a:rPr lang="en-US" sz="1800" dirty="0">
                <a:latin typeface="+mj-lt"/>
              </a:rPr>
              <a:t>#define  </a:t>
            </a:r>
            <a:r>
              <a:rPr lang="en-US" sz="1800" dirty="0" err="1">
                <a:latin typeface="+mj-lt"/>
              </a:rPr>
              <a:t>HiCnt</a:t>
            </a:r>
            <a:r>
              <a:rPr lang="en-US" sz="1800" dirty="0">
                <a:latin typeface="+mj-lt"/>
              </a:rPr>
              <a:t>	900</a:t>
            </a:r>
          </a:p>
          <a:p>
            <a:pPr>
              <a:tabLst>
                <a:tab pos="342900" algn="l"/>
                <a:tab pos="800100" algn="l"/>
                <a:tab pos="1143000" algn="l"/>
                <a:tab pos="1485900" algn="l"/>
                <a:tab pos="1943100" algn="l"/>
                <a:tab pos="3429000" algn="l"/>
              </a:tabLst>
              <a:defRPr/>
            </a:pPr>
            <a:r>
              <a:rPr lang="en-US" sz="1800" dirty="0">
                <a:latin typeface="+mj-lt"/>
              </a:rPr>
              <a:t>#define  </a:t>
            </a:r>
            <a:r>
              <a:rPr lang="en-US" sz="1800" dirty="0" err="1">
                <a:latin typeface="+mj-lt"/>
              </a:rPr>
              <a:t>LoCnt</a:t>
            </a:r>
            <a:r>
              <a:rPr lang="en-US" sz="1800" dirty="0">
                <a:latin typeface="+mj-lt"/>
              </a:rPr>
              <a:t>  	2100</a:t>
            </a:r>
          </a:p>
          <a:p>
            <a:pPr>
              <a:tabLst>
                <a:tab pos="342900" algn="l"/>
                <a:tab pos="800100" algn="l"/>
                <a:tab pos="1143000" algn="l"/>
                <a:tab pos="1485900" algn="l"/>
                <a:tab pos="1943100" algn="l"/>
                <a:tab pos="3429000" algn="l"/>
              </a:tabLst>
              <a:defRPr/>
            </a:pPr>
            <a:r>
              <a:rPr lang="en-US" sz="1800" dirty="0">
                <a:latin typeface="+mj-lt"/>
              </a:rPr>
              <a:t>char </a:t>
            </a:r>
            <a:r>
              <a:rPr lang="en-US" sz="1800" dirty="0" err="1">
                <a:latin typeface="+mj-lt"/>
              </a:rPr>
              <a:t>HiorLo</a:t>
            </a:r>
            <a:r>
              <a:rPr lang="en-US" sz="1800" dirty="0">
                <a:latin typeface="+mj-lt"/>
              </a:rPr>
              <a:t>;</a:t>
            </a:r>
          </a:p>
          <a:p>
            <a:pPr>
              <a:tabLst>
                <a:tab pos="342900" algn="l"/>
                <a:tab pos="800100" algn="l"/>
                <a:tab pos="1143000" algn="l"/>
                <a:tab pos="1485900" algn="l"/>
                <a:tab pos="1943100" algn="l"/>
                <a:tab pos="3429000" algn="l"/>
              </a:tabLst>
              <a:defRPr/>
            </a:pPr>
            <a:r>
              <a:rPr lang="en-US" sz="1800" dirty="0">
                <a:latin typeface="+mj-lt"/>
              </a:rPr>
              <a:t>void main (void)</a:t>
            </a:r>
          </a:p>
          <a:p>
            <a:pPr>
              <a:tabLst>
                <a:tab pos="342900" algn="l"/>
                <a:tab pos="800100" algn="l"/>
                <a:tab pos="1143000" algn="l"/>
                <a:tab pos="1485900" algn="l"/>
                <a:tab pos="1943100" algn="l"/>
                <a:tab pos="3429000" algn="l"/>
              </a:tabLst>
              <a:defRPr/>
            </a:pPr>
            <a:r>
              <a:rPr lang="en-US" sz="1800" dirty="0">
                <a:latin typeface="+mj-lt"/>
              </a:rPr>
              <a:t>{</a:t>
            </a:r>
          </a:p>
          <a:p>
            <a:pPr>
              <a:tabLst>
                <a:tab pos="342900" algn="l"/>
                <a:tab pos="800100" algn="l"/>
                <a:tab pos="1143000" algn="l"/>
                <a:tab pos="1485900" algn="l"/>
                <a:tab pos="1943100" algn="l"/>
                <a:tab pos="3429000" algn="l"/>
              </a:tabLst>
              <a:defRPr/>
            </a:pPr>
            <a:r>
              <a:rPr lang="en-US" sz="1800" dirty="0">
                <a:latin typeface="+mj-lt"/>
              </a:rPr>
              <a:t>     </a:t>
            </a:r>
            <a:r>
              <a:rPr lang="en-US" sz="1800" dirty="0">
                <a:solidFill>
                  <a:srgbClr val="FF0000"/>
                </a:solidFill>
                <a:latin typeface="+mj-lt"/>
              </a:rPr>
              <a:t>TSCR1 	= 0x90;    // enable TCNT and fast timer flag clear</a:t>
            </a:r>
          </a:p>
          <a:p>
            <a:pPr>
              <a:tabLst>
                <a:tab pos="342900" algn="l"/>
                <a:tab pos="800100" algn="l"/>
                <a:tab pos="1143000" algn="l"/>
                <a:tab pos="1485900" algn="l"/>
                <a:tab pos="1943100" algn="l"/>
                <a:tab pos="3429000" algn="l"/>
              </a:tabLst>
              <a:defRPr/>
            </a:pPr>
            <a:r>
              <a:rPr lang="en-US" sz="1800" dirty="0">
                <a:solidFill>
                  <a:srgbClr val="FF0000"/>
                </a:solidFill>
                <a:latin typeface="+mj-lt"/>
              </a:rPr>
              <a:t>     TSCR2 	= 0x03;    // disable TCNT interrupt, set </a:t>
            </a:r>
            <a:r>
              <a:rPr lang="en-US" sz="1800" dirty="0" err="1">
                <a:solidFill>
                  <a:srgbClr val="FF0000"/>
                </a:solidFill>
                <a:latin typeface="+mj-lt"/>
              </a:rPr>
              <a:t>prescaler</a:t>
            </a:r>
            <a:r>
              <a:rPr lang="en-US" sz="1800" dirty="0">
                <a:solidFill>
                  <a:srgbClr val="FF0000"/>
                </a:solidFill>
                <a:latin typeface="+mj-lt"/>
              </a:rPr>
              <a:t> to 8	</a:t>
            </a:r>
            <a:r>
              <a:rPr lang="en-US" sz="1800" dirty="0">
                <a:latin typeface="+mj-lt"/>
              </a:rPr>
              <a:t> </a:t>
            </a:r>
          </a:p>
          <a:p>
            <a:pPr>
              <a:tabLst>
                <a:tab pos="342900" algn="l"/>
                <a:tab pos="800100" algn="l"/>
                <a:tab pos="1143000" algn="l"/>
                <a:tab pos="1485900" algn="l"/>
                <a:tab pos="1943100" algn="l"/>
                <a:tab pos="3429000" algn="l"/>
              </a:tabLst>
              <a:defRPr/>
            </a:pPr>
            <a:r>
              <a:rPr lang="en-US" sz="1800" dirty="0">
                <a:latin typeface="+mj-lt"/>
              </a:rPr>
              <a:t>     </a:t>
            </a:r>
            <a:r>
              <a:rPr lang="en-US" sz="1800" dirty="0">
                <a:solidFill>
                  <a:srgbClr val="0070C0"/>
                </a:solidFill>
                <a:latin typeface="+mj-lt"/>
              </a:rPr>
              <a:t>TIOS  	|= OC5;  	// enable OC5 function</a:t>
            </a:r>
          </a:p>
          <a:p>
            <a:pPr>
              <a:tabLst>
                <a:tab pos="342900" algn="l"/>
                <a:tab pos="800100" algn="l"/>
                <a:tab pos="1143000" algn="l"/>
                <a:tab pos="1485900" algn="l"/>
                <a:tab pos="1943100" algn="l"/>
                <a:tab pos="3429000" algn="l"/>
              </a:tabLst>
              <a:defRPr/>
            </a:pPr>
            <a:r>
              <a:rPr lang="en-US" sz="1800" dirty="0">
                <a:solidFill>
                  <a:srgbClr val="0070C0"/>
                </a:solidFill>
                <a:latin typeface="+mj-lt"/>
              </a:rPr>
              <a:t>     TCTL1 	= 0x0C;  	// set OC5 action to be pull high</a:t>
            </a:r>
          </a:p>
          <a:p>
            <a:pPr>
              <a:tabLst>
                <a:tab pos="342900" algn="l"/>
                <a:tab pos="800100" algn="l"/>
                <a:tab pos="1143000" algn="l"/>
                <a:tab pos="1485900" algn="l"/>
                <a:tab pos="1943100" algn="l"/>
                <a:tab pos="3429000" algn="l"/>
              </a:tabLst>
              <a:defRPr/>
            </a:pPr>
            <a:r>
              <a:rPr lang="en-US" sz="1800" dirty="0">
                <a:solidFill>
                  <a:srgbClr val="0070C0"/>
                </a:solidFill>
                <a:latin typeface="+mj-lt"/>
              </a:rPr>
              <a:t>     TFLG1 	= 0xFF;	// clear all </a:t>
            </a:r>
            <a:r>
              <a:rPr lang="en-US" sz="1800" dirty="0" err="1">
                <a:solidFill>
                  <a:srgbClr val="0070C0"/>
                </a:solidFill>
                <a:latin typeface="+mj-lt"/>
              </a:rPr>
              <a:t>CxF</a:t>
            </a:r>
            <a:r>
              <a:rPr lang="en-US" sz="1800" dirty="0">
                <a:solidFill>
                  <a:srgbClr val="0070C0"/>
                </a:solidFill>
                <a:latin typeface="+mj-lt"/>
              </a:rPr>
              <a:t> flags</a:t>
            </a:r>
          </a:p>
          <a:p>
            <a:pPr>
              <a:tabLst>
                <a:tab pos="342900" algn="l"/>
                <a:tab pos="800100" algn="l"/>
                <a:tab pos="1143000" algn="l"/>
                <a:tab pos="1485900" algn="l"/>
                <a:tab pos="1943100" algn="l"/>
                <a:tab pos="3429000" algn="l"/>
              </a:tabLst>
              <a:defRPr/>
            </a:pPr>
            <a:r>
              <a:rPr lang="en-US" sz="1800" dirty="0">
                <a:latin typeface="+mj-lt"/>
              </a:rPr>
              <a:t>     TC5   	= TCNT + 10;</a:t>
            </a:r>
          </a:p>
          <a:p>
            <a:pPr>
              <a:tabLst>
                <a:tab pos="342900" algn="l"/>
                <a:tab pos="800100" algn="l"/>
                <a:tab pos="1143000" algn="l"/>
                <a:tab pos="1485900" algn="l"/>
                <a:tab pos="1943100" algn="l"/>
                <a:tab pos="3429000" algn="l"/>
              </a:tabLst>
              <a:defRPr/>
            </a:pPr>
            <a:r>
              <a:rPr lang="en-US" sz="1800" dirty="0">
                <a:latin typeface="+mj-lt"/>
              </a:rPr>
              <a:t>     while(!(TFLG1 &amp; C5F)); // wait until C5F is set</a:t>
            </a:r>
          </a:p>
          <a:p>
            <a:pPr>
              <a:tabLst>
                <a:tab pos="342900" algn="l"/>
                <a:tab pos="800100" algn="l"/>
                <a:tab pos="1143000" algn="l"/>
                <a:tab pos="1485900" algn="l"/>
                <a:tab pos="1943100" algn="l"/>
                <a:tab pos="3429000" algn="l"/>
              </a:tabLst>
              <a:defRPr/>
            </a:pPr>
            <a:r>
              <a:rPr lang="en-US" sz="1800" dirty="0">
                <a:latin typeface="+mj-lt"/>
              </a:rPr>
              <a:t>     </a:t>
            </a:r>
            <a:r>
              <a:rPr lang="en-US" sz="1800" dirty="0">
                <a:solidFill>
                  <a:srgbClr val="FF0000"/>
                </a:solidFill>
                <a:latin typeface="+mj-lt"/>
              </a:rPr>
              <a:t>TCTL1 	= 0x04; 	// set OC5 pin action to toggle</a:t>
            </a:r>
          </a:p>
          <a:p>
            <a:pPr>
              <a:tabLst>
                <a:tab pos="342900" algn="l"/>
                <a:tab pos="800100" algn="l"/>
                <a:tab pos="1143000" algn="l"/>
                <a:tab pos="1485900" algn="l"/>
                <a:tab pos="1943100" algn="l"/>
                <a:tab pos="3429000" algn="l"/>
              </a:tabLst>
              <a:defRPr/>
            </a:pPr>
            <a:r>
              <a:rPr lang="en-US" sz="1800" dirty="0">
                <a:solidFill>
                  <a:srgbClr val="FF0000"/>
                </a:solidFill>
                <a:latin typeface="+mj-lt"/>
              </a:rPr>
              <a:t>     TC5   	+= </a:t>
            </a:r>
            <a:r>
              <a:rPr lang="en-US" sz="1800" dirty="0" err="1">
                <a:solidFill>
                  <a:srgbClr val="FF0000"/>
                </a:solidFill>
                <a:latin typeface="+mj-lt"/>
              </a:rPr>
              <a:t>HiCnt</a:t>
            </a:r>
            <a:r>
              <a:rPr lang="en-US" sz="1800" dirty="0">
                <a:solidFill>
                  <a:srgbClr val="FF0000"/>
                </a:solidFill>
                <a:latin typeface="+mj-lt"/>
              </a:rPr>
              <a:t>;  	// start an new OC5 operation</a:t>
            </a:r>
          </a:p>
          <a:p>
            <a:pPr>
              <a:tabLst>
                <a:tab pos="342900" algn="l"/>
                <a:tab pos="800100" algn="l"/>
                <a:tab pos="1143000" algn="l"/>
                <a:tab pos="1485900" algn="l"/>
                <a:tab pos="1943100" algn="l"/>
                <a:tab pos="3429000" algn="l"/>
              </a:tabLst>
              <a:defRPr/>
            </a:pPr>
            <a:r>
              <a:rPr lang="en-US" sz="1800" dirty="0">
                <a:latin typeface="+mj-lt"/>
              </a:rPr>
              <a:t>     </a:t>
            </a:r>
            <a:r>
              <a:rPr lang="en-US" sz="1800" dirty="0" err="1">
                <a:latin typeface="+mj-lt"/>
              </a:rPr>
              <a:t>HiorLo</a:t>
            </a:r>
            <a:r>
              <a:rPr lang="en-US" sz="1800" dirty="0">
                <a:latin typeface="+mj-lt"/>
              </a:rPr>
              <a:t>	= 0;   	// add </a:t>
            </a:r>
            <a:r>
              <a:rPr lang="en-US" sz="1800" dirty="0" err="1">
                <a:latin typeface="+mj-lt"/>
              </a:rPr>
              <a:t>LoCnt</a:t>
            </a:r>
            <a:r>
              <a:rPr lang="en-US" sz="1800" dirty="0">
                <a:latin typeface="+mj-lt"/>
              </a:rPr>
              <a:t> for the next OC5 operation</a:t>
            </a:r>
          </a:p>
          <a:p>
            <a:pPr>
              <a:tabLst>
                <a:tab pos="342900" algn="l"/>
                <a:tab pos="800100" algn="l"/>
                <a:tab pos="1143000" algn="l"/>
                <a:tab pos="1485900" algn="l"/>
                <a:tab pos="1943100" algn="l"/>
                <a:tab pos="3429000" algn="l"/>
              </a:tabLst>
              <a:defRPr/>
            </a:pPr>
            <a:r>
              <a:rPr lang="en-US" sz="1800" dirty="0">
                <a:latin typeface="+mj-lt"/>
              </a:rPr>
              <a:t>     </a:t>
            </a:r>
            <a:r>
              <a:rPr lang="en-US" sz="1800" dirty="0">
                <a:solidFill>
                  <a:srgbClr val="FF0000"/>
                </a:solidFill>
                <a:latin typeface="+mj-lt"/>
              </a:rPr>
              <a:t>TIE   	= 0x20; 		// enable OC5 interrupt locally</a:t>
            </a:r>
          </a:p>
          <a:p>
            <a:pPr>
              <a:tabLst>
                <a:tab pos="342900" algn="l"/>
                <a:tab pos="800100" algn="l"/>
                <a:tab pos="1143000" algn="l"/>
                <a:tab pos="1485900" algn="l"/>
                <a:tab pos="1943100" algn="l"/>
                <a:tab pos="3429000" algn="l"/>
              </a:tabLst>
              <a:defRPr/>
            </a:pPr>
            <a:r>
              <a:rPr lang="en-US" sz="1800" dirty="0">
                <a:latin typeface="+mj-lt"/>
              </a:rPr>
              <a:t>     </a:t>
            </a:r>
            <a:r>
              <a:rPr lang="en-US" sz="1800" dirty="0" err="1">
                <a:latin typeface="+mj-lt"/>
              </a:rPr>
              <a:t>asm</a:t>
            </a:r>
            <a:r>
              <a:rPr lang="en-US" sz="1800" dirty="0">
                <a:latin typeface="+mj-lt"/>
              </a:rPr>
              <a:t>("</a:t>
            </a:r>
            <a:r>
              <a:rPr lang="en-US" sz="1800" dirty="0" err="1">
                <a:latin typeface="+mj-lt"/>
              </a:rPr>
              <a:t>cli</a:t>
            </a:r>
            <a:r>
              <a:rPr lang="en-US" sz="1800" dirty="0">
                <a:latin typeface="+mj-lt"/>
              </a:rPr>
              <a:t>");   		// enable interrupt globally</a:t>
            </a:r>
          </a:p>
          <a:p>
            <a:pPr>
              <a:tabLst>
                <a:tab pos="342900" algn="l"/>
                <a:tab pos="800100" algn="l"/>
                <a:tab pos="1143000" algn="l"/>
                <a:tab pos="1485900" algn="l"/>
                <a:tab pos="1943100" algn="l"/>
                <a:tab pos="3429000" algn="l"/>
              </a:tabLst>
              <a:defRPr/>
            </a:pPr>
            <a:r>
              <a:rPr lang="en-US" sz="1800" dirty="0">
                <a:latin typeface="+mj-lt"/>
              </a:rPr>
              <a:t>     while(1);</a:t>
            </a:r>
          </a:p>
          <a:p>
            <a:pPr>
              <a:tabLst>
                <a:tab pos="342900" algn="l"/>
                <a:tab pos="800100" algn="l"/>
                <a:tab pos="1143000" algn="l"/>
                <a:tab pos="1485900" algn="l"/>
                <a:tab pos="1943100" algn="l"/>
                <a:tab pos="3429000" algn="l"/>
              </a:tabLst>
              <a:defRPr/>
            </a:pPr>
            <a:r>
              <a:rPr lang="en-US" sz="1800" dirty="0">
                <a:latin typeface="+mj-lt"/>
              </a:rPr>
              <a: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588744" y="394614"/>
            <a:ext cx="7333290" cy="5878532"/>
          </a:xfrm>
          <a:prstGeom prst="rect">
            <a:avLst/>
          </a:prstGeom>
          <a:noFill/>
          <a:ln w="9525">
            <a:noFill/>
            <a:miter lim="800000"/>
            <a:headEnd/>
            <a:tailEnd/>
          </a:ln>
        </p:spPr>
        <p:txBody>
          <a:bodyPr wrap="none">
            <a:spAutoFit/>
          </a:bodyPr>
          <a:lstStyle/>
          <a:p>
            <a:pPr>
              <a:tabLst>
                <a:tab pos="342900" algn="l"/>
                <a:tab pos="685800" algn="l"/>
                <a:tab pos="1028700" algn="l"/>
                <a:tab pos="1371600" algn="l"/>
                <a:tab pos="1714500" algn="l"/>
                <a:tab pos="2057400" algn="l"/>
                <a:tab pos="2400300" algn="l"/>
              </a:tabLst>
              <a:defRPr/>
            </a:pPr>
            <a:r>
              <a:rPr lang="en-US" sz="1800" dirty="0">
                <a:solidFill>
                  <a:srgbClr val="FF0000"/>
                </a:solidFill>
                <a:latin typeface="+mn-lt"/>
              </a:rPr>
              <a:t>interrupt</a:t>
            </a:r>
            <a:r>
              <a:rPr lang="en-US" sz="1800" dirty="0">
                <a:latin typeface="+mn-lt"/>
              </a:rPr>
              <a:t> void </a:t>
            </a:r>
            <a:r>
              <a:rPr lang="en-US" sz="1800" dirty="0">
                <a:solidFill>
                  <a:srgbClr val="0070C0"/>
                </a:solidFill>
                <a:latin typeface="+mn-lt"/>
              </a:rPr>
              <a:t>oc5ISR</a:t>
            </a:r>
            <a:r>
              <a:rPr lang="en-US" sz="1800" dirty="0">
                <a:latin typeface="+mn-lt"/>
              </a:rPr>
              <a:t> (void)</a:t>
            </a:r>
          </a:p>
          <a:p>
            <a:pPr>
              <a:tabLst>
                <a:tab pos="342900" algn="l"/>
                <a:tab pos="685800" algn="l"/>
                <a:tab pos="1028700" algn="l"/>
                <a:tab pos="1371600" algn="l"/>
                <a:tab pos="1714500" algn="l"/>
                <a:tab pos="2057400" algn="l"/>
                <a:tab pos="2400300" algn="l"/>
              </a:tabLst>
              <a:defRPr/>
            </a:pPr>
            <a:r>
              <a:rPr lang="en-US" sz="1800" dirty="0">
                <a:latin typeface="+mn-lt"/>
              </a:rPr>
              <a:t>{</a:t>
            </a:r>
          </a:p>
          <a:p>
            <a:pPr>
              <a:tabLst>
                <a:tab pos="342900" algn="l"/>
                <a:tab pos="685800" algn="l"/>
                <a:tab pos="1028700" algn="l"/>
                <a:tab pos="1371600" algn="l"/>
                <a:tab pos="1714500" algn="l"/>
                <a:tab pos="2057400" algn="l"/>
                <a:tab pos="2400300" algn="l"/>
              </a:tabLst>
              <a:defRPr/>
            </a:pPr>
            <a:r>
              <a:rPr lang="en-US" sz="1800" dirty="0">
                <a:latin typeface="+mn-lt"/>
              </a:rPr>
              <a:t> 	 if(</a:t>
            </a:r>
            <a:r>
              <a:rPr lang="en-US" sz="1800" dirty="0" err="1">
                <a:latin typeface="+mn-lt"/>
              </a:rPr>
              <a:t>HiorLo</a:t>
            </a:r>
            <a:r>
              <a:rPr lang="en-US" sz="1800" dirty="0">
                <a:latin typeface="+mn-lt"/>
              </a:rPr>
              <a:t>){</a:t>
            </a:r>
          </a:p>
          <a:p>
            <a:pPr>
              <a:tabLst>
                <a:tab pos="342900" algn="l"/>
                <a:tab pos="685800" algn="l"/>
                <a:tab pos="1028700" algn="l"/>
                <a:tab pos="1371600" algn="l"/>
                <a:tab pos="1714500" algn="l"/>
                <a:tab pos="2057400" algn="l"/>
                <a:tab pos="2400300" algn="l"/>
              </a:tabLst>
              <a:defRPr/>
            </a:pPr>
            <a:r>
              <a:rPr lang="en-US" sz="1800" dirty="0">
                <a:latin typeface="+mn-lt"/>
              </a:rPr>
              <a:t>	 	TC5 += </a:t>
            </a:r>
            <a:r>
              <a:rPr lang="en-US" sz="1800" dirty="0" err="1">
                <a:latin typeface="+mn-lt"/>
              </a:rPr>
              <a:t>HiCnt</a:t>
            </a:r>
            <a:r>
              <a:rPr lang="en-US" sz="1800" dirty="0">
                <a:latin typeface="+mn-lt"/>
              </a:rPr>
              <a:t>;</a:t>
            </a:r>
          </a:p>
          <a:p>
            <a:pPr>
              <a:tabLst>
                <a:tab pos="342900" algn="l"/>
                <a:tab pos="685800" algn="l"/>
                <a:tab pos="1028700" algn="l"/>
                <a:tab pos="1371600" algn="l"/>
                <a:tab pos="1714500" algn="l"/>
                <a:tab pos="2057400" algn="l"/>
                <a:tab pos="2400300" algn="l"/>
              </a:tabLst>
              <a:defRPr/>
            </a:pPr>
            <a:r>
              <a:rPr lang="en-US" sz="1800" dirty="0">
                <a:latin typeface="+mn-lt"/>
              </a:rPr>
              <a:t>		</a:t>
            </a:r>
            <a:r>
              <a:rPr lang="en-US" sz="1800" dirty="0" err="1">
                <a:latin typeface="+mn-lt"/>
              </a:rPr>
              <a:t>HiorLo</a:t>
            </a:r>
            <a:r>
              <a:rPr lang="en-US" sz="1800" dirty="0">
                <a:latin typeface="+mn-lt"/>
              </a:rPr>
              <a:t> = 0;</a:t>
            </a:r>
          </a:p>
          <a:p>
            <a:pPr>
              <a:tabLst>
                <a:tab pos="342900" algn="l"/>
                <a:tab pos="685800" algn="l"/>
                <a:tab pos="1028700" algn="l"/>
                <a:tab pos="1371600" algn="l"/>
                <a:tab pos="1714500" algn="l"/>
                <a:tab pos="2057400" algn="l"/>
                <a:tab pos="2400300" algn="l"/>
              </a:tabLst>
              <a:defRPr/>
            </a:pPr>
            <a:r>
              <a:rPr lang="en-US" sz="1800" dirty="0">
                <a:latin typeface="+mn-lt"/>
              </a:rPr>
              <a:t>	 }</a:t>
            </a:r>
          </a:p>
          <a:p>
            <a:pPr>
              <a:tabLst>
                <a:tab pos="342900" algn="l"/>
                <a:tab pos="685800" algn="l"/>
                <a:tab pos="1028700" algn="l"/>
                <a:tab pos="1371600" algn="l"/>
                <a:tab pos="1714500" algn="l"/>
                <a:tab pos="2057400" algn="l"/>
                <a:tab pos="2400300" algn="l"/>
              </a:tabLst>
              <a:defRPr/>
            </a:pPr>
            <a:r>
              <a:rPr lang="en-US" sz="1800" dirty="0">
                <a:latin typeface="+mn-lt"/>
              </a:rPr>
              <a:t>	 else {</a:t>
            </a:r>
          </a:p>
          <a:p>
            <a:pPr>
              <a:tabLst>
                <a:tab pos="342900" algn="l"/>
                <a:tab pos="685800" algn="l"/>
                <a:tab pos="1028700" algn="l"/>
                <a:tab pos="1371600" algn="l"/>
                <a:tab pos="1714500" algn="l"/>
                <a:tab pos="2057400" algn="l"/>
                <a:tab pos="2400300" algn="l"/>
              </a:tabLst>
              <a:defRPr/>
            </a:pPr>
            <a:r>
              <a:rPr lang="en-US" sz="1800" dirty="0">
                <a:latin typeface="+mn-lt"/>
              </a:rPr>
              <a:t>	 	TC5 += </a:t>
            </a:r>
            <a:r>
              <a:rPr lang="en-US" sz="1800" dirty="0" err="1">
                <a:latin typeface="+mn-lt"/>
              </a:rPr>
              <a:t>LoCnt</a:t>
            </a:r>
            <a:r>
              <a:rPr lang="en-US" sz="1800" dirty="0">
                <a:latin typeface="+mn-lt"/>
              </a:rPr>
              <a:t>;</a:t>
            </a:r>
          </a:p>
          <a:p>
            <a:pPr>
              <a:tabLst>
                <a:tab pos="342900" algn="l"/>
                <a:tab pos="685800" algn="l"/>
                <a:tab pos="1028700" algn="l"/>
                <a:tab pos="1371600" algn="l"/>
                <a:tab pos="1714500" algn="l"/>
                <a:tab pos="2057400" algn="l"/>
                <a:tab pos="2400300" algn="l"/>
              </a:tabLst>
              <a:defRPr/>
            </a:pPr>
            <a:r>
              <a:rPr lang="en-US" sz="1800" dirty="0">
                <a:latin typeface="+mn-lt"/>
              </a:rPr>
              <a:t>		</a:t>
            </a:r>
            <a:r>
              <a:rPr lang="en-US" sz="1800" dirty="0" err="1">
                <a:latin typeface="+mn-lt"/>
              </a:rPr>
              <a:t>HiorLo</a:t>
            </a:r>
            <a:r>
              <a:rPr lang="en-US" sz="1800" dirty="0">
                <a:latin typeface="+mn-lt"/>
              </a:rPr>
              <a:t> = 1;</a:t>
            </a:r>
          </a:p>
          <a:p>
            <a:pPr>
              <a:tabLst>
                <a:tab pos="342900" algn="l"/>
                <a:tab pos="685800" algn="l"/>
                <a:tab pos="1028700" algn="l"/>
                <a:tab pos="1371600" algn="l"/>
                <a:tab pos="1714500" algn="l"/>
                <a:tab pos="2057400" algn="l"/>
                <a:tab pos="2400300" algn="l"/>
              </a:tabLst>
              <a:defRPr/>
            </a:pPr>
            <a:r>
              <a:rPr lang="en-US" sz="1800" dirty="0">
                <a:latin typeface="+mn-lt"/>
              </a:rPr>
              <a:t>	 }</a:t>
            </a:r>
          </a:p>
          <a:p>
            <a:pPr>
              <a:tabLst>
                <a:tab pos="342900" algn="l"/>
                <a:tab pos="685800" algn="l"/>
                <a:tab pos="1028700" algn="l"/>
                <a:tab pos="1371600" algn="l"/>
                <a:tab pos="1714500" algn="l"/>
                <a:tab pos="2057400" algn="l"/>
                <a:tab pos="2400300" algn="l"/>
              </a:tabLst>
              <a:defRPr/>
            </a:pPr>
            <a:r>
              <a:rPr lang="en-US" sz="1800" dirty="0">
                <a:latin typeface="+mn-lt"/>
              </a:rPr>
              <a:t>}</a:t>
            </a:r>
          </a:p>
          <a:p>
            <a:pPr>
              <a:tabLst>
                <a:tab pos="342900" algn="l"/>
                <a:tab pos="685800" algn="l"/>
                <a:tab pos="1028700" algn="l"/>
                <a:tab pos="1371600" algn="l"/>
                <a:tab pos="1714500" algn="l"/>
                <a:tab pos="2057400" algn="l"/>
                <a:tab pos="2400300" algn="l"/>
              </a:tabLst>
              <a:defRPr/>
            </a:pPr>
            <a:r>
              <a:rPr lang="en-US" sz="1800" dirty="0">
                <a:latin typeface="+mn-lt"/>
              </a:rPr>
              <a:t> </a:t>
            </a:r>
          </a:p>
          <a:p>
            <a:pPr>
              <a:tabLst>
                <a:tab pos="342900" algn="l"/>
                <a:tab pos="685800" algn="l"/>
                <a:tab pos="1028700" algn="l"/>
                <a:tab pos="1371600" algn="l"/>
                <a:tab pos="1714500" algn="l"/>
                <a:tab pos="2057400" algn="l"/>
                <a:tab pos="2400300" algn="l"/>
              </a:tabLst>
              <a:defRPr/>
            </a:pPr>
            <a:r>
              <a:rPr lang="en-US" sz="1800" dirty="0">
                <a:latin typeface="+mn-lt"/>
              </a:rPr>
              <a:t>The </a:t>
            </a:r>
            <a:r>
              <a:rPr lang="en-US" sz="1800" dirty="0">
                <a:solidFill>
                  <a:srgbClr val="FF0000"/>
                </a:solidFill>
                <a:latin typeface="+mn-lt"/>
              </a:rPr>
              <a:t>OC5 interrupt vector </a:t>
            </a:r>
            <a:r>
              <a:rPr lang="en-US" sz="1800" dirty="0">
                <a:latin typeface="+mn-lt"/>
              </a:rPr>
              <a:t>is set up using the following function (in </a:t>
            </a:r>
            <a:r>
              <a:rPr lang="en-US" sz="1800" dirty="0" err="1">
                <a:latin typeface="+mn-lt"/>
              </a:rPr>
              <a:t>vectors.c</a:t>
            </a:r>
            <a:r>
              <a:rPr lang="en-US" sz="1800" dirty="0">
                <a:latin typeface="+mn-lt"/>
              </a:rPr>
              <a:t>):</a:t>
            </a:r>
          </a:p>
          <a:p>
            <a:pPr>
              <a:tabLst>
                <a:tab pos="342900" algn="l"/>
                <a:tab pos="685800" algn="l"/>
                <a:tab pos="1028700" algn="l"/>
                <a:tab pos="1371600" algn="l"/>
                <a:tab pos="1714500" algn="l"/>
                <a:tab pos="2057400" algn="l"/>
                <a:tab pos="2400300" algn="l"/>
              </a:tabLst>
              <a:defRPr/>
            </a:pPr>
            <a:r>
              <a:rPr lang="en-US" sz="1800" dirty="0">
                <a:solidFill>
                  <a:srgbClr val="FF0000"/>
                </a:solidFill>
                <a:latin typeface="+mn-lt"/>
              </a:rPr>
              <a:t>extern void near oc5ISR(void);</a:t>
            </a:r>
          </a:p>
          <a:p>
            <a:pPr>
              <a:tabLst>
                <a:tab pos="342900" algn="l"/>
                <a:tab pos="685800" algn="l"/>
                <a:tab pos="1028700" algn="l"/>
                <a:tab pos="1371600" algn="l"/>
                <a:tab pos="1714500" algn="l"/>
                <a:tab pos="2057400" algn="l"/>
                <a:tab pos="2400300" algn="l"/>
              </a:tabLst>
              <a:defRPr/>
            </a:pPr>
            <a:r>
              <a:rPr lang="en-US" sz="1800" dirty="0">
                <a:latin typeface="+mn-lt"/>
              </a:rPr>
              <a:t>#</a:t>
            </a:r>
            <a:r>
              <a:rPr lang="en-US" sz="1800" dirty="0" err="1">
                <a:latin typeface="+mn-lt"/>
              </a:rPr>
              <a:t>pragma</a:t>
            </a:r>
            <a:r>
              <a:rPr lang="en-US" sz="1800" dirty="0">
                <a:latin typeface="+mn-lt"/>
              </a:rPr>
              <a:t> CODE_SEG __NEAR_SEG NON_BANKED</a:t>
            </a:r>
          </a:p>
          <a:p>
            <a:pPr>
              <a:tabLst>
                <a:tab pos="342900" algn="l"/>
                <a:tab pos="685800" algn="l"/>
                <a:tab pos="1028700" algn="l"/>
                <a:tab pos="1371600" algn="l"/>
                <a:tab pos="1714500" algn="l"/>
                <a:tab pos="2057400" algn="l"/>
                <a:tab pos="2400300" algn="l"/>
              </a:tabLst>
              <a:defRPr/>
            </a:pPr>
            <a:r>
              <a:rPr lang="en-US" sz="1800" dirty="0">
                <a:latin typeface="+mn-lt"/>
              </a:rPr>
              <a:t>#</a:t>
            </a:r>
            <a:r>
              <a:rPr lang="en-US" sz="1800" dirty="0" err="1">
                <a:latin typeface="+mn-lt"/>
              </a:rPr>
              <a:t>pragma</a:t>
            </a:r>
            <a:r>
              <a:rPr lang="en-US" sz="1800" dirty="0">
                <a:latin typeface="+mn-lt"/>
              </a:rPr>
              <a:t> CODE_SEG DEFAULT               // Change code section to DEFAULT.</a:t>
            </a:r>
          </a:p>
          <a:p>
            <a:pPr>
              <a:tabLst>
                <a:tab pos="342900" algn="l"/>
                <a:tab pos="685800" algn="l"/>
                <a:tab pos="1028700" algn="l"/>
                <a:tab pos="1371600" algn="l"/>
                <a:tab pos="1714500" algn="l"/>
                <a:tab pos="2057400" algn="l"/>
                <a:tab pos="2400300" algn="l"/>
              </a:tabLst>
              <a:defRPr/>
            </a:pPr>
            <a:r>
              <a:rPr lang="en-US" sz="1800" dirty="0">
                <a:latin typeface="+mn-lt"/>
              </a:rPr>
              <a:t> </a:t>
            </a:r>
          </a:p>
          <a:p>
            <a:pPr>
              <a:tabLst>
                <a:tab pos="342900" algn="l"/>
                <a:tab pos="685800" algn="l"/>
                <a:tab pos="1028700" algn="l"/>
                <a:tab pos="1371600" algn="l"/>
                <a:tab pos="1714500" algn="l"/>
                <a:tab pos="2057400" algn="l"/>
                <a:tab pos="2400300" algn="l"/>
              </a:tabLst>
              <a:defRPr/>
            </a:pPr>
            <a:r>
              <a:rPr lang="en-US" sz="1800" dirty="0" err="1">
                <a:latin typeface="+mn-lt"/>
              </a:rPr>
              <a:t>typedef</a:t>
            </a:r>
            <a:r>
              <a:rPr lang="en-US" sz="1800" dirty="0">
                <a:latin typeface="+mn-lt"/>
              </a:rPr>
              <a:t> void (*near </a:t>
            </a:r>
            <a:r>
              <a:rPr lang="en-US" sz="1800" dirty="0" err="1">
                <a:latin typeface="+mn-lt"/>
              </a:rPr>
              <a:t>tIsrFunc</a:t>
            </a:r>
            <a:r>
              <a:rPr lang="en-US" sz="1800" dirty="0">
                <a:latin typeface="+mn-lt"/>
              </a:rPr>
              <a:t>)(void);</a:t>
            </a:r>
          </a:p>
          <a:p>
            <a:pPr>
              <a:tabLst>
                <a:tab pos="342900" algn="l"/>
                <a:tab pos="685800" algn="l"/>
                <a:tab pos="1028700" algn="l"/>
                <a:tab pos="1371600" algn="l"/>
                <a:tab pos="1714500" algn="l"/>
                <a:tab pos="2057400" algn="l"/>
                <a:tab pos="2400300" algn="l"/>
              </a:tabLst>
              <a:defRPr/>
            </a:pPr>
            <a:r>
              <a:rPr lang="en-US" sz="1800" dirty="0">
                <a:latin typeface="+mn-lt"/>
              </a:rPr>
              <a:t>const </a:t>
            </a:r>
            <a:r>
              <a:rPr lang="en-US" sz="1800" dirty="0" err="1">
                <a:latin typeface="+mn-lt"/>
              </a:rPr>
              <a:t>tIsrFunc</a:t>
            </a:r>
            <a:r>
              <a:rPr lang="en-US" sz="1800" dirty="0">
                <a:latin typeface="+mn-lt"/>
              </a:rPr>
              <a:t> _</a:t>
            </a:r>
            <a:r>
              <a:rPr lang="en-US" sz="1800" dirty="0" err="1">
                <a:latin typeface="+mn-lt"/>
              </a:rPr>
              <a:t>vect</a:t>
            </a:r>
            <a:r>
              <a:rPr lang="en-US" sz="1800" dirty="0">
                <a:latin typeface="+mn-lt"/>
              </a:rPr>
              <a:t>[] @</a:t>
            </a:r>
            <a:r>
              <a:rPr lang="en-US" sz="1800" dirty="0">
                <a:solidFill>
                  <a:srgbClr val="FF0000"/>
                </a:solidFill>
                <a:latin typeface="+mn-lt"/>
              </a:rPr>
              <a:t>0xFFE4</a:t>
            </a:r>
            <a:r>
              <a:rPr lang="en-US" sz="1800" dirty="0">
                <a:latin typeface="+mn-lt"/>
              </a:rPr>
              <a:t> = {</a:t>
            </a:r>
          </a:p>
          <a:p>
            <a:pPr>
              <a:tabLst>
                <a:tab pos="342900" algn="l"/>
                <a:tab pos="685800" algn="l"/>
                <a:tab pos="1028700" algn="l"/>
                <a:tab pos="1371600" algn="l"/>
                <a:tab pos="1714500" algn="l"/>
                <a:tab pos="2057400" algn="l"/>
                <a:tab pos="2400300" algn="l"/>
              </a:tabLst>
              <a:defRPr/>
            </a:pPr>
            <a:r>
              <a:rPr lang="en-US" sz="1800" dirty="0">
                <a:latin typeface="+mn-lt"/>
              </a:rPr>
              <a:t>    	oc5ISR</a:t>
            </a:r>
          </a:p>
          <a:p>
            <a:pPr>
              <a:tabLst>
                <a:tab pos="342900" algn="l"/>
                <a:tab pos="685800" algn="l"/>
                <a:tab pos="1028700" algn="l"/>
                <a:tab pos="1371600" algn="l"/>
                <a:tab pos="1714500" algn="l"/>
                <a:tab pos="2057400" algn="l"/>
                <a:tab pos="2400300" algn="l"/>
              </a:tabLst>
              <a:defRPr/>
            </a:pPr>
            <a:r>
              <a:rPr lang="en-US" sz="1800" dirty="0">
                <a:latin typeface="+mn-lt"/>
              </a:rPr>
              <a: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552001" y="376244"/>
            <a:ext cx="8528681" cy="2308324"/>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j-lt"/>
              </a:rPr>
              <a:t>Example </a:t>
            </a:r>
            <a:r>
              <a:rPr lang="en-US" sz="1800" b="1" dirty="0" smtClean="0">
                <a:latin typeface="+mj-lt"/>
              </a:rPr>
              <a:t>5: </a:t>
            </a:r>
            <a:r>
              <a:rPr lang="en-US" sz="1800" b="1" dirty="0">
                <a:solidFill>
                  <a:srgbClr val="FF0000"/>
                </a:solidFill>
                <a:latin typeface="+mj-lt"/>
              </a:rPr>
              <a:t>Write a function to generate a time delay that is a multiple of 1 </a:t>
            </a:r>
            <a:r>
              <a:rPr lang="en-US" sz="1800" b="1" dirty="0" err="1">
                <a:solidFill>
                  <a:srgbClr val="FF0000"/>
                </a:solidFill>
                <a:latin typeface="+mj-lt"/>
              </a:rPr>
              <a:t>ms.</a:t>
            </a:r>
            <a:r>
              <a:rPr lang="en-US" sz="1800" b="1" dirty="0">
                <a:solidFill>
                  <a:srgbClr val="FF0000"/>
                </a:solidFill>
                <a:latin typeface="+mj-lt"/>
              </a:rPr>
              <a:t> </a:t>
            </a:r>
          </a:p>
          <a:p>
            <a:pPr>
              <a:tabLst>
                <a:tab pos="228600" algn="l"/>
              </a:tabLst>
              <a:defRPr/>
            </a:pPr>
            <a:r>
              <a:rPr lang="en-US" sz="1800" dirty="0">
                <a:latin typeface="+mj-lt"/>
              </a:rPr>
              <a:t>Assume that the E clock frequency is 24 </a:t>
            </a:r>
            <a:r>
              <a:rPr lang="en-US" sz="1800" dirty="0" err="1">
                <a:latin typeface="+mj-lt"/>
              </a:rPr>
              <a:t>MHz.</a:t>
            </a:r>
            <a:r>
              <a:rPr lang="en-US" sz="1800" dirty="0">
                <a:latin typeface="+mj-lt"/>
              </a:rPr>
              <a:t> The number of milliseconds is passed in </a:t>
            </a:r>
          </a:p>
          <a:p>
            <a:pPr>
              <a:tabLst>
                <a:tab pos="228600" algn="l"/>
              </a:tabLst>
              <a:defRPr/>
            </a:pPr>
            <a:r>
              <a:rPr lang="en-US" sz="1800" dirty="0">
                <a:latin typeface="+mj-lt"/>
              </a:rPr>
              <a:t>Y. Also write an instruction sequence to test this function. </a:t>
            </a:r>
          </a:p>
          <a:p>
            <a:pPr>
              <a:tabLst>
                <a:tab pos="228600" algn="l"/>
              </a:tabLst>
              <a:defRPr/>
            </a:pPr>
            <a:r>
              <a:rPr lang="en-US" sz="1800" b="1" dirty="0">
                <a:latin typeface="+mj-lt"/>
              </a:rPr>
              <a:t>Solution:</a:t>
            </a:r>
            <a:r>
              <a:rPr lang="en-US" sz="1800" dirty="0">
                <a:latin typeface="+mj-lt"/>
              </a:rPr>
              <a:t> One method to create 1 ms delay is as follows:</a:t>
            </a:r>
          </a:p>
          <a:p>
            <a:pPr>
              <a:buFont typeface="Wingdings" pitchFamily="2" charset="2"/>
              <a:buChar char="§"/>
              <a:tabLst>
                <a:tab pos="228600" algn="l"/>
              </a:tabLst>
              <a:defRPr/>
            </a:pPr>
            <a:r>
              <a:rPr lang="en-US" sz="1800" dirty="0">
                <a:solidFill>
                  <a:srgbClr val="FF0000"/>
                </a:solidFill>
                <a:latin typeface="+mj-lt"/>
              </a:rPr>
              <a:t>	Set the </a:t>
            </a:r>
            <a:r>
              <a:rPr lang="en-US" sz="1800" dirty="0" err="1">
                <a:solidFill>
                  <a:srgbClr val="FF0000"/>
                </a:solidFill>
                <a:latin typeface="+mj-lt"/>
              </a:rPr>
              <a:t>prescaler</a:t>
            </a:r>
            <a:r>
              <a:rPr lang="en-US" sz="1800" dirty="0">
                <a:solidFill>
                  <a:srgbClr val="FF0000"/>
                </a:solidFill>
                <a:latin typeface="+mj-lt"/>
              </a:rPr>
              <a:t> to TCNT to 8</a:t>
            </a:r>
          </a:p>
          <a:p>
            <a:pPr>
              <a:buFont typeface="Wingdings" pitchFamily="2" charset="2"/>
              <a:buChar char="§"/>
              <a:tabLst>
                <a:tab pos="228600" algn="l"/>
              </a:tabLst>
              <a:defRPr/>
            </a:pPr>
            <a:r>
              <a:rPr lang="en-US" sz="1800" dirty="0">
                <a:solidFill>
                  <a:srgbClr val="FF0000"/>
                </a:solidFill>
                <a:latin typeface="+mj-lt"/>
              </a:rPr>
              <a:t>	Perform the number of output-compare operations (given in Y) with each operation</a:t>
            </a:r>
          </a:p>
          <a:p>
            <a:pPr>
              <a:tabLst>
                <a:tab pos="228600" algn="l"/>
              </a:tabLst>
              <a:defRPr/>
            </a:pPr>
            <a:r>
              <a:rPr lang="en-US" sz="1800" dirty="0">
                <a:solidFill>
                  <a:srgbClr val="FF0000"/>
                </a:solidFill>
                <a:latin typeface="+mj-lt"/>
              </a:rPr>
              <a:t>	creating a 1-ms time delay.</a:t>
            </a:r>
          </a:p>
          <a:p>
            <a:pPr>
              <a:buFont typeface="Wingdings" pitchFamily="2" charset="2"/>
              <a:buChar char="§"/>
              <a:tabLst>
                <a:tab pos="228600" algn="l"/>
              </a:tabLst>
              <a:defRPr/>
            </a:pPr>
            <a:r>
              <a:rPr lang="en-US" sz="1800" dirty="0">
                <a:latin typeface="+mj-lt"/>
              </a:rPr>
              <a:t>	The number to be added to the copy of TCNT is </a:t>
            </a:r>
            <a:r>
              <a:rPr lang="en-US" sz="1800" dirty="0">
                <a:solidFill>
                  <a:srgbClr val="FF0000"/>
                </a:solidFill>
                <a:latin typeface="+mj-lt"/>
              </a:rPr>
              <a:t>3000</a:t>
            </a:r>
            <a:r>
              <a:rPr lang="en-US" sz="1800" dirty="0">
                <a:latin typeface="+mj-lt"/>
              </a:rPr>
              <a:t>. </a:t>
            </a:r>
            <a:r>
              <a:rPr lang="en-US" sz="1800" b="1" dirty="0">
                <a:solidFill>
                  <a:srgbClr val="FF0000"/>
                </a:solidFill>
                <a:latin typeface="+mj-lt"/>
              </a:rPr>
              <a:t>(3000 </a:t>
            </a:r>
            <a:r>
              <a:rPr lang="en-US" sz="1800" b="1" dirty="0">
                <a:solidFill>
                  <a:srgbClr val="FF0000"/>
                </a:solidFill>
                <a:latin typeface="+mj-lt"/>
                <a:sym typeface="Symbol" pitchFamily="18" charset="2"/>
              </a:rPr>
              <a:t> 8  24000000 = 1 ms)</a:t>
            </a:r>
          </a:p>
        </p:txBody>
      </p:sp>
      <p:sp>
        <p:nvSpPr>
          <p:cNvPr id="68611" name="Text Box 5"/>
          <p:cNvSpPr txBox="1">
            <a:spLocks noChangeArrowheads="1"/>
          </p:cNvSpPr>
          <p:nvPr/>
        </p:nvSpPr>
        <p:spPr bwMode="auto">
          <a:xfrm>
            <a:off x="784225" y="2797175"/>
            <a:ext cx="6942093" cy="3416320"/>
          </a:xfrm>
          <a:prstGeom prst="rect">
            <a:avLst/>
          </a:prstGeom>
          <a:noFill/>
          <a:ln w="12700">
            <a:noFill/>
            <a:miter lim="800000"/>
            <a:headEnd type="none" w="sm" len="sm"/>
            <a:tailEnd type="none" w="sm" len="sm"/>
          </a:ln>
        </p:spPr>
        <p:txBody>
          <a:bodyPr wrap="none">
            <a:spAutoFit/>
          </a:bodyPr>
          <a:lstStyle/>
          <a:p>
            <a:pPr>
              <a:tabLst>
                <a:tab pos="1257300" algn="l"/>
                <a:tab pos="1943100" algn="l"/>
                <a:tab pos="3429000" algn="l"/>
              </a:tabLst>
              <a:defRPr/>
            </a:pPr>
            <a:r>
              <a:rPr lang="en-US" sz="1800" b="1" dirty="0">
                <a:latin typeface="+mn-lt"/>
              </a:rPr>
              <a:t>delayby1ms</a:t>
            </a:r>
            <a:r>
              <a:rPr lang="en-US" sz="1800" dirty="0">
                <a:latin typeface="+mn-lt"/>
              </a:rPr>
              <a:t> 	</a:t>
            </a:r>
            <a:r>
              <a:rPr lang="en-US" sz="1800" dirty="0" err="1">
                <a:latin typeface="+mn-lt"/>
              </a:rPr>
              <a:t>pshd</a:t>
            </a:r>
            <a:endParaRPr lang="en-US" sz="1800" dirty="0">
              <a:latin typeface="+mn-lt"/>
            </a:endParaRPr>
          </a:p>
          <a:p>
            <a:pPr>
              <a:tabLst>
                <a:tab pos="1257300" algn="l"/>
                <a:tab pos="1943100" algn="l"/>
                <a:tab pos="3429000" algn="l"/>
              </a:tabLst>
              <a:defRPr/>
            </a:pPr>
            <a:r>
              <a:rPr lang="en-US" sz="1800" dirty="0">
                <a:latin typeface="+mn-lt"/>
              </a:rPr>
              <a:t>	</a:t>
            </a:r>
            <a:r>
              <a:rPr lang="en-US" sz="1800" dirty="0" err="1">
                <a:solidFill>
                  <a:srgbClr val="FF0000"/>
                </a:solidFill>
                <a:latin typeface="+mn-lt"/>
              </a:rPr>
              <a:t>movb</a:t>
            </a:r>
            <a:r>
              <a:rPr lang="en-US" sz="1800" dirty="0">
                <a:solidFill>
                  <a:srgbClr val="FF0000"/>
                </a:solidFill>
                <a:latin typeface="+mn-lt"/>
              </a:rPr>
              <a:t>	#$90,TSCR1	; enable TCNT &amp; fast flags clear</a:t>
            </a:r>
          </a:p>
          <a:p>
            <a:pPr>
              <a:tabLst>
                <a:tab pos="1257300" algn="l"/>
                <a:tab pos="1943100" algn="l"/>
                <a:tab pos="3429000" algn="l"/>
              </a:tabLst>
              <a:defRPr/>
            </a:pPr>
            <a:r>
              <a:rPr lang="en-US" sz="1800" dirty="0">
                <a:solidFill>
                  <a:srgbClr val="FF0000"/>
                </a:solidFill>
                <a:latin typeface="+mn-lt"/>
              </a:rPr>
              <a:t>	</a:t>
            </a:r>
            <a:r>
              <a:rPr lang="en-US" sz="1800" dirty="0" err="1">
                <a:solidFill>
                  <a:srgbClr val="FF0000"/>
                </a:solidFill>
                <a:latin typeface="+mn-lt"/>
              </a:rPr>
              <a:t>movb</a:t>
            </a:r>
            <a:r>
              <a:rPr lang="en-US" sz="1800" dirty="0">
                <a:solidFill>
                  <a:srgbClr val="FF0000"/>
                </a:solidFill>
                <a:latin typeface="+mn-lt"/>
              </a:rPr>
              <a:t>	#$</a:t>
            </a:r>
            <a:r>
              <a:rPr lang="en-US" sz="1800" dirty="0" smtClean="0">
                <a:solidFill>
                  <a:srgbClr val="FF0000"/>
                </a:solidFill>
                <a:latin typeface="+mn-lt"/>
              </a:rPr>
              <a:t>03,TSCR2 </a:t>
            </a:r>
            <a:r>
              <a:rPr lang="en-US" sz="1800" dirty="0">
                <a:solidFill>
                  <a:srgbClr val="FF0000"/>
                </a:solidFill>
                <a:latin typeface="+mn-lt"/>
              </a:rPr>
              <a:t>	; configure </a:t>
            </a:r>
            <a:r>
              <a:rPr lang="en-US" sz="1800" dirty="0" err="1">
                <a:solidFill>
                  <a:srgbClr val="FF0000"/>
                </a:solidFill>
                <a:latin typeface="+mn-lt"/>
              </a:rPr>
              <a:t>prescaler</a:t>
            </a:r>
            <a:r>
              <a:rPr lang="en-US" sz="1800" dirty="0">
                <a:solidFill>
                  <a:srgbClr val="FF0000"/>
                </a:solidFill>
                <a:latin typeface="+mn-lt"/>
              </a:rPr>
              <a:t> to 8</a:t>
            </a:r>
          </a:p>
          <a:p>
            <a:pPr>
              <a:tabLst>
                <a:tab pos="1257300" algn="l"/>
                <a:tab pos="1943100" algn="l"/>
                <a:tab pos="3429000" algn="l"/>
              </a:tabLst>
              <a:defRPr/>
            </a:pPr>
            <a:r>
              <a:rPr lang="en-US" sz="1800" dirty="0">
                <a:solidFill>
                  <a:srgbClr val="FF0000"/>
                </a:solidFill>
                <a:latin typeface="+mn-lt"/>
              </a:rPr>
              <a:t>	</a:t>
            </a:r>
            <a:r>
              <a:rPr lang="en-US" sz="1800" dirty="0" err="1">
                <a:solidFill>
                  <a:srgbClr val="FF0000"/>
                </a:solidFill>
                <a:latin typeface="+mn-lt"/>
              </a:rPr>
              <a:t>bset</a:t>
            </a:r>
            <a:r>
              <a:rPr lang="en-US" sz="1800" dirty="0">
                <a:solidFill>
                  <a:srgbClr val="FF0000"/>
                </a:solidFill>
                <a:latin typeface="+mn-lt"/>
              </a:rPr>
              <a:t>	TIOS,OC0	; enable OC0</a:t>
            </a:r>
          </a:p>
          <a:p>
            <a:pPr>
              <a:tabLst>
                <a:tab pos="1257300" algn="l"/>
                <a:tab pos="1943100" algn="l"/>
                <a:tab pos="3429000" algn="l"/>
              </a:tabLst>
              <a:defRPr/>
            </a:pPr>
            <a:r>
              <a:rPr lang="en-US" sz="1800" dirty="0">
                <a:solidFill>
                  <a:srgbClr val="FF0000"/>
                </a:solidFill>
                <a:latin typeface="+mn-lt"/>
              </a:rPr>
              <a:t>	</a:t>
            </a:r>
            <a:r>
              <a:rPr lang="en-US" sz="1800" dirty="0" err="1">
                <a:solidFill>
                  <a:srgbClr val="FF0000"/>
                </a:solidFill>
                <a:latin typeface="+mn-lt"/>
              </a:rPr>
              <a:t>ldd</a:t>
            </a:r>
            <a:r>
              <a:rPr lang="en-US" sz="1800" dirty="0">
                <a:solidFill>
                  <a:srgbClr val="FF0000"/>
                </a:solidFill>
                <a:latin typeface="+mn-lt"/>
              </a:rPr>
              <a:t> 	TCNT</a:t>
            </a:r>
          </a:p>
          <a:p>
            <a:pPr>
              <a:tabLst>
                <a:tab pos="1257300" algn="l"/>
                <a:tab pos="1943100" algn="l"/>
                <a:tab pos="3429000" algn="l"/>
              </a:tabLst>
              <a:defRPr/>
            </a:pPr>
            <a:r>
              <a:rPr lang="en-US" sz="1800" dirty="0">
                <a:solidFill>
                  <a:srgbClr val="FF0000"/>
                </a:solidFill>
                <a:latin typeface="+mn-lt"/>
              </a:rPr>
              <a:t>again0	</a:t>
            </a:r>
            <a:r>
              <a:rPr lang="en-US" sz="1800" dirty="0" err="1">
                <a:solidFill>
                  <a:srgbClr val="FF0000"/>
                </a:solidFill>
                <a:latin typeface="+mn-lt"/>
              </a:rPr>
              <a:t>addd</a:t>
            </a:r>
            <a:r>
              <a:rPr lang="en-US" sz="1800" dirty="0">
                <a:solidFill>
                  <a:srgbClr val="FF0000"/>
                </a:solidFill>
                <a:latin typeface="+mn-lt"/>
              </a:rPr>
              <a:t>	#3000	; start an output-compare operation</a:t>
            </a:r>
          </a:p>
          <a:p>
            <a:pPr>
              <a:tabLst>
                <a:tab pos="1257300" algn="l"/>
                <a:tab pos="1943100" algn="l"/>
                <a:tab pos="3429000" algn="l"/>
              </a:tabLst>
              <a:defRPr/>
            </a:pPr>
            <a:r>
              <a:rPr lang="en-US" sz="1800" dirty="0">
                <a:solidFill>
                  <a:srgbClr val="FF0000"/>
                </a:solidFill>
                <a:latin typeface="+mn-lt"/>
              </a:rPr>
              <a:t>	std	TC0	; with 1 ms time delay</a:t>
            </a:r>
          </a:p>
          <a:p>
            <a:pPr>
              <a:tabLst>
                <a:tab pos="1257300" algn="l"/>
                <a:tab pos="1943100" algn="l"/>
                <a:tab pos="3429000" algn="l"/>
              </a:tabLst>
              <a:defRPr/>
            </a:pPr>
            <a:r>
              <a:rPr lang="en-US" sz="1800" dirty="0">
                <a:latin typeface="+mn-lt"/>
              </a:rPr>
              <a:t>wait_lp0	</a:t>
            </a:r>
            <a:r>
              <a:rPr lang="en-US" sz="1800" dirty="0" err="1">
                <a:latin typeface="+mn-lt"/>
              </a:rPr>
              <a:t>brclr</a:t>
            </a:r>
            <a:r>
              <a:rPr lang="en-US" sz="1800" dirty="0">
                <a:latin typeface="+mn-lt"/>
              </a:rPr>
              <a:t>	TFLG1,OC0,wait_lp0</a:t>
            </a:r>
          </a:p>
          <a:p>
            <a:pPr>
              <a:tabLst>
                <a:tab pos="1257300" algn="l"/>
                <a:tab pos="1943100" algn="l"/>
                <a:tab pos="3429000" algn="l"/>
              </a:tabLst>
              <a:defRPr/>
            </a:pPr>
            <a:r>
              <a:rPr lang="en-US" sz="1800" dirty="0">
                <a:latin typeface="+mn-lt"/>
              </a:rPr>
              <a:t>	</a:t>
            </a:r>
            <a:r>
              <a:rPr lang="en-US" sz="1800" dirty="0" err="1">
                <a:latin typeface="+mn-lt"/>
              </a:rPr>
              <a:t>ldd</a:t>
            </a:r>
            <a:r>
              <a:rPr lang="en-US" sz="1800" dirty="0">
                <a:latin typeface="+mn-lt"/>
              </a:rPr>
              <a:t>	TC0</a:t>
            </a:r>
          </a:p>
          <a:p>
            <a:pPr>
              <a:tabLst>
                <a:tab pos="1257300" algn="l"/>
                <a:tab pos="1943100" algn="l"/>
                <a:tab pos="3429000" algn="l"/>
              </a:tabLst>
              <a:defRPr/>
            </a:pPr>
            <a:r>
              <a:rPr lang="en-US" sz="1800" dirty="0">
                <a:latin typeface="+mn-lt"/>
              </a:rPr>
              <a:t>	</a:t>
            </a:r>
            <a:r>
              <a:rPr lang="en-US" sz="1800" dirty="0" err="1">
                <a:latin typeface="+mn-lt"/>
              </a:rPr>
              <a:t>dbne</a:t>
            </a:r>
            <a:r>
              <a:rPr lang="en-US" sz="1800" dirty="0">
                <a:latin typeface="+mn-lt"/>
              </a:rPr>
              <a:t>	y,again0</a:t>
            </a:r>
          </a:p>
          <a:p>
            <a:pPr>
              <a:tabLst>
                <a:tab pos="1257300" algn="l"/>
                <a:tab pos="1943100" algn="l"/>
                <a:tab pos="3429000" algn="l"/>
              </a:tabLst>
              <a:defRPr/>
            </a:pPr>
            <a:r>
              <a:rPr lang="en-US" sz="1800" dirty="0">
                <a:latin typeface="+mn-lt"/>
              </a:rPr>
              <a:t>	</a:t>
            </a:r>
            <a:r>
              <a:rPr lang="en-US" sz="1800" dirty="0" err="1">
                <a:latin typeface="+mn-lt"/>
              </a:rPr>
              <a:t>puld</a:t>
            </a:r>
            <a:endParaRPr lang="en-US" sz="1800" dirty="0">
              <a:latin typeface="+mn-lt"/>
            </a:endParaRPr>
          </a:p>
          <a:p>
            <a:pPr>
              <a:tabLst>
                <a:tab pos="1257300" algn="l"/>
                <a:tab pos="1943100" algn="l"/>
                <a:tab pos="3429000" algn="l"/>
              </a:tabLst>
              <a:defRPr/>
            </a:pPr>
            <a:r>
              <a:rPr lang="en-US" sz="1800" dirty="0">
                <a:latin typeface="+mn-lt"/>
              </a:rPr>
              <a:t>	</a:t>
            </a:r>
            <a:r>
              <a:rPr lang="en-US" sz="1800" dirty="0" err="1">
                <a:latin typeface="+mn-lt"/>
              </a:rPr>
              <a:t>rts</a:t>
            </a:r>
            <a:endParaRPr lang="en-US" sz="1800" dirty="0">
              <a:latin typeface="+mn-lt"/>
            </a:endParaRP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687161" y="1687739"/>
            <a:ext cx="6713505" cy="3693319"/>
          </a:xfrm>
          <a:prstGeom prst="rect">
            <a:avLst/>
          </a:prstGeom>
          <a:noFill/>
          <a:ln w="12700">
            <a:noFill/>
            <a:miter lim="800000"/>
            <a:headEnd type="none" w="sm" len="sm"/>
            <a:tailEnd type="none" w="sm" len="sm"/>
          </a:ln>
        </p:spPr>
        <p:txBody>
          <a:bodyPr wrap="none">
            <a:spAutoFit/>
          </a:bodyPr>
          <a:lstStyle/>
          <a:p>
            <a:pPr>
              <a:tabLst>
                <a:tab pos="342900" algn="l"/>
                <a:tab pos="685800" algn="l"/>
                <a:tab pos="1028700" algn="l"/>
                <a:tab pos="1371600" algn="l"/>
                <a:tab pos="1714500" algn="l"/>
                <a:tab pos="2057400" algn="l"/>
                <a:tab pos="2400300" algn="l"/>
              </a:tabLst>
              <a:defRPr/>
            </a:pPr>
            <a:r>
              <a:rPr lang="en-US" sz="1800" dirty="0">
                <a:latin typeface="+mn-lt"/>
              </a:rPr>
              <a:t>void </a:t>
            </a:r>
            <a:r>
              <a:rPr lang="en-US" sz="1800" dirty="0">
                <a:solidFill>
                  <a:srgbClr val="FF0000"/>
                </a:solidFill>
                <a:latin typeface="+mn-lt"/>
              </a:rPr>
              <a:t>delayby1ms</a:t>
            </a:r>
            <a:r>
              <a:rPr lang="en-US" sz="1800" dirty="0">
                <a:latin typeface="+mn-lt"/>
              </a:rPr>
              <a:t>(</a:t>
            </a:r>
            <a:r>
              <a:rPr lang="en-US" sz="1800" dirty="0" err="1">
                <a:latin typeface="+mn-lt"/>
              </a:rPr>
              <a:t>int</a:t>
            </a:r>
            <a:r>
              <a:rPr lang="en-US" sz="1800" dirty="0">
                <a:latin typeface="+mn-lt"/>
              </a:rPr>
              <a:t> k)</a:t>
            </a:r>
          </a:p>
          <a:p>
            <a:pPr>
              <a:tabLst>
                <a:tab pos="342900" algn="l"/>
                <a:tab pos="685800" algn="l"/>
                <a:tab pos="1028700" algn="l"/>
                <a:tab pos="1371600" algn="l"/>
                <a:tab pos="1714500" algn="l"/>
                <a:tab pos="2057400" algn="l"/>
                <a:tab pos="2400300" algn="l"/>
              </a:tabLst>
              <a:defRPr/>
            </a:pPr>
            <a:r>
              <a:rPr lang="en-US" sz="1800" dirty="0">
                <a:latin typeface="+mn-lt"/>
              </a:rPr>
              <a:t>{</a:t>
            </a:r>
          </a:p>
          <a:p>
            <a:pPr>
              <a:tabLst>
                <a:tab pos="342900" algn="l"/>
                <a:tab pos="685800" algn="l"/>
                <a:tab pos="1028700" algn="l"/>
                <a:tab pos="1371600" algn="l"/>
                <a:tab pos="1714500" algn="l"/>
                <a:tab pos="2057400" algn="l"/>
                <a:tab pos="2400300" algn="l"/>
              </a:tabLst>
              <a:defRPr/>
            </a:pPr>
            <a:r>
              <a:rPr lang="en-US" sz="1800" dirty="0">
                <a:latin typeface="+mn-lt"/>
              </a:rPr>
              <a:t>     	</a:t>
            </a:r>
            <a:r>
              <a:rPr lang="en-US" sz="1800" dirty="0" err="1">
                <a:latin typeface="+mn-lt"/>
              </a:rPr>
              <a:t>int</a:t>
            </a:r>
            <a:r>
              <a:rPr lang="en-US" sz="1800" dirty="0">
                <a:latin typeface="+mn-lt"/>
              </a:rPr>
              <a:t> ix;</a:t>
            </a:r>
          </a:p>
          <a:p>
            <a:pPr>
              <a:tabLst>
                <a:tab pos="342900" algn="l"/>
                <a:tab pos="685800" algn="l"/>
                <a:tab pos="1028700" algn="l"/>
                <a:tab pos="1371600" algn="l"/>
                <a:tab pos="1714500" algn="l"/>
                <a:tab pos="2057400" algn="l"/>
                <a:tab pos="2400300" algn="l"/>
              </a:tabLst>
              <a:defRPr/>
            </a:pPr>
            <a:r>
              <a:rPr lang="en-US" sz="1800" dirty="0">
                <a:solidFill>
                  <a:srgbClr val="FF0000"/>
                </a:solidFill>
                <a:latin typeface="+mn-lt"/>
              </a:rPr>
              <a:t>     	TSCR1 	= 0x90; 	/* enable TCNT and fast timer flag clear */</a:t>
            </a:r>
          </a:p>
          <a:p>
            <a:pPr>
              <a:tabLst>
                <a:tab pos="342900" algn="l"/>
                <a:tab pos="685800" algn="l"/>
                <a:tab pos="1028700" algn="l"/>
                <a:tab pos="1371600" algn="l"/>
                <a:tab pos="1714500" algn="l"/>
                <a:tab pos="2057400" algn="l"/>
                <a:tab pos="2400300" algn="l"/>
              </a:tabLst>
              <a:defRPr/>
            </a:pPr>
            <a:r>
              <a:rPr lang="en-US" sz="1800" dirty="0">
                <a:solidFill>
                  <a:srgbClr val="FF0000"/>
                </a:solidFill>
                <a:latin typeface="+mn-lt"/>
              </a:rPr>
              <a:t>     	TSCR2 	= 0x03; 	/* disable timer interrupt, set </a:t>
            </a:r>
            <a:r>
              <a:rPr lang="en-US" sz="1800" dirty="0" err="1">
                <a:solidFill>
                  <a:srgbClr val="FF0000"/>
                </a:solidFill>
                <a:latin typeface="+mn-lt"/>
              </a:rPr>
              <a:t>prescaler</a:t>
            </a:r>
            <a:r>
              <a:rPr lang="en-US" sz="1800" dirty="0">
                <a:solidFill>
                  <a:srgbClr val="FF0000"/>
                </a:solidFill>
                <a:latin typeface="+mn-lt"/>
              </a:rPr>
              <a:t> to 8</a:t>
            </a:r>
            <a:r>
              <a:rPr lang="en-US" sz="1800" dirty="0" smtClean="0">
                <a:solidFill>
                  <a:srgbClr val="FF0000"/>
                </a:solidFill>
                <a:latin typeface="+mn-lt"/>
              </a:rPr>
              <a:t> </a:t>
            </a:r>
            <a:r>
              <a:rPr lang="en-US" sz="1800" dirty="0">
                <a:solidFill>
                  <a:srgbClr val="FF0000"/>
                </a:solidFill>
                <a:latin typeface="+mn-lt"/>
              </a:rPr>
              <a:t>*/</a:t>
            </a:r>
          </a:p>
          <a:p>
            <a:pPr>
              <a:tabLst>
                <a:tab pos="342900" algn="l"/>
                <a:tab pos="685800" algn="l"/>
                <a:tab pos="1028700" algn="l"/>
                <a:tab pos="1371600" algn="l"/>
                <a:tab pos="1714500" algn="l"/>
                <a:tab pos="2057400" algn="l"/>
                <a:tab pos="2400300" algn="l"/>
              </a:tabLst>
              <a:defRPr/>
            </a:pPr>
            <a:r>
              <a:rPr lang="en-US" sz="1800" dirty="0">
                <a:latin typeface="+mn-lt"/>
              </a:rPr>
              <a:t>     	</a:t>
            </a:r>
            <a:r>
              <a:rPr lang="en-US" sz="1800" dirty="0">
                <a:solidFill>
                  <a:srgbClr val="FF0000"/>
                </a:solidFill>
                <a:latin typeface="+mn-lt"/>
              </a:rPr>
              <a:t>TIOS  	|= OC0;	/* enable OC0 */</a:t>
            </a:r>
          </a:p>
          <a:p>
            <a:pPr>
              <a:tabLst>
                <a:tab pos="342900" algn="l"/>
                <a:tab pos="685800" algn="l"/>
                <a:tab pos="1028700" algn="l"/>
                <a:tab pos="1371600" algn="l"/>
                <a:tab pos="1714500" algn="l"/>
                <a:tab pos="2057400" algn="l"/>
                <a:tab pos="2400300" algn="l"/>
              </a:tabLst>
              <a:defRPr/>
            </a:pPr>
            <a:r>
              <a:rPr lang="en-US" sz="1800" dirty="0">
                <a:solidFill>
                  <a:srgbClr val="FF0000"/>
                </a:solidFill>
                <a:latin typeface="+mn-lt"/>
              </a:rPr>
              <a:t>     	TC0 	= TCNT + 3000;</a:t>
            </a:r>
          </a:p>
          <a:p>
            <a:pPr>
              <a:tabLst>
                <a:tab pos="342900" algn="l"/>
                <a:tab pos="685800" algn="l"/>
                <a:tab pos="1028700" algn="l"/>
                <a:tab pos="1371600" algn="l"/>
                <a:tab pos="1714500" algn="l"/>
                <a:tab pos="2057400" algn="l"/>
                <a:tab pos="2400300" algn="l"/>
              </a:tabLst>
              <a:defRPr/>
            </a:pPr>
            <a:r>
              <a:rPr lang="en-US" sz="1800" dirty="0">
                <a:latin typeface="+mn-lt"/>
              </a:rPr>
              <a:t>     	for(ix = 0; ix &lt; k; ix++) {</a:t>
            </a:r>
          </a:p>
          <a:p>
            <a:pPr>
              <a:tabLst>
                <a:tab pos="342900" algn="l"/>
                <a:tab pos="685800" algn="l"/>
                <a:tab pos="1028700" algn="l"/>
                <a:tab pos="1371600" algn="l"/>
                <a:tab pos="1714500" algn="l"/>
                <a:tab pos="2057400" algn="l"/>
                <a:tab pos="2400300" algn="l"/>
              </a:tabLst>
              <a:defRPr/>
            </a:pPr>
            <a:r>
              <a:rPr lang="en-US" sz="1800" dirty="0">
                <a:latin typeface="+mn-lt"/>
              </a:rPr>
              <a:t>            	while(!(TFLG1 &amp; C0F));</a:t>
            </a:r>
          </a:p>
          <a:p>
            <a:pPr>
              <a:tabLst>
                <a:tab pos="342900" algn="l"/>
                <a:tab pos="685800" algn="l"/>
                <a:tab pos="1028700" algn="l"/>
                <a:tab pos="1371600" algn="l"/>
                <a:tab pos="1714500" algn="l"/>
                <a:tab pos="2057400" algn="l"/>
                <a:tab pos="2400300" algn="l"/>
              </a:tabLst>
              <a:defRPr/>
            </a:pPr>
            <a:r>
              <a:rPr lang="en-US" sz="1800" dirty="0">
                <a:latin typeface="+mn-lt"/>
              </a:rPr>
              <a:t>            	TC0 += 3000;</a:t>
            </a:r>
          </a:p>
          <a:p>
            <a:pPr>
              <a:tabLst>
                <a:tab pos="342900" algn="l"/>
                <a:tab pos="685800" algn="l"/>
                <a:tab pos="1028700" algn="l"/>
                <a:tab pos="1371600" algn="l"/>
                <a:tab pos="1714500" algn="l"/>
                <a:tab pos="2057400" algn="l"/>
                <a:tab pos="2400300" algn="l"/>
              </a:tabLst>
              <a:defRPr/>
            </a:pPr>
            <a:r>
              <a:rPr lang="en-US" sz="1800" dirty="0">
                <a:latin typeface="+mn-lt"/>
              </a:rPr>
              <a:t>     	}</a:t>
            </a:r>
          </a:p>
          <a:p>
            <a:pPr>
              <a:tabLst>
                <a:tab pos="342900" algn="l"/>
                <a:tab pos="685800" algn="l"/>
                <a:tab pos="1028700" algn="l"/>
                <a:tab pos="1371600" algn="l"/>
                <a:tab pos="1714500" algn="l"/>
                <a:tab pos="2057400" algn="l"/>
                <a:tab pos="2400300" algn="l"/>
              </a:tabLst>
              <a:defRPr/>
            </a:pPr>
            <a:r>
              <a:rPr lang="en-US" sz="1800" dirty="0">
                <a:latin typeface="+mn-lt"/>
              </a:rPr>
              <a:t>     	TIOS  &amp;= ~OC0;  	/* disable OC0 */</a:t>
            </a:r>
          </a:p>
          <a:p>
            <a:pPr>
              <a:tabLst>
                <a:tab pos="342900" algn="l"/>
                <a:tab pos="685800" algn="l"/>
                <a:tab pos="1028700" algn="l"/>
                <a:tab pos="1371600" algn="l"/>
                <a:tab pos="1714500" algn="l"/>
                <a:tab pos="2057400" algn="l"/>
                <a:tab pos="2400300" algn="l"/>
              </a:tabLst>
              <a:defRPr/>
            </a:pPr>
            <a:r>
              <a:rPr lang="en-US" sz="1800" dirty="0">
                <a:latin typeface="+mn-lt"/>
              </a:rPr>
              <a: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744538" y="98435"/>
            <a:ext cx="7600950" cy="6186951"/>
          </a:xfrm>
          <a:prstGeom prst="rect">
            <a:avLst/>
          </a:prstGeom>
          <a:noFill/>
          <a:ln w="9525">
            <a:noFill/>
            <a:miter lim="800000"/>
            <a:headEnd/>
            <a:tailEnd/>
          </a:ln>
        </p:spPr>
        <p:txBody>
          <a:bodyPr lIns="92075" tIns="46038" rIns="92075" bIns="46038">
            <a:spAutoFit/>
          </a:bodyPr>
          <a:lstStyle/>
          <a:p>
            <a:pPr>
              <a:defRPr/>
            </a:pPr>
            <a:r>
              <a:rPr lang="en-US" sz="1800" b="1" dirty="0">
                <a:latin typeface="+mj-lt"/>
              </a:rPr>
              <a:t>Example </a:t>
            </a:r>
            <a:r>
              <a:rPr lang="en-US" sz="1800" b="1" dirty="0" smtClean="0">
                <a:latin typeface="+mj-lt"/>
              </a:rPr>
              <a:t>6: </a:t>
            </a:r>
            <a:r>
              <a:rPr lang="en-US" sz="1800" i="1" dirty="0">
                <a:latin typeface="+mj-lt"/>
              </a:rPr>
              <a:t>Generate a sequence of pulses using an OC function. </a:t>
            </a:r>
            <a:r>
              <a:rPr lang="en-US" sz="1800" dirty="0">
                <a:latin typeface="+mj-lt"/>
              </a:rPr>
              <a:t>Write a program to generate a number of pulses with the specified </a:t>
            </a:r>
            <a:r>
              <a:rPr lang="en-US" sz="1800" dirty="0">
                <a:solidFill>
                  <a:srgbClr val="0070C0"/>
                </a:solidFill>
                <a:latin typeface="+mj-lt"/>
              </a:rPr>
              <a:t>high interval duration (12 ms) and low interval duration (8 ms)</a:t>
            </a:r>
            <a:r>
              <a:rPr lang="en-US" sz="1800" dirty="0">
                <a:latin typeface="+mj-lt"/>
              </a:rPr>
              <a:t>. Use the interrupt-driven approach so that the CPU can perform other operations. </a:t>
            </a:r>
            <a:endParaRPr lang="en-US" sz="1800" b="1" dirty="0">
              <a:latin typeface="+mj-lt"/>
            </a:endParaRPr>
          </a:p>
          <a:p>
            <a:pPr>
              <a:defRPr/>
            </a:pPr>
            <a:r>
              <a:rPr lang="en-US" sz="1800" b="1" dirty="0">
                <a:latin typeface="+mj-lt"/>
              </a:rPr>
              <a:t>Solution</a:t>
            </a:r>
            <a:r>
              <a:rPr lang="en-US" sz="1800" b="1" dirty="0">
                <a:latin typeface="+mj-lt"/>
                <a:cs typeface="Times New Roman" pitchFamily="18" charset="0"/>
              </a:rPr>
              <a:t>: </a:t>
            </a:r>
            <a:r>
              <a:rPr lang="en-US" sz="1800" dirty="0">
                <a:latin typeface="+mj-lt"/>
              </a:rPr>
              <a:t>Let</a:t>
            </a:r>
          </a:p>
          <a:p>
            <a:pPr>
              <a:defRPr/>
            </a:pPr>
            <a:r>
              <a:rPr lang="en-US" sz="1800" dirty="0">
                <a:solidFill>
                  <a:srgbClr val="0070C0"/>
                </a:solidFill>
                <a:latin typeface="+mj-lt"/>
              </a:rPr>
              <a:t>NN: 	number of pulses to be generated</a:t>
            </a:r>
          </a:p>
          <a:p>
            <a:pPr>
              <a:defRPr/>
            </a:pPr>
            <a:r>
              <a:rPr lang="en-US" sz="1800" b="1" dirty="0" err="1">
                <a:solidFill>
                  <a:srgbClr val="0070C0"/>
                </a:solidFill>
                <a:latin typeface="+mj-lt"/>
              </a:rPr>
              <a:t>DelayHi</a:t>
            </a:r>
            <a:r>
              <a:rPr lang="en-US" sz="1800" dirty="0">
                <a:solidFill>
                  <a:srgbClr val="0070C0"/>
                </a:solidFill>
                <a:latin typeface="+mj-lt"/>
              </a:rPr>
              <a:t>: 	high interval duration</a:t>
            </a:r>
          </a:p>
          <a:p>
            <a:pPr>
              <a:defRPr/>
            </a:pPr>
            <a:r>
              <a:rPr lang="en-US" sz="1800" b="1" dirty="0" err="1">
                <a:solidFill>
                  <a:srgbClr val="0070C0"/>
                </a:solidFill>
                <a:latin typeface="+mj-lt"/>
              </a:rPr>
              <a:t>DelayLo</a:t>
            </a:r>
            <a:r>
              <a:rPr lang="en-US" sz="1800" dirty="0">
                <a:solidFill>
                  <a:srgbClr val="0070C0"/>
                </a:solidFill>
                <a:latin typeface="+mj-lt"/>
              </a:rPr>
              <a:t>: 	low interval duration </a:t>
            </a:r>
          </a:p>
          <a:p>
            <a:pPr>
              <a:defRPr/>
            </a:pPr>
            <a:r>
              <a:rPr lang="en-US" sz="1800" b="1" dirty="0" err="1">
                <a:solidFill>
                  <a:srgbClr val="0070C0"/>
                </a:solidFill>
                <a:latin typeface="+mj-lt"/>
              </a:rPr>
              <a:t>HiorLo</a:t>
            </a:r>
            <a:r>
              <a:rPr lang="en-US" sz="1800" dirty="0">
                <a:solidFill>
                  <a:srgbClr val="0070C0"/>
                </a:solidFill>
                <a:latin typeface="+mj-lt"/>
              </a:rPr>
              <a:t>: 	flag to select </a:t>
            </a:r>
            <a:r>
              <a:rPr lang="en-US" sz="1800" dirty="0" err="1">
                <a:solidFill>
                  <a:srgbClr val="0070C0"/>
                </a:solidFill>
                <a:latin typeface="+mj-lt"/>
              </a:rPr>
              <a:t>DelayHi</a:t>
            </a:r>
            <a:r>
              <a:rPr lang="en-US" sz="1800" dirty="0">
                <a:solidFill>
                  <a:srgbClr val="0070C0"/>
                </a:solidFill>
                <a:latin typeface="+mj-lt"/>
              </a:rPr>
              <a:t> or </a:t>
            </a:r>
            <a:r>
              <a:rPr lang="en-US" sz="1800" dirty="0" err="1">
                <a:solidFill>
                  <a:srgbClr val="0070C0"/>
                </a:solidFill>
                <a:latin typeface="+mj-lt"/>
              </a:rPr>
              <a:t>DelayLo</a:t>
            </a:r>
            <a:endParaRPr lang="en-US" sz="1800" dirty="0">
              <a:solidFill>
                <a:srgbClr val="0070C0"/>
              </a:solidFill>
              <a:latin typeface="+mj-lt"/>
            </a:endParaRPr>
          </a:p>
          <a:p>
            <a:pPr>
              <a:defRPr/>
            </a:pPr>
            <a:r>
              <a:rPr lang="en-US" sz="1800" b="1" dirty="0" err="1">
                <a:solidFill>
                  <a:srgbClr val="0070C0"/>
                </a:solidFill>
                <a:latin typeface="+mj-lt"/>
              </a:rPr>
              <a:t>pcnt</a:t>
            </a:r>
            <a:r>
              <a:rPr lang="en-US" sz="1800" i="1" dirty="0">
                <a:solidFill>
                  <a:srgbClr val="0070C0"/>
                </a:solidFill>
                <a:latin typeface="+mj-lt"/>
              </a:rPr>
              <a:t>: 	</a:t>
            </a:r>
            <a:r>
              <a:rPr lang="en-US" sz="1800" dirty="0">
                <a:solidFill>
                  <a:srgbClr val="0070C0"/>
                </a:solidFill>
                <a:latin typeface="+mj-lt"/>
              </a:rPr>
              <a:t>number of OC0 operation to be performed</a:t>
            </a:r>
          </a:p>
          <a:p>
            <a:pPr>
              <a:defRPr/>
            </a:pPr>
            <a:r>
              <a:rPr lang="en-US" sz="1800" b="1" dirty="0">
                <a:latin typeface="+mj-lt"/>
              </a:rPr>
              <a:t>Procedure:</a:t>
            </a:r>
          </a:p>
          <a:p>
            <a:pPr>
              <a:defRPr/>
            </a:pPr>
            <a:r>
              <a:rPr lang="en-US" sz="1800" b="1" dirty="0">
                <a:latin typeface="+mj-lt"/>
              </a:rPr>
              <a:t>Step 1</a:t>
            </a:r>
            <a:endParaRPr lang="en-US" sz="1800" dirty="0">
              <a:latin typeface="+mj-lt"/>
            </a:endParaRPr>
          </a:p>
          <a:p>
            <a:pPr>
              <a:defRPr/>
            </a:pPr>
            <a:r>
              <a:rPr lang="en-US" sz="1800" dirty="0">
                <a:latin typeface="+mj-lt"/>
              </a:rPr>
              <a:t>Pull the PT0 pin high quickly using the OC0 operation.</a:t>
            </a:r>
          </a:p>
          <a:p>
            <a:pPr>
              <a:defRPr/>
            </a:pPr>
            <a:r>
              <a:rPr lang="en-US" sz="1800" b="1" dirty="0">
                <a:latin typeface="+mj-lt"/>
              </a:rPr>
              <a:t>Step 2</a:t>
            </a:r>
          </a:p>
          <a:p>
            <a:pPr>
              <a:defRPr/>
            </a:pPr>
            <a:r>
              <a:rPr lang="en-US" sz="1800" dirty="0">
                <a:latin typeface="+mj-lt"/>
              </a:rPr>
              <a:t>Change the OC0 pin action to toggle. Start the next OC0 operation with delay equal to </a:t>
            </a:r>
            <a:r>
              <a:rPr lang="en-US" sz="1800" dirty="0" err="1">
                <a:latin typeface="+mj-lt"/>
              </a:rPr>
              <a:t>DelayHi</a:t>
            </a:r>
            <a:r>
              <a:rPr lang="en-US" sz="1800" dirty="0">
                <a:latin typeface="+mj-lt"/>
              </a:rPr>
              <a:t>. </a:t>
            </a:r>
          </a:p>
          <a:p>
            <a:pPr>
              <a:defRPr/>
            </a:pPr>
            <a:r>
              <a:rPr lang="en-US" sz="1800" b="1" dirty="0">
                <a:latin typeface="+mj-lt"/>
              </a:rPr>
              <a:t>Step 3</a:t>
            </a:r>
          </a:p>
          <a:p>
            <a:pPr>
              <a:defRPr/>
            </a:pPr>
            <a:r>
              <a:rPr lang="en-US" sz="1800" dirty="0" err="1">
                <a:latin typeface="+mj-lt"/>
              </a:rPr>
              <a:t>pcnt</a:t>
            </a:r>
            <a:r>
              <a:rPr lang="en-US" sz="1800" dirty="0">
                <a:latin typeface="+mj-lt"/>
              </a:rPr>
              <a:t> </a:t>
            </a:r>
            <a:r>
              <a:rPr lang="en-US" sz="1800" dirty="0">
                <a:latin typeface="+mj-lt"/>
                <a:sym typeface="Symbol" pitchFamily="18" charset="2"/>
              </a:rPr>
              <a:t></a:t>
            </a:r>
            <a:r>
              <a:rPr lang="en-US" sz="1800" dirty="0">
                <a:latin typeface="+mj-lt"/>
              </a:rPr>
              <a:t> 2 * NN - 1. </a:t>
            </a:r>
            <a:r>
              <a:rPr lang="en-US" sz="1800" dirty="0" err="1">
                <a:latin typeface="+mj-lt"/>
              </a:rPr>
              <a:t>HiorLo</a:t>
            </a:r>
            <a:r>
              <a:rPr lang="en-US" sz="1800" dirty="0">
                <a:latin typeface="+mj-lt"/>
              </a:rPr>
              <a:t> </a:t>
            </a:r>
            <a:r>
              <a:rPr lang="en-US" sz="1800" dirty="0">
                <a:latin typeface="+mj-lt"/>
                <a:sym typeface="Symbol" pitchFamily="18" charset="2"/>
              </a:rPr>
              <a:t></a:t>
            </a:r>
            <a:r>
              <a:rPr lang="en-US" sz="1800" dirty="0">
                <a:latin typeface="+mj-lt"/>
              </a:rPr>
              <a:t> 0.</a:t>
            </a:r>
          </a:p>
          <a:p>
            <a:pPr>
              <a:defRPr/>
            </a:pPr>
            <a:r>
              <a:rPr lang="en-US" sz="1800" b="1" dirty="0">
                <a:latin typeface="+mj-lt"/>
              </a:rPr>
              <a:t>Step 4</a:t>
            </a:r>
          </a:p>
          <a:p>
            <a:pPr>
              <a:defRPr/>
            </a:pPr>
            <a:r>
              <a:rPr lang="en-US" sz="1800" dirty="0">
                <a:latin typeface="+mj-lt"/>
              </a:rPr>
              <a:t>Enable OC0 interrupt.</a:t>
            </a:r>
          </a:p>
          <a:p>
            <a:pPr>
              <a:defRPr/>
            </a:pPr>
            <a:r>
              <a:rPr lang="en-US" sz="1800" b="1" dirty="0">
                <a:latin typeface="+mj-lt"/>
              </a:rPr>
              <a:t>Step 5</a:t>
            </a:r>
          </a:p>
          <a:p>
            <a:pPr>
              <a:defRPr/>
            </a:pPr>
            <a:r>
              <a:rPr lang="en-US" sz="1800" dirty="0">
                <a:latin typeface="+mj-lt"/>
              </a:rPr>
              <a:t>The main program continues to perform other operations.</a:t>
            </a:r>
          </a:p>
        </p:txBody>
      </p:sp>
      <p:sp>
        <p:nvSpPr>
          <p:cNvPr id="70659" name="Rectangle 4"/>
          <p:cNvSpPr>
            <a:spLocks noChangeArrowheads="1"/>
          </p:cNvSpPr>
          <p:nvPr/>
        </p:nvSpPr>
        <p:spPr bwMode="auto">
          <a:xfrm>
            <a:off x="3244850" y="13176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endParaRPr lang="en-US" sz="1400"/>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605980" y="253100"/>
            <a:ext cx="7136569" cy="6247864"/>
          </a:xfrm>
          <a:prstGeom prst="rect">
            <a:avLst/>
          </a:prstGeom>
          <a:noFill/>
          <a:ln w="12700">
            <a:noFill/>
            <a:miter lim="800000"/>
            <a:headEnd type="none" w="sm" len="sm"/>
            <a:tailEnd type="none" w="sm" len="sm"/>
          </a:ln>
        </p:spPr>
        <p:txBody>
          <a:bodyPr wrap="none">
            <a:spAutoFit/>
          </a:bodyPr>
          <a:lstStyle>
            <a:lvl1pPr>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1pPr>
            <a:lvl2pPr marL="742950" indent="-285750">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2pPr>
            <a:lvl3pPr marL="1143000" indent="-228600">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3pPr>
            <a:lvl4pPr marL="1600200" indent="-228600">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4pPr>
            <a:lvl5pPr marL="2057400" indent="-228600">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5pPr>
            <a:lvl6pPr marL="2514600" indent="-228600" eaLnBrk="0" fontAlgn="base" hangingPunct="0">
              <a:spcBef>
                <a:spcPct val="0"/>
              </a:spcBef>
              <a:spcAft>
                <a:spcPct val="0"/>
              </a:spcAft>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6pPr>
            <a:lvl7pPr marL="2971800" indent="-228600" eaLnBrk="0" fontAlgn="base" hangingPunct="0">
              <a:spcBef>
                <a:spcPct val="0"/>
              </a:spcBef>
              <a:spcAft>
                <a:spcPct val="0"/>
              </a:spcAft>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7pPr>
            <a:lvl8pPr marL="3429000" indent="-228600" eaLnBrk="0" fontAlgn="base" hangingPunct="0">
              <a:spcBef>
                <a:spcPct val="0"/>
              </a:spcBef>
              <a:spcAft>
                <a:spcPct val="0"/>
              </a:spcAft>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8pPr>
            <a:lvl9pPr marL="3886200" indent="-228600" eaLnBrk="0" fontAlgn="base" hangingPunct="0">
              <a:spcBef>
                <a:spcPct val="0"/>
              </a:spcBef>
              <a:spcAft>
                <a:spcPct val="0"/>
              </a:spcAft>
              <a:tabLst>
                <a:tab pos="342900" algn="l"/>
                <a:tab pos="685800" algn="l"/>
                <a:tab pos="1028700" algn="l"/>
                <a:tab pos="1371600" algn="l"/>
                <a:tab pos="1714500" algn="l"/>
                <a:tab pos="2057400" algn="l"/>
                <a:tab pos="2400300" algn="l"/>
              </a:tabLst>
              <a:defRPr sz="1600">
                <a:solidFill>
                  <a:schemeClr val="tx1"/>
                </a:solidFill>
                <a:latin typeface="Times New Roman" pitchFamily="18" charset="0"/>
              </a:defRPr>
            </a:lvl9pPr>
          </a:lstStyle>
          <a:p>
            <a:r>
              <a:rPr lang="en-US" dirty="0">
                <a:latin typeface="+mn-lt"/>
              </a:rPr>
              <a:t>#include 	"c:\cwHCS12\include\hcs12.h"</a:t>
            </a:r>
          </a:p>
          <a:p>
            <a:r>
              <a:rPr lang="en-US" dirty="0">
                <a:latin typeface="+mn-lt"/>
              </a:rPr>
              <a:t>#include 	"c:\cwHCS12\include\SetClk.h"</a:t>
            </a:r>
          </a:p>
          <a:p>
            <a:r>
              <a:rPr lang="en-US" dirty="0">
                <a:latin typeface="+mn-lt"/>
              </a:rPr>
              <a:t>#define 	</a:t>
            </a:r>
            <a:r>
              <a:rPr lang="en-US" dirty="0" err="1">
                <a:latin typeface="+mn-lt"/>
              </a:rPr>
              <a:t>DelayHi</a:t>
            </a:r>
            <a:r>
              <a:rPr lang="en-US" dirty="0">
                <a:latin typeface="+mn-lt"/>
              </a:rPr>
              <a:t>  	18000      	// high time of the pulses to be created</a:t>
            </a:r>
          </a:p>
          <a:p>
            <a:r>
              <a:rPr lang="en-US" dirty="0">
                <a:latin typeface="+mn-lt"/>
              </a:rPr>
              <a:t>#define 	</a:t>
            </a:r>
            <a:r>
              <a:rPr lang="en-US" dirty="0" err="1">
                <a:latin typeface="+mn-lt"/>
              </a:rPr>
              <a:t>DelayLo</a:t>
            </a:r>
            <a:r>
              <a:rPr lang="en-US" dirty="0">
                <a:latin typeface="+mn-lt"/>
              </a:rPr>
              <a:t>  	12000      	// low time of the pulses to be created </a:t>
            </a:r>
          </a:p>
          <a:p>
            <a:r>
              <a:rPr lang="en-US" dirty="0">
                <a:latin typeface="+mn-lt"/>
              </a:rPr>
              <a:t>#define 	NN  10     	// number of pulses to be created</a:t>
            </a:r>
          </a:p>
          <a:p>
            <a:r>
              <a:rPr lang="en-US" dirty="0" err="1">
                <a:latin typeface="+mn-lt"/>
              </a:rPr>
              <a:t>int</a:t>
            </a:r>
            <a:r>
              <a:rPr lang="en-US" dirty="0">
                <a:latin typeface="+mn-lt"/>
              </a:rPr>
              <a:t> 		</a:t>
            </a:r>
            <a:r>
              <a:rPr lang="en-US" dirty="0" err="1">
                <a:latin typeface="+mn-lt"/>
              </a:rPr>
              <a:t>pcnt</a:t>
            </a:r>
            <a:r>
              <a:rPr lang="en-US" dirty="0">
                <a:latin typeface="+mn-lt"/>
              </a:rPr>
              <a:t>;    		// pulse count</a:t>
            </a:r>
          </a:p>
          <a:p>
            <a:r>
              <a:rPr lang="en-US" dirty="0">
                <a:latin typeface="+mn-lt"/>
              </a:rPr>
              <a:t>char 	</a:t>
            </a:r>
            <a:r>
              <a:rPr lang="en-US" dirty="0" err="1">
                <a:latin typeface="+mn-lt"/>
              </a:rPr>
              <a:t>HiorLo</a:t>
            </a:r>
            <a:r>
              <a:rPr lang="en-US" dirty="0">
                <a:latin typeface="+mn-lt"/>
              </a:rPr>
              <a:t>;    	// flag to choose </a:t>
            </a:r>
          </a:p>
          <a:p>
            <a:r>
              <a:rPr lang="en-US" dirty="0">
                <a:latin typeface="+mn-lt"/>
              </a:rPr>
              <a:t>void main(void) </a:t>
            </a:r>
          </a:p>
          <a:p>
            <a:r>
              <a:rPr lang="en-US" dirty="0">
                <a:latin typeface="+mn-lt"/>
              </a:rPr>
              <a:t>{</a:t>
            </a:r>
          </a:p>
          <a:p>
            <a:r>
              <a:rPr lang="en-US" dirty="0">
                <a:latin typeface="+mn-lt"/>
              </a:rPr>
              <a:t>    	SetClk8();		// use PLL to generate bus and system clocks</a:t>
            </a:r>
          </a:p>
          <a:p>
            <a:r>
              <a:rPr lang="en-US" dirty="0">
                <a:latin typeface="+mn-lt"/>
              </a:rPr>
              <a:t>    	TSCR1 	= 0x90; 	// enable TCNT and faster timer flag clear</a:t>
            </a:r>
          </a:p>
          <a:p>
            <a:r>
              <a:rPr lang="en-US" dirty="0">
                <a:latin typeface="+mn-lt"/>
              </a:rPr>
              <a:t>    	TSCR2 	= 0x04; 	// set TCNT clock input </a:t>
            </a:r>
            <a:r>
              <a:rPr lang="en-US" dirty="0" err="1">
                <a:latin typeface="+mn-lt"/>
              </a:rPr>
              <a:t>prescaler</a:t>
            </a:r>
            <a:r>
              <a:rPr lang="en-US" dirty="0">
                <a:latin typeface="+mn-lt"/>
              </a:rPr>
              <a:t> to 16</a:t>
            </a:r>
          </a:p>
          <a:p>
            <a:r>
              <a:rPr lang="en-US" dirty="0">
                <a:latin typeface="+mn-lt"/>
              </a:rPr>
              <a:t>    	TFLG1 	= C0F;  	// clear C0F flag</a:t>
            </a:r>
          </a:p>
          <a:p>
            <a:r>
              <a:rPr lang="en-US" dirty="0">
                <a:latin typeface="+mn-lt"/>
              </a:rPr>
              <a:t>    	TIOS  	|= OC0; // enable OC0</a:t>
            </a:r>
          </a:p>
          <a:p>
            <a:r>
              <a:rPr lang="en-US" dirty="0">
                <a:latin typeface="+mn-lt"/>
              </a:rPr>
              <a:t>    	TCTL2 	= 0x03; 	// set OC0 pin action to be pull high</a:t>
            </a:r>
          </a:p>
          <a:p>
            <a:r>
              <a:rPr lang="en-US" dirty="0">
                <a:latin typeface="+mn-lt"/>
              </a:rPr>
              <a:t>    	TC0   	= TCNT + 16;    // pull PT0 pin high quickly</a:t>
            </a:r>
          </a:p>
          <a:p>
            <a:r>
              <a:rPr lang="en-US" dirty="0">
                <a:latin typeface="+mn-lt"/>
              </a:rPr>
              <a:t>	while(!(TFLG1 &amp; C0F));	//    "</a:t>
            </a:r>
          </a:p>
          <a:p>
            <a:r>
              <a:rPr lang="en-US" dirty="0">
                <a:latin typeface="+mn-lt"/>
              </a:rPr>
              <a:t>    	</a:t>
            </a:r>
            <a:r>
              <a:rPr lang="en-US" dirty="0" err="1">
                <a:latin typeface="+mn-lt"/>
              </a:rPr>
              <a:t>pcnt</a:t>
            </a:r>
            <a:r>
              <a:rPr lang="en-US" dirty="0">
                <a:latin typeface="+mn-lt"/>
              </a:rPr>
              <a:t>  	= 2 * NN - 1;// prepare to create NN pulses (toggle 2 * NN - 1 times)</a:t>
            </a:r>
          </a:p>
          <a:p>
            <a:r>
              <a:rPr lang="en-US" dirty="0">
                <a:latin typeface="+mn-lt"/>
              </a:rPr>
              <a:t>    	TCTL2 	= 0x01; 	// set OC0 pin action to be toggle</a:t>
            </a:r>
          </a:p>
          <a:p>
            <a:r>
              <a:rPr lang="en-US" dirty="0">
                <a:latin typeface="+mn-lt"/>
              </a:rPr>
              <a:t>    	TC0   	+= </a:t>
            </a:r>
            <a:r>
              <a:rPr lang="en-US" dirty="0" err="1">
                <a:latin typeface="+mn-lt"/>
              </a:rPr>
              <a:t>DelayHi</a:t>
            </a:r>
            <a:r>
              <a:rPr lang="en-US" dirty="0">
                <a:latin typeface="+mn-lt"/>
              </a:rPr>
              <a:t>; // start the second OC0 operation</a:t>
            </a:r>
          </a:p>
          <a:p>
            <a:r>
              <a:rPr lang="en-US" dirty="0">
                <a:latin typeface="+mn-lt"/>
              </a:rPr>
              <a:t>    	</a:t>
            </a:r>
            <a:r>
              <a:rPr lang="en-US" dirty="0" err="1">
                <a:latin typeface="+mn-lt"/>
              </a:rPr>
              <a:t>HiorLo</a:t>
            </a:r>
            <a:r>
              <a:rPr lang="en-US" dirty="0">
                <a:latin typeface="+mn-lt"/>
              </a:rPr>
              <a:t> 	= 0;   	// next time use </a:t>
            </a:r>
            <a:r>
              <a:rPr lang="en-US" dirty="0" err="1">
                <a:latin typeface="+mn-lt"/>
              </a:rPr>
              <a:t>DelayLo</a:t>
            </a:r>
            <a:r>
              <a:rPr lang="en-US" dirty="0">
                <a:latin typeface="+mn-lt"/>
              </a:rPr>
              <a:t> as delay count of OC0 operation</a:t>
            </a:r>
          </a:p>
          <a:p>
            <a:r>
              <a:rPr lang="en-US" dirty="0">
                <a:latin typeface="+mn-lt"/>
              </a:rPr>
              <a:t>    	TIE   	|= C0I; 	// enable TC0 interrupt</a:t>
            </a:r>
          </a:p>
          <a:p>
            <a:r>
              <a:rPr lang="en-US" dirty="0">
                <a:latin typeface="+mn-lt"/>
              </a:rPr>
              <a:t>    	</a:t>
            </a:r>
            <a:r>
              <a:rPr lang="en-US" dirty="0" err="1">
                <a:latin typeface="+mn-lt"/>
              </a:rPr>
              <a:t>asm</a:t>
            </a:r>
            <a:r>
              <a:rPr lang="en-US" dirty="0">
                <a:latin typeface="+mn-lt"/>
              </a:rPr>
              <a:t>("cli");   	//    "</a:t>
            </a:r>
          </a:p>
          <a:p>
            <a:r>
              <a:rPr lang="en-US" dirty="0">
                <a:latin typeface="+mn-lt"/>
              </a:rPr>
              <a:t>    	while (1);     	// do nothing or do something else</a:t>
            </a:r>
          </a:p>
          <a:p>
            <a:r>
              <a:rPr lang="en-US" dirty="0">
                <a:latin typeface="+mn-lt"/>
              </a:rPr>
              <a: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
          <p:cNvSpPr txBox="1">
            <a:spLocks noChangeArrowheads="1"/>
          </p:cNvSpPr>
          <p:nvPr/>
        </p:nvSpPr>
        <p:spPr bwMode="auto">
          <a:xfrm>
            <a:off x="571053" y="78024"/>
            <a:ext cx="7333290" cy="6401753"/>
          </a:xfrm>
          <a:prstGeom prst="rect">
            <a:avLst/>
          </a:prstGeom>
          <a:noFill/>
          <a:ln w="9525">
            <a:noFill/>
            <a:miter lim="800000"/>
            <a:headEnd/>
            <a:tailEnd/>
          </a:ln>
        </p:spPr>
        <p:txBody>
          <a:bodyPr wrap="none">
            <a:spAutoFit/>
          </a:bodyPr>
          <a:lstStyle/>
          <a:p>
            <a:pPr>
              <a:tabLst>
                <a:tab pos="342900" algn="l"/>
                <a:tab pos="685800" algn="l"/>
                <a:tab pos="1028700" algn="l"/>
                <a:tab pos="1371600" algn="l"/>
                <a:tab pos="1714500" algn="l"/>
                <a:tab pos="2057400" algn="l"/>
                <a:tab pos="2400300" algn="l"/>
              </a:tabLst>
              <a:defRPr/>
            </a:pPr>
            <a:r>
              <a:rPr lang="en-US" sz="1800" dirty="0">
                <a:solidFill>
                  <a:srgbClr val="FF0000"/>
                </a:solidFill>
                <a:latin typeface="+mj-lt"/>
              </a:rPr>
              <a:t>interrupt void </a:t>
            </a:r>
            <a:r>
              <a:rPr lang="en-US" sz="1800" b="1" dirty="0">
                <a:solidFill>
                  <a:srgbClr val="FF0000"/>
                </a:solidFill>
                <a:latin typeface="+mj-lt"/>
              </a:rPr>
              <a:t>tc0ISR</a:t>
            </a:r>
            <a:r>
              <a:rPr lang="en-US" sz="1800" dirty="0">
                <a:solidFill>
                  <a:srgbClr val="FF0000"/>
                </a:solidFill>
                <a:latin typeface="+mj-lt"/>
              </a:rPr>
              <a:t>(void) {</a:t>
            </a:r>
          </a:p>
          <a:p>
            <a:pPr>
              <a:tabLst>
                <a:tab pos="342900" algn="l"/>
                <a:tab pos="685800" algn="l"/>
                <a:tab pos="1028700" algn="l"/>
                <a:tab pos="1371600" algn="l"/>
                <a:tab pos="1714500" algn="l"/>
                <a:tab pos="2057400" algn="l"/>
                <a:tab pos="2400300" algn="l"/>
              </a:tabLst>
              <a:defRPr/>
            </a:pPr>
            <a:r>
              <a:rPr lang="en-US" sz="1800" dirty="0">
                <a:latin typeface="+mj-lt"/>
              </a:rPr>
              <a:t>    	if(</a:t>
            </a:r>
            <a:r>
              <a:rPr lang="en-US" sz="1800" dirty="0" err="1">
                <a:latin typeface="+mj-lt"/>
              </a:rPr>
              <a:t>HiorLo</a:t>
            </a:r>
            <a:r>
              <a:rPr lang="en-US" sz="1800" dirty="0">
                <a:latin typeface="+mj-lt"/>
              </a:rPr>
              <a:t>){</a:t>
            </a:r>
          </a:p>
          <a:p>
            <a:pPr>
              <a:tabLst>
                <a:tab pos="342900" algn="l"/>
                <a:tab pos="685800" algn="l"/>
                <a:tab pos="1028700" algn="l"/>
                <a:tab pos="1371600" algn="l"/>
                <a:tab pos="1714500" algn="l"/>
                <a:tab pos="2057400" algn="l"/>
                <a:tab pos="2400300" algn="l"/>
              </a:tabLst>
              <a:defRPr/>
            </a:pPr>
            <a:r>
              <a:rPr lang="en-US" sz="1800" dirty="0">
                <a:latin typeface="+mj-lt"/>
              </a:rPr>
              <a:t>        	TC0 += </a:t>
            </a:r>
            <a:r>
              <a:rPr lang="en-US" sz="1800" dirty="0" err="1">
                <a:latin typeface="+mj-lt"/>
              </a:rPr>
              <a:t>DelayHi</a:t>
            </a:r>
            <a:r>
              <a:rPr lang="en-US" sz="1800" dirty="0">
                <a:latin typeface="+mj-lt"/>
              </a:rPr>
              <a:t>;</a:t>
            </a:r>
          </a:p>
          <a:p>
            <a:pPr>
              <a:tabLst>
                <a:tab pos="342900" algn="l"/>
                <a:tab pos="685800" algn="l"/>
                <a:tab pos="1028700" algn="l"/>
                <a:tab pos="1371600" algn="l"/>
                <a:tab pos="1714500" algn="l"/>
                <a:tab pos="2057400" algn="l"/>
                <a:tab pos="2400300" algn="l"/>
              </a:tabLst>
              <a:defRPr/>
            </a:pPr>
            <a:r>
              <a:rPr lang="en-US" sz="1800" dirty="0">
                <a:latin typeface="+mj-lt"/>
              </a:rPr>
              <a:t>        	</a:t>
            </a:r>
            <a:r>
              <a:rPr lang="en-US" sz="1800" dirty="0" err="1">
                <a:latin typeface="+mj-lt"/>
              </a:rPr>
              <a:t>HiorLo</a:t>
            </a:r>
            <a:r>
              <a:rPr lang="en-US" sz="1800" dirty="0">
                <a:latin typeface="+mj-lt"/>
              </a:rPr>
              <a:t> = 0;   </a:t>
            </a:r>
          </a:p>
          <a:p>
            <a:pPr>
              <a:tabLst>
                <a:tab pos="342900" algn="l"/>
                <a:tab pos="685800" algn="l"/>
                <a:tab pos="1028700" algn="l"/>
                <a:tab pos="1371600" algn="l"/>
                <a:tab pos="1714500" algn="l"/>
                <a:tab pos="2057400" algn="l"/>
                <a:tab pos="2400300" algn="l"/>
              </a:tabLst>
              <a:defRPr/>
            </a:pPr>
            <a:r>
              <a:rPr lang="en-US" sz="1800" dirty="0">
                <a:latin typeface="+mj-lt"/>
              </a:rPr>
              <a:t>    	} else {</a:t>
            </a:r>
          </a:p>
          <a:p>
            <a:pPr>
              <a:tabLst>
                <a:tab pos="342900" algn="l"/>
                <a:tab pos="685800" algn="l"/>
                <a:tab pos="1028700" algn="l"/>
                <a:tab pos="1371600" algn="l"/>
                <a:tab pos="1714500" algn="l"/>
                <a:tab pos="2057400" algn="l"/>
                <a:tab pos="2400300" algn="l"/>
              </a:tabLst>
              <a:defRPr/>
            </a:pPr>
            <a:r>
              <a:rPr lang="en-US" sz="1800" dirty="0">
                <a:latin typeface="+mj-lt"/>
              </a:rPr>
              <a:t>        	TC0 += </a:t>
            </a:r>
            <a:r>
              <a:rPr lang="en-US" sz="1800" dirty="0" err="1">
                <a:latin typeface="+mj-lt"/>
              </a:rPr>
              <a:t>DelayLo</a:t>
            </a:r>
            <a:r>
              <a:rPr lang="en-US" sz="1800" dirty="0">
                <a:latin typeface="+mj-lt"/>
              </a:rPr>
              <a:t>;</a:t>
            </a:r>
          </a:p>
          <a:p>
            <a:pPr>
              <a:tabLst>
                <a:tab pos="342900" algn="l"/>
                <a:tab pos="685800" algn="l"/>
                <a:tab pos="1028700" algn="l"/>
                <a:tab pos="1371600" algn="l"/>
                <a:tab pos="1714500" algn="l"/>
                <a:tab pos="2057400" algn="l"/>
                <a:tab pos="2400300" algn="l"/>
              </a:tabLst>
              <a:defRPr/>
            </a:pPr>
            <a:r>
              <a:rPr lang="en-US" sz="1800" dirty="0">
                <a:latin typeface="+mj-lt"/>
              </a:rPr>
              <a:t>        	</a:t>
            </a:r>
            <a:r>
              <a:rPr lang="en-US" sz="1800" dirty="0" err="1">
                <a:latin typeface="+mj-lt"/>
              </a:rPr>
              <a:t>HiorLo</a:t>
            </a:r>
            <a:r>
              <a:rPr lang="en-US" sz="1800" dirty="0">
                <a:latin typeface="+mj-lt"/>
              </a:rPr>
              <a:t> = 1;        </a:t>
            </a:r>
          </a:p>
          <a:p>
            <a:pPr>
              <a:tabLst>
                <a:tab pos="342900" algn="l"/>
                <a:tab pos="685800" algn="l"/>
                <a:tab pos="1028700" algn="l"/>
                <a:tab pos="1371600" algn="l"/>
                <a:tab pos="1714500" algn="l"/>
                <a:tab pos="2057400" algn="l"/>
                <a:tab pos="2400300" algn="l"/>
              </a:tabLst>
              <a:defRPr/>
            </a:pPr>
            <a:r>
              <a:rPr lang="en-US" sz="1800" dirty="0">
                <a:latin typeface="+mj-lt"/>
              </a:rPr>
              <a:t>    	}</a:t>
            </a:r>
          </a:p>
          <a:p>
            <a:pPr>
              <a:tabLst>
                <a:tab pos="342900" algn="l"/>
                <a:tab pos="685800" algn="l"/>
                <a:tab pos="1028700" algn="l"/>
                <a:tab pos="1371600" algn="l"/>
                <a:tab pos="1714500" algn="l"/>
                <a:tab pos="2057400" algn="l"/>
                <a:tab pos="2400300" algn="l"/>
              </a:tabLst>
              <a:defRPr/>
            </a:pPr>
            <a:r>
              <a:rPr lang="en-US" sz="1800" dirty="0">
                <a:latin typeface="+mj-lt"/>
              </a:rPr>
              <a:t>    	</a:t>
            </a:r>
            <a:r>
              <a:rPr lang="en-US" sz="1800" dirty="0" err="1">
                <a:latin typeface="+mj-lt"/>
              </a:rPr>
              <a:t>pcnt</a:t>
            </a:r>
            <a:r>
              <a:rPr lang="en-US" sz="1800" dirty="0">
                <a:latin typeface="+mj-lt"/>
              </a:rPr>
              <a:t>--;</a:t>
            </a:r>
          </a:p>
          <a:p>
            <a:pPr>
              <a:tabLst>
                <a:tab pos="342900" algn="l"/>
                <a:tab pos="685800" algn="l"/>
                <a:tab pos="1028700" algn="l"/>
                <a:tab pos="1371600" algn="l"/>
                <a:tab pos="1714500" algn="l"/>
                <a:tab pos="2057400" algn="l"/>
                <a:tab pos="2400300" algn="l"/>
              </a:tabLst>
              <a:defRPr/>
            </a:pPr>
            <a:r>
              <a:rPr lang="en-US" sz="1800" dirty="0">
                <a:latin typeface="+mj-lt"/>
              </a:rPr>
              <a:t>    	if(</a:t>
            </a:r>
            <a:r>
              <a:rPr lang="en-US" sz="1800" dirty="0" err="1">
                <a:latin typeface="+mj-lt"/>
              </a:rPr>
              <a:t>pcnt</a:t>
            </a:r>
            <a:r>
              <a:rPr lang="en-US" sz="1800" dirty="0">
                <a:latin typeface="+mj-lt"/>
              </a:rPr>
              <a:t> == 0){</a:t>
            </a:r>
          </a:p>
          <a:p>
            <a:pPr>
              <a:tabLst>
                <a:tab pos="342900" algn="l"/>
                <a:tab pos="685800" algn="l"/>
                <a:tab pos="1028700" algn="l"/>
                <a:tab pos="1371600" algn="l"/>
                <a:tab pos="1714500" algn="l"/>
                <a:tab pos="2057400" algn="l"/>
                <a:tab pos="2400300" algn="l"/>
              </a:tabLst>
              <a:defRPr/>
            </a:pPr>
            <a:r>
              <a:rPr lang="en-US" sz="1800" dirty="0">
                <a:latin typeface="+mj-lt"/>
              </a:rPr>
              <a:t>        	TIE 		= 0;      		// disable OC0 interrupt</a:t>
            </a:r>
          </a:p>
          <a:p>
            <a:pPr>
              <a:tabLst>
                <a:tab pos="342900" algn="l"/>
                <a:tab pos="685800" algn="l"/>
                <a:tab pos="1028700" algn="l"/>
                <a:tab pos="1371600" algn="l"/>
                <a:tab pos="1714500" algn="l"/>
                <a:tab pos="2057400" algn="l"/>
                <a:tab pos="2400300" algn="l"/>
              </a:tabLst>
              <a:defRPr/>
            </a:pPr>
            <a:r>
              <a:rPr lang="en-US" sz="1800" dirty="0">
                <a:latin typeface="+mj-lt"/>
              </a:rPr>
              <a:t>        	TIOS 	&amp;= 0xFE; 	// disable OC0</a:t>
            </a:r>
          </a:p>
          <a:p>
            <a:pPr>
              <a:tabLst>
                <a:tab pos="342900" algn="l"/>
                <a:tab pos="685800" algn="l"/>
                <a:tab pos="1028700" algn="l"/>
                <a:tab pos="1371600" algn="l"/>
                <a:tab pos="1714500" algn="l"/>
                <a:tab pos="2057400" algn="l"/>
                <a:tab pos="2400300" algn="l"/>
              </a:tabLst>
              <a:defRPr/>
            </a:pPr>
            <a:r>
              <a:rPr lang="en-US" sz="1800" dirty="0">
                <a:latin typeface="+mj-lt"/>
              </a:rPr>
              <a:t>    }</a:t>
            </a:r>
          </a:p>
          <a:p>
            <a:pPr>
              <a:tabLst>
                <a:tab pos="342900" algn="l"/>
                <a:tab pos="685800" algn="l"/>
                <a:tab pos="1028700" algn="l"/>
                <a:tab pos="1371600" algn="l"/>
                <a:tab pos="1714500" algn="l"/>
                <a:tab pos="2057400" algn="l"/>
                <a:tab pos="2400300" algn="l"/>
              </a:tabLst>
              <a:defRPr/>
            </a:pPr>
            <a:r>
              <a:rPr lang="en-US" sz="1800" dirty="0">
                <a:latin typeface="+mj-lt"/>
              </a:rPr>
              <a:t>}</a:t>
            </a:r>
          </a:p>
          <a:p>
            <a:pPr>
              <a:tabLst>
                <a:tab pos="342900" algn="l"/>
                <a:tab pos="685800" algn="l"/>
                <a:tab pos="1028700" algn="l"/>
                <a:tab pos="1371600" algn="l"/>
                <a:tab pos="1714500" algn="l"/>
                <a:tab pos="2057400" algn="l"/>
                <a:tab pos="2400300" algn="l"/>
              </a:tabLst>
              <a:defRPr/>
            </a:pPr>
            <a:r>
              <a:rPr lang="en-US" sz="1800" dirty="0">
                <a:solidFill>
                  <a:srgbClr val="FF0000"/>
                </a:solidFill>
                <a:latin typeface="+mj-lt"/>
              </a:rPr>
              <a:t>The OC0 interrupt vector is set up using the following function (in </a:t>
            </a:r>
            <a:r>
              <a:rPr lang="en-US" sz="1800" dirty="0" err="1">
                <a:solidFill>
                  <a:srgbClr val="FF0000"/>
                </a:solidFill>
                <a:latin typeface="+mj-lt"/>
              </a:rPr>
              <a:t>vectors.c</a:t>
            </a:r>
            <a:r>
              <a:rPr lang="en-US" sz="1800" dirty="0">
                <a:solidFill>
                  <a:srgbClr val="FF0000"/>
                </a:solidFill>
                <a:latin typeface="+mj-lt"/>
              </a:rPr>
              <a:t>):</a:t>
            </a:r>
          </a:p>
          <a:p>
            <a:pPr>
              <a:tabLst>
                <a:tab pos="342900" algn="l"/>
                <a:tab pos="685800" algn="l"/>
                <a:tab pos="1028700" algn="l"/>
                <a:tab pos="1371600" algn="l"/>
                <a:tab pos="1714500" algn="l"/>
                <a:tab pos="2057400" algn="l"/>
                <a:tab pos="2400300" algn="l"/>
              </a:tabLst>
              <a:defRPr/>
            </a:pPr>
            <a:r>
              <a:rPr lang="en-US" sz="1800" dirty="0">
                <a:solidFill>
                  <a:srgbClr val="FF0000"/>
                </a:solidFill>
                <a:latin typeface="+mj-lt"/>
              </a:rPr>
              <a:t>extern void near oc0ISR(void);</a:t>
            </a:r>
          </a:p>
          <a:p>
            <a:pPr>
              <a:tabLst>
                <a:tab pos="342900" algn="l"/>
                <a:tab pos="685800" algn="l"/>
                <a:tab pos="1028700" algn="l"/>
                <a:tab pos="1371600" algn="l"/>
                <a:tab pos="1714500" algn="l"/>
                <a:tab pos="2057400" algn="l"/>
                <a:tab pos="2400300" algn="l"/>
              </a:tabLst>
              <a:defRPr/>
            </a:pPr>
            <a:r>
              <a:rPr lang="en-US" sz="1800" dirty="0">
                <a:latin typeface="+mj-lt"/>
              </a:rPr>
              <a:t>#</a:t>
            </a:r>
            <a:r>
              <a:rPr lang="en-US" sz="1800" dirty="0" err="1">
                <a:latin typeface="+mj-lt"/>
              </a:rPr>
              <a:t>pragma</a:t>
            </a:r>
            <a:r>
              <a:rPr lang="en-US" sz="1800" dirty="0">
                <a:latin typeface="+mj-lt"/>
              </a:rPr>
              <a:t> CODE_SEG __NEAR_SEG NON_BANKED</a:t>
            </a:r>
          </a:p>
          <a:p>
            <a:pPr>
              <a:tabLst>
                <a:tab pos="342900" algn="l"/>
                <a:tab pos="685800" algn="l"/>
                <a:tab pos="1028700" algn="l"/>
                <a:tab pos="1371600" algn="l"/>
                <a:tab pos="1714500" algn="l"/>
                <a:tab pos="2057400" algn="l"/>
                <a:tab pos="2400300" algn="l"/>
              </a:tabLst>
              <a:defRPr/>
            </a:pPr>
            <a:r>
              <a:rPr lang="en-US" sz="1800" dirty="0">
                <a:latin typeface="+mj-lt"/>
              </a:rPr>
              <a:t>#</a:t>
            </a:r>
            <a:r>
              <a:rPr lang="en-US" sz="1800" dirty="0" err="1">
                <a:latin typeface="+mj-lt"/>
              </a:rPr>
              <a:t>pragma</a:t>
            </a:r>
            <a:r>
              <a:rPr lang="en-US" sz="1800" dirty="0">
                <a:latin typeface="+mj-lt"/>
              </a:rPr>
              <a:t> CODE_SEG DEFAULT               // Change code section to DEFAULT.</a:t>
            </a:r>
          </a:p>
          <a:p>
            <a:pPr>
              <a:tabLst>
                <a:tab pos="342900" algn="l"/>
                <a:tab pos="685800" algn="l"/>
                <a:tab pos="1028700" algn="l"/>
                <a:tab pos="1371600" algn="l"/>
                <a:tab pos="1714500" algn="l"/>
                <a:tab pos="2057400" algn="l"/>
                <a:tab pos="2400300" algn="l"/>
              </a:tabLst>
              <a:defRPr/>
            </a:pPr>
            <a:r>
              <a:rPr lang="en-US" sz="1800" dirty="0">
                <a:latin typeface="+mj-lt"/>
              </a:rPr>
              <a:t> </a:t>
            </a:r>
          </a:p>
          <a:p>
            <a:pPr>
              <a:tabLst>
                <a:tab pos="342900" algn="l"/>
                <a:tab pos="685800" algn="l"/>
                <a:tab pos="1028700" algn="l"/>
                <a:tab pos="1371600" algn="l"/>
                <a:tab pos="1714500" algn="l"/>
                <a:tab pos="2057400" algn="l"/>
                <a:tab pos="2400300" algn="l"/>
              </a:tabLst>
              <a:defRPr/>
            </a:pPr>
            <a:r>
              <a:rPr lang="en-US" sz="1800" dirty="0" err="1">
                <a:latin typeface="+mj-lt"/>
              </a:rPr>
              <a:t>typedef</a:t>
            </a:r>
            <a:r>
              <a:rPr lang="en-US" sz="1800" dirty="0">
                <a:latin typeface="+mj-lt"/>
              </a:rPr>
              <a:t> void (*near </a:t>
            </a:r>
            <a:r>
              <a:rPr lang="en-US" sz="1800" dirty="0" err="1">
                <a:latin typeface="+mj-lt"/>
              </a:rPr>
              <a:t>tIsrFunc</a:t>
            </a:r>
            <a:r>
              <a:rPr lang="en-US" sz="1800" dirty="0">
                <a:latin typeface="+mj-lt"/>
              </a:rPr>
              <a:t>)(void);</a:t>
            </a:r>
          </a:p>
          <a:p>
            <a:pPr>
              <a:tabLst>
                <a:tab pos="342900" algn="l"/>
                <a:tab pos="685800" algn="l"/>
                <a:tab pos="1028700" algn="l"/>
                <a:tab pos="1371600" algn="l"/>
                <a:tab pos="1714500" algn="l"/>
                <a:tab pos="2057400" algn="l"/>
                <a:tab pos="2400300" algn="l"/>
              </a:tabLst>
              <a:defRPr/>
            </a:pPr>
            <a:r>
              <a:rPr lang="en-US" sz="1800" dirty="0">
                <a:latin typeface="+mj-lt"/>
              </a:rPr>
              <a:t>const </a:t>
            </a:r>
            <a:r>
              <a:rPr lang="en-US" sz="1800" dirty="0" err="1">
                <a:latin typeface="+mj-lt"/>
              </a:rPr>
              <a:t>tIsrFunc</a:t>
            </a:r>
            <a:r>
              <a:rPr lang="en-US" sz="1800" dirty="0">
                <a:latin typeface="+mj-lt"/>
              </a:rPr>
              <a:t> _</a:t>
            </a:r>
            <a:r>
              <a:rPr lang="en-US" sz="1800" dirty="0" err="1">
                <a:latin typeface="+mj-lt"/>
              </a:rPr>
              <a:t>vect</a:t>
            </a:r>
            <a:r>
              <a:rPr lang="en-US" sz="1800" dirty="0">
                <a:latin typeface="+mj-lt"/>
              </a:rPr>
              <a:t>[] @</a:t>
            </a:r>
            <a:r>
              <a:rPr lang="en-US" sz="1800" dirty="0">
                <a:solidFill>
                  <a:srgbClr val="FF0000"/>
                </a:solidFill>
                <a:latin typeface="+mj-lt"/>
              </a:rPr>
              <a:t>0xFFEE</a:t>
            </a:r>
            <a:r>
              <a:rPr lang="en-US" sz="1800" dirty="0">
                <a:latin typeface="+mj-lt"/>
              </a:rPr>
              <a:t> = {</a:t>
            </a:r>
          </a:p>
          <a:p>
            <a:pPr>
              <a:tabLst>
                <a:tab pos="342900" algn="l"/>
                <a:tab pos="685800" algn="l"/>
                <a:tab pos="1028700" algn="l"/>
                <a:tab pos="1371600" algn="l"/>
                <a:tab pos="1714500" algn="l"/>
                <a:tab pos="2057400" algn="l"/>
                <a:tab pos="2400300" algn="l"/>
              </a:tabLst>
              <a:defRPr/>
            </a:pPr>
            <a:r>
              <a:rPr lang="en-US" sz="1800" dirty="0">
                <a:latin typeface="+mj-lt"/>
              </a:rPr>
              <a:t>    	oc0ISR</a:t>
            </a:r>
          </a:p>
          <a:p>
            <a:pPr>
              <a:tabLst>
                <a:tab pos="342900" algn="l"/>
                <a:tab pos="685800" algn="l"/>
                <a:tab pos="1028700" algn="l"/>
                <a:tab pos="1371600" algn="l"/>
                <a:tab pos="1714500" algn="l"/>
                <a:tab pos="2057400" algn="l"/>
                <a:tab pos="2400300" algn="l"/>
              </a:tabLst>
              <a:defRPr/>
            </a:pPr>
            <a:r>
              <a:rPr lang="en-US" sz="1800" dirty="0">
                <a:latin typeface="+mj-lt"/>
              </a:rPr>
              <a: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562708" y="874261"/>
            <a:ext cx="8339527" cy="5232202"/>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2800" b="1" dirty="0">
                <a:latin typeface="+mn-lt"/>
              </a:rPr>
              <a:t>The HCS12 Timer System</a:t>
            </a:r>
          </a:p>
          <a:p>
            <a:pPr>
              <a:tabLst>
                <a:tab pos="228600" algn="l"/>
              </a:tabLst>
              <a:defRPr/>
            </a:pPr>
            <a:endParaRPr lang="en-US" sz="1800" b="1" dirty="0">
              <a:latin typeface="+mn-lt"/>
            </a:endParaRPr>
          </a:p>
          <a:p>
            <a:pPr marL="285750" indent="-285750">
              <a:buFont typeface="Wingdings" pitchFamily="2" charset="2"/>
              <a:buChar char="q"/>
              <a:tabLst>
                <a:tab pos="228600" algn="l"/>
              </a:tabLst>
              <a:defRPr/>
            </a:pPr>
            <a:r>
              <a:rPr lang="en-US" sz="1800" dirty="0">
                <a:latin typeface="+mn-lt"/>
              </a:rPr>
              <a:t>The HCS12 has a standard timer module (</a:t>
            </a:r>
            <a:r>
              <a:rPr lang="en-US" sz="1800" b="1" dirty="0">
                <a:latin typeface="+mn-lt"/>
              </a:rPr>
              <a:t>TIM</a:t>
            </a:r>
            <a:r>
              <a:rPr lang="en-US" sz="1800" dirty="0">
                <a:latin typeface="+mn-lt"/>
              </a:rPr>
              <a:t>) that consists of: </a:t>
            </a:r>
          </a:p>
          <a:p>
            <a:pPr>
              <a:tabLst>
                <a:tab pos="228600" algn="l"/>
              </a:tabLst>
              <a:defRPr/>
            </a:pPr>
            <a:endParaRPr lang="en-US" sz="1800" dirty="0">
              <a:latin typeface="+mn-lt"/>
            </a:endParaRPr>
          </a:p>
          <a:p>
            <a:pPr>
              <a:buFont typeface="Wingdings" pitchFamily="2" charset="2"/>
              <a:buChar char="§"/>
              <a:tabLst>
                <a:tab pos="228600" algn="l"/>
              </a:tabLst>
              <a:defRPr/>
            </a:pPr>
            <a:r>
              <a:rPr lang="en-US" sz="1800" dirty="0">
                <a:solidFill>
                  <a:srgbClr val="0070C0"/>
                </a:solidFill>
                <a:latin typeface="+mn-lt"/>
              </a:rPr>
              <a:t>	Eight channels of multiplexed input capture and output compare functions.</a:t>
            </a:r>
          </a:p>
          <a:p>
            <a:pPr>
              <a:buFont typeface="Wingdings" pitchFamily="2" charset="2"/>
              <a:buChar char="§"/>
              <a:tabLst>
                <a:tab pos="228600" algn="l"/>
              </a:tabLst>
              <a:defRPr/>
            </a:pPr>
            <a:r>
              <a:rPr lang="en-US" sz="1800" dirty="0">
                <a:solidFill>
                  <a:srgbClr val="0070C0"/>
                </a:solidFill>
                <a:latin typeface="+mn-lt"/>
              </a:rPr>
              <a:t>	16-bit Pulse Accumulator A</a:t>
            </a:r>
          </a:p>
          <a:p>
            <a:pPr>
              <a:buFont typeface="Wingdings" pitchFamily="2" charset="2"/>
              <a:buChar char="§"/>
              <a:tabLst>
                <a:tab pos="228600" algn="l"/>
              </a:tabLst>
              <a:defRPr/>
            </a:pPr>
            <a:r>
              <a:rPr lang="en-US" sz="1800" dirty="0">
                <a:solidFill>
                  <a:srgbClr val="0070C0"/>
                </a:solidFill>
                <a:latin typeface="+mn-lt"/>
              </a:rPr>
              <a:t>	16-bit timer counter</a:t>
            </a:r>
          </a:p>
          <a:p>
            <a:pPr>
              <a:buFont typeface="Wingdings" pitchFamily="2" charset="2"/>
              <a:buChar char="§"/>
              <a:tabLst>
                <a:tab pos="228600" algn="l"/>
              </a:tabLst>
              <a:defRPr/>
            </a:pPr>
            <a:r>
              <a:rPr lang="en-US" sz="1800" dirty="0">
                <a:solidFill>
                  <a:srgbClr val="0070C0"/>
                </a:solidFill>
                <a:latin typeface="+mn-lt"/>
              </a:rPr>
              <a:t>	The TIM block diagram is shown in Figure 8.1.</a:t>
            </a:r>
          </a:p>
          <a:p>
            <a:pPr>
              <a:tabLst>
                <a:tab pos="228600" algn="l"/>
              </a:tabLst>
              <a:defRPr/>
            </a:pPr>
            <a:endParaRPr lang="en-US" sz="1800" dirty="0">
              <a:latin typeface="+mn-lt"/>
            </a:endParaRPr>
          </a:p>
          <a:p>
            <a:pPr marL="285750" indent="-285750">
              <a:buFont typeface="Wingdings" pitchFamily="2" charset="2"/>
              <a:buChar char="q"/>
              <a:tabLst>
                <a:tab pos="228600" algn="l"/>
              </a:tabLst>
              <a:defRPr/>
            </a:pPr>
            <a:r>
              <a:rPr lang="en-US" sz="1800" dirty="0">
                <a:latin typeface="+mn-lt"/>
              </a:rPr>
              <a:t>The HCS12 devices in the automotive family have implemented an Enhanced Capture </a:t>
            </a:r>
          </a:p>
          <a:p>
            <a:pPr>
              <a:tabLst>
                <a:tab pos="228600" algn="l"/>
              </a:tabLst>
              <a:defRPr/>
            </a:pPr>
            <a:r>
              <a:rPr lang="en-US" sz="1800" dirty="0">
                <a:latin typeface="+mn-lt"/>
              </a:rPr>
              <a:t>Timer module (</a:t>
            </a:r>
            <a:r>
              <a:rPr lang="en-US" sz="1800" b="1" dirty="0">
                <a:latin typeface="+mn-lt"/>
              </a:rPr>
              <a:t>ECT</a:t>
            </a:r>
            <a:r>
              <a:rPr lang="en-US" sz="1800" dirty="0">
                <a:latin typeface="+mn-lt"/>
              </a:rPr>
              <a:t>). The ECT module contains:</a:t>
            </a:r>
          </a:p>
          <a:p>
            <a:pPr>
              <a:tabLst>
                <a:tab pos="228600" algn="l"/>
              </a:tabLst>
              <a:defRPr/>
            </a:pPr>
            <a:endParaRPr lang="en-US" sz="1800" dirty="0">
              <a:latin typeface="+mn-lt"/>
            </a:endParaRPr>
          </a:p>
          <a:p>
            <a:pPr>
              <a:buFont typeface="Wingdings" pitchFamily="2" charset="2"/>
              <a:buChar char="§"/>
              <a:tabLst>
                <a:tab pos="228600" algn="l"/>
              </a:tabLst>
              <a:defRPr/>
            </a:pPr>
            <a:r>
              <a:rPr lang="en-US" sz="1800" dirty="0">
                <a:latin typeface="+mn-lt"/>
              </a:rPr>
              <a:t>	All the features contained in the TIM module</a:t>
            </a:r>
          </a:p>
          <a:p>
            <a:pPr>
              <a:buFont typeface="Wingdings" pitchFamily="2" charset="2"/>
              <a:buChar char="§"/>
              <a:tabLst>
                <a:tab pos="228600" algn="l"/>
              </a:tabLst>
              <a:defRPr/>
            </a:pPr>
            <a:r>
              <a:rPr lang="en-US" sz="1800" dirty="0">
                <a:latin typeface="+mn-lt"/>
              </a:rPr>
              <a:t>	One 16-bit buffer register for each of the input capture channels.</a:t>
            </a:r>
          </a:p>
          <a:p>
            <a:pPr>
              <a:buFont typeface="Wingdings" pitchFamily="2" charset="2"/>
              <a:buChar char="§"/>
              <a:tabLst>
                <a:tab pos="228600" algn="l"/>
              </a:tabLst>
              <a:defRPr/>
            </a:pPr>
            <a:r>
              <a:rPr lang="en-US" sz="1800" dirty="0">
                <a:latin typeface="+mn-lt"/>
              </a:rPr>
              <a:t>	Four 8-bit pulse accumulator</a:t>
            </a:r>
          </a:p>
          <a:p>
            <a:pPr>
              <a:buFont typeface="Wingdings" pitchFamily="2" charset="2"/>
              <a:buChar char="§"/>
              <a:tabLst>
                <a:tab pos="228600" algn="l"/>
              </a:tabLst>
              <a:defRPr/>
            </a:pPr>
            <a:r>
              <a:rPr lang="en-US" sz="1800" dirty="0">
                <a:latin typeface="+mn-lt"/>
              </a:rPr>
              <a:t>	A 16-bit Modulus Down Counter with 4-bit </a:t>
            </a:r>
            <a:r>
              <a:rPr lang="en-US" sz="1800" dirty="0" err="1">
                <a:latin typeface="+mn-lt"/>
              </a:rPr>
              <a:t>prescaler</a:t>
            </a:r>
            <a:endParaRPr lang="en-US" sz="1800" dirty="0">
              <a:latin typeface="+mn-lt"/>
            </a:endParaRPr>
          </a:p>
          <a:p>
            <a:pPr>
              <a:buFont typeface="Wingdings" pitchFamily="2" charset="2"/>
              <a:buChar char="§"/>
              <a:tabLst>
                <a:tab pos="228600" algn="l"/>
              </a:tabLst>
              <a:defRPr/>
            </a:pPr>
            <a:r>
              <a:rPr lang="en-US" sz="1800" dirty="0">
                <a:latin typeface="+mn-lt"/>
              </a:rPr>
              <a:t>	Four user selectable delay counters for increasing input noise immunity</a:t>
            </a:r>
          </a:p>
          <a:p>
            <a:pPr>
              <a:buFont typeface="Wingdings" pitchFamily="2" charset="2"/>
              <a:buChar char="§"/>
              <a:tabLst>
                <a:tab pos="228600" algn="l"/>
              </a:tabLst>
              <a:defRPr/>
            </a:pPr>
            <a:r>
              <a:rPr lang="en-US" sz="1800" dirty="0">
                <a:latin typeface="+mn-lt"/>
              </a:rPr>
              <a:t>	The TIM (of course ECT also) shares the eight Port T pins (IOC0…IOC7). </a:t>
            </a:r>
          </a:p>
        </p:txBody>
      </p:sp>
      <p:sp>
        <p:nvSpPr>
          <p:cNvPr id="4" name="TextBox 3"/>
          <p:cNvSpPr txBox="1"/>
          <p:nvPr/>
        </p:nvSpPr>
        <p:spPr>
          <a:xfrm>
            <a:off x="562708" y="6506308"/>
            <a:ext cx="3211006" cy="369332"/>
          </a:xfrm>
          <a:prstGeom prst="rect">
            <a:avLst/>
          </a:prstGeom>
          <a:solidFill>
            <a:schemeClr val="bg1"/>
          </a:solidFill>
        </p:spPr>
        <p:txBody>
          <a:bodyPr wrap="square" rtlCol="0">
            <a:spAutoFit/>
          </a:bodyPr>
          <a:lstStyle/>
          <a:p>
            <a:endParaRPr lang="en-US"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633872" y="402097"/>
            <a:ext cx="8255145" cy="2031325"/>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Using OC7 to Control Multiple OC Functions</a:t>
            </a:r>
            <a:endParaRPr lang="en-US" sz="1800" dirty="0">
              <a:latin typeface="+mn-lt"/>
            </a:endParaRPr>
          </a:p>
          <a:p>
            <a:pPr>
              <a:buFont typeface="Wingdings" pitchFamily="2" charset="2"/>
              <a:buChar char="§"/>
              <a:tabLst>
                <a:tab pos="228600" algn="l"/>
              </a:tabLst>
              <a:defRPr/>
            </a:pPr>
            <a:r>
              <a:rPr lang="en-US" sz="1800" dirty="0">
                <a:latin typeface="+mn-lt"/>
              </a:rPr>
              <a:t>	OC7 can control up to eight channels of OC functions</a:t>
            </a:r>
          </a:p>
          <a:p>
            <a:pPr>
              <a:buFont typeface="Wingdings" pitchFamily="2" charset="2"/>
              <a:buChar char="§"/>
              <a:tabLst>
                <a:tab pos="228600" algn="l"/>
              </a:tabLst>
              <a:defRPr/>
            </a:pPr>
            <a:r>
              <a:rPr lang="en-US" sz="1800" dirty="0">
                <a:latin typeface="+mn-lt"/>
              </a:rPr>
              <a:t>	The register OC7M specifies which OC channels are controlled by OC7.</a:t>
            </a:r>
          </a:p>
          <a:p>
            <a:pPr>
              <a:buFont typeface="Wingdings" pitchFamily="2" charset="2"/>
              <a:buChar char="§"/>
              <a:tabLst>
                <a:tab pos="228600" algn="l"/>
              </a:tabLst>
              <a:defRPr/>
            </a:pPr>
            <a:r>
              <a:rPr lang="en-US" sz="1800" dirty="0">
                <a:latin typeface="+mn-lt"/>
              </a:rPr>
              <a:t>	The register OC7D specifies the value that any </a:t>
            </a:r>
            <a:r>
              <a:rPr lang="en-US" sz="1800" dirty="0" err="1">
                <a:latin typeface="+mn-lt"/>
              </a:rPr>
              <a:t>PTx</a:t>
            </a:r>
            <a:r>
              <a:rPr lang="en-US" sz="1800" dirty="0">
                <a:latin typeface="+mn-lt"/>
              </a:rPr>
              <a:t> pin to assume when the OC7 </a:t>
            </a:r>
          </a:p>
          <a:p>
            <a:pPr>
              <a:tabLst>
                <a:tab pos="228600" algn="l"/>
              </a:tabLst>
              <a:defRPr/>
            </a:pPr>
            <a:r>
              <a:rPr lang="en-US" sz="1800" dirty="0">
                <a:latin typeface="+mn-lt"/>
              </a:rPr>
              <a:t>	operation succeeds.</a:t>
            </a:r>
          </a:p>
          <a:p>
            <a:pPr>
              <a:buFont typeface="Wingdings" pitchFamily="2" charset="2"/>
              <a:buChar char="§"/>
              <a:tabLst>
                <a:tab pos="228600" algn="l"/>
              </a:tabLst>
              <a:defRPr/>
            </a:pPr>
            <a:r>
              <a:rPr lang="en-US" sz="1800" dirty="0">
                <a:latin typeface="+mn-lt"/>
              </a:rPr>
              <a:t>	For OC0 to OC6, when the OC7Mn (n = 0,…,6) bit is set, a successful OC7 compare </a:t>
            </a:r>
          </a:p>
          <a:p>
            <a:pPr>
              <a:tabLst>
                <a:tab pos="228600" algn="l"/>
              </a:tabLst>
              <a:defRPr/>
            </a:pPr>
            <a:r>
              <a:rPr lang="en-US" sz="1800" dirty="0">
                <a:latin typeface="+mn-lt"/>
              </a:rPr>
              <a:t>	overrides a successful OC0…OC6 compare pin action during the same cycle.</a:t>
            </a:r>
          </a:p>
        </p:txBody>
      </p:sp>
      <p:graphicFrame>
        <p:nvGraphicFramePr>
          <p:cNvPr id="17410" name="Object 5"/>
          <p:cNvGraphicFramePr>
            <a:graphicFrameLocks noChangeAspect="1"/>
          </p:cNvGraphicFramePr>
          <p:nvPr>
            <p:extLst>
              <p:ext uri="{D42A27DB-BD31-4B8C-83A1-F6EECF244321}">
                <p14:modId xmlns:p14="http://schemas.microsoft.com/office/powerpoint/2010/main" val="1145718756"/>
              </p:ext>
            </p:extLst>
          </p:nvPr>
        </p:nvGraphicFramePr>
        <p:xfrm>
          <a:off x="1758950" y="2554514"/>
          <a:ext cx="5933536" cy="2160361"/>
        </p:xfrm>
        <a:graphic>
          <a:graphicData uri="http://schemas.openxmlformats.org/presentationml/2006/ole">
            <mc:AlternateContent xmlns:mc="http://schemas.openxmlformats.org/markup-compatibility/2006">
              <mc:Choice xmlns:v="urn:schemas-microsoft-com:vml" Requires="v">
                <p:oleObj spid="_x0000_s17564" name="Visio" r:id="rId4" imgW="4561591" imgH="1736053" progId="Visio.Drawing.11">
                  <p:embed/>
                </p:oleObj>
              </mc:Choice>
              <mc:Fallback>
                <p:oleObj name="Visio" r:id="rId4" imgW="4561591" imgH="173605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2554514"/>
                        <a:ext cx="5933536" cy="2160361"/>
                      </a:xfrm>
                      <a:prstGeom prst="rect">
                        <a:avLst/>
                      </a:prstGeom>
                      <a:noFill/>
                      <a:ln>
                        <a:noFill/>
                      </a:ln>
                      <a:effectLst/>
                    </p:spPr>
                  </p:pic>
                </p:oleObj>
              </mc:Fallback>
            </mc:AlternateContent>
          </a:graphicData>
        </a:graphic>
      </p:graphicFrame>
      <p:graphicFrame>
        <p:nvGraphicFramePr>
          <p:cNvPr id="17411" name="Object 6"/>
          <p:cNvGraphicFramePr>
            <a:graphicFrameLocks noChangeAspect="1"/>
          </p:cNvGraphicFramePr>
          <p:nvPr>
            <p:extLst>
              <p:ext uri="{D42A27DB-BD31-4B8C-83A1-F6EECF244321}">
                <p14:modId xmlns:p14="http://schemas.microsoft.com/office/powerpoint/2010/main" val="3291544822"/>
              </p:ext>
            </p:extLst>
          </p:nvPr>
        </p:nvGraphicFramePr>
        <p:xfrm>
          <a:off x="1741488" y="4843463"/>
          <a:ext cx="5644076" cy="1092880"/>
        </p:xfrm>
        <a:graphic>
          <a:graphicData uri="http://schemas.openxmlformats.org/presentationml/2006/ole">
            <mc:AlternateContent xmlns:mc="http://schemas.openxmlformats.org/markup-compatibility/2006">
              <mc:Choice xmlns:v="urn:schemas-microsoft-com:vml" Requires="v">
                <p:oleObj spid="_x0000_s17565" name="Visio" r:id="rId6" imgW="4161541" imgH="935953" progId="Visio.Drawing.11">
                  <p:embed/>
                </p:oleObj>
              </mc:Choice>
              <mc:Fallback>
                <p:oleObj name="Visio" r:id="rId6" imgW="4161541" imgH="935953" progId="Visio.Drawing.1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1488" y="4843463"/>
                        <a:ext cx="5644076" cy="1092880"/>
                      </a:xfrm>
                      <a:prstGeom prst="rect">
                        <a:avLst/>
                      </a:prstGeom>
                      <a:noFill/>
                      <a:ln>
                        <a:noFill/>
                      </a:ln>
                      <a:effectLst/>
                    </p:spPr>
                  </p:pic>
                </p:oleObj>
              </mc:Fallback>
            </mc:AlternateContent>
          </a:graphicData>
        </a:graphic>
      </p:graphicFrame>
      <p:sp>
        <p:nvSpPr>
          <p:cNvPr id="5" name="TextBox 4"/>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562708" y="1522868"/>
            <a:ext cx="8764643" cy="3139321"/>
          </a:xfrm>
          <a:prstGeom prst="rect">
            <a:avLst/>
          </a:prstGeom>
          <a:noFill/>
          <a:ln w="12700">
            <a:noFill/>
            <a:miter lim="800000"/>
            <a:headEnd type="none" w="sm" len="sm"/>
            <a:tailEnd type="none" w="sm" len="sm"/>
          </a:ln>
        </p:spPr>
        <p:txBody>
          <a:bodyPr wrap="none">
            <a:spAutoFit/>
          </a:bodyPr>
          <a:lstStyle/>
          <a:p>
            <a:pPr>
              <a:defRPr/>
            </a:pPr>
            <a:r>
              <a:rPr lang="en-US" sz="1800" b="1" dirty="0">
                <a:latin typeface="+mj-lt"/>
              </a:rPr>
              <a:t>Example </a:t>
            </a:r>
            <a:r>
              <a:rPr lang="en-US" sz="1800" b="1" dirty="0" smtClean="0">
                <a:latin typeface="+mj-lt"/>
              </a:rPr>
              <a:t>9: </a:t>
            </a:r>
            <a:r>
              <a:rPr lang="en-US" sz="1800" dirty="0">
                <a:latin typeface="+mj-lt"/>
              </a:rPr>
              <a:t>What value should be written into OC7M and OC7D if one wants pins </a:t>
            </a:r>
          </a:p>
          <a:p>
            <a:pPr>
              <a:defRPr/>
            </a:pPr>
            <a:r>
              <a:rPr lang="en-US" sz="1800" dirty="0">
                <a:latin typeface="+mj-lt"/>
              </a:rPr>
              <a:t>PT2, PT3, and PT4 to assume the values of 1, 0, and 1, respectively when OC7 compare </a:t>
            </a:r>
          </a:p>
          <a:p>
            <a:pPr>
              <a:defRPr/>
            </a:pPr>
            <a:r>
              <a:rPr lang="en-US" sz="1800" dirty="0">
                <a:latin typeface="+mj-lt"/>
              </a:rPr>
              <a:t>succeeds?</a:t>
            </a:r>
            <a:endParaRPr lang="en-US" sz="1800" b="1" dirty="0">
              <a:latin typeface="+mj-lt"/>
            </a:endParaRPr>
          </a:p>
          <a:p>
            <a:pPr>
              <a:defRPr/>
            </a:pPr>
            <a:r>
              <a:rPr lang="en-US" sz="1800" b="1" dirty="0">
                <a:latin typeface="+mj-lt"/>
              </a:rPr>
              <a:t>Solution:</a:t>
            </a:r>
            <a:r>
              <a:rPr lang="en-US" sz="1800" dirty="0">
                <a:latin typeface="+mj-lt"/>
              </a:rPr>
              <a:t> </a:t>
            </a:r>
          </a:p>
          <a:p>
            <a:pPr>
              <a:buFont typeface="Wingdings" pitchFamily="2" charset="2"/>
              <a:buChar char="§"/>
              <a:defRPr/>
            </a:pPr>
            <a:r>
              <a:rPr lang="en-US" sz="1800" dirty="0">
                <a:latin typeface="+mj-lt"/>
              </a:rPr>
              <a:t> Bits 4, 3, and 2 of OC7M must be set to 1, and bits 4, 3, 2, of OC7D should be set to 1, 0, </a:t>
            </a:r>
          </a:p>
          <a:p>
            <a:pPr>
              <a:defRPr/>
            </a:pPr>
            <a:r>
              <a:rPr lang="en-US" sz="1800" dirty="0">
                <a:latin typeface="+mj-lt"/>
              </a:rPr>
              <a:t>   and 1, respectively. </a:t>
            </a:r>
          </a:p>
          <a:p>
            <a:pPr>
              <a:buFont typeface="Wingdings" pitchFamily="2" charset="2"/>
              <a:buChar char="§"/>
              <a:defRPr/>
            </a:pPr>
            <a:r>
              <a:rPr lang="en-US" sz="1800" dirty="0">
                <a:latin typeface="+mj-lt"/>
              </a:rPr>
              <a:t> The following instruction sequence will achieve the desired effect:</a:t>
            </a:r>
          </a:p>
          <a:p>
            <a:pPr>
              <a:defRPr/>
            </a:pPr>
            <a:endParaRPr lang="en-US" sz="1800" dirty="0">
              <a:latin typeface="+mj-lt"/>
            </a:endParaRPr>
          </a:p>
          <a:p>
            <a:pPr>
              <a:defRPr/>
            </a:pPr>
            <a:r>
              <a:rPr lang="en-US" sz="1800" dirty="0">
                <a:latin typeface="+mj-lt"/>
              </a:rPr>
              <a:t>	</a:t>
            </a:r>
            <a:r>
              <a:rPr lang="en-US" sz="1800" dirty="0" err="1">
                <a:solidFill>
                  <a:srgbClr val="0070C0"/>
                </a:solidFill>
                <a:latin typeface="+mj-lt"/>
              </a:rPr>
              <a:t>movb</a:t>
            </a:r>
            <a:r>
              <a:rPr lang="en-US" sz="1800" dirty="0">
                <a:solidFill>
                  <a:srgbClr val="0070C0"/>
                </a:solidFill>
                <a:latin typeface="+mj-lt"/>
              </a:rPr>
              <a:t>	#$1C,OC7M</a:t>
            </a:r>
          </a:p>
          <a:p>
            <a:pPr>
              <a:defRPr/>
            </a:pPr>
            <a:r>
              <a:rPr lang="en-US" sz="1800" dirty="0">
                <a:solidFill>
                  <a:srgbClr val="0070C0"/>
                </a:solidFill>
                <a:latin typeface="+mj-lt"/>
              </a:rPr>
              <a:t>	</a:t>
            </a:r>
            <a:r>
              <a:rPr lang="en-US" sz="1800" dirty="0" err="1">
                <a:solidFill>
                  <a:srgbClr val="0070C0"/>
                </a:solidFill>
                <a:latin typeface="+mj-lt"/>
              </a:rPr>
              <a:t>movb</a:t>
            </a:r>
            <a:r>
              <a:rPr lang="en-US" sz="1800" dirty="0">
                <a:solidFill>
                  <a:srgbClr val="0070C0"/>
                </a:solidFill>
                <a:latin typeface="+mj-lt"/>
              </a:rPr>
              <a:t>	#$14,OC7D</a:t>
            </a:r>
          </a:p>
          <a:p>
            <a:pPr>
              <a:defRPr/>
            </a:pPr>
            <a:endParaRPr lang="en-US" sz="1800" dirty="0">
              <a:latin typeface="+mj-lt"/>
            </a:endParaRP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522520" y="911223"/>
            <a:ext cx="8488542" cy="3170099"/>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2000" b="1" dirty="0">
                <a:latin typeface="+mj-lt"/>
              </a:rPr>
              <a:t>Forced Output-Compare</a:t>
            </a:r>
            <a:endParaRPr lang="en-US" sz="2000" dirty="0">
              <a:latin typeface="+mj-lt"/>
            </a:endParaRPr>
          </a:p>
          <a:p>
            <a:pPr>
              <a:tabLst>
                <a:tab pos="228600" algn="l"/>
              </a:tabLst>
              <a:defRPr/>
            </a:pPr>
            <a:endParaRPr lang="en-US" sz="1800" dirty="0">
              <a:latin typeface="+mj-lt"/>
            </a:endParaRPr>
          </a:p>
          <a:p>
            <a:pPr>
              <a:buFont typeface="Wingdings" pitchFamily="2" charset="2"/>
              <a:buChar char="§"/>
              <a:tabLst>
                <a:tab pos="228600" algn="l"/>
              </a:tabLst>
              <a:defRPr/>
            </a:pPr>
            <a:r>
              <a:rPr lang="en-US" sz="1800" dirty="0">
                <a:latin typeface="+mj-lt"/>
              </a:rPr>
              <a:t>	There are applications in which </a:t>
            </a:r>
            <a:r>
              <a:rPr lang="en-US" sz="1800" dirty="0">
                <a:solidFill>
                  <a:srgbClr val="0070C0"/>
                </a:solidFill>
                <a:latin typeface="+mj-lt"/>
              </a:rPr>
              <a:t>the user wants an output compare in action to occur </a:t>
            </a:r>
          </a:p>
          <a:p>
            <a:pPr>
              <a:tabLst>
                <a:tab pos="228600" algn="l"/>
              </a:tabLst>
              <a:defRPr/>
            </a:pPr>
            <a:r>
              <a:rPr lang="en-US" sz="1800" dirty="0">
                <a:solidFill>
                  <a:srgbClr val="0070C0"/>
                </a:solidFill>
                <a:latin typeface="+mj-lt"/>
              </a:rPr>
              <a:t>	immediately instead of waiting for a match between the TCNT and the proper output</a:t>
            </a:r>
          </a:p>
          <a:p>
            <a:pPr>
              <a:tabLst>
                <a:tab pos="228600" algn="l"/>
              </a:tabLst>
              <a:defRPr/>
            </a:pPr>
            <a:r>
              <a:rPr lang="en-US" sz="1800" dirty="0">
                <a:solidFill>
                  <a:srgbClr val="0070C0"/>
                </a:solidFill>
                <a:latin typeface="+mj-lt"/>
              </a:rPr>
              <a:t>	compare register.</a:t>
            </a:r>
          </a:p>
          <a:p>
            <a:pPr>
              <a:buFont typeface="Wingdings" pitchFamily="2" charset="2"/>
              <a:buChar char="§"/>
              <a:tabLst>
                <a:tab pos="228600" algn="l"/>
              </a:tabLst>
              <a:defRPr/>
            </a:pPr>
            <a:r>
              <a:rPr lang="en-US" sz="1800" dirty="0">
                <a:solidFill>
                  <a:srgbClr val="FF0000"/>
                </a:solidFill>
                <a:latin typeface="+mj-lt"/>
              </a:rPr>
              <a:t>	This situation arises in the spark plug timing control and some automotive engine </a:t>
            </a:r>
          </a:p>
          <a:p>
            <a:pPr>
              <a:tabLst>
                <a:tab pos="228600" algn="l"/>
              </a:tabLst>
              <a:defRPr/>
            </a:pPr>
            <a:r>
              <a:rPr lang="en-US" sz="1800" dirty="0">
                <a:solidFill>
                  <a:srgbClr val="FF0000"/>
                </a:solidFill>
                <a:latin typeface="+mj-lt"/>
              </a:rPr>
              <a:t>	control applications.</a:t>
            </a:r>
          </a:p>
          <a:p>
            <a:pPr>
              <a:buFont typeface="Wingdings" pitchFamily="2" charset="2"/>
              <a:buChar char="§"/>
              <a:tabLst>
                <a:tab pos="228600" algn="l"/>
              </a:tabLst>
              <a:defRPr/>
            </a:pPr>
            <a:r>
              <a:rPr lang="en-US" sz="1800" dirty="0">
                <a:latin typeface="+mj-lt"/>
              </a:rPr>
              <a:t>	</a:t>
            </a:r>
            <a:r>
              <a:rPr lang="en-US" sz="1800" dirty="0">
                <a:solidFill>
                  <a:srgbClr val="FF0000"/>
                </a:solidFill>
                <a:latin typeface="+mj-lt"/>
              </a:rPr>
              <a:t>To force an output compare operation, write ones to the corresponding bit in the CFORC</a:t>
            </a:r>
          </a:p>
          <a:p>
            <a:pPr>
              <a:tabLst>
                <a:tab pos="228600" algn="l"/>
              </a:tabLst>
              <a:defRPr/>
            </a:pPr>
            <a:r>
              <a:rPr lang="en-US" sz="1800" dirty="0">
                <a:solidFill>
                  <a:srgbClr val="FF0000"/>
                </a:solidFill>
                <a:latin typeface="+mj-lt"/>
              </a:rPr>
              <a:t>	register.</a:t>
            </a:r>
          </a:p>
          <a:p>
            <a:pPr>
              <a:buFont typeface="Wingdings" pitchFamily="2" charset="2"/>
              <a:buChar char="§"/>
              <a:tabLst>
                <a:tab pos="228600" algn="l"/>
              </a:tabLst>
              <a:defRPr/>
            </a:pPr>
            <a:r>
              <a:rPr lang="en-US" sz="1800" dirty="0">
                <a:latin typeface="+mj-lt"/>
              </a:rPr>
              <a:t>	At the next timer count after the write to the CFORC register, the forced channels will</a:t>
            </a:r>
          </a:p>
          <a:p>
            <a:pPr>
              <a:tabLst>
                <a:tab pos="228600" algn="l"/>
              </a:tabLst>
              <a:defRPr/>
            </a:pPr>
            <a:r>
              <a:rPr lang="en-US" sz="1800" dirty="0">
                <a:latin typeface="+mj-lt"/>
              </a:rPr>
              <a:t>	trigger their programmed pin actions to occur.</a:t>
            </a:r>
          </a:p>
        </p:txBody>
      </p:sp>
      <p:graphicFrame>
        <p:nvGraphicFramePr>
          <p:cNvPr id="18434" name="Object 5"/>
          <p:cNvGraphicFramePr>
            <a:graphicFrameLocks noChangeAspect="1"/>
          </p:cNvGraphicFramePr>
          <p:nvPr>
            <p:extLst>
              <p:ext uri="{D42A27DB-BD31-4B8C-83A1-F6EECF244321}">
                <p14:modId xmlns:p14="http://schemas.microsoft.com/office/powerpoint/2010/main" val="2491980714"/>
              </p:ext>
            </p:extLst>
          </p:nvPr>
        </p:nvGraphicFramePr>
        <p:xfrm>
          <a:off x="1357924" y="4081322"/>
          <a:ext cx="6817733" cy="1413555"/>
        </p:xfrm>
        <a:graphic>
          <a:graphicData uri="http://schemas.openxmlformats.org/presentationml/2006/ole">
            <mc:AlternateContent xmlns:mc="http://schemas.openxmlformats.org/markup-compatibility/2006">
              <mc:Choice xmlns:v="urn:schemas-microsoft-com:vml" Requires="v">
                <p:oleObj spid="_x0000_s18513" name="VISIO" r:id="rId4" imgW="4161600" imgH="910440" progId="Visio.Drawing.6">
                  <p:embed/>
                </p:oleObj>
              </mc:Choice>
              <mc:Fallback>
                <p:oleObj name="VISIO" r:id="rId4" imgW="4161600" imgH="9104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924" y="4081322"/>
                        <a:ext cx="6817733" cy="1413555"/>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520025" y="385316"/>
            <a:ext cx="8231741" cy="2308324"/>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Example </a:t>
            </a:r>
            <a:r>
              <a:rPr lang="en-US" sz="1800" b="1" dirty="0" smtClean="0">
                <a:latin typeface="+mn-lt"/>
              </a:rPr>
              <a:t>12: </a:t>
            </a:r>
            <a:r>
              <a:rPr lang="en-US" sz="1800" dirty="0">
                <a:latin typeface="+mn-lt"/>
              </a:rPr>
              <a:t>Suppose that the contents of the TCTL1 and TCTL2 registers are $D6 and </a:t>
            </a:r>
          </a:p>
          <a:p>
            <a:pPr>
              <a:tabLst>
                <a:tab pos="228600" algn="l"/>
              </a:tabLst>
              <a:defRPr/>
            </a:pPr>
            <a:r>
              <a:rPr lang="en-US" sz="1800" dirty="0">
                <a:latin typeface="+mn-lt"/>
              </a:rPr>
              <a:t>$6E, respectively. The contents of the TFLG1 are $00. What would occur on pins PT7 to </a:t>
            </a:r>
          </a:p>
          <a:p>
            <a:pPr>
              <a:tabLst>
                <a:tab pos="228600" algn="l"/>
              </a:tabLst>
              <a:defRPr/>
            </a:pPr>
            <a:r>
              <a:rPr lang="en-US" sz="1800" dirty="0">
                <a:latin typeface="+mn-lt"/>
              </a:rPr>
              <a:t>PT0 on the next clock cycle if the value $7F is written into the CFORC register?</a:t>
            </a:r>
            <a:endParaRPr lang="en-US" sz="1800" b="1" dirty="0">
              <a:latin typeface="+mn-lt"/>
            </a:endParaRPr>
          </a:p>
          <a:p>
            <a:pPr>
              <a:tabLst>
                <a:tab pos="228600" algn="l"/>
              </a:tabLst>
              <a:defRPr/>
            </a:pPr>
            <a:r>
              <a:rPr lang="en-US" sz="1800" b="1" dirty="0">
                <a:latin typeface="+mn-lt"/>
              </a:rPr>
              <a:t>Solution:</a:t>
            </a:r>
            <a:r>
              <a:rPr lang="en-US" sz="1800" dirty="0">
                <a:latin typeface="+mn-lt"/>
              </a:rPr>
              <a:t> </a:t>
            </a:r>
          </a:p>
          <a:p>
            <a:pPr>
              <a:buFont typeface="Wingdings" pitchFamily="2" charset="2"/>
              <a:buChar char="§"/>
              <a:tabLst>
                <a:tab pos="228600" algn="l"/>
              </a:tabLst>
              <a:defRPr/>
            </a:pPr>
            <a:r>
              <a:rPr lang="en-US" sz="1800" dirty="0">
                <a:latin typeface="+mn-lt"/>
              </a:rPr>
              <a:t>	</a:t>
            </a:r>
            <a:r>
              <a:rPr lang="en-US" sz="1800" dirty="0">
                <a:solidFill>
                  <a:srgbClr val="0070C0"/>
                </a:solidFill>
                <a:latin typeface="+mn-lt"/>
              </a:rPr>
              <a:t>The TCTL1 and TCTL2 configure the output-compare actions as shown in Table8.2.</a:t>
            </a:r>
          </a:p>
          <a:p>
            <a:pPr>
              <a:buFont typeface="Wingdings" pitchFamily="2" charset="2"/>
              <a:buChar char="§"/>
              <a:tabLst>
                <a:tab pos="228600" algn="l"/>
              </a:tabLst>
              <a:defRPr/>
            </a:pPr>
            <a:r>
              <a:rPr lang="en-US" sz="1800" dirty="0">
                <a:latin typeface="+mn-lt"/>
              </a:rPr>
              <a:t>	</a:t>
            </a:r>
            <a:r>
              <a:rPr lang="en-US" sz="1800" dirty="0">
                <a:solidFill>
                  <a:srgbClr val="0070C0"/>
                </a:solidFill>
                <a:latin typeface="+mn-lt"/>
              </a:rPr>
              <a:t>The TFLG1 register indicates that none of the started output-compare operations</a:t>
            </a:r>
          </a:p>
          <a:p>
            <a:pPr>
              <a:tabLst>
                <a:tab pos="228600" algn="l"/>
              </a:tabLst>
              <a:defRPr/>
            </a:pPr>
            <a:r>
              <a:rPr lang="en-US" sz="1800" dirty="0">
                <a:solidFill>
                  <a:srgbClr val="0070C0"/>
                </a:solidFill>
                <a:latin typeface="+mn-lt"/>
              </a:rPr>
              <a:t>	have succeeded yet.</a:t>
            </a:r>
          </a:p>
          <a:p>
            <a:pPr>
              <a:buFont typeface="Wingdings" pitchFamily="2" charset="2"/>
              <a:buChar char="§"/>
              <a:tabLst>
                <a:tab pos="228600" algn="l"/>
              </a:tabLst>
              <a:defRPr/>
            </a:pPr>
            <a:r>
              <a:rPr lang="en-US" sz="1800" dirty="0">
                <a:latin typeface="+mn-lt"/>
              </a:rPr>
              <a:t>	</a:t>
            </a:r>
            <a:r>
              <a:rPr lang="en-US" sz="1800" dirty="0">
                <a:solidFill>
                  <a:srgbClr val="FF0000"/>
                </a:solidFill>
                <a:latin typeface="+mn-lt"/>
              </a:rPr>
              <a:t>The actions indicated in Table 8.2 will be forced to occur immediately.</a:t>
            </a:r>
          </a:p>
        </p:txBody>
      </p:sp>
      <p:graphicFrame>
        <p:nvGraphicFramePr>
          <p:cNvPr id="19458" name="Object 5"/>
          <p:cNvGraphicFramePr>
            <a:graphicFrameLocks noChangeAspect="1"/>
          </p:cNvGraphicFramePr>
          <p:nvPr>
            <p:extLst>
              <p:ext uri="{D42A27DB-BD31-4B8C-83A1-F6EECF244321}">
                <p14:modId xmlns:p14="http://schemas.microsoft.com/office/powerpoint/2010/main" val="2016510753"/>
              </p:ext>
            </p:extLst>
          </p:nvPr>
        </p:nvGraphicFramePr>
        <p:xfrm>
          <a:off x="2086963" y="2798144"/>
          <a:ext cx="4680404" cy="2478254"/>
        </p:xfrm>
        <a:graphic>
          <a:graphicData uri="http://schemas.openxmlformats.org/presentationml/2006/ole">
            <mc:AlternateContent xmlns:mc="http://schemas.openxmlformats.org/markup-compatibility/2006">
              <mc:Choice xmlns:v="urn:schemas-microsoft-com:vml" Requires="v">
                <p:oleObj spid="_x0000_s19537" name="Visio" r:id="rId4" imgW="3253513" imgH="1881805" progId="Visio.Drawing.11">
                  <p:embed/>
                </p:oleObj>
              </mc:Choice>
              <mc:Fallback>
                <p:oleObj name="Visio" r:id="rId4" imgW="3253513" imgH="1881805"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963" y="2798144"/>
                        <a:ext cx="4680404" cy="2478254"/>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ext Box 3"/>
          <p:cNvSpPr txBox="1">
            <a:spLocks noChangeArrowheads="1"/>
          </p:cNvSpPr>
          <p:nvPr/>
        </p:nvSpPr>
        <p:spPr bwMode="auto">
          <a:xfrm>
            <a:off x="534539" y="906707"/>
            <a:ext cx="8625631" cy="3724096"/>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2000" b="1" dirty="0">
                <a:latin typeface="+mj-lt"/>
              </a:rPr>
              <a:t>Modulus Down-Counter</a:t>
            </a:r>
            <a:endParaRPr lang="en-US" sz="2000" dirty="0">
              <a:latin typeface="+mj-lt"/>
            </a:endParaRPr>
          </a:p>
          <a:p>
            <a:pPr>
              <a:tabLst>
                <a:tab pos="228600" algn="l"/>
              </a:tabLst>
              <a:defRPr/>
            </a:pPr>
            <a:endParaRPr lang="en-US" sz="1800" dirty="0">
              <a:latin typeface="+mj-lt"/>
            </a:endParaRPr>
          </a:p>
          <a:p>
            <a:pPr>
              <a:buFont typeface="Wingdings" pitchFamily="2" charset="2"/>
              <a:buChar char="§"/>
              <a:tabLst>
                <a:tab pos="228600" algn="l"/>
              </a:tabLst>
              <a:defRPr/>
            </a:pPr>
            <a:r>
              <a:rPr lang="en-US" sz="1800" dirty="0">
                <a:latin typeface="+mj-lt"/>
              </a:rPr>
              <a:t>	</a:t>
            </a:r>
            <a:r>
              <a:rPr lang="en-US" sz="1800" dirty="0">
                <a:solidFill>
                  <a:srgbClr val="FF0000"/>
                </a:solidFill>
                <a:latin typeface="+mj-lt"/>
              </a:rPr>
              <a:t>Can generate periodic interrupts</a:t>
            </a:r>
          </a:p>
          <a:p>
            <a:pPr>
              <a:buFont typeface="Wingdings" pitchFamily="2" charset="2"/>
              <a:buChar char="§"/>
              <a:tabLst>
                <a:tab pos="228600" algn="l"/>
              </a:tabLst>
              <a:defRPr/>
            </a:pPr>
            <a:r>
              <a:rPr lang="en-US" sz="1800" dirty="0">
                <a:latin typeface="+mj-lt"/>
              </a:rPr>
              <a:t>	Can be used to latch the value of IC registers and the pulse accumulators to their holding</a:t>
            </a:r>
          </a:p>
          <a:p>
            <a:pPr>
              <a:tabLst>
                <a:tab pos="228600" algn="l"/>
              </a:tabLst>
              <a:defRPr/>
            </a:pPr>
            <a:r>
              <a:rPr lang="en-US" sz="1800" dirty="0">
                <a:latin typeface="+mj-lt"/>
              </a:rPr>
              <a:t>	registers.</a:t>
            </a:r>
          </a:p>
          <a:p>
            <a:pPr>
              <a:buFont typeface="Wingdings" pitchFamily="2" charset="2"/>
              <a:buChar char="§"/>
              <a:tabLst>
                <a:tab pos="228600" algn="l"/>
              </a:tabLst>
              <a:defRPr/>
            </a:pPr>
            <a:r>
              <a:rPr lang="en-US" sz="1800" dirty="0">
                <a:latin typeface="+mj-lt"/>
              </a:rPr>
              <a:t>	The action of latching can be periodic or only once.</a:t>
            </a:r>
          </a:p>
          <a:p>
            <a:pPr>
              <a:buFont typeface="Wingdings" pitchFamily="2" charset="2"/>
              <a:buChar char="§"/>
              <a:tabLst>
                <a:tab pos="228600" algn="l"/>
              </a:tabLst>
              <a:defRPr/>
            </a:pPr>
            <a:r>
              <a:rPr lang="en-US" sz="1800" dirty="0">
                <a:latin typeface="+mj-lt"/>
              </a:rPr>
              <a:t>	</a:t>
            </a:r>
            <a:r>
              <a:rPr lang="en-US" sz="1800" dirty="0">
                <a:solidFill>
                  <a:srgbClr val="0070C0"/>
                </a:solidFill>
                <a:latin typeface="+mj-lt"/>
              </a:rPr>
              <a:t>The clock input (E clock) to the modulus down counter is </a:t>
            </a:r>
            <a:r>
              <a:rPr lang="en-US" sz="1800" dirty="0" err="1">
                <a:solidFill>
                  <a:srgbClr val="0070C0"/>
                </a:solidFill>
                <a:latin typeface="+mj-lt"/>
              </a:rPr>
              <a:t>prescaled</a:t>
            </a:r>
            <a:r>
              <a:rPr lang="en-US" sz="1800" dirty="0">
                <a:solidFill>
                  <a:srgbClr val="0070C0"/>
                </a:solidFill>
                <a:latin typeface="+mj-lt"/>
              </a:rPr>
              <a:t> by 1, 4, 8, or 16.</a:t>
            </a:r>
          </a:p>
          <a:p>
            <a:pPr>
              <a:buFont typeface="Wingdings" pitchFamily="2" charset="2"/>
              <a:buChar char="§"/>
              <a:tabLst>
                <a:tab pos="228600" algn="l"/>
              </a:tabLst>
              <a:defRPr/>
            </a:pPr>
            <a:r>
              <a:rPr lang="en-US" sz="1800" dirty="0">
                <a:latin typeface="+mj-lt"/>
              </a:rPr>
              <a:t>	The operation of the modulus down counter is controlled by the MCCTL register and the</a:t>
            </a:r>
          </a:p>
          <a:p>
            <a:pPr>
              <a:tabLst>
                <a:tab pos="228600" algn="l"/>
              </a:tabLst>
              <a:defRPr/>
            </a:pPr>
            <a:r>
              <a:rPr lang="en-US" sz="1800" dirty="0">
                <a:latin typeface="+mj-lt"/>
              </a:rPr>
              <a:t>	status of its operation is recorded in the </a:t>
            </a:r>
            <a:r>
              <a:rPr lang="en-US" sz="1800" dirty="0">
                <a:solidFill>
                  <a:srgbClr val="FF0000"/>
                </a:solidFill>
                <a:latin typeface="+mj-lt"/>
              </a:rPr>
              <a:t>MCFLG register.</a:t>
            </a:r>
          </a:p>
          <a:p>
            <a:pPr>
              <a:buFont typeface="Wingdings" pitchFamily="2" charset="2"/>
              <a:buChar char="§"/>
              <a:tabLst>
                <a:tab pos="228600" algn="l"/>
              </a:tabLst>
              <a:defRPr/>
            </a:pPr>
            <a:r>
              <a:rPr lang="en-US" sz="1800" dirty="0">
                <a:latin typeface="+mj-lt"/>
              </a:rPr>
              <a:t>	The modulus down counter MCCNT is 16-bit.</a:t>
            </a:r>
          </a:p>
          <a:p>
            <a:pPr>
              <a:buFont typeface="Wingdings" pitchFamily="2" charset="2"/>
              <a:buChar char="§"/>
              <a:tabLst>
                <a:tab pos="228600" algn="l"/>
              </a:tabLst>
              <a:defRPr/>
            </a:pPr>
            <a:r>
              <a:rPr lang="en-US" sz="1800" dirty="0">
                <a:latin typeface="+mj-lt"/>
              </a:rPr>
              <a:t>	</a:t>
            </a:r>
            <a:r>
              <a:rPr lang="en-US" sz="1800" dirty="0">
                <a:solidFill>
                  <a:srgbClr val="FF0000"/>
                </a:solidFill>
                <a:latin typeface="+mj-lt"/>
              </a:rPr>
              <a:t>The MCCNT register has a 16-bit load register, which will be reloaded into MCCNT when</a:t>
            </a:r>
          </a:p>
          <a:p>
            <a:pPr>
              <a:tabLst>
                <a:tab pos="228600" algn="l"/>
              </a:tabLst>
              <a:defRPr/>
            </a:pPr>
            <a:r>
              <a:rPr lang="en-US" sz="1800" dirty="0">
                <a:solidFill>
                  <a:srgbClr val="FF0000"/>
                </a:solidFill>
                <a:latin typeface="+mj-lt"/>
              </a:rPr>
              <a:t>	it decrements to 0.</a:t>
            </a:r>
          </a:p>
          <a:p>
            <a:pPr>
              <a:buFont typeface="Wingdings" pitchFamily="2" charset="2"/>
              <a:buChar char="§"/>
              <a:tabLst>
                <a:tab pos="228600" algn="l"/>
              </a:tabLst>
              <a:defRPr/>
            </a:pPr>
            <a:r>
              <a:rPr lang="en-US" sz="1800" dirty="0">
                <a:latin typeface="+mj-lt"/>
              </a:rPr>
              <a:t>	When writing a value into MCCNT, the value is also written into the load register. </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4"/>
          <p:cNvGraphicFramePr>
            <a:graphicFrameLocks noChangeAspect="1"/>
          </p:cNvGraphicFramePr>
          <p:nvPr>
            <p:extLst>
              <p:ext uri="{D42A27DB-BD31-4B8C-83A1-F6EECF244321}">
                <p14:modId xmlns:p14="http://schemas.microsoft.com/office/powerpoint/2010/main" val="4017001503"/>
              </p:ext>
            </p:extLst>
          </p:nvPr>
        </p:nvGraphicFramePr>
        <p:xfrm>
          <a:off x="1349374" y="292102"/>
          <a:ext cx="6677025" cy="6145212"/>
        </p:xfrm>
        <a:graphic>
          <a:graphicData uri="http://schemas.openxmlformats.org/presentationml/2006/ole">
            <mc:AlternateContent xmlns:mc="http://schemas.openxmlformats.org/markup-compatibility/2006">
              <mc:Choice xmlns:v="urn:schemas-microsoft-com:vml" Requires="v">
                <p:oleObj spid="_x0000_s26703" name="Visio" r:id="rId4" imgW="6074632" imgH="5723924" progId="Visio.Drawing.11">
                  <p:embed/>
                </p:oleObj>
              </mc:Choice>
              <mc:Fallback>
                <p:oleObj name="Visio" r:id="rId4" imgW="6074632" imgH="5723924"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74" y="292102"/>
                        <a:ext cx="6677025" cy="6145212"/>
                      </a:xfrm>
                      <a:prstGeom prst="rect">
                        <a:avLst/>
                      </a:prstGeom>
                      <a:noFill/>
                      <a:ln>
                        <a:noFill/>
                      </a:ln>
                      <a:effectLst/>
                    </p:spPr>
                  </p:pic>
                </p:oleObj>
              </mc:Fallback>
            </mc:AlternateContent>
          </a:graphicData>
        </a:graphic>
      </p:graphicFrame>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4"/>
          <p:cNvGraphicFramePr>
            <a:graphicFrameLocks noChangeAspect="1"/>
          </p:cNvGraphicFramePr>
          <p:nvPr>
            <p:extLst>
              <p:ext uri="{D42A27DB-BD31-4B8C-83A1-F6EECF244321}">
                <p14:modId xmlns:p14="http://schemas.microsoft.com/office/powerpoint/2010/main" val="1077978591"/>
              </p:ext>
            </p:extLst>
          </p:nvPr>
        </p:nvGraphicFramePr>
        <p:xfrm>
          <a:off x="1656551" y="343403"/>
          <a:ext cx="5629619" cy="2972886"/>
        </p:xfrm>
        <a:graphic>
          <a:graphicData uri="http://schemas.openxmlformats.org/presentationml/2006/ole">
            <mc:AlternateContent xmlns:mc="http://schemas.openxmlformats.org/markup-compatibility/2006">
              <mc:Choice xmlns:v="urn:schemas-microsoft-com:vml" Requires="v">
                <p:oleObj spid="_x0000_s27730" name="Visio" r:id="rId4" imgW="4218740" imgH="2409175" progId="Visio.Drawing.11">
                  <p:embed/>
                </p:oleObj>
              </mc:Choice>
              <mc:Fallback>
                <p:oleObj name="Visio" r:id="rId4" imgW="4218740" imgH="240917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551" y="343403"/>
                        <a:ext cx="5629619" cy="2972886"/>
                      </a:xfrm>
                      <a:prstGeom prst="rect">
                        <a:avLst/>
                      </a:prstGeom>
                      <a:noFill/>
                      <a:ln>
                        <a:noFill/>
                      </a:ln>
                      <a:effectLst/>
                    </p:spPr>
                  </p:pic>
                </p:oleObj>
              </mc:Fallback>
            </mc:AlternateContent>
          </a:graphicData>
        </a:graphic>
      </p:graphicFrame>
      <p:sp>
        <p:nvSpPr>
          <p:cNvPr id="27651" name="Text Box 5"/>
          <p:cNvSpPr txBox="1">
            <a:spLocks noChangeArrowheads="1"/>
          </p:cNvSpPr>
          <p:nvPr/>
        </p:nvSpPr>
        <p:spPr bwMode="auto">
          <a:xfrm>
            <a:off x="841375" y="3435350"/>
            <a:ext cx="7663996" cy="2800767"/>
          </a:xfrm>
          <a:prstGeom prst="rect">
            <a:avLst/>
          </a:prstGeom>
          <a:noFill/>
          <a:ln w="12700">
            <a:noFill/>
            <a:miter lim="800000"/>
            <a:headEnd type="none" w="sm" len="sm"/>
            <a:tailEnd type="none" w="sm" len="sm"/>
          </a:ln>
        </p:spPr>
        <p:txBody>
          <a:bodyPr wrap="square">
            <a:spAutoFit/>
          </a:bodyPr>
          <a:lstStyle/>
          <a:p>
            <a:pPr>
              <a:tabLst>
                <a:tab pos="347663" algn="l"/>
              </a:tabLst>
              <a:defRPr/>
            </a:pPr>
            <a:r>
              <a:rPr lang="en-US" b="1" dirty="0">
                <a:latin typeface="+mj-lt"/>
              </a:rPr>
              <a:t>Example </a:t>
            </a:r>
            <a:r>
              <a:rPr lang="en-US" b="1" dirty="0" smtClean="0">
                <a:latin typeface="+mj-lt"/>
              </a:rPr>
              <a:t>13:</a:t>
            </a:r>
            <a:r>
              <a:rPr lang="en-US" dirty="0" smtClean="0">
                <a:latin typeface="+mj-lt"/>
              </a:rPr>
              <a:t> </a:t>
            </a:r>
            <a:r>
              <a:rPr lang="en-US" dirty="0">
                <a:latin typeface="+mj-lt"/>
              </a:rPr>
              <a:t>Write an instruction sequence to </a:t>
            </a:r>
            <a:r>
              <a:rPr lang="en-US" b="1" dirty="0">
                <a:latin typeface="+mj-lt"/>
              </a:rPr>
              <a:t>generate periodic interrupt every </a:t>
            </a:r>
            <a:r>
              <a:rPr lang="en-US" b="1" dirty="0">
                <a:solidFill>
                  <a:srgbClr val="FF0000"/>
                </a:solidFill>
                <a:latin typeface="+mj-lt"/>
              </a:rPr>
              <a:t>10 </a:t>
            </a:r>
            <a:r>
              <a:rPr lang="en-US" b="1" dirty="0" err="1">
                <a:solidFill>
                  <a:srgbClr val="FF0000"/>
                </a:solidFill>
                <a:latin typeface="+mj-lt"/>
              </a:rPr>
              <a:t>ms</a:t>
            </a:r>
            <a:r>
              <a:rPr lang="en-US" dirty="0" err="1">
                <a:latin typeface="+mj-lt"/>
              </a:rPr>
              <a:t>.</a:t>
            </a:r>
            <a:endParaRPr lang="en-US" b="1" dirty="0">
              <a:latin typeface="+mj-lt"/>
            </a:endParaRPr>
          </a:p>
          <a:p>
            <a:pPr>
              <a:tabLst>
                <a:tab pos="347663" algn="l"/>
              </a:tabLst>
              <a:defRPr/>
            </a:pPr>
            <a:r>
              <a:rPr lang="en-US" b="1" dirty="0">
                <a:latin typeface="+mj-lt"/>
              </a:rPr>
              <a:t>Solution:</a:t>
            </a:r>
            <a:r>
              <a:rPr lang="en-US" dirty="0">
                <a:latin typeface="+mj-lt"/>
              </a:rPr>
              <a:t> One possible value to be written into the MCCTL register is </a:t>
            </a:r>
            <a:r>
              <a:rPr lang="en-US" b="1" dirty="0">
                <a:solidFill>
                  <a:srgbClr val="FF0000"/>
                </a:solidFill>
                <a:latin typeface="+mj-lt"/>
              </a:rPr>
              <a:t>$</a:t>
            </a:r>
            <a:r>
              <a:rPr lang="en-US" b="1" dirty="0" smtClean="0">
                <a:solidFill>
                  <a:srgbClr val="FF0000"/>
                </a:solidFill>
                <a:latin typeface="+mj-lt"/>
              </a:rPr>
              <a:t>C7 </a:t>
            </a:r>
            <a:r>
              <a:rPr lang="en-US" dirty="0">
                <a:latin typeface="+mj-lt"/>
              </a:rPr>
              <a:t>which will: </a:t>
            </a:r>
          </a:p>
          <a:p>
            <a:pPr>
              <a:buFont typeface="Wingdings" pitchFamily="2" charset="2"/>
              <a:buChar char="§"/>
              <a:tabLst>
                <a:tab pos="347663" algn="l"/>
              </a:tabLst>
              <a:defRPr/>
            </a:pPr>
            <a:r>
              <a:rPr lang="en-US" dirty="0">
                <a:solidFill>
                  <a:srgbClr val="FF0000"/>
                </a:solidFill>
                <a:latin typeface="+mj-lt"/>
              </a:rPr>
              <a:t>	enable MCCNT </a:t>
            </a:r>
          </a:p>
          <a:p>
            <a:pPr>
              <a:buFont typeface="Wingdings" pitchFamily="2" charset="2"/>
              <a:buChar char="§"/>
              <a:tabLst>
                <a:tab pos="347663" algn="l"/>
              </a:tabLst>
              <a:defRPr/>
            </a:pPr>
            <a:r>
              <a:rPr lang="en-US" dirty="0">
                <a:solidFill>
                  <a:srgbClr val="FF0000"/>
                </a:solidFill>
                <a:latin typeface="+mj-lt"/>
              </a:rPr>
              <a:t>	enable MCCNT interrupt </a:t>
            </a:r>
          </a:p>
          <a:p>
            <a:pPr>
              <a:buFont typeface="Wingdings" pitchFamily="2" charset="2"/>
              <a:buChar char="§"/>
              <a:tabLst>
                <a:tab pos="347663" algn="l"/>
              </a:tabLst>
              <a:defRPr/>
            </a:pPr>
            <a:r>
              <a:rPr lang="en-US" dirty="0">
                <a:solidFill>
                  <a:srgbClr val="FF0000"/>
                </a:solidFill>
                <a:latin typeface="+mj-lt"/>
              </a:rPr>
              <a:t>	enable modulus mode</a:t>
            </a:r>
          </a:p>
          <a:p>
            <a:pPr>
              <a:buFont typeface="Wingdings" pitchFamily="2" charset="2"/>
              <a:buChar char="§"/>
              <a:tabLst>
                <a:tab pos="347663" algn="l"/>
              </a:tabLst>
              <a:defRPr/>
            </a:pPr>
            <a:r>
              <a:rPr lang="en-US" dirty="0">
                <a:solidFill>
                  <a:srgbClr val="FF0000"/>
                </a:solidFill>
                <a:latin typeface="+mj-lt"/>
              </a:rPr>
              <a:t>	set </a:t>
            </a:r>
            <a:r>
              <a:rPr lang="en-US" dirty="0" err="1">
                <a:solidFill>
                  <a:srgbClr val="FF0000"/>
                </a:solidFill>
                <a:latin typeface="+mj-lt"/>
              </a:rPr>
              <a:t>prescaler</a:t>
            </a:r>
            <a:r>
              <a:rPr lang="en-US" dirty="0">
                <a:solidFill>
                  <a:srgbClr val="FF0000"/>
                </a:solidFill>
                <a:latin typeface="+mj-lt"/>
              </a:rPr>
              <a:t> to 16</a:t>
            </a:r>
          </a:p>
          <a:p>
            <a:pPr>
              <a:tabLst>
                <a:tab pos="347663" algn="l"/>
              </a:tabLst>
              <a:defRPr/>
            </a:pPr>
            <a:r>
              <a:rPr lang="en-US" dirty="0">
                <a:latin typeface="+mj-lt"/>
              </a:rPr>
              <a:t>The instruction sequence to achieve the desired setting is as follows:</a:t>
            </a:r>
          </a:p>
          <a:p>
            <a:pPr>
              <a:tabLst>
                <a:tab pos="347663" algn="l"/>
              </a:tabLst>
              <a:defRPr/>
            </a:pPr>
            <a:r>
              <a:rPr lang="en-US" dirty="0">
                <a:solidFill>
                  <a:srgbClr val="0070C0"/>
                </a:solidFill>
                <a:latin typeface="+mj-lt"/>
              </a:rPr>
              <a:t>	</a:t>
            </a:r>
            <a:r>
              <a:rPr lang="en-US" dirty="0" err="1">
                <a:solidFill>
                  <a:srgbClr val="0070C0"/>
                </a:solidFill>
                <a:latin typeface="+mj-lt"/>
              </a:rPr>
              <a:t>movb</a:t>
            </a:r>
            <a:r>
              <a:rPr lang="en-US" dirty="0">
                <a:solidFill>
                  <a:srgbClr val="0070C0"/>
                </a:solidFill>
                <a:latin typeface="+mj-lt"/>
              </a:rPr>
              <a:t>	#$</a:t>
            </a:r>
            <a:r>
              <a:rPr lang="en-US" dirty="0" smtClean="0">
                <a:solidFill>
                  <a:srgbClr val="0070C0"/>
                </a:solidFill>
                <a:latin typeface="+mj-lt"/>
              </a:rPr>
              <a:t>C7,MCCTL</a:t>
            </a:r>
            <a:endParaRPr lang="en-US" dirty="0">
              <a:solidFill>
                <a:srgbClr val="0070C0"/>
              </a:solidFill>
              <a:latin typeface="+mj-lt"/>
            </a:endParaRPr>
          </a:p>
          <a:p>
            <a:pPr>
              <a:tabLst>
                <a:tab pos="347663" algn="l"/>
              </a:tabLst>
              <a:defRPr/>
            </a:pPr>
            <a:r>
              <a:rPr lang="en-US" dirty="0">
                <a:solidFill>
                  <a:srgbClr val="0070C0"/>
                </a:solidFill>
                <a:latin typeface="+mj-lt"/>
              </a:rPr>
              <a:t>	</a:t>
            </a:r>
            <a:r>
              <a:rPr lang="en-US" dirty="0" err="1">
                <a:solidFill>
                  <a:srgbClr val="0070C0"/>
                </a:solidFill>
                <a:latin typeface="+mj-lt"/>
              </a:rPr>
              <a:t>movw</a:t>
            </a:r>
            <a:r>
              <a:rPr lang="en-US" dirty="0">
                <a:solidFill>
                  <a:srgbClr val="0070C0"/>
                </a:solidFill>
                <a:latin typeface="+mj-lt"/>
              </a:rPr>
              <a:t>	#15000,MCCNT	; place the value that will be </a:t>
            </a:r>
            <a:r>
              <a:rPr lang="en-US" dirty="0" smtClean="0">
                <a:solidFill>
                  <a:srgbClr val="0070C0"/>
                </a:solidFill>
                <a:latin typeface="+mj-lt"/>
              </a:rPr>
              <a:t>decremented </a:t>
            </a:r>
            <a:endParaRPr lang="en-US" dirty="0">
              <a:solidFill>
                <a:srgbClr val="0070C0"/>
              </a:solidFill>
              <a:latin typeface="+mj-lt"/>
            </a:endParaRPr>
          </a:p>
          <a:p>
            <a:pPr>
              <a:tabLst>
                <a:tab pos="347663" algn="l"/>
              </a:tabLst>
              <a:defRPr/>
            </a:pPr>
            <a:r>
              <a:rPr lang="en-US" dirty="0">
                <a:solidFill>
                  <a:srgbClr val="0070C0"/>
                </a:solidFill>
                <a:latin typeface="+mj-lt"/>
              </a:rPr>
              <a:t>				; to 0 in 10 ms</a:t>
            </a:r>
          </a:p>
          <a:p>
            <a:pPr>
              <a:tabLst>
                <a:tab pos="347663" algn="l"/>
              </a:tabLst>
              <a:defRPr/>
            </a:pPr>
            <a:r>
              <a:rPr lang="en-US" dirty="0">
                <a:latin typeface="+mj-lt"/>
              </a:rPr>
              <a:t>	</a:t>
            </a:r>
            <a:r>
              <a:rPr lang="en-US" dirty="0" err="1">
                <a:latin typeface="+mj-lt"/>
              </a:rPr>
              <a:t>cli</a:t>
            </a:r>
            <a:r>
              <a:rPr lang="en-US" dirty="0">
                <a:latin typeface="+mj-lt"/>
              </a:rPr>
              <a:t>			; enable interrupt</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555856" y="368306"/>
            <a:ext cx="8447377" cy="2308324"/>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j-lt"/>
              </a:rPr>
              <a:t>Using Modulus Down Counter to generate Time Delay</a:t>
            </a:r>
            <a:endParaRPr lang="en-US" sz="1800" dirty="0">
              <a:latin typeface="+mj-lt"/>
            </a:endParaRPr>
          </a:p>
          <a:p>
            <a:pPr>
              <a:tabLst>
                <a:tab pos="228600" algn="l"/>
              </a:tabLst>
              <a:defRPr/>
            </a:pPr>
            <a:r>
              <a:rPr lang="en-US" sz="1800" b="1" dirty="0">
                <a:latin typeface="+mj-lt"/>
              </a:rPr>
              <a:t>-	</a:t>
            </a:r>
            <a:r>
              <a:rPr lang="en-US" sz="1800" dirty="0">
                <a:latin typeface="+mj-lt"/>
              </a:rPr>
              <a:t>It is most convenient to use the non-modulus mode to create time delay.</a:t>
            </a:r>
          </a:p>
          <a:p>
            <a:pPr>
              <a:tabLst>
                <a:tab pos="228600" algn="l"/>
              </a:tabLst>
              <a:defRPr/>
            </a:pPr>
            <a:endParaRPr lang="en-US" sz="1800" b="1" dirty="0">
              <a:latin typeface="+mj-lt"/>
            </a:endParaRPr>
          </a:p>
          <a:p>
            <a:pPr>
              <a:tabLst>
                <a:tab pos="228600" algn="l"/>
              </a:tabLst>
              <a:defRPr/>
            </a:pPr>
            <a:r>
              <a:rPr lang="en-US" sz="1800" b="1" dirty="0">
                <a:latin typeface="+mj-lt"/>
              </a:rPr>
              <a:t>Example </a:t>
            </a:r>
            <a:r>
              <a:rPr lang="en-US" sz="1800" b="1" dirty="0" smtClean="0">
                <a:latin typeface="+mj-lt"/>
              </a:rPr>
              <a:t>14:</a:t>
            </a:r>
            <a:r>
              <a:rPr lang="en-US" sz="1800" dirty="0" smtClean="0">
                <a:latin typeface="+mj-lt"/>
              </a:rPr>
              <a:t> </a:t>
            </a:r>
            <a:r>
              <a:rPr lang="en-US" sz="1800" dirty="0">
                <a:latin typeface="+mj-lt"/>
              </a:rPr>
              <a:t>Write a subroutine to create a time delay that is a multiple of </a:t>
            </a:r>
            <a:r>
              <a:rPr lang="en-US" sz="1800" b="1" dirty="0">
                <a:solidFill>
                  <a:srgbClr val="FF0000"/>
                </a:solidFill>
                <a:latin typeface="+mj-lt"/>
              </a:rPr>
              <a:t>10 ms </a:t>
            </a:r>
            <a:r>
              <a:rPr lang="en-US" sz="1800" dirty="0">
                <a:latin typeface="+mj-lt"/>
              </a:rPr>
              <a:t>using </a:t>
            </a:r>
          </a:p>
          <a:p>
            <a:pPr>
              <a:tabLst>
                <a:tab pos="228600" algn="l"/>
              </a:tabLst>
              <a:defRPr/>
            </a:pPr>
            <a:r>
              <a:rPr lang="en-US" sz="1800" dirty="0">
                <a:latin typeface="+mj-lt"/>
              </a:rPr>
              <a:t>the modulus down counter. </a:t>
            </a:r>
            <a:r>
              <a:rPr lang="en-US" sz="1800" b="1" dirty="0">
                <a:solidFill>
                  <a:srgbClr val="FF0000"/>
                </a:solidFill>
                <a:latin typeface="+mj-lt"/>
              </a:rPr>
              <a:t>The multiple is passed in Y. </a:t>
            </a:r>
            <a:r>
              <a:rPr lang="en-US" sz="1800" dirty="0">
                <a:latin typeface="+mj-lt"/>
              </a:rPr>
              <a:t>E clock is 24 </a:t>
            </a:r>
            <a:r>
              <a:rPr lang="en-US" sz="1800" dirty="0" err="1">
                <a:latin typeface="+mj-lt"/>
              </a:rPr>
              <a:t>MHz.</a:t>
            </a:r>
            <a:endParaRPr lang="en-US" sz="1800" dirty="0">
              <a:latin typeface="+mj-lt"/>
            </a:endParaRPr>
          </a:p>
          <a:p>
            <a:pPr>
              <a:tabLst>
                <a:tab pos="228600" algn="l"/>
              </a:tabLst>
              <a:defRPr/>
            </a:pPr>
            <a:r>
              <a:rPr lang="en-US" sz="1800" b="1" dirty="0">
                <a:latin typeface="+mj-lt"/>
              </a:rPr>
              <a:t>Solution:</a:t>
            </a:r>
            <a:endParaRPr lang="en-US" sz="1800" dirty="0">
              <a:latin typeface="+mj-lt"/>
            </a:endParaRPr>
          </a:p>
          <a:p>
            <a:pPr>
              <a:tabLst>
                <a:tab pos="228600" algn="l"/>
              </a:tabLst>
              <a:defRPr/>
            </a:pPr>
            <a:r>
              <a:rPr lang="en-US" sz="1800" dirty="0">
                <a:solidFill>
                  <a:srgbClr val="FF0000"/>
                </a:solidFill>
                <a:latin typeface="+mj-lt"/>
              </a:rPr>
              <a:t>By setting the </a:t>
            </a:r>
            <a:r>
              <a:rPr lang="en-US" sz="1800" dirty="0" err="1">
                <a:solidFill>
                  <a:srgbClr val="FF0000"/>
                </a:solidFill>
                <a:latin typeface="+mj-lt"/>
              </a:rPr>
              <a:t>prescaler</a:t>
            </a:r>
            <a:r>
              <a:rPr lang="en-US" sz="1800" dirty="0">
                <a:solidFill>
                  <a:srgbClr val="FF0000"/>
                </a:solidFill>
                <a:latin typeface="+mj-lt"/>
              </a:rPr>
              <a:t> to 16, the value of 15000 will take 10 ms to decrement to 0. </a:t>
            </a:r>
            <a:r>
              <a:rPr lang="en-US" sz="1800" dirty="0">
                <a:latin typeface="+mj-lt"/>
              </a:rPr>
              <a:t>The </a:t>
            </a:r>
          </a:p>
          <a:p>
            <a:pPr>
              <a:tabLst>
                <a:tab pos="228600" algn="l"/>
              </a:tabLst>
              <a:defRPr/>
            </a:pPr>
            <a:r>
              <a:rPr lang="en-US" sz="1800" dirty="0">
                <a:latin typeface="+mj-lt"/>
              </a:rPr>
              <a:t>following subroutine will create a time delay equals to a multiple of 10 ms:</a:t>
            </a:r>
          </a:p>
        </p:txBody>
      </p:sp>
      <p:sp>
        <p:nvSpPr>
          <p:cNvPr id="104451" name="Text Box 5"/>
          <p:cNvSpPr txBox="1">
            <a:spLocks noChangeArrowheads="1"/>
          </p:cNvSpPr>
          <p:nvPr/>
        </p:nvSpPr>
        <p:spPr bwMode="auto">
          <a:xfrm>
            <a:off x="544290" y="2689454"/>
            <a:ext cx="8654292" cy="3416320"/>
          </a:xfrm>
          <a:prstGeom prst="rect">
            <a:avLst/>
          </a:prstGeom>
          <a:noFill/>
          <a:ln w="12700">
            <a:noFill/>
            <a:miter lim="800000"/>
            <a:headEnd type="none" w="sm" len="sm"/>
            <a:tailEnd type="none" w="sm" len="sm"/>
          </a:ln>
        </p:spPr>
        <p:txBody>
          <a:bodyPr wrap="none">
            <a:spAutoFit/>
          </a:bodyPr>
          <a:lstStyle/>
          <a:p>
            <a:pPr>
              <a:tabLst>
                <a:tab pos="576263" algn="l"/>
                <a:tab pos="1262063" algn="l"/>
                <a:tab pos="2862263" algn="l"/>
              </a:tabLst>
              <a:defRPr/>
            </a:pPr>
            <a:r>
              <a:rPr lang="en-US" sz="1800" dirty="0">
                <a:latin typeface="+mn-lt"/>
              </a:rPr>
              <a:t>delayby10ms	</a:t>
            </a:r>
          </a:p>
          <a:p>
            <a:pPr>
              <a:tabLst>
                <a:tab pos="576263" algn="l"/>
                <a:tab pos="1262063" algn="l"/>
                <a:tab pos="2862263" algn="l"/>
              </a:tabLst>
              <a:defRPr/>
            </a:pPr>
            <a:r>
              <a:rPr lang="en-US" sz="1800" dirty="0">
                <a:latin typeface="+mn-lt"/>
              </a:rPr>
              <a:t>	</a:t>
            </a:r>
            <a:r>
              <a:rPr lang="en-US" sz="1800" dirty="0" err="1">
                <a:solidFill>
                  <a:srgbClr val="FF0000"/>
                </a:solidFill>
                <a:latin typeface="+mn-lt"/>
              </a:rPr>
              <a:t>bset</a:t>
            </a:r>
            <a:r>
              <a:rPr lang="en-US" sz="1800" dirty="0">
                <a:solidFill>
                  <a:srgbClr val="FF0000"/>
                </a:solidFill>
                <a:latin typeface="+mn-lt"/>
              </a:rPr>
              <a:t>	TSCR1,TFFCA	; enable timer fast flag clear</a:t>
            </a:r>
          </a:p>
          <a:p>
            <a:pPr>
              <a:tabLst>
                <a:tab pos="576263" algn="l"/>
                <a:tab pos="1262063" algn="l"/>
                <a:tab pos="2862263" algn="l"/>
              </a:tabLst>
              <a:defRPr/>
            </a:pPr>
            <a:r>
              <a:rPr lang="en-US" sz="1800" dirty="0">
                <a:solidFill>
                  <a:srgbClr val="FF0000"/>
                </a:solidFill>
                <a:latin typeface="+mn-lt"/>
              </a:rPr>
              <a:t>	</a:t>
            </a:r>
            <a:r>
              <a:rPr lang="en-US" sz="1800" dirty="0" err="1">
                <a:solidFill>
                  <a:srgbClr val="FF0000"/>
                </a:solidFill>
                <a:latin typeface="+mn-lt"/>
              </a:rPr>
              <a:t>movb</a:t>
            </a:r>
            <a:r>
              <a:rPr lang="en-US" sz="1800" dirty="0">
                <a:solidFill>
                  <a:srgbClr val="FF0000"/>
                </a:solidFill>
                <a:latin typeface="+mn-lt"/>
              </a:rPr>
              <a:t>	#$07,MCCTL	; enable modulus down counter with 1:16 as </a:t>
            </a:r>
            <a:r>
              <a:rPr lang="en-US" sz="1800" dirty="0" err="1">
                <a:solidFill>
                  <a:srgbClr val="FF0000"/>
                </a:solidFill>
                <a:latin typeface="+mn-lt"/>
              </a:rPr>
              <a:t>prescaler</a:t>
            </a:r>
            <a:endParaRPr lang="en-US" sz="1800" dirty="0">
              <a:solidFill>
                <a:srgbClr val="FF0000"/>
              </a:solidFill>
              <a:latin typeface="+mn-lt"/>
            </a:endParaRPr>
          </a:p>
          <a:p>
            <a:pPr>
              <a:tabLst>
                <a:tab pos="576263" algn="l"/>
                <a:tab pos="1262063" algn="l"/>
                <a:tab pos="2862263" algn="l"/>
              </a:tabLst>
              <a:defRPr/>
            </a:pPr>
            <a:r>
              <a:rPr lang="en-US" sz="1800" dirty="0">
                <a:solidFill>
                  <a:srgbClr val="FF0000"/>
                </a:solidFill>
                <a:latin typeface="+mn-lt"/>
              </a:rPr>
              <a:t>	</a:t>
            </a:r>
            <a:r>
              <a:rPr lang="en-US" sz="1800" dirty="0" err="1">
                <a:solidFill>
                  <a:srgbClr val="FF0000"/>
                </a:solidFill>
                <a:latin typeface="+mn-lt"/>
              </a:rPr>
              <a:t>movw</a:t>
            </a:r>
            <a:r>
              <a:rPr lang="en-US" sz="1800" dirty="0">
                <a:solidFill>
                  <a:srgbClr val="FF0000"/>
                </a:solidFill>
                <a:latin typeface="+mn-lt"/>
              </a:rPr>
              <a:t>	#15000,MCCNT	; load the value to be down counted</a:t>
            </a:r>
          </a:p>
          <a:p>
            <a:pPr>
              <a:tabLst>
                <a:tab pos="576263" algn="l"/>
                <a:tab pos="1262063" algn="l"/>
                <a:tab pos="2862263" algn="l"/>
              </a:tabLst>
              <a:defRPr/>
            </a:pPr>
            <a:r>
              <a:rPr lang="en-US" sz="1800" dirty="0">
                <a:latin typeface="+mn-lt"/>
              </a:rPr>
              <a:t>	</a:t>
            </a:r>
            <a:r>
              <a:rPr lang="en-US" sz="1800" dirty="0" err="1">
                <a:latin typeface="+mn-lt"/>
              </a:rPr>
              <a:t>brclr</a:t>
            </a:r>
            <a:r>
              <a:rPr lang="en-US" sz="1800" dirty="0">
                <a:latin typeface="+mn-lt"/>
              </a:rPr>
              <a:t>	MCFLG,MCZF,*</a:t>
            </a:r>
          </a:p>
          <a:p>
            <a:pPr>
              <a:tabLst>
                <a:tab pos="576263" algn="l"/>
                <a:tab pos="1262063" algn="l"/>
                <a:tab pos="2862263" algn="l"/>
              </a:tabLst>
              <a:defRPr/>
            </a:pPr>
            <a:r>
              <a:rPr lang="en-US" sz="1800" dirty="0">
                <a:latin typeface="+mn-lt"/>
              </a:rPr>
              <a:t>	</a:t>
            </a:r>
            <a:r>
              <a:rPr lang="en-US" sz="1800" dirty="0" err="1">
                <a:latin typeface="+mn-lt"/>
              </a:rPr>
              <a:t>bclr</a:t>
            </a:r>
            <a:r>
              <a:rPr lang="en-US" sz="1800" dirty="0">
                <a:latin typeface="+mn-lt"/>
              </a:rPr>
              <a:t>	MCCTL,$04	; disable modulus down counter</a:t>
            </a:r>
          </a:p>
          <a:p>
            <a:pPr>
              <a:tabLst>
                <a:tab pos="576263" algn="l"/>
                <a:tab pos="1262063" algn="l"/>
                <a:tab pos="2862263" algn="l"/>
              </a:tabLst>
              <a:defRPr/>
            </a:pPr>
            <a:r>
              <a:rPr lang="en-US" sz="1800" dirty="0">
                <a:latin typeface="+mn-lt"/>
              </a:rPr>
              <a:t>	</a:t>
            </a:r>
            <a:r>
              <a:rPr lang="en-US" sz="1800" dirty="0" err="1">
                <a:latin typeface="+mn-lt"/>
              </a:rPr>
              <a:t>dbne</a:t>
            </a:r>
            <a:r>
              <a:rPr lang="en-US" sz="1800" dirty="0">
                <a:latin typeface="+mn-lt"/>
              </a:rPr>
              <a:t>	y,delay10ms</a:t>
            </a:r>
          </a:p>
          <a:p>
            <a:pPr>
              <a:tabLst>
                <a:tab pos="576263" algn="l"/>
                <a:tab pos="1262063" algn="l"/>
                <a:tab pos="2862263" algn="l"/>
              </a:tabLst>
              <a:defRPr/>
            </a:pPr>
            <a:r>
              <a:rPr lang="en-US" sz="1800" dirty="0">
                <a:latin typeface="+mn-lt"/>
              </a:rPr>
              <a:t>	</a:t>
            </a:r>
            <a:r>
              <a:rPr lang="en-US" sz="1800" dirty="0" err="1">
                <a:latin typeface="+mn-lt"/>
              </a:rPr>
              <a:t>rts</a:t>
            </a:r>
            <a:endParaRPr lang="en-US" sz="1800" dirty="0">
              <a:latin typeface="+mn-lt"/>
            </a:endParaRPr>
          </a:p>
          <a:p>
            <a:pPr>
              <a:tabLst>
                <a:tab pos="576263" algn="l"/>
                <a:tab pos="1262063" algn="l"/>
                <a:tab pos="2862263" algn="l"/>
              </a:tabLst>
              <a:defRPr/>
            </a:pPr>
            <a:endParaRPr lang="en-US" sz="1800" dirty="0">
              <a:latin typeface="+mn-lt"/>
            </a:endParaRPr>
          </a:p>
          <a:p>
            <a:pPr>
              <a:buFont typeface="Wingdings" pitchFamily="2" charset="2"/>
              <a:buChar char="§"/>
              <a:tabLst>
                <a:tab pos="576263" algn="l"/>
                <a:tab pos="1262063" algn="l"/>
                <a:tab pos="2862263" algn="l"/>
              </a:tabLst>
              <a:defRPr/>
            </a:pPr>
            <a:r>
              <a:rPr lang="en-US" sz="1800" dirty="0">
                <a:solidFill>
                  <a:srgbClr val="0070C0"/>
                </a:solidFill>
                <a:latin typeface="+mn-lt"/>
              </a:rPr>
              <a:t>  Time delays equal to a multiple of 10 ms, 50 ms, 1 ms, 100ms, and 1s can be created by </a:t>
            </a:r>
          </a:p>
          <a:p>
            <a:pPr>
              <a:tabLst>
                <a:tab pos="576263" algn="l"/>
                <a:tab pos="1262063" algn="l"/>
                <a:tab pos="2862263" algn="l"/>
              </a:tabLst>
              <a:defRPr/>
            </a:pPr>
            <a:r>
              <a:rPr lang="en-US" sz="1800" dirty="0">
                <a:solidFill>
                  <a:srgbClr val="0070C0"/>
                </a:solidFill>
                <a:latin typeface="+mn-lt"/>
              </a:rPr>
              <a:t>    modifying this subroutine</a:t>
            </a:r>
            <a:r>
              <a:rPr lang="en-US" sz="1800" dirty="0" smtClean="0">
                <a:solidFill>
                  <a:srgbClr val="0070C0"/>
                </a:solidFill>
                <a:latin typeface="+mn-lt"/>
              </a:rPr>
              <a:t>.</a:t>
            </a:r>
          </a:p>
          <a:p>
            <a:pPr>
              <a:tabLst>
                <a:tab pos="576263" algn="l"/>
                <a:tab pos="1262063" algn="l"/>
                <a:tab pos="2862263" algn="l"/>
              </a:tabLst>
              <a:defRPr/>
            </a:pPr>
            <a:endParaRPr lang="en-US" sz="1800" dirty="0" smtClean="0">
              <a:solidFill>
                <a:srgbClr val="0070C0"/>
              </a:solidFill>
              <a:latin typeface="+mn-lt"/>
            </a:endParaRP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555856" y="368306"/>
            <a:ext cx="8447377" cy="2308324"/>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j-lt"/>
              </a:rPr>
              <a:t>Using Modulus Down Counter to generate Time Delay</a:t>
            </a:r>
            <a:endParaRPr lang="en-US" sz="1800" dirty="0">
              <a:latin typeface="+mj-lt"/>
            </a:endParaRPr>
          </a:p>
          <a:p>
            <a:pPr>
              <a:tabLst>
                <a:tab pos="228600" algn="l"/>
              </a:tabLst>
              <a:defRPr/>
            </a:pPr>
            <a:r>
              <a:rPr lang="en-US" sz="1800" b="1" dirty="0">
                <a:latin typeface="+mj-lt"/>
              </a:rPr>
              <a:t>-	</a:t>
            </a:r>
            <a:r>
              <a:rPr lang="en-US" sz="1800" dirty="0">
                <a:latin typeface="+mj-lt"/>
              </a:rPr>
              <a:t>It is most convenient to use the non-modulus mode to create time delay.</a:t>
            </a:r>
          </a:p>
          <a:p>
            <a:pPr>
              <a:tabLst>
                <a:tab pos="228600" algn="l"/>
              </a:tabLst>
              <a:defRPr/>
            </a:pPr>
            <a:endParaRPr lang="en-US" sz="1800" b="1" dirty="0">
              <a:latin typeface="+mj-lt"/>
            </a:endParaRPr>
          </a:p>
          <a:p>
            <a:pPr>
              <a:tabLst>
                <a:tab pos="228600" algn="l"/>
              </a:tabLst>
              <a:defRPr/>
            </a:pPr>
            <a:r>
              <a:rPr lang="en-US" sz="1800" b="1" dirty="0">
                <a:latin typeface="+mj-lt"/>
              </a:rPr>
              <a:t>Example </a:t>
            </a:r>
            <a:r>
              <a:rPr lang="en-US" sz="1800" b="1" dirty="0" smtClean="0">
                <a:latin typeface="+mj-lt"/>
              </a:rPr>
              <a:t>14:</a:t>
            </a:r>
            <a:r>
              <a:rPr lang="en-US" sz="1800" dirty="0" smtClean="0">
                <a:latin typeface="+mj-lt"/>
              </a:rPr>
              <a:t> </a:t>
            </a:r>
            <a:r>
              <a:rPr lang="en-US" sz="1800" dirty="0">
                <a:latin typeface="+mj-lt"/>
              </a:rPr>
              <a:t>Write a subroutine to create a time delay that is a multiple of </a:t>
            </a:r>
            <a:r>
              <a:rPr lang="en-US" sz="1800" b="1" dirty="0">
                <a:solidFill>
                  <a:srgbClr val="FF0000"/>
                </a:solidFill>
                <a:latin typeface="+mj-lt"/>
              </a:rPr>
              <a:t>10 ms </a:t>
            </a:r>
            <a:r>
              <a:rPr lang="en-US" sz="1800" dirty="0">
                <a:latin typeface="+mj-lt"/>
              </a:rPr>
              <a:t>using </a:t>
            </a:r>
          </a:p>
          <a:p>
            <a:pPr>
              <a:tabLst>
                <a:tab pos="228600" algn="l"/>
              </a:tabLst>
              <a:defRPr/>
            </a:pPr>
            <a:r>
              <a:rPr lang="en-US" sz="1800" dirty="0">
                <a:latin typeface="+mj-lt"/>
              </a:rPr>
              <a:t>the modulus down counter. </a:t>
            </a:r>
            <a:r>
              <a:rPr lang="en-US" sz="1800" b="1" dirty="0">
                <a:solidFill>
                  <a:srgbClr val="FF0000"/>
                </a:solidFill>
                <a:latin typeface="+mj-lt"/>
              </a:rPr>
              <a:t>The multiple is passed in Y. </a:t>
            </a:r>
            <a:r>
              <a:rPr lang="en-US" sz="1800" dirty="0">
                <a:latin typeface="+mj-lt"/>
              </a:rPr>
              <a:t>E clock is 24 </a:t>
            </a:r>
            <a:r>
              <a:rPr lang="en-US" sz="1800" dirty="0" err="1">
                <a:latin typeface="+mj-lt"/>
              </a:rPr>
              <a:t>MHz.</a:t>
            </a:r>
            <a:endParaRPr lang="en-US" sz="1800" dirty="0">
              <a:latin typeface="+mj-lt"/>
            </a:endParaRPr>
          </a:p>
          <a:p>
            <a:pPr>
              <a:tabLst>
                <a:tab pos="228600" algn="l"/>
              </a:tabLst>
              <a:defRPr/>
            </a:pPr>
            <a:r>
              <a:rPr lang="en-US" sz="1800" b="1" dirty="0">
                <a:latin typeface="+mj-lt"/>
              </a:rPr>
              <a:t>Solution:</a:t>
            </a:r>
            <a:endParaRPr lang="en-US" sz="1800" dirty="0">
              <a:latin typeface="+mj-lt"/>
            </a:endParaRPr>
          </a:p>
          <a:p>
            <a:pPr>
              <a:tabLst>
                <a:tab pos="228600" algn="l"/>
              </a:tabLst>
              <a:defRPr/>
            </a:pPr>
            <a:r>
              <a:rPr lang="en-US" sz="1800" dirty="0">
                <a:solidFill>
                  <a:srgbClr val="FF0000"/>
                </a:solidFill>
                <a:latin typeface="+mj-lt"/>
              </a:rPr>
              <a:t>By setting the </a:t>
            </a:r>
            <a:r>
              <a:rPr lang="en-US" sz="1800" dirty="0" err="1">
                <a:solidFill>
                  <a:srgbClr val="FF0000"/>
                </a:solidFill>
                <a:latin typeface="+mj-lt"/>
              </a:rPr>
              <a:t>prescaler</a:t>
            </a:r>
            <a:r>
              <a:rPr lang="en-US" sz="1800" dirty="0">
                <a:solidFill>
                  <a:srgbClr val="FF0000"/>
                </a:solidFill>
                <a:latin typeface="+mj-lt"/>
              </a:rPr>
              <a:t> to 16, the value of 15000 will take 10 ms to decrement to 0. </a:t>
            </a:r>
            <a:r>
              <a:rPr lang="en-US" sz="1800" dirty="0">
                <a:latin typeface="+mj-lt"/>
              </a:rPr>
              <a:t>The </a:t>
            </a:r>
          </a:p>
          <a:p>
            <a:pPr>
              <a:tabLst>
                <a:tab pos="228600" algn="l"/>
              </a:tabLst>
              <a:defRPr/>
            </a:pPr>
            <a:r>
              <a:rPr lang="en-US" sz="1800" dirty="0">
                <a:latin typeface="+mj-lt"/>
              </a:rPr>
              <a:t>following subroutine will create a time delay equals to a multiple of 10 ms:</a:t>
            </a:r>
          </a:p>
        </p:txBody>
      </p:sp>
      <p:sp>
        <p:nvSpPr>
          <p:cNvPr id="104451" name="Text Box 5"/>
          <p:cNvSpPr txBox="1">
            <a:spLocks noChangeArrowheads="1"/>
          </p:cNvSpPr>
          <p:nvPr/>
        </p:nvSpPr>
        <p:spPr bwMode="auto">
          <a:xfrm>
            <a:off x="562708" y="5868083"/>
            <a:ext cx="8093306" cy="369332"/>
          </a:xfrm>
          <a:prstGeom prst="rect">
            <a:avLst/>
          </a:prstGeom>
          <a:noFill/>
          <a:ln w="12700">
            <a:noFill/>
            <a:miter lim="800000"/>
            <a:headEnd type="none" w="sm" len="sm"/>
            <a:tailEnd type="none" w="sm" len="sm"/>
          </a:ln>
        </p:spPr>
        <p:txBody>
          <a:bodyPr wrap="none">
            <a:spAutoFit/>
          </a:bodyPr>
          <a:lstStyle/>
          <a:p>
            <a:pPr>
              <a:tabLst>
                <a:tab pos="576263" algn="l"/>
                <a:tab pos="1262063" algn="l"/>
                <a:tab pos="2862263" algn="l"/>
              </a:tabLst>
              <a:defRPr/>
            </a:pPr>
            <a:r>
              <a:rPr lang="en-US" sz="1800" b="1" dirty="0" smtClean="0">
                <a:solidFill>
                  <a:srgbClr val="FF0000"/>
                </a:solidFill>
                <a:latin typeface="+mn-lt"/>
              </a:rPr>
              <a:t>Homework: C delay routines for multiple </a:t>
            </a:r>
            <a:r>
              <a:rPr lang="en-US" sz="1800" b="1" dirty="0">
                <a:solidFill>
                  <a:srgbClr val="FF0000"/>
                </a:solidFill>
                <a:latin typeface="+mn-lt"/>
              </a:rPr>
              <a:t>of 10 </a:t>
            </a:r>
            <a:r>
              <a:rPr lang="en-US" sz="1800" b="1" dirty="0" err="1">
                <a:solidFill>
                  <a:srgbClr val="FF0000"/>
                </a:solidFill>
                <a:latin typeface="+mn-lt"/>
              </a:rPr>
              <a:t>ms</a:t>
            </a:r>
            <a:r>
              <a:rPr lang="en-US" sz="1800" b="1" dirty="0">
                <a:solidFill>
                  <a:srgbClr val="FF0000"/>
                </a:solidFill>
                <a:latin typeface="+mn-lt"/>
              </a:rPr>
              <a:t>, 50 </a:t>
            </a:r>
            <a:r>
              <a:rPr lang="en-US" sz="1800" b="1" dirty="0" err="1">
                <a:solidFill>
                  <a:srgbClr val="FF0000"/>
                </a:solidFill>
                <a:latin typeface="+mn-lt"/>
              </a:rPr>
              <a:t>ms</a:t>
            </a:r>
            <a:r>
              <a:rPr lang="en-US" sz="1800" b="1" dirty="0">
                <a:solidFill>
                  <a:srgbClr val="FF0000"/>
                </a:solidFill>
                <a:latin typeface="+mn-lt"/>
              </a:rPr>
              <a:t>, </a:t>
            </a:r>
            <a:r>
              <a:rPr lang="en-US" sz="1800" b="1" dirty="0" smtClean="0">
                <a:solidFill>
                  <a:srgbClr val="FF0000"/>
                </a:solidFill>
                <a:latin typeface="+mn-lt"/>
              </a:rPr>
              <a:t>1 </a:t>
            </a:r>
            <a:r>
              <a:rPr lang="en-US" sz="1800" b="1" dirty="0" err="1">
                <a:solidFill>
                  <a:srgbClr val="FF0000"/>
                </a:solidFill>
                <a:latin typeface="+mn-lt"/>
              </a:rPr>
              <a:t>ms</a:t>
            </a:r>
            <a:r>
              <a:rPr lang="en-US" sz="1800" b="1" dirty="0">
                <a:solidFill>
                  <a:srgbClr val="FF0000"/>
                </a:solidFill>
                <a:latin typeface="+mn-lt"/>
              </a:rPr>
              <a:t>, 100ms, and 1s </a:t>
            </a:r>
            <a:r>
              <a:rPr lang="en-US" sz="1800" b="1" dirty="0" smtClean="0">
                <a:solidFill>
                  <a:srgbClr val="FF0000"/>
                </a:solidFill>
                <a:latin typeface="+mn-lt"/>
              </a:rPr>
              <a:t> </a:t>
            </a:r>
            <a:r>
              <a:rPr lang="en-US" sz="1800" b="1" dirty="0" smtClean="0">
                <a:solidFill>
                  <a:srgbClr val="FF0000"/>
                </a:solidFill>
                <a:latin typeface="+mn-lt"/>
                <a:sym typeface="Wingdings" pitchFamily="2" charset="2"/>
              </a:rPr>
              <a:t> </a:t>
            </a:r>
            <a:endParaRPr lang="en-US" sz="1800" b="1" dirty="0">
              <a:solidFill>
                <a:srgbClr val="FF0000"/>
              </a:solidFill>
              <a:latin typeface="+mn-lt"/>
            </a:endParaRP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pic>
        <p:nvPicPr>
          <p:cNvPr id="254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508" y="2989715"/>
            <a:ext cx="5705339" cy="213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227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4"/>
          <p:cNvSpPr txBox="1">
            <a:spLocks noChangeArrowheads="1"/>
          </p:cNvSpPr>
          <p:nvPr/>
        </p:nvSpPr>
        <p:spPr bwMode="auto">
          <a:xfrm>
            <a:off x="525016" y="837290"/>
            <a:ext cx="8540543" cy="4893647"/>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2400" b="1" dirty="0">
                <a:latin typeface="+mj-lt"/>
              </a:rPr>
              <a:t>Pulse Width Modulation (PWM)</a:t>
            </a:r>
            <a:endParaRPr lang="en-US" sz="2400" dirty="0">
              <a:latin typeface="+mj-lt"/>
            </a:endParaRPr>
          </a:p>
          <a:p>
            <a:pPr>
              <a:tabLst>
                <a:tab pos="228600" algn="l"/>
              </a:tabLst>
              <a:defRPr/>
            </a:pPr>
            <a:endParaRPr lang="en-US" sz="1800" dirty="0">
              <a:latin typeface="+mj-lt"/>
            </a:endParaRPr>
          </a:p>
          <a:p>
            <a:pPr>
              <a:buFont typeface="Wingdings" pitchFamily="2" charset="2"/>
              <a:buChar char="§"/>
              <a:tabLst>
                <a:tab pos="228600" algn="l"/>
              </a:tabLst>
              <a:defRPr/>
            </a:pPr>
            <a:r>
              <a:rPr lang="en-US" sz="1800" dirty="0">
                <a:solidFill>
                  <a:srgbClr val="FF0000"/>
                </a:solidFill>
                <a:latin typeface="+mj-lt"/>
              </a:rPr>
              <a:t>	Many applications require the generation of digital waveform.</a:t>
            </a:r>
          </a:p>
          <a:p>
            <a:pPr>
              <a:buFont typeface="Wingdings" pitchFamily="2" charset="2"/>
              <a:buChar char="§"/>
              <a:tabLst>
                <a:tab pos="228600" algn="l"/>
              </a:tabLst>
              <a:defRPr/>
            </a:pPr>
            <a:r>
              <a:rPr lang="en-US" sz="1800" dirty="0">
                <a:solidFill>
                  <a:srgbClr val="FF0000"/>
                </a:solidFill>
                <a:latin typeface="+mj-lt"/>
              </a:rPr>
              <a:t>	Output compare function can be used to generate digital waveform but incur too much </a:t>
            </a:r>
          </a:p>
          <a:p>
            <a:pPr>
              <a:tabLst>
                <a:tab pos="228600" algn="l"/>
              </a:tabLst>
              <a:defRPr/>
            </a:pPr>
            <a:r>
              <a:rPr lang="en-US" sz="1800" dirty="0">
                <a:solidFill>
                  <a:srgbClr val="FF0000"/>
                </a:solidFill>
                <a:latin typeface="+mj-lt"/>
              </a:rPr>
              <a:t>	overhead.</a:t>
            </a:r>
          </a:p>
          <a:p>
            <a:pPr>
              <a:buFont typeface="Wingdings" pitchFamily="2" charset="2"/>
              <a:buChar char="§"/>
              <a:tabLst>
                <a:tab pos="228600" algn="l"/>
              </a:tabLst>
              <a:defRPr/>
            </a:pPr>
            <a:r>
              <a:rPr lang="en-US" sz="1800" dirty="0">
                <a:solidFill>
                  <a:srgbClr val="0070C0"/>
                </a:solidFill>
                <a:latin typeface="+mj-lt"/>
              </a:rPr>
              <a:t>	Pulse width modulation requires only the initial setup of period and duty cycle for </a:t>
            </a:r>
          </a:p>
          <a:p>
            <a:pPr>
              <a:tabLst>
                <a:tab pos="228600" algn="l"/>
              </a:tabLst>
              <a:defRPr/>
            </a:pPr>
            <a:r>
              <a:rPr lang="en-US" sz="1800" dirty="0">
                <a:solidFill>
                  <a:srgbClr val="0070C0"/>
                </a:solidFill>
                <a:latin typeface="+mj-lt"/>
              </a:rPr>
              <a:t>	generating the digital waveform.</a:t>
            </a:r>
          </a:p>
          <a:p>
            <a:pPr>
              <a:buFont typeface="Wingdings" pitchFamily="2" charset="2"/>
              <a:buChar char="§"/>
              <a:tabLst>
                <a:tab pos="228600" algn="l"/>
              </a:tabLst>
              <a:defRPr/>
            </a:pPr>
            <a:r>
              <a:rPr lang="en-US" sz="1800" dirty="0">
                <a:latin typeface="+mj-lt"/>
              </a:rPr>
              <a:t>	The MC9S12DP256 has an </a:t>
            </a:r>
            <a:r>
              <a:rPr lang="en-US" sz="1800" dirty="0">
                <a:solidFill>
                  <a:srgbClr val="0070C0"/>
                </a:solidFill>
                <a:latin typeface="+mj-lt"/>
              </a:rPr>
              <a:t>8-channel PWM module</a:t>
            </a:r>
            <a:r>
              <a:rPr lang="en-US" sz="1800" dirty="0">
                <a:latin typeface="+mj-lt"/>
              </a:rPr>
              <a:t>.</a:t>
            </a:r>
          </a:p>
          <a:p>
            <a:pPr>
              <a:buFont typeface="Wingdings" pitchFamily="2" charset="2"/>
              <a:buChar char="§"/>
              <a:tabLst>
                <a:tab pos="228600" algn="l"/>
              </a:tabLst>
              <a:defRPr/>
            </a:pPr>
            <a:r>
              <a:rPr lang="en-US" sz="1800" dirty="0">
                <a:solidFill>
                  <a:srgbClr val="FF0000"/>
                </a:solidFill>
                <a:latin typeface="+mj-lt"/>
              </a:rPr>
              <a:t>	Each PWM channel has a period register, a duty cycle register, a control register, and a </a:t>
            </a:r>
          </a:p>
          <a:p>
            <a:pPr>
              <a:tabLst>
                <a:tab pos="228600" algn="l"/>
              </a:tabLst>
              <a:defRPr/>
            </a:pPr>
            <a:r>
              <a:rPr lang="en-US" sz="1800" dirty="0">
                <a:solidFill>
                  <a:srgbClr val="FF0000"/>
                </a:solidFill>
                <a:latin typeface="+mj-lt"/>
              </a:rPr>
              <a:t>	dedicated counter.</a:t>
            </a:r>
          </a:p>
          <a:p>
            <a:pPr>
              <a:buFont typeface="Wingdings" pitchFamily="2" charset="2"/>
              <a:buChar char="§"/>
              <a:tabLst>
                <a:tab pos="228600" algn="l"/>
              </a:tabLst>
              <a:defRPr/>
            </a:pPr>
            <a:r>
              <a:rPr lang="en-US" sz="1800" dirty="0">
                <a:latin typeface="+mj-lt"/>
              </a:rPr>
              <a:t>	The clock input to PWM is programmable through a two-stage circuitry.</a:t>
            </a:r>
          </a:p>
          <a:p>
            <a:pPr>
              <a:buFont typeface="Wingdings" pitchFamily="2" charset="2"/>
              <a:buChar char="§"/>
              <a:tabLst>
                <a:tab pos="228600" algn="l"/>
              </a:tabLst>
              <a:defRPr/>
            </a:pPr>
            <a:r>
              <a:rPr lang="en-US" sz="1800" dirty="0">
                <a:solidFill>
                  <a:srgbClr val="0070C0"/>
                </a:solidFill>
                <a:latin typeface="+mj-lt"/>
              </a:rPr>
              <a:t>	There are four possible clock sources for the PWM module: clock A, clock SA, clock B,</a:t>
            </a:r>
          </a:p>
          <a:p>
            <a:pPr>
              <a:tabLst>
                <a:tab pos="228600" algn="l"/>
              </a:tabLst>
              <a:defRPr/>
            </a:pPr>
            <a:r>
              <a:rPr lang="en-US" sz="1800" dirty="0">
                <a:solidFill>
                  <a:srgbClr val="0070C0"/>
                </a:solidFill>
                <a:latin typeface="+mj-lt"/>
              </a:rPr>
              <a:t>	and clock SB.</a:t>
            </a:r>
          </a:p>
          <a:p>
            <a:pPr>
              <a:buFont typeface="Wingdings" pitchFamily="2" charset="2"/>
              <a:buChar char="§"/>
              <a:tabLst>
                <a:tab pos="228600" algn="l"/>
              </a:tabLst>
              <a:defRPr/>
            </a:pPr>
            <a:r>
              <a:rPr lang="en-US" sz="1800" dirty="0">
                <a:solidFill>
                  <a:srgbClr val="0070C0"/>
                </a:solidFill>
                <a:latin typeface="+mj-lt"/>
              </a:rPr>
              <a:t>	Clock SA is derived by dividing the clock A by an even number ranging from 2 to 512.</a:t>
            </a:r>
          </a:p>
          <a:p>
            <a:pPr>
              <a:buFont typeface="Wingdings" pitchFamily="2" charset="2"/>
              <a:buChar char="§"/>
              <a:tabLst>
                <a:tab pos="228600" algn="l"/>
              </a:tabLst>
              <a:defRPr/>
            </a:pPr>
            <a:r>
              <a:rPr lang="en-US" sz="1800" dirty="0">
                <a:solidFill>
                  <a:srgbClr val="0070C0"/>
                </a:solidFill>
                <a:latin typeface="+mj-lt"/>
              </a:rPr>
              <a:t>	Clock SB is derived by dividing the clock B by an even number ranging from 2 to 512.</a:t>
            </a:r>
          </a:p>
          <a:p>
            <a:pPr>
              <a:buFont typeface="Wingdings" pitchFamily="2" charset="2"/>
              <a:buChar char="§"/>
              <a:tabLst>
                <a:tab pos="228600" algn="l"/>
              </a:tabLst>
              <a:defRPr/>
            </a:pPr>
            <a:r>
              <a:rPr lang="en-US" sz="1800" dirty="0">
                <a:solidFill>
                  <a:srgbClr val="0070C0"/>
                </a:solidFill>
                <a:latin typeface="+mj-lt"/>
              </a:rPr>
              <a:t>	Clock A and clock B are derived by dividing the E clock by a power of 2. The power</a:t>
            </a:r>
          </a:p>
          <a:p>
            <a:pPr>
              <a:tabLst>
                <a:tab pos="228600" algn="l"/>
              </a:tabLst>
              <a:defRPr/>
            </a:pPr>
            <a:r>
              <a:rPr lang="en-US" sz="1800" dirty="0">
                <a:solidFill>
                  <a:srgbClr val="0070C0"/>
                </a:solidFill>
                <a:latin typeface="+mj-lt"/>
              </a:rPr>
              <a:t>	can range from 0 to 7.</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extLst>
              <p:ext uri="{D42A27DB-BD31-4B8C-83A1-F6EECF244321}">
                <p14:modId xmlns:p14="http://schemas.microsoft.com/office/powerpoint/2010/main" val="557609426"/>
              </p:ext>
            </p:extLst>
          </p:nvPr>
        </p:nvGraphicFramePr>
        <p:xfrm>
          <a:off x="1585914" y="115161"/>
          <a:ext cx="6135687" cy="6449203"/>
        </p:xfrm>
        <a:graphic>
          <a:graphicData uri="http://schemas.openxmlformats.org/presentationml/2006/ole">
            <mc:AlternateContent xmlns:mc="http://schemas.openxmlformats.org/markup-compatibility/2006">
              <mc:Choice xmlns:v="urn:schemas-microsoft-com:vml" Requires="v">
                <p:oleObj spid="_x0000_s1103" name="Visio" r:id="rId4" imgW="5107702" imgH="5856705" progId="Visio.Drawing.11">
                  <p:embed/>
                </p:oleObj>
              </mc:Choice>
              <mc:Fallback>
                <p:oleObj name="Visio" r:id="rId4" imgW="5107702" imgH="585670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914" y="115161"/>
                        <a:ext cx="6135687" cy="6449203"/>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p:cNvGraphicFramePr>
            <a:graphicFrameLocks noChangeAspect="1"/>
          </p:cNvGraphicFramePr>
          <p:nvPr>
            <p:extLst>
              <p:ext uri="{D42A27DB-BD31-4B8C-83A1-F6EECF244321}">
                <p14:modId xmlns:p14="http://schemas.microsoft.com/office/powerpoint/2010/main" val="4195725919"/>
              </p:ext>
            </p:extLst>
          </p:nvPr>
        </p:nvGraphicFramePr>
        <p:xfrm>
          <a:off x="1524001" y="89040"/>
          <a:ext cx="5919788" cy="6507023"/>
        </p:xfrm>
        <a:graphic>
          <a:graphicData uri="http://schemas.openxmlformats.org/presentationml/2006/ole">
            <mc:AlternateContent xmlns:mc="http://schemas.openxmlformats.org/markup-compatibility/2006">
              <mc:Choice xmlns:v="urn:schemas-microsoft-com:vml" Requires="v">
                <p:oleObj spid="_x0000_s32847" name="Visio" r:id="rId4" imgW="5744378" imgH="6315465" progId="Visio.Drawing.11">
                  <p:embed/>
                </p:oleObj>
              </mc:Choice>
              <mc:Fallback>
                <p:oleObj name="Visio" r:id="rId4" imgW="5744378" imgH="631546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89040"/>
                        <a:ext cx="5919788" cy="6507023"/>
                      </a:xfrm>
                      <a:prstGeom prst="rect">
                        <a:avLst/>
                      </a:prstGeom>
                      <a:noFill/>
                      <a:ln>
                        <a:noFill/>
                      </a:ln>
                      <a:effectLst/>
                    </p:spPr>
                  </p:pic>
                </p:oleObj>
              </mc:Fallback>
            </mc:AlternateContent>
          </a:graphicData>
        </a:graphic>
      </p:graphicFrame>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
          <p:cNvSpPr txBox="1">
            <a:spLocks noChangeArrowheads="1"/>
          </p:cNvSpPr>
          <p:nvPr/>
        </p:nvSpPr>
        <p:spPr bwMode="auto">
          <a:xfrm>
            <a:off x="604160" y="624569"/>
            <a:ext cx="8561318" cy="2585323"/>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j-lt"/>
              </a:rPr>
              <a:t>PWM Clock Generation</a:t>
            </a:r>
            <a:endParaRPr lang="en-US" sz="1800" dirty="0">
              <a:latin typeface="+mj-lt"/>
            </a:endParaRPr>
          </a:p>
          <a:p>
            <a:pPr>
              <a:tabLst>
                <a:tab pos="228600" algn="l"/>
              </a:tabLst>
              <a:defRPr/>
            </a:pPr>
            <a:endParaRPr lang="en-US" sz="1800" dirty="0">
              <a:latin typeface="+mj-lt"/>
            </a:endParaRPr>
          </a:p>
          <a:p>
            <a:pPr>
              <a:buFont typeface="Wingdings" pitchFamily="2" charset="2"/>
              <a:buChar char="§"/>
              <a:tabLst>
                <a:tab pos="228600" algn="l"/>
              </a:tabLst>
              <a:defRPr/>
            </a:pPr>
            <a:r>
              <a:rPr lang="en-US" sz="1800" dirty="0">
                <a:latin typeface="+mj-lt"/>
              </a:rPr>
              <a:t>	The </a:t>
            </a:r>
            <a:r>
              <a:rPr lang="en-US" sz="1800" dirty="0" err="1">
                <a:latin typeface="+mj-lt"/>
              </a:rPr>
              <a:t>prescale</a:t>
            </a:r>
            <a:r>
              <a:rPr lang="en-US" sz="1800" dirty="0">
                <a:latin typeface="+mj-lt"/>
              </a:rPr>
              <a:t> factors for clock A and clock B are determined by the PCKA2…PCKA0 and</a:t>
            </a:r>
          </a:p>
          <a:p>
            <a:pPr>
              <a:tabLst>
                <a:tab pos="228600" algn="l"/>
              </a:tabLst>
              <a:defRPr/>
            </a:pPr>
            <a:r>
              <a:rPr lang="en-US" sz="1800" dirty="0">
                <a:latin typeface="+mj-lt"/>
              </a:rPr>
              <a:t>	PCKB2…PCKB0 bits of the </a:t>
            </a:r>
            <a:r>
              <a:rPr lang="en-US" sz="1800" b="1" dirty="0">
                <a:latin typeface="+mj-lt"/>
              </a:rPr>
              <a:t>PWMPRCLK</a:t>
            </a:r>
            <a:r>
              <a:rPr lang="en-US" sz="1800" dirty="0">
                <a:latin typeface="+mj-lt"/>
              </a:rPr>
              <a:t> register.</a:t>
            </a:r>
          </a:p>
          <a:p>
            <a:pPr>
              <a:buFont typeface="Wingdings" pitchFamily="2" charset="2"/>
              <a:buChar char="§"/>
              <a:tabLst>
                <a:tab pos="228600" algn="l"/>
              </a:tabLst>
              <a:defRPr/>
            </a:pPr>
            <a:r>
              <a:rPr lang="en-US" sz="1800" dirty="0">
                <a:latin typeface="+mj-lt"/>
              </a:rPr>
              <a:t>	Clock SA is derived by dividing clock A by the value of the </a:t>
            </a:r>
            <a:r>
              <a:rPr lang="en-US" sz="1800" b="1" dirty="0">
                <a:latin typeface="+mj-lt"/>
              </a:rPr>
              <a:t>PWMSCLA</a:t>
            </a:r>
            <a:r>
              <a:rPr lang="en-US" sz="1800" dirty="0">
                <a:latin typeface="+mj-lt"/>
              </a:rPr>
              <a:t> register and </a:t>
            </a:r>
          </a:p>
          <a:p>
            <a:pPr>
              <a:tabLst>
                <a:tab pos="228600" algn="l"/>
              </a:tabLst>
              <a:defRPr/>
            </a:pPr>
            <a:r>
              <a:rPr lang="en-US" sz="1800" dirty="0">
                <a:latin typeface="+mj-lt"/>
              </a:rPr>
              <a:t>	then dividing by 2. </a:t>
            </a:r>
          </a:p>
          <a:p>
            <a:pPr>
              <a:buFont typeface="Wingdings" pitchFamily="2" charset="2"/>
              <a:buChar char="§"/>
              <a:tabLst>
                <a:tab pos="228600" algn="l"/>
              </a:tabLst>
              <a:defRPr/>
            </a:pPr>
            <a:r>
              <a:rPr lang="en-US" sz="1800" dirty="0">
                <a:latin typeface="+mj-lt"/>
              </a:rPr>
              <a:t>   Clock SB is derived by dividing clock B by the value of the </a:t>
            </a:r>
            <a:r>
              <a:rPr lang="en-US" sz="1800" b="1" dirty="0">
                <a:latin typeface="+mj-lt"/>
              </a:rPr>
              <a:t>PWMSCLB</a:t>
            </a:r>
            <a:r>
              <a:rPr lang="en-US" sz="1800" dirty="0">
                <a:latin typeface="+mj-lt"/>
              </a:rPr>
              <a:t> register and </a:t>
            </a:r>
          </a:p>
          <a:p>
            <a:pPr>
              <a:tabLst>
                <a:tab pos="228600" algn="l"/>
              </a:tabLst>
              <a:defRPr/>
            </a:pPr>
            <a:r>
              <a:rPr lang="en-US" sz="1800" dirty="0">
                <a:latin typeface="+mj-lt"/>
              </a:rPr>
              <a:t>     then dividing by 2. </a:t>
            </a:r>
          </a:p>
          <a:p>
            <a:pPr>
              <a:buFont typeface="Wingdings" pitchFamily="2" charset="2"/>
              <a:buChar char="§"/>
              <a:tabLst>
                <a:tab pos="228600" algn="l"/>
              </a:tabLst>
              <a:defRPr/>
            </a:pPr>
            <a:r>
              <a:rPr lang="en-US" sz="1800" dirty="0">
                <a:latin typeface="+mj-lt"/>
              </a:rPr>
              <a:t>	The clock source selection is controlled by the </a:t>
            </a:r>
            <a:r>
              <a:rPr lang="en-US" sz="1800" b="1" dirty="0">
                <a:latin typeface="+mj-lt"/>
              </a:rPr>
              <a:t>PWMCLK</a:t>
            </a:r>
            <a:r>
              <a:rPr lang="en-US" sz="1800" dirty="0">
                <a:latin typeface="+mj-lt"/>
              </a:rPr>
              <a:t> register.</a:t>
            </a:r>
          </a:p>
        </p:txBody>
      </p:sp>
      <p:graphicFrame>
        <p:nvGraphicFramePr>
          <p:cNvPr id="33794" name="Object 5"/>
          <p:cNvGraphicFramePr>
            <a:graphicFrameLocks noChangeAspect="1"/>
          </p:cNvGraphicFramePr>
          <p:nvPr>
            <p:extLst>
              <p:ext uri="{D42A27DB-BD31-4B8C-83A1-F6EECF244321}">
                <p14:modId xmlns:p14="http://schemas.microsoft.com/office/powerpoint/2010/main" val="2554375353"/>
              </p:ext>
            </p:extLst>
          </p:nvPr>
        </p:nvGraphicFramePr>
        <p:xfrm>
          <a:off x="1481988" y="3135085"/>
          <a:ext cx="6341211" cy="3414765"/>
        </p:xfrm>
        <a:graphic>
          <a:graphicData uri="http://schemas.openxmlformats.org/presentationml/2006/ole">
            <mc:AlternateContent xmlns:mc="http://schemas.openxmlformats.org/markup-compatibility/2006">
              <mc:Choice xmlns:v="urn:schemas-microsoft-com:vml" Requires="v">
                <p:oleObj spid="_x0000_s33873" name="VISIO" r:id="rId4" imgW="5024880" imgH="2809080" progId="Visio.Drawing.6">
                  <p:embed/>
                </p:oleObj>
              </mc:Choice>
              <mc:Fallback>
                <p:oleObj name="VISIO" r:id="rId4" imgW="5024880" imgH="280908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988" y="3135085"/>
                        <a:ext cx="6341211" cy="3414765"/>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4"/>
          <p:cNvGraphicFramePr>
            <a:graphicFrameLocks noChangeAspect="1"/>
          </p:cNvGraphicFramePr>
          <p:nvPr>
            <p:extLst>
              <p:ext uri="{D42A27DB-BD31-4B8C-83A1-F6EECF244321}">
                <p14:modId xmlns:p14="http://schemas.microsoft.com/office/powerpoint/2010/main" val="1972778996"/>
              </p:ext>
            </p:extLst>
          </p:nvPr>
        </p:nvGraphicFramePr>
        <p:xfrm>
          <a:off x="1101120" y="342301"/>
          <a:ext cx="6925280" cy="2381625"/>
        </p:xfrm>
        <a:graphic>
          <a:graphicData uri="http://schemas.openxmlformats.org/presentationml/2006/ole">
            <mc:AlternateContent xmlns:mc="http://schemas.openxmlformats.org/markup-compatibility/2006">
              <mc:Choice xmlns:v="urn:schemas-microsoft-com:vml" Requires="v">
                <p:oleObj spid="_x0000_s34897" name="VISIO" r:id="rId4" imgW="5024880" imgH="1824840" progId="Visio.Drawing.6">
                  <p:embed/>
                </p:oleObj>
              </mc:Choice>
              <mc:Fallback>
                <p:oleObj name="VISIO" r:id="rId4" imgW="5024880" imgH="182484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20" y="342301"/>
                        <a:ext cx="6925280" cy="2381625"/>
                      </a:xfrm>
                      <a:prstGeom prst="rect">
                        <a:avLst/>
                      </a:prstGeom>
                      <a:noFill/>
                      <a:ln>
                        <a:noFill/>
                      </a:ln>
                      <a:effectLst/>
                    </p:spPr>
                  </p:pic>
                </p:oleObj>
              </mc:Fallback>
            </mc:AlternateContent>
          </a:graphicData>
        </a:graphic>
      </p:graphicFrame>
      <p:sp>
        <p:nvSpPr>
          <p:cNvPr id="34819" name="Text Box 5"/>
          <p:cNvSpPr txBox="1">
            <a:spLocks noChangeArrowheads="1"/>
          </p:cNvSpPr>
          <p:nvPr/>
        </p:nvSpPr>
        <p:spPr bwMode="auto">
          <a:xfrm>
            <a:off x="662900" y="2871337"/>
            <a:ext cx="8424870" cy="3385542"/>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j-lt"/>
              </a:rPr>
              <a:t>PWM Channel Timers</a:t>
            </a:r>
            <a:endParaRPr lang="en-US" sz="1800" dirty="0">
              <a:latin typeface="+mj-lt"/>
            </a:endParaRPr>
          </a:p>
          <a:p>
            <a:pPr>
              <a:tabLst>
                <a:tab pos="228600" algn="l"/>
              </a:tabLst>
              <a:defRPr/>
            </a:pPr>
            <a:endParaRPr lang="en-US" sz="1800" dirty="0">
              <a:latin typeface="+mj-lt"/>
            </a:endParaRPr>
          </a:p>
          <a:p>
            <a:pPr>
              <a:buFont typeface="Wingdings" pitchFamily="2" charset="2"/>
              <a:buChar char="§"/>
              <a:tabLst>
                <a:tab pos="228600" algn="l"/>
              </a:tabLst>
              <a:defRPr/>
            </a:pPr>
            <a:r>
              <a:rPr lang="en-US" sz="1800" dirty="0">
                <a:latin typeface="+mj-lt"/>
              </a:rPr>
              <a:t>	The main part of each PWM channel </a:t>
            </a:r>
            <a:r>
              <a:rPr lang="en-US" sz="1800" b="1" dirty="0">
                <a:solidFill>
                  <a:srgbClr val="FF0000"/>
                </a:solidFill>
                <a:latin typeface="+mj-lt"/>
              </a:rPr>
              <a:t>x</a:t>
            </a:r>
            <a:r>
              <a:rPr lang="en-US" sz="1800" dirty="0" smtClean="0">
                <a:latin typeface="+mj-lt"/>
              </a:rPr>
              <a:t> </a:t>
            </a:r>
            <a:r>
              <a:rPr lang="en-US" sz="1800" dirty="0">
                <a:latin typeface="+mj-lt"/>
              </a:rPr>
              <a:t>consists of an 8-bit counter (</a:t>
            </a:r>
            <a:r>
              <a:rPr lang="en-US" sz="1800" b="1" dirty="0" err="1">
                <a:latin typeface="+mj-lt"/>
              </a:rPr>
              <a:t>PWMCNTx</a:t>
            </a:r>
            <a:r>
              <a:rPr lang="en-US" sz="1800" dirty="0">
                <a:latin typeface="+mj-lt"/>
              </a:rPr>
              <a:t>), an </a:t>
            </a:r>
          </a:p>
          <a:p>
            <a:pPr>
              <a:tabLst>
                <a:tab pos="228600" algn="l"/>
              </a:tabLst>
              <a:defRPr/>
            </a:pPr>
            <a:r>
              <a:rPr lang="en-US" sz="1800" dirty="0">
                <a:latin typeface="+mj-lt"/>
              </a:rPr>
              <a:t>	8-bit period register (</a:t>
            </a:r>
            <a:r>
              <a:rPr lang="en-US" sz="1800" b="1" dirty="0" err="1">
                <a:latin typeface="+mj-lt"/>
              </a:rPr>
              <a:t>PWMPERx</a:t>
            </a:r>
            <a:r>
              <a:rPr lang="en-US" sz="1800" dirty="0">
                <a:latin typeface="+mj-lt"/>
              </a:rPr>
              <a:t>), and an 8-bit duty cycle register (</a:t>
            </a:r>
            <a:r>
              <a:rPr lang="en-US" sz="1800" b="1" dirty="0" err="1">
                <a:latin typeface="+mj-lt"/>
              </a:rPr>
              <a:t>PWMDTYx</a:t>
            </a:r>
            <a:r>
              <a:rPr lang="en-US" sz="1800" dirty="0">
                <a:latin typeface="+mj-lt"/>
              </a:rPr>
              <a:t>).</a:t>
            </a:r>
          </a:p>
          <a:p>
            <a:pPr>
              <a:buFont typeface="Wingdings" pitchFamily="2" charset="2"/>
              <a:buChar char="§"/>
              <a:tabLst>
                <a:tab pos="228600" algn="l"/>
              </a:tabLst>
              <a:defRPr/>
            </a:pPr>
            <a:r>
              <a:rPr lang="en-US" sz="1800" dirty="0">
                <a:latin typeface="+mj-lt"/>
              </a:rPr>
              <a:t>	</a:t>
            </a:r>
            <a:r>
              <a:rPr lang="en-US" sz="1800" dirty="0">
                <a:solidFill>
                  <a:srgbClr val="FF0000"/>
                </a:solidFill>
                <a:latin typeface="+mj-lt"/>
              </a:rPr>
              <a:t>The waveform output period is controlled by the match between the </a:t>
            </a:r>
            <a:r>
              <a:rPr lang="en-US" sz="1800" dirty="0" err="1">
                <a:solidFill>
                  <a:srgbClr val="FF0000"/>
                </a:solidFill>
                <a:latin typeface="+mj-lt"/>
              </a:rPr>
              <a:t>PWMPERx</a:t>
            </a:r>
            <a:r>
              <a:rPr lang="en-US" sz="1800" dirty="0">
                <a:solidFill>
                  <a:srgbClr val="FF0000"/>
                </a:solidFill>
                <a:latin typeface="+mj-lt"/>
              </a:rPr>
              <a:t> </a:t>
            </a:r>
          </a:p>
          <a:p>
            <a:pPr>
              <a:tabLst>
                <a:tab pos="228600" algn="l"/>
              </a:tabLst>
              <a:defRPr/>
            </a:pPr>
            <a:r>
              <a:rPr lang="en-US" sz="1800" dirty="0">
                <a:solidFill>
                  <a:srgbClr val="FF0000"/>
                </a:solidFill>
                <a:latin typeface="+mj-lt"/>
              </a:rPr>
              <a:t>	register and </a:t>
            </a:r>
            <a:r>
              <a:rPr lang="en-US" sz="1800" dirty="0" err="1">
                <a:solidFill>
                  <a:srgbClr val="FF0000"/>
                </a:solidFill>
                <a:latin typeface="+mj-lt"/>
              </a:rPr>
              <a:t>PWMCNTx</a:t>
            </a:r>
            <a:r>
              <a:rPr lang="en-US" sz="1800" dirty="0">
                <a:solidFill>
                  <a:srgbClr val="FF0000"/>
                </a:solidFill>
                <a:latin typeface="+mj-lt"/>
              </a:rPr>
              <a:t> register.</a:t>
            </a:r>
          </a:p>
          <a:p>
            <a:pPr>
              <a:buFont typeface="Wingdings" pitchFamily="2" charset="2"/>
              <a:buChar char="§"/>
              <a:tabLst>
                <a:tab pos="228600" algn="l"/>
              </a:tabLst>
              <a:defRPr/>
            </a:pPr>
            <a:r>
              <a:rPr lang="en-US" sz="1800" dirty="0">
                <a:latin typeface="+mj-lt"/>
              </a:rPr>
              <a:t>	</a:t>
            </a:r>
            <a:r>
              <a:rPr lang="en-US" sz="1800" dirty="0">
                <a:solidFill>
                  <a:srgbClr val="FF0000"/>
                </a:solidFill>
                <a:latin typeface="+mj-lt"/>
              </a:rPr>
              <a:t>The waveform output </a:t>
            </a:r>
            <a:r>
              <a:rPr lang="en-US" sz="1800" b="1" dirty="0">
                <a:solidFill>
                  <a:srgbClr val="FF0000"/>
                </a:solidFill>
                <a:latin typeface="+mj-lt"/>
              </a:rPr>
              <a:t>duty cycle </a:t>
            </a:r>
            <a:r>
              <a:rPr lang="en-US" sz="1800" dirty="0">
                <a:solidFill>
                  <a:srgbClr val="FF0000"/>
                </a:solidFill>
                <a:latin typeface="+mj-lt"/>
              </a:rPr>
              <a:t>is controlled by the match of the </a:t>
            </a:r>
            <a:r>
              <a:rPr lang="en-US" sz="1800" dirty="0" err="1">
                <a:solidFill>
                  <a:srgbClr val="FF0000"/>
                </a:solidFill>
                <a:latin typeface="+mj-lt"/>
              </a:rPr>
              <a:t>PWMDTYx</a:t>
            </a:r>
            <a:r>
              <a:rPr lang="en-US" sz="1800" dirty="0">
                <a:solidFill>
                  <a:srgbClr val="FF0000"/>
                </a:solidFill>
                <a:latin typeface="+mj-lt"/>
              </a:rPr>
              <a:t> </a:t>
            </a:r>
          </a:p>
          <a:p>
            <a:pPr>
              <a:tabLst>
                <a:tab pos="228600" algn="l"/>
              </a:tabLst>
              <a:defRPr/>
            </a:pPr>
            <a:r>
              <a:rPr lang="en-US" sz="1800" dirty="0">
                <a:solidFill>
                  <a:srgbClr val="FF0000"/>
                </a:solidFill>
                <a:latin typeface="+mj-lt"/>
              </a:rPr>
              <a:t>	register and the </a:t>
            </a:r>
            <a:r>
              <a:rPr lang="en-US" sz="1800" dirty="0" err="1">
                <a:solidFill>
                  <a:srgbClr val="FF0000"/>
                </a:solidFill>
                <a:latin typeface="+mj-lt"/>
              </a:rPr>
              <a:t>PWMCNTx</a:t>
            </a:r>
            <a:r>
              <a:rPr lang="en-US" sz="1800" dirty="0">
                <a:solidFill>
                  <a:srgbClr val="FF0000"/>
                </a:solidFill>
                <a:latin typeface="+mj-lt"/>
              </a:rPr>
              <a:t> register.</a:t>
            </a:r>
          </a:p>
          <a:p>
            <a:pPr>
              <a:buFont typeface="Wingdings" pitchFamily="2" charset="2"/>
              <a:buChar char="§"/>
              <a:tabLst>
                <a:tab pos="228600" algn="l"/>
              </a:tabLst>
              <a:defRPr/>
            </a:pPr>
            <a:r>
              <a:rPr lang="en-US" sz="1800" dirty="0">
                <a:latin typeface="+mj-lt"/>
              </a:rPr>
              <a:t>	The starting polarity of the output is selectable on a per channel basis by programming</a:t>
            </a:r>
          </a:p>
          <a:p>
            <a:pPr>
              <a:tabLst>
                <a:tab pos="228600" algn="l"/>
              </a:tabLst>
              <a:defRPr/>
            </a:pPr>
            <a:r>
              <a:rPr lang="en-US" sz="1800" dirty="0">
                <a:latin typeface="+mj-lt"/>
              </a:rPr>
              <a:t>	the </a:t>
            </a:r>
            <a:r>
              <a:rPr lang="en-US" sz="1800" b="1" dirty="0">
                <a:latin typeface="+mj-lt"/>
              </a:rPr>
              <a:t>PWMPOL</a:t>
            </a:r>
            <a:r>
              <a:rPr lang="en-US" sz="1800" dirty="0">
                <a:latin typeface="+mj-lt"/>
              </a:rPr>
              <a:t> register.</a:t>
            </a:r>
          </a:p>
          <a:p>
            <a:pPr>
              <a:buFont typeface="Wingdings" pitchFamily="2" charset="2"/>
              <a:buChar char="§"/>
              <a:tabLst>
                <a:tab pos="228600" algn="l"/>
              </a:tabLst>
              <a:defRPr/>
            </a:pPr>
            <a:r>
              <a:rPr lang="en-US" sz="1800" dirty="0">
                <a:latin typeface="+mj-lt"/>
              </a:rPr>
              <a:t>	A PWM channel must be enabled by setting the proper bit of the </a:t>
            </a:r>
            <a:r>
              <a:rPr lang="en-US" sz="1800" b="1" dirty="0">
                <a:latin typeface="+mj-lt"/>
              </a:rPr>
              <a:t>PWME</a:t>
            </a:r>
            <a:r>
              <a:rPr lang="en-US" sz="1800" dirty="0">
                <a:latin typeface="+mj-lt"/>
              </a:rPr>
              <a:t> register.</a:t>
            </a:r>
          </a:p>
          <a:p>
            <a:pPr>
              <a:buFont typeface="Wingdings" pitchFamily="2" charset="2"/>
              <a:buChar char="§"/>
              <a:tabLst>
                <a:tab pos="228600" algn="l"/>
              </a:tabLst>
              <a:defRPr/>
            </a:pPr>
            <a:r>
              <a:rPr lang="en-US" sz="1800" dirty="0">
                <a:latin typeface="+mj-lt"/>
              </a:rPr>
              <a:t>	The overall operation of the PWM module is shown in Figure 8.44.</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ChangeAspect="1"/>
          </p:cNvGraphicFramePr>
          <p:nvPr>
            <p:extLst>
              <p:ext uri="{D42A27DB-BD31-4B8C-83A1-F6EECF244321}">
                <p14:modId xmlns:p14="http://schemas.microsoft.com/office/powerpoint/2010/main" val="2646359055"/>
              </p:ext>
            </p:extLst>
          </p:nvPr>
        </p:nvGraphicFramePr>
        <p:xfrm>
          <a:off x="1282012" y="348347"/>
          <a:ext cx="6363837" cy="2404156"/>
        </p:xfrm>
        <a:graphic>
          <a:graphicData uri="http://schemas.openxmlformats.org/presentationml/2006/ole">
            <mc:AlternateContent xmlns:mc="http://schemas.openxmlformats.org/markup-compatibility/2006">
              <mc:Choice xmlns:v="urn:schemas-microsoft-com:vml" Requires="v">
                <p:oleObj spid="_x0000_s35995" name="VISIO" r:id="rId4" imgW="5024880" imgH="1824840" progId="Visio.Drawing.6">
                  <p:embed/>
                </p:oleObj>
              </mc:Choice>
              <mc:Fallback>
                <p:oleObj name="VISIO" r:id="rId4" imgW="5024880" imgH="182484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012" y="348347"/>
                        <a:ext cx="6363837" cy="2404156"/>
                      </a:xfrm>
                      <a:prstGeom prst="rect">
                        <a:avLst/>
                      </a:prstGeom>
                      <a:noFill/>
                      <a:ln>
                        <a:noFill/>
                      </a:ln>
                      <a:effectLst/>
                    </p:spPr>
                  </p:pic>
                </p:oleObj>
              </mc:Fallback>
            </mc:AlternateContent>
          </a:graphicData>
        </a:graphic>
      </p:graphicFrame>
      <p:graphicFrame>
        <p:nvGraphicFramePr>
          <p:cNvPr id="35843" name="Object 5"/>
          <p:cNvGraphicFramePr>
            <a:graphicFrameLocks noChangeAspect="1"/>
          </p:cNvGraphicFramePr>
          <p:nvPr>
            <p:extLst>
              <p:ext uri="{D42A27DB-BD31-4B8C-83A1-F6EECF244321}">
                <p14:modId xmlns:p14="http://schemas.microsoft.com/office/powerpoint/2010/main" val="3121973566"/>
              </p:ext>
            </p:extLst>
          </p:nvPr>
        </p:nvGraphicFramePr>
        <p:xfrm>
          <a:off x="1351793" y="3018972"/>
          <a:ext cx="6384090" cy="1937204"/>
        </p:xfrm>
        <a:graphic>
          <a:graphicData uri="http://schemas.openxmlformats.org/presentationml/2006/ole">
            <mc:AlternateContent xmlns:mc="http://schemas.openxmlformats.org/markup-compatibility/2006">
              <mc:Choice xmlns:v="urn:schemas-microsoft-com:vml" Requires="v">
                <p:oleObj spid="_x0000_s35996" name="VISIO" r:id="rId6" imgW="5024880" imgH="1367640" progId="Visio.Drawing.6">
                  <p:embed/>
                </p:oleObj>
              </mc:Choice>
              <mc:Fallback>
                <p:oleObj name="VISIO" r:id="rId6" imgW="5024880" imgH="1367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1793" y="3018972"/>
                        <a:ext cx="6384090" cy="1937204"/>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4"/>
          <p:cNvGraphicFramePr>
            <a:graphicFrameLocks noChangeAspect="1"/>
          </p:cNvGraphicFramePr>
          <p:nvPr/>
        </p:nvGraphicFramePr>
        <p:xfrm>
          <a:off x="1419225" y="698500"/>
          <a:ext cx="6399213" cy="5514975"/>
        </p:xfrm>
        <a:graphic>
          <a:graphicData uri="http://schemas.openxmlformats.org/presentationml/2006/ole">
            <mc:AlternateContent xmlns:mc="http://schemas.openxmlformats.org/markup-compatibility/2006">
              <mc:Choice xmlns:v="urn:schemas-microsoft-com:vml" Requires="v">
                <p:oleObj spid="_x0000_s36942" name="VISIO" r:id="rId4" imgW="5647680" imgH="4872960" progId="Visio.Drawing.6">
                  <p:embed/>
                </p:oleObj>
              </mc:Choice>
              <mc:Fallback>
                <p:oleObj name="VISIO" r:id="rId4" imgW="5647680" imgH="48729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225" y="698500"/>
                        <a:ext cx="6399213" cy="551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785813" y="605066"/>
            <a:ext cx="6146170" cy="923330"/>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j-lt"/>
              </a:rPr>
              <a:t>PWM Waveform Alignment</a:t>
            </a:r>
          </a:p>
          <a:p>
            <a:pPr>
              <a:buFont typeface="Wingdings" pitchFamily="2" charset="2"/>
              <a:buChar char="§"/>
              <a:tabLst>
                <a:tab pos="228600" algn="l"/>
              </a:tabLst>
              <a:defRPr/>
            </a:pPr>
            <a:r>
              <a:rPr lang="en-US" sz="1800" dirty="0">
                <a:latin typeface="+mj-lt"/>
              </a:rPr>
              <a:t>	PWM output waveform can be </a:t>
            </a:r>
            <a:r>
              <a:rPr lang="en-US" sz="1800" dirty="0">
                <a:solidFill>
                  <a:srgbClr val="FF0000"/>
                </a:solidFill>
                <a:latin typeface="+mj-lt"/>
              </a:rPr>
              <a:t>left-aligned or center-aligned. </a:t>
            </a:r>
          </a:p>
          <a:p>
            <a:pPr>
              <a:buFont typeface="Wingdings" pitchFamily="2" charset="2"/>
              <a:buChar char="§"/>
              <a:tabLst>
                <a:tab pos="228600" algn="l"/>
              </a:tabLst>
              <a:defRPr/>
            </a:pPr>
            <a:r>
              <a:rPr lang="en-US" sz="1800" dirty="0">
                <a:latin typeface="+mj-lt"/>
              </a:rPr>
              <a:t>	The choice of alignment is controlled by the PWMCAE register.</a:t>
            </a:r>
            <a:endParaRPr lang="en-US" sz="1800" b="1" dirty="0">
              <a:latin typeface="+mj-lt"/>
            </a:endParaRPr>
          </a:p>
        </p:txBody>
      </p:sp>
      <p:sp>
        <p:nvSpPr>
          <p:cNvPr id="37892" name="Text Box 5"/>
          <p:cNvSpPr txBox="1">
            <a:spLocks noChangeArrowheads="1"/>
          </p:cNvSpPr>
          <p:nvPr/>
        </p:nvSpPr>
        <p:spPr bwMode="auto">
          <a:xfrm>
            <a:off x="785813" y="3249613"/>
            <a:ext cx="6647974" cy="646331"/>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j-lt"/>
              </a:rPr>
              <a:t>Left-Aligned Output</a:t>
            </a:r>
          </a:p>
          <a:p>
            <a:pPr>
              <a:buFont typeface="Wingdings" pitchFamily="2" charset="2"/>
              <a:buChar char="§"/>
              <a:tabLst>
                <a:tab pos="228600" algn="l"/>
              </a:tabLst>
              <a:defRPr/>
            </a:pPr>
            <a:r>
              <a:rPr lang="en-US" sz="1800" dirty="0">
                <a:latin typeface="+mj-lt"/>
              </a:rPr>
              <a:t> 	</a:t>
            </a:r>
            <a:r>
              <a:rPr lang="en-US" sz="1800" dirty="0">
                <a:solidFill>
                  <a:srgbClr val="FF0000"/>
                </a:solidFill>
                <a:latin typeface="+mj-lt"/>
              </a:rPr>
              <a:t>The </a:t>
            </a:r>
            <a:r>
              <a:rPr lang="en-US" sz="1800" dirty="0" err="1">
                <a:solidFill>
                  <a:srgbClr val="FF0000"/>
                </a:solidFill>
                <a:latin typeface="+mj-lt"/>
              </a:rPr>
              <a:t>PWMCNTx</a:t>
            </a:r>
            <a:r>
              <a:rPr lang="en-US" sz="1800" dirty="0">
                <a:solidFill>
                  <a:srgbClr val="FF0000"/>
                </a:solidFill>
                <a:latin typeface="+mj-lt"/>
              </a:rPr>
              <a:t> counter is configured as a count-up counter.</a:t>
            </a:r>
            <a:r>
              <a:rPr lang="en-US" sz="1800" dirty="0">
                <a:latin typeface="+mj-lt"/>
              </a:rPr>
              <a:t>	</a:t>
            </a:r>
          </a:p>
        </p:txBody>
      </p:sp>
      <p:graphicFrame>
        <p:nvGraphicFramePr>
          <p:cNvPr id="37890" name="Object 10"/>
          <p:cNvGraphicFramePr>
            <a:graphicFrameLocks noChangeAspect="1"/>
          </p:cNvGraphicFramePr>
          <p:nvPr>
            <p:extLst>
              <p:ext uri="{D42A27DB-BD31-4B8C-83A1-F6EECF244321}">
                <p14:modId xmlns:p14="http://schemas.microsoft.com/office/powerpoint/2010/main" val="1868797216"/>
              </p:ext>
            </p:extLst>
          </p:nvPr>
        </p:nvGraphicFramePr>
        <p:xfrm>
          <a:off x="1690688" y="1528396"/>
          <a:ext cx="6031742" cy="1683117"/>
        </p:xfrm>
        <a:graphic>
          <a:graphicData uri="http://schemas.openxmlformats.org/presentationml/2006/ole">
            <mc:AlternateContent xmlns:mc="http://schemas.openxmlformats.org/markup-compatibility/2006">
              <mc:Choice xmlns:v="urn:schemas-microsoft-com:vml" Requires="v">
                <p:oleObj spid="_x0000_s37971" name="Visio" r:id="rId4" imgW="4881972" imgH="1462981" progId="Visio.Drawing.11">
                  <p:embed/>
                </p:oleObj>
              </mc:Choice>
              <mc:Fallback>
                <p:oleObj name="Visio" r:id="rId4" imgW="4881972" imgH="1462981" progId="Visio.Drawing.11">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1528396"/>
                        <a:ext cx="6031742" cy="1683117"/>
                      </a:xfrm>
                      <a:prstGeom prst="rect">
                        <a:avLst/>
                      </a:prstGeom>
                      <a:noFill/>
                      <a:ln>
                        <a:noFill/>
                      </a:ln>
                      <a:effectLst/>
                    </p:spPr>
                  </p:pic>
                </p:oleObj>
              </mc:Fallback>
            </mc:AlternateContent>
          </a:graphicData>
        </a:graphic>
      </p:graphicFrame>
      <p:sp>
        <p:nvSpPr>
          <p:cNvPr id="37893" name="Text Box 11"/>
          <p:cNvSpPr txBox="1">
            <a:spLocks noChangeArrowheads="1"/>
          </p:cNvSpPr>
          <p:nvPr/>
        </p:nvSpPr>
        <p:spPr bwMode="auto">
          <a:xfrm>
            <a:off x="1022809" y="3929063"/>
            <a:ext cx="6620082" cy="2308324"/>
          </a:xfrm>
          <a:prstGeom prst="rect">
            <a:avLst/>
          </a:prstGeom>
          <a:noFill/>
          <a:ln w="12700">
            <a:noFill/>
            <a:miter lim="800000"/>
            <a:headEnd type="none" w="sm" len="sm"/>
            <a:tailEnd type="none" w="sm" len="sm"/>
          </a:ln>
        </p:spPr>
        <p:txBody>
          <a:bodyPr wrap="none">
            <a:spAutoFit/>
          </a:bodyPr>
          <a:lstStyle/>
          <a:p>
            <a:pPr>
              <a:defRPr/>
            </a:pPr>
            <a:r>
              <a:rPr lang="en-US" sz="1800" b="1" dirty="0" err="1">
                <a:latin typeface="+mj-lt"/>
              </a:rPr>
              <a:t>PWMx</a:t>
            </a:r>
            <a:r>
              <a:rPr lang="en-US" sz="1800" b="1" dirty="0">
                <a:latin typeface="+mj-lt"/>
              </a:rPr>
              <a:t> frequency </a:t>
            </a:r>
            <a:r>
              <a:rPr lang="en-US" sz="1800" dirty="0">
                <a:latin typeface="+mj-lt"/>
              </a:rPr>
              <a:t>= Clock(A, B, SA, SB frequency) </a:t>
            </a:r>
            <a:r>
              <a:rPr lang="en-US" sz="1800" dirty="0">
                <a:latin typeface="+mj-lt"/>
                <a:sym typeface="Symbol" pitchFamily="18" charset="2"/>
              </a:rPr>
              <a:t> </a:t>
            </a:r>
            <a:r>
              <a:rPr lang="en-US" sz="1800" dirty="0" err="1">
                <a:latin typeface="+mj-lt"/>
                <a:sym typeface="Symbol" pitchFamily="18" charset="2"/>
              </a:rPr>
              <a:t>PWMPERx</a:t>
            </a:r>
            <a:endParaRPr lang="en-US" sz="1800" dirty="0">
              <a:latin typeface="+mj-lt"/>
              <a:sym typeface="Symbol" pitchFamily="18" charset="2"/>
            </a:endParaRPr>
          </a:p>
          <a:p>
            <a:pPr>
              <a:defRPr/>
            </a:pPr>
            <a:endParaRPr lang="en-US" sz="1800" dirty="0">
              <a:latin typeface="+mj-lt"/>
            </a:endParaRPr>
          </a:p>
          <a:p>
            <a:pPr>
              <a:defRPr/>
            </a:pPr>
            <a:r>
              <a:rPr lang="en-US" sz="1800" dirty="0">
                <a:latin typeface="+mj-lt"/>
              </a:rPr>
              <a:t>Polarity = 0</a:t>
            </a:r>
          </a:p>
          <a:p>
            <a:pPr>
              <a:defRPr/>
            </a:pPr>
            <a:r>
              <a:rPr lang="en-US" sz="1800" b="1" dirty="0" err="1">
                <a:latin typeface="+mj-lt"/>
              </a:rPr>
              <a:t>PWMx</a:t>
            </a:r>
            <a:r>
              <a:rPr lang="en-US" sz="1800" b="1" dirty="0">
                <a:latin typeface="+mj-lt"/>
              </a:rPr>
              <a:t> duty cycle </a:t>
            </a:r>
            <a:r>
              <a:rPr lang="en-US" sz="1800" dirty="0">
                <a:latin typeface="+mj-lt"/>
              </a:rPr>
              <a:t>= [(</a:t>
            </a:r>
            <a:r>
              <a:rPr lang="en-US" sz="1800" dirty="0" err="1">
                <a:latin typeface="+mj-lt"/>
              </a:rPr>
              <a:t>PWMPERx</a:t>
            </a:r>
            <a:r>
              <a:rPr lang="en-US" sz="1800" dirty="0">
                <a:latin typeface="+mj-lt"/>
              </a:rPr>
              <a:t> – </a:t>
            </a:r>
            <a:r>
              <a:rPr lang="en-US" sz="1800" dirty="0" err="1">
                <a:latin typeface="+mj-lt"/>
              </a:rPr>
              <a:t>PWMDTYx</a:t>
            </a:r>
            <a:r>
              <a:rPr lang="en-US" sz="1800" dirty="0">
                <a:latin typeface="+mj-lt"/>
              </a:rPr>
              <a:t>) </a:t>
            </a:r>
            <a:r>
              <a:rPr lang="en-US" sz="1800" dirty="0">
                <a:latin typeface="+mj-lt"/>
                <a:sym typeface="Symbol" pitchFamily="18" charset="2"/>
              </a:rPr>
              <a:t> </a:t>
            </a:r>
            <a:r>
              <a:rPr lang="en-US" sz="1800" dirty="0" err="1">
                <a:latin typeface="+mj-lt"/>
                <a:sym typeface="Symbol" pitchFamily="18" charset="2"/>
              </a:rPr>
              <a:t>PWMPERx</a:t>
            </a:r>
            <a:r>
              <a:rPr lang="en-US" sz="1800" dirty="0">
                <a:latin typeface="+mj-lt"/>
                <a:sym typeface="Symbol" pitchFamily="18" charset="2"/>
              </a:rPr>
              <a:t>]  100%</a:t>
            </a:r>
          </a:p>
          <a:p>
            <a:pPr>
              <a:defRPr/>
            </a:pPr>
            <a:endParaRPr lang="en-US" sz="1800" dirty="0">
              <a:latin typeface="+mj-lt"/>
              <a:sym typeface="Symbol" pitchFamily="18" charset="2"/>
            </a:endParaRPr>
          </a:p>
          <a:p>
            <a:pPr>
              <a:defRPr/>
            </a:pPr>
            <a:r>
              <a:rPr lang="en-US" sz="1800" dirty="0">
                <a:latin typeface="+mj-lt"/>
                <a:sym typeface="Symbol" pitchFamily="18" charset="2"/>
              </a:rPr>
              <a:t>Polarity = 1</a:t>
            </a:r>
          </a:p>
          <a:p>
            <a:pPr>
              <a:defRPr/>
            </a:pPr>
            <a:r>
              <a:rPr lang="en-US" sz="1800" b="1" dirty="0" err="1">
                <a:latin typeface="+mj-lt"/>
                <a:sym typeface="Symbol" pitchFamily="18" charset="2"/>
              </a:rPr>
              <a:t>PWMx</a:t>
            </a:r>
            <a:r>
              <a:rPr lang="en-US" sz="1800" b="1" dirty="0">
                <a:latin typeface="+mj-lt"/>
                <a:sym typeface="Symbol" pitchFamily="18" charset="2"/>
              </a:rPr>
              <a:t> duty cycle </a:t>
            </a:r>
            <a:r>
              <a:rPr lang="en-US" sz="1800" dirty="0">
                <a:latin typeface="+mj-lt"/>
                <a:sym typeface="Symbol" pitchFamily="18" charset="2"/>
              </a:rPr>
              <a:t>= [</a:t>
            </a:r>
            <a:r>
              <a:rPr lang="en-US" sz="1800" dirty="0" err="1">
                <a:latin typeface="+mj-lt"/>
                <a:sym typeface="Symbol" pitchFamily="18" charset="2"/>
              </a:rPr>
              <a:t>PWMDTYx</a:t>
            </a:r>
            <a:r>
              <a:rPr lang="en-US" sz="1800" dirty="0">
                <a:latin typeface="+mj-lt"/>
                <a:sym typeface="Symbol" pitchFamily="18" charset="2"/>
              </a:rPr>
              <a:t>  </a:t>
            </a:r>
            <a:r>
              <a:rPr lang="en-US" sz="1800" dirty="0" err="1">
                <a:latin typeface="+mj-lt"/>
                <a:sym typeface="Symbol" pitchFamily="18" charset="2"/>
              </a:rPr>
              <a:t>PWMPERx</a:t>
            </a:r>
            <a:r>
              <a:rPr lang="en-US" sz="1800" dirty="0">
                <a:latin typeface="+mj-lt"/>
                <a:sym typeface="Symbol" pitchFamily="18" charset="2"/>
              </a:rPr>
              <a:t>]  100%</a:t>
            </a:r>
          </a:p>
          <a:p>
            <a:pPr>
              <a:defRPr/>
            </a:pPr>
            <a:endParaRPr lang="en-US" sz="1800" dirty="0">
              <a:latin typeface="+mj-lt"/>
            </a:endParaRPr>
          </a:p>
        </p:txBody>
      </p:sp>
      <p:sp>
        <p:nvSpPr>
          <p:cNvPr id="6" name="TextBox 5"/>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
        <p:nvSpPr>
          <p:cNvPr id="2" name="Oval 1"/>
          <p:cNvSpPr/>
          <p:nvPr/>
        </p:nvSpPr>
        <p:spPr>
          <a:xfrm>
            <a:off x="1683658" y="2162630"/>
            <a:ext cx="3236686" cy="812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4"/>
          <p:cNvGraphicFramePr>
            <a:graphicFrameLocks noChangeAspect="1"/>
          </p:cNvGraphicFramePr>
          <p:nvPr>
            <p:extLst>
              <p:ext uri="{D42A27DB-BD31-4B8C-83A1-F6EECF244321}">
                <p14:modId xmlns:p14="http://schemas.microsoft.com/office/powerpoint/2010/main" val="2626202557"/>
              </p:ext>
            </p:extLst>
          </p:nvPr>
        </p:nvGraphicFramePr>
        <p:xfrm>
          <a:off x="1780506" y="1074049"/>
          <a:ext cx="4977442" cy="1732643"/>
        </p:xfrm>
        <a:graphic>
          <a:graphicData uri="http://schemas.openxmlformats.org/presentationml/2006/ole">
            <mc:AlternateContent xmlns:mc="http://schemas.openxmlformats.org/markup-compatibility/2006">
              <mc:Choice xmlns:v="urn:schemas-microsoft-com:vml" Requires="v">
                <p:oleObj spid="_x0000_s38993" name="Visio" r:id="rId4" imgW="3710421" imgH="1310403" progId="Visio.Drawing.11">
                  <p:embed/>
                </p:oleObj>
              </mc:Choice>
              <mc:Fallback>
                <p:oleObj name="Visio" r:id="rId4" imgW="3710421" imgH="131040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0506" y="1074049"/>
                        <a:ext cx="4977442" cy="1732643"/>
                      </a:xfrm>
                      <a:prstGeom prst="rect">
                        <a:avLst/>
                      </a:prstGeom>
                      <a:noFill/>
                      <a:ln>
                        <a:noFill/>
                      </a:ln>
                      <a:effectLst/>
                    </p:spPr>
                  </p:pic>
                </p:oleObj>
              </mc:Fallback>
            </mc:AlternateContent>
          </a:graphicData>
        </a:graphic>
      </p:graphicFrame>
      <p:sp>
        <p:nvSpPr>
          <p:cNvPr id="38915" name="Text Box 5"/>
          <p:cNvSpPr txBox="1">
            <a:spLocks noChangeArrowheads="1"/>
          </p:cNvSpPr>
          <p:nvPr/>
        </p:nvSpPr>
        <p:spPr bwMode="auto">
          <a:xfrm>
            <a:off x="419788" y="2863163"/>
            <a:ext cx="8726171" cy="3139321"/>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Center-Aligned Mode</a:t>
            </a:r>
            <a:endParaRPr lang="en-US" sz="1800" dirty="0">
              <a:latin typeface="+mn-lt"/>
            </a:endParaRPr>
          </a:p>
          <a:p>
            <a:pPr>
              <a:buFont typeface="Wingdings" pitchFamily="2" charset="2"/>
              <a:buChar char="§"/>
              <a:tabLst>
                <a:tab pos="228600" algn="l"/>
              </a:tabLst>
              <a:defRPr/>
            </a:pPr>
            <a:r>
              <a:rPr lang="en-US" sz="1800" dirty="0">
                <a:solidFill>
                  <a:srgbClr val="0070C0"/>
                </a:solidFill>
                <a:latin typeface="+mn-lt"/>
              </a:rPr>
              <a:t>	PWM counter operates as an up/down counter and is set to count up whenever the counter</a:t>
            </a:r>
          </a:p>
          <a:p>
            <a:pPr>
              <a:tabLst>
                <a:tab pos="228600" algn="l"/>
              </a:tabLst>
              <a:defRPr/>
            </a:pPr>
            <a:r>
              <a:rPr lang="en-US" sz="1800" b="1" dirty="0">
                <a:solidFill>
                  <a:srgbClr val="0070C0"/>
                </a:solidFill>
                <a:latin typeface="+mn-lt"/>
              </a:rPr>
              <a:t>	</a:t>
            </a:r>
            <a:r>
              <a:rPr lang="en-US" sz="1800" dirty="0">
                <a:solidFill>
                  <a:srgbClr val="0070C0"/>
                </a:solidFill>
                <a:latin typeface="+mn-lt"/>
              </a:rPr>
              <a:t>is equal to $00.</a:t>
            </a:r>
          </a:p>
          <a:p>
            <a:pPr>
              <a:buFont typeface="Wingdings" pitchFamily="2" charset="2"/>
              <a:buChar char="§"/>
              <a:tabLst>
                <a:tab pos="228600" algn="l"/>
              </a:tabLst>
              <a:defRPr/>
            </a:pPr>
            <a:r>
              <a:rPr lang="en-US" sz="1800" dirty="0">
                <a:latin typeface="+mn-lt"/>
              </a:rPr>
              <a:t>	When the counter matches the duty register the output flip-flop changes </a:t>
            </a:r>
            <a:r>
              <a:rPr lang="en-US" sz="1800" dirty="0" smtClean="0">
                <a:latin typeface="+mn-lt"/>
              </a:rPr>
              <a:t>state, </a:t>
            </a:r>
            <a:r>
              <a:rPr lang="en-US" sz="1800" dirty="0">
                <a:latin typeface="+mn-lt"/>
              </a:rPr>
              <a:t>causing the</a:t>
            </a:r>
          </a:p>
          <a:p>
            <a:pPr>
              <a:tabLst>
                <a:tab pos="228600" algn="l"/>
              </a:tabLst>
              <a:defRPr/>
            </a:pPr>
            <a:r>
              <a:rPr lang="en-US" sz="1800" b="1" dirty="0">
                <a:latin typeface="+mn-lt"/>
              </a:rPr>
              <a:t>	</a:t>
            </a:r>
            <a:r>
              <a:rPr lang="en-US" sz="1800" dirty="0">
                <a:solidFill>
                  <a:srgbClr val="0070C0"/>
                </a:solidFill>
                <a:latin typeface="+mn-lt"/>
              </a:rPr>
              <a:t>PWM output to also change state.</a:t>
            </a:r>
          </a:p>
          <a:p>
            <a:pPr>
              <a:buFont typeface="Wingdings" pitchFamily="2" charset="2"/>
              <a:buChar char="§"/>
              <a:tabLst>
                <a:tab pos="228600" algn="l"/>
              </a:tabLst>
              <a:defRPr/>
            </a:pPr>
            <a:r>
              <a:rPr lang="en-US" sz="1800" dirty="0">
                <a:solidFill>
                  <a:srgbClr val="FF0000"/>
                </a:solidFill>
                <a:latin typeface="+mn-lt"/>
              </a:rPr>
              <a:t>	A match between the PWM counter and the period register changes the counter direction</a:t>
            </a:r>
          </a:p>
          <a:p>
            <a:pPr>
              <a:tabLst>
                <a:tab pos="228600" algn="l"/>
              </a:tabLst>
              <a:defRPr/>
            </a:pPr>
            <a:r>
              <a:rPr lang="en-US" sz="1800" b="1" dirty="0">
                <a:solidFill>
                  <a:srgbClr val="FF0000"/>
                </a:solidFill>
                <a:latin typeface="+mn-lt"/>
              </a:rPr>
              <a:t>	</a:t>
            </a:r>
            <a:r>
              <a:rPr lang="en-US" sz="1800" dirty="0">
                <a:solidFill>
                  <a:srgbClr val="FF0000"/>
                </a:solidFill>
                <a:latin typeface="+mn-lt"/>
              </a:rPr>
              <a:t>from an up-count to a down-count.</a:t>
            </a:r>
          </a:p>
          <a:p>
            <a:pPr>
              <a:buFont typeface="Wingdings" pitchFamily="2" charset="2"/>
              <a:buChar char="§"/>
              <a:tabLst>
                <a:tab pos="228600" algn="l"/>
              </a:tabLst>
              <a:defRPr/>
            </a:pPr>
            <a:r>
              <a:rPr lang="en-US" sz="1800" dirty="0">
                <a:latin typeface="+mn-lt"/>
              </a:rPr>
              <a:t>	When the PWM counter decrements and matches the duty register again, the output </a:t>
            </a:r>
          </a:p>
          <a:p>
            <a:pPr>
              <a:tabLst>
                <a:tab pos="228600" algn="l"/>
              </a:tabLst>
              <a:defRPr/>
            </a:pPr>
            <a:r>
              <a:rPr lang="en-US" sz="1800" dirty="0">
                <a:latin typeface="+mn-lt"/>
              </a:rPr>
              <a:t>	flip-flop changes state causing the PWM output to also change state.</a:t>
            </a:r>
          </a:p>
          <a:p>
            <a:pPr>
              <a:buFont typeface="Wingdings" pitchFamily="2" charset="2"/>
              <a:buChar char="§"/>
              <a:tabLst>
                <a:tab pos="228600" algn="l"/>
              </a:tabLst>
              <a:defRPr/>
            </a:pPr>
            <a:r>
              <a:rPr lang="en-US" sz="1800" dirty="0">
                <a:solidFill>
                  <a:srgbClr val="0070C0"/>
                </a:solidFill>
                <a:latin typeface="+mn-lt"/>
              </a:rPr>
              <a:t>	When the PWM counter decrements to 0, the counter direction changes from a down-count</a:t>
            </a:r>
          </a:p>
          <a:p>
            <a:pPr>
              <a:tabLst>
                <a:tab pos="228600" algn="l"/>
              </a:tabLst>
              <a:defRPr/>
            </a:pPr>
            <a:r>
              <a:rPr lang="en-US" sz="1800" dirty="0">
                <a:solidFill>
                  <a:srgbClr val="0070C0"/>
                </a:solidFill>
                <a:latin typeface="+mn-lt"/>
              </a:rPr>
              <a:t>	back to an up-count and the period and duty registers are reloaded from their buffers.</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4"/>
          <p:cNvSpPr txBox="1">
            <a:spLocks noChangeArrowheads="1"/>
          </p:cNvSpPr>
          <p:nvPr/>
        </p:nvSpPr>
        <p:spPr bwMode="auto">
          <a:xfrm>
            <a:off x="558127" y="608468"/>
            <a:ext cx="7057573" cy="2585323"/>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In Center-Aligned Mode</a:t>
            </a:r>
            <a:r>
              <a:rPr lang="en-US" sz="1800" dirty="0">
                <a:latin typeface="+mn-lt"/>
              </a:rPr>
              <a:t>,</a:t>
            </a:r>
          </a:p>
          <a:p>
            <a:pPr>
              <a:tabLst>
                <a:tab pos="228600" algn="l"/>
              </a:tabLst>
              <a:defRPr/>
            </a:pPr>
            <a:endParaRPr lang="en-US" sz="1800" dirty="0">
              <a:latin typeface="+mn-lt"/>
            </a:endParaRPr>
          </a:p>
          <a:p>
            <a:pPr>
              <a:tabLst>
                <a:tab pos="228600" algn="l"/>
              </a:tabLst>
              <a:defRPr/>
            </a:pPr>
            <a:r>
              <a:rPr lang="en-US" sz="1800" b="1" dirty="0">
                <a:latin typeface="+mn-lt"/>
              </a:rPr>
              <a:t>	</a:t>
            </a:r>
            <a:r>
              <a:rPr lang="en-US" sz="1800" b="1" dirty="0" err="1">
                <a:latin typeface="+mn-lt"/>
              </a:rPr>
              <a:t>PWMx</a:t>
            </a:r>
            <a:r>
              <a:rPr lang="en-US" sz="1800" b="1" dirty="0">
                <a:latin typeface="+mn-lt"/>
              </a:rPr>
              <a:t> frequency </a:t>
            </a:r>
            <a:r>
              <a:rPr lang="en-US" sz="1800" dirty="0">
                <a:latin typeface="+mn-lt"/>
              </a:rPr>
              <a:t>= Clock (A, B, SA, or SB) frequency </a:t>
            </a:r>
            <a:r>
              <a:rPr lang="en-US" sz="1800" dirty="0">
                <a:latin typeface="+mn-lt"/>
                <a:sym typeface="Symbol" pitchFamily="18" charset="2"/>
              </a:rPr>
              <a:t> (2  </a:t>
            </a:r>
            <a:r>
              <a:rPr lang="en-US" sz="1800" dirty="0" err="1">
                <a:latin typeface="+mn-lt"/>
                <a:sym typeface="Symbol" pitchFamily="18" charset="2"/>
              </a:rPr>
              <a:t>PWMPERx</a:t>
            </a:r>
            <a:r>
              <a:rPr lang="en-US" sz="1800" dirty="0">
                <a:latin typeface="+mn-lt"/>
                <a:sym typeface="Symbol" pitchFamily="18" charset="2"/>
              </a:rPr>
              <a:t>)</a:t>
            </a:r>
          </a:p>
          <a:p>
            <a:pPr>
              <a:tabLst>
                <a:tab pos="228600" algn="l"/>
              </a:tabLst>
              <a:defRPr/>
            </a:pPr>
            <a:endParaRPr lang="en-US" sz="1800" dirty="0">
              <a:latin typeface="+mn-lt"/>
              <a:sym typeface="Symbol" pitchFamily="18" charset="2"/>
            </a:endParaRPr>
          </a:p>
          <a:p>
            <a:pPr>
              <a:tabLst>
                <a:tab pos="228600" algn="l"/>
              </a:tabLst>
              <a:defRPr/>
            </a:pPr>
            <a:r>
              <a:rPr lang="en-US" sz="1800" dirty="0">
                <a:latin typeface="+mn-lt"/>
                <a:sym typeface="Symbol" pitchFamily="18" charset="2"/>
              </a:rPr>
              <a:t>	When polarity = 0,</a:t>
            </a:r>
          </a:p>
          <a:p>
            <a:pPr>
              <a:tabLst>
                <a:tab pos="228600" algn="l"/>
              </a:tabLst>
              <a:defRPr/>
            </a:pPr>
            <a:r>
              <a:rPr lang="en-US" sz="1800" dirty="0">
                <a:latin typeface="+mn-lt"/>
                <a:sym typeface="Symbol" pitchFamily="18" charset="2"/>
              </a:rPr>
              <a:t>	</a:t>
            </a:r>
            <a:r>
              <a:rPr lang="en-US" sz="1800" b="1" dirty="0" err="1">
                <a:latin typeface="+mn-lt"/>
                <a:sym typeface="Symbol" pitchFamily="18" charset="2"/>
              </a:rPr>
              <a:t>PWMx</a:t>
            </a:r>
            <a:r>
              <a:rPr lang="en-US" sz="1800" b="1" dirty="0">
                <a:latin typeface="+mn-lt"/>
                <a:sym typeface="Symbol" pitchFamily="18" charset="2"/>
              </a:rPr>
              <a:t> duty cycle </a:t>
            </a:r>
            <a:r>
              <a:rPr lang="en-US" sz="1800" dirty="0">
                <a:latin typeface="+mn-lt"/>
                <a:sym typeface="Symbol" pitchFamily="18" charset="2"/>
              </a:rPr>
              <a:t>= [(</a:t>
            </a:r>
            <a:r>
              <a:rPr lang="en-US" sz="1800" dirty="0" err="1">
                <a:latin typeface="+mn-lt"/>
                <a:sym typeface="Symbol" pitchFamily="18" charset="2"/>
              </a:rPr>
              <a:t>PWMPERx</a:t>
            </a:r>
            <a:r>
              <a:rPr lang="en-US" sz="1800" dirty="0">
                <a:latin typeface="+mn-lt"/>
                <a:sym typeface="Symbol" pitchFamily="18" charset="2"/>
              </a:rPr>
              <a:t> – </a:t>
            </a:r>
            <a:r>
              <a:rPr lang="en-US" sz="1800" dirty="0" err="1">
                <a:latin typeface="+mn-lt"/>
                <a:sym typeface="Symbol" pitchFamily="18" charset="2"/>
              </a:rPr>
              <a:t>PWMDTYx</a:t>
            </a:r>
            <a:r>
              <a:rPr lang="en-US" sz="1800" dirty="0">
                <a:latin typeface="+mn-lt"/>
                <a:sym typeface="Symbol" pitchFamily="18" charset="2"/>
              </a:rPr>
              <a:t>)  </a:t>
            </a:r>
            <a:r>
              <a:rPr lang="en-US" sz="1800" dirty="0" err="1">
                <a:latin typeface="+mn-lt"/>
                <a:sym typeface="Symbol" pitchFamily="18" charset="2"/>
              </a:rPr>
              <a:t>PWMPERx</a:t>
            </a:r>
            <a:r>
              <a:rPr lang="en-US" sz="1800" dirty="0">
                <a:latin typeface="+mn-lt"/>
                <a:sym typeface="Symbol" pitchFamily="18" charset="2"/>
              </a:rPr>
              <a:t>]  100%</a:t>
            </a:r>
          </a:p>
          <a:p>
            <a:pPr>
              <a:tabLst>
                <a:tab pos="228600" algn="l"/>
              </a:tabLst>
              <a:defRPr/>
            </a:pPr>
            <a:endParaRPr lang="en-US" sz="1800" dirty="0">
              <a:latin typeface="+mn-lt"/>
              <a:sym typeface="Symbol" pitchFamily="18" charset="2"/>
            </a:endParaRPr>
          </a:p>
          <a:p>
            <a:pPr>
              <a:tabLst>
                <a:tab pos="228600" algn="l"/>
              </a:tabLst>
              <a:defRPr/>
            </a:pPr>
            <a:r>
              <a:rPr lang="en-US" sz="1800" dirty="0">
                <a:latin typeface="+mn-lt"/>
                <a:sym typeface="Symbol" pitchFamily="18" charset="2"/>
              </a:rPr>
              <a:t>	When polarity = 1,</a:t>
            </a:r>
          </a:p>
          <a:p>
            <a:pPr>
              <a:tabLst>
                <a:tab pos="228600" algn="l"/>
              </a:tabLst>
              <a:defRPr/>
            </a:pPr>
            <a:r>
              <a:rPr lang="en-US" sz="1800" dirty="0">
                <a:latin typeface="+mn-lt"/>
                <a:sym typeface="Symbol" pitchFamily="18" charset="2"/>
              </a:rPr>
              <a:t>   </a:t>
            </a:r>
            <a:r>
              <a:rPr lang="en-US" sz="1800" b="1" dirty="0">
                <a:latin typeface="+mn-lt"/>
                <a:sym typeface="Symbol" pitchFamily="18" charset="2"/>
              </a:rPr>
              <a:t> </a:t>
            </a:r>
            <a:r>
              <a:rPr lang="en-US" sz="1800" b="1" dirty="0" err="1">
                <a:latin typeface="+mn-lt"/>
                <a:sym typeface="Symbol" pitchFamily="18" charset="2"/>
              </a:rPr>
              <a:t>PWMx</a:t>
            </a:r>
            <a:r>
              <a:rPr lang="en-US" sz="1800" b="1" dirty="0">
                <a:latin typeface="+mn-lt"/>
                <a:sym typeface="Symbol" pitchFamily="18" charset="2"/>
              </a:rPr>
              <a:t> duty cycle </a:t>
            </a:r>
            <a:r>
              <a:rPr lang="en-US" sz="1800" dirty="0">
                <a:latin typeface="+mn-lt"/>
                <a:sym typeface="Symbol" pitchFamily="18" charset="2"/>
              </a:rPr>
              <a:t>= [</a:t>
            </a:r>
            <a:r>
              <a:rPr lang="en-US" sz="1800" dirty="0" err="1">
                <a:latin typeface="+mn-lt"/>
                <a:sym typeface="Symbol" pitchFamily="18" charset="2"/>
              </a:rPr>
              <a:t>PWMDTYx</a:t>
            </a:r>
            <a:r>
              <a:rPr lang="en-US" sz="1800" dirty="0">
                <a:latin typeface="+mn-lt"/>
                <a:sym typeface="Symbol" pitchFamily="18" charset="2"/>
              </a:rPr>
              <a:t>  </a:t>
            </a:r>
            <a:r>
              <a:rPr lang="en-US" sz="1800" dirty="0" err="1">
                <a:latin typeface="+mn-lt"/>
                <a:sym typeface="Symbol" pitchFamily="18" charset="2"/>
              </a:rPr>
              <a:t>PWMPERx</a:t>
            </a:r>
            <a:r>
              <a:rPr lang="en-US" sz="1800" dirty="0">
                <a:latin typeface="+mn-lt"/>
                <a:sym typeface="Symbol" pitchFamily="18" charset="2"/>
              </a:rPr>
              <a:t>]  100%</a:t>
            </a:r>
          </a:p>
        </p:txBody>
      </p:sp>
      <p:graphicFrame>
        <p:nvGraphicFramePr>
          <p:cNvPr id="39938" name="Object 5"/>
          <p:cNvGraphicFramePr>
            <a:graphicFrameLocks noChangeAspect="1"/>
          </p:cNvGraphicFramePr>
          <p:nvPr>
            <p:extLst>
              <p:ext uri="{D42A27DB-BD31-4B8C-83A1-F6EECF244321}">
                <p14:modId xmlns:p14="http://schemas.microsoft.com/office/powerpoint/2010/main" val="817453373"/>
              </p:ext>
            </p:extLst>
          </p:nvPr>
        </p:nvGraphicFramePr>
        <p:xfrm>
          <a:off x="1665518" y="3305855"/>
          <a:ext cx="5526914" cy="2703058"/>
        </p:xfrm>
        <a:graphic>
          <a:graphicData uri="http://schemas.openxmlformats.org/presentationml/2006/ole">
            <mc:AlternateContent xmlns:mc="http://schemas.openxmlformats.org/markup-compatibility/2006">
              <mc:Choice xmlns:v="urn:schemas-microsoft-com:vml" Requires="v">
                <p:oleObj spid="_x0000_s40017" name="Visio" r:id="rId4" imgW="4409062" imgH="2104359" progId="Visio.Drawing.11">
                  <p:embed/>
                </p:oleObj>
              </mc:Choice>
              <mc:Fallback>
                <p:oleObj name="Visio" r:id="rId4" imgW="4409062" imgH="2104359"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518" y="3305855"/>
                        <a:ext cx="5526914" cy="2703058"/>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537034" y="370347"/>
            <a:ext cx="8623323" cy="2308324"/>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PWM 16-bit Mode</a:t>
            </a:r>
          </a:p>
          <a:p>
            <a:pPr>
              <a:buFont typeface="Wingdings" pitchFamily="2" charset="2"/>
              <a:buChar char="§"/>
              <a:tabLst>
                <a:tab pos="228600" algn="l"/>
              </a:tabLst>
              <a:defRPr/>
            </a:pPr>
            <a:r>
              <a:rPr lang="en-US" sz="1800" dirty="0">
                <a:solidFill>
                  <a:srgbClr val="FF0000"/>
                </a:solidFill>
                <a:latin typeface="+mn-lt"/>
              </a:rPr>
              <a:t>	Two adjacent PWM channels can be concatenated into a 16-bit PWM channel.</a:t>
            </a:r>
          </a:p>
          <a:p>
            <a:pPr>
              <a:buFont typeface="Wingdings" pitchFamily="2" charset="2"/>
              <a:buChar char="§"/>
              <a:tabLst>
                <a:tab pos="228600" algn="l"/>
              </a:tabLst>
              <a:defRPr/>
            </a:pPr>
            <a:r>
              <a:rPr lang="en-US" sz="1800" dirty="0">
                <a:latin typeface="+mn-lt"/>
              </a:rPr>
              <a:t>	The concatenation of PWM channels are controlled by the </a:t>
            </a:r>
            <a:r>
              <a:rPr lang="en-US" sz="1800" dirty="0">
                <a:solidFill>
                  <a:srgbClr val="FF0000"/>
                </a:solidFill>
                <a:latin typeface="+mn-lt"/>
              </a:rPr>
              <a:t>PWMCTL register.</a:t>
            </a:r>
          </a:p>
          <a:p>
            <a:pPr>
              <a:buFont typeface="Wingdings" pitchFamily="2" charset="2"/>
              <a:buChar char="§"/>
              <a:tabLst>
                <a:tab pos="228600" algn="l"/>
              </a:tabLst>
              <a:defRPr/>
            </a:pPr>
            <a:r>
              <a:rPr lang="en-US" sz="1800" dirty="0">
                <a:latin typeface="+mn-lt"/>
              </a:rPr>
              <a:t>	The 16-bit PWM system is illustrated in Figure 8.49. </a:t>
            </a:r>
          </a:p>
          <a:p>
            <a:pPr>
              <a:buFont typeface="Wingdings" pitchFamily="2" charset="2"/>
              <a:buChar char="§"/>
              <a:tabLst>
                <a:tab pos="228600" algn="l"/>
              </a:tabLst>
              <a:defRPr/>
            </a:pPr>
            <a:r>
              <a:rPr lang="en-US" sz="1800" dirty="0">
                <a:latin typeface="+mn-lt"/>
              </a:rPr>
              <a:t>	When channel </a:t>
            </a:r>
            <a:r>
              <a:rPr lang="en-US" sz="1800" b="1" dirty="0">
                <a:latin typeface="+mn-lt"/>
              </a:rPr>
              <a:t>k</a:t>
            </a:r>
            <a:r>
              <a:rPr lang="en-US" sz="1800" dirty="0">
                <a:latin typeface="+mn-lt"/>
              </a:rPr>
              <a:t> and </a:t>
            </a:r>
            <a:r>
              <a:rPr lang="en-US" sz="1800" b="1" dirty="0">
                <a:latin typeface="+mn-lt"/>
              </a:rPr>
              <a:t>k+1</a:t>
            </a:r>
            <a:r>
              <a:rPr lang="en-US" sz="1800" dirty="0">
                <a:latin typeface="+mn-lt"/>
              </a:rPr>
              <a:t> are concatenated, </a:t>
            </a:r>
            <a:r>
              <a:rPr lang="en-US" sz="1800" dirty="0">
                <a:solidFill>
                  <a:srgbClr val="FF0000"/>
                </a:solidFill>
                <a:latin typeface="+mn-lt"/>
              </a:rPr>
              <a:t>channel k is the high-order channel</a:t>
            </a:r>
            <a:r>
              <a:rPr lang="en-US" sz="1800" dirty="0">
                <a:latin typeface="+mn-lt"/>
              </a:rPr>
              <a:t>, whereas</a:t>
            </a:r>
          </a:p>
          <a:p>
            <a:pPr>
              <a:tabLst>
                <a:tab pos="228600" algn="l"/>
              </a:tabLst>
              <a:defRPr/>
            </a:pPr>
            <a:r>
              <a:rPr lang="en-US" sz="1800" dirty="0">
                <a:latin typeface="+mn-lt"/>
              </a:rPr>
              <a:t>	channel </a:t>
            </a:r>
            <a:r>
              <a:rPr lang="en-US" sz="1800" dirty="0">
                <a:solidFill>
                  <a:srgbClr val="FF0000"/>
                </a:solidFill>
                <a:latin typeface="+mn-lt"/>
              </a:rPr>
              <a:t>k+1 is the lower channel</a:t>
            </a:r>
            <a:r>
              <a:rPr lang="en-US" sz="1800" dirty="0">
                <a:latin typeface="+mn-lt"/>
              </a:rPr>
              <a:t>. (k is </a:t>
            </a:r>
            <a:r>
              <a:rPr lang="en-US" sz="1800" dirty="0">
                <a:solidFill>
                  <a:srgbClr val="FF0000"/>
                </a:solidFill>
                <a:latin typeface="+mn-lt"/>
              </a:rPr>
              <a:t>even</a:t>
            </a:r>
            <a:r>
              <a:rPr lang="en-US" sz="1800" dirty="0">
                <a:latin typeface="+mn-lt"/>
              </a:rPr>
              <a:t> number). A 16-bit channel outputs from the</a:t>
            </a:r>
          </a:p>
          <a:p>
            <a:pPr>
              <a:tabLst>
                <a:tab pos="228600" algn="l"/>
              </a:tabLst>
              <a:defRPr/>
            </a:pPr>
            <a:r>
              <a:rPr lang="en-US" sz="1800" dirty="0">
                <a:latin typeface="+mn-lt"/>
              </a:rPr>
              <a:t>	lower-order channel pin and is also enabled by the lower-order channel.</a:t>
            </a:r>
          </a:p>
          <a:p>
            <a:pPr>
              <a:buFont typeface="Wingdings" pitchFamily="2" charset="2"/>
              <a:buChar char="§"/>
              <a:tabLst>
                <a:tab pos="228600" algn="l"/>
              </a:tabLst>
              <a:defRPr/>
            </a:pPr>
            <a:r>
              <a:rPr lang="en-US" sz="1800" dirty="0">
                <a:latin typeface="+mn-lt"/>
              </a:rPr>
              <a:t>	</a:t>
            </a:r>
            <a:r>
              <a:rPr lang="en-US" sz="1800" dirty="0">
                <a:solidFill>
                  <a:srgbClr val="0070C0"/>
                </a:solidFill>
                <a:latin typeface="+mn-lt"/>
              </a:rPr>
              <a:t>Both left-aligned and center-aligned mode apply to the 16-bit mode.</a:t>
            </a:r>
          </a:p>
        </p:txBody>
      </p:sp>
      <p:graphicFrame>
        <p:nvGraphicFramePr>
          <p:cNvPr id="40962" name="Object 5"/>
          <p:cNvGraphicFramePr>
            <a:graphicFrameLocks noChangeAspect="1"/>
          </p:cNvGraphicFramePr>
          <p:nvPr>
            <p:extLst>
              <p:ext uri="{D42A27DB-BD31-4B8C-83A1-F6EECF244321}">
                <p14:modId xmlns:p14="http://schemas.microsoft.com/office/powerpoint/2010/main" val="1908257459"/>
              </p:ext>
            </p:extLst>
          </p:nvPr>
        </p:nvGraphicFramePr>
        <p:xfrm>
          <a:off x="1601784" y="2710544"/>
          <a:ext cx="6119816" cy="3638321"/>
        </p:xfrm>
        <a:graphic>
          <a:graphicData uri="http://schemas.openxmlformats.org/presentationml/2006/ole">
            <mc:AlternateContent xmlns:mc="http://schemas.openxmlformats.org/markup-compatibility/2006">
              <mc:Choice xmlns:v="urn:schemas-microsoft-com:vml" Requires="v">
                <p:oleObj spid="_x0000_s41041" name="Visio" r:id="rId4" imgW="5024968" imgH="2923574" progId="Visio.Drawing.11">
                  <p:embed/>
                </p:oleObj>
              </mc:Choice>
              <mc:Fallback>
                <p:oleObj name="Visio" r:id="rId4" imgW="5024968" imgH="2923574"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784" y="2710544"/>
                        <a:ext cx="6119816" cy="3638321"/>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4"/>
          <p:cNvGraphicFramePr>
            <a:graphicFrameLocks noChangeAspect="1"/>
          </p:cNvGraphicFramePr>
          <p:nvPr>
            <p:extLst>
              <p:ext uri="{D42A27DB-BD31-4B8C-83A1-F6EECF244321}">
                <p14:modId xmlns:p14="http://schemas.microsoft.com/office/powerpoint/2010/main" val="644660234"/>
              </p:ext>
            </p:extLst>
          </p:nvPr>
        </p:nvGraphicFramePr>
        <p:xfrm>
          <a:off x="1814286" y="325558"/>
          <a:ext cx="5451702" cy="6000630"/>
        </p:xfrm>
        <a:graphic>
          <a:graphicData uri="http://schemas.openxmlformats.org/presentationml/2006/ole">
            <mc:AlternateContent xmlns:mc="http://schemas.openxmlformats.org/markup-compatibility/2006">
              <mc:Choice xmlns:v="urn:schemas-microsoft-com:vml" Requires="v">
                <p:oleObj spid="_x0000_s42063" name="Visio" r:id="rId4" imgW="4476134" imgH="4809475" progId="Visio.Drawing.11">
                  <p:embed/>
                </p:oleObj>
              </mc:Choice>
              <mc:Fallback>
                <p:oleObj name="Visio" r:id="rId4" imgW="4476134" imgH="480947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286" y="325558"/>
                        <a:ext cx="5451702" cy="6000630"/>
                      </a:xfrm>
                      <a:prstGeom prst="rect">
                        <a:avLst/>
                      </a:prstGeom>
                      <a:noFill/>
                      <a:ln>
                        <a:noFill/>
                      </a:ln>
                      <a:effectLst/>
                    </p:spPr>
                  </p:pic>
                </p:oleObj>
              </mc:Fallback>
            </mc:AlternateContent>
          </a:graphicData>
        </a:graphic>
      </p:graphicFrame>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49288" y="661988"/>
            <a:ext cx="783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p>
        </p:txBody>
      </p:sp>
      <p:sp>
        <p:nvSpPr>
          <p:cNvPr id="53251" name="Text Box 3"/>
          <p:cNvSpPr txBox="1">
            <a:spLocks noChangeArrowheads="1"/>
          </p:cNvSpPr>
          <p:nvPr/>
        </p:nvSpPr>
        <p:spPr bwMode="auto">
          <a:xfrm>
            <a:off x="630238" y="875845"/>
            <a:ext cx="7778750" cy="5478423"/>
          </a:xfrm>
          <a:prstGeom prst="rect">
            <a:avLst/>
          </a:prstGeom>
          <a:noFill/>
          <a:ln w="12700">
            <a:noFill/>
            <a:miter lim="800000"/>
            <a:headEnd type="none" w="sm" len="sm"/>
            <a:tailEnd type="none" w="sm" len="sm"/>
          </a:ln>
        </p:spPr>
        <p:txBody>
          <a:bodyPr>
            <a:spAutoFit/>
          </a:bodyPr>
          <a:lstStyle/>
          <a:p>
            <a:pPr>
              <a:spcBef>
                <a:spcPct val="50000"/>
              </a:spcBef>
              <a:tabLst>
                <a:tab pos="233363" algn="l"/>
              </a:tabLst>
              <a:defRPr/>
            </a:pPr>
            <a:r>
              <a:rPr lang="en-US" sz="2400" b="1" dirty="0">
                <a:latin typeface="+mn-lt"/>
              </a:rPr>
              <a:t>Timer Counter Register (TCNT)</a:t>
            </a:r>
            <a:endParaRPr lang="en-US" sz="2400" dirty="0">
              <a:latin typeface="+mn-lt"/>
            </a:endParaRPr>
          </a:p>
          <a:p>
            <a:pPr>
              <a:spcBef>
                <a:spcPct val="50000"/>
              </a:spcBef>
              <a:buFont typeface="Wingdings" pitchFamily="2" charset="2"/>
              <a:buChar char="§"/>
              <a:tabLst>
                <a:tab pos="233363" algn="l"/>
              </a:tabLst>
              <a:defRPr/>
            </a:pPr>
            <a:r>
              <a:rPr lang="en-US" sz="2000" dirty="0">
                <a:latin typeface="+mn-lt"/>
              </a:rPr>
              <a:t>	Required for input capture and output compare functions.</a:t>
            </a:r>
          </a:p>
          <a:p>
            <a:pPr>
              <a:spcBef>
                <a:spcPct val="50000"/>
              </a:spcBef>
              <a:buFont typeface="Wingdings" pitchFamily="2" charset="2"/>
              <a:buChar char="§"/>
              <a:tabLst>
                <a:tab pos="233363" algn="l"/>
              </a:tabLst>
              <a:defRPr/>
            </a:pPr>
            <a:r>
              <a:rPr lang="en-US" sz="2000" dirty="0">
                <a:latin typeface="+mn-lt"/>
              </a:rPr>
              <a:t>	Must be accessed in one 16-bit operation in order to obtain the correct value.</a:t>
            </a:r>
          </a:p>
          <a:p>
            <a:pPr>
              <a:spcBef>
                <a:spcPct val="50000"/>
              </a:spcBef>
              <a:buFont typeface="Wingdings" pitchFamily="2" charset="2"/>
              <a:buChar char="§"/>
              <a:tabLst>
                <a:tab pos="233363" algn="l"/>
              </a:tabLst>
              <a:defRPr/>
            </a:pPr>
            <a:r>
              <a:rPr lang="en-US" sz="2000" dirty="0">
                <a:latin typeface="+mn-lt"/>
              </a:rPr>
              <a:t>	Three other registers are related to the operation of the TCNT: </a:t>
            </a:r>
            <a:r>
              <a:rPr lang="en-US" sz="2000" dirty="0">
                <a:solidFill>
                  <a:srgbClr val="0070C0"/>
                </a:solidFill>
                <a:latin typeface="+mn-lt"/>
              </a:rPr>
              <a:t>TSCR1, TSCR2, TFLG2.</a:t>
            </a:r>
          </a:p>
          <a:p>
            <a:pPr>
              <a:spcBef>
                <a:spcPct val="50000"/>
              </a:spcBef>
              <a:tabLst>
                <a:tab pos="233363" algn="l"/>
              </a:tabLst>
              <a:defRPr/>
            </a:pPr>
            <a:endParaRPr lang="en-US" sz="2000" b="1" dirty="0">
              <a:latin typeface="+mn-lt"/>
            </a:endParaRPr>
          </a:p>
          <a:p>
            <a:pPr>
              <a:spcBef>
                <a:spcPct val="50000"/>
              </a:spcBef>
              <a:tabLst>
                <a:tab pos="233363" algn="l"/>
              </a:tabLst>
              <a:defRPr/>
            </a:pPr>
            <a:r>
              <a:rPr lang="en-US" sz="2400" b="1" dirty="0">
                <a:latin typeface="+mn-lt"/>
              </a:rPr>
              <a:t>Timer System Control Register 1 (TSCR1)</a:t>
            </a:r>
            <a:endParaRPr lang="en-US" sz="2400" dirty="0">
              <a:latin typeface="+mn-lt"/>
            </a:endParaRPr>
          </a:p>
          <a:p>
            <a:pPr>
              <a:spcBef>
                <a:spcPct val="50000"/>
              </a:spcBef>
              <a:buFont typeface="Wingdings" pitchFamily="2" charset="2"/>
              <a:buChar char="§"/>
              <a:tabLst>
                <a:tab pos="233363" algn="l"/>
              </a:tabLst>
              <a:defRPr/>
            </a:pPr>
            <a:r>
              <a:rPr lang="en-US" sz="2000" dirty="0">
                <a:latin typeface="+mn-lt"/>
              </a:rPr>
              <a:t>	The contents of TSCR1 are shown in Figure 8.2.</a:t>
            </a:r>
          </a:p>
          <a:p>
            <a:pPr>
              <a:spcBef>
                <a:spcPct val="50000"/>
              </a:spcBef>
              <a:buFont typeface="Wingdings" pitchFamily="2" charset="2"/>
              <a:buChar char="§"/>
              <a:tabLst>
                <a:tab pos="233363" algn="l"/>
              </a:tabLst>
              <a:defRPr/>
            </a:pPr>
            <a:r>
              <a:rPr lang="en-US" sz="2000" dirty="0">
                <a:latin typeface="+mn-lt"/>
              </a:rPr>
              <a:t>	Setting and clearing </a:t>
            </a:r>
            <a:r>
              <a:rPr lang="en-US" sz="2000" b="1" dirty="0">
                <a:solidFill>
                  <a:srgbClr val="FF0000"/>
                </a:solidFill>
                <a:latin typeface="+mn-lt"/>
              </a:rPr>
              <a:t>the bit 7</a:t>
            </a:r>
            <a:r>
              <a:rPr lang="en-US" sz="2000" dirty="0">
                <a:latin typeface="+mn-lt"/>
              </a:rPr>
              <a:t> of TSCR1 will </a:t>
            </a:r>
            <a:r>
              <a:rPr lang="en-US" sz="2000" dirty="0">
                <a:solidFill>
                  <a:srgbClr val="FF0000"/>
                </a:solidFill>
                <a:latin typeface="+mn-lt"/>
              </a:rPr>
              <a:t>start and stop the counting </a:t>
            </a:r>
            <a:r>
              <a:rPr lang="en-US" sz="2000" dirty="0">
                <a:latin typeface="+mn-lt"/>
              </a:rPr>
              <a:t>of the TCNT.</a:t>
            </a:r>
          </a:p>
          <a:p>
            <a:pPr>
              <a:spcBef>
                <a:spcPct val="50000"/>
              </a:spcBef>
              <a:buFont typeface="Wingdings" pitchFamily="2" charset="2"/>
              <a:buChar char="§"/>
              <a:tabLst>
                <a:tab pos="233363" algn="l"/>
              </a:tabLst>
              <a:defRPr/>
            </a:pPr>
            <a:r>
              <a:rPr lang="en-US" sz="2000" dirty="0">
                <a:latin typeface="+mn-lt"/>
              </a:rPr>
              <a:t>	</a:t>
            </a:r>
            <a:r>
              <a:rPr lang="en-US" sz="2000" dirty="0">
                <a:solidFill>
                  <a:srgbClr val="0070C0"/>
                </a:solidFill>
                <a:latin typeface="+mn-lt"/>
              </a:rPr>
              <a:t>Setting the bit 4 will enable fast timer flag clear function. If this bit is clear, then the </a:t>
            </a:r>
            <a:r>
              <a:rPr lang="en-US" sz="2000" dirty="0" smtClean="0">
                <a:solidFill>
                  <a:srgbClr val="0070C0"/>
                </a:solidFill>
                <a:latin typeface="+mn-lt"/>
              </a:rPr>
              <a:t>user must </a:t>
            </a:r>
            <a:r>
              <a:rPr lang="en-US" sz="2000" dirty="0">
                <a:solidFill>
                  <a:srgbClr val="0070C0"/>
                </a:solidFill>
                <a:latin typeface="+mn-lt"/>
              </a:rPr>
              <a:t>write a one to a timer flag in order to clear it.</a:t>
            </a:r>
          </a:p>
        </p:txBody>
      </p:sp>
      <p:sp>
        <p:nvSpPr>
          <p:cNvPr id="5" name="TextBox 4"/>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551548" y="635002"/>
            <a:ext cx="8175123" cy="2031325"/>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Example </a:t>
            </a:r>
            <a:r>
              <a:rPr lang="en-US" sz="1800" b="1" dirty="0" smtClean="0">
                <a:latin typeface="+mn-lt"/>
              </a:rPr>
              <a:t>15: </a:t>
            </a:r>
            <a:r>
              <a:rPr lang="en-US" sz="1800" dirty="0">
                <a:latin typeface="+mn-lt"/>
              </a:rPr>
              <a:t>Write an instruction sequence to generate a 100KHz waveform with 50%</a:t>
            </a:r>
          </a:p>
          <a:p>
            <a:pPr>
              <a:tabLst>
                <a:tab pos="228600" algn="l"/>
              </a:tabLst>
              <a:defRPr/>
            </a:pPr>
            <a:r>
              <a:rPr lang="en-US" sz="1800" dirty="0">
                <a:latin typeface="+mn-lt"/>
              </a:rPr>
              <a:t>duty cycle from the PWM0 pin (PP0). Assume that the E clock frequency is 24 </a:t>
            </a:r>
            <a:r>
              <a:rPr lang="en-US" sz="1800" dirty="0" err="1">
                <a:latin typeface="+mn-lt"/>
              </a:rPr>
              <a:t>MHz.</a:t>
            </a:r>
            <a:endParaRPr lang="en-US" sz="1800" dirty="0">
              <a:latin typeface="+mn-lt"/>
            </a:endParaRPr>
          </a:p>
          <a:p>
            <a:pPr>
              <a:tabLst>
                <a:tab pos="228600" algn="l"/>
              </a:tabLst>
              <a:defRPr/>
            </a:pPr>
            <a:r>
              <a:rPr lang="en-US" sz="1800" b="1" dirty="0">
                <a:latin typeface="+mn-lt"/>
              </a:rPr>
              <a:t>Solution:</a:t>
            </a:r>
            <a:r>
              <a:rPr lang="en-US" sz="1800" dirty="0">
                <a:latin typeface="+mn-lt"/>
              </a:rPr>
              <a:t> Use the following setting:</a:t>
            </a:r>
          </a:p>
          <a:p>
            <a:pPr>
              <a:buFont typeface="Wingdings" pitchFamily="2" charset="2"/>
              <a:buChar char="§"/>
              <a:tabLst>
                <a:tab pos="228600" algn="l"/>
              </a:tabLst>
              <a:defRPr/>
            </a:pPr>
            <a:r>
              <a:rPr lang="en-US" sz="1800" dirty="0">
                <a:latin typeface="+mn-lt"/>
              </a:rPr>
              <a:t>	select clock A as the clock source to PWM0 and set its </a:t>
            </a:r>
            <a:r>
              <a:rPr lang="en-US" sz="1800" dirty="0" err="1">
                <a:latin typeface="+mn-lt"/>
              </a:rPr>
              <a:t>prescaler</a:t>
            </a:r>
            <a:r>
              <a:rPr lang="en-US" sz="1800" dirty="0">
                <a:latin typeface="+mn-lt"/>
              </a:rPr>
              <a:t> to 2.</a:t>
            </a:r>
          </a:p>
          <a:p>
            <a:pPr>
              <a:buFont typeface="Wingdings" pitchFamily="2" charset="2"/>
              <a:buChar char="§"/>
              <a:tabLst>
                <a:tab pos="228600" algn="l"/>
              </a:tabLst>
              <a:defRPr/>
            </a:pPr>
            <a:r>
              <a:rPr lang="en-US" sz="1800" dirty="0">
                <a:latin typeface="+mn-lt"/>
              </a:rPr>
              <a:t>	select left-aligned mode</a:t>
            </a:r>
          </a:p>
          <a:p>
            <a:pPr>
              <a:buFont typeface="Wingdings" pitchFamily="2" charset="2"/>
              <a:buChar char="§"/>
              <a:tabLst>
                <a:tab pos="228600" algn="l"/>
              </a:tabLst>
              <a:defRPr/>
            </a:pPr>
            <a:r>
              <a:rPr lang="en-US" sz="1800" dirty="0">
                <a:latin typeface="+mn-lt"/>
              </a:rPr>
              <a:t>	load the value </a:t>
            </a:r>
            <a:r>
              <a:rPr lang="en-US" sz="1800" b="1" dirty="0">
                <a:solidFill>
                  <a:srgbClr val="0070C0"/>
                </a:solidFill>
                <a:latin typeface="+mn-lt"/>
              </a:rPr>
              <a:t>120</a:t>
            </a:r>
            <a:r>
              <a:rPr lang="en-US" sz="1800" dirty="0">
                <a:latin typeface="+mn-lt"/>
              </a:rPr>
              <a:t> into the </a:t>
            </a:r>
            <a:r>
              <a:rPr lang="en-US" sz="1800" dirty="0">
                <a:solidFill>
                  <a:srgbClr val="0070C0"/>
                </a:solidFill>
                <a:latin typeface="+mn-lt"/>
              </a:rPr>
              <a:t>PWMPER0</a:t>
            </a:r>
            <a:r>
              <a:rPr lang="en-US" sz="1800" dirty="0">
                <a:latin typeface="+mn-lt"/>
              </a:rPr>
              <a:t> register </a:t>
            </a:r>
            <a:r>
              <a:rPr lang="en-US" sz="1800" b="1" dirty="0">
                <a:solidFill>
                  <a:srgbClr val="0070C0"/>
                </a:solidFill>
                <a:latin typeface="+mn-lt"/>
              </a:rPr>
              <a:t>(= 24000000 </a:t>
            </a:r>
            <a:r>
              <a:rPr lang="en-US" sz="1800" b="1" dirty="0">
                <a:solidFill>
                  <a:srgbClr val="0070C0"/>
                </a:solidFill>
                <a:latin typeface="+mn-lt"/>
                <a:sym typeface="Symbol" pitchFamily="18" charset="2"/>
              </a:rPr>
              <a:t>100000 2)</a:t>
            </a:r>
          </a:p>
          <a:p>
            <a:pPr>
              <a:buFont typeface="Wingdings" pitchFamily="2" charset="2"/>
              <a:buChar char="§"/>
              <a:tabLst>
                <a:tab pos="228600" algn="l"/>
              </a:tabLst>
              <a:defRPr/>
            </a:pPr>
            <a:r>
              <a:rPr lang="en-US" sz="1800" dirty="0">
                <a:latin typeface="+mn-lt"/>
                <a:sym typeface="Symbol" pitchFamily="18" charset="2"/>
              </a:rPr>
              <a:t>	load the value </a:t>
            </a:r>
            <a:r>
              <a:rPr lang="en-US" sz="1800" b="1" dirty="0">
                <a:solidFill>
                  <a:srgbClr val="0070C0"/>
                </a:solidFill>
                <a:latin typeface="+mn-lt"/>
                <a:sym typeface="Symbol" pitchFamily="18" charset="2"/>
              </a:rPr>
              <a:t>60</a:t>
            </a:r>
            <a:r>
              <a:rPr lang="en-US" sz="1800" dirty="0">
                <a:solidFill>
                  <a:srgbClr val="0070C0"/>
                </a:solidFill>
                <a:latin typeface="+mn-lt"/>
                <a:sym typeface="Symbol" pitchFamily="18" charset="2"/>
              </a:rPr>
              <a:t> </a:t>
            </a:r>
            <a:r>
              <a:rPr lang="en-US" sz="1800" dirty="0">
                <a:latin typeface="+mn-lt"/>
                <a:sym typeface="Symbol" pitchFamily="18" charset="2"/>
              </a:rPr>
              <a:t>into the </a:t>
            </a:r>
            <a:r>
              <a:rPr lang="en-US" sz="1800" dirty="0">
                <a:solidFill>
                  <a:srgbClr val="0070C0"/>
                </a:solidFill>
                <a:latin typeface="+mn-lt"/>
                <a:sym typeface="Symbol" pitchFamily="18" charset="2"/>
              </a:rPr>
              <a:t>PWMDTY0</a:t>
            </a:r>
            <a:r>
              <a:rPr lang="en-US" sz="1800" dirty="0">
                <a:latin typeface="+mn-lt"/>
                <a:sym typeface="Symbol" pitchFamily="18" charset="2"/>
              </a:rPr>
              <a:t> register </a:t>
            </a:r>
            <a:r>
              <a:rPr lang="en-US" sz="1800" b="1" dirty="0">
                <a:solidFill>
                  <a:srgbClr val="0070C0"/>
                </a:solidFill>
                <a:latin typeface="+mn-lt"/>
                <a:sym typeface="Symbol" pitchFamily="18" charset="2"/>
              </a:rPr>
              <a:t>(= 120  50%)</a:t>
            </a:r>
          </a:p>
        </p:txBody>
      </p:sp>
      <p:sp>
        <p:nvSpPr>
          <p:cNvPr id="111619" name="Text Box 5"/>
          <p:cNvSpPr txBox="1">
            <a:spLocks noChangeArrowheads="1"/>
          </p:cNvSpPr>
          <p:nvPr/>
        </p:nvSpPr>
        <p:spPr bwMode="auto">
          <a:xfrm>
            <a:off x="795338" y="2584450"/>
            <a:ext cx="7726362" cy="2781300"/>
          </a:xfrm>
          <a:prstGeom prst="rect">
            <a:avLst/>
          </a:prstGeom>
          <a:noFill/>
          <a:ln w="12700">
            <a:noFill/>
            <a:miter lim="800000"/>
            <a:headEnd type="none" w="sm" len="sm"/>
            <a:tailEnd type="none" w="sm" len="sm"/>
          </a:ln>
        </p:spPr>
        <p:txBody>
          <a:bodyPr wrap="none">
            <a:spAutoFit/>
          </a:bodyPr>
          <a:lstStyle/>
          <a:p>
            <a:pPr>
              <a:tabLst>
                <a:tab pos="685800" algn="l"/>
                <a:tab pos="1490663" algn="l"/>
                <a:tab pos="3200400" algn="l"/>
              </a:tabLst>
              <a:defRPr/>
            </a:pPr>
            <a:r>
              <a:rPr lang="en-US" dirty="0">
                <a:latin typeface="+mj-lt"/>
              </a:rPr>
              <a:t>#include “c:\miniide\hcs12.inc”</a:t>
            </a:r>
          </a:p>
          <a:p>
            <a:pPr>
              <a:tabLst>
                <a:tab pos="685800" algn="l"/>
                <a:tab pos="1490663" algn="l"/>
                <a:tab pos="3200400" algn="l"/>
              </a:tabLst>
              <a:defRPr/>
            </a:pPr>
            <a:r>
              <a:rPr lang="en-US" dirty="0">
                <a:latin typeface="+mj-lt"/>
              </a:rPr>
              <a:t>	…</a:t>
            </a:r>
          </a:p>
          <a:p>
            <a:pPr>
              <a:tabLst>
                <a:tab pos="685800" algn="l"/>
                <a:tab pos="1490663" algn="l"/>
                <a:tab pos="3200400" algn="l"/>
              </a:tabLst>
              <a:defRPr/>
            </a:pPr>
            <a:r>
              <a:rPr lang="en-US" dirty="0">
                <a:latin typeface="+mj-lt"/>
              </a:rPr>
              <a:t>	</a:t>
            </a:r>
            <a:r>
              <a:rPr lang="en-US" dirty="0" err="1">
                <a:latin typeface="+mj-lt"/>
              </a:rPr>
              <a:t>movb</a:t>
            </a:r>
            <a:r>
              <a:rPr lang="en-US" dirty="0">
                <a:latin typeface="+mj-lt"/>
              </a:rPr>
              <a:t>	#0,PWMCLK	; select clock A as the clock source for PWM0</a:t>
            </a:r>
          </a:p>
          <a:p>
            <a:pPr>
              <a:tabLst>
                <a:tab pos="685800" algn="l"/>
                <a:tab pos="1490663" algn="l"/>
                <a:tab pos="3200400" algn="l"/>
              </a:tabLst>
              <a:defRPr/>
            </a:pPr>
            <a:r>
              <a:rPr lang="en-US" dirty="0">
                <a:latin typeface="+mj-lt"/>
              </a:rPr>
              <a:t>	</a:t>
            </a:r>
            <a:r>
              <a:rPr lang="en-US" dirty="0" err="1">
                <a:latin typeface="+mj-lt"/>
              </a:rPr>
              <a:t>movb</a:t>
            </a:r>
            <a:r>
              <a:rPr lang="en-US" dirty="0">
                <a:latin typeface="+mj-lt"/>
              </a:rPr>
              <a:t>	#1,PWMPRCLK	; set clock A </a:t>
            </a:r>
            <a:r>
              <a:rPr lang="en-US" dirty="0" err="1">
                <a:latin typeface="+mj-lt"/>
              </a:rPr>
              <a:t>prescaler</a:t>
            </a:r>
            <a:r>
              <a:rPr lang="en-US" dirty="0">
                <a:latin typeface="+mj-lt"/>
              </a:rPr>
              <a:t> to 2</a:t>
            </a:r>
          </a:p>
          <a:p>
            <a:pPr>
              <a:tabLst>
                <a:tab pos="685800" algn="l"/>
                <a:tab pos="1490663" algn="l"/>
                <a:tab pos="3200400" algn="l"/>
              </a:tabLst>
              <a:defRPr/>
            </a:pPr>
            <a:r>
              <a:rPr lang="en-US" dirty="0">
                <a:latin typeface="+mj-lt"/>
              </a:rPr>
              <a:t>	</a:t>
            </a:r>
            <a:r>
              <a:rPr lang="en-US" dirty="0" err="1">
                <a:latin typeface="+mj-lt"/>
              </a:rPr>
              <a:t>movb</a:t>
            </a:r>
            <a:r>
              <a:rPr lang="en-US" dirty="0">
                <a:latin typeface="+mj-lt"/>
              </a:rPr>
              <a:t>	#1,PWMPOL	; channel 0 output high at the start of the period</a:t>
            </a:r>
          </a:p>
          <a:p>
            <a:pPr>
              <a:tabLst>
                <a:tab pos="685800" algn="l"/>
                <a:tab pos="1490663" algn="l"/>
                <a:tab pos="3200400" algn="l"/>
              </a:tabLst>
              <a:defRPr/>
            </a:pPr>
            <a:r>
              <a:rPr lang="en-US" dirty="0">
                <a:latin typeface="+mj-lt"/>
              </a:rPr>
              <a:t>	</a:t>
            </a:r>
            <a:r>
              <a:rPr lang="en-US" dirty="0" err="1">
                <a:latin typeface="+mj-lt"/>
              </a:rPr>
              <a:t>movb</a:t>
            </a:r>
            <a:r>
              <a:rPr lang="en-US" dirty="0">
                <a:latin typeface="+mj-lt"/>
              </a:rPr>
              <a:t>	#0,PWMCAE	; select left-aligned mode</a:t>
            </a:r>
          </a:p>
          <a:p>
            <a:pPr>
              <a:tabLst>
                <a:tab pos="685800" algn="l"/>
                <a:tab pos="1490663" algn="l"/>
                <a:tab pos="3200400" algn="l"/>
              </a:tabLst>
              <a:defRPr/>
            </a:pPr>
            <a:r>
              <a:rPr lang="en-US" dirty="0">
                <a:latin typeface="+mj-lt"/>
              </a:rPr>
              <a:t>	</a:t>
            </a:r>
            <a:r>
              <a:rPr lang="en-US" dirty="0" err="1">
                <a:latin typeface="+mj-lt"/>
              </a:rPr>
              <a:t>movb</a:t>
            </a:r>
            <a:r>
              <a:rPr lang="en-US" dirty="0">
                <a:latin typeface="+mj-lt"/>
              </a:rPr>
              <a:t>	#$0C,PWMCTL	; 8-bit mode, stop PWM in wait and freeze mode</a:t>
            </a:r>
          </a:p>
          <a:p>
            <a:pPr>
              <a:tabLst>
                <a:tab pos="685800" algn="l"/>
                <a:tab pos="1490663" algn="l"/>
                <a:tab pos="3200400" algn="l"/>
              </a:tabLst>
              <a:defRPr/>
            </a:pPr>
            <a:r>
              <a:rPr lang="en-US" dirty="0">
                <a:latin typeface="+mj-lt"/>
              </a:rPr>
              <a:t>	</a:t>
            </a:r>
            <a:r>
              <a:rPr lang="en-US" dirty="0" err="1">
                <a:latin typeface="+mj-lt"/>
              </a:rPr>
              <a:t>movb</a:t>
            </a:r>
            <a:r>
              <a:rPr lang="en-US" dirty="0">
                <a:latin typeface="+mj-lt"/>
              </a:rPr>
              <a:t>	#120,PWMPER0	; set period value</a:t>
            </a:r>
          </a:p>
          <a:p>
            <a:pPr>
              <a:tabLst>
                <a:tab pos="685800" algn="l"/>
                <a:tab pos="1490663" algn="l"/>
                <a:tab pos="3200400" algn="l"/>
              </a:tabLst>
              <a:defRPr/>
            </a:pPr>
            <a:r>
              <a:rPr lang="en-US" dirty="0">
                <a:latin typeface="+mj-lt"/>
              </a:rPr>
              <a:t>	</a:t>
            </a:r>
            <a:r>
              <a:rPr lang="en-US" dirty="0" err="1">
                <a:solidFill>
                  <a:srgbClr val="0070C0"/>
                </a:solidFill>
                <a:latin typeface="+mj-lt"/>
              </a:rPr>
              <a:t>movb</a:t>
            </a:r>
            <a:r>
              <a:rPr lang="en-US" dirty="0">
                <a:solidFill>
                  <a:srgbClr val="0070C0"/>
                </a:solidFill>
                <a:latin typeface="+mj-lt"/>
              </a:rPr>
              <a:t>	#60,PWMDTY0	; set duty value</a:t>
            </a:r>
          </a:p>
          <a:p>
            <a:pPr>
              <a:tabLst>
                <a:tab pos="685800" algn="l"/>
                <a:tab pos="1490663" algn="l"/>
                <a:tab pos="3200400" algn="l"/>
              </a:tabLst>
              <a:defRPr/>
            </a:pPr>
            <a:r>
              <a:rPr lang="en-US" dirty="0">
                <a:latin typeface="+mj-lt"/>
              </a:rPr>
              <a:t>	</a:t>
            </a:r>
            <a:r>
              <a:rPr lang="en-US" dirty="0" err="1">
                <a:latin typeface="+mj-lt"/>
              </a:rPr>
              <a:t>movb</a:t>
            </a:r>
            <a:r>
              <a:rPr lang="en-US" dirty="0">
                <a:latin typeface="+mj-lt"/>
              </a:rPr>
              <a:t>	#0,PWMCNT0	; reset the PWM0 counter</a:t>
            </a:r>
          </a:p>
          <a:p>
            <a:pPr>
              <a:tabLst>
                <a:tab pos="685800" algn="l"/>
                <a:tab pos="1490663" algn="l"/>
                <a:tab pos="3200400" algn="l"/>
              </a:tabLst>
              <a:defRPr/>
            </a:pPr>
            <a:r>
              <a:rPr lang="en-US" dirty="0">
                <a:latin typeface="+mj-lt"/>
              </a:rPr>
              <a:t>	</a:t>
            </a:r>
            <a:r>
              <a:rPr lang="en-US" dirty="0" err="1">
                <a:latin typeface="+mj-lt"/>
              </a:rPr>
              <a:t>bset</a:t>
            </a:r>
            <a:r>
              <a:rPr lang="en-US" dirty="0">
                <a:latin typeface="+mj-lt"/>
              </a:rPr>
              <a:t>	PWMEN,PWME0	; enable PWM channel 0</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4"/>
          <p:cNvSpPr txBox="1">
            <a:spLocks noChangeArrowheads="1"/>
          </p:cNvSpPr>
          <p:nvPr/>
        </p:nvSpPr>
        <p:spPr bwMode="auto">
          <a:xfrm>
            <a:off x="573092" y="639083"/>
            <a:ext cx="8410764" cy="2031325"/>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Example </a:t>
            </a:r>
            <a:r>
              <a:rPr lang="en-US" sz="1800" b="1" dirty="0" smtClean="0">
                <a:latin typeface="+mn-lt"/>
              </a:rPr>
              <a:t>16:</a:t>
            </a:r>
            <a:r>
              <a:rPr lang="en-US" sz="1800" dirty="0" smtClean="0">
                <a:latin typeface="+mn-lt"/>
              </a:rPr>
              <a:t> </a:t>
            </a:r>
            <a:r>
              <a:rPr lang="en-US" sz="1800" dirty="0">
                <a:latin typeface="+mn-lt"/>
              </a:rPr>
              <a:t>Write an instruction sequence to generate a square wave with 20 ms period</a:t>
            </a:r>
          </a:p>
          <a:p>
            <a:pPr>
              <a:tabLst>
                <a:tab pos="228600" algn="l"/>
              </a:tabLst>
              <a:defRPr/>
            </a:pPr>
            <a:r>
              <a:rPr lang="en-US" sz="1800" dirty="0">
                <a:latin typeface="+mn-lt"/>
              </a:rPr>
              <a:t>and 60% duty cycle from PWM0 and use center-aligned mode.</a:t>
            </a:r>
          </a:p>
          <a:p>
            <a:pPr>
              <a:tabLst>
                <a:tab pos="228600" algn="l"/>
              </a:tabLst>
              <a:defRPr/>
            </a:pPr>
            <a:r>
              <a:rPr lang="en-US" sz="1800" b="1" dirty="0">
                <a:latin typeface="+mn-lt"/>
              </a:rPr>
              <a:t>Solution: </a:t>
            </a:r>
          </a:p>
          <a:p>
            <a:pPr>
              <a:buFont typeface="Wingdings" pitchFamily="2" charset="2"/>
              <a:buChar char="§"/>
              <a:tabLst>
                <a:tab pos="228600" algn="l"/>
              </a:tabLst>
              <a:defRPr/>
            </a:pPr>
            <a:r>
              <a:rPr lang="en-US" sz="1800" dirty="0">
                <a:latin typeface="+mn-lt"/>
              </a:rPr>
              <a:t>	Select clock A as the clock source and set its </a:t>
            </a:r>
            <a:r>
              <a:rPr lang="en-US" sz="1800" dirty="0" err="1">
                <a:latin typeface="+mn-lt"/>
              </a:rPr>
              <a:t>prescaler</a:t>
            </a:r>
            <a:r>
              <a:rPr lang="en-US" sz="1800" dirty="0">
                <a:latin typeface="+mn-lt"/>
              </a:rPr>
              <a:t> to 2.</a:t>
            </a:r>
          </a:p>
          <a:p>
            <a:pPr>
              <a:buFont typeface="Wingdings" pitchFamily="2" charset="2"/>
              <a:buChar char="§"/>
              <a:tabLst>
                <a:tab pos="228600" algn="l"/>
              </a:tabLst>
              <a:defRPr/>
            </a:pPr>
            <a:r>
              <a:rPr lang="en-US" sz="1800" dirty="0">
                <a:latin typeface="+mn-lt"/>
              </a:rPr>
              <a:t>	Load the value </a:t>
            </a:r>
            <a:r>
              <a:rPr lang="en-US" sz="1800" b="1" dirty="0">
                <a:solidFill>
                  <a:srgbClr val="0070C0"/>
                </a:solidFill>
                <a:latin typeface="+mn-lt"/>
              </a:rPr>
              <a:t>120</a:t>
            </a:r>
            <a:r>
              <a:rPr lang="en-US" sz="1800" dirty="0">
                <a:latin typeface="+mn-lt"/>
              </a:rPr>
              <a:t> into PWMPER0 register.</a:t>
            </a:r>
          </a:p>
          <a:p>
            <a:pPr>
              <a:tabLst>
                <a:tab pos="228600" algn="l"/>
              </a:tabLst>
              <a:defRPr/>
            </a:pPr>
            <a:r>
              <a:rPr lang="en-US" sz="1800" dirty="0">
                <a:latin typeface="+mn-lt"/>
              </a:rPr>
              <a:t>	</a:t>
            </a:r>
            <a:r>
              <a:rPr lang="en-US" sz="1800" b="1" dirty="0">
                <a:solidFill>
                  <a:srgbClr val="0070C0"/>
                </a:solidFill>
                <a:latin typeface="+mn-lt"/>
              </a:rPr>
              <a:t>PWMPER0 = (20 </a:t>
            </a:r>
            <a:r>
              <a:rPr lang="en-US" sz="1800" b="1" dirty="0">
                <a:solidFill>
                  <a:srgbClr val="0070C0"/>
                </a:solidFill>
                <a:latin typeface="+mn-lt"/>
                <a:sym typeface="Symbol" pitchFamily="18" charset="2"/>
              </a:rPr>
              <a:t></a:t>
            </a:r>
            <a:r>
              <a:rPr lang="en-US" sz="1800" b="1" dirty="0">
                <a:solidFill>
                  <a:srgbClr val="0070C0"/>
                </a:solidFill>
                <a:latin typeface="+mn-lt"/>
              </a:rPr>
              <a:t> 24,000,000 </a:t>
            </a:r>
            <a:r>
              <a:rPr lang="en-US" sz="1800" b="1" dirty="0">
                <a:solidFill>
                  <a:srgbClr val="0070C0"/>
                </a:solidFill>
                <a:latin typeface="+mn-lt"/>
                <a:sym typeface="Symbol" pitchFamily="18" charset="2"/>
              </a:rPr>
              <a:t> 1000,000)  2  2 = 120</a:t>
            </a:r>
            <a:endParaRPr lang="en-US" sz="1800" b="1" dirty="0">
              <a:solidFill>
                <a:srgbClr val="0070C0"/>
              </a:solidFill>
              <a:latin typeface="+mn-lt"/>
            </a:endParaRPr>
          </a:p>
          <a:p>
            <a:pPr>
              <a:buFont typeface="Wingdings" pitchFamily="2" charset="2"/>
              <a:buChar char="§"/>
              <a:tabLst>
                <a:tab pos="228600" algn="l"/>
              </a:tabLst>
              <a:defRPr/>
            </a:pPr>
            <a:r>
              <a:rPr lang="en-US" sz="1800" dirty="0">
                <a:latin typeface="+mn-lt"/>
              </a:rPr>
              <a:t>	</a:t>
            </a:r>
            <a:r>
              <a:rPr lang="en-US" sz="1800" b="1" dirty="0">
                <a:solidFill>
                  <a:srgbClr val="0070C0"/>
                </a:solidFill>
                <a:latin typeface="+mn-lt"/>
              </a:rPr>
              <a:t>PWMDTY0 = PWMPER0 </a:t>
            </a:r>
            <a:r>
              <a:rPr lang="en-US" sz="1800" b="1" dirty="0">
                <a:solidFill>
                  <a:srgbClr val="0070C0"/>
                </a:solidFill>
                <a:latin typeface="+mn-lt"/>
                <a:sym typeface="Symbol" pitchFamily="18" charset="2"/>
              </a:rPr>
              <a:t> 60% = 72. </a:t>
            </a:r>
          </a:p>
        </p:txBody>
      </p:sp>
      <p:sp>
        <p:nvSpPr>
          <p:cNvPr id="112643" name="Text Box 5"/>
          <p:cNvSpPr txBox="1">
            <a:spLocks noChangeArrowheads="1"/>
          </p:cNvSpPr>
          <p:nvPr/>
        </p:nvSpPr>
        <p:spPr bwMode="auto">
          <a:xfrm>
            <a:off x="795338" y="2688997"/>
            <a:ext cx="7453451" cy="2308324"/>
          </a:xfrm>
          <a:prstGeom prst="rect">
            <a:avLst/>
          </a:prstGeom>
          <a:noFill/>
          <a:ln w="12700">
            <a:noFill/>
            <a:miter lim="800000"/>
            <a:headEnd type="none" w="sm" len="sm"/>
            <a:tailEnd type="none" w="sm" len="sm"/>
          </a:ln>
        </p:spPr>
        <p:txBody>
          <a:bodyPr wrap="none">
            <a:spAutoFit/>
          </a:bodyPr>
          <a:lstStyle/>
          <a:p>
            <a:pPr>
              <a:tabLst>
                <a:tab pos="685800" algn="l"/>
                <a:tab pos="1371600" algn="l"/>
                <a:tab pos="3200400" algn="l"/>
              </a:tabLst>
              <a:defRPr/>
            </a:pPr>
            <a:r>
              <a:rPr lang="en-US" sz="1800" dirty="0">
                <a:latin typeface="+mn-lt"/>
              </a:rPr>
              <a:t>	</a:t>
            </a:r>
            <a:r>
              <a:rPr lang="en-US" sz="1800" dirty="0" err="1">
                <a:latin typeface="+mn-lt"/>
              </a:rPr>
              <a:t>movb</a:t>
            </a:r>
            <a:r>
              <a:rPr lang="en-US" sz="1800" dirty="0">
                <a:latin typeface="+mn-lt"/>
              </a:rPr>
              <a:t>	#0,PWMCLK	; select clock A as the clock source</a:t>
            </a:r>
          </a:p>
          <a:p>
            <a:pPr>
              <a:tabLst>
                <a:tab pos="685800" algn="l"/>
                <a:tab pos="1371600" algn="l"/>
                <a:tab pos="3200400" algn="l"/>
              </a:tabLst>
              <a:defRPr/>
            </a:pPr>
            <a:r>
              <a:rPr lang="en-US" sz="1800" dirty="0">
                <a:latin typeface="+mn-lt"/>
              </a:rPr>
              <a:t>	</a:t>
            </a:r>
            <a:r>
              <a:rPr lang="en-US" sz="1800" dirty="0" err="1">
                <a:latin typeface="+mn-lt"/>
              </a:rPr>
              <a:t>movb</a:t>
            </a:r>
            <a:r>
              <a:rPr lang="en-US" sz="1800" dirty="0">
                <a:latin typeface="+mn-lt"/>
              </a:rPr>
              <a:t>	#1,PWMPOL	; set PWM0 output to start with high level</a:t>
            </a:r>
          </a:p>
          <a:p>
            <a:pPr>
              <a:tabLst>
                <a:tab pos="685800" algn="l"/>
                <a:tab pos="1371600" algn="l"/>
                <a:tab pos="3200400" algn="l"/>
              </a:tabLst>
              <a:defRPr/>
            </a:pPr>
            <a:r>
              <a:rPr lang="en-US" sz="1800" dirty="0">
                <a:latin typeface="+mn-lt"/>
              </a:rPr>
              <a:t>	</a:t>
            </a:r>
            <a:r>
              <a:rPr lang="en-US" sz="1800" dirty="0" err="1">
                <a:latin typeface="+mn-lt"/>
              </a:rPr>
              <a:t>movb</a:t>
            </a:r>
            <a:r>
              <a:rPr lang="en-US" sz="1800" dirty="0">
                <a:latin typeface="+mn-lt"/>
              </a:rPr>
              <a:t>	#1,PWMPRCLK	; set the PWM0 </a:t>
            </a:r>
            <a:r>
              <a:rPr lang="en-US" sz="1800" dirty="0" err="1">
                <a:latin typeface="+mn-lt"/>
              </a:rPr>
              <a:t>prescaler</a:t>
            </a:r>
            <a:r>
              <a:rPr lang="en-US" sz="1800" dirty="0">
                <a:latin typeface="+mn-lt"/>
              </a:rPr>
              <a:t> to clock A to 2</a:t>
            </a:r>
          </a:p>
          <a:p>
            <a:pPr>
              <a:tabLst>
                <a:tab pos="685800" algn="l"/>
                <a:tab pos="1371600" algn="l"/>
                <a:tab pos="3200400" algn="l"/>
              </a:tabLst>
              <a:defRPr/>
            </a:pPr>
            <a:r>
              <a:rPr lang="en-US" sz="1800" dirty="0">
                <a:latin typeface="+mn-lt"/>
              </a:rPr>
              <a:t>	</a:t>
            </a:r>
            <a:r>
              <a:rPr lang="en-US" sz="1800" dirty="0" err="1">
                <a:latin typeface="+mn-lt"/>
              </a:rPr>
              <a:t>movb</a:t>
            </a:r>
            <a:r>
              <a:rPr lang="en-US" sz="1800" dirty="0">
                <a:latin typeface="+mn-lt"/>
              </a:rPr>
              <a:t>	#1,PWMCAE	; select PWM0 center-aligned mode</a:t>
            </a:r>
          </a:p>
          <a:p>
            <a:pPr>
              <a:tabLst>
                <a:tab pos="685800" algn="l"/>
                <a:tab pos="1371600" algn="l"/>
                <a:tab pos="3200400" algn="l"/>
              </a:tabLst>
              <a:defRPr/>
            </a:pPr>
            <a:r>
              <a:rPr lang="en-US" sz="1800" dirty="0">
                <a:latin typeface="+mn-lt"/>
              </a:rPr>
              <a:t>	</a:t>
            </a:r>
            <a:r>
              <a:rPr lang="en-US" sz="1800" dirty="0" err="1">
                <a:latin typeface="+mn-lt"/>
              </a:rPr>
              <a:t>movb</a:t>
            </a:r>
            <a:r>
              <a:rPr lang="en-US" sz="1800" dirty="0">
                <a:latin typeface="+mn-lt"/>
              </a:rPr>
              <a:t>	#$0C,PWMCTL	; select 8-bit mode, stop PWM in wait mode</a:t>
            </a:r>
          </a:p>
          <a:p>
            <a:pPr>
              <a:tabLst>
                <a:tab pos="685800" algn="l"/>
                <a:tab pos="1371600" algn="l"/>
                <a:tab pos="3200400" algn="l"/>
              </a:tabLst>
              <a:defRPr/>
            </a:pPr>
            <a:r>
              <a:rPr lang="en-US" sz="1800" dirty="0">
                <a:latin typeface="+mn-lt"/>
              </a:rPr>
              <a:t>	</a:t>
            </a:r>
            <a:r>
              <a:rPr lang="en-US" sz="1800" dirty="0" err="1">
                <a:latin typeface="+mn-lt"/>
              </a:rPr>
              <a:t>movb</a:t>
            </a:r>
            <a:r>
              <a:rPr lang="en-US" sz="1800" dirty="0">
                <a:latin typeface="+mn-lt"/>
              </a:rPr>
              <a:t>	#120,PWMPER0	; set period value</a:t>
            </a:r>
          </a:p>
          <a:p>
            <a:pPr>
              <a:tabLst>
                <a:tab pos="685800" algn="l"/>
                <a:tab pos="1371600" algn="l"/>
                <a:tab pos="3200400" algn="l"/>
              </a:tabLst>
              <a:defRPr/>
            </a:pPr>
            <a:r>
              <a:rPr lang="en-US" sz="1800" dirty="0">
                <a:latin typeface="+mn-lt"/>
              </a:rPr>
              <a:t>	</a:t>
            </a:r>
            <a:r>
              <a:rPr lang="en-US" sz="1800" dirty="0" err="1">
                <a:latin typeface="+mn-lt"/>
              </a:rPr>
              <a:t>movb</a:t>
            </a:r>
            <a:r>
              <a:rPr lang="en-US" sz="1800" dirty="0">
                <a:latin typeface="+mn-lt"/>
              </a:rPr>
              <a:t>	#72,PWMDTY0	; set duty value</a:t>
            </a:r>
          </a:p>
          <a:p>
            <a:pPr>
              <a:tabLst>
                <a:tab pos="685800" algn="l"/>
                <a:tab pos="1371600" algn="l"/>
                <a:tab pos="3200400" algn="l"/>
              </a:tabLst>
              <a:defRPr/>
            </a:pPr>
            <a:r>
              <a:rPr lang="en-US" sz="1800" dirty="0">
                <a:latin typeface="+mn-lt"/>
              </a:rPr>
              <a:t>	</a:t>
            </a:r>
            <a:r>
              <a:rPr lang="en-US" sz="1800" dirty="0" err="1">
                <a:latin typeface="+mn-lt"/>
              </a:rPr>
              <a:t>bset</a:t>
            </a:r>
            <a:r>
              <a:rPr lang="en-US" sz="1800" dirty="0">
                <a:latin typeface="+mn-lt"/>
              </a:rPr>
              <a:t>	PWME,PWME0	; enable PWM channel 0</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560413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4"/>
          <p:cNvSpPr txBox="1">
            <a:spLocks noChangeArrowheads="1"/>
          </p:cNvSpPr>
          <p:nvPr/>
        </p:nvSpPr>
        <p:spPr bwMode="auto">
          <a:xfrm>
            <a:off x="573092" y="639083"/>
            <a:ext cx="8410764" cy="2031325"/>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Example </a:t>
            </a:r>
            <a:r>
              <a:rPr lang="en-US" sz="1800" b="1" dirty="0" smtClean="0">
                <a:latin typeface="+mn-lt"/>
              </a:rPr>
              <a:t>16:</a:t>
            </a:r>
            <a:r>
              <a:rPr lang="en-US" sz="1800" dirty="0" smtClean="0">
                <a:latin typeface="+mn-lt"/>
              </a:rPr>
              <a:t> </a:t>
            </a:r>
            <a:r>
              <a:rPr lang="en-US" sz="1800" dirty="0">
                <a:latin typeface="+mn-lt"/>
              </a:rPr>
              <a:t>Write an instruction sequence to generate a square wave with 20 ms period</a:t>
            </a:r>
          </a:p>
          <a:p>
            <a:pPr>
              <a:tabLst>
                <a:tab pos="228600" algn="l"/>
              </a:tabLst>
              <a:defRPr/>
            </a:pPr>
            <a:r>
              <a:rPr lang="en-US" sz="1800" dirty="0">
                <a:latin typeface="+mn-lt"/>
              </a:rPr>
              <a:t>and 60% duty cycle from PWM0 and use center-aligned mode.</a:t>
            </a:r>
          </a:p>
          <a:p>
            <a:pPr>
              <a:tabLst>
                <a:tab pos="228600" algn="l"/>
              </a:tabLst>
              <a:defRPr/>
            </a:pPr>
            <a:r>
              <a:rPr lang="en-US" sz="1800" b="1" dirty="0">
                <a:latin typeface="+mn-lt"/>
              </a:rPr>
              <a:t>Solution: </a:t>
            </a:r>
          </a:p>
          <a:p>
            <a:pPr>
              <a:buFont typeface="Wingdings" pitchFamily="2" charset="2"/>
              <a:buChar char="§"/>
              <a:tabLst>
                <a:tab pos="228600" algn="l"/>
              </a:tabLst>
              <a:defRPr/>
            </a:pPr>
            <a:r>
              <a:rPr lang="en-US" sz="1800" dirty="0">
                <a:latin typeface="+mn-lt"/>
              </a:rPr>
              <a:t>	Select clock A as the clock source and set its </a:t>
            </a:r>
            <a:r>
              <a:rPr lang="en-US" sz="1800" dirty="0" err="1">
                <a:latin typeface="+mn-lt"/>
              </a:rPr>
              <a:t>prescaler</a:t>
            </a:r>
            <a:r>
              <a:rPr lang="en-US" sz="1800" dirty="0">
                <a:latin typeface="+mn-lt"/>
              </a:rPr>
              <a:t> to 2.</a:t>
            </a:r>
          </a:p>
          <a:p>
            <a:pPr>
              <a:buFont typeface="Wingdings" pitchFamily="2" charset="2"/>
              <a:buChar char="§"/>
              <a:tabLst>
                <a:tab pos="228600" algn="l"/>
              </a:tabLst>
              <a:defRPr/>
            </a:pPr>
            <a:r>
              <a:rPr lang="en-US" sz="1800" dirty="0">
                <a:latin typeface="+mn-lt"/>
              </a:rPr>
              <a:t>	Load the value </a:t>
            </a:r>
            <a:r>
              <a:rPr lang="en-US" sz="1800" b="1" dirty="0">
                <a:solidFill>
                  <a:srgbClr val="0070C0"/>
                </a:solidFill>
                <a:latin typeface="+mn-lt"/>
              </a:rPr>
              <a:t>120</a:t>
            </a:r>
            <a:r>
              <a:rPr lang="en-US" sz="1800" dirty="0">
                <a:latin typeface="+mn-lt"/>
              </a:rPr>
              <a:t> into PWMPER0 register.</a:t>
            </a:r>
          </a:p>
          <a:p>
            <a:pPr>
              <a:tabLst>
                <a:tab pos="228600" algn="l"/>
              </a:tabLst>
              <a:defRPr/>
            </a:pPr>
            <a:r>
              <a:rPr lang="en-US" sz="1800" dirty="0">
                <a:latin typeface="+mn-lt"/>
              </a:rPr>
              <a:t>	</a:t>
            </a:r>
            <a:r>
              <a:rPr lang="en-US" sz="1800" b="1" dirty="0">
                <a:solidFill>
                  <a:srgbClr val="0070C0"/>
                </a:solidFill>
                <a:latin typeface="+mn-lt"/>
              </a:rPr>
              <a:t>PWMPER0 = (20 </a:t>
            </a:r>
            <a:r>
              <a:rPr lang="en-US" sz="1800" b="1" dirty="0">
                <a:solidFill>
                  <a:srgbClr val="0070C0"/>
                </a:solidFill>
                <a:latin typeface="+mn-lt"/>
                <a:sym typeface="Symbol" pitchFamily="18" charset="2"/>
              </a:rPr>
              <a:t></a:t>
            </a:r>
            <a:r>
              <a:rPr lang="en-US" sz="1800" b="1" dirty="0">
                <a:solidFill>
                  <a:srgbClr val="0070C0"/>
                </a:solidFill>
                <a:latin typeface="+mn-lt"/>
              </a:rPr>
              <a:t> 24,000,000 </a:t>
            </a:r>
            <a:r>
              <a:rPr lang="en-US" sz="1800" b="1" dirty="0">
                <a:solidFill>
                  <a:srgbClr val="0070C0"/>
                </a:solidFill>
                <a:latin typeface="+mn-lt"/>
                <a:sym typeface="Symbol" pitchFamily="18" charset="2"/>
              </a:rPr>
              <a:t> 1000,000)  2  2 = 120</a:t>
            </a:r>
            <a:endParaRPr lang="en-US" sz="1800" b="1" dirty="0">
              <a:solidFill>
                <a:srgbClr val="0070C0"/>
              </a:solidFill>
              <a:latin typeface="+mn-lt"/>
            </a:endParaRPr>
          </a:p>
          <a:p>
            <a:pPr>
              <a:buFont typeface="Wingdings" pitchFamily="2" charset="2"/>
              <a:buChar char="§"/>
              <a:tabLst>
                <a:tab pos="228600" algn="l"/>
              </a:tabLst>
              <a:defRPr/>
            </a:pPr>
            <a:r>
              <a:rPr lang="en-US" sz="1800" dirty="0">
                <a:latin typeface="+mn-lt"/>
              </a:rPr>
              <a:t>	</a:t>
            </a:r>
            <a:r>
              <a:rPr lang="en-US" sz="1800" b="1" dirty="0">
                <a:solidFill>
                  <a:srgbClr val="0070C0"/>
                </a:solidFill>
                <a:latin typeface="+mn-lt"/>
              </a:rPr>
              <a:t>PWMDTY0 = PWMPER0 </a:t>
            </a:r>
            <a:r>
              <a:rPr lang="en-US" sz="1800" b="1" dirty="0">
                <a:solidFill>
                  <a:srgbClr val="0070C0"/>
                </a:solidFill>
                <a:latin typeface="+mn-lt"/>
                <a:sym typeface="Symbol" pitchFamily="18" charset="2"/>
              </a:rPr>
              <a:t> 60% = 72. </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pic>
        <p:nvPicPr>
          <p:cNvPr id="112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304" y="2832100"/>
            <a:ext cx="6212340" cy="21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4"/>
          <p:cNvSpPr txBox="1">
            <a:spLocks noChangeArrowheads="1"/>
          </p:cNvSpPr>
          <p:nvPr/>
        </p:nvSpPr>
        <p:spPr bwMode="auto">
          <a:xfrm>
            <a:off x="621170" y="384861"/>
            <a:ext cx="8203977" cy="2031325"/>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Example </a:t>
            </a:r>
            <a:r>
              <a:rPr lang="en-US" sz="1800" b="1" dirty="0" smtClean="0">
                <a:latin typeface="+mn-lt"/>
              </a:rPr>
              <a:t>17:</a:t>
            </a:r>
            <a:r>
              <a:rPr lang="en-US" sz="1800" dirty="0" smtClean="0">
                <a:latin typeface="+mn-lt"/>
              </a:rPr>
              <a:t> </a:t>
            </a:r>
            <a:r>
              <a:rPr lang="en-US" sz="1800" dirty="0">
                <a:latin typeface="+mn-lt"/>
              </a:rPr>
              <a:t>Write an instruction sequence to generate a 50 Hz digital waveform with </a:t>
            </a:r>
          </a:p>
          <a:p>
            <a:pPr>
              <a:tabLst>
                <a:tab pos="228600" algn="l"/>
              </a:tabLst>
              <a:defRPr/>
            </a:pPr>
            <a:r>
              <a:rPr lang="en-US" sz="1800" dirty="0">
                <a:latin typeface="+mn-lt"/>
              </a:rPr>
              <a:t>80% duty cycle using the 16-bit mode from the PWM1 output pin.</a:t>
            </a:r>
          </a:p>
          <a:p>
            <a:pPr>
              <a:tabLst>
                <a:tab pos="228600" algn="l"/>
              </a:tabLst>
              <a:defRPr/>
            </a:pPr>
            <a:r>
              <a:rPr lang="en-US" sz="1800" b="1" dirty="0">
                <a:latin typeface="+mn-lt"/>
              </a:rPr>
              <a:t>Solution: </a:t>
            </a:r>
            <a:r>
              <a:rPr lang="en-US" sz="1800" dirty="0">
                <a:latin typeface="+mn-lt"/>
              </a:rPr>
              <a:t>Using the following setting:</a:t>
            </a:r>
          </a:p>
          <a:p>
            <a:pPr>
              <a:buFont typeface="Wingdings" pitchFamily="2" charset="2"/>
              <a:buChar char="§"/>
              <a:tabLst>
                <a:tab pos="228600" algn="l"/>
              </a:tabLst>
              <a:defRPr/>
            </a:pPr>
            <a:r>
              <a:rPr lang="en-US" sz="1800" dirty="0">
                <a:latin typeface="+mn-lt"/>
              </a:rPr>
              <a:t>	Select clock A as the clock source and set its </a:t>
            </a:r>
            <a:r>
              <a:rPr lang="en-US" sz="1800" dirty="0" err="1">
                <a:latin typeface="+mn-lt"/>
              </a:rPr>
              <a:t>prescaler</a:t>
            </a:r>
            <a:r>
              <a:rPr lang="en-US" sz="1800" dirty="0">
                <a:latin typeface="+mn-lt"/>
              </a:rPr>
              <a:t> to 16</a:t>
            </a:r>
          </a:p>
          <a:p>
            <a:pPr>
              <a:buFont typeface="Wingdings" pitchFamily="2" charset="2"/>
              <a:buChar char="§"/>
              <a:tabLst>
                <a:tab pos="228600" algn="l"/>
              </a:tabLst>
              <a:defRPr/>
            </a:pPr>
            <a:r>
              <a:rPr lang="en-US" sz="1800" dirty="0">
                <a:latin typeface="+mn-lt"/>
              </a:rPr>
              <a:t> 	</a:t>
            </a:r>
            <a:r>
              <a:rPr lang="en-US" sz="1800" dirty="0">
                <a:solidFill>
                  <a:srgbClr val="0070C0"/>
                </a:solidFill>
                <a:latin typeface="+mn-lt"/>
              </a:rPr>
              <a:t>Select left aligned mode and select polarity 1</a:t>
            </a:r>
          </a:p>
          <a:p>
            <a:pPr>
              <a:buFont typeface="Wingdings" pitchFamily="2" charset="2"/>
              <a:buChar char="§"/>
              <a:tabLst>
                <a:tab pos="228600" algn="l"/>
              </a:tabLst>
              <a:defRPr/>
            </a:pPr>
            <a:r>
              <a:rPr lang="en-US" sz="1800" dirty="0">
                <a:solidFill>
                  <a:srgbClr val="0070C0"/>
                </a:solidFill>
                <a:latin typeface="+mn-lt"/>
              </a:rPr>
              <a:t>	Load the value 30000 into the PWMPER0:PWMPER1 register.</a:t>
            </a:r>
          </a:p>
          <a:p>
            <a:pPr>
              <a:buFont typeface="Wingdings" pitchFamily="2" charset="2"/>
              <a:buChar char="§"/>
              <a:tabLst>
                <a:tab pos="228600" algn="l"/>
              </a:tabLst>
              <a:defRPr/>
            </a:pPr>
            <a:r>
              <a:rPr lang="en-US" sz="1800" dirty="0">
                <a:solidFill>
                  <a:srgbClr val="0070C0"/>
                </a:solidFill>
                <a:latin typeface="+mn-lt"/>
              </a:rPr>
              <a:t>	Load the value 24000 into the PWMDTY0:PWMDTY1 register</a:t>
            </a:r>
          </a:p>
        </p:txBody>
      </p:sp>
      <p:sp>
        <p:nvSpPr>
          <p:cNvPr id="113667" name="Text Box 5"/>
          <p:cNvSpPr txBox="1">
            <a:spLocks noChangeArrowheads="1"/>
          </p:cNvSpPr>
          <p:nvPr/>
        </p:nvSpPr>
        <p:spPr bwMode="auto">
          <a:xfrm>
            <a:off x="621170" y="2657475"/>
            <a:ext cx="8522830" cy="2308324"/>
          </a:xfrm>
          <a:prstGeom prst="rect">
            <a:avLst/>
          </a:prstGeom>
          <a:noFill/>
          <a:ln w="12700">
            <a:noFill/>
            <a:miter lim="800000"/>
            <a:headEnd type="none" w="sm" len="sm"/>
            <a:tailEnd type="none" w="sm" len="sm"/>
          </a:ln>
        </p:spPr>
        <p:txBody>
          <a:bodyPr wrap="square">
            <a:spAutoFit/>
          </a:bodyPr>
          <a:lstStyle/>
          <a:p>
            <a:pPr>
              <a:tabLst>
                <a:tab pos="685800" algn="l"/>
                <a:tab pos="1371600" algn="l"/>
                <a:tab pos="3200400" algn="l"/>
              </a:tabLst>
              <a:defRPr/>
            </a:pPr>
            <a:r>
              <a:rPr lang="en-US" sz="1800" dirty="0">
                <a:latin typeface="+mj-lt"/>
              </a:rPr>
              <a:t>	</a:t>
            </a:r>
            <a:r>
              <a:rPr lang="en-US" sz="1800" dirty="0" err="1">
                <a:latin typeface="+mj-lt"/>
              </a:rPr>
              <a:t>movb</a:t>
            </a:r>
            <a:r>
              <a:rPr lang="en-US" sz="1800" dirty="0">
                <a:latin typeface="+mj-lt"/>
              </a:rPr>
              <a:t>	#0,PWMCLK	; select clock A as the clock source</a:t>
            </a:r>
          </a:p>
          <a:p>
            <a:pPr>
              <a:tabLst>
                <a:tab pos="685800" algn="l"/>
                <a:tab pos="1371600" algn="l"/>
                <a:tab pos="3200400" algn="l"/>
              </a:tabLst>
              <a:defRPr/>
            </a:pPr>
            <a:r>
              <a:rPr lang="en-US" sz="1800" dirty="0">
                <a:latin typeface="+mj-lt"/>
              </a:rPr>
              <a:t>	</a:t>
            </a:r>
            <a:r>
              <a:rPr lang="en-US" sz="1800" dirty="0" err="1">
                <a:latin typeface="+mj-lt"/>
              </a:rPr>
              <a:t>movb</a:t>
            </a:r>
            <a:r>
              <a:rPr lang="en-US" sz="1800" dirty="0">
                <a:latin typeface="+mj-lt"/>
              </a:rPr>
              <a:t>	#2,PWMPOL	; set PWM0:PWM1 output to start with high level</a:t>
            </a:r>
          </a:p>
          <a:p>
            <a:pPr>
              <a:tabLst>
                <a:tab pos="685800" algn="l"/>
                <a:tab pos="1371600" algn="l"/>
                <a:tab pos="3200400" algn="l"/>
              </a:tabLst>
              <a:defRPr/>
            </a:pPr>
            <a:r>
              <a:rPr lang="en-US" sz="1800" dirty="0">
                <a:latin typeface="+mj-lt"/>
              </a:rPr>
              <a:t>	</a:t>
            </a:r>
            <a:r>
              <a:rPr lang="en-US" sz="1800" dirty="0" err="1">
                <a:latin typeface="+mj-lt"/>
              </a:rPr>
              <a:t>movb</a:t>
            </a:r>
            <a:r>
              <a:rPr lang="en-US" sz="1800" dirty="0">
                <a:latin typeface="+mj-lt"/>
              </a:rPr>
              <a:t>	#4,PWMPRCLK	; set </a:t>
            </a:r>
            <a:r>
              <a:rPr lang="en-US" sz="1800" dirty="0" err="1">
                <a:latin typeface="+mj-lt"/>
              </a:rPr>
              <a:t>prescaler</a:t>
            </a:r>
            <a:r>
              <a:rPr lang="en-US" sz="1800" dirty="0">
                <a:latin typeface="+mj-lt"/>
              </a:rPr>
              <a:t> to 16</a:t>
            </a:r>
          </a:p>
          <a:p>
            <a:pPr>
              <a:tabLst>
                <a:tab pos="685800" algn="l"/>
                <a:tab pos="1371600" algn="l"/>
                <a:tab pos="3200400" algn="l"/>
              </a:tabLst>
              <a:defRPr/>
            </a:pPr>
            <a:r>
              <a:rPr lang="en-US" sz="1800" dirty="0">
                <a:latin typeface="+mj-lt"/>
              </a:rPr>
              <a:t>	</a:t>
            </a:r>
            <a:r>
              <a:rPr lang="en-US" sz="1800" dirty="0" err="1">
                <a:latin typeface="+mj-lt"/>
              </a:rPr>
              <a:t>movb</a:t>
            </a:r>
            <a:r>
              <a:rPr lang="en-US" sz="1800" dirty="0">
                <a:latin typeface="+mj-lt"/>
              </a:rPr>
              <a:t>	#$1C,PWMCTL	; concatenate PWM0:PWM1, stop PWM in wait mode</a:t>
            </a:r>
          </a:p>
          <a:p>
            <a:pPr>
              <a:tabLst>
                <a:tab pos="685800" algn="l"/>
                <a:tab pos="1371600" algn="l"/>
                <a:tab pos="3200400" algn="l"/>
              </a:tabLst>
              <a:defRPr/>
            </a:pPr>
            <a:r>
              <a:rPr lang="en-US" sz="1800" dirty="0">
                <a:latin typeface="+mj-lt"/>
              </a:rPr>
              <a:t>	</a:t>
            </a:r>
            <a:r>
              <a:rPr lang="en-US" sz="1800" dirty="0" err="1">
                <a:latin typeface="+mj-lt"/>
              </a:rPr>
              <a:t>movb</a:t>
            </a:r>
            <a:r>
              <a:rPr lang="en-US" sz="1800" dirty="0">
                <a:latin typeface="+mj-lt"/>
              </a:rPr>
              <a:t>	#0,PWMCAE	; select left align mode</a:t>
            </a:r>
          </a:p>
          <a:p>
            <a:pPr>
              <a:tabLst>
                <a:tab pos="685800" algn="l"/>
                <a:tab pos="1371600" algn="l"/>
                <a:tab pos="3200400" algn="l"/>
              </a:tabLst>
              <a:defRPr/>
            </a:pPr>
            <a:r>
              <a:rPr lang="en-US" sz="1800" dirty="0">
                <a:latin typeface="+mj-lt"/>
              </a:rPr>
              <a:t>	</a:t>
            </a:r>
            <a:r>
              <a:rPr lang="en-US" sz="1800" dirty="0" err="1">
                <a:latin typeface="+mj-lt"/>
              </a:rPr>
              <a:t>movw</a:t>
            </a:r>
            <a:r>
              <a:rPr lang="en-US" sz="1800" dirty="0">
                <a:latin typeface="+mj-lt"/>
              </a:rPr>
              <a:t>	#30000,PWMPER0 	; set period to 30000</a:t>
            </a:r>
          </a:p>
          <a:p>
            <a:pPr>
              <a:tabLst>
                <a:tab pos="685800" algn="l"/>
                <a:tab pos="1371600" algn="l"/>
                <a:tab pos="3200400" algn="l"/>
              </a:tabLst>
              <a:defRPr/>
            </a:pPr>
            <a:r>
              <a:rPr lang="en-US" sz="1800" dirty="0">
                <a:latin typeface="+mj-lt"/>
              </a:rPr>
              <a:t>	</a:t>
            </a:r>
            <a:r>
              <a:rPr lang="en-US" sz="1800" dirty="0" err="1">
                <a:latin typeface="+mj-lt"/>
              </a:rPr>
              <a:t>movw</a:t>
            </a:r>
            <a:r>
              <a:rPr lang="en-US" sz="1800" dirty="0">
                <a:latin typeface="+mj-lt"/>
              </a:rPr>
              <a:t>	#24000,PWMDTY0 	; set duty to 24000</a:t>
            </a:r>
          </a:p>
          <a:p>
            <a:pPr>
              <a:tabLst>
                <a:tab pos="685800" algn="l"/>
                <a:tab pos="1371600" algn="l"/>
                <a:tab pos="3200400" algn="l"/>
              </a:tabLst>
              <a:defRPr/>
            </a:pPr>
            <a:r>
              <a:rPr lang="en-US" sz="1800" dirty="0">
                <a:latin typeface="+mj-lt"/>
              </a:rPr>
              <a:t>	</a:t>
            </a:r>
            <a:r>
              <a:rPr lang="en-US" sz="1800" dirty="0" err="1">
                <a:latin typeface="+mj-lt"/>
              </a:rPr>
              <a:t>bset</a:t>
            </a:r>
            <a:r>
              <a:rPr lang="en-US" sz="1800" dirty="0">
                <a:latin typeface="+mj-lt"/>
              </a:rPr>
              <a:t>	PWME,PWME1	; enable PWM0:PWM1	</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556537" y="373069"/>
            <a:ext cx="8558690" cy="2862322"/>
          </a:xfrm>
          <a:prstGeom prst="rect">
            <a:avLst/>
          </a:prstGeom>
          <a:noFill/>
          <a:ln w="12700">
            <a:noFill/>
            <a:miter lim="800000"/>
            <a:headEnd type="none" w="sm" len="sm"/>
            <a:tailEnd type="none" w="sm" len="sm"/>
          </a:ln>
        </p:spPr>
        <p:txBody>
          <a:bodyPr wrap="none">
            <a:spAutoFit/>
          </a:bodyPr>
          <a:lstStyle/>
          <a:p>
            <a:pPr>
              <a:tabLst>
                <a:tab pos="228600" algn="l"/>
              </a:tabLst>
              <a:defRPr/>
            </a:pPr>
            <a:r>
              <a:rPr lang="en-US" sz="1800" b="1" dirty="0">
                <a:latin typeface="+mn-lt"/>
              </a:rPr>
              <a:t>Example </a:t>
            </a:r>
            <a:r>
              <a:rPr lang="en-US" sz="1800" b="1" dirty="0" smtClean="0">
                <a:latin typeface="+mn-lt"/>
              </a:rPr>
              <a:t>18:</a:t>
            </a:r>
            <a:r>
              <a:rPr lang="en-US" sz="1800" dirty="0" smtClean="0">
                <a:latin typeface="+mn-lt"/>
              </a:rPr>
              <a:t> </a:t>
            </a:r>
            <a:r>
              <a:rPr lang="en-US" sz="1800" dirty="0">
                <a:latin typeface="+mn-lt"/>
              </a:rPr>
              <a:t>Use PWM to dim the light bulb. Assume that we use the PWM0 output to</a:t>
            </a:r>
          </a:p>
          <a:p>
            <a:pPr>
              <a:tabLst>
                <a:tab pos="228600" algn="l"/>
              </a:tabLst>
              <a:defRPr/>
            </a:pPr>
            <a:r>
              <a:rPr lang="en-US" sz="1800" dirty="0">
                <a:latin typeface="+mn-lt"/>
              </a:rPr>
              <a:t>control the brightness of a light bulb. </a:t>
            </a:r>
            <a:r>
              <a:rPr lang="en-US" sz="1800" dirty="0">
                <a:solidFill>
                  <a:srgbClr val="0070C0"/>
                </a:solidFill>
                <a:latin typeface="+mn-lt"/>
              </a:rPr>
              <a:t>Write a C program to dim the light to 10% brightness</a:t>
            </a:r>
          </a:p>
          <a:p>
            <a:pPr>
              <a:tabLst>
                <a:tab pos="228600" algn="l"/>
              </a:tabLst>
              <a:defRPr/>
            </a:pPr>
            <a:r>
              <a:rPr lang="en-US" sz="1800" dirty="0">
                <a:solidFill>
                  <a:srgbClr val="0070C0"/>
                </a:solidFill>
                <a:latin typeface="+mn-lt"/>
              </a:rPr>
              <a:t>gradually in five seconds</a:t>
            </a:r>
            <a:r>
              <a:rPr lang="en-US" sz="1800" dirty="0">
                <a:latin typeface="+mn-lt"/>
              </a:rPr>
              <a:t>. The E clock frequency is 24 </a:t>
            </a:r>
            <a:r>
              <a:rPr lang="en-US" sz="1800" dirty="0" err="1">
                <a:latin typeface="+mn-lt"/>
              </a:rPr>
              <a:t>MHz.</a:t>
            </a:r>
            <a:endParaRPr lang="en-US" sz="1800" dirty="0">
              <a:latin typeface="+mn-lt"/>
            </a:endParaRPr>
          </a:p>
          <a:p>
            <a:pPr>
              <a:tabLst>
                <a:tab pos="228600" algn="l"/>
              </a:tabLst>
              <a:defRPr/>
            </a:pPr>
            <a:r>
              <a:rPr lang="en-US" sz="1800" b="1" dirty="0">
                <a:latin typeface="+mn-lt"/>
              </a:rPr>
              <a:t>Solution:</a:t>
            </a:r>
            <a:endParaRPr lang="en-US" sz="1800" dirty="0">
              <a:latin typeface="+mn-lt"/>
            </a:endParaRPr>
          </a:p>
          <a:p>
            <a:pPr>
              <a:buFont typeface="Wingdings" pitchFamily="2" charset="2"/>
              <a:buChar char="§"/>
              <a:tabLst>
                <a:tab pos="228600" algn="l"/>
              </a:tabLst>
              <a:defRPr/>
            </a:pPr>
            <a:r>
              <a:rPr lang="en-US" sz="1800" dirty="0">
                <a:latin typeface="+mn-lt"/>
              </a:rPr>
              <a:t>	Set duty cycle to 100% at the beginning.</a:t>
            </a:r>
          </a:p>
          <a:p>
            <a:pPr>
              <a:buFont typeface="Wingdings" pitchFamily="2" charset="2"/>
              <a:buChar char="§"/>
              <a:tabLst>
                <a:tab pos="228600" algn="l"/>
              </a:tabLst>
              <a:defRPr/>
            </a:pPr>
            <a:r>
              <a:rPr lang="en-US" sz="1800" dirty="0">
                <a:latin typeface="+mn-lt"/>
              </a:rPr>
              <a:t>	Dim the brightness by 10% in the first second and then 20% per second in the following </a:t>
            </a:r>
          </a:p>
          <a:p>
            <a:pPr>
              <a:tabLst>
                <a:tab pos="228600" algn="l"/>
              </a:tabLst>
              <a:defRPr/>
            </a:pPr>
            <a:r>
              <a:rPr lang="en-US" sz="1800" dirty="0">
                <a:latin typeface="+mn-lt"/>
              </a:rPr>
              <a:t>	four seconds.</a:t>
            </a:r>
          </a:p>
          <a:p>
            <a:pPr>
              <a:buFont typeface="Wingdings" pitchFamily="2" charset="2"/>
              <a:buChar char="§"/>
              <a:tabLst>
                <a:tab pos="228600" algn="l"/>
              </a:tabLst>
              <a:defRPr/>
            </a:pPr>
            <a:r>
              <a:rPr lang="en-US" sz="1800" dirty="0">
                <a:latin typeface="+mn-lt"/>
              </a:rPr>
              <a:t>	</a:t>
            </a:r>
            <a:r>
              <a:rPr lang="en-US" sz="1800" dirty="0">
                <a:solidFill>
                  <a:srgbClr val="0070C0"/>
                </a:solidFill>
                <a:latin typeface="+mn-lt"/>
              </a:rPr>
              <a:t>Load 100 into the PWMPER0 register at the beginning. </a:t>
            </a:r>
          </a:p>
          <a:p>
            <a:pPr>
              <a:buFont typeface="Wingdings" pitchFamily="2" charset="2"/>
              <a:buChar char="§"/>
              <a:tabLst>
                <a:tab pos="228600" algn="l"/>
              </a:tabLst>
              <a:defRPr/>
            </a:pPr>
            <a:r>
              <a:rPr lang="en-US" sz="1800" dirty="0">
                <a:latin typeface="+mn-lt"/>
              </a:rPr>
              <a:t>	</a:t>
            </a:r>
            <a:r>
              <a:rPr lang="en-US" sz="1800" dirty="0">
                <a:solidFill>
                  <a:srgbClr val="FF0000"/>
                </a:solidFill>
                <a:latin typeface="+mn-lt"/>
              </a:rPr>
              <a:t>Decrement PWMPER0 by 1 every 100 ms during the first second and decrement </a:t>
            </a:r>
          </a:p>
          <a:p>
            <a:pPr>
              <a:tabLst>
                <a:tab pos="228600" algn="l"/>
              </a:tabLst>
              <a:defRPr/>
            </a:pPr>
            <a:r>
              <a:rPr lang="en-US" sz="1800" dirty="0">
                <a:solidFill>
                  <a:srgbClr val="FF0000"/>
                </a:solidFill>
                <a:latin typeface="+mn-lt"/>
              </a:rPr>
              <a:t>	PWMPER0 by 2 every 100 ms in the following four seconds.</a:t>
            </a:r>
          </a:p>
        </p:txBody>
      </p:sp>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pic>
        <p:nvPicPr>
          <p:cNvPr id="1146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72" y="3478777"/>
            <a:ext cx="3699556" cy="240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603256" y="705301"/>
            <a:ext cx="6761163" cy="5715000"/>
          </a:xfrm>
          <a:prstGeom prst="rect">
            <a:avLst/>
          </a:prstGeom>
          <a:noFill/>
          <a:ln w="12700">
            <a:noFill/>
            <a:miter lim="800000"/>
            <a:headEnd type="none" w="sm" len="sm"/>
            <a:tailEnd type="none" w="sm" len="sm"/>
          </a:ln>
        </p:spPr>
        <p:txBody>
          <a:bodyPr wrap="none">
            <a:spAutoFit/>
          </a:bodyPr>
          <a:lstStyle/>
          <a:p>
            <a:pPr>
              <a:tabLst>
                <a:tab pos="457200" algn="l"/>
                <a:tab pos="914400" algn="l"/>
                <a:tab pos="1719263" algn="l"/>
                <a:tab pos="2743200" algn="l"/>
              </a:tabLst>
              <a:defRPr/>
            </a:pPr>
            <a:r>
              <a:rPr lang="en-US" dirty="0">
                <a:latin typeface="+mj-lt"/>
              </a:rPr>
              <a:t>void main ()</a:t>
            </a:r>
          </a:p>
          <a:p>
            <a:pPr>
              <a:tabLst>
                <a:tab pos="457200" algn="l"/>
                <a:tab pos="914400" algn="l"/>
                <a:tab pos="1719263" algn="l"/>
                <a:tab pos="2743200" algn="l"/>
              </a:tabLst>
              <a:defRPr/>
            </a:pPr>
            <a:r>
              <a:rPr lang="en-US" dirty="0">
                <a:latin typeface="+mj-lt"/>
              </a:rPr>
              <a:t>{</a:t>
            </a:r>
          </a:p>
          <a:p>
            <a:pPr>
              <a:tabLst>
                <a:tab pos="457200" algn="l"/>
                <a:tab pos="914400" algn="l"/>
                <a:tab pos="1719263" algn="l"/>
                <a:tab pos="2743200" algn="l"/>
              </a:tabLst>
              <a:defRPr/>
            </a:pPr>
            <a:r>
              <a:rPr lang="en-US" dirty="0">
                <a:latin typeface="+mj-lt"/>
              </a:rPr>
              <a:t>  	</a:t>
            </a:r>
            <a:r>
              <a:rPr lang="en-US" dirty="0" err="1">
                <a:latin typeface="+mj-lt"/>
              </a:rPr>
              <a:t>int</a:t>
            </a:r>
            <a:r>
              <a:rPr lang="en-US" dirty="0">
                <a:latin typeface="+mj-lt"/>
              </a:rPr>
              <a:t>	</a:t>
            </a:r>
            <a:r>
              <a:rPr lang="en-US" dirty="0" err="1">
                <a:latin typeface="+mj-lt"/>
              </a:rPr>
              <a:t>dim_cnt</a:t>
            </a:r>
            <a:r>
              <a:rPr lang="en-US" dirty="0">
                <a:latin typeface="+mj-lt"/>
              </a:rPr>
              <a:t>;</a:t>
            </a:r>
          </a:p>
          <a:p>
            <a:pPr>
              <a:tabLst>
                <a:tab pos="457200" algn="l"/>
                <a:tab pos="914400" algn="l"/>
                <a:tab pos="1719263" algn="l"/>
                <a:tab pos="2743200" algn="l"/>
              </a:tabLst>
              <a:defRPr/>
            </a:pPr>
            <a:r>
              <a:rPr lang="en-US" dirty="0">
                <a:latin typeface="+mj-lt"/>
              </a:rPr>
              <a:t>	PWMCLK 	= 0;	/* select clock A as the clock source */</a:t>
            </a:r>
          </a:p>
          <a:p>
            <a:pPr>
              <a:tabLst>
                <a:tab pos="457200" algn="l"/>
                <a:tab pos="914400" algn="l"/>
                <a:tab pos="1719263" algn="l"/>
                <a:tab pos="2743200" algn="l"/>
              </a:tabLst>
              <a:defRPr/>
            </a:pPr>
            <a:r>
              <a:rPr lang="en-US" dirty="0">
                <a:latin typeface="+mj-lt"/>
              </a:rPr>
              <a:t>	PWMPOL 	= 1;     	/* make waveform to start with high level */</a:t>
            </a:r>
          </a:p>
          <a:p>
            <a:pPr>
              <a:tabLst>
                <a:tab pos="457200" algn="l"/>
                <a:tab pos="914400" algn="l"/>
                <a:tab pos="1719263" algn="l"/>
                <a:tab pos="2743200" algn="l"/>
              </a:tabLst>
              <a:defRPr/>
            </a:pPr>
            <a:r>
              <a:rPr lang="en-US" dirty="0">
                <a:latin typeface="+mj-lt"/>
              </a:rPr>
              <a:t>	PWMCTL 	= 0x0C;  	/* select 8-bit mode */</a:t>
            </a:r>
          </a:p>
          <a:p>
            <a:pPr>
              <a:tabLst>
                <a:tab pos="457200" algn="l"/>
                <a:tab pos="914400" algn="l"/>
                <a:tab pos="1719263" algn="l"/>
                <a:tab pos="2743200" algn="l"/>
              </a:tabLst>
              <a:defRPr/>
            </a:pPr>
            <a:r>
              <a:rPr lang="en-US" dirty="0">
                <a:latin typeface="+mj-lt"/>
              </a:rPr>
              <a:t>     	PWMPRCLK 	= 2;   	/* set clock A </a:t>
            </a:r>
            <a:r>
              <a:rPr lang="en-US" dirty="0" err="1">
                <a:latin typeface="+mj-lt"/>
              </a:rPr>
              <a:t>prescaler</a:t>
            </a:r>
            <a:r>
              <a:rPr lang="en-US" dirty="0">
                <a:latin typeface="+mj-lt"/>
              </a:rPr>
              <a:t> to 4 */</a:t>
            </a:r>
          </a:p>
          <a:p>
            <a:pPr>
              <a:tabLst>
                <a:tab pos="457200" algn="l"/>
                <a:tab pos="914400" algn="l"/>
                <a:tab pos="1719263" algn="l"/>
                <a:tab pos="2743200" algn="l"/>
              </a:tabLst>
              <a:defRPr/>
            </a:pPr>
            <a:r>
              <a:rPr lang="en-US" dirty="0">
                <a:latin typeface="+mj-lt"/>
              </a:rPr>
              <a:t>     	PWMCAE   	= 0;   	</a:t>
            </a:r>
            <a:r>
              <a:rPr lang="en-US" dirty="0">
                <a:solidFill>
                  <a:srgbClr val="0070C0"/>
                </a:solidFill>
                <a:latin typeface="+mj-lt"/>
              </a:rPr>
              <a:t>/* select left-aligned mode */</a:t>
            </a:r>
          </a:p>
          <a:p>
            <a:pPr>
              <a:tabLst>
                <a:tab pos="457200" algn="l"/>
                <a:tab pos="914400" algn="l"/>
                <a:tab pos="1719263" algn="l"/>
                <a:tab pos="2743200" algn="l"/>
              </a:tabLst>
              <a:defRPr/>
            </a:pPr>
            <a:r>
              <a:rPr lang="en-US" dirty="0">
                <a:latin typeface="+mj-lt"/>
              </a:rPr>
              <a:t>	</a:t>
            </a:r>
            <a:r>
              <a:rPr lang="en-US" dirty="0">
                <a:solidFill>
                  <a:srgbClr val="0070C0"/>
                </a:solidFill>
                <a:latin typeface="+mj-lt"/>
              </a:rPr>
              <a:t>PWMPER0 	= 100;  	/* set period of PWM0 to 0.1 ms */</a:t>
            </a:r>
          </a:p>
          <a:p>
            <a:pPr>
              <a:tabLst>
                <a:tab pos="457200" algn="l"/>
                <a:tab pos="914400" algn="l"/>
                <a:tab pos="1719263" algn="l"/>
                <a:tab pos="2743200" algn="l"/>
              </a:tabLst>
              <a:defRPr/>
            </a:pPr>
            <a:r>
              <a:rPr lang="en-US" dirty="0">
                <a:latin typeface="+mj-lt"/>
              </a:rPr>
              <a:t>	</a:t>
            </a:r>
            <a:r>
              <a:rPr lang="en-US" dirty="0">
                <a:solidFill>
                  <a:srgbClr val="0070C0"/>
                </a:solidFill>
                <a:latin typeface="+mj-lt"/>
              </a:rPr>
              <a:t>PWMDTY0 	= 100;	/* set duty cycle to 100% */</a:t>
            </a:r>
          </a:p>
          <a:p>
            <a:pPr>
              <a:tabLst>
                <a:tab pos="457200" algn="l"/>
                <a:tab pos="914400" algn="l"/>
                <a:tab pos="1719263" algn="l"/>
                <a:tab pos="2743200" algn="l"/>
              </a:tabLst>
              <a:defRPr/>
            </a:pPr>
            <a:r>
              <a:rPr lang="en-US" dirty="0">
                <a:latin typeface="+mj-lt"/>
              </a:rPr>
              <a:t>	</a:t>
            </a:r>
            <a:r>
              <a:rPr lang="en-US" dirty="0">
                <a:solidFill>
                  <a:srgbClr val="0070C0"/>
                </a:solidFill>
                <a:latin typeface="+mj-lt"/>
              </a:rPr>
              <a:t>PWME 	|= 0x01;	/* enable PWM0 channel */</a:t>
            </a:r>
          </a:p>
          <a:p>
            <a:pPr>
              <a:tabLst>
                <a:tab pos="457200" algn="l"/>
                <a:tab pos="914400" algn="l"/>
                <a:tab pos="1719263" algn="l"/>
                <a:tab pos="2743200" algn="l"/>
              </a:tabLst>
              <a:defRPr/>
            </a:pPr>
            <a:r>
              <a:rPr lang="en-US" dirty="0">
                <a:solidFill>
                  <a:srgbClr val="FF0000"/>
                </a:solidFill>
                <a:latin typeface="+mj-lt"/>
              </a:rPr>
              <a:t>/* reduce duty cycle 1 % per 100 ms in the first second */</a:t>
            </a:r>
          </a:p>
          <a:p>
            <a:pPr>
              <a:tabLst>
                <a:tab pos="457200" algn="l"/>
                <a:tab pos="914400" algn="l"/>
                <a:tab pos="1719263" algn="l"/>
                <a:tab pos="2743200" algn="l"/>
              </a:tabLst>
              <a:defRPr/>
            </a:pPr>
            <a:r>
              <a:rPr lang="en-US" dirty="0">
                <a:latin typeface="+mj-lt"/>
              </a:rPr>
              <a:t>	for (</a:t>
            </a:r>
            <a:r>
              <a:rPr lang="en-US" dirty="0" err="1">
                <a:latin typeface="+mj-lt"/>
              </a:rPr>
              <a:t>dim_cnt</a:t>
            </a:r>
            <a:r>
              <a:rPr lang="en-US" dirty="0">
                <a:latin typeface="+mj-lt"/>
              </a:rPr>
              <a:t> = 0; </a:t>
            </a:r>
            <a:r>
              <a:rPr lang="en-US" dirty="0" err="1">
                <a:latin typeface="+mj-lt"/>
              </a:rPr>
              <a:t>dim_cnt</a:t>
            </a:r>
            <a:r>
              <a:rPr lang="en-US" dirty="0">
                <a:latin typeface="+mj-lt"/>
              </a:rPr>
              <a:t> &lt; 10 ; </a:t>
            </a:r>
            <a:r>
              <a:rPr lang="en-US" dirty="0" err="1">
                <a:latin typeface="+mj-lt"/>
              </a:rPr>
              <a:t>dim_cnt</a:t>
            </a:r>
            <a:r>
              <a:rPr lang="en-US" dirty="0">
                <a:latin typeface="+mj-lt"/>
              </a:rPr>
              <a:t> ++) {</a:t>
            </a:r>
          </a:p>
          <a:p>
            <a:pPr>
              <a:tabLst>
                <a:tab pos="457200" algn="l"/>
                <a:tab pos="914400" algn="l"/>
                <a:tab pos="1719263" algn="l"/>
                <a:tab pos="2743200" algn="l"/>
              </a:tabLst>
              <a:defRPr/>
            </a:pPr>
            <a:r>
              <a:rPr lang="en-US" dirty="0">
                <a:latin typeface="+mj-lt"/>
              </a:rPr>
              <a:t>         	</a:t>
            </a:r>
            <a:r>
              <a:rPr lang="en-US" dirty="0">
                <a:solidFill>
                  <a:srgbClr val="FF0000"/>
                </a:solidFill>
                <a:latin typeface="+mj-lt"/>
              </a:rPr>
              <a:t>delayby100ms(1);</a:t>
            </a:r>
          </a:p>
          <a:p>
            <a:pPr>
              <a:tabLst>
                <a:tab pos="457200" algn="l"/>
                <a:tab pos="914400" algn="l"/>
                <a:tab pos="1719263" algn="l"/>
                <a:tab pos="2743200" algn="l"/>
              </a:tabLst>
              <a:defRPr/>
            </a:pPr>
            <a:r>
              <a:rPr lang="en-US" dirty="0">
                <a:solidFill>
                  <a:srgbClr val="FF0000"/>
                </a:solidFill>
                <a:latin typeface="+mj-lt"/>
              </a:rPr>
              <a:t>	    	PWMDTY0--;</a:t>
            </a:r>
          </a:p>
          <a:p>
            <a:pPr>
              <a:tabLst>
                <a:tab pos="457200" algn="l"/>
                <a:tab pos="914400" algn="l"/>
                <a:tab pos="1719263" algn="l"/>
                <a:tab pos="2743200" algn="l"/>
              </a:tabLst>
              <a:defRPr/>
            </a:pPr>
            <a:r>
              <a:rPr lang="en-US" dirty="0">
                <a:latin typeface="+mj-lt"/>
              </a:rPr>
              <a:t>	}</a:t>
            </a:r>
          </a:p>
          <a:p>
            <a:pPr>
              <a:tabLst>
                <a:tab pos="457200" algn="l"/>
                <a:tab pos="914400" algn="l"/>
                <a:tab pos="1719263" algn="l"/>
                <a:tab pos="2743200" algn="l"/>
              </a:tabLst>
              <a:defRPr/>
            </a:pPr>
            <a:r>
              <a:rPr lang="en-US" dirty="0">
                <a:solidFill>
                  <a:srgbClr val="FF0000"/>
                </a:solidFill>
                <a:latin typeface="+mj-lt"/>
              </a:rPr>
              <a:t>/* reduce duty cycle 2% per 100 ms in the next 4 seconds */</a:t>
            </a:r>
          </a:p>
          <a:p>
            <a:pPr>
              <a:tabLst>
                <a:tab pos="457200" algn="l"/>
                <a:tab pos="914400" algn="l"/>
                <a:tab pos="1719263" algn="l"/>
                <a:tab pos="2743200" algn="l"/>
              </a:tabLst>
              <a:defRPr/>
            </a:pPr>
            <a:r>
              <a:rPr lang="en-US" dirty="0">
                <a:latin typeface="+mj-lt"/>
              </a:rPr>
              <a:t>	for (</a:t>
            </a:r>
            <a:r>
              <a:rPr lang="en-US" dirty="0" err="1">
                <a:latin typeface="+mj-lt"/>
              </a:rPr>
              <a:t>dim_cnt</a:t>
            </a:r>
            <a:r>
              <a:rPr lang="en-US" dirty="0">
                <a:latin typeface="+mj-lt"/>
              </a:rPr>
              <a:t> = 0; </a:t>
            </a:r>
            <a:r>
              <a:rPr lang="en-US" dirty="0" err="1">
                <a:latin typeface="+mj-lt"/>
              </a:rPr>
              <a:t>dim_cnt</a:t>
            </a:r>
            <a:r>
              <a:rPr lang="en-US" dirty="0">
                <a:latin typeface="+mj-lt"/>
              </a:rPr>
              <a:t> &lt; 40; </a:t>
            </a:r>
            <a:r>
              <a:rPr lang="en-US" dirty="0" err="1">
                <a:latin typeface="+mj-lt"/>
              </a:rPr>
              <a:t>dim_cnt</a:t>
            </a:r>
            <a:r>
              <a:rPr lang="en-US" dirty="0">
                <a:latin typeface="+mj-lt"/>
              </a:rPr>
              <a:t> ++) {</a:t>
            </a:r>
          </a:p>
          <a:p>
            <a:pPr>
              <a:tabLst>
                <a:tab pos="457200" algn="l"/>
                <a:tab pos="914400" algn="l"/>
                <a:tab pos="1719263" algn="l"/>
                <a:tab pos="2743200" algn="l"/>
              </a:tabLst>
              <a:defRPr/>
            </a:pPr>
            <a:r>
              <a:rPr lang="en-US" dirty="0">
                <a:latin typeface="+mj-lt"/>
              </a:rPr>
              <a:t>	    	</a:t>
            </a:r>
            <a:r>
              <a:rPr lang="en-US" dirty="0">
                <a:solidFill>
                  <a:srgbClr val="FF0000"/>
                </a:solidFill>
                <a:latin typeface="+mj-lt"/>
              </a:rPr>
              <a:t>delayby100ms(1);</a:t>
            </a:r>
          </a:p>
          <a:p>
            <a:pPr>
              <a:tabLst>
                <a:tab pos="457200" algn="l"/>
                <a:tab pos="914400" algn="l"/>
                <a:tab pos="1719263" algn="l"/>
                <a:tab pos="2743200" algn="l"/>
              </a:tabLst>
              <a:defRPr/>
            </a:pPr>
            <a:r>
              <a:rPr lang="en-US" dirty="0">
                <a:solidFill>
                  <a:srgbClr val="FF0000"/>
                </a:solidFill>
                <a:latin typeface="+mj-lt"/>
              </a:rPr>
              <a:t>	    	PWMDTY0 -= 2;</a:t>
            </a:r>
          </a:p>
          <a:p>
            <a:pPr>
              <a:tabLst>
                <a:tab pos="457200" algn="l"/>
                <a:tab pos="914400" algn="l"/>
                <a:tab pos="1719263" algn="l"/>
                <a:tab pos="2743200" algn="l"/>
              </a:tabLst>
              <a:defRPr/>
            </a:pPr>
            <a:r>
              <a:rPr lang="en-US" dirty="0">
                <a:latin typeface="+mj-lt"/>
              </a:rPr>
              <a:t>	}</a:t>
            </a:r>
          </a:p>
          <a:p>
            <a:pPr>
              <a:tabLst>
                <a:tab pos="457200" algn="l"/>
                <a:tab pos="914400" algn="l"/>
                <a:tab pos="1719263" algn="l"/>
                <a:tab pos="2743200" algn="l"/>
              </a:tabLst>
              <a:defRPr/>
            </a:pPr>
            <a:r>
              <a:rPr lang="en-US" dirty="0">
                <a:latin typeface="+mj-lt"/>
              </a:rPr>
              <a:t>	while (1);</a:t>
            </a:r>
          </a:p>
          <a:p>
            <a:pPr>
              <a:tabLst>
                <a:tab pos="457200" algn="l"/>
                <a:tab pos="914400" algn="l"/>
                <a:tab pos="1719263" algn="l"/>
                <a:tab pos="2743200" algn="l"/>
              </a:tabLst>
              <a:defRPr/>
            </a:pPr>
            <a:r>
              <a:rPr lang="en-US" dirty="0">
                <a:latin typeface="+mj-lt"/>
              </a:rPr>
              <a: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
        <p:nvSpPr>
          <p:cNvPr id="4" name="Text Box 5"/>
          <p:cNvSpPr txBox="1">
            <a:spLocks noChangeArrowheads="1"/>
          </p:cNvSpPr>
          <p:nvPr/>
        </p:nvSpPr>
        <p:spPr bwMode="auto">
          <a:xfrm>
            <a:off x="603256" y="142651"/>
            <a:ext cx="3514725" cy="584200"/>
          </a:xfrm>
          <a:prstGeom prst="rect">
            <a:avLst/>
          </a:prstGeom>
          <a:noFill/>
          <a:ln w="12700">
            <a:noFill/>
            <a:miter lim="800000"/>
            <a:headEnd type="none" w="sm" len="sm"/>
            <a:tailEnd type="none" w="sm" len="sm"/>
          </a:ln>
        </p:spPr>
        <p:txBody>
          <a:bodyPr wrap="none">
            <a:spAutoFit/>
          </a:bodyPr>
          <a:lstStyle/>
          <a:p>
            <a:pPr>
              <a:defRPr/>
            </a:pPr>
            <a:r>
              <a:rPr lang="en-US" dirty="0">
                <a:latin typeface="+mj-lt"/>
              </a:rPr>
              <a:t>#include "c:\cwHCS12\include\hcs12.h"</a:t>
            </a:r>
          </a:p>
          <a:p>
            <a:pPr>
              <a:defRPr/>
            </a:pPr>
            <a:r>
              <a:rPr lang="en-US" dirty="0">
                <a:latin typeface="+mj-lt"/>
              </a:rPr>
              <a:t>#include "c:\cwHCS12\include\delay.h"</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522970" y="917350"/>
            <a:ext cx="8504915" cy="5132174"/>
          </a:xfrm>
          <a:prstGeom prst="rect">
            <a:avLst/>
          </a:prstGeom>
          <a:noFill/>
          <a:ln w="12700">
            <a:noFill/>
            <a:miter lim="800000"/>
            <a:headEnd type="none" w="sm" len="sm"/>
            <a:tailEnd type="none" w="sm" len="sm"/>
          </a:ln>
        </p:spPr>
        <p:txBody>
          <a:bodyPr wrap="square">
            <a:spAutoFit/>
          </a:bodyPr>
          <a:lstStyle/>
          <a:p>
            <a:pPr>
              <a:spcBef>
                <a:spcPct val="50000"/>
              </a:spcBef>
              <a:tabLst>
                <a:tab pos="230188" algn="l"/>
              </a:tabLst>
              <a:defRPr/>
            </a:pPr>
            <a:r>
              <a:rPr lang="en-US" sz="2000" b="1" dirty="0">
                <a:latin typeface="+mj-lt"/>
              </a:rPr>
              <a:t>DC Motor </a:t>
            </a:r>
            <a:r>
              <a:rPr lang="en-US" sz="2000" b="1" dirty="0" smtClean="0">
                <a:latin typeface="+mj-lt"/>
              </a:rPr>
              <a:t>Control</a:t>
            </a:r>
          </a:p>
          <a:p>
            <a:pPr>
              <a:spcBef>
                <a:spcPct val="50000"/>
              </a:spcBef>
              <a:tabLst>
                <a:tab pos="230188" algn="l"/>
              </a:tabLst>
              <a:defRPr/>
            </a:pPr>
            <a:endParaRPr lang="en-US" sz="700" dirty="0">
              <a:latin typeface="+mj-lt"/>
            </a:endParaRPr>
          </a:p>
          <a:p>
            <a:pPr>
              <a:spcBef>
                <a:spcPct val="50000"/>
              </a:spcBef>
              <a:buFont typeface="Wingdings" pitchFamily="2" charset="2"/>
              <a:buChar char="§"/>
              <a:tabLst>
                <a:tab pos="230188" algn="l"/>
              </a:tabLst>
              <a:defRPr/>
            </a:pPr>
            <a:r>
              <a:rPr lang="en-US" sz="1800" dirty="0">
                <a:latin typeface="+mj-lt"/>
              </a:rPr>
              <a:t>	</a:t>
            </a:r>
            <a:r>
              <a:rPr lang="en-US" sz="1800" dirty="0">
                <a:latin typeface="+mj-lt"/>
                <a:cs typeface="Times New Roman" pitchFamily="18" charset="0"/>
              </a:rPr>
              <a:t>The DC motor has a </a:t>
            </a:r>
            <a:r>
              <a:rPr lang="en-US" sz="1800" dirty="0">
                <a:solidFill>
                  <a:srgbClr val="FF0000"/>
                </a:solidFill>
                <a:latin typeface="+mj-lt"/>
                <a:cs typeface="Times New Roman" pitchFamily="18" charset="0"/>
              </a:rPr>
              <a:t>permanent magnetic field </a:t>
            </a:r>
            <a:r>
              <a:rPr lang="en-US" sz="1800" dirty="0">
                <a:latin typeface="+mj-lt"/>
                <a:cs typeface="Times New Roman" pitchFamily="18" charset="0"/>
              </a:rPr>
              <a:t>and </a:t>
            </a:r>
            <a:r>
              <a:rPr lang="en-US" sz="1800" dirty="0">
                <a:solidFill>
                  <a:srgbClr val="FF0000"/>
                </a:solidFill>
                <a:latin typeface="+mj-lt"/>
                <a:cs typeface="Times New Roman" pitchFamily="18" charset="0"/>
              </a:rPr>
              <a:t>its armature is a coil</a:t>
            </a:r>
            <a:r>
              <a:rPr lang="en-US" sz="1800" dirty="0">
                <a:latin typeface="+mj-lt"/>
                <a:cs typeface="Times New Roman" pitchFamily="18" charset="0"/>
              </a:rPr>
              <a:t>.</a:t>
            </a:r>
            <a:r>
              <a:rPr lang="en-US" sz="1800" dirty="0">
                <a:latin typeface="+mj-lt"/>
              </a:rPr>
              <a:t> </a:t>
            </a:r>
          </a:p>
          <a:p>
            <a:pPr>
              <a:buFont typeface="Wingdings" pitchFamily="2" charset="2"/>
              <a:buChar char="§"/>
              <a:tabLst>
                <a:tab pos="230188" algn="l"/>
              </a:tabLst>
              <a:defRPr/>
            </a:pPr>
            <a:r>
              <a:rPr lang="en-US" sz="1800" dirty="0">
                <a:latin typeface="+mj-lt"/>
                <a:cs typeface="Times New Roman" pitchFamily="18" charset="0"/>
              </a:rPr>
              <a:t>  </a:t>
            </a:r>
            <a:r>
              <a:rPr lang="en-US" sz="1800" dirty="0" smtClean="0">
                <a:latin typeface="+mj-lt"/>
                <a:cs typeface="Times New Roman" pitchFamily="18" charset="0"/>
              </a:rPr>
              <a:t>When </a:t>
            </a:r>
            <a:r>
              <a:rPr lang="en-US" sz="1800" dirty="0">
                <a:latin typeface="+mj-lt"/>
                <a:cs typeface="Times New Roman" pitchFamily="18" charset="0"/>
              </a:rPr>
              <a:t>a voltage and a subsequent current flow are applied to the armature, the motor </a:t>
            </a:r>
            <a:r>
              <a:rPr lang="en-US" sz="1800" dirty="0" smtClean="0">
                <a:latin typeface="+mj-lt"/>
                <a:cs typeface="Times New Roman" pitchFamily="18" charset="0"/>
              </a:rPr>
              <a:t>begins </a:t>
            </a:r>
            <a:r>
              <a:rPr lang="en-US" sz="1800" dirty="0">
                <a:latin typeface="+mj-lt"/>
                <a:cs typeface="Times New Roman" pitchFamily="18" charset="0"/>
              </a:rPr>
              <a:t>to spin. </a:t>
            </a:r>
          </a:p>
          <a:p>
            <a:pPr>
              <a:buFont typeface="Wingdings" pitchFamily="2" charset="2"/>
              <a:buChar char="§"/>
              <a:tabLst>
                <a:tab pos="230188" algn="l"/>
              </a:tabLst>
              <a:defRPr/>
            </a:pPr>
            <a:r>
              <a:rPr lang="en-US" sz="1800" dirty="0">
                <a:latin typeface="+mj-lt"/>
                <a:cs typeface="Times New Roman" pitchFamily="18" charset="0"/>
              </a:rPr>
              <a:t>	The voltage level applied across the armature determines the speed of rotation. </a:t>
            </a:r>
          </a:p>
          <a:p>
            <a:pPr>
              <a:buFont typeface="Wingdings" pitchFamily="2" charset="2"/>
              <a:buChar char="§"/>
              <a:tabLst>
                <a:tab pos="230188" algn="l"/>
              </a:tabLst>
              <a:defRPr/>
            </a:pPr>
            <a:r>
              <a:rPr lang="en-US" sz="1800" dirty="0">
                <a:latin typeface="+mj-lt"/>
                <a:cs typeface="Times New Roman" pitchFamily="18" charset="0"/>
              </a:rPr>
              <a:t> 	Almost every application uses a DC motor requires it reverse its direction of rotation or </a:t>
            </a:r>
            <a:r>
              <a:rPr lang="en-US" sz="1800" dirty="0" smtClean="0">
                <a:latin typeface="+mj-lt"/>
                <a:cs typeface="Times New Roman" pitchFamily="18" charset="0"/>
              </a:rPr>
              <a:t>vary </a:t>
            </a:r>
            <a:r>
              <a:rPr lang="en-US" sz="1800" dirty="0">
                <a:latin typeface="+mj-lt"/>
                <a:cs typeface="Times New Roman" pitchFamily="18" charset="0"/>
              </a:rPr>
              <a:t>its speed</a:t>
            </a:r>
            <a:r>
              <a:rPr lang="en-US" sz="1800" dirty="0" smtClean="0">
                <a:latin typeface="+mj-lt"/>
                <a:cs typeface="Times New Roman" pitchFamily="18" charset="0"/>
              </a:rPr>
              <a:t>.</a:t>
            </a:r>
          </a:p>
          <a:p>
            <a:pPr>
              <a:buFont typeface="Wingdings" pitchFamily="2" charset="2"/>
              <a:buChar char="§"/>
              <a:tabLst>
                <a:tab pos="230188" algn="l"/>
              </a:tabLst>
              <a:defRPr/>
            </a:pPr>
            <a:endParaRPr lang="en-US" sz="1800" dirty="0">
              <a:latin typeface="+mj-lt"/>
              <a:cs typeface="Times New Roman" pitchFamily="18" charset="0"/>
            </a:endParaRPr>
          </a:p>
          <a:p>
            <a:pPr>
              <a:buFont typeface="Wingdings" pitchFamily="2" charset="2"/>
              <a:buChar char="§"/>
              <a:tabLst>
                <a:tab pos="230188" algn="l"/>
              </a:tabLst>
              <a:defRPr/>
            </a:pPr>
            <a:r>
              <a:rPr lang="en-US" sz="1800" dirty="0">
                <a:latin typeface="+mj-lt"/>
                <a:cs typeface="Times New Roman" pitchFamily="18" charset="0"/>
              </a:rPr>
              <a:t>	</a:t>
            </a:r>
            <a:r>
              <a:rPr lang="en-US" sz="1800" dirty="0">
                <a:solidFill>
                  <a:srgbClr val="0070C0"/>
                </a:solidFill>
                <a:latin typeface="+mj-lt"/>
                <a:cs typeface="Times New Roman" pitchFamily="18" charset="0"/>
              </a:rPr>
              <a:t>Reversing the direction is done by changing the polarity of voltage applied to the motor</a:t>
            </a:r>
            <a:r>
              <a:rPr lang="en-US" sz="1800" dirty="0" smtClean="0">
                <a:solidFill>
                  <a:srgbClr val="0070C0"/>
                </a:solidFill>
                <a:latin typeface="+mj-lt"/>
                <a:cs typeface="Times New Roman" pitchFamily="18" charset="0"/>
              </a:rPr>
              <a:t>.</a:t>
            </a:r>
          </a:p>
          <a:p>
            <a:pPr>
              <a:buFont typeface="Wingdings" pitchFamily="2" charset="2"/>
              <a:buChar char="§"/>
              <a:tabLst>
                <a:tab pos="230188" algn="l"/>
              </a:tabLst>
              <a:defRPr/>
            </a:pPr>
            <a:endParaRPr lang="en-US" sz="1800" dirty="0">
              <a:solidFill>
                <a:srgbClr val="0070C0"/>
              </a:solidFill>
              <a:latin typeface="+mj-lt"/>
              <a:cs typeface="Times New Roman" pitchFamily="18" charset="0"/>
            </a:endParaRPr>
          </a:p>
          <a:p>
            <a:pPr>
              <a:buFont typeface="Wingdings" pitchFamily="2" charset="2"/>
              <a:buChar char="§"/>
              <a:tabLst>
                <a:tab pos="230188" algn="l"/>
              </a:tabLst>
              <a:defRPr/>
            </a:pPr>
            <a:r>
              <a:rPr lang="en-US" sz="1800" dirty="0">
                <a:latin typeface="+mj-lt"/>
                <a:cs typeface="Times New Roman" pitchFamily="18" charset="0"/>
              </a:rPr>
              <a:t>	</a:t>
            </a:r>
            <a:r>
              <a:rPr lang="en-US" sz="1800" b="1" dirty="0">
                <a:solidFill>
                  <a:srgbClr val="FF0000"/>
                </a:solidFill>
                <a:latin typeface="+mj-lt"/>
                <a:cs typeface="Times New Roman" pitchFamily="18" charset="0"/>
              </a:rPr>
              <a:t>Changing the speed requires varying the voltage level of the input to the motor</a:t>
            </a:r>
            <a:r>
              <a:rPr lang="en-US" sz="1800" b="1" dirty="0" smtClean="0">
                <a:solidFill>
                  <a:srgbClr val="FF0000"/>
                </a:solidFill>
                <a:latin typeface="+mj-lt"/>
                <a:cs typeface="Times New Roman" pitchFamily="18" charset="0"/>
              </a:rPr>
              <a:t>.</a:t>
            </a:r>
          </a:p>
          <a:p>
            <a:pPr>
              <a:buFont typeface="Wingdings" pitchFamily="2" charset="2"/>
              <a:buChar char="§"/>
              <a:tabLst>
                <a:tab pos="230188" algn="l"/>
              </a:tabLst>
              <a:defRPr/>
            </a:pPr>
            <a:endParaRPr lang="en-US" sz="1800" b="1" dirty="0">
              <a:solidFill>
                <a:srgbClr val="FF0000"/>
              </a:solidFill>
              <a:latin typeface="+mj-lt"/>
              <a:cs typeface="Times New Roman" pitchFamily="18" charset="0"/>
            </a:endParaRPr>
          </a:p>
          <a:p>
            <a:pPr>
              <a:buFont typeface="Wingdings" pitchFamily="2" charset="2"/>
              <a:buChar char="§"/>
              <a:tabLst>
                <a:tab pos="230188" algn="l"/>
              </a:tabLst>
              <a:defRPr/>
            </a:pPr>
            <a:r>
              <a:rPr lang="en-US" sz="1800" dirty="0">
                <a:latin typeface="+mj-lt"/>
                <a:cs typeface="Times New Roman" pitchFamily="18" charset="0"/>
              </a:rPr>
              <a:t>	</a:t>
            </a:r>
            <a:r>
              <a:rPr lang="en-US" sz="1800" dirty="0">
                <a:solidFill>
                  <a:srgbClr val="FF0000"/>
                </a:solidFill>
                <a:latin typeface="+mj-lt"/>
                <a:cs typeface="Times New Roman" pitchFamily="18" charset="0"/>
              </a:rPr>
              <a:t>Changing the voltage level can be achieved by varying the pulse width of a digital signal </a:t>
            </a:r>
            <a:r>
              <a:rPr lang="en-US" sz="1800" dirty="0" smtClean="0">
                <a:solidFill>
                  <a:srgbClr val="FF0000"/>
                </a:solidFill>
                <a:latin typeface="+mj-lt"/>
                <a:cs typeface="Times New Roman" pitchFamily="18" charset="0"/>
              </a:rPr>
              <a:t>input </a:t>
            </a:r>
            <a:r>
              <a:rPr lang="en-US" sz="1800" dirty="0">
                <a:solidFill>
                  <a:srgbClr val="FF0000"/>
                </a:solidFill>
                <a:latin typeface="+mj-lt"/>
                <a:cs typeface="Times New Roman" pitchFamily="18" charset="0"/>
              </a:rPr>
              <a:t>to the DC motor. </a:t>
            </a:r>
          </a:p>
          <a:p>
            <a:pPr>
              <a:buFont typeface="Wingdings" pitchFamily="2" charset="2"/>
              <a:buChar char="§"/>
              <a:tabLst>
                <a:tab pos="230188" algn="l"/>
              </a:tabLst>
              <a:defRPr/>
            </a:pPr>
            <a:endParaRPr lang="en-US" sz="1800" dirty="0" smtClean="0">
              <a:latin typeface="+mj-lt"/>
              <a:cs typeface="Times New Roman" pitchFamily="18" charset="0"/>
            </a:endParaRPr>
          </a:p>
          <a:p>
            <a:pPr>
              <a:buFont typeface="Wingdings" pitchFamily="2" charset="2"/>
              <a:buChar char="§"/>
              <a:tabLst>
                <a:tab pos="230188" algn="l"/>
              </a:tabLst>
              <a:defRPr/>
            </a:pPr>
            <a:r>
              <a:rPr lang="en-US" sz="1800" dirty="0">
                <a:latin typeface="+mj-lt"/>
                <a:cs typeface="Times New Roman" pitchFamily="18" charset="0"/>
              </a:rPr>
              <a:t> </a:t>
            </a:r>
            <a:r>
              <a:rPr lang="en-US" sz="1800" dirty="0" smtClean="0">
                <a:latin typeface="+mj-lt"/>
                <a:cs typeface="Times New Roman" pitchFamily="18" charset="0"/>
              </a:rPr>
              <a:t>How can I do that? </a:t>
            </a:r>
          </a:p>
          <a:p>
            <a:pPr>
              <a:buFont typeface="Wingdings" pitchFamily="2" charset="2"/>
              <a:buChar char="§"/>
              <a:tabLst>
                <a:tab pos="230188" algn="l"/>
              </a:tabLst>
              <a:defRPr/>
            </a:pPr>
            <a:endParaRPr lang="en-US" sz="1800" dirty="0">
              <a:latin typeface="+mj-lt"/>
              <a:cs typeface="Times New Roman" pitchFamily="18" charset="0"/>
            </a:endParaRP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522970" y="917350"/>
            <a:ext cx="8504915" cy="6147837"/>
          </a:xfrm>
          <a:prstGeom prst="rect">
            <a:avLst/>
          </a:prstGeom>
          <a:noFill/>
          <a:ln w="12700">
            <a:noFill/>
            <a:miter lim="800000"/>
            <a:headEnd type="none" w="sm" len="sm"/>
            <a:tailEnd type="none" w="sm" len="sm"/>
          </a:ln>
        </p:spPr>
        <p:txBody>
          <a:bodyPr wrap="square">
            <a:spAutoFit/>
          </a:bodyPr>
          <a:lstStyle/>
          <a:p>
            <a:pPr>
              <a:spcBef>
                <a:spcPct val="50000"/>
              </a:spcBef>
              <a:tabLst>
                <a:tab pos="230188" algn="l"/>
              </a:tabLst>
              <a:defRPr/>
            </a:pPr>
            <a:r>
              <a:rPr lang="en-US" sz="2000" b="1" dirty="0">
                <a:latin typeface="+mj-lt"/>
              </a:rPr>
              <a:t>DC Motor </a:t>
            </a:r>
            <a:r>
              <a:rPr lang="en-US" sz="2000" b="1" dirty="0" smtClean="0">
                <a:latin typeface="+mj-lt"/>
              </a:rPr>
              <a:t>Control</a:t>
            </a:r>
          </a:p>
          <a:p>
            <a:pPr>
              <a:spcBef>
                <a:spcPct val="50000"/>
              </a:spcBef>
              <a:tabLst>
                <a:tab pos="230188" algn="l"/>
              </a:tabLst>
              <a:defRPr/>
            </a:pPr>
            <a:endParaRPr lang="en-US" sz="700" dirty="0">
              <a:latin typeface="+mj-lt"/>
            </a:endParaRPr>
          </a:p>
          <a:p>
            <a:pPr>
              <a:spcBef>
                <a:spcPct val="50000"/>
              </a:spcBef>
              <a:tabLst>
                <a:tab pos="230188" algn="l"/>
              </a:tabLst>
              <a:defRPr/>
            </a:pPr>
            <a:endParaRPr lang="en-US" sz="1800" dirty="0">
              <a:latin typeface="+mj-lt"/>
            </a:endParaRPr>
          </a:p>
          <a:p>
            <a:pPr>
              <a:spcBef>
                <a:spcPct val="50000"/>
              </a:spcBef>
              <a:tabLst>
                <a:tab pos="230188" algn="l"/>
              </a:tabLst>
              <a:defRPr/>
            </a:pPr>
            <a:endParaRPr lang="en-US" sz="1800" dirty="0">
              <a:solidFill>
                <a:srgbClr val="FF0000"/>
              </a:solidFill>
              <a:latin typeface="+mj-lt"/>
              <a:cs typeface="Times New Roman" pitchFamily="18" charset="0"/>
            </a:endParaRPr>
          </a:p>
          <a:p>
            <a:pPr>
              <a:spcBef>
                <a:spcPct val="50000"/>
              </a:spcBef>
              <a:tabLst>
                <a:tab pos="230188" algn="l"/>
              </a:tabLst>
              <a:defRPr/>
            </a:pPr>
            <a:endParaRPr lang="en-US" sz="1800" dirty="0" smtClean="0">
              <a:solidFill>
                <a:srgbClr val="FF0000"/>
              </a:solidFill>
              <a:latin typeface="+mj-lt"/>
              <a:cs typeface="Times New Roman" pitchFamily="18" charset="0"/>
            </a:endParaRPr>
          </a:p>
          <a:p>
            <a:pPr>
              <a:spcBef>
                <a:spcPct val="50000"/>
              </a:spcBef>
              <a:tabLst>
                <a:tab pos="230188" algn="l"/>
              </a:tabLst>
              <a:defRPr/>
            </a:pPr>
            <a:endParaRPr lang="en-US" sz="1800" dirty="0">
              <a:solidFill>
                <a:srgbClr val="FF0000"/>
              </a:solidFill>
              <a:latin typeface="+mj-lt"/>
              <a:cs typeface="Times New Roman" pitchFamily="18" charset="0"/>
            </a:endParaRPr>
          </a:p>
          <a:p>
            <a:pPr>
              <a:spcBef>
                <a:spcPct val="50000"/>
              </a:spcBef>
              <a:tabLst>
                <a:tab pos="230188" algn="l"/>
              </a:tabLst>
              <a:defRPr/>
            </a:pPr>
            <a:endParaRPr lang="en-US" sz="1800" dirty="0" smtClean="0">
              <a:solidFill>
                <a:srgbClr val="FF0000"/>
              </a:solidFill>
              <a:latin typeface="+mj-lt"/>
              <a:cs typeface="Times New Roman" pitchFamily="18" charset="0"/>
            </a:endParaRPr>
          </a:p>
          <a:p>
            <a:pPr>
              <a:spcBef>
                <a:spcPct val="50000"/>
              </a:spcBef>
              <a:tabLst>
                <a:tab pos="230188" algn="l"/>
              </a:tabLst>
              <a:defRPr/>
            </a:pPr>
            <a:endParaRPr lang="en-US" sz="1800" dirty="0">
              <a:solidFill>
                <a:srgbClr val="FF0000"/>
              </a:solidFill>
              <a:latin typeface="+mj-lt"/>
              <a:cs typeface="Times New Roman" pitchFamily="18" charset="0"/>
            </a:endParaRPr>
          </a:p>
          <a:p>
            <a:pPr>
              <a:spcBef>
                <a:spcPct val="50000"/>
              </a:spcBef>
              <a:tabLst>
                <a:tab pos="230188" algn="l"/>
              </a:tabLst>
              <a:defRPr/>
            </a:pPr>
            <a:r>
              <a:rPr lang="en-US" sz="1800" dirty="0" smtClean="0">
                <a:solidFill>
                  <a:srgbClr val="FF0000"/>
                </a:solidFill>
                <a:latin typeface="+mj-lt"/>
                <a:cs typeface="Times New Roman" pitchFamily="18" charset="0"/>
              </a:rPr>
              <a:t> </a:t>
            </a:r>
            <a:endParaRPr lang="en-US" sz="1800" dirty="0">
              <a:solidFill>
                <a:srgbClr val="FF0000"/>
              </a:solidFill>
              <a:latin typeface="+mj-lt"/>
              <a:cs typeface="Times New Roman" pitchFamily="18" charset="0"/>
            </a:endParaRPr>
          </a:p>
          <a:p>
            <a:pPr>
              <a:buFont typeface="Wingdings" pitchFamily="2" charset="2"/>
              <a:buChar char="§"/>
              <a:tabLst>
                <a:tab pos="230188" algn="l"/>
              </a:tabLst>
              <a:defRPr/>
            </a:pPr>
            <a:r>
              <a:rPr lang="en-US" sz="1800" dirty="0">
                <a:latin typeface="+mj-lt"/>
                <a:cs typeface="Times New Roman" pitchFamily="18" charset="0"/>
              </a:rPr>
              <a:t> 	</a:t>
            </a:r>
            <a:r>
              <a:rPr lang="en-US" sz="1800" dirty="0">
                <a:latin typeface="+mn-lt"/>
              </a:rPr>
              <a:t>T</a:t>
            </a:r>
            <a:r>
              <a:rPr lang="en-US" sz="1800" baseline="-25000" dirty="0">
                <a:latin typeface="+mn-lt"/>
              </a:rPr>
              <a:t>on</a:t>
            </a:r>
            <a:r>
              <a:rPr lang="en-US" sz="1800" dirty="0">
                <a:latin typeface="+mn-lt"/>
              </a:rPr>
              <a:t> denotes the on-time and </a:t>
            </a:r>
            <a:r>
              <a:rPr lang="en-US" sz="1800" dirty="0" err="1">
                <a:latin typeface="+mn-lt"/>
              </a:rPr>
              <a:t>T</a:t>
            </a:r>
            <a:r>
              <a:rPr lang="en-US" sz="1800" baseline="-25000" dirty="0" err="1">
                <a:latin typeface="+mn-lt"/>
              </a:rPr>
              <a:t>off</a:t>
            </a:r>
            <a:r>
              <a:rPr lang="en-US" sz="1800" dirty="0">
                <a:latin typeface="+mn-lt"/>
              </a:rPr>
              <a:t> denotes the off time of signal. Period is the sum of both on and off </a:t>
            </a:r>
            <a:r>
              <a:rPr lang="en-US" sz="1800" dirty="0" smtClean="0">
                <a:latin typeface="+mn-lt"/>
              </a:rPr>
              <a:t>times: </a:t>
            </a:r>
            <a:r>
              <a:rPr lang="en-US" sz="1800" dirty="0" err="1" smtClean="0">
                <a:latin typeface="+mn-lt"/>
              </a:rPr>
              <a:t>T</a:t>
            </a:r>
            <a:r>
              <a:rPr lang="en-US" sz="1800" baseline="-25000" dirty="0" err="1" smtClean="0">
                <a:latin typeface="+mn-lt"/>
              </a:rPr>
              <a:t>total</a:t>
            </a:r>
            <a:endParaRPr lang="en-US" sz="1800" baseline="-25000" dirty="0" smtClean="0">
              <a:latin typeface="+mn-lt"/>
            </a:endParaRPr>
          </a:p>
          <a:p>
            <a:pPr>
              <a:buFont typeface="Wingdings" pitchFamily="2" charset="2"/>
              <a:buChar char="§"/>
              <a:tabLst>
                <a:tab pos="230188" algn="l"/>
              </a:tabLst>
              <a:defRPr/>
            </a:pPr>
            <a:r>
              <a:rPr lang="en-US" sz="1800" dirty="0" smtClean="0"/>
              <a:t> </a:t>
            </a:r>
            <a:r>
              <a:rPr lang="en-US" sz="1800" dirty="0" smtClean="0">
                <a:latin typeface="+mn-lt"/>
              </a:rPr>
              <a:t>Duty </a:t>
            </a:r>
            <a:r>
              <a:rPr lang="en-US" sz="1800" dirty="0">
                <a:latin typeface="+mn-lt"/>
              </a:rPr>
              <a:t>cycle is calculated as on-time to the period of </a:t>
            </a:r>
            <a:r>
              <a:rPr lang="en-US" sz="1800" dirty="0" smtClean="0">
                <a:latin typeface="+mn-lt"/>
              </a:rPr>
              <a:t>time</a:t>
            </a:r>
          </a:p>
          <a:p>
            <a:pPr>
              <a:buFont typeface="Wingdings" pitchFamily="2" charset="2"/>
              <a:buChar char="§"/>
              <a:tabLst>
                <a:tab pos="230188" algn="l"/>
              </a:tabLst>
              <a:defRPr/>
            </a:pPr>
            <a:r>
              <a:rPr lang="en-US" sz="1800" dirty="0">
                <a:solidFill>
                  <a:srgbClr val="FF0000"/>
                </a:solidFill>
                <a:latin typeface="+mn-lt"/>
              </a:rPr>
              <a:t> PWM signal when used at a different duty cycles gives a varying voltage at the </a:t>
            </a:r>
            <a:r>
              <a:rPr lang="en-US" sz="1800" dirty="0" smtClean="0">
                <a:solidFill>
                  <a:srgbClr val="FF0000"/>
                </a:solidFill>
                <a:latin typeface="+mn-lt"/>
              </a:rPr>
              <a:t>output</a:t>
            </a:r>
          </a:p>
          <a:p>
            <a:pPr>
              <a:buFont typeface="Wingdings" pitchFamily="2" charset="2"/>
              <a:buChar char="§"/>
              <a:tabLst>
                <a:tab pos="230188" algn="l"/>
              </a:tabLst>
              <a:defRPr/>
            </a:pPr>
            <a:r>
              <a:rPr lang="en-US" sz="1800" dirty="0">
                <a:solidFill>
                  <a:srgbClr val="FF0000"/>
                </a:solidFill>
                <a:latin typeface="+mn-lt"/>
              </a:rPr>
              <a:t> Voltage regulation is done by averaging the PWM </a:t>
            </a:r>
            <a:r>
              <a:rPr lang="en-US" sz="1800" dirty="0" smtClean="0">
                <a:solidFill>
                  <a:srgbClr val="FF0000"/>
                </a:solidFill>
                <a:latin typeface="+mn-lt"/>
              </a:rPr>
              <a:t>signal</a:t>
            </a:r>
          </a:p>
          <a:p>
            <a:pPr>
              <a:buFont typeface="Wingdings" pitchFamily="2" charset="2"/>
              <a:buChar char="§"/>
              <a:tabLst>
                <a:tab pos="230188" algn="l"/>
              </a:tabLst>
              <a:defRPr/>
            </a:pPr>
            <a:r>
              <a:rPr lang="en-US" sz="1800" dirty="0" smtClean="0">
                <a:latin typeface="+mn-lt"/>
              </a:rPr>
              <a:t> As </a:t>
            </a:r>
            <a:r>
              <a:rPr lang="en-US" sz="1800" dirty="0">
                <a:latin typeface="+mn-lt"/>
              </a:rPr>
              <a:t>you can see from the equation the output voltage can be directly varied by varying the T</a:t>
            </a:r>
            <a:r>
              <a:rPr lang="en-US" sz="1800" baseline="-25000" dirty="0">
                <a:latin typeface="+mn-lt"/>
              </a:rPr>
              <a:t>on</a:t>
            </a:r>
            <a:r>
              <a:rPr lang="en-US" sz="1800" dirty="0">
                <a:latin typeface="+mn-lt"/>
              </a:rPr>
              <a:t> value</a:t>
            </a:r>
            <a:r>
              <a:rPr lang="en-US" sz="1800" dirty="0" smtClean="0">
                <a:latin typeface="+mn-lt"/>
              </a:rPr>
              <a:t>. </a:t>
            </a:r>
          </a:p>
          <a:p>
            <a:pPr>
              <a:buFont typeface="Wingdings" pitchFamily="2" charset="2"/>
              <a:buChar char="§"/>
              <a:tabLst>
                <a:tab pos="230188" algn="l"/>
              </a:tabLst>
              <a:defRPr/>
            </a:pPr>
            <a:r>
              <a:rPr lang="en-US" sz="1800" dirty="0">
                <a:latin typeface="+mn-lt"/>
              </a:rPr>
              <a:t> </a:t>
            </a:r>
            <a:r>
              <a:rPr lang="en-US" sz="1800" dirty="0" smtClean="0">
                <a:latin typeface="+mn-lt"/>
              </a:rPr>
              <a:t>If </a:t>
            </a:r>
            <a:r>
              <a:rPr lang="en-US" sz="1800" dirty="0">
                <a:latin typeface="+mn-lt"/>
              </a:rPr>
              <a:t>T</a:t>
            </a:r>
            <a:r>
              <a:rPr lang="en-US" sz="1800" baseline="-25000" dirty="0">
                <a:latin typeface="+mn-lt"/>
              </a:rPr>
              <a:t>on</a:t>
            </a:r>
            <a:r>
              <a:rPr lang="en-US" sz="1800" dirty="0">
                <a:latin typeface="+mn-lt"/>
              </a:rPr>
              <a:t> is 0, </a:t>
            </a:r>
            <a:r>
              <a:rPr lang="en-US" sz="1800" dirty="0" err="1">
                <a:latin typeface="+mn-lt"/>
              </a:rPr>
              <a:t>V</a:t>
            </a:r>
            <a:r>
              <a:rPr lang="en-US" sz="1800" baseline="-25000" dirty="0" err="1">
                <a:latin typeface="+mn-lt"/>
              </a:rPr>
              <a:t>out</a:t>
            </a:r>
            <a:r>
              <a:rPr lang="en-US" sz="1800" dirty="0">
                <a:latin typeface="+mn-lt"/>
              </a:rPr>
              <a:t> is also 0. if T</a:t>
            </a:r>
            <a:r>
              <a:rPr lang="en-US" sz="1800" baseline="-25000" dirty="0">
                <a:latin typeface="+mn-lt"/>
              </a:rPr>
              <a:t>on</a:t>
            </a:r>
            <a:r>
              <a:rPr lang="en-US" sz="1800" dirty="0">
                <a:latin typeface="+mn-lt"/>
              </a:rPr>
              <a:t> is </a:t>
            </a:r>
            <a:r>
              <a:rPr lang="en-US" sz="1800" dirty="0" err="1">
                <a:latin typeface="+mn-lt"/>
              </a:rPr>
              <a:t>T</a:t>
            </a:r>
            <a:r>
              <a:rPr lang="en-US" sz="1800" baseline="-25000" dirty="0" err="1">
                <a:latin typeface="+mn-lt"/>
              </a:rPr>
              <a:t>total</a:t>
            </a:r>
            <a:r>
              <a:rPr lang="en-US" sz="1800" dirty="0">
                <a:latin typeface="+mn-lt"/>
              </a:rPr>
              <a:t> then </a:t>
            </a:r>
            <a:r>
              <a:rPr lang="en-US" sz="1800" dirty="0" err="1">
                <a:latin typeface="+mn-lt"/>
              </a:rPr>
              <a:t>V</a:t>
            </a:r>
            <a:r>
              <a:rPr lang="en-US" sz="1800" baseline="-25000" dirty="0" err="1">
                <a:latin typeface="+mn-lt"/>
              </a:rPr>
              <a:t>out</a:t>
            </a:r>
            <a:r>
              <a:rPr lang="en-US" sz="1800" dirty="0">
                <a:latin typeface="+mn-lt"/>
              </a:rPr>
              <a:t> is V</a:t>
            </a:r>
            <a:r>
              <a:rPr lang="en-US" sz="1800" baseline="-25000" dirty="0">
                <a:latin typeface="+mn-lt"/>
              </a:rPr>
              <a:t>in</a:t>
            </a:r>
            <a:r>
              <a:rPr lang="en-US" sz="1800" dirty="0">
                <a:latin typeface="+mn-lt"/>
              </a:rPr>
              <a:t> or say maximum</a:t>
            </a:r>
          </a:p>
          <a:p>
            <a:pPr>
              <a:buFont typeface="Wingdings" pitchFamily="2" charset="2"/>
              <a:buChar char="§"/>
              <a:tabLst>
                <a:tab pos="230188" algn="l"/>
              </a:tabLst>
              <a:defRPr/>
            </a:pPr>
            <a:endParaRPr lang="en-US" sz="1800" dirty="0" smtClean="0">
              <a:latin typeface="+mn-lt"/>
            </a:endParaRPr>
          </a:p>
          <a:p>
            <a:pPr>
              <a:buFont typeface="Wingdings" pitchFamily="2" charset="2"/>
              <a:buChar char="§"/>
              <a:tabLst>
                <a:tab pos="230188" algn="l"/>
              </a:tabLst>
              <a:defRPr/>
            </a:pPr>
            <a:endParaRPr lang="en-US" sz="1800" baseline="-25000" dirty="0">
              <a:latin typeface="+mn-lt"/>
              <a:cs typeface="Times New Roman" pitchFamily="18" charset="0"/>
            </a:endParaRP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6742"/>
            <a:ext cx="6558248" cy="251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Work\Courses\SistemeIncorporate\Info\Pregatire\eq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115" y="1607456"/>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Work\Courses\SistemeIncorporate\Info\Pregatire\duty-cycl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115" y="2064656"/>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Work\Courses\SistemeIncorporate\Info\Pregatire\eq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2515" y="2750456"/>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Work\Courses\SistemeIncorporate\Info\Pregatire\eq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4915" y="3283856"/>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0859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522970" y="917350"/>
            <a:ext cx="8504915" cy="2362185"/>
          </a:xfrm>
          <a:prstGeom prst="rect">
            <a:avLst/>
          </a:prstGeom>
          <a:noFill/>
          <a:ln w="12700">
            <a:noFill/>
            <a:miter lim="800000"/>
            <a:headEnd type="none" w="sm" len="sm"/>
            <a:tailEnd type="none" w="sm" len="sm"/>
          </a:ln>
        </p:spPr>
        <p:txBody>
          <a:bodyPr wrap="square">
            <a:spAutoFit/>
          </a:bodyPr>
          <a:lstStyle/>
          <a:p>
            <a:pPr>
              <a:spcBef>
                <a:spcPct val="50000"/>
              </a:spcBef>
              <a:tabLst>
                <a:tab pos="230188" algn="l"/>
              </a:tabLst>
              <a:defRPr/>
            </a:pPr>
            <a:r>
              <a:rPr lang="en-US" sz="2000" b="1" dirty="0">
                <a:latin typeface="+mj-lt"/>
              </a:rPr>
              <a:t>DC Motor </a:t>
            </a:r>
            <a:r>
              <a:rPr lang="en-US" sz="2000" b="1" dirty="0" smtClean="0">
                <a:latin typeface="+mj-lt"/>
              </a:rPr>
              <a:t>Control</a:t>
            </a:r>
          </a:p>
          <a:p>
            <a:pPr>
              <a:spcBef>
                <a:spcPct val="50000"/>
              </a:spcBef>
              <a:tabLst>
                <a:tab pos="230188" algn="l"/>
              </a:tabLst>
              <a:defRPr/>
            </a:pPr>
            <a:endParaRPr lang="en-US" sz="700" dirty="0">
              <a:latin typeface="+mj-lt"/>
            </a:endParaRPr>
          </a:p>
          <a:p>
            <a:pPr>
              <a:spcBef>
                <a:spcPct val="50000"/>
              </a:spcBef>
              <a:buFont typeface="Wingdings" pitchFamily="2" charset="2"/>
              <a:buChar char="§"/>
              <a:tabLst>
                <a:tab pos="230188" algn="l"/>
              </a:tabLst>
              <a:defRPr/>
            </a:pPr>
            <a:r>
              <a:rPr lang="en-US" sz="1800" dirty="0">
                <a:latin typeface="+mj-lt"/>
              </a:rPr>
              <a:t>	</a:t>
            </a:r>
            <a:r>
              <a:rPr lang="en-US" sz="1800" dirty="0" smtClean="0">
                <a:latin typeface="+mj-lt"/>
                <a:cs typeface="Times New Roman" pitchFamily="18" charset="0"/>
              </a:rPr>
              <a:t>The </a:t>
            </a:r>
            <a:r>
              <a:rPr lang="en-US" sz="1800" dirty="0">
                <a:latin typeface="+mj-lt"/>
                <a:cs typeface="Times New Roman" pitchFamily="18" charset="0"/>
              </a:rPr>
              <a:t>HCS12 can interface with a DC motor through a driver as shown in Figure 8.52. </a:t>
            </a:r>
          </a:p>
          <a:p>
            <a:pPr>
              <a:buFont typeface="Wingdings" pitchFamily="2" charset="2"/>
              <a:buChar char="§"/>
              <a:tabLst>
                <a:tab pos="230188" algn="l"/>
              </a:tabLst>
              <a:defRPr/>
            </a:pPr>
            <a:r>
              <a:rPr lang="en-US" sz="1800" dirty="0">
                <a:latin typeface="+mj-lt"/>
                <a:cs typeface="Times New Roman" pitchFamily="18" charset="0"/>
              </a:rPr>
              <a:t> 	A suitable driver must be selected to take control signals from the HCS12 and </a:t>
            </a:r>
            <a:r>
              <a:rPr lang="en-US" sz="1800" dirty="0">
                <a:solidFill>
                  <a:srgbClr val="FF0000"/>
                </a:solidFill>
                <a:latin typeface="+mj-lt"/>
                <a:cs typeface="Times New Roman" pitchFamily="18" charset="0"/>
              </a:rPr>
              <a:t>deliver the </a:t>
            </a:r>
            <a:r>
              <a:rPr lang="en-US" sz="1800" dirty="0" smtClean="0">
                <a:solidFill>
                  <a:srgbClr val="FF0000"/>
                </a:solidFill>
                <a:latin typeface="+mj-lt"/>
                <a:cs typeface="Times New Roman" pitchFamily="18" charset="0"/>
              </a:rPr>
              <a:t>necessary </a:t>
            </a:r>
            <a:r>
              <a:rPr lang="en-US" sz="1800" dirty="0">
                <a:solidFill>
                  <a:srgbClr val="FF0000"/>
                </a:solidFill>
                <a:latin typeface="+mj-lt"/>
                <a:cs typeface="Times New Roman" pitchFamily="18" charset="0"/>
              </a:rPr>
              <a:t>voltage and current to the motor.</a:t>
            </a:r>
          </a:p>
          <a:p>
            <a:pPr>
              <a:buFont typeface="Wingdings" pitchFamily="2" charset="2"/>
              <a:buChar char="§"/>
              <a:tabLst>
                <a:tab pos="230188" algn="l"/>
              </a:tabLst>
              <a:defRPr/>
            </a:pPr>
            <a:r>
              <a:rPr lang="en-US" sz="1800" dirty="0">
                <a:latin typeface="+mj-lt"/>
                <a:cs typeface="Times New Roman" pitchFamily="18" charset="0"/>
              </a:rPr>
              <a:t>	An example of DC motor driver is shown in Figure 8.53.</a:t>
            </a:r>
          </a:p>
          <a:p>
            <a:pPr>
              <a:buFont typeface="Wingdings" pitchFamily="2" charset="2"/>
              <a:buChar char="§"/>
              <a:tabLst>
                <a:tab pos="230188" algn="l"/>
              </a:tabLst>
              <a:defRPr/>
            </a:pPr>
            <a:r>
              <a:rPr lang="en-US" sz="1800" dirty="0">
                <a:latin typeface="+mj-lt"/>
                <a:cs typeface="Times New Roman" pitchFamily="18" charset="0"/>
              </a:rPr>
              <a:t>	The L293 has two supply voltages: V</a:t>
            </a:r>
            <a:r>
              <a:rPr lang="en-US" sz="1800" baseline="-25000" dirty="0">
                <a:latin typeface="+mj-lt"/>
                <a:cs typeface="Times New Roman" pitchFamily="18" charset="0"/>
              </a:rPr>
              <a:t>SS</a:t>
            </a:r>
            <a:r>
              <a:rPr lang="en-US" sz="1800" dirty="0">
                <a:latin typeface="+mj-lt"/>
                <a:cs typeface="Times New Roman" pitchFamily="18" charset="0"/>
              </a:rPr>
              <a:t> and V</a:t>
            </a:r>
            <a:r>
              <a:rPr lang="en-US" sz="1800" baseline="-25000" dirty="0">
                <a:latin typeface="+mj-lt"/>
                <a:cs typeface="Times New Roman" pitchFamily="18" charset="0"/>
              </a:rPr>
              <a:t>S</a:t>
            </a:r>
            <a:r>
              <a:rPr lang="en-US" sz="1800" dirty="0">
                <a:latin typeface="+mj-lt"/>
                <a:cs typeface="Times New Roman" pitchFamily="18" charset="0"/>
              </a:rPr>
              <a:t>. V</a:t>
            </a:r>
            <a:r>
              <a:rPr lang="en-US" sz="1800" baseline="-25000" dirty="0">
                <a:latin typeface="+mj-lt"/>
                <a:cs typeface="Times New Roman" pitchFamily="18" charset="0"/>
              </a:rPr>
              <a:t>SS</a:t>
            </a:r>
            <a:r>
              <a:rPr lang="en-US" sz="1800" dirty="0">
                <a:latin typeface="+mj-lt"/>
                <a:cs typeface="Times New Roman" pitchFamily="18" charset="0"/>
              </a:rPr>
              <a:t> is logic supply and can be from 4.5 to </a:t>
            </a:r>
            <a:r>
              <a:rPr lang="en-US" sz="1800" dirty="0" smtClean="0">
                <a:latin typeface="+mj-lt"/>
                <a:cs typeface="Times New Roman" pitchFamily="18" charset="0"/>
              </a:rPr>
              <a:t>36V</a:t>
            </a:r>
            <a:r>
              <a:rPr lang="en-US" sz="1800" dirty="0">
                <a:latin typeface="+mj-lt"/>
                <a:cs typeface="Times New Roman" pitchFamily="18" charset="0"/>
              </a:rPr>
              <a:t>. V</a:t>
            </a:r>
            <a:r>
              <a:rPr lang="en-US" sz="1800" baseline="-25000" dirty="0">
                <a:latin typeface="+mj-lt"/>
                <a:cs typeface="Times New Roman" pitchFamily="18" charset="0"/>
              </a:rPr>
              <a:t>S</a:t>
            </a:r>
            <a:r>
              <a:rPr lang="en-US" sz="1800" dirty="0">
                <a:latin typeface="+mj-lt"/>
                <a:cs typeface="Times New Roman" pitchFamily="18" charset="0"/>
              </a:rPr>
              <a:t> is analog and can be as high as 36 V.</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16155638"/>
              </p:ext>
            </p:extLst>
          </p:nvPr>
        </p:nvGraphicFramePr>
        <p:xfrm>
          <a:off x="2336076" y="3537535"/>
          <a:ext cx="4878702" cy="2710773"/>
        </p:xfrm>
        <a:graphic>
          <a:graphicData uri="http://schemas.openxmlformats.org/presentationml/2006/ole">
            <mc:AlternateContent xmlns:mc="http://schemas.openxmlformats.org/markup-compatibility/2006">
              <mc:Choice xmlns:v="urn:schemas-microsoft-com:vml" Requires="v">
                <p:oleObj spid="_x0000_s254995" name="Visio" r:id="rId4" imgW="3488096" imgH="2113575" progId="Visio.Drawing.11">
                  <p:embed/>
                </p:oleObj>
              </mc:Choice>
              <mc:Fallback>
                <p:oleObj name="Visio" r:id="rId4" imgW="3488096" imgH="211357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076" y="3537535"/>
                        <a:ext cx="4878702" cy="2710773"/>
                      </a:xfrm>
                      <a:prstGeom prst="rect">
                        <a:avLst/>
                      </a:prstGeom>
                      <a:noFill/>
                      <a:ln>
                        <a:noFill/>
                      </a:ln>
                      <a:effectLst/>
                    </p:spPr>
                  </p:pic>
                </p:oleObj>
              </mc:Fallback>
            </mc:AlternateContent>
          </a:graphicData>
        </a:graphic>
      </p:graphicFrame>
      <p:sp>
        <p:nvSpPr>
          <p:cNvPr id="2" name="TextBox 1"/>
          <p:cNvSpPr txBox="1"/>
          <p:nvPr/>
        </p:nvSpPr>
        <p:spPr>
          <a:xfrm>
            <a:off x="4891316" y="4209140"/>
            <a:ext cx="595086" cy="338554"/>
          </a:xfrm>
          <a:prstGeom prst="rect">
            <a:avLst/>
          </a:prstGeom>
          <a:noFill/>
        </p:spPr>
        <p:txBody>
          <a:bodyPr wrap="square" rtlCol="0">
            <a:spAutoFit/>
          </a:bodyPr>
          <a:lstStyle/>
          <a:p>
            <a:r>
              <a:rPr lang="en-US" dirty="0" smtClean="0">
                <a:latin typeface="+mn-lt"/>
              </a:rPr>
              <a:t>Pin 2</a:t>
            </a:r>
            <a:endParaRPr lang="en-US" dirty="0">
              <a:latin typeface="+mn-lt"/>
            </a:endParaRPr>
          </a:p>
        </p:txBody>
      </p:sp>
      <p:sp>
        <p:nvSpPr>
          <p:cNvPr id="7" name="TextBox 6"/>
          <p:cNvSpPr txBox="1"/>
          <p:nvPr/>
        </p:nvSpPr>
        <p:spPr>
          <a:xfrm>
            <a:off x="4069355" y="4723644"/>
            <a:ext cx="595086" cy="338554"/>
          </a:xfrm>
          <a:prstGeom prst="rect">
            <a:avLst/>
          </a:prstGeom>
          <a:noFill/>
        </p:spPr>
        <p:txBody>
          <a:bodyPr wrap="square" rtlCol="0">
            <a:spAutoFit/>
          </a:bodyPr>
          <a:lstStyle/>
          <a:p>
            <a:r>
              <a:rPr lang="en-US" dirty="0" smtClean="0">
                <a:latin typeface="+mn-lt"/>
              </a:rPr>
              <a:t>Pin 7</a:t>
            </a:r>
            <a:endParaRPr lang="en-US" dirty="0">
              <a:latin typeface="+mn-lt"/>
            </a:endParaRPr>
          </a:p>
        </p:txBody>
      </p:sp>
    </p:spTree>
    <p:extLst>
      <p:ext uri="{BB962C8B-B14F-4D97-AF65-F5344CB8AC3E}">
        <p14:creationId xmlns:p14="http://schemas.microsoft.com/office/powerpoint/2010/main" val="6856781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1239838" y="1306513"/>
          <a:ext cx="6675437" cy="4037012"/>
        </p:xfrm>
        <a:graphic>
          <a:graphicData uri="http://schemas.openxmlformats.org/presentationml/2006/ole">
            <mc:AlternateContent xmlns:mc="http://schemas.openxmlformats.org/markup-compatibility/2006">
              <mc:Choice xmlns:v="urn:schemas-microsoft-com:vml" Requires="v">
                <p:oleObj spid="_x0000_s44112" name="Visio" r:id="rId4" imgW="4972196" imgH="2761437" progId="Visio.Drawing.11">
                  <p:embed/>
                </p:oleObj>
              </mc:Choice>
              <mc:Fallback>
                <p:oleObj name="Visio" r:id="rId4" imgW="4972196" imgH="2761437"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838" y="1306513"/>
                        <a:ext cx="6675437" cy="4037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
        <p:nvSpPr>
          <p:cNvPr id="2" name="Rectangle 1"/>
          <p:cNvSpPr/>
          <p:nvPr/>
        </p:nvSpPr>
        <p:spPr>
          <a:xfrm>
            <a:off x="533680" y="938931"/>
            <a:ext cx="2100255" cy="400110"/>
          </a:xfrm>
          <a:prstGeom prst="rect">
            <a:avLst/>
          </a:prstGeom>
        </p:spPr>
        <p:txBody>
          <a:bodyPr wrap="none">
            <a:spAutoFit/>
          </a:bodyPr>
          <a:lstStyle/>
          <a:p>
            <a:pPr>
              <a:spcBef>
                <a:spcPct val="50000"/>
              </a:spcBef>
              <a:tabLst>
                <a:tab pos="230188" algn="l"/>
              </a:tabLst>
              <a:defRPr/>
            </a:pPr>
            <a:r>
              <a:rPr lang="en-US" sz="2000" b="1" dirty="0">
                <a:latin typeface="+mn-lt"/>
              </a:rPr>
              <a:t>DC Motor </a:t>
            </a:r>
            <a:r>
              <a:rPr lang="en-US" sz="2000" b="1" dirty="0" smtClean="0">
                <a:latin typeface="+mn-lt"/>
              </a:rPr>
              <a:t>Control</a:t>
            </a:r>
            <a:endParaRPr lang="en-US" sz="2000" b="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extLst>
              <p:ext uri="{D42A27DB-BD31-4B8C-83A1-F6EECF244321}">
                <p14:modId xmlns:p14="http://schemas.microsoft.com/office/powerpoint/2010/main" val="3884607093"/>
              </p:ext>
            </p:extLst>
          </p:nvPr>
        </p:nvGraphicFramePr>
        <p:xfrm>
          <a:off x="1155245" y="435429"/>
          <a:ext cx="6755043" cy="5703393"/>
        </p:xfrm>
        <a:graphic>
          <a:graphicData uri="http://schemas.openxmlformats.org/presentationml/2006/ole">
            <mc:AlternateContent xmlns:mc="http://schemas.openxmlformats.org/markup-compatibility/2006">
              <mc:Choice xmlns:v="urn:schemas-microsoft-com:vml" Requires="v">
                <p:oleObj spid="_x0000_s2128" name="Visio" r:id="rId4" imgW="4733187" imgH="4177655" progId="Visio.Drawing.11">
                  <p:embed/>
                </p:oleObj>
              </mc:Choice>
              <mc:Fallback>
                <p:oleObj name="Visio" r:id="rId4" imgW="4733187" imgH="417765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245" y="435429"/>
                        <a:ext cx="6755043" cy="5703393"/>
                      </a:xfrm>
                      <a:prstGeom prst="rect">
                        <a:avLst/>
                      </a:prstGeom>
                      <a:noFill/>
                      <a:ln>
                        <a:noFill/>
                      </a:ln>
                      <a:effec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cxnSp>
        <p:nvCxnSpPr>
          <p:cNvPr id="5" name="Straight Connector 4"/>
          <p:cNvCxnSpPr/>
          <p:nvPr/>
        </p:nvCxnSpPr>
        <p:spPr>
          <a:xfrm>
            <a:off x="3744686" y="6125029"/>
            <a:ext cx="301897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
        <p:nvSpPr>
          <p:cNvPr id="2" name="Rectangle 1"/>
          <p:cNvSpPr/>
          <p:nvPr/>
        </p:nvSpPr>
        <p:spPr>
          <a:xfrm>
            <a:off x="533680" y="938931"/>
            <a:ext cx="2100255" cy="400110"/>
          </a:xfrm>
          <a:prstGeom prst="rect">
            <a:avLst/>
          </a:prstGeom>
        </p:spPr>
        <p:txBody>
          <a:bodyPr wrap="none">
            <a:spAutoFit/>
          </a:bodyPr>
          <a:lstStyle/>
          <a:p>
            <a:pPr>
              <a:spcBef>
                <a:spcPct val="50000"/>
              </a:spcBef>
              <a:tabLst>
                <a:tab pos="230188" algn="l"/>
              </a:tabLst>
              <a:defRPr/>
            </a:pPr>
            <a:r>
              <a:rPr lang="en-US" sz="2000" b="1" dirty="0">
                <a:latin typeface="+mn-lt"/>
              </a:rPr>
              <a:t>DC Motor </a:t>
            </a:r>
            <a:r>
              <a:rPr lang="en-US" sz="2000" b="1" dirty="0" smtClean="0">
                <a:latin typeface="+mn-lt"/>
              </a:rPr>
              <a:t>Control</a:t>
            </a:r>
            <a:endParaRPr lang="en-US" sz="2000" b="1" dirty="0">
              <a:latin typeface="+mn-lt"/>
            </a:endParaRPr>
          </a:p>
        </p:txBody>
      </p:sp>
      <p:sp>
        <p:nvSpPr>
          <p:cNvPr id="5" name="Rectangle 4"/>
          <p:cNvSpPr/>
          <p:nvPr/>
        </p:nvSpPr>
        <p:spPr>
          <a:xfrm>
            <a:off x="562707" y="1484072"/>
            <a:ext cx="8349063" cy="1477328"/>
          </a:xfrm>
          <a:prstGeom prst="rect">
            <a:avLst/>
          </a:prstGeom>
        </p:spPr>
        <p:txBody>
          <a:bodyPr wrap="square">
            <a:spAutoFit/>
          </a:bodyPr>
          <a:lstStyle/>
          <a:p>
            <a:pPr marL="285750" indent="-285750">
              <a:buFont typeface="Wingdings" panose="05000000000000000000" pitchFamily="2" charset="2"/>
              <a:buChar char="q"/>
            </a:pPr>
            <a:r>
              <a:rPr lang="en-US" sz="1800" dirty="0">
                <a:solidFill>
                  <a:srgbClr val="393939"/>
                </a:solidFill>
                <a:latin typeface="+mn-lt"/>
              </a:rPr>
              <a:t>As you can see in the figure above there are four switching elements named as "High side left", "High side right", "Low side right", "Low side left". When these switches are turned on in pairs motor changes its direction accordingly. Like, if we switch on High side left and Low side right then motor rotate in forward direction, as current flows from Power supply through the motor coil goes to ground via switch low side right. </a:t>
            </a:r>
            <a:endParaRPr lang="en-US" sz="1800" dirty="0">
              <a:latin typeface="+mn-lt"/>
            </a:endParaRPr>
          </a:p>
        </p:txBody>
      </p:sp>
      <p:pic>
        <p:nvPicPr>
          <p:cNvPr id="7" name="Picture 2" descr="basic-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030" y="3091542"/>
            <a:ext cx="2908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rrent-fw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430" y="3015342"/>
            <a:ext cx="38687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6749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
        <p:nvSpPr>
          <p:cNvPr id="2" name="Rectangle 1"/>
          <p:cNvSpPr/>
          <p:nvPr/>
        </p:nvSpPr>
        <p:spPr>
          <a:xfrm>
            <a:off x="533680" y="938931"/>
            <a:ext cx="2100255" cy="400110"/>
          </a:xfrm>
          <a:prstGeom prst="rect">
            <a:avLst/>
          </a:prstGeom>
        </p:spPr>
        <p:txBody>
          <a:bodyPr wrap="none">
            <a:spAutoFit/>
          </a:bodyPr>
          <a:lstStyle/>
          <a:p>
            <a:pPr>
              <a:spcBef>
                <a:spcPct val="50000"/>
              </a:spcBef>
              <a:tabLst>
                <a:tab pos="230188" algn="l"/>
              </a:tabLst>
              <a:defRPr/>
            </a:pPr>
            <a:r>
              <a:rPr lang="en-US" sz="2000" b="1" dirty="0">
                <a:latin typeface="+mn-lt"/>
              </a:rPr>
              <a:t>DC Motor </a:t>
            </a:r>
            <a:r>
              <a:rPr lang="en-US" sz="2000" b="1" dirty="0" smtClean="0">
                <a:latin typeface="+mn-lt"/>
              </a:rPr>
              <a:t>Control</a:t>
            </a:r>
            <a:endParaRPr lang="en-US" sz="2000" b="1" dirty="0">
              <a:latin typeface="+mn-lt"/>
            </a:endParaRPr>
          </a:p>
        </p:txBody>
      </p:sp>
      <p:grpSp>
        <p:nvGrpSpPr>
          <p:cNvPr id="9" name="Group 8"/>
          <p:cNvGrpSpPr/>
          <p:nvPr/>
        </p:nvGrpSpPr>
        <p:grpSpPr>
          <a:xfrm>
            <a:off x="367835" y="1570717"/>
            <a:ext cx="8661052" cy="4805363"/>
            <a:chOff x="367835" y="1570717"/>
            <a:chExt cx="8661052" cy="480536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80" y="1570717"/>
              <a:ext cx="8315325" cy="1771650"/>
            </a:xfrm>
            <a:prstGeom prst="rect">
              <a:avLst/>
            </a:prstGeom>
          </p:spPr>
        </p:pic>
        <p:sp>
          <p:nvSpPr>
            <p:cNvPr id="5" name="Rectangle 4"/>
            <p:cNvSpPr/>
            <p:nvPr/>
          </p:nvSpPr>
          <p:spPr>
            <a:xfrm>
              <a:off x="367835" y="3447009"/>
              <a:ext cx="3799431" cy="2031325"/>
            </a:xfrm>
            <a:prstGeom prst="rect">
              <a:avLst/>
            </a:prstGeom>
          </p:spPr>
          <p:txBody>
            <a:bodyPr wrap="square">
              <a:spAutoFit/>
            </a:bodyPr>
            <a:lstStyle/>
            <a:p>
              <a:pPr marL="285750" indent="-285750">
                <a:buFont typeface="Wingdings" panose="05000000000000000000" pitchFamily="2" charset="2"/>
                <a:buChar char="q"/>
              </a:pPr>
              <a:r>
                <a:rPr lang="en-US" sz="1800" b="1" dirty="0" smtClean="0">
                  <a:latin typeface="+mn-lt"/>
                </a:rPr>
                <a:t>Homework: </a:t>
              </a:r>
              <a:r>
                <a:rPr lang="en-US" sz="1800" dirty="0" smtClean="0">
                  <a:latin typeface="+mn-lt"/>
                </a:rPr>
                <a:t>Write a program that controls </a:t>
              </a:r>
              <a:r>
                <a:rPr lang="en-US" sz="1800" dirty="0" smtClean="0">
                  <a:solidFill>
                    <a:srgbClr val="FF0000"/>
                  </a:solidFill>
                  <a:latin typeface="+mn-lt"/>
                </a:rPr>
                <a:t>the direction </a:t>
              </a:r>
              <a:r>
                <a:rPr lang="en-US" sz="1800" dirty="0" smtClean="0">
                  <a:latin typeface="+mn-lt"/>
                </a:rPr>
                <a:t>of DC motor, without taking into consideration any feedback from the motor. Also build a function that stops or decelerates the dc motor. Use the above table and the connections from the figure.</a:t>
              </a:r>
              <a:endParaRPr lang="en-US" sz="1800" dirty="0">
                <a:latin typeface="+mn-lt"/>
              </a:endParaRPr>
            </a:p>
          </p:txBody>
        </p:sp>
        <p:pic>
          <p:nvPicPr>
            <p:cNvPr id="6" name="Picture 1" descr="l29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287" y="3342367"/>
              <a:ext cx="40386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67266" y="4209140"/>
              <a:ext cx="1319136" cy="338554"/>
            </a:xfrm>
            <a:prstGeom prst="rect">
              <a:avLst/>
            </a:prstGeom>
            <a:solidFill>
              <a:schemeClr val="bg1"/>
            </a:solidFill>
          </p:spPr>
          <p:txBody>
            <a:bodyPr wrap="square" rtlCol="0">
              <a:spAutoFit/>
            </a:bodyPr>
            <a:lstStyle/>
            <a:p>
              <a:r>
                <a:rPr lang="en-US" dirty="0" smtClean="0">
                  <a:latin typeface="+mn-lt"/>
                </a:rPr>
                <a:t>HCS12 PP7</a:t>
              </a:r>
              <a:endParaRPr lang="en-US" dirty="0">
                <a:latin typeface="+mn-lt"/>
              </a:endParaRPr>
            </a:p>
          </p:txBody>
        </p:sp>
        <p:sp>
          <p:nvSpPr>
            <p:cNvPr id="8" name="TextBox 7"/>
            <p:cNvSpPr txBox="1"/>
            <p:nvPr/>
          </p:nvSpPr>
          <p:spPr>
            <a:xfrm>
              <a:off x="4167266" y="4543764"/>
              <a:ext cx="1291649" cy="338554"/>
            </a:xfrm>
            <a:prstGeom prst="rect">
              <a:avLst/>
            </a:prstGeom>
            <a:solidFill>
              <a:schemeClr val="bg1"/>
            </a:solidFill>
          </p:spPr>
          <p:txBody>
            <a:bodyPr wrap="square" rtlCol="0">
              <a:spAutoFit/>
            </a:bodyPr>
            <a:lstStyle/>
            <a:p>
              <a:r>
                <a:rPr lang="en-US" dirty="0" smtClean="0">
                  <a:latin typeface="+mn-lt"/>
                </a:rPr>
                <a:t> HCS12 PP3</a:t>
              </a:r>
              <a:endParaRPr lang="en-US" dirty="0">
                <a:latin typeface="+mn-lt"/>
              </a:endParaRPr>
            </a:p>
          </p:txBody>
        </p:sp>
      </p:grpSp>
    </p:spTree>
    <p:extLst>
      <p:ext uri="{BB962C8B-B14F-4D97-AF65-F5344CB8AC3E}">
        <p14:creationId xmlns:p14="http://schemas.microsoft.com/office/powerpoint/2010/main" val="1223999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515259" y="964062"/>
            <a:ext cx="8498111" cy="3978012"/>
          </a:xfrm>
          <a:prstGeom prst="rect">
            <a:avLst/>
          </a:prstGeom>
          <a:noFill/>
          <a:ln w="12700">
            <a:noFill/>
            <a:miter lim="800000"/>
            <a:headEnd type="none" w="sm" len="sm"/>
            <a:tailEnd type="none" w="sm" len="sm"/>
          </a:ln>
        </p:spPr>
        <p:txBody>
          <a:bodyPr wrap="square">
            <a:spAutoFit/>
          </a:bodyPr>
          <a:lstStyle/>
          <a:p>
            <a:pPr>
              <a:spcBef>
                <a:spcPct val="50000"/>
              </a:spcBef>
              <a:tabLst>
                <a:tab pos="233363" algn="l"/>
              </a:tabLst>
              <a:defRPr/>
            </a:pPr>
            <a:r>
              <a:rPr lang="en-US" sz="2000" b="1" dirty="0">
                <a:latin typeface="+mn-lt"/>
              </a:rPr>
              <a:t>DC Motor </a:t>
            </a:r>
            <a:r>
              <a:rPr lang="en-US" sz="2000" b="1" dirty="0" smtClean="0">
                <a:latin typeface="+mn-lt"/>
              </a:rPr>
              <a:t>Feedback</a:t>
            </a:r>
          </a:p>
          <a:p>
            <a:pPr>
              <a:spcBef>
                <a:spcPct val="50000"/>
              </a:spcBef>
              <a:tabLst>
                <a:tab pos="233363" algn="l"/>
              </a:tabLst>
              <a:defRPr/>
            </a:pPr>
            <a:endParaRPr lang="en-US" sz="300" dirty="0">
              <a:latin typeface="+mn-lt"/>
            </a:endParaRPr>
          </a:p>
          <a:p>
            <a:pPr>
              <a:spcBef>
                <a:spcPct val="50000"/>
              </a:spcBef>
              <a:buFont typeface="Wingdings" pitchFamily="2" charset="2"/>
              <a:buChar char="§"/>
              <a:tabLst>
                <a:tab pos="233363" algn="l"/>
              </a:tabLst>
              <a:defRPr/>
            </a:pPr>
            <a:r>
              <a:rPr lang="en-US" sz="1800" dirty="0">
                <a:latin typeface="+mn-lt"/>
              </a:rPr>
              <a:t>	The DC motor speed must be fed back to the microcontroller so that it can be controlled. </a:t>
            </a:r>
          </a:p>
          <a:p>
            <a:pPr>
              <a:spcBef>
                <a:spcPct val="20000"/>
              </a:spcBef>
              <a:buFont typeface="Wingdings" pitchFamily="2" charset="2"/>
              <a:buChar char="§"/>
              <a:tabLst>
                <a:tab pos="233363" algn="l"/>
              </a:tabLst>
              <a:defRPr/>
            </a:pPr>
            <a:r>
              <a:rPr lang="en-US" sz="1800" dirty="0">
                <a:latin typeface="+mn-lt"/>
              </a:rPr>
              <a:t>	The motor speed can be fed back by using an </a:t>
            </a:r>
            <a:r>
              <a:rPr lang="en-US" sz="1800" dirty="0">
                <a:solidFill>
                  <a:srgbClr val="FF0000"/>
                </a:solidFill>
                <a:latin typeface="+mn-lt"/>
              </a:rPr>
              <a:t>optical encoder, infrared detector, or a </a:t>
            </a:r>
            <a:r>
              <a:rPr lang="en-US" sz="1800" dirty="0" smtClean="0">
                <a:solidFill>
                  <a:srgbClr val="FF0000"/>
                </a:solidFill>
                <a:latin typeface="+mn-lt"/>
              </a:rPr>
              <a:t>Hall-effect </a:t>
            </a:r>
            <a:r>
              <a:rPr lang="en-US" sz="1800" dirty="0">
                <a:solidFill>
                  <a:srgbClr val="FF0000"/>
                </a:solidFill>
                <a:latin typeface="+mn-lt"/>
              </a:rPr>
              <a:t>sensor.</a:t>
            </a:r>
          </a:p>
          <a:p>
            <a:pPr>
              <a:spcBef>
                <a:spcPct val="20000"/>
              </a:spcBef>
              <a:buFont typeface="Wingdings" pitchFamily="2" charset="2"/>
              <a:buChar char="§"/>
              <a:tabLst>
                <a:tab pos="233363" algn="l"/>
              </a:tabLst>
              <a:defRPr/>
            </a:pPr>
            <a:r>
              <a:rPr lang="en-US" sz="1800" dirty="0">
                <a:latin typeface="+mn-lt"/>
              </a:rPr>
              <a:t>	</a:t>
            </a:r>
            <a:r>
              <a:rPr lang="en-US" sz="1800" dirty="0">
                <a:solidFill>
                  <a:srgbClr val="0070C0"/>
                </a:solidFill>
                <a:latin typeface="+mn-lt"/>
              </a:rPr>
              <a:t>Basing on the speed feedback, the microcontroller can make adjustment to increase or </a:t>
            </a:r>
            <a:r>
              <a:rPr lang="en-US" sz="1800" dirty="0" smtClean="0">
                <a:solidFill>
                  <a:srgbClr val="0070C0"/>
                </a:solidFill>
                <a:latin typeface="+mn-lt"/>
              </a:rPr>
              <a:t>decrease </a:t>
            </a:r>
            <a:r>
              <a:rPr lang="en-US" sz="1800" dirty="0">
                <a:solidFill>
                  <a:srgbClr val="0070C0"/>
                </a:solidFill>
                <a:latin typeface="+mn-lt"/>
              </a:rPr>
              <a:t>the speed, reverse the direction, or stop the motor.</a:t>
            </a:r>
          </a:p>
          <a:p>
            <a:pPr>
              <a:spcBef>
                <a:spcPct val="20000"/>
              </a:spcBef>
              <a:buFont typeface="Wingdings" pitchFamily="2" charset="2"/>
              <a:buChar char="§"/>
              <a:tabLst>
                <a:tab pos="233363" algn="l"/>
              </a:tabLst>
              <a:defRPr/>
            </a:pPr>
            <a:r>
              <a:rPr lang="en-US" sz="1800" dirty="0">
                <a:latin typeface="+mn-lt"/>
              </a:rPr>
              <a:t>	Assuming two magnets are attached to the shaft (rotor) of a DC motor </a:t>
            </a:r>
            <a:r>
              <a:rPr lang="en-US" sz="1800" dirty="0">
                <a:latin typeface="+mn-lt"/>
                <a:cs typeface="Times New Roman" pitchFamily="18" charset="0"/>
              </a:rPr>
              <a:t>and </a:t>
            </a:r>
            <a:r>
              <a:rPr lang="en-US" sz="1800" dirty="0">
                <a:latin typeface="+mn-lt"/>
              </a:rPr>
              <a:t>a Hall-effect </a:t>
            </a:r>
            <a:r>
              <a:rPr lang="en-US" sz="1800" dirty="0" smtClean="0">
                <a:latin typeface="+mn-lt"/>
              </a:rPr>
              <a:t>transistor </a:t>
            </a:r>
            <a:r>
              <a:rPr lang="en-US" sz="1800" dirty="0">
                <a:latin typeface="+mn-lt"/>
                <a:cs typeface="Times New Roman" pitchFamily="18" charset="0"/>
              </a:rPr>
              <a:t>is mounted on the armature (stator).</a:t>
            </a:r>
            <a:r>
              <a:rPr lang="en-US" sz="1800" dirty="0">
                <a:latin typeface="+mn-lt"/>
              </a:rPr>
              <a:t> </a:t>
            </a:r>
          </a:p>
          <a:p>
            <a:pPr>
              <a:spcBef>
                <a:spcPct val="20000"/>
              </a:spcBef>
              <a:buFont typeface="Wingdings" pitchFamily="2" charset="2"/>
              <a:buChar char="§"/>
              <a:tabLst>
                <a:tab pos="233363" algn="l"/>
              </a:tabLst>
              <a:defRPr/>
            </a:pPr>
            <a:r>
              <a:rPr lang="en-US" sz="1800" dirty="0">
                <a:latin typeface="+mn-lt"/>
              </a:rPr>
              <a:t>	</a:t>
            </a:r>
            <a:r>
              <a:rPr lang="en-US" sz="1800" dirty="0">
                <a:latin typeface="+mn-lt"/>
                <a:cs typeface="Times New Roman" pitchFamily="18" charset="0"/>
              </a:rPr>
              <a:t>As shown in Figure 8.54, every time the Hall-effect transistor passes through the magnetic 	field, it generates a pulse.</a:t>
            </a:r>
            <a:r>
              <a:rPr lang="en-US" sz="1800" dirty="0">
                <a:latin typeface="+mn-lt"/>
              </a:rPr>
              <a:t> </a:t>
            </a:r>
          </a:p>
          <a:p>
            <a:pPr>
              <a:spcBef>
                <a:spcPct val="20000"/>
              </a:spcBef>
              <a:buFont typeface="Wingdings" pitchFamily="2" charset="2"/>
              <a:buChar char="§"/>
              <a:tabLst>
                <a:tab pos="233363" algn="l"/>
              </a:tabLst>
              <a:defRPr/>
            </a:pPr>
            <a:r>
              <a:rPr lang="en-US" sz="1800" dirty="0">
                <a:latin typeface="+mn-lt"/>
              </a:rPr>
              <a:t> </a:t>
            </a:r>
            <a:r>
              <a:rPr lang="en-US" sz="1800" dirty="0" smtClean="0">
                <a:solidFill>
                  <a:srgbClr val="0070C0"/>
                </a:solidFill>
                <a:latin typeface="+mn-lt"/>
                <a:cs typeface="Times New Roman" pitchFamily="18" charset="0"/>
              </a:rPr>
              <a:t>The </a:t>
            </a:r>
            <a:r>
              <a:rPr lang="en-US" sz="1800" dirty="0">
                <a:solidFill>
                  <a:srgbClr val="0070C0"/>
                </a:solidFill>
                <a:latin typeface="+mn-lt"/>
                <a:cs typeface="Times New Roman" pitchFamily="18" charset="0"/>
              </a:rPr>
              <a:t>input capture function of the HCS12 can capture the passing time of the pulse. The </a:t>
            </a:r>
            <a:r>
              <a:rPr lang="en-US" sz="1800" dirty="0" smtClean="0">
                <a:solidFill>
                  <a:srgbClr val="0070C0"/>
                </a:solidFill>
                <a:latin typeface="+mn-lt"/>
                <a:cs typeface="Times New Roman" pitchFamily="18" charset="0"/>
              </a:rPr>
              <a:t>time </a:t>
            </a:r>
            <a:r>
              <a:rPr lang="en-US" sz="1800" dirty="0">
                <a:solidFill>
                  <a:srgbClr val="0070C0"/>
                </a:solidFill>
                <a:latin typeface="+mn-lt"/>
                <a:cs typeface="Times New Roman" pitchFamily="18" charset="0"/>
              </a:rPr>
              <a:t>between two captures is half of a revolution. Thus the motor speed can be </a:t>
            </a:r>
            <a:r>
              <a:rPr lang="en-US" sz="1800" dirty="0" smtClean="0">
                <a:solidFill>
                  <a:srgbClr val="0070C0"/>
                </a:solidFill>
                <a:latin typeface="+mn-lt"/>
                <a:cs typeface="Times New Roman" pitchFamily="18" charset="0"/>
              </a:rPr>
              <a:t>calculated</a:t>
            </a:r>
            <a:r>
              <a:rPr lang="en-US" sz="1800" dirty="0">
                <a:solidFill>
                  <a:srgbClr val="0070C0"/>
                </a:solidFill>
                <a:latin typeface="+mn-lt"/>
                <a:cs typeface="Times New Roman" pitchFamily="18" charset="0"/>
              </a:rPr>
              <a:t>.</a:t>
            </a:r>
            <a:r>
              <a:rPr lang="en-US" sz="1800" dirty="0">
                <a:solidFill>
                  <a:srgbClr val="0070C0"/>
                </a:solidFill>
                <a:latin typeface="+mn-lt"/>
              </a:rPr>
              <a:t> </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45621942"/>
              </p:ext>
            </p:extLst>
          </p:nvPr>
        </p:nvGraphicFramePr>
        <p:xfrm>
          <a:off x="5580148" y="4964130"/>
          <a:ext cx="3433222" cy="1907615"/>
        </p:xfrm>
        <a:graphic>
          <a:graphicData uri="http://schemas.openxmlformats.org/presentationml/2006/ole">
            <mc:AlternateContent xmlns:mc="http://schemas.openxmlformats.org/markup-compatibility/2006">
              <mc:Choice xmlns:v="urn:schemas-microsoft-com:vml" Requires="v">
                <p:oleObj spid="_x0000_s256007" name="Visio" r:id="rId4" imgW="3488096" imgH="2113575" progId="Visio.Drawing.11">
                  <p:embed/>
                </p:oleObj>
              </mc:Choice>
              <mc:Fallback>
                <p:oleObj name="Visio" r:id="rId4" imgW="3488096" imgH="211357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48" y="4964130"/>
                        <a:ext cx="3433222" cy="1907615"/>
                      </a:xfrm>
                      <a:prstGeom prst="rect">
                        <a:avLst/>
                      </a:prstGeom>
                      <a:noFill/>
                      <a:ln>
                        <a:noFill/>
                      </a:ln>
                      <a:effectLst/>
                    </p:spPr>
                  </p:pic>
                </p:oleObj>
              </mc:Fallback>
            </mc:AlternateContent>
          </a:graphicData>
        </a:graphic>
      </p:graphicFrame>
      <p:sp>
        <p:nvSpPr>
          <p:cNvPr id="5" name="TextBox 4"/>
          <p:cNvSpPr txBox="1"/>
          <p:nvPr/>
        </p:nvSpPr>
        <p:spPr>
          <a:xfrm>
            <a:off x="7319724" y="5333402"/>
            <a:ext cx="595086" cy="338554"/>
          </a:xfrm>
          <a:prstGeom prst="rect">
            <a:avLst/>
          </a:prstGeom>
          <a:noFill/>
        </p:spPr>
        <p:txBody>
          <a:bodyPr wrap="square" rtlCol="0">
            <a:spAutoFit/>
          </a:bodyPr>
          <a:lstStyle/>
          <a:p>
            <a:r>
              <a:rPr lang="en-US" dirty="0" smtClean="0">
                <a:latin typeface="+mn-lt"/>
              </a:rPr>
              <a:t>Pin 2</a:t>
            </a:r>
            <a:endParaRPr lang="en-US" dirty="0">
              <a:latin typeface="+mn-lt"/>
            </a:endParaRPr>
          </a:p>
        </p:txBody>
      </p:sp>
      <p:sp>
        <p:nvSpPr>
          <p:cNvPr id="6" name="TextBox 5"/>
          <p:cNvSpPr txBox="1"/>
          <p:nvPr/>
        </p:nvSpPr>
        <p:spPr>
          <a:xfrm>
            <a:off x="6662655" y="5742976"/>
            <a:ext cx="595086" cy="338554"/>
          </a:xfrm>
          <a:prstGeom prst="rect">
            <a:avLst/>
          </a:prstGeom>
          <a:noFill/>
        </p:spPr>
        <p:txBody>
          <a:bodyPr wrap="square" rtlCol="0">
            <a:spAutoFit/>
          </a:bodyPr>
          <a:lstStyle/>
          <a:p>
            <a:r>
              <a:rPr lang="en-US" dirty="0" smtClean="0">
                <a:latin typeface="+mn-lt"/>
              </a:rPr>
              <a:t>Pin 7</a:t>
            </a:r>
            <a:endParaRPr lang="en-US" dirty="0">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extLst>
              <p:ext uri="{D42A27DB-BD31-4B8C-83A1-F6EECF244321}">
                <p14:modId xmlns:p14="http://schemas.microsoft.com/office/powerpoint/2010/main" val="3572390835"/>
              </p:ext>
            </p:extLst>
          </p:nvPr>
        </p:nvGraphicFramePr>
        <p:xfrm>
          <a:off x="1431903" y="1558925"/>
          <a:ext cx="5696880" cy="4000046"/>
        </p:xfrm>
        <a:graphic>
          <a:graphicData uri="http://schemas.openxmlformats.org/presentationml/2006/ole">
            <mc:AlternateContent xmlns:mc="http://schemas.openxmlformats.org/markup-compatibility/2006">
              <mc:Choice xmlns:v="urn:schemas-microsoft-com:vml" Requires="v">
                <p:oleObj spid="_x0000_s45135" name="Visio" r:id="rId4" imgW="4167670" imgH="2945761" progId="Visio.Drawing.11">
                  <p:embed/>
                </p:oleObj>
              </mc:Choice>
              <mc:Fallback>
                <p:oleObj name="Visio" r:id="rId4" imgW="4167670" imgH="2945761"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03" y="1558925"/>
                        <a:ext cx="5696880" cy="4000046"/>
                      </a:xfrm>
                      <a:prstGeom prst="rect">
                        <a:avLst/>
                      </a:prstGeom>
                      <a:noFill/>
                      <a:ln>
                        <a:noFill/>
                      </a:ln>
                      <a:effectLst/>
                    </p:spPr>
                  </p:pic>
                </p:oleObj>
              </mc:Fallback>
            </mc:AlternateContent>
          </a:graphicData>
        </a:graphic>
      </p:graphicFrame>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521384" y="926643"/>
            <a:ext cx="8506502" cy="3147015"/>
          </a:xfrm>
          <a:prstGeom prst="rect">
            <a:avLst/>
          </a:prstGeom>
          <a:noFill/>
          <a:ln w="12700">
            <a:noFill/>
            <a:miter lim="800000"/>
            <a:headEnd type="none" w="sm" len="sm"/>
            <a:tailEnd type="none" w="sm" len="sm"/>
          </a:ln>
        </p:spPr>
        <p:txBody>
          <a:bodyPr wrap="square">
            <a:spAutoFit/>
          </a:bodyPr>
          <a:lstStyle/>
          <a:p>
            <a:pPr>
              <a:spcBef>
                <a:spcPct val="50000"/>
              </a:spcBef>
              <a:tabLst>
                <a:tab pos="233363" algn="l"/>
              </a:tabLst>
              <a:defRPr/>
            </a:pPr>
            <a:r>
              <a:rPr lang="en-US" sz="2000" b="1" dirty="0">
                <a:latin typeface="+mj-lt"/>
              </a:rPr>
              <a:t>A HCS12-based DC Motor Control </a:t>
            </a:r>
            <a:r>
              <a:rPr lang="en-US" sz="2000" b="1" dirty="0" smtClean="0">
                <a:latin typeface="+mj-lt"/>
              </a:rPr>
              <a:t>System</a:t>
            </a:r>
          </a:p>
          <a:p>
            <a:pPr>
              <a:spcBef>
                <a:spcPct val="50000"/>
              </a:spcBef>
              <a:tabLst>
                <a:tab pos="233363" algn="l"/>
              </a:tabLst>
              <a:defRPr/>
            </a:pPr>
            <a:endParaRPr lang="en-US" sz="800" b="1" dirty="0" smtClean="0">
              <a:latin typeface="+mj-lt"/>
            </a:endParaRPr>
          </a:p>
          <a:p>
            <a:pPr>
              <a:spcBef>
                <a:spcPct val="20000"/>
              </a:spcBef>
              <a:buFont typeface="Wingdings" pitchFamily="2" charset="2"/>
              <a:buChar char="§"/>
              <a:tabLst>
                <a:tab pos="233363" algn="l"/>
              </a:tabLst>
              <a:defRPr/>
            </a:pPr>
            <a:r>
              <a:rPr lang="en-US" sz="1800" dirty="0">
                <a:latin typeface="+mj-lt"/>
              </a:rPr>
              <a:t>	Schematic is shown in 8.55.</a:t>
            </a:r>
          </a:p>
          <a:p>
            <a:pPr>
              <a:spcBef>
                <a:spcPct val="20000"/>
              </a:spcBef>
              <a:buFont typeface="Wingdings" pitchFamily="2" charset="2"/>
              <a:buChar char="§"/>
              <a:tabLst>
                <a:tab pos="233363" algn="l"/>
              </a:tabLst>
              <a:defRPr/>
            </a:pPr>
            <a:r>
              <a:rPr lang="en-US" sz="1800" dirty="0">
                <a:latin typeface="+mj-lt"/>
              </a:rPr>
              <a:t>	</a:t>
            </a:r>
            <a:r>
              <a:rPr lang="en-US" sz="1800" dirty="0">
                <a:solidFill>
                  <a:srgbClr val="FF0000"/>
                </a:solidFill>
                <a:latin typeface="+mj-lt"/>
                <a:cs typeface="Times New Roman" pitchFamily="18" charset="0"/>
              </a:rPr>
              <a:t>The PWM output from the PP3 pin is connected to one end of the motor whereas the PP7 </a:t>
            </a:r>
            <a:r>
              <a:rPr lang="en-US" sz="1800" dirty="0" smtClean="0">
                <a:solidFill>
                  <a:srgbClr val="FF0000"/>
                </a:solidFill>
                <a:latin typeface="+mj-lt"/>
                <a:cs typeface="Times New Roman" pitchFamily="18" charset="0"/>
              </a:rPr>
              <a:t>pin </a:t>
            </a:r>
            <a:r>
              <a:rPr lang="en-US" sz="1800" dirty="0">
                <a:solidFill>
                  <a:srgbClr val="FF0000"/>
                </a:solidFill>
                <a:latin typeface="+mj-lt"/>
                <a:cs typeface="Times New Roman" pitchFamily="18" charset="0"/>
              </a:rPr>
              <a:t>is connected to the other end of the motor.</a:t>
            </a:r>
            <a:r>
              <a:rPr lang="en-US" sz="1800" dirty="0">
                <a:solidFill>
                  <a:srgbClr val="FF0000"/>
                </a:solidFill>
                <a:latin typeface="+mj-lt"/>
              </a:rPr>
              <a:t> </a:t>
            </a:r>
          </a:p>
          <a:p>
            <a:pPr>
              <a:spcBef>
                <a:spcPct val="20000"/>
              </a:spcBef>
              <a:buFont typeface="Wingdings" pitchFamily="2" charset="2"/>
              <a:buChar char="§"/>
              <a:tabLst>
                <a:tab pos="233363" algn="l"/>
              </a:tabLst>
              <a:defRPr/>
            </a:pPr>
            <a:r>
              <a:rPr lang="en-US" sz="1800" dirty="0">
                <a:latin typeface="+mj-lt"/>
              </a:rPr>
              <a:t>	</a:t>
            </a:r>
            <a:r>
              <a:rPr lang="en-US" sz="1800" dirty="0">
                <a:solidFill>
                  <a:srgbClr val="0070C0"/>
                </a:solidFill>
                <a:latin typeface="+mj-lt"/>
                <a:cs typeface="Times New Roman" pitchFamily="18" charset="0"/>
              </a:rPr>
              <a:t>The circuit is connected so that the motor will rotate clockwise when the voltage of the </a:t>
            </a:r>
            <a:r>
              <a:rPr lang="en-US" sz="1800" dirty="0" smtClean="0">
                <a:solidFill>
                  <a:srgbClr val="0070C0"/>
                </a:solidFill>
                <a:latin typeface="+mj-lt"/>
                <a:cs typeface="Times New Roman" pitchFamily="18" charset="0"/>
              </a:rPr>
              <a:t>PP7 </a:t>
            </a:r>
            <a:r>
              <a:rPr lang="en-US" sz="1800" dirty="0">
                <a:solidFill>
                  <a:srgbClr val="0070C0"/>
                </a:solidFill>
                <a:latin typeface="+mj-lt"/>
                <a:cs typeface="Times New Roman" pitchFamily="18" charset="0"/>
              </a:rPr>
              <a:t>pin is 0 while the PWM output is nonzero (positive). </a:t>
            </a:r>
          </a:p>
          <a:p>
            <a:pPr>
              <a:spcBef>
                <a:spcPct val="20000"/>
              </a:spcBef>
              <a:buFont typeface="Wingdings" pitchFamily="2" charset="2"/>
              <a:buChar char="§"/>
              <a:tabLst>
                <a:tab pos="233363" algn="l"/>
              </a:tabLst>
              <a:defRPr/>
            </a:pPr>
            <a:r>
              <a:rPr lang="en-US" sz="1800" dirty="0">
                <a:latin typeface="+mj-lt"/>
                <a:cs typeface="Times New Roman" pitchFamily="18" charset="0"/>
              </a:rPr>
              <a:t>	The direction of motor rotation is illustrated in Figure 8.56. </a:t>
            </a:r>
          </a:p>
          <a:p>
            <a:pPr>
              <a:spcBef>
                <a:spcPct val="20000"/>
              </a:spcBef>
              <a:buFont typeface="Wingdings" pitchFamily="2" charset="2"/>
              <a:buChar char="§"/>
              <a:tabLst>
                <a:tab pos="233363" algn="l"/>
              </a:tabLst>
              <a:defRPr/>
            </a:pPr>
            <a:r>
              <a:rPr lang="en-US" sz="1800" dirty="0">
                <a:latin typeface="+mj-lt"/>
                <a:cs typeface="Times New Roman" pitchFamily="18" charset="0"/>
              </a:rPr>
              <a:t>	</a:t>
            </a:r>
            <a:r>
              <a:rPr lang="en-US" sz="1800" dirty="0">
                <a:solidFill>
                  <a:srgbClr val="0070C0"/>
                </a:solidFill>
                <a:latin typeface="+mj-lt"/>
                <a:cs typeface="Times New Roman" pitchFamily="18" charset="0"/>
              </a:rPr>
              <a:t>By applying appropriate voltages on PP7 and PP3 (PWM3), the motor can rotate 	clockwise, counterclockwise, or even stop</a:t>
            </a:r>
            <a:r>
              <a:rPr lang="en-US" sz="1800" dirty="0" smtClean="0">
                <a:solidFill>
                  <a:srgbClr val="0070C0"/>
                </a:solidFill>
                <a:latin typeface="+mj-lt"/>
                <a:cs typeface="Times New Roman" pitchFamily="18" charset="0"/>
              </a:rPr>
              <a:t>.</a:t>
            </a:r>
            <a:endParaRPr lang="en-US" sz="1800" dirty="0">
              <a:solidFill>
                <a:srgbClr val="0070C0"/>
              </a:solidFill>
              <a:latin typeface="+mj-lt"/>
              <a:cs typeface="Times New Roman" pitchFamily="18" charset="0"/>
            </a:endParaRP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521384" y="941157"/>
            <a:ext cx="8506502" cy="3467872"/>
          </a:xfrm>
          <a:prstGeom prst="rect">
            <a:avLst/>
          </a:prstGeom>
          <a:noFill/>
          <a:ln w="12700">
            <a:noFill/>
            <a:miter lim="800000"/>
            <a:headEnd type="none" w="sm" len="sm"/>
            <a:tailEnd type="none" w="sm" len="sm"/>
          </a:ln>
        </p:spPr>
        <p:txBody>
          <a:bodyPr wrap="square">
            <a:spAutoFit/>
          </a:bodyPr>
          <a:lstStyle/>
          <a:p>
            <a:pPr>
              <a:spcBef>
                <a:spcPct val="50000"/>
              </a:spcBef>
              <a:tabLst>
                <a:tab pos="233363" algn="l"/>
              </a:tabLst>
              <a:defRPr/>
            </a:pPr>
            <a:r>
              <a:rPr lang="en-US" sz="2000" b="1" dirty="0">
                <a:latin typeface="+mj-lt"/>
              </a:rPr>
              <a:t>A HCS12-based DC Motor Control </a:t>
            </a:r>
            <a:r>
              <a:rPr lang="en-US" sz="2000" b="1" dirty="0" smtClean="0">
                <a:latin typeface="+mj-lt"/>
              </a:rPr>
              <a:t>System</a:t>
            </a:r>
          </a:p>
          <a:p>
            <a:pPr>
              <a:spcBef>
                <a:spcPct val="50000"/>
              </a:spcBef>
              <a:tabLst>
                <a:tab pos="233363" algn="l"/>
              </a:tabLst>
              <a:defRPr/>
            </a:pPr>
            <a:endParaRPr lang="en-US" sz="1000" b="1" dirty="0">
              <a:latin typeface="+mj-lt"/>
            </a:endParaRPr>
          </a:p>
          <a:p>
            <a:pPr>
              <a:spcBef>
                <a:spcPct val="20000"/>
              </a:spcBef>
              <a:buFont typeface="Wingdings" pitchFamily="2" charset="2"/>
              <a:buChar char="§"/>
              <a:tabLst>
                <a:tab pos="233363" algn="l"/>
              </a:tabLst>
              <a:defRPr/>
            </a:pPr>
            <a:r>
              <a:rPr lang="en-US" sz="1800" dirty="0">
                <a:solidFill>
                  <a:srgbClr val="FF0000"/>
                </a:solidFill>
                <a:latin typeface="+mj-lt"/>
                <a:cs typeface="Times New Roman" pitchFamily="18" charset="0"/>
              </a:rPr>
              <a:t>	Input capture channel 0 is used to capture the feedback from the Hall-effect transistor.</a:t>
            </a:r>
          </a:p>
          <a:p>
            <a:pPr>
              <a:spcBef>
                <a:spcPct val="20000"/>
              </a:spcBef>
              <a:buFont typeface="Wingdings" pitchFamily="2" charset="2"/>
              <a:buChar char="§"/>
              <a:tabLst>
                <a:tab pos="233363" algn="l"/>
              </a:tabLst>
              <a:defRPr/>
            </a:pPr>
            <a:r>
              <a:rPr lang="en-US" sz="1800" dirty="0">
                <a:latin typeface="+mj-lt"/>
                <a:cs typeface="Times New Roman" pitchFamily="18" charset="0"/>
              </a:rPr>
              <a:t>	When a DC motor is first powered, it takes time for the motor to reach its final speed.</a:t>
            </a:r>
          </a:p>
          <a:p>
            <a:pPr>
              <a:spcBef>
                <a:spcPct val="20000"/>
              </a:spcBef>
              <a:buFont typeface="Wingdings" pitchFamily="2" charset="2"/>
              <a:buChar char="§"/>
              <a:tabLst>
                <a:tab pos="233363" algn="l"/>
              </a:tabLst>
              <a:defRPr/>
            </a:pPr>
            <a:r>
              <a:rPr lang="en-US" sz="1800" dirty="0">
                <a:solidFill>
                  <a:srgbClr val="FF0000"/>
                </a:solidFill>
                <a:latin typeface="+mj-lt"/>
                <a:cs typeface="Times New Roman" pitchFamily="18" charset="0"/>
              </a:rPr>
              <a:t>	When a load is added to the motor, it will be slowed down and hence the duty cycle of </a:t>
            </a:r>
            <a:r>
              <a:rPr lang="en-US" sz="1800" dirty="0" smtClean="0">
                <a:solidFill>
                  <a:srgbClr val="FF0000"/>
                </a:solidFill>
                <a:latin typeface="+mj-lt"/>
                <a:cs typeface="Times New Roman" pitchFamily="18" charset="0"/>
              </a:rPr>
              <a:t>the PWM3 </a:t>
            </a:r>
            <a:r>
              <a:rPr lang="en-US" sz="1800" dirty="0">
                <a:solidFill>
                  <a:srgbClr val="FF0000"/>
                </a:solidFill>
                <a:latin typeface="+mj-lt"/>
                <a:cs typeface="Times New Roman" pitchFamily="18" charset="0"/>
              </a:rPr>
              <a:t>should be increased to keep the speed constant.</a:t>
            </a:r>
          </a:p>
          <a:p>
            <a:pPr>
              <a:spcBef>
                <a:spcPct val="20000"/>
              </a:spcBef>
              <a:buFont typeface="Wingdings" pitchFamily="2" charset="2"/>
              <a:buChar char="§"/>
              <a:tabLst>
                <a:tab pos="233363" algn="l"/>
              </a:tabLst>
              <a:defRPr/>
            </a:pPr>
            <a:r>
              <a:rPr lang="en-US" sz="1800" dirty="0">
                <a:solidFill>
                  <a:srgbClr val="0070C0"/>
                </a:solidFill>
                <a:latin typeface="+mj-lt"/>
                <a:cs typeface="Times New Roman" pitchFamily="18" charset="0"/>
              </a:rPr>
              <a:t>	When the load is reduced, the speed of the motor will be </a:t>
            </a:r>
            <a:r>
              <a:rPr lang="en-US" sz="1800" dirty="0" smtClean="0">
                <a:solidFill>
                  <a:srgbClr val="0070C0"/>
                </a:solidFill>
                <a:latin typeface="+mj-lt"/>
                <a:cs typeface="Times New Roman" pitchFamily="18" charset="0"/>
              </a:rPr>
              <a:t>increased </a:t>
            </a:r>
            <a:r>
              <a:rPr lang="en-US" sz="1800" dirty="0">
                <a:solidFill>
                  <a:srgbClr val="0070C0"/>
                </a:solidFill>
                <a:latin typeface="+mj-lt"/>
                <a:cs typeface="Times New Roman" pitchFamily="18" charset="0"/>
              </a:rPr>
              <a:t>and hence the </a:t>
            </a:r>
            <a:r>
              <a:rPr lang="en-US" sz="1800" dirty="0" smtClean="0">
                <a:solidFill>
                  <a:srgbClr val="0070C0"/>
                </a:solidFill>
                <a:latin typeface="+mj-lt"/>
                <a:cs typeface="Times New Roman" pitchFamily="18" charset="0"/>
              </a:rPr>
              <a:t>duty cycle </a:t>
            </a:r>
            <a:r>
              <a:rPr lang="en-US" sz="1800" dirty="0">
                <a:solidFill>
                  <a:srgbClr val="0070C0"/>
                </a:solidFill>
                <a:latin typeface="+mj-lt"/>
                <a:cs typeface="Times New Roman" pitchFamily="18" charset="0"/>
              </a:rPr>
              <a:t>of the PWM3 should be decreased.</a:t>
            </a:r>
          </a:p>
          <a:p>
            <a:pPr>
              <a:spcBef>
                <a:spcPct val="20000"/>
              </a:spcBef>
              <a:buFont typeface="Wingdings" pitchFamily="2" charset="2"/>
              <a:buChar char="§"/>
              <a:tabLst>
                <a:tab pos="233363" algn="l"/>
              </a:tabLst>
              <a:defRPr/>
            </a:pPr>
            <a:r>
              <a:rPr lang="en-US" sz="1800" dirty="0">
                <a:latin typeface="+mj-lt"/>
                <a:cs typeface="Times New Roman" pitchFamily="18" charset="0"/>
              </a:rPr>
              <a:t>	A DC motor does not respond to the change of the duty cycle instantaneously. Several 	cycles must be allowed for the microcontroller to determine if the change of the duty </a:t>
            </a:r>
          </a:p>
          <a:p>
            <a:pPr>
              <a:spcBef>
                <a:spcPct val="20000"/>
              </a:spcBef>
              <a:tabLst>
                <a:tab pos="233363" algn="l"/>
              </a:tabLst>
              <a:defRPr/>
            </a:pPr>
            <a:r>
              <a:rPr lang="en-US" sz="1800" dirty="0">
                <a:latin typeface="+mj-lt"/>
                <a:cs typeface="Times New Roman" pitchFamily="18" charset="0"/>
              </a:rPr>
              <a:t>    </a:t>
            </a:r>
            <a:r>
              <a:rPr lang="en-US" sz="1800" dirty="0" smtClean="0">
                <a:latin typeface="+mj-lt"/>
                <a:cs typeface="Times New Roman" pitchFamily="18" charset="0"/>
              </a:rPr>
              <a:t>cycle </a:t>
            </a:r>
            <a:r>
              <a:rPr lang="en-US" sz="1800" dirty="0">
                <a:latin typeface="+mj-lt"/>
                <a:cs typeface="Times New Roman" pitchFamily="18" charset="0"/>
              </a:rPr>
              <a:t>has achieved its effect.</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32784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46082" name="Object 4"/>
          <p:cNvGraphicFramePr>
            <a:graphicFrameLocks noChangeAspect="1"/>
          </p:cNvGraphicFramePr>
          <p:nvPr/>
        </p:nvGraphicFramePr>
        <p:xfrm>
          <a:off x="1628775" y="1362075"/>
          <a:ext cx="5867400" cy="3752850"/>
        </p:xfrm>
        <a:graphic>
          <a:graphicData uri="http://schemas.openxmlformats.org/presentationml/2006/ole">
            <mc:AlternateContent xmlns:mc="http://schemas.openxmlformats.org/markup-compatibility/2006">
              <mc:Choice xmlns:v="urn:schemas-microsoft-com:vml" Requires="v">
                <p:oleObj spid="_x0000_s46159" name="Visio" r:id="rId4" imgW="4733187" imgH="2818782" progId="Visio.Drawing.11">
                  <p:embed/>
                </p:oleObj>
              </mc:Choice>
              <mc:Fallback>
                <p:oleObj name="Visio" r:id="rId4" imgW="4733187" imgH="2818782"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1362075"/>
                        <a:ext cx="5867400"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739775" y="3542172"/>
            <a:ext cx="7854950" cy="2529923"/>
          </a:xfrm>
          <a:prstGeom prst="rect">
            <a:avLst/>
          </a:prstGeom>
          <a:noFill/>
          <a:ln w="12700">
            <a:noFill/>
            <a:miter lim="800000"/>
            <a:headEnd type="none" w="sm" len="sm"/>
            <a:tailEnd type="none" w="sm" len="sm"/>
          </a:ln>
        </p:spPr>
        <p:txBody>
          <a:bodyPr>
            <a:spAutoFit/>
          </a:bodyPr>
          <a:lstStyle/>
          <a:p>
            <a:pPr>
              <a:spcBef>
                <a:spcPct val="20000"/>
              </a:spcBef>
              <a:tabLst>
                <a:tab pos="233363" algn="l"/>
              </a:tabLst>
              <a:defRPr/>
            </a:pPr>
            <a:r>
              <a:rPr lang="en-US" sz="1800" b="1" dirty="0">
                <a:latin typeface="+mj-lt"/>
                <a:cs typeface="Times New Roman" pitchFamily="18" charset="0"/>
              </a:rPr>
              <a:t>Example </a:t>
            </a:r>
            <a:r>
              <a:rPr lang="en-US" sz="1800" b="1" dirty="0" smtClean="0">
                <a:latin typeface="+mj-lt"/>
                <a:cs typeface="Times New Roman" pitchFamily="18" charset="0"/>
              </a:rPr>
              <a:t>19: </a:t>
            </a:r>
            <a:r>
              <a:rPr lang="en-US" sz="1800" dirty="0">
                <a:latin typeface="+mj-lt"/>
                <a:cs typeface="Times New Roman" pitchFamily="18" charset="0"/>
              </a:rPr>
              <a:t>Write a subroutine in C language to measure the motor speed (in rpm) assuming E clock is </a:t>
            </a:r>
            <a:r>
              <a:rPr lang="en-US" sz="1800" dirty="0">
                <a:solidFill>
                  <a:srgbClr val="0070C0"/>
                </a:solidFill>
                <a:latin typeface="+mj-lt"/>
                <a:cs typeface="Times New Roman" pitchFamily="18" charset="0"/>
              </a:rPr>
              <a:t>16 </a:t>
            </a:r>
            <a:r>
              <a:rPr lang="en-US" sz="1800" dirty="0" err="1">
                <a:solidFill>
                  <a:srgbClr val="0070C0"/>
                </a:solidFill>
                <a:latin typeface="+mj-lt"/>
                <a:cs typeface="Times New Roman" pitchFamily="18" charset="0"/>
              </a:rPr>
              <a:t>MHz</a:t>
            </a:r>
            <a:r>
              <a:rPr lang="en-US" sz="1800" dirty="0" err="1">
                <a:latin typeface="+mj-lt"/>
                <a:cs typeface="Times New Roman" pitchFamily="18" charset="0"/>
              </a:rPr>
              <a:t>.</a:t>
            </a:r>
            <a:endParaRPr lang="en-US" sz="1800" dirty="0">
              <a:latin typeface="+mj-lt"/>
              <a:cs typeface="Times New Roman" pitchFamily="18" charset="0"/>
            </a:endParaRPr>
          </a:p>
          <a:p>
            <a:pPr>
              <a:spcBef>
                <a:spcPct val="20000"/>
              </a:spcBef>
              <a:tabLst>
                <a:tab pos="233363" algn="l"/>
              </a:tabLst>
              <a:defRPr/>
            </a:pPr>
            <a:r>
              <a:rPr lang="en-US" sz="1800" b="1" dirty="0">
                <a:latin typeface="+mj-lt"/>
                <a:cs typeface="Times New Roman" pitchFamily="18" charset="0"/>
              </a:rPr>
              <a:t>Solution:</a:t>
            </a:r>
            <a:r>
              <a:rPr lang="en-US" sz="1800" dirty="0">
                <a:latin typeface="+mj-lt"/>
              </a:rPr>
              <a:t> </a:t>
            </a:r>
          </a:p>
          <a:p>
            <a:pPr>
              <a:spcBef>
                <a:spcPct val="20000"/>
              </a:spcBef>
              <a:tabLst>
                <a:tab pos="233363" algn="l"/>
              </a:tabLst>
              <a:defRPr/>
            </a:pPr>
            <a:r>
              <a:rPr lang="en-US" sz="1800" dirty="0">
                <a:latin typeface="+mj-lt"/>
              </a:rPr>
              <a:t>-	Two consecutive rising edges on the PT0 pin must be captured in order to measure </a:t>
            </a:r>
            <a:r>
              <a:rPr lang="en-US" sz="1800" dirty="0" smtClean="0">
                <a:latin typeface="+mj-lt"/>
              </a:rPr>
              <a:t>the motor </a:t>
            </a:r>
            <a:r>
              <a:rPr lang="en-US" sz="1800" dirty="0">
                <a:latin typeface="+mj-lt"/>
              </a:rPr>
              <a:t>speed.</a:t>
            </a:r>
          </a:p>
          <a:p>
            <a:pPr>
              <a:spcBef>
                <a:spcPct val="20000"/>
              </a:spcBef>
              <a:tabLst>
                <a:tab pos="233363" algn="l"/>
              </a:tabLst>
              <a:defRPr/>
            </a:pPr>
            <a:r>
              <a:rPr lang="en-US" sz="1800" dirty="0">
                <a:latin typeface="+mj-lt"/>
              </a:rPr>
              <a:t>-	Let </a:t>
            </a:r>
            <a:r>
              <a:rPr lang="en-US" sz="1800" b="1" dirty="0">
                <a:latin typeface="+mj-lt"/>
              </a:rPr>
              <a:t>diff</a:t>
            </a:r>
            <a:r>
              <a:rPr lang="en-US" sz="1800" dirty="0">
                <a:latin typeface="+mj-lt"/>
              </a:rPr>
              <a:t> be the difference of two captured edges and the period is set to 1 ms, then 	</a:t>
            </a:r>
          </a:p>
          <a:p>
            <a:pPr>
              <a:spcBef>
                <a:spcPct val="20000"/>
              </a:spcBef>
              <a:tabLst>
                <a:tab pos="233363" algn="l"/>
              </a:tabLst>
              <a:defRPr/>
            </a:pPr>
            <a:r>
              <a:rPr lang="en-US" sz="1800" dirty="0">
                <a:latin typeface="+mj-lt"/>
              </a:rPr>
              <a:t>		Speed = 60 × 10</a:t>
            </a:r>
            <a:r>
              <a:rPr lang="en-US" sz="1800" baseline="30000" dirty="0">
                <a:latin typeface="+mj-lt"/>
              </a:rPr>
              <a:t>6</a:t>
            </a:r>
            <a:r>
              <a:rPr lang="en-US" sz="1800" dirty="0">
                <a:latin typeface="+mj-lt"/>
              </a:rPr>
              <a:t> ÷ (2 × diff)</a:t>
            </a:r>
          </a:p>
        </p:txBody>
      </p:sp>
      <p:sp>
        <p:nvSpPr>
          <p:cNvPr id="4710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47106" name="Object 5"/>
          <p:cNvGraphicFramePr>
            <a:graphicFrameLocks noChangeAspect="1"/>
          </p:cNvGraphicFramePr>
          <p:nvPr>
            <p:extLst>
              <p:ext uri="{D42A27DB-BD31-4B8C-83A1-F6EECF244321}">
                <p14:modId xmlns:p14="http://schemas.microsoft.com/office/powerpoint/2010/main" val="346528200"/>
              </p:ext>
            </p:extLst>
          </p:nvPr>
        </p:nvGraphicFramePr>
        <p:xfrm>
          <a:off x="1372225" y="406398"/>
          <a:ext cx="6870074" cy="2973614"/>
        </p:xfrm>
        <a:graphic>
          <a:graphicData uri="http://schemas.openxmlformats.org/presentationml/2006/ole">
            <mc:AlternateContent xmlns:mc="http://schemas.openxmlformats.org/markup-compatibility/2006">
              <mc:Choice xmlns:v="urn:schemas-microsoft-com:vml" Requires="v">
                <p:oleObj spid="_x0000_s47186" name="Visio" r:id="rId4" imgW="5476089" imgH="2161362" progId="Visio.Drawing.11">
                  <p:embed/>
                </p:oleObj>
              </mc:Choice>
              <mc:Fallback>
                <p:oleObj name="Visio" r:id="rId4" imgW="5476089" imgH="2161362"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2225" y="406398"/>
                        <a:ext cx="6870074" cy="2973614"/>
                      </a:xfrm>
                      <a:prstGeom prst="rect">
                        <a:avLst/>
                      </a:prstGeom>
                      <a:noFill/>
                    </p:spPr>
                  </p:pic>
                </p:oleObj>
              </mc:Fallback>
            </mc:AlternateContent>
          </a:graphicData>
        </a:graphic>
      </p:graphicFrame>
      <p:sp>
        <p:nvSpPr>
          <p:cNvPr id="5" name="TextBox 4"/>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776288" y="383275"/>
            <a:ext cx="7635424" cy="5632311"/>
          </a:xfrm>
          <a:prstGeom prst="rect">
            <a:avLst/>
          </a:prstGeom>
          <a:noFill/>
          <a:ln w="12700">
            <a:noFill/>
            <a:miter lim="800000"/>
            <a:headEnd type="none" w="sm" len="sm"/>
            <a:tailEnd type="none" w="sm" len="sm"/>
          </a:ln>
        </p:spPr>
        <p:txBody>
          <a:bodyPr wrap="none">
            <a:spAutoFit/>
          </a:bodyPr>
          <a:lstStyle/>
          <a:p>
            <a:pPr>
              <a:tabLst>
                <a:tab pos="457200" algn="l"/>
                <a:tab pos="1262063" algn="l"/>
                <a:tab pos="2971800" algn="l"/>
              </a:tabLst>
              <a:defRPr/>
            </a:pPr>
            <a:r>
              <a:rPr lang="en-US" sz="1800" dirty="0">
                <a:latin typeface="+mn-lt"/>
              </a:rPr>
              <a:t>#include “c:\cwHCS12\include\hcs12.h”</a:t>
            </a:r>
            <a:br>
              <a:rPr lang="en-US" sz="1800" dirty="0">
                <a:latin typeface="+mn-lt"/>
              </a:rPr>
            </a:br>
            <a:endParaRPr lang="en-US" sz="1800" dirty="0">
              <a:latin typeface="+mn-lt"/>
            </a:endParaRPr>
          </a:p>
          <a:p>
            <a:pPr>
              <a:tabLst>
                <a:tab pos="457200" algn="l"/>
                <a:tab pos="1262063" algn="l"/>
                <a:tab pos="2971800" algn="l"/>
              </a:tabLst>
              <a:defRPr/>
            </a:pPr>
            <a:r>
              <a:rPr lang="en-US" sz="1800" dirty="0">
                <a:latin typeface="+mn-lt"/>
              </a:rPr>
              <a:t>unsigned </a:t>
            </a:r>
            <a:r>
              <a:rPr lang="en-US" sz="1800" dirty="0" err="1">
                <a:latin typeface="+mn-lt"/>
              </a:rPr>
              <a:t>int</a:t>
            </a:r>
            <a:r>
              <a:rPr lang="en-US" sz="1800" dirty="0">
                <a:latin typeface="+mn-lt"/>
              </a:rPr>
              <a:t> </a:t>
            </a:r>
            <a:r>
              <a:rPr lang="en-US" sz="1800" b="1" dirty="0" err="1">
                <a:latin typeface="+mn-lt"/>
              </a:rPr>
              <a:t>motor_speed</a:t>
            </a:r>
            <a:r>
              <a:rPr lang="en-US" sz="1800" dirty="0">
                <a:latin typeface="+mn-lt"/>
              </a:rPr>
              <a:t> (void)</a:t>
            </a:r>
            <a:br>
              <a:rPr lang="en-US" sz="1800" dirty="0">
                <a:latin typeface="+mn-lt"/>
              </a:rPr>
            </a:br>
            <a:r>
              <a:rPr lang="en-US" sz="1800" dirty="0">
                <a:latin typeface="+mn-lt"/>
              </a:rPr>
              <a:t>{</a:t>
            </a:r>
            <a:br>
              <a:rPr lang="en-US" sz="1800" dirty="0">
                <a:latin typeface="+mn-lt"/>
              </a:rPr>
            </a:br>
            <a:r>
              <a:rPr lang="en-US" sz="1800" dirty="0">
                <a:latin typeface="+mn-lt"/>
              </a:rPr>
              <a:t> 	unsigned </a:t>
            </a:r>
            <a:r>
              <a:rPr lang="en-US" sz="1800" dirty="0" err="1">
                <a:latin typeface="+mn-lt"/>
              </a:rPr>
              <a:t>int</a:t>
            </a:r>
            <a:r>
              <a:rPr lang="en-US" sz="1800" dirty="0">
                <a:latin typeface="+mn-lt"/>
              </a:rPr>
              <a:t> edge1, diff, rpm;</a:t>
            </a:r>
            <a:br>
              <a:rPr lang="en-US" sz="1800" dirty="0">
                <a:latin typeface="+mn-lt"/>
              </a:rPr>
            </a:br>
            <a:r>
              <a:rPr lang="en-US" sz="1800" dirty="0">
                <a:latin typeface="+mn-lt"/>
              </a:rPr>
              <a:t>	long </a:t>
            </a:r>
            <a:r>
              <a:rPr lang="en-US" sz="1800" dirty="0" err="1">
                <a:latin typeface="+mn-lt"/>
              </a:rPr>
              <a:t>int</a:t>
            </a:r>
            <a:r>
              <a:rPr lang="en-US" sz="1800" dirty="0">
                <a:latin typeface="+mn-lt"/>
              </a:rPr>
              <a:t> temp; </a:t>
            </a:r>
            <a:br>
              <a:rPr lang="en-US" sz="1800" dirty="0">
                <a:latin typeface="+mn-lt"/>
              </a:rPr>
            </a:br>
            <a:r>
              <a:rPr lang="en-US" sz="1800" dirty="0">
                <a:latin typeface="+mn-lt"/>
              </a:rPr>
              <a:t>	</a:t>
            </a:r>
            <a:br>
              <a:rPr lang="en-US" sz="1800" dirty="0">
                <a:latin typeface="+mn-lt"/>
              </a:rPr>
            </a:br>
            <a:r>
              <a:rPr lang="en-US" sz="1800" dirty="0">
                <a:latin typeface="+mn-lt"/>
              </a:rPr>
              <a:t>  	TSCR1 	= 0x90;	/* enable TCNT and fast flag clear */</a:t>
            </a:r>
            <a:br>
              <a:rPr lang="en-US" sz="1800" dirty="0">
                <a:latin typeface="+mn-lt"/>
              </a:rPr>
            </a:br>
            <a:r>
              <a:rPr lang="en-US" sz="1800" dirty="0">
                <a:latin typeface="+mn-lt"/>
              </a:rPr>
              <a:t>	TIOS 	&amp;= IOS0;	/* select IC0 function */</a:t>
            </a:r>
            <a:br>
              <a:rPr lang="en-US" sz="1800" dirty="0">
                <a:latin typeface="+mn-lt"/>
              </a:rPr>
            </a:br>
            <a:r>
              <a:rPr lang="en-US" sz="1800" dirty="0">
                <a:latin typeface="+mn-lt"/>
              </a:rPr>
              <a:t>	TSCR2 	= 4;	/* set TCNT </a:t>
            </a:r>
            <a:r>
              <a:rPr lang="en-US" sz="1800" dirty="0" err="1">
                <a:latin typeface="+mn-lt"/>
              </a:rPr>
              <a:t>prescale</a:t>
            </a:r>
            <a:r>
              <a:rPr lang="en-US" sz="1800" dirty="0">
                <a:latin typeface="+mn-lt"/>
              </a:rPr>
              <a:t> factor to 16 */</a:t>
            </a:r>
          </a:p>
          <a:p>
            <a:pPr>
              <a:tabLst>
                <a:tab pos="457200" algn="l"/>
                <a:tab pos="1262063" algn="l"/>
                <a:tab pos="2971800" algn="l"/>
              </a:tabLst>
              <a:defRPr/>
            </a:pPr>
            <a:r>
              <a:rPr lang="en-US" sz="1800" dirty="0">
                <a:latin typeface="+mn-lt"/>
              </a:rPr>
              <a:t>	TCTL4 	= 0x01;	</a:t>
            </a:r>
            <a:r>
              <a:rPr lang="en-US" sz="1800" dirty="0">
                <a:solidFill>
                  <a:srgbClr val="0070C0"/>
                </a:solidFill>
                <a:latin typeface="+mn-lt"/>
              </a:rPr>
              <a:t>/* select to capture the rising edge of PT0 */ </a:t>
            </a:r>
            <a:r>
              <a:rPr lang="en-US" sz="1800" dirty="0">
                <a:latin typeface="+mn-lt"/>
              </a:rPr>
              <a:t>	 </a:t>
            </a:r>
            <a:br>
              <a:rPr lang="en-US" sz="1800" dirty="0">
                <a:latin typeface="+mn-lt"/>
              </a:rPr>
            </a:br>
            <a:r>
              <a:rPr lang="en-US" sz="1800" dirty="0">
                <a:latin typeface="+mn-lt"/>
              </a:rPr>
              <a:t>	TFLG1 	= C0F;	/* cleared C0F flag */</a:t>
            </a:r>
            <a:br>
              <a:rPr lang="en-US" sz="1800" dirty="0">
                <a:latin typeface="+mn-lt"/>
              </a:rPr>
            </a:br>
            <a:r>
              <a:rPr lang="en-US" sz="1800" dirty="0">
                <a:latin typeface="+mn-lt"/>
              </a:rPr>
              <a:t>	</a:t>
            </a:r>
            <a:r>
              <a:rPr lang="en-US" sz="1800" b="1" dirty="0">
                <a:latin typeface="+mn-lt"/>
              </a:rPr>
              <a:t>while</a:t>
            </a:r>
            <a:r>
              <a:rPr lang="en-US" sz="1800" dirty="0">
                <a:latin typeface="+mn-lt"/>
              </a:rPr>
              <a:t> (!(TFLG1 &amp; C0F)); 	</a:t>
            </a:r>
            <a:r>
              <a:rPr lang="en-US" sz="1800" dirty="0">
                <a:solidFill>
                  <a:srgbClr val="0070C0"/>
                </a:solidFill>
                <a:latin typeface="+mn-lt"/>
              </a:rPr>
              <a:t>/* wait for the first edge */</a:t>
            </a:r>
            <a:r>
              <a:rPr lang="en-US" sz="1800" dirty="0">
                <a:latin typeface="+mn-lt"/>
              </a:rPr>
              <a:t/>
            </a:r>
            <a:br>
              <a:rPr lang="en-US" sz="1800" dirty="0">
                <a:latin typeface="+mn-lt"/>
              </a:rPr>
            </a:br>
            <a:r>
              <a:rPr lang="en-US" sz="1800" dirty="0">
                <a:latin typeface="+mn-lt"/>
              </a:rPr>
              <a:t>	edge1 	= TC0;</a:t>
            </a:r>
            <a:br>
              <a:rPr lang="en-US" sz="1800" dirty="0">
                <a:latin typeface="+mn-lt"/>
              </a:rPr>
            </a:br>
            <a:r>
              <a:rPr lang="en-US" sz="1800" dirty="0">
                <a:latin typeface="+mn-lt"/>
              </a:rPr>
              <a:t>	</a:t>
            </a:r>
            <a:r>
              <a:rPr lang="en-US" sz="1800" b="1" dirty="0">
                <a:latin typeface="+mn-lt"/>
              </a:rPr>
              <a:t>while</a:t>
            </a:r>
            <a:r>
              <a:rPr lang="en-US" sz="1800" dirty="0">
                <a:latin typeface="+mn-lt"/>
              </a:rPr>
              <a:t> (!(TFLG1 &amp; C0F)); 	</a:t>
            </a:r>
            <a:r>
              <a:rPr lang="en-US" sz="1800" dirty="0">
                <a:solidFill>
                  <a:srgbClr val="0070C0"/>
                </a:solidFill>
                <a:latin typeface="+mn-lt"/>
              </a:rPr>
              <a:t>/* wait for the second edge */</a:t>
            </a:r>
            <a:r>
              <a:rPr lang="en-US" sz="1800" dirty="0">
                <a:latin typeface="+mn-lt"/>
              </a:rPr>
              <a:t/>
            </a:r>
            <a:br>
              <a:rPr lang="en-US" sz="1800" dirty="0">
                <a:latin typeface="+mn-lt"/>
              </a:rPr>
            </a:br>
            <a:r>
              <a:rPr lang="en-US" sz="1800" dirty="0">
                <a:latin typeface="+mn-lt"/>
              </a:rPr>
              <a:t>	</a:t>
            </a:r>
            <a:r>
              <a:rPr lang="en-US" sz="1800" dirty="0">
                <a:solidFill>
                  <a:srgbClr val="FF0000"/>
                </a:solidFill>
                <a:latin typeface="+mn-lt"/>
              </a:rPr>
              <a:t>diff 	= TC0 - edge1;</a:t>
            </a:r>
            <a:br>
              <a:rPr lang="en-US" sz="1800" dirty="0">
                <a:solidFill>
                  <a:srgbClr val="FF0000"/>
                </a:solidFill>
                <a:latin typeface="+mn-lt"/>
              </a:rPr>
            </a:br>
            <a:r>
              <a:rPr lang="en-US" sz="1800" dirty="0">
                <a:latin typeface="+mn-lt"/>
              </a:rPr>
              <a:t>	</a:t>
            </a:r>
            <a:r>
              <a:rPr lang="en-US" sz="1800" dirty="0">
                <a:solidFill>
                  <a:srgbClr val="FF0000"/>
                </a:solidFill>
                <a:latin typeface="+mn-lt"/>
              </a:rPr>
              <a:t>temp 	= </a:t>
            </a:r>
            <a:r>
              <a:rPr lang="en-US" sz="1800" dirty="0" smtClean="0">
                <a:solidFill>
                  <a:srgbClr val="FF0000"/>
                </a:solidFill>
                <a:latin typeface="+mn-lt"/>
              </a:rPr>
              <a:t>1000000 </a:t>
            </a:r>
            <a:r>
              <a:rPr lang="en-US" sz="1800" dirty="0">
                <a:solidFill>
                  <a:srgbClr val="FF0000"/>
                </a:solidFill>
                <a:latin typeface="+mn-lt"/>
              </a:rPr>
              <a:t>/ (long)(2 * diff);</a:t>
            </a:r>
            <a:br>
              <a:rPr lang="en-US" sz="1800" dirty="0">
                <a:solidFill>
                  <a:srgbClr val="FF0000"/>
                </a:solidFill>
                <a:latin typeface="+mn-lt"/>
              </a:rPr>
            </a:br>
            <a:r>
              <a:rPr lang="en-US" sz="1800" dirty="0">
                <a:solidFill>
                  <a:srgbClr val="FF0000"/>
                </a:solidFill>
                <a:latin typeface="+mn-lt"/>
              </a:rPr>
              <a:t>	rpm 	= temp * 60;</a:t>
            </a:r>
            <a:br>
              <a:rPr lang="en-US" sz="1800" dirty="0">
                <a:solidFill>
                  <a:srgbClr val="FF0000"/>
                </a:solidFill>
                <a:latin typeface="+mn-lt"/>
              </a:rPr>
            </a:br>
            <a:r>
              <a:rPr lang="en-US" sz="1800" dirty="0">
                <a:solidFill>
                  <a:srgbClr val="FF0000"/>
                </a:solidFill>
                <a:latin typeface="+mn-lt"/>
              </a:rPr>
              <a:t>	</a:t>
            </a:r>
            <a:r>
              <a:rPr lang="en-US" sz="1800" b="1" dirty="0">
                <a:solidFill>
                  <a:srgbClr val="FF0000"/>
                </a:solidFill>
                <a:latin typeface="+mn-lt"/>
              </a:rPr>
              <a:t>return</a:t>
            </a:r>
            <a:r>
              <a:rPr lang="en-US" sz="1800" dirty="0">
                <a:solidFill>
                  <a:srgbClr val="FF0000"/>
                </a:solidFill>
                <a:latin typeface="+mn-lt"/>
              </a:rPr>
              <a:t> 	rpm;</a:t>
            </a:r>
            <a:r>
              <a:rPr lang="en-US" sz="1800" dirty="0">
                <a:latin typeface="+mn-lt"/>
              </a:rPr>
              <a:t/>
            </a:r>
            <a:br>
              <a:rPr lang="en-US" sz="1800" dirty="0">
                <a:latin typeface="+mn-lt"/>
              </a:rPr>
            </a:br>
            <a:r>
              <a:rPr lang="en-US" sz="1800" dirty="0">
                <a:latin typeface="+mn-lt"/>
              </a:rPr>
              <a:t>}	</a:t>
            </a: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563791" y="926643"/>
            <a:ext cx="8347980" cy="2546851"/>
          </a:xfrm>
          <a:prstGeom prst="rect">
            <a:avLst/>
          </a:prstGeom>
          <a:noFill/>
          <a:ln w="12700">
            <a:noFill/>
            <a:miter lim="800000"/>
            <a:headEnd type="none" w="sm" len="sm"/>
            <a:tailEnd type="none" w="sm" len="sm"/>
          </a:ln>
        </p:spPr>
        <p:txBody>
          <a:bodyPr wrap="square">
            <a:spAutoFit/>
          </a:bodyPr>
          <a:lstStyle/>
          <a:p>
            <a:pPr>
              <a:spcBef>
                <a:spcPct val="50000"/>
              </a:spcBef>
              <a:tabLst>
                <a:tab pos="233363" algn="l"/>
                <a:tab pos="457200" algn="l"/>
              </a:tabLst>
              <a:defRPr/>
            </a:pPr>
            <a:r>
              <a:rPr lang="en-US" sz="2000" b="1" dirty="0">
                <a:latin typeface="+mj-lt"/>
              </a:rPr>
              <a:t>Electrical </a:t>
            </a:r>
            <a:r>
              <a:rPr lang="en-US" sz="2000" b="1" dirty="0" smtClean="0">
                <a:latin typeface="+mj-lt"/>
              </a:rPr>
              <a:t>Braking</a:t>
            </a:r>
          </a:p>
          <a:p>
            <a:pPr>
              <a:spcBef>
                <a:spcPct val="50000"/>
              </a:spcBef>
              <a:tabLst>
                <a:tab pos="233363" algn="l"/>
                <a:tab pos="457200" algn="l"/>
              </a:tabLst>
              <a:defRPr/>
            </a:pPr>
            <a:endParaRPr lang="en-US" sz="900" dirty="0">
              <a:latin typeface="+mj-lt"/>
            </a:endParaRPr>
          </a:p>
          <a:p>
            <a:pPr>
              <a:spcBef>
                <a:spcPct val="20000"/>
              </a:spcBef>
              <a:buFont typeface="Wingdings" pitchFamily="2" charset="2"/>
              <a:buChar char="§"/>
              <a:tabLst>
                <a:tab pos="233363" algn="l"/>
                <a:tab pos="457200" algn="l"/>
              </a:tabLst>
              <a:defRPr/>
            </a:pPr>
            <a:r>
              <a:rPr lang="en-US" sz="1800" dirty="0">
                <a:latin typeface="+mj-lt"/>
              </a:rPr>
              <a:t>	</a:t>
            </a:r>
            <a:r>
              <a:rPr lang="en-US" sz="1800" dirty="0">
                <a:latin typeface="+mj-lt"/>
                <a:cs typeface="Times New Roman" pitchFamily="18" charset="0"/>
              </a:rPr>
              <a:t>Electrical braking is done by reversing the voltage applied to the motor</a:t>
            </a:r>
            <a:r>
              <a:rPr lang="en-US" sz="1800" dirty="0">
                <a:latin typeface="+mj-lt"/>
              </a:rPr>
              <a:t> for appropriate </a:t>
            </a:r>
            <a:r>
              <a:rPr lang="en-US" sz="1800" dirty="0" smtClean="0">
                <a:latin typeface="+mj-lt"/>
              </a:rPr>
              <a:t>amount </a:t>
            </a:r>
            <a:r>
              <a:rPr lang="en-US" sz="1800" dirty="0">
                <a:latin typeface="+mj-lt"/>
              </a:rPr>
              <a:t>of time.</a:t>
            </a:r>
          </a:p>
          <a:p>
            <a:pPr>
              <a:spcBef>
                <a:spcPct val="20000"/>
              </a:spcBef>
              <a:buFont typeface="Wingdings" pitchFamily="2" charset="2"/>
              <a:buChar char="§"/>
              <a:tabLst>
                <a:tab pos="233363" algn="l"/>
                <a:tab pos="457200" algn="l"/>
              </a:tabLst>
              <a:defRPr/>
            </a:pPr>
            <a:r>
              <a:rPr lang="en-US" sz="1800" dirty="0">
                <a:latin typeface="+mj-lt"/>
              </a:rPr>
              <a:t>	In Figure 8.56, the motor can be braked by </a:t>
            </a:r>
            <a:endParaRPr lang="en-US" sz="1800" dirty="0" smtClean="0">
              <a:latin typeface="+mj-lt"/>
            </a:endParaRPr>
          </a:p>
          <a:p>
            <a:pPr marL="342900" indent="-342900">
              <a:spcBef>
                <a:spcPct val="20000"/>
              </a:spcBef>
              <a:buAutoNum type="arabicParenBoth"/>
              <a:tabLst>
                <a:tab pos="233363" algn="l"/>
                <a:tab pos="457200" algn="l"/>
              </a:tabLst>
              <a:defRPr/>
            </a:pPr>
            <a:r>
              <a:rPr lang="en-US" sz="1800" dirty="0" smtClean="0">
                <a:latin typeface="+mj-lt"/>
              </a:rPr>
              <a:t>reducing </a:t>
            </a:r>
            <a:r>
              <a:rPr lang="en-US" sz="1800" dirty="0">
                <a:latin typeface="+mj-lt"/>
              </a:rPr>
              <a:t>the PWM duty-count to 0, </a:t>
            </a:r>
            <a:endParaRPr lang="en-US" sz="1800" dirty="0" smtClean="0">
              <a:latin typeface="+mj-lt"/>
            </a:endParaRPr>
          </a:p>
          <a:p>
            <a:pPr marL="342900" indent="-342900">
              <a:spcBef>
                <a:spcPct val="20000"/>
              </a:spcBef>
              <a:buAutoNum type="arabicParenBoth"/>
              <a:tabLst>
                <a:tab pos="233363" algn="l"/>
                <a:tab pos="457200" algn="l"/>
              </a:tabLst>
              <a:defRPr/>
            </a:pPr>
            <a:r>
              <a:rPr lang="en-US" sz="1800" dirty="0" smtClean="0">
                <a:latin typeface="+mj-lt"/>
              </a:rPr>
              <a:t>setting </a:t>
            </a:r>
            <a:r>
              <a:rPr lang="en-US" sz="1800" dirty="0">
                <a:latin typeface="+mj-lt"/>
              </a:rPr>
              <a:t>the PP7 pin output to high for an appropriate amount of time. </a:t>
            </a:r>
          </a:p>
          <a:p>
            <a:pPr>
              <a:spcBef>
                <a:spcPct val="20000"/>
              </a:spcBef>
              <a:tabLst>
                <a:tab pos="233363" algn="l"/>
                <a:tab pos="457200" algn="l"/>
              </a:tabLst>
              <a:defRPr/>
            </a:pPr>
            <a:endParaRPr lang="en-US" sz="1800" dirty="0">
              <a:latin typeface="+mj-lt"/>
            </a:endParaRPr>
          </a:p>
        </p:txBody>
      </p:sp>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582841" y="769258"/>
            <a:ext cx="8198302" cy="2816156"/>
          </a:xfrm>
          <a:prstGeom prst="rect">
            <a:avLst/>
          </a:prstGeom>
          <a:noFill/>
          <a:ln w="12700">
            <a:noFill/>
            <a:miter lim="800000"/>
            <a:headEnd type="none" w="sm" len="sm"/>
            <a:tailEnd type="none" w="sm" len="sm"/>
          </a:ln>
        </p:spPr>
        <p:txBody>
          <a:bodyPr wrap="square">
            <a:spAutoFit/>
          </a:bodyPr>
          <a:lstStyle/>
          <a:p>
            <a:pPr>
              <a:spcBef>
                <a:spcPct val="50000"/>
              </a:spcBef>
              <a:tabLst>
                <a:tab pos="233363" algn="l"/>
              </a:tabLst>
              <a:defRPr/>
            </a:pPr>
            <a:r>
              <a:rPr lang="en-US" sz="2400" b="1" dirty="0">
                <a:latin typeface="+mn-lt"/>
                <a:cs typeface="Times New Roman" pitchFamily="18" charset="0"/>
              </a:rPr>
              <a:t>Timer System Control Register 2 (TSCR2)</a:t>
            </a:r>
            <a:r>
              <a:rPr lang="en-US" sz="2400" dirty="0">
                <a:latin typeface="+mn-lt"/>
              </a:rPr>
              <a:t> </a:t>
            </a:r>
          </a:p>
          <a:p>
            <a:pPr>
              <a:lnSpc>
                <a:spcPct val="150000"/>
              </a:lnSpc>
              <a:buFont typeface="Wingdings" pitchFamily="2" charset="2"/>
              <a:buChar char="§"/>
              <a:tabLst>
                <a:tab pos="233363" algn="l"/>
              </a:tabLst>
              <a:defRPr/>
            </a:pPr>
            <a:endParaRPr lang="en-US" sz="1100" dirty="0" smtClean="0">
              <a:latin typeface="+mn-lt"/>
            </a:endParaRPr>
          </a:p>
          <a:p>
            <a:pPr>
              <a:lnSpc>
                <a:spcPct val="150000"/>
              </a:lnSpc>
              <a:buFont typeface="Wingdings" pitchFamily="2" charset="2"/>
              <a:buChar char="§"/>
              <a:tabLst>
                <a:tab pos="233363" algn="l"/>
              </a:tabLst>
              <a:defRPr/>
            </a:pPr>
            <a:r>
              <a:rPr lang="en-US" sz="1800" dirty="0" smtClean="0">
                <a:latin typeface="+mn-lt"/>
              </a:rPr>
              <a:t>  </a:t>
            </a:r>
            <a:r>
              <a:rPr lang="en-US" sz="1800" dirty="0" smtClean="0">
                <a:solidFill>
                  <a:srgbClr val="0070C0"/>
                </a:solidFill>
                <a:latin typeface="+mn-lt"/>
              </a:rPr>
              <a:t>Bit </a:t>
            </a:r>
            <a:r>
              <a:rPr lang="en-US" sz="1800" dirty="0">
                <a:solidFill>
                  <a:srgbClr val="0070C0"/>
                </a:solidFill>
                <a:latin typeface="+mn-lt"/>
              </a:rPr>
              <a:t>7 is the TCNT overflow interrupt enable bit.</a:t>
            </a:r>
          </a:p>
          <a:p>
            <a:pPr>
              <a:lnSpc>
                <a:spcPct val="150000"/>
              </a:lnSpc>
              <a:buFont typeface="Wingdings" pitchFamily="2" charset="2"/>
              <a:buChar char="§"/>
              <a:tabLst>
                <a:tab pos="233363" algn="l"/>
              </a:tabLst>
              <a:defRPr/>
            </a:pPr>
            <a:r>
              <a:rPr lang="en-US" sz="1800" dirty="0">
                <a:latin typeface="+mn-lt"/>
              </a:rPr>
              <a:t>	</a:t>
            </a:r>
            <a:r>
              <a:rPr lang="en-US" sz="1800" dirty="0">
                <a:solidFill>
                  <a:srgbClr val="FF0000"/>
                </a:solidFill>
                <a:latin typeface="+mn-lt"/>
              </a:rPr>
              <a:t>TCNT can be reset to 0 when TCNT equals TC7 by setting bit 3 of TSCR2</a:t>
            </a:r>
          </a:p>
          <a:p>
            <a:pPr>
              <a:lnSpc>
                <a:spcPct val="150000"/>
              </a:lnSpc>
              <a:buFont typeface="Wingdings" pitchFamily="2" charset="2"/>
              <a:buChar char="§"/>
              <a:tabLst>
                <a:tab pos="233363" algn="l"/>
              </a:tabLst>
              <a:defRPr/>
            </a:pPr>
            <a:r>
              <a:rPr lang="en-US" sz="1800" dirty="0">
                <a:latin typeface="+mn-lt"/>
              </a:rPr>
              <a:t>	The clock input to TCNT can be </a:t>
            </a:r>
            <a:r>
              <a:rPr lang="en-US" sz="1800" dirty="0" err="1">
                <a:latin typeface="+mn-lt"/>
              </a:rPr>
              <a:t>prescaled</a:t>
            </a:r>
            <a:r>
              <a:rPr lang="en-US" sz="1800" dirty="0">
                <a:latin typeface="+mn-lt"/>
              </a:rPr>
              <a:t> by a factor selecting by bits 2 to 0 of TSCR2.</a:t>
            </a:r>
          </a:p>
          <a:p>
            <a:pPr>
              <a:lnSpc>
                <a:spcPct val="150000"/>
              </a:lnSpc>
              <a:buFont typeface="Wingdings" pitchFamily="2" charset="2"/>
              <a:buChar char="§"/>
              <a:tabLst>
                <a:tab pos="233363" algn="l"/>
              </a:tabLst>
              <a:defRPr/>
            </a:pPr>
            <a:r>
              <a:rPr lang="en-US" sz="1800" dirty="0">
                <a:latin typeface="+mn-lt"/>
              </a:rPr>
              <a:t>	The contents of TSCR2 are shown in Figure 8.2.</a:t>
            </a:r>
          </a:p>
        </p:txBody>
      </p:sp>
      <p:sp>
        <p:nvSpPr>
          <p:cNvPr id="307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3074" name="Object 3"/>
          <p:cNvGraphicFramePr>
            <a:graphicFrameLocks noChangeAspect="1"/>
          </p:cNvGraphicFramePr>
          <p:nvPr>
            <p:extLst>
              <p:ext uri="{D42A27DB-BD31-4B8C-83A1-F6EECF244321}">
                <p14:modId xmlns:p14="http://schemas.microsoft.com/office/powerpoint/2010/main" val="2014781808"/>
              </p:ext>
            </p:extLst>
          </p:nvPr>
        </p:nvGraphicFramePr>
        <p:xfrm>
          <a:off x="206053" y="3425371"/>
          <a:ext cx="5421635" cy="2811905"/>
        </p:xfrm>
        <a:graphic>
          <a:graphicData uri="http://schemas.openxmlformats.org/presentationml/2006/ole">
            <mc:AlternateContent xmlns:mc="http://schemas.openxmlformats.org/markup-compatibility/2006">
              <mc:Choice xmlns:v="urn:schemas-microsoft-com:vml" Requires="v">
                <p:oleObj spid="_x0000_s3232" name="Visio" r:id="rId4" imgW="4618790" imgH="2427949" progId="Visio.Drawing.11">
                  <p:embed/>
                </p:oleObj>
              </mc:Choice>
              <mc:Fallback>
                <p:oleObj name="Visio" r:id="rId4" imgW="4618790" imgH="2427949"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053" y="3425371"/>
                        <a:ext cx="5421635" cy="2811905"/>
                      </a:xfrm>
                      <a:prstGeom prst="rect">
                        <a:avLst/>
                      </a:prstGeom>
                      <a:noFill/>
                    </p:spPr>
                  </p:pic>
                </p:oleObj>
              </mc:Fallback>
            </mc:AlternateContent>
          </a:graphicData>
        </a:graphic>
      </p:graphicFrame>
      <p:sp>
        <p:nvSpPr>
          <p:cNvPr id="307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3075" name="Object 5"/>
          <p:cNvGraphicFramePr>
            <a:graphicFrameLocks noChangeAspect="1"/>
          </p:cNvGraphicFramePr>
          <p:nvPr>
            <p:extLst>
              <p:ext uri="{D42A27DB-BD31-4B8C-83A1-F6EECF244321}">
                <p14:modId xmlns:p14="http://schemas.microsoft.com/office/powerpoint/2010/main" val="3446754469"/>
              </p:ext>
            </p:extLst>
          </p:nvPr>
        </p:nvGraphicFramePr>
        <p:xfrm>
          <a:off x="5646737" y="3695161"/>
          <a:ext cx="2815091" cy="2247299"/>
        </p:xfrm>
        <a:graphic>
          <a:graphicData uri="http://schemas.openxmlformats.org/presentationml/2006/ole">
            <mc:AlternateContent xmlns:mc="http://schemas.openxmlformats.org/markup-compatibility/2006">
              <mc:Choice xmlns:v="urn:schemas-microsoft-com:vml" Requires="v">
                <p:oleObj spid="_x0000_s3233" name="Visio" r:id="rId6" imgW="2281817" imgH="1856205" progId="Visio.Drawing.11">
                  <p:embed/>
                </p:oleObj>
              </mc:Choice>
              <mc:Fallback>
                <p:oleObj name="Visio" r:id="rId6" imgW="2281817" imgH="1856205"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737" y="3695161"/>
                        <a:ext cx="2815091" cy="2247299"/>
                      </a:xfrm>
                      <a:prstGeom prst="rect">
                        <a:avLst/>
                      </a:prstGeom>
                      <a:noFill/>
                    </p:spPr>
                  </p:pic>
                </p:oleObj>
              </mc:Fallback>
            </mc:AlternateContent>
          </a:graphicData>
        </a:graphic>
      </p:graphicFrame>
      <p:sp>
        <p:nvSpPr>
          <p:cNvPr id="7" name="TextBox 6"/>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	</a:t>
            </a:r>
            <a:br>
              <a:rPr lang="en-US" dirty="0" smtClean="0"/>
            </a:br>
            <a:r>
              <a:rPr lang="en-US" sz="4900" dirty="0" smtClean="0"/>
              <a:t>Content</a:t>
            </a:r>
            <a:r>
              <a:rPr lang="en-US" dirty="0" smtClean="0"/>
              <a:t/>
            </a:r>
            <a:br>
              <a:rPr lang="en-US"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a:bodyPr>
          <a:lstStyle/>
          <a:p>
            <a:r>
              <a:rPr lang="en-US" sz="2400" dirty="0" smtClean="0"/>
              <a:t>The HCS12 Timer System</a:t>
            </a:r>
          </a:p>
          <a:p>
            <a:r>
              <a:rPr lang="en-US" sz="2400" dirty="0" smtClean="0"/>
              <a:t>Timer Counter Register</a:t>
            </a:r>
          </a:p>
          <a:p>
            <a:r>
              <a:rPr lang="en-US" sz="2400" dirty="0" smtClean="0"/>
              <a:t>Input-Capture Function</a:t>
            </a:r>
          </a:p>
          <a:p>
            <a:r>
              <a:rPr lang="en-US" sz="2400" dirty="0" smtClean="0"/>
              <a:t>Output-Compare Function</a:t>
            </a:r>
          </a:p>
          <a:p>
            <a:r>
              <a:rPr lang="en-US" sz="2400" dirty="0" smtClean="0"/>
              <a:t>Modulus Down Counter</a:t>
            </a:r>
          </a:p>
          <a:p>
            <a:r>
              <a:rPr lang="en-US" sz="2400" dirty="0" smtClean="0"/>
              <a:t>PWM</a:t>
            </a:r>
          </a:p>
          <a:p>
            <a:r>
              <a:rPr lang="en-US" sz="2400" dirty="0" smtClean="0"/>
              <a:t>DC Motor Control</a:t>
            </a:r>
          </a:p>
          <a:p>
            <a:endParaRPr lang="en-US" sz="2400" dirty="0" smtClean="0"/>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5695950"/>
            <a:ext cx="2930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242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
        <p:nvSpPr>
          <p:cNvPr id="4" name="Text Box 5"/>
          <p:cNvSpPr txBox="1">
            <a:spLocks noChangeArrowheads="1"/>
          </p:cNvSpPr>
          <p:nvPr/>
        </p:nvSpPr>
        <p:spPr bwMode="auto">
          <a:xfrm>
            <a:off x="562708" y="1615401"/>
            <a:ext cx="6617517" cy="646331"/>
          </a:xfrm>
          <a:prstGeom prst="rect">
            <a:avLst/>
          </a:prstGeom>
          <a:noFill/>
          <a:ln w="12700">
            <a:noFill/>
            <a:miter lim="800000"/>
            <a:headEnd type="none" w="sm" len="sm"/>
            <a:tailEnd type="none" w="sm" len="sm"/>
          </a:ln>
        </p:spPr>
        <p:txBody>
          <a:bodyPr wrap="none">
            <a:spAutoFit/>
          </a:bodyPr>
          <a:lstStyle/>
          <a:p>
            <a:pPr>
              <a:tabLst>
                <a:tab pos="576263" algn="l"/>
                <a:tab pos="1262063" algn="l"/>
                <a:tab pos="2862263" algn="l"/>
              </a:tabLst>
              <a:defRPr/>
            </a:pPr>
            <a:r>
              <a:rPr lang="en-US" sz="1800" b="1" dirty="0" smtClean="0">
                <a:latin typeface="+mn-lt"/>
              </a:rPr>
              <a:t>Homework: </a:t>
            </a:r>
          </a:p>
          <a:p>
            <a:pPr>
              <a:tabLst>
                <a:tab pos="576263" algn="l"/>
                <a:tab pos="1262063" algn="l"/>
                <a:tab pos="2862263" algn="l"/>
              </a:tabLst>
              <a:defRPr/>
            </a:pPr>
            <a:r>
              <a:rPr lang="en-US" sz="1800" dirty="0" smtClean="0">
                <a:latin typeface="+mn-lt"/>
              </a:rPr>
              <a:t>1. C delay routines for multiple </a:t>
            </a:r>
            <a:r>
              <a:rPr lang="en-US" sz="1800" dirty="0">
                <a:latin typeface="+mn-lt"/>
              </a:rPr>
              <a:t>of 10 </a:t>
            </a:r>
            <a:r>
              <a:rPr lang="en-US" sz="1800" dirty="0" err="1">
                <a:latin typeface="+mn-lt"/>
              </a:rPr>
              <a:t>ms</a:t>
            </a:r>
            <a:r>
              <a:rPr lang="en-US" sz="1800" dirty="0">
                <a:latin typeface="+mn-lt"/>
              </a:rPr>
              <a:t>, 50 </a:t>
            </a:r>
            <a:r>
              <a:rPr lang="en-US" sz="1800" dirty="0" err="1">
                <a:latin typeface="+mn-lt"/>
              </a:rPr>
              <a:t>ms</a:t>
            </a:r>
            <a:r>
              <a:rPr lang="en-US" sz="1800" dirty="0">
                <a:latin typeface="+mn-lt"/>
              </a:rPr>
              <a:t>, </a:t>
            </a:r>
            <a:r>
              <a:rPr lang="en-US" sz="1800" dirty="0" smtClean="0">
                <a:latin typeface="+mn-lt"/>
              </a:rPr>
              <a:t>1 </a:t>
            </a:r>
            <a:r>
              <a:rPr lang="en-US" sz="1800" dirty="0" err="1">
                <a:latin typeface="+mn-lt"/>
              </a:rPr>
              <a:t>ms</a:t>
            </a:r>
            <a:r>
              <a:rPr lang="en-US" sz="1800" dirty="0">
                <a:latin typeface="+mn-lt"/>
              </a:rPr>
              <a:t>, 100ms, and 1s </a:t>
            </a:r>
          </a:p>
        </p:txBody>
      </p:sp>
      <p:pic>
        <p:nvPicPr>
          <p:cNvPr id="2" name="Picture 1"/>
          <p:cNvPicPr>
            <a:picLocks noChangeAspect="1"/>
          </p:cNvPicPr>
          <p:nvPr/>
        </p:nvPicPr>
        <p:blipFill>
          <a:blip r:embed="rId3"/>
          <a:stretch>
            <a:fillRect/>
          </a:stretch>
        </p:blipFill>
        <p:spPr>
          <a:xfrm>
            <a:off x="907481" y="2473450"/>
            <a:ext cx="7527262" cy="2638196"/>
          </a:xfrm>
          <a:prstGeom prst="rect">
            <a:avLst/>
          </a:prstGeom>
        </p:spPr>
      </p:pic>
    </p:spTree>
    <p:extLst>
      <p:ext uri="{BB962C8B-B14F-4D97-AF65-F5344CB8AC3E}">
        <p14:creationId xmlns:p14="http://schemas.microsoft.com/office/powerpoint/2010/main" val="3249145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grpSp>
        <p:nvGrpSpPr>
          <p:cNvPr id="11" name="Group 10"/>
          <p:cNvGrpSpPr/>
          <p:nvPr/>
        </p:nvGrpSpPr>
        <p:grpSpPr>
          <a:xfrm>
            <a:off x="367835" y="1570717"/>
            <a:ext cx="8661052" cy="4805363"/>
            <a:chOff x="367835" y="1570717"/>
            <a:chExt cx="8661052" cy="4805363"/>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80" y="1570717"/>
              <a:ext cx="8315325" cy="1771650"/>
            </a:xfrm>
            <a:prstGeom prst="rect">
              <a:avLst/>
            </a:prstGeom>
          </p:spPr>
        </p:pic>
        <p:sp>
          <p:nvSpPr>
            <p:cNvPr id="13" name="Rectangle 12"/>
            <p:cNvSpPr/>
            <p:nvPr/>
          </p:nvSpPr>
          <p:spPr>
            <a:xfrm>
              <a:off x="367835" y="3447009"/>
              <a:ext cx="3799431" cy="2062103"/>
            </a:xfrm>
            <a:prstGeom prst="rect">
              <a:avLst/>
            </a:prstGeom>
          </p:spPr>
          <p:txBody>
            <a:bodyPr wrap="square">
              <a:spAutoFit/>
            </a:bodyPr>
            <a:lstStyle/>
            <a:p>
              <a:pPr marL="285750" indent="-285750">
                <a:buFont typeface="Wingdings" panose="05000000000000000000" pitchFamily="2" charset="2"/>
                <a:buChar char="q"/>
              </a:pPr>
              <a:r>
                <a:rPr lang="en-US" sz="2000" b="1" dirty="0" smtClean="0">
                  <a:latin typeface="+mn-lt"/>
                </a:rPr>
                <a:t>Homework: </a:t>
              </a:r>
              <a:r>
                <a:rPr lang="en-US" sz="1800" dirty="0" smtClean="0">
                  <a:latin typeface="+mn-lt"/>
                </a:rPr>
                <a:t>Write a program that controls the direction of DC motor, without taking into consideration any feedback from the motor. Also build a function that stops or decelerates the dc motor. Use the above table and the connections from the figure.</a:t>
              </a:r>
              <a:endParaRPr lang="en-US" sz="1800" dirty="0">
                <a:latin typeface="+mn-lt"/>
              </a:endParaRPr>
            </a:p>
          </p:txBody>
        </p:sp>
        <p:pic>
          <p:nvPicPr>
            <p:cNvPr id="14" name="Picture 1" descr="l29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287" y="3342367"/>
              <a:ext cx="40386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167266" y="4209140"/>
              <a:ext cx="1319136" cy="338554"/>
            </a:xfrm>
            <a:prstGeom prst="rect">
              <a:avLst/>
            </a:prstGeom>
            <a:solidFill>
              <a:schemeClr val="bg1"/>
            </a:solidFill>
          </p:spPr>
          <p:txBody>
            <a:bodyPr wrap="square" rtlCol="0">
              <a:spAutoFit/>
            </a:bodyPr>
            <a:lstStyle/>
            <a:p>
              <a:r>
                <a:rPr lang="en-US" dirty="0" smtClean="0">
                  <a:latin typeface="+mn-lt"/>
                </a:rPr>
                <a:t>HCS12 PP7</a:t>
              </a:r>
              <a:endParaRPr lang="en-US" dirty="0">
                <a:latin typeface="+mn-lt"/>
              </a:endParaRPr>
            </a:p>
          </p:txBody>
        </p:sp>
        <p:sp>
          <p:nvSpPr>
            <p:cNvPr id="16" name="TextBox 15"/>
            <p:cNvSpPr txBox="1"/>
            <p:nvPr/>
          </p:nvSpPr>
          <p:spPr>
            <a:xfrm>
              <a:off x="4167266" y="4543764"/>
              <a:ext cx="1291649" cy="338554"/>
            </a:xfrm>
            <a:prstGeom prst="rect">
              <a:avLst/>
            </a:prstGeom>
            <a:solidFill>
              <a:schemeClr val="bg1"/>
            </a:solidFill>
          </p:spPr>
          <p:txBody>
            <a:bodyPr wrap="square" rtlCol="0">
              <a:spAutoFit/>
            </a:bodyPr>
            <a:lstStyle/>
            <a:p>
              <a:r>
                <a:rPr lang="en-US" dirty="0" smtClean="0">
                  <a:latin typeface="+mn-lt"/>
                </a:rPr>
                <a:t> HCS12 PP3</a:t>
              </a:r>
              <a:endParaRPr lang="en-US" dirty="0">
                <a:latin typeface="+mn-lt"/>
              </a:endParaRPr>
            </a:p>
          </p:txBody>
        </p:sp>
      </p:grpSp>
    </p:spTree>
    <p:extLst>
      <p:ext uri="{BB962C8B-B14F-4D97-AF65-F5344CB8AC3E}">
        <p14:creationId xmlns:p14="http://schemas.microsoft.com/office/powerpoint/2010/main" val="1130383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503920" y="171460"/>
            <a:ext cx="8175625" cy="4724370"/>
          </a:xfrm>
          <a:prstGeom prst="rect">
            <a:avLst/>
          </a:prstGeom>
          <a:noFill/>
          <a:ln w="12700">
            <a:noFill/>
            <a:miter lim="800000"/>
            <a:headEnd type="none" w="sm" len="sm"/>
            <a:tailEnd type="none" w="sm" len="sm"/>
          </a:ln>
        </p:spPr>
        <p:txBody>
          <a:bodyPr wrap="square">
            <a:spAutoFit/>
          </a:bodyPr>
          <a:lstStyle/>
          <a:p>
            <a:pPr>
              <a:spcBef>
                <a:spcPct val="50000"/>
              </a:spcBef>
              <a:tabLst>
                <a:tab pos="233363" algn="l"/>
              </a:tabLst>
              <a:defRPr/>
            </a:pPr>
            <a:r>
              <a:rPr lang="en-US" sz="2000" b="1" dirty="0">
                <a:latin typeface="+mj-lt"/>
                <a:ea typeface="Arial Unicode MS" pitchFamily="34" charset="-128"/>
                <a:cs typeface="Arial Unicode MS" pitchFamily="34" charset="-128"/>
              </a:rPr>
              <a:t>Timer Interrupt Flag 2 Register (TFLG2)</a:t>
            </a:r>
          </a:p>
          <a:p>
            <a:pPr>
              <a:spcBef>
                <a:spcPct val="50000"/>
              </a:spcBef>
              <a:buFont typeface="Wingdings" pitchFamily="2" charset="2"/>
              <a:buChar char="§"/>
              <a:tabLst>
                <a:tab pos="233363" algn="l"/>
              </a:tabLst>
              <a:defRPr/>
            </a:pPr>
            <a:r>
              <a:rPr lang="en-US" sz="1800" dirty="0">
                <a:latin typeface="+mj-lt"/>
              </a:rPr>
              <a:t>	Only bit 7 (TOF) is implemented. </a:t>
            </a:r>
            <a:r>
              <a:rPr lang="en-US" sz="1800" dirty="0">
                <a:solidFill>
                  <a:srgbClr val="FF0000"/>
                </a:solidFill>
                <a:latin typeface="+mj-lt"/>
              </a:rPr>
              <a:t>Bit 7 will be set whenever TCNT overflows.</a:t>
            </a:r>
          </a:p>
          <a:p>
            <a:pPr>
              <a:tabLst>
                <a:tab pos="233363" algn="l"/>
              </a:tabLst>
              <a:defRPr/>
            </a:pPr>
            <a:endParaRPr lang="en-US" sz="2000" b="1" dirty="0">
              <a:latin typeface="+mj-lt"/>
            </a:endParaRPr>
          </a:p>
          <a:p>
            <a:pPr>
              <a:tabLst>
                <a:tab pos="233363" algn="l"/>
              </a:tabLst>
              <a:defRPr/>
            </a:pPr>
            <a:r>
              <a:rPr lang="en-US" sz="2000" b="1" dirty="0">
                <a:latin typeface="+mj-lt"/>
              </a:rPr>
              <a:t>Input Capture Functions</a:t>
            </a:r>
          </a:p>
          <a:p>
            <a:pPr>
              <a:buFont typeface="Wingdings" pitchFamily="2" charset="2"/>
              <a:buChar char="§"/>
              <a:tabLst>
                <a:tab pos="233363" algn="l"/>
              </a:tabLst>
              <a:defRPr/>
            </a:pPr>
            <a:r>
              <a:rPr lang="en-US" sz="1800" dirty="0">
                <a:latin typeface="+mj-lt"/>
              </a:rPr>
              <a:t>	</a:t>
            </a:r>
            <a:r>
              <a:rPr lang="en-US" sz="1800" dirty="0">
                <a:solidFill>
                  <a:srgbClr val="0070C0"/>
                </a:solidFill>
                <a:latin typeface="+mj-lt"/>
              </a:rPr>
              <a:t>Physical time </a:t>
            </a:r>
            <a:r>
              <a:rPr lang="en-US" sz="1800" dirty="0">
                <a:latin typeface="+mj-lt"/>
              </a:rPr>
              <a:t>is often represented by the </a:t>
            </a:r>
            <a:r>
              <a:rPr lang="en-US" sz="1800" dirty="0">
                <a:solidFill>
                  <a:srgbClr val="0070C0"/>
                </a:solidFill>
                <a:latin typeface="+mj-lt"/>
              </a:rPr>
              <a:t>contents of the main timer.</a:t>
            </a:r>
          </a:p>
          <a:p>
            <a:pPr>
              <a:buFont typeface="Wingdings" pitchFamily="2" charset="2"/>
              <a:buChar char="§"/>
              <a:tabLst>
                <a:tab pos="233363" algn="l"/>
              </a:tabLst>
              <a:defRPr/>
            </a:pPr>
            <a:r>
              <a:rPr lang="en-US" sz="1800" dirty="0">
                <a:latin typeface="+mj-lt"/>
              </a:rPr>
              <a:t>	</a:t>
            </a:r>
            <a:r>
              <a:rPr lang="en-US" sz="1800" dirty="0">
                <a:solidFill>
                  <a:srgbClr val="0070C0"/>
                </a:solidFill>
                <a:latin typeface="+mj-lt"/>
              </a:rPr>
              <a:t>The occurrence of an</a:t>
            </a:r>
            <a:r>
              <a:rPr lang="en-US" sz="1800" i="1" dirty="0">
                <a:solidFill>
                  <a:srgbClr val="0070C0"/>
                </a:solidFill>
                <a:latin typeface="+mj-lt"/>
              </a:rPr>
              <a:t> </a:t>
            </a:r>
            <a:r>
              <a:rPr lang="en-US" sz="1800" dirty="0">
                <a:solidFill>
                  <a:srgbClr val="0070C0"/>
                </a:solidFill>
                <a:latin typeface="+mj-lt"/>
              </a:rPr>
              <a:t>event  is represented by a signal edge </a:t>
            </a:r>
            <a:r>
              <a:rPr lang="en-US" sz="1800" dirty="0">
                <a:latin typeface="+mj-lt"/>
              </a:rPr>
              <a:t>(rising or falling edge).</a:t>
            </a:r>
          </a:p>
          <a:p>
            <a:pPr>
              <a:buFont typeface="Wingdings" pitchFamily="2" charset="2"/>
              <a:buChar char="§"/>
              <a:tabLst>
                <a:tab pos="233363" algn="l"/>
              </a:tabLst>
              <a:defRPr/>
            </a:pPr>
            <a:r>
              <a:rPr lang="en-US" sz="1800" dirty="0">
                <a:latin typeface="+mj-lt"/>
              </a:rPr>
              <a:t> 	</a:t>
            </a:r>
            <a:r>
              <a:rPr lang="en-US" sz="1800" dirty="0">
                <a:solidFill>
                  <a:srgbClr val="FF0000"/>
                </a:solidFill>
                <a:latin typeface="+mj-lt"/>
              </a:rPr>
              <a:t>The time when an event occurs can be recorded by latching the count of the main </a:t>
            </a:r>
            <a:r>
              <a:rPr lang="en-US" sz="1800" dirty="0" smtClean="0">
                <a:solidFill>
                  <a:srgbClr val="FF0000"/>
                </a:solidFill>
                <a:latin typeface="+mj-lt"/>
              </a:rPr>
              <a:t>timer when </a:t>
            </a:r>
            <a:r>
              <a:rPr lang="en-US" sz="1800" dirty="0">
                <a:solidFill>
                  <a:srgbClr val="FF0000"/>
                </a:solidFill>
                <a:latin typeface="+mj-lt"/>
              </a:rPr>
              <a:t>a signal edge arrives as illustrated in Figure 8.4.</a:t>
            </a:r>
          </a:p>
          <a:p>
            <a:pPr>
              <a:buFont typeface="Wingdings" pitchFamily="2" charset="2"/>
              <a:buChar char="§"/>
              <a:tabLst>
                <a:tab pos="233363" algn="l"/>
              </a:tabLst>
              <a:defRPr/>
            </a:pPr>
            <a:r>
              <a:rPr lang="en-US" sz="1800" dirty="0">
                <a:latin typeface="+mj-lt"/>
              </a:rPr>
              <a:t>	The HCS12 has eight input capture channels. Each channel has a 16-bit capture register</a:t>
            </a:r>
            <a:r>
              <a:rPr lang="en-US" sz="1800" dirty="0" smtClean="0">
                <a:latin typeface="+mj-lt"/>
              </a:rPr>
              <a:t>, an </a:t>
            </a:r>
            <a:r>
              <a:rPr lang="en-US" sz="1800" dirty="0">
                <a:latin typeface="+mj-lt"/>
              </a:rPr>
              <a:t>input pin, edge-detection logic, and interrupt generation logic.</a:t>
            </a:r>
          </a:p>
          <a:p>
            <a:pPr>
              <a:buFont typeface="Wingdings" pitchFamily="2" charset="2"/>
              <a:buChar char="§"/>
              <a:tabLst>
                <a:tab pos="233363" algn="l"/>
              </a:tabLst>
              <a:defRPr/>
            </a:pPr>
            <a:r>
              <a:rPr lang="en-US" sz="1800" dirty="0">
                <a:latin typeface="+mj-lt"/>
              </a:rPr>
              <a:t>	Input capture channels share most of the circuit with output compare functions. For this </a:t>
            </a:r>
          </a:p>
          <a:p>
            <a:pPr>
              <a:tabLst>
                <a:tab pos="233363" algn="l"/>
              </a:tabLst>
              <a:defRPr/>
            </a:pPr>
            <a:r>
              <a:rPr lang="en-US" sz="1800" dirty="0">
                <a:latin typeface="+mj-lt"/>
              </a:rPr>
              <a:t>	reason, they cannot be enabled simultaneously.</a:t>
            </a:r>
          </a:p>
          <a:p>
            <a:pPr>
              <a:buFont typeface="Wingdings" pitchFamily="2" charset="2"/>
              <a:buChar char="§"/>
              <a:tabLst>
                <a:tab pos="233363" algn="l"/>
              </a:tabLst>
              <a:defRPr/>
            </a:pPr>
            <a:r>
              <a:rPr lang="en-US" sz="1800" dirty="0">
                <a:latin typeface="+mj-lt"/>
              </a:rPr>
              <a:t>	</a:t>
            </a:r>
            <a:r>
              <a:rPr lang="en-US" sz="1800" dirty="0">
                <a:solidFill>
                  <a:srgbClr val="0070C0"/>
                </a:solidFill>
                <a:latin typeface="+mj-lt"/>
              </a:rPr>
              <a:t>The selection of input capture and output compare is done by programming the TIOS</a:t>
            </a:r>
          </a:p>
          <a:p>
            <a:pPr>
              <a:tabLst>
                <a:tab pos="233363" algn="l"/>
              </a:tabLst>
              <a:defRPr/>
            </a:pPr>
            <a:r>
              <a:rPr lang="en-US" sz="1800" dirty="0">
                <a:solidFill>
                  <a:srgbClr val="0070C0"/>
                </a:solidFill>
                <a:latin typeface="+mj-lt"/>
              </a:rPr>
              <a:t>	register. </a:t>
            </a:r>
          </a:p>
          <a:p>
            <a:pPr>
              <a:buFont typeface="Wingdings" pitchFamily="2" charset="2"/>
              <a:buChar char="§"/>
              <a:tabLst>
                <a:tab pos="233363" algn="l"/>
              </a:tabLst>
              <a:defRPr/>
            </a:pPr>
            <a:r>
              <a:rPr lang="en-US" sz="1800" dirty="0">
                <a:latin typeface="+mj-lt"/>
              </a:rPr>
              <a:t>	The contents of the TIOS register are shown in Figure 8.5. </a:t>
            </a:r>
            <a:r>
              <a:rPr lang="en-US" sz="1800" dirty="0">
                <a:solidFill>
                  <a:srgbClr val="0070C0"/>
                </a:solidFill>
                <a:latin typeface="+mj-lt"/>
              </a:rPr>
              <a:t>Setting a bit select the </a:t>
            </a:r>
            <a:r>
              <a:rPr lang="en-US" sz="1800" dirty="0" smtClean="0">
                <a:solidFill>
                  <a:srgbClr val="0070C0"/>
                </a:solidFill>
                <a:latin typeface="+mj-lt"/>
              </a:rPr>
              <a:t>output compare </a:t>
            </a:r>
            <a:r>
              <a:rPr lang="en-US" sz="1800" dirty="0">
                <a:solidFill>
                  <a:srgbClr val="0070C0"/>
                </a:solidFill>
                <a:latin typeface="+mj-lt"/>
              </a:rPr>
              <a:t>function. Otherwise, the input capture function is selected.</a:t>
            </a:r>
          </a:p>
        </p:txBody>
      </p:sp>
      <p:graphicFrame>
        <p:nvGraphicFramePr>
          <p:cNvPr id="4098" name="Object 8"/>
          <p:cNvGraphicFramePr>
            <a:graphicFrameLocks noChangeAspect="1"/>
          </p:cNvGraphicFramePr>
          <p:nvPr>
            <p:extLst>
              <p:ext uri="{D42A27DB-BD31-4B8C-83A1-F6EECF244321}">
                <p14:modId xmlns:p14="http://schemas.microsoft.com/office/powerpoint/2010/main" val="1163241787"/>
              </p:ext>
            </p:extLst>
          </p:nvPr>
        </p:nvGraphicFramePr>
        <p:xfrm>
          <a:off x="2960688" y="5010828"/>
          <a:ext cx="3284537" cy="1341437"/>
        </p:xfrm>
        <a:graphic>
          <a:graphicData uri="http://schemas.openxmlformats.org/presentationml/2006/ole">
            <mc:AlternateContent xmlns:mc="http://schemas.openxmlformats.org/markup-compatibility/2006">
              <mc:Choice xmlns:v="urn:schemas-microsoft-com:vml" Requires="v">
                <p:oleObj spid="_x0000_s4177" name="VISIO" r:id="rId4" imgW="2573640" imgH="1189800" progId="Visio.Drawing.6">
                  <p:embed/>
                </p:oleObj>
              </mc:Choice>
              <mc:Fallback>
                <p:oleObj name="VISIO" r:id="rId4" imgW="2573640" imgH="1189800" progId="Visio.Drawing.6">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688" y="5010828"/>
                        <a:ext cx="3284537"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p:nvPr/>
        </p:nvSpPr>
        <p:spPr>
          <a:xfrm>
            <a:off x="562708" y="6506308"/>
            <a:ext cx="3211006" cy="338554"/>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CS12 Architecture" id="{BB64E201-E68D-4C1E-A310-06B75008CBE6}" vid="{37E19E37-DA0F-44CC-99D9-69092F35B1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HCS12</Template>
  <TotalTime>91642229</TotalTime>
  <Pages>25</Pages>
  <Words>1482</Words>
  <Application>Microsoft Office PowerPoint</Application>
  <PresentationFormat>On-screen Show (4:3)</PresentationFormat>
  <Paragraphs>839</Paragraphs>
  <Slides>82</Slides>
  <Notes>82</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92" baseType="lpstr">
      <vt:lpstr>Arial Unicode MS</vt:lpstr>
      <vt:lpstr>Calibri</vt:lpstr>
      <vt:lpstr>Symbol</vt:lpstr>
      <vt:lpstr>Times New Roman</vt:lpstr>
      <vt:lpstr>Tw Cen MT</vt:lpstr>
      <vt:lpstr>Wingdings</vt:lpstr>
      <vt:lpstr>Wingdings 2</vt:lpstr>
      <vt:lpstr>Student presentation</vt:lpstr>
      <vt:lpstr>Visio</vt:lpstr>
      <vt:lpstr>VISIO</vt:lpstr>
      <vt:lpstr>HCS12 Timer Functions </vt:lpstr>
      <vt:lpstr>  Content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Content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transparency</dc:title>
  <dc:subject>introduction to Motorola 68HC11</dc:subject>
  <dc:creator>Authorized Gateway Customer</dc:creator>
  <cp:lastModifiedBy>Razvan Bogdan</cp:lastModifiedBy>
  <cp:revision>414</cp:revision>
  <cp:lastPrinted>1999-04-14T14:19:17Z</cp:lastPrinted>
  <dcterms:created xsi:type="dcterms:W3CDTF">1995-09-19T12:30:24Z</dcterms:created>
  <dcterms:modified xsi:type="dcterms:W3CDTF">2015-04-15T13:11:08Z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