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02"/>
  </p:notesMasterIdLst>
  <p:handoutMasterIdLst>
    <p:handoutMasterId r:id="rId103"/>
  </p:handoutMasterIdLst>
  <p:sldIdLst>
    <p:sldId id="434" r:id="rId2"/>
    <p:sldId id="519" r:id="rId3"/>
    <p:sldId id="333" r:id="rId4"/>
    <p:sldId id="415" r:id="rId5"/>
    <p:sldId id="416" r:id="rId6"/>
    <p:sldId id="417" r:id="rId7"/>
    <p:sldId id="418" r:id="rId8"/>
    <p:sldId id="419" r:id="rId9"/>
    <p:sldId id="420" r:id="rId10"/>
    <p:sldId id="334" r:id="rId11"/>
    <p:sldId id="335" r:id="rId12"/>
    <p:sldId id="346" r:id="rId13"/>
    <p:sldId id="421" r:id="rId14"/>
    <p:sldId id="422" r:id="rId15"/>
    <p:sldId id="349" r:id="rId16"/>
    <p:sldId id="423" r:id="rId17"/>
    <p:sldId id="351" r:id="rId18"/>
    <p:sldId id="424" r:id="rId19"/>
    <p:sldId id="425" r:id="rId20"/>
    <p:sldId id="426" r:id="rId21"/>
    <p:sldId id="427" r:id="rId22"/>
    <p:sldId id="352" r:id="rId23"/>
    <p:sldId id="353" r:id="rId24"/>
    <p:sldId id="355" r:id="rId25"/>
    <p:sldId id="518" r:id="rId26"/>
    <p:sldId id="517" r:id="rId27"/>
    <p:sldId id="356" r:id="rId28"/>
    <p:sldId id="357" r:id="rId29"/>
    <p:sldId id="358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428" r:id="rId38"/>
    <p:sldId id="367" r:id="rId39"/>
    <p:sldId id="368" r:id="rId40"/>
    <p:sldId id="369" r:id="rId41"/>
    <p:sldId id="505" r:id="rId42"/>
    <p:sldId id="506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461" r:id="rId70"/>
    <p:sldId id="462" r:id="rId71"/>
    <p:sldId id="463" r:id="rId72"/>
    <p:sldId id="464" r:id="rId73"/>
    <p:sldId id="465" r:id="rId74"/>
    <p:sldId id="466" r:id="rId75"/>
    <p:sldId id="467" r:id="rId76"/>
    <p:sldId id="468" r:id="rId77"/>
    <p:sldId id="492" r:id="rId78"/>
    <p:sldId id="493" r:id="rId79"/>
    <p:sldId id="494" r:id="rId80"/>
    <p:sldId id="495" r:id="rId81"/>
    <p:sldId id="496" r:id="rId82"/>
    <p:sldId id="497" r:id="rId83"/>
    <p:sldId id="498" r:id="rId84"/>
    <p:sldId id="499" r:id="rId85"/>
    <p:sldId id="500" r:id="rId86"/>
    <p:sldId id="507" r:id="rId87"/>
    <p:sldId id="508" r:id="rId88"/>
    <p:sldId id="509" r:id="rId89"/>
    <p:sldId id="501" r:id="rId90"/>
    <p:sldId id="502" r:id="rId91"/>
    <p:sldId id="510" r:id="rId92"/>
    <p:sldId id="511" r:id="rId93"/>
    <p:sldId id="512" r:id="rId94"/>
    <p:sldId id="513" r:id="rId95"/>
    <p:sldId id="514" r:id="rId96"/>
    <p:sldId id="503" r:id="rId97"/>
    <p:sldId id="515" r:id="rId98"/>
    <p:sldId id="504" r:id="rId99"/>
    <p:sldId id="516" r:id="rId100"/>
    <p:sldId id="520" r:id="rId101"/>
  </p:sldIdLst>
  <p:sldSz cx="9144000" cy="6858000" type="screen4x3"/>
  <p:notesSz cx="6881813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2336" autoAdjust="0"/>
  </p:normalViewPr>
  <p:slideViewPr>
    <p:cSldViewPr snapToGrid="0"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82913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-1588"/>
            <a:ext cx="2982913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07438"/>
            <a:ext cx="298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707438"/>
            <a:ext cx="298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b="0" i="1">
                <a:latin typeface="Times New Roman" panose="02020603050405020304" pitchFamily="18" charset="0"/>
              </a:defRPr>
            </a:lvl1pPr>
          </a:lstStyle>
          <a:p>
            <a:fld id="{50BE6FDE-2B15-4D0A-A476-955CCEA60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5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82913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-1588"/>
            <a:ext cx="2982913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07438"/>
            <a:ext cx="298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707438"/>
            <a:ext cx="298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b="0" i="1">
                <a:latin typeface="Times New Roman" panose="02020603050405020304" pitchFamily="18" charset="0"/>
              </a:defRPr>
            </a:lvl1pPr>
          </a:lstStyle>
          <a:p>
            <a:fld id="{2505922A-863D-4359-95A6-935EFA7712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50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2150"/>
            <a:ext cx="457200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302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6363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51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692150"/>
            <a:ext cx="4568825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913002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4537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9" tIns="45510" rIns="91019" bIns="4551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60" indent="-2857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63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07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51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97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441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87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731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993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121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35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6832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08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730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896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367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766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605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4537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9" tIns="45510" rIns="91019" bIns="4551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60" indent="-2857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63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07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51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97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441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87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731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969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9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7916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6964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933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9791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1099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1495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5088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3769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191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1418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695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6323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384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910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211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6228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3714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39003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7782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624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28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9072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2684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0209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AD1567-92C7-4EC6-9B69-AEEC7ED6ABC8}" type="slidenum">
              <a:rPr lang="en-US" altLang="en-US" sz="1000"/>
              <a:pPr/>
              <a:t>43</a:t>
            </a:fld>
            <a:endParaRPr lang="en-US" alt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5797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1E561A-C260-475A-8310-3C29E337B6E6}" type="slidenum">
              <a:rPr lang="en-US" altLang="en-US" sz="1000"/>
              <a:pPr/>
              <a:t>44</a:t>
            </a:fld>
            <a:endParaRPr lang="en-US" alt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03611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6713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68A269-E81A-4704-814A-DB697FD9D888}" type="slidenum">
              <a:rPr lang="en-US" altLang="en-US" sz="1000"/>
              <a:pPr/>
              <a:t>46</a:t>
            </a:fld>
            <a:endParaRPr lang="en-US" altLang="en-US" sz="10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963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36EE22-2834-47D5-88AD-5604589E8D53}" type="slidenum">
              <a:rPr lang="en-US" altLang="en-US" sz="1000"/>
              <a:pPr/>
              <a:t>47</a:t>
            </a:fld>
            <a:endParaRPr lang="en-US" altLang="en-US" sz="10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802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8FF89E-9ECA-427C-AB72-E9066F3BDB55}" type="slidenum">
              <a:rPr lang="en-US" altLang="en-US" sz="1000"/>
              <a:pPr/>
              <a:t>48</a:t>
            </a:fld>
            <a:endParaRPr lang="en-US" alt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21322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44C4CC-9537-4814-BA3C-0B89BC2451DE}" type="slidenum">
              <a:rPr lang="en-US" altLang="en-US" sz="1000"/>
              <a:pPr/>
              <a:t>49</a:t>
            </a:fld>
            <a:endParaRPr lang="en-US" altLang="en-US" sz="10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27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18387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6FA774-67BE-44CE-BE5E-44125F2C6FF2}" type="slidenum">
              <a:rPr lang="en-US" altLang="en-US" sz="1000"/>
              <a:pPr/>
              <a:t>50</a:t>
            </a:fld>
            <a:endParaRPr lang="en-US" altLang="en-US" sz="10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9040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B61A4C-8C81-4688-A43D-C452A2413C6C}" type="slidenum">
              <a:rPr lang="en-US" altLang="en-US" sz="1000"/>
              <a:pPr/>
              <a:t>51</a:t>
            </a:fld>
            <a:endParaRPr lang="en-US" altLang="en-US" sz="10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501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D01709-0D22-4043-8463-0F683C87C3BE}" type="slidenum">
              <a:rPr lang="en-US" altLang="en-US" sz="1000"/>
              <a:pPr/>
              <a:t>52</a:t>
            </a:fld>
            <a:endParaRPr lang="en-US" altLang="en-US" sz="10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172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B69072-9570-48E0-8458-B758F1279AD2}" type="slidenum">
              <a:rPr lang="en-US" altLang="en-US" sz="1000"/>
              <a:pPr/>
              <a:t>53</a:t>
            </a:fld>
            <a:endParaRPr lang="en-US" altLang="en-US" sz="10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577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C1B6A0-99C2-4389-8907-4C9E9FDE6967}" type="slidenum">
              <a:rPr lang="en-US" altLang="en-US" sz="1000"/>
              <a:pPr/>
              <a:t>54</a:t>
            </a:fld>
            <a:endParaRPr lang="en-US" altLang="en-US" sz="10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5071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C28DFC-3A29-4903-A941-105376CCA048}" type="slidenum">
              <a:rPr lang="en-US" altLang="en-US" sz="1000"/>
              <a:pPr/>
              <a:t>55</a:t>
            </a:fld>
            <a:endParaRPr lang="en-US" altLang="en-US" sz="10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2444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E8F08A-221A-43B1-974F-B3132CBB4C02}" type="slidenum">
              <a:rPr lang="en-US" altLang="en-US" sz="1000"/>
              <a:pPr/>
              <a:t>56</a:t>
            </a:fld>
            <a:endParaRPr lang="en-US" altLang="en-US" sz="10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37313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8E3DAC-B35A-45B1-AE65-37CFE8562DCD}" type="slidenum">
              <a:rPr lang="en-US" altLang="en-US" sz="1000"/>
              <a:pPr/>
              <a:t>57</a:t>
            </a:fld>
            <a:endParaRPr lang="en-US" altLang="en-US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23008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8F6CD9-8A2A-48BB-84B1-17318444F954}" type="slidenum">
              <a:rPr lang="en-US" altLang="en-US" sz="1000"/>
              <a:pPr/>
              <a:t>58</a:t>
            </a:fld>
            <a:endParaRPr lang="en-US" altLang="en-US" sz="10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4039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85C758-1313-4645-812F-CAF3A00419F1}" type="slidenum">
              <a:rPr lang="en-US" altLang="en-US" sz="1000"/>
              <a:pPr/>
              <a:t>59</a:t>
            </a:fld>
            <a:endParaRPr lang="en-US" altLang="en-US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668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5973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E8195F-7C83-4ABD-A71F-6B8F23C535BF}" type="slidenum">
              <a:rPr lang="en-US" altLang="en-US" sz="1000"/>
              <a:pPr/>
              <a:t>60</a:t>
            </a:fld>
            <a:endParaRPr lang="en-US" altLang="en-US" sz="10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4457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ABA1CA-A157-4C20-AB19-FE72812A2EFF}" type="slidenum">
              <a:rPr lang="en-US" altLang="en-US" sz="1000"/>
              <a:pPr/>
              <a:t>61</a:t>
            </a:fld>
            <a:endParaRPr lang="en-US" altLang="en-US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53873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B13456-0DA0-4184-84D5-BA30DA56EEAA}" type="slidenum">
              <a:rPr lang="en-US" altLang="en-US" sz="1000"/>
              <a:pPr/>
              <a:t>62</a:t>
            </a:fld>
            <a:endParaRPr lang="en-US" altLang="en-US" sz="10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78248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F131E2-5232-42F4-9438-CF3274961F61}" type="slidenum">
              <a:rPr lang="en-US" altLang="en-US" sz="1000"/>
              <a:pPr/>
              <a:t>63</a:t>
            </a:fld>
            <a:endParaRPr lang="en-US" altLang="en-US" sz="10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42522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B0F4B0-35E6-4A5A-AEEB-4907ECF2535F}" type="slidenum">
              <a:rPr lang="en-US" altLang="en-US" sz="1000"/>
              <a:pPr/>
              <a:t>64</a:t>
            </a:fld>
            <a:endParaRPr lang="en-US" altLang="en-US" sz="10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61402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1505E8-04FE-4519-ABFA-C699544413D2}" type="slidenum">
              <a:rPr lang="en-US" altLang="en-US" sz="1000"/>
              <a:pPr/>
              <a:t>65</a:t>
            </a:fld>
            <a:endParaRPr lang="en-US" altLang="en-US" sz="10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5697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0D32A9-EA05-40A4-8895-787DAF00627E}" type="slidenum">
              <a:rPr lang="en-US" altLang="en-US" sz="1000"/>
              <a:pPr/>
              <a:t>66</a:t>
            </a:fld>
            <a:endParaRPr lang="en-US" altLang="en-US" sz="10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52748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369BCF-59F3-47C4-AA9C-D87F6888B7ED}" type="slidenum">
              <a:rPr lang="en-US" altLang="en-US" sz="1000"/>
              <a:pPr/>
              <a:t>67</a:t>
            </a:fld>
            <a:endParaRPr lang="en-US" altLang="en-US" sz="1000"/>
          </a:p>
        </p:txBody>
      </p:sp>
      <p:sp>
        <p:nvSpPr>
          <p:cNvPr id="1167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36910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BF217A-AF9B-4500-AC09-703A92BD8781}" type="slidenum">
              <a:rPr lang="en-US" altLang="en-US" sz="1000"/>
              <a:pPr/>
              <a:t>68</a:t>
            </a:fld>
            <a:endParaRPr lang="en-US" altLang="en-US" sz="10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55602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6C2F72-D91C-4720-BBA1-ABAF36EF53E4}" type="slidenum">
              <a:rPr lang="en-US" altLang="en-US" sz="1000"/>
              <a:pPr/>
              <a:t>69</a:t>
            </a:fld>
            <a:endParaRPr lang="en-US" altLang="en-US" sz="10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523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50011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E39B90-038E-4D8B-8725-1C25A3B26321}" type="slidenum">
              <a:rPr lang="en-US" altLang="en-US" sz="1000"/>
              <a:pPr/>
              <a:t>70</a:t>
            </a:fld>
            <a:endParaRPr lang="en-US" altLang="en-US" sz="10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59211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08ED45-0EDC-4E50-B000-9E372DA4335A}" type="slidenum">
              <a:rPr lang="en-US" altLang="en-US" sz="1000"/>
              <a:pPr/>
              <a:t>71</a:t>
            </a:fld>
            <a:endParaRPr lang="en-US" altLang="en-US" sz="10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05395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48903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33739D-29FF-49E8-A450-172A28E03759}" type="slidenum">
              <a:rPr lang="en-US" altLang="en-US" sz="1000"/>
              <a:pPr/>
              <a:t>73</a:t>
            </a:fld>
            <a:endParaRPr lang="en-US" altLang="en-US" sz="10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67242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2C40B5-CF70-46E9-9CC3-241A6D03A87F}" type="slidenum">
              <a:rPr lang="en-US" altLang="en-US" sz="1000"/>
              <a:pPr/>
              <a:t>74</a:t>
            </a:fld>
            <a:endParaRPr lang="en-US" altLang="en-US" sz="10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724460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5A7728-B0CD-48CD-B01F-821B5B751C84}" type="slidenum">
              <a:rPr lang="en-US" altLang="en-US" sz="1000"/>
              <a:pPr/>
              <a:t>75</a:t>
            </a:fld>
            <a:endParaRPr lang="en-US" altLang="en-US" sz="10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17827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CCE70E-B36E-48BE-AB26-1EF9DD0BD874}" type="slidenum">
              <a:rPr lang="en-US" altLang="en-US" sz="1000"/>
              <a:pPr/>
              <a:t>76</a:t>
            </a:fld>
            <a:endParaRPr lang="en-US" altLang="en-US" sz="10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99568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86493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49293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787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33471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75264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45546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66572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19082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31974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82366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6345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62325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28528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509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68825" cy="3425825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031956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78141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67380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02989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7913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87658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140939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03337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1505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19198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15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6482F-4348-4E82-85D5-98A79937E3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7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3986-D757-4230-8182-11C61251EB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5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CADC55-E1B1-481C-858A-A99AFB7FC7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9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822266"/>
      </p:ext>
    </p:extLst>
  </p:cSld>
  <p:clrMapOvr>
    <a:masterClrMapping/>
  </p:clrMapOvr>
  <p:transition>
    <p:fade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732013"/>
      </p:ext>
    </p:extLst>
  </p:cSld>
  <p:clrMapOvr>
    <a:masterClrMapping/>
  </p:clrMapOvr>
  <p:transition>
    <p:fade/>
  </p:transition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888797"/>
      </p:ext>
    </p:extLst>
  </p:cSld>
  <p:clrMapOvr>
    <a:masterClrMapping/>
  </p:clrMapOvr>
  <p:transition>
    <p:fade/>
  </p:transition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130413"/>
      </p:ext>
    </p:extLst>
  </p:cSld>
  <p:clrMapOvr>
    <a:masterClrMapping/>
  </p:clrMapOvr>
  <p:transition>
    <p:fade/>
  </p:transition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362267"/>
      </p:ext>
    </p:extLst>
  </p:cSld>
  <p:clrMapOvr>
    <a:masterClrMapping/>
  </p:clrMapOvr>
  <p:transition>
    <p:fade/>
  </p:transition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586541"/>
      </p:ext>
    </p:extLst>
  </p:cSld>
  <p:clrMapOvr>
    <a:masterClrMapping/>
  </p:clrMapOvr>
  <p:transition>
    <p:fade/>
  </p:transition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532630"/>
      </p:ext>
    </p:extLst>
  </p:cSld>
  <p:clrMapOvr>
    <a:masterClrMapping/>
  </p:clrMapOvr>
  <p:transition>
    <p:fade/>
  </p:transition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549280"/>
      </p:ext>
    </p:extLst>
  </p:cSld>
  <p:clrMapOvr>
    <a:masterClrMapping/>
  </p:clrMapOvr>
  <p:transition>
    <p:fade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EDBE8-EA37-4F6C-9444-FE0F7A69156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766312"/>
      </p:ext>
    </p:extLst>
  </p:cSld>
  <p:clrMapOvr>
    <a:masterClrMapping/>
  </p:clrMapOvr>
  <p:transition>
    <p:fade/>
  </p:transition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190653"/>
      </p:ext>
    </p:extLst>
  </p:cSld>
  <p:clrMapOvr>
    <a:masterClrMapping/>
  </p:clrMapOvr>
  <p:transition>
    <p:fade/>
  </p:transition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913565"/>
      </p:ext>
    </p:extLst>
  </p:cSld>
  <p:clrMapOvr>
    <a:masterClrMapping/>
  </p:clrMapOvr>
  <p:transition>
    <p:fade/>
  </p:transition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855181"/>
      </p:ext>
    </p:extLst>
  </p:cSld>
  <p:clrMapOvr>
    <a:masterClrMapping/>
  </p:clrMapOvr>
  <p:transition>
    <p:fade/>
  </p:transition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396270"/>
      </p:ext>
    </p:extLst>
  </p:cSld>
  <p:clrMapOvr>
    <a:masterClrMapping/>
  </p:clrMapOvr>
  <p:transition>
    <p:fade/>
  </p:transition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46343"/>
      </p:ext>
    </p:extLst>
  </p:cSld>
  <p:clrMapOvr>
    <a:masterClrMapping/>
  </p:clrMapOvr>
  <p:transition>
    <p:fade/>
  </p:transition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08692"/>
      </p:ext>
    </p:extLst>
  </p:cSld>
  <p:clrMapOvr>
    <a:masterClrMapping/>
  </p:clrMapOvr>
  <p:transition>
    <p:fade/>
  </p:transition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121920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3886199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9128"/>
      </p:ext>
    </p:extLst>
  </p:cSld>
  <p:clrMapOvr>
    <a:masterClrMapping/>
  </p:clrMapOvr>
  <p:transition>
    <p:fade/>
  </p:transition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6647"/>
      </p:ext>
    </p:extLst>
  </p:cSld>
  <p:clrMapOvr>
    <a:masterClrMapping/>
  </p:clrMapOvr>
  <p:transition>
    <p:fade/>
  </p:transition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964416"/>
      </p:ext>
    </p:extLst>
  </p:cSld>
  <p:clrMapOvr>
    <a:masterClrMapping/>
  </p:clrMapOvr>
  <p:transition>
    <p:fade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68B37C-FFBC-4169-B676-CB28534C53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77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279198"/>
      </p:ext>
    </p:extLst>
  </p:cSld>
  <p:clrMapOvr>
    <a:masterClrMapping/>
  </p:clrMapOvr>
  <p:transition>
    <p:fade/>
  </p:transition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642214"/>
      </p:ext>
    </p:extLst>
  </p:cSld>
  <p:clrMapOvr>
    <a:masterClrMapping/>
  </p:clrMapOvr>
  <p:transition>
    <p:fade/>
  </p:transition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040551"/>
      </p:ext>
    </p:extLst>
  </p:cSld>
  <p:clrMapOvr>
    <a:masterClrMapping/>
  </p:clrMapOvr>
  <p:transition>
    <p:fade/>
  </p:transition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567574"/>
      </p:ext>
    </p:extLst>
  </p:cSld>
  <p:clrMapOvr>
    <a:masterClrMapping/>
  </p:clrMapOvr>
  <p:transition>
    <p:fade/>
  </p:transition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212031"/>
      </p:ext>
    </p:extLst>
  </p:cSld>
  <p:clrMapOvr>
    <a:masterClrMapping/>
  </p:clrMapOvr>
  <p:transition>
    <p:fade/>
  </p:transition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121920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3886199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03158"/>
      </p:ext>
    </p:extLst>
  </p:cSld>
  <p:clrMapOvr>
    <a:masterClrMapping/>
  </p:clrMapOvr>
  <p:transition>
    <p:fade/>
  </p:transition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05356"/>
      </p:ext>
    </p:extLst>
  </p:cSld>
  <p:clrMapOvr>
    <a:masterClrMapping/>
  </p:clrMapOvr>
  <p:transition>
    <p:fade/>
  </p:transition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129704"/>
      </p:ext>
    </p:extLst>
  </p:cSld>
  <p:clrMapOvr>
    <a:masterClrMapping/>
  </p:clrMapOvr>
  <p:transition>
    <p:fade/>
  </p:transition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834596"/>
      </p:ext>
    </p:extLst>
  </p:cSld>
  <p:clrMapOvr>
    <a:masterClrMapping/>
  </p:clrMapOvr>
  <p:transition>
    <p:fade/>
  </p:transition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483510"/>
      </p:ext>
    </p:extLst>
  </p:cSld>
  <p:clrMapOvr>
    <a:masterClrMapping/>
  </p:clrMapOvr>
  <p:transition>
    <p:fade/>
  </p:transition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6855D8-B6E8-4155-80F0-BE4ED4C83E1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1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797338"/>
      </p:ext>
    </p:extLst>
  </p:cSld>
  <p:clrMapOvr>
    <a:masterClrMapping/>
  </p:clrMapOvr>
  <p:transition>
    <p:fade/>
  </p:transition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30528"/>
      </p:ext>
    </p:extLst>
  </p:cSld>
  <p:clrMapOvr>
    <a:masterClrMapping/>
  </p:clrMapOvr>
  <p:transition>
    <p:fade/>
  </p:transition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165221"/>
      </p:ext>
    </p:extLst>
  </p:cSld>
  <p:clrMapOvr>
    <a:masterClrMapping/>
  </p:clrMapOvr>
  <p:transition>
    <p:fade/>
  </p:transition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693099"/>
      </p:ext>
    </p:extLst>
  </p:cSld>
  <p:clrMapOvr>
    <a:masterClrMapping/>
  </p:clrMapOvr>
  <p:transition>
    <p:fade/>
  </p:transition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397749"/>
      </p:ext>
    </p:extLst>
  </p:cSld>
  <p:clrMapOvr>
    <a:masterClrMapping/>
  </p:clrMapOvr>
  <p:transition>
    <p:fade/>
  </p:transition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327398"/>
      </p:ext>
    </p:extLst>
  </p:cSld>
  <p:clrMapOvr>
    <a:masterClrMapping/>
  </p:clrMapOvr>
  <p:transition>
    <p:fade/>
  </p:transition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FEC2B3-6682-446C-9B49-DCE78BD1FD4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8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F451CC-C7BB-4159-ADA1-556F486A2E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7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4/30/2015 8:53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F822ED-E262-493C-B232-3884F5ACCBB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7213" y="6473825"/>
            <a:ext cx="3011487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sz="1200" b="0">
                <a:latin typeface="Times New Roman" panose="02020603050405020304" pitchFamily="18" charset="0"/>
              </a:rPr>
              <a:t>Copyright </a:t>
            </a:r>
            <a:r>
              <a:rPr lang="en-US" altLang="en-US" b="0">
                <a:latin typeface="Times New Roman" panose="02020603050405020304" pitchFamily="18" charset="0"/>
              </a:rPr>
              <a:t>© </a:t>
            </a:r>
            <a:r>
              <a:rPr lang="en-US" altLang="en-US" sz="1200" b="0">
                <a:latin typeface="Times New Roman" panose="02020603050405020304" pitchFamily="18" charset="0"/>
              </a:rPr>
              <a:t>2010 Delmar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53973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E9DBA5-787C-489A-87C9-8E6E1260E4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552647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37B4D8-223B-4417-911B-888E5E5CEDC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Copyright@2005 Thompson Learning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E2E9DBA5-787C-489A-87C9-8E6E1260E4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8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5.emf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6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4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9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12686" y="4343400"/>
            <a:ext cx="7050314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24208"/>
                </a:solidFill>
              </a:rPr>
              <a:t>Serial Peripheral Interface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Razvan</a:t>
            </a:r>
            <a:r>
              <a:rPr lang="en-US" dirty="0" smtClean="0"/>
              <a:t> </a:t>
            </a:r>
            <a:r>
              <a:rPr lang="en-US" dirty="0" err="1" smtClean="0"/>
              <a:t>Bogdan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350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58990"/>
              </p:ext>
            </p:extLst>
          </p:nvPr>
        </p:nvGraphicFramePr>
        <p:xfrm>
          <a:off x="823153" y="1407485"/>
          <a:ext cx="7497693" cy="509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Visio" r:id="rId4" imgW="5647685" imgH="3977630" progId="Visio.Drawing.11">
                  <p:embed/>
                </p:oleObj>
              </mc:Choice>
              <mc:Fallback>
                <p:oleObj name="Visio" r:id="rId4" imgW="5647685" imgH="397763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53" y="1407485"/>
                        <a:ext cx="7497693" cy="5098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Content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600200"/>
            <a:ext cx="89281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is Serial Peripheral Interface (SPI</a:t>
            </a:r>
            <a:r>
              <a:rPr lang="en-US" sz="2400" dirty="0" smtClean="0"/>
              <a:t>)?</a:t>
            </a:r>
          </a:p>
          <a:p>
            <a:r>
              <a:rPr lang="en-US" sz="2400" dirty="0"/>
              <a:t>The HCS12 SPI </a:t>
            </a:r>
            <a:r>
              <a:rPr lang="en-US" sz="2400" dirty="0" smtClean="0"/>
              <a:t>Modules</a:t>
            </a:r>
          </a:p>
          <a:p>
            <a:r>
              <a:rPr lang="en-US" sz="2400" dirty="0"/>
              <a:t>SPI Related </a:t>
            </a:r>
            <a:r>
              <a:rPr lang="en-US" sz="2400" dirty="0" smtClean="0"/>
              <a:t>Registers</a:t>
            </a:r>
          </a:p>
          <a:p>
            <a:r>
              <a:rPr lang="en-US" sz="2400" dirty="0"/>
              <a:t>The I</a:t>
            </a:r>
            <a:r>
              <a:rPr lang="en-US" sz="2400" baseline="30000" dirty="0"/>
              <a:t>2</a:t>
            </a:r>
            <a:r>
              <a:rPr lang="en-US" sz="2400" dirty="0"/>
              <a:t>C </a:t>
            </a:r>
            <a:r>
              <a:rPr lang="en-US" sz="2400" dirty="0" smtClean="0"/>
              <a:t>Protocol</a:t>
            </a:r>
          </a:p>
          <a:p>
            <a:r>
              <a:rPr lang="en-US" sz="2400" dirty="0"/>
              <a:t>An Overview of the HCS12 I2C Module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       </a:t>
            </a:r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95950"/>
            <a:ext cx="2930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70240"/>
              </p:ext>
            </p:extLst>
          </p:nvPr>
        </p:nvGraphicFramePr>
        <p:xfrm>
          <a:off x="1055610" y="1572759"/>
          <a:ext cx="7404662" cy="465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Visio" r:id="rId4" imgW="5818940" imgH="3863281" progId="Visio.Drawing.11">
                  <p:embed/>
                </p:oleObj>
              </mc:Choice>
              <mc:Fallback>
                <p:oleObj name="Visio" r:id="rId4" imgW="5818940" imgH="386328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10" y="1572759"/>
                        <a:ext cx="7404662" cy="4653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45420" y="926190"/>
            <a:ext cx="8453437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Bidirectional Mode (MOMI or SISO)</a:t>
            </a:r>
          </a:p>
          <a:p>
            <a:pPr>
              <a:tabLst>
                <a:tab pos="225425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 mode that uses only one data pin to shift data in and out.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This mode is provided to deal with peripheral devices with only one data pin.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Either the MOSI pin or the MISO pin can be used as the bidirectional pin</a:t>
            </a:r>
            <a:r>
              <a:rPr lang="en-US" sz="1800" b="0" dirty="0" smtClean="0">
                <a:latin typeface="+mj-lt"/>
              </a:rPr>
              <a:t>.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When the SPI is configured to the master mode (MSTR bit = 1), the MOSI pin is 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used in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data transmission and becomes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MOMI pin.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When the SPI is configured to the slave mode (MSTR bit = 0), the MISO pin is 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</a:rPr>
              <a:t>used in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data transmission and becomes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the SISO pin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direction of each serial pin depends on the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BIDIROE bit of the SPIxCR2 register.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pin configuration for MOSI and MISO are illustrated in Figure 10.7</a:t>
            </a:r>
            <a:r>
              <a:rPr lang="en-US" sz="1800" b="0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If one wants to read data from the peripheral device, clear the BIDIROE bit to 0.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If one wants to output data to the peripheral device, set the BIDIROE bit to 1.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endParaRPr lang="en-US" sz="1800" b="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87850"/>
              </p:ext>
            </p:extLst>
          </p:nvPr>
        </p:nvGraphicFramePr>
        <p:xfrm>
          <a:off x="1019175" y="1526041"/>
          <a:ext cx="7500329" cy="426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Visio" r:id="rId4" imgW="5545544" imgH="3097657" progId="Visio.Drawing.11">
                  <p:embed/>
                </p:oleObj>
              </mc:Choice>
              <mc:Fallback>
                <p:oleObj name="Visio" r:id="rId4" imgW="5545544" imgH="30976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526041"/>
                        <a:ext cx="7500329" cy="4265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548369" y="909863"/>
            <a:ext cx="874810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Mode Fault Error</a:t>
            </a:r>
          </a:p>
          <a:p>
            <a:pPr>
              <a:tabLst>
                <a:tab pos="225425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b="0" dirty="0">
                <a:latin typeface="+mj-lt"/>
              </a:rPr>
              <a:t>If the </a:t>
            </a:r>
            <a:r>
              <a:rPr lang="en-US" sz="1800" b="0" dirty="0" err="1">
                <a:latin typeface="+mj-lt"/>
              </a:rPr>
              <a:t>SSx</a:t>
            </a:r>
            <a:r>
              <a:rPr lang="en-US" sz="1800" b="0" dirty="0">
                <a:latin typeface="+mj-lt"/>
              </a:rPr>
              <a:t> signal goes low while the </a:t>
            </a:r>
            <a:r>
              <a:rPr lang="en-US" sz="1800" b="0" dirty="0" err="1">
                <a:latin typeface="+mj-lt"/>
              </a:rPr>
              <a:t>SPIx</a:t>
            </a:r>
            <a:r>
              <a:rPr lang="en-US" sz="1800" b="0" dirty="0">
                <a:latin typeface="+mj-lt"/>
              </a:rPr>
              <a:t> is configured as a master, it indicates a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system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error </a:t>
            </a:r>
            <a:r>
              <a:rPr lang="en-US" sz="1800" b="0" dirty="0">
                <a:latin typeface="+mj-lt"/>
              </a:rPr>
              <a:t>where more than one master may be trying to drive the </a:t>
            </a:r>
            <a:r>
              <a:rPr lang="en-US" sz="1800" b="0" dirty="0" err="1">
                <a:latin typeface="+mj-lt"/>
              </a:rPr>
              <a:t>MOSIx</a:t>
            </a:r>
            <a:r>
              <a:rPr lang="en-US" sz="1800" b="0" dirty="0">
                <a:latin typeface="+mj-lt"/>
              </a:rPr>
              <a:t> and </a:t>
            </a:r>
            <a:r>
              <a:rPr lang="en-US" sz="1800" b="0" dirty="0" err="1">
                <a:latin typeface="+mj-lt"/>
              </a:rPr>
              <a:t>SCKx</a:t>
            </a:r>
            <a:endParaRPr lang="en-US" sz="1800" b="0" dirty="0">
              <a:latin typeface="+mj-lt"/>
            </a:endParaRP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pins</a:t>
            </a:r>
            <a:r>
              <a:rPr lang="en-US" sz="1800" dirty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simultaneously.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The MODF bit in the </a:t>
            </a:r>
            <a:r>
              <a:rPr lang="en-US" sz="1800" b="0" dirty="0" err="1">
                <a:solidFill>
                  <a:srgbClr val="FF0000"/>
                </a:solidFill>
                <a:latin typeface="+mj-lt"/>
              </a:rPr>
              <a:t>SPIxSR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 register will be set to 1 when mode fault condition occurs.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When mode fault occurs, the MSTR bit will be cleared to 0 and the output enable for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</a:t>
            </a:r>
            <a:r>
              <a:rPr lang="en-US" sz="1800" b="0" dirty="0" err="1">
                <a:latin typeface="+mj-lt"/>
              </a:rPr>
              <a:t>MOSIx</a:t>
            </a:r>
            <a:r>
              <a:rPr lang="en-US" sz="1800" b="0" dirty="0">
                <a:latin typeface="+mj-lt"/>
              </a:rPr>
              <a:t> and </a:t>
            </a:r>
            <a:r>
              <a:rPr lang="en-US" sz="1800" b="0" dirty="0" err="1">
                <a:latin typeface="+mj-lt"/>
              </a:rPr>
              <a:t>SCKx</a:t>
            </a:r>
            <a:r>
              <a:rPr lang="en-US" sz="1800" b="0" dirty="0">
                <a:latin typeface="+mj-lt"/>
              </a:rPr>
              <a:t> pins will be </a:t>
            </a:r>
            <a:r>
              <a:rPr lang="en-US" sz="1800" b="0" dirty="0" err="1">
                <a:latin typeface="+mj-lt"/>
              </a:rPr>
              <a:t>deasserted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SPI Circuit Connection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In an SPI system, one device is configured as a master.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Other devices are configured as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slaves.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circuit connection for a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single-slave system </a:t>
            </a:r>
            <a:r>
              <a:rPr lang="en-US" sz="1800" b="0" dirty="0">
                <a:latin typeface="+mj-lt"/>
              </a:rPr>
              <a:t>is shown in Figure 10.8.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A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multi-slave system</a:t>
            </a:r>
            <a:r>
              <a:rPr lang="en-US" sz="1800" b="0" dirty="0">
                <a:latin typeface="+mj-lt"/>
              </a:rPr>
              <a:t> may have two different connection methods as illustrated in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Figure 10.9 and 10.10.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In Figure 10.9,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master can exchange data with each individual slave without affecting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other slaves.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In Figure 10.10,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all the slaves are configured into a larger ring. A data transmission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with certain slave will go through other slaves.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84620"/>
              </p:ext>
            </p:extLst>
          </p:nvPr>
        </p:nvGraphicFramePr>
        <p:xfrm>
          <a:off x="2116055" y="180067"/>
          <a:ext cx="5250172" cy="253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Visio" r:id="rId4" imgW="3783281" imgH="1996154" progId="Visio.Drawing.11">
                  <p:embed/>
                </p:oleObj>
              </mc:Choice>
              <mc:Fallback>
                <p:oleObj name="Visio" r:id="rId4" imgW="3783281" imgH="199615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055" y="180067"/>
                        <a:ext cx="5250172" cy="2534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13842"/>
              </p:ext>
            </p:extLst>
          </p:nvPr>
        </p:nvGraphicFramePr>
        <p:xfrm>
          <a:off x="1218819" y="2714171"/>
          <a:ext cx="6707826" cy="362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Visio" r:id="rId6" imgW="5570398" imgH="3030072" progId="Visio.Drawing.11">
                  <p:embed/>
                </p:oleObj>
              </mc:Choice>
              <mc:Fallback>
                <p:oleObj name="Visio" r:id="rId6" imgW="5570398" imgH="3030072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819" y="2714171"/>
                        <a:ext cx="6707826" cy="3621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3449"/>
              </p:ext>
            </p:extLst>
          </p:nvPr>
        </p:nvGraphicFramePr>
        <p:xfrm>
          <a:off x="562708" y="2062492"/>
          <a:ext cx="8137052" cy="319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VISIO" r:id="rId4" imgW="5456160" imgH="2172960" progId="Visio.Drawing.6">
                  <p:embed/>
                </p:oleObj>
              </mc:Choice>
              <mc:Fallback>
                <p:oleObj name="VISIO" r:id="rId4" imgW="5456160" imgH="21729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08" y="2062492"/>
                        <a:ext cx="8137052" cy="3191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399" y="3796400"/>
            <a:ext cx="8179290" cy="2361565"/>
            <a:chOff x="555399" y="1687514"/>
            <a:chExt cx="8179290" cy="2361565"/>
          </a:xfrm>
        </p:grpSpPr>
        <p:sp>
          <p:nvSpPr>
            <p:cNvPr id="46082" name="Text Box 3"/>
            <p:cNvSpPr txBox="1">
              <a:spLocks noChangeArrowheads="1"/>
            </p:cNvSpPr>
            <p:nvPr/>
          </p:nvSpPr>
          <p:spPr bwMode="auto">
            <a:xfrm>
              <a:off x="555399" y="1687514"/>
              <a:ext cx="8179290" cy="923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Solution</a:t>
              </a:r>
              <a:r>
                <a:rPr lang="en-US" sz="1800" b="0" dirty="0">
                  <a:latin typeface="+mj-lt"/>
                </a:rPr>
                <a:t>: </a:t>
              </a:r>
              <a:r>
                <a:rPr lang="en-US" sz="1800" b="0" dirty="0" err="1">
                  <a:latin typeface="+mj-lt"/>
                </a:rPr>
                <a:t>f</a:t>
              </a:r>
              <a:r>
                <a:rPr lang="en-US" sz="1800" b="0" baseline="-25000" dirty="0" err="1">
                  <a:latin typeface="+mj-lt"/>
                </a:rPr>
                <a:t>E</a:t>
              </a:r>
              <a:r>
                <a:rPr lang="en-US" sz="1800" b="0" dirty="0">
                  <a:latin typeface="+mj-lt"/>
                </a:rPr>
                <a:t> / baud rate = 24 MHz/6 MHz = 4. We need to set SPPR2-SPPR0 and</a:t>
              </a:r>
            </a:p>
            <a:p>
              <a:pPr>
                <a:defRPr/>
              </a:pPr>
              <a:r>
                <a:rPr lang="en-US" sz="1800" b="0" dirty="0">
                  <a:latin typeface="+mj-lt"/>
                </a:rPr>
                <a:t>SPR2-SPR0 to 001 and 000, respectively. Write the value $10 into the SPI0BR register.</a:t>
              </a:r>
            </a:p>
            <a:p>
              <a:pPr>
                <a:defRPr/>
              </a:pPr>
              <a:r>
                <a:rPr lang="en-US" sz="1800" b="0" dirty="0">
                  <a:latin typeface="+mj-lt"/>
                </a:rPr>
                <a:t>The following instruction sequence will configure the SPI0 as desired:</a:t>
              </a:r>
            </a:p>
          </p:txBody>
        </p:sp>
        <p:sp>
          <p:nvSpPr>
            <p:cNvPr id="46083" name="Text Box 4"/>
            <p:cNvSpPr txBox="1">
              <a:spLocks noChangeArrowheads="1"/>
            </p:cNvSpPr>
            <p:nvPr/>
          </p:nvSpPr>
          <p:spPr bwMode="auto">
            <a:xfrm>
              <a:off x="617311" y="2571751"/>
              <a:ext cx="7831138" cy="14773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tabLst>
                  <a:tab pos="688975" algn="l"/>
                  <a:tab pos="137636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movb</a:t>
              </a:r>
              <a:r>
                <a:rPr lang="en-US" sz="1800" b="0" dirty="0">
                  <a:latin typeface="+mj-lt"/>
                </a:rPr>
                <a:t>	#$10,SPI0BR	; set baud rate to 6 MHz</a:t>
              </a:r>
            </a:p>
            <a:p>
              <a:pPr>
                <a:tabLst>
                  <a:tab pos="688975" algn="l"/>
                  <a:tab pos="137636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movb</a:t>
              </a:r>
              <a:r>
                <a:rPr lang="en-US" sz="1800" b="0" dirty="0">
                  <a:latin typeface="+mj-lt"/>
                </a:rPr>
                <a:t>	#$50,SPI0CR1	; disable </a:t>
              </a:r>
              <a:r>
                <a:rPr lang="en-US" sz="1800" b="0" dirty="0" smtClean="0">
                  <a:latin typeface="+mj-lt"/>
                </a:rPr>
                <a:t>interrupt, enable SPI, SCK idle low, data 			; latched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en-US" sz="1800" b="0" dirty="0" smtClean="0">
                  <a:latin typeface="+mj-lt"/>
                </a:rPr>
                <a:t>on rising edge, data transferred </a:t>
              </a:r>
              <a:r>
                <a:rPr lang="en-US" sz="1800" b="0" dirty="0" err="1" smtClean="0">
                  <a:latin typeface="+mj-lt"/>
                </a:rPr>
                <a:t>msb</a:t>
              </a:r>
              <a:r>
                <a:rPr lang="en-US" sz="1800" b="0" dirty="0" smtClean="0">
                  <a:latin typeface="+mj-lt"/>
                </a:rPr>
                <a:t> first</a:t>
              </a:r>
            </a:p>
            <a:p>
              <a:pPr>
                <a:tabLst>
                  <a:tab pos="688975" algn="l"/>
                  <a:tab pos="1376363" algn="l"/>
                  <a:tab pos="2968625" algn="l"/>
                </a:tabLst>
                <a:defRPr/>
              </a:pPr>
              <a:r>
                <a:rPr lang="en-US" sz="1800" b="0" dirty="0" smtClean="0">
                  <a:latin typeface="+mj-lt"/>
                </a:rPr>
                <a:t>	</a:t>
              </a:r>
              <a:r>
                <a:rPr lang="en-US" sz="1800" b="0" dirty="0" err="1" smtClean="0">
                  <a:latin typeface="+mj-lt"/>
                </a:rPr>
                <a:t>movb</a:t>
              </a:r>
              <a:r>
                <a:rPr lang="en-US" sz="1800" b="0" dirty="0" smtClean="0">
                  <a:latin typeface="+mj-lt"/>
                </a:rPr>
                <a:t>	#$02,SPI0CR2	; disable bidirectional mode, stop SPI in wait mode</a:t>
              </a:r>
            </a:p>
            <a:p>
              <a:pPr>
                <a:tabLst>
                  <a:tab pos="688975" algn="l"/>
                  <a:tab pos="1376363" algn="l"/>
                  <a:tab pos="2968625" algn="l"/>
                </a:tabLst>
                <a:defRPr/>
              </a:pPr>
              <a:r>
                <a:rPr lang="en-US" sz="1800" b="0" dirty="0" smtClean="0">
                  <a:latin typeface="+mj-lt"/>
                </a:rPr>
                <a:t>	</a:t>
              </a:r>
              <a:r>
                <a:rPr lang="en-US" sz="1800" b="0" dirty="0" err="1" smtClean="0">
                  <a:latin typeface="+mj-lt"/>
                </a:rPr>
                <a:t>movb</a:t>
              </a:r>
              <a:r>
                <a:rPr lang="en-US" sz="1800" b="0" dirty="0" smtClean="0">
                  <a:latin typeface="+mj-lt"/>
                </a:rPr>
                <a:t>	#0,WOMS	; enable Port S pull-up</a:t>
              </a:r>
              <a:endParaRPr lang="en-US" sz="1800" b="0" dirty="0"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7311" y="1220866"/>
            <a:ext cx="8017644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3: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Configure the SPI0 to operate with the following setting assuming that </a:t>
            </a:r>
            <a:endParaRPr lang="en-US" sz="1800" b="0" dirty="0" smtClean="0">
              <a:latin typeface="+mj-lt"/>
            </a:endParaRPr>
          </a:p>
          <a:p>
            <a:pPr>
              <a:tabLst>
                <a:tab pos="225425" algn="l"/>
              </a:tabLst>
              <a:defRPr/>
            </a:pPr>
            <a:r>
              <a:rPr lang="en-US" sz="1800" b="0" dirty="0" smtClean="0">
                <a:latin typeface="+mj-lt"/>
              </a:rPr>
              <a:t>E clock </a:t>
            </a:r>
            <a:r>
              <a:rPr lang="en-US" sz="1800" b="0" dirty="0">
                <a:latin typeface="+mj-lt"/>
              </a:rPr>
              <a:t>is 24 MHz: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6 MHz baud rate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enable SPI0 to master mode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SCK0 pin idle low with data shifted on the rising edge of SCK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transfer data most significant bit first and disable interrupt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disable SS0 function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stop SPI in Wait mode.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normal SPI operation (not bidirectional mode)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77483" y="6321642"/>
            <a:ext cx="482709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 smtClean="0">
                <a:latin typeface="+mj-lt"/>
              </a:rPr>
              <a:t>Homework: </a:t>
            </a:r>
            <a:r>
              <a:rPr lang="en-US" sz="1800" b="0" dirty="0" smtClean="0">
                <a:latin typeface="+mj-lt"/>
              </a:rPr>
              <a:t>Write the C variant  for Example 3 </a:t>
            </a:r>
            <a:r>
              <a:rPr lang="en-US" sz="1800" b="0" dirty="0" smtClean="0">
                <a:latin typeface="+mj-lt"/>
                <a:sym typeface="Wingdings" panose="05000000000000000000" pitchFamily="2" charset="2"/>
              </a:rPr>
              <a:t></a:t>
            </a:r>
            <a:endParaRPr lang="en-US" sz="18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548193" y="624900"/>
            <a:ext cx="8175893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  <a:tab pos="3090863" algn="l"/>
              </a:tabLst>
              <a:defRPr/>
            </a:pPr>
            <a:r>
              <a:rPr lang="en-US" sz="1800" dirty="0">
                <a:latin typeface="+mj-lt"/>
              </a:rPr>
              <a:t>SPI Utility Functions</a:t>
            </a:r>
          </a:p>
          <a:p>
            <a:pPr>
              <a:buFont typeface="Wingdings" pitchFamily="2" charset="2"/>
              <a:buChar char="§"/>
              <a:tabLst>
                <a:tab pos="225425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The following operations are common in many applications and should be made into </a:t>
            </a:r>
          </a:p>
          <a:p>
            <a:pPr>
              <a:tabLst>
                <a:tab pos="225425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library functions to be called by many SPI applications:</a:t>
            </a:r>
          </a:p>
          <a:p>
            <a:pPr>
              <a:tabLst>
                <a:tab pos="225425" algn="l"/>
                <a:tab pos="309086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(a) Send a character to SPI 	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 </a:t>
            </a:r>
            <a:r>
              <a:rPr lang="en-US" sz="1800" b="0" dirty="0" err="1">
                <a:solidFill>
                  <a:srgbClr val="0070C0"/>
                </a:solidFill>
                <a:latin typeface="+mj-lt"/>
                <a:sym typeface="Symbol" pitchFamily="18" charset="2"/>
              </a:rPr>
              <a:t>putcspix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 (x = 0, 1, or 2)</a:t>
            </a:r>
          </a:p>
          <a:p>
            <a:pPr>
              <a:tabLst>
                <a:tab pos="225425" algn="l"/>
                <a:tab pos="309086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	(b) Send a string to SPI 	 </a:t>
            </a:r>
            <a:r>
              <a:rPr lang="en-US" sz="1800" b="0" dirty="0" err="1">
                <a:solidFill>
                  <a:srgbClr val="0070C0"/>
                </a:solidFill>
                <a:latin typeface="+mj-lt"/>
                <a:sym typeface="Symbol" pitchFamily="18" charset="2"/>
              </a:rPr>
              <a:t>putsspix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 (x = 0, 1, or 2)</a:t>
            </a:r>
          </a:p>
          <a:p>
            <a:pPr>
              <a:tabLst>
                <a:tab pos="225425" algn="l"/>
                <a:tab pos="309086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	(c) Read a character from SPI 	 </a:t>
            </a:r>
            <a:r>
              <a:rPr lang="en-US" sz="1800" b="0" dirty="0" err="1">
                <a:solidFill>
                  <a:srgbClr val="0070C0"/>
                </a:solidFill>
                <a:latin typeface="+mj-lt"/>
                <a:sym typeface="Symbol" pitchFamily="18" charset="2"/>
              </a:rPr>
              <a:t>getcspix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 (x = 0, 1, or 2)</a:t>
            </a:r>
          </a:p>
          <a:p>
            <a:pPr>
              <a:tabLst>
                <a:tab pos="225425" algn="l"/>
                <a:tab pos="309086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	(d) Read a string from SPI 	 </a:t>
            </a:r>
            <a:r>
              <a:rPr lang="en-US" sz="1800" b="0" dirty="0" err="1">
                <a:solidFill>
                  <a:srgbClr val="0070C0"/>
                </a:solidFill>
                <a:latin typeface="+mj-lt"/>
                <a:sym typeface="Symbol" pitchFamily="18" charset="2"/>
              </a:rPr>
              <a:t>getsspix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 (x = 0, 1, or 2)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2488" y="2776309"/>
            <a:ext cx="6872287" cy="3694113"/>
            <a:chOff x="852488" y="2689225"/>
            <a:chExt cx="6872287" cy="3694113"/>
          </a:xfrm>
        </p:grpSpPr>
        <p:sp>
          <p:nvSpPr>
            <p:cNvPr id="47107" name="Text Box 5"/>
            <p:cNvSpPr txBox="1">
              <a:spLocks noChangeArrowheads="1"/>
            </p:cNvSpPr>
            <p:nvPr/>
          </p:nvSpPr>
          <p:spPr bwMode="auto">
            <a:xfrm>
              <a:off x="852488" y="2689225"/>
              <a:ext cx="186461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Function putcSPI0</a:t>
              </a:r>
            </a:p>
          </p:txBody>
        </p:sp>
        <p:sp>
          <p:nvSpPr>
            <p:cNvPr id="47108" name="Text Box 6"/>
            <p:cNvSpPr txBox="1">
              <a:spLocks noChangeArrowheads="1"/>
            </p:cNvSpPr>
            <p:nvPr/>
          </p:nvSpPr>
          <p:spPr bwMode="auto">
            <a:xfrm>
              <a:off x="871538" y="3022600"/>
              <a:ext cx="6853237" cy="13144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796925" algn="l"/>
                  <a:tab pos="1376363" algn="l"/>
                  <a:tab pos="3090863" algn="l"/>
                </a:tabLst>
                <a:defRPr/>
              </a:pPr>
              <a:r>
                <a:rPr lang="en-US" b="0" dirty="0">
                  <a:latin typeface="+mj-lt"/>
                </a:rPr>
                <a:t>putcspi0	</a:t>
              </a:r>
              <a:r>
                <a:rPr lang="en-US" b="0" dirty="0" err="1">
                  <a:latin typeface="+mj-lt"/>
                </a:rPr>
                <a:t>brclr</a:t>
              </a:r>
              <a:r>
                <a:rPr lang="en-US" b="0" dirty="0">
                  <a:latin typeface="+mj-lt"/>
                </a:rPr>
                <a:t>	SPI0SR,SPTEF,*	; wait until write operation is permissible</a:t>
              </a:r>
            </a:p>
            <a:p>
              <a:pPr>
                <a:tabLst>
                  <a:tab pos="796925" algn="l"/>
                  <a:tab pos="1376363" algn="l"/>
                  <a:tab pos="3090863" algn="l"/>
                </a:tabLst>
                <a:defRPr/>
              </a:pPr>
              <a:r>
                <a:rPr lang="en-US" b="0" dirty="0">
                  <a:latin typeface="+mj-lt"/>
                </a:rPr>
                <a:t>	</a:t>
              </a:r>
              <a:r>
                <a:rPr lang="en-US" b="0" dirty="0" err="1">
                  <a:latin typeface="+mj-lt"/>
                </a:rPr>
                <a:t>staa</a:t>
              </a:r>
              <a:r>
                <a:rPr lang="en-US" b="0" dirty="0">
                  <a:latin typeface="+mj-lt"/>
                </a:rPr>
                <a:t>	SPI0DR	; output the character to SPI0</a:t>
              </a:r>
            </a:p>
            <a:p>
              <a:pPr>
                <a:tabLst>
                  <a:tab pos="796925" algn="l"/>
                  <a:tab pos="1376363" algn="l"/>
                  <a:tab pos="3090863" algn="l"/>
                </a:tabLst>
                <a:defRPr/>
              </a:pPr>
              <a:r>
                <a:rPr lang="en-US" b="0" dirty="0">
                  <a:latin typeface="+mj-lt"/>
                </a:rPr>
                <a:t>	</a:t>
              </a:r>
              <a:r>
                <a:rPr lang="en-US" b="0" dirty="0" err="1">
                  <a:latin typeface="+mj-lt"/>
                </a:rPr>
                <a:t>brclr</a:t>
              </a:r>
              <a:r>
                <a:rPr lang="en-US" b="0" dirty="0">
                  <a:latin typeface="+mj-lt"/>
                </a:rPr>
                <a:t>	SPI0SR,SPIF,*	; wait until the byte is shifted out</a:t>
              </a:r>
            </a:p>
            <a:p>
              <a:pPr>
                <a:tabLst>
                  <a:tab pos="796925" algn="l"/>
                  <a:tab pos="1376363" algn="l"/>
                  <a:tab pos="3090863" algn="l"/>
                </a:tabLst>
                <a:defRPr/>
              </a:pPr>
              <a:r>
                <a:rPr lang="en-US" b="0" dirty="0">
                  <a:latin typeface="+mj-lt"/>
                </a:rPr>
                <a:t>	</a:t>
              </a:r>
              <a:r>
                <a:rPr lang="en-US" b="0" dirty="0" err="1">
                  <a:latin typeface="+mj-lt"/>
                </a:rPr>
                <a:t>ldaa</a:t>
              </a:r>
              <a:r>
                <a:rPr lang="en-US" b="0" dirty="0">
                  <a:latin typeface="+mj-lt"/>
                </a:rPr>
                <a:t>	SPI0DR	; clear the SPIF flag</a:t>
              </a:r>
            </a:p>
            <a:p>
              <a:pPr>
                <a:tabLst>
                  <a:tab pos="796925" algn="l"/>
                  <a:tab pos="1376363" algn="l"/>
                  <a:tab pos="3090863" algn="l"/>
                </a:tabLst>
                <a:defRPr/>
              </a:pPr>
              <a:r>
                <a:rPr lang="en-US" b="0" dirty="0">
                  <a:latin typeface="+mj-lt"/>
                </a:rPr>
                <a:t>	</a:t>
              </a:r>
              <a:r>
                <a:rPr lang="en-US" b="0" dirty="0" err="1">
                  <a:latin typeface="+mj-lt"/>
                </a:rPr>
                <a:t>rts</a:t>
              </a:r>
              <a:endParaRPr lang="en-US" b="0" dirty="0">
                <a:latin typeface="+mj-lt"/>
              </a:endParaRPr>
            </a:p>
          </p:txBody>
        </p:sp>
        <p:sp>
          <p:nvSpPr>
            <p:cNvPr id="47109" name="Text Box 7"/>
            <p:cNvSpPr txBox="1">
              <a:spLocks noChangeArrowheads="1"/>
            </p:cNvSpPr>
            <p:nvPr/>
          </p:nvSpPr>
          <p:spPr bwMode="auto">
            <a:xfrm>
              <a:off x="871538" y="4321175"/>
              <a:ext cx="6665912" cy="20621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void putcspi0 (</a:t>
              </a:r>
              <a:r>
                <a:rPr lang="en-US" b="0" dirty="0">
                  <a:solidFill>
                    <a:srgbClr val="FF0000"/>
                  </a:solidFill>
                  <a:latin typeface="+mj-lt"/>
                </a:rPr>
                <a:t>char cx</a:t>
              </a:r>
              <a:r>
                <a:rPr lang="en-US" b="0" dirty="0">
                  <a:latin typeface="+mj-lt"/>
                </a:rPr>
                <a:t>)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{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	char 	temp;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     	while(!(SPI0SR &amp; </a:t>
              </a:r>
              <a:r>
                <a:rPr lang="en-US" b="0" dirty="0">
                  <a:solidFill>
                    <a:srgbClr val="0070C0"/>
                  </a:solidFill>
                  <a:latin typeface="+mj-lt"/>
                </a:rPr>
                <a:t>SPTEF</a:t>
              </a:r>
              <a:r>
                <a:rPr lang="en-US" b="0" dirty="0">
                  <a:latin typeface="+mj-lt"/>
                </a:rPr>
                <a:t>)); 	</a:t>
              </a:r>
              <a:r>
                <a:rPr lang="en-US" b="0" dirty="0">
                  <a:solidFill>
                    <a:srgbClr val="0070C0"/>
                  </a:solidFill>
                  <a:latin typeface="+mj-lt"/>
                </a:rPr>
                <a:t>// wait until write is permissible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     	</a:t>
              </a:r>
              <a:r>
                <a:rPr lang="en-US" b="0" dirty="0">
                  <a:solidFill>
                    <a:srgbClr val="FF0000"/>
                  </a:solidFill>
                  <a:latin typeface="+mj-lt"/>
                </a:rPr>
                <a:t>SPI0DR = cx;              	// output the byte to the SPI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     	while(!(SPI0SR &amp; </a:t>
              </a:r>
              <a:r>
                <a:rPr lang="en-US" b="0" dirty="0">
                  <a:solidFill>
                    <a:srgbClr val="0070C0"/>
                  </a:solidFill>
                  <a:latin typeface="+mj-lt"/>
                </a:rPr>
                <a:t>SPIF</a:t>
              </a:r>
              <a:r>
                <a:rPr lang="en-US" b="0" dirty="0">
                  <a:latin typeface="+mj-lt"/>
                </a:rPr>
                <a:t>));  	</a:t>
              </a:r>
              <a:r>
                <a:rPr lang="en-US" b="0" dirty="0">
                  <a:solidFill>
                    <a:srgbClr val="0070C0"/>
                  </a:solidFill>
                  <a:latin typeface="+mj-lt"/>
                </a:rPr>
                <a:t>// wait until write operation is complete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	temp 	= SPI0DR;	// clear the SPIF flag</a:t>
              </a:r>
            </a:p>
            <a:p>
              <a:pPr>
                <a:tabLst>
                  <a:tab pos="461963" algn="l"/>
                  <a:tab pos="1139825" algn="l"/>
                  <a:tab pos="3200400" algn="l"/>
                </a:tabLst>
                <a:defRPr/>
              </a:pPr>
              <a:r>
                <a:rPr lang="en-US" b="0" dirty="0">
                  <a:latin typeface="+mj-lt"/>
                </a:rPr>
                <a:t>}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2708" y="1546452"/>
            <a:ext cx="6801856" cy="4263350"/>
            <a:chOff x="831850" y="820738"/>
            <a:chExt cx="6801856" cy="4263350"/>
          </a:xfrm>
        </p:grpSpPr>
        <p:sp>
          <p:nvSpPr>
            <p:cNvPr id="48130" name="Text Box 4"/>
            <p:cNvSpPr txBox="1">
              <a:spLocks noChangeArrowheads="1"/>
            </p:cNvSpPr>
            <p:nvPr/>
          </p:nvSpPr>
          <p:spPr bwMode="auto">
            <a:xfrm>
              <a:off x="831850" y="820738"/>
              <a:ext cx="186942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Function putsSPI0</a:t>
              </a:r>
            </a:p>
          </p:txBody>
        </p:sp>
        <p:sp>
          <p:nvSpPr>
            <p:cNvPr id="48131" name="Text Box 6"/>
            <p:cNvSpPr txBox="1">
              <a:spLocks noChangeArrowheads="1"/>
            </p:cNvSpPr>
            <p:nvPr/>
          </p:nvSpPr>
          <p:spPr bwMode="auto">
            <a:xfrm>
              <a:off x="911225" y="1282700"/>
              <a:ext cx="6242158" cy="1754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914400" algn="l"/>
                  <a:tab pos="1484313" algn="l"/>
                  <a:tab pos="2517775" algn="l"/>
                </a:tabLst>
                <a:defRPr/>
              </a:pPr>
              <a:r>
                <a:rPr lang="en-US" sz="1800" b="0">
                  <a:latin typeface="+mj-lt"/>
                </a:rPr>
                <a:t>; the string to be output is pointed to by X</a:t>
              </a:r>
            </a:p>
            <a:p>
              <a:pPr>
                <a:tabLst>
                  <a:tab pos="914400" algn="l"/>
                  <a:tab pos="1484313" algn="l"/>
                  <a:tab pos="2517775" algn="l"/>
                </a:tabLst>
                <a:defRPr/>
              </a:pPr>
              <a:r>
                <a:rPr lang="en-US" sz="1800" b="0">
                  <a:latin typeface="+mj-lt"/>
                </a:rPr>
                <a:t>putsspi0	ldaa	1,x+	; get one byte to be output to SPI port</a:t>
              </a:r>
            </a:p>
            <a:p>
              <a:pPr>
                <a:tabLst>
                  <a:tab pos="914400" algn="l"/>
                  <a:tab pos="1484313" algn="l"/>
                  <a:tab pos="2517775" algn="l"/>
                </a:tabLst>
                <a:defRPr/>
              </a:pPr>
              <a:r>
                <a:rPr lang="en-US" sz="1800" b="0">
                  <a:latin typeface="+mj-lt"/>
                </a:rPr>
                <a:t>	beq	doneps0	; reach the end of the string?</a:t>
              </a:r>
            </a:p>
            <a:p>
              <a:pPr>
                <a:tabLst>
                  <a:tab pos="914400" algn="l"/>
                  <a:tab pos="1484313" algn="l"/>
                  <a:tab pos="2517775" algn="l"/>
                </a:tabLst>
                <a:defRPr/>
              </a:pPr>
              <a:r>
                <a:rPr lang="en-US" sz="1800" b="0">
                  <a:latin typeface="+mj-lt"/>
                </a:rPr>
                <a:t>	jsr	putcspi0	; call subroutine to output the byte</a:t>
              </a:r>
            </a:p>
            <a:p>
              <a:pPr>
                <a:tabLst>
                  <a:tab pos="914400" algn="l"/>
                  <a:tab pos="1484313" algn="l"/>
                  <a:tab pos="2517775" algn="l"/>
                </a:tabLst>
                <a:defRPr/>
              </a:pPr>
              <a:r>
                <a:rPr lang="en-US" sz="1800" b="0">
                  <a:latin typeface="+mj-lt"/>
                </a:rPr>
                <a:t>	bra	putsspi0	; continue to output</a:t>
              </a:r>
            </a:p>
            <a:p>
              <a:pPr>
                <a:tabLst>
                  <a:tab pos="914400" algn="l"/>
                  <a:tab pos="1484313" algn="l"/>
                  <a:tab pos="2517775" algn="l"/>
                </a:tabLst>
                <a:defRPr/>
              </a:pPr>
              <a:r>
                <a:rPr lang="en-US" sz="1800" b="0">
                  <a:latin typeface="+mj-lt"/>
                </a:rPr>
                <a:t>doneps0	rts</a:t>
              </a:r>
            </a:p>
          </p:txBody>
        </p:sp>
        <p:sp>
          <p:nvSpPr>
            <p:cNvPr id="48132" name="Text Box 7"/>
            <p:cNvSpPr txBox="1">
              <a:spLocks noChangeArrowheads="1"/>
            </p:cNvSpPr>
            <p:nvPr/>
          </p:nvSpPr>
          <p:spPr bwMode="auto">
            <a:xfrm>
              <a:off x="911225" y="3052763"/>
              <a:ext cx="6722481" cy="20313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void putsspi0(char *</a:t>
              </a:r>
              <a:r>
                <a:rPr lang="en-US" sz="1800" b="0" dirty="0" err="1">
                  <a:latin typeface="+mj-lt"/>
                </a:rPr>
                <a:t>ptr</a:t>
              </a:r>
              <a:r>
                <a:rPr lang="en-US" sz="1800" b="0" dirty="0">
                  <a:latin typeface="+mj-lt"/>
                </a:rPr>
                <a:t>)</a:t>
              </a:r>
            </a:p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{</a:t>
              </a:r>
            </a:p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     	while(*</a:t>
              </a:r>
              <a:r>
                <a:rPr lang="en-US" sz="1800" b="0" dirty="0" err="1">
                  <a:latin typeface="+mj-lt"/>
                </a:rPr>
                <a:t>ptr</a:t>
              </a:r>
              <a:r>
                <a:rPr lang="en-US" sz="1800" b="0" dirty="0">
                  <a:latin typeface="+mj-lt"/>
                </a:rPr>
                <a:t>) {   	</a:t>
              </a:r>
              <a:r>
                <a:rPr lang="en-US" sz="1800" b="0" dirty="0">
                  <a:solidFill>
                    <a:srgbClr val="0070C0"/>
                  </a:solidFill>
                  <a:latin typeface="+mj-lt"/>
                </a:rPr>
                <a:t>/* continue until all characters have been output */</a:t>
              </a:r>
            </a:p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          	</a:t>
              </a:r>
              <a:r>
                <a:rPr lang="en-US" sz="1800" b="0" dirty="0">
                  <a:solidFill>
                    <a:srgbClr val="0070C0"/>
                  </a:solidFill>
                  <a:latin typeface="+mj-lt"/>
                </a:rPr>
                <a:t>putcspi0(*</a:t>
              </a:r>
              <a:r>
                <a:rPr lang="en-US" sz="1800" b="0" dirty="0" err="1">
                  <a:solidFill>
                    <a:srgbClr val="0070C0"/>
                  </a:solidFill>
                  <a:latin typeface="+mj-lt"/>
                </a:rPr>
                <a:t>ptr</a:t>
              </a:r>
              <a:r>
                <a:rPr lang="en-US" sz="1800" b="0" dirty="0">
                  <a:solidFill>
                    <a:srgbClr val="0070C0"/>
                  </a:solidFill>
                  <a:latin typeface="+mj-lt"/>
                </a:rPr>
                <a:t>);</a:t>
              </a:r>
            </a:p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          	</a:t>
              </a:r>
              <a:r>
                <a:rPr lang="en-US" sz="1800" b="0" dirty="0" err="1">
                  <a:latin typeface="+mj-lt"/>
                </a:rPr>
                <a:t>ptr</a:t>
              </a:r>
              <a:r>
                <a:rPr lang="en-US" sz="1800" b="0" dirty="0">
                  <a:latin typeface="+mj-lt"/>
                </a:rPr>
                <a:t>++;</a:t>
              </a:r>
            </a:p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     	}</a:t>
              </a:r>
            </a:p>
            <a:p>
              <a:pPr>
                <a:tabLst>
                  <a:tab pos="461963" algn="l"/>
                  <a:tab pos="914400" algn="l"/>
                </a:tabLst>
                <a:defRPr/>
              </a:pPr>
              <a:r>
                <a:rPr lang="en-US" sz="1800" b="0" dirty="0">
                  <a:latin typeface="+mj-lt"/>
                </a:rPr>
                <a:t>}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Content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600200"/>
            <a:ext cx="89281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is Serial Peripheral Interface (SPI</a:t>
            </a:r>
            <a:r>
              <a:rPr lang="en-US" sz="2400" dirty="0" smtClean="0"/>
              <a:t>)?</a:t>
            </a:r>
          </a:p>
          <a:p>
            <a:r>
              <a:rPr lang="en-US" sz="2400" dirty="0"/>
              <a:t>The HCS12 SPI </a:t>
            </a:r>
            <a:r>
              <a:rPr lang="en-US" sz="2400" dirty="0" smtClean="0"/>
              <a:t>Modules</a:t>
            </a:r>
          </a:p>
          <a:p>
            <a:r>
              <a:rPr lang="en-US" sz="2400" dirty="0"/>
              <a:t>SPI Related </a:t>
            </a:r>
            <a:r>
              <a:rPr lang="en-US" sz="2400" dirty="0" smtClean="0"/>
              <a:t>Registers</a:t>
            </a:r>
          </a:p>
          <a:p>
            <a:r>
              <a:rPr lang="en-US" sz="2400" dirty="0"/>
              <a:t>The I</a:t>
            </a:r>
            <a:r>
              <a:rPr lang="en-US" sz="2400" baseline="30000" dirty="0"/>
              <a:t>2</a:t>
            </a:r>
            <a:r>
              <a:rPr lang="en-US" sz="2400" dirty="0"/>
              <a:t>C </a:t>
            </a:r>
            <a:r>
              <a:rPr lang="en-US" sz="2400" dirty="0" smtClean="0"/>
              <a:t>Protocol</a:t>
            </a:r>
          </a:p>
          <a:p>
            <a:r>
              <a:rPr lang="en-US" sz="2400" dirty="0"/>
              <a:t>An Overview of the HCS12 I2C Module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2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2708" y="1475014"/>
            <a:ext cx="7437568" cy="4507825"/>
            <a:chOff x="971550" y="850900"/>
            <a:chExt cx="7437568" cy="4507825"/>
          </a:xfrm>
        </p:grpSpPr>
        <p:sp>
          <p:nvSpPr>
            <p:cNvPr id="49154" name="Text Box 4"/>
            <p:cNvSpPr txBox="1">
              <a:spLocks noChangeArrowheads="1"/>
            </p:cNvSpPr>
            <p:nvPr/>
          </p:nvSpPr>
          <p:spPr bwMode="auto">
            <a:xfrm>
              <a:off x="971550" y="850900"/>
              <a:ext cx="18533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j-lt"/>
                </a:rPr>
                <a:t>Function getcSPI0</a:t>
              </a:r>
            </a:p>
          </p:txBody>
        </p:sp>
        <p:sp>
          <p:nvSpPr>
            <p:cNvPr id="49155" name="Text Box 5"/>
            <p:cNvSpPr txBox="1">
              <a:spLocks noChangeArrowheads="1"/>
            </p:cNvSpPr>
            <p:nvPr/>
          </p:nvSpPr>
          <p:spPr bwMode="auto">
            <a:xfrm>
              <a:off x="1028700" y="1362075"/>
              <a:ext cx="7380418" cy="20313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r>
                <a:rPr lang="en-US" sz="1800" b="0">
                  <a:latin typeface="+mj-lt"/>
                </a:rPr>
                <a:t>; This function reads a character from SPI0 and returns it in accumulator A</a:t>
              </a:r>
            </a:p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endParaRPr lang="en-US" sz="1800" b="0">
                <a:latin typeface="+mj-lt"/>
              </a:endParaRPr>
            </a:p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r>
                <a:rPr lang="en-US" sz="1800" b="0">
                  <a:latin typeface="+mj-lt"/>
                </a:rPr>
                <a:t>getcspi0	brclr	SPI0SR,SPTEF,*	; wait until write operation is permissible</a:t>
              </a:r>
            </a:p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r>
                <a:rPr lang="en-US" sz="1800" b="0">
                  <a:latin typeface="+mj-lt"/>
                </a:rPr>
                <a:t>	staa	SPI0DR	; trigger eight clock pulses for SPI transfer</a:t>
              </a:r>
            </a:p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r>
                <a:rPr lang="en-US" sz="1800" b="0">
                  <a:latin typeface="+mj-lt"/>
                </a:rPr>
                <a:t>	brclr	SPI0SR,SPIF,*	; wait until a byte has been shifted in</a:t>
              </a:r>
            </a:p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r>
                <a:rPr lang="en-US" sz="1800" b="0">
                  <a:latin typeface="+mj-lt"/>
                </a:rPr>
                <a:t>	ldaa	SPI0DR	; return the byte in A and clear the SPIF flag</a:t>
              </a:r>
            </a:p>
            <a:p>
              <a:pPr>
                <a:tabLst>
                  <a:tab pos="914400" algn="l"/>
                  <a:tab pos="1484313" algn="l"/>
                  <a:tab pos="3087688" algn="l"/>
                </a:tabLst>
                <a:defRPr/>
              </a:pPr>
              <a:r>
                <a:rPr lang="en-US" sz="1800" b="0">
                  <a:latin typeface="+mj-lt"/>
                </a:rPr>
                <a:t>	rts</a:t>
              </a:r>
            </a:p>
          </p:txBody>
        </p:sp>
        <p:sp>
          <p:nvSpPr>
            <p:cNvPr id="49156" name="Text Box 6"/>
            <p:cNvSpPr txBox="1">
              <a:spLocks noChangeArrowheads="1"/>
            </p:cNvSpPr>
            <p:nvPr/>
          </p:nvSpPr>
          <p:spPr bwMode="auto">
            <a:xfrm>
              <a:off x="1028700" y="3327400"/>
              <a:ext cx="6876113" cy="20313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char getcspi0(void)</a:t>
              </a:r>
            </a:p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{</a:t>
              </a:r>
            </a:p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     	while(!(SPI0SR &amp; SPTEF)); 	// wait until write is permissible</a:t>
              </a:r>
            </a:p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     </a:t>
              </a:r>
              <a:r>
                <a:rPr lang="en-US" sz="1800" b="0" dirty="0">
                  <a:solidFill>
                    <a:srgbClr val="0070C0"/>
                  </a:solidFill>
                  <a:latin typeface="+mj-lt"/>
                </a:rPr>
                <a:t>	SPI0DR = 0x00; </a:t>
              </a: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>
                  <a:solidFill>
                    <a:srgbClr val="0070C0"/>
                  </a:solidFill>
                  <a:latin typeface="+mj-lt"/>
                </a:rPr>
                <a:t>// trigger 8 SCK pulses to shift in data</a:t>
              </a:r>
            </a:p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     	while(!(SPI0SR &amp; SPIF));  	// wait until a byte has been shifted in</a:t>
              </a:r>
            </a:p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     	return SPI0DR; 	</a:t>
              </a:r>
              <a:r>
                <a:rPr lang="en-US" sz="1800" b="0" dirty="0">
                  <a:solidFill>
                    <a:srgbClr val="0070C0"/>
                  </a:solidFill>
                  <a:latin typeface="+mj-lt"/>
                </a:rPr>
                <a:t>// return the character</a:t>
              </a:r>
            </a:p>
            <a:p>
              <a:pPr>
                <a:tabLst>
                  <a:tab pos="461963" algn="l"/>
                  <a:tab pos="1139825" algn="l"/>
                  <a:tab pos="3087688" algn="l"/>
                </a:tabLst>
                <a:defRPr/>
              </a:pPr>
              <a:r>
                <a:rPr lang="en-US" sz="1800" b="0" dirty="0">
                  <a:latin typeface="+mj-lt"/>
                </a:rPr>
                <a:t>}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2708" y="811667"/>
            <a:ext cx="7555210" cy="5697861"/>
            <a:chOff x="911225" y="681038"/>
            <a:chExt cx="7555210" cy="5697861"/>
          </a:xfrm>
        </p:grpSpPr>
        <p:sp>
          <p:nvSpPr>
            <p:cNvPr id="50178" name="Text Box 4"/>
            <p:cNvSpPr txBox="1">
              <a:spLocks noChangeArrowheads="1"/>
            </p:cNvSpPr>
            <p:nvPr/>
          </p:nvSpPr>
          <p:spPr bwMode="auto">
            <a:xfrm>
              <a:off x="911225" y="1031875"/>
              <a:ext cx="7555210" cy="31393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; This function reads a string from the SPI and store it in a buffer pointed to by X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; The number of bytes to be read in passed in accumulator B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endParaRPr lang="en-US" sz="1800" b="0" dirty="0">
                <a:latin typeface="+mj-lt"/>
              </a:endParaRP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getsspi0	</a:t>
              </a:r>
              <a:r>
                <a:rPr lang="en-US" sz="1800" b="0" dirty="0" err="1">
                  <a:latin typeface="+mj-lt"/>
                </a:rPr>
                <a:t>tstb</a:t>
              </a:r>
              <a:r>
                <a:rPr lang="en-US" sz="1800" b="0" dirty="0">
                  <a:latin typeface="+mj-lt"/>
                </a:rPr>
                <a:t>		; check the byte count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beq</a:t>
              </a:r>
              <a:r>
                <a:rPr lang="en-US" sz="1800" b="0" dirty="0">
                  <a:latin typeface="+mj-lt"/>
                </a:rPr>
                <a:t>	donegs0	; return when byte count is zero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jsr</a:t>
              </a:r>
              <a:r>
                <a:rPr lang="en-US" sz="1800" b="0" dirty="0">
                  <a:latin typeface="+mj-lt"/>
                </a:rPr>
                <a:t>	getcspi0	; call subroutine to read a byte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staa</a:t>
              </a:r>
              <a:r>
                <a:rPr lang="en-US" sz="1800" b="0" dirty="0">
                  <a:latin typeface="+mj-lt"/>
                </a:rPr>
                <a:t>	1,x+	; save the returned byte in the buffer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decb</a:t>
              </a:r>
              <a:r>
                <a:rPr lang="en-US" sz="1800" b="0" dirty="0">
                  <a:latin typeface="+mj-lt"/>
                </a:rPr>
                <a:t>		; decrement the byte count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bra	getsspi0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donegs0	</a:t>
              </a:r>
              <a:r>
                <a:rPr lang="en-US" sz="1800" b="0" dirty="0" err="1">
                  <a:latin typeface="+mj-lt"/>
                </a:rPr>
                <a:t>clr</a:t>
              </a:r>
              <a:r>
                <a:rPr lang="en-US" sz="1800" b="0" dirty="0">
                  <a:latin typeface="+mj-lt"/>
                </a:rPr>
                <a:t>	0,x	; terminate the string with a NULL character</a:t>
              </a:r>
            </a:p>
            <a:p>
              <a:pPr>
                <a:tabLst>
                  <a:tab pos="914400" algn="l"/>
                  <a:tab pos="1484313" algn="l"/>
                  <a:tab pos="2968625" algn="l"/>
                </a:tabLst>
                <a:defRPr/>
              </a:pPr>
              <a:r>
                <a:rPr lang="en-US" sz="1800" b="0" dirty="0">
                  <a:latin typeface="+mj-lt"/>
                </a:rPr>
                <a:t>	</a:t>
              </a:r>
              <a:r>
                <a:rPr lang="en-US" sz="1800" b="0" dirty="0" err="1">
                  <a:latin typeface="+mj-lt"/>
                </a:rPr>
                <a:t>rts</a:t>
              </a:r>
              <a:endParaRPr lang="en-US" sz="1800" b="0" dirty="0">
                <a:latin typeface="+mj-lt"/>
              </a:endParaRPr>
            </a:p>
          </p:txBody>
        </p:sp>
        <p:sp>
          <p:nvSpPr>
            <p:cNvPr id="50179" name="Text Box 5"/>
            <p:cNvSpPr txBox="1">
              <a:spLocks noChangeArrowheads="1"/>
            </p:cNvSpPr>
            <p:nvPr/>
          </p:nvSpPr>
          <p:spPr bwMode="auto">
            <a:xfrm>
              <a:off x="911225" y="681038"/>
              <a:ext cx="1858201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Function getsSPI0</a:t>
              </a:r>
            </a:p>
          </p:txBody>
        </p:sp>
        <p:sp>
          <p:nvSpPr>
            <p:cNvPr id="50180" name="Text Box 6"/>
            <p:cNvSpPr txBox="1">
              <a:spLocks noChangeArrowheads="1"/>
            </p:cNvSpPr>
            <p:nvPr/>
          </p:nvSpPr>
          <p:spPr bwMode="auto">
            <a:xfrm>
              <a:off x="920750" y="4070575"/>
              <a:ext cx="7066486" cy="23083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void getsspi0(</a:t>
              </a:r>
              <a:r>
                <a:rPr lang="en-US" sz="1800" b="0" dirty="0">
                  <a:solidFill>
                    <a:srgbClr val="FF0000"/>
                  </a:solidFill>
                  <a:latin typeface="+mj-lt"/>
                </a:rPr>
                <a:t>char *</a:t>
              </a:r>
              <a:r>
                <a:rPr lang="en-US" sz="1800" b="0" dirty="0" err="1">
                  <a:solidFill>
                    <a:srgbClr val="FF0000"/>
                  </a:solidFill>
                  <a:latin typeface="+mj-lt"/>
                </a:rPr>
                <a:t>ptr</a:t>
              </a:r>
              <a:r>
                <a:rPr lang="en-US" sz="1800" b="0" dirty="0">
                  <a:solidFill>
                    <a:srgbClr val="FF0000"/>
                  </a:solidFill>
                  <a:latin typeface="+mj-lt"/>
                </a:rPr>
                <a:t>, char count</a:t>
              </a:r>
              <a:r>
                <a:rPr lang="en-US" sz="1800" b="0" dirty="0">
                  <a:latin typeface="+mj-lt"/>
                </a:rPr>
                <a:t>)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{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     	while(count) {  	// continue while byte count is nonzero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           	</a:t>
              </a:r>
              <a:r>
                <a:rPr lang="en-US" sz="1800" b="0" dirty="0">
                  <a:solidFill>
                    <a:srgbClr val="FF0000"/>
                  </a:solidFill>
                  <a:latin typeface="+mj-lt"/>
                </a:rPr>
                <a:t>*</a:t>
              </a:r>
              <a:r>
                <a:rPr lang="en-US" sz="1800" b="0" dirty="0" err="1">
                  <a:solidFill>
                    <a:srgbClr val="FF0000"/>
                  </a:solidFill>
                  <a:latin typeface="+mj-lt"/>
                </a:rPr>
                <a:t>ptr</a:t>
              </a:r>
              <a:r>
                <a:rPr lang="en-US" sz="1800" b="0" dirty="0">
                  <a:solidFill>
                    <a:srgbClr val="FF0000"/>
                  </a:solidFill>
                  <a:latin typeface="+mj-lt"/>
                </a:rPr>
                <a:t>++ = getcspi0(); 	// get a byte and save it in buffer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           	count--;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     	}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     	*</a:t>
              </a:r>
              <a:r>
                <a:rPr lang="en-US" sz="1800" b="0" dirty="0" err="1">
                  <a:latin typeface="+mj-lt"/>
                </a:rPr>
                <a:t>ptr</a:t>
              </a:r>
              <a:r>
                <a:rPr lang="en-US" sz="1800" b="0" dirty="0">
                  <a:latin typeface="+mj-lt"/>
                </a:rPr>
                <a:t> = 0;     	// terminate the string with a NULL</a:t>
              </a:r>
            </a:p>
            <a:p>
              <a:pPr>
                <a:tabLst>
                  <a:tab pos="461963" algn="l"/>
                  <a:tab pos="914400" algn="l"/>
                  <a:tab pos="2743200" algn="l"/>
                </a:tabLst>
                <a:defRPr/>
              </a:pPr>
              <a:r>
                <a:rPr lang="en-US" sz="1800" b="0" dirty="0">
                  <a:latin typeface="+mj-lt"/>
                </a:rPr>
                <a:t>}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23093" y="574902"/>
            <a:ext cx="8404793" cy="1643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The HC595 Shift Register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b="0" dirty="0">
                <a:latin typeface="+mj-lt"/>
              </a:rPr>
              <a:t>	The HC595 consists of an 8-bit shift register and a D-type latch with </a:t>
            </a:r>
            <a:r>
              <a:rPr lang="en-US" sz="1800" b="0" dirty="0" smtClean="0">
                <a:latin typeface="+mj-lt"/>
              </a:rPr>
              <a:t>three-state parallel output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b="0" dirty="0">
                <a:latin typeface="+mj-lt"/>
              </a:rPr>
              <a:t>	The shift register provides parallel data to the latch.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b="0" dirty="0">
                <a:latin typeface="+mj-lt"/>
              </a:rPr>
              <a:t>	The maximum data shift rate is 100 MHz (Philips part).</a:t>
            </a:r>
            <a:endParaRPr lang="en-US" sz="1800" dirty="0">
              <a:latin typeface="+mj-lt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48353"/>
              </p:ext>
            </p:extLst>
          </p:nvPr>
        </p:nvGraphicFramePr>
        <p:xfrm>
          <a:off x="2275327" y="2351088"/>
          <a:ext cx="5100323" cy="415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Visio" r:id="rId4" imgW="3590236" imgH="3138959" progId="Visio.Drawing.11">
                  <p:embed/>
                </p:oleObj>
              </mc:Choice>
              <mc:Fallback>
                <p:oleObj name="Visio" r:id="rId4" imgW="3590236" imgH="313895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327" y="2351088"/>
                        <a:ext cx="5100323" cy="4155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62708" y="1438049"/>
            <a:ext cx="8276492" cy="48197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30188" algn="l"/>
                <a:tab pos="685800" algn="l"/>
              </a:tabLst>
              <a:defRPr/>
            </a:pPr>
            <a:r>
              <a:rPr lang="en-US" sz="1800" dirty="0">
                <a:latin typeface="+mj-lt"/>
              </a:rPr>
              <a:t>Signal Pins of the HC595</a:t>
            </a:r>
          </a:p>
          <a:p>
            <a:pPr>
              <a:spcBef>
                <a:spcPct val="5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</a:rPr>
              <a:t>-	DS: 	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serial data input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</a:rPr>
              <a:t>-	SC: 	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shift clock. </a:t>
            </a:r>
            <a:r>
              <a:rPr lang="en-US" b="0" dirty="0">
                <a:latin typeface="+mj-lt"/>
              </a:rPr>
              <a:t>A low-to-high transition on this pin </a:t>
            </a:r>
            <a:r>
              <a:rPr lang="en-US" b="0" dirty="0">
                <a:latin typeface="+mj-lt"/>
                <a:cs typeface="Times New Roman" pitchFamily="18" charset="0"/>
              </a:rPr>
              <a:t>causes the data at the serial input pin 		to 	be shifted into the 8-bit shift register.</a:t>
            </a:r>
            <a:r>
              <a:rPr lang="en-US" b="0" dirty="0">
                <a:latin typeface="+mj-lt"/>
              </a:rPr>
              <a:t> 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</a:rPr>
              <a:t>-	Reset. A low on this pin resets the shift register portion of this device.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</a:rPr>
              <a:t>-	LC: 	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latch clock. </a:t>
            </a:r>
            <a:r>
              <a:rPr lang="en-US" b="0" dirty="0">
                <a:latin typeface="+mj-lt"/>
              </a:rPr>
              <a:t>A low-to-high transition on this pin loads </a:t>
            </a:r>
            <a:r>
              <a:rPr lang="en-US" b="0" dirty="0">
                <a:latin typeface="+mj-lt"/>
                <a:cs typeface="Times New Roman" pitchFamily="18" charset="0"/>
              </a:rPr>
              <a:t>the contents of the shift register 		into the output latch.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</a:rPr>
              <a:t>-	OE: 	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output enable.</a:t>
            </a:r>
            <a:r>
              <a:rPr lang="en-US" b="0" dirty="0">
                <a:latin typeface="+mj-lt"/>
              </a:rPr>
              <a:t> </a:t>
            </a:r>
            <a:r>
              <a:rPr lang="en-US" b="0" dirty="0">
                <a:latin typeface="+mj-lt"/>
                <a:cs typeface="Times New Roman" pitchFamily="18" charset="0"/>
              </a:rPr>
              <a:t>A low on this pin allows the data from the latches to be presented at 		the outputs. 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  <a:cs typeface="Times New Roman" pitchFamily="18" charset="0"/>
              </a:rPr>
              <a:t>- 	Q</a:t>
            </a:r>
            <a:r>
              <a:rPr lang="en-US" b="0" baseline="-25000" dirty="0">
                <a:latin typeface="+mj-lt"/>
                <a:cs typeface="Times New Roman" pitchFamily="18" charset="0"/>
              </a:rPr>
              <a:t>A</a:t>
            </a:r>
            <a:r>
              <a:rPr lang="en-US" b="0" dirty="0">
                <a:latin typeface="+mj-lt"/>
                <a:cs typeface="Times New Roman" pitchFamily="18" charset="0"/>
              </a:rPr>
              <a:t> to Q</a:t>
            </a:r>
            <a:r>
              <a:rPr lang="en-US" b="0" baseline="-25000" dirty="0">
                <a:latin typeface="+mj-lt"/>
                <a:cs typeface="Times New Roman" pitchFamily="18" charset="0"/>
              </a:rPr>
              <a:t>H</a:t>
            </a:r>
            <a:r>
              <a:rPr lang="en-US" b="0" dirty="0">
                <a:latin typeface="+mj-lt"/>
                <a:cs typeface="Times New Roman" pitchFamily="18" charset="0"/>
              </a:rPr>
              <a:t>: </a:t>
            </a:r>
            <a:r>
              <a:rPr lang="en-US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tri-state latch output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b="0" dirty="0">
                <a:latin typeface="+mj-lt"/>
                <a:cs typeface="Times New Roman" pitchFamily="18" charset="0"/>
              </a:rPr>
              <a:t>-	SQ</a:t>
            </a:r>
            <a:r>
              <a:rPr lang="en-US" b="0" baseline="-25000" dirty="0">
                <a:latin typeface="+mj-lt"/>
                <a:cs typeface="Times New Roman" pitchFamily="18" charset="0"/>
              </a:rPr>
              <a:t>H</a:t>
            </a:r>
            <a:r>
              <a:rPr lang="en-US" b="0" dirty="0">
                <a:latin typeface="+mj-lt"/>
                <a:cs typeface="Times New Roman" pitchFamily="18" charset="0"/>
              </a:rPr>
              <a:t>: the output of the eight stage of the shift register</a:t>
            </a: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endParaRPr lang="en-US" b="0" dirty="0">
              <a:latin typeface="+mj-lt"/>
              <a:cs typeface="Times New Roman" pitchFamily="18" charset="0"/>
            </a:endParaRPr>
          </a:p>
          <a:p>
            <a:pPr>
              <a:spcBef>
                <a:spcPct val="20000"/>
              </a:spcBef>
              <a:tabLst>
                <a:tab pos="230188" algn="l"/>
                <a:tab pos="685800" algn="l"/>
              </a:tabLst>
              <a:defRPr/>
            </a:pPr>
            <a:r>
              <a:rPr lang="en-US" sz="1800" dirty="0">
                <a:latin typeface="+mj-lt"/>
                <a:cs typeface="Times New Roman" pitchFamily="18" charset="0"/>
              </a:rPr>
              <a:t>Applications of the HC595</a:t>
            </a:r>
            <a:endParaRPr lang="en-US" sz="1800" b="0" dirty="0">
              <a:latin typeface="+mj-lt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tabLst>
                <a:tab pos="230188" algn="l"/>
                <a:tab pos="685800" algn="l"/>
              </a:tabLst>
              <a:defRPr/>
            </a:pPr>
            <a:r>
              <a:rPr lang="en-US" sz="1800" b="0" dirty="0">
                <a:latin typeface="+mj-lt"/>
                <a:cs typeface="Times New Roman" pitchFamily="18" charset="0"/>
              </a:rPr>
              <a:t>	The HC595 is often used to add parallel ports to the microcontroller.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tabLst>
                <a:tab pos="230188" algn="l"/>
                <a:tab pos="685800" algn="l"/>
              </a:tabLst>
              <a:defRPr/>
            </a:pPr>
            <a:r>
              <a:rPr lang="en-US" sz="1800" b="0" dirty="0">
                <a:latin typeface="+mj-lt"/>
                <a:cs typeface="Times New Roman" pitchFamily="18" charset="0"/>
              </a:rPr>
              <a:t>	Both the connection methods shown in Figure 10.9 and 10.10 can be used to add </a:t>
            </a:r>
            <a:r>
              <a:rPr lang="en-US" sz="1800" b="0" dirty="0" smtClean="0">
                <a:latin typeface="+mj-lt"/>
                <a:cs typeface="Times New Roman" pitchFamily="18" charset="0"/>
              </a:rPr>
              <a:t>parallel ports </a:t>
            </a:r>
            <a:r>
              <a:rPr lang="en-US" sz="1800" b="0" dirty="0">
                <a:latin typeface="+mj-lt"/>
                <a:cs typeface="Times New Roman" pitchFamily="18" charset="0"/>
              </a:rPr>
              <a:t>to the MCU.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62708" y="619578"/>
            <a:ext cx="8465178" cy="36933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5: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Describe how to use two 74HC595s to drive eight common cathode seven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segment displays assuming that the E clock frequency of the HCS12 is 24 </a:t>
            </a:r>
            <a:r>
              <a:rPr lang="en-US" sz="1800" b="0" dirty="0" err="1">
                <a:latin typeface="+mj-lt"/>
              </a:rPr>
              <a:t>MHz</a:t>
            </a:r>
            <a:r>
              <a:rPr lang="en-US" sz="1800" b="0" dirty="0" err="1" smtClean="0">
                <a:latin typeface="+mj-lt"/>
              </a:rPr>
              <a:t>.</a:t>
            </a:r>
          </a:p>
          <a:p>
            <a:pPr>
              <a:defRPr/>
            </a:pPr>
            <a:r>
              <a:rPr lang="en-US" sz="1800" dirty="0" smtClean="0">
                <a:latin typeface="+mj-lt"/>
              </a:rPr>
              <a:t>Solution</a:t>
            </a:r>
            <a:r>
              <a:rPr lang="en-US" sz="1800" b="0" dirty="0">
                <a:latin typeface="+mj-lt"/>
              </a:rPr>
              <a:t>: </a:t>
            </a:r>
            <a:endParaRPr lang="en-US" sz="1800" b="0" dirty="0" smtClean="0">
              <a:latin typeface="+mj-lt"/>
            </a:endParaRPr>
          </a:p>
          <a:p>
            <a:pPr>
              <a:defRPr/>
            </a:pPr>
            <a:r>
              <a:rPr lang="en-US" sz="1800" b="0" dirty="0" smtClean="0">
                <a:latin typeface="+mj-lt"/>
              </a:rPr>
              <a:t>Two </a:t>
            </a:r>
            <a:r>
              <a:rPr lang="en-US" sz="1800" b="0" dirty="0">
                <a:latin typeface="+mj-lt"/>
              </a:rPr>
              <a:t>74HC595s can be cascaded using the method shown in Figure 10.10. One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74HC595 is used to hold the seven-segment pattern, whereas the other 74HC595 is used </a:t>
            </a:r>
            <a:r>
              <a:rPr lang="en-US" sz="1800" b="0" dirty="0" smtClean="0">
                <a:latin typeface="+mj-lt"/>
              </a:rPr>
              <a:t>to carry </a:t>
            </a:r>
            <a:r>
              <a:rPr lang="en-US" sz="1800" b="0" dirty="0">
                <a:latin typeface="+mj-lt"/>
              </a:rPr>
              <a:t>digit-select signals. The circuit connection is shown in Figure 10.12.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Since there are only seven segments, the Q</a:t>
            </a:r>
            <a:r>
              <a:rPr lang="en-US" sz="1800" b="0" baseline="-25000" dirty="0">
                <a:latin typeface="+mj-lt"/>
              </a:rPr>
              <a:t>H</a:t>
            </a:r>
            <a:r>
              <a:rPr lang="en-US" sz="1800" b="0" dirty="0">
                <a:latin typeface="+mj-lt"/>
              </a:rPr>
              <a:t> bit of the segment-control 74HC595 is not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needed. The PK7 pin is used to control the LC input of the 74HC595. The time-multiplexing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technique illustrated in </a:t>
            </a:r>
            <a:r>
              <a:rPr lang="en-US" sz="1800" b="0" dirty="0" smtClean="0">
                <a:latin typeface="+mj-lt"/>
              </a:rPr>
              <a:t>connecting the 7seg will </a:t>
            </a:r>
            <a:r>
              <a:rPr lang="en-US" sz="1800" b="0" dirty="0">
                <a:latin typeface="+mj-lt"/>
              </a:rPr>
              <a:t>be used to display multiple digits in </a:t>
            </a:r>
            <a:endParaRPr lang="en-US" sz="1800" b="0" dirty="0" smtClean="0">
              <a:latin typeface="+mj-lt"/>
            </a:endParaRPr>
          </a:p>
          <a:p>
            <a:pPr>
              <a:defRPr/>
            </a:pPr>
            <a:r>
              <a:rPr lang="en-US" sz="1800" b="0" dirty="0" smtClean="0">
                <a:latin typeface="+mj-lt"/>
              </a:rPr>
              <a:t>Figure 10.12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To light the digit on display 7, the voltage at Q</a:t>
            </a:r>
            <a:r>
              <a:rPr lang="en-US" sz="1800" b="0" baseline="-25000" dirty="0">
                <a:latin typeface="+mj-lt"/>
              </a:rPr>
              <a:t>H</a:t>
            </a:r>
            <a:r>
              <a:rPr lang="en-US" sz="1800" b="0" dirty="0">
                <a:latin typeface="+mj-lt"/>
              </a:rPr>
              <a:t> of the digit-select 74HC595 must be </a:t>
            </a:r>
            <a:r>
              <a:rPr lang="en-US" sz="1800" b="0" dirty="0" smtClean="0">
                <a:latin typeface="+mj-lt"/>
              </a:rPr>
              <a:t>driven to </a:t>
            </a:r>
            <a:r>
              <a:rPr lang="en-US" sz="1800" b="0" dirty="0">
                <a:latin typeface="+mj-lt"/>
              </a:rPr>
              <a:t>high. To light the digit on display 6, the voltage at Q</a:t>
            </a:r>
            <a:r>
              <a:rPr lang="en-US" sz="1800" b="0" baseline="-25000" dirty="0">
                <a:latin typeface="+mj-lt"/>
              </a:rPr>
              <a:t>G</a:t>
            </a:r>
            <a:r>
              <a:rPr lang="en-US" sz="1800" b="0" dirty="0">
                <a:latin typeface="+mj-lt"/>
              </a:rPr>
              <a:t> of the digit-select 74HC595 must </a:t>
            </a:r>
            <a:r>
              <a:rPr lang="en-US" sz="1800" b="0" dirty="0" smtClean="0">
                <a:latin typeface="+mj-lt"/>
              </a:rPr>
              <a:t>be driven </a:t>
            </a:r>
            <a:r>
              <a:rPr lang="en-US" sz="1800" b="0" dirty="0">
                <a:latin typeface="+mj-lt"/>
              </a:rPr>
              <a:t>to high, and so 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62708" y="619578"/>
            <a:ext cx="8465178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5: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Describe how to use two 74HC595s to drive eight common cathode seven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segment displays assuming that the E clock frequency of the HCS12 is 24 </a:t>
            </a:r>
            <a:r>
              <a:rPr lang="en-US" sz="1800" b="0" dirty="0" err="1">
                <a:latin typeface="+mj-lt"/>
              </a:rPr>
              <a:t>MHz</a:t>
            </a:r>
            <a:r>
              <a:rPr lang="en-US" sz="1800" b="0" dirty="0" err="1" smtClean="0">
                <a:latin typeface="+mj-lt"/>
              </a:rPr>
              <a:t>.</a:t>
            </a:r>
          </a:p>
          <a:p>
            <a:pPr>
              <a:defRPr/>
            </a:pPr>
            <a:r>
              <a:rPr lang="en-US" sz="1800" dirty="0" smtClean="0">
                <a:latin typeface="+mj-lt"/>
              </a:rPr>
              <a:t>Solution</a:t>
            </a:r>
            <a:r>
              <a:rPr lang="en-US" sz="1800" b="0" dirty="0">
                <a:latin typeface="+mj-lt"/>
              </a:rPr>
              <a:t>: </a:t>
            </a:r>
            <a:endParaRPr lang="en-US" sz="1800" b="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6" y="1768821"/>
            <a:ext cx="8537139" cy="39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62708" y="619578"/>
            <a:ext cx="8279959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5: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Describe how to use two 74HC595s to drive eight common cathode seven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segment displays assuming that the E clock frequency of the HCS12 is 24 </a:t>
            </a:r>
            <a:r>
              <a:rPr lang="en-US" sz="1800" b="0" dirty="0" err="1">
                <a:latin typeface="+mj-lt"/>
              </a:rPr>
              <a:t>MHz.</a:t>
            </a:r>
            <a:endParaRPr lang="en-US" sz="1800" b="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Solution</a:t>
            </a:r>
            <a:r>
              <a:rPr lang="en-US" sz="1800" b="0" dirty="0">
                <a:latin typeface="+mj-lt"/>
              </a:rPr>
              <a:t>: Use the circuit in figure 10.12 to connect two 74HC595s to the HCS12.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141413" y="1703388"/>
          <a:ext cx="689927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Visio" r:id="rId4" imgW="5601381" imgH="3647214" progId="Visio.Drawing.11">
                  <p:embed/>
                </p:oleObj>
              </mc:Choice>
              <mc:Fallback>
                <p:oleObj name="Visio" r:id="rId4" imgW="5601381" imgH="36472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1703388"/>
                        <a:ext cx="6899275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831850" y="517159"/>
            <a:ext cx="508729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Program to display 87654321 on display #7 to #0.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831850" y="1066800"/>
            <a:ext cx="6689725" cy="5016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#include “c:\</a:t>
            </a:r>
            <a:r>
              <a:rPr lang="en-US" b="0" dirty="0" err="1">
                <a:latin typeface="+mj-lt"/>
              </a:rPr>
              <a:t>miniide</a:t>
            </a:r>
            <a:r>
              <a:rPr lang="en-US" b="0" dirty="0">
                <a:latin typeface="+mj-lt"/>
              </a:rPr>
              <a:t>\hcs12.inc"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org	$1000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 err="1">
                <a:latin typeface="+mj-lt"/>
              </a:rPr>
              <a:t>icnt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ds.b</a:t>
            </a:r>
            <a:r>
              <a:rPr lang="en-US" b="0" dirty="0">
                <a:latin typeface="+mj-lt"/>
              </a:rPr>
              <a:t>	1	; loop count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org	$1500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lds</a:t>
            </a:r>
            <a:r>
              <a:rPr lang="en-US" b="0" dirty="0">
                <a:latin typeface="+mj-lt"/>
              </a:rPr>
              <a:t>	#$1500	; set up stack pointer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DDRK,$80	; configure the PK7 pin for output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openspi0	; configure SPI0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forever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</a:t>
            </a:r>
            <a:r>
              <a:rPr lang="en-US" b="0" dirty="0" err="1">
                <a:latin typeface="+mj-lt"/>
              </a:rPr>
              <a:t>dispTab</a:t>
            </a:r>
            <a:r>
              <a:rPr lang="en-US" b="0" dirty="0">
                <a:latin typeface="+mj-lt"/>
              </a:rPr>
              <a:t>	; use X as a pointer to the table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#8,icnt	; set loop count to 8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loop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1,x+	; send the digit select byte to the 74HC595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putcspi0	;  	"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1,x+	; send segment pattern to 74HC595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putcspi0	; 	"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PTK,BIT7	; transfer data from shift register to output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PTK,BIT7	; latch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ldy</a:t>
            </a:r>
            <a:r>
              <a:rPr lang="en-US" b="0" dirty="0">
                <a:latin typeface="+mj-lt"/>
              </a:rPr>
              <a:t>	#1	; display the digit for one </a:t>
            </a:r>
            <a:r>
              <a:rPr lang="en-US" b="0" dirty="0" err="1">
                <a:latin typeface="+mj-lt"/>
              </a:rPr>
              <a:t>ms</a:t>
            </a:r>
            <a:endParaRPr lang="en-US" b="0" dirty="0">
              <a:latin typeface="+mj-lt"/>
            </a:endParaRP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delayby1ms	; 	"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dec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icnt</a:t>
            </a:r>
            <a:r>
              <a:rPr lang="en-US" b="0" dirty="0">
                <a:latin typeface="+mj-lt"/>
              </a:rPr>
              <a:t>	; 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bne</a:t>
            </a:r>
            <a:r>
              <a:rPr lang="en-US" b="0" dirty="0">
                <a:latin typeface="+mj-lt"/>
              </a:rPr>
              <a:t>	loop	; if not reach digit 1, then next</a:t>
            </a:r>
          </a:p>
          <a:p>
            <a:pPr>
              <a:tabLst>
                <a:tab pos="914400" algn="l"/>
                <a:tab pos="1603375" algn="l"/>
                <a:tab pos="2968625" algn="l"/>
              </a:tabLst>
              <a:defRPr/>
            </a:pPr>
            <a:r>
              <a:rPr lang="en-US" b="0" dirty="0">
                <a:latin typeface="+mj-lt"/>
              </a:rPr>
              <a:t>	bra	forever	; start from the start of the table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62708" y="1498373"/>
            <a:ext cx="7963527" cy="4247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openspi0	</a:t>
            </a:r>
            <a:r>
              <a:rPr lang="en-US" sz="1800" b="0" dirty="0" err="1">
                <a:latin typeface="+mj-lt"/>
              </a:rPr>
              <a:t>movb</a:t>
            </a:r>
            <a:r>
              <a:rPr lang="en-US" sz="1800" b="0" dirty="0">
                <a:latin typeface="+mj-lt"/>
              </a:rPr>
              <a:t>	#0,SPI0BR	; set baud rate to 12 MHz	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movb</a:t>
            </a:r>
            <a:r>
              <a:rPr lang="en-US" sz="1800" b="0" dirty="0">
                <a:latin typeface="+mj-lt"/>
              </a:rPr>
              <a:t>	#$50,SPI0CR1	; disable interrupt, enable SPI, SCK idle low, 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		; latch data on rising edge, transfer data </a:t>
            </a:r>
            <a:r>
              <a:rPr lang="en-US" sz="1800" b="0" dirty="0" err="1">
                <a:latin typeface="+mj-lt"/>
              </a:rPr>
              <a:t>msb</a:t>
            </a:r>
            <a:r>
              <a:rPr lang="en-US" sz="1800" b="0" dirty="0">
                <a:latin typeface="+mj-lt"/>
              </a:rPr>
              <a:t> first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movb</a:t>
            </a:r>
            <a:r>
              <a:rPr lang="en-US" sz="1800" b="0" dirty="0">
                <a:latin typeface="+mj-lt"/>
              </a:rPr>
              <a:t>	#$02,SPI0CR2	; disable bidirectional mode, stop SPI in wait mode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movb</a:t>
            </a:r>
            <a:r>
              <a:rPr lang="en-US" sz="1800" b="0" dirty="0">
                <a:latin typeface="+mj-lt"/>
              </a:rPr>
              <a:t>	#0,WOMS	; enable Port S pull-up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rts</a:t>
            </a:r>
            <a:r>
              <a:rPr lang="en-US" sz="1800" b="0" dirty="0">
                <a:latin typeface="+mj-lt"/>
              </a:rPr>
              <a:t>	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#include 	"c:\miniide\delay.asm"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#include 	"c:\miniide\spi0util.asm"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; ********************************************************************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; Each digit consists of two bytes of data. The first byte is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; digit select, the second byte is the digit pattern.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; ********************************************************************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 err="1">
                <a:latin typeface="+mj-lt"/>
              </a:rPr>
              <a:t>dispTab</a:t>
            </a: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dc.b</a:t>
            </a:r>
            <a:r>
              <a:rPr lang="en-US" sz="1800" b="0" dirty="0">
                <a:latin typeface="+mj-lt"/>
              </a:rPr>
              <a:t>	$80,$7F,$40,$70,$20,$5F,$10,$5B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dc.b</a:t>
            </a:r>
            <a:r>
              <a:rPr lang="en-US" sz="1800" b="0" dirty="0">
                <a:latin typeface="+mj-lt"/>
              </a:rPr>
              <a:t>	$08,$33,$04,$79,$02,$6D,$01,$30</a:t>
            </a:r>
          </a:p>
          <a:p>
            <a:pPr>
              <a:tabLst>
                <a:tab pos="914400" algn="l"/>
                <a:tab pos="1603375" algn="l"/>
                <a:tab pos="3087688" algn="l"/>
              </a:tabLst>
              <a:defRPr/>
            </a:pPr>
            <a:r>
              <a:rPr lang="en-US" sz="1800" b="0" dirty="0">
                <a:latin typeface="+mj-lt"/>
              </a:rPr>
              <a:t>	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562708" y="391660"/>
            <a:ext cx="8465394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#include "c:\cwHCS12\include\hcs12.h"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#include "c:\cwHCS12\include\spi0util.h"	</a:t>
            </a:r>
            <a:r>
              <a:rPr lang="en-US" sz="1800" b="0" dirty="0" smtClean="0">
                <a:latin typeface="+mj-lt"/>
              </a:rPr>
              <a:t>// </a:t>
            </a:r>
            <a:r>
              <a:rPr lang="en-US" sz="1800" b="0" dirty="0">
                <a:latin typeface="+mj-lt"/>
              </a:rPr>
              <a:t>include spi0util.c into the project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#include "c:\cwHCS12\include\delay.h"	</a:t>
            </a:r>
            <a:r>
              <a:rPr lang="en-US" sz="1800" b="0" dirty="0" smtClean="0">
                <a:latin typeface="+mj-lt"/>
              </a:rPr>
              <a:t>// </a:t>
            </a:r>
            <a:r>
              <a:rPr lang="en-US" sz="1800" b="0" dirty="0">
                <a:latin typeface="+mj-lt"/>
              </a:rPr>
              <a:t>include </a:t>
            </a:r>
            <a:r>
              <a:rPr lang="en-US" sz="1800" b="0" dirty="0" err="1">
                <a:latin typeface="+mj-lt"/>
              </a:rPr>
              <a:t>delay.c</a:t>
            </a:r>
            <a:r>
              <a:rPr lang="en-US" sz="1800" b="0" dirty="0">
                <a:latin typeface="+mj-lt"/>
              </a:rPr>
              <a:t> into the project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void openspi0(void);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void main (void)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{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	unsigned char </a:t>
            </a:r>
            <a:r>
              <a:rPr lang="en-US" sz="1800" b="0" dirty="0" err="1">
                <a:latin typeface="+mj-lt"/>
              </a:rPr>
              <a:t>disp_tab</a:t>
            </a:r>
            <a:r>
              <a:rPr lang="en-US" sz="1800" b="0" dirty="0">
                <a:latin typeface="+mj-lt"/>
              </a:rPr>
              <a:t>[8][2] = {{0x80,0x7F},{0x40,0x70},{0x20,0x5F},{0x10,0x5B},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          			  {0x08,0x33},{0x04,0x79},{0x02,0x6D},{0x01,0x30}};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	char </a:t>
            </a:r>
            <a:r>
              <a:rPr lang="en-US" sz="1800" b="0" dirty="0" err="1">
                <a:latin typeface="+mj-lt"/>
              </a:rPr>
              <a:t>i</a:t>
            </a:r>
            <a:r>
              <a:rPr lang="en-US" sz="1800" b="0" dirty="0">
                <a:latin typeface="+mj-lt"/>
              </a:rPr>
              <a:t>;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	openspi0();   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/* configure the SPI0 module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	DDRK |= BIT7; 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/* configure pin PK7 as output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	while(1) {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	for (</a:t>
            </a:r>
            <a:r>
              <a:rPr lang="en-US" sz="1800" b="0" dirty="0" err="1">
                <a:latin typeface="+mj-lt"/>
              </a:rPr>
              <a:t>i</a:t>
            </a:r>
            <a:r>
              <a:rPr lang="en-US" sz="1800" b="0" dirty="0">
                <a:latin typeface="+mj-lt"/>
              </a:rPr>
              <a:t> = 0; </a:t>
            </a:r>
            <a:r>
              <a:rPr lang="en-US" sz="1800" b="0" dirty="0" err="1">
                <a:latin typeface="+mj-lt"/>
              </a:rPr>
              <a:t>i</a:t>
            </a:r>
            <a:r>
              <a:rPr lang="en-US" sz="1800" b="0" dirty="0">
                <a:latin typeface="+mj-lt"/>
              </a:rPr>
              <a:t> &lt; 8; </a:t>
            </a:r>
            <a:r>
              <a:rPr lang="en-US" sz="1800" b="0" dirty="0" err="1">
                <a:latin typeface="+mj-lt"/>
              </a:rPr>
              <a:t>i</a:t>
            </a:r>
            <a:r>
              <a:rPr lang="en-US" sz="1800" b="0" dirty="0">
                <a:latin typeface="+mj-lt"/>
              </a:rPr>
              <a:t>++) {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    		putcspi0(</a:t>
            </a:r>
            <a:r>
              <a:rPr lang="en-US" sz="1800" b="0" dirty="0" err="1">
                <a:latin typeface="+mj-lt"/>
              </a:rPr>
              <a:t>disp_tab</a:t>
            </a:r>
            <a:r>
              <a:rPr lang="en-US" sz="1800" b="0" dirty="0">
                <a:latin typeface="+mj-lt"/>
              </a:rPr>
              <a:t>[</a:t>
            </a:r>
            <a:r>
              <a:rPr lang="en-US" sz="1800" b="0" dirty="0" err="1">
                <a:latin typeface="+mj-lt"/>
              </a:rPr>
              <a:t>i</a:t>
            </a:r>
            <a:r>
              <a:rPr lang="en-US" sz="1800" b="0" dirty="0">
                <a:latin typeface="+mj-lt"/>
              </a:rPr>
              <a:t>][0]); 	/* send out digit select value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    		putcspi0(</a:t>
            </a:r>
            <a:r>
              <a:rPr lang="en-US" sz="1800" b="0" dirty="0" err="1">
                <a:latin typeface="+mj-lt"/>
              </a:rPr>
              <a:t>disp_tab</a:t>
            </a:r>
            <a:r>
              <a:rPr lang="en-US" sz="1800" b="0" dirty="0">
                <a:latin typeface="+mj-lt"/>
              </a:rPr>
              <a:t>[</a:t>
            </a:r>
            <a:r>
              <a:rPr lang="en-US" sz="1800" b="0" dirty="0" err="1">
                <a:latin typeface="+mj-lt"/>
              </a:rPr>
              <a:t>i</a:t>
            </a:r>
            <a:r>
              <a:rPr lang="en-US" sz="1800" b="0" dirty="0">
                <a:latin typeface="+mj-lt"/>
              </a:rPr>
              <a:t>][1]); 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/* send out segment pattern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    		PTK &amp;= ~BIT7;            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/* transfer values to latches of 74HC595s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    		PTK |= BIT7;             	/* "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    		delayby1ms(1);          	/* display a digit for 1 ms */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    	}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     	}</a:t>
            </a:r>
          </a:p>
          <a:p>
            <a:pPr>
              <a:tabLst>
                <a:tab pos="346075" algn="l"/>
                <a:tab pos="684213" algn="l"/>
                <a:tab pos="1030288" algn="l"/>
                <a:tab pos="1376363" algn="l"/>
                <a:tab pos="1716088" algn="l"/>
                <a:tab pos="2055813" algn="l"/>
                <a:tab pos="2403475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32041" y="924830"/>
            <a:ext cx="8434360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7013" algn="l"/>
              </a:tabLst>
              <a:defRPr/>
            </a:pPr>
            <a:r>
              <a:rPr lang="en-US" sz="1800" dirty="0">
                <a:latin typeface="+mj-lt"/>
              </a:rPr>
              <a:t>What is Serial Peripheral Interface (SPI)?</a:t>
            </a:r>
          </a:p>
          <a:p>
            <a:pPr>
              <a:tabLst>
                <a:tab pos="227013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7013" algn="l"/>
              </a:tabLst>
              <a:defRPr/>
            </a:pPr>
            <a:r>
              <a:rPr lang="en-US" sz="1800" b="0" dirty="0">
                <a:latin typeface="+mj-lt"/>
              </a:rPr>
              <a:t>	SPI is a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synchronous serial protocol</a:t>
            </a:r>
            <a:r>
              <a:rPr lang="en-US" sz="1800" b="0" dirty="0">
                <a:latin typeface="+mj-lt"/>
              </a:rPr>
              <a:t> proposed by Motorola to be used as a standard for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latin typeface="+mj-lt"/>
              </a:rPr>
              <a:t>	interfacing peripheral chips to a microcontroller.</a:t>
            </a:r>
          </a:p>
          <a:p>
            <a:pPr>
              <a:buFont typeface="Wingdings" pitchFamily="2" charset="2"/>
              <a:buChar char="§"/>
              <a:tabLst>
                <a:tab pos="227013" algn="l"/>
              </a:tabLst>
              <a:defRPr/>
            </a:pPr>
            <a:r>
              <a:rPr lang="en-US" sz="1800" b="0" dirty="0">
                <a:latin typeface="+mj-lt"/>
              </a:rPr>
              <a:t>	Devices operate in </a:t>
            </a:r>
            <a:r>
              <a:rPr lang="en-US" sz="1800" dirty="0">
                <a:latin typeface="+mj-lt"/>
              </a:rPr>
              <a:t>master</a:t>
            </a:r>
            <a:r>
              <a:rPr lang="en-US" sz="1800" b="0" dirty="0">
                <a:latin typeface="+mj-lt"/>
              </a:rPr>
              <a:t> or </a:t>
            </a:r>
            <a:r>
              <a:rPr lang="en-US" sz="1800" dirty="0">
                <a:latin typeface="+mj-lt"/>
              </a:rPr>
              <a:t>slave mode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7013" algn="l"/>
              </a:tabLst>
              <a:defRPr/>
            </a:pPr>
            <a:r>
              <a:rPr lang="en-US" sz="1800" b="0" dirty="0">
                <a:latin typeface="+mj-lt"/>
              </a:rPr>
              <a:t>	The SPI protocol uses four wires to carry out the task of data communication</a:t>
            </a:r>
            <a:r>
              <a:rPr lang="en-US" sz="1800" b="0" dirty="0" smtClean="0">
                <a:latin typeface="+mj-lt"/>
              </a:rPr>
              <a:t>:</a:t>
            </a:r>
          </a:p>
          <a:p>
            <a:pPr>
              <a:tabLst>
                <a:tab pos="227013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MOSI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: master out slave in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MISO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: master in slave out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SCK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:   serial clock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SS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:      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</a:rPr>
              <a:t>slave select</a:t>
            </a:r>
          </a:p>
          <a:p>
            <a:pPr>
              <a:tabLst>
                <a:tab pos="227013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An SPI data transfer is initiated by the master device. A master is responsible for 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generating the SCK signal to synchronize the data transfer. </a:t>
            </a:r>
          </a:p>
          <a:p>
            <a:pPr>
              <a:buFont typeface="Wingdings" pitchFamily="2" charset="2"/>
              <a:buChar char="§"/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The SPI protocol is mainly used to interface with shift registers, LED/LCD drivers, phase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locked loop chips, memory components with SPI interface, or A/D or D/A converter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chips.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62708" y="631687"/>
            <a:ext cx="835504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The TC72 Digital Thermometer</a:t>
            </a: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Ten-bit resolution and SPI interface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Pin assignment and block diagram shown in Figure 10.13.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Capable of reading temperature from -55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 to 125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Can be used in continuous temperature conversion or one-shot conversion mode.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Has internal clock generator to control the automatic temperature conversion sequence.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546225" y="2386013"/>
          <a:ext cx="5929313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VISIO" r:id="rId4" imgW="5145840" imgH="3342240" progId="Visio.Drawing.6">
                  <p:embed/>
                </p:oleObj>
              </mc:Choice>
              <mc:Fallback>
                <p:oleObj name="VISIO" r:id="rId4" imgW="5145840" imgH="33422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386013"/>
                        <a:ext cx="5929313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62708" y="629558"/>
            <a:ext cx="805586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Temperature Data Format</a:t>
            </a: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Temperature is represented by a 10-bit two’s complement word with a resolution of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0.25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 per least significant bit.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converter is scaled from -128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 to +127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 with 0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 represented as 0x0000.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temperature value is stored in two 8-bit registers.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Whenever the most significant bit is 1, the temperature is negative.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A sample of temperature reading is shown in Table 10.3.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965325" y="2857500"/>
          <a:ext cx="4995863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Visio" r:id="rId4" imgW="3716550" imgH="2199251" progId="Visio.Drawing.11">
                  <p:embed/>
                </p:oleObj>
              </mc:Choice>
              <mc:Fallback>
                <p:oleObj name="Visio" r:id="rId4" imgW="3716550" imgH="219925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857500"/>
                        <a:ext cx="4995863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2708" y="378959"/>
            <a:ext cx="861364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TC72’s Serial Interface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CE input to the TC72 must be asserted (high) to enable SPI transfer.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Data can be shifted on the rising edge or the falling edge depending on the idle polarity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of the SCK source.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Data transfer to and from the TC72 consists of one address byte followed by one or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multiple data (2 to 4) bytes.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TC72 registers and their addresses are shown in Table 10.4.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The most significant bit of the address byte determines whether a read (A7 = 0) or a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write (A7 = 1) operation will occur.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A multiple byte read operation will start from high address toward lower addresses.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The user can send in the temperature result high byte address and read the temperature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result high byte, low byte, and the control registers. 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503363" y="3897313"/>
          <a:ext cx="6624637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Visio" r:id="rId4" imgW="5780808" imgH="1752096" progId="Visio.Drawing.11">
                  <p:embed/>
                </p:oleObj>
              </mc:Choice>
              <mc:Fallback>
                <p:oleObj name="Visio" r:id="rId4" imgW="5780808" imgH="175209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3897313"/>
                        <a:ext cx="6624637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562708" y="890588"/>
            <a:ext cx="8506752" cy="42165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Procedure for reading the temperature</a:t>
            </a:r>
          </a:p>
          <a:p>
            <a:pPr>
              <a:defRPr/>
            </a:pPr>
            <a:endParaRPr lang="en-US" sz="1800" b="0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Step 1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Pull the CE pin high to enable SPI transfer.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Step 1</a:t>
            </a:r>
            <a:endParaRPr lang="en-US" sz="1800" b="0" dirty="0">
              <a:latin typeface="+mn-lt"/>
            </a:endParaRPr>
          </a:p>
          <a:p>
            <a:pPr>
              <a:defRPr/>
            </a:pPr>
            <a:r>
              <a:rPr lang="en-US" sz="1800" b="0" dirty="0">
                <a:latin typeface="+mn-lt"/>
              </a:rPr>
              <a:t>Send the temperature result high byte read address (0x02) to the TC72. Wait until the SPI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transfer complete.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Step 3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Read the temperature result high byte. The user needs to write a dummy byte into the SPI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data register to trigger eight clock pulses.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Step 4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Read the temperature result low byte. Again the user needs to write a dummy byte into the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SPI data register to trigger eight clock pulses.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Step 5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Pull CE pin to low so that a new transfer can be started.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2708" y="923092"/>
            <a:ext cx="8376460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Control Register</a:t>
            </a:r>
          </a:p>
          <a:p>
            <a:pPr>
              <a:tabLst>
                <a:tab pos="225425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control register is used to select the shutdown, continuous, or one-shot conversion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operating mode.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The temperature conversion mode selection logic is shown in Table 10.5.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At power up, the SHDN bit is 1. Thus the TC72 is in the shutdown mode.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If the SHDN bit is 0, the TC72 will perform a temperature conversion approximately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every 150 </a:t>
            </a:r>
            <a:r>
              <a:rPr lang="en-US" sz="1800" b="0" dirty="0" err="1">
                <a:latin typeface="+mj-lt"/>
              </a:rPr>
              <a:t>ms.</a:t>
            </a: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 temperature conversion will be initiated by a write operation into the control register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to select the continuous mode or one-shot mode.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</a:rPr>
              <a:t>	A typical circuit connection between the TC72 and the HCS12 is shown in Figure 10.16.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08250"/>
              </p:ext>
            </p:extLst>
          </p:nvPr>
        </p:nvGraphicFramePr>
        <p:xfrm>
          <a:off x="1416715" y="4222071"/>
          <a:ext cx="6668446" cy="174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Visio" r:id="rId4" imgW="5088296" imgH="1170453" progId="Visio.Drawing.11">
                  <p:embed/>
                </p:oleObj>
              </mc:Choice>
              <mc:Fallback>
                <p:oleObj name="Visio" r:id="rId4" imgW="5088296" imgH="117045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715" y="4222071"/>
                        <a:ext cx="6668446" cy="174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53967"/>
              </p:ext>
            </p:extLst>
          </p:nvPr>
        </p:nvGraphicFramePr>
        <p:xfrm>
          <a:off x="1814059" y="676150"/>
          <a:ext cx="4891541" cy="261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Visio" r:id="rId4" imgW="4136347" imgH="2224510" progId="Visio.Drawing.11">
                  <p:embed/>
                </p:oleObj>
              </mc:Choice>
              <mc:Fallback>
                <p:oleObj name="Visio" r:id="rId4" imgW="4136347" imgH="222451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059" y="676150"/>
                        <a:ext cx="4891541" cy="261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2708" y="4177620"/>
            <a:ext cx="7949227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6: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Write a C program to read the temperature every 200 </a:t>
            </a:r>
            <a:r>
              <a:rPr lang="en-US" sz="1800" b="0" dirty="0" err="1">
                <a:latin typeface="+mj-lt"/>
              </a:rPr>
              <a:t>ms.</a:t>
            </a:r>
            <a:r>
              <a:rPr lang="en-US" sz="1800" b="0" dirty="0">
                <a:latin typeface="+mj-lt"/>
              </a:rPr>
              <a:t> Convert the 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temperature to a string so that it can be displayed in an appropriate output device. </a:t>
            </a:r>
            <a:endParaRPr lang="en-US" sz="1800" b="0" dirty="0" smtClean="0">
              <a:latin typeface="+mj-lt"/>
            </a:endParaRPr>
          </a:p>
          <a:p>
            <a:pPr>
              <a:defRPr/>
            </a:pPr>
            <a:r>
              <a:rPr lang="en-US" sz="1800" b="0" dirty="0" smtClean="0">
                <a:latin typeface="+mj-lt"/>
              </a:rPr>
              <a:t>A pointer to </a:t>
            </a:r>
            <a:r>
              <a:rPr lang="en-US" sz="1800" b="0" dirty="0">
                <a:latin typeface="+mj-lt"/>
              </a:rPr>
              <a:t>hold the string will be passed to this function. The bus clock is 24 </a:t>
            </a:r>
            <a:r>
              <a:rPr lang="en-US" sz="1800" b="0" dirty="0" err="1">
                <a:latin typeface="+mj-lt"/>
              </a:rPr>
              <a:t>MHz.</a:t>
            </a:r>
            <a:endParaRPr lang="en-US" sz="1800" b="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562708" y="663121"/>
            <a:ext cx="791992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latin typeface="+mj-lt"/>
              </a:rPr>
              <a:t>#include "c:\cwHCS12\include\hcs12.h"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#include "c:\cwHCS12\include\spi0util.h“  // need to include </a:t>
            </a:r>
            <a:r>
              <a:rPr lang="en-US" sz="1800" b="0" dirty="0" err="1">
                <a:latin typeface="+mj-lt"/>
              </a:rPr>
              <a:t>delay.c</a:t>
            </a:r>
            <a:r>
              <a:rPr lang="en-US" sz="1800" b="0" dirty="0">
                <a:latin typeface="+mj-lt"/>
              </a:rPr>
              <a:t>, spi0Util.c and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#include "c:\cwHCS12\include\delay.h“	// </a:t>
            </a:r>
            <a:r>
              <a:rPr lang="en-US" sz="1800" b="0" dirty="0" err="1">
                <a:latin typeface="+mj-lt"/>
              </a:rPr>
              <a:t>convert.c</a:t>
            </a:r>
            <a:r>
              <a:rPr lang="en-US" sz="1800" b="0" dirty="0">
                <a:latin typeface="+mj-lt"/>
              </a:rPr>
              <a:t> into the project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void </a:t>
            </a:r>
            <a:r>
              <a:rPr lang="en-US" sz="1800" b="0" dirty="0" err="1">
                <a:latin typeface="+mj-lt"/>
              </a:rPr>
              <a:t>read_temp</a:t>
            </a:r>
            <a:r>
              <a:rPr lang="en-US" sz="1800" b="0" dirty="0">
                <a:latin typeface="+mj-lt"/>
              </a:rPr>
              <a:t> (char *</a:t>
            </a:r>
            <a:r>
              <a:rPr lang="en-US" sz="1800" b="0" dirty="0" err="1">
                <a:latin typeface="+mj-lt"/>
              </a:rPr>
              <a:t>ptr</a:t>
            </a:r>
            <a:r>
              <a:rPr lang="en-US" sz="1800" b="0" dirty="0">
                <a:latin typeface="+mj-lt"/>
              </a:rPr>
              <a:t>); 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void openspi0(void);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char </a:t>
            </a:r>
            <a:r>
              <a:rPr lang="en-US" sz="1800" b="0" dirty="0" err="1">
                <a:latin typeface="+mj-lt"/>
              </a:rPr>
              <a:t>buf</a:t>
            </a:r>
            <a:r>
              <a:rPr lang="en-US" sz="1800" b="0" dirty="0">
                <a:latin typeface="+mj-lt"/>
              </a:rPr>
              <a:t>[10];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void </a:t>
            </a:r>
            <a:r>
              <a:rPr lang="en-US" sz="1800" dirty="0">
                <a:latin typeface="+mj-lt"/>
              </a:rPr>
              <a:t>main</a:t>
            </a:r>
            <a:r>
              <a:rPr lang="en-US" sz="1800" b="0" dirty="0">
                <a:latin typeface="+mj-lt"/>
              </a:rPr>
              <a:t> (void)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{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	DDRM 	|= BIT1; 	// configure the PM1 pin for output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	openspi0();   	// configure SPI0 module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read_temp</a:t>
            </a:r>
            <a:r>
              <a:rPr lang="en-US" sz="1800" b="0" dirty="0">
                <a:latin typeface="+mj-lt"/>
              </a:rPr>
              <a:t>(&amp;</a:t>
            </a:r>
            <a:r>
              <a:rPr lang="en-US" sz="1800" b="0" dirty="0" err="1">
                <a:latin typeface="+mj-lt"/>
              </a:rPr>
              <a:t>buf</a:t>
            </a:r>
            <a:r>
              <a:rPr lang="en-US" sz="1800" b="0" dirty="0">
                <a:latin typeface="+mj-lt"/>
              </a:rPr>
              <a:t>[0]);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}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void openspi0(void)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{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     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SPI0BR 	= 0x10; 	// set baud rate to 6 MHz</a:t>
            </a:r>
          </a:p>
          <a:p>
            <a:pPr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     	SPI0CR1 	= 0x50;	// enable SPI0 to master mode, select rising edge to</a:t>
            </a:r>
          </a:p>
          <a:p>
            <a:pPr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			// shift data in and out </a:t>
            </a:r>
          </a:p>
          <a:p>
            <a:pPr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     	SPI0CR2 	= 0x02;	// select normal mode and stop SPI in wait mode</a:t>
            </a:r>
          </a:p>
          <a:p>
            <a:pPr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     	WOMS    	= 0x00;    	// enable Port S pull-up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7222" y="1516743"/>
            <a:ext cx="743427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void int2alpha(unsigned </a:t>
            </a:r>
            <a:r>
              <a:rPr lang="en-US" sz="1800" b="0" dirty="0" err="1">
                <a:latin typeface="+mj-lt"/>
              </a:rPr>
              <a:t>int</a:t>
            </a:r>
            <a:r>
              <a:rPr lang="en-US" sz="1800" b="0" dirty="0">
                <a:latin typeface="+mj-lt"/>
              </a:rPr>
              <a:t> xx, char *</a:t>
            </a:r>
            <a:r>
              <a:rPr lang="en-US" sz="1800" b="0" dirty="0" err="1">
                <a:latin typeface="+mj-lt"/>
              </a:rPr>
              <a:t>ptr</a:t>
            </a:r>
            <a:r>
              <a:rPr lang="en-US" sz="1800" b="0" dirty="0">
                <a:latin typeface="+mj-lt"/>
              </a:rPr>
              <a:t>) {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	</a:t>
            </a:r>
            <a:r>
              <a:rPr lang="en-US" sz="1800" b="0" dirty="0" err="1">
                <a:latin typeface="+mj-lt"/>
              </a:rPr>
              <a:t>int</a:t>
            </a:r>
            <a:r>
              <a:rPr lang="en-US" sz="1800" b="0" dirty="0">
                <a:latin typeface="+mj-lt"/>
              </a:rPr>
              <a:t> quo;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	*(ptr+2) = xx % 10 + 0x30;	// derive ASCII code of the one’s digit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	quo = xx / 10;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	if(quo != 0){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    	*(ptr+1) = quo % 10 + 0x30; // derive the ASCII code of ten’s digit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    	quo = quo / 10;		// hundred’s digit 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	}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	if(quo != 0)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        	*</a:t>
            </a:r>
            <a:r>
              <a:rPr lang="en-US" sz="1800" b="0" dirty="0" err="1">
                <a:latin typeface="+mj-lt"/>
              </a:rPr>
              <a:t>ptr</a:t>
            </a:r>
            <a:r>
              <a:rPr lang="en-US" sz="1800" b="0" dirty="0">
                <a:latin typeface="+mj-lt"/>
              </a:rPr>
              <a:t> = quo + 0x30;	// derive the ASCII code of hundred’s digit</a:t>
            </a:r>
          </a:p>
          <a:p>
            <a:pPr>
              <a:tabLst>
                <a:tab pos="341313" algn="l"/>
                <a:tab pos="682625" algn="l"/>
                <a:tab pos="1025525" algn="l"/>
                <a:tab pos="1376363" algn="l"/>
                <a:tab pos="1717675" algn="l"/>
                <a:tab pos="2060575" algn="l"/>
              </a:tabLst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562708" y="336097"/>
            <a:ext cx="7614520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void </a:t>
            </a:r>
            <a:r>
              <a:rPr lang="en-US" sz="1800" b="0" dirty="0" err="1">
                <a:latin typeface="+mn-lt"/>
              </a:rPr>
              <a:t>read_temp</a:t>
            </a:r>
            <a:r>
              <a:rPr lang="en-US" sz="1800" b="0" dirty="0">
                <a:latin typeface="+mn-lt"/>
              </a:rPr>
              <a:t> (char *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)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{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char </a:t>
            </a:r>
            <a:r>
              <a:rPr lang="en-US" sz="1800" b="0" dirty="0" err="1">
                <a:latin typeface="+mn-lt"/>
              </a:rPr>
              <a:t>hi_byte</a:t>
            </a:r>
            <a:r>
              <a:rPr lang="en-US" sz="1800" b="0" dirty="0">
                <a:latin typeface="+mn-lt"/>
              </a:rPr>
              <a:t>, </a:t>
            </a:r>
            <a:r>
              <a:rPr lang="en-US" sz="1800" b="0" dirty="0" err="1">
                <a:latin typeface="+mn-lt"/>
              </a:rPr>
              <a:t>lo_byte</a:t>
            </a:r>
            <a:r>
              <a:rPr lang="en-US" sz="1800" b="0" dirty="0">
                <a:latin typeface="+mn-lt"/>
              </a:rPr>
              <a:t>, temp, *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;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unsigned </a:t>
            </a:r>
            <a:r>
              <a:rPr lang="en-US" sz="1800" b="0" dirty="0" err="1">
                <a:latin typeface="+mn-lt"/>
              </a:rPr>
              <a:t>int</a:t>
            </a:r>
            <a:r>
              <a:rPr lang="en-US" sz="1800" b="0" dirty="0">
                <a:latin typeface="+mn-lt"/>
              </a:rPr>
              <a:t> result;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    =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;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PTM  |= BIT1; 		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/* enable TC72 data transfer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     	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putcspi0(0x80);     	/* send out TC72 control register write address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     	putcspi0(0x11);    </a:t>
            </a:r>
            <a:r>
              <a:rPr lang="en-US" sz="1800" b="0" dirty="0">
                <a:latin typeface="+mn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/* perform one shot conversion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PTM 	&amp;= ~BIT1; 		/* disable TC72 data transfer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delayby100ms(2);	/* wait until temperature conversion is complete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PTM	|= BIT1; 		/* enable TC72 data transfer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	putcspi0(0x02);		/* send MSB temperature read address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hi_byte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= getcspi0();	/* read the temperature high byte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lo_byte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= getcspi0(); 	/* save temperature low byte and clear SPIF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PTM 	&amp;= ~BIT1;		/* disable TC72 data transfer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lo_byte</a:t>
            </a:r>
            <a:r>
              <a:rPr lang="en-US" sz="1800" b="0" dirty="0">
                <a:latin typeface="+mn-lt"/>
              </a:rPr>
              <a:t> &amp;= 0xC0; 	/* make sure the lower 6 bits are 0s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result = (</a:t>
            </a:r>
            <a:r>
              <a:rPr lang="en-US" sz="1800" b="0" dirty="0" err="1">
                <a:latin typeface="+mn-lt"/>
              </a:rPr>
              <a:t>int</a:t>
            </a:r>
            <a:r>
              <a:rPr lang="en-US" sz="1800" b="0" dirty="0">
                <a:latin typeface="+mn-lt"/>
              </a:rPr>
              <a:t>) </a:t>
            </a:r>
            <a:r>
              <a:rPr lang="en-US" sz="1800" b="0" dirty="0" err="1">
                <a:latin typeface="+mn-lt"/>
              </a:rPr>
              <a:t>hi_byte</a:t>
            </a:r>
            <a:r>
              <a:rPr lang="en-US" sz="1800" b="0" dirty="0">
                <a:latin typeface="+mn-lt"/>
              </a:rPr>
              <a:t> * 256 + (</a:t>
            </a:r>
            <a:r>
              <a:rPr lang="en-US" sz="1800" b="0" dirty="0" err="1">
                <a:latin typeface="+mn-lt"/>
              </a:rPr>
              <a:t>int</a:t>
            </a:r>
            <a:r>
              <a:rPr lang="en-US" sz="1800" b="0" dirty="0">
                <a:latin typeface="+mn-lt"/>
              </a:rPr>
              <a:t>) </a:t>
            </a:r>
            <a:r>
              <a:rPr lang="en-US" sz="1800" b="0" dirty="0" err="1">
                <a:latin typeface="+mn-lt"/>
              </a:rPr>
              <a:t>lo_byte</a:t>
            </a:r>
            <a:r>
              <a:rPr lang="en-US" sz="1800" b="0" dirty="0">
                <a:latin typeface="+mn-lt"/>
              </a:rPr>
              <a:t>;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if (</a:t>
            </a:r>
            <a:r>
              <a:rPr lang="en-US" sz="1800" b="0" dirty="0" err="1">
                <a:latin typeface="+mn-lt"/>
              </a:rPr>
              <a:t>hi_byte</a:t>
            </a:r>
            <a:r>
              <a:rPr lang="en-US" sz="1800" b="0" dirty="0">
                <a:latin typeface="+mn-lt"/>
              </a:rPr>
              <a:t> &amp; 0x80) { 	/* temperature is negative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	result = ~result + 1; /* take the two' complement of result */</a:t>
            </a:r>
          </a:p>
          <a:p>
            <a:pPr>
              <a:tabLst>
                <a:tab pos="461963" algn="l"/>
                <a:tab pos="1031875" algn="l"/>
                <a:tab pos="1603375" algn="l"/>
                <a:tab pos="2054225" algn="l"/>
                <a:tab pos="2743200" algn="l"/>
              </a:tabLst>
              <a:defRPr/>
            </a:pPr>
            <a:r>
              <a:rPr lang="en-US" sz="1800" b="0" dirty="0">
                <a:latin typeface="+mn-lt"/>
              </a:rPr>
              <a:t>		result &gt;&gt;= 6</a:t>
            </a:r>
            <a:r>
              <a:rPr lang="en-US" sz="1800" dirty="0">
                <a:latin typeface="+mn-lt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881743" y="354276"/>
            <a:ext cx="7295523" cy="64325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temp 	= result &amp; 0x0003; // place the lowest two bits in temp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result	&gt;&gt;= 2; 		// get rid of fractional part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*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++ = 0x2D; 		// store the minus sign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int2alpha(result,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);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}	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else {      // temperature is positive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result &gt;&gt;= 6;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temp 	= result &amp; 0x0003;	// save fractional part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result &gt;&gt;= 2;			// get rid of fractional part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int2alpha(result,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);  		// convert to ASCII string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}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while(*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){ 	// search the end of the string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++;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};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switch (temp){	// add fractional digits to the temperature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case 0: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	break;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case 1:	// fractional part is .25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	*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++ = 0x2E;	// add decimal point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	*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++ = 0x32;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	*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++ = 0x35;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	*</a:t>
            </a:r>
            <a:r>
              <a:rPr lang="en-US" sz="1800" b="0" dirty="0" err="1">
                <a:latin typeface="+mn-lt"/>
              </a:rPr>
              <a:t>bptr</a:t>
            </a:r>
            <a:r>
              <a:rPr lang="en-US" sz="1800" b="0" dirty="0">
                <a:latin typeface="+mn-lt"/>
              </a:rPr>
              <a:t> = '\0';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860675" algn="l"/>
                <a:tab pos="3540125" algn="l"/>
              </a:tabLst>
              <a:defRPr/>
            </a:pPr>
            <a:r>
              <a:rPr lang="en-US" sz="1800" b="0" dirty="0">
                <a:latin typeface="+mn-lt"/>
              </a:rPr>
              <a:t>			break;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562708" y="642290"/>
            <a:ext cx="8407121" cy="587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dirty="0">
                <a:latin typeface="+mj-lt"/>
              </a:rPr>
              <a:t>The HCS12 SPI Modules</a:t>
            </a:r>
            <a:endParaRPr lang="en-US" sz="1800" b="0" dirty="0">
              <a:latin typeface="+mj-lt"/>
            </a:endParaRPr>
          </a:p>
          <a:p>
            <a:pPr>
              <a:tabLst>
                <a:tab pos="225425" algn="l"/>
                <a:tab pos="1711325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</a:rPr>
              <a:t>	An HCS12 device may have from one to three SPI modules.</a:t>
            </a:r>
          </a:p>
          <a:p>
            <a:pPr>
              <a:buFont typeface="Wingdings" pitchFamily="2" charset="2"/>
              <a:buChar char="§"/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MC9S12DP256 has three SPI modules: SPI0, SPI1, and SPI2.</a:t>
            </a:r>
          </a:p>
          <a:p>
            <a:pPr>
              <a:buFont typeface="Wingdings" pitchFamily="2" charset="2"/>
              <a:buChar char="§"/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By default, the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SPI0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 share the use of the upper 4 Port S pins: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</a:rPr>
              <a:t>	PS7 </a:t>
            </a:r>
            <a:r>
              <a:rPr lang="en-US" sz="1800" b="0" dirty="0">
                <a:latin typeface="+mj-lt"/>
                <a:sym typeface="Symbol" pitchFamily="18" charset="2"/>
              </a:rPr>
              <a:t> SS0	(can be rerouted to PM3)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PS6  SCK0	(can be rerouted to PM5)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PS5  MOSI0	(can be rerouted to PM4)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 	PS4  MISO0	(can be rerouted to PM2)</a:t>
            </a:r>
          </a:p>
          <a:p>
            <a:pPr>
              <a:buFont typeface="Wingdings" pitchFamily="2" charset="2"/>
              <a:buChar char="§"/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By default, the </a:t>
            </a:r>
            <a:r>
              <a:rPr lang="en-US" sz="1800" dirty="0">
                <a:solidFill>
                  <a:srgbClr val="FF0000"/>
                </a:solidFill>
                <a:latin typeface="+mj-lt"/>
                <a:sym typeface="Symbol" pitchFamily="18" charset="2"/>
              </a:rPr>
              <a:t>SPI1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 shares the use of the lower 4 Port P pins: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PP3  SS1 	(can be rerouted to PH3)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PP2  SCK1 	(can be rerouted to PH2)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PP1  MOSI1 	(can be rerouted to PH1)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PP0  MISO1 	(can be rerouted to PH0)</a:t>
            </a:r>
          </a:p>
          <a:p>
            <a:pPr>
              <a:buFont typeface="Wingdings" pitchFamily="2" charset="2"/>
              <a:buChar char="§"/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By default, the </a:t>
            </a:r>
            <a:r>
              <a:rPr lang="en-US" sz="1800" dirty="0">
                <a:solidFill>
                  <a:srgbClr val="FF0000"/>
                </a:solidFill>
                <a:latin typeface="+mj-lt"/>
                <a:sym typeface="Symbol" pitchFamily="18" charset="2"/>
              </a:rPr>
              <a:t>SPI2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 shares the use of the upper 4 Port P pins: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PP6  SS2	(can be rerouted to PH7)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PP7  SCK2	(can be rerouted to PH6)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PP5  MOSI2	(can be rerouted to PH5)</a:t>
            </a:r>
          </a:p>
          <a:p>
            <a:pPr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PP4  MISO2	(can be rerouted to PH4)</a:t>
            </a:r>
          </a:p>
          <a:p>
            <a:pPr>
              <a:buFont typeface="Wingdings" pitchFamily="2" charset="2"/>
              <a:buChar char="§"/>
              <a:tabLst>
                <a:tab pos="225425" algn="l"/>
                <a:tab pos="17113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It is important to make sure that there is no conflict in the use of signal 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pins when 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making rerouting decision.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715024" y="1452336"/>
            <a:ext cx="6117380" cy="42165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case 2:	/* fractional part is .5 */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++ = 0x2E;	/* add decimal point */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++ = 0x35;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 = '\0';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break;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case 3:	/* fractional part is .75 */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++ = 0x2E;	/* add decimal point */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++ = 0x37;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++ = 0x35;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*</a:t>
            </a:r>
            <a:r>
              <a:rPr lang="en-US" sz="1800" b="0" dirty="0" err="1">
                <a:latin typeface="+mj-lt"/>
              </a:rPr>
              <a:t>bptr</a:t>
            </a:r>
            <a:r>
              <a:rPr lang="en-US" sz="1800" b="0" dirty="0">
                <a:latin typeface="+mj-lt"/>
              </a:rPr>
              <a:t> = '\0';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break;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default: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		break;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	}</a:t>
            </a:r>
          </a:p>
          <a:p>
            <a:pPr>
              <a:tabLst>
                <a:tab pos="461963" algn="l"/>
                <a:tab pos="914400" algn="l"/>
                <a:tab pos="1376363" algn="l"/>
                <a:tab pos="1946275" algn="l"/>
                <a:tab pos="2968625" algn="l"/>
              </a:tabLst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" y="4876883"/>
            <a:ext cx="9131677" cy="77602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1471" y="103448"/>
            <a:ext cx="482709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 smtClean="0">
                <a:latin typeface="+mj-lt"/>
              </a:rPr>
              <a:t>Homework: </a:t>
            </a:r>
            <a:r>
              <a:rPr lang="en-US" sz="1800" b="0" dirty="0" smtClean="0">
                <a:latin typeface="+mj-lt"/>
              </a:rPr>
              <a:t>Write the C variant  for Example 3 </a:t>
            </a:r>
            <a:r>
              <a:rPr lang="en-US" sz="1800" b="0" dirty="0" smtClean="0">
                <a:latin typeface="+mj-lt"/>
                <a:sym typeface="Wingdings" panose="05000000000000000000" pitchFamily="2" charset="2"/>
              </a:rPr>
              <a:t></a:t>
            </a:r>
            <a:endParaRPr lang="en-US" sz="1800" b="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1508154"/>
            <a:ext cx="7548389" cy="320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71" y="557055"/>
            <a:ext cx="7383103" cy="10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0"/>
            <a:ext cx="7126514" cy="3563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14" y="3392210"/>
            <a:ext cx="7010400" cy="32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275771" y="4038598"/>
            <a:ext cx="8868229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>
                <a:solidFill>
                  <a:srgbClr val="724208"/>
                </a:solidFill>
              </a:rPr>
              <a:t>Inter-Integrated Circuit (I2C) 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1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86"/>
          <p:cNvSpPr txBox="1">
            <a:spLocks noChangeArrowheads="1"/>
          </p:cNvSpPr>
          <p:nvPr/>
        </p:nvSpPr>
        <p:spPr bwMode="auto">
          <a:xfrm>
            <a:off x="319314" y="631145"/>
            <a:ext cx="899021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The I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C Protocol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Developed by Philips in late 1980s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Version 1.0 was published in 1992. This version supports standard (100 Kbps) and fast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(400 Kbps) mode.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Version 2.0 was published in 1998. The high-speed mode (3.4 Mbps) was added.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Classifies devices into slave and master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Allow multiple masters to be attached to the same bus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The master device uses either a 7-bit or 10-bit address to specify the slave device as its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partner of data communication.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Supports bi-directional data transfer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Allow multiple masters (microcontrollers) to share the same peripheral devices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I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C Signal Level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Float high and driven low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Use the SCL signal to carry clock signal to synchronize data transfer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Use the SDA signal to carry data and address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The SDA and SCL pins of I</a:t>
            </a:r>
            <a:r>
              <a:rPr lang="en-US" sz="1800" b="0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C devices (masters and slaves) are open-drain and need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external pull up resistors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resistors 2.2 KW and 1 KW are recommended for 100 kbps and 400 kbps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baud rate.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9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85913" y="1638300"/>
          <a:ext cx="62087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2" name="Visio" r:id="rId4" imgW="4910571" imgH="2777480" progId="Visio.Drawing.11">
                  <p:embed/>
                </p:oleObj>
              </mc:Choice>
              <mc:Fallback>
                <p:oleObj name="Visio" r:id="rId4" imgW="4910571" imgH="27774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1638300"/>
                        <a:ext cx="62087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455839" y="1507898"/>
            <a:ext cx="7962448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Signal Components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data transfer consists of 5 signal components: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(a) Start (S)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(b) Stop (P)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(c) Repeated Start (R)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(d) Data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(e) Acknowledge (A)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Start Condition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Used to indicate that a device would like to transfer data on the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bus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Represented by the SDA line going low when the clock (SCL) signal is high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Will initialize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bus</a:t>
            </a: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65470"/>
              </p:ext>
            </p:extLst>
          </p:nvPr>
        </p:nvGraphicFramePr>
        <p:xfrm>
          <a:off x="3219561" y="4760058"/>
          <a:ext cx="316071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9" name="VISIO" r:id="rId4" imgW="2355120" imgH="1526760" progId="Visio.Drawing.6">
                  <p:embed/>
                </p:oleObj>
              </mc:Choice>
              <mc:Fallback>
                <p:oleObj name="VISIO" r:id="rId4" imgW="2355120" imgH="1526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561" y="4760058"/>
                        <a:ext cx="3160713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2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ChangeArrowheads="1"/>
          </p:cNvSpPr>
          <p:nvPr/>
        </p:nvSpPr>
        <p:spPr bwMode="auto">
          <a:xfrm>
            <a:off x="1387475" y="12874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Text Box 1031"/>
          <p:cNvSpPr txBox="1">
            <a:spLocks noChangeArrowheads="1"/>
          </p:cNvSpPr>
          <p:nvPr/>
        </p:nvSpPr>
        <p:spPr bwMode="auto">
          <a:xfrm>
            <a:off x="562708" y="1604535"/>
            <a:ext cx="7922938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Stop Condition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A condition that a device wants to release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bus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Is represented by the SDA signal going high when the SCL signal is high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Once the stop condition is complete, both the SCL and SDA signals are high. This is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the idle bus.</a:t>
            </a:r>
          </a:p>
        </p:txBody>
      </p:sp>
      <p:graphicFrame>
        <p:nvGraphicFramePr>
          <p:cNvPr id="3074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31987"/>
              </p:ext>
            </p:extLst>
          </p:nvPr>
        </p:nvGraphicFramePr>
        <p:xfrm>
          <a:off x="2815233" y="3980878"/>
          <a:ext cx="3417888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2" name="VISIO" r:id="rId4" imgW="2338920" imgH="1501200" progId="Visio.Drawing.6">
                  <p:embed/>
                </p:oleObj>
              </mc:Choice>
              <mc:Fallback>
                <p:oleObj name="VISIO" r:id="rId4" imgW="2338920" imgH="1501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233" y="3980878"/>
                        <a:ext cx="3417888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35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562708" y="1520825"/>
            <a:ext cx="8559266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Repeated Start (R) Condition</a:t>
            </a:r>
            <a:endParaRPr lang="en-US" sz="1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A </a:t>
            </a:r>
            <a:r>
              <a:rPr lang="en-US" sz="1800" b="0" dirty="0">
                <a:latin typeface="+mj-lt"/>
              </a:rPr>
              <a:t>Start signal generated without first generating a Stop condition to terminate the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communication</a:t>
            </a:r>
            <a:endParaRPr lang="en-US" sz="1800" b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Used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by the master to communicate with another slave or change data transfer direction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without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releasing the bus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Also </a:t>
            </a:r>
            <a:r>
              <a:rPr lang="en-US" sz="1800" b="0" dirty="0">
                <a:latin typeface="+mj-lt"/>
              </a:rPr>
              <a:t>referred to as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Restart condition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82296"/>
              </p:ext>
            </p:extLst>
          </p:nvPr>
        </p:nvGraphicFramePr>
        <p:xfrm>
          <a:off x="2370931" y="3806599"/>
          <a:ext cx="4629150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5" name="VISIO" r:id="rId4" imgW="3405600" imgH="1583640" progId="Visio.Drawing.6">
                  <p:embed/>
                </p:oleObj>
              </mc:Choice>
              <mc:Fallback>
                <p:oleObj name="VISIO" r:id="rId4" imgW="340560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931" y="3806599"/>
                        <a:ext cx="4629150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9"/>
          <p:cNvSpPr txBox="1">
            <a:spLocks noChangeArrowheads="1"/>
          </p:cNvSpPr>
          <p:nvPr/>
        </p:nvSpPr>
        <p:spPr bwMode="auto">
          <a:xfrm>
            <a:off x="562708" y="1480910"/>
            <a:ext cx="7116435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Data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Represents the transfer of eight bits of information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Data on the SDA line is considered valid only when the SCL signal is high.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When the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SCL signal is low, data is allowed to change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The eight-bit data may be a control code, an address, or data.</a:t>
            </a:r>
          </a:p>
        </p:txBody>
      </p:sp>
      <p:graphicFrame>
        <p:nvGraphicFramePr>
          <p:cNvPr id="5122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510092"/>
              </p:ext>
            </p:extLst>
          </p:nvPr>
        </p:nvGraphicFramePr>
        <p:xfrm>
          <a:off x="2168211" y="3716792"/>
          <a:ext cx="460851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0" name="Visio" r:id="rId4" imgW="3658330" imgH="1342489" progId="Visio.Drawing.11">
                  <p:embed/>
                </p:oleObj>
              </mc:Choice>
              <mc:Fallback>
                <p:oleObj name="Visio" r:id="rId4" imgW="3658330" imgH="134248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11" y="3716792"/>
                        <a:ext cx="4608512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1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550863" y="958848"/>
            <a:ext cx="8447994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SPI Related Registers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  <a:sym typeface="Symbol" pitchFamily="18" charset="2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The operating parameters of each SPI module are controlled by two control registers: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SPIxCR1: (x = 0, 1, or 2)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	SPIxCR2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The baud rate of the SPI transfer is controlled by the </a:t>
            </a:r>
            <a:r>
              <a:rPr lang="en-US" sz="1800" b="0" dirty="0" err="1">
                <a:solidFill>
                  <a:srgbClr val="FF0000"/>
                </a:solidFill>
                <a:latin typeface="+mj-lt"/>
                <a:sym typeface="Symbol" pitchFamily="18" charset="2"/>
              </a:rPr>
              <a:t>SPIxBR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 register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The operation status of the SPI operation is recorded in the </a:t>
            </a:r>
            <a:r>
              <a:rPr lang="en-US" sz="1800" b="0" dirty="0" err="1">
                <a:solidFill>
                  <a:srgbClr val="FF0000"/>
                </a:solidFill>
                <a:latin typeface="+mj-lt"/>
                <a:sym typeface="Symbol" pitchFamily="18" charset="2"/>
              </a:rPr>
              <a:t>SPIxSR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 register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endParaRPr lang="en-US" sz="1800" b="0" dirty="0">
              <a:solidFill>
                <a:srgbClr val="FF0000"/>
              </a:solidFill>
              <a:latin typeface="+mj-lt"/>
              <a:sym typeface="Symbol" pitchFamily="18" charset="2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The contents of the SPIxCR1, SPIxCR2, </a:t>
            </a:r>
            <a:r>
              <a:rPr lang="en-US" sz="1800" b="0" dirty="0" err="1">
                <a:latin typeface="+mj-lt"/>
                <a:sym typeface="Symbol" pitchFamily="18" charset="2"/>
              </a:rPr>
              <a:t>SPIxBR</a:t>
            </a:r>
            <a:r>
              <a:rPr lang="en-US" sz="1800" b="0" dirty="0">
                <a:latin typeface="+mj-lt"/>
                <a:sym typeface="Symbol" pitchFamily="18" charset="2"/>
              </a:rPr>
              <a:t>, and </a:t>
            </a:r>
            <a:r>
              <a:rPr lang="en-US" sz="1800" b="0" dirty="0" err="1">
                <a:latin typeface="+mj-lt"/>
                <a:sym typeface="Symbol" pitchFamily="18" charset="2"/>
              </a:rPr>
              <a:t>SPIxSR</a:t>
            </a:r>
            <a:r>
              <a:rPr lang="en-US" sz="1800" b="0" dirty="0">
                <a:latin typeface="+mj-lt"/>
                <a:sym typeface="Symbol" pitchFamily="18" charset="2"/>
              </a:rPr>
              <a:t> registers are illustrated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in Figure 10.1 to 10.4, respectively. </a:t>
            </a:r>
            <a:endParaRPr lang="en-US" sz="1800" b="0" dirty="0" smtClean="0">
              <a:latin typeface="+mj-lt"/>
              <a:sym typeface="Symbol" pitchFamily="18" charset="2"/>
            </a:endParaRP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  <a:sym typeface="Symbol" pitchFamily="18" charset="2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The SS pin may be disconnected from SPI by clearing the SSOE bit in the SPIxCR1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	register. After</a:t>
            </a:r>
            <a:r>
              <a:rPr lang="en-US" sz="1800" dirty="0">
                <a:solidFill>
                  <a:srgbClr val="0070C0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that, it can be used as a general I/O pin.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If the SSOE bit in the SPIxCR1 register is set to 1, then the SS signal will be asserted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	to enable the slave device whenever a new SPI transfer is started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.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solidFill>
                <a:srgbClr val="0070C0"/>
              </a:solidFill>
              <a:latin typeface="+mj-lt"/>
              <a:sym typeface="Symbol" pitchFamily="18" charset="2"/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	The equation for setting the SPI baud rate is given in Figure 10.3.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4671" y="6136976"/>
            <a:ext cx="8160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The term baud rate is defined as the number of signal changes per second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562708" y="1522750"/>
            <a:ext cx="840743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Acknowledge (ACK) Condition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Data transfer needs to be acknowledged either positively (A) or negatively (NACK).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A device acknowledges a byte it received positively by bringing the SDA line low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during the ninth clock pulse of SCL.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If the device allows the SDA line to float high, it is transmitting a negative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acknowledge (NACK). </a:t>
            </a: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52980"/>
              </p:ext>
            </p:extLst>
          </p:nvPr>
        </p:nvGraphicFramePr>
        <p:xfrm>
          <a:off x="2058942" y="3850281"/>
          <a:ext cx="5414962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5" name="VISIO" r:id="rId4" imgW="4536360" imgH="1412280" progId="Visio.Drawing.6">
                  <p:embed/>
                </p:oleObj>
              </mc:Choice>
              <mc:Fallback>
                <p:oleObj name="VISIO" r:id="rId4" imgW="4536360" imgH="1412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42" y="3850281"/>
                        <a:ext cx="5414962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2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330478" y="966330"/>
            <a:ext cx="8595807" cy="5601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Synchronization</a:t>
            </a:r>
          </a:p>
          <a:p>
            <a:pPr>
              <a:tabLst>
                <a:tab pos="228600" algn="l"/>
              </a:tabLst>
              <a:defRPr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All masters generate their clocks on the SCL line to transfer messages on the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bus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A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defined clock </a:t>
            </a:r>
            <a:r>
              <a:rPr lang="en-US" sz="1800" b="0" dirty="0">
                <a:latin typeface="+mj-lt"/>
              </a:rPr>
              <a:t>is needed for the bit-by-bit arbitration procedure to take place.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Most microcontrollers generate the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SCL clock by counting down a programmable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reload value using the instruction clock signal.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Clock synchronization occurs when multiple masters attempt to drive the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bus and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before the arbitration scheme can decide which master is the winner.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Clock synchronization is performed using the wired-AND connection of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interfaces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to the SCL line.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The high-to-low transition on the SCL line causes the devices concerned (masters) to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start counting off their low period.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A master device that is counting off their low period 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will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hold the SCL line low until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the counter is count down to 0. At this point the device will release the SCL line to high.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If there is other devices holding the SCL low, then the SCL line will remain low until all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master devices have counted down to 0</a:t>
            </a:r>
            <a:r>
              <a:rPr lang="en-US" sz="1800" b="0" dirty="0">
                <a:latin typeface="+mj-lt"/>
              </a:rPr>
              <a:t>. At this point, the SCL line will go high and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all devices will start to count high.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The SCL line will be held low by the device with the longest low period.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By the same reasoning, the high period of the SCL signal is determined by the device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with the shortest high period.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80906"/>
              </p:ext>
            </p:extLst>
          </p:nvPr>
        </p:nvGraphicFramePr>
        <p:xfrm>
          <a:off x="2361974" y="1465489"/>
          <a:ext cx="4168775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8" name="VISIO" r:id="rId4" imgW="2926440" imgH="2295360" progId="Visio.Drawing.6">
                  <p:embed/>
                </p:oleObj>
              </mc:Choice>
              <mc:Fallback>
                <p:oleObj name="VISIO" r:id="rId4" imgW="2926440" imgH="2295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974" y="1465489"/>
                        <a:ext cx="4168775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48194" y="4039733"/>
            <a:ext cx="8189406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Handshaking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clock synchronization mechanism can be used as a handshake in data transfer.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Slave device can hold the SCL line low after completion of one byte transfer (9 bits).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Slave halts the bus until it gets ready for the next operation and then release the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SCL 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3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30480" y="942194"/>
            <a:ext cx="8465178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Arbitration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In the event two or more master devices attempt to begin a transfer at the same time</a:t>
            </a:r>
            <a:r>
              <a:rPr lang="en-US" sz="1800" b="0" dirty="0" smtClean="0">
                <a:latin typeface="+mj-lt"/>
              </a:rPr>
              <a:t>,</a:t>
            </a:r>
            <a:r>
              <a:rPr lang="ro-RO" sz="1800" b="0" dirty="0" smtClean="0">
                <a:latin typeface="+mj-lt"/>
              </a:rPr>
              <a:t> </a:t>
            </a:r>
            <a:r>
              <a:rPr lang="en-US" sz="1800" b="0" dirty="0" smtClean="0">
                <a:latin typeface="+mj-lt"/>
              </a:rPr>
              <a:t>an </a:t>
            </a:r>
            <a:r>
              <a:rPr lang="en-US" sz="1800" b="0" dirty="0">
                <a:latin typeface="+mj-lt"/>
              </a:rPr>
              <a:t>arbitration scheme is employed to force one or more masters to give up the bus.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master devices continue to transmit data until one master attempt to send a 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high</a:t>
            </a:r>
            <a:r>
              <a:rPr lang="ro-RO" sz="1800" b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while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other transmits a low.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Since the SDA bus has open drain, the master device that attempts to send a high 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</a:rPr>
              <a:t>will</a:t>
            </a:r>
            <a:r>
              <a:rPr lang="ro-RO" sz="18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</a:rPr>
              <a:t>detect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a low. At this point, it will stop driving the bus.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arbitration process does not slow down the winning master’s transfer and no data </a:t>
            </a:r>
            <a:r>
              <a:rPr lang="en-US" sz="1800" b="0" dirty="0" smtClean="0">
                <a:latin typeface="+mj-lt"/>
              </a:rPr>
              <a:t>gets </a:t>
            </a:r>
            <a:r>
              <a:rPr lang="en-US" sz="1800" b="0" dirty="0">
                <a:latin typeface="+mj-lt"/>
              </a:rPr>
              <a:t>lost.</a:t>
            </a:r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152"/>
              </p:ext>
            </p:extLst>
          </p:nvPr>
        </p:nvGraphicFramePr>
        <p:xfrm>
          <a:off x="1870888" y="3485723"/>
          <a:ext cx="5499062" cy="302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2" name="VISIO" r:id="rId4" imgW="3710520" imgH="2301480" progId="Visio.Drawing.6">
                  <p:embed/>
                </p:oleObj>
              </mc:Choice>
              <mc:Fallback>
                <p:oleObj name="VISIO" r:id="rId4" imgW="3710520" imgH="230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888" y="3485723"/>
                        <a:ext cx="5499062" cy="302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069"/>
          <p:cNvSpPr txBox="1">
            <a:spLocks noChangeArrowheads="1"/>
          </p:cNvSpPr>
          <p:nvPr/>
        </p:nvSpPr>
        <p:spPr bwMode="auto">
          <a:xfrm>
            <a:off x="330484" y="936400"/>
            <a:ext cx="8959697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Addressing Methods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I</a:t>
            </a:r>
            <a:r>
              <a:rPr lang="en-US" sz="1800" b="0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C protocol allows master devices to use either the 7-bit and 10-bit address to specify the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slave device for data communication.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7-bit addressing uses the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upper 7 bits of the address byte for address </a:t>
            </a:r>
            <a:r>
              <a:rPr lang="en-US" sz="1800" b="0" dirty="0">
                <a:latin typeface="+mj-lt"/>
              </a:rPr>
              <a:t>and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the least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significant bit to specify the data transfer direction. </a:t>
            </a:r>
            <a:r>
              <a:rPr lang="en-US" sz="1800" b="0" dirty="0">
                <a:latin typeface="+mj-lt"/>
              </a:rPr>
              <a:t>The format is shown in Figure 11.13.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10-bit addressing </a:t>
            </a:r>
            <a:r>
              <a:rPr lang="en-US" sz="1800" b="0" dirty="0">
                <a:latin typeface="+mj-lt"/>
              </a:rPr>
              <a:t>uses two bytes to carry the address information.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(a) The bit 0 of the high byte is used to indicate the data transfer direction.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(b) The upper 7 bits have the pattern of 1111 0xx with xx representing the most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      significant two address bits of the slave.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(c) The second byte carries the lower 8 address bits.</a:t>
            </a:r>
          </a:p>
        </p:txBody>
      </p:sp>
      <p:graphicFrame>
        <p:nvGraphicFramePr>
          <p:cNvPr id="921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169473"/>
              </p:ext>
            </p:extLst>
          </p:nvPr>
        </p:nvGraphicFramePr>
        <p:xfrm>
          <a:off x="892352" y="4320721"/>
          <a:ext cx="7653388" cy="183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6" name="VISIO" r:id="rId4" imgW="5545440" imgH="1344240" progId="Visio.Drawing.6">
                  <p:embed/>
                </p:oleObj>
              </mc:Choice>
              <mc:Fallback>
                <p:oleObj name="VISIO" r:id="rId4" imgW="5545440" imgH="134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352" y="4320721"/>
                        <a:ext cx="7653388" cy="1833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1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21255" y="974346"/>
            <a:ext cx="8622745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Data Transfer Format (7-bit addressing)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Master transmitter to slave receiver </a:t>
            </a:r>
            <a:r>
              <a:rPr lang="en-US" sz="1800" b="0" dirty="0">
                <a:latin typeface="+mj-lt"/>
              </a:rPr>
              <a:t>– shown in Figure 11.10.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Master reads slave immediately after the first byte (address byte</a:t>
            </a:r>
            <a:r>
              <a:rPr lang="en-US" sz="1800" b="0" dirty="0">
                <a:latin typeface="+mj-lt"/>
              </a:rPr>
              <a:t>) – shown in Figure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11.11.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Combined format.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 master may transfer some data to the slave and then generate a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restart condition to read data from the slave or send/read data to/from other slave.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-- shown in Figure 11.12.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10059"/>
              </p:ext>
            </p:extLst>
          </p:nvPr>
        </p:nvGraphicFramePr>
        <p:xfrm>
          <a:off x="1244380" y="3417207"/>
          <a:ext cx="6978190" cy="295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0" name="Visio" r:id="rId4" imgW="4831583" imgH="2004687" progId="Visio.Drawing.11">
                  <p:embed/>
                </p:oleObj>
              </mc:Choice>
              <mc:Fallback>
                <p:oleObj name="Visio" r:id="rId4" imgW="4831583" imgH="20046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380" y="3417207"/>
                        <a:ext cx="6978190" cy="2954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09191"/>
              </p:ext>
            </p:extLst>
          </p:nvPr>
        </p:nvGraphicFramePr>
        <p:xfrm>
          <a:off x="1305663" y="1411008"/>
          <a:ext cx="6783784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4" name="Visio" r:id="rId4" imgW="4631047" imgH="1112426" progId="Visio.Drawing.11">
                  <p:embed/>
                </p:oleObj>
              </mc:Choice>
              <mc:Fallback>
                <p:oleObj name="Visio" r:id="rId4" imgW="4631047" imgH="1112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663" y="1411008"/>
                        <a:ext cx="6783784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380626"/>
              </p:ext>
            </p:extLst>
          </p:nvPr>
        </p:nvGraphicFramePr>
        <p:xfrm>
          <a:off x="890408" y="3723821"/>
          <a:ext cx="7501571" cy="232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5" name="Visio" r:id="rId6" imgW="5551332" imgH="1581426" progId="Visio.Drawing.11">
                  <p:embed/>
                </p:oleObj>
              </mc:Choice>
              <mc:Fallback>
                <p:oleObj name="Visio" r:id="rId6" imgW="5551332" imgH="1581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08" y="3723821"/>
                        <a:ext cx="7501571" cy="2328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1455" y="917418"/>
            <a:ext cx="8465331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Data Transfer Format—10-bit </a:t>
            </a:r>
            <a:r>
              <a:rPr lang="en-US" sz="1800" dirty="0" smtClean="0">
                <a:latin typeface="+mj-lt"/>
              </a:rPr>
              <a:t>Addressing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Master transmitter transmits to slave receiver with a 10-bit address </a:t>
            </a:r>
            <a:r>
              <a:rPr lang="en-US" sz="1800" b="0" dirty="0">
                <a:latin typeface="+mj-lt"/>
              </a:rPr>
              <a:t>– shown in Figure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11.16.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Master receiver reads slave transmitter with a 10-bit address – shown in Figure 11.17.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Restart condition is generated in this format.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Combined format – A master sends data to a slave and then reads data from the same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slave</a:t>
            </a:r>
            <a:r>
              <a:rPr lang="en-US" sz="1800" b="0" dirty="0">
                <a:latin typeface="+mj-lt"/>
              </a:rPr>
              <a:t>. This is shown in Figure 11.18.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Combined format – A master sends data to one slave and then transmit data to another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slave</a:t>
            </a:r>
            <a:r>
              <a:rPr lang="en-US" sz="1800" b="0" dirty="0">
                <a:latin typeface="+mj-lt"/>
              </a:rPr>
              <a:t>. This format is shown in Figure 11.19.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Combined format – Ten-bit and 7-bit addressing combined in one transfer</a:t>
            </a:r>
            <a:r>
              <a:rPr lang="en-US" sz="1800" b="0" dirty="0">
                <a:latin typeface="+mj-lt"/>
              </a:rPr>
              <a:t>. This format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is shown in Figure 11.20.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93859"/>
              </p:ext>
            </p:extLst>
          </p:nvPr>
        </p:nvGraphicFramePr>
        <p:xfrm>
          <a:off x="981345" y="4364464"/>
          <a:ext cx="6894924" cy="17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8" name="Visio" r:id="rId4" imgW="4852011" imgH="1164309" progId="Visio.Drawing.11">
                  <p:embed/>
                </p:oleObj>
              </mc:Choice>
              <mc:Fallback>
                <p:oleObj name="Visio" r:id="rId4" imgW="4852011" imgH="11643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345" y="4364464"/>
                        <a:ext cx="6894924" cy="17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66437"/>
              </p:ext>
            </p:extLst>
          </p:nvPr>
        </p:nvGraphicFramePr>
        <p:xfrm>
          <a:off x="1086819" y="1471613"/>
          <a:ext cx="7112467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2" name="VISIO" r:id="rId4" imgW="5772600" imgH="1177200" progId="Visio.Drawing.6">
                  <p:embed/>
                </p:oleObj>
              </mc:Choice>
              <mc:Fallback>
                <p:oleObj name="VISIO" r:id="rId4" imgW="5772600" imgH="1177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819" y="1471613"/>
                        <a:ext cx="7112467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72593"/>
              </p:ext>
            </p:extLst>
          </p:nvPr>
        </p:nvGraphicFramePr>
        <p:xfrm>
          <a:off x="1323295" y="3486176"/>
          <a:ext cx="6875991" cy="258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3" name="VISIO" r:id="rId6" imgW="5086800" imgH="2114280" progId="Visio.Drawing.6">
                  <p:embed/>
                </p:oleObj>
              </mc:Choice>
              <mc:Fallback>
                <p:oleObj name="VISIO" r:id="rId6" imgW="5086800" imgH="2114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295" y="3486176"/>
                        <a:ext cx="6875991" cy="2581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9562"/>
              </p:ext>
            </p:extLst>
          </p:nvPr>
        </p:nvGraphicFramePr>
        <p:xfrm>
          <a:off x="1173163" y="362858"/>
          <a:ext cx="7193335" cy="259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6" name="Visio" r:id="rId4" imgW="5667772" imgH="2342614" progId="Visio.Drawing.11">
                  <p:embed/>
                </p:oleObj>
              </mc:Choice>
              <mc:Fallback>
                <p:oleObj name="Visio" r:id="rId4" imgW="5667772" imgH="23426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62858"/>
                        <a:ext cx="7193335" cy="2598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08363"/>
              </p:ext>
            </p:extLst>
          </p:nvPr>
        </p:nvGraphicFramePr>
        <p:xfrm>
          <a:off x="1173163" y="3338286"/>
          <a:ext cx="7336769" cy="287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7" name="VISIO" r:id="rId6" imgW="5667840" imgH="2342880" progId="Visio.Drawing.6">
                  <p:embed/>
                </p:oleObj>
              </mc:Choice>
              <mc:Fallback>
                <p:oleObj name="VISIO" r:id="rId6" imgW="5667840" imgH="2342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38286"/>
                        <a:ext cx="7336769" cy="2872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79342"/>
              </p:ext>
            </p:extLst>
          </p:nvPr>
        </p:nvGraphicFramePr>
        <p:xfrm>
          <a:off x="1523657" y="353680"/>
          <a:ext cx="6459200" cy="619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Visio" r:id="rId4" imgW="4675989" imgH="4364709" progId="Visio.Drawing.11">
                  <p:embed/>
                </p:oleObj>
              </mc:Choice>
              <mc:Fallback>
                <p:oleObj name="Visio" r:id="rId4" imgW="4675989" imgH="436470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657" y="353680"/>
                        <a:ext cx="6459200" cy="619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62708" y="1611086"/>
            <a:ext cx="112094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708" y="3331029"/>
            <a:ext cx="112094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2708" y="5878286"/>
            <a:ext cx="112094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62708" y="951366"/>
            <a:ext cx="8899744" cy="44627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An Overview of the HCS12 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Module</a:t>
            </a:r>
          </a:p>
          <a:p>
            <a:pPr>
              <a:tabLst>
                <a:tab pos="228600" algn="l"/>
              </a:tabLst>
              <a:defRPr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HCS12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implements a subset of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protocol.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Provides interrupts on start and stop bits in hardware to determine if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bus is free.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Supports only 7-bit addressing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Supports 100 kbps baud rate but requires the user to limit the slew rate to no higher than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100 ns if the 400 kbps baud is to be used.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Limit the maximum bus capacitance to 400 pF for all conditions.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Use PJ7 (SCL) and PJ6 (SDA) pins to support the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communication.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Use 5 registers to support its operation: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(a)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Control Register (</a:t>
            </a:r>
            <a:r>
              <a:rPr lang="en-US" sz="1800" b="0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IBCR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(b)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status Register (</a:t>
            </a:r>
            <a:r>
              <a:rPr lang="en-US" sz="1800" b="0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IBSR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(c)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data I/O register (</a:t>
            </a:r>
            <a:r>
              <a:rPr lang="en-US" sz="1800" b="0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IBDR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(d)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Frequency Divider Register (</a:t>
            </a:r>
            <a:r>
              <a:rPr lang="en-US" sz="1800" b="0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IBFD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(e)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Address Register (</a:t>
            </a:r>
            <a:r>
              <a:rPr lang="en-US" sz="1800" b="0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IBAD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03491"/>
              </p:ext>
            </p:extLst>
          </p:nvPr>
        </p:nvGraphicFramePr>
        <p:xfrm>
          <a:off x="1759857" y="1645268"/>
          <a:ext cx="5468257" cy="486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0" name="Visio" r:id="rId4" imgW="4402593" imgH="3850652" progId="Visio.Drawing.11">
                  <p:embed/>
                </p:oleObj>
              </mc:Choice>
              <mc:Fallback>
                <p:oleObj name="Visio" r:id="rId4" imgW="4402593" imgH="38506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857" y="1645268"/>
                        <a:ext cx="5468257" cy="4861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2708" y="917555"/>
            <a:ext cx="8139985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2000" b="1" dirty="0">
                <a:latin typeface="+mj-lt"/>
              </a:rPr>
              <a:t>Registers for I</a:t>
            </a:r>
            <a:r>
              <a:rPr lang="en-US" sz="2000" b="1" baseline="30000" dirty="0">
                <a:latin typeface="+mj-lt"/>
              </a:rPr>
              <a:t>2</a:t>
            </a:r>
            <a:r>
              <a:rPr lang="en-US" sz="2000" b="1" dirty="0">
                <a:latin typeface="+mj-lt"/>
              </a:rPr>
              <a:t>C Operation</a:t>
            </a:r>
            <a:endParaRPr lang="en-US" sz="20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endParaRPr lang="en-US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I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C Address Register (IBAD)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b="0" dirty="0">
                <a:latin typeface="+mj-lt"/>
              </a:rPr>
              <a:t>Contains an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address to which it will respond </a:t>
            </a:r>
            <a:r>
              <a:rPr lang="en-US" sz="1800" b="0" dirty="0">
                <a:latin typeface="+mj-lt"/>
              </a:rPr>
              <a:t>when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module is configured as a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slave device</a:t>
            </a:r>
            <a:r>
              <a:rPr lang="en-US" sz="1800" b="0" dirty="0">
                <a:latin typeface="+mj-lt"/>
              </a:rPr>
              <a:t>.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6086"/>
              </p:ext>
            </p:extLst>
          </p:nvPr>
        </p:nvGraphicFramePr>
        <p:xfrm>
          <a:off x="2056480" y="2663701"/>
          <a:ext cx="5596064" cy="105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4" name="VISIO" r:id="rId4" imgW="4631040" imgH="859680" progId="Visio.Drawing.6">
                  <p:embed/>
                </p:oleObj>
              </mc:Choice>
              <mc:Fallback>
                <p:oleObj name="VISIO" r:id="rId4" imgW="4631040" imgH="859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480" y="2663701"/>
                        <a:ext cx="5596064" cy="1053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62708" y="4445231"/>
            <a:ext cx="8454879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Data Register (IBDR)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In master </a:t>
            </a:r>
            <a:r>
              <a:rPr lang="en-US" sz="1800" b="0" dirty="0" smtClean="0">
                <a:solidFill>
                  <a:srgbClr val="FF0000"/>
                </a:solidFill>
                <a:latin typeface="+mj-lt"/>
              </a:rPr>
              <a:t>transmit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 mode, a data transfer is started whenever this register is written into.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	The most significant bit is shifted out first.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In master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receive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 mode, reading this register initiates the reception of the next byte </a:t>
            </a:r>
            <a:r>
              <a:rPr lang="en-US" sz="1800" b="0" dirty="0">
                <a:latin typeface="+mj-lt"/>
              </a:rPr>
              <a:t>(the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master sends out 9 clock pulses to shift in data bits and replies with an acknowledge.)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62708" y="619679"/>
            <a:ext cx="244105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The I</a:t>
            </a:r>
            <a:r>
              <a:rPr lang="en-US" sz="1800" b="1" baseline="30000" dirty="0">
                <a:latin typeface="+mn-lt"/>
              </a:rPr>
              <a:t>2</a:t>
            </a:r>
            <a:r>
              <a:rPr lang="en-US" sz="1800" b="1" dirty="0">
                <a:latin typeface="+mn-lt"/>
              </a:rPr>
              <a:t>C Control Register</a:t>
            </a:r>
          </a:p>
        </p:txBody>
      </p:sp>
      <p:graphicFrame>
        <p:nvGraphicFramePr>
          <p:cNvPr id="174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72481"/>
              </p:ext>
            </p:extLst>
          </p:nvPr>
        </p:nvGraphicFramePr>
        <p:xfrm>
          <a:off x="1527174" y="989012"/>
          <a:ext cx="6584733" cy="551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7" name="Visio" r:id="rId4" imgW="5174434" imgH="4587263" progId="Visio.Drawing.11">
                  <p:embed/>
                </p:oleObj>
              </mc:Choice>
              <mc:Fallback>
                <p:oleObj name="Visio" r:id="rId4" imgW="5174434" imgH="45872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4" y="989012"/>
                        <a:ext cx="6584733" cy="551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54075" y="663575"/>
            <a:ext cx="75072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24754" y="1516970"/>
            <a:ext cx="8719246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The I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C Control Register </a:t>
            </a:r>
            <a:r>
              <a:rPr lang="en-US" sz="1800" b="0" dirty="0">
                <a:latin typeface="+mj-lt"/>
              </a:rPr>
              <a:t>(continued)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When setting the MS/SL bit from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0 to1, a start signal is generated on the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bus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and the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master mode is selected.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In the master mode, the </a:t>
            </a:r>
            <a:r>
              <a:rPr lang="en-US" sz="1800" b="0" dirty="0" err="1">
                <a:latin typeface="+mj-lt"/>
              </a:rPr>
              <a:t>Tx</a:t>
            </a:r>
            <a:r>
              <a:rPr lang="en-US" sz="1800" b="0" dirty="0">
                <a:latin typeface="+mj-lt"/>
              </a:rPr>
              <a:t>/Rx bit should be set according to the type of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transfer</a:t>
            </a:r>
            <a:r>
              <a:rPr lang="en-US" sz="1800" b="0" dirty="0">
                <a:latin typeface="+mj-lt"/>
              </a:rPr>
              <a:t> required.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</a:t>
            </a:r>
            <a:r>
              <a:rPr lang="en-US" sz="1800" b="0" dirty="0" err="1">
                <a:solidFill>
                  <a:srgbClr val="0070C0"/>
                </a:solidFill>
                <a:latin typeface="+mj-lt"/>
              </a:rPr>
              <a:t>TxAK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 bit specifies the value driven onto the SDA line during data acknowledge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cycles for both master and slave receivers.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module always acknowledges the address matches regardless of the value of </a:t>
            </a:r>
            <a:r>
              <a:rPr lang="en-US" sz="1800" b="0" dirty="0" err="1">
                <a:latin typeface="+mj-lt"/>
              </a:rPr>
              <a:t>TxAK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Writing a 1 to the RSTA bit will generate a Restart condition on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bus.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The I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C Status Register (IBSR)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When a byte is being transferred, the TCF bit is cleared.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When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is configured as a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slave</a:t>
            </a:r>
            <a:r>
              <a:rPr lang="en-US" sz="1800" b="0" dirty="0">
                <a:latin typeface="+mj-lt"/>
              </a:rPr>
              <a:t> and the address matches then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IAAS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bit will be set 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IBIF</a:t>
            </a:r>
            <a:r>
              <a:rPr lang="en-US" sz="1800" b="0" dirty="0">
                <a:latin typeface="+mj-lt"/>
              </a:rPr>
              <a:t> bit will be set under three circumstances: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(a) arbitration lost (IBAL bit is set)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(b) byte transfer complete (TCF bit is set)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(c) addressed as a slave (IAAS bit is set)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23280"/>
              </p:ext>
            </p:extLst>
          </p:nvPr>
        </p:nvGraphicFramePr>
        <p:xfrm>
          <a:off x="1291771" y="888192"/>
          <a:ext cx="6325961" cy="561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1" name="Visio" r:id="rId4" imgW="5174434" imgH="4415569" progId="Visio.Drawing.11">
                  <p:embed/>
                </p:oleObj>
              </mc:Choice>
              <mc:Fallback>
                <p:oleObj name="Visio" r:id="rId4" imgW="5174434" imgH="44155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771" y="888192"/>
                        <a:ext cx="6325961" cy="5618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62708" y="332678"/>
            <a:ext cx="3729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I</a:t>
            </a:r>
            <a:r>
              <a:rPr lang="en-US" altLang="en-US" sz="1800" b="1" baseline="30000" dirty="0">
                <a:latin typeface="+mn-lt"/>
              </a:rPr>
              <a:t>2</a:t>
            </a:r>
            <a:r>
              <a:rPr lang="en-US" altLang="en-US" sz="1800" b="1" dirty="0">
                <a:latin typeface="+mn-lt"/>
              </a:rPr>
              <a:t>C Frequency Divider Register (IBFD)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n-lt"/>
              </a:rPr>
              <a:t>	Four timing requirements to be met:</a:t>
            </a:r>
          </a:p>
          <a:p>
            <a:r>
              <a:rPr lang="en-US" altLang="en-US" sz="1800" b="0" dirty="0">
                <a:solidFill>
                  <a:srgbClr val="0070C0"/>
                </a:solidFill>
                <a:latin typeface="+mn-lt"/>
              </a:rPr>
              <a:t>	(a) SCL divider</a:t>
            </a:r>
          </a:p>
          <a:p>
            <a:r>
              <a:rPr lang="en-US" altLang="en-US" sz="1800" b="0" dirty="0">
                <a:solidFill>
                  <a:srgbClr val="0070C0"/>
                </a:solidFill>
                <a:latin typeface="+mn-lt"/>
              </a:rPr>
              <a:t>	(b) SDA hold time</a:t>
            </a:r>
          </a:p>
          <a:p>
            <a:r>
              <a:rPr lang="en-US" altLang="en-US" sz="1800" b="0" dirty="0">
                <a:solidFill>
                  <a:srgbClr val="0070C0"/>
                </a:solidFill>
                <a:latin typeface="+mn-lt"/>
              </a:rPr>
              <a:t>	(c) SCL hold time for start condition</a:t>
            </a:r>
          </a:p>
          <a:p>
            <a:r>
              <a:rPr lang="en-US" altLang="en-US" sz="1800" b="0" dirty="0">
                <a:solidFill>
                  <a:srgbClr val="0070C0"/>
                </a:solidFill>
                <a:latin typeface="+mn-lt"/>
              </a:rPr>
              <a:t>	(d) SCL hold time for stop condition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11744"/>
              </p:ext>
            </p:extLst>
          </p:nvPr>
        </p:nvGraphicFramePr>
        <p:xfrm>
          <a:off x="1585851" y="2486732"/>
          <a:ext cx="567213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4" name="VISIO" r:id="rId4" imgW="5361120" imgH="1615320" progId="Visio.Drawing.6">
                  <p:embed/>
                </p:oleObj>
              </mc:Choice>
              <mc:Fallback>
                <p:oleObj name="VISIO" r:id="rId4" imgW="5361120" imgH="161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851" y="2486732"/>
                        <a:ext cx="567213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23338"/>
              </p:ext>
            </p:extLst>
          </p:nvPr>
        </p:nvGraphicFramePr>
        <p:xfrm>
          <a:off x="1585851" y="4515810"/>
          <a:ext cx="5730998" cy="199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5" name="VISIO" r:id="rId6" imgW="4402440" imgH="1542600" progId="Visio.Drawing.6">
                  <p:embed/>
                </p:oleObj>
              </mc:Choice>
              <mc:Fallback>
                <p:oleObj name="VISIO" r:id="rId6" imgW="4402440" imgH="1542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851" y="4515810"/>
                        <a:ext cx="5730998" cy="1990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19329"/>
              </p:ext>
            </p:extLst>
          </p:nvPr>
        </p:nvGraphicFramePr>
        <p:xfrm>
          <a:off x="1733550" y="884238"/>
          <a:ext cx="56911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7" name="VISIO" r:id="rId4" imgW="4631040" imgH="859680" progId="Visio.Drawing.6">
                  <p:embed/>
                </p:oleObj>
              </mc:Choice>
              <mc:Fallback>
                <p:oleObj name="VISIO" r:id="rId4" imgW="4631040" imgH="859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884238"/>
                        <a:ext cx="56911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922338" y="1989138"/>
            <a:ext cx="5729774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The use of the IBFD register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IBC7-IBC6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: multiply factor (shown in Table 11.3)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IBC5-IBC3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800" b="0" dirty="0" err="1">
                <a:solidFill>
                  <a:srgbClr val="0070C0"/>
                </a:solidFill>
                <a:latin typeface="+mj-lt"/>
              </a:rPr>
              <a:t>prescaler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 divider (shown in Table 11.4)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IBC2-IBC0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: shift register tap points (shown in Table 11.5)</a:t>
            </a: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84063"/>
              </p:ext>
            </p:extLst>
          </p:nvPr>
        </p:nvGraphicFramePr>
        <p:xfrm>
          <a:off x="1124382" y="4158279"/>
          <a:ext cx="3454762" cy="165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8" name="VISIO" r:id="rId6" imgW="2802240" imgH="1221480" progId="Visio.Drawing.6">
                  <p:embed/>
                </p:oleObj>
              </mc:Choice>
              <mc:Fallback>
                <p:oleObj name="VISIO" r:id="rId6" imgW="28022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382" y="4158279"/>
                        <a:ext cx="3454762" cy="1656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623969"/>
              </p:ext>
            </p:extLst>
          </p:nvPr>
        </p:nvGraphicFramePr>
        <p:xfrm>
          <a:off x="4811713" y="3743904"/>
          <a:ext cx="4042001" cy="248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9" name="VISIO" r:id="rId8" imgW="3088080" imgH="2000880" progId="Visio.Drawing.6">
                  <p:embed/>
                </p:oleObj>
              </mc:Choice>
              <mc:Fallback>
                <p:oleObj name="VISIO" r:id="rId8" imgW="3088080" imgH="2000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743904"/>
                        <a:ext cx="4042001" cy="248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91918"/>
              </p:ext>
            </p:extLst>
          </p:nvPr>
        </p:nvGraphicFramePr>
        <p:xfrm>
          <a:off x="968148" y="1638528"/>
          <a:ext cx="33226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4" name="VISIO" r:id="rId4" imgW="2573640" imgH="1996200" progId="Visio.Drawing.6">
                  <p:embed/>
                </p:oleObj>
              </mc:Choice>
              <mc:Fallback>
                <p:oleObj name="VISIO" r:id="rId4" imgW="2573640" imgH="1996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148" y="1638528"/>
                        <a:ext cx="3322637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4690426"/>
            <a:ext cx="8741909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b="0" dirty="0">
                <a:latin typeface="+mj-lt"/>
              </a:rPr>
              <a:t>	Using Table 11.3, 11.4, and 11.5 is a laborious process.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b="0" dirty="0">
                <a:latin typeface="+mj-lt"/>
              </a:rPr>
              <a:t>	These three tables can be combined into Table 11.6.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b="0" dirty="0">
                <a:latin typeface="+mj-lt"/>
              </a:rPr>
              <a:t>	With Table 11.6, finding values to be written into the IBFD register becomes a </a:t>
            </a:r>
            <a:r>
              <a:rPr lang="en-US" b="0" dirty="0" smtClean="0">
                <a:latin typeface="+mj-lt"/>
              </a:rPr>
              <a:t>simple table </a:t>
            </a:r>
            <a:r>
              <a:rPr lang="en-US" b="0" dirty="0">
                <a:latin typeface="+mj-lt"/>
              </a:rPr>
              <a:t>lookup.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>
                <a:solidFill>
                  <a:srgbClr val="0070C0"/>
                </a:solidFill>
                <a:latin typeface="+mj-lt"/>
              </a:rPr>
              <a:t>By dividing the intended baud rate into the bus clock, one can locate one or </a:t>
            </a:r>
            <a:r>
              <a:rPr lang="en-US" b="0" dirty="0" smtClean="0">
                <a:solidFill>
                  <a:srgbClr val="0070C0"/>
                </a:solidFill>
                <a:latin typeface="+mj-lt"/>
              </a:rPr>
              <a:t>multiple rows </a:t>
            </a:r>
            <a:r>
              <a:rPr lang="en-US" b="0" dirty="0">
                <a:latin typeface="+mj-lt"/>
              </a:rPr>
              <a:t>in Table 11.6 with </a:t>
            </a:r>
            <a:r>
              <a:rPr lang="en-US" b="0" dirty="0">
                <a:solidFill>
                  <a:srgbClr val="0070C0"/>
                </a:solidFill>
                <a:latin typeface="+mj-lt"/>
              </a:rPr>
              <a:t>the same SCL divider value.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One needs to verify that the SDA hold time, SCL hold time (start), and SCL hold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time (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stop) all satisfies the timing requirements set out in Table 11.2 before making the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selection</a:t>
            </a:r>
            <a:r>
              <a:rPr lang="en-US" b="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1" y="-1"/>
            <a:ext cx="4165600" cy="51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62708" y="907370"/>
            <a:ext cx="866089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n-lt"/>
              </a:rPr>
              <a:t>Example </a:t>
            </a:r>
            <a:r>
              <a:rPr lang="en-US" sz="1800" dirty="0" smtClean="0">
                <a:latin typeface="+mn-lt"/>
              </a:rPr>
              <a:t>7: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Assuming that the HCS12 is running with a 24 MHz bus clock, compute 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the values to be written into the IBFD register to set the baud rate to 100 KHz and 400 KHz.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n-lt"/>
              </a:rPr>
              <a:t>Solution: 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n-lt"/>
              </a:rPr>
              <a:t>Case 1: Baud Rate = 100 KHz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SCL divider = 24 MHz </a:t>
            </a:r>
            <a:r>
              <a:rPr lang="en-US" sz="1800" b="0" dirty="0">
                <a:latin typeface="+mn-lt"/>
                <a:sym typeface="Symbol" pitchFamily="18" charset="2"/>
              </a:rPr>
              <a:t></a:t>
            </a:r>
            <a:r>
              <a:rPr lang="en-US" sz="1800" b="0" dirty="0">
                <a:latin typeface="+mn-lt"/>
              </a:rPr>
              <a:t> 100KHz = 240 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From Table 11.6, 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	SDA hold time = 33 E clock cycles = 1.375 ms &lt; 3.45 ms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	SCL hold time (start) = 118 E clock cycles = 4.92 ms &gt; 4.0 ms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	SCL hold time (stop) = 121 E clock cycles = 5.04 ms &gt; 4.0 ms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The computed value satisfies the timing requirement.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Write the value $1F into the IBFD register at 100 KHz baud rate.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n-lt"/>
              </a:rPr>
              <a:t>Case 2: Baud rate = 400 KHz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SCL divider = 24 MHz </a:t>
            </a:r>
            <a:r>
              <a:rPr lang="en-US" sz="1800" b="0" dirty="0">
                <a:latin typeface="+mn-lt"/>
                <a:sym typeface="Symbol" pitchFamily="18" charset="2"/>
              </a:rPr>
              <a:t></a:t>
            </a:r>
            <a:r>
              <a:rPr lang="en-US" sz="1800" b="0" dirty="0">
                <a:latin typeface="+mn-lt"/>
              </a:rPr>
              <a:t> 400KHz = 60 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From Table 11.6, the corresponding IBC value is $45.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            SDA hold time = 18 E clock cycles = 0.75 ms &lt; 0.9 ms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            SCL hold time (start) = 22 E clock cycles = 0.917 ms &gt; 0.6 ms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            SCL hold time (stop) = 121 E clock cycles = 1.33 ms &gt; 0.6 ms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    The computed value satisfies the timing requirement.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Write the value $45 into the IBFD register at 400 KHz baud rate.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36269"/>
              </p:ext>
            </p:extLst>
          </p:nvPr>
        </p:nvGraphicFramePr>
        <p:xfrm>
          <a:off x="1163845" y="216622"/>
          <a:ext cx="6572270" cy="338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Visio" r:id="rId4" imgW="5333092" imgH="2663131" progId="Visio.Drawing.11">
                  <p:embed/>
                </p:oleObj>
              </mc:Choice>
              <mc:Fallback>
                <p:oleObj name="Visio" r:id="rId4" imgW="5333092" imgH="266313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845" y="216622"/>
                        <a:ext cx="6572270" cy="3380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700520"/>
              </p:ext>
            </p:extLst>
          </p:nvPr>
        </p:nvGraphicFramePr>
        <p:xfrm>
          <a:off x="1150032" y="3733571"/>
          <a:ext cx="6762666" cy="2478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Visio" r:id="rId6" imgW="5366117" imgH="1817975" progId="Visio.Drawing.11">
                  <p:embed/>
                </p:oleObj>
              </mc:Choice>
              <mc:Fallback>
                <p:oleObj name="Visio" r:id="rId6" imgW="5366117" imgH="181797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032" y="3733571"/>
                        <a:ext cx="6762666" cy="2478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6307" y="2895600"/>
            <a:ext cx="112094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6307" y="1741714"/>
            <a:ext cx="112094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858838" y="655638"/>
            <a:ext cx="851964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Configuring the 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Module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Compute an appropriate value and write it into the IBFD register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Load a value into the IBAD register if the MCU may operate in slave mode.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Set the IBEN bit of the IBCR register to enable I</a:t>
            </a:r>
            <a:r>
              <a:rPr lang="en-US" sz="1800" b="0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C module.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Modify the bits of the IBCR register to select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 master/slave mode, transmit/receive mode,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and interrupt enable mode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57250" y="2367032"/>
            <a:ext cx="6878638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</a:rPr>
              <a:t>; parameters are passed in accumulator A (baud rate) and B (slave address)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openI2C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IBCR,IBEN	; enable I2C module 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staa</a:t>
            </a:r>
            <a:r>
              <a:rPr lang="en-US" b="0" dirty="0">
                <a:latin typeface="+mj-lt"/>
              </a:rPr>
              <a:t>	IBFD		; establish SCL frequency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	stab	IBAD		; establish I2C module slave address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IBCR,IBIE	; disable I2C interrupt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IBCR,IBSWAI	; disable I2C in wait mode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857250" y="4140200"/>
            <a:ext cx="50068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dirty="0">
                <a:latin typeface="+mj-lt"/>
              </a:rPr>
              <a:t>void </a:t>
            </a:r>
            <a:r>
              <a:rPr lang="en-US" sz="1800" b="1" dirty="0">
                <a:latin typeface="+mj-lt"/>
              </a:rPr>
              <a:t>openI2C </a:t>
            </a:r>
            <a:r>
              <a:rPr lang="en-US" sz="1800" dirty="0">
                <a:latin typeface="+mj-lt"/>
              </a:rPr>
              <a:t>(char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ibc</a:t>
            </a:r>
            <a:r>
              <a:rPr lang="en-US" sz="1800" dirty="0">
                <a:latin typeface="+mj-lt"/>
              </a:rPr>
              <a:t>, char </a:t>
            </a:r>
            <a:r>
              <a:rPr lang="en-US" sz="1800" b="1" dirty="0">
                <a:latin typeface="+mj-lt"/>
              </a:rPr>
              <a:t>i2c_ID</a:t>
            </a:r>
            <a:r>
              <a:rPr lang="en-US" sz="1800" dirty="0">
                <a:latin typeface="+mj-lt"/>
              </a:rPr>
              <a:t>)	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{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	IBCR 	|= IBEN;	// enable I2C module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	IBFD 	= </a:t>
            </a:r>
            <a:r>
              <a:rPr lang="en-US" sz="1800" b="0" dirty="0" err="1">
                <a:latin typeface="+mj-lt"/>
              </a:rPr>
              <a:t>ibc</a:t>
            </a:r>
            <a:r>
              <a:rPr lang="en-US" sz="1800" b="0" dirty="0">
                <a:latin typeface="+mj-lt"/>
              </a:rPr>
              <a:t>;	// set up I2C baud rate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	IBAD 	= i2c_ID;	// set up slave address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	IBCR 	&amp;= ~IBIE;	// disable I2C interrupt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	IBCR 	|= IBSWAI;	// disable I2C in wait mode</a:t>
            </a:r>
          </a:p>
          <a:p>
            <a:pPr>
              <a:tabLst>
                <a:tab pos="457200" algn="l"/>
                <a:tab pos="1033463" algn="l"/>
                <a:tab pos="1371600" algn="l"/>
                <a:tab pos="2176463" algn="l"/>
              </a:tabLst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62708" y="412915"/>
            <a:ext cx="469327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Programming the 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Module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Generating Start Condition and send Slave ID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68363" y="1660525"/>
            <a:ext cx="7348615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262063" algn="l"/>
                <a:tab pos="1828800" algn="l"/>
                <a:tab pos="3657600" algn="l"/>
                <a:tab pos="3776663" algn="l"/>
              </a:tabLst>
              <a:defRPr/>
            </a:pPr>
            <a:r>
              <a:rPr lang="en-US" b="0" dirty="0" err="1">
                <a:latin typeface="+mj-lt"/>
              </a:rPr>
              <a:t>sendSlaveID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brset</a:t>
            </a:r>
            <a:r>
              <a:rPr lang="en-US" b="0" dirty="0">
                <a:latin typeface="+mj-lt"/>
              </a:rPr>
              <a:t>	IBSR,IBB,*	; wait until I</a:t>
            </a:r>
            <a:r>
              <a:rPr lang="en-US" b="0" baseline="30000" dirty="0">
                <a:latin typeface="+mj-lt"/>
              </a:rPr>
              <a:t>2</a:t>
            </a:r>
            <a:r>
              <a:rPr lang="en-US" b="0" dirty="0">
                <a:latin typeface="+mj-lt"/>
              </a:rPr>
              <a:t>C bus is free</a:t>
            </a:r>
          </a:p>
          <a:p>
            <a:pPr>
              <a:tabLst>
                <a:tab pos="1262063" algn="l"/>
                <a:tab pos="1828800" algn="l"/>
                <a:tab pos="3657600" algn="l"/>
                <a:tab pos="37766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IBCR,TXRX+MSSL	; generate a start condition</a:t>
            </a:r>
          </a:p>
          <a:p>
            <a:pPr>
              <a:tabLst>
                <a:tab pos="1262063" algn="l"/>
                <a:tab pos="1828800" algn="l"/>
                <a:tab pos="3657600" algn="l"/>
                <a:tab pos="37766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staa</a:t>
            </a:r>
            <a:r>
              <a:rPr lang="en-US" b="0" dirty="0">
                <a:latin typeface="+mj-lt"/>
              </a:rPr>
              <a:t>	IBDR	; send out the slave address</a:t>
            </a:r>
          </a:p>
          <a:p>
            <a:pPr>
              <a:tabLst>
                <a:tab pos="1262063" algn="l"/>
                <a:tab pos="1828800" algn="l"/>
                <a:tab pos="3657600" algn="l"/>
                <a:tab pos="3776663" algn="l"/>
              </a:tabLst>
              <a:defRPr/>
            </a:pPr>
            <a:r>
              <a:rPr lang="en-US" b="0" dirty="0">
                <a:latin typeface="+mj-lt"/>
              </a:rPr>
              <a:t> 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for address transmission to complete</a:t>
            </a:r>
          </a:p>
          <a:p>
            <a:pPr>
              <a:tabLst>
                <a:tab pos="1262063" algn="l"/>
                <a:tab pos="1828800" algn="l"/>
                <a:tab pos="3657600" algn="l"/>
                <a:tab pos="37766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1262063" algn="l"/>
                <a:tab pos="1828800" algn="l"/>
                <a:tab pos="3657600" algn="l"/>
                <a:tab pos="37766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74880" y="3549424"/>
            <a:ext cx="7735579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dirty="0">
                <a:latin typeface="+mj-lt"/>
              </a:rPr>
              <a:t>void </a:t>
            </a:r>
            <a:r>
              <a:rPr lang="en-US" sz="1800" b="1" dirty="0" err="1">
                <a:latin typeface="+mj-lt"/>
              </a:rPr>
              <a:t>sendSlaveID</a:t>
            </a:r>
            <a:r>
              <a:rPr lang="en-US" sz="1800" dirty="0">
                <a:latin typeface="+mj-lt"/>
              </a:rPr>
              <a:t> (char cx)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{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	while (IBSR&amp;IBB);	// wait until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bus is idle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	IBCR 	|= TXRX+MSSL;	// generate a start condition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	IBDR = cx;	// send out the slave address with R/W bit set to 1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	while(!(IBSR &amp; IBIF));	// wait for address transmission to complete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	IBSR = IBIF;	// clear IBIF flag</a:t>
            </a:r>
          </a:p>
          <a:p>
            <a:pPr>
              <a:tabLst>
                <a:tab pos="457200" algn="l"/>
                <a:tab pos="1033463" algn="l"/>
                <a:tab pos="2743200" algn="l"/>
              </a:tabLst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868363" y="782638"/>
            <a:ext cx="523989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0" dirty="0">
                <a:latin typeface="+mj-lt"/>
              </a:rPr>
              <a:t>Instruction sequence to send a byte in accumulator A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885825" y="1203325"/>
            <a:ext cx="5802313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staa</a:t>
            </a:r>
            <a:r>
              <a:rPr lang="en-US" b="0" dirty="0">
                <a:latin typeface="+mj-lt"/>
              </a:rPr>
              <a:t>	IBDR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until IBIF flag is set to 1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868363" y="2254250"/>
            <a:ext cx="6486584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914400" algn="l"/>
                <a:tab pos="1600200" algn="l"/>
                <a:tab pos="3027363" algn="l"/>
              </a:tabLst>
              <a:defRPr/>
            </a:pPr>
            <a:r>
              <a:rPr lang="en-US" sz="1800" b="1" dirty="0">
                <a:latin typeface="+mj-lt"/>
              </a:rPr>
              <a:t>C statements to send a byte to 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bus</a:t>
            </a:r>
          </a:p>
          <a:p>
            <a:pPr>
              <a:tabLst>
                <a:tab pos="914400" algn="l"/>
                <a:tab pos="1600200" algn="l"/>
                <a:tab pos="3027363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tabLst>
                <a:tab pos="914400" algn="l"/>
                <a:tab pos="1600200" algn="l"/>
                <a:tab pos="3027363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IBDR 	= cx;	// send out the value cx</a:t>
            </a:r>
          </a:p>
          <a:p>
            <a:pPr>
              <a:tabLst>
                <a:tab pos="914400" algn="l"/>
                <a:tab pos="1600200" algn="l"/>
                <a:tab pos="302736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while (!(IBSR &amp; IBIF)); 	// wait until the byte is shifted out</a:t>
            </a:r>
          </a:p>
          <a:p>
            <a:pPr>
              <a:tabLst>
                <a:tab pos="914400" algn="l"/>
                <a:tab pos="1600200" algn="l"/>
                <a:tab pos="3027363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IBSR 	= IBIF;	// clear the IBIF flag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885825" y="3727450"/>
            <a:ext cx="556024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0" dirty="0">
                <a:latin typeface="+mj-lt"/>
              </a:rPr>
              <a:t>Instruction sequence to read a byte and acknowledge it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885825" y="4129088"/>
            <a:ext cx="7232650" cy="157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IBCR,TXRX+TXAK 	; prepare to receive and acknowledge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IBDR	; a dummy read to trigger 9 clock pulses 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until the data byte is shifted in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IBDR	; place the received byte in A and also initiate the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		; next read sequence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831850" y="728663"/>
            <a:ext cx="469070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latin typeface="+mj-lt"/>
              </a:rPr>
              <a:t>C Statements to read a byte from the 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bus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287267" y="1462312"/>
            <a:ext cx="7441845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255713" algn="l"/>
                <a:tab pos="1597025" algn="l"/>
                <a:tab pos="1939925" algn="l"/>
                <a:tab pos="2290763" algn="l"/>
                <a:tab pos="2632075" algn="l"/>
                <a:tab pos="2974975" algn="l"/>
                <a:tab pos="3429000" algn="l"/>
              </a:tabLst>
              <a:defRPr/>
            </a:pPr>
            <a:r>
              <a:rPr lang="en-US" sz="1800" b="0" dirty="0">
                <a:latin typeface="+mj-lt"/>
              </a:rPr>
              <a:t>	IBCR 	&amp;= ~(TXRX + TXAK);	// prepare to receive and acknowledge</a:t>
            </a:r>
          </a:p>
          <a:p>
            <a:pPr>
              <a:tabLst>
                <a:tab pos="461963" algn="l"/>
                <a:tab pos="914400" algn="l"/>
                <a:tab pos="1255713" algn="l"/>
                <a:tab pos="1597025" algn="l"/>
                <a:tab pos="1939925" algn="l"/>
                <a:tab pos="2290763" algn="l"/>
                <a:tab pos="2632075" algn="l"/>
                <a:tab pos="2974975" algn="l"/>
                <a:tab pos="3429000" algn="l"/>
              </a:tabLst>
              <a:defRPr/>
            </a:pPr>
            <a:r>
              <a:rPr lang="en-US" sz="1800" b="0" dirty="0">
                <a:latin typeface="+mj-lt"/>
              </a:rPr>
              <a:t>	dummy 	= IBDR; 		// a dummy read</a:t>
            </a:r>
          </a:p>
          <a:p>
            <a:pPr>
              <a:tabLst>
                <a:tab pos="461963" algn="l"/>
                <a:tab pos="914400" algn="l"/>
                <a:tab pos="1255713" algn="l"/>
                <a:tab pos="1597025" algn="l"/>
                <a:tab pos="1939925" algn="l"/>
                <a:tab pos="2290763" algn="l"/>
                <a:tab pos="2632075" algn="l"/>
                <a:tab pos="2974975" algn="l"/>
                <a:tab pos="3429000" algn="l"/>
              </a:tabLst>
              <a:defRPr/>
            </a:pPr>
            <a:r>
              <a:rPr lang="en-US" sz="1800" b="0" dirty="0">
                <a:latin typeface="+mj-lt"/>
              </a:rPr>
              <a:t>	while(!(IBSR &amp; IBIF));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// wait for the byte to shift in</a:t>
            </a:r>
          </a:p>
          <a:p>
            <a:pPr>
              <a:tabLst>
                <a:tab pos="461963" algn="l"/>
                <a:tab pos="914400" algn="l"/>
                <a:tab pos="1255713" algn="l"/>
                <a:tab pos="1597025" algn="l"/>
                <a:tab pos="1939925" algn="l"/>
                <a:tab pos="2290763" algn="l"/>
                <a:tab pos="2632075" algn="l"/>
                <a:tab pos="2974975" algn="l"/>
                <a:tab pos="3429000" algn="l"/>
              </a:tabLst>
              <a:defRPr/>
            </a:pPr>
            <a:r>
              <a:rPr lang="en-US" sz="1800" b="0" dirty="0">
                <a:latin typeface="+mj-lt"/>
              </a:rPr>
              <a:t>	IBSR 	= IBIF;		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// clear the IBIF flag</a:t>
            </a:r>
          </a:p>
          <a:p>
            <a:pPr>
              <a:tabLst>
                <a:tab pos="461963" algn="l"/>
                <a:tab pos="914400" algn="l"/>
                <a:tab pos="1255713" algn="l"/>
                <a:tab pos="1597025" algn="l"/>
                <a:tab pos="1939925" algn="l"/>
                <a:tab pos="2290763" algn="l"/>
                <a:tab pos="2632075" algn="l"/>
                <a:tab pos="2974975" algn="l"/>
                <a:tab pos="34290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buf</a:t>
            </a:r>
            <a:r>
              <a:rPr lang="en-US" sz="1800" b="0" dirty="0">
                <a:latin typeface="+mj-lt"/>
              </a:rPr>
              <a:t> 		= IBDR;		// place the received byte in </a:t>
            </a:r>
            <a:r>
              <a:rPr lang="en-US" sz="1800" b="0" dirty="0" err="1">
                <a:latin typeface="+mj-lt"/>
              </a:rPr>
              <a:t>buf</a:t>
            </a:r>
            <a:r>
              <a:rPr lang="en-US" sz="1800" b="0" dirty="0">
                <a:latin typeface="+mj-lt"/>
              </a:rPr>
              <a:t> and also initiate</a:t>
            </a:r>
          </a:p>
          <a:p>
            <a:pPr>
              <a:tabLst>
                <a:tab pos="461963" algn="l"/>
                <a:tab pos="914400" algn="l"/>
                <a:tab pos="1255713" algn="l"/>
                <a:tab pos="1597025" algn="l"/>
                <a:tab pos="1939925" algn="l"/>
                <a:tab pos="2290763" algn="l"/>
                <a:tab pos="2632075" algn="l"/>
                <a:tab pos="2974975" algn="l"/>
                <a:tab pos="3429000" algn="l"/>
              </a:tabLst>
              <a:defRPr/>
            </a:pPr>
            <a:r>
              <a:rPr lang="en-US" sz="1800" b="0" dirty="0">
                <a:latin typeface="+mj-lt"/>
              </a:rPr>
              <a:t>							// the next read sequence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12800" y="3715657"/>
            <a:ext cx="797340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latin typeface="+mj-lt"/>
              </a:rPr>
              <a:t>Instruction Sequence to Read a Byte, Send NACK, and Generate Stop Condition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31850" y="4170591"/>
            <a:ext cx="7199535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IBCR,TXRX	; prepare to receive</a:t>
            </a:r>
          </a:p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IBCR,TXAK	; </a:t>
            </a:r>
            <a:r>
              <a:rPr lang="en-US" b="0" dirty="0" err="1">
                <a:latin typeface="+mj-lt"/>
              </a:rPr>
              <a:t>perpare</a:t>
            </a:r>
            <a:r>
              <a:rPr lang="en-US" b="0" dirty="0">
                <a:latin typeface="+mj-lt"/>
              </a:rPr>
              <a:t> to send negative acknowledgement </a:t>
            </a:r>
          </a:p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IBDR	; dummy read to trigger clock pulses</a:t>
            </a:r>
          </a:p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until the byte is shifted in</a:t>
            </a:r>
          </a:p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IBCR,MSSL	; generate a stop condition</a:t>
            </a:r>
          </a:p>
          <a:p>
            <a:pPr>
              <a:tabLst>
                <a:tab pos="914400" algn="l"/>
                <a:tab pos="1600200" algn="l"/>
                <a:tab pos="32004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IBDR	; place the received byte in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776288" y="1563010"/>
            <a:ext cx="74041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latin typeface="+mj-lt"/>
              </a:rPr>
              <a:t>C Statements to Read a Byte, Send NACK, and generate a Stop Condition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58825" y="1982110"/>
            <a:ext cx="731181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IBCR 	&amp;= ~TXRX;	//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prepare to receive</a:t>
            </a:r>
          </a:p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IBCR 	|= TXAK;	//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prepare not to acknowledge</a:t>
            </a:r>
          </a:p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dummy 	= IBDR;	// a dummy read to trigger 9 clock pulses</a:t>
            </a:r>
          </a:p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while(!(IBSR &amp; IBIF));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// wait for a byte to shift in</a:t>
            </a:r>
          </a:p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IBSR 	= IBIF;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// clear the IBIF flag</a:t>
            </a:r>
          </a:p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IBCR 	&amp;= ~MSSL;	// generate a stop condition</a:t>
            </a:r>
          </a:p>
          <a:p>
            <a:pPr>
              <a:tabLst>
                <a:tab pos="804863" algn="l"/>
                <a:tab pos="1600200" algn="l"/>
                <a:tab pos="32004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buf</a:t>
            </a:r>
            <a:r>
              <a:rPr lang="en-US" sz="1800" b="0" dirty="0">
                <a:latin typeface="+mj-lt"/>
              </a:rPr>
              <a:t> 	= IBDR;	// place the received byte in </a:t>
            </a:r>
            <a:r>
              <a:rPr lang="en-US" sz="1800" b="0" dirty="0" err="1">
                <a:latin typeface="+mj-lt"/>
              </a:rPr>
              <a:t>buf</a:t>
            </a:r>
            <a:endParaRPr lang="en-US" sz="1800" b="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562708" y="905329"/>
            <a:ext cx="8555997" cy="43858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I</a:t>
            </a:r>
            <a:r>
              <a:rPr lang="en-US" sz="1800" b="1" baseline="30000" dirty="0">
                <a:latin typeface="+mj-lt"/>
              </a:rPr>
              <a:t>2</a:t>
            </a:r>
            <a:r>
              <a:rPr lang="en-US" sz="1800" b="1" dirty="0">
                <a:latin typeface="+mj-lt"/>
              </a:rPr>
              <a:t>C Data Transfer in Slave Mode</a:t>
            </a:r>
          </a:p>
          <a:p>
            <a:pPr>
              <a:tabLst>
                <a:tab pos="228600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After reset and stop condition, the I</a:t>
            </a:r>
            <a:r>
              <a:rPr lang="en-US" sz="1800" b="0" baseline="30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C module is in slave mode.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Once in slave mode, the I</a:t>
            </a:r>
            <a:r>
              <a:rPr lang="en-US" sz="1800" b="0" baseline="30000" dirty="0">
                <a:latin typeface="+mj-lt"/>
              </a:rPr>
              <a:t>2</a:t>
            </a:r>
            <a:r>
              <a:rPr lang="en-US" sz="1800" b="0" dirty="0">
                <a:latin typeface="+mj-lt"/>
              </a:rPr>
              <a:t>C module waits for a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start condition to come.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Following the start condition,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eight bits are shifted into the IBAD register.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The value of the upper 7 bits of the received byte is compared with the IBAD register</a:t>
            </a:r>
            <a:r>
              <a:rPr lang="en-US" sz="1800" b="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If the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address matches</a:t>
            </a:r>
            <a:r>
              <a:rPr lang="en-US" sz="1800" b="0" dirty="0">
                <a:latin typeface="+mj-lt"/>
              </a:rPr>
              <a:t>, the following events occur:</a:t>
            </a:r>
          </a:p>
          <a:p>
            <a:pPr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(a) The bit 0 of the address byte is copied into the SRW bit of the IBSR register.</a:t>
            </a:r>
          </a:p>
          <a:p>
            <a:pPr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(b) The IAAS bit is set to indicate the address match.</a:t>
            </a:r>
          </a:p>
          <a:p>
            <a:pPr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(c) An ACK pulse is generated regardless of the value of the TXAK bit.</a:t>
            </a:r>
          </a:p>
          <a:p>
            <a:pPr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</a:rPr>
              <a:t>	(d) The IBIF bit is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20544" y="1557020"/>
            <a:ext cx="821013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Instruction sequence to make sure the address match and take appropriate action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95338" y="10922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562708" y="2385377"/>
            <a:ext cx="7504811" cy="2800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brset</a:t>
            </a:r>
            <a:r>
              <a:rPr lang="en-US" b="0" dirty="0">
                <a:latin typeface="+mj-lt"/>
              </a:rPr>
              <a:t>  	</a:t>
            </a:r>
            <a:r>
              <a:rPr lang="en-US" b="0" dirty="0" err="1">
                <a:latin typeface="+mj-lt"/>
              </a:rPr>
              <a:t>IBSR,IAAS,addr_match</a:t>
            </a:r>
            <a:r>
              <a:rPr lang="en-US" b="0" dirty="0">
                <a:latin typeface="+mj-lt"/>
              </a:rPr>
              <a:t> ; is address matched?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…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 err="1">
                <a:latin typeface="+mj-lt"/>
              </a:rPr>
              <a:t>addr_match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  	</a:t>
            </a:r>
            <a:r>
              <a:rPr lang="en-US" b="0" dirty="0" err="1">
                <a:latin typeface="+mj-lt"/>
              </a:rPr>
              <a:t>IBSR,SRW,slave_rd</a:t>
            </a:r>
            <a:endParaRPr lang="en-US" b="0" dirty="0">
              <a:latin typeface="+mj-lt"/>
            </a:endParaRP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IBCR,TXRX	; prepare to transmit data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tx_buf,IBDR</a:t>
            </a:r>
            <a:r>
              <a:rPr lang="en-US" b="0" dirty="0">
                <a:latin typeface="+mj-lt"/>
              </a:rPr>
              <a:t>	; place data in IBDR to wait for SCL to shift it out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for data to be shifted out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…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 err="1">
                <a:latin typeface="+mj-lt"/>
              </a:rPr>
              <a:t>slave_rd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IBCR,TXAK+TXRX	; prepare to receive and send ACK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for data byte to shift in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1143000" algn="l"/>
                <a:tab pos="1719263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IBDR,rcv_buf</a:t>
            </a:r>
            <a:r>
              <a:rPr lang="en-US" b="0" dirty="0">
                <a:latin typeface="+mj-lt"/>
              </a:rPr>
              <a:t>	; save the received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63633" y="865485"/>
            <a:ext cx="8312917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 smtClean="0">
                <a:latin typeface="+mj-lt"/>
              </a:rPr>
              <a:t>Exercise 8: Digital </a:t>
            </a:r>
            <a:r>
              <a:rPr lang="en-US" sz="1800" b="1" dirty="0">
                <a:latin typeface="+mj-lt"/>
              </a:rPr>
              <a:t>Thermometer and Thermostat DS1631A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Mainly used to warn the possible overheat of the embedded system to prevent system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failure.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When the ambient temperature exceeds the trip point, the DS1631A asserts the T</a:t>
            </a:r>
            <a:r>
              <a:rPr lang="en-US" sz="1800" b="0" baseline="-25000" dirty="0">
                <a:latin typeface="+mj-lt"/>
              </a:rPr>
              <a:t>OUT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signal.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76755"/>
              </p:ext>
            </p:extLst>
          </p:nvPr>
        </p:nvGraphicFramePr>
        <p:xfrm>
          <a:off x="1503817" y="2619811"/>
          <a:ext cx="643255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8" name="Visio" r:id="rId4" imgW="5590486" imgH="3338984" progId="Visio.Drawing.11">
                  <p:embed/>
                </p:oleObj>
              </mc:Choice>
              <mc:Fallback>
                <p:oleObj name="Visio" r:id="rId4" imgW="5590486" imgH="3338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817" y="2619811"/>
                        <a:ext cx="6432550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562708" y="1525814"/>
            <a:ext cx="8537402" cy="39395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DS1631A converts temperature into 9-, 10-, 11-, or 12-bit readings over a range of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-55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 to 125</a:t>
            </a:r>
            <a:r>
              <a:rPr lang="en-US" sz="1800" b="0" baseline="30000" dirty="0">
                <a:latin typeface="+mj-lt"/>
              </a:rPr>
              <a:t>o</a:t>
            </a:r>
            <a:r>
              <a:rPr lang="en-US" sz="1800" b="0" dirty="0">
                <a:latin typeface="+mj-lt"/>
              </a:rPr>
              <a:t>C.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1800" b="0" baseline="-25000" dirty="0">
                <a:solidFill>
                  <a:srgbClr val="0070C0"/>
                </a:solidFill>
                <a:latin typeface="+mj-lt"/>
              </a:rPr>
              <a:t>OUT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 is asserted whenever the converted ambient temperature is equal to or higher than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	the value stored in the T</a:t>
            </a:r>
            <a:r>
              <a:rPr lang="en-US" sz="1800" b="0" baseline="-25000" dirty="0">
                <a:solidFill>
                  <a:srgbClr val="0070C0"/>
                </a:solidFill>
                <a:latin typeface="+mj-lt"/>
              </a:rPr>
              <a:t>H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 register.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Once asserted, the T</a:t>
            </a:r>
            <a:r>
              <a:rPr lang="en-US" sz="1800" b="0" baseline="-25000" dirty="0">
                <a:latin typeface="+mj-lt"/>
              </a:rPr>
              <a:t>OUT</a:t>
            </a:r>
            <a:r>
              <a:rPr lang="en-US" sz="1800" b="0" dirty="0">
                <a:latin typeface="+mj-lt"/>
              </a:rPr>
              <a:t> output will stay high until the temperature drops below the value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stored in the T</a:t>
            </a:r>
            <a:r>
              <a:rPr lang="en-US" sz="1800" b="0" baseline="-25000" dirty="0">
                <a:latin typeface="+mj-lt"/>
              </a:rPr>
              <a:t>L</a:t>
            </a:r>
            <a:r>
              <a:rPr lang="en-US" sz="1800" b="0" dirty="0">
                <a:latin typeface="+mj-lt"/>
              </a:rPr>
              <a:t> register.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Negative temperatures are represented in twos complement format.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DS1631A Registers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Config</a:t>
            </a:r>
            <a:r>
              <a:rPr lang="en-US" sz="1800" b="0" dirty="0">
                <a:latin typeface="+mj-lt"/>
              </a:rPr>
              <a:t>, T</a:t>
            </a:r>
            <a:r>
              <a:rPr lang="en-US" sz="1800" b="0" baseline="-25000" dirty="0">
                <a:latin typeface="+mj-lt"/>
              </a:rPr>
              <a:t>H</a:t>
            </a:r>
            <a:r>
              <a:rPr lang="en-US" sz="1800" b="0" dirty="0">
                <a:latin typeface="+mj-lt"/>
              </a:rPr>
              <a:t>, T</a:t>
            </a:r>
            <a:r>
              <a:rPr lang="en-US" sz="1800" b="0" baseline="-25000" dirty="0">
                <a:latin typeface="+mj-lt"/>
              </a:rPr>
              <a:t>L</a:t>
            </a:r>
            <a:r>
              <a:rPr lang="en-US" sz="1800" b="0" dirty="0">
                <a:latin typeface="+mj-lt"/>
              </a:rPr>
              <a:t>, and Temperature are DS1631A internal registers.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</a:t>
            </a:r>
            <a:r>
              <a:rPr lang="en-US" sz="1800" b="0" dirty="0" err="1">
                <a:latin typeface="+mj-lt"/>
              </a:rPr>
              <a:t>Config</a:t>
            </a:r>
            <a:r>
              <a:rPr lang="en-US" sz="1800" b="0" dirty="0">
                <a:latin typeface="+mj-lt"/>
              </a:rPr>
              <a:t> register is 8-bit.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</a:t>
            </a:r>
            <a:r>
              <a:rPr lang="en-US" sz="1800" b="0" dirty="0" err="1">
                <a:latin typeface="+mj-lt"/>
              </a:rPr>
              <a:t>Config</a:t>
            </a:r>
            <a:r>
              <a:rPr lang="en-US" sz="1800" b="0" dirty="0">
                <a:latin typeface="+mj-lt"/>
              </a:rPr>
              <a:t> register can be read from and written into.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TH, TL, and Temperature registers are 16-bit.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84617"/>
              </p:ext>
            </p:extLst>
          </p:nvPr>
        </p:nvGraphicFramePr>
        <p:xfrm>
          <a:off x="1248229" y="138477"/>
          <a:ext cx="6550932" cy="636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2" name="VISIO" r:id="rId4" imgW="5419080" imgH="5720760" progId="Visio.Drawing.6">
                  <p:embed/>
                </p:oleObj>
              </mc:Choice>
              <mc:Fallback>
                <p:oleObj name="VISIO" r:id="rId4" imgW="5419080" imgH="572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229" y="138477"/>
                        <a:ext cx="6550932" cy="6367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98747"/>
              </p:ext>
            </p:extLst>
          </p:nvPr>
        </p:nvGraphicFramePr>
        <p:xfrm>
          <a:off x="1044611" y="605519"/>
          <a:ext cx="7054777" cy="199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Visio" r:id="rId4" imgW="5323559" imgH="1367748" progId="Visio.Drawing.11">
                  <p:embed/>
                </p:oleObj>
              </mc:Choice>
              <mc:Fallback>
                <p:oleObj name="Visio" r:id="rId4" imgW="5323559" imgH="1367748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611" y="605519"/>
                        <a:ext cx="7054777" cy="1999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973758"/>
              </p:ext>
            </p:extLst>
          </p:nvPr>
        </p:nvGraphicFramePr>
        <p:xfrm>
          <a:off x="1295663" y="2662691"/>
          <a:ext cx="6045819" cy="352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Visio" r:id="rId6" imgW="4375696" imgH="2567898" progId="Visio.Drawing.11">
                  <p:embed/>
                </p:oleObj>
              </mc:Choice>
              <mc:Fallback>
                <p:oleObj name="Visio" r:id="rId6" imgW="4375696" imgH="256789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63" y="2662691"/>
                        <a:ext cx="6045819" cy="3520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33" y="2002971"/>
            <a:ext cx="112094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562708" y="1427995"/>
            <a:ext cx="7899121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Converting the Conversion Result to temperature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The conversion result cannot be higher than 0x7D00 or lower than 0xC900.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0" dirty="0">
                <a:latin typeface="+mj-lt"/>
              </a:rPr>
              <a:t>	A sample of temperature reading is shown in Table 11.8 .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Positive Conversion Result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Step 1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	Truncate </a:t>
            </a:r>
            <a:r>
              <a:rPr lang="en-US" sz="1800" b="0" dirty="0">
                <a:latin typeface="+mj-lt"/>
              </a:rPr>
              <a:t>the lowest four bits.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Step 2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	Divide </a:t>
            </a:r>
            <a:r>
              <a:rPr lang="en-US" sz="1800" b="0" dirty="0">
                <a:latin typeface="+mj-lt"/>
              </a:rPr>
              <a:t>the upper 12 bits by 16.</a:t>
            </a:r>
          </a:p>
          <a:p>
            <a:pPr>
              <a:tabLst>
                <a:tab pos="228600" algn="l"/>
              </a:tabLst>
              <a:defRPr/>
            </a:pPr>
            <a:endParaRPr lang="en-US" sz="1800" b="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Negative Conversion Result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Step 1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	Compute </a:t>
            </a:r>
            <a:r>
              <a:rPr lang="en-US" sz="1800" b="0" dirty="0">
                <a:latin typeface="+mj-lt"/>
              </a:rPr>
              <a:t>the twos complement of the conversion result.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Step 2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	Truncate </a:t>
            </a:r>
            <a:r>
              <a:rPr lang="en-US" sz="1800" b="0" dirty="0">
                <a:latin typeface="+mj-lt"/>
              </a:rPr>
              <a:t>the lowest 4 bits.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</a:rPr>
              <a:t>Step 3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0" dirty="0" smtClean="0">
                <a:latin typeface="+mj-lt"/>
              </a:rPr>
              <a:t>	Divide </a:t>
            </a:r>
            <a:r>
              <a:rPr lang="en-US" sz="1800" b="0" dirty="0">
                <a:latin typeface="+mj-lt"/>
              </a:rPr>
              <a:t>the upper 12 bits of the twos complement of the conversion result by 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20" y="2391839"/>
            <a:ext cx="4083673" cy="21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62708" y="339044"/>
            <a:ext cx="3048912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1800" b="1" dirty="0">
                <a:latin typeface="+mj-lt"/>
              </a:rPr>
              <a:t>DS1631A Command Set</a:t>
            </a:r>
            <a:endParaRPr lang="en-US" sz="1800" dirty="0"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Start Convert T (0x51)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Stop Convert T (0x22)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Read Temperature (0xAA)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Access TH (0xA1)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Access TL (0xA2)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Access </a:t>
            </a:r>
            <a:r>
              <a:rPr lang="en-US" sz="1800" b="0" dirty="0" err="1">
                <a:latin typeface="+mj-lt"/>
              </a:rPr>
              <a:t>Config</a:t>
            </a:r>
            <a:r>
              <a:rPr lang="en-US" sz="1800" b="0" dirty="0">
                <a:latin typeface="+mj-lt"/>
              </a:rPr>
              <a:t> (0xAC)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b="0" dirty="0">
                <a:latin typeface="+mj-lt"/>
              </a:rPr>
              <a:t>Software POR (0x54)</a:t>
            </a:r>
          </a:p>
          <a:p>
            <a:pPr marL="457200" indent="-457200">
              <a:defRPr/>
            </a:pPr>
            <a:endParaRPr lang="en-US" sz="1800" dirty="0">
              <a:latin typeface="+mj-lt"/>
            </a:endParaRPr>
          </a:p>
          <a:p>
            <a:pPr marL="457200" indent="-457200">
              <a:defRPr/>
            </a:pPr>
            <a:r>
              <a:rPr lang="en-US" sz="1800" b="1" dirty="0">
                <a:latin typeface="+mj-lt"/>
              </a:rPr>
              <a:t>Circuit Connection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38236"/>
              </p:ext>
            </p:extLst>
          </p:nvPr>
        </p:nvGraphicFramePr>
        <p:xfrm>
          <a:off x="1752957" y="3228351"/>
          <a:ext cx="6350098" cy="320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6" name="Visio" r:id="rId4" imgW="4855415" imgH="2510553" progId="Visio.Drawing.11">
                  <p:embed/>
                </p:oleObj>
              </mc:Choice>
              <mc:Fallback>
                <p:oleObj name="Visio" r:id="rId4" imgW="4855415" imgH="25105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957" y="3228351"/>
                        <a:ext cx="6350098" cy="3207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62708" y="104888"/>
            <a:ext cx="3421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DS1631A Control Byte (Device ID)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671846"/>
              </p:ext>
            </p:extLst>
          </p:nvPr>
        </p:nvGraphicFramePr>
        <p:xfrm>
          <a:off x="4385695" y="32895"/>
          <a:ext cx="33972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1" name="Visio" r:id="rId4" imgW="2830652" imgH="789860" progId="Visio.Drawing.11">
                  <p:embed/>
                </p:oleObj>
              </mc:Choice>
              <mc:Fallback>
                <p:oleObj name="Visio" r:id="rId4" imgW="2830652" imgH="7898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695" y="32895"/>
                        <a:ext cx="33972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62708" y="915545"/>
            <a:ext cx="8479689" cy="550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8.1: </a:t>
            </a:r>
            <a:r>
              <a:rPr lang="en-US" sz="1800" b="0" dirty="0">
                <a:latin typeface="+mj-lt"/>
              </a:rPr>
              <a:t>Write a function to configure the DS1631A in Figure 11.34 to operate </a:t>
            </a:r>
            <a:r>
              <a:rPr lang="en-US" sz="1800" b="0" dirty="0" smtClean="0">
                <a:latin typeface="+mj-lt"/>
              </a:rPr>
              <a:t>in continuous </a:t>
            </a:r>
            <a:r>
              <a:rPr lang="en-US" sz="1800" b="0" dirty="0">
                <a:latin typeface="+mj-lt"/>
              </a:rPr>
              <a:t>conversion mode and set the T</a:t>
            </a:r>
            <a:r>
              <a:rPr lang="en-US" sz="1800" b="0" baseline="-25000" dirty="0">
                <a:latin typeface="+mj-lt"/>
              </a:rPr>
              <a:t>OUT</a:t>
            </a:r>
            <a:r>
              <a:rPr lang="en-US" sz="1800" b="0" dirty="0">
                <a:latin typeface="+mj-lt"/>
              </a:rPr>
              <a:t> polarity to active high. Assume that the </a:t>
            </a:r>
            <a:r>
              <a:rPr lang="en-US" sz="1800" b="0" dirty="0" smtClean="0">
                <a:latin typeface="+mj-lt"/>
              </a:rPr>
              <a:t>I</a:t>
            </a:r>
            <a:r>
              <a:rPr lang="en-US" sz="1800" b="0" baseline="30000" dirty="0" smtClean="0">
                <a:latin typeface="+mj-lt"/>
              </a:rPr>
              <a:t>2</a:t>
            </a:r>
            <a:r>
              <a:rPr lang="en-US" sz="1800" b="0" dirty="0" smtClean="0">
                <a:latin typeface="+mj-lt"/>
              </a:rPr>
              <a:t>C </a:t>
            </a:r>
            <a:r>
              <a:rPr lang="en-US" sz="1800" b="0" dirty="0">
                <a:latin typeface="+mj-lt"/>
              </a:rPr>
              <a:t>has only one master and there is no possibility in getting bus collision</a:t>
            </a:r>
            <a:r>
              <a:rPr lang="en-US" sz="1800" b="0" dirty="0" smtClean="0">
                <a:latin typeface="+mj-lt"/>
              </a:rPr>
              <a:t>.</a:t>
            </a: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endParaRPr lang="en-US" sz="1800" b="0" dirty="0" smtClean="0">
              <a:latin typeface="+mj-lt"/>
            </a:endParaRP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endParaRPr lang="en-US" sz="1800" b="0" dirty="0" smtClean="0">
              <a:latin typeface="+mj-lt"/>
            </a:endParaRP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endParaRPr lang="en-US" sz="1800" b="0" dirty="0" smtClean="0">
              <a:latin typeface="+mj-lt"/>
            </a:endParaRP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endParaRPr lang="en-US" sz="1800" b="0" dirty="0" smtClean="0">
              <a:latin typeface="+mj-lt"/>
            </a:endParaRP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endParaRPr lang="en-US" sz="1800" b="0" dirty="0" smtClean="0">
              <a:latin typeface="+mj-lt"/>
            </a:endParaRP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endParaRPr lang="en-US" sz="1800" b="0" dirty="0" smtClean="0">
              <a:latin typeface="+mj-lt"/>
            </a:endParaRPr>
          </a:p>
          <a:p>
            <a:pPr>
              <a:defRPr/>
            </a:pPr>
            <a:endParaRPr lang="en-US" sz="1800" b="0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Solution: </a:t>
            </a:r>
          </a:p>
          <a:p>
            <a:pPr>
              <a:defRPr/>
            </a:pPr>
            <a:r>
              <a:rPr lang="en-US" b="0" dirty="0" smtClean="0">
                <a:latin typeface="+mj-lt"/>
              </a:rPr>
              <a:t>Call the openDS1631 function on the next slide with the configuration byte of 0xE0:</a:t>
            </a:r>
          </a:p>
          <a:p>
            <a:pPr>
              <a:defRPr/>
            </a:pPr>
            <a:r>
              <a:rPr lang="en-US" b="0" dirty="0" smtClean="0">
                <a:latin typeface="+mj-lt"/>
              </a:rPr>
              <a:t>	</a:t>
            </a:r>
            <a:r>
              <a:rPr lang="en-US" b="0" dirty="0" err="1" smtClean="0">
                <a:latin typeface="+mj-lt"/>
              </a:rPr>
              <a:t>ldab</a:t>
            </a:r>
            <a:r>
              <a:rPr lang="en-US" b="0" dirty="0" smtClean="0">
                <a:latin typeface="+mj-lt"/>
              </a:rPr>
              <a:t>	#$E0</a:t>
            </a:r>
          </a:p>
          <a:p>
            <a:pPr>
              <a:defRPr/>
            </a:pPr>
            <a:r>
              <a:rPr lang="en-US" b="0" dirty="0" smtClean="0">
                <a:latin typeface="+mj-lt"/>
              </a:rPr>
              <a:t>	</a:t>
            </a:r>
            <a:r>
              <a:rPr lang="en-US" b="0" dirty="0" err="1" smtClean="0">
                <a:latin typeface="+mj-lt"/>
              </a:rPr>
              <a:t>jsr</a:t>
            </a:r>
            <a:r>
              <a:rPr lang="en-US" b="0" dirty="0" smtClean="0">
                <a:latin typeface="+mj-lt"/>
              </a:rPr>
              <a:t>	openDS1631</a:t>
            </a:r>
            <a:endParaRPr lang="en-US" b="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076" y="1798195"/>
            <a:ext cx="6572951" cy="36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710747" y="641578"/>
            <a:ext cx="7564443" cy="5601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openDS1631	</a:t>
            </a:r>
            <a:r>
              <a:rPr lang="en-US" sz="1800" b="0" dirty="0" err="1">
                <a:latin typeface="+mn-lt"/>
              </a:rPr>
              <a:t>ldaa</a:t>
            </a:r>
            <a:r>
              <a:rPr lang="en-US" sz="1800" b="0" dirty="0">
                <a:latin typeface="+mn-lt"/>
              </a:rPr>
              <a:t>	#$92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jsr</a:t>
            </a: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sendSlaveID</a:t>
            </a:r>
            <a:endParaRPr lang="en-US" sz="1800" b="0" dirty="0">
              <a:latin typeface="+mn-lt"/>
            </a:endParaRP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brclr</a:t>
            </a:r>
            <a:r>
              <a:rPr lang="en-US" sz="1800" b="0" dirty="0">
                <a:latin typeface="+mn-lt"/>
              </a:rPr>
              <a:t>	IBSR,RXAK,openOK0 	; did DS1631A acknowledge?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ldab</a:t>
            </a:r>
            <a:r>
              <a:rPr lang="en-US" sz="1800" b="0" dirty="0">
                <a:latin typeface="+mn-lt"/>
              </a:rPr>
              <a:t>	#$FF	; return error code -1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rts</a:t>
            </a:r>
            <a:endParaRPr lang="en-US" sz="1800" b="0" dirty="0">
              <a:latin typeface="+mn-lt"/>
            </a:endParaRP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openOK0	</a:t>
            </a:r>
            <a:r>
              <a:rPr lang="en-US" sz="1800" b="0" dirty="0" err="1">
                <a:latin typeface="+mn-lt"/>
              </a:rPr>
              <a:t>movb</a:t>
            </a:r>
            <a:r>
              <a:rPr lang="en-US" sz="1800" b="0" dirty="0">
                <a:latin typeface="+mn-lt"/>
              </a:rPr>
              <a:t>	#$AC,IBDR	; send the "Access </a:t>
            </a:r>
            <a:r>
              <a:rPr lang="en-US" sz="1800" b="0" dirty="0" err="1">
                <a:latin typeface="+mn-lt"/>
              </a:rPr>
              <a:t>Config</a:t>
            </a:r>
            <a:r>
              <a:rPr lang="en-US" sz="1800" b="0" dirty="0">
                <a:latin typeface="+mn-lt"/>
              </a:rPr>
              <a:t>" command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brclr</a:t>
            </a:r>
            <a:r>
              <a:rPr lang="en-US" sz="1800" b="0" dirty="0">
                <a:latin typeface="+mn-lt"/>
              </a:rPr>
              <a:t>	IBSR,IBIF,*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movb</a:t>
            </a:r>
            <a:r>
              <a:rPr lang="en-US" sz="1800" b="0" dirty="0">
                <a:latin typeface="+mn-lt"/>
              </a:rPr>
              <a:t>	#IBIF,IBSR	; clear the IBIF flag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brclr</a:t>
            </a:r>
            <a:r>
              <a:rPr lang="en-US" sz="1800" b="0" dirty="0">
                <a:latin typeface="+mn-lt"/>
              </a:rPr>
              <a:t>	IBSR,RXAK,openOK1	; did DS1316A acknowledge?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ldab</a:t>
            </a:r>
            <a:r>
              <a:rPr lang="en-US" sz="1800" b="0" dirty="0">
                <a:latin typeface="+mn-lt"/>
              </a:rPr>
              <a:t>	#$FF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rts</a:t>
            </a:r>
            <a:endParaRPr lang="en-US" sz="1800" b="0" dirty="0">
              <a:latin typeface="+mn-lt"/>
            </a:endParaRP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openOK1	stab	IBDR	; sends configuration data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brclr</a:t>
            </a:r>
            <a:r>
              <a:rPr lang="en-US" sz="1800" b="0" dirty="0">
                <a:latin typeface="+mn-lt"/>
              </a:rPr>
              <a:t>	IBSR,IBIF,*	; wait until the byte has been shifted out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movb</a:t>
            </a:r>
            <a:r>
              <a:rPr lang="en-US" sz="1800" b="0" dirty="0">
                <a:latin typeface="+mn-lt"/>
              </a:rPr>
              <a:t>	#IBIF,IBSR	; clear the IBIF flag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brclr</a:t>
            </a:r>
            <a:r>
              <a:rPr lang="en-US" sz="1800" b="0" dirty="0">
                <a:latin typeface="+mn-lt"/>
              </a:rPr>
              <a:t>	IBSR,RXAK,openOK2	; did DS1316A acknowledge?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ldab</a:t>
            </a:r>
            <a:r>
              <a:rPr lang="en-US" sz="1800" b="0" dirty="0">
                <a:latin typeface="+mn-lt"/>
              </a:rPr>
              <a:t>	#$FF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rts</a:t>
            </a:r>
            <a:endParaRPr lang="en-US" sz="1800" b="0" dirty="0">
              <a:latin typeface="+mn-lt"/>
            </a:endParaRP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openOK2	</a:t>
            </a:r>
            <a:r>
              <a:rPr lang="en-US" sz="1800" b="0" dirty="0" err="1">
                <a:latin typeface="+mn-lt"/>
              </a:rPr>
              <a:t>bclr</a:t>
            </a:r>
            <a:r>
              <a:rPr lang="en-US" sz="1800" b="0" dirty="0">
                <a:latin typeface="+mn-lt"/>
              </a:rPr>
              <a:t>	IBCR,MSSL	; generate a stop condition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ldab</a:t>
            </a:r>
            <a:r>
              <a:rPr lang="en-US" sz="1800" b="0" dirty="0">
                <a:latin typeface="+mn-lt"/>
              </a:rPr>
              <a:t>	#0	; normal return code</a:t>
            </a:r>
          </a:p>
          <a:p>
            <a:pPr>
              <a:tabLst>
                <a:tab pos="1262063" algn="l"/>
                <a:tab pos="1947863" algn="l"/>
                <a:tab pos="3319463" algn="l"/>
              </a:tabLst>
              <a:defRPr/>
            </a:pPr>
            <a:r>
              <a:rPr lang="en-US" sz="1800" b="0" dirty="0">
                <a:latin typeface="+mn-lt"/>
              </a:rPr>
              <a:t>	</a:t>
            </a:r>
            <a:r>
              <a:rPr lang="en-US" sz="1800" b="0" dirty="0" err="1">
                <a:latin typeface="+mn-lt"/>
              </a:rPr>
              <a:t>rts</a:t>
            </a:r>
            <a:endParaRPr lang="en-US" sz="1800" b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562708" y="904775"/>
            <a:ext cx="7499489" cy="5601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dirty="0">
                <a:latin typeface="+mj-lt"/>
              </a:rPr>
              <a:t>C function to initialize the DS1631A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dirty="0">
                <a:latin typeface="+mj-lt"/>
              </a:rPr>
              <a:t>char openDS1631(char cy)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{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</a:t>
            </a:r>
            <a:r>
              <a:rPr lang="en-US" sz="1800" b="0" dirty="0" err="1">
                <a:latin typeface="+mj-lt"/>
              </a:rPr>
              <a:t>sendSlaveID</a:t>
            </a:r>
            <a:r>
              <a:rPr lang="en-US" sz="1800" b="0" dirty="0">
                <a:latin typeface="+mj-lt"/>
              </a:rPr>
              <a:t>(0x92);   	//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generate a start condition and send ID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if (IBSR &amp; RXAK)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   	return -1;        	// error code when DS1631 did not acknowledge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IBDR = 0xAC;         	//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send command "Access </a:t>
            </a:r>
            <a:r>
              <a:rPr lang="en-US" sz="1800" b="0" dirty="0" err="1">
                <a:solidFill>
                  <a:srgbClr val="0070C0"/>
                </a:solidFill>
                <a:latin typeface="+mj-lt"/>
              </a:rPr>
              <a:t>Config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"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while(!(IBSR &amp; IBIF));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	IBSR = IBIF;	// clear the IBIF flag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if (IBSR &amp; RXAK)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   	return -1;        	// </a:t>
            </a:r>
            <a:r>
              <a:rPr lang="en-US" sz="1800" b="0" dirty="0">
                <a:solidFill>
                  <a:srgbClr val="FF0000"/>
                </a:solidFill>
                <a:latin typeface="+mj-lt"/>
              </a:rPr>
              <a:t>error code when DS1631 did not acknowledge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IBDR = cy;           	//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send configuration byte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while(!(IBSR &amp; IBIF));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	IBSR = IBIF;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if (IBSR &amp; RXAK)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   	return -1;        	// error code when DS1631 did not acknowledge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IBCR	&amp;= ~MSSL;    // generate a stop condition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     	return 0;            	// normal return code</a:t>
            </a:r>
          </a:p>
          <a:p>
            <a:pPr>
              <a:tabLst>
                <a:tab pos="457200" algn="l"/>
                <a:tab pos="914400" algn="l"/>
                <a:tab pos="1371600" algn="l"/>
                <a:tab pos="2633663" algn="l"/>
              </a:tabLst>
              <a:defRPr/>
            </a:pPr>
            <a:r>
              <a:rPr lang="en-US" sz="1800" b="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62708" y="688068"/>
            <a:ext cx="8722131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8.2:  </a:t>
            </a:r>
            <a:r>
              <a:rPr lang="en-US" sz="1800" b="0" dirty="0">
                <a:latin typeface="+mj-lt"/>
              </a:rPr>
              <a:t>Write a function to command the DS1631A to start temperature conversion.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Solution:</a:t>
            </a:r>
          </a:p>
          <a:p>
            <a:pPr>
              <a:defRPr/>
            </a:pPr>
            <a:endParaRPr lang="en-US" sz="1800" b="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56" y="1930495"/>
            <a:ext cx="7490122" cy="26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62708" y="688068"/>
            <a:ext cx="8722131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8.2:  </a:t>
            </a:r>
            <a:r>
              <a:rPr lang="en-US" sz="1800" b="0" dirty="0">
                <a:latin typeface="+mj-lt"/>
              </a:rPr>
              <a:t>Write a function to command the DS1631A to start temperature conversion.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Solution:</a:t>
            </a:r>
          </a:p>
          <a:p>
            <a:pPr>
              <a:defRPr/>
            </a:pPr>
            <a:endParaRPr lang="en-US" sz="1800" b="0" dirty="0">
              <a:latin typeface="+mj-lt"/>
            </a:endParaRP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562708" y="1611398"/>
            <a:ext cx="8030788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 err="1">
                <a:latin typeface="+mj-lt"/>
              </a:rPr>
              <a:t>startConv</a:t>
            </a: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ldaa</a:t>
            </a:r>
            <a:r>
              <a:rPr lang="en-US" sz="1800" b="0" dirty="0">
                <a:latin typeface="+mj-lt"/>
              </a:rPr>
              <a:t>	#$92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jsr</a:t>
            </a: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sendSlaveID</a:t>
            </a:r>
            <a:r>
              <a:rPr lang="en-US" sz="1800" b="0" dirty="0">
                <a:latin typeface="+mj-lt"/>
              </a:rPr>
              <a:t>	; generate a start condition and send DS1631's ID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brclr</a:t>
            </a:r>
            <a:r>
              <a:rPr lang="en-US" sz="1800" b="0" dirty="0">
                <a:latin typeface="+mj-lt"/>
              </a:rPr>
              <a:t>	IBSR,RXAK,startOK0	; did DS1631A acknowledge?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ldab</a:t>
            </a:r>
            <a:r>
              <a:rPr lang="en-US" sz="1800" b="0" dirty="0">
                <a:latin typeface="+mj-lt"/>
              </a:rPr>
              <a:t>	#$FF	; return error code -1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rts</a:t>
            </a:r>
            <a:endParaRPr lang="en-US" sz="1800" b="0" dirty="0">
              <a:latin typeface="+mj-lt"/>
            </a:endParaRP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startOK0	</a:t>
            </a:r>
            <a:r>
              <a:rPr lang="en-US" sz="1800" b="0" dirty="0" err="1">
                <a:latin typeface="+mj-lt"/>
              </a:rPr>
              <a:t>movb</a:t>
            </a:r>
            <a:r>
              <a:rPr lang="en-US" sz="1800" b="0" dirty="0">
                <a:latin typeface="+mj-lt"/>
              </a:rPr>
              <a:t>	#$51,IBDR	; send "Start Convert T" command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brclr</a:t>
            </a:r>
            <a:r>
              <a:rPr lang="en-US" sz="1800" b="0" dirty="0">
                <a:latin typeface="+mj-lt"/>
              </a:rPr>
              <a:t>	IBSR,IBIF,*	; wait until the byte is shifted out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movb</a:t>
            </a:r>
            <a:r>
              <a:rPr lang="en-US" sz="1800" b="0" dirty="0">
                <a:latin typeface="+mj-lt"/>
              </a:rPr>
              <a:t>	#IBIF,IBSR	; clear the IBIF flag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brclr</a:t>
            </a:r>
            <a:r>
              <a:rPr lang="en-US" sz="1800" b="0" dirty="0">
                <a:latin typeface="+mj-lt"/>
              </a:rPr>
              <a:t>	IBSR,RXAK,startOK1	; did DS1631A acknowledge?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ldab</a:t>
            </a:r>
            <a:r>
              <a:rPr lang="en-US" sz="1800" b="0" dirty="0">
                <a:latin typeface="+mj-lt"/>
              </a:rPr>
              <a:t>	#$FF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rts</a:t>
            </a:r>
            <a:endParaRPr lang="en-US" sz="1800" b="0" dirty="0">
              <a:latin typeface="+mj-lt"/>
            </a:endParaRP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startOK1	</a:t>
            </a:r>
            <a:r>
              <a:rPr lang="en-US" sz="1800" b="0" dirty="0" err="1">
                <a:latin typeface="+mj-lt"/>
              </a:rPr>
              <a:t>bclr</a:t>
            </a:r>
            <a:r>
              <a:rPr lang="en-US" sz="1800" b="0" dirty="0">
                <a:latin typeface="+mj-lt"/>
              </a:rPr>
              <a:t>	IBCR,MSSL	; generate a stop condition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ldab</a:t>
            </a:r>
            <a:r>
              <a:rPr lang="en-US" sz="1800" b="0" dirty="0">
                <a:latin typeface="+mj-lt"/>
              </a:rPr>
              <a:t>	#0	; normal return code</a:t>
            </a:r>
          </a:p>
          <a:p>
            <a:pPr>
              <a:tabLst>
                <a:tab pos="1033463" algn="l"/>
                <a:tab pos="1143000" algn="l"/>
                <a:tab pos="1719263" algn="l"/>
                <a:tab pos="3090863" algn="l"/>
              </a:tabLst>
              <a:defRPr/>
            </a:pPr>
            <a:r>
              <a:rPr lang="en-US" sz="1800" b="0" dirty="0">
                <a:latin typeface="+mj-lt"/>
              </a:rPr>
              <a:t>	</a:t>
            </a:r>
            <a:r>
              <a:rPr lang="en-US" sz="1800" b="0" dirty="0" err="1">
                <a:latin typeface="+mj-lt"/>
              </a:rPr>
              <a:t>rts</a:t>
            </a:r>
            <a:endParaRPr lang="en-US" sz="1800" b="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62708" y="688068"/>
            <a:ext cx="8722131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8.2:  </a:t>
            </a:r>
            <a:r>
              <a:rPr lang="en-US" sz="1800" b="0" dirty="0">
                <a:latin typeface="+mj-lt"/>
              </a:rPr>
              <a:t>Write a function to command the DS1631A to start temperature conversion.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Solution:</a:t>
            </a:r>
          </a:p>
          <a:p>
            <a:pPr>
              <a:defRPr/>
            </a:pPr>
            <a:endParaRPr lang="en-US" sz="1800" b="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70" y="1778701"/>
            <a:ext cx="7443779" cy="3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562706" y="155157"/>
            <a:ext cx="8544379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8.3: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Write a function to set the high thermostat temperature. The upper and 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lower bytes of the high thermostat temperatures are passed in stack.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Solution: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69" y="1078487"/>
            <a:ext cx="7339855" cy="3670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69" y="4749025"/>
            <a:ext cx="7244618" cy="19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562708" y="370019"/>
            <a:ext cx="8544379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8.3: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Write a function to set the high thermostat temperature. The upper and </a:t>
            </a:r>
          </a:p>
          <a:p>
            <a:pPr>
              <a:defRPr/>
            </a:pPr>
            <a:r>
              <a:rPr lang="en-US" sz="1800" b="0" dirty="0">
                <a:latin typeface="+mj-lt"/>
              </a:rPr>
              <a:t>lower bytes of the high thermostat temperatures are passed in stack. </a:t>
            </a:r>
            <a:r>
              <a:rPr lang="en-US" sz="1800" b="0" dirty="0" smtClean="0">
                <a:latin typeface="+mj-lt"/>
              </a:rPr>
              <a:t>(the highest temp to be accepted)</a:t>
            </a:r>
            <a:endParaRPr lang="en-US" sz="1800" b="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Solution: 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562708" y="1489550"/>
            <a:ext cx="6340518" cy="50167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 err="1">
                <a:latin typeface="+mj-lt"/>
              </a:rPr>
              <a:t>THhi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equ</a:t>
            </a:r>
            <a:r>
              <a:rPr lang="en-US" b="0" dirty="0">
                <a:latin typeface="+mj-lt"/>
              </a:rPr>
              <a:t>	2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 err="1">
                <a:latin typeface="+mj-lt"/>
              </a:rPr>
              <a:t>THlo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equ</a:t>
            </a:r>
            <a:r>
              <a:rPr lang="en-US" b="0" dirty="0">
                <a:latin typeface="+mj-lt"/>
              </a:rPr>
              <a:t>	3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 err="1">
                <a:latin typeface="+mj-lt"/>
              </a:rPr>
              <a:t>setTH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#$92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sendSlaveID</a:t>
            </a:r>
            <a:endParaRPr lang="en-US" b="0" dirty="0">
              <a:latin typeface="+mj-lt"/>
            </a:endParaRP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IBSR,RXAK,setTHok1	; did DS1631A acknowledge?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ldab</a:t>
            </a:r>
            <a:r>
              <a:rPr lang="en-US" b="0" dirty="0">
                <a:latin typeface="+mj-lt"/>
              </a:rPr>
              <a:t>	#$FF 	; return error code -1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setTHok1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#$A1,IBDR	; send out access TH command */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until command is shifted out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IBIF flag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IBSR,RXAK,setTHok2	; did DS1631A acknowledge?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ldab</a:t>
            </a:r>
            <a:r>
              <a:rPr lang="en-US" b="0" dirty="0">
                <a:latin typeface="+mj-lt"/>
              </a:rPr>
              <a:t>	#$FF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setTHok2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THhi,sp</a:t>
            </a:r>
            <a:r>
              <a:rPr lang="en-US" b="0" dirty="0">
                <a:latin typeface="+mj-lt"/>
              </a:rPr>
              <a:t>	; get the upper byte of TH from stack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staa</a:t>
            </a:r>
            <a:r>
              <a:rPr lang="en-US" b="0" dirty="0">
                <a:latin typeface="+mj-lt"/>
              </a:rPr>
              <a:t>	IBDR	; send out TH high byte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IBSR,RXAK,setTHok3	; did DS1631A acknowledge?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ldab</a:t>
            </a:r>
            <a:r>
              <a:rPr lang="en-US" b="0" dirty="0">
                <a:latin typeface="+mj-lt"/>
              </a:rPr>
              <a:t>	#$FF</a:t>
            </a:r>
          </a:p>
          <a:p>
            <a:pPr>
              <a:tabLst>
                <a:tab pos="914400" algn="l"/>
                <a:tab pos="1600200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r>
              <a:rPr lang="en-US" b="0" dirty="0">
                <a:latin typeface="+mj-lt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62708" y="959077"/>
            <a:ext cx="8581292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Example </a:t>
            </a:r>
            <a:r>
              <a:rPr lang="en-US" sz="1800" dirty="0" smtClean="0">
                <a:latin typeface="+mj-lt"/>
              </a:rPr>
              <a:t>1: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>
                <a:latin typeface="+mj-lt"/>
              </a:rPr>
              <a:t>Give a value to be loaded to the </a:t>
            </a:r>
            <a:r>
              <a:rPr lang="en-US" sz="1800" b="0" dirty="0" err="1">
                <a:latin typeface="+mj-lt"/>
              </a:rPr>
              <a:t>SPIxBR</a:t>
            </a:r>
            <a:r>
              <a:rPr lang="en-US" sz="1800" b="0" dirty="0">
                <a:latin typeface="+mj-lt"/>
              </a:rPr>
              <a:t> register to set the baud rate to </a:t>
            </a:r>
            <a:r>
              <a:rPr lang="en-US" sz="1800" b="0" dirty="0">
                <a:solidFill>
                  <a:srgbClr val="0070C0"/>
                </a:solidFill>
                <a:latin typeface="+mj-lt"/>
              </a:rPr>
              <a:t>2 </a:t>
            </a:r>
            <a:r>
              <a:rPr lang="en-US" sz="1800" b="0" dirty="0" smtClean="0">
                <a:solidFill>
                  <a:srgbClr val="0070C0"/>
                </a:solidFill>
                <a:latin typeface="+mj-lt"/>
              </a:rPr>
              <a:t>MHz </a:t>
            </a:r>
            <a:r>
              <a:rPr lang="en-US" sz="1800" b="0" dirty="0">
                <a:latin typeface="+mj-lt"/>
              </a:rPr>
              <a:t>for a 24 MHz bus clock.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</a:rPr>
              <a:t>Solution</a:t>
            </a:r>
            <a:r>
              <a:rPr lang="en-US" sz="1800" b="0" dirty="0">
                <a:latin typeface="+mj-lt"/>
              </a:rPr>
              <a:t>: 24 MHz </a:t>
            </a:r>
            <a:r>
              <a:rPr lang="en-US" sz="1800" b="0" dirty="0">
                <a:latin typeface="+mj-lt"/>
                <a:sym typeface="Symbol" pitchFamily="18" charset="2"/>
              </a:rPr>
              <a:t> 2 MHz = 12. One possibility is to set SPPR2-SPPR0 and SPR2-SPR0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latin typeface="+mj-lt"/>
                <a:sym typeface="Symbol" pitchFamily="18" charset="2"/>
              </a:rPr>
              <a:t>to 010 and 001, respectively. The value to be loaded into the </a:t>
            </a:r>
            <a:r>
              <a:rPr lang="en-US" sz="1800" b="0" dirty="0" err="1">
                <a:latin typeface="+mj-lt"/>
                <a:sym typeface="Symbol" pitchFamily="18" charset="2"/>
              </a:rPr>
              <a:t>SPIxBR</a:t>
            </a:r>
            <a:r>
              <a:rPr lang="en-US" sz="1800" b="0" dirty="0">
                <a:latin typeface="+mj-lt"/>
                <a:sym typeface="Symbol" pitchFamily="18" charset="2"/>
              </a:rPr>
              <a:t> register is </a:t>
            </a:r>
            <a:r>
              <a:rPr lang="en-US" sz="1800" dirty="0">
                <a:latin typeface="+mj-lt"/>
                <a:sym typeface="Symbol" pitchFamily="18" charset="2"/>
              </a:rPr>
              <a:t>$21</a:t>
            </a:r>
            <a:r>
              <a:rPr lang="en-US" sz="1800" b="0" dirty="0">
                <a:latin typeface="+mj-lt"/>
                <a:sym typeface="Symbol" pitchFamily="18" charset="2"/>
              </a:rPr>
              <a:t>.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  <a:sym typeface="Symbol" pitchFamily="18" charset="2"/>
            </a:endParaRP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Example </a:t>
            </a:r>
            <a:r>
              <a:rPr lang="en-US" sz="1800" dirty="0" smtClean="0">
                <a:latin typeface="+mj-lt"/>
                <a:sym typeface="Symbol" pitchFamily="18" charset="2"/>
              </a:rPr>
              <a:t>2: </a:t>
            </a:r>
            <a:r>
              <a:rPr lang="en-US" sz="1800" b="0" dirty="0">
                <a:latin typeface="+mj-lt"/>
                <a:sym typeface="Symbol" pitchFamily="18" charset="2"/>
              </a:rPr>
              <a:t>What is the highest possible baud rate for the SPI with 24 MHz bus clock?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Solution:</a:t>
            </a:r>
            <a:r>
              <a:rPr lang="en-US" sz="1800" b="0" dirty="0">
                <a:latin typeface="+mj-lt"/>
                <a:sym typeface="Symbol" pitchFamily="18" charset="2"/>
              </a:rPr>
              <a:t> 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The highest SPI baud rate occurs when both the SPPR2-SPPR0 and SPR2-SPR0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are 000.</a:t>
            </a:r>
            <a:r>
              <a:rPr lang="en-US" sz="1800" b="0" dirty="0">
                <a:latin typeface="+mj-lt"/>
                <a:sym typeface="Symbol" pitchFamily="18" charset="2"/>
              </a:rPr>
              <a:t> In this case the baud rate is 24 </a:t>
            </a:r>
            <a:r>
              <a:rPr lang="en-US" sz="1800" b="0" dirty="0" smtClean="0">
                <a:latin typeface="+mj-lt"/>
                <a:sym typeface="Symbol" pitchFamily="18" charset="2"/>
              </a:rPr>
              <a:t>MHz </a:t>
            </a:r>
            <a:r>
              <a:rPr lang="en-US" sz="1800" b="0" dirty="0">
                <a:latin typeface="+mj-lt"/>
                <a:sym typeface="Symbol" pitchFamily="18" charset="2"/>
              </a:rPr>
              <a:t> 2 = 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12 </a:t>
            </a:r>
            <a:r>
              <a:rPr lang="en-US" sz="1800" b="0" dirty="0" err="1">
                <a:solidFill>
                  <a:srgbClr val="0070C0"/>
                </a:solidFill>
                <a:latin typeface="+mj-lt"/>
                <a:sym typeface="Symbol" pitchFamily="18" charset="2"/>
              </a:rPr>
              <a:t>MHz</a:t>
            </a:r>
            <a:r>
              <a:rPr lang="en-US" sz="1800" b="0" dirty="0" err="1">
                <a:latin typeface="+mj-lt"/>
                <a:sym typeface="Symbol" pitchFamily="18" charset="2"/>
              </a:rPr>
              <a:t>.</a:t>
            </a:r>
            <a:endParaRPr lang="en-US" sz="1800" b="0" dirty="0">
              <a:latin typeface="+mj-lt"/>
              <a:sym typeface="Symbol" pitchFamily="18" charset="2"/>
            </a:endParaRP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  <a:sym typeface="Symbol" pitchFamily="18" charset="2"/>
            </a:endParaRPr>
          </a:p>
          <a:p>
            <a:pPr>
              <a:tabLst>
                <a:tab pos="225425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SPI Transmission Format</a:t>
            </a:r>
            <a:endParaRPr lang="en-US" sz="1800" b="0" dirty="0">
              <a:latin typeface="+mj-lt"/>
              <a:sym typeface="Symbol" pitchFamily="18" charset="2"/>
            </a:endParaRP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j-lt"/>
              <a:sym typeface="Symbol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The 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data bits can be shifted on the rising or the falling edge of the SCK clock.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 smtClean="0">
                <a:latin typeface="+mj-lt"/>
                <a:sym typeface="Symbol" pitchFamily="18" charset="2"/>
              </a:rPr>
              <a:t>Since </a:t>
            </a:r>
            <a:r>
              <a:rPr lang="en-US" sz="1800" b="0" dirty="0">
                <a:latin typeface="+mj-lt"/>
                <a:sym typeface="Symbol" pitchFamily="18" charset="2"/>
              </a:rPr>
              <a:t>the SCK can be idle high or idle low, there are four possible combinations as </a:t>
            </a:r>
          </a:p>
          <a:p>
            <a:pPr>
              <a:tabLst>
                <a:tab pos="225425" algn="l"/>
              </a:tabLst>
              <a:defRPr/>
            </a:pPr>
            <a:r>
              <a:rPr lang="en-US" sz="1800" b="0" dirty="0" smtClean="0">
                <a:latin typeface="+mj-lt"/>
                <a:sym typeface="Symbol" pitchFamily="18" charset="2"/>
              </a:rPr>
              <a:t>shown </a:t>
            </a:r>
            <a:r>
              <a:rPr lang="en-US" sz="1800" b="0" dirty="0">
                <a:latin typeface="+mj-lt"/>
                <a:sym typeface="Symbol" pitchFamily="18" charset="2"/>
              </a:rPr>
              <a:t>in Figure 10.5 and 10.6. 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To </a:t>
            </a:r>
            <a:r>
              <a:rPr lang="en-US" sz="1800" b="0" dirty="0">
                <a:solidFill>
                  <a:srgbClr val="FF0000"/>
                </a:solidFill>
                <a:latin typeface="+mj-lt"/>
                <a:sym typeface="Symbol" pitchFamily="18" charset="2"/>
              </a:rPr>
              <a:t>shift data bits on the rising edge, set CPOL-CPHA to 00 or 11.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To </a:t>
            </a:r>
            <a:r>
              <a:rPr lang="en-US" sz="1800" b="0" dirty="0">
                <a:solidFill>
                  <a:srgbClr val="0070C0"/>
                </a:solidFill>
                <a:latin typeface="+mj-lt"/>
                <a:sym typeface="Symbol" pitchFamily="18" charset="2"/>
              </a:rPr>
              <a:t>shift data bits on the falling edge, set CPOL-CPHA to 01 or 10.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25425" algn="l"/>
              </a:tabLst>
              <a:defRPr/>
            </a:pPr>
            <a:r>
              <a:rPr lang="en-US" sz="1800" b="0" dirty="0" smtClean="0">
                <a:latin typeface="+mj-lt"/>
                <a:sym typeface="Symbol" pitchFamily="18" charset="2"/>
              </a:rPr>
              <a:t>Data </a:t>
            </a:r>
            <a:r>
              <a:rPr lang="en-US" sz="1800" b="0" dirty="0">
                <a:latin typeface="+mj-lt"/>
                <a:sym typeface="Symbol" pitchFamily="18" charset="2"/>
              </a:rPr>
              <a:t>byte can be shifted in and out most significant bit first or least significant bit first.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800781" y="518550"/>
            <a:ext cx="6191951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setTHok3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THlo,sp</a:t>
            </a:r>
            <a:r>
              <a:rPr lang="en-US" b="0" dirty="0">
                <a:latin typeface="+mj-lt"/>
              </a:rPr>
              <a:t>	; get the lower byte of TH from stack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staa</a:t>
            </a:r>
            <a:r>
              <a:rPr lang="en-US" b="0" dirty="0">
                <a:latin typeface="+mj-lt"/>
              </a:rPr>
              <a:t>	IBDR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IBSR,RXAK,setTHok4 ; did DS1631A acknowledge?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ldab</a:t>
            </a:r>
            <a:r>
              <a:rPr lang="en-US" b="0" dirty="0">
                <a:latin typeface="+mj-lt"/>
              </a:rPr>
              <a:t>	#$FF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setTHok4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IBCR,MSSL	; generate the stop condition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ldab</a:t>
            </a:r>
            <a:r>
              <a:rPr lang="en-US" b="0" dirty="0">
                <a:latin typeface="+mj-lt"/>
              </a:rPr>
              <a:t>	#0	; normal return code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r>
              <a:rPr lang="en-US" b="0" dirty="0">
                <a:latin typeface="+mj-lt"/>
              </a:rPr>
              <a:t>	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3425347"/>
            <a:ext cx="8219609" cy="2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1" y="1820140"/>
            <a:ext cx="6176290" cy="38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62708" y="226106"/>
            <a:ext cx="80994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Example </a:t>
            </a:r>
            <a:r>
              <a:rPr lang="en-US" b="1" dirty="0" smtClean="0">
                <a:latin typeface="+mj-lt"/>
              </a:rPr>
              <a:t>8.4 </a:t>
            </a:r>
            <a:r>
              <a:rPr lang="en-US" b="0" dirty="0"/>
              <a:t>Write a function to read the </a:t>
            </a:r>
            <a:r>
              <a:rPr lang="en-US" b="0" dirty="0" err="1"/>
              <a:t>Config</a:t>
            </a:r>
            <a:r>
              <a:rPr lang="en-US" b="0" dirty="0"/>
              <a:t> register from the DS1631A and return its value in </a:t>
            </a:r>
            <a:r>
              <a:rPr lang="en-US" b="0" dirty="0" smtClean="0"/>
              <a:t>accumulator 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930718"/>
            <a:ext cx="7729289" cy="55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62708" y="226106"/>
            <a:ext cx="80994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Example </a:t>
            </a:r>
            <a:r>
              <a:rPr lang="en-US" dirty="0" smtClean="0">
                <a:latin typeface="+mj-lt"/>
              </a:rPr>
              <a:t>8.</a:t>
            </a:r>
            <a:r>
              <a:rPr lang="en-US" b="1" dirty="0" smtClean="0">
                <a:latin typeface="+mj-lt"/>
              </a:rPr>
              <a:t>4 </a:t>
            </a:r>
            <a:r>
              <a:rPr lang="en-US" b="0" dirty="0"/>
              <a:t>Write a function to read the </a:t>
            </a:r>
            <a:r>
              <a:rPr lang="en-US" b="0" dirty="0" err="1"/>
              <a:t>Config</a:t>
            </a:r>
            <a:r>
              <a:rPr lang="en-US" b="0" dirty="0"/>
              <a:t> register from the DS1631A and return its value in </a:t>
            </a:r>
            <a:r>
              <a:rPr lang="en-US" b="0" dirty="0" smtClean="0"/>
              <a:t>accumulator 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810881"/>
            <a:ext cx="6679921" cy="59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62708" y="226106"/>
            <a:ext cx="80994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Example </a:t>
            </a:r>
            <a:r>
              <a:rPr lang="en-US" dirty="0" smtClean="0">
                <a:latin typeface="+mj-lt"/>
              </a:rPr>
              <a:t>8.</a:t>
            </a:r>
            <a:r>
              <a:rPr lang="en-US" b="1" dirty="0" smtClean="0">
                <a:latin typeface="+mj-lt"/>
              </a:rPr>
              <a:t>4 </a:t>
            </a:r>
            <a:r>
              <a:rPr lang="en-US" b="0" dirty="0"/>
              <a:t>Write a function to read the </a:t>
            </a:r>
            <a:r>
              <a:rPr lang="en-US" b="0" dirty="0" err="1"/>
              <a:t>Config</a:t>
            </a:r>
            <a:r>
              <a:rPr lang="en-US" b="0" dirty="0"/>
              <a:t> register from the DS1631A and return its value in </a:t>
            </a:r>
            <a:r>
              <a:rPr lang="en-US" b="0" dirty="0" smtClean="0"/>
              <a:t>accumulator 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810881"/>
            <a:ext cx="6679921" cy="59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62708" y="66452"/>
            <a:ext cx="80994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Example </a:t>
            </a:r>
            <a:r>
              <a:rPr lang="en-US" dirty="0" smtClean="0">
                <a:latin typeface="+mj-lt"/>
              </a:rPr>
              <a:t>8.</a:t>
            </a:r>
            <a:r>
              <a:rPr lang="en-US" b="1" dirty="0" smtClean="0">
                <a:latin typeface="+mj-lt"/>
              </a:rPr>
              <a:t>4 </a:t>
            </a:r>
            <a:r>
              <a:rPr lang="en-US" b="0" dirty="0"/>
              <a:t>Write a function to read the </a:t>
            </a:r>
            <a:r>
              <a:rPr lang="en-US" b="0" dirty="0" err="1"/>
              <a:t>Config</a:t>
            </a:r>
            <a:r>
              <a:rPr lang="en-US" b="0" dirty="0"/>
              <a:t> register from the DS1631A and return its value in </a:t>
            </a:r>
            <a:r>
              <a:rPr lang="en-US" b="0" dirty="0" smtClean="0"/>
              <a:t>accumulator 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651228"/>
            <a:ext cx="5657892" cy="4501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5175232"/>
            <a:ext cx="5261406" cy="16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562708" y="201385"/>
            <a:ext cx="8466741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Example </a:t>
            </a:r>
            <a:r>
              <a:rPr lang="en-US" dirty="0" smtClean="0">
                <a:latin typeface="+mn-lt"/>
              </a:rPr>
              <a:t>8.5: </a:t>
            </a:r>
            <a:r>
              <a:rPr lang="en-US" b="0" dirty="0">
                <a:latin typeface="+mn-lt"/>
              </a:rPr>
              <a:t>Write a subroutine to read the converted temperature and return the </a:t>
            </a:r>
            <a:r>
              <a:rPr lang="en-US" b="0" dirty="0" smtClean="0">
                <a:latin typeface="+mn-lt"/>
              </a:rPr>
              <a:t>upper </a:t>
            </a:r>
            <a:r>
              <a:rPr lang="en-US" b="0" dirty="0">
                <a:latin typeface="+mn-lt"/>
              </a:rPr>
              <a:t>and lower </a:t>
            </a:r>
            <a:endParaRPr lang="en-US" b="0" dirty="0" smtClean="0">
              <a:latin typeface="+mn-lt"/>
            </a:endParaRPr>
          </a:p>
          <a:p>
            <a:pPr>
              <a:defRPr/>
            </a:pPr>
            <a:r>
              <a:rPr lang="en-US" b="0" dirty="0" smtClean="0">
                <a:latin typeface="+mn-lt"/>
              </a:rPr>
              <a:t>bytes </a:t>
            </a:r>
            <a:r>
              <a:rPr lang="en-US" b="0" dirty="0">
                <a:latin typeface="+mn-lt"/>
              </a:rPr>
              <a:t>in double accumulator D. Assume that the temperature conversion </a:t>
            </a:r>
            <a:r>
              <a:rPr lang="en-US" b="0" dirty="0" smtClean="0">
                <a:latin typeface="+mn-lt"/>
              </a:rPr>
              <a:t>has </a:t>
            </a:r>
            <a:r>
              <a:rPr lang="en-US" b="0" dirty="0">
                <a:latin typeface="+mn-lt"/>
              </a:rPr>
              <a:t>been started but this </a:t>
            </a:r>
            <a:endParaRPr lang="en-US" b="0" dirty="0" smtClean="0">
              <a:latin typeface="+mn-lt"/>
            </a:endParaRPr>
          </a:p>
          <a:p>
            <a:pPr>
              <a:defRPr/>
            </a:pPr>
            <a:r>
              <a:rPr lang="en-US" b="0" dirty="0" smtClean="0">
                <a:latin typeface="+mn-lt"/>
              </a:rPr>
              <a:t>function </a:t>
            </a:r>
            <a:r>
              <a:rPr lang="en-US" b="0" dirty="0">
                <a:latin typeface="+mn-lt"/>
              </a:rPr>
              <a:t>needs to make sure that the converted temperature value is resulted from the most recent </a:t>
            </a:r>
            <a:endParaRPr lang="en-US" b="0" dirty="0" smtClean="0">
              <a:latin typeface="+mn-lt"/>
            </a:endParaRPr>
          </a:p>
          <a:p>
            <a:pPr>
              <a:defRPr/>
            </a:pPr>
            <a:r>
              <a:rPr lang="en-US" b="0" dirty="0" smtClean="0">
                <a:latin typeface="+mn-lt"/>
              </a:rPr>
              <a:t>“</a:t>
            </a:r>
            <a:r>
              <a:rPr lang="en-US" b="0" dirty="0">
                <a:latin typeface="+mn-lt"/>
              </a:rPr>
              <a:t>Start Convert T” command.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1616104"/>
            <a:ext cx="8267011" cy="6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730250" y="520700"/>
            <a:ext cx="6510338" cy="600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 err="1">
                <a:latin typeface="+mj-lt"/>
              </a:rPr>
              <a:t>readTemp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#0	; initialize return error code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 err="1">
                <a:latin typeface="+mj-lt"/>
              </a:rPr>
              <a:t>rdLoop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readConf</a:t>
            </a:r>
            <a:r>
              <a:rPr lang="en-US" b="0" dirty="0">
                <a:latin typeface="+mj-lt"/>
              </a:rPr>
              <a:t>	; is temperature conversion done yet?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cmpb</a:t>
            </a:r>
            <a:r>
              <a:rPr lang="en-US" b="0" dirty="0">
                <a:latin typeface="+mj-lt"/>
              </a:rPr>
              <a:t>	#-1	; is there any error?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beq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rdErr</a:t>
            </a:r>
            <a:r>
              <a:rPr lang="en-US" b="0" dirty="0">
                <a:latin typeface="+mj-lt"/>
              </a:rPr>
              <a:t>	; "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andb</a:t>
            </a:r>
            <a:r>
              <a:rPr lang="en-US" b="0" dirty="0">
                <a:latin typeface="+mj-lt"/>
              </a:rPr>
              <a:t>	#$80	; check DONE bit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bpl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rdLoop</a:t>
            </a:r>
            <a:r>
              <a:rPr lang="en-US" b="0" dirty="0">
                <a:latin typeface="+mj-lt"/>
              </a:rPr>
              <a:t>	; conversion not done yet?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#$92	; generate a start condition and send out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jsr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sendSlaveID</a:t>
            </a:r>
            <a:r>
              <a:rPr lang="en-US" b="0" dirty="0">
                <a:latin typeface="+mj-lt"/>
              </a:rPr>
              <a:t>	; the DS1631A ID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IBSR,RXAK,rdTempok1 ; did DS1631A acknowledge?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#-1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rdTempok1	 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#$AA,IBDR	; sends "Read Temperature command"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IBSR,RXAK,rdTempok2 ; did DS1631A acknowledge?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#-1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rdTempok2	 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IBCR,RSTA	; generate a restart condition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#$93,IBDR	; send DS1631A's ID with R/W set to 1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IBSR,RXAK,rdTempok3 ; did DS1631A acknowledge?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#-1</a:t>
            </a:r>
          </a:p>
          <a:p>
            <a:pPr>
              <a:tabLst>
                <a:tab pos="1033463" algn="l"/>
                <a:tab pos="1719263" algn="l"/>
                <a:tab pos="2971800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841375" y="692150"/>
            <a:ext cx="7415213" cy="3514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rdTempok3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IBCR,TXRX+TXAK	; prepare to receive and ACK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IBDR	; perform a dummy read 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for high byte of temperature to shift in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 	</a:t>
            </a:r>
            <a:r>
              <a:rPr lang="en-US" b="0" dirty="0" err="1">
                <a:latin typeface="+mj-lt"/>
              </a:rPr>
              <a:t>bset</a:t>
            </a:r>
            <a:r>
              <a:rPr lang="en-US" b="0" dirty="0">
                <a:latin typeface="+mj-lt"/>
              </a:rPr>
              <a:t>	IBCR,TXAK	; prepare send NACK for the last read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ldaa</a:t>
            </a:r>
            <a:r>
              <a:rPr lang="en-US" b="0" dirty="0">
                <a:latin typeface="+mj-lt"/>
              </a:rPr>
              <a:t>	IBDR	; place the high byte of Temperature in A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brclr</a:t>
            </a:r>
            <a:r>
              <a:rPr lang="en-US" b="0" dirty="0">
                <a:latin typeface="+mj-lt"/>
              </a:rPr>
              <a:t>	IBSR,IBIF,*	; wait for the low byte read to complete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movb</a:t>
            </a:r>
            <a:r>
              <a:rPr lang="en-US" b="0" dirty="0">
                <a:latin typeface="+mj-lt"/>
              </a:rPr>
              <a:t>	#IBIF,IBSR	; clear the IBIF flag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bclr</a:t>
            </a:r>
            <a:r>
              <a:rPr lang="en-US" b="0" dirty="0">
                <a:latin typeface="+mj-lt"/>
              </a:rPr>
              <a:t>	IBCR,MSSL	; generate a stop condition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ldab</a:t>
            </a:r>
            <a:r>
              <a:rPr lang="en-US" b="0" dirty="0">
                <a:latin typeface="+mj-lt"/>
              </a:rPr>
              <a:t>	IBDR	; place the low byte of temperature in B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#0	; correct return code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r>
              <a:rPr lang="en-US" b="0" dirty="0">
                <a:latin typeface="+mj-lt"/>
              </a:rPr>
              <a:t>			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 err="1">
                <a:latin typeface="+mj-lt"/>
              </a:rPr>
              <a:t>rdErr</a:t>
            </a: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ldx</a:t>
            </a:r>
            <a:r>
              <a:rPr lang="en-US" b="0" dirty="0">
                <a:latin typeface="+mj-lt"/>
              </a:rPr>
              <a:t>	#-1</a:t>
            </a:r>
          </a:p>
          <a:p>
            <a:pPr>
              <a:tabLst>
                <a:tab pos="1143000" algn="l"/>
                <a:tab pos="1828800" algn="l"/>
                <a:tab pos="3319463" algn="l"/>
              </a:tabLst>
              <a:defRPr/>
            </a:pPr>
            <a:r>
              <a:rPr lang="en-US" b="0" dirty="0">
                <a:latin typeface="+mj-lt"/>
              </a:rPr>
              <a:t>	</a:t>
            </a:r>
            <a:r>
              <a:rPr lang="en-US" b="0" dirty="0" err="1">
                <a:latin typeface="+mj-lt"/>
              </a:rPr>
              <a:t>rts</a:t>
            </a:r>
            <a:endParaRPr lang="en-US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6506308"/>
            <a:ext cx="3211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2708" y="1670991"/>
            <a:ext cx="8320035" cy="49859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  <a:defRPr/>
            </a:pPr>
            <a:r>
              <a:rPr lang="en-US" sz="1800" dirty="0" smtClean="0">
                <a:latin typeface="+mn-lt"/>
              </a:rPr>
              <a:t>Homework: </a:t>
            </a:r>
          </a:p>
          <a:p>
            <a:pPr marL="342900" indent="-342900">
              <a:buAutoNum type="arabicPeriod"/>
              <a:tabLst>
                <a:tab pos="225425" algn="l"/>
              </a:tabLst>
              <a:defRPr/>
            </a:pPr>
            <a:r>
              <a:rPr lang="en-US" sz="1800" b="0" dirty="0" smtClean="0">
                <a:latin typeface="+mn-lt"/>
              </a:rPr>
              <a:t>Write the C variant  for Example 8.5 </a:t>
            </a:r>
            <a:r>
              <a:rPr lang="en-US" sz="1800" b="0" dirty="0" smtClean="0"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AutoNum type="arabicPeriod"/>
              <a:tabLst>
                <a:tab pos="225425" algn="l"/>
              </a:tabLst>
              <a:defRPr/>
            </a:pPr>
            <a:r>
              <a:rPr lang="en-US" sz="1800" b="0" dirty="0" smtClean="0">
                <a:latin typeface="+mn-lt"/>
              </a:rPr>
              <a:t>For </a:t>
            </a:r>
            <a:r>
              <a:rPr lang="en-US" sz="1800" b="0" dirty="0">
                <a:latin typeface="+mn-lt"/>
              </a:rPr>
              <a:t>the circuit shown in Figure 11.34, add </a:t>
            </a:r>
            <a:r>
              <a:rPr lang="en-US" sz="1800" b="0" dirty="0" smtClean="0">
                <a:latin typeface="+mn-lt"/>
              </a:rPr>
              <a:t>a LED to HCS12 and set </a:t>
            </a:r>
            <a:r>
              <a:rPr lang="en-US" sz="1800" b="0" dirty="0">
                <a:latin typeface="+mn-lt"/>
              </a:rPr>
              <a:t>the high-temperature trip point to 50°C. Whenever temperature reaches 50°C or higher</a:t>
            </a:r>
            <a:r>
              <a:rPr lang="en-US" sz="1800" b="0" dirty="0" smtClean="0">
                <a:latin typeface="+mn-lt"/>
              </a:rPr>
              <a:t>, turn </a:t>
            </a:r>
            <a:r>
              <a:rPr lang="en-US" sz="1800" b="0" dirty="0">
                <a:latin typeface="+mn-lt"/>
              </a:rPr>
              <a:t>on the </a:t>
            </a:r>
            <a:r>
              <a:rPr lang="en-US" sz="1800" b="0" dirty="0" smtClean="0">
                <a:latin typeface="+mn-lt"/>
              </a:rPr>
              <a:t>LED until </a:t>
            </a:r>
            <a:r>
              <a:rPr lang="en-US" sz="1800" b="0" dirty="0">
                <a:latin typeface="+mn-lt"/>
              </a:rPr>
              <a:t>the temperature drops down to 23°C</a:t>
            </a:r>
            <a:r>
              <a:rPr lang="en-US" sz="1800" b="0" dirty="0" smtClean="0">
                <a:latin typeface="+mn-lt"/>
              </a:rPr>
              <a:t>. Please write the scheme, code and explanations.</a:t>
            </a:r>
            <a:endParaRPr lang="en-US" sz="1800" b="0" dirty="0">
              <a:latin typeface="+mn-lt"/>
            </a:endParaRPr>
          </a:p>
          <a:p>
            <a:pPr>
              <a:tabLst>
                <a:tab pos="225425" algn="l"/>
              </a:tabLst>
              <a:defRPr/>
            </a:pPr>
            <a:endParaRPr lang="en-US" b="0" dirty="0" smtClean="0">
              <a:latin typeface="+mn-lt"/>
            </a:endParaRPr>
          </a:p>
          <a:p>
            <a:pPr>
              <a:tabLst>
                <a:tab pos="225425" algn="l"/>
              </a:tabLst>
              <a:defRPr/>
            </a:pPr>
            <a:r>
              <a:rPr lang="en-US" b="0" dirty="0" smtClean="0">
                <a:latin typeface="+mn-lt"/>
              </a:rPr>
              <a:t>void </a:t>
            </a:r>
            <a:r>
              <a:rPr lang="en-US" b="0" dirty="0">
                <a:latin typeface="+mn-lt"/>
              </a:rPr>
              <a:t>main (void)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{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	openI2C</a:t>
            </a:r>
            <a:r>
              <a:rPr lang="en-US" b="0" dirty="0" smtClean="0">
                <a:latin typeface="+mn-lt"/>
              </a:rPr>
              <a:t>(…,…); </a:t>
            </a:r>
            <a:r>
              <a:rPr lang="en-US" b="0" dirty="0">
                <a:latin typeface="+mn-lt"/>
              </a:rPr>
              <a:t>	// set I2C baud rate to 100 KHz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	</a:t>
            </a:r>
            <a:r>
              <a:rPr lang="en-US" b="0" dirty="0" smtClean="0">
                <a:latin typeface="+mn-lt"/>
              </a:rPr>
              <a:t>openDS1631(…); </a:t>
            </a:r>
            <a:r>
              <a:rPr lang="en-US" b="0" dirty="0">
                <a:latin typeface="+mn-lt"/>
              </a:rPr>
              <a:t>	// configure DS1631 to perform 12-bit DTA conversion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                     	// continuously at set TOUT to be idle high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	</a:t>
            </a:r>
            <a:r>
              <a:rPr lang="en-US" b="0" dirty="0" err="1">
                <a:latin typeface="+mn-lt"/>
              </a:rPr>
              <a:t>setTH</a:t>
            </a:r>
            <a:r>
              <a:rPr lang="en-US" b="0" dirty="0">
                <a:latin typeface="+mn-lt"/>
              </a:rPr>
              <a:t>(…,…); 	// set TH to 50oC 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	</a:t>
            </a:r>
            <a:r>
              <a:rPr lang="en-US" b="0" dirty="0" err="1">
                <a:latin typeface="+mn-lt"/>
              </a:rPr>
              <a:t>setTL</a:t>
            </a:r>
            <a:r>
              <a:rPr lang="en-US" b="0" dirty="0" smtClean="0">
                <a:latin typeface="+mn-lt"/>
              </a:rPr>
              <a:t>(</a:t>
            </a:r>
            <a:r>
              <a:rPr lang="en-US" b="0" dirty="0"/>
              <a:t>…,…</a:t>
            </a:r>
            <a:r>
              <a:rPr lang="en-US" b="0" dirty="0" smtClean="0">
                <a:latin typeface="+mn-lt"/>
              </a:rPr>
              <a:t>); </a:t>
            </a:r>
            <a:r>
              <a:rPr lang="en-US" b="0" dirty="0">
                <a:latin typeface="+mn-lt"/>
              </a:rPr>
              <a:t>	// set TL to 23oC 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	</a:t>
            </a:r>
            <a:r>
              <a:rPr lang="en-US" b="0" dirty="0" err="1">
                <a:latin typeface="+mn-lt"/>
              </a:rPr>
              <a:t>startConv</a:t>
            </a:r>
            <a:r>
              <a:rPr lang="en-US" b="0" dirty="0">
                <a:latin typeface="+mn-lt"/>
              </a:rPr>
              <a:t>();      	// start the DS1631A temperature conversion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     	</a:t>
            </a:r>
            <a:r>
              <a:rPr lang="en-US" b="0" dirty="0" smtClean="0">
                <a:latin typeface="+mn-lt"/>
              </a:rPr>
              <a:t>// LED specific operations or functions’ calling …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 smtClean="0">
                <a:latin typeface="+mn-lt"/>
              </a:rPr>
              <a:t>     </a:t>
            </a:r>
            <a:r>
              <a:rPr lang="en-US" b="0" dirty="0">
                <a:latin typeface="+mn-lt"/>
              </a:rPr>
              <a:t>	while(1);		// wait forever</a:t>
            </a:r>
          </a:p>
          <a:p>
            <a:pPr>
              <a:tabLst>
                <a:tab pos="225425" algn="l"/>
              </a:tabLst>
              <a:defRPr/>
            </a:pPr>
            <a:r>
              <a:rPr lang="en-US" b="0" dirty="0">
                <a:latin typeface="+mn-lt"/>
              </a:rPr>
              <a:t>}</a:t>
            </a:r>
          </a:p>
          <a:p>
            <a:pPr>
              <a:tabLst>
                <a:tab pos="225425" algn="l"/>
              </a:tabLst>
              <a:defRPr/>
            </a:pP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0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S12 Architecture" id="{BB64E201-E68D-4C1E-A310-06B75008CBE6}" vid="{37E19E37-DA0F-44CC-99D9-69092F35B1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HCS12</Template>
  <TotalTime>91635328</TotalTime>
  <Pages>25</Pages>
  <Words>1858</Words>
  <Application>Microsoft Office PowerPoint</Application>
  <PresentationFormat>On-screen Show (4:3)</PresentationFormat>
  <Paragraphs>1012</Paragraphs>
  <Slides>100</Slides>
  <Notes>100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0" baseType="lpstr">
      <vt:lpstr>Arial Unicode MS</vt:lpstr>
      <vt:lpstr>Calibri</vt:lpstr>
      <vt:lpstr>Symbol</vt:lpstr>
      <vt:lpstr>Times New Roman</vt:lpstr>
      <vt:lpstr>Tw Cen MT</vt:lpstr>
      <vt:lpstr>Wingdings</vt:lpstr>
      <vt:lpstr>Wingdings 2</vt:lpstr>
      <vt:lpstr>Student presentation</vt:lpstr>
      <vt:lpstr>Visio</vt:lpstr>
      <vt:lpstr>VISIO</vt:lpstr>
      <vt:lpstr>Serial Peripheral Interface</vt:lpstr>
      <vt:lpstr> 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Content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 transparency</dc:title>
  <dc:subject>introduction to Motorola 68HC11</dc:subject>
  <dc:creator>Authorized Gateway Customer</dc:creator>
  <cp:keywords/>
  <dc:description/>
  <cp:lastModifiedBy>Razvan Bogdan</cp:lastModifiedBy>
  <cp:revision>346</cp:revision>
  <cp:lastPrinted>1999-04-26T14:52:52Z</cp:lastPrinted>
  <dcterms:created xsi:type="dcterms:W3CDTF">1995-09-19T12:30:24Z</dcterms:created>
  <dcterms:modified xsi:type="dcterms:W3CDTF">2015-04-30T17:55:34Z</dcterms:modified>
</cp:coreProperties>
</file>