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1"/>
  </p:sldMasterIdLst>
  <p:notesMasterIdLst>
    <p:notesMasterId r:id="rId95"/>
  </p:notesMasterIdLst>
  <p:sldIdLst>
    <p:sldId id="256" r:id="rId2"/>
    <p:sldId id="393" r:id="rId3"/>
    <p:sldId id="398" r:id="rId4"/>
    <p:sldId id="397" r:id="rId5"/>
    <p:sldId id="326" r:id="rId6"/>
    <p:sldId id="369" r:id="rId7"/>
    <p:sldId id="327" r:id="rId8"/>
    <p:sldId id="257" r:id="rId9"/>
    <p:sldId id="258" r:id="rId10"/>
    <p:sldId id="259" r:id="rId11"/>
    <p:sldId id="260" r:id="rId12"/>
    <p:sldId id="261" r:id="rId13"/>
    <p:sldId id="262" r:id="rId14"/>
    <p:sldId id="263" r:id="rId15"/>
    <p:sldId id="368" r:id="rId16"/>
    <p:sldId id="328" r:id="rId17"/>
    <p:sldId id="330" r:id="rId18"/>
    <p:sldId id="370" r:id="rId19"/>
    <p:sldId id="331" r:id="rId20"/>
    <p:sldId id="332" r:id="rId21"/>
    <p:sldId id="371" r:id="rId22"/>
    <p:sldId id="329" r:id="rId23"/>
    <p:sldId id="333" r:id="rId24"/>
    <p:sldId id="334" r:id="rId25"/>
    <p:sldId id="335" r:id="rId26"/>
    <p:sldId id="336" r:id="rId27"/>
    <p:sldId id="337" r:id="rId28"/>
    <p:sldId id="338" r:id="rId29"/>
    <p:sldId id="339" r:id="rId30"/>
    <p:sldId id="265" r:id="rId31"/>
    <p:sldId id="340" r:id="rId32"/>
    <p:sldId id="266" r:id="rId33"/>
    <p:sldId id="267" r:id="rId34"/>
    <p:sldId id="367" r:id="rId35"/>
    <p:sldId id="268" r:id="rId36"/>
    <p:sldId id="341" r:id="rId37"/>
    <p:sldId id="342" r:id="rId38"/>
    <p:sldId id="343" r:id="rId39"/>
    <p:sldId id="344" r:id="rId40"/>
    <p:sldId id="345" r:id="rId41"/>
    <p:sldId id="346" r:id="rId42"/>
    <p:sldId id="347" r:id="rId43"/>
    <p:sldId id="348" r:id="rId44"/>
    <p:sldId id="349" r:id="rId45"/>
    <p:sldId id="350" r:id="rId46"/>
    <p:sldId id="351" r:id="rId47"/>
    <p:sldId id="353" r:id="rId48"/>
    <p:sldId id="270" r:id="rId49"/>
    <p:sldId id="354" r:id="rId50"/>
    <p:sldId id="355" r:id="rId51"/>
    <p:sldId id="356" r:id="rId52"/>
    <p:sldId id="383" r:id="rId53"/>
    <p:sldId id="384" r:id="rId54"/>
    <p:sldId id="385" r:id="rId55"/>
    <p:sldId id="386" r:id="rId56"/>
    <p:sldId id="387" r:id="rId57"/>
    <p:sldId id="388" r:id="rId58"/>
    <p:sldId id="389" r:id="rId59"/>
    <p:sldId id="390" r:id="rId60"/>
    <p:sldId id="391" r:id="rId61"/>
    <p:sldId id="392" r:id="rId62"/>
    <p:sldId id="382" r:id="rId63"/>
    <p:sldId id="271" r:id="rId64"/>
    <p:sldId id="357" r:id="rId65"/>
    <p:sldId id="358" r:id="rId66"/>
    <p:sldId id="359" r:id="rId67"/>
    <p:sldId id="272" r:id="rId68"/>
    <p:sldId id="360" r:id="rId69"/>
    <p:sldId id="372" r:id="rId70"/>
    <p:sldId id="373" r:id="rId71"/>
    <p:sldId id="374" r:id="rId72"/>
    <p:sldId id="375" r:id="rId73"/>
    <p:sldId id="376" r:id="rId74"/>
    <p:sldId id="377" r:id="rId75"/>
    <p:sldId id="378" r:id="rId76"/>
    <p:sldId id="379" r:id="rId77"/>
    <p:sldId id="380" r:id="rId78"/>
    <p:sldId id="273" r:id="rId79"/>
    <p:sldId id="361" r:id="rId80"/>
    <p:sldId id="274" r:id="rId81"/>
    <p:sldId id="362" r:id="rId82"/>
    <p:sldId id="275" r:id="rId83"/>
    <p:sldId id="276" r:id="rId84"/>
    <p:sldId id="277" r:id="rId85"/>
    <p:sldId id="278" r:id="rId86"/>
    <p:sldId id="363" r:id="rId87"/>
    <p:sldId id="364" r:id="rId88"/>
    <p:sldId id="365" r:id="rId89"/>
    <p:sldId id="280" r:id="rId90"/>
    <p:sldId id="366" r:id="rId91"/>
    <p:sldId id="394" r:id="rId92"/>
    <p:sldId id="396" r:id="rId93"/>
    <p:sldId id="381"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AE49B-29AC-4F56-AB26-2F3455DB2FE0}">
          <p14:sldIdLst>
            <p14:sldId id="256"/>
            <p14:sldId id="393"/>
            <p14:sldId id="398"/>
            <p14:sldId id="397"/>
            <p14:sldId id="326"/>
            <p14:sldId id="369"/>
            <p14:sldId id="327"/>
            <p14:sldId id="257"/>
            <p14:sldId id="258"/>
            <p14:sldId id="259"/>
            <p14:sldId id="260"/>
            <p14:sldId id="261"/>
            <p14:sldId id="262"/>
            <p14:sldId id="263"/>
            <p14:sldId id="368"/>
            <p14:sldId id="328"/>
            <p14:sldId id="330"/>
            <p14:sldId id="370"/>
            <p14:sldId id="331"/>
            <p14:sldId id="332"/>
            <p14:sldId id="371"/>
            <p14:sldId id="329"/>
            <p14:sldId id="333"/>
            <p14:sldId id="334"/>
            <p14:sldId id="335"/>
            <p14:sldId id="336"/>
            <p14:sldId id="337"/>
            <p14:sldId id="338"/>
            <p14:sldId id="339"/>
            <p14:sldId id="265"/>
            <p14:sldId id="340"/>
            <p14:sldId id="266"/>
            <p14:sldId id="267"/>
            <p14:sldId id="367"/>
            <p14:sldId id="268"/>
            <p14:sldId id="341"/>
            <p14:sldId id="342"/>
            <p14:sldId id="343"/>
            <p14:sldId id="344"/>
            <p14:sldId id="345"/>
            <p14:sldId id="346"/>
            <p14:sldId id="347"/>
            <p14:sldId id="348"/>
            <p14:sldId id="349"/>
            <p14:sldId id="350"/>
            <p14:sldId id="351"/>
            <p14:sldId id="353"/>
            <p14:sldId id="270"/>
            <p14:sldId id="354"/>
            <p14:sldId id="355"/>
            <p14:sldId id="356"/>
            <p14:sldId id="383"/>
            <p14:sldId id="384"/>
            <p14:sldId id="385"/>
            <p14:sldId id="386"/>
            <p14:sldId id="387"/>
            <p14:sldId id="388"/>
          </p14:sldIdLst>
        </p14:section>
        <p14:section name="Untitled Section" id="{1038FB46-B87B-43B2-831D-5A31BAF54C18}">
          <p14:sldIdLst>
            <p14:sldId id="389"/>
            <p14:sldId id="390"/>
            <p14:sldId id="391"/>
            <p14:sldId id="392"/>
            <p14:sldId id="382"/>
            <p14:sldId id="271"/>
            <p14:sldId id="357"/>
            <p14:sldId id="358"/>
            <p14:sldId id="359"/>
            <p14:sldId id="272"/>
            <p14:sldId id="360"/>
            <p14:sldId id="372"/>
            <p14:sldId id="373"/>
            <p14:sldId id="374"/>
            <p14:sldId id="375"/>
            <p14:sldId id="376"/>
            <p14:sldId id="377"/>
            <p14:sldId id="378"/>
            <p14:sldId id="379"/>
            <p14:sldId id="380"/>
            <p14:sldId id="273"/>
            <p14:sldId id="361"/>
            <p14:sldId id="274"/>
            <p14:sldId id="362"/>
            <p14:sldId id="275"/>
            <p14:sldId id="276"/>
            <p14:sldId id="277"/>
            <p14:sldId id="278"/>
            <p14:sldId id="363"/>
            <p14:sldId id="364"/>
            <p14:sldId id="365"/>
            <p14:sldId id="280"/>
            <p14:sldId id="366"/>
            <p14:sldId id="394"/>
            <p14:sldId id="396"/>
            <p14:sldId id="3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86322" autoAdjust="0"/>
  </p:normalViewPr>
  <p:slideViewPr>
    <p:cSldViewPr>
      <p:cViewPr varScale="1">
        <p:scale>
          <a:sx n="62" d="100"/>
          <a:sy n="62" d="100"/>
        </p:scale>
        <p:origin x="16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03897-5663-4172-ABC3-7AE3D33A5207}"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423977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3</a:t>
            </a:fld>
            <a:endParaRPr lang="en-US"/>
          </a:p>
        </p:txBody>
      </p:sp>
    </p:spTree>
    <p:extLst>
      <p:ext uri="{BB962C8B-B14F-4D97-AF65-F5344CB8AC3E}">
        <p14:creationId xmlns:p14="http://schemas.microsoft.com/office/powerpoint/2010/main" val="380540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6</a:t>
            </a:fld>
            <a:endParaRPr lang="en-US"/>
          </a:p>
        </p:txBody>
      </p:sp>
    </p:spTree>
    <p:extLst>
      <p:ext uri="{BB962C8B-B14F-4D97-AF65-F5344CB8AC3E}">
        <p14:creationId xmlns:p14="http://schemas.microsoft.com/office/powerpoint/2010/main" val="128074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7</a:t>
            </a:fld>
            <a:endParaRPr lang="en-US"/>
          </a:p>
        </p:txBody>
      </p:sp>
    </p:spTree>
    <p:extLst>
      <p:ext uri="{BB962C8B-B14F-4D97-AF65-F5344CB8AC3E}">
        <p14:creationId xmlns:p14="http://schemas.microsoft.com/office/powerpoint/2010/main" val="128074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 </a:t>
            </a:r>
            <a:r>
              <a:rPr lang="en-US" sz="1200" i="1" dirty="0" smtClean="0"/>
              <a:t>non-scalar</a:t>
            </a:r>
            <a:r>
              <a:rPr lang="en-US" sz="1200" dirty="0" smtClean="0"/>
              <a:t> processor, the value of </a:t>
            </a:r>
            <a:r>
              <a:rPr lang="en-US" sz="1200" i="1" dirty="0" smtClean="0"/>
              <a:t>i</a:t>
            </a:r>
            <a:r>
              <a:rPr lang="en-US" sz="1200" dirty="0" smtClean="0"/>
              <a:t> ranges from 1 (one instruction per cycle) to </a:t>
            </a:r>
            <a:r>
              <a:rPr lang="en-US" sz="1200" i="1" dirty="0" smtClean="0"/>
              <a:t>N</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44</a:t>
            </a:fld>
            <a:endParaRPr lang="en-US"/>
          </a:p>
        </p:txBody>
      </p:sp>
    </p:spTree>
    <p:extLst>
      <p:ext uri="{BB962C8B-B14F-4D97-AF65-F5344CB8AC3E}">
        <p14:creationId xmlns:p14="http://schemas.microsoft.com/office/powerpoint/2010/main" val="90642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76</a:t>
            </a:fld>
            <a:endParaRPr lang="en-US"/>
          </a:p>
        </p:txBody>
      </p:sp>
    </p:spTree>
    <p:extLst>
      <p:ext uri="{BB962C8B-B14F-4D97-AF65-F5344CB8AC3E}">
        <p14:creationId xmlns:p14="http://schemas.microsoft.com/office/powerpoint/2010/main" val="251466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77</a:t>
            </a:fld>
            <a:endParaRPr lang="en-US"/>
          </a:p>
        </p:txBody>
      </p:sp>
    </p:spTree>
    <p:extLst>
      <p:ext uri="{BB962C8B-B14F-4D97-AF65-F5344CB8AC3E}">
        <p14:creationId xmlns:p14="http://schemas.microsoft.com/office/powerpoint/2010/main" val="251466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03897-5663-4172-ABC3-7AE3D33A5207}" type="slidenum">
              <a:rPr lang="en-US" altLang="en-US">
                <a:latin typeface="Calibri" panose="020F0502020204030204" pitchFamily="34" charset="0"/>
              </a:rPr>
              <a:pPr/>
              <a:t>91</a:t>
            </a:fld>
            <a:endParaRPr lang="en-US" altLang="en-US">
              <a:latin typeface="Calibri" panose="020F0502020204030204" pitchFamily="34" charset="0"/>
            </a:endParaRPr>
          </a:p>
        </p:txBody>
      </p:sp>
    </p:spTree>
    <p:extLst>
      <p:ext uri="{BB962C8B-B14F-4D97-AF65-F5344CB8AC3E}">
        <p14:creationId xmlns:p14="http://schemas.microsoft.com/office/powerpoint/2010/main" val="224738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1049232-C5CE-4D61-9E40-6F55310592BA}" type="datetime1">
              <a:rPr lang="en-US" smtClean="0"/>
              <a:pPr/>
              <a:t>4/5/2016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 2014 Cengage Learning Engineering. All Rights Reserved. </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14E8-4B78-446E-A702-D8B3F502168C}" type="datetime1">
              <a:rPr lang="en-US" smtClean="0"/>
              <a:pPr/>
              <a:t>4/5/2016</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D157229A-D041-4908-A197-8FB972E7E8E7}" type="datetime1">
              <a:rPr lang="en-US" smtClean="0"/>
              <a:pPr/>
              <a:t>4/5/2016</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 2014 Cengage Learning Engineering. All Rights Reserved.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3BC3BBC-D9F7-4F61-AC3E-87B7C7E0C7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80655525"/>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40116883"/>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87896428"/>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48302420"/>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85858131"/>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5591167"/>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73917747"/>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54713769"/>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B9223C6-AB96-4FD3-AFB4-010E051E0CD6}" type="datetime1">
              <a:rPr lang="en-US" smtClean="0"/>
              <a:pPr/>
              <a:t>4/5/2016</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1343118"/>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86230631"/>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3730023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0826438"/>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35862621"/>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02820515"/>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77817341"/>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5511083"/>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67928877"/>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24037454"/>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C8F27418-D607-41EA-BEC4-49B6E8175403}" type="datetime1">
              <a:rPr lang="en-US" smtClean="0"/>
              <a:pPr/>
              <a:t>4/5/2016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 2014 Cengage Learning Engineering. All Rights Reserved. </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91464814"/>
      </p:ext>
    </p:extLst>
  </p:cSld>
  <p:clrMapOvr>
    <a:masterClrMapping/>
  </p:clrMapOvr>
  <p:transition>
    <p:fade/>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34067134"/>
      </p:ext>
    </p:extLst>
  </p:cSld>
  <p:clrMapOvr>
    <a:masterClrMapping/>
  </p:clrMapOvr>
  <p:transition>
    <p:fade/>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0935336"/>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25295962"/>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81002593"/>
      </p:ext>
    </p:extLst>
  </p:cSld>
  <p:clrMapOvr>
    <a:masterClrMapping/>
  </p:clrMapOvr>
  <p:transition>
    <p:fade/>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587370"/>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75092597"/>
      </p:ext>
    </p:extLst>
  </p:cSld>
  <p:clrMapOvr>
    <a:masterClrMapping/>
  </p:clrMapOvr>
  <p:transition>
    <p:fade/>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60030775"/>
      </p:ext>
    </p:extLst>
  </p:cSld>
  <p:clrMapOvr>
    <a:masterClrMapping/>
  </p:clrMapOvr>
  <p:transition>
    <p:fade/>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15598339"/>
      </p:ext>
    </p:extLst>
  </p:cSld>
  <p:clrMapOvr>
    <a:masterClrMapping/>
  </p:clrMapOvr>
  <p:transition>
    <p:fade/>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76773392"/>
      </p:ext>
    </p:extLst>
  </p:cSld>
  <p:clrMapOvr>
    <a:masterClrMapping/>
  </p:clrMapOvr>
  <p:transition>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A8F522C1-DA6D-4F82-97EC-FA36CAB15835}" type="datetime1">
              <a:rPr lang="en-US" smtClean="0"/>
              <a:pPr/>
              <a:t>4/5/2016</a:t>
            </a:fld>
            <a:endParaRPr lang="en-US"/>
          </a:p>
        </p:txBody>
      </p:sp>
      <p:sp>
        <p:nvSpPr>
          <p:cNvPr id="10" name="Slide Number Placeholder 9"/>
          <p:cNvSpPr>
            <a:spLocks noGrp="1"/>
          </p:cNvSpPr>
          <p:nvPr>
            <p:ph type="sldNum" sz="quarter" idx="16"/>
          </p:nvPr>
        </p:nvSpPr>
        <p:spPr/>
        <p:txBody>
          <a:bodyPr rtlCol="0"/>
          <a:lstStyle/>
          <a:p>
            <a:fld id="{03BC3BBC-D9F7-4F61-AC3E-87B7C7E0C76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35971241"/>
      </p:ext>
    </p:extLst>
  </p:cSld>
  <p:clrMapOvr>
    <a:masterClrMapping/>
  </p:clrMapOvr>
  <p:transition>
    <p:fade/>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92764063"/>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50244114"/>
      </p:ext>
    </p:extLst>
  </p:cSld>
  <p:clrMapOvr>
    <a:masterClrMapping/>
  </p:clrMapOvr>
  <p:transition>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93417933"/>
      </p:ext>
    </p:extLst>
  </p:cSld>
  <p:clrMapOvr>
    <a:masterClrMapping/>
  </p:clrMapOvr>
  <p:transition>
    <p:fade/>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6771484"/>
      </p:ext>
    </p:extLst>
  </p:cSld>
  <p:clrMapOvr>
    <a:masterClrMapping/>
  </p:clrMapOvr>
  <p:transition>
    <p:fade/>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11265367"/>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711F984D-8D97-4529-81F1-FD232706E811}" type="datetime1">
              <a:rPr lang="en-US" smtClean="0"/>
              <a:pPr/>
              <a:t>4/5/2016</a:t>
            </a:fld>
            <a:endParaRPr lang="en-US"/>
          </a:p>
        </p:txBody>
      </p:sp>
      <p:sp>
        <p:nvSpPr>
          <p:cNvPr id="12" name="Slide Number Placeholder 11"/>
          <p:cNvSpPr>
            <a:spLocks noGrp="1"/>
          </p:cNvSpPr>
          <p:nvPr>
            <p:ph type="sldNum" sz="quarter" idx="16"/>
          </p:nvPr>
        </p:nvSpPr>
        <p:spPr/>
        <p:txBody>
          <a:bodyPr rtlCol="0"/>
          <a:lstStyle/>
          <a:p>
            <a:fld id="{03BC3BBC-D9F7-4F61-AC3E-87B7C7E0C76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 2014 Cengage Learning Engineering. All Rights Reserved.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EB689-4A1A-49C8-B209-F41BFEADA1DB}" type="datetime1">
              <a:rPr lang="en-US" smtClean="0"/>
              <a:pPr/>
              <a:t>4/5/2016</a:t>
            </a:fld>
            <a:endParaRPr lang="en-US"/>
          </a:p>
        </p:txBody>
      </p:sp>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4/5/2016</a:t>
            </a:fld>
            <a:endParaRPr lang="en-US"/>
          </a:p>
        </p:txBody>
      </p:sp>
      <p:sp>
        <p:nvSpPr>
          <p:cNvPr id="3" name="Footer Placeholder 2"/>
          <p:cNvSpPr>
            <a:spLocks noGrp="1"/>
          </p:cNvSpPr>
          <p:nvPr>
            <p:ph type="ftr" sz="quarter" idx="11"/>
          </p:nvPr>
        </p:nvSpPr>
        <p:spPr/>
        <p:txBody>
          <a:bodyPr/>
          <a:lstStyle/>
          <a:p>
            <a:r>
              <a:rPr lang="en-US" smtClean="0"/>
              <a:t>© 2014 Cengage Learning Engineering. All Rights Reserved. </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10FA962-0B25-471A-8504-16F8826E83EF}" type="datetime1">
              <a:rPr lang="en-US" smtClean="0"/>
              <a:pPr/>
              <a:t>4/5/2016</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292CE6DF-57B5-47D0-8709-906C799842E3}" type="datetime1">
              <a:rPr lang="en-US" smtClean="0"/>
              <a:pPr/>
              <a:t>4/5/2016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 2014 Cengage Learning Engineering. All Rights Reserved.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110FA962-0B25-471A-8504-16F8826E83EF}" type="datetime1">
              <a:rPr lang="en-US" smtClean="0"/>
              <a:pPr/>
              <a:t>4/5/2016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r>
              <a:rPr lang="en-US" smtClean="0"/>
              <a:t>© 2014 Cengage Learning Engineering. All Rights Reserved. </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03BC3BBC-D9F7-4F61-AC3E-87B7C7E0C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Lst>
  <p:hf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alexandru-sisu-722439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Microsoft_Excel_97-2003_Worksheet2.xls"/><Relationship Id="rId4" Type="http://schemas.openxmlformats.org/officeDocument/2006/relationships/image" Target="../media/image3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anandtech.com/" TargetMode="External"/><Relationship Id="rId7" Type="http://schemas.openxmlformats.org/officeDocument/2006/relationships/hyperlink" Target="https://www.youtube.com/watch?v=5o-bBT6GDmg" TargetMode="External"/><Relationship Id="rId2" Type="http://schemas.openxmlformats.org/officeDocument/2006/relationships/hyperlink" Target="https://www.youtube.com/watch?v=RUhNrCjV3RM" TargetMode="External"/><Relationship Id="rId1" Type="http://schemas.openxmlformats.org/officeDocument/2006/relationships/slideLayout" Target="../slideLayouts/slideLayout2.xml"/><Relationship Id="rId6" Type="http://schemas.openxmlformats.org/officeDocument/2006/relationships/hyperlink" Target="https://www.youtube.com/watch?v=25lss9hyczs" TargetMode="External"/><Relationship Id="rId5" Type="http://schemas.openxmlformats.org/officeDocument/2006/relationships/hyperlink" Target="https://www.youtube.com/watch?v=3kVX8elibLc" TargetMode="External"/><Relationship Id="rId4" Type="http://schemas.openxmlformats.org/officeDocument/2006/relationships/hyperlink" Target="https://www.youtube.com/watch?v=VDo-j00vUtw"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a:t>Computer Organization and Architecture</a:t>
            </a:r>
          </a:p>
        </p:txBody>
      </p:sp>
      <p:sp>
        <p:nvSpPr>
          <p:cNvPr id="10" name="Rectangle 1"/>
          <p:cNvSpPr>
            <a:spLocks noGrp="1"/>
          </p:cNvSpPr>
          <p:nvPr>
            <p:ph type="ctrTitle"/>
          </p:nvPr>
        </p:nvSpPr>
        <p:spPr>
          <a:xfrm>
            <a:off x="1143000" y="2667000"/>
            <a:ext cx="6705600" cy="1447800"/>
          </a:xfrm>
        </p:spPr>
        <p:txBody>
          <a:bodyPr>
            <a:normAutofit/>
          </a:bodyPr>
          <a:lstStyle/>
          <a:p>
            <a:pPr algn="ctr">
              <a:defRPr/>
            </a:pPr>
            <a:r>
              <a:rPr lang="en-US" dirty="0" smtClean="0">
                <a:solidFill>
                  <a:srgbClr val="724208"/>
                </a:solidFill>
              </a:rPr>
              <a:t>Performance – meaning and metrics</a:t>
            </a:r>
            <a:endParaRPr lang="en-US" dirty="0">
              <a:solidFill>
                <a:srgbClr val="72420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anCore7\Desktop\ch06\87046-0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7575"/>
            <a:ext cx="8610600" cy="585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18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anCore7\Desktop\ch06\87046-06-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31" y="838200"/>
            <a:ext cx="870578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9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anCore7\Desktop\ch06\87046-06-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762000"/>
            <a:ext cx="8258175" cy="551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2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anCore7\Desktop\ch06\87046-06-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07" y="838200"/>
            <a:ext cx="8463793" cy="54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2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anCore7\Desktop\ch06\87046-06-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15" y="1676400"/>
            <a:ext cx="843828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73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lanCore7\Desktop\ch06\87046-06-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940300" cy="6505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9513" y="152400"/>
            <a:ext cx="3832011" cy="523220"/>
          </a:xfrm>
          <a:prstGeom prst="rect">
            <a:avLst/>
          </a:prstGeom>
        </p:spPr>
        <p:txBody>
          <a:bodyPr wrap="none">
            <a:spAutoFit/>
          </a:bodyPr>
          <a:lstStyle/>
          <a:p>
            <a:pPr algn="ctr"/>
            <a:r>
              <a:rPr lang="en-US" sz="2800" b="1" dirty="0"/>
              <a:t>Performance and Design</a:t>
            </a:r>
          </a:p>
        </p:txBody>
      </p:sp>
      <p:sp>
        <p:nvSpPr>
          <p:cNvPr id="5" name="Rectangle 4"/>
          <p:cNvSpPr/>
          <p:nvPr/>
        </p:nvSpPr>
        <p:spPr>
          <a:xfrm>
            <a:off x="5181600" y="1457265"/>
            <a:ext cx="3888824" cy="5324535"/>
          </a:xfrm>
          <a:prstGeom prst="rect">
            <a:avLst/>
          </a:prstGeom>
        </p:spPr>
        <p:txBody>
          <a:bodyPr wrap="square">
            <a:spAutoFit/>
          </a:bodyPr>
          <a:lstStyle/>
          <a:p>
            <a:r>
              <a:rPr lang="en-US" sz="2000" dirty="0"/>
              <a:t>Figure 6.8 shows the structure of a typical PC from the point of view of the </a:t>
            </a:r>
            <a:r>
              <a:rPr lang="en-US" sz="2000" dirty="0">
                <a:solidFill>
                  <a:srgbClr val="FF0000"/>
                </a:solidFill>
              </a:rPr>
              <a:t>systems designer. </a:t>
            </a:r>
          </a:p>
          <a:p>
            <a:endParaRPr lang="en-US" sz="2000" dirty="0"/>
          </a:p>
          <a:p>
            <a:r>
              <a:rPr lang="en-US" sz="2000" dirty="0">
                <a:solidFill>
                  <a:srgbClr val="FF0000"/>
                </a:solidFill>
              </a:rPr>
              <a:t>The performance of a computer is dependent on factors like cache memory, main memory, buses, and secondary storage such as hard disks and optical drives. </a:t>
            </a:r>
          </a:p>
          <a:p>
            <a:endParaRPr lang="en-US" sz="2000" dirty="0"/>
          </a:p>
          <a:p>
            <a:r>
              <a:rPr lang="en-US" sz="2000" dirty="0"/>
              <a:t>Every one of these systems contributes to the overall performance of the computer and </a:t>
            </a:r>
            <a:r>
              <a:rPr lang="en-US" sz="2000" dirty="0">
                <a:solidFill>
                  <a:srgbClr val="FF0000"/>
                </a:solidFill>
              </a:rPr>
              <a:t>you cannot maximize the performance of a computer by improving only one of its components.</a:t>
            </a:r>
          </a:p>
        </p:txBody>
      </p:sp>
    </p:spTree>
    <p:extLst>
      <p:ext uri="{BB962C8B-B14F-4D97-AF65-F5344CB8AC3E}">
        <p14:creationId xmlns:p14="http://schemas.microsoft.com/office/powerpoint/2010/main" val="268796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19892"/>
            <a:ext cx="8001000" cy="2554545"/>
          </a:xfrm>
          <a:prstGeom prst="rect">
            <a:avLst/>
          </a:prstGeom>
        </p:spPr>
        <p:txBody>
          <a:bodyPr wrap="square">
            <a:spAutoFit/>
          </a:bodyPr>
          <a:lstStyle/>
          <a:p>
            <a:pPr marL="342900" indent="-342900">
              <a:buFont typeface="Wingdings" pitchFamily="2" charset="2"/>
              <a:buChar char="q"/>
            </a:pPr>
            <a:r>
              <a:rPr lang="en-US" sz="2000" dirty="0" smtClean="0"/>
              <a:t>The </a:t>
            </a:r>
            <a:r>
              <a:rPr lang="en-US" sz="2000" dirty="0"/>
              <a:t>designer’s view of the computer is characterized by </a:t>
            </a:r>
            <a:r>
              <a:rPr lang="en-US" sz="2000" dirty="0" smtClean="0"/>
              <a:t>the </a:t>
            </a:r>
            <a:r>
              <a:rPr lang="en-US" sz="2000" dirty="0" smtClean="0">
                <a:solidFill>
                  <a:srgbClr val="FF0000"/>
                </a:solidFill>
              </a:rPr>
              <a:t>parameters </a:t>
            </a:r>
            <a:r>
              <a:rPr lang="en-US" sz="2000" dirty="0">
                <a:solidFill>
                  <a:srgbClr val="FF0000"/>
                </a:solidFill>
              </a:rPr>
              <a:t>and specifications</a:t>
            </a:r>
            <a:r>
              <a:rPr lang="en-US" sz="2000" dirty="0"/>
              <a:t> that have to be </a:t>
            </a:r>
            <a:r>
              <a:rPr lang="en-US" sz="2000" dirty="0">
                <a:solidFill>
                  <a:srgbClr val="FF0000"/>
                </a:solidFill>
              </a:rPr>
              <a:t>refined</a:t>
            </a:r>
            <a:r>
              <a:rPr lang="en-US" sz="2000" dirty="0"/>
              <a:t> and optimized to suit any specific computer application. </a:t>
            </a:r>
            <a:r>
              <a:rPr lang="en-US" sz="2000" dirty="0">
                <a:solidFill>
                  <a:srgbClr val="FF0000"/>
                </a:solidFill>
              </a:rPr>
              <a:t>Only by generating appropriate metrics can anyone optimize the system being designed.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principle, you can analyze the performance of a computer mathematically by modeling all its features. However, computers are generally too complex to model sufficiently accurately.</a:t>
            </a:r>
          </a:p>
        </p:txBody>
      </p:sp>
      <p:sp>
        <p:nvSpPr>
          <p:cNvPr id="6" name="Rectangle 5"/>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544461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78888"/>
            <a:ext cx="8001000" cy="5016758"/>
          </a:xfrm>
          <a:prstGeom prst="rect">
            <a:avLst/>
          </a:prstGeom>
        </p:spPr>
        <p:txBody>
          <a:bodyPr wrap="square">
            <a:spAutoFit/>
          </a:bodyPr>
          <a:lstStyle/>
          <a:p>
            <a:pPr marL="342900" indent="-342900">
              <a:buFont typeface="Wingdings" pitchFamily="2" charset="2"/>
              <a:buChar char="q"/>
            </a:pPr>
            <a:r>
              <a:rPr lang="en-US" sz="2000" dirty="0"/>
              <a:t>David </a:t>
            </a:r>
            <a:r>
              <a:rPr lang="en-US" sz="2000" dirty="0" err="1"/>
              <a:t>Lilja</a:t>
            </a:r>
            <a:r>
              <a:rPr lang="en-US" sz="2000" dirty="0"/>
              <a:t> </a:t>
            </a:r>
            <a:r>
              <a:rPr lang="en-US" sz="2000" dirty="0" smtClean="0"/>
              <a:t>(</a:t>
            </a:r>
            <a:r>
              <a:rPr lang="en-US" sz="2000" i="1" dirty="0" smtClean="0"/>
              <a:t>Measuring Computer Performance: A Practitioner’s Guide</a:t>
            </a:r>
            <a:r>
              <a:rPr lang="en-US" sz="2000" dirty="0" smtClean="0"/>
              <a:t>) provides </a:t>
            </a:r>
            <a:r>
              <a:rPr lang="en-US" sz="2000" dirty="0"/>
              <a:t>a list of criteria by which we can judge the metrics of computer performance: </a:t>
            </a:r>
            <a:endParaRPr lang="en-US" sz="2000" dirty="0" smtClean="0"/>
          </a:p>
          <a:p>
            <a:pPr marL="800100" lvl="1" indent="-342900">
              <a:buFont typeface="Wingdings" pitchFamily="2" charset="2"/>
              <a:buChar char="q"/>
            </a:pPr>
            <a:r>
              <a:rPr lang="en-US" sz="2000" dirty="0" smtClean="0">
                <a:solidFill>
                  <a:srgbClr val="FF0000"/>
                </a:solidFill>
              </a:rPr>
              <a:t>linearity</a:t>
            </a:r>
            <a:r>
              <a:rPr lang="en-US" sz="2000" dirty="0">
                <a:solidFill>
                  <a:srgbClr val="FF0000"/>
                </a:solidFill>
              </a:rPr>
              <a:t>, </a:t>
            </a:r>
            <a:endParaRPr lang="en-US" sz="2000" dirty="0" smtClean="0">
              <a:solidFill>
                <a:srgbClr val="FF0000"/>
              </a:solidFill>
            </a:endParaRPr>
          </a:p>
          <a:p>
            <a:pPr marL="800100" lvl="1" indent="-342900">
              <a:buFont typeface="Wingdings" pitchFamily="2" charset="2"/>
              <a:buChar char="q"/>
            </a:pPr>
            <a:r>
              <a:rPr lang="en-US" sz="2000" dirty="0" smtClean="0">
                <a:solidFill>
                  <a:srgbClr val="FF0000"/>
                </a:solidFill>
              </a:rPr>
              <a:t>reliability</a:t>
            </a:r>
            <a:r>
              <a:rPr lang="en-US" sz="2000" dirty="0">
                <a:solidFill>
                  <a:srgbClr val="FF0000"/>
                </a:solidFill>
              </a:rPr>
              <a:t>, </a:t>
            </a:r>
            <a:endParaRPr lang="en-US" sz="2000" dirty="0" smtClean="0">
              <a:solidFill>
                <a:srgbClr val="FF0000"/>
              </a:solidFill>
            </a:endParaRPr>
          </a:p>
          <a:p>
            <a:pPr marL="800100" lvl="1" indent="-342900">
              <a:buFont typeface="Wingdings" pitchFamily="2" charset="2"/>
              <a:buChar char="q"/>
            </a:pPr>
            <a:r>
              <a:rPr lang="en-US" sz="2000" dirty="0" smtClean="0">
                <a:solidFill>
                  <a:srgbClr val="FF0000"/>
                </a:solidFill>
              </a:rPr>
              <a:t>repeatability</a:t>
            </a:r>
            <a:r>
              <a:rPr lang="en-US" sz="2000" dirty="0">
                <a:solidFill>
                  <a:srgbClr val="FF0000"/>
                </a:solidFill>
              </a:rPr>
              <a:t>, </a:t>
            </a:r>
            <a:endParaRPr lang="en-US" sz="2000" dirty="0" smtClean="0">
              <a:solidFill>
                <a:srgbClr val="FF0000"/>
              </a:solidFill>
            </a:endParaRPr>
          </a:p>
          <a:p>
            <a:pPr marL="800100" lvl="1" indent="-342900">
              <a:buFont typeface="Wingdings" pitchFamily="2" charset="2"/>
              <a:buChar char="q"/>
            </a:pPr>
            <a:r>
              <a:rPr lang="en-US" sz="2000" dirty="0" smtClean="0">
                <a:solidFill>
                  <a:srgbClr val="FF0000"/>
                </a:solidFill>
              </a:rPr>
              <a:t>ease </a:t>
            </a:r>
            <a:r>
              <a:rPr lang="en-US" sz="2000" dirty="0">
                <a:solidFill>
                  <a:srgbClr val="FF0000"/>
                </a:solidFill>
              </a:rPr>
              <a:t>of measurement, </a:t>
            </a:r>
            <a:endParaRPr lang="en-US" sz="2000" dirty="0" smtClean="0">
              <a:solidFill>
                <a:srgbClr val="FF0000"/>
              </a:solidFill>
            </a:endParaRPr>
          </a:p>
          <a:p>
            <a:pPr marL="800100" lvl="1" indent="-342900">
              <a:buFont typeface="Wingdings" pitchFamily="2" charset="2"/>
              <a:buChar char="q"/>
            </a:pPr>
            <a:r>
              <a:rPr lang="en-US" sz="2000" dirty="0" smtClean="0">
                <a:solidFill>
                  <a:srgbClr val="FF0000"/>
                </a:solidFill>
              </a:rPr>
              <a:t>consistency,</a:t>
            </a:r>
          </a:p>
          <a:p>
            <a:pPr marL="800100" lvl="1" indent="-342900">
              <a:buFont typeface="Wingdings" pitchFamily="2" charset="2"/>
              <a:buChar char="q"/>
            </a:pPr>
            <a:r>
              <a:rPr lang="en-US" sz="2000" dirty="0" smtClean="0">
                <a:solidFill>
                  <a:srgbClr val="FF0000"/>
                </a:solidFill>
              </a:rPr>
              <a:t>independence .</a:t>
            </a:r>
            <a:endParaRPr lang="en-US" sz="2000" dirty="0">
              <a:solidFill>
                <a:srgbClr val="FF0000"/>
              </a:solidFill>
            </a:endParaRPr>
          </a:p>
          <a:p>
            <a:endParaRPr lang="en-US" sz="2000" dirty="0" smtClean="0"/>
          </a:p>
          <a:p>
            <a:pPr marL="342900" indent="-342900">
              <a:buFont typeface="Wingdings" pitchFamily="2" charset="2"/>
              <a:buChar char="q"/>
            </a:pPr>
            <a:r>
              <a:rPr lang="en-US" sz="2000" dirty="0" smtClean="0"/>
              <a:t>The </a:t>
            </a:r>
            <a:r>
              <a:rPr lang="en-US" sz="2000" i="1" dirty="0">
                <a:solidFill>
                  <a:srgbClr val="FF0000"/>
                </a:solidFill>
              </a:rPr>
              <a:t>linearity</a:t>
            </a:r>
            <a:r>
              <a:rPr lang="en-US" sz="2000" dirty="0">
                <a:solidFill>
                  <a:srgbClr val="FF0000"/>
                </a:solidFill>
              </a:rPr>
              <a:t> </a:t>
            </a:r>
            <a:r>
              <a:rPr lang="en-US" sz="2000" dirty="0"/>
              <a:t>criterion suggests that a metric should be linear; that is, </a:t>
            </a:r>
            <a:r>
              <a:rPr lang="en-US" sz="2000" dirty="0">
                <a:solidFill>
                  <a:srgbClr val="FF0000"/>
                </a:solidFill>
              </a:rPr>
              <a:t>increasing the performance of a computer by a fraction </a:t>
            </a:r>
            <a:r>
              <a:rPr lang="en-US" sz="2000" i="1" dirty="0">
                <a:solidFill>
                  <a:srgbClr val="FF0000"/>
                </a:solidFill>
              </a:rPr>
              <a:t>x</a:t>
            </a:r>
            <a:r>
              <a:rPr lang="en-US" sz="2000" dirty="0">
                <a:solidFill>
                  <a:srgbClr val="FF0000"/>
                </a:solidFill>
              </a:rPr>
              <a:t> should be reflected by an increase of fraction </a:t>
            </a:r>
            <a:r>
              <a:rPr lang="en-US" sz="2000" i="1" dirty="0">
                <a:solidFill>
                  <a:srgbClr val="FF0000"/>
                </a:solidFill>
              </a:rPr>
              <a:t>x</a:t>
            </a:r>
            <a:r>
              <a:rPr lang="en-US" sz="2000" dirty="0">
                <a:solidFill>
                  <a:srgbClr val="FF0000"/>
                </a:solidFill>
              </a:rPr>
              <a:t> in the metric. </a:t>
            </a:r>
            <a:r>
              <a:rPr lang="en-US" sz="2000" dirty="0"/>
              <a:t>If computer </a:t>
            </a:r>
            <a:r>
              <a:rPr lang="en-US" sz="2000" i="1" dirty="0"/>
              <a:t>A</a:t>
            </a:r>
            <a:r>
              <a:rPr lang="en-US" sz="2000" dirty="0"/>
              <a:t> has a metric of, say 200, and is twice as fast as computer </a:t>
            </a:r>
            <a:r>
              <a:rPr lang="en-US" sz="2000" i="1" dirty="0"/>
              <a:t>B</a:t>
            </a:r>
            <a:r>
              <a:rPr lang="en-US" sz="2000" dirty="0"/>
              <a:t>, then computer </a:t>
            </a:r>
            <a:r>
              <a:rPr lang="en-US" sz="2000" i="1" dirty="0"/>
              <a:t>B</a:t>
            </a:r>
            <a:r>
              <a:rPr lang="en-US" sz="2000" dirty="0"/>
              <a:t>’s metric should be 100. </a:t>
            </a:r>
            <a:endParaRPr lang="en-US" sz="2000" dirty="0" smtClean="0"/>
          </a:p>
          <a:p>
            <a:endParaRPr lang="en-GB" sz="2000" dirty="0"/>
          </a:p>
        </p:txBody>
      </p:sp>
      <p:sp>
        <p:nvSpPr>
          <p:cNvPr id="5" name="Rectangle 4"/>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1645114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78888"/>
            <a:ext cx="8001000" cy="3170099"/>
          </a:xfrm>
          <a:prstGeom prst="rect">
            <a:avLst/>
          </a:prstGeom>
        </p:spPr>
        <p:txBody>
          <a:bodyPr wrap="square">
            <a:spAutoFit/>
          </a:bodyPr>
          <a:lstStyle/>
          <a:p>
            <a:pPr marL="342900" indent="-342900">
              <a:buFont typeface="Wingdings" pitchFamily="2" charset="2"/>
              <a:buChar char="q"/>
            </a:pPr>
            <a:r>
              <a:rPr lang="en-US" sz="2000" dirty="0" smtClean="0"/>
              <a:t>Performance </a:t>
            </a:r>
            <a:r>
              <a:rPr lang="en-US" sz="2000" dirty="0"/>
              <a:t>metrics should be </a:t>
            </a:r>
            <a:r>
              <a:rPr lang="en-US" sz="2000" i="1" dirty="0">
                <a:solidFill>
                  <a:srgbClr val="FF0000"/>
                </a:solidFill>
              </a:rPr>
              <a:t>reliable</a:t>
            </a:r>
            <a:r>
              <a:rPr lang="en-US" sz="2000" dirty="0">
                <a:solidFill>
                  <a:srgbClr val="FF0000"/>
                </a:solidFill>
              </a:rPr>
              <a:t> </a:t>
            </a:r>
            <a:r>
              <a:rPr lang="en-US" sz="2000" dirty="0"/>
              <a:t>and correctly indicate whether one computer is faster than another. You could also call this property </a:t>
            </a:r>
            <a:r>
              <a:rPr lang="en-US" sz="2000" i="1" dirty="0">
                <a:solidFill>
                  <a:srgbClr val="FF0000"/>
                </a:solidFill>
              </a:rPr>
              <a:t>monotonicity</a:t>
            </a:r>
            <a:r>
              <a:rPr lang="en-US" sz="2000" dirty="0"/>
              <a:t>; that is, </a:t>
            </a:r>
            <a:r>
              <a:rPr lang="en-US" sz="2000" dirty="0">
                <a:solidFill>
                  <a:srgbClr val="FF0000"/>
                </a:solidFill>
              </a:rPr>
              <a:t>an increase in the value of a metric should indicate an increase in the speed of the computer and never vice versa.</a:t>
            </a:r>
            <a:r>
              <a:rPr lang="en-US" sz="2000" dirty="0"/>
              <a:t> </a:t>
            </a:r>
            <a:endParaRPr lang="en-US" sz="2000" dirty="0" smtClean="0"/>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smtClean="0"/>
              <a:t>This </a:t>
            </a:r>
            <a:r>
              <a:rPr lang="en-US" sz="2000" dirty="0"/>
              <a:t>isn’t true of all metrics. Sometimes, a computer may have a metric implying a higher-level performance than another computer when its performance is worse. This situation arises when </a:t>
            </a:r>
            <a:r>
              <a:rPr lang="en-US" sz="2000" dirty="0">
                <a:solidFill>
                  <a:srgbClr val="FF0000"/>
                </a:solidFill>
              </a:rPr>
              <a:t>there is a poor relationship between what the metric actually measures and the way in which the computer operates.</a:t>
            </a:r>
            <a:r>
              <a:rPr lang="en-US" sz="2000" dirty="0"/>
              <a:t> </a:t>
            </a:r>
            <a:endParaRPr lang="en-US" sz="2000" dirty="0" smtClean="0"/>
          </a:p>
        </p:txBody>
      </p:sp>
      <p:sp>
        <p:nvSpPr>
          <p:cNvPr id="5" name="Rectangle 4"/>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400154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7848600" cy="5186035"/>
          </a:xfrm>
          <a:prstGeom prst="rect">
            <a:avLst/>
          </a:prstGeom>
        </p:spPr>
        <p:txBody>
          <a:bodyPr wrap="square">
            <a:spAutoFit/>
          </a:bodyPr>
          <a:lstStyle/>
          <a:p>
            <a:pPr marL="342900" indent="-342900">
              <a:buFont typeface="Wingdings" pitchFamily="2" charset="2"/>
              <a:buChar char="q"/>
            </a:pPr>
            <a:r>
              <a:rPr lang="en-US" sz="2000" dirty="0"/>
              <a:t>A good metric should be </a:t>
            </a:r>
            <a:r>
              <a:rPr lang="en-US" sz="2000" i="1" dirty="0">
                <a:solidFill>
                  <a:srgbClr val="FF0000"/>
                </a:solidFill>
              </a:rPr>
              <a:t>repeatable</a:t>
            </a:r>
            <a:r>
              <a:rPr lang="en-US" sz="2000" dirty="0">
                <a:solidFill>
                  <a:srgbClr val="FF0000"/>
                </a:solidFill>
              </a:rPr>
              <a:t> </a:t>
            </a:r>
            <a:r>
              <a:rPr lang="en-US" sz="2000" dirty="0"/>
              <a:t>and always yield the same result under the same conditions. </a:t>
            </a:r>
            <a:r>
              <a:rPr lang="en-US" sz="2000" dirty="0">
                <a:solidFill>
                  <a:srgbClr val="FF0000"/>
                </a:solidFill>
              </a:rPr>
              <a:t>Not all computer systems are </a:t>
            </a:r>
            <a:r>
              <a:rPr lang="en-US" sz="2000" dirty="0" smtClean="0">
                <a:solidFill>
                  <a:srgbClr val="FF0000"/>
                </a:solidFill>
              </a:rPr>
              <a:t>deterministic </a:t>
            </a:r>
            <a:r>
              <a:rPr lang="en-US" sz="2000" dirty="0">
                <a:solidFill>
                  <a:srgbClr val="FF0000"/>
                </a:solidFill>
              </a:rPr>
              <a:t>because the number of parameters that affect a computer’s performance is very large indeed and you can’t always achieve the same results for each test run of a program</a:t>
            </a:r>
            <a:r>
              <a:rPr lang="en-US" sz="2000" dirty="0"/>
              <a:t>. </a:t>
            </a:r>
            <a:endParaRPr lang="en-US" sz="2000" dirty="0" smtClean="0"/>
          </a:p>
          <a:p>
            <a:pPr marL="342900" indent="-342900">
              <a:buFont typeface="Wingdings" pitchFamily="2" charset="2"/>
              <a:buChar char="q"/>
            </a:pPr>
            <a:endParaRPr lang="en-US" sz="2000" dirty="0"/>
          </a:p>
          <a:p>
            <a:pPr marL="800100" lvl="1" indent="-342900">
              <a:buFont typeface="Wingdings" pitchFamily="2" charset="2"/>
              <a:buChar char="§"/>
            </a:pPr>
            <a:r>
              <a:rPr lang="en-US" sz="1900" dirty="0" smtClean="0"/>
              <a:t>Suppose </a:t>
            </a:r>
            <a:r>
              <a:rPr lang="en-US" sz="1900" dirty="0"/>
              <a:t>you are carrying out a test that requires the reading of data from a disk. In the first run, the data may be about to fall under the read head at the time it is required and, therefore, the data will be immediately ready. </a:t>
            </a:r>
            <a:endParaRPr lang="en-US" sz="1900" dirty="0" smtClean="0"/>
          </a:p>
          <a:p>
            <a:pPr marL="800100" lvl="1" indent="-342900">
              <a:buFont typeface="Wingdings" pitchFamily="2" charset="2"/>
              <a:buChar char="§"/>
            </a:pPr>
            <a:r>
              <a:rPr lang="en-US" sz="1900" dirty="0" smtClean="0"/>
              <a:t>In </a:t>
            </a:r>
            <a:r>
              <a:rPr lang="en-US" sz="1900" dirty="0"/>
              <a:t>the next run of the same test, the data may have just passed under the read head and the system will have to wait for a complete rotation to access the data. In a third run, the data might be cached in RAM and the system will entirely bypass the disk’s hardware</a:t>
            </a:r>
            <a:r>
              <a:rPr lang="en-US" sz="1900" dirty="0" smtClean="0"/>
              <a:t>.</a:t>
            </a:r>
          </a:p>
          <a:p>
            <a:pPr marL="800100" lvl="1" indent="-342900">
              <a:buFont typeface="Wingdings" pitchFamily="2" charset="2"/>
              <a:buChar char="§"/>
            </a:pPr>
            <a:endParaRPr lang="en-US" sz="1900" dirty="0" smtClean="0"/>
          </a:p>
          <a:p>
            <a:pPr marL="342900" indent="-342900">
              <a:buFont typeface="Wingdings" pitchFamily="2" charset="2"/>
              <a:buChar char="q"/>
            </a:pPr>
            <a:r>
              <a:rPr lang="en-US" sz="2000" dirty="0" smtClean="0"/>
              <a:t>Consequently</a:t>
            </a:r>
            <a:r>
              <a:rPr lang="en-US" sz="2000" dirty="0"/>
              <a:t>, we can have three runs of a test yielding three different metrics using the same data.</a:t>
            </a:r>
          </a:p>
        </p:txBody>
      </p:sp>
      <p:sp>
        <p:nvSpPr>
          <p:cNvPr id="5" name="Rectangle 4"/>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53906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48131" name="Content Placeholder 2"/>
          <p:cNvSpPr>
            <a:spLocks noGrp="1"/>
          </p:cNvSpPr>
          <p:nvPr>
            <p:ph sz="quarter" idx="1"/>
          </p:nvPr>
        </p:nvSpPr>
        <p:spPr>
          <a:xfrm>
            <a:off x="107950" y="1600200"/>
            <a:ext cx="8928100" cy="5029200"/>
          </a:xfrm>
        </p:spPr>
        <p:txBody>
          <a:bodyPr>
            <a:normAutofit lnSpcReduction="10000"/>
          </a:bodyPr>
          <a:lstStyle/>
          <a:p>
            <a:r>
              <a:rPr lang="en-US" altLang="en-US" sz="3200" dirty="0"/>
              <a:t>Moore’s Law</a:t>
            </a:r>
          </a:p>
          <a:p>
            <a:r>
              <a:rPr lang="en-US" altLang="en-US" sz="3200" dirty="0"/>
              <a:t>Performance and Design</a:t>
            </a:r>
          </a:p>
          <a:p>
            <a:r>
              <a:rPr lang="en-US" altLang="en-US" sz="3200" dirty="0"/>
              <a:t>Computer Metrics</a:t>
            </a:r>
          </a:p>
          <a:p>
            <a:r>
              <a:rPr lang="en-US" altLang="en-US" sz="3200" dirty="0"/>
              <a:t>Amdahl’s Law</a:t>
            </a:r>
          </a:p>
          <a:p>
            <a:r>
              <a:rPr lang="en-US" altLang="en-US" sz="3200" dirty="0"/>
              <a:t>Benchmarks</a:t>
            </a:r>
          </a:p>
          <a:p>
            <a:r>
              <a:rPr lang="en-US" altLang="en-US" sz="3200" dirty="0"/>
              <a:t>SPEC</a:t>
            </a:r>
          </a:p>
          <a:p>
            <a:pPr eaLnBrk="1" hangingPunct="1"/>
            <a:endParaRPr lang="en-US" altLang="en-US" sz="3200" dirty="0" smtClean="0"/>
          </a:p>
          <a:p>
            <a:pPr eaLnBrk="1" hangingPunct="1"/>
            <a:endParaRPr lang="en-US" altLang="en-US" sz="3200" dirty="0" smtClean="0"/>
          </a:p>
          <a:p>
            <a:pPr lvl="2" eaLnBrk="1" hangingPunct="1">
              <a:buFont typeface="Wingdings" panose="05000000000000000000" pitchFamily="2" charset="2"/>
              <a:buNone/>
            </a:pPr>
            <a:r>
              <a:rPr lang="en-US" altLang="en-US" sz="3200" dirty="0" smtClean="0"/>
              <a:t>       </a:t>
            </a:r>
          </a:p>
        </p:txBody>
      </p:sp>
    </p:spTree>
    <p:extLst>
      <p:ext uri="{BB962C8B-B14F-4D97-AF65-F5344CB8AC3E}">
        <p14:creationId xmlns:p14="http://schemas.microsoft.com/office/powerpoint/2010/main" val="2904111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007" y="1554301"/>
            <a:ext cx="7924800" cy="3170099"/>
          </a:xfrm>
          <a:prstGeom prst="rect">
            <a:avLst/>
          </a:prstGeom>
        </p:spPr>
        <p:txBody>
          <a:bodyPr wrap="square">
            <a:spAutoFit/>
          </a:bodyPr>
          <a:lstStyle/>
          <a:p>
            <a:pPr marL="342900" indent="-342900">
              <a:buFont typeface="Wingdings" pitchFamily="2" charset="2"/>
              <a:buChar char="q"/>
            </a:pPr>
            <a:r>
              <a:rPr lang="en-US" sz="2000" dirty="0" err="1"/>
              <a:t>Lilja’s</a:t>
            </a:r>
            <a:r>
              <a:rPr lang="en-US" sz="2000" dirty="0"/>
              <a:t> </a:t>
            </a:r>
            <a:r>
              <a:rPr lang="en-US" sz="2000" i="1" dirty="0">
                <a:solidFill>
                  <a:srgbClr val="FF0000"/>
                </a:solidFill>
              </a:rPr>
              <a:t>ease of measurement</a:t>
            </a:r>
            <a:r>
              <a:rPr lang="en-US" sz="2000" dirty="0">
                <a:solidFill>
                  <a:srgbClr val="FF0000"/>
                </a:solidFill>
              </a:rPr>
              <a:t> </a:t>
            </a:r>
            <a:r>
              <a:rPr lang="en-US" sz="2000" dirty="0"/>
              <a:t>criterion is self-explanatory. If it is difficult to measure a performance criterion, then few users are likely to make that measurement. Moreover, if a metric is difficult to measure, an independent tester will have great difficulty in confirming it</a:t>
            </a:r>
            <a:r>
              <a:rPr lang="en-US" sz="2000" dirty="0" smtClean="0"/>
              <a:t>.</a:t>
            </a:r>
          </a:p>
          <a:p>
            <a:pPr marL="342900" indent="-342900">
              <a:buFont typeface="Wingdings" pitchFamily="2" charset="2"/>
              <a:buChar char="q"/>
            </a:pPr>
            <a:endParaRPr lang="en-GB" sz="2000" dirty="0"/>
          </a:p>
          <a:p>
            <a:pPr marL="342900" indent="-342900">
              <a:buFont typeface="Wingdings" pitchFamily="2" charset="2"/>
              <a:buChar char="q"/>
            </a:pPr>
            <a:r>
              <a:rPr lang="en-US" sz="2000" dirty="0"/>
              <a:t>A metric is </a:t>
            </a:r>
            <a:r>
              <a:rPr lang="en-US" sz="2000" i="1" dirty="0">
                <a:solidFill>
                  <a:srgbClr val="FF0000"/>
                </a:solidFill>
              </a:rPr>
              <a:t>consistent</a:t>
            </a:r>
            <a:r>
              <a:rPr lang="en-US" sz="2000" dirty="0">
                <a:solidFill>
                  <a:srgbClr val="FF0000"/>
                </a:solidFill>
              </a:rPr>
              <a:t> </a:t>
            </a:r>
            <a:r>
              <a:rPr lang="en-US" sz="2000" dirty="0"/>
              <a:t>if it is </a:t>
            </a:r>
            <a:r>
              <a:rPr lang="en-US" sz="2000" dirty="0">
                <a:solidFill>
                  <a:srgbClr val="FF0000"/>
                </a:solidFill>
              </a:rPr>
              <a:t>precisely defined and can be applied across different systems. </a:t>
            </a:r>
            <a:r>
              <a:rPr lang="en-US" sz="2000" dirty="0"/>
              <a:t>Perhaps this metric should be called </a:t>
            </a:r>
            <a:r>
              <a:rPr lang="en-US" sz="2000" i="1" dirty="0"/>
              <a:t>universality</a:t>
            </a:r>
            <a:r>
              <a:rPr lang="en-US" sz="2000" dirty="0"/>
              <a:t> or </a:t>
            </a:r>
            <a:r>
              <a:rPr lang="en-US" sz="2000" i="1" dirty="0"/>
              <a:t>generality</a:t>
            </a:r>
            <a:r>
              <a:rPr lang="en-US" sz="2000" dirty="0"/>
              <a:t> to avoid confusion with </a:t>
            </a:r>
            <a:r>
              <a:rPr lang="en-US" sz="2000" i="1" dirty="0"/>
              <a:t>repeatability</a:t>
            </a:r>
            <a:r>
              <a:rPr lang="en-US" sz="2000" dirty="0"/>
              <a:t>. </a:t>
            </a:r>
            <a:endParaRPr lang="en-US" sz="2000" dirty="0" smtClean="0"/>
          </a:p>
          <a:p>
            <a:endParaRPr lang="en-US" sz="2000" dirty="0"/>
          </a:p>
          <a:p>
            <a:endParaRPr lang="en-US" sz="2000" dirty="0"/>
          </a:p>
        </p:txBody>
      </p:sp>
      <p:sp>
        <p:nvSpPr>
          <p:cNvPr id="5" name="Rectangle 4"/>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368893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007" y="1295400"/>
            <a:ext cx="7924800" cy="4708981"/>
          </a:xfrm>
          <a:prstGeom prst="rect">
            <a:avLst/>
          </a:prstGeom>
        </p:spPr>
        <p:txBody>
          <a:bodyPr wrap="square">
            <a:spAutoFit/>
          </a:bodyPr>
          <a:lstStyle/>
          <a:p>
            <a:endParaRPr lang="en-US" sz="2000" dirty="0"/>
          </a:p>
          <a:p>
            <a:pPr marL="342900" indent="-342900">
              <a:buFont typeface="Wingdings" pitchFamily="2" charset="2"/>
              <a:buChar char="q"/>
            </a:pPr>
            <a:r>
              <a:rPr lang="en-US" sz="2000" dirty="0" smtClean="0">
                <a:solidFill>
                  <a:srgbClr val="FF0000"/>
                </a:solidFill>
              </a:rPr>
              <a:t>Consistency</a:t>
            </a:r>
            <a:r>
              <a:rPr lang="en-US" sz="2000" dirty="0" smtClean="0"/>
              <a:t> </a:t>
            </a:r>
            <a:r>
              <a:rPr lang="en-US" sz="2000" dirty="0"/>
              <a:t>can be </a:t>
            </a:r>
            <a:r>
              <a:rPr lang="en-US" sz="2000" dirty="0" smtClean="0"/>
              <a:t>difficult </a:t>
            </a:r>
            <a:r>
              <a:rPr lang="en-US" sz="2000" dirty="0"/>
              <a:t>to achieve if the metric measures a feature of a specific processor and that feature is not constant across all platforms. </a:t>
            </a:r>
            <a:endParaRPr lang="en-US" sz="2000" dirty="0" smtClean="0"/>
          </a:p>
          <a:p>
            <a:pPr marL="800100" lvl="1" indent="-342900">
              <a:buFont typeface="Wingdings" pitchFamily="2" charset="2"/>
              <a:buChar char="§"/>
            </a:pPr>
            <a:r>
              <a:rPr lang="en-US" sz="2000" dirty="0" smtClean="0">
                <a:solidFill>
                  <a:srgbClr val="FF0000"/>
                </a:solidFill>
              </a:rPr>
              <a:t>Using </a:t>
            </a:r>
            <a:r>
              <a:rPr lang="en-US" sz="2000" dirty="0">
                <a:solidFill>
                  <a:srgbClr val="FF0000"/>
                </a:solidFill>
              </a:rPr>
              <a:t>clock rate as a metric demonstrates a lack of consistency because the relationship between clock rate and performance is not consistent across different platforms. </a:t>
            </a:r>
            <a:endParaRPr lang="en-US" sz="2000" dirty="0" smtClean="0">
              <a:solidFill>
                <a:srgbClr val="FF0000"/>
              </a:solidFill>
            </a:endParaRPr>
          </a:p>
          <a:p>
            <a:pPr marL="800100" lvl="1" indent="-342900">
              <a:buFont typeface="Wingdings" pitchFamily="2" charset="2"/>
              <a:buChar char="§"/>
            </a:pPr>
            <a:r>
              <a:rPr lang="en-US" sz="2000" dirty="0" smtClean="0"/>
              <a:t>The </a:t>
            </a:r>
            <a:r>
              <a:rPr lang="en-US" sz="2000" dirty="0"/>
              <a:t>relationship between clock rate and the performance of a PowerPC processor is not the same as the corresponding relationship between clock rate and a Core i7 processor.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One </a:t>
            </a:r>
            <a:r>
              <a:rPr lang="en-US" sz="2000" dirty="0"/>
              <a:t>metric that was commonly used to indicate the performance of graphics cards in PCs in the late 1990s was the </a:t>
            </a:r>
            <a:r>
              <a:rPr lang="en-US" sz="2000" dirty="0">
                <a:solidFill>
                  <a:srgbClr val="FF0000"/>
                </a:solidFill>
              </a:rPr>
              <a:t>maximum number frames per second </a:t>
            </a:r>
            <a:r>
              <a:rPr lang="en-US" sz="2000" dirty="0"/>
              <a:t>at </a:t>
            </a:r>
            <a:r>
              <a:rPr lang="en-US" sz="2000" dirty="0">
                <a:solidFill>
                  <a:srgbClr val="0070C0"/>
                </a:solidFill>
              </a:rPr>
              <a:t>which the </a:t>
            </a:r>
            <a:r>
              <a:rPr lang="en-US" sz="2000" i="1" dirty="0">
                <a:solidFill>
                  <a:srgbClr val="0070C0"/>
                </a:solidFill>
              </a:rPr>
              <a:t>Quake</a:t>
            </a:r>
            <a:r>
              <a:rPr lang="en-US" sz="2000" dirty="0">
                <a:solidFill>
                  <a:srgbClr val="0070C0"/>
                </a:solidFill>
              </a:rPr>
              <a:t> game could refresh the display.</a:t>
            </a:r>
          </a:p>
          <a:p>
            <a:endParaRPr lang="en-US" sz="2000" dirty="0"/>
          </a:p>
        </p:txBody>
      </p:sp>
      <p:sp>
        <p:nvSpPr>
          <p:cNvPr id="3" name="Rectangle 2"/>
          <p:cNvSpPr/>
          <p:nvPr/>
        </p:nvSpPr>
        <p:spPr>
          <a:xfrm>
            <a:off x="2541694" y="459009"/>
            <a:ext cx="3832011" cy="523220"/>
          </a:xfrm>
          <a:prstGeom prst="rect">
            <a:avLst/>
          </a:prstGeom>
        </p:spPr>
        <p:txBody>
          <a:bodyPr wrap="none">
            <a:spAutoFit/>
          </a:bodyPr>
          <a:lstStyle/>
          <a:p>
            <a:pPr algn="ctr"/>
            <a:r>
              <a:rPr lang="en-US" sz="2800" b="1" dirty="0"/>
              <a:t>Performance and Design</a:t>
            </a:r>
          </a:p>
        </p:txBody>
      </p:sp>
    </p:spTree>
    <p:extLst>
      <p:ext uri="{BB962C8B-B14F-4D97-AF65-F5344CB8AC3E}">
        <p14:creationId xmlns:p14="http://schemas.microsoft.com/office/powerpoint/2010/main" val="40893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00200"/>
            <a:ext cx="8382000" cy="5016758"/>
          </a:xfrm>
          <a:prstGeom prst="rect">
            <a:avLst/>
          </a:prstGeom>
        </p:spPr>
        <p:txBody>
          <a:bodyPr wrap="square">
            <a:spAutoFit/>
          </a:bodyPr>
          <a:lstStyle/>
          <a:p>
            <a:pPr marL="342900" indent="-342900">
              <a:buFont typeface="Wingdings" pitchFamily="2" charset="2"/>
              <a:buChar char="q"/>
            </a:pPr>
            <a:r>
              <a:rPr lang="en-US" sz="2000" dirty="0" smtClean="0"/>
              <a:t>We’re </a:t>
            </a:r>
            <a:r>
              <a:rPr lang="en-US" sz="2000" dirty="0"/>
              <a:t>going introduce some of the ways of comparing the performance of various computers. However, we have to state here </a:t>
            </a:r>
            <a:r>
              <a:rPr lang="en-US" sz="2000" dirty="0">
                <a:solidFill>
                  <a:srgbClr val="FF0000"/>
                </a:solidFill>
              </a:rPr>
              <a:t>that computer metrics can be notoriously unreliable.</a:t>
            </a:r>
            <a:r>
              <a:rPr lang="en-US" sz="2000" dirty="0"/>
              <a:t> We begin by introducing some of the terminology of performance and then demonstrate why clock frequency alone is not a reliable indicated of performance.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William </a:t>
            </a:r>
            <a:r>
              <a:rPr lang="en-US" sz="2000" dirty="0"/>
              <a:t>Thomson (1824 – 1907), the British scientist whose work on transmission lines underpins all modern </a:t>
            </a:r>
            <a:r>
              <a:rPr lang="en-US" sz="2000" dirty="0" smtClean="0"/>
              <a:t>electronics </a:t>
            </a:r>
            <a:r>
              <a:rPr lang="en-US" sz="2000" dirty="0"/>
              <a:t>said</a:t>
            </a:r>
            <a:r>
              <a:rPr lang="en-US" sz="2000" dirty="0" smtClean="0"/>
              <a:t>:</a:t>
            </a:r>
          </a:p>
          <a:p>
            <a:endParaRPr lang="en-US" sz="2000" dirty="0" smtClean="0"/>
          </a:p>
          <a:p>
            <a:r>
              <a:rPr lang="en-US" sz="2000" i="1" dirty="0"/>
              <a:t>"When you can measure what you are speaking about, and express it in numbers, you know something about it. But when you cannot measure it, when you cannot express it in numbers, your knowledge is of a meager and unsatisfactory kind. It may be the beginning of knowledge but you have scarcely in your thoughts advanced to the state of science."</a:t>
            </a:r>
            <a:endParaRPr lang="en-US" sz="2000" dirty="0" smtClean="0"/>
          </a:p>
          <a:p>
            <a:endParaRPr lang="en-GB" sz="2000" dirty="0"/>
          </a:p>
          <a:p>
            <a:endParaRPr lang="en-US" sz="2000" dirty="0"/>
          </a:p>
        </p:txBody>
      </p:sp>
      <p:sp>
        <p:nvSpPr>
          <p:cNvPr id="5" name="Rectangle 4"/>
          <p:cNvSpPr/>
          <p:nvPr/>
        </p:nvSpPr>
        <p:spPr>
          <a:xfrm>
            <a:off x="3070140" y="459009"/>
            <a:ext cx="2775119" cy="523220"/>
          </a:xfrm>
          <a:prstGeom prst="rect">
            <a:avLst/>
          </a:prstGeom>
        </p:spPr>
        <p:txBody>
          <a:bodyPr wrap="none">
            <a:spAutoFit/>
          </a:bodyPr>
          <a:lstStyle/>
          <a:p>
            <a:pPr algn="ctr"/>
            <a:r>
              <a:rPr lang="en-US" sz="2800" b="1" dirty="0"/>
              <a:t>Computer Metrics</a:t>
            </a:r>
          </a:p>
        </p:txBody>
      </p:sp>
    </p:spTree>
    <p:extLst>
      <p:ext uri="{BB962C8B-B14F-4D97-AF65-F5344CB8AC3E}">
        <p14:creationId xmlns:p14="http://schemas.microsoft.com/office/powerpoint/2010/main" val="501894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731" y="783827"/>
            <a:ext cx="7848600" cy="5447645"/>
          </a:xfrm>
          <a:prstGeom prst="rect">
            <a:avLst/>
          </a:prstGeom>
        </p:spPr>
        <p:txBody>
          <a:bodyPr wrap="square">
            <a:spAutoFit/>
          </a:bodyPr>
          <a:lstStyle/>
          <a:p>
            <a:r>
              <a:rPr lang="en-US" sz="2800" b="1" dirty="0"/>
              <a:t>Efficiency</a:t>
            </a:r>
            <a:endParaRPr lang="en-US" sz="2800" dirty="0"/>
          </a:p>
          <a:p>
            <a:r>
              <a:rPr lang="en-US" sz="2000" dirty="0"/>
              <a:t> </a:t>
            </a:r>
          </a:p>
          <a:p>
            <a:pPr marL="342900" indent="-342900">
              <a:buFont typeface="Wingdings" pitchFamily="2" charset="2"/>
              <a:buChar char="q"/>
            </a:pPr>
            <a:r>
              <a:rPr lang="en-US" sz="2000" dirty="0"/>
              <a:t>A computer is, of course, always executing instructions unless it is in a halt state or suspended state.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A computer </a:t>
            </a:r>
            <a:r>
              <a:rPr lang="en-US" sz="2000" dirty="0"/>
              <a:t>may not always be executing </a:t>
            </a:r>
            <a:r>
              <a:rPr lang="en-US" sz="2000" i="1" dirty="0">
                <a:solidFill>
                  <a:srgbClr val="FF0000"/>
                </a:solidFill>
              </a:rPr>
              <a:t>useful</a:t>
            </a:r>
            <a:r>
              <a:rPr lang="en-US" sz="2000" dirty="0">
                <a:solidFill>
                  <a:srgbClr val="FF0000"/>
                </a:solidFill>
              </a:rPr>
              <a:t> </a:t>
            </a:r>
            <a:r>
              <a:rPr lang="en-US" sz="2000" dirty="0"/>
              <a:t>(i.e., application level) instructions because, for example, it may be repeatedly going round a polling loop waiting for data.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The </a:t>
            </a:r>
            <a:r>
              <a:rPr lang="en-US" sz="2000" dirty="0">
                <a:solidFill>
                  <a:srgbClr val="FF0000"/>
                </a:solidFill>
              </a:rPr>
              <a:t>efficiency of a computer is an indication of the fraction of time that it is doing useful work. </a:t>
            </a:r>
            <a:endParaRPr lang="en-US" sz="2000" dirty="0" smtClean="0">
              <a:solidFill>
                <a:srgbClr val="FF0000"/>
              </a:solidFill>
            </a:endParaRPr>
          </a:p>
          <a:p>
            <a:r>
              <a:rPr lang="en-US" sz="2000" dirty="0"/>
              <a:t> </a:t>
            </a:r>
          </a:p>
          <a:p>
            <a:r>
              <a:rPr lang="en-US" sz="2000" dirty="0" smtClean="0"/>
              <a:t> </a:t>
            </a:r>
            <a:endParaRPr lang="en-US" sz="2000" dirty="0"/>
          </a:p>
          <a:p>
            <a:r>
              <a:rPr lang="en-US" sz="2000" dirty="0"/>
              <a:t> </a:t>
            </a:r>
          </a:p>
          <a:p>
            <a:pPr marL="342900" indent="-342900">
              <a:buFont typeface="Wingdings" pitchFamily="2" charset="2"/>
              <a:buChar char="q"/>
            </a:pPr>
            <a:r>
              <a:rPr lang="en-US" sz="2000" dirty="0"/>
              <a:t>For example, if a computer takes 20 s to perform a computational task and 5 s is taken waiting for a disk that has been idle to spin up to speed, the efficiency is 20s/(20s + 5s) = 20/25 = 80%.	</a:t>
            </a:r>
          </a:p>
        </p:txBody>
      </p:sp>
      <mc:AlternateContent xmlns:mc="http://schemas.openxmlformats.org/markup-compatibility/2006" xmlns:a14="http://schemas.microsoft.com/office/drawing/2010/main">
        <mc:Choice Requires="a14">
          <p:sp>
            <p:nvSpPr>
              <p:cNvPr id="2" name="Rectangle 1"/>
              <p:cNvSpPr/>
              <p:nvPr/>
            </p:nvSpPr>
            <p:spPr>
              <a:xfrm>
                <a:off x="533400" y="4343400"/>
                <a:ext cx="7848600" cy="68580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𝐸𝑓𝑓𝑖𝑐𝑖𝑒𝑛𝑐𝑦</m:t>
                      </m:r>
                      <m:r>
                        <a:rPr lang="en-US" b="0" i="1" smtClean="0">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𝑇𝑜𝑡𝑎𝑙</m:t>
                          </m:r>
                          <m:r>
                            <a:rPr lang="en-US" b="0" i="1">
                              <a:solidFill>
                                <a:schemeClr val="tx1"/>
                              </a:solidFill>
                              <a:latin typeface="Cambria Math"/>
                            </a:rPr>
                            <m:t> </m:t>
                          </m:r>
                          <m:r>
                            <a:rPr lang="en-US" b="0" i="1">
                              <a:solidFill>
                                <a:schemeClr val="tx1"/>
                              </a:solidFill>
                              <a:latin typeface="Cambria Math"/>
                            </a:rPr>
                            <m:t>𝑡𝑖𝑚𝑒</m:t>
                          </m:r>
                          <m:r>
                            <a:rPr lang="en-US" b="0" i="1">
                              <a:solidFill>
                                <a:schemeClr val="tx1"/>
                              </a:solidFill>
                              <a:latin typeface="Cambria Math"/>
                            </a:rPr>
                            <m:t> </m:t>
                          </m:r>
                          <m:r>
                            <a:rPr lang="en-US" b="0" i="1">
                              <a:solidFill>
                                <a:schemeClr val="tx1"/>
                              </a:solidFill>
                              <a:latin typeface="Cambria Math"/>
                            </a:rPr>
                            <m:t>𝑒𝑥𝑒𝑐𝑢𝑡𝑖𝑛𝑔</m:t>
                          </m:r>
                          <m:r>
                            <a:rPr lang="en-US" b="0" i="1">
                              <a:solidFill>
                                <a:schemeClr val="tx1"/>
                              </a:solidFill>
                              <a:latin typeface="Cambria Math"/>
                            </a:rPr>
                            <m:t> </m:t>
                          </m:r>
                          <m:r>
                            <a:rPr lang="en-US" b="0" i="1">
                              <a:solidFill>
                                <a:schemeClr val="tx1"/>
                              </a:solidFill>
                              <a:latin typeface="Cambria Math"/>
                            </a:rPr>
                            <m:t>𝑢𝑠𝑒𝑓𝑢𝑙</m:t>
                          </m:r>
                          <m:r>
                            <a:rPr lang="en-US" b="0" i="1">
                              <a:solidFill>
                                <a:schemeClr val="tx1"/>
                              </a:solidFill>
                              <a:latin typeface="Cambria Math"/>
                            </a:rPr>
                            <m:t> </m:t>
                          </m:r>
                          <m:r>
                            <a:rPr lang="en-US" b="0" i="1">
                              <a:solidFill>
                                <a:schemeClr val="tx1"/>
                              </a:solidFill>
                              <a:latin typeface="Cambria Math"/>
                            </a:rPr>
                            <m:t>𝑤𝑜𝑟𝑘</m:t>
                          </m:r>
                        </m:num>
                        <m:den>
                          <m:r>
                            <a:rPr lang="en-US" b="0" i="1">
                              <a:solidFill>
                                <a:schemeClr val="tx1"/>
                              </a:solidFill>
                              <a:latin typeface="Cambria Math"/>
                            </a:rPr>
                            <m:t>𝑇𝑜𝑡𝑎𝑙</m:t>
                          </m:r>
                          <m:r>
                            <a:rPr lang="en-US" b="0" i="1">
                              <a:solidFill>
                                <a:schemeClr val="tx1"/>
                              </a:solidFill>
                              <a:latin typeface="Cambria Math"/>
                            </a:rPr>
                            <m:t> </m:t>
                          </m:r>
                          <m:r>
                            <a:rPr lang="en-US" b="0" i="1">
                              <a:solidFill>
                                <a:schemeClr val="tx1"/>
                              </a:solidFill>
                              <a:latin typeface="Cambria Math"/>
                            </a:rPr>
                            <m:t>𝑡𝑖𝑚𝑒</m:t>
                          </m:r>
                        </m:den>
                      </m:f>
                      <m:r>
                        <a:rPr lang="en-US" b="0" i="1">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𝑂𝑝𝑡𝑖𝑚𝑎𝑙</m:t>
                          </m:r>
                          <m:r>
                            <a:rPr lang="en-US" b="0" i="1">
                              <a:solidFill>
                                <a:schemeClr val="tx1"/>
                              </a:solidFill>
                              <a:latin typeface="Cambria Math"/>
                            </a:rPr>
                            <m:t> </m:t>
                          </m:r>
                          <m:r>
                            <a:rPr lang="en-US" b="0" i="1">
                              <a:solidFill>
                                <a:schemeClr val="tx1"/>
                              </a:solidFill>
                              <a:latin typeface="Cambria Math"/>
                            </a:rPr>
                            <m:t>𝑡𝑖𝑚𝑒</m:t>
                          </m:r>
                        </m:num>
                        <m:den>
                          <m:r>
                            <a:rPr lang="en-US" b="0" i="1">
                              <a:solidFill>
                                <a:schemeClr val="tx1"/>
                              </a:solidFill>
                              <a:latin typeface="Cambria Math"/>
                            </a:rPr>
                            <m:t>𝐴𝑐𝑡𝑢𝑎𝑙</m:t>
                          </m:r>
                          <m:r>
                            <a:rPr lang="en-US" b="0" i="1">
                              <a:solidFill>
                                <a:schemeClr val="tx1"/>
                              </a:solidFill>
                              <a:latin typeface="Cambria Math"/>
                            </a:rPr>
                            <m:t> </m:t>
                          </m:r>
                          <m:r>
                            <a:rPr lang="en-US" b="0" i="1">
                              <a:solidFill>
                                <a:schemeClr val="tx1"/>
                              </a:solidFill>
                              <a:latin typeface="Cambria Math"/>
                            </a:rPr>
                            <m:t>𝑡𝑖𝑚𝑒</m:t>
                          </m:r>
                        </m:den>
                      </m:f>
                    </m:oMath>
                  </m:oMathPara>
                </a14:m>
                <a:endParaRPr lang="en-US" dirty="0">
                  <a:solidFill>
                    <a:schemeClr val="tx1"/>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4343400"/>
                <a:ext cx="7848600" cy="68580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7426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001000" cy="6309420"/>
          </a:xfrm>
          <a:prstGeom prst="rect">
            <a:avLst/>
          </a:prstGeom>
        </p:spPr>
        <p:txBody>
          <a:bodyPr wrap="square">
            <a:spAutoFit/>
          </a:bodyPr>
          <a:lstStyle/>
          <a:p>
            <a:r>
              <a:rPr lang="en-US" sz="2800" b="1" dirty="0"/>
              <a:t>Throughput</a:t>
            </a:r>
            <a:endParaRPr lang="en-US" sz="2800" dirty="0"/>
          </a:p>
          <a:p>
            <a:r>
              <a:rPr lang="en-US" sz="2000" dirty="0"/>
              <a:t> </a:t>
            </a:r>
          </a:p>
          <a:p>
            <a:pPr marL="342900" indent="-342900">
              <a:buFont typeface="Wingdings" pitchFamily="2" charset="2"/>
              <a:buChar char="q"/>
            </a:pPr>
            <a:r>
              <a:rPr lang="en-US" sz="2000" dirty="0"/>
              <a:t>The </a:t>
            </a:r>
            <a:r>
              <a:rPr lang="en-US" sz="2000" i="1" dirty="0">
                <a:solidFill>
                  <a:srgbClr val="FF0000"/>
                </a:solidFill>
              </a:rPr>
              <a:t>throughput</a:t>
            </a:r>
            <a:r>
              <a:rPr lang="en-US" sz="2000" dirty="0">
                <a:solidFill>
                  <a:srgbClr val="FF0000"/>
                </a:solidFill>
              </a:rPr>
              <a:t> </a:t>
            </a:r>
            <a:r>
              <a:rPr lang="en-US" sz="2000" dirty="0"/>
              <a:t>of a computer is </a:t>
            </a:r>
            <a:r>
              <a:rPr lang="en-US" sz="2000" dirty="0">
                <a:solidFill>
                  <a:srgbClr val="FF0000"/>
                </a:solidFill>
              </a:rPr>
              <a:t>a measure of the amount of work it performs per unit time. </a:t>
            </a:r>
            <a:endParaRPr lang="en-US" sz="2000" dirty="0" smtClean="0">
              <a:solidFill>
                <a:srgbClr val="FF0000"/>
              </a:solidFill>
            </a:endParaRPr>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solidFill>
                  <a:srgbClr val="0070C0"/>
                </a:solidFill>
              </a:rPr>
              <a:t>The </a:t>
            </a:r>
            <a:r>
              <a:rPr lang="en-US" sz="2000" dirty="0">
                <a:solidFill>
                  <a:srgbClr val="0070C0"/>
                </a:solidFill>
              </a:rPr>
              <a:t>upper limit to a system’s throughput can normally be determined from basic system parameters; </a:t>
            </a:r>
            <a:r>
              <a:rPr lang="en-US" sz="2000" dirty="0"/>
              <a:t>for example, if a computer has a 500 MHz clock and it can execute up to two instructions in parallel per clock cycle and each instruction takes 1, 2, or 4 clock cycles, then the upper limit on throughput occurs when all instructions are being executed in parallel in one cycle; that is 10</a:t>
            </a:r>
            <a:r>
              <a:rPr lang="en-US" sz="2000" baseline="30000" dirty="0"/>
              <a:t>9</a:t>
            </a:r>
            <a:r>
              <a:rPr lang="en-US" sz="2000" dirty="0"/>
              <a:t> instructions/s. </a:t>
            </a:r>
            <a:endParaRPr lang="en-US" sz="2000" dirty="0" smtClean="0"/>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t>Note </a:t>
            </a:r>
            <a:r>
              <a:rPr lang="en-US" sz="2000" dirty="0"/>
              <a:t>that the definition of throughput includes the </a:t>
            </a:r>
            <a:r>
              <a:rPr lang="en-US" sz="2000" dirty="0">
                <a:solidFill>
                  <a:srgbClr val="FF0000"/>
                </a:solidFill>
              </a:rPr>
              <a:t>term </a:t>
            </a:r>
            <a:r>
              <a:rPr lang="en-US" sz="2000" i="1" dirty="0">
                <a:solidFill>
                  <a:srgbClr val="FF0000"/>
                </a:solidFill>
              </a:rPr>
              <a:t>amount of work</a:t>
            </a:r>
            <a:r>
              <a:rPr lang="en-US" sz="2000" dirty="0">
                <a:solidFill>
                  <a:srgbClr val="FF0000"/>
                </a:solidFill>
              </a:rPr>
              <a:t> </a:t>
            </a:r>
            <a:r>
              <a:rPr lang="en-US" sz="2000" dirty="0"/>
              <a:t>because instruction execution is meaningful only if the instructions are performing useful calculations; a computer executing an endless stream of NOPs (no operations) may be operating at its peak rate but is achieving nothing other than to wait. </a:t>
            </a:r>
            <a:endParaRPr lang="en-US" sz="2000" dirty="0" smtClean="0"/>
          </a:p>
          <a:p>
            <a:pPr marL="342900" indent="-342900">
              <a:buFont typeface="Wingdings" pitchFamily="2" charset="2"/>
              <a:buChar char="q"/>
            </a:pPr>
            <a:endParaRPr lang="en-US" sz="1600" dirty="0"/>
          </a:p>
          <a:p>
            <a:pPr marL="342900" indent="-342900">
              <a:buFont typeface="Wingdings" pitchFamily="2" charset="2"/>
              <a:buChar char="q"/>
            </a:pPr>
            <a:r>
              <a:rPr lang="en-US" sz="2000" i="1" dirty="0">
                <a:solidFill>
                  <a:srgbClr val="FF0000"/>
                </a:solidFill>
              </a:rPr>
              <a:t>I</a:t>
            </a:r>
            <a:r>
              <a:rPr lang="en-US" sz="2000" i="1" dirty="0" smtClean="0">
                <a:solidFill>
                  <a:srgbClr val="FF0000"/>
                </a:solidFill>
              </a:rPr>
              <a:t>nstructions </a:t>
            </a:r>
            <a:r>
              <a:rPr lang="en-US" sz="2000" i="1" dirty="0">
                <a:solidFill>
                  <a:srgbClr val="FF0000"/>
                </a:solidFill>
              </a:rPr>
              <a:t>per second</a:t>
            </a:r>
            <a:r>
              <a:rPr lang="en-US" sz="2000" dirty="0">
                <a:solidFill>
                  <a:srgbClr val="FF0000"/>
                </a:solidFill>
              </a:rPr>
              <a:t> </a:t>
            </a:r>
            <a:r>
              <a:rPr lang="en-US" sz="2000" dirty="0"/>
              <a:t>is a very poor indicator of the actual performance of a computer.</a:t>
            </a:r>
          </a:p>
        </p:txBody>
      </p:sp>
    </p:spTree>
    <p:extLst>
      <p:ext uri="{BB962C8B-B14F-4D97-AF65-F5344CB8AC3E}">
        <p14:creationId xmlns:p14="http://schemas.microsoft.com/office/powerpoint/2010/main" val="394742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838200"/>
            <a:ext cx="7620000" cy="5509200"/>
          </a:xfrm>
          <a:prstGeom prst="rect">
            <a:avLst/>
          </a:prstGeom>
        </p:spPr>
        <p:txBody>
          <a:bodyPr wrap="square">
            <a:spAutoFit/>
          </a:bodyPr>
          <a:lstStyle/>
          <a:p>
            <a:r>
              <a:rPr lang="en-US" sz="2800" b="1" dirty="0"/>
              <a:t>Latency</a:t>
            </a:r>
            <a:endParaRPr lang="en-US" sz="2800" dirty="0"/>
          </a:p>
          <a:p>
            <a:r>
              <a:rPr lang="en-US" sz="2000" dirty="0"/>
              <a:t> </a:t>
            </a:r>
          </a:p>
          <a:p>
            <a:pPr marL="342900" indent="-342900">
              <a:buFont typeface="Wingdings" pitchFamily="2" charset="2"/>
              <a:buChar char="q"/>
            </a:pPr>
            <a:r>
              <a:rPr lang="en-US" sz="2000" dirty="0"/>
              <a:t>Latency is </a:t>
            </a:r>
            <a:r>
              <a:rPr lang="en-US" sz="2000" dirty="0">
                <a:solidFill>
                  <a:srgbClr val="FF0000"/>
                </a:solidFill>
              </a:rPr>
              <a:t>the delay between activating a process </a:t>
            </a:r>
            <a:r>
              <a:rPr lang="en-US" sz="2000" dirty="0"/>
              <a:t>(for example, a memory write or a disk read, or a bus transaction) and </a:t>
            </a:r>
            <a:r>
              <a:rPr lang="en-US" sz="2000" dirty="0">
                <a:solidFill>
                  <a:srgbClr val="FF0000"/>
                </a:solidFill>
              </a:rPr>
              <a:t>the start of the operation</a:t>
            </a:r>
            <a:r>
              <a:rPr lang="en-US" sz="2000" dirty="0"/>
              <a:t>; that is, latency is the </a:t>
            </a:r>
            <a:r>
              <a:rPr lang="en-US" sz="2000" i="1" dirty="0">
                <a:solidFill>
                  <a:srgbClr val="FF0000"/>
                </a:solidFill>
              </a:rPr>
              <a:t>waiting time</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0070C0"/>
                </a:solidFill>
              </a:rPr>
              <a:t>Latency </a:t>
            </a:r>
            <a:r>
              <a:rPr lang="en-US" sz="2000" dirty="0">
                <a:solidFill>
                  <a:srgbClr val="0070C0"/>
                </a:solidFill>
              </a:rPr>
              <a:t>is an important consideration in the design of rotating disk memory systems where, for example, you have to wait on average half a revolution for data to come under the read-write head.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some computer applications, the effects of latency may be negligible in comparison with processing time.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some systems, the effects of latency may have an important effect on system performance.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Some define </a:t>
            </a:r>
            <a:r>
              <a:rPr lang="en-US" sz="2000" dirty="0"/>
              <a:t>latency </a:t>
            </a:r>
            <a:r>
              <a:rPr lang="en-US" sz="2000" dirty="0" smtClean="0"/>
              <a:t>as </a:t>
            </a:r>
            <a:r>
              <a:rPr lang="en-US" sz="2000" dirty="0">
                <a:solidFill>
                  <a:srgbClr val="0070C0"/>
                </a:solidFill>
              </a:rPr>
              <a:t>the time to </a:t>
            </a:r>
            <a:r>
              <a:rPr lang="en-US" sz="2000" i="1" dirty="0">
                <a:solidFill>
                  <a:srgbClr val="0070C0"/>
                </a:solidFill>
              </a:rPr>
              <a:t>finish</a:t>
            </a:r>
            <a:r>
              <a:rPr lang="en-US" sz="2000" dirty="0">
                <a:solidFill>
                  <a:srgbClr val="0070C0"/>
                </a:solidFill>
              </a:rPr>
              <a:t> a process.</a:t>
            </a:r>
          </a:p>
        </p:txBody>
      </p:sp>
    </p:spTree>
    <p:extLst>
      <p:ext uri="{BB962C8B-B14F-4D97-AF65-F5344CB8AC3E}">
        <p14:creationId xmlns:p14="http://schemas.microsoft.com/office/powerpoint/2010/main" val="357189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3758" y="838200"/>
            <a:ext cx="7966841" cy="4832092"/>
          </a:xfrm>
          <a:prstGeom prst="rect">
            <a:avLst/>
          </a:prstGeom>
        </p:spPr>
        <p:txBody>
          <a:bodyPr wrap="square">
            <a:spAutoFit/>
          </a:bodyPr>
          <a:lstStyle/>
          <a:p>
            <a:r>
              <a:rPr lang="en-US" sz="2800" b="1" dirty="0"/>
              <a:t>Relative Performance</a:t>
            </a:r>
            <a:endParaRPr lang="en-US" sz="2800" dirty="0"/>
          </a:p>
          <a:p>
            <a:r>
              <a:rPr lang="en-US" sz="2000" dirty="0"/>
              <a:t> </a:t>
            </a:r>
          </a:p>
          <a:p>
            <a:pPr marL="342900" indent="-342900">
              <a:buFont typeface="Wingdings" pitchFamily="2" charset="2"/>
              <a:buChar char="q"/>
            </a:pPr>
            <a:r>
              <a:rPr lang="en-US" sz="2000" dirty="0"/>
              <a:t>We are interested in how one computer performs with respect to another. </a:t>
            </a:r>
            <a:r>
              <a:rPr lang="en-US" sz="2000" dirty="0">
                <a:solidFill>
                  <a:srgbClr val="FF0000"/>
                </a:solidFill>
              </a:rPr>
              <a:t>The relative performance of computers </a:t>
            </a:r>
            <a:r>
              <a:rPr lang="en-US" sz="2000" i="1" dirty="0">
                <a:solidFill>
                  <a:srgbClr val="FF0000"/>
                </a:solidFill>
              </a:rPr>
              <a:t>A</a:t>
            </a:r>
            <a:r>
              <a:rPr lang="en-US" sz="2000" dirty="0">
                <a:solidFill>
                  <a:srgbClr val="FF0000"/>
                </a:solidFill>
              </a:rPr>
              <a:t> and </a:t>
            </a:r>
            <a:r>
              <a:rPr lang="en-US" sz="2000" i="1" dirty="0">
                <a:solidFill>
                  <a:srgbClr val="FF0000"/>
                </a:solidFill>
              </a:rPr>
              <a:t>B</a:t>
            </a:r>
            <a:r>
              <a:rPr lang="en-US" sz="2000" dirty="0">
                <a:solidFill>
                  <a:srgbClr val="FF0000"/>
                </a:solidFill>
              </a:rPr>
              <a:t> is the inverse of their execution times</a:t>
            </a:r>
            <a:r>
              <a:rPr lang="en-US" sz="2000" dirty="0"/>
              <a:t>; that </a:t>
            </a:r>
            <a:r>
              <a:rPr lang="en-US" sz="2000" dirty="0" smtClean="0"/>
              <a:t>is</a:t>
            </a:r>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r>
              <a:rPr lang="en-US" sz="2000" dirty="0"/>
              <a:t>If system </a:t>
            </a:r>
            <a:r>
              <a:rPr lang="en-US" sz="2000" i="1" dirty="0"/>
              <a:t>A</a:t>
            </a:r>
            <a:r>
              <a:rPr lang="en-US" sz="2000" dirty="0"/>
              <a:t> executes a program in 105 s and system </a:t>
            </a:r>
            <a:r>
              <a:rPr lang="en-US" sz="2000" i="1" dirty="0"/>
              <a:t>B</a:t>
            </a:r>
            <a:r>
              <a:rPr lang="en-US" sz="2000" dirty="0"/>
              <a:t> executes the same program in 125 s, we can calculate the </a:t>
            </a:r>
            <a:r>
              <a:rPr lang="en-US" sz="2000" dirty="0" smtClean="0"/>
              <a:t>relative performance as </a:t>
            </a:r>
            <a:r>
              <a:rPr lang="en-US" sz="2000" dirty="0"/>
              <a:t>125/105 = 1.190. You can say that machine </a:t>
            </a:r>
            <a:r>
              <a:rPr lang="en-US" sz="2000" i="1" dirty="0"/>
              <a:t>A</a:t>
            </a:r>
            <a:r>
              <a:rPr lang="en-US" sz="2000" dirty="0"/>
              <a:t> is 19% faster than </a:t>
            </a:r>
            <a:r>
              <a:rPr lang="en-US" sz="2000" i="1" dirty="0"/>
              <a:t>B</a:t>
            </a:r>
            <a:r>
              <a:rPr lang="en-US" sz="2000" dirty="0"/>
              <a:t>.</a:t>
            </a:r>
          </a:p>
          <a:p>
            <a:endParaRPr lang="en-GB" sz="2000" dirty="0"/>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81659195"/>
              </p:ext>
            </p:extLst>
          </p:nvPr>
        </p:nvGraphicFramePr>
        <p:xfrm>
          <a:off x="457200" y="2826659"/>
          <a:ext cx="8127243" cy="907141"/>
        </p:xfrm>
        <a:graphic>
          <a:graphicData uri="http://schemas.openxmlformats.org/presentationml/2006/ole">
            <mc:AlternateContent xmlns:mc="http://schemas.openxmlformats.org/markup-compatibility/2006">
              <mc:Choice xmlns:v="urn:schemas-microsoft-com:vml" Requires="v">
                <p:oleObj spid="_x0000_s3181" name="Equation" r:id="rId3" imgW="4191000" imgH="469900" progId="Equation.3">
                  <p:embed/>
                </p:oleObj>
              </mc:Choice>
              <mc:Fallback>
                <p:oleObj name="Equation" r:id="rId3" imgW="4191000" imgH="4699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26659"/>
                        <a:ext cx="8127243" cy="907141"/>
                      </a:xfrm>
                      <a:prstGeom prst="rect">
                        <a:avLst/>
                      </a:prstGeom>
                      <a:solidFill>
                        <a:srgbClr val="6699FF">
                          <a:alpha val="87843"/>
                        </a:srgbClr>
                      </a:solidFill>
                    </p:spPr>
                  </p:pic>
                </p:oleObj>
              </mc:Fallback>
            </mc:AlternateContent>
          </a:graphicData>
        </a:graphic>
      </p:graphicFrame>
    </p:spTree>
    <p:extLst>
      <p:ext uri="{BB962C8B-B14F-4D97-AF65-F5344CB8AC3E}">
        <p14:creationId xmlns:p14="http://schemas.microsoft.com/office/powerpoint/2010/main" val="2071199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9676" y="762000"/>
            <a:ext cx="8203324" cy="5755422"/>
          </a:xfrm>
          <a:prstGeom prst="rect">
            <a:avLst/>
          </a:prstGeom>
        </p:spPr>
        <p:txBody>
          <a:bodyPr wrap="square">
            <a:spAutoFit/>
          </a:bodyPr>
          <a:lstStyle/>
          <a:p>
            <a:r>
              <a:rPr lang="en-US" sz="2800" b="1" dirty="0"/>
              <a:t>Relative Performance</a:t>
            </a:r>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smtClean="0">
                <a:solidFill>
                  <a:srgbClr val="FF0000"/>
                </a:solidFill>
              </a:rPr>
              <a:t>When </a:t>
            </a:r>
            <a:r>
              <a:rPr lang="en-US" sz="2000" dirty="0">
                <a:solidFill>
                  <a:srgbClr val="FF0000"/>
                </a:solidFill>
              </a:rPr>
              <a:t>you are trying to improve a system, you are often most interested in how much better the new system is in comparison with the old system. </a:t>
            </a:r>
            <a:r>
              <a:rPr lang="en-US" sz="2000" dirty="0"/>
              <a:t>The </a:t>
            </a:r>
            <a:r>
              <a:rPr lang="en-US" sz="2000" i="1" dirty="0"/>
              <a:t>old</a:t>
            </a:r>
            <a:r>
              <a:rPr lang="en-US" sz="2000" dirty="0"/>
              <a:t> system may be a previous machine, the same machine without the improvement, or even a competitor’s machine, and is called </a:t>
            </a:r>
            <a:r>
              <a:rPr lang="en-US" sz="2000" dirty="0">
                <a:solidFill>
                  <a:srgbClr val="FF0000"/>
                </a:solidFill>
              </a:rPr>
              <a:t>the reference machine or baseline machine</a:t>
            </a:r>
            <a:r>
              <a:rPr lang="en-US" sz="2000" dirty="0"/>
              <a:t>. The speedup ratio is a measure of </a:t>
            </a:r>
            <a:r>
              <a:rPr lang="en-US" sz="2000" i="1" dirty="0"/>
              <a:t>relative performance</a:t>
            </a:r>
            <a:r>
              <a:rPr lang="en-US" sz="2000" dirty="0"/>
              <a:t> and is defined </a:t>
            </a:r>
            <a:r>
              <a:rPr lang="en-US" sz="2000" dirty="0" smtClean="0"/>
              <a:t>as</a:t>
            </a:r>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r>
              <a:rPr lang="en-US" sz="2000" dirty="0" smtClean="0"/>
              <a:t>If </a:t>
            </a:r>
            <a:r>
              <a:rPr lang="en-US" sz="2000" dirty="0"/>
              <a:t>a reference machine takes 100 seconds to run a program and the test machine takes 50 seconds, the speedup ratio is 100/50 = 2.</a:t>
            </a:r>
          </a:p>
          <a:p>
            <a:endParaRPr lang="en-GB" sz="2000" dirty="0" smtClean="0"/>
          </a:p>
          <a:p>
            <a:endParaRPr lang="en-US" sz="2000" dirty="0"/>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83881261"/>
              </p:ext>
            </p:extLst>
          </p:nvPr>
        </p:nvGraphicFramePr>
        <p:xfrm>
          <a:off x="425603" y="3589428"/>
          <a:ext cx="8413597" cy="1134972"/>
        </p:xfrm>
        <a:graphic>
          <a:graphicData uri="http://schemas.openxmlformats.org/presentationml/2006/ole">
            <mc:AlternateContent xmlns:mc="http://schemas.openxmlformats.org/markup-compatibility/2006">
              <mc:Choice xmlns:v="urn:schemas-microsoft-com:vml" Requires="v">
                <p:oleObj spid="_x0000_s4197" name="Equation" r:id="rId3" imgW="3251200" imgH="431800" progId="Equation.3">
                  <p:embed/>
                </p:oleObj>
              </mc:Choice>
              <mc:Fallback>
                <p:oleObj name="Equation" r:id="rId3" imgW="3251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03" y="3589428"/>
                        <a:ext cx="8413597" cy="1134972"/>
                      </a:xfrm>
                      <a:prstGeom prst="rect">
                        <a:avLst/>
                      </a:prstGeom>
                      <a:solidFill>
                        <a:srgbClr val="6699FF"/>
                      </a:solidFill>
                    </p:spPr>
                  </p:pic>
                </p:oleObj>
              </mc:Fallback>
            </mc:AlternateContent>
          </a:graphicData>
        </a:graphic>
      </p:graphicFrame>
    </p:spTree>
    <p:extLst>
      <p:ext uri="{BB962C8B-B14F-4D97-AF65-F5344CB8AC3E}">
        <p14:creationId xmlns:p14="http://schemas.microsoft.com/office/powerpoint/2010/main" val="239077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8610600" cy="5755422"/>
          </a:xfrm>
          <a:prstGeom prst="rect">
            <a:avLst/>
          </a:prstGeom>
        </p:spPr>
        <p:txBody>
          <a:bodyPr wrap="square">
            <a:spAutoFit/>
          </a:bodyPr>
          <a:lstStyle/>
          <a:p>
            <a:r>
              <a:rPr lang="en-US" sz="2800" b="1" dirty="0"/>
              <a:t>Time and Rate</a:t>
            </a:r>
            <a:endParaRPr lang="en-US" sz="2800" dirty="0"/>
          </a:p>
          <a:p>
            <a:r>
              <a:rPr lang="en-US" sz="2000" dirty="0"/>
              <a:t> </a:t>
            </a:r>
          </a:p>
          <a:p>
            <a:pPr marL="342900" indent="-342900">
              <a:buFont typeface="Wingdings" pitchFamily="2" charset="2"/>
              <a:buChar char="q"/>
            </a:pPr>
            <a:r>
              <a:rPr lang="en-US" sz="2000" dirty="0">
                <a:solidFill>
                  <a:srgbClr val="FF0000"/>
                </a:solidFill>
              </a:rPr>
              <a:t>Benchmarks can be expressed as the </a:t>
            </a:r>
            <a:endParaRPr lang="en-US" sz="2000" dirty="0" smtClean="0">
              <a:solidFill>
                <a:srgbClr val="FF0000"/>
              </a:solidFill>
            </a:endParaRPr>
          </a:p>
          <a:p>
            <a:r>
              <a:rPr lang="en-US" sz="2000" i="1" dirty="0" smtClean="0">
                <a:solidFill>
                  <a:srgbClr val="FF0000"/>
                </a:solidFill>
              </a:rPr>
              <a:t>time</a:t>
            </a:r>
            <a:r>
              <a:rPr lang="en-US" sz="2000" dirty="0" smtClean="0">
                <a:solidFill>
                  <a:srgbClr val="FF0000"/>
                </a:solidFill>
              </a:rPr>
              <a:t> </a:t>
            </a:r>
            <a:r>
              <a:rPr lang="en-US" sz="2000" dirty="0">
                <a:solidFill>
                  <a:srgbClr val="FF0000"/>
                </a:solidFill>
              </a:rPr>
              <a:t>required to execute a task or </a:t>
            </a:r>
            <a:endParaRPr lang="en-US" sz="2000" dirty="0" smtClean="0">
              <a:solidFill>
                <a:srgbClr val="FF0000"/>
              </a:solidFill>
            </a:endParaRPr>
          </a:p>
          <a:p>
            <a:r>
              <a:rPr lang="en-US" sz="2000" dirty="0" smtClean="0">
                <a:solidFill>
                  <a:srgbClr val="FF0000"/>
                </a:solidFill>
              </a:rPr>
              <a:t>as </a:t>
            </a:r>
            <a:r>
              <a:rPr lang="en-US" sz="2000" dirty="0">
                <a:solidFill>
                  <a:srgbClr val="FF0000"/>
                </a:solidFill>
              </a:rPr>
              <a:t>the </a:t>
            </a:r>
            <a:r>
              <a:rPr lang="en-US" sz="2000" i="1" dirty="0">
                <a:solidFill>
                  <a:srgbClr val="FF0000"/>
                </a:solidFill>
              </a:rPr>
              <a:t>rate</a:t>
            </a:r>
            <a:r>
              <a:rPr lang="en-US" sz="2000" dirty="0">
                <a:solidFill>
                  <a:srgbClr val="FF0000"/>
                </a:solidFill>
              </a:rPr>
              <a:t> at which tasks are executed.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For </a:t>
            </a:r>
            <a:r>
              <a:rPr lang="en-US" sz="2000" dirty="0"/>
              <a:t>example, one benchmark may yield a time of 20 s, whereas another benchmark may yield a rate of 12 tasks/s.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solidFill>
                  <a:srgbClr val="0070C0"/>
                </a:solidFill>
              </a:rPr>
              <a:t>computer game </a:t>
            </a:r>
            <a:r>
              <a:rPr lang="en-US" sz="2000" i="1" dirty="0">
                <a:solidFill>
                  <a:srgbClr val="0070C0"/>
                </a:solidFill>
              </a:rPr>
              <a:t>Quake</a:t>
            </a:r>
            <a:r>
              <a:rPr lang="en-US" sz="2000" dirty="0">
                <a:solidFill>
                  <a:srgbClr val="0070C0"/>
                </a:solidFill>
              </a:rPr>
              <a:t> </a:t>
            </a:r>
            <a:r>
              <a:rPr lang="en-US" sz="2000" dirty="0"/>
              <a:t>has become a </a:t>
            </a:r>
            <a:r>
              <a:rPr lang="en-US" sz="2000" dirty="0">
                <a:solidFill>
                  <a:srgbClr val="0070C0"/>
                </a:solidFill>
              </a:rPr>
              <a:t>popular benchmark for PCs</a:t>
            </a:r>
            <a:r>
              <a:rPr lang="en-US" sz="2000" dirty="0"/>
              <a:t> with the figure of merit being </a:t>
            </a:r>
            <a:r>
              <a:rPr lang="en-US" sz="2000" dirty="0">
                <a:solidFill>
                  <a:srgbClr val="0070C0"/>
                </a:solidFill>
              </a:rPr>
              <a:t>the rate at which frames are displayed by the processor </a:t>
            </a:r>
            <a:r>
              <a:rPr lang="en-US" sz="2000" dirty="0"/>
              <a:t>(although the Quake frame rate is probably a reasonable indication of how your computer performs relative to other computers running Quake, it is not a good general benchmark).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They </a:t>
            </a:r>
            <a:r>
              <a:rPr lang="en-US" sz="2000" dirty="0"/>
              <a:t>say people feel more comfortable with </a:t>
            </a:r>
            <a:r>
              <a:rPr lang="en-US" sz="2000" dirty="0">
                <a:solidFill>
                  <a:srgbClr val="0070C0"/>
                </a:solidFill>
              </a:rPr>
              <a:t>metrics that increase numerically with performance (i.e., rate) rather than those that reduce with performance (time).</a:t>
            </a:r>
          </a:p>
        </p:txBody>
      </p:sp>
      <p:pic>
        <p:nvPicPr>
          <p:cNvPr id="15362" name="Picture 2" descr="E:\Work\BackupDell\tmp\_Cursuri\SM_engl\Performance\Quake-Live-Gets-Loadouts-Auto-Bunny-Hopping-and-More-in-Preparation-for-Steam-Launch-45670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145" y="0"/>
            <a:ext cx="3657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8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324" y="762000"/>
            <a:ext cx="8763000" cy="5139869"/>
          </a:xfrm>
          <a:prstGeom prst="rect">
            <a:avLst/>
          </a:prstGeom>
        </p:spPr>
        <p:txBody>
          <a:bodyPr wrap="square">
            <a:spAutoFit/>
          </a:bodyPr>
          <a:lstStyle/>
          <a:p>
            <a:r>
              <a:rPr lang="en-US" sz="2800" b="1" dirty="0"/>
              <a:t>Time and Rate</a:t>
            </a:r>
            <a:endParaRPr lang="en-US" sz="2800" dirty="0"/>
          </a:p>
          <a:p>
            <a:endParaRPr lang="en-US" sz="2000" i="1" dirty="0" smtClean="0"/>
          </a:p>
          <a:p>
            <a:pPr marL="342900" indent="-342900">
              <a:buFont typeface="Wingdings" pitchFamily="2" charset="2"/>
              <a:buChar char="q"/>
            </a:pPr>
            <a:r>
              <a:rPr lang="en-US" sz="2000" i="1" dirty="0" smtClean="0">
                <a:solidFill>
                  <a:srgbClr val="0070C0"/>
                </a:solidFill>
              </a:rPr>
              <a:t>Time</a:t>
            </a:r>
            <a:r>
              <a:rPr lang="en-US" sz="2000" dirty="0" smtClean="0">
                <a:solidFill>
                  <a:srgbClr val="0070C0"/>
                </a:solidFill>
              </a:rPr>
              <a:t> </a:t>
            </a:r>
            <a:r>
              <a:rPr lang="en-US" sz="2000" dirty="0">
                <a:solidFill>
                  <a:srgbClr val="0070C0"/>
                </a:solidFill>
              </a:rPr>
              <a:t>and </a:t>
            </a:r>
            <a:r>
              <a:rPr lang="en-US" sz="2000" i="1" dirty="0">
                <a:solidFill>
                  <a:srgbClr val="0070C0"/>
                </a:solidFill>
              </a:rPr>
              <a:t>rate</a:t>
            </a:r>
            <a:r>
              <a:rPr lang="en-US" sz="2000" dirty="0">
                <a:solidFill>
                  <a:srgbClr val="0070C0"/>
                </a:solidFill>
              </a:rPr>
              <a:t> benchmarks don’t behave in the same way with respect to averaging.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Suppose </a:t>
            </a:r>
            <a:r>
              <a:rPr lang="en-US" sz="2000" dirty="0"/>
              <a:t>we benchmark a computer and get execution times for tasks </a:t>
            </a:r>
            <a:r>
              <a:rPr lang="en-US" sz="2000" i="1" dirty="0"/>
              <a:t>A</a:t>
            </a:r>
            <a:r>
              <a:rPr lang="en-US" sz="2000" dirty="0"/>
              <a:t> and </a:t>
            </a:r>
            <a:r>
              <a:rPr lang="en-US" sz="2000" i="1" dirty="0"/>
              <a:t>B</a:t>
            </a:r>
            <a:r>
              <a:rPr lang="en-US" sz="2000" dirty="0"/>
              <a:t>, respectively, of 2 and 4 seconds.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We </a:t>
            </a:r>
            <a:r>
              <a:rPr lang="en-US" sz="2000" dirty="0"/>
              <a:t>can also say that the rates at which tasks </a:t>
            </a:r>
            <a:r>
              <a:rPr lang="en-US" sz="2000" i="1" dirty="0"/>
              <a:t>A</a:t>
            </a:r>
            <a:r>
              <a:rPr lang="en-US" sz="2000" dirty="0"/>
              <a:t> and </a:t>
            </a:r>
            <a:r>
              <a:rPr lang="en-US" sz="2000" i="1" dirty="0"/>
              <a:t>B</a:t>
            </a:r>
            <a:r>
              <a:rPr lang="en-US" sz="2000" dirty="0"/>
              <a:t> execute are 0.5/s and 0.25/s, respectively</a:t>
            </a:r>
            <a:r>
              <a:rPr lang="en-US" sz="2000" dirty="0" smtClean="0"/>
              <a:t>.</a:t>
            </a:r>
          </a:p>
          <a:p>
            <a:pPr marL="342900" indent="-342900">
              <a:buFont typeface="Wingdings" pitchFamily="2" charset="2"/>
              <a:buChar char="q"/>
            </a:pPr>
            <a:endParaRPr lang="en-GB" sz="2000" dirty="0"/>
          </a:p>
          <a:p>
            <a:pPr marL="342900" indent="-342900">
              <a:buFont typeface="Wingdings" pitchFamily="2" charset="2"/>
              <a:buChar char="q"/>
            </a:pPr>
            <a:r>
              <a:rPr lang="en-US" sz="2000" dirty="0">
                <a:solidFill>
                  <a:srgbClr val="0070C0"/>
                </a:solidFill>
              </a:rPr>
              <a:t>The average </a:t>
            </a:r>
            <a:r>
              <a:rPr lang="en-US" sz="2000" i="1" dirty="0">
                <a:solidFill>
                  <a:srgbClr val="0070C0"/>
                </a:solidFill>
              </a:rPr>
              <a:t>execution time</a:t>
            </a:r>
            <a:r>
              <a:rPr lang="en-US" sz="2000" dirty="0">
                <a:solidFill>
                  <a:srgbClr val="0070C0"/>
                </a:solidFill>
              </a:rPr>
              <a:t> is ½(2 + 4) = 3s. The average rate of execution for the tasks is ½(0.5 + 0.25) = 0.375.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average execution time is </a:t>
            </a:r>
            <a:r>
              <a:rPr lang="en-US" sz="2000" dirty="0" smtClean="0"/>
              <a:t>3s. This is an </a:t>
            </a:r>
            <a:r>
              <a:rPr lang="en-US" sz="2000" dirty="0"/>
              <a:t>average rate of 1/3s = 0.333/s, which is not the same as the 0.375/s that we calculated by averaging the rates. </a:t>
            </a:r>
          </a:p>
        </p:txBody>
      </p:sp>
    </p:spTree>
    <p:extLst>
      <p:ext uri="{BB962C8B-B14F-4D97-AF65-F5344CB8AC3E}">
        <p14:creationId xmlns:p14="http://schemas.microsoft.com/office/powerpoint/2010/main" val="310271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763000" cy="6032421"/>
          </a:xfrm>
          <a:prstGeom prst="rect">
            <a:avLst/>
          </a:prstGeom>
        </p:spPr>
        <p:txBody>
          <a:bodyPr wrap="square">
            <a:spAutoFit/>
          </a:bodyPr>
          <a:lstStyle/>
          <a:p>
            <a:pPr algn="ctr"/>
            <a:r>
              <a:rPr lang="en-US" sz="3200" b="1" dirty="0" smtClean="0"/>
              <a:t>Invited Lecturer: </a:t>
            </a:r>
            <a:r>
              <a:rPr lang="en-US" sz="3200" dirty="0"/>
              <a:t>Eng. </a:t>
            </a:r>
            <a:r>
              <a:rPr lang="en-US" sz="3200" dirty="0" err="1"/>
              <a:t>Alexandru</a:t>
            </a:r>
            <a:r>
              <a:rPr lang="en-US" sz="3200" dirty="0"/>
              <a:t> </a:t>
            </a:r>
            <a:r>
              <a:rPr lang="en-US" sz="3200" dirty="0" err="1"/>
              <a:t>Sisu</a:t>
            </a:r>
            <a:endParaRPr lang="en-US" sz="3200" dirty="0"/>
          </a:p>
          <a:p>
            <a:pPr algn="ctr"/>
            <a:endParaRPr lang="en-US" sz="3200" b="1" dirty="0" smtClean="0"/>
          </a:p>
          <a:p>
            <a:endParaRPr lang="en-US" dirty="0"/>
          </a:p>
          <a:p>
            <a:pPr marL="342900" indent="-342900">
              <a:buFont typeface="Wingdings" pitchFamily="2" charset="2"/>
              <a:buChar char="q"/>
            </a:pPr>
            <a:r>
              <a:rPr lang="en-US" sz="2800" b="1" dirty="0" smtClean="0"/>
              <a:t>“Big Data: Q&amp;As”</a:t>
            </a:r>
          </a:p>
          <a:p>
            <a:pPr marL="342900" indent="-342900">
              <a:buFont typeface="Wingdings" pitchFamily="2" charset="2"/>
              <a:buChar char="q"/>
            </a:pPr>
            <a:endParaRPr lang="en-US" sz="2000" dirty="0"/>
          </a:p>
          <a:p>
            <a:pPr marL="342900" indent="-342900">
              <a:buFont typeface="Wingdings" pitchFamily="2" charset="2"/>
              <a:buChar char="q"/>
            </a:pPr>
            <a:r>
              <a:rPr lang="en-US" sz="2000" dirty="0">
                <a:hlinkClick r:id="rId3"/>
              </a:rPr>
              <a:t>https://</a:t>
            </a:r>
            <a:r>
              <a:rPr lang="en-US" sz="2000" dirty="0" smtClean="0">
                <a:hlinkClick r:id="rId3"/>
              </a:rPr>
              <a:t>www.linkedin.com/in/alexandru-sisu-7224393</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a:t>Pragmatic engineer </a:t>
            </a:r>
            <a:r>
              <a:rPr lang="en-US" sz="2000" dirty="0" err="1"/>
              <a:t>specialised</a:t>
            </a:r>
            <a:r>
              <a:rPr lang="en-US" sz="2000" dirty="0"/>
              <a:t> in </a:t>
            </a:r>
            <a:r>
              <a:rPr lang="en-US" sz="2000" dirty="0" err="1"/>
              <a:t>analysing</a:t>
            </a:r>
            <a:r>
              <a:rPr lang="en-US" sz="2000" dirty="0"/>
              <a:t> big amounts of data and scaling things. Also interested in linguistics, hence wrote a book about it (“Cognitive Biases in Reconstructing Languages” with D. </a:t>
            </a:r>
            <a:r>
              <a:rPr lang="en-US" sz="2000" dirty="0" err="1"/>
              <a:t>Ungureanu</a:t>
            </a:r>
            <a:r>
              <a:rPr lang="en-US" sz="2000" dirty="0"/>
              <a:t>). Getting a </a:t>
            </a:r>
            <a:r>
              <a:rPr lang="en-US" sz="2000" dirty="0" err="1"/>
              <a:t>phd</a:t>
            </a:r>
            <a:r>
              <a:rPr lang="en-US" sz="2000" dirty="0"/>
              <a:t> for fun (or at least trying to) by </a:t>
            </a:r>
            <a:r>
              <a:rPr lang="en-US" sz="2000" dirty="0" err="1"/>
              <a:t>optimising</a:t>
            </a:r>
            <a:r>
              <a:rPr lang="en-US" sz="2000" dirty="0"/>
              <a:t> the training in neural networks using special orthogonal groups and black magic. Co-founder of bigdataresearch.io. Timisoara big-data meetup group organizer. Speaker at #</a:t>
            </a:r>
            <a:r>
              <a:rPr lang="en-US" sz="2000" dirty="0" err="1"/>
              <a:t>devtalks</a:t>
            </a:r>
            <a:r>
              <a:rPr lang="en-US" sz="2000" dirty="0"/>
              <a:t> Romania, and local big data meetups (Timisoara, Bucharest</a:t>
            </a:r>
            <a:r>
              <a:rPr lang="en-US" sz="2000" dirty="0" smtClean="0"/>
              <a:t>).</a:t>
            </a:r>
          </a:p>
          <a:p>
            <a:pPr marL="342900" indent="-342900">
              <a:buFont typeface="Wingdings" pitchFamily="2" charset="2"/>
              <a:buChar char="q"/>
            </a:pPr>
            <a:endParaRPr lang="en-US" sz="2000" dirty="0"/>
          </a:p>
          <a:p>
            <a:pPr marL="342900" indent="-342900">
              <a:buFont typeface="Wingdings" pitchFamily="2" charset="2"/>
              <a:buChar char="q"/>
            </a:pPr>
            <a:r>
              <a:rPr lang="en-US" sz="2800" b="1" dirty="0" smtClean="0"/>
              <a:t>WHEN? </a:t>
            </a:r>
            <a:r>
              <a:rPr lang="en-US" sz="2800" b="1" dirty="0" smtClean="0">
                <a:solidFill>
                  <a:srgbClr val="FF0000"/>
                </a:solidFill>
              </a:rPr>
              <a:t>22.04</a:t>
            </a:r>
            <a:r>
              <a:rPr lang="en-US" sz="2800" b="1" dirty="0" smtClean="0"/>
              <a:t>, Friday!!!, Room A109, </a:t>
            </a:r>
            <a:r>
              <a:rPr lang="en-US" sz="2800" b="1" dirty="0" smtClean="0">
                <a:solidFill>
                  <a:srgbClr val="FF0000"/>
                </a:solidFill>
              </a:rPr>
              <a:t>2 PM</a:t>
            </a:r>
          </a:p>
          <a:p>
            <a:pPr marL="342900" indent="-342900">
              <a:buFont typeface="Wingdings" pitchFamily="2" charset="2"/>
              <a:buChar char="q"/>
            </a:pPr>
            <a:endParaRPr lang="en-US" sz="2800" b="1" dirty="0"/>
          </a:p>
        </p:txBody>
      </p:sp>
    </p:spTree>
    <p:extLst>
      <p:ext uri="{BB962C8B-B14F-4D97-AF65-F5344CB8AC3E}">
        <p14:creationId xmlns:p14="http://schemas.microsoft.com/office/powerpoint/2010/main" val="3692727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anCore7\Desktop\ch06\87046-06-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03139"/>
            <a:ext cx="4451623" cy="25548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815638"/>
            <a:ext cx="8153400" cy="3908762"/>
          </a:xfrm>
          <a:prstGeom prst="rect">
            <a:avLst/>
          </a:prstGeom>
        </p:spPr>
        <p:txBody>
          <a:bodyPr wrap="square">
            <a:spAutoFit/>
          </a:bodyPr>
          <a:lstStyle/>
          <a:p>
            <a:r>
              <a:rPr lang="en-US" sz="2800" b="1" dirty="0" smtClean="0"/>
              <a:t>Clock </a:t>
            </a:r>
            <a:r>
              <a:rPr lang="en-US" sz="2800" b="1" dirty="0"/>
              <a:t>Rate</a:t>
            </a:r>
            <a:endParaRPr lang="en-US" sz="2800" dirty="0"/>
          </a:p>
          <a:p>
            <a:r>
              <a:rPr lang="en-US" sz="2000" dirty="0"/>
              <a:t> </a:t>
            </a:r>
          </a:p>
          <a:p>
            <a:pPr marL="342900" indent="-342900">
              <a:buFont typeface="Wingdings" pitchFamily="2" charset="2"/>
              <a:buChar char="q"/>
            </a:pPr>
            <a:r>
              <a:rPr lang="en-US" sz="2000" dirty="0">
                <a:solidFill>
                  <a:srgbClr val="0070C0"/>
                </a:solidFill>
              </a:rPr>
              <a:t>The </a:t>
            </a:r>
            <a:r>
              <a:rPr lang="en-US" sz="2000" dirty="0" smtClean="0">
                <a:solidFill>
                  <a:srgbClr val="0070C0"/>
                </a:solidFill>
              </a:rPr>
              <a:t>obvious </a:t>
            </a:r>
            <a:r>
              <a:rPr lang="en-US" sz="2000" dirty="0">
                <a:solidFill>
                  <a:srgbClr val="0070C0"/>
                </a:solidFill>
              </a:rPr>
              <a:t>indicator of a computer’s performance is its </a:t>
            </a:r>
            <a:r>
              <a:rPr lang="en-US" sz="2000" i="1" dirty="0">
                <a:solidFill>
                  <a:srgbClr val="0070C0"/>
                </a:solidFill>
              </a:rPr>
              <a:t>clock rate</a:t>
            </a:r>
            <a:r>
              <a:rPr lang="en-US" sz="2000" dirty="0">
                <a:solidFill>
                  <a:srgbClr val="0070C0"/>
                </a:solidFill>
              </a:rPr>
              <a:t>, the speed at which </a:t>
            </a:r>
            <a:r>
              <a:rPr lang="en-US" sz="2000" dirty="0" smtClean="0">
                <a:solidFill>
                  <a:srgbClr val="0070C0"/>
                </a:solidFill>
              </a:rPr>
              <a:t>internal operations </a:t>
            </a:r>
            <a:r>
              <a:rPr lang="en-US" sz="2000" dirty="0">
                <a:solidFill>
                  <a:srgbClr val="0070C0"/>
                </a:solidFill>
              </a:rPr>
              <a:t>are carried out within the computer. </a:t>
            </a:r>
            <a:endParaRPr lang="en-US" sz="2000" dirty="0" smtClean="0">
              <a:solidFill>
                <a:srgbClr val="0070C0"/>
              </a:solidFill>
            </a:endParaRPr>
          </a:p>
          <a:p>
            <a:pPr marL="342900" indent="-342900">
              <a:buFont typeface="Wingdings" pitchFamily="2" charset="2"/>
              <a:buChar char="q"/>
            </a:pPr>
            <a:r>
              <a:rPr lang="en-US" sz="2000" dirty="0" smtClean="0">
                <a:solidFill>
                  <a:srgbClr val="FF0000"/>
                </a:solidFill>
              </a:rPr>
              <a:t>Using </a:t>
            </a:r>
            <a:r>
              <a:rPr lang="en-US" sz="2000" dirty="0">
                <a:solidFill>
                  <a:srgbClr val="FF0000"/>
                </a:solidFill>
              </a:rPr>
              <a:t>the clock rate as a metric to compare processors is </a:t>
            </a:r>
            <a:r>
              <a:rPr lang="en-US" sz="2000" dirty="0" smtClean="0">
                <a:solidFill>
                  <a:srgbClr val="FF0000"/>
                </a:solidFill>
              </a:rPr>
              <a:t>probably </a:t>
            </a:r>
            <a:r>
              <a:rPr lang="en-US" sz="2000" dirty="0">
                <a:solidFill>
                  <a:srgbClr val="FF0000"/>
                </a:solidFill>
              </a:rPr>
              <a:t>the worst metric by which to judge computers.</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Figure </a:t>
            </a:r>
            <a:r>
              <a:rPr lang="en-US" sz="2000" dirty="0"/>
              <a:t>6.9 illustrates the CPU clock. At each clock cycle, the processor carries out an internal operation. At first sight it's tempting to think that the processor’s performance is proportional to its clock rate and therefore clock rate is a precise metric</a:t>
            </a:r>
            <a:r>
              <a:rPr lang="en-US" sz="2000" dirty="0" smtClean="0"/>
              <a:t>.</a:t>
            </a:r>
          </a:p>
          <a:p>
            <a:pPr marL="342900" indent="-342900">
              <a:buFont typeface="Wingdings" pitchFamily="2" charset="2"/>
              <a:buChar char="q"/>
            </a:pPr>
            <a:r>
              <a:rPr lang="en-US" sz="2000" dirty="0" smtClean="0"/>
              <a:t>Is this true? </a:t>
            </a:r>
            <a:endParaRPr lang="en-US" sz="2000" dirty="0"/>
          </a:p>
        </p:txBody>
      </p:sp>
    </p:spTree>
    <p:extLst>
      <p:ext uri="{BB962C8B-B14F-4D97-AF65-F5344CB8AC3E}">
        <p14:creationId xmlns:p14="http://schemas.microsoft.com/office/powerpoint/2010/main" val="1434365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8305800" cy="4708981"/>
          </a:xfrm>
          <a:prstGeom prst="rect">
            <a:avLst/>
          </a:prstGeom>
        </p:spPr>
        <p:txBody>
          <a:bodyPr wrap="square">
            <a:spAutoFit/>
          </a:bodyPr>
          <a:lstStyle/>
          <a:p>
            <a:pPr marL="342900" indent="-342900">
              <a:buFont typeface="Wingdings" pitchFamily="2" charset="2"/>
              <a:buChar char="q"/>
            </a:pPr>
            <a:r>
              <a:rPr lang="en-US" sz="2000" dirty="0" smtClean="0">
                <a:solidFill>
                  <a:srgbClr val="FF0000"/>
                </a:solidFill>
              </a:rPr>
              <a:t>There </a:t>
            </a:r>
            <a:r>
              <a:rPr lang="en-US" sz="2000" dirty="0">
                <a:solidFill>
                  <a:srgbClr val="FF0000"/>
                </a:solidFill>
              </a:rPr>
              <a:t>is no </a:t>
            </a:r>
            <a:r>
              <a:rPr lang="en-US" sz="2000" i="1" dirty="0">
                <a:solidFill>
                  <a:srgbClr val="FF0000"/>
                </a:solidFill>
              </a:rPr>
              <a:t>single</a:t>
            </a:r>
            <a:r>
              <a:rPr lang="en-US" sz="2000" dirty="0">
                <a:solidFill>
                  <a:srgbClr val="FF0000"/>
                </a:solidFill>
              </a:rPr>
              <a:t> clock in most computers. </a:t>
            </a:r>
            <a:r>
              <a:rPr lang="en-US" sz="2000" dirty="0" smtClean="0">
                <a:solidFill>
                  <a:srgbClr val="FF0000"/>
                </a:solidFill>
              </a:rPr>
              <a:t> </a:t>
            </a:r>
            <a:r>
              <a:rPr lang="en-US" sz="2000" dirty="0" smtClean="0"/>
              <a:t>Some </a:t>
            </a:r>
            <a:r>
              <a:rPr lang="en-US" sz="2000" dirty="0"/>
              <a:t>systems may have entirely independent clocks (i.e., there’s a separate clock generator for each functional part such as the CPU, the bus, and the memory).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The </a:t>
            </a:r>
            <a:r>
              <a:rPr lang="en-US" sz="2000" dirty="0">
                <a:solidFill>
                  <a:srgbClr val="FF0000"/>
                </a:solidFill>
              </a:rPr>
              <a:t>CPU itself may have several functional units, each driven by its own clock. </a:t>
            </a:r>
            <a:r>
              <a:rPr lang="en-US" sz="2000" dirty="0"/>
              <a:t>Some systems have a single master clock that generates pulses at the highest rate required by any circuit and all other clocks run at a sub-multiple of this frequency.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Some </a:t>
            </a:r>
            <a:r>
              <a:rPr lang="en-US" sz="2000" dirty="0">
                <a:solidFill>
                  <a:srgbClr val="FF0000"/>
                </a:solidFill>
              </a:rPr>
              <a:t>processors have variable clock rates. </a:t>
            </a:r>
            <a:r>
              <a:rPr lang="en-US" sz="2000" dirty="0"/>
              <a:t>For example, </a:t>
            </a:r>
            <a:r>
              <a:rPr lang="en-US" sz="2000" i="1" dirty="0" smtClean="0">
                <a:solidFill>
                  <a:srgbClr val="0070C0"/>
                </a:solidFill>
              </a:rPr>
              <a:t>mobile</a:t>
            </a:r>
            <a:r>
              <a:rPr lang="en-US" sz="2000" dirty="0" smtClean="0">
                <a:solidFill>
                  <a:srgbClr val="0070C0"/>
                </a:solidFill>
              </a:rPr>
              <a:t> </a:t>
            </a:r>
            <a:r>
              <a:rPr lang="en-US" sz="2000" dirty="0">
                <a:solidFill>
                  <a:srgbClr val="0070C0"/>
                </a:solidFill>
              </a:rPr>
              <a:t>processors designed for use in laptops can reduce the clock rate to conserve power.</a:t>
            </a:r>
            <a:r>
              <a:rPr lang="en-US" sz="2000" dirty="0"/>
              <a:t> This is called </a:t>
            </a:r>
            <a:r>
              <a:rPr lang="en-US" sz="2000" i="1" dirty="0">
                <a:solidFill>
                  <a:srgbClr val="0070C0"/>
                </a:solidFill>
              </a:rPr>
              <a:t>clock throttling</a:t>
            </a:r>
            <a:r>
              <a:rPr lang="en-US" sz="2000" dirty="0">
                <a:solidFill>
                  <a:srgbClr val="0070C0"/>
                </a:solidFill>
              </a:rPr>
              <a:t> or </a:t>
            </a:r>
            <a:r>
              <a:rPr lang="en-US" sz="2000" i="1" dirty="0">
                <a:solidFill>
                  <a:srgbClr val="0070C0"/>
                </a:solidFill>
              </a:rPr>
              <a:t>dynamic frequency scaling</a:t>
            </a:r>
            <a:r>
              <a:rPr lang="en-US" sz="2000" dirty="0">
                <a:solidFill>
                  <a:srgbClr val="0070C0"/>
                </a:solidFill>
              </a:rPr>
              <a:t>.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Some processors </a:t>
            </a:r>
            <a:r>
              <a:rPr lang="en-US" sz="2000" dirty="0">
                <a:solidFill>
                  <a:srgbClr val="FF0000"/>
                </a:solidFill>
              </a:rPr>
              <a:t>switch to a lower clock speed if the core temperature rises and the chip is in danger of overheating.</a:t>
            </a:r>
          </a:p>
        </p:txBody>
      </p:sp>
      <p:sp>
        <p:nvSpPr>
          <p:cNvPr id="5" name="Rectangle 4"/>
          <p:cNvSpPr/>
          <p:nvPr/>
        </p:nvSpPr>
        <p:spPr>
          <a:xfrm>
            <a:off x="609600" y="762000"/>
            <a:ext cx="1750479" cy="523220"/>
          </a:xfrm>
          <a:prstGeom prst="rect">
            <a:avLst/>
          </a:prstGeom>
        </p:spPr>
        <p:txBody>
          <a:bodyPr wrap="none">
            <a:spAutoFit/>
          </a:bodyPr>
          <a:lstStyle/>
          <a:p>
            <a:r>
              <a:rPr lang="en-US" sz="2800" b="1" dirty="0"/>
              <a:t>Clock Rate</a:t>
            </a:r>
            <a:endParaRPr lang="en-US" sz="2800" dirty="0"/>
          </a:p>
        </p:txBody>
      </p:sp>
    </p:spTree>
    <p:extLst>
      <p:ext uri="{BB962C8B-B14F-4D97-AF65-F5344CB8AC3E}">
        <p14:creationId xmlns:p14="http://schemas.microsoft.com/office/powerpoint/2010/main" val="2121121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anCore7\Desktop\ch06\87046-06-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379342"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819090"/>
            <a:ext cx="8534400" cy="400110"/>
          </a:xfrm>
          <a:prstGeom prst="rect">
            <a:avLst/>
          </a:prstGeom>
        </p:spPr>
        <p:txBody>
          <a:bodyPr wrap="square">
            <a:spAutoFit/>
          </a:bodyPr>
          <a:lstStyle/>
          <a:p>
            <a:r>
              <a:rPr lang="en-US" sz="2000" dirty="0" smtClean="0"/>
              <a:t>Note – the frequency of a clock can be doubled using simple logic</a:t>
            </a:r>
            <a:endParaRPr lang="en-US" sz="2000" dirty="0"/>
          </a:p>
        </p:txBody>
      </p:sp>
    </p:spTree>
    <p:extLst>
      <p:ext uri="{BB962C8B-B14F-4D97-AF65-F5344CB8AC3E}">
        <p14:creationId xmlns:p14="http://schemas.microsoft.com/office/powerpoint/2010/main" val="155700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anCore7\Desktop\ch06\87046-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 y="2285766"/>
            <a:ext cx="6835775" cy="4038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842427"/>
            <a:ext cx="8534400" cy="1138773"/>
          </a:xfrm>
          <a:prstGeom prst="rect">
            <a:avLst/>
          </a:prstGeom>
        </p:spPr>
        <p:txBody>
          <a:bodyPr wrap="square">
            <a:spAutoFit/>
          </a:bodyPr>
          <a:lstStyle/>
          <a:p>
            <a:r>
              <a:rPr lang="en-US" sz="2800" b="1" dirty="0" smtClean="0"/>
              <a:t>Clock scaling</a:t>
            </a:r>
          </a:p>
          <a:p>
            <a:endParaRPr lang="en-US" sz="2000" dirty="0"/>
          </a:p>
          <a:p>
            <a:r>
              <a:rPr lang="en-US" sz="2000" dirty="0" smtClean="0"/>
              <a:t>Let’s look at speeding up the clock. Consider Figure 6.11.</a:t>
            </a:r>
            <a:endParaRPr lang="en-US" sz="2000" dirty="0"/>
          </a:p>
        </p:txBody>
      </p:sp>
    </p:spTree>
    <p:extLst>
      <p:ext uri="{BB962C8B-B14F-4D97-AF65-F5344CB8AC3E}">
        <p14:creationId xmlns:p14="http://schemas.microsoft.com/office/powerpoint/2010/main" val="1056386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anCore7\Desktop\ch06\87046-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2590566"/>
            <a:ext cx="6835775" cy="4038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75608"/>
            <a:ext cx="8534400" cy="1938992"/>
          </a:xfrm>
          <a:prstGeom prst="rect">
            <a:avLst/>
          </a:prstGeom>
        </p:spPr>
        <p:txBody>
          <a:bodyPr wrap="square">
            <a:spAutoFit/>
          </a:bodyPr>
          <a:lstStyle/>
          <a:p>
            <a:pPr marL="342900" indent="-342900">
              <a:buFont typeface="Wingdings" pitchFamily="2" charset="2"/>
              <a:buChar char="q"/>
            </a:pPr>
            <a:r>
              <a:rPr lang="en-US" sz="2000" dirty="0" smtClean="0"/>
              <a:t>Three cycles </a:t>
            </a:r>
            <a:r>
              <a:rPr lang="en-US" sz="2000" dirty="0"/>
              <a:t>are required to perform an operation. </a:t>
            </a:r>
            <a:r>
              <a:rPr lang="en-US" sz="2000" dirty="0" smtClean="0"/>
              <a:t> The </a:t>
            </a:r>
            <a:r>
              <a:rPr lang="en-US" sz="2000" dirty="0"/>
              <a:t>first two clock cycles </a:t>
            </a:r>
            <a:r>
              <a:rPr lang="en-US" sz="2000" dirty="0" smtClean="0"/>
              <a:t>are </a:t>
            </a:r>
            <a:r>
              <a:rPr lang="en-US" sz="2000" i="1" dirty="0">
                <a:solidFill>
                  <a:srgbClr val="0070C0"/>
                </a:solidFill>
              </a:rPr>
              <a:t>scalable</a:t>
            </a:r>
            <a:r>
              <a:rPr lang="en-US" sz="2000" dirty="0">
                <a:solidFill>
                  <a:srgbClr val="0070C0"/>
                </a:solidFill>
              </a:rPr>
              <a:t> </a:t>
            </a:r>
            <a:r>
              <a:rPr lang="en-US" sz="2000" dirty="0"/>
              <a:t>and we can increase the clock </a:t>
            </a:r>
            <a:r>
              <a:rPr lang="en-US" sz="2000" dirty="0" smtClean="0"/>
              <a:t>rate.</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third cycle </a:t>
            </a:r>
            <a:r>
              <a:rPr lang="en-US" sz="2000" dirty="0" smtClean="0"/>
              <a:t>has an </a:t>
            </a:r>
            <a:r>
              <a:rPr lang="en-US" sz="2000" dirty="0"/>
              <a:t>operation that requires </a:t>
            </a:r>
            <a:r>
              <a:rPr lang="en-US" sz="2000" dirty="0" smtClean="0"/>
              <a:t>52 </a:t>
            </a:r>
            <a:r>
              <a:rPr lang="en-US" sz="2000" dirty="0"/>
              <a:t>ns for its completion.  If the clock cycle is less than 52 ns then cycle three </a:t>
            </a:r>
            <a:r>
              <a:rPr lang="en-US" sz="2000" b="1" dirty="0">
                <a:solidFill>
                  <a:srgbClr val="FF0000"/>
                </a:solidFill>
              </a:rPr>
              <a:t>must</a:t>
            </a:r>
            <a:r>
              <a:rPr lang="en-US" sz="2000" dirty="0"/>
              <a:t> be stretched either by slowing the clock or by </a:t>
            </a:r>
            <a:r>
              <a:rPr lang="en-US" sz="2000" dirty="0" smtClean="0"/>
              <a:t>lengthening cycle </a:t>
            </a:r>
            <a:r>
              <a:rPr lang="en-US" sz="2000" dirty="0"/>
              <a:t>three </a:t>
            </a:r>
            <a:r>
              <a:rPr lang="en-US" sz="2000" dirty="0" smtClean="0"/>
              <a:t>(by </a:t>
            </a:r>
            <a:r>
              <a:rPr lang="en-US" sz="2000" b="1" dirty="0" smtClean="0">
                <a:solidFill>
                  <a:srgbClr val="FF0000"/>
                </a:solidFill>
              </a:rPr>
              <a:t>wait states</a:t>
            </a:r>
            <a:r>
              <a:rPr lang="en-US" sz="2000" dirty="0" smtClean="0"/>
              <a:t>) </a:t>
            </a:r>
            <a:endParaRPr lang="en-US" sz="2000" dirty="0"/>
          </a:p>
        </p:txBody>
      </p:sp>
    </p:spTree>
    <p:extLst>
      <p:ext uri="{BB962C8B-B14F-4D97-AF65-F5344CB8AC3E}">
        <p14:creationId xmlns:p14="http://schemas.microsoft.com/office/powerpoint/2010/main" val="206289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lanCore7\Desktop\ch06\87046-0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34" y="3776722"/>
            <a:ext cx="7266866" cy="27764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33400"/>
            <a:ext cx="8276898" cy="3170099"/>
          </a:xfrm>
          <a:prstGeom prst="rect">
            <a:avLst/>
          </a:prstGeom>
        </p:spPr>
        <p:txBody>
          <a:bodyPr wrap="square">
            <a:spAutoFit/>
          </a:bodyPr>
          <a:lstStyle/>
          <a:p>
            <a:pPr marL="342900" indent="-342900">
              <a:buFont typeface="Wingdings" pitchFamily="2" charset="2"/>
              <a:buChar char="q"/>
            </a:pPr>
            <a:r>
              <a:rPr lang="en-US" sz="2000" dirty="0" smtClean="0"/>
              <a:t>It’s difficult </a:t>
            </a:r>
            <a:r>
              <a:rPr lang="en-US" sz="2000" dirty="0"/>
              <a:t>to alter the clock rate </a:t>
            </a:r>
            <a:r>
              <a:rPr lang="en-US" sz="2000" dirty="0" smtClean="0"/>
              <a:t>from </a:t>
            </a:r>
            <a:r>
              <a:rPr lang="en-US" sz="2000" dirty="0"/>
              <a:t>clock pulse to clock pulse.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Most </a:t>
            </a:r>
            <a:r>
              <a:rPr lang="en-US" sz="2000" dirty="0"/>
              <a:t>systems </a:t>
            </a:r>
            <a:r>
              <a:rPr lang="en-US" sz="2000" dirty="0" smtClean="0"/>
              <a:t>extend </a:t>
            </a:r>
            <a:r>
              <a:rPr lang="en-US" sz="2000" dirty="0"/>
              <a:t>an operation by an integer number of cycles called </a:t>
            </a:r>
            <a:r>
              <a:rPr lang="en-US" sz="2000" i="1" dirty="0">
                <a:solidFill>
                  <a:srgbClr val="FF0000"/>
                </a:solidFill>
              </a:rPr>
              <a:t>wait states</a:t>
            </a:r>
            <a:r>
              <a:rPr lang="en-US" sz="2000" dirty="0"/>
              <a:t>. In </a:t>
            </a:r>
            <a:r>
              <a:rPr lang="en-US" sz="2000" dirty="0" smtClean="0"/>
              <a:t>figure </a:t>
            </a:r>
            <a:r>
              <a:rPr lang="en-US" sz="2000" dirty="0"/>
              <a:t>6.12, the cycle time is 30 ns and the 52 ns memory access requires two cycles. The operation now takes 4 x 30 ns to </a:t>
            </a:r>
            <a:r>
              <a:rPr lang="en-US" sz="2000" dirty="0" smtClean="0"/>
              <a:t>complete.</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non-scalable clock property of systems described by Figure 6.11 demonstrates why some computers become unstable if you try and </a:t>
            </a:r>
            <a:r>
              <a:rPr lang="en-US" sz="2000" i="1" dirty="0">
                <a:solidFill>
                  <a:srgbClr val="FF0000"/>
                </a:solidFill>
              </a:rPr>
              <a:t>overclock</a:t>
            </a:r>
            <a:r>
              <a:rPr lang="en-US" sz="2000" dirty="0">
                <a:solidFill>
                  <a:srgbClr val="FF0000"/>
                </a:solidFill>
              </a:rPr>
              <a:t> </a:t>
            </a:r>
            <a:r>
              <a:rPr lang="en-US" sz="2000" dirty="0"/>
              <a:t>them (</a:t>
            </a:r>
            <a:r>
              <a:rPr lang="en-US" sz="2000" dirty="0">
                <a:solidFill>
                  <a:srgbClr val="FF0000"/>
                </a:solidFill>
              </a:rPr>
              <a:t>a mechanism beloved of hackers who clock processors at a rate higher than that specified by the manufacturer</a:t>
            </a:r>
            <a:r>
              <a:rPr lang="en-US" sz="2000" dirty="0"/>
              <a:t>).</a:t>
            </a:r>
          </a:p>
        </p:txBody>
      </p:sp>
    </p:spTree>
    <p:extLst>
      <p:ext uri="{BB962C8B-B14F-4D97-AF65-F5344CB8AC3E}">
        <p14:creationId xmlns:p14="http://schemas.microsoft.com/office/powerpoint/2010/main" val="371135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4" y="835759"/>
            <a:ext cx="8626366" cy="6063198"/>
          </a:xfrm>
          <a:prstGeom prst="rect">
            <a:avLst/>
          </a:prstGeom>
        </p:spPr>
        <p:txBody>
          <a:bodyPr wrap="square">
            <a:spAutoFit/>
          </a:bodyPr>
          <a:lstStyle/>
          <a:p>
            <a:r>
              <a:rPr lang="en-US" sz="2800" b="1" dirty="0"/>
              <a:t>Is Megahertz Enough?</a:t>
            </a:r>
            <a:endParaRPr lang="en-US" sz="2800" dirty="0"/>
          </a:p>
          <a:p>
            <a:r>
              <a:rPr lang="en-US" sz="2000" i="1" dirty="0"/>
              <a:t> </a:t>
            </a:r>
            <a:endParaRPr lang="en-US" sz="2000" dirty="0"/>
          </a:p>
          <a:p>
            <a:r>
              <a:rPr lang="en-US" sz="2000" i="1" dirty="0"/>
              <a:t>The following is taken from an IDC </a:t>
            </a:r>
            <a:r>
              <a:rPr lang="en-US" sz="2000" i="1" dirty="0" smtClean="0"/>
              <a:t>(Independent Directors Council) White </a:t>
            </a:r>
            <a:r>
              <a:rPr lang="en-US" sz="2000" i="1" dirty="0"/>
              <a:t>Paper written by </a:t>
            </a:r>
            <a:r>
              <a:rPr lang="en-US" sz="2000" dirty="0"/>
              <a:t>Shane Rau</a:t>
            </a:r>
            <a:r>
              <a:rPr lang="en-US" sz="2000" i="1" dirty="0"/>
              <a:t> and sponsored by AMD </a:t>
            </a:r>
            <a:r>
              <a:rPr lang="en-US" sz="2000" i="1" dirty="0" smtClean="0"/>
              <a:t>.</a:t>
            </a:r>
          </a:p>
          <a:p>
            <a:r>
              <a:rPr lang="en-US" sz="2000" i="1" dirty="0"/>
              <a:t> </a:t>
            </a:r>
            <a:endParaRPr lang="en-US" sz="2000" dirty="0"/>
          </a:p>
          <a:p>
            <a:r>
              <a:rPr lang="en-US" sz="2000" dirty="0"/>
              <a:t>PC buyers </a:t>
            </a:r>
            <a:r>
              <a:rPr lang="en-US" sz="2000" dirty="0" smtClean="0"/>
              <a:t>often rely </a:t>
            </a:r>
            <a:r>
              <a:rPr lang="en-US" sz="2000" dirty="0"/>
              <a:t>on the clock </a:t>
            </a:r>
            <a:r>
              <a:rPr lang="en-US" sz="2000" dirty="0" smtClean="0"/>
              <a:t>speed </a:t>
            </a:r>
            <a:r>
              <a:rPr lang="en-US" sz="2000" dirty="0"/>
              <a:t>of a PC's microprocessor to determine their purchasing decision. </a:t>
            </a:r>
            <a:r>
              <a:rPr lang="en-US" sz="2000" dirty="0">
                <a:solidFill>
                  <a:srgbClr val="0070C0"/>
                </a:solidFill>
              </a:rPr>
              <a:t>Because the industry lacks a simple, universally accepted way to judge performance, users have become conditioned to substituting clock speed to gauge how fast their applications will run. </a:t>
            </a:r>
            <a:r>
              <a:rPr lang="en-US" sz="2000" dirty="0"/>
              <a:t>This practice has grown common over many years because:</a:t>
            </a:r>
          </a:p>
          <a:p>
            <a:r>
              <a:rPr lang="en-US" sz="2000" dirty="0"/>
              <a:t> </a:t>
            </a:r>
          </a:p>
          <a:p>
            <a:pPr marL="342900" indent="-342900">
              <a:buFont typeface="Wingdings" pitchFamily="2" charset="2"/>
              <a:buChar char="q"/>
            </a:pPr>
            <a:r>
              <a:rPr lang="en-US" sz="2000" dirty="0" smtClean="0"/>
              <a:t>The </a:t>
            </a:r>
            <a:r>
              <a:rPr lang="en-US" sz="2000" dirty="0"/>
              <a:t>popularization of the PC among general consumers has increased the available pool of buyers unfamiliar with factors in PC performance</a:t>
            </a:r>
            <a:r>
              <a:rPr lang="en-US" sz="2000" dirty="0" smtClean="0"/>
              <a:t>.</a:t>
            </a:r>
          </a:p>
          <a:p>
            <a:pPr marL="342900" indent="-342900">
              <a:buFont typeface="Wingdings" pitchFamily="2" charset="2"/>
              <a:buChar char="q"/>
            </a:pPr>
            <a:r>
              <a:rPr lang="en-US" sz="2000" dirty="0" smtClean="0"/>
              <a:t>The </a:t>
            </a:r>
            <a:r>
              <a:rPr lang="en-US" sz="2000" dirty="0"/>
              <a:t>growth of the direct model of PC purchases has made it more likely that the actual end user will buy a PC </a:t>
            </a:r>
            <a:r>
              <a:rPr lang="en-US" sz="2000" dirty="0" smtClean="0"/>
              <a:t> without </a:t>
            </a:r>
            <a:r>
              <a:rPr lang="en-US" sz="2000" dirty="0"/>
              <a:t>the help of a third party familiar with factors that influence PC performance</a:t>
            </a:r>
            <a:r>
              <a:rPr lang="en-US" sz="2000" dirty="0" smtClean="0"/>
              <a:t>.</a:t>
            </a:r>
          </a:p>
          <a:p>
            <a:pPr marL="342900" indent="-342900">
              <a:buFont typeface="Wingdings" pitchFamily="2" charset="2"/>
              <a:buChar char="q"/>
            </a:pPr>
            <a:r>
              <a:rPr lang="en-US" sz="2000" dirty="0" smtClean="0"/>
              <a:t>The </a:t>
            </a:r>
            <a:r>
              <a:rPr lang="en-US" sz="2000" dirty="0"/>
              <a:t>increasing sophistication of the PC exposes the buyer to a growing number of often arcane technical specifications, from which clock speed promises a convenient escape. </a:t>
            </a:r>
          </a:p>
        </p:txBody>
      </p:sp>
    </p:spTree>
    <p:extLst>
      <p:ext uri="{BB962C8B-B14F-4D97-AF65-F5344CB8AC3E}">
        <p14:creationId xmlns:p14="http://schemas.microsoft.com/office/powerpoint/2010/main" val="744221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57265"/>
            <a:ext cx="8077200" cy="5386090"/>
          </a:xfrm>
          <a:prstGeom prst="rect">
            <a:avLst/>
          </a:prstGeom>
        </p:spPr>
        <p:txBody>
          <a:bodyPr wrap="square">
            <a:spAutoFit/>
          </a:bodyPr>
          <a:lstStyle/>
          <a:p>
            <a:pPr marL="342900" indent="-342900">
              <a:buFont typeface="Wingdings" pitchFamily="2" charset="2"/>
              <a:buChar char="q"/>
            </a:pPr>
            <a:r>
              <a:rPr lang="en-US" sz="2000" dirty="0"/>
              <a:t>In some ways, the power barrier has rendered clock speed arguments rather moot. </a:t>
            </a:r>
            <a:endParaRPr lang="en-US" sz="2000" dirty="0" smtClean="0"/>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solidFill>
                  <a:srgbClr val="0070C0"/>
                </a:solidFill>
              </a:rPr>
              <a:t>Since </a:t>
            </a:r>
            <a:r>
              <a:rPr lang="en-US" sz="2000" dirty="0">
                <a:solidFill>
                  <a:srgbClr val="0070C0"/>
                </a:solidFill>
              </a:rPr>
              <a:t>about 2008, clock speed has ceased to increase dramatically because the limits of power dissipation have been reached and power dissipation is proportional to the </a:t>
            </a:r>
            <a:r>
              <a:rPr lang="en-US" sz="2000" i="1" dirty="0">
                <a:solidFill>
                  <a:srgbClr val="0070C0"/>
                </a:solidFill>
              </a:rPr>
              <a:t>square</a:t>
            </a:r>
            <a:r>
              <a:rPr lang="en-US" sz="2000" dirty="0">
                <a:solidFill>
                  <a:srgbClr val="0070C0"/>
                </a:solidFill>
              </a:rPr>
              <a:t> of the clock frequency. </a:t>
            </a:r>
            <a:endParaRPr lang="en-US" sz="2000" dirty="0" smtClean="0">
              <a:solidFill>
                <a:srgbClr val="0070C0"/>
              </a:solidFill>
            </a:endParaRPr>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solidFill>
                  <a:srgbClr val="FF0000"/>
                </a:solidFill>
              </a:rPr>
              <a:t>Manufacturers </a:t>
            </a:r>
            <a:r>
              <a:rPr lang="en-US" sz="2000" dirty="0">
                <a:solidFill>
                  <a:srgbClr val="FF0000"/>
                </a:solidFill>
              </a:rPr>
              <a:t>have directed their efforts towards multicore processors rather than faster processors. </a:t>
            </a:r>
            <a:endParaRPr lang="en-US" sz="2000" dirty="0" smtClean="0">
              <a:solidFill>
                <a:srgbClr val="FF0000"/>
              </a:solidFill>
            </a:endParaRPr>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solidFill>
                  <a:srgbClr val="FF0000"/>
                </a:solidFill>
              </a:rPr>
              <a:t>Clock </a:t>
            </a:r>
            <a:r>
              <a:rPr lang="en-US" sz="2000" dirty="0">
                <a:solidFill>
                  <a:srgbClr val="FF0000"/>
                </a:solidFill>
              </a:rPr>
              <a:t>speeds </a:t>
            </a:r>
            <a:r>
              <a:rPr lang="en-US" sz="2000" dirty="0" smtClean="0">
                <a:solidFill>
                  <a:srgbClr val="FF0000"/>
                </a:solidFill>
              </a:rPr>
              <a:t>may </a:t>
            </a:r>
            <a:r>
              <a:rPr lang="en-US" sz="2000" dirty="0">
                <a:solidFill>
                  <a:srgbClr val="FF0000"/>
                </a:solidFill>
              </a:rPr>
              <a:t>rise again if power consumption falls </a:t>
            </a:r>
            <a:r>
              <a:rPr lang="en-US" sz="2000" dirty="0"/>
              <a:t>because of the introduction on new semiconductor materials or because of circuit innovations such as asynchronous clocking where circuits are not driven by a master clock and one event triggers another. </a:t>
            </a:r>
            <a:endParaRPr lang="en-US" sz="2000" dirty="0" smtClean="0"/>
          </a:p>
          <a:p>
            <a:pPr marL="342900" indent="-342900">
              <a:buFont typeface="Wingdings" pitchFamily="2" charset="2"/>
              <a:buChar char="q"/>
            </a:pPr>
            <a:endParaRPr lang="en-US" sz="1600" dirty="0"/>
          </a:p>
          <a:p>
            <a:pPr marL="342900" indent="-342900">
              <a:buFont typeface="Wingdings" pitchFamily="2" charset="2"/>
              <a:buChar char="q"/>
            </a:pPr>
            <a:r>
              <a:rPr lang="en-US" sz="2000" dirty="0" smtClean="0"/>
              <a:t>Asynchronous </a:t>
            </a:r>
            <a:r>
              <a:rPr lang="en-US" sz="2000" dirty="0"/>
              <a:t>circuits can operate at up to 70% lower power levels than their clocked counterparts, but design, testing, and verification is problematic. </a:t>
            </a:r>
          </a:p>
        </p:txBody>
      </p:sp>
      <p:sp>
        <p:nvSpPr>
          <p:cNvPr id="5" name="Rectangle 4"/>
          <p:cNvSpPr/>
          <p:nvPr/>
        </p:nvSpPr>
        <p:spPr>
          <a:xfrm>
            <a:off x="609600" y="685800"/>
            <a:ext cx="3516732" cy="523220"/>
          </a:xfrm>
          <a:prstGeom prst="rect">
            <a:avLst/>
          </a:prstGeom>
        </p:spPr>
        <p:txBody>
          <a:bodyPr wrap="none">
            <a:spAutoFit/>
          </a:bodyPr>
          <a:lstStyle/>
          <a:p>
            <a:r>
              <a:rPr lang="en-US" sz="2800" b="1" dirty="0"/>
              <a:t>Is Megahertz Enough?</a:t>
            </a:r>
            <a:endParaRPr lang="en-US" sz="2800" dirty="0"/>
          </a:p>
        </p:txBody>
      </p:sp>
    </p:spTree>
    <p:extLst>
      <p:ext uri="{BB962C8B-B14F-4D97-AF65-F5344CB8AC3E}">
        <p14:creationId xmlns:p14="http://schemas.microsoft.com/office/powerpoint/2010/main" val="2798030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1076" y="847427"/>
            <a:ext cx="8077200" cy="6924973"/>
          </a:xfrm>
          <a:prstGeom prst="rect">
            <a:avLst/>
          </a:prstGeom>
        </p:spPr>
        <p:txBody>
          <a:bodyPr wrap="square">
            <a:spAutoFit/>
          </a:bodyPr>
          <a:lstStyle/>
          <a:p>
            <a:r>
              <a:rPr lang="en-US" sz="2800" b="1" dirty="0" smtClean="0"/>
              <a:t>MIPS</a:t>
            </a:r>
            <a:endParaRPr lang="en-US" sz="2800" dirty="0"/>
          </a:p>
          <a:p>
            <a:r>
              <a:rPr lang="en-US" sz="2000" dirty="0"/>
              <a:t> </a:t>
            </a:r>
          </a:p>
          <a:p>
            <a:pPr marL="342900" indent="-342900">
              <a:buFont typeface="Wingdings" pitchFamily="2" charset="2"/>
              <a:buChar char="q"/>
            </a:pPr>
            <a:r>
              <a:rPr lang="en-US" sz="2000" dirty="0"/>
              <a:t>A slightly better metric than clock rate is MIPS, or </a:t>
            </a:r>
            <a:r>
              <a:rPr lang="en-US" sz="2000" i="1" dirty="0">
                <a:solidFill>
                  <a:srgbClr val="FF0000"/>
                </a:solidFill>
              </a:rPr>
              <a:t>millions of instruction per second</a:t>
            </a:r>
            <a:r>
              <a:rPr lang="en-US" sz="2000" dirty="0">
                <a:solidFill>
                  <a:srgbClr val="FF0000"/>
                </a:solidFill>
              </a:rPr>
              <a:t>.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This </a:t>
            </a:r>
            <a:r>
              <a:rPr lang="en-US" sz="2000" dirty="0"/>
              <a:t>metric removes the discrepancy between systems with different numbers of clocks per operation by </a:t>
            </a:r>
            <a:r>
              <a:rPr lang="en-US" sz="2000" dirty="0">
                <a:solidFill>
                  <a:srgbClr val="FF0000"/>
                </a:solidFill>
              </a:rPr>
              <a:t>measuring instructions per second rather than clocks per second.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For </a:t>
            </a:r>
            <a:r>
              <a:rPr lang="en-US" sz="2000" dirty="0"/>
              <a:t>a given </a:t>
            </a:r>
            <a:r>
              <a:rPr lang="en-US" sz="2000" dirty="0" smtClean="0"/>
              <a:t>computer</a:t>
            </a:r>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a:p>
          <a:p>
            <a:pPr marL="342900" indent="-342900">
              <a:buFont typeface="Wingdings" pitchFamily="2" charset="2"/>
              <a:buChar char="q"/>
            </a:pPr>
            <a:endParaRPr lang="en-GB" sz="2000" dirty="0" smtClean="0"/>
          </a:p>
          <a:p>
            <a:pPr marL="342900" indent="-342900">
              <a:buFont typeface="Wingdings" pitchFamily="2" charset="2"/>
              <a:buChar char="q"/>
            </a:pPr>
            <a:endParaRPr lang="en-GB" sz="2000" dirty="0" smtClean="0"/>
          </a:p>
          <a:p>
            <a:pPr marL="342900" indent="-342900">
              <a:buFont typeface="Wingdings" pitchFamily="2" charset="2"/>
              <a:buChar char="q"/>
            </a:pPr>
            <a:r>
              <a:rPr lang="en-US" sz="2000" dirty="0"/>
              <a:t>where </a:t>
            </a:r>
            <a:r>
              <a:rPr lang="en-US" sz="2000" i="1" dirty="0">
                <a:solidFill>
                  <a:srgbClr val="0070C0"/>
                </a:solidFill>
              </a:rPr>
              <a:t>n</a:t>
            </a:r>
            <a:r>
              <a:rPr lang="en-US" sz="2000" dirty="0">
                <a:solidFill>
                  <a:srgbClr val="0070C0"/>
                </a:solidFill>
              </a:rPr>
              <a:t> is the number of instructions executed</a:t>
            </a:r>
            <a:r>
              <a:rPr lang="en-US" sz="2000" dirty="0"/>
              <a:t> and </a:t>
            </a:r>
            <a:r>
              <a:rPr lang="en-US" sz="2000" dirty="0" err="1">
                <a:solidFill>
                  <a:srgbClr val="0070C0"/>
                </a:solidFill>
              </a:rPr>
              <a:t>t</a:t>
            </a:r>
            <a:r>
              <a:rPr lang="en-US" sz="2000" baseline="-25000" dirty="0" err="1">
                <a:solidFill>
                  <a:srgbClr val="0070C0"/>
                </a:solidFill>
              </a:rPr>
              <a:t>execute</a:t>
            </a:r>
            <a:r>
              <a:rPr lang="en-US" sz="2000" dirty="0">
                <a:solidFill>
                  <a:srgbClr val="0070C0"/>
                </a:solidFill>
              </a:rPr>
              <a:t> is the time taken to execute them.</a:t>
            </a:r>
          </a:p>
          <a:p>
            <a:endParaRPr lang="en-GB" sz="2000" dirty="0"/>
          </a:p>
          <a:p>
            <a:endParaRPr lang="en-GB" sz="2000" dirty="0" smtClean="0"/>
          </a:p>
          <a:p>
            <a:endParaRPr lang="en-US" sz="2000" dirty="0"/>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35203613"/>
              </p:ext>
            </p:extLst>
          </p:nvPr>
        </p:nvGraphicFramePr>
        <p:xfrm>
          <a:off x="1828800" y="4343400"/>
          <a:ext cx="3810000" cy="1406196"/>
        </p:xfrm>
        <a:graphic>
          <a:graphicData uri="http://schemas.openxmlformats.org/presentationml/2006/ole">
            <mc:AlternateContent xmlns:mc="http://schemas.openxmlformats.org/markup-compatibility/2006">
              <mc:Choice xmlns:v="urn:schemas-microsoft-com:vml" Requires="v">
                <p:oleObj spid="_x0000_s5220" name="Equation" r:id="rId3" imgW="1244520" imgH="457200" progId="Equation.3">
                  <p:embed/>
                </p:oleObj>
              </mc:Choice>
              <mc:Fallback>
                <p:oleObj name="Equation" r:id="rId3" imgW="1244520" imgH="457200" progId="Equation.3">
                  <p:embed/>
                  <p:pic>
                    <p:nvPicPr>
                      <p:cNvPr id="0" name="Object 4"/>
                      <p:cNvPicPr>
                        <a:picLocks noChangeAspect="1" noChangeArrowheads="1"/>
                      </p:cNvPicPr>
                      <p:nvPr/>
                    </p:nvPicPr>
                    <p:blipFill>
                      <a:blip r:embed="rId4"/>
                      <a:srcRect/>
                      <a:stretch>
                        <a:fillRect/>
                      </a:stretch>
                    </p:blipFill>
                    <p:spPr bwMode="auto">
                      <a:xfrm>
                        <a:off x="1828800" y="4343400"/>
                        <a:ext cx="3810000" cy="1406196"/>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369120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221" y="1447800"/>
            <a:ext cx="8001000" cy="3170099"/>
          </a:xfrm>
          <a:prstGeom prst="rect">
            <a:avLst/>
          </a:prstGeom>
        </p:spPr>
        <p:txBody>
          <a:bodyPr wrap="square">
            <a:spAutoFit/>
          </a:bodyPr>
          <a:lstStyle/>
          <a:p>
            <a:pPr marL="342900" indent="-342900">
              <a:buFont typeface="Wingdings" pitchFamily="2" charset="2"/>
              <a:buChar char="q"/>
            </a:pPr>
            <a:r>
              <a:rPr lang="en-US" sz="2000" dirty="0" smtClean="0">
                <a:solidFill>
                  <a:srgbClr val="FF0000"/>
                </a:solidFill>
              </a:rPr>
              <a:t>The </a:t>
            </a:r>
            <a:r>
              <a:rPr lang="en-US" sz="2000" dirty="0">
                <a:solidFill>
                  <a:srgbClr val="FF0000"/>
                </a:solidFill>
              </a:rPr>
              <a:t>MIPS rating is a poor metric that fails for the same reason as the clock rate.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MIPS tells </a:t>
            </a:r>
            <a:r>
              <a:rPr lang="en-US" sz="2000" dirty="0"/>
              <a:t>you only how fast a computer executes instructions,</a:t>
            </a:r>
            <a:r>
              <a:rPr lang="en-US" sz="2000" dirty="0">
                <a:solidFill>
                  <a:srgbClr val="FF0000"/>
                </a:solidFill>
              </a:rPr>
              <a:t> but doesn’t tell you what is actually achieved by the instructions being executed.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Consider </a:t>
            </a:r>
            <a:r>
              <a:rPr lang="en-US" sz="2000" dirty="0"/>
              <a:t>the following </a:t>
            </a:r>
            <a:r>
              <a:rPr lang="en-US" sz="2000" dirty="0" smtClean="0"/>
              <a:t>example </a:t>
            </a:r>
            <a:r>
              <a:rPr lang="en-US" sz="2000" dirty="0"/>
              <a:t>of computation on two computers </a:t>
            </a:r>
            <a:r>
              <a:rPr lang="en-US" sz="2000" i="1" dirty="0"/>
              <a:t>A</a:t>
            </a:r>
            <a:r>
              <a:rPr lang="en-US" sz="2000" dirty="0"/>
              <a:t> and </a:t>
            </a:r>
            <a:r>
              <a:rPr lang="en-US" sz="2000" i="1" dirty="0"/>
              <a:t>B</a:t>
            </a:r>
            <a:r>
              <a:rPr lang="en-US" sz="2000" dirty="0"/>
              <a:t>, where computer </a:t>
            </a:r>
            <a:r>
              <a:rPr lang="en-US" sz="2000" i="1" dirty="0">
                <a:solidFill>
                  <a:srgbClr val="0070C0"/>
                </a:solidFill>
              </a:rPr>
              <a:t>A</a:t>
            </a:r>
            <a:r>
              <a:rPr lang="en-US" sz="2000" dirty="0">
                <a:solidFill>
                  <a:srgbClr val="0070C0"/>
                </a:solidFill>
              </a:rPr>
              <a:t> has a load/store architecture without a multiplier </a:t>
            </a:r>
            <a:r>
              <a:rPr lang="en-US" sz="2000" dirty="0"/>
              <a:t>and </a:t>
            </a:r>
            <a:r>
              <a:rPr lang="en-US" sz="2000" i="1" dirty="0" smtClean="0">
                <a:solidFill>
                  <a:srgbClr val="0070C0"/>
                </a:solidFill>
              </a:rPr>
              <a:t>B</a:t>
            </a:r>
            <a:r>
              <a:rPr lang="en-US" sz="2000" dirty="0" smtClean="0">
                <a:solidFill>
                  <a:srgbClr val="0070C0"/>
                </a:solidFill>
              </a:rPr>
              <a:t> </a:t>
            </a:r>
            <a:r>
              <a:rPr lang="en-US" sz="2000" dirty="0">
                <a:solidFill>
                  <a:srgbClr val="0070C0"/>
                </a:solidFill>
              </a:rPr>
              <a:t>has a memory-to-register architecture</a:t>
            </a:r>
            <a:r>
              <a:rPr lang="en-US" sz="2000" dirty="0"/>
              <a:t>. Computer </a:t>
            </a:r>
            <a:r>
              <a:rPr lang="en-US" sz="2000" i="1" dirty="0"/>
              <a:t>A</a:t>
            </a:r>
            <a:r>
              <a:rPr lang="en-US" sz="2000" dirty="0"/>
              <a:t> is more verbose than </a:t>
            </a:r>
            <a:r>
              <a:rPr lang="en-US" sz="2000" i="1" dirty="0" smtClean="0"/>
              <a:t>B</a:t>
            </a:r>
            <a:r>
              <a:rPr lang="en-US" sz="2000" dirty="0" smtClean="0"/>
              <a:t>. </a:t>
            </a:r>
            <a:r>
              <a:rPr lang="en-US" sz="2000" dirty="0"/>
              <a:t>Both the computers evaluate the expression z = 4(x + y).</a:t>
            </a:r>
          </a:p>
        </p:txBody>
      </p:sp>
      <p:graphicFrame>
        <p:nvGraphicFramePr>
          <p:cNvPr id="7" name="Table 6"/>
          <p:cNvGraphicFramePr>
            <a:graphicFrameLocks noGrp="1"/>
          </p:cNvGraphicFramePr>
          <p:nvPr>
            <p:extLst>
              <p:ext uri="{D42A27DB-BD31-4B8C-83A1-F6EECF244321}">
                <p14:modId xmlns:p14="http://schemas.microsoft.com/office/powerpoint/2010/main" val="3353633631"/>
              </p:ext>
            </p:extLst>
          </p:nvPr>
        </p:nvGraphicFramePr>
        <p:xfrm>
          <a:off x="609600" y="4770299"/>
          <a:ext cx="7162800" cy="2057400"/>
        </p:xfrm>
        <a:graphic>
          <a:graphicData uri="http://schemas.openxmlformats.org/drawingml/2006/table">
            <a:tbl>
              <a:tblPr>
                <a:tableStyleId>{5C22544A-7EE6-4342-B048-85BDC9FD1C3A}</a:tableStyleId>
              </a:tblPr>
              <a:tblGrid>
                <a:gridCol w="3589341"/>
                <a:gridCol w="3573459"/>
              </a:tblGrid>
              <a:tr h="257175">
                <a:tc>
                  <a:txBody>
                    <a:bodyPr/>
                    <a:lstStyle/>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Computer A (LOAD/STORE)</a:t>
                      </a:r>
                      <a:endParaRPr lang="en-US" sz="1600" dirty="0">
                        <a:effectLst/>
                        <a:latin typeface="Courier New" pitchFamily="49" charset="0"/>
                        <a:ea typeface="Times New Roman"/>
                        <a:cs typeface="Courier New" pitchFamily="49" charset="0"/>
                      </a:endParaRPr>
                    </a:p>
                  </a:txBody>
                  <a:tcPr marL="68580" marR="68580" marT="0" marB="0"/>
                </a:tc>
                <a:tc>
                  <a:txBody>
                    <a:bodyPr/>
                    <a:lstStyle/>
                    <a:p>
                      <a:pPr marL="0" marR="0" algn="just">
                        <a:spcBef>
                          <a:spcPts val="0"/>
                        </a:spcBef>
                        <a:spcAft>
                          <a:spcPts val="0"/>
                        </a:spcAft>
                        <a:tabLst>
                          <a:tab pos="457200" algn="l"/>
                          <a:tab pos="914400" algn="l"/>
                          <a:tab pos="1371600" algn="l"/>
                          <a:tab pos="1828800" algn="l"/>
                        </a:tabLst>
                      </a:pPr>
                      <a:r>
                        <a:rPr lang="en-US" sz="1600">
                          <a:effectLst/>
                          <a:latin typeface="Courier New" pitchFamily="49" charset="0"/>
                          <a:cs typeface="Courier New" pitchFamily="49" charset="0"/>
                        </a:rPr>
                        <a:t>Computer B (memory-register)</a:t>
                      </a:r>
                      <a:endParaRPr lang="en-US" sz="1600">
                        <a:effectLst/>
                        <a:latin typeface="Courier New" pitchFamily="49" charset="0"/>
                        <a:ea typeface="Times New Roman"/>
                        <a:cs typeface="Courier New" pitchFamily="49" charset="0"/>
                      </a:endParaRPr>
                    </a:p>
                  </a:txBody>
                  <a:tcPr marL="68580" marR="68580" marT="0" marB="0"/>
                </a:tc>
              </a:tr>
              <a:tr h="1800225">
                <a:tc>
                  <a:txBody>
                    <a:bodyPr/>
                    <a:lstStyle/>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 </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LDR   </a:t>
                      </a:r>
                      <a:r>
                        <a:rPr lang="es-ES" sz="1600" dirty="0" smtClean="0">
                          <a:effectLst/>
                          <a:latin typeface="Courier New" pitchFamily="49" charset="0"/>
                          <a:cs typeface="Courier New" pitchFamily="49" charset="0"/>
                        </a:rPr>
                        <a:t>r1,[r0]   </a:t>
                      </a:r>
                      <a:r>
                        <a:rPr lang="es-ES" sz="1600" dirty="0">
                          <a:effectLst/>
                          <a:latin typeface="Courier New" pitchFamily="49" charset="0"/>
                          <a:cs typeface="Courier New" pitchFamily="49" charset="0"/>
                        </a:rPr>
                        <a:t>;load x</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LDR   </a:t>
                      </a:r>
                      <a:r>
                        <a:rPr lang="es-ES" sz="1600" dirty="0" smtClean="0">
                          <a:effectLst/>
                          <a:latin typeface="Courier New" pitchFamily="49" charset="0"/>
                          <a:cs typeface="Courier New" pitchFamily="49" charset="0"/>
                        </a:rPr>
                        <a:t>r2,[4,r0] </a:t>
                      </a:r>
                      <a:r>
                        <a:rPr lang="es-ES" sz="1600" dirty="0">
                          <a:effectLst/>
                          <a:latin typeface="Courier New" pitchFamily="49" charset="0"/>
                          <a:cs typeface="Courier New" pitchFamily="49" charset="0"/>
                        </a:rPr>
                        <a:t>;load 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r2,r1,r2  ;</a:t>
                      </a:r>
                      <a:r>
                        <a:rPr lang="es-ES" sz="1600" dirty="0" err="1">
                          <a:effectLst/>
                          <a:latin typeface="Courier New" pitchFamily="49" charset="0"/>
                          <a:cs typeface="Courier New" pitchFamily="49" charset="0"/>
                        </a:rPr>
                        <a:t>x+y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r2,r1,r2  ;2(</a:t>
                      </a:r>
                      <a:r>
                        <a:rPr lang="es-ES" sz="1600" dirty="0" err="1">
                          <a:effectLst/>
                          <a:latin typeface="Courier New" pitchFamily="49" charset="0"/>
                          <a:cs typeface="Courier New" pitchFamily="49" charset="0"/>
                        </a:rPr>
                        <a:t>x+y</a:t>
                      </a:r>
                      <a:r>
                        <a:rPr lang="es-ES" sz="1600" dirty="0">
                          <a:effectLst/>
                          <a:latin typeface="Courier New" pitchFamily="49" charset="0"/>
                          <a:cs typeface="Courier New" pitchFamily="49" charset="0"/>
                        </a:rPr>
                        <a:t>)</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r2,r2,r1  ;4(</a:t>
                      </a:r>
                      <a:r>
                        <a:rPr lang="es-ES" sz="1600" dirty="0" err="1">
                          <a:effectLst/>
                          <a:latin typeface="Courier New" pitchFamily="49" charset="0"/>
                          <a:cs typeface="Courier New" pitchFamily="49" charset="0"/>
                        </a:rPr>
                        <a:t>x+y</a:t>
                      </a:r>
                      <a:r>
                        <a:rPr lang="es-ES" sz="1600" dirty="0">
                          <a:effectLst/>
                          <a:latin typeface="Courier New" pitchFamily="49" charset="0"/>
                          <a:cs typeface="Courier New" pitchFamily="49" charset="0"/>
                        </a:rPr>
                        <a:t>)</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STR   </a:t>
                      </a:r>
                      <a:r>
                        <a:rPr lang="en-US" sz="1600" dirty="0" smtClean="0">
                          <a:effectLst/>
                          <a:latin typeface="Courier New" pitchFamily="49" charset="0"/>
                          <a:cs typeface="Courier New" pitchFamily="49" charset="0"/>
                        </a:rPr>
                        <a:t>r2,[8,r0] </a:t>
                      </a:r>
                      <a:r>
                        <a:rPr lang="en-US" sz="1600" dirty="0">
                          <a:effectLst/>
                          <a:latin typeface="Courier New" pitchFamily="49" charset="0"/>
                          <a:cs typeface="Courier New" pitchFamily="49" charset="0"/>
                        </a:rPr>
                        <a:t>;store z</a:t>
                      </a:r>
                      <a:endParaRPr lang="en-US" sz="1600" dirty="0">
                        <a:effectLst/>
                        <a:latin typeface="Courier New" pitchFamily="49" charset="0"/>
                        <a:ea typeface="Times New Roman"/>
                        <a:cs typeface="Courier New" pitchFamily="49" charset="0"/>
                      </a:endParaRPr>
                    </a:p>
                  </a:txBody>
                  <a:tcPr marL="68580" marR="68580" marT="0" marB="0"/>
                </a:tc>
                <a:tc>
                  <a:txBody>
                    <a:bodyPr/>
                    <a:lstStyle/>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 </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LDR   </a:t>
                      </a:r>
                      <a:r>
                        <a:rPr lang="en-US" sz="1600" dirty="0" smtClean="0">
                          <a:effectLst/>
                          <a:latin typeface="Courier New" pitchFamily="49" charset="0"/>
                          <a:cs typeface="Courier New" pitchFamily="49" charset="0"/>
                        </a:rPr>
                        <a:t>r1,[r0]    </a:t>
                      </a:r>
                      <a:r>
                        <a:rPr lang="en-US" sz="1600" dirty="0">
                          <a:effectLst/>
                          <a:latin typeface="Courier New" pitchFamily="49" charset="0"/>
                          <a:cs typeface="Courier New" pitchFamily="49" charset="0"/>
                        </a:rPr>
                        <a:t>;load x</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ADD   </a:t>
                      </a:r>
                      <a:r>
                        <a:rPr lang="en-US" sz="1600" dirty="0" smtClean="0">
                          <a:effectLst/>
                          <a:latin typeface="Courier New" pitchFamily="49" charset="0"/>
                          <a:cs typeface="Courier New" pitchFamily="49" charset="0"/>
                        </a:rPr>
                        <a:t>r1,[4,r0]  </a:t>
                      </a:r>
                      <a:r>
                        <a:rPr lang="en-US" sz="1600" dirty="0">
                          <a:effectLst/>
                          <a:latin typeface="Courier New" pitchFamily="49" charset="0"/>
                          <a:cs typeface="Courier New" pitchFamily="49" charset="0"/>
                        </a:rPr>
                        <a:t>;</a:t>
                      </a:r>
                      <a:r>
                        <a:rPr lang="en-US" sz="1600" dirty="0" err="1">
                          <a:effectLst/>
                          <a:latin typeface="Courier New" pitchFamily="49" charset="0"/>
                          <a:cs typeface="Courier New" pitchFamily="49" charset="0"/>
                        </a:rPr>
                        <a:t>x+y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MUL   r1,#4      ;4(</a:t>
                      </a:r>
                      <a:r>
                        <a:rPr lang="en-US" sz="1600" dirty="0" err="1">
                          <a:effectLst/>
                          <a:latin typeface="Courier New" pitchFamily="49" charset="0"/>
                          <a:cs typeface="Courier New" pitchFamily="49" charset="0"/>
                        </a:rPr>
                        <a:t>x+y</a:t>
                      </a:r>
                      <a:r>
                        <a:rPr lang="en-US" sz="1600" dirty="0">
                          <a:effectLst/>
                          <a:latin typeface="Courier New" pitchFamily="49" charset="0"/>
                          <a:cs typeface="Courier New" pitchFamily="49" charset="0"/>
                        </a:rPr>
                        <a:t>)</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STR   </a:t>
                      </a:r>
                      <a:r>
                        <a:rPr lang="en-US" sz="1600" dirty="0" smtClean="0">
                          <a:effectLst/>
                          <a:latin typeface="Courier New" pitchFamily="49" charset="0"/>
                          <a:cs typeface="Courier New" pitchFamily="49" charset="0"/>
                        </a:rPr>
                        <a:t>r1,[8,r0]  </a:t>
                      </a:r>
                      <a:r>
                        <a:rPr lang="en-US" sz="1600" dirty="0">
                          <a:effectLst/>
                          <a:latin typeface="Courier New" pitchFamily="49" charset="0"/>
                          <a:cs typeface="Courier New" pitchFamily="49" charset="0"/>
                        </a:rPr>
                        <a:t>;store z</a:t>
                      </a:r>
                      <a:endParaRPr lang="en-US" sz="1600" dirty="0">
                        <a:effectLst/>
                        <a:latin typeface="Courier New" pitchFamily="49" charset="0"/>
                        <a:ea typeface="Times New Roman"/>
                        <a:cs typeface="Courier New" pitchFamily="49" charset="0"/>
                      </a:endParaRPr>
                    </a:p>
                  </a:txBody>
                  <a:tcPr marL="68580" marR="68580" marT="0" marB="0"/>
                </a:tc>
              </a:tr>
            </a:tbl>
          </a:graphicData>
        </a:graphic>
      </p:graphicFrame>
      <p:sp>
        <p:nvSpPr>
          <p:cNvPr id="4" name="Rectangle 3"/>
          <p:cNvSpPr/>
          <p:nvPr/>
        </p:nvSpPr>
        <p:spPr>
          <a:xfrm>
            <a:off x="304800" y="848380"/>
            <a:ext cx="923651" cy="523220"/>
          </a:xfrm>
          <a:prstGeom prst="rect">
            <a:avLst/>
          </a:prstGeom>
        </p:spPr>
        <p:txBody>
          <a:bodyPr wrap="none">
            <a:spAutoFit/>
          </a:bodyPr>
          <a:lstStyle/>
          <a:p>
            <a:r>
              <a:rPr lang="en-US" sz="2800" b="1" dirty="0"/>
              <a:t>MIPS</a:t>
            </a:r>
            <a:endParaRPr lang="en-US" sz="2800" dirty="0"/>
          </a:p>
        </p:txBody>
      </p:sp>
    </p:spTree>
    <p:extLst>
      <p:ext uri="{BB962C8B-B14F-4D97-AF65-F5344CB8AC3E}">
        <p14:creationId xmlns:p14="http://schemas.microsoft.com/office/powerpoint/2010/main" val="58950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7239"/>
            <a:ext cx="7848600" cy="4185761"/>
          </a:xfrm>
          <a:prstGeom prst="rect">
            <a:avLst/>
          </a:prstGeom>
        </p:spPr>
        <p:txBody>
          <a:bodyPr wrap="square">
            <a:spAutoFit/>
          </a:bodyPr>
          <a:lstStyle/>
          <a:p>
            <a:pPr algn="ctr"/>
            <a:r>
              <a:rPr lang="en-GB" sz="3200" b="1" dirty="0" smtClean="0"/>
              <a:t>Performance</a:t>
            </a:r>
            <a:endParaRPr lang="en-US" sz="3200" b="1" dirty="0" smtClean="0"/>
          </a:p>
          <a:p>
            <a:endParaRPr lang="en-US" dirty="0"/>
          </a:p>
          <a:p>
            <a:r>
              <a:rPr lang="en-US" dirty="0" smtClean="0"/>
              <a:t>A </a:t>
            </a:r>
            <a:r>
              <a:rPr lang="en-US" dirty="0"/>
              <a:t>little old man goes into a computer store and a sales assistant approaches him</a:t>
            </a:r>
            <a:r>
              <a:rPr lang="en-US" dirty="0" smtClean="0"/>
              <a:t>.</a:t>
            </a:r>
          </a:p>
          <a:p>
            <a:endParaRPr lang="en-US" dirty="0"/>
          </a:p>
          <a:p>
            <a:r>
              <a:rPr lang="en-US" dirty="0"/>
              <a:t>“Can I help you, sir</a:t>
            </a:r>
            <a:r>
              <a:rPr lang="en-US" dirty="0" smtClean="0"/>
              <a:t>?”</a:t>
            </a:r>
          </a:p>
          <a:p>
            <a:endParaRPr lang="en-US" dirty="0"/>
          </a:p>
          <a:p>
            <a:r>
              <a:rPr lang="en-US" dirty="0"/>
              <a:t>“Yes. I’m looking for a new computer</a:t>
            </a:r>
            <a:r>
              <a:rPr lang="en-US" dirty="0" smtClean="0"/>
              <a:t>.”</a:t>
            </a:r>
          </a:p>
          <a:p>
            <a:endParaRPr lang="en-US" dirty="0"/>
          </a:p>
          <a:p>
            <a:r>
              <a:rPr lang="en-US" dirty="0"/>
              <a:t>“You’ve come to the right place. Is there anything you’re looking for in particular</a:t>
            </a:r>
            <a:r>
              <a:rPr lang="en-US" dirty="0" smtClean="0"/>
              <a:t>?”</a:t>
            </a:r>
          </a:p>
          <a:p>
            <a:endParaRPr lang="en-US" dirty="0"/>
          </a:p>
          <a:p>
            <a:r>
              <a:rPr lang="en-US" dirty="0"/>
              <a:t>“Yes, I want one with a SPEC 2006 rating of better than 350 and a total power dissipation of 150 watts. Oh yes, and I’d like a GPU with a rating of 1 TFLOPS</a:t>
            </a:r>
            <a:r>
              <a:rPr lang="en-US" dirty="0" smtClean="0"/>
              <a:t>”</a:t>
            </a:r>
          </a:p>
          <a:p>
            <a:endParaRPr lang="en-US" dirty="0"/>
          </a:p>
          <a:p>
            <a:r>
              <a:rPr lang="en-US" dirty="0"/>
              <a:t>“Would that be the one with the silver case or the black case, sir?”</a:t>
            </a:r>
          </a:p>
        </p:txBody>
      </p:sp>
    </p:spTree>
    <p:extLst>
      <p:ext uri="{BB962C8B-B14F-4D97-AF65-F5344CB8AC3E}">
        <p14:creationId xmlns:p14="http://schemas.microsoft.com/office/powerpoint/2010/main" val="1591877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305800" cy="3785652"/>
          </a:xfrm>
          <a:prstGeom prst="rect">
            <a:avLst/>
          </a:prstGeom>
        </p:spPr>
        <p:txBody>
          <a:bodyPr wrap="square">
            <a:spAutoFit/>
          </a:bodyPr>
          <a:lstStyle/>
          <a:p>
            <a:pPr marL="342900" indent="-342900">
              <a:buFont typeface="Wingdings" pitchFamily="2" charset="2"/>
              <a:buChar char="q"/>
            </a:pPr>
            <a:r>
              <a:rPr lang="en-US" sz="2000" dirty="0"/>
              <a:t>Suppose computers </a:t>
            </a:r>
            <a:r>
              <a:rPr lang="en-US" sz="2000" i="1" dirty="0"/>
              <a:t>A</a:t>
            </a:r>
            <a:r>
              <a:rPr lang="en-US" sz="2000" dirty="0"/>
              <a:t> and </a:t>
            </a:r>
            <a:r>
              <a:rPr lang="en-US" sz="2000" i="1" dirty="0"/>
              <a:t>B</a:t>
            </a:r>
            <a:r>
              <a:rPr lang="en-US" sz="2000" dirty="0"/>
              <a:t> have the same MIPS and execute code equally rapidly.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If </a:t>
            </a:r>
            <a:r>
              <a:rPr lang="en-US" sz="2000" dirty="0">
                <a:solidFill>
                  <a:srgbClr val="FF0000"/>
                </a:solidFill>
              </a:rPr>
              <a:t>you relied solely on MIPS as a metric of performance, you'd conclude that the computers offer the same performance.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As </a:t>
            </a:r>
            <a:r>
              <a:rPr lang="en-US" sz="2000" dirty="0"/>
              <a:t>you can see, computer </a:t>
            </a:r>
            <a:r>
              <a:rPr lang="en-US" sz="2000" i="1" dirty="0"/>
              <a:t>B</a:t>
            </a:r>
            <a:r>
              <a:rPr lang="en-US" sz="2000" dirty="0"/>
              <a:t> is faster than computer </a:t>
            </a:r>
            <a:r>
              <a:rPr lang="en-US" sz="2000" i="1" dirty="0"/>
              <a:t>A</a:t>
            </a:r>
            <a:r>
              <a:rPr lang="en-US" sz="2000" dirty="0"/>
              <a:t> because only four instructions are required to do the work (this argument is based on the assumption that all instructions take the same time).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practice, computer </a:t>
            </a:r>
            <a:r>
              <a:rPr lang="en-US" sz="2000" i="1" dirty="0"/>
              <a:t>A</a:t>
            </a:r>
            <a:r>
              <a:rPr lang="en-US" sz="2000" dirty="0"/>
              <a:t> might be faster than </a:t>
            </a:r>
            <a:r>
              <a:rPr lang="en-US" sz="2000" i="1" dirty="0"/>
              <a:t>B</a:t>
            </a:r>
            <a:r>
              <a:rPr lang="en-US" sz="2000" dirty="0"/>
              <a:t> because memory-to-register architectures are slower than register-to-register architectures. </a:t>
            </a:r>
          </a:p>
        </p:txBody>
      </p:sp>
      <p:sp>
        <p:nvSpPr>
          <p:cNvPr id="5" name="Rectangle 4"/>
          <p:cNvSpPr/>
          <p:nvPr/>
        </p:nvSpPr>
        <p:spPr>
          <a:xfrm>
            <a:off x="304800" y="848380"/>
            <a:ext cx="923651" cy="523220"/>
          </a:xfrm>
          <a:prstGeom prst="rect">
            <a:avLst/>
          </a:prstGeom>
        </p:spPr>
        <p:txBody>
          <a:bodyPr wrap="none">
            <a:spAutoFit/>
          </a:bodyPr>
          <a:lstStyle/>
          <a:p>
            <a:r>
              <a:rPr lang="en-US" sz="2800" b="1" dirty="0"/>
              <a:t>MIPS</a:t>
            </a:r>
            <a:endParaRPr lang="en-US" sz="2800" dirty="0"/>
          </a:p>
        </p:txBody>
      </p:sp>
    </p:spTree>
    <p:extLst>
      <p:ext uri="{BB962C8B-B14F-4D97-AF65-F5344CB8AC3E}">
        <p14:creationId xmlns:p14="http://schemas.microsoft.com/office/powerpoint/2010/main" val="1364215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7848600" cy="3908762"/>
          </a:xfrm>
          <a:prstGeom prst="rect">
            <a:avLst/>
          </a:prstGeom>
        </p:spPr>
        <p:txBody>
          <a:bodyPr wrap="square">
            <a:spAutoFit/>
          </a:bodyPr>
          <a:lstStyle/>
          <a:p>
            <a:pPr marL="342900" indent="-342900">
              <a:buFont typeface="Wingdings" pitchFamily="2" charset="2"/>
              <a:buChar char="q"/>
            </a:pPr>
            <a:r>
              <a:rPr lang="en-US" sz="2000" dirty="0" smtClean="0">
                <a:solidFill>
                  <a:srgbClr val="FF0000"/>
                </a:solidFill>
              </a:rPr>
              <a:t>MIPS is sensitive </a:t>
            </a:r>
            <a:r>
              <a:rPr lang="en-US" sz="2000" dirty="0">
                <a:solidFill>
                  <a:srgbClr val="FF0000"/>
                </a:solidFill>
              </a:rPr>
              <a:t>to the way in which a compiler generates code</a:t>
            </a:r>
            <a:r>
              <a:rPr lang="en-US" sz="2000" dirty="0" smtClean="0">
                <a:solidFill>
                  <a:srgbClr val="FF0000"/>
                </a:solidFill>
              </a:rPr>
              <a:t>.</a:t>
            </a:r>
          </a:p>
          <a:p>
            <a:pPr marL="342900" indent="-342900">
              <a:buFont typeface="Wingdings" pitchFamily="2" charset="2"/>
              <a:buChar char="q"/>
            </a:pPr>
            <a:r>
              <a:rPr lang="en-US" sz="2000" dirty="0" smtClean="0"/>
              <a:t>The </a:t>
            </a:r>
            <a:r>
              <a:rPr lang="en-US" sz="2000" dirty="0"/>
              <a:t>duration of a single instruction is </a:t>
            </a:r>
            <a:r>
              <a:rPr lang="en-US" sz="2000" i="1" dirty="0">
                <a:solidFill>
                  <a:srgbClr val="FF0000"/>
                </a:solidFill>
              </a:rPr>
              <a:t>cycles</a:t>
            </a:r>
            <a:r>
              <a:rPr lang="en-US" sz="2000" dirty="0">
                <a:solidFill>
                  <a:srgbClr val="FF0000"/>
                </a:solidFill>
              </a:rPr>
              <a:t> x </a:t>
            </a:r>
            <a:r>
              <a:rPr lang="en-US" sz="2000" dirty="0" err="1">
                <a:solidFill>
                  <a:srgbClr val="FF0000"/>
                </a:solidFill>
              </a:rPr>
              <a:t>t</a:t>
            </a:r>
            <a:r>
              <a:rPr lang="en-US" sz="2000" baseline="-25000" dirty="0" err="1">
                <a:solidFill>
                  <a:srgbClr val="FF0000"/>
                </a:solidFill>
              </a:rPr>
              <a:t>cycle</a:t>
            </a:r>
            <a:r>
              <a:rPr lang="en-US" sz="2000" dirty="0"/>
              <a:t>, where </a:t>
            </a:r>
            <a:r>
              <a:rPr lang="en-US" sz="2000" i="1" dirty="0"/>
              <a:t>cycles</a:t>
            </a:r>
            <a:r>
              <a:rPr lang="en-US" sz="2000" dirty="0"/>
              <a:t> is the number of machine cycles required to execute the instruction and </a:t>
            </a:r>
            <a:r>
              <a:rPr lang="en-US" sz="2000" dirty="0" err="1"/>
              <a:t>t</a:t>
            </a:r>
            <a:r>
              <a:rPr lang="en-US" sz="2000" baseline="-25000" dirty="0" err="1"/>
              <a:t>cycle</a:t>
            </a:r>
            <a:r>
              <a:rPr lang="en-US" sz="2000" dirty="0"/>
              <a:t> is the cycle time (usually the clock period).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total execution time for a program is given by:</a:t>
            </a:r>
          </a:p>
          <a:p>
            <a:r>
              <a:rPr lang="en-US" sz="2000" dirty="0"/>
              <a:t> </a:t>
            </a:r>
          </a:p>
          <a:p>
            <a:r>
              <a:rPr lang="en-US" sz="2000" dirty="0" smtClean="0"/>
              <a:t>	</a:t>
            </a:r>
            <a:r>
              <a:rPr lang="en-US" sz="2800" dirty="0" err="1" smtClean="0">
                <a:solidFill>
                  <a:srgbClr val="FF0000"/>
                </a:solidFill>
              </a:rPr>
              <a:t>t</a:t>
            </a:r>
            <a:r>
              <a:rPr lang="en-US" sz="2800" baseline="-25000" dirty="0" err="1" smtClean="0">
                <a:solidFill>
                  <a:srgbClr val="FF0000"/>
                </a:solidFill>
              </a:rPr>
              <a:t>execution</a:t>
            </a:r>
            <a:r>
              <a:rPr lang="en-US" sz="2800" dirty="0" smtClean="0">
                <a:solidFill>
                  <a:srgbClr val="FF0000"/>
                </a:solidFill>
              </a:rPr>
              <a:t> </a:t>
            </a:r>
            <a:r>
              <a:rPr lang="en-US" sz="2800" dirty="0">
                <a:solidFill>
                  <a:srgbClr val="FF0000"/>
                </a:solidFill>
              </a:rPr>
              <a:t>= </a:t>
            </a:r>
            <a:r>
              <a:rPr lang="en-US" sz="2800" dirty="0" err="1">
                <a:solidFill>
                  <a:srgbClr val="FF0000"/>
                </a:solidFill>
              </a:rPr>
              <a:t>t</a:t>
            </a:r>
            <a:r>
              <a:rPr lang="en-US" sz="2800" baseline="-25000" dirty="0" err="1">
                <a:solidFill>
                  <a:srgbClr val="FF0000"/>
                </a:solidFill>
              </a:rPr>
              <a:t>cycle</a:t>
            </a:r>
            <a:r>
              <a:rPr lang="en-US" sz="2800" dirty="0">
                <a:solidFill>
                  <a:srgbClr val="FF0000"/>
                </a:solidFill>
              </a:rPr>
              <a:t> x </a:t>
            </a:r>
            <a:r>
              <a:rPr lang="en-US" sz="2800" dirty="0">
                <a:solidFill>
                  <a:srgbClr val="FF0000"/>
                </a:solidFill>
                <a:sym typeface="Symbol"/>
              </a:rPr>
              <a:t></a:t>
            </a:r>
            <a:r>
              <a:rPr lang="en-US" sz="2800" dirty="0" err="1">
                <a:solidFill>
                  <a:srgbClr val="FF0000"/>
                </a:solidFill>
              </a:rPr>
              <a:t>n</a:t>
            </a:r>
            <a:r>
              <a:rPr lang="en-US" sz="2800" baseline="-25000" dirty="0" err="1">
                <a:solidFill>
                  <a:srgbClr val="FF0000"/>
                </a:solidFill>
              </a:rPr>
              <a:t>i</a:t>
            </a:r>
            <a:r>
              <a:rPr lang="en-US" sz="2800" dirty="0">
                <a:solidFill>
                  <a:srgbClr val="FF0000"/>
                </a:solidFill>
              </a:rPr>
              <a:t> x c</a:t>
            </a:r>
            <a:r>
              <a:rPr lang="en-US" sz="2800" baseline="-25000" dirty="0">
                <a:solidFill>
                  <a:srgbClr val="FF0000"/>
                </a:solidFill>
              </a:rPr>
              <a:t>i</a:t>
            </a:r>
            <a:r>
              <a:rPr lang="en-US" sz="2800" dirty="0">
                <a:solidFill>
                  <a:srgbClr val="FF0000"/>
                </a:solidFill>
              </a:rPr>
              <a:t> </a:t>
            </a:r>
          </a:p>
          <a:p>
            <a:r>
              <a:rPr lang="en-US" sz="2000" dirty="0"/>
              <a:t> </a:t>
            </a:r>
          </a:p>
          <a:p>
            <a:r>
              <a:rPr lang="en-US" sz="2000" dirty="0" smtClean="0"/>
              <a:t>where </a:t>
            </a:r>
            <a:r>
              <a:rPr lang="en-US" sz="2000" i="1" dirty="0" err="1"/>
              <a:t>n</a:t>
            </a:r>
            <a:r>
              <a:rPr lang="en-US" sz="2000" i="1" baseline="-25000" dirty="0" err="1"/>
              <a:t>i</a:t>
            </a:r>
            <a:r>
              <a:rPr lang="en-US" sz="2000" dirty="0"/>
              <a:t> is the number of times instruction </a:t>
            </a:r>
            <a:r>
              <a:rPr lang="en-US" sz="2000" i="1" dirty="0"/>
              <a:t>i</a:t>
            </a:r>
            <a:r>
              <a:rPr lang="en-US" sz="2000" dirty="0"/>
              <a:t> occurs in the program and </a:t>
            </a:r>
            <a:r>
              <a:rPr lang="en-US" sz="2000" i="1" dirty="0"/>
              <a:t>c</a:t>
            </a:r>
            <a:r>
              <a:rPr lang="en-US" sz="2000" i="1" baseline="-25000" dirty="0"/>
              <a:t>i</a:t>
            </a:r>
            <a:r>
              <a:rPr lang="en-US" sz="2000" dirty="0"/>
              <a:t> is the number of cycles required by instruction </a:t>
            </a:r>
            <a:r>
              <a:rPr lang="en-US" sz="2000" i="1" dirty="0"/>
              <a:t>i</a:t>
            </a:r>
            <a:r>
              <a:rPr lang="en-US" sz="2000" dirty="0"/>
              <a:t>. </a:t>
            </a:r>
            <a:endParaRPr lang="en-US" sz="2000" dirty="0" smtClean="0"/>
          </a:p>
          <a:p>
            <a:pPr marL="342900" indent="-342900">
              <a:buFont typeface="Wingdings" pitchFamily="2" charset="2"/>
              <a:buChar char="q"/>
            </a:pPr>
            <a:r>
              <a:rPr lang="en-US" sz="2000" dirty="0" smtClean="0"/>
              <a:t>If </a:t>
            </a:r>
            <a:r>
              <a:rPr lang="en-US" sz="2000" dirty="0"/>
              <a:t>we plug this formula into the equation for MIPS, we </a:t>
            </a:r>
            <a:r>
              <a:rPr lang="en-US" sz="2000" dirty="0" smtClean="0"/>
              <a:t>get</a:t>
            </a:r>
            <a:endParaRPr lang="en-US" sz="20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29700506"/>
              </p:ext>
            </p:extLst>
          </p:nvPr>
        </p:nvGraphicFramePr>
        <p:xfrm>
          <a:off x="1371600" y="5314950"/>
          <a:ext cx="5867400" cy="1466850"/>
        </p:xfrm>
        <a:graphic>
          <a:graphicData uri="http://schemas.openxmlformats.org/presentationml/2006/ole">
            <mc:AlternateContent xmlns:mc="http://schemas.openxmlformats.org/markup-compatibility/2006">
              <mc:Choice xmlns:v="urn:schemas-microsoft-com:vml" Requires="v">
                <p:oleObj spid="_x0000_s7266" name="Equation" r:id="rId3" imgW="1828800" imgH="457200" progId="Equation.3">
                  <p:embed/>
                </p:oleObj>
              </mc:Choice>
              <mc:Fallback>
                <p:oleObj name="Equation" r:id="rId3" imgW="18288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314950"/>
                        <a:ext cx="5867400" cy="1466850"/>
                      </a:xfrm>
                      <a:prstGeom prst="rect">
                        <a:avLst/>
                      </a:prstGeom>
                      <a:solidFill>
                        <a:srgbClr val="6699FF"/>
                      </a:solidFill>
                    </p:spPr>
                  </p:pic>
                </p:oleObj>
              </mc:Fallback>
            </mc:AlternateContent>
          </a:graphicData>
        </a:graphic>
      </p:graphicFrame>
      <p:sp>
        <p:nvSpPr>
          <p:cNvPr id="7" name="Rectangle 6"/>
          <p:cNvSpPr/>
          <p:nvPr/>
        </p:nvSpPr>
        <p:spPr>
          <a:xfrm>
            <a:off x="304800" y="848380"/>
            <a:ext cx="923651" cy="523220"/>
          </a:xfrm>
          <a:prstGeom prst="rect">
            <a:avLst/>
          </a:prstGeom>
        </p:spPr>
        <p:txBody>
          <a:bodyPr wrap="none">
            <a:spAutoFit/>
          </a:bodyPr>
          <a:lstStyle/>
          <a:p>
            <a:r>
              <a:rPr lang="en-US" sz="2800" b="1" dirty="0"/>
              <a:t>MIPS</a:t>
            </a:r>
            <a:endParaRPr lang="en-US" sz="2800" dirty="0"/>
          </a:p>
        </p:txBody>
      </p:sp>
    </p:spTree>
    <p:extLst>
      <p:ext uri="{BB962C8B-B14F-4D97-AF65-F5344CB8AC3E}">
        <p14:creationId xmlns:p14="http://schemas.microsoft.com/office/powerpoint/2010/main" val="3824098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592" y="228600"/>
            <a:ext cx="8516008" cy="4401205"/>
          </a:xfrm>
          <a:prstGeom prst="rect">
            <a:avLst/>
          </a:prstGeom>
        </p:spPr>
        <p:txBody>
          <a:bodyPr wrap="square">
            <a:spAutoFit/>
          </a:bodyPr>
          <a:lstStyle/>
          <a:p>
            <a:r>
              <a:rPr lang="en-US" sz="2000" b="1" dirty="0" smtClean="0"/>
              <a:t>Example 1:</a:t>
            </a:r>
            <a:r>
              <a:rPr lang="en-US" sz="2000" dirty="0" smtClean="0"/>
              <a:t> A </a:t>
            </a:r>
            <a:r>
              <a:rPr lang="en-US" sz="2000" dirty="0"/>
              <a:t>program is compiled to run on a computer and the compiler generates </a:t>
            </a:r>
            <a:r>
              <a:rPr lang="en-US" sz="2000" dirty="0">
                <a:solidFill>
                  <a:srgbClr val="0070C0"/>
                </a:solidFill>
              </a:rPr>
              <a:t>two million one-cycle instructions </a:t>
            </a:r>
            <a:r>
              <a:rPr lang="en-US" sz="2000" dirty="0"/>
              <a:t>and </a:t>
            </a:r>
            <a:r>
              <a:rPr lang="en-US" sz="2000" dirty="0">
                <a:solidFill>
                  <a:srgbClr val="0070C0"/>
                </a:solidFill>
              </a:rPr>
              <a:t>one million two-cycle instructions</a:t>
            </a:r>
            <a:r>
              <a:rPr lang="en-US" sz="2000" dirty="0"/>
              <a:t>. If we assume that the cycle time is 10 ns, the time taken is given by:</a:t>
            </a:r>
          </a:p>
          <a:p>
            <a:r>
              <a:rPr lang="en-US" sz="2000" dirty="0"/>
              <a:t> </a:t>
            </a:r>
          </a:p>
          <a:p>
            <a:r>
              <a:rPr lang="en-US" sz="2000" dirty="0"/>
              <a:t>2 x 10</a:t>
            </a:r>
            <a:r>
              <a:rPr lang="en-US" sz="2000" baseline="30000" dirty="0"/>
              <a:t>6</a:t>
            </a:r>
            <a:r>
              <a:rPr lang="en-US" sz="2000" dirty="0"/>
              <a:t> x 1 x 10 ns + 1 x 10</a:t>
            </a:r>
            <a:r>
              <a:rPr lang="en-US" sz="2000" baseline="30000" dirty="0"/>
              <a:t>6</a:t>
            </a:r>
            <a:r>
              <a:rPr lang="en-US" sz="2000" dirty="0"/>
              <a:t> x 2 x 10 ns = 4 x 10</a:t>
            </a:r>
            <a:r>
              <a:rPr lang="en-US" sz="2000" baseline="30000" dirty="0"/>
              <a:t>6</a:t>
            </a:r>
            <a:r>
              <a:rPr lang="en-US" sz="2000" dirty="0"/>
              <a:t> x 10 ns = 4 x 10</a:t>
            </a:r>
            <a:r>
              <a:rPr lang="en-US" sz="2000" baseline="30000" dirty="0"/>
              <a:t>-2</a:t>
            </a:r>
            <a:r>
              <a:rPr lang="en-US" sz="2000" dirty="0"/>
              <a:t>s.</a:t>
            </a:r>
          </a:p>
          <a:p>
            <a:r>
              <a:rPr lang="en-US" sz="2000" dirty="0"/>
              <a:t> </a:t>
            </a:r>
          </a:p>
          <a:p>
            <a:r>
              <a:rPr lang="en-US" sz="2000" dirty="0" smtClean="0"/>
              <a:t>Suppose </a:t>
            </a:r>
            <a:r>
              <a:rPr lang="en-US" sz="2000" dirty="0"/>
              <a:t>that a different compiler generates code for </a:t>
            </a:r>
            <a:r>
              <a:rPr lang="en-US" sz="2000" dirty="0" smtClean="0"/>
              <a:t>this problem </a:t>
            </a:r>
            <a:r>
              <a:rPr lang="en-US" sz="2000" dirty="0"/>
              <a:t>but with 1.5 million one-cycle instructions and 1.2 million two-cycle instructions. </a:t>
            </a:r>
            <a:r>
              <a:rPr lang="en-US" sz="2000" dirty="0" smtClean="0"/>
              <a:t>Now </a:t>
            </a:r>
            <a:r>
              <a:rPr lang="en-US" sz="2000" dirty="0"/>
              <a:t>the time required to execute the code is</a:t>
            </a:r>
          </a:p>
          <a:p>
            <a:r>
              <a:rPr lang="en-US" sz="2000" dirty="0"/>
              <a:t> </a:t>
            </a:r>
          </a:p>
          <a:p>
            <a:r>
              <a:rPr lang="en-US" sz="2000" dirty="0"/>
              <a:t>1.5 x 10</a:t>
            </a:r>
            <a:r>
              <a:rPr lang="en-US" sz="2000" baseline="30000" dirty="0"/>
              <a:t>6</a:t>
            </a:r>
            <a:r>
              <a:rPr lang="en-US" sz="2000" dirty="0"/>
              <a:t> x 1 x 10 ns + 1.2 x 10</a:t>
            </a:r>
            <a:r>
              <a:rPr lang="en-US" sz="2000" baseline="30000" dirty="0"/>
              <a:t>6</a:t>
            </a:r>
            <a:r>
              <a:rPr lang="en-US" sz="2000" dirty="0"/>
              <a:t> x 2 x 10 ns = 3.9 x 10</a:t>
            </a:r>
            <a:r>
              <a:rPr lang="en-US" sz="2000" baseline="30000" dirty="0"/>
              <a:t>6</a:t>
            </a:r>
            <a:r>
              <a:rPr lang="en-US" sz="2000" dirty="0"/>
              <a:t> x 10 ns = 3.9 x 10</a:t>
            </a:r>
            <a:r>
              <a:rPr lang="en-US" sz="2000" baseline="30000" dirty="0"/>
              <a:t>-2</a:t>
            </a:r>
            <a:r>
              <a:rPr lang="en-US" sz="2000" dirty="0"/>
              <a:t>s.</a:t>
            </a:r>
          </a:p>
          <a:p>
            <a:endParaRPr lang="en-US" sz="2000" dirty="0" smtClean="0">
              <a:solidFill>
                <a:srgbClr val="FF0000"/>
              </a:solidFill>
            </a:endParaRPr>
          </a:p>
          <a:p>
            <a:r>
              <a:rPr lang="en-US" sz="2000" dirty="0" smtClean="0">
                <a:solidFill>
                  <a:srgbClr val="FF0000"/>
                </a:solidFill>
              </a:rPr>
              <a:t>=&gt; The </a:t>
            </a:r>
            <a:r>
              <a:rPr lang="en-US" sz="2000" dirty="0">
                <a:solidFill>
                  <a:srgbClr val="FF0000"/>
                </a:solidFill>
              </a:rPr>
              <a:t>second compiler generated faster code. </a:t>
            </a:r>
            <a:endParaRPr lang="en-US" sz="2000" dirty="0" smtClean="0">
              <a:solidFill>
                <a:srgbClr val="FF0000"/>
              </a:solidFill>
            </a:endParaRPr>
          </a:p>
          <a:p>
            <a:r>
              <a:rPr lang="en-US" sz="2000" dirty="0" smtClean="0"/>
              <a:t>Now </a:t>
            </a:r>
            <a:r>
              <a:rPr lang="en-US" sz="2000" dirty="0"/>
              <a:t>let’s evaluate the MIPS for each case. In the first case, the </a:t>
            </a:r>
            <a:r>
              <a:rPr lang="en-US" sz="2000" dirty="0">
                <a:solidFill>
                  <a:srgbClr val="FF0000"/>
                </a:solidFill>
              </a:rPr>
              <a:t>MIPS</a:t>
            </a:r>
            <a:r>
              <a:rPr lang="en-US" sz="2000" dirty="0"/>
              <a:t> is given by</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04253329"/>
              </p:ext>
            </p:extLst>
          </p:nvPr>
        </p:nvGraphicFramePr>
        <p:xfrm>
          <a:off x="2514600" y="4876800"/>
          <a:ext cx="3581400" cy="1254797"/>
        </p:xfrm>
        <a:graphic>
          <a:graphicData uri="http://schemas.openxmlformats.org/presentationml/2006/ole">
            <mc:AlternateContent xmlns:mc="http://schemas.openxmlformats.org/markup-compatibility/2006">
              <mc:Choice xmlns:v="urn:schemas-microsoft-com:vml" Requires="v">
                <p:oleObj spid="_x0000_s8289" name="Equation" r:id="rId3" imgW="1308100" imgH="457200" progId="Equation.3">
                  <p:embed/>
                </p:oleObj>
              </mc:Choice>
              <mc:Fallback>
                <p:oleObj name="Equation" r:id="rId3" imgW="13081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876800"/>
                        <a:ext cx="3581400" cy="1254797"/>
                      </a:xfrm>
                      <a:prstGeom prst="rect">
                        <a:avLst/>
                      </a:prstGeom>
                      <a:solidFill>
                        <a:srgbClr val="6699FF"/>
                      </a:solidFill>
                    </p:spPr>
                  </p:pic>
                </p:oleObj>
              </mc:Fallback>
            </mc:AlternateContent>
          </a:graphicData>
        </a:graphic>
      </p:graphicFrame>
    </p:spTree>
    <p:extLst>
      <p:ext uri="{BB962C8B-B14F-4D97-AF65-F5344CB8AC3E}">
        <p14:creationId xmlns:p14="http://schemas.microsoft.com/office/powerpoint/2010/main" val="3383232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45372"/>
            <a:ext cx="8077200" cy="4093428"/>
          </a:xfrm>
          <a:prstGeom prst="rect">
            <a:avLst/>
          </a:prstGeom>
        </p:spPr>
        <p:txBody>
          <a:bodyPr wrap="square">
            <a:spAutoFit/>
          </a:bodyPr>
          <a:lstStyle/>
          <a:p>
            <a:r>
              <a:rPr lang="en-US" sz="2000" dirty="0" smtClean="0"/>
              <a:t>MIPS = </a:t>
            </a:r>
            <a:r>
              <a:rPr lang="en-US" sz="2000" dirty="0"/>
              <a:t>3 x 10</a:t>
            </a:r>
            <a:r>
              <a:rPr lang="en-US" sz="2000" baseline="30000" dirty="0"/>
              <a:t>6</a:t>
            </a:r>
            <a:r>
              <a:rPr lang="en-US" sz="2000" dirty="0"/>
              <a:t>/(10 ns x (2 x 10</a:t>
            </a:r>
            <a:r>
              <a:rPr lang="en-US" sz="2000" baseline="30000" dirty="0"/>
              <a:t>6</a:t>
            </a:r>
            <a:r>
              <a:rPr lang="en-US" sz="2000" dirty="0"/>
              <a:t> x 1 + 1 x 10</a:t>
            </a:r>
            <a:r>
              <a:rPr lang="en-US" sz="2000" baseline="30000" dirty="0"/>
              <a:t>6</a:t>
            </a:r>
            <a:r>
              <a:rPr lang="en-US" sz="2000" dirty="0"/>
              <a:t> x 2) x 10</a:t>
            </a:r>
            <a:r>
              <a:rPr lang="en-US" sz="2000" baseline="30000" dirty="0"/>
              <a:t>6</a:t>
            </a:r>
            <a:r>
              <a:rPr lang="en-US" sz="2000" dirty="0" smtClean="0"/>
              <a:t>) = </a:t>
            </a:r>
            <a:r>
              <a:rPr lang="en-US" sz="2000" dirty="0"/>
              <a:t>0.75 x 10</a:t>
            </a:r>
            <a:r>
              <a:rPr lang="en-US" sz="2000" baseline="30000" dirty="0"/>
              <a:t>2</a:t>
            </a:r>
            <a:r>
              <a:rPr lang="en-US" sz="2000" dirty="0"/>
              <a:t> = </a:t>
            </a:r>
            <a:r>
              <a:rPr lang="en-US" sz="2000" b="1" dirty="0" smtClean="0">
                <a:solidFill>
                  <a:srgbClr val="0070C0"/>
                </a:solidFill>
              </a:rPr>
              <a:t>75 MIPS</a:t>
            </a:r>
            <a:endParaRPr lang="en-US" sz="2000" b="1" dirty="0">
              <a:solidFill>
                <a:srgbClr val="0070C0"/>
              </a:solidFill>
            </a:endParaRPr>
          </a:p>
          <a:p>
            <a:r>
              <a:rPr lang="en-US" sz="2000" dirty="0"/>
              <a:t> </a:t>
            </a:r>
          </a:p>
          <a:p>
            <a:r>
              <a:rPr lang="en-US" sz="2000" dirty="0"/>
              <a:t>In the second case, the MIPS is given by</a:t>
            </a:r>
          </a:p>
          <a:p>
            <a:r>
              <a:rPr lang="en-US" sz="2000" dirty="0"/>
              <a:t> </a:t>
            </a:r>
          </a:p>
          <a:p>
            <a:r>
              <a:rPr lang="en-US" sz="2000" dirty="0" smtClean="0"/>
              <a:t>MIPS = </a:t>
            </a:r>
            <a:r>
              <a:rPr lang="en-US" sz="2000" dirty="0"/>
              <a:t>2.7 x 10</a:t>
            </a:r>
            <a:r>
              <a:rPr lang="en-US" sz="2000" baseline="30000" dirty="0"/>
              <a:t>6</a:t>
            </a:r>
            <a:r>
              <a:rPr lang="en-US" sz="2000" dirty="0"/>
              <a:t>/(10 ns x (1.5 x 10</a:t>
            </a:r>
            <a:r>
              <a:rPr lang="en-US" sz="2000" baseline="30000" dirty="0"/>
              <a:t>6</a:t>
            </a:r>
            <a:r>
              <a:rPr lang="en-US" sz="2000" dirty="0"/>
              <a:t> x 1 + 1.2 x 10</a:t>
            </a:r>
            <a:r>
              <a:rPr lang="en-US" sz="2000" baseline="30000" dirty="0"/>
              <a:t>6</a:t>
            </a:r>
            <a:r>
              <a:rPr lang="en-US" sz="2000" dirty="0"/>
              <a:t> x 2) x 10</a:t>
            </a:r>
            <a:r>
              <a:rPr lang="en-US" sz="2000" baseline="30000" dirty="0"/>
              <a:t>6</a:t>
            </a:r>
            <a:r>
              <a:rPr lang="en-US" sz="2000" dirty="0" smtClean="0"/>
              <a:t>)</a:t>
            </a:r>
          </a:p>
          <a:p>
            <a:r>
              <a:rPr lang="en-US" sz="2000" dirty="0" smtClean="0"/>
              <a:t> </a:t>
            </a:r>
            <a:r>
              <a:rPr lang="en-US" sz="2000" dirty="0"/>
              <a:t>= 0.69 x 10</a:t>
            </a:r>
            <a:r>
              <a:rPr lang="en-US" sz="2000" baseline="30000" dirty="0"/>
              <a:t>-2</a:t>
            </a:r>
            <a:r>
              <a:rPr lang="en-US" sz="2000" dirty="0"/>
              <a:t> = </a:t>
            </a:r>
            <a:r>
              <a:rPr lang="en-US" sz="2000" b="1" dirty="0">
                <a:solidFill>
                  <a:srgbClr val="FF0000"/>
                </a:solidFill>
              </a:rPr>
              <a:t>69 MIPS</a:t>
            </a:r>
          </a:p>
          <a:p>
            <a:endParaRPr lang="en-US" sz="2000" dirty="0" smtClean="0"/>
          </a:p>
          <a:p>
            <a:r>
              <a:rPr lang="en-US" sz="2000" dirty="0" smtClean="0">
                <a:solidFill>
                  <a:srgbClr val="FF0000"/>
                </a:solidFill>
              </a:rPr>
              <a:t>The </a:t>
            </a:r>
            <a:r>
              <a:rPr lang="en-US" sz="2000" dirty="0">
                <a:solidFill>
                  <a:srgbClr val="FF0000"/>
                </a:solidFill>
              </a:rPr>
              <a:t>faster computer has a lower MIPS even though it is clearly superior to the slower computer. </a:t>
            </a:r>
            <a:endParaRPr lang="en-US" sz="2000" dirty="0" smtClean="0">
              <a:solidFill>
                <a:srgbClr val="FF0000"/>
              </a:solidFill>
            </a:endParaRPr>
          </a:p>
          <a:p>
            <a:endParaRPr lang="en-US" sz="2000" dirty="0"/>
          </a:p>
          <a:p>
            <a:pPr marL="342900" indent="-342900">
              <a:buFont typeface="Wingdings" pitchFamily="2" charset="2"/>
              <a:buChar char="q"/>
            </a:pPr>
            <a:r>
              <a:rPr lang="en-US" sz="2000" dirty="0" smtClean="0">
                <a:solidFill>
                  <a:srgbClr val="FF0000"/>
                </a:solidFill>
              </a:rPr>
              <a:t>This </a:t>
            </a:r>
            <a:r>
              <a:rPr lang="en-US" sz="2000" dirty="0">
                <a:solidFill>
                  <a:srgbClr val="FF0000"/>
                </a:solidFill>
              </a:rPr>
              <a:t>failure of the MIPS metric is inevitable because instruction throughput takes no account of how much work each instruction actually performs.</a:t>
            </a:r>
          </a:p>
        </p:txBody>
      </p:sp>
      <p:sp>
        <p:nvSpPr>
          <p:cNvPr id="3" name="Rectangle 2"/>
          <p:cNvSpPr/>
          <p:nvPr/>
        </p:nvSpPr>
        <p:spPr>
          <a:xfrm>
            <a:off x="304800" y="848380"/>
            <a:ext cx="923651" cy="523220"/>
          </a:xfrm>
          <a:prstGeom prst="rect">
            <a:avLst/>
          </a:prstGeom>
        </p:spPr>
        <p:txBody>
          <a:bodyPr wrap="none">
            <a:spAutoFit/>
          </a:bodyPr>
          <a:lstStyle/>
          <a:p>
            <a:r>
              <a:rPr lang="en-US" sz="2800" b="1" dirty="0"/>
              <a:t>MIPS</a:t>
            </a:r>
            <a:endParaRPr lang="en-US" sz="2800" dirty="0"/>
          </a:p>
        </p:txBody>
      </p:sp>
    </p:spTree>
    <p:extLst>
      <p:ext uri="{BB962C8B-B14F-4D97-AF65-F5344CB8AC3E}">
        <p14:creationId xmlns:p14="http://schemas.microsoft.com/office/powerpoint/2010/main" val="131812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85067"/>
            <a:ext cx="8077200" cy="4093428"/>
          </a:xfrm>
          <a:prstGeom prst="rect">
            <a:avLst/>
          </a:prstGeom>
        </p:spPr>
        <p:txBody>
          <a:bodyPr wrap="square">
            <a:spAutoFit/>
          </a:bodyPr>
          <a:lstStyle/>
          <a:p>
            <a:pPr marL="342900" indent="-342900">
              <a:buFont typeface="Wingdings" pitchFamily="2" charset="2"/>
              <a:buChar char="q"/>
            </a:pPr>
            <a:r>
              <a:rPr lang="en-US" sz="2000" dirty="0">
                <a:solidFill>
                  <a:srgbClr val="0070C0"/>
                </a:solidFill>
              </a:rPr>
              <a:t>The average number of clock cycles per instruction is determined by the instruction mix </a:t>
            </a:r>
            <a:r>
              <a:rPr lang="en-US" sz="2000" dirty="0"/>
              <a:t>(i.e., the relative number of 1-cycle, 2-cycle, 3-cycle instructions etc.) and by </a:t>
            </a:r>
            <a:r>
              <a:rPr lang="en-US" sz="2000" dirty="0">
                <a:solidFill>
                  <a:srgbClr val="FF0000"/>
                </a:solidFill>
              </a:rPr>
              <a:t>the organization or logic design of the processor</a:t>
            </a:r>
            <a:r>
              <a:rPr lang="en-US" sz="2000" dirty="0"/>
              <a:t>. </a:t>
            </a:r>
            <a:endParaRPr lang="en-US" sz="2000" dirty="0" smtClean="0"/>
          </a:p>
          <a:p>
            <a:endParaRPr lang="en-GB" sz="2000" dirty="0"/>
          </a:p>
          <a:p>
            <a:endParaRPr lang="en-US" sz="2000" dirty="0" smtClean="0"/>
          </a:p>
          <a:p>
            <a:endParaRPr lang="en-GB" sz="2000" dirty="0"/>
          </a:p>
          <a:p>
            <a:endParaRPr lang="en-US" sz="2000" dirty="0" smtClean="0"/>
          </a:p>
          <a:p>
            <a:endParaRPr lang="en-GB" sz="2000" dirty="0"/>
          </a:p>
          <a:p>
            <a:endParaRPr lang="en-GB" sz="2000" dirty="0" smtClean="0"/>
          </a:p>
          <a:p>
            <a:r>
              <a:rPr lang="en-US" sz="2000" i="1" dirty="0"/>
              <a:t>F</a:t>
            </a:r>
            <a:r>
              <a:rPr lang="en-US" sz="2000" i="1" baseline="-25000" dirty="0"/>
              <a:t>i</a:t>
            </a:r>
            <a:r>
              <a:rPr lang="en-US" sz="2000" dirty="0"/>
              <a:t> is the fraction of instructions taking </a:t>
            </a:r>
            <a:r>
              <a:rPr lang="en-US" sz="2000" i="1" dirty="0" err="1"/>
              <a:t>C</a:t>
            </a:r>
            <a:r>
              <a:rPr lang="en-US" sz="2000" i="1" baseline="-25000" dirty="0" err="1"/>
              <a:t>i</a:t>
            </a:r>
            <a:r>
              <a:rPr lang="en-US" sz="2000" dirty="0"/>
              <a:t> clock cycles to execute. </a:t>
            </a:r>
            <a:endParaRPr lang="en-US" sz="2000" dirty="0" smtClean="0"/>
          </a:p>
          <a:p>
            <a:endParaRPr lang="en-US" sz="2000" dirty="0"/>
          </a:p>
          <a:p>
            <a:r>
              <a:rPr lang="en-US" sz="2000" dirty="0" smtClean="0"/>
              <a:t>The </a:t>
            </a:r>
            <a:r>
              <a:rPr lang="en-US" sz="2000" dirty="0"/>
              <a:t>value of </a:t>
            </a:r>
            <a:r>
              <a:rPr lang="en-US" sz="2000" i="1" dirty="0"/>
              <a:t>N</a:t>
            </a:r>
            <a:r>
              <a:rPr lang="en-US" sz="2000" dirty="0"/>
              <a:t> is the length of the longest instruction in terms of clock cycles. </a:t>
            </a:r>
            <a:endParaRPr lang="en-US" sz="2000" dirty="0" smtClean="0"/>
          </a:p>
          <a:p>
            <a:endParaRPr lang="en-US" sz="20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60908012"/>
              </p:ext>
            </p:extLst>
          </p:nvPr>
        </p:nvGraphicFramePr>
        <p:xfrm>
          <a:off x="533400" y="2971800"/>
          <a:ext cx="3476045" cy="890557"/>
        </p:xfrm>
        <a:graphic>
          <a:graphicData uri="http://schemas.openxmlformats.org/presentationml/2006/ole">
            <mc:AlternateContent xmlns:mc="http://schemas.openxmlformats.org/markup-compatibility/2006">
              <mc:Choice xmlns:v="urn:schemas-microsoft-com:vml" Requires="v">
                <p:oleObj spid="_x0000_s9316" name="Equation" r:id="rId4" imgW="1155700" imgH="292100" progId="Equation.3">
                  <p:embed/>
                </p:oleObj>
              </mc:Choice>
              <mc:Fallback>
                <p:oleObj name="Equation" r:id="rId4" imgW="1155700" imgH="292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3476045" cy="890557"/>
                      </a:xfrm>
                      <a:prstGeom prst="rect">
                        <a:avLst/>
                      </a:prstGeom>
                      <a:solidFill>
                        <a:srgbClr val="6699FF"/>
                      </a:solid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04800" y="848380"/>
            <a:ext cx="923651" cy="523220"/>
          </a:xfrm>
          <a:prstGeom prst="rect">
            <a:avLst/>
          </a:prstGeom>
        </p:spPr>
        <p:txBody>
          <a:bodyPr wrap="none">
            <a:spAutoFit/>
          </a:bodyPr>
          <a:lstStyle/>
          <a:p>
            <a:r>
              <a:rPr lang="en-US" sz="2800" b="1" dirty="0"/>
              <a:t>MIPS</a:t>
            </a:r>
            <a:endParaRPr lang="en-US" sz="2800" dirty="0"/>
          </a:p>
        </p:txBody>
      </p:sp>
    </p:spTree>
    <p:extLst>
      <p:ext uri="{BB962C8B-B14F-4D97-AF65-F5344CB8AC3E}">
        <p14:creationId xmlns:p14="http://schemas.microsoft.com/office/powerpoint/2010/main" val="2083296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229600" cy="4985980"/>
          </a:xfrm>
          <a:prstGeom prst="rect">
            <a:avLst/>
          </a:prstGeom>
        </p:spPr>
        <p:txBody>
          <a:bodyPr wrap="square">
            <a:spAutoFit/>
          </a:bodyPr>
          <a:lstStyle/>
          <a:p>
            <a:pPr marL="342900" indent="-342900">
              <a:buFont typeface="Wingdings" pitchFamily="2" charset="2"/>
              <a:buChar char="q"/>
            </a:pPr>
            <a:r>
              <a:rPr lang="en-US" sz="2000" dirty="0"/>
              <a:t>The </a:t>
            </a:r>
            <a:r>
              <a:rPr lang="en-US" sz="2000" dirty="0">
                <a:solidFill>
                  <a:srgbClr val="0070C0"/>
                </a:solidFill>
              </a:rPr>
              <a:t>clock period is </a:t>
            </a:r>
            <a:r>
              <a:rPr lang="en-US" sz="2000" dirty="0" smtClean="0">
                <a:solidFill>
                  <a:srgbClr val="0070C0"/>
                </a:solidFill>
              </a:rPr>
              <a:t>governed by: </a:t>
            </a:r>
            <a:r>
              <a:rPr lang="en-US" sz="2000" dirty="0">
                <a:solidFill>
                  <a:srgbClr val="0070C0"/>
                </a:solidFill>
              </a:rPr>
              <a:t>device physics, the ability to dissipate heat, and the chip’s logic design</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rate at which signals propagate through semiconductor devices can be improved only either shrinking the device or by </a:t>
            </a:r>
            <a:r>
              <a:rPr lang="en-US" sz="2000" dirty="0">
                <a:solidFill>
                  <a:srgbClr val="0070C0"/>
                </a:solidFill>
              </a:rPr>
              <a:t>changing the semiconductor’s electronic properties</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When </a:t>
            </a:r>
            <a:r>
              <a:rPr lang="en-US" sz="2000" dirty="0"/>
              <a:t>a signal changes level in a chip, it is necessary to charge inter-electrode capacitances of the transistors on the chip. This process requires energy and raising the switching rate increases the energy consumption.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Since </a:t>
            </a:r>
            <a:r>
              <a:rPr lang="en-US" sz="2000" dirty="0"/>
              <a:t>all energy eventually ends up as heat, increasing the clock rate causes the chip to become hotter. This heat can be dissipated only via conduction to the </a:t>
            </a:r>
            <a:r>
              <a:rPr lang="en-US" sz="2000" dirty="0" smtClean="0"/>
              <a:t>outside. The maximum </a:t>
            </a:r>
            <a:r>
              <a:rPr lang="en-US" sz="2000" dirty="0"/>
              <a:t>clock rate is often limited by the ability of system to dissipate heat.</a:t>
            </a:r>
          </a:p>
          <a:p>
            <a:endParaRPr lang="en-US" sz="2000" i="1" dirty="0"/>
          </a:p>
        </p:txBody>
      </p:sp>
    </p:spTree>
    <p:extLst>
      <p:ext uri="{BB962C8B-B14F-4D97-AF65-F5344CB8AC3E}">
        <p14:creationId xmlns:p14="http://schemas.microsoft.com/office/powerpoint/2010/main" val="2873069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CengageBook\CengageLectureNotesWebsite\Clements 1e JPG_files\ch06\87046-tb0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73" y="1705099"/>
            <a:ext cx="7175258" cy="2257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
            <a:ext cx="7772400" cy="1015663"/>
          </a:xfrm>
          <a:prstGeom prst="rect">
            <a:avLst/>
          </a:prstGeom>
        </p:spPr>
        <p:txBody>
          <a:bodyPr wrap="square">
            <a:spAutoFit/>
          </a:bodyPr>
          <a:lstStyle/>
          <a:p>
            <a:r>
              <a:rPr lang="en-US" sz="2000" dirty="0" smtClean="0"/>
              <a:t>A </a:t>
            </a:r>
            <a:r>
              <a:rPr lang="en-US" sz="2000" dirty="0"/>
              <a:t>benchmark runs on a hypothetical </a:t>
            </a:r>
            <a:r>
              <a:rPr lang="en-US" sz="2000" dirty="0" smtClean="0"/>
              <a:t>processor </a:t>
            </a:r>
            <a:r>
              <a:rPr lang="en-US" sz="2000" dirty="0"/>
              <a:t>to give the results in Table 6.3. We can obtain the </a:t>
            </a:r>
            <a:r>
              <a:rPr lang="en-US" sz="2000" dirty="0">
                <a:solidFill>
                  <a:srgbClr val="FF0000"/>
                </a:solidFill>
              </a:rPr>
              <a:t>cycles per instruction </a:t>
            </a:r>
            <a:r>
              <a:rPr lang="en-US" sz="2000" dirty="0"/>
              <a:t>for each class of operation by </a:t>
            </a:r>
            <a:r>
              <a:rPr lang="en-US" sz="2000" dirty="0">
                <a:solidFill>
                  <a:srgbClr val="FF0000"/>
                </a:solidFill>
              </a:rPr>
              <a:t>multiplying the frequency by the instruction</a:t>
            </a:r>
            <a:r>
              <a:rPr lang="en-US" sz="2000" dirty="0"/>
              <a:t> to get the values in Table 6.4.</a:t>
            </a:r>
          </a:p>
        </p:txBody>
      </p:sp>
      <p:pic>
        <p:nvPicPr>
          <p:cNvPr id="6" name="Picture 2" descr="E:\CengageBook\CengageLectureNotesWebsite\Clements 1e JPG_files\ch06\87046-tb06-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5242"/>
            <a:ext cx="6618890" cy="228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4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CengageBook\CengageLectureNotesWebsite\Clements 1e JPG_files\ch06\87046-tb06-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0" y="3048000"/>
            <a:ext cx="7663913"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64855"/>
            <a:ext cx="8305800" cy="2554545"/>
          </a:xfrm>
          <a:prstGeom prst="rect">
            <a:avLst/>
          </a:prstGeom>
        </p:spPr>
        <p:txBody>
          <a:bodyPr wrap="square">
            <a:spAutoFit/>
          </a:bodyPr>
          <a:lstStyle/>
          <a:p>
            <a:r>
              <a:rPr lang="en-US" sz="2000" dirty="0"/>
              <a:t> </a:t>
            </a:r>
            <a:r>
              <a:rPr lang="en-US" sz="2000" dirty="0" smtClean="0"/>
              <a:t>We </a:t>
            </a:r>
            <a:r>
              <a:rPr lang="en-US" sz="2000" dirty="0"/>
              <a:t>can also </a:t>
            </a:r>
            <a:r>
              <a:rPr lang="en-US" sz="2000" dirty="0">
                <a:solidFill>
                  <a:srgbClr val="0070C0"/>
                </a:solidFill>
              </a:rPr>
              <a:t>relate the relative instruction frequencies </a:t>
            </a:r>
            <a:r>
              <a:rPr lang="en-US" sz="2000" dirty="0"/>
              <a:t>to </a:t>
            </a:r>
            <a:r>
              <a:rPr lang="en-US" sz="2000" dirty="0">
                <a:solidFill>
                  <a:srgbClr val="0070C0"/>
                </a:solidFill>
              </a:rPr>
              <a:t>the percentage of time an instruction class takes </a:t>
            </a:r>
            <a:r>
              <a:rPr lang="en-US" sz="2000" dirty="0"/>
              <a:t>by </a:t>
            </a:r>
            <a:r>
              <a:rPr lang="en-US" sz="2000" dirty="0">
                <a:solidFill>
                  <a:srgbClr val="FF0000"/>
                </a:solidFill>
              </a:rPr>
              <a:t>multiplying</a:t>
            </a:r>
            <a:r>
              <a:rPr lang="en-US" sz="2000" dirty="0"/>
              <a:t> the </a:t>
            </a:r>
            <a:r>
              <a:rPr lang="en-US" sz="2000" dirty="0">
                <a:solidFill>
                  <a:srgbClr val="0070C0"/>
                </a:solidFill>
              </a:rPr>
              <a:t>instruction class frequency</a:t>
            </a:r>
            <a:r>
              <a:rPr lang="en-US" sz="2000" dirty="0"/>
              <a:t> by </a:t>
            </a:r>
            <a:r>
              <a:rPr lang="en-US" sz="2000" dirty="0">
                <a:solidFill>
                  <a:srgbClr val="0070C0"/>
                </a:solidFill>
              </a:rPr>
              <a:t>the number of cycles</a:t>
            </a:r>
            <a:r>
              <a:rPr lang="en-US" sz="2000" dirty="0"/>
              <a:t> and </a:t>
            </a:r>
            <a:r>
              <a:rPr lang="en-US" sz="2000" dirty="0">
                <a:solidFill>
                  <a:srgbClr val="FF0000"/>
                </a:solidFill>
              </a:rPr>
              <a:t>dividing</a:t>
            </a:r>
            <a:r>
              <a:rPr lang="en-US" sz="2000" dirty="0"/>
              <a:t> the result by </a:t>
            </a:r>
            <a:r>
              <a:rPr lang="en-US" sz="2000" dirty="0">
                <a:solidFill>
                  <a:srgbClr val="FF0000"/>
                </a:solidFill>
              </a:rPr>
              <a:t>the average cycles per instruction</a:t>
            </a:r>
            <a:r>
              <a:rPr lang="en-US" sz="2000" dirty="0"/>
              <a:t> (i.e., 1.75), Table 6.5. </a:t>
            </a:r>
            <a:endParaRPr lang="en-US" sz="2000" dirty="0" smtClean="0"/>
          </a:p>
          <a:p>
            <a:endParaRPr lang="en-US" sz="2000" dirty="0"/>
          </a:p>
          <a:p>
            <a:r>
              <a:rPr lang="en-US" sz="2000" dirty="0" smtClean="0"/>
              <a:t>In </a:t>
            </a:r>
            <a:r>
              <a:rPr lang="en-US" sz="2000" dirty="0"/>
              <a:t>Table 6.5 the </a:t>
            </a:r>
            <a:r>
              <a:rPr lang="en-US" sz="2000" dirty="0">
                <a:solidFill>
                  <a:srgbClr val="FF0000"/>
                </a:solidFill>
              </a:rPr>
              <a:t>register load instruction takes up 20% of the code</a:t>
            </a:r>
            <a:r>
              <a:rPr lang="en-US" sz="2000" dirty="0"/>
              <a:t>, but is responsible for </a:t>
            </a:r>
            <a:r>
              <a:rPr lang="en-US" sz="2000" dirty="0">
                <a:solidFill>
                  <a:srgbClr val="FF0000"/>
                </a:solidFill>
              </a:rPr>
              <a:t>45.71% of the processor cycle time</a:t>
            </a:r>
            <a:r>
              <a:rPr lang="en-US" sz="2000" dirty="0"/>
              <a:t>; this is telling us </a:t>
            </a:r>
            <a:r>
              <a:rPr lang="en-US" sz="2000" b="1" dirty="0">
                <a:solidFill>
                  <a:srgbClr val="FF0000"/>
                </a:solidFill>
              </a:rPr>
              <a:t>that loading registers from memory is expensive.</a:t>
            </a:r>
          </a:p>
        </p:txBody>
      </p:sp>
    </p:spTree>
    <p:extLst>
      <p:ext uri="{BB962C8B-B14F-4D97-AF65-F5344CB8AC3E}">
        <p14:creationId xmlns:p14="http://schemas.microsoft.com/office/powerpoint/2010/main" val="4251129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lanCore7\Desktop\ch06\87046-06-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882" y="2187404"/>
            <a:ext cx="4937235" cy="45256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70808"/>
            <a:ext cx="8458200" cy="1938992"/>
          </a:xfrm>
          <a:prstGeom prst="rect">
            <a:avLst/>
          </a:prstGeom>
        </p:spPr>
        <p:txBody>
          <a:bodyPr wrap="square">
            <a:spAutoFit/>
          </a:bodyPr>
          <a:lstStyle/>
          <a:p>
            <a:r>
              <a:rPr lang="en-US" sz="2000" dirty="0"/>
              <a:t>Figure 6.14 sums up the relationship between </a:t>
            </a:r>
            <a:r>
              <a:rPr lang="en-US" sz="2000" dirty="0">
                <a:solidFill>
                  <a:srgbClr val="FF0000"/>
                </a:solidFill>
              </a:rPr>
              <a:t>clock rate, MIPS, instruction </a:t>
            </a:r>
            <a:r>
              <a:rPr lang="en-US" sz="2000" dirty="0" smtClean="0">
                <a:solidFill>
                  <a:srgbClr val="FF0000"/>
                </a:solidFill>
              </a:rPr>
              <a:t>count, </a:t>
            </a:r>
            <a:r>
              <a:rPr lang="en-US" sz="2000" dirty="0">
                <a:solidFill>
                  <a:srgbClr val="FF0000"/>
                </a:solidFill>
              </a:rPr>
              <a:t>and computer systems design. </a:t>
            </a:r>
            <a:r>
              <a:rPr lang="en-US" sz="2000" dirty="0"/>
              <a:t>The concentric layers represent the components of a computer from its technology </a:t>
            </a:r>
            <a:r>
              <a:rPr lang="en-US" sz="2000" dirty="0" smtClean="0"/>
              <a:t>to </a:t>
            </a:r>
            <a:r>
              <a:rPr lang="en-US" sz="2000" dirty="0"/>
              <a:t>the programs that run on it. The three ovals in blue represent the </a:t>
            </a:r>
            <a:r>
              <a:rPr lang="en-US" sz="2000" dirty="0">
                <a:solidFill>
                  <a:srgbClr val="FF0000"/>
                </a:solidFill>
              </a:rPr>
              <a:t>factors that affect the performance of the system</a:t>
            </a:r>
            <a:r>
              <a:rPr lang="en-US" sz="2000" dirty="0"/>
              <a:t>, such as </a:t>
            </a:r>
            <a:r>
              <a:rPr lang="en-US" sz="2000" dirty="0">
                <a:solidFill>
                  <a:srgbClr val="FF0000"/>
                </a:solidFill>
              </a:rPr>
              <a:t>clock rate. </a:t>
            </a:r>
            <a:r>
              <a:rPr lang="en-US" sz="2000" dirty="0"/>
              <a:t>This figure demonstrates (approximately) the relationship between the design layers and the performance factors. </a:t>
            </a:r>
          </a:p>
        </p:txBody>
      </p:sp>
    </p:spTree>
    <p:extLst>
      <p:ext uri="{BB962C8B-B14F-4D97-AF65-F5344CB8AC3E}">
        <p14:creationId xmlns:p14="http://schemas.microsoft.com/office/powerpoint/2010/main" val="2176162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12642"/>
            <a:ext cx="8610600" cy="4401205"/>
          </a:xfrm>
          <a:prstGeom prst="rect">
            <a:avLst/>
          </a:prstGeom>
        </p:spPr>
        <p:txBody>
          <a:bodyPr wrap="square">
            <a:spAutoFit/>
          </a:bodyPr>
          <a:lstStyle/>
          <a:p>
            <a:pPr marL="342900" indent="-342900">
              <a:buFont typeface="Wingdings" pitchFamily="2" charset="2"/>
              <a:buChar char="q"/>
            </a:pPr>
            <a:r>
              <a:rPr lang="en-US" sz="2000" dirty="0" smtClean="0"/>
              <a:t>MFLOPS </a:t>
            </a:r>
            <a:r>
              <a:rPr lang="en-US" sz="2000" dirty="0"/>
              <a:t>indicates </a:t>
            </a:r>
            <a:r>
              <a:rPr lang="en-US" sz="2000" i="1" dirty="0">
                <a:solidFill>
                  <a:srgbClr val="FF0000"/>
                </a:solidFill>
              </a:rPr>
              <a:t>millions of floating-point instructions per </a:t>
            </a:r>
            <a:r>
              <a:rPr lang="en-US" sz="2000" i="1" dirty="0" smtClean="0">
                <a:solidFill>
                  <a:srgbClr val="FF0000"/>
                </a:solidFill>
              </a:rPr>
              <a:t>second</a:t>
            </a:r>
            <a:r>
              <a:rPr lang="en-US" sz="2000" dirty="0" smtClean="0">
                <a:solidFill>
                  <a:srgbClr val="FF0000"/>
                </a:solidFill>
              </a:rPr>
              <a:t>. </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principal, the same objections to MIPS apply to the MFLOPS metric and therefore you might expect MFLOPS to be as poor an indicator of performance as MIPS.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MFLOPS </a:t>
            </a:r>
            <a:r>
              <a:rPr lang="en-US" sz="2000" dirty="0">
                <a:solidFill>
                  <a:srgbClr val="FF0000"/>
                </a:solidFill>
              </a:rPr>
              <a:t>is a better metric than MIPS because MFLOPS measures the </a:t>
            </a:r>
            <a:r>
              <a:rPr lang="en-US" sz="2000" i="1" dirty="0">
                <a:solidFill>
                  <a:srgbClr val="FF0000"/>
                </a:solidFill>
              </a:rPr>
              <a:t>work</a:t>
            </a:r>
            <a:r>
              <a:rPr lang="en-US" sz="2000" dirty="0">
                <a:solidFill>
                  <a:srgbClr val="FF0000"/>
                </a:solidFill>
              </a:rPr>
              <a:t> done rather than instruction throughput.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0070C0"/>
                </a:solidFill>
              </a:rPr>
              <a:t>MIPS </a:t>
            </a:r>
            <a:r>
              <a:rPr lang="en-US" sz="2000" dirty="0">
                <a:solidFill>
                  <a:srgbClr val="0070C0"/>
                </a:solidFill>
              </a:rPr>
              <a:t>counts </a:t>
            </a:r>
            <a:r>
              <a:rPr lang="en-US" sz="2000" i="1" dirty="0">
                <a:solidFill>
                  <a:srgbClr val="0070C0"/>
                </a:solidFill>
              </a:rPr>
              <a:t>all</a:t>
            </a:r>
            <a:r>
              <a:rPr lang="en-US" sz="2000" dirty="0">
                <a:solidFill>
                  <a:srgbClr val="0070C0"/>
                </a:solidFill>
              </a:rPr>
              <a:t> instructions executed by a computer</a:t>
            </a:r>
            <a:r>
              <a:rPr lang="en-US" sz="2000" dirty="0"/>
              <a:t>, many of which perform no useful work in solving a problem (e.g., data movement operations).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MFLOPS </a:t>
            </a:r>
            <a:r>
              <a:rPr lang="en-US" sz="2000" dirty="0">
                <a:solidFill>
                  <a:srgbClr val="FF0000"/>
                </a:solidFill>
              </a:rPr>
              <a:t>considers only </a:t>
            </a:r>
            <a:r>
              <a:rPr lang="en-US" sz="2000" i="1" dirty="0">
                <a:solidFill>
                  <a:srgbClr val="FF0000"/>
                </a:solidFill>
              </a:rPr>
              <a:t>floating-point operations</a:t>
            </a:r>
            <a:r>
              <a:rPr lang="en-US" sz="2000" dirty="0">
                <a:solidFill>
                  <a:srgbClr val="FF0000"/>
                </a:solidFill>
              </a:rPr>
              <a:t> </a:t>
            </a:r>
            <a:r>
              <a:rPr lang="en-US" sz="2000" dirty="0"/>
              <a:t>which are at the heart of the algorithm being implemented. </a:t>
            </a:r>
          </a:p>
        </p:txBody>
      </p:sp>
      <p:sp>
        <p:nvSpPr>
          <p:cNvPr id="3" name="Rectangle 2"/>
          <p:cNvSpPr/>
          <p:nvPr/>
        </p:nvSpPr>
        <p:spPr>
          <a:xfrm>
            <a:off x="304800" y="762000"/>
            <a:ext cx="1705082" cy="584775"/>
          </a:xfrm>
          <a:prstGeom prst="rect">
            <a:avLst/>
          </a:prstGeom>
        </p:spPr>
        <p:txBody>
          <a:bodyPr wrap="none">
            <a:spAutoFit/>
          </a:bodyPr>
          <a:lstStyle/>
          <a:p>
            <a:r>
              <a:rPr lang="en-US" sz="3200" b="1" dirty="0"/>
              <a:t>MFLOPS </a:t>
            </a:r>
            <a:endParaRPr lang="en-US" sz="3200" dirty="0"/>
          </a:p>
        </p:txBody>
      </p:sp>
    </p:spTree>
    <p:extLst>
      <p:ext uri="{BB962C8B-B14F-4D97-AF65-F5344CB8AC3E}">
        <p14:creationId xmlns:p14="http://schemas.microsoft.com/office/powerpoint/2010/main" val="248813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600200"/>
            <a:ext cx="8077200" cy="3477875"/>
          </a:xfrm>
          <a:prstGeom prst="rect">
            <a:avLst/>
          </a:prstGeom>
        </p:spPr>
        <p:txBody>
          <a:bodyPr wrap="square">
            <a:spAutoFit/>
          </a:bodyPr>
          <a:lstStyle/>
          <a:p>
            <a:endParaRPr lang="en-US" sz="2000" dirty="0"/>
          </a:p>
          <a:p>
            <a:r>
              <a:rPr lang="en-US" sz="2000" dirty="0" smtClean="0"/>
              <a:t>These notes  examine computer performance. We are interested in:</a:t>
            </a:r>
          </a:p>
          <a:p>
            <a:endParaRPr lang="en-GB" sz="2000" dirty="0"/>
          </a:p>
          <a:p>
            <a:pPr marL="342900" indent="-342900">
              <a:buFont typeface="Wingdings" pitchFamily="2" charset="2"/>
              <a:buChar char="q"/>
            </a:pPr>
            <a:r>
              <a:rPr lang="en-GB" sz="2000" dirty="0" smtClean="0">
                <a:solidFill>
                  <a:srgbClr val="FF0000"/>
                </a:solidFill>
              </a:rPr>
              <a:t>What  performance is</a:t>
            </a:r>
          </a:p>
          <a:p>
            <a:pPr marL="342900" indent="-342900">
              <a:buFont typeface="Wingdings" pitchFamily="2" charset="2"/>
              <a:buChar char="q"/>
            </a:pPr>
            <a:r>
              <a:rPr lang="en-GB" sz="2000" dirty="0" smtClean="0">
                <a:solidFill>
                  <a:srgbClr val="FF0000"/>
                </a:solidFill>
              </a:rPr>
              <a:t>How we measure performance</a:t>
            </a:r>
          </a:p>
          <a:p>
            <a:pPr marL="342900" indent="-342900">
              <a:buFont typeface="Wingdings" pitchFamily="2" charset="2"/>
              <a:buChar char="q"/>
            </a:pPr>
            <a:r>
              <a:rPr lang="en-GB" sz="2000" dirty="0" smtClean="0">
                <a:solidFill>
                  <a:srgbClr val="FF0000"/>
                </a:solidFill>
              </a:rPr>
              <a:t>What factors affect performance</a:t>
            </a:r>
            <a:endParaRPr lang="en-US" sz="2000" dirty="0" smtClean="0">
              <a:solidFill>
                <a:srgbClr val="FF0000"/>
              </a:solidFill>
            </a:endParaRPr>
          </a:p>
          <a:p>
            <a:endParaRPr lang="en-US" sz="2000" dirty="0"/>
          </a:p>
          <a:p>
            <a:r>
              <a:rPr lang="en-GB" sz="2000" dirty="0" smtClean="0"/>
              <a:t>In practice, the performance of a computer is very difficult to quantify as we shall see.</a:t>
            </a:r>
            <a:endParaRPr lang="en-US" sz="2000" dirty="0" smtClean="0"/>
          </a:p>
          <a:p>
            <a:endParaRPr lang="en-US" sz="2000" dirty="0"/>
          </a:p>
          <a:p>
            <a:endParaRPr lang="en-US" sz="2000" dirty="0" smtClean="0"/>
          </a:p>
        </p:txBody>
      </p:sp>
      <p:sp>
        <p:nvSpPr>
          <p:cNvPr id="6" name="Rectangle 5"/>
          <p:cNvSpPr/>
          <p:nvPr/>
        </p:nvSpPr>
        <p:spPr>
          <a:xfrm>
            <a:off x="3491986" y="685800"/>
            <a:ext cx="2312428" cy="584775"/>
          </a:xfrm>
          <a:prstGeom prst="rect">
            <a:avLst/>
          </a:prstGeom>
        </p:spPr>
        <p:txBody>
          <a:bodyPr wrap="none">
            <a:spAutoFit/>
          </a:bodyPr>
          <a:lstStyle/>
          <a:p>
            <a:r>
              <a:rPr lang="en-GB" sz="3200" b="1" dirty="0"/>
              <a:t>Performance</a:t>
            </a:r>
            <a:endParaRPr lang="en-US" sz="3200" dirty="0"/>
          </a:p>
        </p:txBody>
      </p:sp>
    </p:spTree>
    <p:extLst>
      <p:ext uri="{BB962C8B-B14F-4D97-AF65-F5344CB8AC3E}">
        <p14:creationId xmlns:p14="http://schemas.microsoft.com/office/powerpoint/2010/main" val="3388211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382000" cy="1938992"/>
          </a:xfrm>
          <a:prstGeom prst="rect">
            <a:avLst/>
          </a:prstGeom>
        </p:spPr>
        <p:txBody>
          <a:bodyPr wrap="square">
            <a:spAutoFit/>
          </a:bodyPr>
          <a:lstStyle/>
          <a:p>
            <a:pPr marL="342900" indent="-342900">
              <a:buFont typeface="Wingdings" pitchFamily="2" charset="2"/>
              <a:buChar char="q"/>
            </a:pPr>
            <a:r>
              <a:rPr lang="en-US" sz="2000" dirty="0">
                <a:solidFill>
                  <a:srgbClr val="FF0000"/>
                </a:solidFill>
              </a:rPr>
              <a:t>The MFLOPS metric isn’t easy to </a:t>
            </a:r>
            <a:r>
              <a:rPr lang="en-US" sz="2000" dirty="0" smtClean="0">
                <a:solidFill>
                  <a:srgbClr val="FF0000"/>
                </a:solidFill>
              </a:rPr>
              <a:t>understand </a:t>
            </a:r>
            <a:r>
              <a:rPr lang="en-US" sz="2000" dirty="0">
                <a:solidFill>
                  <a:srgbClr val="FF0000"/>
                </a:solidFill>
              </a:rPr>
              <a:t>because all computers don’t implement floating-point arithmetic in the same way.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One </a:t>
            </a:r>
            <a:r>
              <a:rPr lang="en-US" sz="2000" dirty="0"/>
              <a:t>computer might use dedicated hardware to calculate a trigonometric function such as a sine, whereas another computer might evaluate sin(x) by directly evaluating the appropriate series for sin(x).</a:t>
            </a:r>
          </a:p>
        </p:txBody>
      </p:sp>
      <p:sp>
        <p:nvSpPr>
          <p:cNvPr id="3" name="Rectangle 2"/>
          <p:cNvSpPr/>
          <p:nvPr/>
        </p:nvSpPr>
        <p:spPr>
          <a:xfrm>
            <a:off x="304800" y="762000"/>
            <a:ext cx="1705082" cy="584775"/>
          </a:xfrm>
          <a:prstGeom prst="rect">
            <a:avLst/>
          </a:prstGeom>
        </p:spPr>
        <p:txBody>
          <a:bodyPr wrap="none">
            <a:spAutoFit/>
          </a:bodyPr>
          <a:lstStyle/>
          <a:p>
            <a:r>
              <a:rPr lang="en-US" sz="3200" b="1" dirty="0"/>
              <a:t>MFLOPS </a:t>
            </a:r>
            <a:endParaRPr lang="en-US" sz="3200" dirty="0"/>
          </a:p>
        </p:txBody>
      </p:sp>
    </p:spTree>
    <p:extLst>
      <p:ext uri="{BB962C8B-B14F-4D97-AF65-F5344CB8AC3E}">
        <p14:creationId xmlns:p14="http://schemas.microsoft.com/office/powerpoint/2010/main" val="2941644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458200" cy="1631216"/>
          </a:xfrm>
          <a:prstGeom prst="rect">
            <a:avLst/>
          </a:prstGeom>
        </p:spPr>
        <p:txBody>
          <a:bodyPr wrap="square">
            <a:spAutoFit/>
          </a:bodyPr>
          <a:lstStyle/>
          <a:p>
            <a:pPr marL="342900" indent="-342900">
              <a:buFont typeface="Wingdings" pitchFamily="2" charset="2"/>
              <a:buChar char="q"/>
            </a:pPr>
            <a:r>
              <a:rPr lang="en-US" sz="2000" dirty="0" smtClean="0"/>
              <a:t>Most applications </a:t>
            </a:r>
            <a:r>
              <a:rPr lang="en-US" sz="2000" dirty="0"/>
              <a:t>are written by logic sequential</a:t>
            </a:r>
          </a:p>
          <a:p>
            <a:pPr marL="342900" indent="-342900">
              <a:buFont typeface="Wingdings" pitchFamily="2" charset="2"/>
              <a:buChar char="q"/>
            </a:pPr>
            <a:r>
              <a:rPr lang="en-US" sz="2000" dirty="0" smtClean="0"/>
              <a:t>The </a:t>
            </a:r>
            <a:r>
              <a:rPr lang="en-US" sz="2000" dirty="0"/>
              <a:t>application is executed on a single processor</a:t>
            </a:r>
          </a:p>
          <a:p>
            <a:pPr marL="342900" indent="-342900">
              <a:buFont typeface="Wingdings" pitchFamily="2" charset="2"/>
              <a:buChar char="q"/>
            </a:pPr>
            <a:r>
              <a:rPr lang="en-US" sz="2000" dirty="0" smtClean="0"/>
              <a:t>The </a:t>
            </a:r>
            <a:r>
              <a:rPr lang="en-US" sz="2000" dirty="0"/>
              <a:t>problem is divided into a series of processor instructions</a:t>
            </a:r>
          </a:p>
          <a:p>
            <a:pPr marL="342900" indent="-342900">
              <a:buFont typeface="Wingdings" pitchFamily="2" charset="2"/>
              <a:buChar char="q"/>
            </a:pPr>
            <a:r>
              <a:rPr lang="en-US" sz="2000" dirty="0" smtClean="0"/>
              <a:t>Instructions </a:t>
            </a:r>
            <a:r>
              <a:rPr lang="en-US" sz="2000" dirty="0"/>
              <a:t>are executed sequentially</a:t>
            </a:r>
          </a:p>
          <a:p>
            <a:pPr marL="342900" indent="-342900">
              <a:buFont typeface="Wingdings" pitchFamily="2" charset="2"/>
              <a:buChar char="q"/>
            </a:pPr>
            <a:r>
              <a:rPr lang="en-US" sz="2000" dirty="0" smtClean="0"/>
              <a:t>Only </a:t>
            </a:r>
            <a:r>
              <a:rPr lang="en-US" sz="2000" dirty="0"/>
              <a:t>one instruction is executed at a given time</a:t>
            </a:r>
          </a:p>
        </p:txBody>
      </p:sp>
      <p:sp>
        <p:nvSpPr>
          <p:cNvPr id="3" name="Rectangle 2"/>
          <p:cNvSpPr/>
          <p:nvPr/>
        </p:nvSpPr>
        <p:spPr>
          <a:xfrm>
            <a:off x="304800" y="762000"/>
            <a:ext cx="4396588" cy="584775"/>
          </a:xfrm>
          <a:prstGeom prst="rect">
            <a:avLst/>
          </a:prstGeom>
        </p:spPr>
        <p:txBody>
          <a:bodyPr wrap="none">
            <a:spAutoFit/>
          </a:bodyPr>
          <a:lstStyle/>
          <a:p>
            <a:r>
              <a:rPr lang="en-US" sz="3200" b="1" dirty="0"/>
              <a:t>Sequential programming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00375"/>
            <a:ext cx="7126288"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75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382000" cy="4401205"/>
          </a:xfrm>
          <a:prstGeom prst="rect">
            <a:avLst/>
          </a:prstGeom>
        </p:spPr>
        <p:txBody>
          <a:bodyPr wrap="square">
            <a:spAutoFit/>
          </a:bodyPr>
          <a:lstStyle/>
          <a:p>
            <a:pPr marL="342900" indent="-342900">
              <a:buFont typeface="Wingdings" pitchFamily="2" charset="2"/>
              <a:buChar char="q"/>
            </a:pPr>
            <a:r>
              <a:rPr lang="en-US" sz="2000" dirty="0">
                <a:solidFill>
                  <a:srgbClr val="FF0000"/>
                </a:solidFill>
              </a:rPr>
              <a:t>Speed calculation: number of operations per second</a:t>
            </a:r>
          </a:p>
          <a:p>
            <a:endParaRPr lang="en-US" sz="2000" dirty="0"/>
          </a:p>
          <a:p>
            <a:endParaRPr lang="en-US" sz="2000" dirty="0" smtClean="0"/>
          </a:p>
          <a:p>
            <a:r>
              <a:rPr lang="en-US" sz="2000" dirty="0" smtClean="0"/>
              <a:t>If </a:t>
            </a:r>
            <a:r>
              <a:rPr lang="en-US" sz="2000" dirty="0"/>
              <a:t>an application requires N operations</a:t>
            </a:r>
          </a:p>
          <a:p>
            <a:pPr marL="342900" indent="-342900">
              <a:buFont typeface="Wingdings" pitchFamily="2" charset="2"/>
              <a:buChar char="q"/>
            </a:pPr>
            <a:r>
              <a:rPr lang="en-US" sz="2000" dirty="0" smtClean="0"/>
              <a:t>These </a:t>
            </a:r>
            <a:r>
              <a:rPr lang="en-US" sz="2000" dirty="0"/>
              <a:t>operations are running a fraction </a:t>
            </a:r>
            <a:r>
              <a:rPr lang="en-US" sz="2000" dirty="0">
                <a:solidFill>
                  <a:srgbClr val="0070C0"/>
                </a:solidFill>
              </a:rPr>
              <a:t>f</a:t>
            </a:r>
            <a:r>
              <a:rPr lang="en-US" sz="2000" dirty="0"/>
              <a:t> rate</a:t>
            </a:r>
          </a:p>
          <a:p>
            <a:pPr marL="342900" indent="-342900">
              <a:buFont typeface="Wingdings" pitchFamily="2" charset="2"/>
              <a:buChar char="q"/>
            </a:pPr>
            <a:r>
              <a:rPr lang="en-US" sz="2000" dirty="0" smtClean="0"/>
              <a:t>V</a:t>
            </a:r>
            <a:r>
              <a:rPr lang="en-US" sz="2000" baseline="-25000" dirty="0" smtClean="0"/>
              <a:t>F</a:t>
            </a:r>
            <a:r>
              <a:rPr lang="en-US" sz="2000" dirty="0" smtClean="0"/>
              <a:t> </a:t>
            </a:r>
            <a:r>
              <a:rPr lang="en-US" sz="2000" dirty="0"/>
              <a:t>and the rest is done with speed </a:t>
            </a:r>
            <a:r>
              <a:rPr lang="en-US" sz="2000" dirty="0" smtClean="0"/>
              <a:t>V</a:t>
            </a:r>
            <a:r>
              <a:rPr lang="en-US" sz="2000" baseline="-25000" dirty="0" smtClean="0"/>
              <a:t>S</a:t>
            </a:r>
            <a:endParaRPr lang="en-US" sz="2000" baseline="-25000" dirty="0"/>
          </a:p>
          <a:p>
            <a:r>
              <a:rPr lang="en-US" sz="2000" dirty="0" smtClean="0"/>
              <a:t>	</a:t>
            </a:r>
            <a:endParaRPr lang="en-US" sz="2000" dirty="0"/>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smtClean="0"/>
              <a:t>The </a:t>
            </a:r>
            <a:r>
              <a:rPr lang="en-US" sz="2000" dirty="0">
                <a:solidFill>
                  <a:srgbClr val="FF0000"/>
                </a:solidFill>
              </a:rPr>
              <a:t>total time of execution</a:t>
            </a:r>
            <a:r>
              <a:rPr lang="en-US" sz="2000" dirty="0" smtClean="0">
                <a:solidFill>
                  <a:srgbClr val="FF0000"/>
                </a:solidFill>
              </a:rPr>
              <a:t>:</a:t>
            </a:r>
          </a:p>
          <a:p>
            <a:pPr marL="342900" indent="-342900">
              <a:buFont typeface="Wingdings" pitchFamily="2" charset="2"/>
              <a:buChar char="q"/>
            </a:pPr>
            <a:endParaRPr lang="en-US" sz="2000" dirty="0">
              <a:solidFill>
                <a:srgbClr val="FF0000"/>
              </a:solidFill>
            </a:endParaRPr>
          </a:p>
          <a:p>
            <a:pPr marL="342900" indent="-342900">
              <a:buFont typeface="Wingdings" pitchFamily="2" charset="2"/>
              <a:buChar char="q"/>
            </a:pPr>
            <a:endParaRPr lang="en-US" sz="2000" dirty="0" smtClean="0">
              <a:solidFill>
                <a:srgbClr val="FF0000"/>
              </a:solidFill>
            </a:endParaRPr>
          </a:p>
          <a:p>
            <a:pPr marL="342900" indent="-342900">
              <a:buFont typeface="Wingdings" pitchFamily="2" charset="2"/>
              <a:buChar char="q"/>
            </a:pPr>
            <a:endParaRPr lang="en-US" sz="2000" dirty="0">
              <a:solidFill>
                <a:srgbClr val="FF0000"/>
              </a:solidFill>
            </a:endParaRPr>
          </a:p>
          <a:p>
            <a:pPr marL="342900" indent="-342900">
              <a:buFont typeface="Wingdings" pitchFamily="2" charset="2"/>
              <a:buChar char="q"/>
            </a:pPr>
            <a:r>
              <a:rPr lang="en-US" sz="2000" dirty="0" smtClean="0">
                <a:solidFill>
                  <a:srgbClr val="FF0000"/>
                </a:solidFill>
              </a:rPr>
              <a:t>Application performance:</a:t>
            </a:r>
            <a:endParaRPr lang="en-US" sz="2000" dirty="0">
              <a:solidFill>
                <a:srgbClr val="FF0000"/>
              </a:solidFill>
            </a:endParaRPr>
          </a:p>
          <a:p>
            <a:r>
              <a:rPr lang="en-US" sz="2000" dirty="0" smtClean="0"/>
              <a:t>	</a:t>
            </a:r>
            <a:endParaRPr lang="en-US" sz="2000" dirty="0"/>
          </a:p>
        </p:txBody>
      </p:sp>
      <p:sp>
        <p:nvSpPr>
          <p:cNvPr id="3" name="Rectangle 2"/>
          <p:cNvSpPr/>
          <p:nvPr/>
        </p:nvSpPr>
        <p:spPr>
          <a:xfrm>
            <a:off x="304800" y="762000"/>
            <a:ext cx="7150291" cy="584775"/>
          </a:xfrm>
          <a:prstGeom prst="rect">
            <a:avLst/>
          </a:prstGeom>
        </p:spPr>
        <p:txBody>
          <a:bodyPr wrap="none">
            <a:spAutoFit/>
          </a:bodyPr>
          <a:lstStyle/>
          <a:p>
            <a:r>
              <a:rPr lang="en-US" sz="3200" b="1" dirty="0"/>
              <a:t>The performance of sequential execution</a:t>
            </a:r>
            <a:endParaRPr lang="en-US" sz="3200" dirty="0"/>
          </a:p>
        </p:txBody>
      </p:sp>
      <p:graphicFrame>
        <p:nvGraphicFramePr>
          <p:cNvPr id="2" name="Object 1"/>
          <p:cNvGraphicFramePr>
            <a:graphicFrameLocks noChangeAspect="1"/>
          </p:cNvGraphicFramePr>
          <p:nvPr>
            <p:extLst>
              <p:ext uri="{D42A27DB-BD31-4B8C-83A1-F6EECF244321}">
                <p14:modId xmlns:p14="http://schemas.microsoft.com/office/powerpoint/2010/main" val="1043259204"/>
              </p:ext>
            </p:extLst>
          </p:nvPr>
        </p:nvGraphicFramePr>
        <p:xfrm>
          <a:off x="3281457" y="1905000"/>
          <a:ext cx="598488" cy="561975"/>
        </p:xfrm>
        <a:graphic>
          <a:graphicData uri="http://schemas.openxmlformats.org/presentationml/2006/ole">
            <mc:AlternateContent xmlns:mc="http://schemas.openxmlformats.org/markup-compatibility/2006">
              <mc:Choice xmlns:v="urn:schemas-microsoft-com:vml" Requires="v">
                <p:oleObj spid="_x0000_s24710" name="Equation" r:id="rId3" imgW="419040" imgH="393480" progId="Equation.3">
                  <p:embed/>
                </p:oleObj>
              </mc:Choice>
              <mc:Fallback>
                <p:oleObj name="Equation" r:id="rId3" imgW="41904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457" y="1905000"/>
                        <a:ext cx="5984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46404264"/>
              </p:ext>
            </p:extLst>
          </p:nvPr>
        </p:nvGraphicFramePr>
        <p:xfrm>
          <a:off x="2971800" y="4426009"/>
          <a:ext cx="1855104" cy="679391"/>
        </p:xfrm>
        <a:graphic>
          <a:graphicData uri="http://schemas.openxmlformats.org/presentationml/2006/ole">
            <mc:AlternateContent xmlns:mc="http://schemas.openxmlformats.org/markup-compatibility/2006">
              <mc:Choice xmlns:v="urn:schemas-microsoft-com:vml" Requires="v">
                <p:oleObj spid="_x0000_s24711" name="Equation" r:id="rId5" imgW="1167893" imgH="431613" progId="Equation.3">
                  <p:embed/>
                </p:oleObj>
              </mc:Choice>
              <mc:Fallback>
                <p:oleObj name="Equation" r:id="rId5" imgW="1167893" imgH="431613"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26009"/>
                        <a:ext cx="1855104" cy="67939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51366183"/>
              </p:ext>
            </p:extLst>
          </p:nvPr>
        </p:nvGraphicFramePr>
        <p:xfrm>
          <a:off x="3200400" y="3429000"/>
          <a:ext cx="1353471" cy="533400"/>
        </p:xfrm>
        <a:graphic>
          <a:graphicData uri="http://schemas.openxmlformats.org/presentationml/2006/ole">
            <mc:AlternateContent xmlns:mc="http://schemas.openxmlformats.org/markup-compatibility/2006">
              <mc:Choice xmlns:v="urn:schemas-microsoft-com:vml" Requires="v">
                <p:oleObj spid="_x0000_s24712" name="Equation" r:id="rId7" imgW="583947" imgH="228501" progId="Equation.3">
                  <p:embed/>
                </p:oleObj>
              </mc:Choice>
              <mc:Fallback>
                <p:oleObj name="Equation" r:id="rId7" imgW="583947" imgH="228501"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429000"/>
                        <a:ext cx="1353471" cy="5334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00789488"/>
              </p:ext>
            </p:extLst>
          </p:nvPr>
        </p:nvGraphicFramePr>
        <p:xfrm>
          <a:off x="2514600" y="5652154"/>
          <a:ext cx="3659352" cy="672445"/>
        </p:xfrm>
        <a:graphic>
          <a:graphicData uri="http://schemas.openxmlformats.org/presentationml/2006/ole">
            <mc:AlternateContent xmlns:mc="http://schemas.openxmlformats.org/markup-compatibility/2006">
              <mc:Choice xmlns:v="urn:schemas-microsoft-com:vml" Requires="v">
                <p:oleObj spid="_x0000_s24713" name="Equation" r:id="rId9" imgW="2336800" imgH="431800" progId="Equation.3">
                  <p:embed/>
                </p:oleObj>
              </mc:Choice>
              <mc:Fallback>
                <p:oleObj name="Equation" r:id="rId9" imgW="2336800" imgH="4318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5652154"/>
                        <a:ext cx="3659352" cy="67244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52167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382000" cy="3477875"/>
          </a:xfrm>
          <a:prstGeom prst="rect">
            <a:avLst/>
          </a:prstGeom>
        </p:spPr>
        <p:txBody>
          <a:bodyPr wrap="square">
            <a:spAutoFit/>
          </a:bodyPr>
          <a:lstStyle/>
          <a:p>
            <a:pPr marL="342900" indent="-342900">
              <a:buFont typeface="Wingdings" pitchFamily="2" charset="2"/>
              <a:buChar char="q"/>
            </a:pPr>
            <a:r>
              <a:rPr lang="en-US" sz="2000" dirty="0" smtClean="0">
                <a:solidFill>
                  <a:srgbClr val="FF0000"/>
                </a:solidFill>
              </a:rPr>
              <a:t>In </a:t>
            </a:r>
            <a:r>
              <a:rPr lang="en-US" sz="2000" dirty="0">
                <a:solidFill>
                  <a:srgbClr val="FF0000"/>
                </a:solidFill>
              </a:rPr>
              <a:t>sequential applications, if there are blocks of operations running  at a speed much lower than the rest operations, the performance of the whole application may be limited by their effects.</a:t>
            </a:r>
          </a:p>
          <a:p>
            <a:pPr marL="342900" indent="-342900">
              <a:buFont typeface="Wingdings" pitchFamily="2" charset="2"/>
              <a:buChar char="q"/>
            </a:pPr>
            <a:r>
              <a:rPr lang="en-US" sz="2000" dirty="0" smtClean="0"/>
              <a:t>In </a:t>
            </a:r>
            <a:r>
              <a:rPr lang="en-US" sz="2000" dirty="0"/>
              <a:t>order to obtain the highest possible performance at execution of sequential applications must be identified the blocks that requires the largest number of operations (f) and must implemented </a:t>
            </a:r>
            <a:r>
              <a:rPr lang="en-US" sz="2000" dirty="0" smtClean="0"/>
              <a:t>with as higher performance (</a:t>
            </a:r>
            <a:r>
              <a:rPr lang="en-US" sz="2000" dirty="0"/>
              <a:t>V</a:t>
            </a:r>
            <a:r>
              <a:rPr lang="en-US" sz="2000" baseline="-25000" dirty="0"/>
              <a:t>F</a:t>
            </a:r>
            <a:r>
              <a:rPr lang="en-US" sz="2000" dirty="0" smtClean="0"/>
              <a:t>)</a:t>
            </a:r>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smtClean="0">
                <a:solidFill>
                  <a:srgbClr val="0070C0"/>
                </a:solidFill>
              </a:rPr>
              <a:t>How can an application be optimized?</a:t>
            </a:r>
          </a:p>
          <a:p>
            <a:pPr marL="342900" indent="-342900">
              <a:buFont typeface="Wingdings" pitchFamily="2" charset="2"/>
              <a:buChar char="q"/>
            </a:pPr>
            <a:r>
              <a:rPr lang="en-US" sz="2000" dirty="0" smtClean="0">
                <a:solidFill>
                  <a:srgbClr val="0070C0"/>
                </a:solidFill>
              </a:rPr>
              <a:t>How can we identify those blocks from the application that affect the performance (algorithm)?</a:t>
            </a:r>
            <a:endParaRPr lang="en-US" sz="2000" dirty="0">
              <a:solidFill>
                <a:srgbClr val="0070C0"/>
              </a:solidFill>
            </a:endParaRPr>
          </a:p>
          <a:p>
            <a:r>
              <a:rPr lang="en-US" sz="2000" dirty="0" smtClean="0"/>
              <a:t>	</a:t>
            </a:r>
            <a:endParaRPr lang="en-US" sz="2000" dirty="0"/>
          </a:p>
        </p:txBody>
      </p:sp>
      <p:sp>
        <p:nvSpPr>
          <p:cNvPr id="3" name="Rectangle 2"/>
          <p:cNvSpPr/>
          <p:nvPr/>
        </p:nvSpPr>
        <p:spPr>
          <a:xfrm>
            <a:off x="304800" y="762000"/>
            <a:ext cx="7150291" cy="584775"/>
          </a:xfrm>
          <a:prstGeom prst="rect">
            <a:avLst/>
          </a:prstGeom>
        </p:spPr>
        <p:txBody>
          <a:bodyPr wrap="none">
            <a:spAutoFit/>
          </a:bodyPr>
          <a:lstStyle/>
          <a:p>
            <a:r>
              <a:rPr lang="en-US" sz="3200" b="1" dirty="0"/>
              <a:t>The performance of sequential execution</a:t>
            </a:r>
            <a:endParaRPr lang="en-US" sz="3200" dirty="0"/>
          </a:p>
        </p:txBody>
      </p:sp>
    </p:spTree>
    <p:extLst>
      <p:ext uri="{BB962C8B-B14F-4D97-AF65-F5344CB8AC3E}">
        <p14:creationId xmlns:p14="http://schemas.microsoft.com/office/powerpoint/2010/main" val="679876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7150291" cy="584775"/>
          </a:xfrm>
          <a:prstGeom prst="rect">
            <a:avLst/>
          </a:prstGeom>
        </p:spPr>
        <p:txBody>
          <a:bodyPr wrap="none">
            <a:spAutoFit/>
          </a:bodyPr>
          <a:lstStyle/>
          <a:p>
            <a:r>
              <a:rPr lang="en-US" sz="3200" b="1" dirty="0"/>
              <a:t>The performance of sequential execution</a:t>
            </a:r>
            <a:endParaRPr lang="en-US" sz="3200" dirty="0"/>
          </a:p>
        </p:txBody>
      </p:sp>
      <p:graphicFrame>
        <p:nvGraphicFramePr>
          <p:cNvPr id="2" name="Object 1"/>
          <p:cNvGraphicFramePr>
            <a:graphicFrameLocks noChangeAspect="1"/>
          </p:cNvGraphicFramePr>
          <p:nvPr>
            <p:extLst>
              <p:ext uri="{D42A27DB-BD31-4B8C-83A1-F6EECF244321}">
                <p14:modId xmlns:p14="http://schemas.microsoft.com/office/powerpoint/2010/main" val="2897616328"/>
              </p:ext>
            </p:extLst>
          </p:nvPr>
        </p:nvGraphicFramePr>
        <p:xfrm>
          <a:off x="381000" y="1752600"/>
          <a:ext cx="4667250" cy="2524125"/>
        </p:xfrm>
        <a:graphic>
          <a:graphicData uri="http://schemas.openxmlformats.org/presentationml/2006/ole">
            <mc:AlternateContent xmlns:mc="http://schemas.openxmlformats.org/markup-compatibility/2006">
              <mc:Choice xmlns:v="urn:schemas-microsoft-com:vml" Requires="v">
                <p:oleObj spid="_x0000_s26686" name="Chart" r:id="rId3" imgW="4667250" imgH="2371546" progId="Excel.Chart.8">
                  <p:embed/>
                </p:oleObj>
              </mc:Choice>
              <mc:Fallback>
                <p:oleObj name="Chart" r:id="rId3" imgW="4667250" imgH="2371546"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4667250" cy="25241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71579116"/>
              </p:ext>
            </p:extLst>
          </p:nvPr>
        </p:nvGraphicFramePr>
        <p:xfrm>
          <a:off x="4343400" y="3352800"/>
          <a:ext cx="4667250" cy="2524125"/>
        </p:xfrm>
        <a:graphic>
          <a:graphicData uri="http://schemas.openxmlformats.org/presentationml/2006/ole">
            <mc:AlternateContent xmlns:mc="http://schemas.openxmlformats.org/markup-compatibility/2006">
              <mc:Choice xmlns:v="urn:schemas-microsoft-com:vml" Requires="v">
                <p:oleObj spid="_x0000_s26687" name="Chart" r:id="rId5" imgW="4667250" imgH="2371546" progId="Excel.Chart.8">
                  <p:embed/>
                </p:oleObj>
              </mc:Choice>
              <mc:Fallback>
                <p:oleObj name="Chart" r:id="rId5" imgW="4667250" imgH="2371546"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352800"/>
                        <a:ext cx="4667250" cy="25241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77287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382000" cy="2554545"/>
          </a:xfrm>
          <a:prstGeom prst="rect">
            <a:avLst/>
          </a:prstGeom>
        </p:spPr>
        <p:txBody>
          <a:bodyPr wrap="square">
            <a:spAutoFit/>
          </a:bodyPr>
          <a:lstStyle/>
          <a:p>
            <a:pPr marL="342900" indent="-342900">
              <a:buFont typeface="Wingdings" pitchFamily="2" charset="2"/>
              <a:buChar char="q"/>
            </a:pPr>
            <a:r>
              <a:rPr lang="en-US" sz="2000" dirty="0" smtClean="0">
                <a:solidFill>
                  <a:srgbClr val="0070C0"/>
                </a:solidFill>
              </a:rPr>
              <a:t>Profiling </a:t>
            </a:r>
            <a:r>
              <a:rPr lang="en-US" sz="2000" dirty="0">
                <a:solidFill>
                  <a:srgbClr val="0070C0"/>
                </a:solidFill>
              </a:rPr>
              <a:t>application is a tool used to investigate the behavior of a software application at runtime.</a:t>
            </a:r>
          </a:p>
          <a:p>
            <a:pPr marL="342900" indent="-342900">
              <a:buFont typeface="Wingdings" pitchFamily="2" charset="2"/>
              <a:buChar char="q"/>
            </a:pPr>
            <a:r>
              <a:rPr lang="en-US" sz="2000" dirty="0" err="1">
                <a:solidFill>
                  <a:srgbClr val="0070C0"/>
                </a:solidFill>
              </a:rPr>
              <a:t>Valgrind</a:t>
            </a:r>
            <a:endParaRPr lang="en-US" sz="2000" dirty="0">
              <a:solidFill>
                <a:srgbClr val="0070C0"/>
              </a:solidFill>
            </a:endParaRPr>
          </a:p>
          <a:p>
            <a:pPr marL="800100" lvl="1" indent="-342900">
              <a:buFont typeface="Wingdings" pitchFamily="2" charset="2"/>
              <a:buChar char="q"/>
            </a:pPr>
            <a:r>
              <a:rPr lang="en-US" sz="2000" dirty="0" err="1"/>
              <a:t>Valgrind</a:t>
            </a:r>
            <a:r>
              <a:rPr lang="en-US" sz="2000" dirty="0"/>
              <a:t> is a suite of simulation based debugging and profiling tools for applications running on Linux operating system</a:t>
            </a:r>
          </a:p>
          <a:p>
            <a:pPr marL="342900" indent="-342900">
              <a:buFont typeface="Wingdings" pitchFamily="2" charset="2"/>
              <a:buChar char="q"/>
            </a:pPr>
            <a:r>
              <a:rPr lang="en-US" sz="2000" dirty="0" err="1">
                <a:solidFill>
                  <a:srgbClr val="0070C0"/>
                </a:solidFill>
              </a:rPr>
              <a:t>Gprof</a:t>
            </a:r>
            <a:r>
              <a:rPr lang="en-US" sz="2000" dirty="0">
                <a:solidFill>
                  <a:srgbClr val="0070C0"/>
                </a:solidFill>
              </a:rPr>
              <a:t>, </a:t>
            </a:r>
            <a:r>
              <a:rPr lang="en-US" sz="2000" dirty="0" err="1">
                <a:solidFill>
                  <a:srgbClr val="0070C0"/>
                </a:solidFill>
              </a:rPr>
              <a:t>sprof</a:t>
            </a:r>
            <a:endParaRPr lang="en-US" sz="2000" dirty="0">
              <a:solidFill>
                <a:srgbClr val="0070C0"/>
              </a:solidFill>
            </a:endParaRPr>
          </a:p>
          <a:p>
            <a:pPr marL="800100" lvl="1" indent="-342900">
              <a:buFont typeface="Wingdings" pitchFamily="2" charset="2"/>
              <a:buChar char="q"/>
            </a:pPr>
            <a:r>
              <a:rPr lang="en-US" sz="2000" dirty="0"/>
              <a:t>Another popular profiling tool for Linux is the GNU profiler, </a:t>
            </a:r>
            <a:r>
              <a:rPr lang="en-US" sz="2000" dirty="0" err="1"/>
              <a:t>gprof</a:t>
            </a:r>
            <a:endParaRPr lang="en-US" sz="2000" dirty="0"/>
          </a:p>
          <a:p>
            <a:r>
              <a:rPr lang="en-US" sz="2000" dirty="0" smtClean="0"/>
              <a:t>	</a:t>
            </a:r>
            <a:endParaRPr lang="en-US" sz="2000" dirty="0"/>
          </a:p>
        </p:txBody>
      </p:sp>
      <p:sp>
        <p:nvSpPr>
          <p:cNvPr id="3" name="Rectangle 2"/>
          <p:cNvSpPr/>
          <p:nvPr/>
        </p:nvSpPr>
        <p:spPr>
          <a:xfrm>
            <a:off x="304800" y="762000"/>
            <a:ext cx="8581901" cy="523220"/>
          </a:xfrm>
          <a:prstGeom prst="rect">
            <a:avLst/>
          </a:prstGeom>
        </p:spPr>
        <p:txBody>
          <a:bodyPr wrap="none">
            <a:spAutoFit/>
          </a:bodyPr>
          <a:lstStyle/>
          <a:p>
            <a:r>
              <a:rPr lang="en-US" sz="2800" b="1" dirty="0"/>
              <a:t>The performance of sequential </a:t>
            </a:r>
            <a:r>
              <a:rPr lang="en-US" sz="2800" b="1" dirty="0" smtClean="0"/>
              <a:t>execution. Code profiling</a:t>
            </a:r>
            <a:endParaRPr lang="en-US" sz="2800" dirty="0"/>
          </a:p>
        </p:txBody>
      </p:sp>
    </p:spTree>
    <p:extLst>
      <p:ext uri="{BB962C8B-B14F-4D97-AF65-F5344CB8AC3E}">
        <p14:creationId xmlns:p14="http://schemas.microsoft.com/office/powerpoint/2010/main" val="878473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382000" cy="5016758"/>
          </a:xfrm>
          <a:prstGeom prst="rect">
            <a:avLst/>
          </a:prstGeom>
        </p:spPr>
        <p:txBody>
          <a:bodyPr wrap="square">
            <a:spAutoFit/>
          </a:bodyPr>
          <a:lstStyle/>
          <a:p>
            <a:pPr marL="342900" indent="-342900">
              <a:buFont typeface="Wingdings" pitchFamily="2" charset="2"/>
              <a:buChar char="q"/>
            </a:pPr>
            <a:r>
              <a:rPr lang="en-US" sz="2000" dirty="0" err="1">
                <a:solidFill>
                  <a:srgbClr val="0070C0"/>
                </a:solidFill>
              </a:rPr>
              <a:t>ValGrind</a:t>
            </a:r>
            <a:endParaRPr lang="en-US" sz="2000" dirty="0">
              <a:solidFill>
                <a:srgbClr val="0070C0"/>
              </a:solidFill>
            </a:endParaRPr>
          </a:p>
          <a:p>
            <a:pPr marL="800100" lvl="1" indent="-342900">
              <a:buFont typeface="Wingdings" pitchFamily="2" charset="2"/>
              <a:buChar char="q"/>
            </a:pPr>
            <a:r>
              <a:rPr lang="en-US" sz="2000" dirty="0"/>
              <a:t>This tool consists of a core, which implements a synthetic processor, and a set of plugins, each of which performs certain type of profiling or debugging task</a:t>
            </a:r>
          </a:p>
          <a:p>
            <a:pPr marL="800100" lvl="1" indent="-342900">
              <a:buFont typeface="Wingdings" pitchFamily="2" charset="2"/>
              <a:buChar char="q"/>
            </a:pPr>
            <a:r>
              <a:rPr lang="en-US" sz="2000" dirty="0" err="1"/>
              <a:t>memcheck</a:t>
            </a:r>
            <a:r>
              <a:rPr lang="en-US" sz="2000" dirty="0"/>
              <a:t> - detects memory management problems;</a:t>
            </a:r>
          </a:p>
          <a:p>
            <a:pPr marL="800100" lvl="1" indent="-342900">
              <a:buFont typeface="Wingdings" pitchFamily="2" charset="2"/>
              <a:buChar char="q"/>
            </a:pPr>
            <a:r>
              <a:rPr lang="en-US" sz="2000" dirty="0" err="1"/>
              <a:t>cachegrind</a:t>
            </a:r>
            <a:r>
              <a:rPr lang="en-US" sz="2000" dirty="0"/>
              <a:t> - a cache profiler which performs detailed simulations of I1, D1 and L2 in the CPU. Using this tool the source code in an application that generate a large number of cache misses is detected;</a:t>
            </a:r>
          </a:p>
          <a:p>
            <a:pPr marL="800100" lvl="1" indent="-342900">
              <a:buFont typeface="Wingdings" pitchFamily="2" charset="2"/>
              <a:buChar char="q"/>
            </a:pPr>
            <a:r>
              <a:rPr lang="en-US" sz="2000" dirty="0" err="1"/>
              <a:t>callgrind</a:t>
            </a:r>
            <a:r>
              <a:rPr lang="en-US" sz="2000" dirty="0"/>
              <a:t> - is a call graph generating profiler. It is very useful for determining bottleneck functions in an application therefore it is used for optimizing a program;</a:t>
            </a:r>
          </a:p>
          <a:p>
            <a:pPr marL="800100" lvl="1" indent="-342900">
              <a:buFont typeface="Wingdings" pitchFamily="2" charset="2"/>
              <a:buChar char="q"/>
            </a:pPr>
            <a:r>
              <a:rPr lang="en-US" sz="2000" dirty="0"/>
              <a:t>massif - is a heap profiler that measure how much heap memory a program uses;</a:t>
            </a:r>
          </a:p>
          <a:p>
            <a:pPr marL="800100" lvl="1" indent="-342900">
              <a:buFont typeface="Wingdings" pitchFamily="2" charset="2"/>
              <a:buChar char="q"/>
            </a:pPr>
            <a:r>
              <a:rPr lang="en-US" sz="2000" dirty="0" err="1"/>
              <a:t>helgrind</a:t>
            </a:r>
            <a:r>
              <a:rPr lang="en-US" sz="2000" dirty="0"/>
              <a:t> - detects synchronization errors in programs that use </a:t>
            </a:r>
            <a:r>
              <a:rPr lang="en-US" sz="2000" dirty="0" err="1"/>
              <a:t>pthreads</a:t>
            </a:r>
            <a:r>
              <a:rPr lang="en-US" sz="2000" dirty="0"/>
              <a:t> threading</a:t>
            </a:r>
          </a:p>
          <a:p>
            <a:r>
              <a:rPr lang="en-US" sz="2000" dirty="0" smtClean="0"/>
              <a:t>	</a:t>
            </a:r>
            <a:endParaRPr lang="en-US" sz="2000" dirty="0"/>
          </a:p>
        </p:txBody>
      </p:sp>
      <p:sp>
        <p:nvSpPr>
          <p:cNvPr id="3" name="Rectangle 2"/>
          <p:cNvSpPr/>
          <p:nvPr/>
        </p:nvSpPr>
        <p:spPr>
          <a:xfrm>
            <a:off x="304800" y="762000"/>
            <a:ext cx="8581901" cy="523220"/>
          </a:xfrm>
          <a:prstGeom prst="rect">
            <a:avLst/>
          </a:prstGeom>
        </p:spPr>
        <p:txBody>
          <a:bodyPr wrap="none">
            <a:spAutoFit/>
          </a:bodyPr>
          <a:lstStyle/>
          <a:p>
            <a:r>
              <a:rPr lang="en-US" sz="2800" b="1" dirty="0"/>
              <a:t>The performance of sequential </a:t>
            </a:r>
            <a:r>
              <a:rPr lang="en-US" sz="2800" b="1" dirty="0" smtClean="0"/>
              <a:t>execution. Code profiling</a:t>
            </a:r>
            <a:endParaRPr lang="en-US" sz="2800" dirty="0"/>
          </a:p>
        </p:txBody>
      </p:sp>
      <p:sp>
        <p:nvSpPr>
          <p:cNvPr id="2" name="Rectangle 1"/>
          <p:cNvSpPr/>
          <p:nvPr/>
        </p:nvSpPr>
        <p:spPr>
          <a:xfrm>
            <a:off x="762000" y="6410206"/>
            <a:ext cx="7772400" cy="369332"/>
          </a:xfrm>
          <a:prstGeom prst="rect">
            <a:avLst/>
          </a:prstGeom>
        </p:spPr>
        <p:txBody>
          <a:bodyPr wrap="square">
            <a:spAutoFit/>
          </a:bodyPr>
          <a:lstStyle/>
          <a:p>
            <a:r>
              <a:rPr lang="en-US" dirty="0"/>
              <a:t>https://www.youtube.com/watch?v=fvTsFjDuag8&amp;nohtml5=False</a:t>
            </a:r>
          </a:p>
        </p:txBody>
      </p:sp>
    </p:spTree>
    <p:extLst>
      <p:ext uri="{BB962C8B-B14F-4D97-AF65-F5344CB8AC3E}">
        <p14:creationId xmlns:p14="http://schemas.microsoft.com/office/powerpoint/2010/main" val="263409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581901" cy="523220"/>
          </a:xfrm>
          <a:prstGeom prst="rect">
            <a:avLst/>
          </a:prstGeom>
        </p:spPr>
        <p:txBody>
          <a:bodyPr wrap="none">
            <a:spAutoFit/>
          </a:bodyPr>
          <a:lstStyle/>
          <a:p>
            <a:r>
              <a:rPr lang="en-US" sz="2800" b="1" dirty="0"/>
              <a:t>The performance of sequential </a:t>
            </a:r>
            <a:r>
              <a:rPr lang="en-US" sz="2800" b="1" dirty="0" smtClean="0"/>
              <a:t>execution. Code profiling</a:t>
            </a:r>
            <a:endParaRPr lang="en-US" sz="2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4" y="1828800"/>
            <a:ext cx="8945851"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011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8382000" cy="6555641"/>
          </a:xfrm>
          <a:prstGeom prst="rect">
            <a:avLst/>
          </a:prstGeom>
        </p:spPr>
        <p:txBody>
          <a:bodyPr wrap="square">
            <a:spAutoFit/>
          </a:bodyPr>
          <a:lstStyle/>
          <a:p>
            <a:pPr marL="342900" indent="-342900">
              <a:buFont typeface="Wingdings" pitchFamily="2" charset="2"/>
              <a:buChar char="q"/>
            </a:pPr>
            <a:r>
              <a:rPr lang="en-US" sz="2000" dirty="0" err="1">
                <a:solidFill>
                  <a:srgbClr val="0070C0"/>
                </a:solidFill>
              </a:rPr>
              <a:t>gprof</a:t>
            </a:r>
            <a:endParaRPr lang="en-US" sz="2000" dirty="0">
              <a:solidFill>
                <a:srgbClr val="0070C0"/>
              </a:solidFill>
            </a:endParaRPr>
          </a:p>
          <a:p>
            <a:pPr marL="800100" lvl="1" indent="-342900">
              <a:buFont typeface="Wingdings" pitchFamily="2" charset="2"/>
              <a:buChar char="q"/>
            </a:pPr>
            <a:r>
              <a:rPr lang="en-US" sz="2000" dirty="0"/>
              <a:t>this tool has two major disadvantages: </a:t>
            </a:r>
          </a:p>
          <a:p>
            <a:pPr marL="1257300" lvl="2" indent="-342900">
              <a:buFont typeface="Wingdings" pitchFamily="2" charset="2"/>
              <a:buChar char="q"/>
            </a:pPr>
            <a:r>
              <a:rPr lang="en-US" sz="2000" dirty="0"/>
              <a:t>need the application to be recompiled with enable profiling option and </a:t>
            </a:r>
          </a:p>
          <a:p>
            <a:pPr marL="1257300" lvl="2" indent="-342900">
              <a:buFont typeface="Wingdings" pitchFamily="2" charset="2"/>
              <a:buChar char="q"/>
            </a:pPr>
            <a:r>
              <a:rPr lang="en-US" sz="2000" dirty="0"/>
              <a:t>it does not work with shared libraries</a:t>
            </a:r>
          </a:p>
          <a:p>
            <a:pPr marL="800100" lvl="1" indent="-342900">
              <a:buFont typeface="Wingdings" pitchFamily="2" charset="2"/>
              <a:buChar char="q"/>
            </a:pPr>
            <a:r>
              <a:rPr lang="en-US" sz="2000" dirty="0"/>
              <a:t>The alternative of </a:t>
            </a:r>
            <a:r>
              <a:rPr lang="en-US" sz="2000" dirty="0" err="1"/>
              <a:t>gprof</a:t>
            </a:r>
            <a:r>
              <a:rPr lang="en-US" sz="2000" dirty="0"/>
              <a:t> is the internal profiling feature of Linux dynamic linker and loader module, by using the environment variables LD_PROFILE and </a:t>
            </a:r>
            <a:r>
              <a:rPr lang="en-US" sz="2000" dirty="0" smtClean="0"/>
              <a:t>LD_PROFILE_OUTPUT</a:t>
            </a:r>
          </a:p>
          <a:p>
            <a:pPr marL="342900" indent="-342900">
              <a:buFont typeface="Wingdings" pitchFamily="2" charset="2"/>
              <a:buChar char="q"/>
            </a:pPr>
            <a:r>
              <a:rPr lang="en-US" sz="2000" dirty="0" err="1">
                <a:solidFill>
                  <a:srgbClr val="0070C0"/>
                </a:solidFill>
              </a:rPr>
              <a:t>sprof</a:t>
            </a:r>
            <a:endParaRPr lang="en-US" sz="2000" dirty="0">
              <a:solidFill>
                <a:srgbClr val="0070C0"/>
              </a:solidFill>
            </a:endParaRPr>
          </a:p>
          <a:p>
            <a:pPr marL="800100" lvl="1" indent="-342900">
              <a:buFont typeface="Wingdings" pitchFamily="2" charset="2"/>
              <a:buChar char="q"/>
            </a:pPr>
            <a:r>
              <a:rPr lang="en-US" sz="2000" dirty="0"/>
              <a:t>If LD_PROFILE is set with the name of a shared library, when running one application which uses this library, a profiling file is generated. </a:t>
            </a:r>
          </a:p>
          <a:p>
            <a:pPr marL="800100" lvl="1" indent="-342900">
              <a:buFont typeface="Wingdings" pitchFamily="2" charset="2"/>
              <a:buChar char="q"/>
            </a:pPr>
            <a:r>
              <a:rPr lang="en-US" sz="2000" dirty="0" err="1"/>
              <a:t>sprof</a:t>
            </a:r>
            <a:r>
              <a:rPr lang="en-US" sz="2000" dirty="0"/>
              <a:t> command is further used to extract flat or call graph data from the profiling </a:t>
            </a:r>
            <a:r>
              <a:rPr lang="en-US" sz="2000" dirty="0" smtClean="0"/>
              <a:t>file</a:t>
            </a:r>
          </a:p>
          <a:p>
            <a:pPr marL="342900" indent="-342900">
              <a:buFont typeface="Wingdings" pitchFamily="2" charset="2"/>
              <a:buChar char="q"/>
            </a:pPr>
            <a:r>
              <a:rPr lang="en-US" sz="2000" dirty="0" err="1">
                <a:solidFill>
                  <a:srgbClr val="0070C0"/>
                </a:solidFill>
              </a:rPr>
              <a:t>VTune</a:t>
            </a:r>
            <a:endParaRPr lang="en-US" sz="2000" dirty="0">
              <a:solidFill>
                <a:srgbClr val="0070C0"/>
              </a:solidFill>
            </a:endParaRPr>
          </a:p>
          <a:p>
            <a:pPr marL="800100" lvl="1" indent="-342900">
              <a:buFont typeface="Wingdings" pitchFamily="2" charset="2"/>
              <a:buChar char="q"/>
            </a:pPr>
            <a:r>
              <a:rPr lang="en-US" sz="2000" dirty="0"/>
              <a:t>uses performance monitoring hardware to collect statistics and coding information of your application and its interaction with the microarchitecture</a:t>
            </a:r>
          </a:p>
          <a:p>
            <a:pPr marL="342900" indent="-342900">
              <a:buFont typeface="Wingdings" pitchFamily="2" charset="2"/>
              <a:buChar char="q"/>
            </a:pPr>
            <a:endParaRPr lang="en-US" sz="2000" dirty="0" smtClean="0"/>
          </a:p>
          <a:p>
            <a:pPr lvl="1"/>
            <a:endParaRPr lang="en-US" sz="2000" dirty="0"/>
          </a:p>
          <a:p>
            <a:pPr marL="342900" indent="-342900">
              <a:buFont typeface="Wingdings" pitchFamily="2" charset="2"/>
              <a:buChar char="q"/>
            </a:pPr>
            <a:endParaRPr lang="en-US" sz="2000" dirty="0" smtClean="0"/>
          </a:p>
          <a:p>
            <a:r>
              <a:rPr lang="en-US" sz="2000" dirty="0" smtClean="0"/>
              <a:t>	</a:t>
            </a:r>
            <a:endParaRPr lang="en-US" sz="2000" dirty="0"/>
          </a:p>
        </p:txBody>
      </p:sp>
      <p:sp>
        <p:nvSpPr>
          <p:cNvPr id="3" name="Rectangle 2"/>
          <p:cNvSpPr/>
          <p:nvPr/>
        </p:nvSpPr>
        <p:spPr>
          <a:xfrm>
            <a:off x="304800" y="762000"/>
            <a:ext cx="8581901" cy="523220"/>
          </a:xfrm>
          <a:prstGeom prst="rect">
            <a:avLst/>
          </a:prstGeom>
        </p:spPr>
        <p:txBody>
          <a:bodyPr wrap="none">
            <a:spAutoFit/>
          </a:bodyPr>
          <a:lstStyle/>
          <a:p>
            <a:r>
              <a:rPr lang="en-US" sz="2800" b="1" dirty="0"/>
              <a:t>The performance of sequential </a:t>
            </a:r>
            <a:r>
              <a:rPr lang="en-US" sz="2800" b="1" dirty="0" smtClean="0"/>
              <a:t>execution. Code profiling</a:t>
            </a:r>
            <a:endParaRPr lang="en-US" sz="2800" dirty="0"/>
          </a:p>
        </p:txBody>
      </p:sp>
    </p:spTree>
    <p:extLst>
      <p:ext uri="{BB962C8B-B14F-4D97-AF65-F5344CB8AC3E}">
        <p14:creationId xmlns:p14="http://schemas.microsoft.com/office/powerpoint/2010/main" val="233626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581901" cy="523220"/>
          </a:xfrm>
          <a:prstGeom prst="rect">
            <a:avLst/>
          </a:prstGeom>
        </p:spPr>
        <p:txBody>
          <a:bodyPr wrap="none">
            <a:spAutoFit/>
          </a:bodyPr>
          <a:lstStyle/>
          <a:p>
            <a:r>
              <a:rPr lang="en-US" sz="2800" b="1" dirty="0"/>
              <a:t>The performance of sequential </a:t>
            </a:r>
            <a:r>
              <a:rPr lang="en-US" sz="2800" b="1" dirty="0" smtClean="0"/>
              <a:t>execution. Code profiling</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8275"/>
            <a:ext cx="549100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909" y="4238625"/>
            <a:ext cx="5789491"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80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763000" cy="5478423"/>
          </a:xfrm>
          <a:prstGeom prst="rect">
            <a:avLst/>
          </a:prstGeom>
        </p:spPr>
        <p:txBody>
          <a:bodyPr wrap="square">
            <a:spAutoFit/>
          </a:bodyPr>
          <a:lstStyle/>
          <a:p>
            <a:pPr algn="ctr"/>
            <a:r>
              <a:rPr lang="en-GB" sz="3200" b="1" dirty="0" smtClean="0"/>
              <a:t>Moore’s Law</a:t>
            </a:r>
            <a:endParaRPr lang="en-US" sz="3200" b="1" dirty="0" smtClean="0"/>
          </a:p>
          <a:p>
            <a:endParaRPr lang="en-US" dirty="0"/>
          </a:p>
          <a:p>
            <a:pPr marL="342900" indent="-342900">
              <a:buFont typeface="Wingdings" pitchFamily="2" charset="2"/>
              <a:buChar char="q"/>
            </a:pPr>
            <a:r>
              <a:rPr lang="en-US" sz="2000" dirty="0">
                <a:solidFill>
                  <a:srgbClr val="FF0000"/>
                </a:solidFill>
              </a:rPr>
              <a:t>Moore’s </a:t>
            </a:r>
            <a:r>
              <a:rPr lang="en-US" sz="2000" dirty="0" smtClean="0">
                <a:solidFill>
                  <a:srgbClr val="FF0000"/>
                </a:solidFill>
              </a:rPr>
              <a:t>Law suggests </a:t>
            </a:r>
            <a:r>
              <a:rPr lang="en-US" sz="2000" dirty="0">
                <a:solidFill>
                  <a:srgbClr val="FF0000"/>
                </a:solidFill>
              </a:rPr>
              <a:t>an exponential increase in the </a:t>
            </a:r>
            <a:r>
              <a:rPr lang="en-US" sz="2000" dirty="0" smtClean="0">
                <a:solidFill>
                  <a:srgbClr val="FF0000"/>
                </a:solidFill>
              </a:rPr>
              <a:t>maximum number </a:t>
            </a:r>
            <a:r>
              <a:rPr lang="en-US" sz="2000" dirty="0">
                <a:solidFill>
                  <a:srgbClr val="FF0000"/>
                </a:solidFill>
              </a:rPr>
              <a:t>of components on a </a:t>
            </a:r>
            <a:r>
              <a:rPr lang="en-US" sz="2000" dirty="0" smtClean="0">
                <a:solidFill>
                  <a:srgbClr val="FF0000"/>
                </a:solidFill>
              </a:rPr>
              <a:t>chip with time.</a:t>
            </a:r>
          </a:p>
          <a:p>
            <a:pPr marL="342900" indent="-342900">
              <a:buFont typeface="Wingdings" pitchFamily="2" charset="2"/>
              <a:buChar char="q"/>
            </a:pPr>
            <a:endParaRPr lang="en-US" sz="2000" dirty="0"/>
          </a:p>
          <a:p>
            <a:pPr marL="342900" indent="-342900">
              <a:buFont typeface="Wingdings" pitchFamily="2" charset="2"/>
              <a:buChar char="q"/>
            </a:pPr>
            <a:r>
              <a:rPr lang="en-US" sz="2000" dirty="0"/>
              <a:t>There’s no precise formulation </a:t>
            </a:r>
            <a:r>
              <a:rPr lang="en-US" sz="2000" dirty="0" smtClean="0"/>
              <a:t>of Moore’s Law. The term </a:t>
            </a:r>
            <a:r>
              <a:rPr lang="en-US" sz="2000" i="1" dirty="0" smtClean="0"/>
              <a:t>Moore’s Law</a:t>
            </a:r>
            <a:r>
              <a:rPr lang="en-US" sz="2000" dirty="0" smtClean="0"/>
              <a:t> </a:t>
            </a:r>
            <a:r>
              <a:rPr lang="en-US" sz="2000" dirty="0"/>
              <a:t>was </a:t>
            </a:r>
            <a:r>
              <a:rPr lang="en-US" sz="2000" dirty="0" smtClean="0"/>
              <a:t> coined </a:t>
            </a:r>
            <a:r>
              <a:rPr lang="en-US" sz="2000" dirty="0"/>
              <a:t>by Carver Meade in 1970. </a:t>
            </a:r>
            <a:r>
              <a:rPr lang="en-US" sz="2000" dirty="0" smtClean="0"/>
              <a:t>Over </a:t>
            </a:r>
            <a:r>
              <a:rPr lang="en-US" sz="2000" dirty="0"/>
              <a:t>time, </a:t>
            </a:r>
            <a:r>
              <a:rPr lang="en-US" sz="2000" dirty="0">
                <a:solidFill>
                  <a:srgbClr val="FF0000"/>
                </a:solidFill>
              </a:rPr>
              <a:t>Moore’s Law has also come to imply a doubling in the performance of digital systems every 18 months.</a:t>
            </a:r>
            <a:r>
              <a:rPr lang="en-US" sz="2000" dirty="0"/>
              <a:t> </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Moore’s </a:t>
            </a:r>
            <a:r>
              <a:rPr lang="en-US" sz="2000" dirty="0"/>
              <a:t>Law is based on an observation of the progress of semiconductor </a:t>
            </a:r>
            <a:r>
              <a:rPr lang="en-US" sz="2000" dirty="0" smtClean="0"/>
              <a:t>technology. </a:t>
            </a:r>
            <a:r>
              <a:rPr lang="en-US" sz="2000" dirty="0"/>
              <a:t>The trends that Gordon Moore observed in the 1960s have continued largely unbroken until 2010.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a:t>For example, the 2010 update to the International Technology Roadmap for </a:t>
            </a:r>
            <a:r>
              <a:rPr lang="en-US" sz="2000" dirty="0" smtClean="0"/>
              <a:t>Semiconductors (</a:t>
            </a:r>
            <a:r>
              <a:rPr lang="en-US" sz="2000" dirty="0" smtClean="0">
                <a:solidFill>
                  <a:srgbClr val="FF0000"/>
                </a:solidFill>
              </a:rPr>
              <a:t>ITRS</a:t>
            </a:r>
            <a:r>
              <a:rPr lang="en-US" sz="2000" dirty="0" smtClean="0"/>
              <a:t>)</a:t>
            </a:r>
            <a:r>
              <a:rPr lang="en-US" sz="2000" dirty="0"/>
              <a:t> predicted that growth would slow at the end of 2013, with a projection of a slowing of the doubling period for transistor counts and densities to every three years.</a:t>
            </a:r>
          </a:p>
        </p:txBody>
      </p:sp>
    </p:spTree>
    <p:extLst>
      <p:ext uri="{BB962C8B-B14F-4D97-AF65-F5344CB8AC3E}">
        <p14:creationId xmlns:p14="http://schemas.microsoft.com/office/powerpoint/2010/main" val="2635772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5868338" cy="523220"/>
          </a:xfrm>
          <a:prstGeom prst="rect">
            <a:avLst/>
          </a:prstGeom>
        </p:spPr>
        <p:txBody>
          <a:bodyPr wrap="none">
            <a:spAutoFit/>
          </a:bodyPr>
          <a:lstStyle/>
          <a:p>
            <a:r>
              <a:rPr lang="en-US" sz="2800" b="1" dirty="0"/>
              <a:t>The performance of </a:t>
            </a:r>
            <a:r>
              <a:rPr lang="en-US" sz="2800" b="1" dirty="0" smtClean="0"/>
              <a:t>parallel execution</a:t>
            </a:r>
            <a:endParaRPr lang="en-US" sz="2800" dirty="0"/>
          </a:p>
        </p:txBody>
      </p:sp>
      <p:sp>
        <p:nvSpPr>
          <p:cNvPr id="7" name="Rectangle 6"/>
          <p:cNvSpPr/>
          <p:nvPr/>
        </p:nvSpPr>
        <p:spPr>
          <a:xfrm>
            <a:off x="457200" y="871478"/>
            <a:ext cx="8382000" cy="2862322"/>
          </a:xfrm>
          <a:prstGeom prst="rect">
            <a:avLst/>
          </a:prstGeom>
        </p:spPr>
        <p:txBody>
          <a:bodyPr wrap="square">
            <a:spAutoFit/>
          </a:bodyPr>
          <a:lstStyle/>
          <a:p>
            <a:pPr marL="342900" indent="-342900">
              <a:buFont typeface="Wingdings" pitchFamily="2" charset="2"/>
              <a:buChar char="q"/>
            </a:pPr>
            <a:r>
              <a:rPr lang="en-US" sz="2000" dirty="0"/>
              <a:t>An application (algorithm, task) can be executed sequentially on a uniprocessor system</a:t>
            </a:r>
          </a:p>
          <a:p>
            <a:pPr marL="342900" indent="-342900">
              <a:buFont typeface="Wingdings" pitchFamily="2" charset="2"/>
              <a:buChar char="q"/>
            </a:pPr>
            <a:r>
              <a:rPr lang="en-US" sz="2000" dirty="0"/>
              <a:t>Or the application can be decomposed into several tasks that run simultaneously on multiple processors</a:t>
            </a:r>
          </a:p>
          <a:p>
            <a:pPr marL="342900" indent="-342900">
              <a:buFont typeface="Wingdings" pitchFamily="2" charset="2"/>
              <a:buChar char="q"/>
            </a:pPr>
            <a:r>
              <a:rPr lang="en-US" sz="2000" dirty="0"/>
              <a:t>How to express the performance of applications executed on a multiprocessor system compared to execution on a uniprocessor </a:t>
            </a:r>
            <a:r>
              <a:rPr lang="en-US" sz="2000" dirty="0" smtClean="0"/>
              <a:t>system? </a:t>
            </a:r>
          </a:p>
          <a:p>
            <a:pPr lvl="1"/>
            <a:endParaRPr lang="en-US" sz="2000" dirty="0"/>
          </a:p>
          <a:p>
            <a:pPr marL="342900" indent="-342900">
              <a:buFont typeface="Wingdings" pitchFamily="2" charset="2"/>
              <a:buChar char="q"/>
            </a:pPr>
            <a:endParaRPr lang="en-US" sz="2000" dirty="0" smtClean="0"/>
          </a:p>
          <a:p>
            <a:r>
              <a:rPr lang="en-US" sz="2000" dirty="0" smtClean="0"/>
              <a:t>	</a:t>
            </a:r>
            <a:endParaRPr lang="en-US" sz="2000"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25750"/>
            <a:ext cx="7038975"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19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72180"/>
            <a:ext cx="5868338" cy="523220"/>
          </a:xfrm>
          <a:prstGeom prst="rect">
            <a:avLst/>
          </a:prstGeom>
        </p:spPr>
        <p:txBody>
          <a:bodyPr wrap="none">
            <a:spAutoFit/>
          </a:bodyPr>
          <a:lstStyle/>
          <a:p>
            <a:r>
              <a:rPr lang="en-US" sz="2800" b="1" dirty="0"/>
              <a:t>The performance of </a:t>
            </a:r>
            <a:r>
              <a:rPr lang="en-US" sz="2800" b="1" dirty="0" smtClean="0"/>
              <a:t>parallel execution</a:t>
            </a:r>
            <a:endParaRPr lang="en-US" sz="2800" dirty="0"/>
          </a:p>
        </p:txBody>
      </p:sp>
      <p:sp>
        <p:nvSpPr>
          <p:cNvPr id="7" name="Rectangle 6"/>
          <p:cNvSpPr/>
          <p:nvPr/>
        </p:nvSpPr>
        <p:spPr>
          <a:xfrm>
            <a:off x="457200" y="1524000"/>
            <a:ext cx="8382000" cy="1938992"/>
          </a:xfrm>
          <a:prstGeom prst="rect">
            <a:avLst/>
          </a:prstGeom>
        </p:spPr>
        <p:txBody>
          <a:bodyPr wrap="square">
            <a:spAutoFit/>
          </a:bodyPr>
          <a:lstStyle/>
          <a:p>
            <a:pPr marL="342900" indent="-342900">
              <a:buFont typeface="Wingdings" pitchFamily="2" charset="2"/>
              <a:buChar char="q"/>
            </a:pPr>
            <a:r>
              <a:rPr lang="en-US" sz="2000" dirty="0"/>
              <a:t>MIPS and MFLOPS </a:t>
            </a:r>
            <a:r>
              <a:rPr lang="en-US" sz="2000" dirty="0" smtClean="0"/>
              <a:t>are no </a:t>
            </a:r>
            <a:r>
              <a:rPr lang="en-US" sz="2000" dirty="0"/>
              <a:t>match for parallel systems performance measurement.</a:t>
            </a:r>
          </a:p>
          <a:p>
            <a:pPr marL="342900" indent="-342900">
              <a:buFont typeface="Wingdings" pitchFamily="2" charset="2"/>
              <a:buChar char="q"/>
            </a:pPr>
            <a:r>
              <a:rPr lang="en-US" sz="2000" dirty="0" smtClean="0"/>
              <a:t>There </a:t>
            </a:r>
            <a:r>
              <a:rPr lang="en-US" sz="2000" dirty="0"/>
              <a:t>are other parameters that can estimate the performance of parallel applications:</a:t>
            </a:r>
          </a:p>
          <a:p>
            <a:pPr marL="800100" lvl="1" indent="-342900">
              <a:buFont typeface="Wingdings" pitchFamily="2" charset="2"/>
              <a:buChar char="q"/>
            </a:pPr>
            <a:r>
              <a:rPr lang="en-US" sz="2000" dirty="0" smtClean="0">
                <a:solidFill>
                  <a:srgbClr val="FF0000"/>
                </a:solidFill>
              </a:rPr>
              <a:t>Speedup</a:t>
            </a:r>
            <a:endParaRPr lang="en-US" sz="2000" dirty="0">
              <a:solidFill>
                <a:srgbClr val="FF0000"/>
              </a:solidFill>
            </a:endParaRPr>
          </a:p>
          <a:p>
            <a:pPr marL="800100" lvl="1" indent="-342900">
              <a:buFont typeface="Wingdings" pitchFamily="2" charset="2"/>
              <a:buChar char="q"/>
            </a:pPr>
            <a:r>
              <a:rPr lang="en-US" sz="2000" dirty="0" smtClean="0">
                <a:solidFill>
                  <a:srgbClr val="FF0000"/>
                </a:solidFill>
              </a:rPr>
              <a:t>Efficiency</a:t>
            </a:r>
            <a:endParaRPr lang="en-US" sz="2000" dirty="0">
              <a:solidFill>
                <a:srgbClr val="FF0000"/>
              </a:solidFill>
            </a:endParaRPr>
          </a:p>
        </p:txBody>
      </p:sp>
    </p:spTree>
    <p:extLst>
      <p:ext uri="{BB962C8B-B14F-4D97-AF65-F5344CB8AC3E}">
        <p14:creationId xmlns:p14="http://schemas.microsoft.com/office/powerpoint/2010/main" val="1019541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36442"/>
            <a:ext cx="8458200" cy="5016758"/>
          </a:xfrm>
          <a:prstGeom prst="rect">
            <a:avLst/>
          </a:prstGeom>
        </p:spPr>
        <p:txBody>
          <a:bodyPr wrap="square">
            <a:spAutoFit/>
          </a:bodyPr>
          <a:lstStyle/>
          <a:p>
            <a:pPr marL="342900" indent="-342900">
              <a:buFont typeface="Wingdings" pitchFamily="2" charset="2"/>
              <a:buChar char="q"/>
            </a:pPr>
            <a:r>
              <a:rPr lang="en-US" sz="2000" dirty="0" smtClean="0"/>
              <a:t>The </a:t>
            </a:r>
            <a:r>
              <a:rPr lang="en-US" sz="2000" dirty="0"/>
              <a:t>most famous </a:t>
            </a:r>
            <a:r>
              <a:rPr lang="en-US" sz="2000" i="1" dirty="0"/>
              <a:t>law</a:t>
            </a:r>
            <a:r>
              <a:rPr lang="en-US" sz="2000" dirty="0"/>
              <a:t> governing computer performance is </a:t>
            </a:r>
            <a:r>
              <a:rPr lang="en-US" sz="2000" i="1" dirty="0"/>
              <a:t>Amdahl’s law</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It’s </a:t>
            </a:r>
            <a:r>
              <a:rPr lang="en-US" sz="2000" dirty="0"/>
              <a:t>also an </a:t>
            </a:r>
            <a:r>
              <a:rPr lang="en-US" sz="2000" i="1" dirty="0"/>
              <a:t>infamous</a:t>
            </a:r>
            <a:r>
              <a:rPr lang="en-US" sz="2000" dirty="0"/>
              <a:t> law because </a:t>
            </a:r>
            <a:r>
              <a:rPr lang="en-US" sz="2000" dirty="0">
                <a:solidFill>
                  <a:srgbClr val="0070C0"/>
                </a:solidFill>
              </a:rPr>
              <a:t>it appears to place a limit on the maximum performance increase that can be achieved by optimizing a computer’s subsystems.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0070C0"/>
                </a:solidFill>
              </a:rPr>
              <a:t>Amdahl’s </a:t>
            </a:r>
            <a:r>
              <a:rPr lang="en-US" sz="2000" dirty="0">
                <a:solidFill>
                  <a:srgbClr val="0070C0"/>
                </a:solidFill>
              </a:rPr>
              <a:t>law describes the performance increase you get when a program is run in a system where some of the operations can take place in parallel.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Amdahl’s </a:t>
            </a:r>
            <a:r>
              <a:rPr lang="en-US" sz="2000" dirty="0">
                <a:solidFill>
                  <a:srgbClr val="FF0000"/>
                </a:solidFill>
              </a:rPr>
              <a:t>law tells you what performance increase you get for greater parallelism.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Amdahl’s </a:t>
            </a:r>
            <a:r>
              <a:rPr lang="en-US" sz="2000" dirty="0"/>
              <a:t>law is applicable to any system where you are interested in the </a:t>
            </a:r>
            <a:r>
              <a:rPr lang="en-US" sz="2000" dirty="0">
                <a:solidFill>
                  <a:srgbClr val="FF0000"/>
                </a:solidFill>
              </a:rPr>
              <a:t>effect of local improvements </a:t>
            </a:r>
            <a:r>
              <a:rPr lang="en-US" sz="2000" dirty="0"/>
              <a:t>on the system globally.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Amdahl’s </a:t>
            </a:r>
            <a:r>
              <a:rPr lang="en-US" sz="2000" dirty="0"/>
              <a:t>law highlights the effects of bottlenecks in a system.</a:t>
            </a:r>
          </a:p>
        </p:txBody>
      </p:sp>
      <p:sp>
        <p:nvSpPr>
          <p:cNvPr id="3" name="Rectangle 2"/>
          <p:cNvSpPr/>
          <p:nvPr/>
        </p:nvSpPr>
        <p:spPr>
          <a:xfrm>
            <a:off x="304800" y="762000"/>
            <a:ext cx="2626873" cy="584775"/>
          </a:xfrm>
          <a:prstGeom prst="rect">
            <a:avLst/>
          </a:prstGeom>
        </p:spPr>
        <p:txBody>
          <a:bodyPr wrap="none">
            <a:spAutoFit/>
          </a:bodyPr>
          <a:lstStyle/>
          <a:p>
            <a:r>
              <a:rPr lang="en-US" sz="3200" b="1" dirty="0"/>
              <a:t>Amdahl’s Law</a:t>
            </a:r>
          </a:p>
        </p:txBody>
      </p:sp>
    </p:spTree>
    <p:extLst>
      <p:ext uri="{BB962C8B-B14F-4D97-AF65-F5344CB8AC3E}">
        <p14:creationId xmlns:p14="http://schemas.microsoft.com/office/powerpoint/2010/main" val="2856643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lanCore7\Desktop\ch06\87046-06-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0"/>
            <a:ext cx="8068898"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407855"/>
            <a:ext cx="8458200" cy="2862322"/>
          </a:xfrm>
          <a:prstGeom prst="rect">
            <a:avLst/>
          </a:prstGeom>
        </p:spPr>
        <p:txBody>
          <a:bodyPr wrap="square">
            <a:spAutoFit/>
          </a:bodyPr>
          <a:lstStyle/>
          <a:p>
            <a:pPr marL="342900" indent="-342900">
              <a:buFont typeface="Wingdings" pitchFamily="2" charset="2"/>
              <a:buChar char="q"/>
            </a:pPr>
            <a:r>
              <a:rPr lang="en-US" sz="2000" dirty="0"/>
              <a:t>Figure 6.15 illustrates </a:t>
            </a:r>
            <a:r>
              <a:rPr lang="en-US" sz="2000" dirty="0">
                <a:solidFill>
                  <a:srgbClr val="FF0000"/>
                </a:solidFill>
              </a:rPr>
              <a:t>the effect of parallelizing part of an activity.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The </a:t>
            </a:r>
            <a:r>
              <a:rPr lang="en-US" sz="2000" dirty="0">
                <a:solidFill>
                  <a:srgbClr val="FF0000"/>
                </a:solidFill>
              </a:rPr>
              <a:t>diagram demonstrates that the serial (irreducible) part of the process remains the same while the parallel (reducible or improvable) part of the system is reduced.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Ultimately</a:t>
            </a:r>
            <a:r>
              <a:rPr lang="en-US" sz="2000" dirty="0"/>
              <a:t>, system performance is dominated by </a:t>
            </a:r>
            <a:r>
              <a:rPr lang="en-US" sz="2000" dirty="0">
                <a:solidFill>
                  <a:srgbClr val="FF0000"/>
                </a:solidFill>
              </a:rPr>
              <a:t>the serial part of the system </a:t>
            </a:r>
            <a:r>
              <a:rPr lang="en-US" sz="2000" dirty="0"/>
              <a:t>and the motto of the computer designer has become </a:t>
            </a:r>
            <a:r>
              <a:rPr lang="en-US" sz="2000" i="1" dirty="0">
                <a:solidFill>
                  <a:srgbClr val="FF0000"/>
                </a:solidFill>
              </a:rPr>
              <a:t>make the common case fast</a:t>
            </a:r>
            <a:r>
              <a:rPr lang="en-US" sz="2000" dirty="0" smtClean="0">
                <a:solidFill>
                  <a:srgbClr val="FF0000"/>
                </a:solidFill>
              </a:rPr>
              <a:t>.</a:t>
            </a:r>
            <a:r>
              <a:rPr lang="en-US" sz="2000" dirty="0">
                <a:solidFill>
                  <a:srgbClr val="FF0000"/>
                </a:solidFill>
              </a:rPr>
              <a:t> </a:t>
            </a:r>
          </a:p>
        </p:txBody>
      </p:sp>
      <p:sp>
        <p:nvSpPr>
          <p:cNvPr id="4" name="Rectangle 3"/>
          <p:cNvSpPr/>
          <p:nvPr/>
        </p:nvSpPr>
        <p:spPr>
          <a:xfrm>
            <a:off x="304800" y="762000"/>
            <a:ext cx="2626873" cy="584775"/>
          </a:xfrm>
          <a:prstGeom prst="rect">
            <a:avLst/>
          </a:prstGeom>
        </p:spPr>
        <p:txBody>
          <a:bodyPr wrap="none">
            <a:spAutoFit/>
          </a:bodyPr>
          <a:lstStyle/>
          <a:p>
            <a:r>
              <a:rPr lang="en-US" sz="3200" b="1" dirty="0"/>
              <a:t>Amdahl’s Law</a:t>
            </a:r>
          </a:p>
        </p:txBody>
      </p:sp>
    </p:spTree>
    <p:extLst>
      <p:ext uri="{BB962C8B-B14F-4D97-AF65-F5344CB8AC3E}">
        <p14:creationId xmlns:p14="http://schemas.microsoft.com/office/powerpoint/2010/main" val="1449725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915400" cy="4031873"/>
          </a:xfrm>
          <a:prstGeom prst="rect">
            <a:avLst/>
          </a:prstGeom>
        </p:spPr>
        <p:txBody>
          <a:bodyPr wrap="square">
            <a:spAutoFit/>
          </a:bodyPr>
          <a:lstStyle/>
          <a:p>
            <a:pPr marL="342900" indent="-342900">
              <a:buFont typeface="Wingdings" pitchFamily="2" charset="2"/>
              <a:buChar char="q"/>
            </a:pPr>
            <a:r>
              <a:rPr lang="en-US" sz="2000" dirty="0"/>
              <a:t>Suppose a computer executes a program on a single processor in time </a:t>
            </a:r>
            <a:r>
              <a:rPr lang="en-US" sz="2000" i="1" dirty="0" err="1">
                <a:solidFill>
                  <a:srgbClr val="FF0000"/>
                </a:solidFill>
              </a:rPr>
              <a:t>t</a:t>
            </a:r>
            <a:r>
              <a:rPr lang="en-US" sz="2000" i="1" baseline="-25000" dirty="0" err="1">
                <a:solidFill>
                  <a:srgbClr val="FF0000"/>
                </a:solidFill>
              </a:rPr>
              <a:t>s</a:t>
            </a:r>
            <a:r>
              <a:rPr lang="en-US" sz="2000" dirty="0">
                <a:solidFill>
                  <a:srgbClr val="FF0000"/>
                </a:solidFill>
              </a:rPr>
              <a:t> seconds</a:t>
            </a:r>
            <a:r>
              <a:rPr lang="en-US" sz="2000" dirty="0"/>
              <a:t>. If we have </a:t>
            </a:r>
            <a:r>
              <a:rPr lang="en-US" sz="2000" i="1" dirty="0">
                <a:solidFill>
                  <a:srgbClr val="FF0000"/>
                </a:solidFill>
              </a:rPr>
              <a:t>p</a:t>
            </a:r>
            <a:r>
              <a:rPr lang="en-US" sz="2000" dirty="0">
                <a:solidFill>
                  <a:srgbClr val="FF0000"/>
                </a:solidFill>
              </a:rPr>
              <a:t> processors </a:t>
            </a:r>
            <a:r>
              <a:rPr lang="en-US" sz="2000" dirty="0"/>
              <a:t>and the program is divided into </a:t>
            </a:r>
            <a:r>
              <a:rPr lang="en-US" sz="2000" i="1" dirty="0">
                <a:solidFill>
                  <a:srgbClr val="FF0000"/>
                </a:solidFill>
              </a:rPr>
              <a:t>p</a:t>
            </a:r>
            <a:r>
              <a:rPr lang="en-US" sz="2000" dirty="0">
                <a:solidFill>
                  <a:srgbClr val="FF0000"/>
                </a:solidFill>
              </a:rPr>
              <a:t> equal chunks</a:t>
            </a:r>
            <a:r>
              <a:rPr lang="en-US" sz="2000" dirty="0"/>
              <a:t>, the same </a:t>
            </a:r>
            <a:r>
              <a:rPr lang="en-US" sz="2000" dirty="0">
                <a:solidFill>
                  <a:srgbClr val="0070C0"/>
                </a:solidFill>
              </a:rPr>
              <a:t>program will run in </a:t>
            </a:r>
            <a:r>
              <a:rPr lang="en-US" sz="2000" i="1" dirty="0" err="1">
                <a:solidFill>
                  <a:srgbClr val="0070C0"/>
                </a:solidFill>
              </a:rPr>
              <a:t>t</a:t>
            </a:r>
            <a:r>
              <a:rPr lang="en-US" sz="2000" i="1" baseline="-25000" dirty="0" err="1">
                <a:solidFill>
                  <a:srgbClr val="0070C0"/>
                </a:solidFill>
              </a:rPr>
              <a:t>s</a:t>
            </a:r>
            <a:r>
              <a:rPr lang="en-US" sz="2000" i="1" dirty="0">
                <a:solidFill>
                  <a:srgbClr val="0070C0"/>
                </a:solidFill>
              </a:rPr>
              <a:t>/p</a:t>
            </a:r>
            <a:r>
              <a:rPr lang="en-US" sz="2000" dirty="0">
                <a:solidFill>
                  <a:srgbClr val="0070C0"/>
                </a:solidFill>
              </a:rPr>
              <a:t> </a:t>
            </a:r>
            <a:r>
              <a:rPr lang="en-US" sz="2000" dirty="0" smtClean="0">
                <a:solidFill>
                  <a:srgbClr val="0070C0"/>
                </a:solidFill>
              </a:rPr>
              <a:t>seconds.</a:t>
            </a:r>
          </a:p>
          <a:p>
            <a:pPr marL="342900" indent="-342900">
              <a:buFont typeface="Wingdings" pitchFamily="2" charset="2"/>
              <a:buChar char="q"/>
            </a:pPr>
            <a:r>
              <a:rPr lang="en-US" sz="2000" dirty="0" smtClean="0"/>
              <a:t>Assume </a:t>
            </a:r>
            <a:r>
              <a:rPr lang="en-US" sz="2000" dirty="0"/>
              <a:t>that a fraction of the program </a:t>
            </a:r>
            <a:r>
              <a:rPr lang="en-US" sz="2000" i="1" dirty="0" err="1"/>
              <a:t>f</a:t>
            </a:r>
            <a:r>
              <a:rPr lang="en-US" sz="2000" i="1" baseline="-25000" dirty="0" err="1"/>
              <a:t>p</a:t>
            </a:r>
            <a:r>
              <a:rPr lang="en-US" sz="2000" dirty="0"/>
              <a:t> can run on the </a:t>
            </a:r>
            <a:r>
              <a:rPr lang="en-US" sz="2000" i="1" dirty="0"/>
              <a:t>p</a:t>
            </a:r>
            <a:r>
              <a:rPr lang="en-US" sz="2000" dirty="0"/>
              <a:t> processors and a fraction </a:t>
            </a:r>
            <a:r>
              <a:rPr lang="en-US" sz="2000" i="1" dirty="0" err="1"/>
              <a:t>f</a:t>
            </a:r>
            <a:r>
              <a:rPr lang="en-US" sz="2000" i="1" baseline="-25000" dirty="0" err="1"/>
              <a:t>s</a:t>
            </a:r>
            <a:r>
              <a:rPr lang="en-US" sz="2000" dirty="0"/>
              <a:t> can run only on one processor. </a:t>
            </a:r>
            <a:endParaRPr lang="en-US" sz="2000" dirty="0" smtClean="0"/>
          </a:p>
          <a:p>
            <a:pPr marL="342900" indent="-342900">
              <a:buFont typeface="Wingdings" pitchFamily="2" charset="2"/>
              <a:buChar char="q"/>
            </a:pPr>
            <a:r>
              <a:rPr lang="en-US" sz="2000" dirty="0" smtClean="0"/>
              <a:t>The </a:t>
            </a:r>
            <a:r>
              <a:rPr lang="en-US" sz="2000" dirty="0"/>
              <a:t>execution time on the parallel computer system </a:t>
            </a:r>
            <a:r>
              <a:rPr lang="en-US" sz="2000" i="1" dirty="0" err="1"/>
              <a:t>T</a:t>
            </a:r>
            <a:r>
              <a:rPr lang="en-US" sz="2000" i="1" baseline="-25000" dirty="0" err="1"/>
              <a:t>p</a:t>
            </a:r>
            <a:r>
              <a:rPr lang="en-US" sz="2000" dirty="0"/>
              <a:t> will be</a:t>
            </a:r>
            <a:r>
              <a:rPr lang="en-US" sz="2000" dirty="0" smtClean="0"/>
              <a:t>:</a:t>
            </a:r>
          </a:p>
          <a:p>
            <a:r>
              <a:rPr lang="en-US" sz="2000" dirty="0"/>
              <a:t> </a:t>
            </a:r>
          </a:p>
          <a:p>
            <a:r>
              <a:rPr lang="en-US" sz="2800" dirty="0" err="1">
                <a:solidFill>
                  <a:srgbClr val="FF0000"/>
                </a:solidFill>
              </a:rPr>
              <a:t>T</a:t>
            </a:r>
            <a:r>
              <a:rPr lang="en-US" sz="2800" baseline="-25000" dirty="0" err="1">
                <a:solidFill>
                  <a:srgbClr val="FF0000"/>
                </a:solidFill>
              </a:rPr>
              <a:t>p</a:t>
            </a:r>
            <a:r>
              <a:rPr lang="en-US" sz="2800" dirty="0">
                <a:solidFill>
                  <a:srgbClr val="FF0000"/>
                </a:solidFill>
              </a:rPr>
              <a:t> = </a:t>
            </a:r>
            <a:r>
              <a:rPr lang="en-US" sz="2800" dirty="0" err="1">
                <a:solidFill>
                  <a:srgbClr val="FF0000"/>
                </a:solidFill>
              </a:rPr>
              <a:t>t</a:t>
            </a:r>
            <a:r>
              <a:rPr lang="en-US" sz="2800" baseline="-25000" dirty="0" err="1">
                <a:solidFill>
                  <a:srgbClr val="FF0000"/>
                </a:solidFill>
              </a:rPr>
              <a:t>s</a:t>
            </a:r>
            <a:r>
              <a:rPr lang="en-US" sz="2800" dirty="0" err="1">
                <a:solidFill>
                  <a:srgbClr val="FF0000"/>
                </a:solidFill>
                <a:sym typeface="Symbol"/>
              </a:rPr>
              <a:t></a:t>
            </a:r>
            <a:r>
              <a:rPr lang="en-US" sz="2800" dirty="0" err="1">
                <a:solidFill>
                  <a:srgbClr val="FF0000"/>
                </a:solidFill>
              </a:rPr>
              <a:t>f</a:t>
            </a:r>
            <a:r>
              <a:rPr lang="en-US" sz="2800" baseline="-25000" dirty="0" err="1">
                <a:solidFill>
                  <a:srgbClr val="FF0000"/>
                </a:solidFill>
              </a:rPr>
              <a:t>s</a:t>
            </a:r>
            <a:r>
              <a:rPr lang="en-US" sz="2800" dirty="0">
                <a:solidFill>
                  <a:srgbClr val="FF0000"/>
                </a:solidFill>
              </a:rPr>
              <a:t> + </a:t>
            </a:r>
            <a:r>
              <a:rPr lang="en-US" sz="2800" dirty="0" err="1">
                <a:solidFill>
                  <a:srgbClr val="FF0000"/>
                </a:solidFill>
              </a:rPr>
              <a:t>t</a:t>
            </a:r>
            <a:r>
              <a:rPr lang="en-US" sz="2800" baseline="-25000" dirty="0" err="1">
                <a:solidFill>
                  <a:srgbClr val="FF0000"/>
                </a:solidFill>
              </a:rPr>
              <a:t>p</a:t>
            </a:r>
            <a:r>
              <a:rPr lang="en-US" sz="2800" dirty="0" err="1">
                <a:solidFill>
                  <a:srgbClr val="FF0000"/>
                </a:solidFill>
                <a:sym typeface="Symbol"/>
              </a:rPr>
              <a:t></a:t>
            </a:r>
            <a:r>
              <a:rPr lang="en-US" sz="2800" dirty="0" err="1">
                <a:solidFill>
                  <a:srgbClr val="FF0000"/>
                </a:solidFill>
              </a:rPr>
              <a:t>f</a:t>
            </a:r>
            <a:r>
              <a:rPr lang="en-US" sz="2800" baseline="-25000" dirty="0" err="1">
                <a:solidFill>
                  <a:srgbClr val="FF0000"/>
                </a:solidFill>
              </a:rPr>
              <a:t>p</a:t>
            </a:r>
            <a:endParaRPr lang="en-US" sz="2800" dirty="0">
              <a:solidFill>
                <a:srgbClr val="FF0000"/>
              </a:solidFill>
            </a:endParaRPr>
          </a:p>
          <a:p>
            <a:r>
              <a:rPr lang="en-US" sz="2000" dirty="0"/>
              <a:t> </a:t>
            </a:r>
            <a:r>
              <a:rPr lang="en-US" sz="2000" dirty="0" smtClean="0"/>
              <a:t>Since </a:t>
            </a:r>
            <a:r>
              <a:rPr lang="en-US" sz="2000" dirty="0" err="1"/>
              <a:t>f</a:t>
            </a:r>
            <a:r>
              <a:rPr lang="en-US" sz="2000" baseline="-25000" dirty="0" err="1"/>
              <a:t>s</a:t>
            </a:r>
            <a:r>
              <a:rPr lang="en-US" sz="2000" dirty="0"/>
              <a:t> + </a:t>
            </a:r>
            <a:r>
              <a:rPr lang="en-US" sz="2000" dirty="0" err="1"/>
              <a:t>f</a:t>
            </a:r>
            <a:r>
              <a:rPr lang="en-US" sz="2000" baseline="-25000" dirty="0" err="1"/>
              <a:t>p</a:t>
            </a:r>
            <a:r>
              <a:rPr lang="en-US" sz="2000" dirty="0"/>
              <a:t> = 1 and </a:t>
            </a:r>
            <a:r>
              <a:rPr lang="en-US" sz="2000" dirty="0" err="1"/>
              <a:t>t</a:t>
            </a:r>
            <a:r>
              <a:rPr lang="en-US" sz="2000" baseline="-25000" dirty="0" err="1"/>
              <a:t>p</a:t>
            </a:r>
            <a:r>
              <a:rPr lang="en-US" sz="2000" dirty="0"/>
              <a:t> = </a:t>
            </a:r>
            <a:r>
              <a:rPr lang="en-US" sz="2000" dirty="0" err="1"/>
              <a:t>t</a:t>
            </a:r>
            <a:r>
              <a:rPr lang="en-US" sz="2000" baseline="-25000" dirty="0" err="1"/>
              <a:t>s</a:t>
            </a:r>
            <a:r>
              <a:rPr lang="en-US" sz="2000" dirty="0"/>
              <a:t>/p, we can write </a:t>
            </a:r>
            <a:r>
              <a:rPr lang="en-US" sz="2800" dirty="0" err="1">
                <a:solidFill>
                  <a:srgbClr val="FF0000"/>
                </a:solidFill>
              </a:rPr>
              <a:t>T</a:t>
            </a:r>
            <a:r>
              <a:rPr lang="en-US" sz="2800" baseline="-25000" dirty="0" err="1">
                <a:solidFill>
                  <a:srgbClr val="FF0000"/>
                </a:solidFill>
              </a:rPr>
              <a:t>p</a:t>
            </a:r>
            <a:r>
              <a:rPr lang="en-US" sz="2800" dirty="0">
                <a:solidFill>
                  <a:srgbClr val="FF0000"/>
                </a:solidFill>
              </a:rPr>
              <a:t> = </a:t>
            </a:r>
            <a:r>
              <a:rPr lang="en-US" sz="2800" dirty="0" err="1">
                <a:solidFill>
                  <a:srgbClr val="FF0000"/>
                </a:solidFill>
              </a:rPr>
              <a:t>t</a:t>
            </a:r>
            <a:r>
              <a:rPr lang="en-US" sz="2800" baseline="-25000" dirty="0" err="1">
                <a:solidFill>
                  <a:srgbClr val="FF0000"/>
                </a:solidFill>
              </a:rPr>
              <a:t>s</a:t>
            </a:r>
            <a:r>
              <a:rPr lang="en-US" sz="2800" dirty="0">
                <a:solidFill>
                  <a:srgbClr val="FF0000"/>
                </a:solidFill>
              </a:rPr>
              <a:t>(</a:t>
            </a:r>
            <a:r>
              <a:rPr lang="en-US" sz="2800" dirty="0" err="1">
                <a:solidFill>
                  <a:srgbClr val="FF0000"/>
                </a:solidFill>
              </a:rPr>
              <a:t>f</a:t>
            </a:r>
            <a:r>
              <a:rPr lang="en-US" sz="2800" baseline="-25000" dirty="0" err="1">
                <a:solidFill>
                  <a:srgbClr val="FF0000"/>
                </a:solidFill>
              </a:rPr>
              <a:t>s</a:t>
            </a:r>
            <a:r>
              <a:rPr lang="en-US" sz="2800" dirty="0">
                <a:solidFill>
                  <a:srgbClr val="FF0000"/>
                </a:solidFill>
              </a:rPr>
              <a:t> + (1 - </a:t>
            </a:r>
            <a:r>
              <a:rPr lang="en-US" sz="2800" dirty="0" err="1">
                <a:solidFill>
                  <a:srgbClr val="FF0000"/>
                </a:solidFill>
              </a:rPr>
              <a:t>f</a:t>
            </a:r>
            <a:r>
              <a:rPr lang="en-US" sz="2800" baseline="-25000" dirty="0" err="1">
                <a:solidFill>
                  <a:srgbClr val="FF0000"/>
                </a:solidFill>
              </a:rPr>
              <a:t>p</a:t>
            </a:r>
            <a:r>
              <a:rPr lang="en-US" sz="2800" dirty="0">
                <a:solidFill>
                  <a:srgbClr val="FF0000"/>
                </a:solidFill>
              </a:rPr>
              <a:t>)/p</a:t>
            </a:r>
            <a:r>
              <a:rPr lang="en-US" sz="2800" dirty="0" smtClean="0">
                <a:solidFill>
                  <a:srgbClr val="FF0000"/>
                </a:solidFill>
              </a:rPr>
              <a:t>)</a:t>
            </a:r>
          </a:p>
          <a:p>
            <a:r>
              <a:rPr lang="en-US" sz="2000" dirty="0"/>
              <a:t> </a:t>
            </a:r>
          </a:p>
          <a:p>
            <a:pPr marL="342900" indent="-342900">
              <a:buFont typeface="Wingdings" pitchFamily="2" charset="2"/>
              <a:buChar char="q"/>
            </a:pPr>
            <a:r>
              <a:rPr lang="en-US" sz="2000" dirty="0"/>
              <a:t>The </a:t>
            </a:r>
            <a:r>
              <a:rPr lang="en-US" sz="2000" dirty="0">
                <a:solidFill>
                  <a:srgbClr val="FF0000"/>
                </a:solidFill>
              </a:rPr>
              <a:t>speedup ratio</a:t>
            </a:r>
            <a:r>
              <a:rPr lang="en-US" sz="2000" dirty="0"/>
              <a:t> for this system is the ratio of the speed without parallelization to the speed with parallelization; that is, S = </a:t>
            </a:r>
            <a:r>
              <a:rPr lang="en-US" sz="2000" dirty="0" err="1"/>
              <a:t>t</a:t>
            </a:r>
            <a:r>
              <a:rPr lang="en-US" sz="2000" baseline="-25000" dirty="0" err="1"/>
              <a:t>s</a:t>
            </a:r>
            <a:r>
              <a:rPr lang="en-US" sz="2000" dirty="0"/>
              <a:t>/T</a:t>
            </a:r>
            <a:r>
              <a:rPr lang="en-US" sz="2000" baseline="-25000" dirty="0"/>
              <a:t>p</a:t>
            </a:r>
            <a:r>
              <a:rPr lang="en-US" sz="2000" dirty="0" smtClean="0"/>
              <a:t>.</a:t>
            </a:r>
            <a:endParaRPr lang="en-US" sz="20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41797794"/>
              </p:ext>
            </p:extLst>
          </p:nvPr>
        </p:nvGraphicFramePr>
        <p:xfrm>
          <a:off x="275522" y="4980414"/>
          <a:ext cx="4525078" cy="1725186"/>
        </p:xfrm>
        <a:graphic>
          <a:graphicData uri="http://schemas.openxmlformats.org/presentationml/2006/ole">
            <mc:AlternateContent xmlns:mc="http://schemas.openxmlformats.org/markup-compatibility/2006">
              <mc:Choice xmlns:v="urn:schemas-microsoft-com:vml" Requires="v">
                <p:oleObj spid="_x0000_s13411" name="Equation" r:id="rId3" imgW="1651000" imgH="609600" progId="Equation.3">
                  <p:embed/>
                </p:oleObj>
              </mc:Choice>
              <mc:Fallback>
                <p:oleObj name="Equation" r:id="rId3" imgW="1651000" imgH="609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22" y="4980414"/>
                        <a:ext cx="4525078" cy="1725186"/>
                      </a:xfrm>
                      <a:prstGeom prst="rect">
                        <a:avLst/>
                      </a:prstGeom>
                      <a:solidFill>
                        <a:srgbClr val="6699FF"/>
                      </a:solidFill>
                    </p:spPr>
                  </p:pic>
                </p:oleObj>
              </mc:Fallback>
            </mc:AlternateContent>
          </a:graphicData>
        </a:graphic>
      </p:graphicFrame>
      <p:sp>
        <p:nvSpPr>
          <p:cNvPr id="7" name="Rectangle 6"/>
          <p:cNvSpPr/>
          <p:nvPr/>
        </p:nvSpPr>
        <p:spPr>
          <a:xfrm>
            <a:off x="304800" y="304800"/>
            <a:ext cx="2626873" cy="584775"/>
          </a:xfrm>
          <a:prstGeom prst="rect">
            <a:avLst/>
          </a:prstGeom>
        </p:spPr>
        <p:txBody>
          <a:bodyPr wrap="none">
            <a:spAutoFit/>
          </a:bodyPr>
          <a:lstStyle/>
          <a:p>
            <a:r>
              <a:rPr lang="en-US" sz="3200" b="1" dirty="0"/>
              <a:t>Amdahl’s Law</a:t>
            </a:r>
          </a:p>
        </p:txBody>
      </p:sp>
    </p:spTree>
    <p:extLst>
      <p:ext uri="{BB962C8B-B14F-4D97-AF65-F5344CB8AC3E}">
        <p14:creationId xmlns:p14="http://schemas.microsoft.com/office/powerpoint/2010/main" val="30487446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958" y="1569184"/>
            <a:ext cx="7966841" cy="1631216"/>
          </a:xfrm>
          <a:prstGeom prst="rect">
            <a:avLst/>
          </a:prstGeom>
        </p:spPr>
        <p:txBody>
          <a:bodyPr wrap="square">
            <a:spAutoFit/>
          </a:bodyPr>
          <a:lstStyle/>
          <a:p>
            <a:pPr marL="342900" indent="-342900">
              <a:buFont typeface="Wingdings" pitchFamily="2" charset="2"/>
              <a:buChar char="q"/>
            </a:pPr>
            <a:r>
              <a:rPr lang="en-US" sz="2000" dirty="0">
                <a:solidFill>
                  <a:srgbClr val="FF0000"/>
                </a:solidFill>
              </a:rPr>
              <a:t>Amdahl’s law illustrates the effect of a bottleneck on system performance and shows that there is a limit beyond which attempts at further improvement are futile, unless the bottleneck can be removed. </a:t>
            </a:r>
            <a:endParaRPr lang="en-US" sz="2000" dirty="0" smtClean="0">
              <a:solidFill>
                <a:srgbClr val="FF000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most popular formulation of Amdahl’s law is</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17921668"/>
              </p:ext>
            </p:extLst>
          </p:nvPr>
        </p:nvGraphicFramePr>
        <p:xfrm>
          <a:off x="457200" y="3657600"/>
          <a:ext cx="7590692" cy="1905000"/>
        </p:xfrm>
        <a:graphic>
          <a:graphicData uri="http://schemas.openxmlformats.org/presentationml/2006/ole">
            <mc:AlternateContent xmlns:mc="http://schemas.openxmlformats.org/markup-compatibility/2006">
              <mc:Choice xmlns:v="urn:schemas-microsoft-com:vml" Requires="v">
                <p:oleObj spid="_x0000_s14434" name="Equation" r:id="rId3" imgW="2476500" imgH="622300" progId="Equation.3">
                  <p:embed/>
                </p:oleObj>
              </mc:Choice>
              <mc:Fallback>
                <p:oleObj name="Equation" r:id="rId3" imgW="2476500" imgH="622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7590692" cy="1905000"/>
                      </a:xfrm>
                      <a:prstGeom prst="rect">
                        <a:avLst/>
                      </a:prstGeom>
                      <a:solidFill>
                        <a:srgbClr val="6699FF"/>
                      </a:solidFill>
                    </p:spPr>
                  </p:pic>
                </p:oleObj>
              </mc:Fallback>
            </mc:AlternateContent>
          </a:graphicData>
        </a:graphic>
      </p:graphicFrame>
      <p:sp>
        <p:nvSpPr>
          <p:cNvPr id="8" name="Rectangle 7"/>
          <p:cNvSpPr/>
          <p:nvPr/>
        </p:nvSpPr>
        <p:spPr>
          <a:xfrm>
            <a:off x="304800" y="786825"/>
            <a:ext cx="2626873" cy="584775"/>
          </a:xfrm>
          <a:prstGeom prst="rect">
            <a:avLst/>
          </a:prstGeom>
        </p:spPr>
        <p:txBody>
          <a:bodyPr wrap="none">
            <a:spAutoFit/>
          </a:bodyPr>
          <a:lstStyle/>
          <a:p>
            <a:r>
              <a:rPr lang="en-US" sz="3200" b="1" dirty="0"/>
              <a:t>Amdahl’s Law</a:t>
            </a:r>
          </a:p>
        </p:txBody>
      </p:sp>
    </p:spTree>
    <p:extLst>
      <p:ext uri="{BB962C8B-B14F-4D97-AF65-F5344CB8AC3E}">
        <p14:creationId xmlns:p14="http://schemas.microsoft.com/office/powerpoint/2010/main" val="4052720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CengageBook\CengageLectureNotesWebsite\Clements 1e JPG_files\ch06\87046-tb06-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68" y="3200400"/>
            <a:ext cx="7894832"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61878"/>
            <a:ext cx="8229600" cy="2862322"/>
          </a:xfrm>
          <a:prstGeom prst="rect">
            <a:avLst/>
          </a:prstGeom>
        </p:spPr>
        <p:txBody>
          <a:bodyPr wrap="square">
            <a:spAutoFit/>
          </a:bodyPr>
          <a:lstStyle/>
          <a:p>
            <a:pPr marL="342900" indent="-342900">
              <a:buFont typeface="Wingdings" pitchFamily="2" charset="2"/>
              <a:buChar char="q"/>
            </a:pPr>
            <a:r>
              <a:rPr lang="en-US" sz="2000" b="1" dirty="0" smtClean="0"/>
              <a:t>Example 2: </a:t>
            </a:r>
            <a:r>
              <a:rPr lang="en-US" sz="2000" dirty="0" smtClean="0"/>
              <a:t>Consider </a:t>
            </a:r>
            <a:r>
              <a:rPr lang="en-US" sz="2000" dirty="0"/>
              <a:t>the two cases in Table 6.9 in which </a:t>
            </a:r>
            <a:r>
              <a:rPr lang="en-US" sz="2000" i="1" dirty="0" err="1"/>
              <a:t>f</a:t>
            </a:r>
            <a:r>
              <a:rPr lang="en-US" sz="2000" i="1" baseline="-25000" dirty="0" err="1"/>
              <a:t>s</a:t>
            </a:r>
            <a:r>
              <a:rPr lang="en-US" sz="2000" dirty="0"/>
              <a:t> = 0.2 and </a:t>
            </a:r>
            <a:r>
              <a:rPr lang="en-US" sz="2000" i="1" dirty="0" err="1"/>
              <a:t>f</a:t>
            </a:r>
            <a:r>
              <a:rPr lang="en-US" sz="2000" i="1" baseline="-25000" dirty="0" err="1"/>
              <a:t>s</a:t>
            </a:r>
            <a:r>
              <a:rPr lang="en-US" sz="2000" dirty="0"/>
              <a:t> = 0.1, respectively for various degrees of parallelism.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speedup ratio falls off rapidly once the serial part of the process begins to dominate the equation</a:t>
            </a:r>
            <a:r>
              <a:rPr lang="en-US" sz="2000" dirty="0" smtClean="0"/>
              <a:t>.</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In </a:t>
            </a:r>
            <a:r>
              <a:rPr lang="en-US" sz="2000" dirty="0">
                <a:solidFill>
                  <a:srgbClr val="FF0000"/>
                </a:solidFill>
              </a:rPr>
              <a:t>the limit, an infinite number of processors cannot make the speedup ratio greater than the reciprocal of the fraction of time devoted to serial processing.</a:t>
            </a:r>
          </a:p>
        </p:txBody>
      </p:sp>
    </p:spTree>
    <p:extLst>
      <p:ext uri="{BB962C8B-B14F-4D97-AF65-F5344CB8AC3E}">
        <p14:creationId xmlns:p14="http://schemas.microsoft.com/office/powerpoint/2010/main" val="2764587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lanCore7\Desktop\ch06\87046-06-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26" y="3469222"/>
            <a:ext cx="5867400" cy="2842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0054" y="566678"/>
            <a:ext cx="8071945" cy="2862322"/>
          </a:xfrm>
          <a:prstGeom prst="rect">
            <a:avLst/>
          </a:prstGeom>
        </p:spPr>
        <p:txBody>
          <a:bodyPr wrap="square">
            <a:spAutoFit/>
          </a:bodyPr>
          <a:lstStyle/>
          <a:p>
            <a:r>
              <a:rPr lang="en-US" sz="2000" b="1" dirty="0" smtClean="0"/>
              <a:t>Example 3: </a:t>
            </a:r>
            <a:r>
              <a:rPr lang="en-US" sz="2000" dirty="0" smtClean="0"/>
              <a:t>we </a:t>
            </a:r>
            <a:r>
              <a:rPr lang="en-US" sz="2000" dirty="0"/>
              <a:t>have an operation that consists of six sequential operations or processes as described in Figure 6.16. </a:t>
            </a:r>
            <a:endParaRPr lang="en-US" sz="2000" dirty="0" smtClean="0"/>
          </a:p>
          <a:p>
            <a:endParaRPr lang="en-US" sz="2000" dirty="0"/>
          </a:p>
          <a:p>
            <a:pPr marL="342900" indent="-342900">
              <a:buFont typeface="Wingdings" pitchFamily="2" charset="2"/>
              <a:buChar char="q"/>
            </a:pPr>
            <a:r>
              <a:rPr lang="en-US" sz="2000" dirty="0" smtClean="0"/>
              <a:t>Five </a:t>
            </a:r>
            <a:r>
              <a:rPr lang="en-US" sz="2000" dirty="0"/>
              <a:t>of the processes are accelerated using the </a:t>
            </a:r>
            <a:r>
              <a:rPr lang="en-US" sz="2000" dirty="0" smtClean="0"/>
              <a:t>stated factors. </a:t>
            </a:r>
            <a:r>
              <a:rPr lang="en-US" sz="2000" dirty="0"/>
              <a:t>This </a:t>
            </a:r>
            <a:r>
              <a:rPr lang="en-US" sz="2000" dirty="0" smtClean="0"/>
              <a:t>shows the </a:t>
            </a:r>
            <a:r>
              <a:rPr lang="en-US" sz="2000" dirty="0"/>
              <a:t>change in the total time after each process has been accelerated.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By the </a:t>
            </a:r>
            <a:r>
              <a:rPr lang="en-US" sz="2000" dirty="0"/>
              <a:t>time the bottom line has been reached, the six processes are now of roughly similar durations. We have reached the state at which the common case has been eliminated and there is nothing left to accelerate.</a:t>
            </a:r>
          </a:p>
        </p:txBody>
      </p:sp>
    </p:spTree>
    <p:extLst>
      <p:ext uri="{BB962C8B-B14F-4D97-AF65-F5344CB8AC3E}">
        <p14:creationId xmlns:p14="http://schemas.microsoft.com/office/powerpoint/2010/main" val="13952595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871746"/>
            <a:ext cx="8915400" cy="5386090"/>
          </a:xfrm>
          <a:prstGeom prst="rect">
            <a:avLst/>
          </a:prstGeom>
        </p:spPr>
        <p:txBody>
          <a:bodyPr wrap="square">
            <a:spAutoFit/>
          </a:bodyPr>
          <a:lstStyle/>
          <a:p>
            <a:endParaRPr lang="en-US" sz="2000" dirty="0"/>
          </a:p>
          <a:p>
            <a:r>
              <a:rPr lang="en-US" sz="2000" dirty="0"/>
              <a:t> </a:t>
            </a:r>
          </a:p>
          <a:p>
            <a:pPr marL="342900" indent="-342900">
              <a:buFont typeface="Wingdings" pitchFamily="2" charset="2"/>
              <a:buChar char="q"/>
            </a:pPr>
            <a:r>
              <a:rPr lang="en-US" sz="2000" dirty="0"/>
              <a:t>The ideal program with which to evaluate a computer is the one you are going to run on that computer. </a:t>
            </a:r>
            <a:r>
              <a:rPr lang="en-US" sz="2000" dirty="0" smtClean="0"/>
              <a:t> Unfortunately</a:t>
            </a:r>
            <a:r>
              <a:rPr lang="en-US" sz="2000" dirty="0"/>
              <a:t>, it’s normally impractical to carry out such a test. Moreover, </a:t>
            </a:r>
            <a:r>
              <a:rPr lang="en-US" sz="2000" dirty="0" smtClean="0"/>
              <a:t> computers execute </a:t>
            </a:r>
            <a:r>
              <a:rPr lang="en-US" sz="2000" dirty="0"/>
              <a:t>a mix of programs that changes from moment to moment.</a:t>
            </a:r>
          </a:p>
          <a:p>
            <a:endParaRPr lang="en-US" sz="700" dirty="0" smtClean="0"/>
          </a:p>
          <a:p>
            <a:pPr marL="342900" indent="-342900">
              <a:buFont typeface="Wingdings" pitchFamily="2" charset="2"/>
              <a:buChar char="q"/>
            </a:pPr>
            <a:r>
              <a:rPr lang="en-US" sz="2000" dirty="0" smtClean="0"/>
              <a:t>One </a:t>
            </a:r>
            <a:r>
              <a:rPr lang="en-US" sz="2000" dirty="0"/>
              <a:t>approach to benchmarking is based on </a:t>
            </a:r>
            <a:r>
              <a:rPr lang="en-US" sz="2000" i="1" dirty="0">
                <a:solidFill>
                  <a:srgbClr val="0070C0"/>
                </a:solidFill>
              </a:rPr>
              <a:t>kernels</a:t>
            </a:r>
            <a:r>
              <a:rPr lang="en-US" sz="2000" dirty="0">
                <a:solidFill>
                  <a:srgbClr val="0070C0"/>
                </a:solidFill>
              </a:rPr>
              <a:t> or fragments of real programs </a:t>
            </a:r>
            <a:r>
              <a:rPr lang="en-US" sz="2000" dirty="0"/>
              <a:t>that require </a:t>
            </a:r>
            <a:r>
              <a:rPr lang="en-US" sz="2000" dirty="0">
                <a:solidFill>
                  <a:srgbClr val="0070C0"/>
                </a:solidFill>
              </a:rPr>
              <a:t>intense computation, such as the LINPACK benchmark</a:t>
            </a:r>
            <a:r>
              <a:rPr lang="en-US" sz="2000" dirty="0"/>
              <a:t>. </a:t>
            </a:r>
            <a:endParaRPr lang="en-US" sz="2000" dirty="0" smtClean="0"/>
          </a:p>
          <a:p>
            <a:pPr marL="342900" indent="-342900">
              <a:buFont typeface="Wingdings" pitchFamily="2" charset="2"/>
              <a:buChar char="q"/>
            </a:pPr>
            <a:endParaRPr lang="en-US" sz="800" dirty="0" smtClean="0"/>
          </a:p>
          <a:p>
            <a:pPr marL="342900" indent="-342900">
              <a:buFont typeface="Wingdings" pitchFamily="2" charset="2"/>
              <a:buChar char="q"/>
            </a:pPr>
            <a:r>
              <a:rPr lang="en-US" sz="2000" dirty="0" smtClean="0"/>
              <a:t>Another </a:t>
            </a:r>
            <a:r>
              <a:rPr lang="en-US" sz="2000" dirty="0"/>
              <a:t>approach is to run </a:t>
            </a:r>
            <a:r>
              <a:rPr lang="en-US" sz="2000" i="1" dirty="0">
                <a:solidFill>
                  <a:srgbClr val="FF0000"/>
                </a:solidFill>
              </a:rPr>
              <a:t>synthetic</a:t>
            </a:r>
            <a:r>
              <a:rPr lang="en-US" sz="2000" dirty="0">
                <a:solidFill>
                  <a:srgbClr val="FF0000"/>
                </a:solidFill>
              </a:rPr>
              <a:t> benchmarks </a:t>
            </a:r>
            <a:r>
              <a:rPr lang="en-US" sz="2000" dirty="0"/>
              <a:t>that are </a:t>
            </a:r>
            <a:r>
              <a:rPr lang="en-US" sz="2000" dirty="0">
                <a:solidFill>
                  <a:srgbClr val="FF0000"/>
                </a:solidFill>
              </a:rPr>
              <a:t>programs constructed for the express purpose of evaluating computer performance and which purport to be similar to the type of code that users might actually execute.</a:t>
            </a:r>
          </a:p>
          <a:p>
            <a:endParaRPr lang="en-US" sz="900" dirty="0" smtClean="0"/>
          </a:p>
          <a:p>
            <a:pPr marL="342900" indent="-342900">
              <a:buFont typeface="Wingdings" pitchFamily="2" charset="2"/>
              <a:buChar char="q"/>
            </a:pPr>
            <a:r>
              <a:rPr lang="en-US" sz="2000" dirty="0" smtClean="0"/>
              <a:t>Benchmarks </a:t>
            </a:r>
            <a:r>
              <a:rPr lang="en-US" sz="2000" dirty="0"/>
              <a:t>can be divided into two categories: </a:t>
            </a:r>
            <a:r>
              <a:rPr lang="en-US" sz="2000" i="1" dirty="0">
                <a:solidFill>
                  <a:srgbClr val="FF0000"/>
                </a:solidFill>
              </a:rPr>
              <a:t>fine-grained</a:t>
            </a:r>
            <a:r>
              <a:rPr lang="en-US" sz="2000" dirty="0"/>
              <a:t> and </a:t>
            </a:r>
            <a:r>
              <a:rPr lang="en-US" sz="2000" i="1" dirty="0">
                <a:solidFill>
                  <a:srgbClr val="FF0000"/>
                </a:solidFill>
              </a:rPr>
              <a:t>coarse-grained</a:t>
            </a:r>
            <a:r>
              <a:rPr lang="en-US" sz="2000" dirty="0">
                <a:solidFill>
                  <a:srgbClr val="FF0000"/>
                </a:solidFill>
              </a:rPr>
              <a:t>.</a:t>
            </a:r>
            <a:r>
              <a:rPr lang="en-US" sz="2000" dirty="0"/>
              <a:t> </a:t>
            </a:r>
            <a:r>
              <a:rPr lang="en-US" sz="2000" dirty="0">
                <a:solidFill>
                  <a:srgbClr val="0070C0"/>
                </a:solidFill>
              </a:rPr>
              <a:t>The granularity of a benchmark is a function of the object being measured</a:t>
            </a:r>
            <a:r>
              <a:rPr lang="en-US" sz="2000" dirty="0"/>
              <a:t>; for example, a benchmark that measures the performance of a complete computer system can be considered coarse-grained, whereas a benchmark that measures the performance of, say, branch instructions, can be considered fine-grained. </a:t>
            </a:r>
          </a:p>
        </p:txBody>
      </p:sp>
      <p:sp>
        <p:nvSpPr>
          <p:cNvPr id="3" name="Rectangle 2"/>
          <p:cNvSpPr/>
          <p:nvPr/>
        </p:nvSpPr>
        <p:spPr>
          <a:xfrm>
            <a:off x="304800" y="304800"/>
            <a:ext cx="2246962" cy="584775"/>
          </a:xfrm>
          <a:prstGeom prst="rect">
            <a:avLst/>
          </a:prstGeom>
        </p:spPr>
        <p:txBody>
          <a:bodyPr wrap="none">
            <a:spAutoFit/>
          </a:bodyPr>
          <a:lstStyle/>
          <a:p>
            <a:r>
              <a:rPr lang="en-US" sz="3200" b="1" dirty="0"/>
              <a:t>Benchmarks</a:t>
            </a:r>
          </a:p>
        </p:txBody>
      </p:sp>
    </p:spTree>
    <p:extLst>
      <p:ext uri="{BB962C8B-B14F-4D97-AF65-F5344CB8AC3E}">
        <p14:creationId xmlns:p14="http://schemas.microsoft.com/office/powerpoint/2010/main" val="27865058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5083315" cy="584775"/>
          </a:xfrm>
          <a:prstGeom prst="rect">
            <a:avLst/>
          </a:prstGeom>
        </p:spPr>
        <p:txBody>
          <a:bodyPr wrap="none">
            <a:spAutoFit/>
          </a:bodyPr>
          <a:lstStyle/>
          <a:p>
            <a:r>
              <a:rPr lang="en-US" sz="3200" b="1" dirty="0" smtClean="0"/>
              <a:t>Benchmarks. PC Benchmarks</a:t>
            </a:r>
            <a:endParaRPr lang="en-US" sz="3200" b="1" dirty="0"/>
          </a:p>
        </p:txBody>
      </p:sp>
      <p:pic>
        <p:nvPicPr>
          <p:cNvPr id="15362" name="Picture 2" descr="E:\Work\BackupDell\tmp\_Cursuri\SM_engl\Performance\Text_6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3096"/>
            <a:ext cx="8836572" cy="59103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638800" y="1752600"/>
            <a:ext cx="3200400" cy="609600"/>
            <a:chOff x="5638800" y="1752600"/>
            <a:chExt cx="3200400" cy="609600"/>
          </a:xfrm>
        </p:grpSpPr>
        <p:cxnSp>
          <p:nvCxnSpPr>
            <p:cNvPr id="4" name="Straight Connector 3"/>
            <p:cNvCxnSpPr/>
            <p:nvPr/>
          </p:nvCxnSpPr>
          <p:spPr>
            <a:xfrm>
              <a:off x="5638800" y="17526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8800" y="19812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21336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23622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638800" y="4191000"/>
            <a:ext cx="3200400" cy="990600"/>
            <a:chOff x="5638800" y="4191000"/>
            <a:chExt cx="3200400" cy="990600"/>
          </a:xfrm>
        </p:grpSpPr>
        <p:cxnSp>
          <p:nvCxnSpPr>
            <p:cNvPr id="13" name="Straight Connector 12"/>
            <p:cNvCxnSpPr/>
            <p:nvPr/>
          </p:nvCxnSpPr>
          <p:spPr>
            <a:xfrm>
              <a:off x="5638800" y="41910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8800" y="44196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8800" y="45720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38800" y="48006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5029200"/>
              <a:ext cx="320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5181600"/>
              <a:ext cx="2209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42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763000" cy="3016210"/>
          </a:xfrm>
          <a:prstGeom prst="rect">
            <a:avLst/>
          </a:prstGeom>
        </p:spPr>
        <p:txBody>
          <a:bodyPr wrap="square">
            <a:spAutoFit/>
          </a:bodyPr>
          <a:lstStyle/>
          <a:p>
            <a:pPr algn="ctr"/>
            <a:r>
              <a:rPr lang="en-GB" sz="3200" b="1" dirty="0" smtClean="0"/>
              <a:t>Moore’s Law</a:t>
            </a:r>
            <a:endParaRPr lang="en-US" sz="3200" b="1" dirty="0" smtClean="0"/>
          </a:p>
          <a:p>
            <a:endParaRPr lang="en-US" dirty="0"/>
          </a:p>
          <a:p>
            <a:pPr marL="342900" indent="-342900">
              <a:buFont typeface="Wingdings" pitchFamily="2" charset="2"/>
              <a:buChar char="q"/>
            </a:pPr>
            <a:r>
              <a:rPr lang="en-US" sz="2000" dirty="0">
                <a:solidFill>
                  <a:srgbClr val="FF0000"/>
                </a:solidFill>
              </a:rPr>
              <a:t>Moore’s </a:t>
            </a:r>
            <a:r>
              <a:rPr lang="en-US" sz="2000" dirty="0" smtClean="0">
                <a:solidFill>
                  <a:srgbClr val="FF0000"/>
                </a:solidFill>
              </a:rPr>
              <a:t>Law suggests </a:t>
            </a:r>
            <a:r>
              <a:rPr lang="en-US" sz="2000" dirty="0">
                <a:solidFill>
                  <a:srgbClr val="FF0000"/>
                </a:solidFill>
              </a:rPr>
              <a:t>an exponential increase in the </a:t>
            </a:r>
            <a:r>
              <a:rPr lang="en-US" sz="2000" dirty="0" smtClean="0">
                <a:solidFill>
                  <a:srgbClr val="FF0000"/>
                </a:solidFill>
              </a:rPr>
              <a:t>maximum number </a:t>
            </a:r>
            <a:r>
              <a:rPr lang="en-US" sz="2000" dirty="0">
                <a:solidFill>
                  <a:srgbClr val="FF0000"/>
                </a:solidFill>
              </a:rPr>
              <a:t>of components on a </a:t>
            </a:r>
            <a:r>
              <a:rPr lang="en-US" sz="2000" dirty="0" smtClean="0">
                <a:solidFill>
                  <a:srgbClr val="FF0000"/>
                </a:solidFill>
              </a:rPr>
              <a:t>chip with time.</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This </a:t>
            </a:r>
            <a:r>
              <a:rPr lang="en-US" sz="2000" dirty="0"/>
              <a:t>is something that is probably unique in human endeavor. If a man in 1960 was sauntering along the street and he increased his speed in accordance with Moore’s law, he would be moving at 33,554,432 miles/hour in 2010 which is nearly </a:t>
            </a:r>
            <a:r>
              <a:rPr lang="en-US" sz="2000" dirty="0" smtClean="0">
                <a:solidFill>
                  <a:srgbClr val="FF0000"/>
                </a:solidFill>
              </a:rPr>
              <a:t>10,000</a:t>
            </a:r>
            <a:r>
              <a:rPr lang="en-US" sz="2000" dirty="0" smtClean="0"/>
              <a:t> </a:t>
            </a:r>
            <a:r>
              <a:rPr lang="en-US" sz="2000" dirty="0"/>
              <a:t>miles/s.</a:t>
            </a:r>
          </a:p>
        </p:txBody>
      </p:sp>
    </p:spTree>
    <p:extLst>
      <p:ext uri="{BB962C8B-B14F-4D97-AF65-F5344CB8AC3E}">
        <p14:creationId xmlns:p14="http://schemas.microsoft.com/office/powerpoint/2010/main" val="3104411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5083315" cy="584775"/>
          </a:xfrm>
          <a:prstGeom prst="rect">
            <a:avLst/>
          </a:prstGeom>
        </p:spPr>
        <p:txBody>
          <a:bodyPr wrap="none">
            <a:spAutoFit/>
          </a:bodyPr>
          <a:lstStyle/>
          <a:p>
            <a:r>
              <a:rPr lang="en-US" sz="3200" b="1" dirty="0" smtClean="0"/>
              <a:t>Benchmarks. PC Benchmarks</a:t>
            </a:r>
            <a:endParaRPr lang="en-US" sz="3200" b="1" dirty="0"/>
          </a:p>
        </p:txBody>
      </p:sp>
      <p:pic>
        <p:nvPicPr>
          <p:cNvPr id="16386" name="Picture 2" descr="E:\Work\BackupDell\tmp\_Cursuri\SM_engl\Performance\Fig61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6" y="923733"/>
            <a:ext cx="8686800" cy="57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497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5083315" cy="584775"/>
          </a:xfrm>
          <a:prstGeom prst="rect">
            <a:avLst/>
          </a:prstGeom>
        </p:spPr>
        <p:txBody>
          <a:bodyPr wrap="none">
            <a:spAutoFit/>
          </a:bodyPr>
          <a:lstStyle/>
          <a:p>
            <a:r>
              <a:rPr lang="en-US" sz="3200" b="1" dirty="0" smtClean="0"/>
              <a:t>Benchmarks. PC Benchmarks</a:t>
            </a:r>
            <a:endParaRPr lang="en-US" sz="3200" b="1" dirty="0"/>
          </a:p>
        </p:txBody>
      </p:sp>
      <p:pic>
        <p:nvPicPr>
          <p:cNvPr id="17410" name="Picture 2" descr="E:\Work\BackupDell\tmp\_Cursuri\SM_engl\Performance\Fig61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5" y="1295400"/>
            <a:ext cx="892757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64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5083315" cy="584775"/>
          </a:xfrm>
          <a:prstGeom prst="rect">
            <a:avLst/>
          </a:prstGeom>
        </p:spPr>
        <p:txBody>
          <a:bodyPr wrap="none">
            <a:spAutoFit/>
          </a:bodyPr>
          <a:lstStyle/>
          <a:p>
            <a:r>
              <a:rPr lang="en-US" sz="3200" b="1" dirty="0" smtClean="0"/>
              <a:t>Benchmarks. PC Benchmarks</a:t>
            </a:r>
            <a:endParaRPr lang="en-US" sz="3200" b="1" dirty="0"/>
          </a:p>
        </p:txBody>
      </p:sp>
      <p:pic>
        <p:nvPicPr>
          <p:cNvPr id="18434" name="Picture 2" descr="E:\Work\BackupDell\tmp\_Cursuri\SM_engl\Performance\Text_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8" y="487048"/>
            <a:ext cx="8077200" cy="126555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E:\Work\BackupDell\tmp\_Cursuri\SM_engl\Performance\Fig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562600" cy="51593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3400" y="914400"/>
            <a:ext cx="8087178" cy="304800"/>
            <a:chOff x="533400" y="914400"/>
            <a:chExt cx="8087178" cy="304800"/>
          </a:xfrm>
        </p:grpSpPr>
        <p:cxnSp>
          <p:nvCxnSpPr>
            <p:cNvPr id="4" name="Straight Connector 3"/>
            <p:cNvCxnSpPr/>
            <p:nvPr/>
          </p:nvCxnSpPr>
          <p:spPr>
            <a:xfrm>
              <a:off x="1524000" y="914400"/>
              <a:ext cx="70965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219200"/>
              <a:ext cx="647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3138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0"/>
            <a:ext cx="3429000" cy="1077218"/>
          </a:xfrm>
          <a:prstGeom prst="rect">
            <a:avLst/>
          </a:prstGeom>
        </p:spPr>
        <p:txBody>
          <a:bodyPr wrap="square">
            <a:spAutoFit/>
          </a:bodyPr>
          <a:lstStyle/>
          <a:p>
            <a:r>
              <a:rPr lang="en-US" sz="3200" b="1" dirty="0" smtClean="0"/>
              <a:t>Benchmarks. PC Benchmarks</a:t>
            </a:r>
            <a:endParaRPr lang="en-US" sz="3200" b="1" dirty="0"/>
          </a:p>
        </p:txBody>
      </p:sp>
      <p:pic>
        <p:nvPicPr>
          <p:cNvPr id="19458" name="Picture 2" descr="E:\Work\BackupDell\tmp\_Cursuri\SM_engl\Performance\Fig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55"/>
            <a:ext cx="4950372" cy="669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85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067800" cy="523220"/>
          </a:xfrm>
          <a:prstGeom prst="rect">
            <a:avLst/>
          </a:prstGeom>
        </p:spPr>
        <p:txBody>
          <a:bodyPr wrap="square">
            <a:spAutoFit/>
          </a:bodyPr>
          <a:lstStyle/>
          <a:p>
            <a:r>
              <a:rPr lang="en-US" sz="2800" b="1" dirty="0" smtClean="0"/>
              <a:t>Benchmarks. Comparison of High-Performance Processors</a:t>
            </a:r>
            <a:endParaRPr lang="en-US" sz="2800" b="1" dirty="0"/>
          </a:p>
        </p:txBody>
      </p:sp>
      <p:sp>
        <p:nvSpPr>
          <p:cNvPr id="9" name="Rectangle 8"/>
          <p:cNvSpPr/>
          <p:nvPr/>
        </p:nvSpPr>
        <p:spPr>
          <a:xfrm>
            <a:off x="533400" y="584537"/>
            <a:ext cx="8382000" cy="1015663"/>
          </a:xfrm>
          <a:prstGeom prst="rect">
            <a:avLst/>
          </a:prstGeom>
        </p:spPr>
        <p:txBody>
          <a:bodyPr wrap="square">
            <a:spAutoFit/>
          </a:bodyPr>
          <a:lstStyle/>
          <a:p>
            <a:pPr marL="342900" indent="-342900">
              <a:buFont typeface="Wingdings" pitchFamily="2" charset="2"/>
              <a:buChar char="q"/>
            </a:pPr>
            <a:r>
              <a:rPr lang="en-US" sz="2000" dirty="0" smtClean="0"/>
              <a:t>Another example of processor performance is from HEXUS. Table 6.10 illustrates basic data for high-performance IA32 architectures in late 2010</a:t>
            </a:r>
          </a:p>
          <a:p>
            <a:pPr marL="342900" indent="-342900">
              <a:buFont typeface="Wingdings" pitchFamily="2" charset="2"/>
              <a:buChar char="q"/>
            </a:pPr>
            <a:endParaRPr lang="en-US" sz="2000" dirty="0"/>
          </a:p>
        </p:txBody>
      </p:sp>
      <p:pic>
        <p:nvPicPr>
          <p:cNvPr id="20484" name="Picture 4" descr="E:\Work\BackupDell\tmp\_Cursuri\SM_engl\Performance\termi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437" y="1828800"/>
            <a:ext cx="702592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617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067800" cy="523220"/>
          </a:xfrm>
          <a:prstGeom prst="rect">
            <a:avLst/>
          </a:prstGeom>
        </p:spPr>
        <p:txBody>
          <a:bodyPr wrap="square">
            <a:spAutoFit/>
          </a:bodyPr>
          <a:lstStyle/>
          <a:p>
            <a:r>
              <a:rPr lang="en-US" sz="2800" b="1" dirty="0" smtClean="0"/>
              <a:t>Benchmarks. Comparison of High-Performance Processors</a:t>
            </a:r>
            <a:endParaRPr lang="en-US" sz="2800" b="1" dirty="0"/>
          </a:p>
        </p:txBody>
      </p:sp>
      <p:sp>
        <p:nvSpPr>
          <p:cNvPr id="9" name="Rectangle 8"/>
          <p:cNvSpPr/>
          <p:nvPr/>
        </p:nvSpPr>
        <p:spPr>
          <a:xfrm>
            <a:off x="533400" y="584537"/>
            <a:ext cx="8382000" cy="1015663"/>
          </a:xfrm>
          <a:prstGeom prst="rect">
            <a:avLst/>
          </a:prstGeom>
        </p:spPr>
        <p:txBody>
          <a:bodyPr wrap="square">
            <a:spAutoFit/>
          </a:bodyPr>
          <a:lstStyle/>
          <a:p>
            <a:pPr marL="342900" indent="-342900">
              <a:buFont typeface="Wingdings" pitchFamily="2" charset="2"/>
              <a:buChar char="q"/>
            </a:pPr>
            <a:r>
              <a:rPr lang="en-US" sz="2000" dirty="0" smtClean="0"/>
              <a:t>Another example of processor performance is from HEXUS. Table 6.10 illustrates basic data for high-performance IA32 architectures in late 2010</a:t>
            </a:r>
          </a:p>
          <a:p>
            <a:pPr marL="342900" indent="-342900">
              <a:buFont typeface="Wingdings" pitchFamily="2" charset="2"/>
              <a:buChar char="q"/>
            </a:pPr>
            <a:endParaRPr lang="en-US" sz="2000" dirty="0"/>
          </a:p>
        </p:txBody>
      </p:sp>
      <p:pic>
        <p:nvPicPr>
          <p:cNvPr id="20483" name="Picture 3" descr="E:\Work\BackupDell\tmp\_Cursuri\SM_engl\Performance\table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68" y="1790956"/>
            <a:ext cx="7481602" cy="473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73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067800" cy="523220"/>
          </a:xfrm>
          <a:prstGeom prst="rect">
            <a:avLst/>
          </a:prstGeom>
        </p:spPr>
        <p:txBody>
          <a:bodyPr wrap="square">
            <a:spAutoFit/>
          </a:bodyPr>
          <a:lstStyle/>
          <a:p>
            <a:r>
              <a:rPr lang="en-US" sz="2800" b="1" dirty="0" smtClean="0"/>
              <a:t>Benchmarks. Comparison of High-Performance Processors</a:t>
            </a:r>
            <a:endParaRPr lang="en-US" sz="2800" b="1" dirty="0"/>
          </a:p>
        </p:txBody>
      </p:sp>
      <p:pic>
        <p:nvPicPr>
          <p:cNvPr id="21506" name="Picture 2" descr="E:\Work\BackupDell\tmp\_Cursuri\SM_engl\Performance\Text_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 y="609600"/>
            <a:ext cx="8181975" cy="166687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33400" y="838200"/>
            <a:ext cx="8087178" cy="1295400"/>
            <a:chOff x="533400" y="838200"/>
            <a:chExt cx="8087178" cy="1295400"/>
          </a:xfrm>
        </p:grpSpPr>
        <p:cxnSp>
          <p:nvCxnSpPr>
            <p:cNvPr id="7" name="Straight Connector 6"/>
            <p:cNvCxnSpPr/>
            <p:nvPr/>
          </p:nvCxnSpPr>
          <p:spPr>
            <a:xfrm>
              <a:off x="1524000" y="1828800"/>
              <a:ext cx="70965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133600"/>
              <a:ext cx="80871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95600" y="838200"/>
              <a:ext cx="57249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1066800"/>
              <a:ext cx="3967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1600200"/>
              <a:ext cx="80871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507" name="Picture 3" descr="E:\Work\BackupDell\tmp\_Cursuri\SM_engl\Performance\fig6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1689">
            <a:off x="807129" y="2398477"/>
            <a:ext cx="7817124" cy="435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067800" cy="523220"/>
          </a:xfrm>
          <a:prstGeom prst="rect">
            <a:avLst/>
          </a:prstGeom>
        </p:spPr>
        <p:txBody>
          <a:bodyPr wrap="square">
            <a:spAutoFit/>
          </a:bodyPr>
          <a:lstStyle/>
          <a:p>
            <a:r>
              <a:rPr lang="en-US" sz="2800" b="1" dirty="0" smtClean="0"/>
              <a:t>Benchmarks. Comparison of High-Performance Processors</a:t>
            </a:r>
            <a:endParaRPr lang="en-US" sz="2800" b="1" dirty="0"/>
          </a:p>
        </p:txBody>
      </p:sp>
      <p:pic>
        <p:nvPicPr>
          <p:cNvPr id="22530" name="Picture 2" descr="E:\Work\BackupDell\tmp\_Cursuri\SM_engl\Performance\Fig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8839200" cy="1072031"/>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E:\Work\BackupDell\tmp\_Cursuri\SM_engl\Performance\Fig621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3" y="1518581"/>
            <a:ext cx="8865394"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28600" y="680381"/>
            <a:ext cx="8534400" cy="2154621"/>
            <a:chOff x="228600" y="1066800"/>
            <a:chExt cx="8534400" cy="2154621"/>
          </a:xfrm>
        </p:grpSpPr>
        <p:cxnSp>
          <p:nvCxnSpPr>
            <p:cNvPr id="4" name="Straight Connector 3"/>
            <p:cNvCxnSpPr/>
            <p:nvPr/>
          </p:nvCxnSpPr>
          <p:spPr>
            <a:xfrm>
              <a:off x="6477000" y="10668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1371600"/>
              <a:ext cx="7391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1600200"/>
              <a:ext cx="853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1905000"/>
              <a:ext cx="853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4600" y="3221421"/>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8600" y="2133600"/>
              <a:ext cx="36957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532" name="Picture 4" descr="E:\Work\BackupDell\tmp\_Cursuri\SM_engl\Performance\fig62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41908">
            <a:off x="1497806" y="2872961"/>
            <a:ext cx="6813724" cy="398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03731"/>
            <a:ext cx="8382000" cy="5139869"/>
          </a:xfrm>
          <a:prstGeom prst="rect">
            <a:avLst/>
          </a:prstGeom>
        </p:spPr>
        <p:txBody>
          <a:bodyPr wrap="square">
            <a:spAutoFit/>
          </a:bodyPr>
          <a:lstStyle/>
          <a:p>
            <a:r>
              <a:rPr lang="en-US" sz="2800" b="1" dirty="0"/>
              <a:t>SPEC</a:t>
            </a:r>
            <a:endParaRPr lang="en-US" sz="2800" dirty="0"/>
          </a:p>
          <a:p>
            <a:r>
              <a:rPr lang="en-US" sz="2000" dirty="0"/>
              <a:t> </a:t>
            </a:r>
          </a:p>
          <a:p>
            <a:pPr marL="342900" indent="-342900">
              <a:buFont typeface="Wingdings" pitchFamily="2" charset="2"/>
              <a:buChar char="q"/>
            </a:pPr>
            <a:r>
              <a:rPr lang="en-US" sz="2000" dirty="0"/>
              <a:t>Various organizations exist </a:t>
            </a:r>
            <a:r>
              <a:rPr lang="en-US" sz="2000" dirty="0" smtClean="0"/>
              <a:t>to </a:t>
            </a:r>
            <a:r>
              <a:rPr lang="en-US" sz="2000" dirty="0"/>
              <a:t>offer the consumer </a:t>
            </a:r>
            <a:r>
              <a:rPr lang="en-US" sz="2000" i="1" dirty="0">
                <a:solidFill>
                  <a:srgbClr val="0070C0"/>
                </a:solidFill>
              </a:rPr>
              <a:t>unbiased</a:t>
            </a:r>
            <a:r>
              <a:rPr lang="en-US" sz="2000" dirty="0">
                <a:solidFill>
                  <a:srgbClr val="0070C0"/>
                </a:solidFill>
              </a:rPr>
              <a:t> advice</a:t>
            </a:r>
            <a:r>
              <a:rPr lang="en-US" sz="2000" dirty="0"/>
              <a:t>, whether it be about the quality of </a:t>
            </a:r>
            <a:r>
              <a:rPr lang="en-US" sz="2000" dirty="0" smtClean="0"/>
              <a:t>systems or </a:t>
            </a:r>
            <a:r>
              <a:rPr lang="en-US" sz="2000" dirty="0"/>
              <a:t>the safety of automobiles</a:t>
            </a:r>
            <a:r>
              <a:rPr lang="en-US" sz="2000" dirty="0" smtClean="0"/>
              <a:t>.</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Such </a:t>
            </a:r>
            <a:r>
              <a:rPr lang="en-US" sz="2000" dirty="0"/>
              <a:t>an organization has arisen to create benchmarks. </a:t>
            </a:r>
            <a:r>
              <a:rPr lang="en-US" sz="2000" dirty="0">
                <a:solidFill>
                  <a:srgbClr val="0070C0"/>
                </a:solidFill>
              </a:rPr>
              <a:t>SPEC, the </a:t>
            </a:r>
            <a:r>
              <a:rPr lang="en-US" sz="2000" i="1" dirty="0">
                <a:solidFill>
                  <a:srgbClr val="0070C0"/>
                </a:solidFill>
              </a:rPr>
              <a:t>Standard Performance Evaluation Corporation</a:t>
            </a:r>
            <a:r>
              <a:rPr lang="en-US" sz="2000" i="1" dirty="0"/>
              <a:t>,</a:t>
            </a:r>
            <a:r>
              <a:rPr lang="en-US" sz="2000" dirty="0"/>
              <a:t> is a non-profit making organization with the status of a charity that’s been formed to </a:t>
            </a:r>
            <a:r>
              <a:rPr lang="en-US" sz="2000" i="1" dirty="0"/>
              <a:t>establish, maintain and endorse a standardized set of relevant benchmarks that can be applied to the newest generation of high-performance computers</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user is responsible for compiling the benchmarks before they are run. SPEC allows two types of compilation. One type of </a:t>
            </a:r>
            <a:r>
              <a:rPr lang="en-US" sz="2000" dirty="0">
                <a:solidFill>
                  <a:srgbClr val="0070C0"/>
                </a:solidFill>
              </a:rPr>
              <a:t>compilation is restrictive in terms of compiler flags and switches</a:t>
            </a:r>
            <a:r>
              <a:rPr lang="en-US" sz="2000" dirty="0"/>
              <a:t> and that provides a</a:t>
            </a:r>
            <a:r>
              <a:rPr lang="en-US" sz="2000" i="1" dirty="0"/>
              <a:t> </a:t>
            </a:r>
            <a:r>
              <a:rPr lang="en-US" sz="2000" i="1" dirty="0">
                <a:solidFill>
                  <a:srgbClr val="0070C0"/>
                </a:solidFill>
              </a:rPr>
              <a:t>base</a:t>
            </a:r>
            <a:r>
              <a:rPr lang="en-US" sz="2000" dirty="0">
                <a:solidFill>
                  <a:srgbClr val="0070C0"/>
                </a:solidFill>
              </a:rPr>
              <a:t> result</a:t>
            </a:r>
            <a:r>
              <a:rPr lang="en-US" sz="2000" dirty="0"/>
              <a:t>. The other type of compilation is more liberal and </a:t>
            </a:r>
            <a:r>
              <a:rPr lang="en-US" sz="2000" dirty="0">
                <a:solidFill>
                  <a:srgbClr val="FF0000"/>
                </a:solidFill>
              </a:rPr>
              <a:t>allows switches to be optimized for each individual program</a:t>
            </a:r>
            <a:r>
              <a:rPr lang="en-US" sz="2000" dirty="0"/>
              <a:t>. This provides a </a:t>
            </a:r>
            <a:r>
              <a:rPr lang="en-US" sz="2000" i="1" dirty="0">
                <a:solidFill>
                  <a:srgbClr val="FF0000"/>
                </a:solidFill>
              </a:rPr>
              <a:t>peak</a:t>
            </a:r>
            <a:r>
              <a:rPr lang="en-US" sz="2000" dirty="0">
                <a:solidFill>
                  <a:srgbClr val="FF0000"/>
                </a:solidFill>
              </a:rPr>
              <a:t> metric</a:t>
            </a:r>
            <a:r>
              <a:rPr lang="en-US" sz="2000" dirty="0"/>
              <a:t>.</a:t>
            </a:r>
          </a:p>
        </p:txBody>
      </p:sp>
    </p:spTree>
    <p:extLst>
      <p:ext uri="{BB962C8B-B14F-4D97-AF65-F5344CB8AC3E}">
        <p14:creationId xmlns:p14="http://schemas.microsoft.com/office/powerpoint/2010/main" val="27922485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86800" cy="6247864"/>
          </a:xfrm>
          <a:prstGeom prst="rect">
            <a:avLst/>
          </a:prstGeom>
        </p:spPr>
        <p:txBody>
          <a:bodyPr wrap="square">
            <a:spAutoFit/>
          </a:bodyPr>
          <a:lstStyle/>
          <a:p>
            <a:pPr marL="342900" indent="-342900">
              <a:buFont typeface="Wingdings" pitchFamily="2" charset="2"/>
              <a:buChar char="q"/>
            </a:pPr>
            <a:r>
              <a:rPr lang="en-US" sz="2000" dirty="0" smtClean="0"/>
              <a:t>SPEC </a:t>
            </a:r>
            <a:r>
              <a:rPr lang="en-US" sz="2000" dirty="0"/>
              <a:t>benchmarks appeared in 1988 with SPEC89, a suite of ten programs. The next major change was in 1992 when SPEC CINT92 (6 integer programs) and SPEC CFP92 (14 </a:t>
            </a:r>
            <a:r>
              <a:rPr lang="en-US" sz="2000" dirty="0" smtClean="0"/>
              <a:t>floating-point programs) </a:t>
            </a:r>
            <a:r>
              <a:rPr lang="en-US" sz="2000" dirty="0"/>
              <a:t>were </a:t>
            </a:r>
            <a:r>
              <a:rPr lang="en-US" sz="2000" dirty="0" smtClean="0"/>
              <a:t>published. </a:t>
            </a:r>
            <a:r>
              <a:rPr lang="en-US" sz="2000" dirty="0"/>
              <a:t>In 1995 SPEC CINT95 and </a:t>
            </a:r>
            <a:r>
              <a:rPr lang="en-US" sz="2000" dirty="0" smtClean="0">
                <a:solidFill>
                  <a:srgbClr val="FF0000"/>
                </a:solidFill>
              </a:rPr>
              <a:t>SPEC</a:t>
            </a:r>
            <a:r>
              <a:rPr lang="en-US" sz="2000" dirty="0" smtClean="0"/>
              <a:t> </a:t>
            </a:r>
            <a:r>
              <a:rPr lang="en-US" sz="2000" dirty="0"/>
              <a:t>CFP95 (8 integer, 10 floating-point programs, respectively) were introduced. The fourth </a:t>
            </a:r>
            <a:r>
              <a:rPr lang="en-US" sz="2000" dirty="0" smtClean="0"/>
              <a:t>revision </a:t>
            </a:r>
            <a:r>
              <a:rPr lang="en-US" sz="2000" dirty="0"/>
              <a:t>to the benchmarks was SPEC CPU2000 with SPEC CINT2000 and SPEC CFP2000 (12 integer and 14 floating-point programs). SPEC 2000 also introduced benchmarks in C, C++, Fortran 77, and Fortran 90. SPEC 2006 uses 12 integer programs and 17 floating-point </a:t>
            </a:r>
            <a:r>
              <a:rPr lang="en-US" sz="2000" dirty="0" smtClean="0"/>
              <a:t>programs.</a:t>
            </a:r>
          </a:p>
          <a:p>
            <a:pPr marL="342900" indent="-342900">
              <a:buFont typeface="Wingdings" pitchFamily="2" charset="2"/>
              <a:buChar char="q"/>
            </a:pPr>
            <a:endParaRPr lang="en-GB" sz="2000" dirty="0"/>
          </a:p>
          <a:p>
            <a:pPr marL="342900" indent="-342900">
              <a:buFont typeface="Wingdings" pitchFamily="2" charset="2"/>
              <a:buChar char="q"/>
            </a:pPr>
            <a:r>
              <a:rPr lang="en-US" sz="2000" dirty="0" smtClean="0"/>
              <a:t>SPEC </a:t>
            </a:r>
            <a:r>
              <a:rPr lang="en-US" sz="2000" dirty="0"/>
              <a:t>suites have changed to remove some of their inefficiencies and errors; for example, in 2001 </a:t>
            </a:r>
            <a:r>
              <a:rPr lang="en-US" sz="2000" dirty="0" smtClean="0"/>
              <a:t>SPEC </a:t>
            </a:r>
            <a:r>
              <a:rPr lang="en-US" sz="2000" dirty="0"/>
              <a:t>CPU95 </a:t>
            </a:r>
            <a:r>
              <a:rPr lang="en-US" sz="2000" dirty="0" smtClean="0"/>
              <a:t>was </a:t>
            </a:r>
            <a:r>
              <a:rPr lang="en-US" sz="2000" i="1" dirty="0" smtClean="0"/>
              <a:t>retired</a:t>
            </a:r>
            <a:r>
              <a:rPr lang="en-US" sz="2000" dirty="0" smtClean="0"/>
              <a:t> </a:t>
            </a:r>
            <a:r>
              <a:rPr lang="en-US" sz="2000" dirty="0"/>
              <a:t>and replaced by CPU2000.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In </a:t>
            </a:r>
            <a:r>
              <a:rPr lang="en-US" sz="2000" dirty="0"/>
              <a:t>turn, CPU2000 was replaced by </a:t>
            </a:r>
            <a:r>
              <a:rPr lang="en-US" sz="2000" dirty="0" smtClean="0"/>
              <a:t>CPU2006. The benchmark </a:t>
            </a:r>
            <a:r>
              <a:rPr lang="en-US" sz="2000" dirty="0"/>
              <a:t>programs </a:t>
            </a:r>
            <a:r>
              <a:rPr lang="en-US" sz="2000" dirty="0" smtClean="0"/>
              <a:t>of a </a:t>
            </a:r>
            <a:r>
              <a:rPr lang="en-US" sz="2000" dirty="0"/>
              <a:t>SPEC </a:t>
            </a:r>
            <a:r>
              <a:rPr lang="en-US" sz="2000" dirty="0" smtClean="0"/>
              <a:t>suite vary </a:t>
            </a:r>
            <a:r>
              <a:rPr lang="en-US" sz="2000" dirty="0"/>
              <a:t>over a wide range of </a:t>
            </a:r>
            <a:r>
              <a:rPr lang="en-US" sz="2000" dirty="0" smtClean="0"/>
              <a:t>applications; from </a:t>
            </a:r>
            <a:r>
              <a:rPr lang="en-US" sz="2000" dirty="0"/>
              <a:t>Lisp interpreters to compilers to data-compression programs in older SPECs, and from Quantum mechanics to fluid dynamics in more recent SPECs. The complexity of applications grows with each new set of SPEC benchmarks to reflect the increasing demand on computers.</a:t>
            </a:r>
          </a:p>
          <a:p>
            <a:endParaRPr lang="en-US" sz="2000" dirty="0"/>
          </a:p>
        </p:txBody>
      </p:sp>
      <p:sp>
        <p:nvSpPr>
          <p:cNvPr id="3" name="Rectangle 2"/>
          <p:cNvSpPr/>
          <p:nvPr/>
        </p:nvSpPr>
        <p:spPr>
          <a:xfrm>
            <a:off x="304800" y="304800"/>
            <a:ext cx="1034257" cy="584775"/>
          </a:xfrm>
          <a:prstGeom prst="rect">
            <a:avLst/>
          </a:prstGeom>
        </p:spPr>
        <p:txBody>
          <a:bodyPr wrap="none">
            <a:spAutoFit/>
          </a:bodyPr>
          <a:lstStyle/>
          <a:p>
            <a:r>
              <a:rPr lang="en-US" sz="3200" b="1" dirty="0" smtClean="0"/>
              <a:t>SPEC</a:t>
            </a:r>
            <a:endParaRPr lang="en-US" sz="3200" b="1" dirty="0"/>
          </a:p>
        </p:txBody>
      </p:sp>
    </p:spTree>
    <p:extLst>
      <p:ext uri="{BB962C8B-B14F-4D97-AF65-F5344CB8AC3E}">
        <p14:creationId xmlns:p14="http://schemas.microsoft.com/office/powerpoint/2010/main" val="241551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nCore7\Desktop\ch06\87046-0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543800" cy="5493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88861"/>
            <a:ext cx="8458200" cy="4524315"/>
          </a:xfrm>
          <a:prstGeom prst="rect">
            <a:avLst/>
          </a:prstGeom>
        </p:spPr>
        <p:txBody>
          <a:bodyPr wrap="square">
            <a:spAutoFit/>
          </a:bodyPr>
          <a:lstStyle/>
          <a:p>
            <a:r>
              <a:rPr lang="en-US" sz="2800" b="1" dirty="0"/>
              <a:t>SPEC Methodology</a:t>
            </a:r>
            <a:endParaRPr lang="en-US" sz="2800" dirty="0"/>
          </a:p>
          <a:p>
            <a:endParaRPr lang="en-US" sz="2000" dirty="0" smtClean="0"/>
          </a:p>
          <a:p>
            <a:pPr marL="342900" indent="-342900">
              <a:buFont typeface="Wingdings" pitchFamily="2" charset="2"/>
              <a:buChar char="q"/>
            </a:pPr>
            <a:r>
              <a:rPr lang="en-US" sz="2000" dirty="0" smtClean="0"/>
              <a:t>The </a:t>
            </a:r>
            <a:r>
              <a:rPr lang="en-US" sz="2000" dirty="0"/>
              <a:t>SPEC methodology </a:t>
            </a:r>
            <a:r>
              <a:rPr lang="en-US" sz="2000" dirty="0">
                <a:solidFill>
                  <a:srgbClr val="0070C0"/>
                </a:solidFill>
              </a:rPr>
              <a:t>is to measure the time required to execute each program in the test suite</a:t>
            </a:r>
            <a:r>
              <a:rPr lang="en-US" sz="2000" dirty="0"/>
              <a:t>; for example, the times might be T</a:t>
            </a:r>
            <a:r>
              <a:rPr lang="en-US" sz="2000" baseline="-25000" dirty="0"/>
              <a:t>p1</a:t>
            </a:r>
            <a:r>
              <a:rPr lang="en-US" sz="2000" dirty="0"/>
              <a:t>, T</a:t>
            </a:r>
            <a:r>
              <a:rPr lang="en-US" sz="2000" baseline="-25000" dirty="0"/>
              <a:t>p2</a:t>
            </a:r>
            <a:r>
              <a:rPr lang="en-US" sz="2000" dirty="0"/>
              <a:t>, T</a:t>
            </a:r>
            <a:r>
              <a:rPr lang="en-US" sz="2000" baseline="-25000" dirty="0"/>
              <a:t>p3</a:t>
            </a:r>
            <a:r>
              <a:rPr lang="en-US" sz="2000" dirty="0"/>
              <a:t>,… where the </a:t>
            </a:r>
            <a:r>
              <a:rPr lang="en-US" sz="2000" dirty="0">
                <a:solidFill>
                  <a:srgbClr val="0070C0"/>
                </a:solidFill>
              </a:rPr>
              <a:t>subscripts p1, p2, </a:t>
            </a:r>
            <a:r>
              <a:rPr lang="en-US" sz="2000" dirty="0" err="1">
                <a:solidFill>
                  <a:srgbClr val="0070C0"/>
                </a:solidFill>
              </a:rPr>
              <a:t>etc</a:t>
            </a:r>
            <a:r>
              <a:rPr lang="en-US" sz="2000" dirty="0">
                <a:solidFill>
                  <a:srgbClr val="0070C0"/>
                </a:solidFill>
              </a:rPr>
              <a:t> refer to the components of the suite</a:t>
            </a:r>
            <a:r>
              <a:rPr lang="en-US" sz="2000" dirty="0"/>
              <a:t>. </a:t>
            </a:r>
            <a:endParaRPr lang="en-US" sz="2000" dirty="0" smtClean="0"/>
          </a:p>
          <a:p>
            <a:pPr marL="342900" indent="-342900">
              <a:buFont typeface="Wingdings" pitchFamily="2" charset="2"/>
              <a:buChar char="q"/>
            </a:pPr>
            <a:endParaRPr lang="en-GB" sz="2000" dirty="0"/>
          </a:p>
          <a:p>
            <a:pPr marL="342900" indent="-342900">
              <a:buFont typeface="Wingdings" pitchFamily="2" charset="2"/>
              <a:buChar char="q"/>
            </a:pPr>
            <a:r>
              <a:rPr lang="en-US" sz="2000" dirty="0"/>
              <a:t>The SPEC suite is also executed on a so-called </a:t>
            </a:r>
            <a:r>
              <a:rPr lang="en-US" sz="2000" i="1" dirty="0"/>
              <a:t>standard basis machine</a:t>
            </a:r>
            <a:r>
              <a:rPr lang="en-US" sz="2000" dirty="0"/>
              <a:t> to give the values B</a:t>
            </a:r>
            <a:r>
              <a:rPr lang="en-US" sz="2000" baseline="-25000" dirty="0"/>
              <a:t>p1</a:t>
            </a:r>
            <a:r>
              <a:rPr lang="en-US" sz="2000" dirty="0"/>
              <a:t>, B</a:t>
            </a:r>
            <a:r>
              <a:rPr lang="en-US" sz="2000" baseline="-25000" dirty="0"/>
              <a:t>p2</a:t>
            </a:r>
            <a:r>
              <a:rPr lang="en-US" sz="2000" dirty="0"/>
              <a:t>, B</a:t>
            </a:r>
            <a:r>
              <a:rPr lang="en-US" sz="2000" baseline="-25000" dirty="0"/>
              <a:t>p3</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0070C0"/>
                </a:solidFill>
              </a:rPr>
              <a:t>The </a:t>
            </a:r>
            <a:r>
              <a:rPr lang="en-US" sz="2000" dirty="0">
                <a:solidFill>
                  <a:srgbClr val="0070C0"/>
                </a:solidFill>
              </a:rPr>
              <a:t>measured times are divided by the reference times </a:t>
            </a:r>
            <a:r>
              <a:rPr lang="en-US" sz="2000" dirty="0"/>
              <a:t>to give the values T</a:t>
            </a:r>
            <a:r>
              <a:rPr lang="en-US" sz="2000" baseline="-25000" dirty="0"/>
              <a:t>p1</a:t>
            </a:r>
            <a:r>
              <a:rPr lang="en-US" sz="2000" dirty="0"/>
              <a:t>/B</a:t>
            </a:r>
            <a:r>
              <a:rPr lang="en-US" sz="2000" baseline="-25000" dirty="0"/>
              <a:t>p1</a:t>
            </a:r>
            <a:r>
              <a:rPr lang="en-US" sz="2000" dirty="0"/>
              <a:t>, T</a:t>
            </a:r>
            <a:r>
              <a:rPr lang="en-US" sz="2000" baseline="-25000" dirty="0"/>
              <a:t>p2</a:t>
            </a:r>
            <a:r>
              <a:rPr lang="en-US" sz="2000" dirty="0"/>
              <a:t>/B</a:t>
            </a:r>
            <a:r>
              <a:rPr lang="en-US" sz="2000" baseline="-25000" dirty="0"/>
              <a:t>p2</a:t>
            </a:r>
            <a:r>
              <a:rPr lang="en-US" sz="2000" dirty="0"/>
              <a:t>, T</a:t>
            </a:r>
            <a:r>
              <a:rPr lang="en-US" sz="2000" baseline="-25000" dirty="0"/>
              <a:t>p3</a:t>
            </a:r>
            <a:r>
              <a:rPr lang="en-US" sz="2000" dirty="0"/>
              <a:t>/B</a:t>
            </a:r>
            <a:r>
              <a:rPr lang="en-US" sz="2000" baseline="-25000" dirty="0"/>
              <a:t>p3</a:t>
            </a:r>
            <a:r>
              <a:rPr lang="en-US" sz="2000" dirty="0"/>
              <a:t>,… This step </a:t>
            </a:r>
            <a:r>
              <a:rPr lang="en-US" sz="2000" dirty="0">
                <a:solidFill>
                  <a:srgbClr val="0070C0"/>
                </a:solidFill>
              </a:rPr>
              <a:t>normalizes</a:t>
            </a:r>
            <a:r>
              <a:rPr lang="en-US" sz="2000" dirty="0"/>
              <a:t> the execution times of the components of the SPEC suite. </a:t>
            </a:r>
            <a:endParaRPr lang="en-US" sz="2000" dirty="0" smtClean="0"/>
          </a:p>
          <a:p>
            <a:pPr marL="342900" indent="-342900">
              <a:buFont typeface="Wingdings" pitchFamily="2" charset="2"/>
              <a:buChar char="q"/>
            </a:pPr>
            <a:r>
              <a:rPr lang="en-US" sz="2000" dirty="0" smtClean="0">
                <a:solidFill>
                  <a:srgbClr val="0070C0"/>
                </a:solidFill>
              </a:rPr>
              <a:t>Finally</a:t>
            </a:r>
            <a:r>
              <a:rPr lang="en-US" sz="2000" dirty="0">
                <a:solidFill>
                  <a:srgbClr val="0070C0"/>
                </a:solidFill>
              </a:rPr>
              <a:t>, the </a:t>
            </a:r>
            <a:r>
              <a:rPr lang="en-US" sz="2000" i="1" dirty="0">
                <a:solidFill>
                  <a:srgbClr val="0070C0"/>
                </a:solidFill>
              </a:rPr>
              <a:t>normalized</a:t>
            </a:r>
            <a:r>
              <a:rPr lang="en-US" sz="2000" dirty="0">
                <a:solidFill>
                  <a:srgbClr val="0070C0"/>
                </a:solidFill>
              </a:rPr>
              <a:t> times are averaged to generate a final SPEC metric for the machine being tested.  </a:t>
            </a:r>
          </a:p>
        </p:txBody>
      </p:sp>
    </p:spTree>
    <p:extLst>
      <p:ext uri="{BB962C8B-B14F-4D97-AF65-F5344CB8AC3E}">
        <p14:creationId xmlns:p14="http://schemas.microsoft.com/office/powerpoint/2010/main" val="41570394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90008"/>
            <a:ext cx="8305800" cy="1938992"/>
          </a:xfrm>
          <a:prstGeom prst="rect">
            <a:avLst/>
          </a:prstGeom>
        </p:spPr>
        <p:txBody>
          <a:bodyPr wrap="square">
            <a:spAutoFit/>
          </a:bodyPr>
          <a:lstStyle/>
          <a:p>
            <a:pPr marL="342900" indent="-342900">
              <a:buFont typeface="Wingdings" pitchFamily="2" charset="2"/>
              <a:buChar char="q"/>
            </a:pPr>
            <a:r>
              <a:rPr lang="en-US" sz="2000" dirty="0"/>
              <a:t>Here, we will simply state that </a:t>
            </a:r>
            <a:r>
              <a:rPr lang="en-US" sz="2000" dirty="0">
                <a:solidFill>
                  <a:srgbClr val="0070C0"/>
                </a:solidFill>
              </a:rPr>
              <a:t>the individual SPEC benchmarks are averaged</a:t>
            </a:r>
            <a:r>
              <a:rPr lang="en-US" sz="2000" dirty="0"/>
              <a:t> by taking the </a:t>
            </a:r>
            <a:r>
              <a:rPr lang="en-US" sz="2000" i="1" dirty="0"/>
              <a:t>geometric mea</a:t>
            </a:r>
            <a:r>
              <a:rPr lang="en-US" sz="2000" dirty="0"/>
              <a:t>n, rather than the arithmetic mean.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geometric mean is calculated by multiplying together </a:t>
            </a:r>
            <a:r>
              <a:rPr lang="en-US" sz="2000" i="1" dirty="0"/>
              <a:t>n</a:t>
            </a:r>
            <a:r>
              <a:rPr lang="en-US" sz="2000" dirty="0"/>
              <a:t> values and then taking the </a:t>
            </a:r>
            <a:r>
              <a:rPr lang="en-US" sz="2000" i="1" dirty="0"/>
              <a:t>n</a:t>
            </a:r>
            <a:r>
              <a:rPr lang="en-US" sz="2000" dirty="0"/>
              <a:t>th root; for example, the arithmetic mean of the values 4,5,6 is (4+5+6)/3 = 3 and the geometric mean is </a:t>
            </a:r>
            <a:r>
              <a:rPr lang="en-US" sz="2000" baseline="30000" dirty="0"/>
              <a:t>3</a:t>
            </a:r>
            <a:r>
              <a:rPr lang="en-US" sz="2000" dirty="0"/>
              <a:t>√4 x 5 x 6 = 3.915</a:t>
            </a:r>
            <a:r>
              <a:rPr lang="en-US" sz="2000" dirty="0" smtClean="0"/>
              <a:t>.</a:t>
            </a:r>
            <a:endParaRPr lang="en-US" sz="2000" dirty="0"/>
          </a:p>
        </p:txBody>
      </p:sp>
      <p:sp>
        <p:nvSpPr>
          <p:cNvPr id="3" name="Rectangle 2"/>
          <p:cNvSpPr/>
          <p:nvPr/>
        </p:nvSpPr>
        <p:spPr>
          <a:xfrm>
            <a:off x="457200" y="7620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1844518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153400" cy="2862322"/>
          </a:xfrm>
          <a:prstGeom prst="rect">
            <a:avLst/>
          </a:prstGeom>
        </p:spPr>
        <p:txBody>
          <a:bodyPr wrap="square">
            <a:spAutoFit/>
          </a:bodyPr>
          <a:lstStyle/>
          <a:p>
            <a:pPr marL="342900" indent="-342900">
              <a:buFont typeface="Wingdings" pitchFamily="2" charset="2"/>
              <a:buChar char="q"/>
            </a:pPr>
            <a:r>
              <a:rPr lang="en-US" sz="2000" dirty="0" smtClean="0"/>
              <a:t>The </a:t>
            </a:r>
            <a:r>
              <a:rPr lang="en-US" sz="2000" dirty="0"/>
              <a:t>advantage of normalizing a </a:t>
            </a:r>
            <a:r>
              <a:rPr lang="en-US" sz="2000" dirty="0" smtClean="0"/>
              <a:t>machine </a:t>
            </a:r>
            <a:r>
              <a:rPr lang="en-US" sz="2000" dirty="0"/>
              <a:t>with respect to a standard machine is that </a:t>
            </a:r>
            <a:r>
              <a:rPr lang="en-US" sz="2000" dirty="0" smtClean="0"/>
              <a:t>large </a:t>
            </a:r>
            <a:r>
              <a:rPr lang="en-US" sz="2000" dirty="0"/>
              <a:t>differences in </a:t>
            </a:r>
            <a:r>
              <a:rPr lang="en-US" sz="2000" dirty="0" smtClean="0"/>
              <a:t>individual </a:t>
            </a:r>
            <a:r>
              <a:rPr lang="en-US" sz="2000" dirty="0"/>
              <a:t>benchmarks is reduced.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Suppose </a:t>
            </a:r>
            <a:r>
              <a:rPr lang="en-US" sz="2000" dirty="0"/>
              <a:t>that a reference machine takes 10, </a:t>
            </a:r>
            <a:r>
              <a:rPr lang="en-US" sz="2000" dirty="0" smtClean="0"/>
              <a:t>100</a:t>
            </a:r>
            <a:r>
              <a:rPr lang="en-US" sz="2000" dirty="0"/>
              <a:t>, and 5 seconds to perform tasks A, B, and C, respectively. Now, imagine that three test machines M1, M2, and M3 are tested to give the results specified in Table 6.14. </a:t>
            </a:r>
          </a:p>
          <a:p>
            <a:pPr marL="342900" indent="-342900">
              <a:buFont typeface="Wingdings" pitchFamily="2" charset="2"/>
              <a:buChar char="q"/>
            </a:pPr>
            <a:endParaRPr lang="en-GB" sz="2000" dirty="0"/>
          </a:p>
          <a:p>
            <a:pPr marL="342900" indent="-342900">
              <a:buFont typeface="Wingdings" pitchFamily="2" charset="2"/>
              <a:buChar char="q"/>
            </a:pPr>
            <a:r>
              <a:rPr lang="en-GB" sz="2000" dirty="0" smtClean="0"/>
              <a:t>Machine M2 has the best execution (total) time.</a:t>
            </a:r>
            <a:endParaRPr lang="en-US" sz="2000" dirty="0"/>
          </a:p>
        </p:txBody>
      </p:sp>
      <p:pic>
        <p:nvPicPr>
          <p:cNvPr id="16392" name="Picture 8" descr="E:\CengageBook\CengageLectureNotesWebsite\Clements 1e JPG_files\ch06\87046-tb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8072271"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762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26680509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 y="1575137"/>
            <a:ext cx="8003931" cy="1015663"/>
          </a:xfrm>
          <a:prstGeom prst="rect">
            <a:avLst/>
          </a:prstGeom>
        </p:spPr>
        <p:txBody>
          <a:bodyPr wrap="square">
            <a:spAutoFit/>
          </a:bodyPr>
          <a:lstStyle/>
          <a:p>
            <a:r>
              <a:rPr lang="en-US" sz="2000" dirty="0"/>
              <a:t>Table 6.15 gives the same results normalized to the reference machine. </a:t>
            </a:r>
            <a:endParaRPr lang="en-US" sz="2000" dirty="0" smtClean="0"/>
          </a:p>
          <a:p>
            <a:endParaRPr lang="en-US" sz="2000" dirty="0"/>
          </a:p>
          <a:p>
            <a:r>
              <a:rPr lang="en-US" sz="2000" dirty="0" smtClean="0"/>
              <a:t>As </a:t>
            </a:r>
            <a:r>
              <a:rPr lang="en-US" sz="2000" dirty="0"/>
              <a:t>you can see, test machine </a:t>
            </a:r>
            <a:r>
              <a:rPr lang="en-US" sz="2000" dirty="0" smtClean="0"/>
              <a:t>M3 </a:t>
            </a:r>
            <a:r>
              <a:rPr lang="en-US" sz="2000" dirty="0"/>
              <a:t>has the worst case execution </a:t>
            </a:r>
            <a:r>
              <a:rPr lang="en-US" sz="2000" dirty="0" smtClean="0"/>
              <a:t>time. </a:t>
            </a:r>
            <a:endParaRPr lang="en-US" sz="2000" dirty="0"/>
          </a:p>
        </p:txBody>
      </p:sp>
      <p:pic>
        <p:nvPicPr>
          <p:cNvPr id="7" name="Picture 7" descr="E:\CengageBook\CengageLectureNotesWebsite\Clements 1e JPG_files\ch06\87046-tb0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8080131"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7620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20042140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7700" y="1466195"/>
            <a:ext cx="8191500" cy="4401205"/>
          </a:xfrm>
          <a:prstGeom prst="rect">
            <a:avLst/>
          </a:prstGeom>
        </p:spPr>
        <p:txBody>
          <a:bodyPr wrap="square">
            <a:spAutoFit/>
          </a:bodyPr>
          <a:lstStyle/>
          <a:p>
            <a:pPr marL="342900" indent="-342900">
              <a:buFont typeface="Wingdings" pitchFamily="2" charset="2"/>
              <a:buChar char="q"/>
            </a:pPr>
            <a:r>
              <a:rPr lang="en-US" sz="2000" dirty="0"/>
              <a:t>The SPEC benchmarks are sometimes called the </a:t>
            </a:r>
            <a:r>
              <a:rPr lang="en-US" sz="2000" i="1" dirty="0">
                <a:solidFill>
                  <a:srgbClr val="0070C0"/>
                </a:solidFill>
              </a:rPr>
              <a:t>best of a bad lot</a:t>
            </a:r>
            <a:r>
              <a:rPr lang="en-US" sz="2000" dirty="0">
                <a:solidFill>
                  <a:srgbClr val="0070C0"/>
                </a:solidFill>
              </a:rPr>
              <a:t> or the </a:t>
            </a:r>
            <a:r>
              <a:rPr lang="en-US" sz="2000" i="1" dirty="0">
                <a:solidFill>
                  <a:srgbClr val="0070C0"/>
                </a:solidFill>
              </a:rPr>
              <a:t>best metrics in the absence of anything that is more successful</a:t>
            </a:r>
            <a:r>
              <a:rPr lang="en-US" sz="2000" dirty="0">
                <a:solidFill>
                  <a:srgbClr val="0070C0"/>
                </a:solidFill>
              </a:rPr>
              <a:t>. </a:t>
            </a:r>
            <a:endParaRPr lang="en-US" sz="2000" dirty="0" smtClean="0">
              <a:solidFill>
                <a:srgbClr val="0070C0"/>
              </a:solidFill>
            </a:endParaRP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solidFill>
                  <a:srgbClr val="FF0000"/>
                </a:solidFill>
              </a:rPr>
              <a:t>A  criticism </a:t>
            </a:r>
            <a:r>
              <a:rPr lang="en-US" sz="2000" dirty="0">
                <a:solidFill>
                  <a:srgbClr val="FF0000"/>
                </a:solidFill>
              </a:rPr>
              <a:t>of SPEC is that it is CPU intensive and doesn’t test the computer system. </a:t>
            </a:r>
            <a:r>
              <a:rPr lang="en-US" sz="2000" dirty="0"/>
              <a:t>In particular, </a:t>
            </a:r>
            <a:r>
              <a:rPr lang="en-US" sz="2000" dirty="0">
                <a:solidFill>
                  <a:srgbClr val="FF0000"/>
                </a:solidFill>
              </a:rPr>
              <a:t>the effect of memory systems is not fully taken into account.</a:t>
            </a:r>
            <a:r>
              <a:rPr lang="en-US" sz="2000" dirty="0"/>
              <a:t> Moreover, the SPEC tests are not necessarily representative of the type of workload found in a multitasking environment – although the situation appears to have improved with the introduction of SPEC CPU2006. </a:t>
            </a:r>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smtClean="0"/>
              <a:t>The </a:t>
            </a:r>
            <a:r>
              <a:rPr lang="en-US" sz="2000" dirty="0"/>
              <a:t>SPEC organization has been criticized for periodically changing its benchmarks. </a:t>
            </a:r>
            <a:r>
              <a:rPr lang="en-US" sz="2000" dirty="0">
                <a:solidFill>
                  <a:srgbClr val="0070C0"/>
                </a:solidFill>
              </a:rPr>
              <a:t>You could say that this prevents all systems being compared against an agreed baseline. </a:t>
            </a:r>
            <a:r>
              <a:rPr lang="en-US" sz="2000" dirty="0"/>
              <a:t>Equally, you could say that the nature of computers is changing and the way in which they are used is changing, and therefore it is essential to update the basis for comparison.</a:t>
            </a:r>
          </a:p>
        </p:txBody>
      </p:sp>
      <p:sp>
        <p:nvSpPr>
          <p:cNvPr id="3" name="Rectangle 2"/>
          <p:cNvSpPr/>
          <p:nvPr/>
        </p:nvSpPr>
        <p:spPr>
          <a:xfrm>
            <a:off x="457200" y="7620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1648092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502926"/>
            <a:ext cx="8077200" cy="3754874"/>
          </a:xfrm>
          <a:prstGeom prst="rect">
            <a:avLst/>
          </a:prstGeom>
        </p:spPr>
        <p:txBody>
          <a:bodyPr wrap="square">
            <a:spAutoFit/>
          </a:bodyPr>
          <a:lstStyle/>
          <a:p>
            <a:pPr marL="342900" indent="-342900">
              <a:buFont typeface="Wingdings" pitchFamily="2" charset="2"/>
              <a:buChar char="q"/>
            </a:pPr>
            <a:r>
              <a:rPr lang="en-US" sz="2000" dirty="0"/>
              <a:t>The SPEC benchmarks are sometimes said to be given in </a:t>
            </a:r>
            <a:r>
              <a:rPr lang="en-US" sz="2000" i="1" dirty="0" err="1">
                <a:solidFill>
                  <a:srgbClr val="0070C0"/>
                </a:solidFill>
              </a:rPr>
              <a:t>unitless</a:t>
            </a:r>
            <a:r>
              <a:rPr lang="en-US" sz="2000" dirty="0">
                <a:solidFill>
                  <a:srgbClr val="0070C0"/>
                </a:solidFill>
              </a:rPr>
              <a:t> values </a:t>
            </a:r>
            <a:r>
              <a:rPr lang="en-US" sz="2000" dirty="0"/>
              <a:t>because the actual measurements for a given machine are divided by the same measurements for the reference or baseline machine.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For </a:t>
            </a:r>
            <a:r>
              <a:rPr lang="en-US" sz="2000" dirty="0"/>
              <a:t>example, if the test machine gives the values 1s 10s </a:t>
            </a:r>
            <a:r>
              <a:rPr lang="en-US" sz="2000" dirty="0" err="1"/>
              <a:t>10s</a:t>
            </a:r>
            <a:r>
              <a:rPr lang="en-US" sz="2000" dirty="0"/>
              <a:t> and the reference machine gives 2s 10s 20s, the normalized </a:t>
            </a:r>
            <a:r>
              <a:rPr lang="en-US" sz="2000" dirty="0" err="1"/>
              <a:t>unitless</a:t>
            </a:r>
            <a:r>
              <a:rPr lang="en-US" sz="2000" dirty="0"/>
              <a:t> results are  ½ 1 ½.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However</a:t>
            </a:r>
            <a:r>
              <a:rPr lang="en-US" sz="2000" dirty="0"/>
              <a:t>, we will see that these values do have the properties of either </a:t>
            </a:r>
            <a:r>
              <a:rPr lang="en-US" sz="2000" i="1" dirty="0"/>
              <a:t>time</a:t>
            </a:r>
            <a:r>
              <a:rPr lang="en-US" sz="2000" dirty="0"/>
              <a:t> or </a:t>
            </a:r>
            <a:r>
              <a:rPr lang="en-US" sz="2000" i="1" dirty="0"/>
              <a:t>rate</a:t>
            </a:r>
            <a:r>
              <a:rPr lang="en-US" sz="2000" dirty="0"/>
              <a:t> with respect to averaging and it is necessary to employ the </a:t>
            </a:r>
            <a:r>
              <a:rPr lang="en-US" sz="2000" dirty="0" smtClean="0"/>
              <a:t>appropriate </a:t>
            </a:r>
            <a:r>
              <a:rPr lang="en-US" sz="2000" dirty="0"/>
              <a:t>averaging technique.</a:t>
            </a:r>
          </a:p>
          <a:p>
            <a:r>
              <a:rPr lang="en-US" dirty="0"/>
              <a:t>	</a:t>
            </a:r>
          </a:p>
        </p:txBody>
      </p:sp>
      <p:sp>
        <p:nvSpPr>
          <p:cNvPr id="3" name="Rectangle 2"/>
          <p:cNvSpPr/>
          <p:nvPr/>
        </p:nvSpPr>
        <p:spPr>
          <a:xfrm>
            <a:off x="457200" y="7620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12848519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lanCore7\Desktop\ch06\87046-06-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14" y="3048000"/>
            <a:ext cx="6970986" cy="3284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492984"/>
            <a:ext cx="8077200" cy="1631216"/>
          </a:xfrm>
          <a:prstGeom prst="rect">
            <a:avLst/>
          </a:prstGeom>
        </p:spPr>
        <p:txBody>
          <a:bodyPr wrap="square">
            <a:spAutoFit/>
          </a:bodyPr>
          <a:lstStyle/>
          <a:p>
            <a:pPr marL="342900" indent="-342900">
              <a:buFont typeface="Wingdings" pitchFamily="2" charset="2"/>
              <a:buChar char="q"/>
            </a:pPr>
            <a:r>
              <a:rPr lang="en-US" sz="2000" dirty="0" smtClean="0"/>
              <a:t>The </a:t>
            </a:r>
            <a:r>
              <a:rPr lang="en-US" sz="2000" dirty="0"/>
              <a:t>SPEC benchmarks have proved very successful in some areas. Figure 6.19 </a:t>
            </a:r>
            <a:r>
              <a:rPr lang="en-US" sz="2000" dirty="0" smtClean="0"/>
              <a:t>gives </a:t>
            </a:r>
            <a:r>
              <a:rPr lang="en-US" sz="2000" dirty="0"/>
              <a:t>the number of papers on computer architecture submitted to computer architecture conferences between 2001 and 2003. </a:t>
            </a:r>
            <a:endParaRPr lang="en-US" sz="2000" dirty="0" smtClean="0"/>
          </a:p>
          <a:p>
            <a:pPr marL="342900" indent="-342900">
              <a:buFont typeface="Wingdings" pitchFamily="2" charset="2"/>
              <a:buChar char="q"/>
            </a:pPr>
            <a:r>
              <a:rPr lang="en-US" sz="2000" dirty="0" smtClean="0"/>
              <a:t>These </a:t>
            </a:r>
            <a:r>
              <a:rPr lang="en-US" sz="2000" dirty="0"/>
              <a:t>papers are divided into </a:t>
            </a:r>
            <a:r>
              <a:rPr lang="en-US" sz="2000" dirty="0" smtClean="0"/>
              <a:t>those </a:t>
            </a:r>
            <a:r>
              <a:rPr lang="en-US" sz="2000" dirty="0"/>
              <a:t>that use the SPEC benchmark and those that don’t. </a:t>
            </a:r>
            <a:r>
              <a:rPr lang="en-US" sz="2000" dirty="0" smtClean="0"/>
              <a:t>SPEC </a:t>
            </a:r>
            <a:r>
              <a:rPr lang="en-US" sz="2000" dirty="0"/>
              <a:t>is employed by a large majority of researchers.</a:t>
            </a:r>
          </a:p>
        </p:txBody>
      </p:sp>
      <p:sp>
        <p:nvSpPr>
          <p:cNvPr id="4" name="Rectangle 3"/>
          <p:cNvSpPr/>
          <p:nvPr/>
        </p:nvSpPr>
        <p:spPr>
          <a:xfrm>
            <a:off x="457200" y="762000"/>
            <a:ext cx="2999539" cy="523220"/>
          </a:xfrm>
          <a:prstGeom prst="rect">
            <a:avLst/>
          </a:prstGeom>
        </p:spPr>
        <p:txBody>
          <a:bodyPr wrap="none">
            <a:spAutoFit/>
          </a:bodyPr>
          <a:lstStyle/>
          <a:p>
            <a:r>
              <a:rPr lang="en-US" sz="2800" b="1" dirty="0"/>
              <a:t>SPEC Methodology</a:t>
            </a:r>
            <a:endParaRPr lang="en-US" sz="2800" dirty="0"/>
          </a:p>
        </p:txBody>
      </p:sp>
    </p:spTree>
    <p:extLst>
      <p:ext uri="{BB962C8B-B14F-4D97-AF65-F5344CB8AC3E}">
        <p14:creationId xmlns:p14="http://schemas.microsoft.com/office/powerpoint/2010/main" val="16314909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822603"/>
            <a:ext cx="8534400" cy="6032421"/>
          </a:xfrm>
          <a:prstGeom prst="rect">
            <a:avLst/>
          </a:prstGeom>
        </p:spPr>
        <p:txBody>
          <a:bodyPr wrap="square">
            <a:spAutoFit/>
          </a:bodyPr>
          <a:lstStyle/>
          <a:p>
            <a:r>
              <a:rPr lang="en-US" sz="2800" b="1" dirty="0" smtClean="0"/>
              <a:t>SPEC </a:t>
            </a:r>
            <a:r>
              <a:rPr lang="en-US" sz="2800" b="1" dirty="0"/>
              <a:t>CPU2006 and the Academic Community</a:t>
            </a:r>
            <a:endParaRPr lang="en-US" sz="2800" dirty="0"/>
          </a:p>
          <a:p>
            <a:r>
              <a:rPr lang="en-US" dirty="0"/>
              <a:t> </a:t>
            </a:r>
          </a:p>
          <a:p>
            <a:pPr marL="285750" indent="-285750">
              <a:buFont typeface="Wingdings" pitchFamily="2" charset="2"/>
              <a:buChar char="q"/>
            </a:pPr>
            <a:r>
              <a:rPr lang="en-US" sz="2000" dirty="0"/>
              <a:t>One of the key users of SPEC benchmarks is the computer architecture research community.  A paper by Sarah Bird </a:t>
            </a:r>
            <a:r>
              <a:rPr lang="en-US" sz="2000" dirty="0" smtClean="0"/>
              <a:t>provides </a:t>
            </a:r>
            <a:r>
              <a:rPr lang="en-US" sz="2000" dirty="0"/>
              <a:t>an insight into how SPEC benchmarks are used. This paper looks at CPU2006 benchmarks as applied to Intel’s Core </a:t>
            </a:r>
            <a:r>
              <a:rPr lang="en-US" sz="2000" dirty="0" smtClean="0"/>
              <a:t>processors. </a:t>
            </a:r>
            <a:r>
              <a:rPr lang="en-US" sz="2000" dirty="0"/>
              <a:t>Both CPU2006 integer and floating point benchmarks are examined in terms of their interactions with the processor architecture; for example, the benchmarks are broken down in terms of instruction mix. It is instructive to see the percentages of branches, loads and studies in the 12 integer and 17 floating-point benchmarks.</a:t>
            </a:r>
          </a:p>
          <a:p>
            <a:pPr marL="285750" indent="-285750">
              <a:buFont typeface="Wingdings" pitchFamily="2" charset="2"/>
              <a:buChar char="q"/>
            </a:pPr>
            <a:endParaRPr lang="en-US" sz="2000" dirty="0" smtClean="0"/>
          </a:p>
          <a:p>
            <a:pPr marL="285750" indent="-285750">
              <a:buFont typeface="Wingdings" pitchFamily="2" charset="2"/>
              <a:buChar char="q"/>
            </a:pPr>
            <a:r>
              <a:rPr lang="en-US" sz="2000" dirty="0" smtClean="0"/>
              <a:t>In </a:t>
            </a:r>
            <a:r>
              <a:rPr lang="en-US" sz="2000" dirty="0"/>
              <a:t>the integer benchmarks, the percentage of branches ranges from 7.5% to 27.3%; the percentage of loads ranges from 14.4% to 35%, and the percentage of stores ranges from 4.6% to 17.7</a:t>
            </a:r>
            <a:r>
              <a:rPr lang="en-US" sz="2000" dirty="0" smtClean="0"/>
              <a:t>%. For </a:t>
            </a:r>
            <a:r>
              <a:rPr lang="en-US" sz="2000" dirty="0"/>
              <a:t>the floating-point benchmarks, the corresponding ranges are 0.2 – 16.4% (branches), 23.3% - 46.5% (loads), and 3.0% - 14.5% (stores</a:t>
            </a:r>
            <a:r>
              <a:rPr lang="en-US" sz="2000" dirty="0" smtClean="0"/>
              <a:t>).</a:t>
            </a:r>
          </a:p>
          <a:p>
            <a:pPr marL="285750" indent="-285750">
              <a:buFont typeface="Wingdings" pitchFamily="2" charset="2"/>
              <a:buChar char="q"/>
            </a:pPr>
            <a:endParaRPr lang="en-US" sz="2000" dirty="0"/>
          </a:p>
          <a:p>
            <a:pPr marL="285750" indent="-285750">
              <a:buFont typeface="Wingdings" pitchFamily="2" charset="2"/>
              <a:buChar char="q"/>
            </a:pPr>
            <a:r>
              <a:rPr lang="en-US" sz="2000" dirty="0" smtClean="0">
                <a:solidFill>
                  <a:srgbClr val="0070C0"/>
                </a:solidFill>
              </a:rPr>
              <a:t>These </a:t>
            </a:r>
            <a:r>
              <a:rPr lang="en-US" sz="2000" dirty="0">
                <a:solidFill>
                  <a:srgbClr val="0070C0"/>
                </a:solidFill>
              </a:rPr>
              <a:t>figures tell you what aspects of the computer architecture are being tested (or</a:t>
            </a:r>
            <a:r>
              <a:rPr lang="en-US" sz="2000" i="1" dirty="0">
                <a:solidFill>
                  <a:srgbClr val="0070C0"/>
                </a:solidFill>
              </a:rPr>
              <a:t> stressed</a:t>
            </a:r>
            <a:r>
              <a:rPr lang="en-US" sz="2000" dirty="0">
                <a:solidFill>
                  <a:srgbClr val="0070C0"/>
                </a:solidFill>
              </a:rPr>
              <a:t>) by the benchmarks</a:t>
            </a:r>
            <a:r>
              <a:rPr 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29967110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752" y="838200"/>
            <a:ext cx="8329448" cy="3908762"/>
          </a:xfrm>
          <a:prstGeom prst="rect">
            <a:avLst/>
          </a:prstGeom>
        </p:spPr>
        <p:txBody>
          <a:bodyPr wrap="square">
            <a:spAutoFit/>
          </a:bodyPr>
          <a:lstStyle/>
          <a:p>
            <a:r>
              <a:rPr lang="en-US" sz="2800" b="1" dirty="0" smtClean="0"/>
              <a:t>SPEC </a:t>
            </a:r>
            <a:r>
              <a:rPr lang="en-US" sz="2800" b="1" dirty="0"/>
              <a:t>CPU2006 </a:t>
            </a:r>
            <a:r>
              <a:rPr lang="en-US" sz="2800" b="1" dirty="0" smtClean="0"/>
              <a:t> Benchmarks</a:t>
            </a:r>
          </a:p>
          <a:p>
            <a:endParaRPr lang="en-GB" sz="2000" dirty="0" smtClean="0"/>
          </a:p>
          <a:p>
            <a:pPr marL="342900" indent="-342900">
              <a:buFont typeface="Wingdings" pitchFamily="2" charset="2"/>
              <a:buChar char="q"/>
            </a:pPr>
            <a:r>
              <a:rPr lang="en-US" sz="2000" dirty="0" smtClean="0"/>
              <a:t>SPEC </a:t>
            </a:r>
            <a:r>
              <a:rPr lang="en-US" sz="2000" dirty="0"/>
              <a:t>CPU2006 integer </a:t>
            </a:r>
            <a:r>
              <a:rPr lang="en-US" sz="2000" dirty="0" smtClean="0"/>
              <a:t>benchmarks are </a:t>
            </a:r>
            <a:r>
              <a:rPr lang="en-US" sz="2000" dirty="0"/>
              <a:t>written in either C or C++, two languages that are widely used in academia, the graphics world, and high-performance computing</a:t>
            </a:r>
            <a:r>
              <a:rPr lang="en-US" sz="2000" dirty="0" smtClean="0"/>
              <a:t>.</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These benchmarks </a:t>
            </a:r>
            <a:r>
              <a:rPr lang="en-US" sz="2000" dirty="0"/>
              <a:t>cover both commercial and scientific applications. One of the </a:t>
            </a:r>
            <a:r>
              <a:rPr lang="en-US" sz="2000" dirty="0">
                <a:solidFill>
                  <a:srgbClr val="0070C0"/>
                </a:solidFill>
              </a:rPr>
              <a:t>key features of CPU2006 is that the benchmarks represent real-world applications rather than synthetic applications</a:t>
            </a:r>
            <a:r>
              <a:rPr lang="en-US" sz="2000" dirty="0" smtClean="0">
                <a:solidFill>
                  <a:srgbClr val="0070C0"/>
                </a:solidFill>
              </a:rPr>
              <a:t>.</a:t>
            </a:r>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17 floating-point </a:t>
            </a:r>
            <a:r>
              <a:rPr lang="en-US" sz="2000" dirty="0" smtClean="0"/>
              <a:t>SPEC CPU2006 benchmarks </a:t>
            </a:r>
            <a:r>
              <a:rPr lang="en-US" sz="2000" dirty="0"/>
              <a:t>are </a:t>
            </a:r>
            <a:r>
              <a:rPr lang="en-US" sz="2000" dirty="0" smtClean="0"/>
              <a:t>written </a:t>
            </a:r>
            <a:r>
              <a:rPr lang="en-US" sz="2000" dirty="0"/>
              <a:t>in C, C++, and </a:t>
            </a:r>
            <a:r>
              <a:rPr lang="en-US" sz="2000" dirty="0" smtClean="0"/>
              <a:t>FORTRAN (used </a:t>
            </a:r>
            <a:r>
              <a:rPr lang="en-US" sz="2000" dirty="0"/>
              <a:t>in numerical applications in the engineering world. </a:t>
            </a:r>
            <a:endParaRPr lang="en-US" sz="2000" dirty="0" smtClean="0"/>
          </a:p>
        </p:txBody>
      </p:sp>
    </p:spTree>
    <p:extLst>
      <p:ext uri="{BB962C8B-B14F-4D97-AF65-F5344CB8AC3E}">
        <p14:creationId xmlns:p14="http://schemas.microsoft.com/office/powerpoint/2010/main" val="22644025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382000" cy="4832092"/>
          </a:xfrm>
          <a:prstGeom prst="rect">
            <a:avLst/>
          </a:prstGeom>
        </p:spPr>
        <p:txBody>
          <a:bodyPr wrap="square">
            <a:spAutoFit/>
          </a:bodyPr>
          <a:lstStyle/>
          <a:p>
            <a:r>
              <a:rPr lang="en-US" sz="2800" b="1" dirty="0"/>
              <a:t>SPEC and Power</a:t>
            </a:r>
            <a:endParaRPr lang="en-US" sz="2800" dirty="0"/>
          </a:p>
          <a:p>
            <a:r>
              <a:rPr lang="en-US" sz="2000" dirty="0"/>
              <a:t> </a:t>
            </a:r>
          </a:p>
          <a:p>
            <a:pPr marL="342900" indent="-342900">
              <a:buFont typeface="Wingdings" pitchFamily="2" charset="2"/>
              <a:buChar char="q"/>
            </a:pPr>
            <a:r>
              <a:rPr lang="en-US" sz="2000" dirty="0" smtClean="0"/>
              <a:t>Power </a:t>
            </a:r>
            <a:r>
              <a:rPr lang="en-US" sz="2000" dirty="0"/>
              <a:t>is now a </a:t>
            </a:r>
            <a:r>
              <a:rPr lang="en-US" sz="2000" dirty="0">
                <a:solidFill>
                  <a:srgbClr val="0070C0"/>
                </a:solidFill>
              </a:rPr>
              <a:t>first-class consideration in computer </a:t>
            </a:r>
            <a:r>
              <a:rPr lang="en-US" sz="2000" dirty="0" smtClean="0">
                <a:solidFill>
                  <a:srgbClr val="0070C0"/>
                </a:solidFill>
              </a:rPr>
              <a:t>design and had become a </a:t>
            </a:r>
            <a:r>
              <a:rPr lang="en-US" sz="2000" dirty="0">
                <a:solidFill>
                  <a:srgbClr val="0070C0"/>
                </a:solidFill>
              </a:rPr>
              <a:t>component of benchmarking.</a:t>
            </a:r>
            <a:r>
              <a:rPr lang="en-US" sz="2000" dirty="0"/>
              <a:t> SPEC has created a standard to measure a server’s power and performance across multiple loads, </a:t>
            </a:r>
            <a:r>
              <a:rPr lang="en-US" sz="2000" dirty="0">
                <a:solidFill>
                  <a:srgbClr val="FF0000"/>
                </a:solidFill>
              </a:rPr>
              <a:t>SPECpower_ssj2008</a:t>
            </a:r>
            <a:r>
              <a:rPr lang="en-US" sz="2000" dirty="0"/>
              <a:t>.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The </a:t>
            </a:r>
            <a:r>
              <a:rPr lang="en-US" sz="2000" dirty="0"/>
              <a:t>metric reports the server’s performance </a:t>
            </a:r>
            <a:r>
              <a:rPr lang="en-US" sz="2000" dirty="0">
                <a:solidFill>
                  <a:srgbClr val="FF0000"/>
                </a:solidFill>
              </a:rPr>
              <a:t>in </a:t>
            </a:r>
            <a:r>
              <a:rPr lang="en-US" sz="2000" dirty="0" err="1">
                <a:solidFill>
                  <a:srgbClr val="FF0000"/>
                </a:solidFill>
              </a:rPr>
              <a:t>ssj_ops</a:t>
            </a:r>
            <a:r>
              <a:rPr lang="en-US" sz="2000" dirty="0">
                <a:solidFill>
                  <a:srgbClr val="FF0000"/>
                </a:solidFill>
              </a:rPr>
              <a:t> (</a:t>
            </a:r>
            <a:r>
              <a:rPr lang="en-US" sz="2000" i="1" dirty="0">
                <a:solidFill>
                  <a:srgbClr val="FF0000"/>
                </a:solidFill>
              </a:rPr>
              <a:t>server side Java operations per second</a:t>
            </a:r>
            <a:r>
              <a:rPr lang="en-US" sz="2000" dirty="0">
                <a:solidFill>
                  <a:srgbClr val="FF0000"/>
                </a:solidFill>
              </a:rPr>
              <a:t>)</a:t>
            </a:r>
            <a:r>
              <a:rPr lang="en-US" sz="2000" dirty="0"/>
              <a:t> divided by the power consumed in watts. </a:t>
            </a:r>
            <a:endParaRPr lang="en-US" sz="2000" dirty="0" smtClean="0"/>
          </a:p>
          <a:p>
            <a:pPr marL="342900" indent="-342900">
              <a:buFont typeface="Wingdings" pitchFamily="2" charset="2"/>
              <a:buChar char="q"/>
            </a:pPr>
            <a:endParaRPr lang="en-US" sz="2000" dirty="0"/>
          </a:p>
          <a:p>
            <a:pPr marL="342900" indent="-342900">
              <a:buFont typeface="Wingdings" pitchFamily="2" charset="2"/>
              <a:buChar char="q"/>
            </a:pPr>
            <a:r>
              <a:rPr lang="en-US" sz="2000" dirty="0" smtClean="0"/>
              <a:t>This </a:t>
            </a:r>
            <a:r>
              <a:rPr lang="en-US" sz="2000" dirty="0"/>
              <a:t>benchmark is primarily intended for servers in commercial applications where power consumption is of importance; that is, the cost of buying the power at a time when energy costs are rising, the cost of cooling and ventilation to remove the power, and the additional cost due to increased failure rate in hot environments.</a:t>
            </a:r>
          </a:p>
          <a:p>
            <a:pPr marL="342900" indent="-342900">
              <a:buFont typeface="Wingdings" pitchFamily="2" charset="2"/>
              <a:buChar char="q"/>
            </a:pPr>
            <a:endParaRPr lang="en-US" sz="2000" dirty="0"/>
          </a:p>
        </p:txBody>
      </p:sp>
    </p:spTree>
    <p:extLst>
      <p:ext uri="{BB962C8B-B14F-4D97-AF65-F5344CB8AC3E}">
        <p14:creationId xmlns:p14="http://schemas.microsoft.com/office/powerpoint/2010/main" val="240050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anCore7\Desktop\ch06\87046-06-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75" y="1570930"/>
            <a:ext cx="6863725" cy="50528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9834" y="533400"/>
            <a:ext cx="8159366" cy="1015663"/>
          </a:xfrm>
          <a:prstGeom prst="rect">
            <a:avLst/>
          </a:prstGeom>
        </p:spPr>
        <p:txBody>
          <a:bodyPr wrap="square">
            <a:spAutoFit/>
          </a:bodyPr>
          <a:lstStyle/>
          <a:p>
            <a:r>
              <a:rPr lang="en-US" sz="2000" dirty="0" smtClean="0"/>
              <a:t>Figure </a:t>
            </a:r>
            <a:r>
              <a:rPr lang="en-US" sz="2000" dirty="0"/>
              <a:t>6.2 displays the number of transistors per </a:t>
            </a:r>
            <a:r>
              <a:rPr lang="en-US" sz="2000" dirty="0" smtClean="0"/>
              <a:t>microprocessor chip </a:t>
            </a:r>
            <a:r>
              <a:rPr lang="en-US" sz="2000" dirty="0"/>
              <a:t>as a function of time. In barely five decades the chip density has gone from in the region of two thousand to two billion devices.</a:t>
            </a:r>
          </a:p>
        </p:txBody>
      </p:sp>
    </p:spTree>
    <p:extLst>
      <p:ext uri="{BB962C8B-B14F-4D97-AF65-F5344CB8AC3E}">
        <p14:creationId xmlns:p14="http://schemas.microsoft.com/office/powerpoint/2010/main" val="16033061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anCore7\Desktop\ch06\87046-06-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99" y="1981200"/>
            <a:ext cx="7612802"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04800"/>
            <a:ext cx="8382000" cy="984885"/>
          </a:xfrm>
          <a:prstGeom prst="rect">
            <a:avLst/>
          </a:prstGeom>
        </p:spPr>
        <p:txBody>
          <a:bodyPr wrap="square">
            <a:spAutoFit/>
          </a:bodyPr>
          <a:lstStyle/>
          <a:p>
            <a:r>
              <a:rPr lang="en-US" dirty="0"/>
              <a:t> </a:t>
            </a:r>
          </a:p>
          <a:p>
            <a:r>
              <a:rPr lang="en-US" sz="2000" dirty="0" smtClean="0"/>
              <a:t>Figure 6.24 </a:t>
            </a:r>
            <a:r>
              <a:rPr lang="en-US" sz="2000" dirty="0"/>
              <a:t>from Dell provides an example of the normalized performance per watt for four commercial servers. </a:t>
            </a:r>
          </a:p>
        </p:txBody>
      </p:sp>
    </p:spTree>
    <p:extLst>
      <p:ext uri="{BB962C8B-B14F-4D97-AF65-F5344CB8AC3E}">
        <p14:creationId xmlns:p14="http://schemas.microsoft.com/office/powerpoint/2010/main" val="38676368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48131" name="Content Placeholder 2"/>
          <p:cNvSpPr>
            <a:spLocks noGrp="1"/>
          </p:cNvSpPr>
          <p:nvPr>
            <p:ph sz="quarter" idx="1"/>
          </p:nvPr>
        </p:nvSpPr>
        <p:spPr>
          <a:xfrm>
            <a:off x="107950" y="1600200"/>
            <a:ext cx="8928100" cy="5029200"/>
          </a:xfrm>
        </p:spPr>
        <p:txBody>
          <a:bodyPr>
            <a:normAutofit lnSpcReduction="10000"/>
          </a:bodyPr>
          <a:lstStyle/>
          <a:p>
            <a:r>
              <a:rPr lang="en-US" altLang="en-US" sz="3200" dirty="0"/>
              <a:t>Moore’s Law</a:t>
            </a:r>
          </a:p>
          <a:p>
            <a:r>
              <a:rPr lang="en-US" altLang="en-US" sz="3200" dirty="0"/>
              <a:t>Performance and Design</a:t>
            </a:r>
          </a:p>
          <a:p>
            <a:r>
              <a:rPr lang="en-US" altLang="en-US" sz="3200" dirty="0"/>
              <a:t>Computer Metrics</a:t>
            </a:r>
          </a:p>
          <a:p>
            <a:r>
              <a:rPr lang="en-US" altLang="en-US" sz="3200" dirty="0"/>
              <a:t>Amdahl’s Law</a:t>
            </a:r>
          </a:p>
          <a:p>
            <a:r>
              <a:rPr lang="en-US" altLang="en-US" sz="3200" dirty="0"/>
              <a:t>Benchmarks</a:t>
            </a:r>
          </a:p>
          <a:p>
            <a:r>
              <a:rPr lang="en-US" altLang="en-US" sz="3200" dirty="0"/>
              <a:t>SPEC</a:t>
            </a:r>
          </a:p>
          <a:p>
            <a:pPr eaLnBrk="1" hangingPunct="1"/>
            <a:endParaRPr lang="en-US" altLang="en-US" sz="3200" dirty="0" smtClean="0"/>
          </a:p>
          <a:p>
            <a:pPr eaLnBrk="1" hangingPunct="1"/>
            <a:endParaRPr lang="en-US" altLang="en-US" sz="3200" dirty="0" smtClean="0"/>
          </a:p>
          <a:p>
            <a:pPr lvl="2" eaLnBrk="1" hangingPunct="1">
              <a:buFont typeface="Wingdings" panose="05000000000000000000" pitchFamily="2" charset="2"/>
              <a:buNone/>
            </a:pPr>
            <a:r>
              <a:rPr lang="en-US" altLang="en-US" sz="32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22066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348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612775" y="228600"/>
            <a:ext cx="8153400" cy="990600"/>
          </a:xfrm>
        </p:spPr>
        <p:txBody>
          <a:bodyPr/>
          <a:lstStyle/>
          <a:p>
            <a:pPr eaLnBrk="1" hangingPunct="1"/>
            <a:endParaRPr lang="en-US" altLang="en-US" smtClean="0"/>
          </a:p>
        </p:txBody>
      </p:sp>
      <p:sp>
        <p:nvSpPr>
          <p:cNvPr id="52227" name="Content Placeholder 2"/>
          <p:cNvSpPr>
            <a:spLocks noGrp="1"/>
          </p:cNvSpPr>
          <p:nvPr>
            <p:ph sz="quarter" idx="1"/>
          </p:nvPr>
        </p:nvSpPr>
        <p:spPr>
          <a:xfrm>
            <a:off x="612775" y="1600200"/>
            <a:ext cx="8153400" cy="5029200"/>
          </a:xfrm>
        </p:spPr>
        <p:txBody>
          <a:bodyPr>
            <a:normAutofit fontScale="92500" lnSpcReduction="20000"/>
          </a:bodyPr>
          <a:lstStyle/>
          <a:p>
            <a:pPr eaLnBrk="1" hangingPunct="1">
              <a:defRPr/>
            </a:pPr>
            <a:r>
              <a:rPr lang="en-US" sz="2800" dirty="0" smtClean="0">
                <a:solidFill>
                  <a:srgbClr val="FF0000"/>
                </a:solidFill>
              </a:rPr>
              <a:t>Additional resources:</a:t>
            </a:r>
          </a:p>
          <a:p>
            <a:pPr lvl="1">
              <a:defRPr/>
            </a:pPr>
            <a:r>
              <a:rPr lang="en-US" sz="2400" dirty="0"/>
              <a:t>Benchmarking Your Gaming PC </a:t>
            </a:r>
            <a:r>
              <a:rPr lang="en-US" sz="2400" dirty="0">
                <a:hlinkClick r:id="rId2"/>
              </a:rPr>
              <a:t>https://</a:t>
            </a:r>
            <a:r>
              <a:rPr lang="en-US" sz="2400" dirty="0" smtClean="0">
                <a:hlinkClick r:id="rId2"/>
              </a:rPr>
              <a:t>www.youtube.com/watch?v=RUhNrCjV3RM</a:t>
            </a:r>
            <a:endParaRPr lang="en-US" sz="2400" dirty="0" smtClean="0"/>
          </a:p>
          <a:p>
            <a:pPr lvl="1" eaLnBrk="1" hangingPunct="1">
              <a:defRPr/>
            </a:pPr>
            <a:endParaRPr lang="en-US" sz="2400" dirty="0" smtClean="0"/>
          </a:p>
          <a:p>
            <a:pPr lvl="1" eaLnBrk="1" hangingPunct="1">
              <a:defRPr/>
            </a:pPr>
            <a:r>
              <a:rPr lang="en-US" sz="2400" dirty="0" smtClean="0"/>
              <a:t>Tech Reviews:</a:t>
            </a:r>
            <a:r>
              <a:rPr lang="en-US" sz="2400" dirty="0"/>
              <a:t> </a:t>
            </a:r>
            <a:endParaRPr lang="en-US" sz="2400" dirty="0" smtClean="0"/>
          </a:p>
          <a:p>
            <a:pPr marL="685800" lvl="2" indent="0">
              <a:buNone/>
              <a:defRPr/>
            </a:pPr>
            <a:r>
              <a:rPr lang="en-US" sz="2400" dirty="0" smtClean="0">
                <a:hlinkClick r:id="rId3"/>
              </a:rPr>
              <a:t>http</a:t>
            </a:r>
            <a:r>
              <a:rPr lang="en-US" sz="2400" dirty="0">
                <a:hlinkClick r:id="rId3"/>
              </a:rPr>
              <a:t>://www.anandtech.com</a:t>
            </a:r>
            <a:r>
              <a:rPr lang="en-US" sz="2400" dirty="0" smtClean="0">
                <a:hlinkClick r:id="rId3"/>
              </a:rPr>
              <a:t>/</a:t>
            </a:r>
            <a:endParaRPr lang="en-US" sz="2400" dirty="0" smtClean="0"/>
          </a:p>
          <a:p>
            <a:pPr lvl="1">
              <a:buFont typeface="Wingdings" panose="05000000000000000000" pitchFamily="2" charset="2"/>
              <a:buChar char="q"/>
              <a:defRPr/>
            </a:pPr>
            <a:r>
              <a:rPr lang="en-US" sz="2700" dirty="0"/>
              <a:t>Intel </a:t>
            </a:r>
            <a:r>
              <a:rPr lang="en-US" sz="2700" dirty="0" err="1"/>
              <a:t>Skylake</a:t>
            </a:r>
            <a:r>
              <a:rPr lang="en-US" sz="2700" dirty="0"/>
              <a:t> Core i7 6700K vs 4790K/3770K/2600K Stock Gaming Benchmarks</a:t>
            </a:r>
          </a:p>
          <a:p>
            <a:pPr marL="685800" lvl="2" indent="0">
              <a:buNone/>
              <a:defRPr/>
            </a:pPr>
            <a:r>
              <a:rPr lang="en-US" sz="2400" dirty="0">
                <a:hlinkClick r:id="rId4"/>
              </a:rPr>
              <a:t>https://</a:t>
            </a:r>
            <a:r>
              <a:rPr lang="en-US" sz="2400" dirty="0" smtClean="0">
                <a:hlinkClick r:id="rId4"/>
              </a:rPr>
              <a:t>www.youtube.com/watch?v=VDo-j00vUtw</a:t>
            </a:r>
            <a:endParaRPr lang="en-US" sz="2400" dirty="0" smtClean="0"/>
          </a:p>
          <a:p>
            <a:pPr lvl="1">
              <a:buFont typeface="Wingdings" panose="05000000000000000000" pitchFamily="2" charset="2"/>
              <a:buChar char="q"/>
              <a:defRPr/>
            </a:pPr>
            <a:r>
              <a:rPr lang="en-US" sz="2700" dirty="0"/>
              <a:t>Quake Live Test</a:t>
            </a:r>
            <a:endParaRPr lang="en-US" sz="2400" dirty="0" smtClean="0"/>
          </a:p>
          <a:p>
            <a:pPr marL="685800" lvl="2" indent="0">
              <a:buNone/>
              <a:defRPr/>
            </a:pPr>
            <a:r>
              <a:rPr lang="en-US" sz="2400" dirty="0" smtClean="0">
                <a:hlinkClick r:id="rId5"/>
              </a:rPr>
              <a:t>https</a:t>
            </a:r>
            <a:r>
              <a:rPr lang="en-US" sz="2400" dirty="0">
                <a:hlinkClick r:id="rId5"/>
              </a:rPr>
              <a:t>://</a:t>
            </a:r>
            <a:r>
              <a:rPr lang="en-US" sz="2400" dirty="0" smtClean="0">
                <a:hlinkClick r:id="rId5"/>
              </a:rPr>
              <a:t>www.youtube.com/watch?v=3kVX8elibLc</a:t>
            </a:r>
            <a:endParaRPr lang="en-US" sz="2400" dirty="0" smtClean="0"/>
          </a:p>
          <a:p>
            <a:pPr marL="685800" lvl="2" indent="0">
              <a:buNone/>
              <a:defRPr/>
            </a:pPr>
            <a:r>
              <a:rPr lang="en-US" sz="2400" dirty="0">
                <a:hlinkClick r:id="rId6"/>
              </a:rPr>
              <a:t>https://</a:t>
            </a:r>
            <a:r>
              <a:rPr lang="en-US" sz="2400" dirty="0" smtClean="0">
                <a:hlinkClick r:id="rId6"/>
              </a:rPr>
              <a:t>www.youtube.com/watch?v=25lss9hyczs</a:t>
            </a:r>
            <a:endParaRPr lang="en-US" sz="2400" dirty="0" smtClean="0"/>
          </a:p>
          <a:p>
            <a:pPr lvl="1">
              <a:buFont typeface="Wingdings" panose="05000000000000000000" pitchFamily="2" charset="2"/>
              <a:buChar char="q"/>
              <a:defRPr/>
            </a:pPr>
            <a:r>
              <a:rPr lang="en-US" sz="2700" dirty="0"/>
              <a:t>Intel Core i7-6700K Review &amp; Gaming </a:t>
            </a:r>
            <a:r>
              <a:rPr lang="en-US" sz="2700" dirty="0" smtClean="0"/>
              <a:t>Benchmarks </a:t>
            </a:r>
            <a:r>
              <a:rPr lang="en-US" sz="2700" dirty="0" smtClean="0">
                <a:hlinkClick r:id="rId7"/>
              </a:rPr>
              <a:t>https</a:t>
            </a:r>
            <a:r>
              <a:rPr lang="en-US" sz="2700" dirty="0">
                <a:hlinkClick r:id="rId7"/>
              </a:rPr>
              <a:t>://</a:t>
            </a:r>
            <a:r>
              <a:rPr lang="en-US" sz="2700" dirty="0" smtClean="0">
                <a:hlinkClick r:id="rId7"/>
              </a:rPr>
              <a:t>www.youtube.com/watch?v=5o-bBT6GDmg</a:t>
            </a:r>
            <a:endParaRPr lang="en-US" sz="2700" dirty="0" smtClean="0"/>
          </a:p>
          <a:p>
            <a:pPr marL="365760" lvl="1" indent="0">
              <a:buNone/>
              <a:defRPr/>
            </a:pPr>
            <a:endParaRPr lang="en-US" sz="2700" dirty="0"/>
          </a:p>
          <a:p>
            <a:pPr marL="685800" lvl="2" indent="0">
              <a:buNone/>
              <a:defRPr/>
            </a:pPr>
            <a:endParaRPr lang="en-US" sz="2400" dirty="0"/>
          </a:p>
          <a:p>
            <a:pPr marL="685800" lvl="2" indent="0">
              <a:buNone/>
              <a:defRPr/>
            </a:pPr>
            <a:endParaRPr lang="en-US" sz="2400" dirty="0" smtClean="0"/>
          </a:p>
          <a:p>
            <a:pPr marL="366713" lvl="1" indent="0">
              <a:buNone/>
              <a:defRPr/>
            </a:pPr>
            <a:endParaRPr lang="en-US" sz="2400" dirty="0" smtClean="0"/>
          </a:p>
          <a:p>
            <a:pPr marL="366713" lvl="1" indent="0" eaLnBrk="1" hangingPunct="1">
              <a:buFont typeface="Wingdings 2" panose="05020102010507070707" pitchFamily="18" charset="2"/>
              <a:buNone/>
              <a:defRPr/>
            </a:pPr>
            <a:endParaRPr lang="en-US" sz="2400" dirty="0" smtClean="0"/>
          </a:p>
          <a:p>
            <a:pPr marL="366713" lvl="1" indent="0" eaLnBrk="1" hangingPunct="1">
              <a:buFont typeface="Wingdings 2" panose="05020102010507070707" pitchFamily="18" charset="2"/>
              <a:buNone/>
              <a:defRPr/>
            </a:pPr>
            <a:endParaRPr lang="en-US" sz="2400" dirty="0" smtClean="0"/>
          </a:p>
          <a:p>
            <a:pPr marL="366713" lvl="1" indent="0" eaLnBrk="1" hangingPunct="1">
              <a:buFont typeface="Wingdings 2" panose="05020102010507070707" pitchFamily="18" charset="2"/>
              <a:buNone/>
              <a:defRPr/>
            </a:pPr>
            <a:endParaRPr lang="en-US" sz="2400" dirty="0" smtClean="0"/>
          </a:p>
        </p:txBody>
      </p:sp>
    </p:spTree>
    <p:extLst>
      <p:ext uri="{BB962C8B-B14F-4D97-AF65-F5344CB8AC3E}">
        <p14:creationId xmlns:p14="http://schemas.microsoft.com/office/powerpoint/2010/main" val="393164396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382000" cy="523220"/>
          </a:xfrm>
          <a:prstGeom prst="rect">
            <a:avLst/>
          </a:prstGeom>
        </p:spPr>
        <p:txBody>
          <a:bodyPr wrap="square">
            <a:spAutoFit/>
          </a:bodyPr>
          <a:lstStyle/>
          <a:p>
            <a:r>
              <a:rPr lang="en-US" sz="2800" b="1" dirty="0" smtClean="0"/>
              <a:t>Homework</a:t>
            </a:r>
            <a:endParaRPr lang="en-US" sz="2800" b="1" dirty="0"/>
          </a:p>
        </p:txBody>
      </p:sp>
      <p:sp>
        <p:nvSpPr>
          <p:cNvPr id="5" name="Rectangle 4"/>
          <p:cNvSpPr/>
          <p:nvPr/>
        </p:nvSpPr>
        <p:spPr>
          <a:xfrm>
            <a:off x="5134303" y="3124200"/>
            <a:ext cx="4648200" cy="400110"/>
          </a:xfrm>
          <a:prstGeom prst="rect">
            <a:avLst/>
          </a:prstGeom>
        </p:spPr>
        <p:txBody>
          <a:bodyPr wrap="square">
            <a:spAutoFit/>
          </a:bodyPr>
          <a:lstStyle/>
          <a:p>
            <a:r>
              <a:rPr lang="en-US" sz="2000" dirty="0" smtClean="0"/>
              <a:t>Max. 1000 words for first 3 questions</a:t>
            </a:r>
            <a:endParaRPr lang="en-US" sz="2000" dirty="0"/>
          </a:p>
        </p:txBody>
      </p:sp>
      <p:pic>
        <p:nvPicPr>
          <p:cNvPr id="27652" name="Picture 4" descr="E:\Work\BackupDell\tmp\_Cursuri\SM_engl\Performance\q61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03" y="1600200"/>
            <a:ext cx="3936124" cy="2103421"/>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E:\Work\BackupDell\tmp\_Cursuri\SM_engl\Performance\q6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03" y="3809999"/>
            <a:ext cx="3936124" cy="220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31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9559</TotalTime>
  <Words>5123</Words>
  <Application>Microsoft Office PowerPoint</Application>
  <PresentationFormat>On-screen Show (4:3)</PresentationFormat>
  <Paragraphs>587</Paragraphs>
  <Slides>93</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4" baseType="lpstr">
      <vt:lpstr>Calibri</vt:lpstr>
      <vt:lpstr>Cambria Math</vt:lpstr>
      <vt:lpstr>Courier New</vt:lpstr>
      <vt:lpstr>Symbol</vt:lpstr>
      <vt:lpstr>Times New Roman</vt:lpstr>
      <vt:lpstr>Tw Cen MT</vt:lpstr>
      <vt:lpstr>Wingdings</vt:lpstr>
      <vt:lpstr>Wingdings 2</vt:lpstr>
      <vt:lpstr>Student presentation</vt:lpstr>
      <vt:lpstr>Equation</vt:lpstr>
      <vt:lpstr>Chart</vt:lpstr>
      <vt:lpstr>Performance – meaning and metrics</vt:lpstr>
      <vt:lpstr>  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Content </vt:lpstr>
      <vt:lpstr>PowerPoint Presentation</vt:lpstr>
      <vt:lpstr>PowerPoint Presentation</vt:lpstr>
    </vt:vector>
  </TitlesOfParts>
  <Company>NTL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Razvan Bogdan</cp:lastModifiedBy>
  <cp:revision>128</cp:revision>
  <dcterms:created xsi:type="dcterms:W3CDTF">2012-09-07T16:32:26Z</dcterms:created>
  <dcterms:modified xsi:type="dcterms:W3CDTF">2016-04-07T10:37:25Z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