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2" r:id="rId1"/>
  </p:sldMasterIdLst>
  <p:notesMasterIdLst>
    <p:notesMasterId r:id="rId78"/>
  </p:notesMasterIdLst>
  <p:sldIdLst>
    <p:sldId id="592" r:id="rId2"/>
    <p:sldId id="601" r:id="rId3"/>
    <p:sldId id="534" r:id="rId4"/>
    <p:sldId id="428" r:id="rId5"/>
    <p:sldId id="535" r:id="rId6"/>
    <p:sldId id="536" r:id="rId7"/>
    <p:sldId id="537" r:id="rId8"/>
    <p:sldId id="430" r:id="rId9"/>
    <p:sldId id="538" r:id="rId10"/>
    <p:sldId id="431" r:id="rId11"/>
    <p:sldId id="539" r:id="rId12"/>
    <p:sldId id="432" r:id="rId13"/>
    <p:sldId id="540" r:id="rId14"/>
    <p:sldId id="541" r:id="rId15"/>
    <p:sldId id="433" r:id="rId16"/>
    <p:sldId id="542" r:id="rId17"/>
    <p:sldId id="543" r:id="rId18"/>
    <p:sldId id="544" r:id="rId19"/>
    <p:sldId id="545" r:id="rId20"/>
    <p:sldId id="546" r:id="rId21"/>
    <p:sldId id="547" r:id="rId22"/>
    <p:sldId id="434" r:id="rId23"/>
    <p:sldId id="435" r:id="rId24"/>
    <p:sldId id="549" r:id="rId25"/>
    <p:sldId id="548" r:id="rId26"/>
    <p:sldId id="436" r:id="rId27"/>
    <p:sldId id="437" r:id="rId28"/>
    <p:sldId id="550" r:id="rId29"/>
    <p:sldId id="442" r:id="rId30"/>
    <p:sldId id="443" r:id="rId31"/>
    <p:sldId id="444" r:id="rId32"/>
    <p:sldId id="565" r:id="rId33"/>
    <p:sldId id="445" r:id="rId34"/>
    <p:sldId id="564" r:id="rId35"/>
    <p:sldId id="446" r:id="rId36"/>
    <p:sldId id="568" r:id="rId37"/>
    <p:sldId id="567" r:id="rId38"/>
    <p:sldId id="566" r:id="rId39"/>
    <p:sldId id="447" r:id="rId40"/>
    <p:sldId id="448" r:id="rId41"/>
    <p:sldId id="591" r:id="rId42"/>
    <p:sldId id="593" r:id="rId43"/>
    <p:sldId id="595" r:id="rId44"/>
    <p:sldId id="590" r:id="rId45"/>
    <p:sldId id="449" r:id="rId46"/>
    <p:sldId id="569" r:id="rId47"/>
    <p:sldId id="570" r:id="rId48"/>
    <p:sldId id="571" r:id="rId49"/>
    <p:sldId id="572" r:id="rId50"/>
    <p:sldId id="450" r:id="rId51"/>
    <p:sldId id="451" r:id="rId52"/>
    <p:sldId id="452" r:id="rId53"/>
    <p:sldId id="453" r:id="rId54"/>
    <p:sldId id="596" r:id="rId55"/>
    <p:sldId id="454" r:id="rId56"/>
    <p:sldId id="455" r:id="rId57"/>
    <p:sldId id="573" r:id="rId58"/>
    <p:sldId id="574" r:id="rId59"/>
    <p:sldId id="575" r:id="rId60"/>
    <p:sldId id="456" r:id="rId61"/>
    <p:sldId id="457" r:id="rId62"/>
    <p:sldId id="458" r:id="rId63"/>
    <p:sldId id="459" r:id="rId64"/>
    <p:sldId id="463" r:id="rId65"/>
    <p:sldId id="599" r:id="rId66"/>
    <p:sldId id="577" r:id="rId67"/>
    <p:sldId id="578" r:id="rId68"/>
    <p:sldId id="579" r:id="rId69"/>
    <p:sldId id="576" r:id="rId70"/>
    <p:sldId id="580" r:id="rId71"/>
    <p:sldId id="581" r:id="rId72"/>
    <p:sldId id="582" r:id="rId73"/>
    <p:sldId id="597" r:id="rId74"/>
    <p:sldId id="598" r:id="rId75"/>
    <p:sldId id="602" r:id="rId76"/>
    <p:sldId id="60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9533" autoAdjust="0"/>
  </p:normalViewPr>
  <p:slideViewPr>
    <p:cSldViewPr>
      <p:cViewPr varScale="1">
        <p:scale>
          <a:sx n="72" d="100"/>
          <a:sy n="72" d="100"/>
        </p:scale>
        <p:origin x="135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3679-DFB7-4D8F-BA50-B15A1F8DC5F8}" type="datetimeFigureOut">
              <a:rPr lang="en-US" smtClean="0"/>
              <a:pPr/>
              <a:t>4/14/2016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3C37-3E41-4DC6-95FB-86C7950C483C}" type="slidenum">
              <a:rPr lang="en-US" smtClean="0"/>
              <a:pPr/>
              <a:t>‹#›</a:t>
            </a:fld>
            <a:endParaRPr lang="en-US"/>
          </a:p>
        </p:txBody>
      </p:sp>
    </p:spTree>
    <p:extLst>
      <p:ext uri="{BB962C8B-B14F-4D97-AF65-F5344CB8AC3E}">
        <p14:creationId xmlns:p14="http://schemas.microsoft.com/office/powerpoint/2010/main" val="30608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2150"/>
            <a:ext cx="4568825"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41706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82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803897-5663-4172-ABC3-7AE3D33A5207}"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313428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82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803897-5663-4172-ABC3-7AE3D33A5207}" type="slidenum">
              <a:rPr lang="en-US" altLang="en-US">
                <a:latin typeface="Calibri" panose="020F0502020204030204" pitchFamily="34" charset="0"/>
              </a:rPr>
              <a:pPr/>
              <a:t>75</a:t>
            </a:fld>
            <a:endParaRPr lang="en-US" altLang="en-US">
              <a:latin typeface="Calibri" panose="020F0502020204030204" pitchFamily="34" charset="0"/>
            </a:endParaRPr>
          </a:p>
        </p:txBody>
      </p:sp>
    </p:spTree>
    <p:extLst>
      <p:ext uri="{BB962C8B-B14F-4D97-AF65-F5344CB8AC3E}">
        <p14:creationId xmlns:p14="http://schemas.microsoft.com/office/powerpoint/2010/main" val="265157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33C37-3E41-4DC6-95FB-86C7950C483C}" type="slidenum">
              <a:rPr lang="en-US" smtClean="0"/>
              <a:pPr/>
              <a:t>76</a:t>
            </a:fld>
            <a:endParaRPr lang="en-US"/>
          </a:p>
        </p:txBody>
      </p:sp>
    </p:spTree>
    <p:extLst>
      <p:ext uri="{BB962C8B-B14F-4D97-AF65-F5344CB8AC3E}">
        <p14:creationId xmlns:p14="http://schemas.microsoft.com/office/powerpoint/2010/main" val="278459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1049232-C5CE-4D61-9E40-6F55310592BA}" type="datetime1">
              <a:rPr lang="en-US" smtClean="0"/>
              <a:pPr/>
              <a:t>4/14/2016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 2014 Cengage Learning Engineering. All Rights Reserved. </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3BC3BBC-D9F7-4F61-AC3E-87B7C7E0C76B}" type="slidenum">
              <a:rPr lang="en-US" smtClean="0"/>
              <a:pPr/>
              <a:t>‹#›</a:t>
            </a:fld>
            <a:endParaRPr lang="en-US"/>
          </a:p>
        </p:txBody>
      </p:sp>
    </p:spTree>
    <p:extLst>
      <p:ext uri="{BB962C8B-B14F-4D97-AF65-F5344CB8AC3E}">
        <p14:creationId xmlns:p14="http://schemas.microsoft.com/office/powerpoint/2010/main" val="75810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914E8-4B78-446E-A702-D8B3F502168C}" type="datetime1">
              <a:rPr lang="en-US" smtClean="0"/>
              <a:pPr/>
              <a:t>4/14/2016</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extLst>
      <p:ext uri="{BB962C8B-B14F-4D97-AF65-F5344CB8AC3E}">
        <p14:creationId xmlns:p14="http://schemas.microsoft.com/office/powerpoint/2010/main" val="409647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D157229A-D041-4908-A197-8FB972E7E8E7}" type="datetime1">
              <a:rPr lang="en-US" smtClean="0"/>
              <a:pPr/>
              <a:t>4/14/2016</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 2014 Cengage Learning Engineering. All Rights Reserved. </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3BC3BBC-D9F7-4F61-AC3E-87B7C7E0C76B}" type="slidenum">
              <a:rPr lang="en-US" smtClean="0"/>
              <a:pPr/>
              <a:t>‹#›</a:t>
            </a:fld>
            <a:endParaRPr lang="en-US"/>
          </a:p>
        </p:txBody>
      </p:sp>
    </p:spTree>
    <p:extLst>
      <p:ext uri="{BB962C8B-B14F-4D97-AF65-F5344CB8AC3E}">
        <p14:creationId xmlns:p14="http://schemas.microsoft.com/office/powerpoint/2010/main" val="247711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9857490"/>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33664802"/>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32931763"/>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575338987"/>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81098728"/>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96678796"/>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21596062"/>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58499202"/>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CB9223C6-AB96-4FD3-AFB4-010E051E0CD6}" type="datetime1">
              <a:rPr lang="en-US" smtClean="0"/>
              <a:pPr/>
              <a:t>4/14/2016</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3BC3BBC-D9F7-4F61-AC3E-87B7C7E0C76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1493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02871528"/>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68946251"/>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31856306"/>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56087190"/>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411399397"/>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8322975"/>
      </p:ext>
    </p:extLst>
  </p:cSld>
  <p:clrMapOvr>
    <a:masterClrMapping/>
  </p:clrMapOvr>
  <p:transition>
    <p:fade/>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37288682"/>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1256270"/>
      </p:ext>
    </p:extLst>
  </p:cSld>
  <p:clrMapOvr>
    <a:masterClrMapping/>
  </p:clrMapOvr>
  <p:transition>
    <p:fade/>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60731542"/>
      </p:ext>
    </p:extLst>
  </p:cSld>
  <p:clrMapOvr>
    <a:masterClrMapping/>
  </p:clrMapOvr>
  <p:transition>
    <p:fade/>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193455511"/>
      </p:ext>
    </p:extLst>
  </p:cSld>
  <p:clrMapOvr>
    <a:masterClrMapping/>
  </p:clrMapOvr>
  <p:transition>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C8F27418-D607-41EA-BEC4-49B6E8175403}" type="datetime1">
              <a:rPr lang="en-US" smtClean="0"/>
              <a:pPr/>
              <a:t>4/14/2016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3BC3BBC-D9F7-4F61-AC3E-87B7C7E0C76B}"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 2014 Cengage Learning Engineering. All Rights Reserved. </a:t>
            </a:r>
            <a:endParaRPr lang="en-US"/>
          </a:p>
        </p:txBody>
      </p:sp>
    </p:spTree>
    <p:extLst>
      <p:ext uri="{BB962C8B-B14F-4D97-AF65-F5344CB8AC3E}">
        <p14:creationId xmlns:p14="http://schemas.microsoft.com/office/powerpoint/2010/main" val="667533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70100524"/>
      </p:ext>
    </p:extLst>
  </p:cSld>
  <p:clrMapOvr>
    <a:masterClrMapping/>
  </p:clrMapOvr>
  <p:transition>
    <p:fade/>
  </p:transition>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903787197"/>
      </p:ext>
    </p:extLst>
  </p:cSld>
  <p:clrMapOvr>
    <a:masterClrMapping/>
  </p:clrMapOvr>
  <p:transition>
    <p:fade/>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95810"/>
      </p:ext>
    </p:extLst>
  </p:cSld>
  <p:clrMapOvr>
    <a:masterClrMapping/>
  </p:clrMapOvr>
  <p:transition>
    <p:fade/>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369938656"/>
      </p:ext>
    </p:extLst>
  </p:cSld>
  <p:clrMapOvr>
    <a:masterClrMapping/>
  </p:clrMapOvr>
  <p:transition>
    <p:fade/>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016196066"/>
      </p:ext>
    </p:extLst>
  </p:cSld>
  <p:clrMapOvr>
    <a:masterClrMapping/>
  </p:clrMapOvr>
  <p:transition>
    <p:fade/>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9506430"/>
      </p:ext>
    </p:extLst>
  </p:cSld>
  <p:clrMapOvr>
    <a:masterClrMapping/>
  </p:clrMapOvr>
  <p:transition>
    <p:fade/>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58075119"/>
      </p:ext>
    </p:extLst>
  </p:cSld>
  <p:clrMapOvr>
    <a:masterClrMapping/>
  </p:clrMapOvr>
  <p:transition>
    <p:fade/>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118398752"/>
      </p:ext>
    </p:extLst>
  </p:cSld>
  <p:clrMapOvr>
    <a:masterClrMapping/>
  </p:clrMapOvr>
  <p:transition>
    <p:fade/>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788691196"/>
      </p:ext>
    </p:extLst>
  </p:cSld>
  <p:clrMapOvr>
    <a:masterClrMapping/>
  </p:clrMapOvr>
  <p:transition>
    <p:fade/>
  </p:transition>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60309677"/>
      </p:ext>
    </p:extLst>
  </p:cSld>
  <p:clrMapOvr>
    <a:masterClrMapping/>
  </p:clrMapOvr>
  <p:transition>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A8F522C1-DA6D-4F82-97EC-FA36CAB15835}" type="datetime1">
              <a:rPr lang="en-US" smtClean="0"/>
              <a:pPr/>
              <a:t>4/14/2016</a:t>
            </a:fld>
            <a:endParaRPr lang="en-US"/>
          </a:p>
        </p:txBody>
      </p:sp>
      <p:sp>
        <p:nvSpPr>
          <p:cNvPr id="10" name="Slide Number Placeholder 9"/>
          <p:cNvSpPr>
            <a:spLocks noGrp="1"/>
          </p:cNvSpPr>
          <p:nvPr>
            <p:ph type="sldNum" sz="quarter" idx="16"/>
          </p:nvPr>
        </p:nvSpPr>
        <p:spPr/>
        <p:txBody>
          <a:bodyPr rtlCol="0"/>
          <a:lstStyle/>
          <a:p>
            <a:fld id="{03BC3BBC-D9F7-4F61-AC3E-87B7C7E0C76B}"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 2014 Cengage Learning Engineering. All Rights Reserved. </a:t>
            </a:r>
            <a:endParaRPr lang="en-US"/>
          </a:p>
        </p:txBody>
      </p:sp>
    </p:spTree>
    <p:extLst>
      <p:ext uri="{BB962C8B-B14F-4D97-AF65-F5344CB8AC3E}">
        <p14:creationId xmlns:p14="http://schemas.microsoft.com/office/powerpoint/2010/main" val="2648366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288007768"/>
      </p:ext>
    </p:extLst>
  </p:cSld>
  <p:clrMapOvr>
    <a:masterClrMapping/>
  </p:clrMapOvr>
  <p:transition>
    <p:fade/>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97844222"/>
      </p:ext>
    </p:extLst>
  </p:cSld>
  <p:clrMapOvr>
    <a:masterClrMapping/>
  </p:clrMapOvr>
  <p:transition>
    <p:fade/>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16144190"/>
      </p:ext>
    </p:extLst>
  </p:cSld>
  <p:clrMapOvr>
    <a:masterClrMapping/>
  </p:clrMapOvr>
  <p:transition>
    <p:fade/>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97639300"/>
      </p:ext>
    </p:extLst>
  </p:cSld>
  <p:clrMapOvr>
    <a:masterClrMapping/>
  </p:clrMapOvr>
  <p:transition>
    <p:fade/>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192778049"/>
      </p:ext>
    </p:extLst>
  </p:cSld>
  <p:clrMapOvr>
    <a:masterClrMapping/>
  </p:clrMapOvr>
  <p:transition>
    <p:fade/>
  </p:transition>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34454179"/>
      </p:ext>
    </p:extLst>
  </p:cSld>
  <p:clrMapOvr>
    <a:masterClrMapping/>
  </p:clrMapOvr>
  <p:transition>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711F984D-8D97-4529-81F1-FD232706E811}" type="datetime1">
              <a:rPr lang="en-US" smtClean="0"/>
              <a:pPr/>
              <a:t>4/14/2016</a:t>
            </a:fld>
            <a:endParaRPr lang="en-US"/>
          </a:p>
        </p:txBody>
      </p:sp>
      <p:sp>
        <p:nvSpPr>
          <p:cNvPr id="12" name="Slide Number Placeholder 11"/>
          <p:cNvSpPr>
            <a:spLocks noGrp="1"/>
          </p:cNvSpPr>
          <p:nvPr>
            <p:ph type="sldNum" sz="quarter" idx="16"/>
          </p:nvPr>
        </p:nvSpPr>
        <p:spPr/>
        <p:txBody>
          <a:bodyPr rtlCol="0"/>
          <a:lstStyle/>
          <a:p>
            <a:fld id="{03BC3BBC-D9F7-4F61-AC3E-87B7C7E0C76B}"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 2014 Cengage Learning Engineering. All Rights Reserved. </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72947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6EB689-4A1A-49C8-B209-F41BFEADA1DB}" type="datetime1">
              <a:rPr lang="en-US" smtClean="0"/>
              <a:pPr/>
              <a:t>4/14/2016</a:t>
            </a:fld>
            <a:endParaRPr lang="en-US"/>
          </a:p>
        </p:txBody>
      </p:sp>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3BC3BBC-D9F7-4F61-AC3E-87B7C7E0C76B}" type="slidenum">
              <a:rPr lang="en-US" smtClean="0"/>
              <a:pPr/>
              <a:t>‹#›</a:t>
            </a:fld>
            <a:endParaRPr lang="en-US"/>
          </a:p>
        </p:txBody>
      </p:sp>
    </p:spTree>
    <p:extLst>
      <p:ext uri="{BB962C8B-B14F-4D97-AF65-F5344CB8AC3E}">
        <p14:creationId xmlns:p14="http://schemas.microsoft.com/office/powerpoint/2010/main" val="113124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C5771-09C5-404A-9B3B-053DA8F17A74}" type="datetime1">
              <a:rPr lang="en-US" smtClean="0"/>
              <a:pPr/>
              <a:t>4/14/2016</a:t>
            </a:fld>
            <a:endParaRPr lang="en-US"/>
          </a:p>
        </p:txBody>
      </p:sp>
      <p:sp>
        <p:nvSpPr>
          <p:cNvPr id="3" name="Footer Placeholder 2"/>
          <p:cNvSpPr>
            <a:spLocks noGrp="1"/>
          </p:cNvSpPr>
          <p:nvPr>
            <p:ph type="ftr" sz="quarter" idx="11"/>
          </p:nvPr>
        </p:nvSpPr>
        <p:spPr/>
        <p:txBody>
          <a:bodyPr/>
          <a:lstStyle/>
          <a:p>
            <a:r>
              <a:rPr lang="en-US" smtClean="0"/>
              <a:t>© 2014 Cengage Learning Engineering. All Rights Reserved. </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3BC3BBC-D9F7-4F61-AC3E-87B7C7E0C76B}" type="slidenum">
              <a:rPr lang="en-US" smtClean="0"/>
              <a:pPr/>
              <a:t>‹#›</a:t>
            </a:fld>
            <a:endParaRPr lang="en-US"/>
          </a:p>
        </p:txBody>
      </p:sp>
    </p:spTree>
    <p:extLst>
      <p:ext uri="{BB962C8B-B14F-4D97-AF65-F5344CB8AC3E}">
        <p14:creationId xmlns:p14="http://schemas.microsoft.com/office/powerpoint/2010/main" val="280956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10FA962-0B25-471A-8504-16F8826E83EF}" type="datetime1">
              <a:rPr lang="en-US" smtClean="0"/>
              <a:pPr/>
              <a:t>4/14/2016</a:t>
            </a:fld>
            <a:endParaRPr lang="en-US"/>
          </a:p>
        </p:txBody>
      </p:sp>
      <p:sp>
        <p:nvSpPr>
          <p:cNvPr id="6" name="Footer Placeholder 5"/>
          <p:cNvSpPr>
            <a:spLocks noGrp="1"/>
          </p:cNvSpPr>
          <p:nvPr>
            <p:ph type="ftr" sz="quarter" idx="11"/>
          </p:nvPr>
        </p:nvSpPr>
        <p:spPr/>
        <p:txBody>
          <a:bodyPr/>
          <a:lstStyle/>
          <a:p>
            <a:r>
              <a:rPr lang="en-US" smtClean="0"/>
              <a:t>© 2014 Cengage Learning Engineering. All Rights Reserved. </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3BC3BBC-D9F7-4F61-AC3E-87B7C7E0C76B}" type="slidenum">
              <a:rPr lang="en-US" smtClean="0"/>
              <a:pPr/>
              <a:t>‹#›</a:t>
            </a:fld>
            <a:endParaRPr lang="en-US"/>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extLst>
      <p:ext uri="{BB962C8B-B14F-4D97-AF65-F5344CB8AC3E}">
        <p14:creationId xmlns:p14="http://schemas.microsoft.com/office/powerpoint/2010/main" val="227939616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292CE6DF-57B5-47D0-8709-906C799842E3}" type="datetime1">
              <a:rPr lang="en-US" smtClean="0"/>
              <a:pPr/>
              <a:t>4/14/2016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3BC3BBC-D9F7-4F61-AC3E-87B7C7E0C76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 2014 Cengage Learning Engineering. All Rights Reserved. </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329818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110FA962-0B25-471A-8504-16F8826E83EF}" type="datetime1">
              <a:rPr lang="en-US" smtClean="0"/>
              <a:pPr/>
              <a:t>4/14/2016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r>
              <a:rPr lang="en-US" smtClean="0"/>
              <a:t>© 2014 Cengage Learning Engineering. All Rights Reserved. </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03BC3BBC-D9F7-4F61-AC3E-87B7C7E0C76B}" type="slidenum">
              <a:rPr lang="en-US" smtClean="0"/>
              <a:pPr/>
              <a:t>‹#›</a:t>
            </a:fld>
            <a:endParaRPr lang="en-US"/>
          </a:p>
        </p:txBody>
      </p:sp>
    </p:spTree>
    <p:extLst>
      <p:ext uri="{BB962C8B-B14F-4D97-AF65-F5344CB8AC3E}">
        <p14:creationId xmlns:p14="http://schemas.microsoft.com/office/powerpoint/2010/main" val="26297617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2" r:id="rId30"/>
    <p:sldLayoutId id="2147483943" r:id="rId31"/>
    <p:sldLayoutId id="2147483944" r:id="rId32"/>
    <p:sldLayoutId id="2147483945" r:id="rId33"/>
    <p:sldLayoutId id="2147483946" r:id="rId34"/>
    <p:sldLayoutId id="2147483947" r:id="rId35"/>
    <p:sldLayoutId id="2147483948" r:id="rId36"/>
    <p:sldLayoutId id="2147483949" r:id="rId37"/>
    <p:sldLayoutId id="2147483950" r:id="rId38"/>
    <p:sldLayoutId id="2147483951" r:id="rId39"/>
    <p:sldLayoutId id="2147483952" r:id="rId40"/>
    <p:sldLayoutId id="2147483953" r:id="rId41"/>
    <p:sldLayoutId id="2147483954" r:id="rId42"/>
    <p:sldLayoutId id="2147483955" r:id="rId43"/>
    <p:sldLayoutId id="2147483956" r:id="rId44"/>
    <p:sldLayoutId id="2147483957" r:id="rId45"/>
  </p:sldLayoutIdLst>
  <p:hf hd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emf"/></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81000" y="4343400"/>
            <a:ext cx="8382000" cy="1447800"/>
          </a:xfrm>
        </p:spPr>
        <p:txBody>
          <a:bodyPr>
            <a:normAutofit/>
          </a:bodyPr>
          <a:lstStyle/>
          <a:p>
            <a:r>
              <a:rPr lang="en-US" dirty="0" smtClean="0">
                <a:solidFill>
                  <a:srgbClr val="724208"/>
                </a:solidFill>
              </a:rPr>
              <a:t>Superscalar</a:t>
            </a:r>
            <a:r>
              <a:rPr lang="en-US" dirty="0">
                <a:solidFill>
                  <a:srgbClr val="724208"/>
                </a:solidFill>
              </a:rPr>
              <a:t>, VLIW, and Itanium</a:t>
            </a:r>
          </a:p>
        </p:txBody>
      </p:sp>
      <p:sp>
        <p:nvSpPr>
          <p:cNvPr id="3" name="Rectangle 2"/>
          <p:cNvSpPr>
            <a:spLocks noGrp="1"/>
          </p:cNvSpPr>
          <p:nvPr>
            <p:ph type="subTitle" idx="1"/>
          </p:nvPr>
        </p:nvSpPr>
        <p:spPr/>
        <p:txBody>
          <a:bodyPr>
            <a:normAutofit fontScale="92500" lnSpcReduction="20000"/>
          </a:bodyPr>
          <a:lstStyle/>
          <a:p>
            <a:r>
              <a:rPr lang="en-US" dirty="0" smtClean="0"/>
              <a:t>Razvan Bogdan</a:t>
            </a:r>
            <a:br>
              <a:rPr lang="en-US" dirty="0" smtClean="0"/>
            </a:br>
            <a:r>
              <a:rPr lang="en-US" dirty="0" smtClean="0"/>
              <a:t>Microprocessors Systems</a:t>
            </a:r>
          </a:p>
        </p:txBody>
      </p:sp>
    </p:spTree>
    <p:extLst>
      <p:ext uri="{BB962C8B-B14F-4D97-AF65-F5344CB8AC3E}">
        <p14:creationId xmlns:p14="http://schemas.microsoft.com/office/powerpoint/2010/main" val="1482655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CengageBook\CengageLectureNotesWebsite\Clements 1e JPG_files\ch08\87046-08-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81" y="2362200"/>
            <a:ext cx="8681419" cy="44284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2834" y="607874"/>
            <a:ext cx="8702566" cy="1754326"/>
          </a:xfrm>
          <a:prstGeom prst="rect">
            <a:avLst/>
          </a:prstGeom>
        </p:spPr>
        <p:txBody>
          <a:bodyPr wrap="square">
            <a:spAutoFit/>
          </a:bodyPr>
          <a:lstStyle/>
          <a:p>
            <a:pPr marL="285750" indent="-285750">
              <a:buFont typeface="Wingdings" panose="05000000000000000000" pitchFamily="2" charset="2"/>
              <a:buChar char="§"/>
            </a:pPr>
            <a:r>
              <a:rPr lang="en-US" b="1" dirty="0">
                <a:solidFill>
                  <a:srgbClr val="FF0000"/>
                </a:solidFill>
              </a:rPr>
              <a:t>The only way that </a:t>
            </a:r>
            <a:r>
              <a:rPr lang="en-US" b="1" dirty="0" smtClean="0">
                <a:solidFill>
                  <a:srgbClr val="FF0000"/>
                </a:solidFill>
              </a:rPr>
              <a:t>to increase </a:t>
            </a:r>
            <a:r>
              <a:rPr lang="en-US" b="1" dirty="0">
                <a:solidFill>
                  <a:srgbClr val="FF0000"/>
                </a:solidFill>
              </a:rPr>
              <a:t>throughput beyond the one cycle per instruction barrier is to employ multiple execution </a:t>
            </a:r>
            <a:r>
              <a:rPr lang="en-US" b="1" dirty="0" smtClean="0">
                <a:solidFill>
                  <a:srgbClr val="FF0000"/>
                </a:solidFill>
              </a:rPr>
              <a:t>units.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Figure </a:t>
            </a:r>
            <a:r>
              <a:rPr lang="en-US" dirty="0"/>
              <a:t>8.3 illustrates a processor with </a:t>
            </a:r>
            <a:r>
              <a:rPr lang="en-US" i="1" dirty="0">
                <a:solidFill>
                  <a:srgbClr val="FF0000"/>
                </a:solidFill>
              </a:rPr>
              <a:t>two</a:t>
            </a:r>
            <a:r>
              <a:rPr lang="en-US" dirty="0">
                <a:solidFill>
                  <a:srgbClr val="FF0000"/>
                </a:solidFill>
              </a:rPr>
              <a:t> parallel </a:t>
            </a:r>
            <a:r>
              <a:rPr lang="en-US" dirty="0"/>
              <a:t>five-stage pipelines that can </a:t>
            </a:r>
            <a:r>
              <a:rPr lang="en-US" dirty="0">
                <a:solidFill>
                  <a:srgbClr val="FF0000"/>
                </a:solidFill>
              </a:rPr>
              <a:t>double the throughput without increasing the clock </a:t>
            </a:r>
            <a:r>
              <a:rPr lang="en-US" dirty="0" smtClean="0">
                <a:solidFill>
                  <a:srgbClr val="FF0000"/>
                </a:solidFill>
              </a:rPr>
              <a:t>rate</a:t>
            </a:r>
            <a:r>
              <a:rPr lang="en-US" dirty="0" smtClean="0"/>
              <a:t>. Both </a:t>
            </a:r>
            <a:r>
              <a:rPr lang="en-US" dirty="0"/>
              <a:t>pipelines are not always used; sometimes it’s impossible to find two instructions to execute in parallel.</a:t>
            </a:r>
          </a:p>
        </p:txBody>
      </p:sp>
    </p:spTree>
    <p:extLst>
      <p:ext uri="{BB962C8B-B14F-4D97-AF65-F5344CB8AC3E}">
        <p14:creationId xmlns:p14="http://schemas.microsoft.com/office/powerpoint/2010/main" val="1757191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834" y="1620083"/>
            <a:ext cx="8778766" cy="4247317"/>
          </a:xfrm>
          <a:prstGeom prst="rect">
            <a:avLst/>
          </a:prstGeom>
        </p:spPr>
        <p:txBody>
          <a:bodyPr wrap="square">
            <a:spAutoFit/>
          </a:bodyPr>
          <a:lstStyle/>
          <a:p>
            <a:pPr marL="285750" indent="-285750">
              <a:buFont typeface="Wingdings" panose="05000000000000000000" pitchFamily="2" charset="2"/>
              <a:buChar char="§"/>
            </a:pPr>
            <a:r>
              <a:rPr lang="en-US" dirty="0" smtClean="0"/>
              <a:t>An </a:t>
            </a:r>
            <a:r>
              <a:rPr lang="en-US" dirty="0"/>
              <a:t>arrangement with </a:t>
            </a:r>
            <a:r>
              <a:rPr lang="en-US" i="1" dirty="0"/>
              <a:t>m</a:t>
            </a:r>
            <a:r>
              <a:rPr lang="en-US" dirty="0"/>
              <a:t> parallel pipelines is called an</a:t>
            </a:r>
            <a:r>
              <a:rPr lang="en-US" i="1" dirty="0"/>
              <a:t> m-way superscalar processor. </a:t>
            </a:r>
            <a:endParaRPr lang="en-US" i="1" dirty="0" smtClean="0"/>
          </a:p>
          <a:p>
            <a:pPr marL="285750" indent="-285750">
              <a:buFont typeface="Wingdings" panose="05000000000000000000" pitchFamily="2" charset="2"/>
              <a:buChar char="§"/>
            </a:pPr>
            <a:endParaRPr lang="en-US" i="1" dirty="0"/>
          </a:p>
          <a:p>
            <a:pPr marL="285750" indent="-285750">
              <a:buFont typeface="Wingdings" panose="05000000000000000000" pitchFamily="2" charset="2"/>
              <a:buChar char="§"/>
            </a:pPr>
            <a:r>
              <a:rPr lang="en-US" dirty="0" smtClean="0">
                <a:solidFill>
                  <a:srgbClr val="FF0000"/>
                </a:solidFill>
              </a:rPr>
              <a:t>However</a:t>
            </a:r>
            <a:r>
              <a:rPr lang="en-US" dirty="0">
                <a:solidFill>
                  <a:srgbClr val="FF0000"/>
                </a:solidFill>
              </a:rPr>
              <a:t>, you cannot expect an </a:t>
            </a:r>
            <a:r>
              <a:rPr lang="en-US" i="1" dirty="0">
                <a:solidFill>
                  <a:srgbClr val="FF0000"/>
                </a:solidFill>
              </a:rPr>
              <a:t>m</a:t>
            </a:r>
            <a:r>
              <a:rPr lang="en-US" dirty="0">
                <a:solidFill>
                  <a:srgbClr val="FF0000"/>
                </a:solidFill>
              </a:rPr>
              <a:t>-fold increase in performance.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In </a:t>
            </a:r>
            <a:r>
              <a:rPr lang="en-US" dirty="0">
                <a:solidFill>
                  <a:srgbClr val="0070C0"/>
                </a:solidFill>
              </a:rPr>
              <a:t>practice, it’s even harder to approach the </a:t>
            </a:r>
            <a:r>
              <a:rPr lang="en-US" i="1" dirty="0">
                <a:solidFill>
                  <a:srgbClr val="0070C0"/>
                </a:solidFill>
              </a:rPr>
              <a:t>m</a:t>
            </a:r>
            <a:r>
              <a:rPr lang="en-US" dirty="0">
                <a:solidFill>
                  <a:srgbClr val="0070C0"/>
                </a:solidFill>
              </a:rPr>
              <a:t> instructions per cycle ideal for an </a:t>
            </a:r>
            <a:r>
              <a:rPr lang="en-US" i="1" dirty="0">
                <a:solidFill>
                  <a:srgbClr val="0070C0"/>
                </a:solidFill>
              </a:rPr>
              <a:t>m</a:t>
            </a:r>
            <a:r>
              <a:rPr lang="en-US" dirty="0">
                <a:solidFill>
                  <a:srgbClr val="0070C0"/>
                </a:solidFill>
              </a:rPr>
              <a:t>-way superscalar processor than it is to approach the one instruction per cycle goal for a pipelined processor.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Pentium P5, introduced in 1993, had two integer pipelines but its second pipeline could be used for only about 30% of the time.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original Pentium introduced in 1993 with a speed of 60 or 66 MHz had two 5-stage integer pipelines U and V and a six-stage floating-point unit.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U and V pipelines were not identical because the U pipe included a shifter.</a:t>
            </a:r>
          </a:p>
        </p:txBody>
      </p:sp>
    </p:spTree>
    <p:extLst>
      <p:ext uri="{BB962C8B-B14F-4D97-AF65-F5344CB8AC3E}">
        <p14:creationId xmlns:p14="http://schemas.microsoft.com/office/powerpoint/2010/main" val="365888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CengageBook\CengageLectureNotesWebsite\Clements 1e JPG_files\ch08\87046-08-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56" y="2640925"/>
            <a:ext cx="7132086" cy="4217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09600"/>
            <a:ext cx="8915400" cy="2031325"/>
          </a:xfrm>
          <a:prstGeom prst="rect">
            <a:avLst/>
          </a:prstGeom>
        </p:spPr>
        <p:txBody>
          <a:bodyPr wrap="square">
            <a:spAutoFit/>
          </a:bodyPr>
          <a:lstStyle/>
          <a:p>
            <a:pPr marL="285750" indent="-285750">
              <a:buFont typeface="Wingdings" panose="05000000000000000000" pitchFamily="2" charset="2"/>
              <a:buChar char="§"/>
            </a:pPr>
            <a:r>
              <a:rPr lang="en-US" dirty="0"/>
              <a:t>Superscalar processors are not </a:t>
            </a:r>
            <a:r>
              <a:rPr lang="en-US" dirty="0" smtClean="0"/>
              <a:t>implemented </a:t>
            </a:r>
            <a:r>
              <a:rPr lang="en-US" dirty="0"/>
              <a:t>by taking a RISC and </a:t>
            </a:r>
            <a:r>
              <a:rPr lang="en-US" dirty="0" smtClean="0"/>
              <a:t>increasing </a:t>
            </a:r>
            <a:r>
              <a:rPr lang="en-US" dirty="0"/>
              <a:t>the number of pipelines.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They </a:t>
            </a:r>
            <a:r>
              <a:rPr lang="en-US" dirty="0"/>
              <a:t>are implemented by </a:t>
            </a:r>
            <a:r>
              <a:rPr lang="en-US" dirty="0">
                <a:solidFill>
                  <a:srgbClr val="FF0000"/>
                </a:solidFill>
              </a:rPr>
              <a:t>adding </a:t>
            </a:r>
            <a:r>
              <a:rPr lang="en-US" dirty="0" smtClean="0">
                <a:solidFill>
                  <a:srgbClr val="FF0000"/>
                </a:solidFill>
              </a:rPr>
              <a:t>resources </a:t>
            </a:r>
            <a:r>
              <a:rPr lang="en-US" dirty="0"/>
              <a:t>such </a:t>
            </a:r>
            <a:r>
              <a:rPr lang="en-US" dirty="0">
                <a:solidFill>
                  <a:srgbClr val="FF0000"/>
                </a:solidFill>
              </a:rPr>
              <a:t>as multiple processing units </a:t>
            </a:r>
            <a:r>
              <a:rPr lang="en-US" dirty="0"/>
              <a:t>to </a:t>
            </a:r>
            <a:r>
              <a:rPr lang="en-US" dirty="0">
                <a:solidFill>
                  <a:srgbClr val="FF0000"/>
                </a:solidFill>
              </a:rPr>
              <a:t>allow parallel instruction overlap</a:t>
            </a:r>
            <a:r>
              <a:rPr lang="en-US" dirty="0"/>
              <a:t>. Figure 8.4(a) illustrates the information flow in a conventional pipelined processor and Figure 8.4(b) shows the information flow in a generic superscalar processor with two ALUs.</a:t>
            </a:r>
          </a:p>
        </p:txBody>
      </p:sp>
    </p:spTree>
    <p:extLst>
      <p:ext uri="{BB962C8B-B14F-4D97-AF65-F5344CB8AC3E}">
        <p14:creationId xmlns:p14="http://schemas.microsoft.com/office/powerpoint/2010/main" val="4247915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66891"/>
            <a:ext cx="8915400" cy="5909310"/>
          </a:xfrm>
          <a:prstGeom prst="rect">
            <a:avLst/>
          </a:prstGeom>
        </p:spPr>
        <p:txBody>
          <a:bodyPr wrap="square">
            <a:spAutoFit/>
          </a:bodyPr>
          <a:lstStyle/>
          <a:p>
            <a:pPr marL="285750" indent="-285750">
              <a:buFont typeface="Wingdings" panose="05000000000000000000" pitchFamily="2" charset="2"/>
              <a:buChar char="§"/>
            </a:pPr>
            <a:r>
              <a:rPr lang="en-US" dirty="0">
                <a:solidFill>
                  <a:srgbClr val="FF0000"/>
                </a:solidFill>
              </a:rPr>
              <a:t>The superscalar processor </a:t>
            </a:r>
            <a:r>
              <a:rPr lang="en-US" dirty="0" smtClean="0">
                <a:solidFill>
                  <a:srgbClr val="FF0000"/>
                </a:solidFill>
              </a:rPr>
              <a:t>takes </a:t>
            </a:r>
            <a:r>
              <a:rPr lang="en-US" dirty="0">
                <a:solidFill>
                  <a:srgbClr val="FF0000"/>
                </a:solidFill>
              </a:rPr>
              <a:t>multiple instructions from the instruction source and then </a:t>
            </a:r>
            <a:r>
              <a:rPr lang="en-US" i="1" dirty="0">
                <a:solidFill>
                  <a:srgbClr val="FF0000"/>
                </a:solidFill>
              </a:rPr>
              <a:t>dispatches</a:t>
            </a:r>
            <a:r>
              <a:rPr lang="en-US" dirty="0">
                <a:solidFill>
                  <a:srgbClr val="FF0000"/>
                </a:solidFill>
              </a:rPr>
              <a:t> them in parallel to a </a:t>
            </a:r>
            <a:r>
              <a:rPr lang="en-US" dirty="0" err="1">
                <a:solidFill>
                  <a:srgbClr val="FF0000"/>
                </a:solidFill>
              </a:rPr>
              <a:t>multiported</a:t>
            </a:r>
            <a:r>
              <a:rPr lang="en-US" dirty="0">
                <a:solidFill>
                  <a:srgbClr val="FF0000"/>
                </a:solidFill>
              </a:rPr>
              <a:t> register file, where the operands are looked up and transmitted to multiple ALUs.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This </a:t>
            </a:r>
            <a:r>
              <a:rPr lang="en-US" dirty="0"/>
              <a:t>is a </a:t>
            </a:r>
            <a:r>
              <a:rPr lang="en-US" dirty="0" smtClean="0"/>
              <a:t>simplistic </a:t>
            </a:r>
            <a:r>
              <a:rPr lang="en-US" dirty="0"/>
              <a:t>picture because it </a:t>
            </a:r>
            <a:r>
              <a:rPr lang="en-US" dirty="0" smtClean="0"/>
              <a:t>omits </a:t>
            </a:r>
            <a:r>
              <a:rPr lang="en-US" dirty="0"/>
              <a:t>a key consideration; the way in which instructions are </a:t>
            </a:r>
            <a:r>
              <a:rPr lang="en-US" i="1" dirty="0"/>
              <a:t>dispatched</a:t>
            </a:r>
            <a:r>
              <a:rPr lang="en-US" dirty="0"/>
              <a:t> in parallel</a:t>
            </a:r>
            <a:r>
              <a:rPr lang="en-US" dirty="0" smtClean="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Instructions </a:t>
            </a:r>
            <a:r>
              <a:rPr lang="en-US" dirty="0"/>
              <a:t>come from several sources, such as the </a:t>
            </a:r>
            <a:r>
              <a:rPr lang="en-US" dirty="0">
                <a:solidFill>
                  <a:srgbClr val="0070C0"/>
                </a:solidFill>
              </a:rPr>
              <a:t>cache memory </a:t>
            </a:r>
            <a:r>
              <a:rPr lang="en-US" dirty="0"/>
              <a:t>and </a:t>
            </a:r>
            <a:r>
              <a:rPr lang="en-US" dirty="0" smtClean="0">
                <a:solidFill>
                  <a:srgbClr val="0070C0"/>
                </a:solidFill>
              </a:rPr>
              <a:t>local instruction </a:t>
            </a:r>
            <a:r>
              <a:rPr lang="en-US" dirty="0">
                <a:solidFill>
                  <a:srgbClr val="0070C0"/>
                </a:solidFill>
              </a:rPr>
              <a:t>buffers</a:t>
            </a:r>
            <a:r>
              <a:rPr lang="en-US" dirty="0"/>
              <a:t>, </a:t>
            </a:r>
            <a:r>
              <a:rPr lang="en-US" dirty="0" smtClean="0"/>
              <a:t>and have </a:t>
            </a:r>
            <a:r>
              <a:rPr lang="en-US" dirty="0"/>
              <a:t>to be executed in the </a:t>
            </a:r>
            <a:r>
              <a:rPr lang="en-US" dirty="0">
                <a:solidFill>
                  <a:srgbClr val="0070C0"/>
                </a:solidFill>
              </a:rPr>
              <a:t>correct </a:t>
            </a:r>
            <a:r>
              <a:rPr lang="en-US" i="1" dirty="0">
                <a:solidFill>
                  <a:srgbClr val="0070C0"/>
                </a:solidFill>
              </a:rPr>
              <a:t>semantic order</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expression </a:t>
            </a:r>
            <a:r>
              <a:rPr lang="en-US" i="1" dirty="0">
                <a:solidFill>
                  <a:srgbClr val="0070C0"/>
                </a:solidFill>
              </a:rPr>
              <a:t>correct semantic order</a:t>
            </a:r>
            <a:r>
              <a:rPr lang="en-US" dirty="0">
                <a:solidFill>
                  <a:srgbClr val="0070C0"/>
                </a:solidFill>
              </a:rPr>
              <a:t> </a:t>
            </a:r>
            <a:r>
              <a:rPr lang="en-US" dirty="0"/>
              <a:t>indicates that </a:t>
            </a:r>
            <a:r>
              <a:rPr lang="en-US" dirty="0">
                <a:solidFill>
                  <a:srgbClr val="0070C0"/>
                </a:solidFill>
              </a:rPr>
              <a:t>the order of instruction execution must not change the meaning of the program and end result.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 </a:t>
            </a:r>
            <a:r>
              <a:rPr lang="en-US" dirty="0"/>
              <a:t>an out-of-order processor the actual order of instruction execution can be changed from the program order as long as the meaning of the program remains unaltered. Consider </a:t>
            </a:r>
            <a:r>
              <a:rPr lang="en-US" dirty="0" smtClean="0"/>
              <a:t>:</a:t>
            </a:r>
            <a:endParaRPr lang="en-US" dirty="0"/>
          </a:p>
          <a:p>
            <a:r>
              <a:rPr lang="en-US" dirty="0"/>
              <a:t> </a:t>
            </a:r>
          </a:p>
          <a:p>
            <a:pPr>
              <a:tabLst>
                <a:tab pos="2511425" algn="l"/>
              </a:tabLst>
            </a:pPr>
            <a:r>
              <a:rPr lang="en-US" dirty="0"/>
              <a:t>Case 1	Case 2</a:t>
            </a:r>
          </a:p>
          <a:p>
            <a:pPr>
              <a:tabLst>
                <a:tab pos="2511425" algn="l"/>
              </a:tabLst>
            </a:pPr>
            <a:r>
              <a:rPr lang="en-US" dirty="0"/>
              <a:t>ADD </a:t>
            </a:r>
            <a:r>
              <a:rPr lang="en-US" b="1" dirty="0"/>
              <a:t>r1</a:t>
            </a:r>
            <a:r>
              <a:rPr lang="en-US" dirty="0"/>
              <a:t>,r2,r3 	ADD </a:t>
            </a:r>
            <a:r>
              <a:rPr lang="en-US" b="1" dirty="0"/>
              <a:t>r1</a:t>
            </a:r>
            <a:r>
              <a:rPr lang="en-US" dirty="0"/>
              <a:t>,r2,r3 </a:t>
            </a:r>
          </a:p>
          <a:p>
            <a:pPr>
              <a:tabLst>
                <a:tab pos="2511425" algn="l"/>
              </a:tabLst>
            </a:pPr>
            <a:r>
              <a:rPr lang="en-US" dirty="0"/>
              <a:t>ADD </a:t>
            </a:r>
            <a:r>
              <a:rPr lang="en-US" b="1" dirty="0"/>
              <a:t>r4</a:t>
            </a:r>
            <a:r>
              <a:rPr lang="en-US" dirty="0"/>
              <a:t>,r1,r3 	ADD </a:t>
            </a:r>
            <a:r>
              <a:rPr lang="en-US" b="1" dirty="0"/>
              <a:t>r5</a:t>
            </a:r>
            <a:r>
              <a:rPr lang="en-US" dirty="0"/>
              <a:t>,r6,r7 </a:t>
            </a:r>
          </a:p>
          <a:p>
            <a:pPr>
              <a:tabLst>
                <a:tab pos="2511425" algn="l"/>
              </a:tabLst>
            </a:pPr>
            <a:r>
              <a:rPr lang="en-US" dirty="0"/>
              <a:t>ADD </a:t>
            </a:r>
            <a:r>
              <a:rPr lang="en-US" b="1" dirty="0"/>
              <a:t>r5</a:t>
            </a:r>
            <a:r>
              <a:rPr lang="en-US" dirty="0"/>
              <a:t>,r6,r7 	ADD </a:t>
            </a:r>
            <a:r>
              <a:rPr lang="en-US" b="1" dirty="0"/>
              <a:t>r4</a:t>
            </a:r>
            <a:r>
              <a:rPr lang="en-US" dirty="0"/>
              <a:t>,r1,r3 </a:t>
            </a:r>
          </a:p>
          <a:p>
            <a:r>
              <a:rPr lang="en-US" dirty="0"/>
              <a:t> </a:t>
            </a:r>
          </a:p>
        </p:txBody>
      </p:sp>
    </p:spTree>
    <p:extLst>
      <p:ext uri="{BB962C8B-B14F-4D97-AF65-F5344CB8AC3E}">
        <p14:creationId xmlns:p14="http://schemas.microsoft.com/office/powerpoint/2010/main" val="4008923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8763000" cy="4524315"/>
          </a:xfrm>
          <a:prstGeom prst="rect">
            <a:avLst/>
          </a:prstGeom>
        </p:spPr>
        <p:txBody>
          <a:bodyPr wrap="square">
            <a:spAutoFit/>
          </a:bodyPr>
          <a:lstStyle/>
          <a:p>
            <a:r>
              <a:rPr lang="en-US" dirty="0"/>
              <a:t> </a:t>
            </a:r>
          </a:p>
          <a:p>
            <a:pPr>
              <a:tabLst>
                <a:tab pos="2511425" algn="l"/>
              </a:tabLst>
            </a:pPr>
            <a:r>
              <a:rPr lang="en-US" dirty="0"/>
              <a:t>Case 1	Case 2</a:t>
            </a:r>
          </a:p>
          <a:p>
            <a:pPr>
              <a:tabLst>
                <a:tab pos="2511425" algn="l"/>
              </a:tabLst>
            </a:pPr>
            <a:r>
              <a:rPr lang="en-US" dirty="0"/>
              <a:t>ADD </a:t>
            </a:r>
            <a:r>
              <a:rPr lang="en-US" b="1" dirty="0"/>
              <a:t>r1</a:t>
            </a:r>
            <a:r>
              <a:rPr lang="en-US" dirty="0"/>
              <a:t>,r2,r3 	ADD </a:t>
            </a:r>
            <a:r>
              <a:rPr lang="en-US" b="1" dirty="0"/>
              <a:t>r1</a:t>
            </a:r>
            <a:r>
              <a:rPr lang="en-US" dirty="0"/>
              <a:t>,r2,r3 </a:t>
            </a:r>
          </a:p>
          <a:p>
            <a:pPr>
              <a:tabLst>
                <a:tab pos="2511425" algn="l"/>
              </a:tabLst>
            </a:pPr>
            <a:r>
              <a:rPr lang="en-US" dirty="0"/>
              <a:t>ADD </a:t>
            </a:r>
            <a:r>
              <a:rPr lang="en-US" b="1" dirty="0"/>
              <a:t>r4</a:t>
            </a:r>
            <a:r>
              <a:rPr lang="en-US" dirty="0"/>
              <a:t>,r1,r3 	ADD </a:t>
            </a:r>
            <a:r>
              <a:rPr lang="en-US" b="1" dirty="0"/>
              <a:t>r5</a:t>
            </a:r>
            <a:r>
              <a:rPr lang="en-US" dirty="0"/>
              <a:t>,r6,r7 </a:t>
            </a:r>
          </a:p>
          <a:p>
            <a:pPr>
              <a:tabLst>
                <a:tab pos="2511425" algn="l"/>
              </a:tabLst>
            </a:pPr>
            <a:r>
              <a:rPr lang="en-US" dirty="0"/>
              <a:t>ADD </a:t>
            </a:r>
            <a:r>
              <a:rPr lang="en-US" b="1" dirty="0"/>
              <a:t>r5</a:t>
            </a:r>
            <a:r>
              <a:rPr lang="en-US" dirty="0"/>
              <a:t>,r6,r7 	ADD </a:t>
            </a:r>
            <a:r>
              <a:rPr lang="en-US" b="1" dirty="0"/>
              <a:t>r4</a:t>
            </a:r>
            <a:r>
              <a:rPr lang="en-US" dirty="0"/>
              <a:t>,r1,r3 </a:t>
            </a:r>
            <a:endParaRPr lang="en-US" dirty="0" smtClean="0"/>
          </a:p>
          <a:p>
            <a:pPr>
              <a:tabLst>
                <a:tab pos="2511425" algn="l"/>
              </a:tabLst>
            </a:pPr>
            <a:endParaRPr lang="en-GB" dirty="0"/>
          </a:p>
          <a:p>
            <a:pPr marL="285750" indent="-285750">
              <a:buFont typeface="Wingdings" panose="05000000000000000000" pitchFamily="2" charset="2"/>
              <a:buChar char="§"/>
              <a:tabLst>
                <a:tab pos="2511425" algn="l"/>
              </a:tabLst>
            </a:pPr>
            <a:r>
              <a:rPr lang="en-US" dirty="0"/>
              <a:t>Suppose the instruction sequence in Case 1 is the original program sequence. In Case 2 we have re-ordered this sequence. </a:t>
            </a:r>
            <a:endParaRPr lang="en-US" dirty="0" smtClean="0"/>
          </a:p>
          <a:p>
            <a:pPr marL="285750" indent="-285750">
              <a:buFont typeface="Wingdings" panose="05000000000000000000" pitchFamily="2" charset="2"/>
              <a:buChar char="§"/>
              <a:tabLst>
                <a:tab pos="2511425" algn="l"/>
              </a:tabLst>
            </a:pPr>
            <a:endParaRPr lang="en-US" dirty="0"/>
          </a:p>
          <a:p>
            <a:pPr marL="285750" indent="-285750">
              <a:buFont typeface="Wingdings" panose="05000000000000000000" pitchFamily="2" charset="2"/>
              <a:buChar char="§"/>
              <a:tabLst>
                <a:tab pos="2511425" algn="l"/>
              </a:tabLst>
            </a:pPr>
            <a:r>
              <a:rPr lang="en-US" dirty="0" smtClean="0"/>
              <a:t>The </a:t>
            </a:r>
            <a:r>
              <a:rPr lang="en-US" dirty="0"/>
              <a:t>semantic meaning has not been changed; that is, executing the code of Case 1 and Case 2 will yield the same result. </a:t>
            </a:r>
            <a:endParaRPr lang="en-US" dirty="0" smtClean="0"/>
          </a:p>
          <a:p>
            <a:pPr marL="285750" indent="-285750">
              <a:buFont typeface="Wingdings" panose="05000000000000000000" pitchFamily="2" charset="2"/>
              <a:buChar char="§"/>
              <a:tabLst>
                <a:tab pos="2511425" algn="l"/>
              </a:tabLst>
            </a:pPr>
            <a:endParaRPr lang="en-US" dirty="0"/>
          </a:p>
          <a:p>
            <a:pPr marL="285750" indent="-285750">
              <a:buFont typeface="Wingdings" panose="05000000000000000000" pitchFamily="2" charset="2"/>
              <a:buChar char="§"/>
              <a:tabLst>
                <a:tab pos="2511425" algn="l"/>
              </a:tabLst>
            </a:pPr>
            <a:r>
              <a:rPr lang="en-US" dirty="0" smtClean="0">
                <a:solidFill>
                  <a:srgbClr val="0070C0"/>
                </a:solidFill>
              </a:rPr>
              <a:t>The </a:t>
            </a:r>
            <a:r>
              <a:rPr lang="en-US" dirty="0">
                <a:solidFill>
                  <a:srgbClr val="0070C0"/>
                </a:solidFill>
              </a:rPr>
              <a:t>object of a superscalar processor is to allow code to be executed in parallel without changing the semantic order.</a:t>
            </a:r>
          </a:p>
          <a:p>
            <a:pPr>
              <a:tabLst>
                <a:tab pos="2511425" algn="l"/>
              </a:tabLst>
            </a:pPr>
            <a:endParaRPr lang="en-US" dirty="0"/>
          </a:p>
          <a:p>
            <a:r>
              <a:rPr lang="en-US" dirty="0"/>
              <a:t> </a:t>
            </a:r>
          </a:p>
        </p:txBody>
      </p:sp>
    </p:spTree>
    <p:extLst>
      <p:ext uri="{BB962C8B-B14F-4D97-AF65-F5344CB8AC3E}">
        <p14:creationId xmlns:p14="http://schemas.microsoft.com/office/powerpoint/2010/main" val="3956115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engageBook\CengageLectureNotesWebsite\Clements 1e JPG_files\ch08\87046-08-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72" y="1981200"/>
            <a:ext cx="7962876"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685800"/>
            <a:ext cx="8458200" cy="646331"/>
          </a:xfrm>
          <a:prstGeom prst="rect">
            <a:avLst/>
          </a:prstGeom>
        </p:spPr>
        <p:txBody>
          <a:bodyPr wrap="square">
            <a:spAutoFit/>
          </a:bodyPr>
          <a:lstStyle/>
          <a:p>
            <a:pPr marL="285750" indent="-285750">
              <a:buFont typeface="Wingdings" panose="05000000000000000000" pitchFamily="2" charset="2"/>
              <a:buChar char="§"/>
            </a:pPr>
            <a:r>
              <a:rPr lang="en-US" dirty="0"/>
              <a:t>Figure 8.5 provides a more realistic structure of a superscalar processor that consists of five elements.</a:t>
            </a:r>
          </a:p>
        </p:txBody>
      </p:sp>
    </p:spTree>
    <p:extLst>
      <p:ext uri="{BB962C8B-B14F-4D97-AF65-F5344CB8AC3E}">
        <p14:creationId xmlns:p14="http://schemas.microsoft.com/office/powerpoint/2010/main" val="1416200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8991600" cy="5447645"/>
          </a:xfrm>
          <a:prstGeom prst="rect">
            <a:avLst/>
          </a:prstGeom>
        </p:spPr>
        <p:txBody>
          <a:bodyPr wrap="square">
            <a:spAutoFit/>
          </a:bodyPr>
          <a:lstStyle/>
          <a:p>
            <a:pPr lvl="0"/>
            <a:r>
              <a:rPr lang="en-US" sz="2000" b="1" i="1" dirty="0">
                <a:solidFill>
                  <a:srgbClr val="FF0000"/>
                </a:solidFill>
              </a:rPr>
              <a:t>Instruction fetch	</a:t>
            </a:r>
            <a:endParaRPr lang="en-US" sz="2000" b="1" i="1" dirty="0" smtClean="0">
              <a:solidFill>
                <a:srgbClr val="FF0000"/>
              </a:solidFill>
            </a:endParaRPr>
          </a:p>
          <a:p>
            <a:pPr lvl="0"/>
            <a:r>
              <a:rPr lang="en-US" dirty="0" smtClean="0"/>
              <a:t>The </a:t>
            </a:r>
            <a:r>
              <a:rPr lang="en-US" dirty="0"/>
              <a:t>instruction fetch stage </a:t>
            </a:r>
            <a:r>
              <a:rPr lang="en-US" dirty="0">
                <a:solidFill>
                  <a:srgbClr val="0070C0"/>
                </a:solidFill>
              </a:rPr>
              <a:t>obtains the instructions </a:t>
            </a:r>
            <a:r>
              <a:rPr lang="en-US" dirty="0"/>
              <a:t>from memory, the cache or any other </a:t>
            </a:r>
            <a:r>
              <a:rPr lang="en-US" dirty="0" smtClean="0"/>
              <a:t>mechanism </a:t>
            </a:r>
            <a:r>
              <a:rPr lang="en-US" dirty="0"/>
              <a:t>used to hold instructions to be executed</a:t>
            </a:r>
            <a:r>
              <a:rPr lang="en-US" dirty="0" smtClean="0"/>
              <a:t>.</a:t>
            </a:r>
          </a:p>
          <a:p>
            <a:pPr lvl="0"/>
            <a:endParaRPr lang="en-US" dirty="0"/>
          </a:p>
          <a:p>
            <a:pPr lvl="0"/>
            <a:r>
              <a:rPr lang="en-US" sz="2000" b="1" i="1" dirty="0">
                <a:solidFill>
                  <a:srgbClr val="FF0000"/>
                </a:solidFill>
              </a:rPr>
              <a:t>Instruction decode</a:t>
            </a:r>
            <a:r>
              <a:rPr lang="en-US" i="1" dirty="0"/>
              <a:t>	</a:t>
            </a:r>
            <a:endParaRPr lang="en-US" i="1" dirty="0" smtClean="0"/>
          </a:p>
          <a:p>
            <a:pPr lvl="0"/>
            <a:r>
              <a:rPr lang="en-US" dirty="0" smtClean="0"/>
              <a:t>The </a:t>
            </a:r>
            <a:r>
              <a:rPr lang="en-US" i="1" dirty="0"/>
              <a:t>instruction decode and register rename</a:t>
            </a:r>
            <a:r>
              <a:rPr lang="en-US" dirty="0"/>
              <a:t> stage </a:t>
            </a:r>
            <a:r>
              <a:rPr lang="en-US" dirty="0">
                <a:solidFill>
                  <a:srgbClr val="0070C0"/>
                </a:solidFill>
              </a:rPr>
              <a:t>decodes the instructions and renames any resources required by the instructions</a:t>
            </a:r>
            <a:r>
              <a:rPr lang="en-US" dirty="0"/>
              <a:t>. </a:t>
            </a:r>
            <a:endParaRPr lang="en-US" dirty="0" smtClean="0"/>
          </a:p>
          <a:p>
            <a:pPr lvl="0"/>
            <a:endParaRPr lang="en-US" i="1" dirty="0"/>
          </a:p>
          <a:p>
            <a:pPr lvl="0"/>
            <a:r>
              <a:rPr lang="en-US" i="1" dirty="0" smtClean="0"/>
              <a:t>Register </a:t>
            </a:r>
            <a:r>
              <a:rPr lang="en-US" i="1" dirty="0"/>
              <a:t>renaming </a:t>
            </a:r>
            <a:r>
              <a:rPr lang="en-US" dirty="0"/>
              <a:t>reduces the effect of bottlenecks caused by the limited number of user-visible registers by using temporary </a:t>
            </a:r>
            <a:r>
              <a:rPr lang="en-US" dirty="0" smtClean="0"/>
              <a:t>registers.</a:t>
            </a:r>
          </a:p>
          <a:p>
            <a:pPr lvl="0"/>
            <a:endParaRPr lang="en-GB" dirty="0" smtClean="0"/>
          </a:p>
          <a:p>
            <a:pPr lvl="0"/>
            <a:endParaRPr lang="en-US" dirty="0"/>
          </a:p>
          <a:p>
            <a:pPr lvl="0"/>
            <a:r>
              <a:rPr lang="en-US" sz="2000" b="1" i="1" dirty="0">
                <a:solidFill>
                  <a:srgbClr val="FF0000"/>
                </a:solidFill>
              </a:rPr>
              <a:t>Instruction issue 	</a:t>
            </a:r>
          </a:p>
          <a:p>
            <a:pPr lvl="0"/>
            <a:r>
              <a:rPr lang="en-US" dirty="0" smtClean="0"/>
              <a:t>The </a:t>
            </a:r>
            <a:r>
              <a:rPr lang="en-US" i="1" dirty="0"/>
              <a:t>instruction issue</a:t>
            </a:r>
            <a:r>
              <a:rPr lang="en-US" dirty="0"/>
              <a:t> stage </a:t>
            </a:r>
            <a:r>
              <a:rPr lang="en-US" dirty="0">
                <a:solidFill>
                  <a:srgbClr val="0070C0"/>
                </a:solidFill>
              </a:rPr>
              <a:t>forwards instructions to the execution units and ensures that the maximum number of instructions possible is executed in parallel</a:t>
            </a:r>
            <a:r>
              <a:rPr lang="en-US" dirty="0"/>
              <a:t>. </a:t>
            </a:r>
            <a:endParaRPr lang="en-US" dirty="0" smtClean="0"/>
          </a:p>
          <a:p>
            <a:pPr lvl="0"/>
            <a:r>
              <a:rPr lang="en-US" dirty="0" smtClean="0"/>
              <a:t>The </a:t>
            </a:r>
            <a:r>
              <a:rPr lang="en-US" dirty="0"/>
              <a:t>two terms </a:t>
            </a:r>
            <a:r>
              <a:rPr lang="en-US" i="1" dirty="0"/>
              <a:t>issue</a:t>
            </a:r>
            <a:r>
              <a:rPr lang="en-US" dirty="0"/>
              <a:t> and </a:t>
            </a:r>
            <a:r>
              <a:rPr lang="en-US" i="1" dirty="0"/>
              <a:t>dispatch</a:t>
            </a:r>
            <a:r>
              <a:rPr lang="en-US" dirty="0"/>
              <a:t> describe the forwarding of instructions for execution. </a:t>
            </a:r>
            <a:endParaRPr lang="en-US" dirty="0" smtClean="0"/>
          </a:p>
          <a:p>
            <a:pPr lvl="0"/>
            <a:r>
              <a:rPr lang="en-US" i="1" dirty="0" smtClean="0"/>
              <a:t>Dispatch</a:t>
            </a:r>
            <a:r>
              <a:rPr lang="en-US" dirty="0" smtClean="0"/>
              <a:t> </a:t>
            </a:r>
            <a:r>
              <a:rPr lang="en-US" dirty="0"/>
              <a:t>indicates that an instruction is transmitted to functional units for execution, and </a:t>
            </a:r>
            <a:r>
              <a:rPr lang="en-US" i="1" dirty="0"/>
              <a:t>issue</a:t>
            </a:r>
            <a:r>
              <a:rPr lang="en-US" dirty="0"/>
              <a:t> indicates that an instruction is transmitted to an execution unit even though that instruction may not yet be ready for immediate execution</a:t>
            </a:r>
            <a:r>
              <a:rPr lang="en-US" dirty="0" smtClean="0"/>
              <a:t>.</a:t>
            </a:r>
            <a:endParaRPr lang="en-US" dirty="0"/>
          </a:p>
        </p:txBody>
      </p:sp>
    </p:spTree>
    <p:extLst>
      <p:ext uri="{BB962C8B-B14F-4D97-AF65-F5344CB8AC3E}">
        <p14:creationId xmlns:p14="http://schemas.microsoft.com/office/powerpoint/2010/main" val="1026883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2328"/>
            <a:ext cx="8839200" cy="4031873"/>
          </a:xfrm>
          <a:prstGeom prst="rect">
            <a:avLst/>
          </a:prstGeom>
        </p:spPr>
        <p:txBody>
          <a:bodyPr wrap="square">
            <a:spAutoFit/>
          </a:bodyPr>
          <a:lstStyle/>
          <a:p>
            <a:pPr lvl="0"/>
            <a:r>
              <a:rPr lang="en-US" sz="2000" b="1" i="1" dirty="0" smtClean="0">
                <a:solidFill>
                  <a:srgbClr val="FF0000"/>
                </a:solidFill>
              </a:rPr>
              <a:t>Reservation </a:t>
            </a:r>
            <a:r>
              <a:rPr lang="en-US" sz="2000" b="1" i="1" dirty="0">
                <a:solidFill>
                  <a:srgbClr val="FF0000"/>
                </a:solidFill>
              </a:rPr>
              <a:t>stations</a:t>
            </a:r>
            <a:r>
              <a:rPr lang="en-US" dirty="0"/>
              <a:t>	</a:t>
            </a:r>
            <a:endParaRPr lang="en-US" dirty="0" smtClean="0"/>
          </a:p>
          <a:p>
            <a:pPr lvl="0"/>
            <a:r>
              <a:rPr lang="en-US" dirty="0" smtClean="0"/>
              <a:t>The </a:t>
            </a:r>
            <a:r>
              <a:rPr lang="en-US" i="1" dirty="0"/>
              <a:t>reservation stations and execution units</a:t>
            </a:r>
            <a:r>
              <a:rPr lang="en-US" dirty="0"/>
              <a:t> are the </a:t>
            </a:r>
            <a:r>
              <a:rPr lang="en-US" dirty="0">
                <a:solidFill>
                  <a:srgbClr val="0070C0"/>
                </a:solidFill>
              </a:rPr>
              <a:t>instruction buffers and ALUs (or other functional devices) that interpret the stream of op-codes.</a:t>
            </a:r>
            <a:r>
              <a:rPr lang="en-US" dirty="0"/>
              <a:t> </a:t>
            </a:r>
            <a:endParaRPr lang="en-US" dirty="0" smtClean="0"/>
          </a:p>
          <a:p>
            <a:pPr lvl="0"/>
            <a:endParaRPr lang="en-US" dirty="0"/>
          </a:p>
          <a:p>
            <a:pPr lvl="0"/>
            <a:r>
              <a:rPr lang="en-US" dirty="0" smtClean="0"/>
              <a:t>The </a:t>
            </a:r>
            <a:r>
              <a:rPr lang="en-US" dirty="0"/>
              <a:t>reservation stations dispatch instructions to the associated processing units </a:t>
            </a:r>
            <a:r>
              <a:rPr lang="en-US" dirty="0">
                <a:solidFill>
                  <a:srgbClr val="0070C0"/>
                </a:solidFill>
              </a:rPr>
              <a:t>only when all the required resources are available</a:t>
            </a:r>
            <a:r>
              <a:rPr lang="en-US" dirty="0" smtClean="0">
                <a:solidFill>
                  <a:srgbClr val="0070C0"/>
                </a:solidFill>
              </a:rPr>
              <a:t>.</a:t>
            </a:r>
          </a:p>
          <a:p>
            <a:pPr lvl="0"/>
            <a:endParaRPr lang="en-GB" dirty="0" smtClean="0"/>
          </a:p>
          <a:p>
            <a:pPr lvl="0"/>
            <a:endParaRPr lang="en-US" dirty="0"/>
          </a:p>
          <a:p>
            <a:r>
              <a:rPr lang="en-US" sz="2000" b="1" i="1" dirty="0">
                <a:solidFill>
                  <a:srgbClr val="FF0000"/>
                </a:solidFill>
              </a:rPr>
              <a:t>Instruction retire	</a:t>
            </a:r>
          </a:p>
          <a:p>
            <a:r>
              <a:rPr lang="en-US" dirty="0" smtClean="0"/>
              <a:t>The </a:t>
            </a:r>
            <a:r>
              <a:rPr lang="en-US" i="1" dirty="0"/>
              <a:t>instruction retire and </a:t>
            </a:r>
            <a:r>
              <a:rPr lang="en-US" i="1" dirty="0" err="1"/>
              <a:t>writeback</a:t>
            </a:r>
            <a:r>
              <a:rPr lang="en-US" dirty="0"/>
              <a:t> stage is responsible for </a:t>
            </a:r>
            <a:r>
              <a:rPr lang="en-US" dirty="0">
                <a:solidFill>
                  <a:srgbClr val="0070C0"/>
                </a:solidFill>
              </a:rPr>
              <a:t>writing back the result to registers and ensuring that instructions are completed in the correct order. </a:t>
            </a:r>
            <a:endParaRPr lang="en-US" dirty="0" smtClean="0">
              <a:solidFill>
                <a:srgbClr val="0070C0"/>
              </a:solidFill>
            </a:endParaRPr>
          </a:p>
          <a:p>
            <a:endParaRPr lang="en-US" dirty="0"/>
          </a:p>
          <a:p>
            <a:r>
              <a:rPr lang="en-US" dirty="0" smtClean="0"/>
              <a:t>This </a:t>
            </a:r>
            <a:r>
              <a:rPr lang="en-US" dirty="0"/>
              <a:t>stage also communicates with the reservation stages when instruction completion frees resources.</a:t>
            </a:r>
          </a:p>
        </p:txBody>
      </p:sp>
    </p:spTree>
    <p:extLst>
      <p:ext uri="{BB962C8B-B14F-4D97-AF65-F5344CB8AC3E}">
        <p14:creationId xmlns:p14="http://schemas.microsoft.com/office/powerpoint/2010/main" val="1807960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488281"/>
            <a:ext cx="8534400" cy="3693319"/>
          </a:xfrm>
          <a:prstGeom prst="rect">
            <a:avLst/>
          </a:prstGeom>
        </p:spPr>
        <p:txBody>
          <a:bodyPr wrap="square">
            <a:spAutoFit/>
          </a:bodyPr>
          <a:lstStyle/>
          <a:p>
            <a:pPr marL="285750" indent="-285750">
              <a:buFont typeface="Wingdings" panose="05000000000000000000" pitchFamily="2" charset="2"/>
              <a:buChar char="§"/>
            </a:pPr>
            <a:r>
              <a:rPr lang="en-US" dirty="0"/>
              <a:t>When instructions are executed </a:t>
            </a:r>
            <a:r>
              <a:rPr lang="en-US" dirty="0">
                <a:solidFill>
                  <a:srgbClr val="0070C0"/>
                </a:solidFill>
              </a:rPr>
              <a:t>strictly sequentially </a:t>
            </a:r>
            <a:r>
              <a:rPr lang="en-US" dirty="0"/>
              <a:t>in program order they are said to be processed </a:t>
            </a:r>
            <a:r>
              <a:rPr lang="en-US" i="1" dirty="0">
                <a:solidFill>
                  <a:srgbClr val="0070C0"/>
                </a:solidFill>
              </a:rPr>
              <a:t>in-order</a:t>
            </a:r>
            <a:r>
              <a:rPr lang="en-US" dirty="0">
                <a:solidFill>
                  <a:srgbClr val="0070C0"/>
                </a:solidFill>
              </a:rPr>
              <a:t>.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If </a:t>
            </a:r>
            <a:r>
              <a:rPr lang="en-US" dirty="0"/>
              <a:t>instructions are </a:t>
            </a:r>
            <a:r>
              <a:rPr lang="en-US" dirty="0">
                <a:solidFill>
                  <a:srgbClr val="FF0000"/>
                </a:solidFill>
              </a:rPr>
              <a:t>not executed in program sequence with one instruction being executed </a:t>
            </a:r>
            <a:r>
              <a:rPr lang="en-US" i="1" dirty="0">
                <a:solidFill>
                  <a:srgbClr val="FF0000"/>
                </a:solidFill>
              </a:rPr>
              <a:t>before</a:t>
            </a:r>
            <a:r>
              <a:rPr lang="en-US" dirty="0">
                <a:solidFill>
                  <a:srgbClr val="FF0000"/>
                </a:solidFill>
              </a:rPr>
              <a:t> the previous instruction</a:t>
            </a:r>
            <a:r>
              <a:rPr lang="en-US" dirty="0"/>
              <a:t>, they are said to be </a:t>
            </a:r>
            <a:r>
              <a:rPr lang="en-US" dirty="0">
                <a:solidFill>
                  <a:srgbClr val="FF0000"/>
                </a:solidFill>
              </a:rPr>
              <a:t>processed </a:t>
            </a:r>
            <a:r>
              <a:rPr lang="en-US" i="1" dirty="0">
                <a:solidFill>
                  <a:srgbClr val="FF0000"/>
                </a:solidFill>
              </a:rPr>
              <a:t>out-of-order</a:t>
            </a:r>
            <a:r>
              <a:rPr lang="en-US" dirty="0">
                <a:solidFill>
                  <a:srgbClr val="FF0000"/>
                </a:solidFill>
              </a:rPr>
              <a:t>.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Parts </a:t>
            </a:r>
            <a:r>
              <a:rPr lang="en-US" dirty="0"/>
              <a:t>of a superscalar pipeline may operate </a:t>
            </a:r>
            <a:r>
              <a:rPr lang="en-US" i="1" dirty="0"/>
              <a:t>in-order</a:t>
            </a:r>
            <a:r>
              <a:rPr lang="en-US" dirty="0"/>
              <a:t> and other parts operate </a:t>
            </a:r>
            <a:r>
              <a:rPr lang="en-US" i="1" dirty="0"/>
              <a:t>out-of-order</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Note </a:t>
            </a:r>
            <a:r>
              <a:rPr lang="en-US" dirty="0">
                <a:solidFill>
                  <a:srgbClr val="FF0000"/>
                </a:solidFill>
              </a:rPr>
              <a:t>that out-of-order execution is not a characteristic of superscalar processing but a technique that can be exploited to enhance superscalar processing</a:t>
            </a:r>
            <a:r>
              <a:rPr lang="en-US" dirty="0"/>
              <a:t>; that is, out-of-order execution is not a fundamental requirement of superscalar processing; it is a necessary evil. </a:t>
            </a:r>
          </a:p>
        </p:txBody>
      </p:sp>
    </p:spTree>
    <p:extLst>
      <p:ext uri="{BB962C8B-B14F-4D97-AF65-F5344CB8AC3E}">
        <p14:creationId xmlns:p14="http://schemas.microsoft.com/office/powerpoint/2010/main" val="454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495485"/>
            <a:ext cx="8915400" cy="4247317"/>
          </a:xfrm>
          <a:prstGeom prst="rect">
            <a:avLst/>
          </a:prstGeom>
        </p:spPr>
        <p:txBody>
          <a:bodyPr wrap="square">
            <a:spAutoFit/>
          </a:bodyPr>
          <a:lstStyle/>
          <a:p>
            <a:pPr marL="285750" indent="-285750">
              <a:buFont typeface="Wingdings" panose="05000000000000000000" pitchFamily="2" charset="2"/>
              <a:buChar char="§"/>
            </a:pPr>
            <a:r>
              <a:rPr lang="en-US" dirty="0"/>
              <a:t>In Figure 8.5 the </a:t>
            </a:r>
            <a:r>
              <a:rPr lang="en-US" i="1" dirty="0"/>
              <a:t>instruction retire stage</a:t>
            </a:r>
            <a:r>
              <a:rPr lang="en-US" dirty="0"/>
              <a:t> is responsible for ensuring that instructions are </a:t>
            </a:r>
            <a:r>
              <a:rPr lang="en-US" i="1" dirty="0"/>
              <a:t>completed</a:t>
            </a:r>
            <a:r>
              <a:rPr lang="en-US" dirty="0"/>
              <a:t> in order whether or not they were </a:t>
            </a:r>
            <a:r>
              <a:rPr lang="en-US" i="1" dirty="0"/>
              <a:t>executed</a:t>
            </a:r>
            <a:r>
              <a:rPr lang="en-US" dirty="0"/>
              <a:t> out-of-order. Consider the following example that demonstrates the concept of in order and out-of-order execution</a:t>
            </a:r>
            <a:r>
              <a:rPr lang="en-US" dirty="0" smtClean="0"/>
              <a:t>:</a:t>
            </a:r>
          </a:p>
          <a:p>
            <a:endParaRPr lang="en-US" dirty="0"/>
          </a:p>
          <a:p>
            <a:pPr>
              <a:tabLst>
                <a:tab pos="1439863" algn="l"/>
                <a:tab pos="3678238" algn="l"/>
                <a:tab pos="6011863" algn="l"/>
              </a:tabLst>
            </a:pPr>
            <a:r>
              <a:rPr lang="en-US" dirty="0"/>
              <a:t>Instruction	Case 1	Case 2	Case 3</a:t>
            </a:r>
          </a:p>
          <a:p>
            <a:pPr>
              <a:tabLst>
                <a:tab pos="1439863" algn="l"/>
                <a:tab pos="3678238" algn="l"/>
                <a:tab pos="6011863" algn="l"/>
              </a:tabLst>
            </a:pPr>
            <a:r>
              <a:rPr lang="en-US" dirty="0"/>
              <a:t> </a:t>
            </a:r>
          </a:p>
          <a:p>
            <a:pPr>
              <a:tabLst>
                <a:tab pos="1439863" algn="l"/>
                <a:tab pos="3678238" algn="l"/>
                <a:tab pos="6011863" algn="l"/>
              </a:tabLst>
            </a:pPr>
            <a:r>
              <a:rPr lang="en-US" dirty="0"/>
              <a:t>1	ADD </a:t>
            </a:r>
            <a:r>
              <a:rPr lang="en-US" b="1" dirty="0"/>
              <a:t>R1</a:t>
            </a:r>
            <a:r>
              <a:rPr lang="en-US" dirty="0"/>
              <a:t>,R2,R3	ADD </a:t>
            </a:r>
            <a:r>
              <a:rPr lang="en-US" b="1" dirty="0"/>
              <a:t>R1</a:t>
            </a:r>
            <a:r>
              <a:rPr lang="en-US" dirty="0"/>
              <a:t>,R2,R3	ADD </a:t>
            </a:r>
            <a:r>
              <a:rPr lang="en-US" b="1" dirty="0"/>
              <a:t>R1</a:t>
            </a:r>
            <a:r>
              <a:rPr lang="en-US" dirty="0"/>
              <a:t>,R2,R3</a:t>
            </a:r>
          </a:p>
          <a:p>
            <a:pPr>
              <a:tabLst>
                <a:tab pos="1439863" algn="l"/>
                <a:tab pos="3678238" algn="l"/>
                <a:tab pos="6011863" algn="l"/>
              </a:tabLst>
            </a:pPr>
            <a:r>
              <a:rPr lang="en-US" dirty="0"/>
              <a:t>2	ADD </a:t>
            </a:r>
            <a:r>
              <a:rPr lang="en-US" b="1" dirty="0"/>
              <a:t>R4</a:t>
            </a:r>
            <a:r>
              <a:rPr lang="en-US" dirty="0"/>
              <a:t>,R1,R7	ADD </a:t>
            </a:r>
            <a:r>
              <a:rPr lang="en-US" b="1" dirty="0"/>
              <a:t>R6</a:t>
            </a:r>
            <a:r>
              <a:rPr lang="en-US" dirty="0"/>
              <a:t>,R3,R8	ADD </a:t>
            </a:r>
            <a:r>
              <a:rPr lang="en-US" b="1" dirty="0"/>
              <a:t>R8</a:t>
            </a:r>
            <a:r>
              <a:rPr lang="en-US" dirty="0"/>
              <a:t>,R6,R2</a:t>
            </a:r>
          </a:p>
          <a:p>
            <a:pPr>
              <a:tabLst>
                <a:tab pos="1439863" algn="l"/>
                <a:tab pos="3678238" algn="l"/>
                <a:tab pos="6011863" algn="l"/>
              </a:tabLst>
            </a:pPr>
            <a:r>
              <a:rPr lang="en-US" dirty="0"/>
              <a:t>3	ADD </a:t>
            </a:r>
            <a:r>
              <a:rPr lang="en-US" b="1" dirty="0"/>
              <a:t>R5</a:t>
            </a:r>
            <a:r>
              <a:rPr lang="en-US" dirty="0"/>
              <a:t>,R1,R2	ADD </a:t>
            </a:r>
            <a:r>
              <a:rPr lang="en-US" b="1" dirty="0"/>
              <a:t>R4</a:t>
            </a:r>
            <a:r>
              <a:rPr lang="en-US" dirty="0"/>
              <a:t>,R1,R7	ADD </a:t>
            </a:r>
            <a:r>
              <a:rPr lang="en-US" b="1" dirty="0"/>
              <a:t>R4</a:t>
            </a:r>
            <a:r>
              <a:rPr lang="en-US" dirty="0"/>
              <a:t>,R1,R7</a:t>
            </a:r>
          </a:p>
          <a:p>
            <a:pPr>
              <a:tabLst>
                <a:tab pos="1439863" algn="l"/>
                <a:tab pos="3678238" algn="l"/>
                <a:tab pos="6011863" algn="l"/>
              </a:tabLst>
            </a:pPr>
            <a:r>
              <a:rPr lang="en-US" dirty="0"/>
              <a:t>4	ADD </a:t>
            </a:r>
            <a:r>
              <a:rPr lang="en-US" b="1" dirty="0"/>
              <a:t>R6</a:t>
            </a:r>
            <a:r>
              <a:rPr lang="en-US" dirty="0"/>
              <a:t>,R3,R8	ADD </a:t>
            </a:r>
            <a:r>
              <a:rPr lang="en-US" b="1" dirty="0"/>
              <a:t>R5</a:t>
            </a:r>
            <a:r>
              <a:rPr lang="en-US" dirty="0"/>
              <a:t>,R1,R2	ADD </a:t>
            </a:r>
            <a:r>
              <a:rPr lang="en-US" b="1" dirty="0"/>
              <a:t>R5</a:t>
            </a:r>
            <a:r>
              <a:rPr lang="en-US" dirty="0"/>
              <a:t>,R1,R2</a:t>
            </a:r>
          </a:p>
          <a:p>
            <a:pPr marL="0" lvl="3">
              <a:buAutoNum type="arabicPlain" startAt="5"/>
              <a:tabLst>
                <a:tab pos="1439863" algn="l"/>
                <a:tab pos="3678238" algn="l"/>
                <a:tab pos="6011863" algn="l"/>
              </a:tabLst>
            </a:pPr>
            <a:r>
              <a:rPr lang="en-US" dirty="0" smtClean="0"/>
              <a:t> 	ADD </a:t>
            </a:r>
            <a:r>
              <a:rPr lang="en-US" b="1" dirty="0"/>
              <a:t>R8</a:t>
            </a:r>
            <a:r>
              <a:rPr lang="en-US" dirty="0"/>
              <a:t>,R6,R2	ADD </a:t>
            </a:r>
            <a:r>
              <a:rPr lang="en-US" b="1" dirty="0"/>
              <a:t>R8</a:t>
            </a:r>
            <a:r>
              <a:rPr lang="en-US" dirty="0"/>
              <a:t>,R6,R2	ADD </a:t>
            </a:r>
            <a:r>
              <a:rPr lang="en-US" b="1" dirty="0" smtClean="0"/>
              <a:t>R6</a:t>
            </a:r>
            <a:r>
              <a:rPr lang="en-US" dirty="0" smtClean="0"/>
              <a:t>,R3,R8</a:t>
            </a:r>
          </a:p>
          <a:p>
            <a:pPr marL="342900" indent="-342900">
              <a:buAutoNum type="arabicPlain" startAt="5"/>
              <a:tabLst>
                <a:tab pos="1439863" algn="l"/>
                <a:tab pos="3678238" algn="l"/>
                <a:tab pos="6011863" algn="l"/>
              </a:tabLst>
            </a:pPr>
            <a:endParaRPr lang="en-GB" dirty="0"/>
          </a:p>
          <a:p>
            <a:pPr marL="285750" indent="-285750">
              <a:buFont typeface="Wingdings" panose="05000000000000000000" pitchFamily="2" charset="2"/>
              <a:buChar char="§"/>
              <a:tabLst>
                <a:tab pos="1439863" algn="l"/>
                <a:tab pos="3678238" algn="l"/>
                <a:tab pos="6011863" algn="l"/>
              </a:tabLst>
            </a:pPr>
            <a:r>
              <a:rPr lang="en-US" dirty="0" smtClean="0"/>
              <a:t>Case </a:t>
            </a:r>
            <a:r>
              <a:rPr lang="en-US" dirty="0"/>
              <a:t>1 demonstrates a sequence of instructions that could generate hazards (data dependencies) when executed in a pipelined computer because of the two </a:t>
            </a:r>
            <a:r>
              <a:rPr lang="en-US" dirty="0">
                <a:solidFill>
                  <a:srgbClr val="FF0000"/>
                </a:solidFill>
              </a:rPr>
              <a:t>read before write </a:t>
            </a:r>
            <a:r>
              <a:rPr lang="en-US" dirty="0"/>
              <a:t>hazards; that is, </a:t>
            </a:r>
            <a:r>
              <a:rPr lang="en-US" dirty="0">
                <a:solidFill>
                  <a:srgbClr val="FF0000"/>
                </a:solidFill>
              </a:rPr>
              <a:t>R1</a:t>
            </a:r>
            <a:r>
              <a:rPr lang="en-US" dirty="0"/>
              <a:t> in instruction </a:t>
            </a:r>
            <a:r>
              <a:rPr lang="en-US" dirty="0">
                <a:solidFill>
                  <a:srgbClr val="FF0000"/>
                </a:solidFill>
              </a:rPr>
              <a:t>2</a:t>
            </a:r>
            <a:r>
              <a:rPr lang="en-US" dirty="0"/>
              <a:t> and </a:t>
            </a:r>
            <a:r>
              <a:rPr lang="en-US" dirty="0" smtClean="0">
                <a:solidFill>
                  <a:srgbClr val="FF0000"/>
                </a:solidFill>
              </a:rPr>
              <a:t>R6</a:t>
            </a:r>
            <a:r>
              <a:rPr lang="en-US" dirty="0" smtClean="0"/>
              <a:t> </a:t>
            </a:r>
            <a:r>
              <a:rPr lang="en-US" dirty="0"/>
              <a:t>in instruction </a:t>
            </a:r>
            <a:r>
              <a:rPr lang="en-US" dirty="0">
                <a:solidFill>
                  <a:srgbClr val="FF0000"/>
                </a:solidFill>
              </a:rPr>
              <a:t>5.</a:t>
            </a:r>
            <a:r>
              <a:rPr lang="en-US" dirty="0"/>
              <a:t> 	</a:t>
            </a:r>
          </a:p>
        </p:txBody>
      </p:sp>
    </p:spTree>
    <p:extLst>
      <p:ext uri="{BB962C8B-B14F-4D97-AF65-F5344CB8AC3E}">
        <p14:creationId xmlns:p14="http://schemas.microsoft.com/office/powerpoint/2010/main" val="560384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t>
            </a:r>
            <a:br>
              <a:rPr lang="en-US" b="1" dirty="0" smtClean="0"/>
            </a:br>
            <a:r>
              <a:rPr lang="en-US" sz="4900" b="1" dirty="0" smtClean="0"/>
              <a:t>Content</a:t>
            </a:r>
            <a:r>
              <a:rPr lang="en-US" b="1" dirty="0" smtClean="0"/>
              <a:t/>
            </a:r>
            <a:br>
              <a:rPr lang="en-US" b="1" dirty="0" smtClean="0"/>
            </a:br>
            <a:endParaRPr lang="en-US" dirty="0"/>
          </a:p>
        </p:txBody>
      </p:sp>
      <p:sp>
        <p:nvSpPr>
          <p:cNvPr id="48131" name="Content Placeholder 2"/>
          <p:cNvSpPr>
            <a:spLocks noGrp="1"/>
          </p:cNvSpPr>
          <p:nvPr>
            <p:ph sz="quarter" idx="1"/>
          </p:nvPr>
        </p:nvSpPr>
        <p:spPr>
          <a:xfrm>
            <a:off x="107950" y="1600200"/>
            <a:ext cx="8928100" cy="5029200"/>
          </a:xfrm>
        </p:spPr>
        <p:txBody>
          <a:bodyPr/>
          <a:lstStyle/>
          <a:p>
            <a:r>
              <a:rPr lang="en-US" altLang="en-US" sz="3200" dirty="0"/>
              <a:t>Superscalar Architecture</a:t>
            </a:r>
          </a:p>
          <a:p>
            <a:r>
              <a:rPr lang="en-US" altLang="en-US" sz="3200" dirty="0"/>
              <a:t>VLIW Processors</a:t>
            </a:r>
          </a:p>
          <a:p>
            <a:r>
              <a:rPr lang="en-US" altLang="en-US" sz="3200" dirty="0"/>
              <a:t>The IA64 Itanium architecture</a:t>
            </a:r>
          </a:p>
          <a:p>
            <a:pPr eaLnBrk="1" hangingPunct="1"/>
            <a:endParaRPr lang="en-US" altLang="en-US" sz="3200" dirty="0" smtClean="0"/>
          </a:p>
          <a:p>
            <a:pPr eaLnBrk="1" hangingPunct="1"/>
            <a:endParaRPr lang="en-US" altLang="en-US" sz="3200" dirty="0" smtClean="0"/>
          </a:p>
          <a:p>
            <a:pPr lvl="2" eaLnBrk="1" hangingPunct="1">
              <a:buFont typeface="Wingdings" panose="05000000000000000000" pitchFamily="2" charset="2"/>
              <a:buNone/>
            </a:pPr>
            <a:r>
              <a:rPr lang="en-US" altLang="en-US" sz="3200" dirty="0" smtClean="0"/>
              <a:t>       </a:t>
            </a:r>
          </a:p>
        </p:txBody>
      </p:sp>
    </p:spTree>
    <p:extLst>
      <p:ext uri="{BB962C8B-B14F-4D97-AF65-F5344CB8AC3E}">
        <p14:creationId xmlns:p14="http://schemas.microsoft.com/office/powerpoint/2010/main" val="996995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8806" y="1447800"/>
            <a:ext cx="8476593" cy="5078313"/>
          </a:xfrm>
          <a:prstGeom prst="rect">
            <a:avLst/>
          </a:prstGeom>
        </p:spPr>
        <p:txBody>
          <a:bodyPr wrap="square">
            <a:spAutoFit/>
          </a:bodyPr>
          <a:lstStyle/>
          <a:p>
            <a:pPr>
              <a:tabLst>
                <a:tab pos="1439863" algn="l"/>
                <a:tab pos="3678238" algn="l"/>
                <a:tab pos="6011863" algn="l"/>
              </a:tabLst>
            </a:pPr>
            <a:r>
              <a:rPr lang="en-US" dirty="0" smtClean="0"/>
              <a:t>Instruction</a:t>
            </a:r>
            <a:r>
              <a:rPr lang="en-US" dirty="0"/>
              <a:t>	Case 1	Case 2	Case 3</a:t>
            </a:r>
          </a:p>
          <a:p>
            <a:pPr>
              <a:tabLst>
                <a:tab pos="1439863" algn="l"/>
                <a:tab pos="3678238" algn="l"/>
                <a:tab pos="6011863" algn="l"/>
              </a:tabLst>
            </a:pPr>
            <a:r>
              <a:rPr lang="en-US" dirty="0"/>
              <a:t> </a:t>
            </a:r>
          </a:p>
          <a:p>
            <a:pPr>
              <a:tabLst>
                <a:tab pos="1439863" algn="l"/>
                <a:tab pos="3678238" algn="l"/>
                <a:tab pos="6011863" algn="l"/>
              </a:tabLst>
            </a:pPr>
            <a:r>
              <a:rPr lang="en-US" dirty="0"/>
              <a:t>1	ADD </a:t>
            </a:r>
            <a:r>
              <a:rPr lang="en-US" b="1" dirty="0"/>
              <a:t>R1</a:t>
            </a:r>
            <a:r>
              <a:rPr lang="en-US" dirty="0"/>
              <a:t>,R2,R3	ADD </a:t>
            </a:r>
            <a:r>
              <a:rPr lang="en-US" b="1" dirty="0"/>
              <a:t>R1</a:t>
            </a:r>
            <a:r>
              <a:rPr lang="en-US" dirty="0"/>
              <a:t>,R2,R3	ADD </a:t>
            </a:r>
            <a:r>
              <a:rPr lang="en-US" b="1" dirty="0"/>
              <a:t>R1</a:t>
            </a:r>
            <a:r>
              <a:rPr lang="en-US" dirty="0"/>
              <a:t>,R2,R3</a:t>
            </a:r>
          </a:p>
          <a:p>
            <a:pPr>
              <a:tabLst>
                <a:tab pos="1439863" algn="l"/>
                <a:tab pos="3678238" algn="l"/>
                <a:tab pos="6011863" algn="l"/>
              </a:tabLst>
            </a:pPr>
            <a:r>
              <a:rPr lang="en-US" dirty="0"/>
              <a:t>2	ADD </a:t>
            </a:r>
            <a:r>
              <a:rPr lang="en-US" b="1" dirty="0"/>
              <a:t>R4</a:t>
            </a:r>
            <a:r>
              <a:rPr lang="en-US" dirty="0"/>
              <a:t>,R1,R7	ADD </a:t>
            </a:r>
            <a:r>
              <a:rPr lang="en-US" b="1" dirty="0"/>
              <a:t>R6</a:t>
            </a:r>
            <a:r>
              <a:rPr lang="en-US" dirty="0"/>
              <a:t>,R3,R8	</a:t>
            </a:r>
            <a:r>
              <a:rPr lang="en-US" dirty="0">
                <a:solidFill>
                  <a:srgbClr val="FF0000"/>
                </a:solidFill>
              </a:rPr>
              <a:t>ADD </a:t>
            </a:r>
            <a:r>
              <a:rPr lang="en-US" b="1" dirty="0">
                <a:solidFill>
                  <a:srgbClr val="FF0000"/>
                </a:solidFill>
              </a:rPr>
              <a:t>R8</a:t>
            </a:r>
            <a:r>
              <a:rPr lang="en-US" dirty="0">
                <a:solidFill>
                  <a:srgbClr val="FF0000"/>
                </a:solidFill>
              </a:rPr>
              <a:t>,R6,R2</a:t>
            </a:r>
          </a:p>
          <a:p>
            <a:pPr>
              <a:tabLst>
                <a:tab pos="1439863" algn="l"/>
                <a:tab pos="3678238" algn="l"/>
                <a:tab pos="6011863" algn="l"/>
              </a:tabLst>
            </a:pPr>
            <a:r>
              <a:rPr lang="en-US" dirty="0"/>
              <a:t>3	ADD </a:t>
            </a:r>
            <a:r>
              <a:rPr lang="en-US" b="1" dirty="0"/>
              <a:t>R5</a:t>
            </a:r>
            <a:r>
              <a:rPr lang="en-US" dirty="0"/>
              <a:t>,R1,R2	ADD </a:t>
            </a:r>
            <a:r>
              <a:rPr lang="en-US" b="1" dirty="0"/>
              <a:t>R4</a:t>
            </a:r>
            <a:r>
              <a:rPr lang="en-US" dirty="0"/>
              <a:t>,R1,R7	ADD </a:t>
            </a:r>
            <a:r>
              <a:rPr lang="en-US" b="1" dirty="0"/>
              <a:t>R4</a:t>
            </a:r>
            <a:r>
              <a:rPr lang="en-US" dirty="0"/>
              <a:t>,R1,R7</a:t>
            </a:r>
          </a:p>
          <a:p>
            <a:pPr>
              <a:tabLst>
                <a:tab pos="1439863" algn="l"/>
                <a:tab pos="3678238" algn="l"/>
                <a:tab pos="6011863" algn="l"/>
              </a:tabLst>
            </a:pPr>
            <a:r>
              <a:rPr lang="en-US" dirty="0"/>
              <a:t>4	ADD </a:t>
            </a:r>
            <a:r>
              <a:rPr lang="en-US" b="1" dirty="0"/>
              <a:t>R6</a:t>
            </a:r>
            <a:r>
              <a:rPr lang="en-US" dirty="0"/>
              <a:t>,R3,R8	ADD </a:t>
            </a:r>
            <a:r>
              <a:rPr lang="en-US" b="1" dirty="0"/>
              <a:t>R5</a:t>
            </a:r>
            <a:r>
              <a:rPr lang="en-US" dirty="0"/>
              <a:t>,R1,R2	ADD </a:t>
            </a:r>
            <a:r>
              <a:rPr lang="en-US" b="1" dirty="0"/>
              <a:t>R5</a:t>
            </a:r>
            <a:r>
              <a:rPr lang="en-US" dirty="0"/>
              <a:t>,R1,R2</a:t>
            </a:r>
          </a:p>
          <a:p>
            <a:pPr marL="0" lvl="3">
              <a:buAutoNum type="arabicPlain" startAt="5"/>
              <a:tabLst>
                <a:tab pos="1439863" algn="l"/>
                <a:tab pos="3678238" algn="l"/>
                <a:tab pos="6011863" algn="l"/>
              </a:tabLst>
            </a:pPr>
            <a:r>
              <a:rPr lang="en-US" dirty="0" smtClean="0"/>
              <a:t> 	ADD </a:t>
            </a:r>
            <a:r>
              <a:rPr lang="en-US" b="1" dirty="0"/>
              <a:t>R8</a:t>
            </a:r>
            <a:r>
              <a:rPr lang="en-US" dirty="0"/>
              <a:t>,R6,R2	ADD </a:t>
            </a:r>
            <a:r>
              <a:rPr lang="en-US" b="1" dirty="0"/>
              <a:t>R8</a:t>
            </a:r>
            <a:r>
              <a:rPr lang="en-US" dirty="0"/>
              <a:t>,R6,R2	</a:t>
            </a:r>
            <a:r>
              <a:rPr lang="en-US" dirty="0">
                <a:solidFill>
                  <a:srgbClr val="FF0000"/>
                </a:solidFill>
              </a:rPr>
              <a:t>ADD </a:t>
            </a:r>
            <a:r>
              <a:rPr lang="en-US" b="1" dirty="0" smtClean="0">
                <a:solidFill>
                  <a:srgbClr val="FF0000"/>
                </a:solidFill>
              </a:rPr>
              <a:t>R6</a:t>
            </a:r>
            <a:r>
              <a:rPr lang="en-US" dirty="0" smtClean="0">
                <a:solidFill>
                  <a:srgbClr val="FF0000"/>
                </a:solidFill>
              </a:rPr>
              <a:t>,R3,R8</a:t>
            </a:r>
          </a:p>
          <a:p>
            <a:pPr marL="342900" indent="-342900">
              <a:buAutoNum type="arabicPlain" startAt="5"/>
              <a:tabLst>
                <a:tab pos="1439863" algn="l"/>
                <a:tab pos="3678238" algn="l"/>
                <a:tab pos="6011863" algn="l"/>
              </a:tabLst>
            </a:pPr>
            <a:endParaRPr lang="en-GB" dirty="0"/>
          </a:p>
          <a:p>
            <a:pPr marL="285750" indent="-285750">
              <a:buFont typeface="Wingdings" panose="05000000000000000000" pitchFamily="2" charset="2"/>
              <a:buChar char="§"/>
              <a:tabLst>
                <a:tab pos="1439863" algn="l"/>
                <a:tab pos="3678238" algn="l"/>
                <a:tab pos="6011863" algn="l"/>
              </a:tabLst>
            </a:pPr>
            <a:r>
              <a:rPr lang="en-US" dirty="0" smtClean="0"/>
              <a:t>Case </a:t>
            </a:r>
            <a:r>
              <a:rPr lang="en-US" dirty="0"/>
              <a:t>2 demonstrates the effect of introducing out-of-order execution by reordering the instruction stream to remove these dependencies. In this case the semantics of the code is unaltered. </a:t>
            </a:r>
            <a:endParaRPr lang="en-US" dirty="0" smtClean="0"/>
          </a:p>
          <a:p>
            <a:pPr marL="285750" indent="-285750">
              <a:buFont typeface="Wingdings" panose="05000000000000000000" pitchFamily="2" charset="2"/>
              <a:buChar char="§"/>
              <a:tabLst>
                <a:tab pos="1439863" algn="l"/>
                <a:tab pos="3678238" algn="l"/>
                <a:tab pos="6011863" algn="l"/>
              </a:tabLst>
            </a:pPr>
            <a:endParaRPr lang="en-US" dirty="0"/>
          </a:p>
          <a:p>
            <a:pPr marL="285750" indent="-285750">
              <a:buFont typeface="Wingdings" panose="05000000000000000000" pitchFamily="2" charset="2"/>
              <a:buChar char="§"/>
              <a:tabLst>
                <a:tab pos="1439863" algn="l"/>
                <a:tab pos="3678238" algn="l"/>
                <a:tab pos="6011863" algn="l"/>
              </a:tabLst>
            </a:pPr>
            <a:r>
              <a:rPr lang="en-US" dirty="0" smtClean="0"/>
              <a:t>In </a:t>
            </a:r>
            <a:r>
              <a:rPr lang="en-US" dirty="0"/>
              <a:t>case 3, out-of-order execution has also been applied to remove the dependencies. However, the semantics of the code is changed because R6 is used in instruction 2 but is not created until instruction 5. </a:t>
            </a:r>
            <a:endParaRPr lang="en-US" dirty="0" smtClean="0"/>
          </a:p>
          <a:p>
            <a:pPr marL="285750" indent="-285750">
              <a:buFont typeface="Wingdings" panose="05000000000000000000" pitchFamily="2" charset="2"/>
              <a:buChar char="§"/>
              <a:tabLst>
                <a:tab pos="1439863" algn="l"/>
                <a:tab pos="3678238" algn="l"/>
                <a:tab pos="6011863" algn="l"/>
              </a:tabLst>
            </a:pPr>
            <a:endParaRPr lang="en-US" dirty="0"/>
          </a:p>
          <a:p>
            <a:pPr marL="285750" indent="-285750">
              <a:buFont typeface="Wingdings" panose="05000000000000000000" pitchFamily="2" charset="2"/>
              <a:buChar char="§"/>
              <a:tabLst>
                <a:tab pos="1439863" algn="l"/>
                <a:tab pos="3678238" algn="l"/>
                <a:tab pos="6011863" algn="l"/>
              </a:tabLst>
            </a:pPr>
            <a:r>
              <a:rPr lang="en-US" dirty="0" smtClean="0">
                <a:solidFill>
                  <a:srgbClr val="FF0000"/>
                </a:solidFill>
              </a:rPr>
              <a:t>This </a:t>
            </a:r>
            <a:r>
              <a:rPr lang="en-US" dirty="0">
                <a:solidFill>
                  <a:srgbClr val="FF0000"/>
                </a:solidFill>
              </a:rPr>
              <a:t>demonstrates that out-of-order execution is possible, but only with care. </a:t>
            </a:r>
          </a:p>
          <a:p>
            <a:r>
              <a:rPr lang="en-US" dirty="0"/>
              <a:t>	</a:t>
            </a:r>
          </a:p>
        </p:txBody>
      </p:sp>
    </p:spTree>
    <p:extLst>
      <p:ext uri="{BB962C8B-B14F-4D97-AF65-F5344CB8AC3E}">
        <p14:creationId xmlns:p14="http://schemas.microsoft.com/office/powerpoint/2010/main" val="2616207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447800"/>
            <a:ext cx="8763000" cy="4524315"/>
          </a:xfrm>
          <a:prstGeom prst="rect">
            <a:avLst/>
          </a:prstGeom>
        </p:spPr>
        <p:txBody>
          <a:bodyPr wrap="square">
            <a:spAutoFit/>
          </a:bodyPr>
          <a:lstStyle/>
          <a:p>
            <a:pPr marL="285750" indent="-285750">
              <a:buFont typeface="Wingdings" panose="05000000000000000000" pitchFamily="2" charset="2"/>
              <a:buChar char="§"/>
            </a:pPr>
            <a:r>
              <a:rPr lang="en-US" dirty="0"/>
              <a:t>Let’s look at an </a:t>
            </a:r>
            <a:r>
              <a:rPr lang="en-US" dirty="0">
                <a:solidFill>
                  <a:srgbClr val="FF0000"/>
                </a:solidFill>
              </a:rPr>
              <a:t>example</a:t>
            </a:r>
            <a:r>
              <a:rPr lang="en-US" dirty="0"/>
              <a:t> that illustrates superscalar execution by demonstrating the effect of both in-order and out-of-order execution. Consider the following code fragment.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comments in the rightmost column indicate the restrictions placed on the execution of the corresponding instruction; for example, the load requires two cycles, and there is only one multiplier (a resource dependency) which prevents parallel multiplications.</a:t>
            </a:r>
          </a:p>
          <a:p>
            <a:r>
              <a:rPr lang="en-US" b="1" dirty="0"/>
              <a:t> </a:t>
            </a:r>
            <a:endParaRPr lang="en-US" dirty="0"/>
          </a:p>
          <a:p>
            <a:pPr>
              <a:tabLst>
                <a:tab pos="357188" algn="l"/>
                <a:tab pos="1619250" algn="l"/>
                <a:tab pos="3405188" algn="l"/>
              </a:tabLst>
            </a:pPr>
            <a:r>
              <a:rPr lang="en-GB" dirty="0"/>
              <a:t>I1	x = b*	LDR </a:t>
            </a:r>
            <a:r>
              <a:rPr lang="en-GB" b="1" dirty="0"/>
              <a:t>X</a:t>
            </a:r>
            <a:r>
              <a:rPr lang="en-GB" dirty="0"/>
              <a:t>,[B]	a load takes two cycles</a:t>
            </a:r>
            <a:endParaRPr lang="en-US" dirty="0"/>
          </a:p>
          <a:p>
            <a:pPr>
              <a:tabLst>
                <a:tab pos="357188" algn="l"/>
                <a:tab pos="1619250" algn="l"/>
                <a:tab pos="3405188" algn="l"/>
              </a:tabLst>
            </a:pPr>
            <a:r>
              <a:rPr lang="en-GB" dirty="0"/>
              <a:t>I2	b = b + 1	ADD </a:t>
            </a:r>
            <a:r>
              <a:rPr lang="en-GB" b="1" dirty="0"/>
              <a:t>B</a:t>
            </a:r>
            <a:r>
              <a:rPr lang="en-GB" dirty="0"/>
              <a:t>,B,#4</a:t>
            </a:r>
            <a:endParaRPr lang="en-US" dirty="0"/>
          </a:p>
          <a:p>
            <a:pPr>
              <a:tabLst>
                <a:tab pos="357188" algn="l"/>
                <a:tab pos="1619250" algn="l"/>
                <a:tab pos="3405188" algn="l"/>
              </a:tabLst>
            </a:pPr>
            <a:r>
              <a:rPr lang="en-GB" dirty="0"/>
              <a:t>I3	y = </a:t>
            </a:r>
            <a:r>
              <a:rPr lang="en-GB" dirty="0" err="1"/>
              <a:t>c.g</a:t>
            </a:r>
            <a:r>
              <a:rPr lang="en-GB" dirty="0"/>
              <a:t>	MUL </a:t>
            </a:r>
            <a:r>
              <a:rPr lang="en-GB" b="1" dirty="0"/>
              <a:t>Y</a:t>
            </a:r>
            <a:r>
              <a:rPr lang="en-GB" dirty="0"/>
              <a:t>,C,G	only one multiplication at a time</a:t>
            </a:r>
            <a:endParaRPr lang="en-US" dirty="0"/>
          </a:p>
          <a:p>
            <a:pPr>
              <a:tabLst>
                <a:tab pos="357188" algn="l"/>
                <a:tab pos="1619250" algn="l"/>
                <a:tab pos="3405188" algn="l"/>
              </a:tabLst>
            </a:pPr>
            <a:r>
              <a:rPr lang="en-GB" dirty="0"/>
              <a:t>I4	d = </a:t>
            </a:r>
            <a:r>
              <a:rPr lang="en-GB" dirty="0" err="1"/>
              <a:t>c.x</a:t>
            </a:r>
            <a:r>
              <a:rPr lang="en-GB" dirty="0"/>
              <a:t>	MUL </a:t>
            </a:r>
            <a:r>
              <a:rPr lang="en-GB" b="1" dirty="0"/>
              <a:t>D</a:t>
            </a:r>
            <a:r>
              <a:rPr lang="en-GB" dirty="0"/>
              <a:t>,C,X	multiply (only one at a time)</a:t>
            </a:r>
            <a:endParaRPr lang="en-US" dirty="0"/>
          </a:p>
          <a:p>
            <a:pPr>
              <a:tabLst>
                <a:tab pos="357188" algn="l"/>
                <a:tab pos="1619250" algn="l"/>
                <a:tab pos="3405188" algn="l"/>
              </a:tabLst>
            </a:pPr>
            <a:r>
              <a:rPr lang="en-GB" dirty="0"/>
              <a:t>I5	f = d – q	SUB </a:t>
            </a:r>
            <a:r>
              <a:rPr lang="en-GB" b="1" dirty="0"/>
              <a:t>F</a:t>
            </a:r>
            <a:r>
              <a:rPr lang="en-GB" dirty="0"/>
              <a:t>,D,Q	RAW data dependency with </a:t>
            </a:r>
            <a:r>
              <a:rPr lang="en-GB" dirty="0" smtClean="0"/>
              <a:t>I4</a:t>
            </a:r>
            <a:endParaRPr lang="en-US" dirty="0"/>
          </a:p>
          <a:p>
            <a:pPr>
              <a:tabLst>
                <a:tab pos="357188" algn="l"/>
                <a:tab pos="1619250" algn="l"/>
                <a:tab pos="3405188" algn="l"/>
              </a:tabLst>
            </a:pPr>
            <a:r>
              <a:rPr lang="en-GB" dirty="0"/>
              <a:t>I6	e = p + g	ADD </a:t>
            </a:r>
            <a:r>
              <a:rPr lang="en-GB" b="1" dirty="0"/>
              <a:t>E</a:t>
            </a:r>
            <a:r>
              <a:rPr lang="en-GB" dirty="0"/>
              <a:t>,P,G</a:t>
            </a:r>
            <a:endParaRPr lang="en-US" dirty="0"/>
          </a:p>
          <a:p>
            <a:pPr>
              <a:tabLst>
                <a:tab pos="357188" algn="l"/>
                <a:tab pos="1619250" algn="l"/>
                <a:tab pos="3405188" algn="l"/>
              </a:tabLst>
            </a:pPr>
            <a:r>
              <a:rPr lang="en-GB" dirty="0"/>
              <a:t>I7	x = </a:t>
            </a:r>
            <a:r>
              <a:rPr lang="en-GB" dirty="0" err="1"/>
              <a:t>a.f</a:t>
            </a:r>
            <a:r>
              <a:rPr lang="en-GB" dirty="0"/>
              <a:t>	MUL </a:t>
            </a:r>
            <a:r>
              <a:rPr lang="en-GB" b="1" dirty="0"/>
              <a:t>X</a:t>
            </a:r>
            <a:r>
              <a:rPr lang="en-GB" dirty="0"/>
              <a:t>,A,F	multiply (only one at a time)</a:t>
            </a:r>
            <a:endParaRPr lang="en-US" dirty="0"/>
          </a:p>
          <a:p>
            <a:pPr>
              <a:tabLst>
                <a:tab pos="357188" algn="l"/>
                <a:tab pos="1619250" algn="l"/>
                <a:tab pos="3405188" algn="l"/>
              </a:tabLst>
            </a:pPr>
            <a:r>
              <a:rPr lang="es-ES" dirty="0"/>
              <a:t>I8	c = c + 1	ADD </a:t>
            </a:r>
            <a:r>
              <a:rPr lang="es-ES" b="1" dirty="0"/>
              <a:t>C</a:t>
            </a:r>
            <a:r>
              <a:rPr lang="es-ES" dirty="0"/>
              <a:t>,C,#1</a:t>
            </a:r>
            <a:endParaRPr lang="en-US" dirty="0"/>
          </a:p>
          <a:p>
            <a:pPr>
              <a:tabLst>
                <a:tab pos="357188" algn="l"/>
                <a:tab pos="1619250" algn="l"/>
                <a:tab pos="3405188" algn="l"/>
              </a:tabLst>
            </a:pPr>
            <a:r>
              <a:rPr lang="es-ES" dirty="0"/>
              <a:t>I9	e = e + 1	ADD </a:t>
            </a:r>
            <a:r>
              <a:rPr lang="es-ES" b="1" dirty="0"/>
              <a:t>E</a:t>
            </a:r>
            <a:r>
              <a:rPr lang="es-ES" dirty="0"/>
              <a:t>,E,#</a:t>
            </a:r>
            <a:r>
              <a:rPr lang="es-ES" dirty="0" smtClean="0"/>
              <a:t>1</a:t>
            </a:r>
            <a:r>
              <a:rPr lang="en-US" dirty="0"/>
              <a:t>	</a:t>
            </a:r>
          </a:p>
        </p:txBody>
      </p:sp>
    </p:spTree>
    <p:extLst>
      <p:ext uri="{BB962C8B-B14F-4D97-AF65-F5344CB8AC3E}">
        <p14:creationId xmlns:p14="http://schemas.microsoft.com/office/powerpoint/2010/main" val="91578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CengageBook\CengageLectureNotesWebsite\Clements 1e JPG_files\ch08\87046-08-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13" y="2362200"/>
            <a:ext cx="8054608" cy="41171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79274"/>
            <a:ext cx="8823435" cy="1754326"/>
          </a:xfrm>
          <a:prstGeom prst="rect">
            <a:avLst/>
          </a:prstGeom>
        </p:spPr>
        <p:txBody>
          <a:bodyPr wrap="square">
            <a:spAutoFit/>
          </a:bodyPr>
          <a:lstStyle/>
          <a:p>
            <a:pPr marL="285750" indent="-285750">
              <a:buFont typeface="Wingdings" panose="05000000000000000000" pitchFamily="2" charset="2"/>
              <a:buChar char="§"/>
            </a:pPr>
            <a:r>
              <a:rPr lang="en-US" dirty="0" smtClean="0"/>
              <a:t>Figure </a:t>
            </a:r>
            <a:r>
              <a:rPr lang="en-US" dirty="0"/>
              <a:t>8.6 illustrates a superscalar model where instructions are issued and executed in-order in a simple two-way superscalar machine. This machine has only three stages: decode/issue, execute, and write-back (store operand). A non-superscalar RISC processor with a three-stage pipeline would take four cycles to complete the first instruction (the load), and 12 cycles to execute all the instructions. (Twelve cycles are required because of the 3 cycle latency, 8 successive cycles and the 1-cycle stall caused by I1.) </a:t>
            </a:r>
          </a:p>
        </p:txBody>
      </p:sp>
    </p:spTree>
    <p:extLst>
      <p:ext uri="{BB962C8B-B14F-4D97-AF65-F5344CB8AC3E}">
        <p14:creationId xmlns:p14="http://schemas.microsoft.com/office/powerpoint/2010/main" val="326315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79274"/>
            <a:ext cx="8763000" cy="1754326"/>
          </a:xfrm>
          <a:prstGeom prst="rect">
            <a:avLst/>
          </a:prstGeom>
        </p:spPr>
        <p:txBody>
          <a:bodyPr wrap="square">
            <a:spAutoFit/>
          </a:bodyPr>
          <a:lstStyle/>
          <a:p>
            <a:pPr marL="285750" indent="-285750">
              <a:buFont typeface="Wingdings" panose="05000000000000000000" pitchFamily="2" charset="2"/>
              <a:buChar char="§"/>
            </a:pPr>
            <a:r>
              <a:rPr lang="en-US" dirty="0"/>
              <a:t>Figure 8.6 demonstrates that </a:t>
            </a:r>
            <a:r>
              <a:rPr lang="en-US" dirty="0">
                <a:solidFill>
                  <a:srgbClr val="FF0000"/>
                </a:solidFill>
              </a:rPr>
              <a:t>the superscalar </a:t>
            </a:r>
            <a:r>
              <a:rPr lang="en-US" dirty="0" smtClean="0">
                <a:solidFill>
                  <a:srgbClr val="FF0000"/>
                </a:solidFill>
              </a:rPr>
              <a:t>achieves </a:t>
            </a:r>
            <a:r>
              <a:rPr lang="en-US" dirty="0">
                <a:solidFill>
                  <a:srgbClr val="FF0000"/>
                </a:solidFill>
              </a:rPr>
              <a:t>a reduction of only three cycles </a:t>
            </a:r>
            <a:r>
              <a:rPr lang="en-US" dirty="0">
                <a:solidFill>
                  <a:srgbClr val="0070C0"/>
                </a:solidFill>
              </a:rPr>
              <a:t>over a single 3-stage pipeline</a:t>
            </a:r>
            <a:r>
              <a:rPr lang="en-US" dirty="0"/>
              <a:t>. Initially, instructions I1 and I2 are issued in </a:t>
            </a:r>
            <a:r>
              <a:rPr lang="en-US" dirty="0" smtClean="0"/>
              <a:t>parallel. </a:t>
            </a:r>
            <a:r>
              <a:rPr lang="en-US" dirty="0"/>
              <a:t>However, because I1 has a two-cycle latency, I2 can be executed but cannot be retired (written-back) in the next cycle until I1 has been completed. If I2 were permitted to write its results before I1 had finished, and an interrupt were taken, the architectural state in registers and memory would be in error. Instructions I1 and I2 are retired in time slot 4. </a:t>
            </a:r>
          </a:p>
        </p:txBody>
      </p:sp>
      <p:pic>
        <p:nvPicPr>
          <p:cNvPr id="7" name="Picture 2" descr="E:\CengageBook\CengageLectureNotesWebsite\Clements 1e JPG_files\ch08\87046-08-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73" y="2362200"/>
            <a:ext cx="7900854"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78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763000" cy="1754326"/>
          </a:xfrm>
          <a:prstGeom prst="rect">
            <a:avLst/>
          </a:prstGeom>
        </p:spPr>
        <p:txBody>
          <a:bodyPr wrap="square">
            <a:spAutoFit/>
          </a:bodyPr>
          <a:lstStyle/>
          <a:p>
            <a:pPr marL="285750" indent="-285750">
              <a:buFont typeface="Wingdings" panose="05000000000000000000" pitchFamily="2" charset="2"/>
              <a:buChar char="§"/>
            </a:pPr>
            <a:r>
              <a:rPr lang="en-US" dirty="0" smtClean="0"/>
              <a:t>The </a:t>
            </a:r>
            <a:r>
              <a:rPr lang="en-US" dirty="0"/>
              <a:t>hardware dependencies between multiplication instructions I3 and I4 ensures that </a:t>
            </a:r>
            <a:r>
              <a:rPr lang="en-US" dirty="0">
                <a:solidFill>
                  <a:srgbClr val="FF0000"/>
                </a:solidFill>
              </a:rPr>
              <a:t>only one pipe can be used in time slots t4 and t5</a:t>
            </a:r>
            <a:r>
              <a:rPr lang="en-US" dirty="0"/>
              <a:t>; that is, </a:t>
            </a:r>
            <a:r>
              <a:rPr lang="en-US" dirty="0">
                <a:solidFill>
                  <a:srgbClr val="FF0000"/>
                </a:solidFill>
              </a:rPr>
              <a:t>superscalar processing cannot be exploited</a:t>
            </a:r>
            <a:r>
              <a:rPr lang="en-US" dirty="0"/>
              <a:t>. Moreover, the RAW hazard between instructions I4 and I5 ensures that I4 must be executed before I5. Although we have implemented superscalar processing, we have achieved a speedup of </a:t>
            </a:r>
            <a:r>
              <a:rPr lang="en-US" dirty="0">
                <a:solidFill>
                  <a:srgbClr val="FF0000"/>
                </a:solidFill>
              </a:rPr>
              <a:t>12/9 = 1.3</a:t>
            </a:r>
            <a:r>
              <a:rPr lang="en-US" dirty="0"/>
              <a:t>, rather than the desired 2 that could have been achieved if both execution units had been fully used.</a:t>
            </a:r>
          </a:p>
        </p:txBody>
      </p:sp>
      <p:pic>
        <p:nvPicPr>
          <p:cNvPr id="7" name="Picture 2" descr="E:\CengageBook\CengageLectureNotesWebsite\Clements 1e JPG_files\ch08\87046-08-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25" y="2362200"/>
            <a:ext cx="8046550" cy="411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38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CengageBook\CengageLectureNotesWebsite\Clements 1e JPG_files\ch08\87046-08-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8178008" cy="3542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7792" y="635675"/>
            <a:ext cx="8863808" cy="2031325"/>
          </a:xfrm>
          <a:prstGeom prst="rect">
            <a:avLst/>
          </a:prstGeom>
        </p:spPr>
        <p:txBody>
          <a:bodyPr wrap="square">
            <a:spAutoFit/>
          </a:bodyPr>
          <a:lstStyle/>
          <a:p>
            <a:pPr marL="285750" indent="-285750">
              <a:buFont typeface="Wingdings" panose="05000000000000000000" pitchFamily="2" charset="2"/>
              <a:buChar char="§"/>
            </a:pPr>
            <a:r>
              <a:rPr lang="en-US" dirty="0"/>
              <a:t>Let’s now modify the processor to permit a degree of </a:t>
            </a:r>
            <a:r>
              <a:rPr lang="en-US" i="1" dirty="0"/>
              <a:t>out-of-order processing</a:t>
            </a:r>
            <a:r>
              <a:rPr lang="en-US" dirty="0"/>
              <a:t>. Figure 8.7 illustrates in-order issue and </a:t>
            </a:r>
            <a:r>
              <a:rPr lang="en-US" dirty="0">
                <a:solidFill>
                  <a:srgbClr val="FF0000"/>
                </a:solidFill>
              </a:rPr>
              <a:t>out-of-order completion</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 </a:t>
            </a:r>
            <a:r>
              <a:rPr lang="en-US" dirty="0"/>
              <a:t>this case </a:t>
            </a:r>
            <a:r>
              <a:rPr lang="en-US" dirty="0">
                <a:solidFill>
                  <a:srgbClr val="FF0000"/>
                </a:solidFill>
              </a:rPr>
              <a:t>I2 is completed before I1</a:t>
            </a:r>
            <a:r>
              <a:rPr lang="en-US" dirty="0"/>
              <a:t>, and </a:t>
            </a:r>
            <a:r>
              <a:rPr lang="en-US" dirty="0">
                <a:solidFill>
                  <a:srgbClr val="FF0000"/>
                </a:solidFill>
              </a:rPr>
              <a:t>the number of cycles reduced by one</a:t>
            </a:r>
            <a:r>
              <a:rPr lang="en-US" dirty="0"/>
              <a:t>. Instructions </a:t>
            </a:r>
            <a:r>
              <a:rPr lang="en-US" dirty="0">
                <a:solidFill>
                  <a:srgbClr val="FF0000"/>
                </a:solidFill>
              </a:rPr>
              <a:t>I1 to I9 are executed in 8 cycles with out-of-order processing</a:t>
            </a:r>
            <a:r>
              <a:rPr lang="en-US" dirty="0"/>
              <a:t>. An instruction can </a:t>
            </a:r>
            <a:r>
              <a:rPr lang="en-US" i="1" dirty="0"/>
              <a:t>complete</a:t>
            </a:r>
            <a:r>
              <a:rPr lang="en-US" dirty="0"/>
              <a:t> out of order, but is never </a:t>
            </a:r>
            <a:r>
              <a:rPr lang="en-US" i="1" dirty="0"/>
              <a:t>retired</a:t>
            </a:r>
            <a:r>
              <a:rPr lang="en-US" dirty="0"/>
              <a:t> out of order, since retiring involves updating the state of the machine. </a:t>
            </a:r>
          </a:p>
        </p:txBody>
      </p:sp>
    </p:spTree>
    <p:extLst>
      <p:ext uri="{BB962C8B-B14F-4D97-AF65-F5344CB8AC3E}">
        <p14:creationId xmlns:p14="http://schemas.microsoft.com/office/powerpoint/2010/main" val="3840426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E:\CengageBook\CengageLectureNotesWebsite\Clements 1e JPG_files\ch08\87046-08-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97" y="1981200"/>
            <a:ext cx="8009206" cy="43879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81000"/>
            <a:ext cx="8991600" cy="1200329"/>
          </a:xfrm>
          <a:prstGeom prst="rect">
            <a:avLst/>
          </a:prstGeom>
        </p:spPr>
        <p:txBody>
          <a:bodyPr wrap="square">
            <a:spAutoFit/>
          </a:bodyPr>
          <a:lstStyle/>
          <a:p>
            <a:pPr marL="285750" indent="-285750">
              <a:buFont typeface="Wingdings" panose="05000000000000000000" pitchFamily="2" charset="2"/>
              <a:buChar char="§"/>
            </a:pPr>
            <a:r>
              <a:rPr lang="en-US" dirty="0"/>
              <a:t>Figure 8.8 </a:t>
            </a:r>
            <a:r>
              <a:rPr lang="en-US" dirty="0" smtClean="0"/>
              <a:t>extends </a:t>
            </a:r>
            <a:r>
              <a:rPr lang="en-US" dirty="0"/>
              <a:t>this example by permitting </a:t>
            </a:r>
            <a:r>
              <a:rPr lang="en-US" i="1" dirty="0" smtClean="0">
                <a:solidFill>
                  <a:srgbClr val="FF0000"/>
                </a:solidFill>
              </a:rPr>
              <a:t>out-of-order </a:t>
            </a:r>
            <a:r>
              <a:rPr lang="en-US" i="1" dirty="0">
                <a:solidFill>
                  <a:srgbClr val="FF0000"/>
                </a:solidFill>
              </a:rPr>
              <a:t>issue</a:t>
            </a:r>
            <a:r>
              <a:rPr lang="en-US" dirty="0">
                <a:solidFill>
                  <a:srgbClr val="FF0000"/>
                </a:solidFill>
              </a:rPr>
              <a:t> and </a:t>
            </a:r>
            <a:r>
              <a:rPr lang="en-US" i="1" dirty="0">
                <a:solidFill>
                  <a:srgbClr val="FF0000"/>
                </a:solidFill>
              </a:rPr>
              <a:t>out-of-order completion</a:t>
            </a:r>
            <a:r>
              <a:rPr lang="en-US" dirty="0"/>
              <a:t>. </a:t>
            </a:r>
            <a:r>
              <a:rPr lang="en-US" dirty="0" smtClean="0"/>
              <a:t>We have </a:t>
            </a:r>
            <a:r>
              <a:rPr lang="en-US" dirty="0"/>
              <a:t>used a three-way superscalar model with different code </a:t>
            </a:r>
            <a:r>
              <a:rPr lang="en-US" dirty="0" smtClean="0"/>
              <a:t>and </a:t>
            </a:r>
            <a:r>
              <a:rPr lang="en-US" dirty="0"/>
              <a:t>have included two loads and </a:t>
            </a:r>
            <a:r>
              <a:rPr lang="en-US" dirty="0" smtClean="0"/>
              <a:t>a multiplication. </a:t>
            </a:r>
            <a:r>
              <a:rPr lang="en-US" dirty="0"/>
              <a:t>In Figure 8.8 we have given the issued code below the original code. Note that the </a:t>
            </a:r>
            <a:r>
              <a:rPr lang="en-US" dirty="0" err="1"/>
              <a:t>writeback</a:t>
            </a:r>
            <a:r>
              <a:rPr lang="en-US" dirty="0"/>
              <a:t> (retire) stage ensures that instructions are retired in order.</a:t>
            </a:r>
          </a:p>
        </p:txBody>
      </p:sp>
    </p:spTree>
    <p:extLst>
      <p:ext uri="{BB962C8B-B14F-4D97-AF65-F5344CB8AC3E}">
        <p14:creationId xmlns:p14="http://schemas.microsoft.com/office/powerpoint/2010/main" val="1654472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CengageBook\CengageLectureNotesWebsite\Clements 1e JPG_files\ch08\87046-08-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438400"/>
            <a:ext cx="6248400" cy="43098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76200"/>
            <a:ext cx="8915400" cy="2031325"/>
          </a:xfrm>
          <a:prstGeom prst="rect">
            <a:avLst/>
          </a:prstGeom>
        </p:spPr>
        <p:txBody>
          <a:bodyPr wrap="square">
            <a:spAutoFit/>
          </a:bodyPr>
          <a:lstStyle/>
          <a:p>
            <a:pPr marL="285750" indent="-285750">
              <a:buFont typeface="Wingdings" panose="05000000000000000000" pitchFamily="2" charset="2"/>
              <a:buChar char="§"/>
            </a:pPr>
            <a:r>
              <a:rPr lang="en-US" dirty="0"/>
              <a:t>Figure 8.9 illustrates information flow in a conceptual </a:t>
            </a:r>
            <a:r>
              <a:rPr lang="en-US" dirty="0">
                <a:solidFill>
                  <a:srgbClr val="FF0000"/>
                </a:solidFill>
              </a:rPr>
              <a:t>out-of-order superscalar processor</a:t>
            </a:r>
            <a:r>
              <a:rPr lang="en-US" dirty="0"/>
              <a:t>. The front end </a:t>
            </a:r>
            <a:r>
              <a:rPr lang="en-US" dirty="0" smtClean="0"/>
              <a:t>resembles </a:t>
            </a:r>
            <a:r>
              <a:rPr lang="en-US" dirty="0"/>
              <a:t>a </a:t>
            </a:r>
            <a:r>
              <a:rPr lang="en-US" dirty="0" smtClean="0"/>
              <a:t>RISC </a:t>
            </a:r>
            <a:r>
              <a:rPr lang="en-US" dirty="0"/>
              <a:t>processor and ensures a continuous flow of instructions. </a:t>
            </a:r>
            <a:endParaRPr lang="en-US" dirty="0" smtClean="0"/>
          </a:p>
          <a:p>
            <a:pPr marL="285750" indent="-285750">
              <a:buFont typeface="Wingdings" panose="05000000000000000000" pitchFamily="2" charset="2"/>
              <a:buChar char="§"/>
            </a:pPr>
            <a:r>
              <a:rPr lang="en-US" dirty="0" smtClean="0"/>
              <a:t>The </a:t>
            </a:r>
            <a:r>
              <a:rPr lang="en-US" dirty="0"/>
              <a:t>middle part consists of the </a:t>
            </a:r>
            <a:r>
              <a:rPr lang="en-US" i="1" dirty="0">
                <a:solidFill>
                  <a:srgbClr val="FF0000"/>
                </a:solidFill>
              </a:rPr>
              <a:t>reservation stations</a:t>
            </a:r>
            <a:r>
              <a:rPr lang="en-US" dirty="0">
                <a:solidFill>
                  <a:srgbClr val="FF0000"/>
                </a:solidFill>
              </a:rPr>
              <a:t> and the </a:t>
            </a:r>
            <a:r>
              <a:rPr lang="en-US" dirty="0" smtClean="0">
                <a:solidFill>
                  <a:srgbClr val="FF0000"/>
                </a:solidFill>
              </a:rPr>
              <a:t>pipelined </a:t>
            </a:r>
            <a:r>
              <a:rPr lang="en-US" dirty="0">
                <a:solidFill>
                  <a:srgbClr val="FF0000"/>
                </a:solidFill>
              </a:rPr>
              <a:t>execution units</a:t>
            </a:r>
            <a:r>
              <a:rPr lang="en-US" dirty="0"/>
              <a:t>, where some pipelines have one stage such as integer operations and others have multiple stages such as floating-point operations. This middle stage operates in an out-of-order fashion. </a:t>
            </a:r>
            <a:r>
              <a:rPr lang="en-US" dirty="0" smtClean="0"/>
              <a:t>The </a:t>
            </a:r>
            <a:r>
              <a:rPr lang="en-US" dirty="0"/>
              <a:t>end stage </a:t>
            </a:r>
            <a:r>
              <a:rPr lang="en-US" dirty="0" smtClean="0"/>
              <a:t>consists </a:t>
            </a:r>
            <a:r>
              <a:rPr lang="en-US" dirty="0"/>
              <a:t>of the reorder buffer and the retire (i.e., </a:t>
            </a:r>
            <a:r>
              <a:rPr lang="en-US" dirty="0" err="1"/>
              <a:t>writeback</a:t>
            </a:r>
            <a:r>
              <a:rPr lang="en-US" dirty="0"/>
              <a:t>) stage, where instructions are completed in order. </a:t>
            </a:r>
          </a:p>
        </p:txBody>
      </p:sp>
    </p:spTree>
    <p:extLst>
      <p:ext uri="{BB962C8B-B14F-4D97-AF65-F5344CB8AC3E}">
        <p14:creationId xmlns:p14="http://schemas.microsoft.com/office/powerpoint/2010/main" val="2504491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00200"/>
            <a:ext cx="8763000" cy="3416320"/>
          </a:xfrm>
          <a:prstGeom prst="rect">
            <a:avLst/>
          </a:prstGeom>
        </p:spPr>
        <p:txBody>
          <a:bodyPr wrap="square">
            <a:spAutoFit/>
          </a:bodyPr>
          <a:lstStyle/>
          <a:p>
            <a:pPr marL="285750" indent="-285750">
              <a:buFont typeface="Wingdings" panose="05000000000000000000" pitchFamily="2" charset="2"/>
              <a:buChar char="§"/>
            </a:pPr>
            <a:r>
              <a:rPr lang="en-US" dirty="0">
                <a:solidFill>
                  <a:srgbClr val="FF0000"/>
                </a:solidFill>
              </a:rPr>
              <a:t>The strength of a superscalar processor is that it is able to execute an arbitrary number of instructions in parallel.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The </a:t>
            </a:r>
            <a:r>
              <a:rPr lang="en-US" dirty="0">
                <a:solidFill>
                  <a:srgbClr val="0070C0"/>
                </a:solidFill>
              </a:rPr>
              <a:t>weakness is that those instructions have to be fetched from memory, which requires a corresponding increase in the performance (i.e., transfer bandwidth) of the </a:t>
            </a:r>
            <a:r>
              <a:rPr lang="en-US" i="1" dirty="0">
                <a:solidFill>
                  <a:srgbClr val="0070C0"/>
                </a:solidFill>
              </a:rPr>
              <a:t>upstream</a:t>
            </a:r>
            <a:r>
              <a:rPr lang="en-US" dirty="0">
                <a:solidFill>
                  <a:srgbClr val="0070C0"/>
                </a:solidFill>
              </a:rPr>
              <a:t> stages and the processor hardware has to identify which instructions can be executed in parallel without changing a program’s semantics.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Moreover</a:t>
            </a:r>
            <a:r>
              <a:rPr lang="en-US" dirty="0"/>
              <a:t>, it has to manage resources by optimally allocating them to instructions.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All </a:t>
            </a:r>
            <a:r>
              <a:rPr lang="en-US" dirty="0">
                <a:solidFill>
                  <a:srgbClr val="FF0000"/>
                </a:solidFill>
              </a:rPr>
              <a:t>these operations can perhaps be better performed by the compiler. </a:t>
            </a:r>
            <a:endParaRPr lang="en-US" dirty="0" smtClean="0">
              <a:solidFill>
                <a:srgbClr val="FF0000"/>
              </a:solidFill>
            </a:endParaRP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138931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CengageBook\CengageLectureNotesWebsite\Clements 1e JPG_files\ch08\87046-08-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226971" cy="48239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3268" y="398992"/>
            <a:ext cx="8261131" cy="646331"/>
          </a:xfrm>
          <a:prstGeom prst="rect">
            <a:avLst/>
          </a:prstGeom>
        </p:spPr>
        <p:txBody>
          <a:bodyPr wrap="square">
            <a:spAutoFit/>
          </a:bodyPr>
          <a:lstStyle/>
          <a:p>
            <a:r>
              <a:rPr lang="en-US" b="1" dirty="0"/>
              <a:t>Examples of Superscalar Processors</a:t>
            </a:r>
            <a:endParaRPr lang="en-US" dirty="0"/>
          </a:p>
          <a:p>
            <a:r>
              <a:rPr lang="en-US" b="1" dirty="0"/>
              <a:t> </a:t>
            </a:r>
            <a:endParaRPr lang="en-US" dirty="0"/>
          </a:p>
        </p:txBody>
      </p:sp>
    </p:spTree>
    <p:extLst>
      <p:ext uri="{BB962C8B-B14F-4D97-AF65-F5344CB8AC3E}">
        <p14:creationId xmlns:p14="http://schemas.microsoft.com/office/powerpoint/2010/main" val="2671888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214" y="1600200"/>
            <a:ext cx="8037786" cy="3139321"/>
          </a:xfrm>
          <a:prstGeom prst="rect">
            <a:avLst/>
          </a:prstGeom>
        </p:spPr>
        <p:txBody>
          <a:bodyPr wrap="square">
            <a:spAutoFit/>
          </a:bodyPr>
          <a:lstStyle/>
          <a:p>
            <a:pPr marL="285750" indent="-285750">
              <a:buFont typeface="Wingdings" panose="05000000000000000000" pitchFamily="2" charset="2"/>
              <a:buChar char="§"/>
            </a:pPr>
            <a:r>
              <a:rPr lang="en-US" dirty="0"/>
              <a:t>We now look at how computer performance has been pushed beyond the limit of </a:t>
            </a:r>
            <a:r>
              <a:rPr lang="en-US" i="1" dirty="0"/>
              <a:t>one instruction per cycle</a:t>
            </a:r>
            <a:r>
              <a:rPr lang="en-US" dirty="0"/>
              <a:t> set by </a:t>
            </a:r>
            <a:r>
              <a:rPr lang="en-US" dirty="0" smtClean="0"/>
              <a:t>pipelining</a:t>
            </a:r>
            <a:r>
              <a:rPr lang="en-US" dirty="0"/>
              <a:t>, and introduce </a:t>
            </a:r>
            <a:r>
              <a:rPr lang="en-US" i="1" dirty="0"/>
              <a:t>superscalar</a:t>
            </a:r>
            <a:r>
              <a:rPr lang="en-US" dirty="0"/>
              <a:t> processing that uses multiple ALUs to enable instructions to be executed in parallel.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Superscalar </a:t>
            </a:r>
            <a:r>
              <a:rPr lang="en-US" dirty="0"/>
              <a:t>computers </a:t>
            </a:r>
            <a:r>
              <a:rPr lang="en-US" dirty="0" smtClean="0"/>
              <a:t>are also referred </a:t>
            </a:r>
            <a:r>
              <a:rPr lang="en-US" dirty="0"/>
              <a:t>to as </a:t>
            </a:r>
            <a:r>
              <a:rPr lang="en-US" i="1" dirty="0"/>
              <a:t>post-RISC processors</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We introduce </a:t>
            </a:r>
            <a:r>
              <a:rPr lang="en-US" dirty="0"/>
              <a:t>the </a:t>
            </a:r>
            <a:r>
              <a:rPr lang="en-US" i="1" dirty="0"/>
              <a:t>very long instruction word,</a:t>
            </a:r>
            <a:r>
              <a:rPr lang="en-US" dirty="0"/>
              <a:t> VLIW,</a:t>
            </a:r>
            <a:r>
              <a:rPr lang="en-US" i="1" dirty="0"/>
              <a:t> </a:t>
            </a:r>
            <a:r>
              <a:rPr lang="en-US" dirty="0"/>
              <a:t>processor that encodes multiple operations in a single instruction.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We </a:t>
            </a:r>
            <a:r>
              <a:rPr lang="en-US" dirty="0"/>
              <a:t>provide an introduction to Intel’s IA64 architecture, </a:t>
            </a:r>
            <a:r>
              <a:rPr lang="en-US" i="1" dirty="0"/>
              <a:t>Itanium</a:t>
            </a:r>
            <a:r>
              <a:rPr lang="en-US" dirty="0"/>
              <a:t>, that combines several powerful architectural features to enhance its performance. </a:t>
            </a:r>
          </a:p>
        </p:txBody>
      </p:sp>
    </p:spTree>
    <p:extLst>
      <p:ext uri="{BB962C8B-B14F-4D97-AF65-F5344CB8AC3E}">
        <p14:creationId xmlns:p14="http://schemas.microsoft.com/office/powerpoint/2010/main" val="2811740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descr="E:\CengageBook\CengageLectureNotesWebsite\Clements 1e JPG_files\ch08\87046-08-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21" y="228600"/>
            <a:ext cx="7600950" cy="605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27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CengageBook\CengageLectureNotesWebsite\Clements 1e JPG_files\ch08\87046-08-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1427"/>
            <a:ext cx="6098628" cy="628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481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610600" cy="4001095"/>
          </a:xfrm>
          <a:prstGeom prst="rect">
            <a:avLst/>
          </a:prstGeom>
        </p:spPr>
        <p:txBody>
          <a:bodyPr wrap="square">
            <a:spAutoFit/>
          </a:bodyPr>
          <a:lstStyle/>
          <a:p>
            <a:r>
              <a:rPr lang="en-US" sz="2000" b="1" dirty="0"/>
              <a:t>VLIW Processors</a:t>
            </a:r>
            <a:endParaRPr lang="en-US" sz="2000" dirty="0"/>
          </a:p>
          <a:p>
            <a:r>
              <a:rPr lang="en-US" dirty="0"/>
              <a:t> </a:t>
            </a:r>
          </a:p>
          <a:p>
            <a:pPr marL="285750" indent="-285750">
              <a:buFont typeface="Wingdings" panose="05000000000000000000" pitchFamily="2" charset="2"/>
              <a:buChar char="§"/>
            </a:pPr>
            <a:r>
              <a:rPr lang="en-US" dirty="0"/>
              <a:t>The VLIW or </a:t>
            </a:r>
            <a:r>
              <a:rPr lang="en-US" i="1" dirty="0"/>
              <a:t>very long instruction word processor</a:t>
            </a:r>
            <a:r>
              <a:rPr lang="en-US" dirty="0"/>
              <a:t> uses </a:t>
            </a:r>
            <a:r>
              <a:rPr lang="en-US" dirty="0">
                <a:solidFill>
                  <a:srgbClr val="FF0000"/>
                </a:solidFill>
              </a:rPr>
              <a:t>a long instruction word to specify a fixed number of operations that are to be executed in </a:t>
            </a:r>
            <a:r>
              <a:rPr lang="en-US" dirty="0" smtClean="0">
                <a:solidFill>
                  <a:srgbClr val="FF0000"/>
                </a:solidFill>
              </a:rPr>
              <a:t>parallel</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A VLIW </a:t>
            </a:r>
            <a:r>
              <a:rPr lang="en-US" dirty="0">
                <a:solidFill>
                  <a:srgbClr val="FF0000"/>
                </a:solidFill>
              </a:rPr>
              <a:t>processor allows the programmer or compiler to specify multiple instructions that are to be executed concurrently.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instruction word is long (i.e., </a:t>
            </a:r>
            <a:r>
              <a:rPr lang="en-US" i="1" dirty="0">
                <a:solidFill>
                  <a:srgbClr val="FF0000"/>
                </a:solidFill>
              </a:rPr>
              <a:t>wide</a:t>
            </a:r>
            <a:r>
              <a:rPr lang="en-US" dirty="0"/>
              <a:t>) simply because </a:t>
            </a:r>
            <a:r>
              <a:rPr lang="en-US" dirty="0">
                <a:solidFill>
                  <a:srgbClr val="FF0000"/>
                </a:solidFill>
              </a:rPr>
              <a:t>it is made up of several individual instructions</a:t>
            </a:r>
            <a:r>
              <a:rPr lang="en-US" dirty="0"/>
              <a:t>; for example, you could construct a 96-bit VLIW processor that is able to execute three 32-bit MIPs instructions concurrently.</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solidFill>
                  <a:srgbClr val="0070C0"/>
                </a:solidFill>
              </a:rPr>
              <a:t>Some </a:t>
            </a:r>
            <a:r>
              <a:rPr lang="en-US" dirty="0">
                <a:solidFill>
                  <a:srgbClr val="0070C0"/>
                </a:solidFill>
              </a:rPr>
              <a:t>use the term </a:t>
            </a:r>
            <a:r>
              <a:rPr lang="en-US" i="1" dirty="0">
                <a:solidFill>
                  <a:srgbClr val="0070C0"/>
                </a:solidFill>
              </a:rPr>
              <a:t>molecule</a:t>
            </a:r>
            <a:r>
              <a:rPr lang="en-US" dirty="0">
                <a:solidFill>
                  <a:srgbClr val="0070C0"/>
                </a:solidFill>
              </a:rPr>
              <a:t> or </a:t>
            </a:r>
            <a:r>
              <a:rPr lang="en-US" i="1" dirty="0">
                <a:solidFill>
                  <a:srgbClr val="0070C0"/>
                </a:solidFill>
              </a:rPr>
              <a:t>bundle</a:t>
            </a:r>
            <a:r>
              <a:rPr lang="en-US" dirty="0">
                <a:solidFill>
                  <a:srgbClr val="0070C0"/>
                </a:solidFill>
              </a:rPr>
              <a:t> to describe the VLIW instruction that consists of several operations called </a:t>
            </a:r>
            <a:r>
              <a:rPr lang="en-US" i="1" dirty="0">
                <a:solidFill>
                  <a:srgbClr val="0070C0"/>
                </a:solidFill>
              </a:rPr>
              <a:t>atoms</a:t>
            </a:r>
            <a:r>
              <a:rPr lang="en-US" dirty="0">
                <a:solidFill>
                  <a:srgbClr val="0070C0"/>
                </a:solidFill>
              </a:rPr>
              <a:t> or </a:t>
            </a:r>
            <a:r>
              <a:rPr lang="en-US" i="1" dirty="0">
                <a:solidFill>
                  <a:srgbClr val="0070C0"/>
                </a:solidFill>
              </a:rPr>
              <a:t>syllables</a:t>
            </a:r>
            <a:r>
              <a:rPr lang="en-US" dirty="0">
                <a:solidFill>
                  <a:srgbClr val="0070C0"/>
                </a:solidFill>
              </a:rPr>
              <a:t>, respectively. </a:t>
            </a:r>
          </a:p>
        </p:txBody>
      </p:sp>
    </p:spTree>
    <p:extLst>
      <p:ext uri="{BB962C8B-B14F-4D97-AF65-F5344CB8AC3E}">
        <p14:creationId xmlns:p14="http://schemas.microsoft.com/office/powerpoint/2010/main" val="1872457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CengageBook\CengageLectureNotesWebsite\Clements 1e JPG_files\ch08\87046-08-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399"/>
            <a:ext cx="7315200" cy="563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90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76400"/>
            <a:ext cx="8763000" cy="3693319"/>
          </a:xfrm>
          <a:prstGeom prst="rect">
            <a:avLst/>
          </a:prstGeom>
        </p:spPr>
        <p:txBody>
          <a:bodyPr wrap="square">
            <a:spAutoFit/>
          </a:bodyPr>
          <a:lstStyle/>
          <a:p>
            <a:pPr marL="285750" indent="-285750">
              <a:buFont typeface="Wingdings" panose="05000000000000000000" pitchFamily="2" charset="2"/>
              <a:buChar char="§"/>
            </a:pPr>
            <a:r>
              <a:rPr lang="en-US" dirty="0" smtClean="0"/>
              <a:t>To </a:t>
            </a:r>
            <a:r>
              <a:rPr lang="en-US" dirty="0"/>
              <a:t>compare the notions of superscalar with VLIW means comparing organization with architecture.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However</a:t>
            </a:r>
            <a:r>
              <a:rPr lang="en-US" dirty="0"/>
              <a:t>, there are important differences between these two paradigms.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VLIW </a:t>
            </a:r>
            <a:r>
              <a:rPr lang="en-US" dirty="0">
                <a:solidFill>
                  <a:srgbClr val="FF0000"/>
                </a:solidFill>
              </a:rPr>
              <a:t>processors identify parallelism at </a:t>
            </a:r>
            <a:r>
              <a:rPr lang="en-US" i="1" dirty="0">
                <a:solidFill>
                  <a:srgbClr val="FF0000"/>
                </a:solidFill>
              </a:rPr>
              <a:t>compile time,</a:t>
            </a:r>
            <a:r>
              <a:rPr lang="en-US" dirty="0">
                <a:solidFill>
                  <a:srgbClr val="FF0000"/>
                </a:solidFill>
              </a:rPr>
              <a:t> because the instructions generated by a compiler are suitable for parallel execution and no dependencies have been detected; that is, the compiler has the time and resources to optimally arrange instructions to exploit the most parallelism.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A </a:t>
            </a:r>
            <a:r>
              <a:rPr lang="en-US" dirty="0">
                <a:solidFill>
                  <a:srgbClr val="0070C0"/>
                </a:solidFill>
              </a:rPr>
              <a:t>superscalar processor has to dynamically issue multiple instructions and deal with the problems of control and resource dependencies dynamically in the processor’s hardware at run time.</a:t>
            </a:r>
          </a:p>
        </p:txBody>
      </p:sp>
    </p:spTree>
    <p:extLst>
      <p:ext uri="{BB962C8B-B14F-4D97-AF65-F5344CB8AC3E}">
        <p14:creationId xmlns:p14="http://schemas.microsoft.com/office/powerpoint/2010/main" val="1597144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CengageBook\CengageLectureNotesWebsite\Clements 1e JPG_files\ch08\87046-08-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713" y="2209800"/>
            <a:ext cx="5897174" cy="4310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0"/>
            <a:ext cx="8915400" cy="2092881"/>
          </a:xfrm>
          <a:prstGeom prst="rect">
            <a:avLst/>
          </a:prstGeom>
        </p:spPr>
        <p:txBody>
          <a:bodyPr wrap="square">
            <a:spAutoFit/>
          </a:bodyPr>
          <a:lstStyle/>
          <a:p>
            <a:r>
              <a:rPr lang="en-GB" sz="2000" b="1" dirty="0" smtClean="0"/>
              <a:t>Crusoe – a Failed VLIW Processor</a:t>
            </a:r>
            <a:endParaRPr lang="en-US" sz="2000" b="1" dirty="0" smtClean="0"/>
          </a:p>
          <a:p>
            <a:endParaRPr lang="en-US" sz="1000" dirty="0"/>
          </a:p>
          <a:p>
            <a:pPr marL="285750" indent="-285750">
              <a:buFont typeface="Wingdings" panose="05000000000000000000" pitchFamily="2" charset="2"/>
              <a:buChar char="§"/>
            </a:pPr>
            <a:r>
              <a:rPr lang="en-US" dirty="0" err="1" smtClean="0"/>
              <a:t>Transmeta</a:t>
            </a:r>
            <a:r>
              <a:rPr lang="en-US" dirty="0" smtClean="0"/>
              <a:t>  created a VLIW processor to emulate the IA32 architecture by means of code morphing. The Crusoe uses </a:t>
            </a:r>
            <a:r>
              <a:rPr lang="en-US" dirty="0"/>
              <a:t>a </a:t>
            </a:r>
            <a:r>
              <a:rPr lang="en-US" dirty="0">
                <a:solidFill>
                  <a:srgbClr val="FF0000"/>
                </a:solidFill>
              </a:rPr>
              <a:t>128-bit word</a:t>
            </a:r>
            <a:r>
              <a:rPr lang="en-US" dirty="0"/>
              <a:t>, called a </a:t>
            </a:r>
            <a:r>
              <a:rPr lang="en-US" i="1" dirty="0">
                <a:solidFill>
                  <a:srgbClr val="FF0000"/>
                </a:solidFill>
              </a:rPr>
              <a:t>molecule</a:t>
            </a:r>
            <a:r>
              <a:rPr lang="en-US" i="1" dirty="0"/>
              <a:t>,</a:t>
            </a:r>
            <a:r>
              <a:rPr lang="en-US" dirty="0"/>
              <a:t> that is divided into</a:t>
            </a:r>
            <a:r>
              <a:rPr lang="en-US" dirty="0">
                <a:solidFill>
                  <a:srgbClr val="FF0000"/>
                </a:solidFill>
              </a:rPr>
              <a:t> four 32-bit </a:t>
            </a:r>
            <a:r>
              <a:rPr lang="en-US" i="1" dirty="0">
                <a:solidFill>
                  <a:srgbClr val="FF0000"/>
                </a:solidFill>
              </a:rPr>
              <a:t>atoms</a:t>
            </a:r>
            <a:r>
              <a:rPr lang="en-US" dirty="0"/>
              <a:t>. The expressions </a:t>
            </a:r>
            <a:r>
              <a:rPr lang="en-US" i="1" dirty="0"/>
              <a:t>molecule </a:t>
            </a:r>
            <a:r>
              <a:rPr lang="en-US" dirty="0"/>
              <a:t>and</a:t>
            </a:r>
            <a:r>
              <a:rPr lang="en-US" i="1" dirty="0"/>
              <a:t> atom</a:t>
            </a:r>
            <a:r>
              <a:rPr lang="en-US" dirty="0"/>
              <a:t> are </a:t>
            </a:r>
            <a:r>
              <a:rPr lang="en-US" dirty="0" err="1"/>
              <a:t>Transmeta’s</a:t>
            </a:r>
            <a:r>
              <a:rPr lang="en-US" dirty="0"/>
              <a:t> own terms. </a:t>
            </a:r>
            <a:endParaRPr lang="en-US" dirty="0" smtClean="0"/>
          </a:p>
          <a:p>
            <a:pPr marL="171450" indent="-171450">
              <a:buFont typeface="Wingdings" panose="05000000000000000000" pitchFamily="2" charset="2"/>
              <a:buChar char="§"/>
            </a:pPr>
            <a:endParaRPr lang="en-US" sz="1000" dirty="0"/>
          </a:p>
          <a:p>
            <a:pPr marL="285750" indent="-285750">
              <a:buFont typeface="Wingdings" panose="05000000000000000000" pitchFamily="2" charset="2"/>
              <a:buChar char="§"/>
            </a:pPr>
            <a:r>
              <a:rPr lang="en-US" dirty="0" smtClean="0"/>
              <a:t>Figure </a:t>
            </a:r>
            <a:r>
              <a:rPr lang="en-US" dirty="0"/>
              <a:t>8.18 illustrates the Crusoe’s </a:t>
            </a:r>
            <a:r>
              <a:rPr lang="en-US" i="1" dirty="0"/>
              <a:t>six </a:t>
            </a:r>
            <a:r>
              <a:rPr lang="en-US" dirty="0"/>
              <a:t>instruction formats. Two formats are 128-bit bundles and two are 64-bit bundles. </a:t>
            </a:r>
          </a:p>
        </p:txBody>
      </p:sp>
    </p:spTree>
    <p:extLst>
      <p:ext uri="{BB962C8B-B14F-4D97-AF65-F5344CB8AC3E}">
        <p14:creationId xmlns:p14="http://schemas.microsoft.com/office/powerpoint/2010/main" val="4211856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88281"/>
            <a:ext cx="8763000" cy="3693319"/>
          </a:xfrm>
          <a:prstGeom prst="rect">
            <a:avLst/>
          </a:prstGeom>
        </p:spPr>
        <p:txBody>
          <a:bodyPr wrap="square">
            <a:spAutoFit/>
          </a:bodyPr>
          <a:lstStyle/>
          <a:p>
            <a:pPr marL="285750" indent="-285750">
              <a:buFont typeface="Wingdings" panose="05000000000000000000" pitchFamily="2" charset="2"/>
              <a:buChar char="§"/>
            </a:pPr>
            <a:r>
              <a:rPr lang="en-US" dirty="0"/>
              <a:t>Typically, </a:t>
            </a:r>
            <a:r>
              <a:rPr lang="en-US" dirty="0">
                <a:solidFill>
                  <a:srgbClr val="0070C0"/>
                </a:solidFill>
              </a:rPr>
              <a:t>VLIW instruction formats are limited by restrictions on the operations that may be assigned to the three slots</a:t>
            </a:r>
            <a:r>
              <a:rPr lang="en-US" dirty="0"/>
              <a:t>. For example, the </a:t>
            </a:r>
            <a:r>
              <a:rPr lang="en-US" dirty="0">
                <a:solidFill>
                  <a:srgbClr val="0070C0"/>
                </a:solidFill>
              </a:rPr>
              <a:t>first two slots might be reserved for integer operations</a:t>
            </a:r>
            <a:r>
              <a:rPr lang="en-US" dirty="0"/>
              <a:t>, whereas </a:t>
            </a:r>
            <a:r>
              <a:rPr lang="en-US" dirty="0">
                <a:solidFill>
                  <a:srgbClr val="0070C0"/>
                </a:solidFill>
              </a:rPr>
              <a:t>the third slot may hold only a floating-point operation</a:t>
            </a:r>
            <a:r>
              <a:rPr lang="en-US" dirty="0"/>
              <a:t>. Such an arrangement would mean that the sequence</a:t>
            </a:r>
          </a:p>
          <a:p>
            <a:r>
              <a:rPr lang="en-US" dirty="0"/>
              <a:t> </a:t>
            </a:r>
          </a:p>
          <a:p>
            <a:r>
              <a:rPr lang="en-US" dirty="0"/>
              <a:t>ADD  </a:t>
            </a:r>
            <a:r>
              <a:rPr lang="en-US" b="1" dirty="0"/>
              <a:t>r1</a:t>
            </a:r>
            <a:r>
              <a:rPr lang="en-US" dirty="0"/>
              <a:t>,r2,r3</a:t>
            </a:r>
          </a:p>
          <a:p>
            <a:r>
              <a:rPr lang="en-US" dirty="0"/>
              <a:t>ADD  </a:t>
            </a:r>
            <a:r>
              <a:rPr lang="en-US" b="1" dirty="0"/>
              <a:t>r4</a:t>
            </a:r>
            <a:r>
              <a:rPr lang="en-US" dirty="0"/>
              <a:t>,r5,r6</a:t>
            </a:r>
          </a:p>
          <a:p>
            <a:r>
              <a:rPr lang="en-US" dirty="0"/>
              <a:t>SUBF </a:t>
            </a:r>
            <a:r>
              <a:rPr lang="en-US" b="1" dirty="0"/>
              <a:t>r7</a:t>
            </a:r>
            <a:r>
              <a:rPr lang="en-US" dirty="0"/>
              <a:t>,r8,r9   ;floating point subtraction</a:t>
            </a:r>
          </a:p>
          <a:p>
            <a:r>
              <a:rPr lang="en-US" dirty="0"/>
              <a:t> </a:t>
            </a:r>
          </a:p>
          <a:p>
            <a:r>
              <a:rPr lang="en-US" dirty="0"/>
              <a:t>could be fitted in one instruction,</a:t>
            </a:r>
          </a:p>
          <a:p>
            <a:r>
              <a:rPr lang="en-US" dirty="0"/>
              <a:t> </a:t>
            </a:r>
          </a:p>
          <a:p>
            <a:r>
              <a:rPr lang="en-US" dirty="0"/>
              <a:t>ADD  </a:t>
            </a:r>
            <a:r>
              <a:rPr lang="en-US" b="1" dirty="0"/>
              <a:t>r1</a:t>
            </a:r>
            <a:r>
              <a:rPr lang="en-US" dirty="0"/>
              <a:t>,r2,r3: ADD  </a:t>
            </a:r>
            <a:r>
              <a:rPr lang="en-US" b="1" dirty="0"/>
              <a:t>r4</a:t>
            </a:r>
            <a:r>
              <a:rPr lang="en-US" dirty="0"/>
              <a:t>,r5,r6: SUBF </a:t>
            </a:r>
            <a:r>
              <a:rPr lang="en-US" b="1" dirty="0"/>
              <a:t>r7</a:t>
            </a:r>
            <a:r>
              <a:rPr lang="en-US" dirty="0"/>
              <a:t>,r8,r9 </a:t>
            </a:r>
          </a:p>
          <a:p>
            <a:r>
              <a:rPr lang="en-US" dirty="0"/>
              <a:t> </a:t>
            </a:r>
          </a:p>
        </p:txBody>
      </p:sp>
    </p:spTree>
    <p:extLst>
      <p:ext uri="{BB962C8B-B14F-4D97-AF65-F5344CB8AC3E}">
        <p14:creationId xmlns:p14="http://schemas.microsoft.com/office/powerpoint/2010/main" val="1432331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305800" cy="5355312"/>
          </a:xfrm>
          <a:prstGeom prst="rect">
            <a:avLst/>
          </a:prstGeom>
        </p:spPr>
        <p:txBody>
          <a:bodyPr wrap="square">
            <a:spAutoFit/>
          </a:bodyPr>
          <a:lstStyle/>
          <a:p>
            <a:r>
              <a:rPr lang="en-US" dirty="0" smtClean="0"/>
              <a:t>whereas </a:t>
            </a:r>
            <a:r>
              <a:rPr lang="en-US" dirty="0"/>
              <a:t>the sequence</a:t>
            </a:r>
          </a:p>
          <a:p>
            <a:r>
              <a:rPr lang="en-US" dirty="0"/>
              <a:t> </a:t>
            </a:r>
          </a:p>
          <a:p>
            <a:r>
              <a:rPr lang="en-US" dirty="0"/>
              <a:t>ADD  </a:t>
            </a:r>
            <a:r>
              <a:rPr lang="en-US" b="1" dirty="0"/>
              <a:t>r1</a:t>
            </a:r>
            <a:r>
              <a:rPr lang="en-US" dirty="0"/>
              <a:t>,r2,r3</a:t>
            </a:r>
          </a:p>
          <a:p>
            <a:pPr>
              <a:tabLst>
                <a:tab pos="1976438" algn="l"/>
              </a:tabLst>
            </a:pPr>
            <a:r>
              <a:rPr lang="en-US" dirty="0"/>
              <a:t>ADDF </a:t>
            </a:r>
            <a:r>
              <a:rPr lang="en-US" b="1" dirty="0"/>
              <a:t>r4</a:t>
            </a:r>
            <a:r>
              <a:rPr lang="en-US" dirty="0"/>
              <a:t>,r5,r6</a:t>
            </a:r>
          </a:p>
          <a:p>
            <a:pPr>
              <a:tabLst>
                <a:tab pos="1976438" algn="l"/>
              </a:tabLst>
            </a:pPr>
            <a:r>
              <a:rPr lang="en-US" dirty="0"/>
              <a:t>SUBF </a:t>
            </a:r>
            <a:r>
              <a:rPr lang="en-US" b="1" dirty="0"/>
              <a:t>r7</a:t>
            </a:r>
            <a:r>
              <a:rPr lang="en-US" dirty="0"/>
              <a:t>,r8,r9 </a:t>
            </a:r>
            <a:r>
              <a:rPr lang="en-US" dirty="0" smtClean="0"/>
              <a:t>	;</a:t>
            </a:r>
            <a:r>
              <a:rPr lang="en-US" dirty="0"/>
              <a:t>floating point subtraction</a:t>
            </a:r>
          </a:p>
          <a:p>
            <a:pPr>
              <a:tabLst>
                <a:tab pos="1976438" algn="l"/>
              </a:tabLst>
            </a:pPr>
            <a:r>
              <a:rPr lang="en-US" dirty="0"/>
              <a:t> </a:t>
            </a:r>
          </a:p>
          <a:p>
            <a:pPr>
              <a:tabLst>
                <a:tab pos="1976438" algn="l"/>
              </a:tabLst>
            </a:pPr>
            <a:r>
              <a:rPr lang="en-US" dirty="0"/>
              <a:t>would require the two instructions</a:t>
            </a:r>
          </a:p>
          <a:p>
            <a:pPr>
              <a:tabLst>
                <a:tab pos="1976438" algn="l"/>
              </a:tabLst>
            </a:pPr>
            <a:r>
              <a:rPr lang="en-US" dirty="0"/>
              <a:t> </a:t>
            </a:r>
          </a:p>
          <a:p>
            <a:pPr>
              <a:tabLst>
                <a:tab pos="1976438" algn="l"/>
              </a:tabLst>
            </a:pPr>
            <a:r>
              <a:rPr lang="en-US" dirty="0"/>
              <a:t>ADD  </a:t>
            </a:r>
            <a:r>
              <a:rPr lang="en-US" b="1" dirty="0"/>
              <a:t>r1</a:t>
            </a:r>
            <a:r>
              <a:rPr lang="en-US" dirty="0"/>
              <a:t>,r2,r3</a:t>
            </a:r>
          </a:p>
          <a:p>
            <a:pPr>
              <a:tabLst>
                <a:tab pos="1976438" algn="l"/>
              </a:tabLst>
            </a:pPr>
            <a:r>
              <a:rPr lang="en-US" dirty="0" smtClean="0"/>
              <a:t>NOP	;</a:t>
            </a:r>
            <a:r>
              <a:rPr lang="en-US" dirty="0"/>
              <a:t>the second integer slot</a:t>
            </a:r>
          </a:p>
          <a:p>
            <a:pPr>
              <a:tabLst>
                <a:tab pos="1976438" algn="l"/>
              </a:tabLst>
            </a:pPr>
            <a:r>
              <a:rPr lang="en-US" dirty="0"/>
              <a:t>ADDF </a:t>
            </a:r>
            <a:r>
              <a:rPr lang="en-US" b="1" dirty="0"/>
              <a:t>r4</a:t>
            </a:r>
            <a:r>
              <a:rPr lang="en-US" dirty="0"/>
              <a:t>,r5,r6</a:t>
            </a:r>
          </a:p>
          <a:p>
            <a:pPr>
              <a:tabLst>
                <a:tab pos="1976438" algn="l"/>
              </a:tabLst>
            </a:pPr>
            <a:r>
              <a:rPr lang="en-US" dirty="0" smtClean="0"/>
              <a:t>NOP	;</a:t>
            </a:r>
            <a:r>
              <a:rPr lang="en-US" dirty="0"/>
              <a:t>the first integer slot</a:t>
            </a:r>
          </a:p>
          <a:p>
            <a:pPr>
              <a:tabLst>
                <a:tab pos="1976438" algn="l"/>
              </a:tabLst>
            </a:pPr>
            <a:r>
              <a:rPr lang="en-US" dirty="0" smtClean="0"/>
              <a:t>NOP	 </a:t>
            </a:r>
            <a:r>
              <a:rPr lang="en-US" dirty="0"/>
              <a:t>;the second integer slot</a:t>
            </a:r>
          </a:p>
          <a:p>
            <a:pPr>
              <a:tabLst>
                <a:tab pos="1976438" algn="l"/>
              </a:tabLst>
            </a:pPr>
            <a:r>
              <a:rPr lang="en-US" dirty="0"/>
              <a:t>SUBF </a:t>
            </a:r>
            <a:r>
              <a:rPr lang="en-US" b="1" dirty="0"/>
              <a:t>r7</a:t>
            </a:r>
            <a:r>
              <a:rPr lang="en-US" dirty="0"/>
              <a:t>,r8,r9</a:t>
            </a:r>
          </a:p>
          <a:p>
            <a:r>
              <a:rPr lang="en-US" dirty="0"/>
              <a:t> </a:t>
            </a:r>
          </a:p>
          <a:p>
            <a:r>
              <a:rPr lang="en-US" dirty="0"/>
              <a:t>That can be represented as:</a:t>
            </a:r>
          </a:p>
          <a:p>
            <a:r>
              <a:rPr lang="en-US" dirty="0"/>
              <a:t> </a:t>
            </a:r>
          </a:p>
          <a:p>
            <a:pPr>
              <a:tabLst>
                <a:tab pos="1619250" algn="l"/>
                <a:tab pos="2417763" algn="l"/>
              </a:tabLst>
            </a:pPr>
            <a:r>
              <a:rPr lang="en-US" dirty="0"/>
              <a:t>ADD  </a:t>
            </a:r>
            <a:r>
              <a:rPr lang="en-US" b="1" dirty="0"/>
              <a:t>r1</a:t>
            </a:r>
            <a:r>
              <a:rPr lang="en-US" dirty="0"/>
              <a:t>,r2,r3</a:t>
            </a:r>
            <a:r>
              <a:rPr lang="en-US" dirty="0" smtClean="0"/>
              <a:t>:	NOP:	ADDF </a:t>
            </a:r>
            <a:r>
              <a:rPr lang="en-US" b="1" dirty="0"/>
              <a:t>r4</a:t>
            </a:r>
            <a:r>
              <a:rPr lang="en-US" dirty="0"/>
              <a:t>,r5,r6; first long instruction</a:t>
            </a:r>
          </a:p>
          <a:p>
            <a:pPr>
              <a:tabLst>
                <a:tab pos="1619250" algn="l"/>
                <a:tab pos="2417763" algn="l"/>
              </a:tabLst>
            </a:pPr>
            <a:r>
              <a:rPr lang="en-US" dirty="0"/>
              <a:t>NOP:  </a:t>
            </a:r>
            <a:r>
              <a:rPr lang="en-US" dirty="0" smtClean="0"/>
              <a:t>	NOP:	SUBF </a:t>
            </a:r>
            <a:r>
              <a:rPr lang="en-US" b="1" dirty="0"/>
              <a:t>r7</a:t>
            </a:r>
            <a:r>
              <a:rPr lang="en-US" dirty="0"/>
              <a:t>,r8,r9; second long instruction</a:t>
            </a:r>
          </a:p>
        </p:txBody>
      </p:sp>
    </p:spTree>
    <p:extLst>
      <p:ext uri="{BB962C8B-B14F-4D97-AF65-F5344CB8AC3E}">
        <p14:creationId xmlns:p14="http://schemas.microsoft.com/office/powerpoint/2010/main" val="553713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CengageBook\CengageLectureNotesWebsite\Clements 1e JPG_files\ch08\87046-08-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570453"/>
            <a:ext cx="5657850" cy="41351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84074"/>
            <a:ext cx="8915400" cy="1754326"/>
          </a:xfrm>
          <a:prstGeom prst="rect">
            <a:avLst/>
          </a:prstGeom>
        </p:spPr>
        <p:txBody>
          <a:bodyPr wrap="square">
            <a:spAutoFit/>
          </a:bodyPr>
          <a:lstStyle/>
          <a:p>
            <a:pPr marL="285750" indent="-285750">
              <a:buFont typeface="Wingdings" panose="05000000000000000000" pitchFamily="2" charset="2"/>
              <a:buChar char="§"/>
            </a:pPr>
            <a:r>
              <a:rPr lang="en-US" dirty="0" smtClean="0"/>
              <a:t>Two </a:t>
            </a:r>
            <a:r>
              <a:rPr lang="en-US" dirty="0"/>
              <a:t>formats are 128-bit bundles and two are 64-bit bundles. By providing both 128-bit and 64-bit bundles, </a:t>
            </a:r>
            <a:r>
              <a:rPr lang="en-US" dirty="0" err="1">
                <a:solidFill>
                  <a:srgbClr val="FF0000"/>
                </a:solidFill>
              </a:rPr>
              <a:t>Transmeta</a:t>
            </a:r>
            <a:r>
              <a:rPr lang="en-US" dirty="0">
                <a:solidFill>
                  <a:srgbClr val="FF0000"/>
                </a:solidFill>
              </a:rPr>
              <a:t> ensures that no bundle will have to introduce two NOPs when the compiler can’t find four instructions to execute in parallel</a:t>
            </a:r>
            <a:r>
              <a:rPr lang="en-US" dirty="0" smtClean="0">
                <a:solidFill>
                  <a:srgbClr val="FF0000"/>
                </a:solidFill>
              </a:rPr>
              <a:t>.</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Ultimately, Crusoe was a commercial failure because it failed to deliver the necessary performance.</a:t>
            </a:r>
            <a:endParaRPr lang="en-US" dirty="0"/>
          </a:p>
        </p:txBody>
      </p:sp>
    </p:spTree>
    <p:extLst>
      <p:ext uri="{BB962C8B-B14F-4D97-AF65-F5344CB8AC3E}">
        <p14:creationId xmlns:p14="http://schemas.microsoft.com/office/powerpoint/2010/main" val="1866830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CengageBook\CengageLectureNotesWebsite\Clements 1e JPG_files\ch08\87046-08-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5638800" cy="649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20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1"/>
          <p:cNvSpPr txBox="1">
            <a:spLocks noChangeArrowheads="1"/>
          </p:cNvSpPr>
          <p:nvPr/>
        </p:nvSpPr>
        <p:spPr bwMode="auto">
          <a:xfrm>
            <a:off x="838200" y="990600"/>
            <a:ext cx="7467600" cy="5257800"/>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2000" b="1" dirty="0">
                <a:effectLst/>
                <a:ea typeface="Times New Roman"/>
              </a:rPr>
              <a:t>Parallel Execution</a:t>
            </a:r>
            <a:endParaRPr lang="en-US" sz="2000" dirty="0">
              <a:effectLst/>
              <a:ea typeface="Times New Roman"/>
            </a:endParaRPr>
          </a:p>
          <a:p>
            <a:pPr marL="0" marR="0">
              <a:spcBef>
                <a:spcPts val="0"/>
              </a:spcBef>
              <a:spcAft>
                <a:spcPts val="0"/>
              </a:spcAft>
            </a:pPr>
            <a:r>
              <a:rPr lang="en-US" sz="2000" dirty="0">
                <a:effectLst/>
                <a:ea typeface="Times New Roman"/>
              </a:rPr>
              <a:t> </a:t>
            </a:r>
          </a:p>
          <a:p>
            <a:pPr marL="0" marR="0">
              <a:spcBef>
                <a:spcPts val="0"/>
              </a:spcBef>
              <a:spcAft>
                <a:spcPts val="0"/>
              </a:spcAft>
            </a:pPr>
            <a:r>
              <a:rPr lang="en-US" sz="2000" b="1" dirty="0">
                <a:effectLst/>
                <a:ea typeface="Times New Roman"/>
              </a:rPr>
              <a:t>Superscalar processors rely on arranging instructions so that they can be executed simultaneously</a:t>
            </a:r>
            <a:r>
              <a:rPr lang="en-US" sz="2000" dirty="0">
                <a:effectLst/>
                <a:ea typeface="Times New Roman"/>
              </a:rPr>
              <a:t>. Consider:</a:t>
            </a:r>
          </a:p>
          <a:p>
            <a:pPr marL="0" marR="0">
              <a:spcBef>
                <a:spcPts val="0"/>
              </a:spcBef>
              <a:spcAft>
                <a:spcPts val="0"/>
              </a:spcAft>
            </a:pPr>
            <a:r>
              <a:rPr lang="en-US" sz="2000" dirty="0">
                <a:effectLst/>
                <a:ea typeface="Times New Roman"/>
              </a:rPr>
              <a:t> </a:t>
            </a:r>
          </a:p>
          <a:p>
            <a:pPr marL="0" marR="0">
              <a:spcBef>
                <a:spcPts val="0"/>
              </a:spcBef>
              <a:spcAft>
                <a:spcPts val="0"/>
              </a:spcAft>
            </a:pPr>
            <a:r>
              <a:rPr lang="en-US" sz="2000" dirty="0">
                <a:effectLst/>
                <a:ea typeface="Times New Roman"/>
              </a:rPr>
              <a:t>ADD </a:t>
            </a:r>
            <a:r>
              <a:rPr lang="en-US" sz="2000" b="1" dirty="0">
                <a:effectLst/>
                <a:ea typeface="Times New Roman"/>
              </a:rPr>
              <a:t>r1</a:t>
            </a:r>
            <a:r>
              <a:rPr lang="en-US" sz="2000" dirty="0">
                <a:effectLst/>
                <a:ea typeface="Times New Roman"/>
              </a:rPr>
              <a:t>,r2,r3</a:t>
            </a:r>
          </a:p>
          <a:p>
            <a:pPr marL="0" marR="0">
              <a:spcBef>
                <a:spcPts val="0"/>
              </a:spcBef>
              <a:spcAft>
                <a:spcPts val="0"/>
              </a:spcAft>
            </a:pPr>
            <a:r>
              <a:rPr lang="en-US" sz="2000" dirty="0">
                <a:effectLst/>
                <a:ea typeface="Times New Roman"/>
              </a:rPr>
              <a:t>ADD </a:t>
            </a:r>
            <a:r>
              <a:rPr lang="en-US" sz="2000" b="1" dirty="0" smtClean="0">
                <a:effectLst/>
                <a:ea typeface="Times New Roman"/>
              </a:rPr>
              <a:t>r5</a:t>
            </a:r>
            <a:r>
              <a:rPr lang="en-US" sz="2000" dirty="0" smtClean="0">
                <a:effectLst/>
                <a:ea typeface="Times New Roman"/>
              </a:rPr>
              <a:t>,r4,r1 	;cannot be executed until r1 created</a:t>
            </a:r>
            <a:r>
              <a:rPr lang="en-US" sz="2000" dirty="0">
                <a:effectLst/>
                <a:ea typeface="Times New Roman"/>
              </a:rPr>
              <a:t>	</a:t>
            </a:r>
            <a:endParaRPr lang="en-US" sz="2000" dirty="0" smtClean="0">
              <a:effectLst/>
              <a:ea typeface="Times New Roman"/>
            </a:endParaRPr>
          </a:p>
          <a:p>
            <a:r>
              <a:rPr lang="en-US" sz="2000" dirty="0" smtClean="0">
                <a:effectLst/>
                <a:ea typeface="Times New Roman"/>
              </a:rPr>
              <a:t>ADD </a:t>
            </a:r>
            <a:r>
              <a:rPr lang="en-US" sz="2000" b="1" dirty="0">
                <a:effectLst/>
                <a:ea typeface="Times New Roman"/>
              </a:rPr>
              <a:t>r6</a:t>
            </a:r>
            <a:r>
              <a:rPr lang="en-US" sz="2000" dirty="0">
                <a:effectLst/>
                <a:ea typeface="Times New Roman"/>
              </a:rPr>
              <a:t>,r5,r7	</a:t>
            </a:r>
            <a:r>
              <a:rPr lang="en-US" sz="2000" dirty="0" smtClean="0">
                <a:effectLst/>
                <a:ea typeface="Times New Roman"/>
              </a:rPr>
              <a:t>;cannot </a:t>
            </a:r>
            <a:r>
              <a:rPr lang="en-US" sz="2000" dirty="0">
                <a:ea typeface="Times New Roman"/>
              </a:rPr>
              <a:t>be executed until </a:t>
            </a:r>
            <a:r>
              <a:rPr lang="en-US" sz="2000" dirty="0" smtClean="0">
                <a:effectLst/>
                <a:ea typeface="Times New Roman"/>
              </a:rPr>
              <a:t>r5 created</a:t>
            </a:r>
            <a:r>
              <a:rPr lang="en-US" sz="2000" dirty="0">
                <a:effectLst/>
                <a:ea typeface="Times New Roman"/>
              </a:rPr>
              <a:t> </a:t>
            </a:r>
          </a:p>
          <a:p>
            <a:pPr marL="0" marR="0">
              <a:spcBef>
                <a:spcPts val="0"/>
              </a:spcBef>
              <a:spcAft>
                <a:spcPts val="0"/>
              </a:spcAft>
            </a:pPr>
            <a:r>
              <a:rPr lang="en-US" sz="2000" dirty="0">
                <a:effectLst/>
                <a:ea typeface="Times New Roman"/>
              </a:rPr>
              <a:t>The above code cannot be executed in parallel because of data dependency. However, the following fragment can be executed in parallel.</a:t>
            </a:r>
          </a:p>
          <a:p>
            <a:pPr marL="0" marR="0">
              <a:spcBef>
                <a:spcPts val="0"/>
              </a:spcBef>
              <a:spcAft>
                <a:spcPts val="0"/>
              </a:spcAft>
            </a:pPr>
            <a:r>
              <a:rPr lang="en-US" sz="2000" dirty="0">
                <a:effectLst/>
                <a:ea typeface="Times New Roman"/>
              </a:rPr>
              <a:t> </a:t>
            </a:r>
          </a:p>
          <a:p>
            <a:pPr marL="0" marR="0">
              <a:spcBef>
                <a:spcPts val="0"/>
              </a:spcBef>
              <a:spcAft>
                <a:spcPts val="0"/>
              </a:spcAft>
            </a:pPr>
            <a:r>
              <a:rPr lang="en-US" sz="2000" dirty="0">
                <a:effectLst/>
                <a:ea typeface="Times New Roman"/>
              </a:rPr>
              <a:t>ADD </a:t>
            </a:r>
            <a:r>
              <a:rPr lang="en-US" sz="2000" b="1" dirty="0">
                <a:effectLst/>
                <a:ea typeface="Times New Roman"/>
              </a:rPr>
              <a:t>r1</a:t>
            </a:r>
            <a:r>
              <a:rPr lang="en-US" sz="2000" dirty="0">
                <a:effectLst/>
                <a:ea typeface="Times New Roman"/>
              </a:rPr>
              <a:t>,r2,r3</a:t>
            </a:r>
          </a:p>
          <a:p>
            <a:pPr marL="0" marR="0">
              <a:spcBef>
                <a:spcPts val="0"/>
              </a:spcBef>
              <a:spcAft>
                <a:spcPts val="0"/>
              </a:spcAft>
            </a:pPr>
            <a:r>
              <a:rPr lang="en-US" sz="2000" dirty="0">
                <a:effectLst/>
                <a:ea typeface="Times New Roman"/>
              </a:rPr>
              <a:t>ADD </a:t>
            </a:r>
            <a:r>
              <a:rPr lang="en-US" sz="2000" b="1" dirty="0">
                <a:effectLst/>
                <a:ea typeface="Times New Roman"/>
              </a:rPr>
              <a:t>r4</a:t>
            </a:r>
            <a:r>
              <a:rPr lang="en-US" sz="2000" dirty="0">
                <a:effectLst/>
                <a:ea typeface="Times New Roman"/>
              </a:rPr>
              <a:t>,r5,r6	</a:t>
            </a:r>
            <a:r>
              <a:rPr lang="en-US" sz="2000" dirty="0">
                <a:effectLst/>
                <a:ea typeface="Times New Roman"/>
                <a:cs typeface="Courier New"/>
              </a:rPr>
              <a:t>;no waiting for r5 and r6</a:t>
            </a:r>
            <a:endParaRPr lang="en-US" sz="2000" dirty="0">
              <a:effectLst/>
              <a:ea typeface="Times New Roman"/>
            </a:endParaRPr>
          </a:p>
          <a:p>
            <a:pPr marL="0" marR="0">
              <a:spcBef>
                <a:spcPts val="0"/>
              </a:spcBef>
              <a:spcAft>
                <a:spcPts val="0"/>
              </a:spcAft>
            </a:pPr>
            <a:r>
              <a:rPr lang="en-US" sz="2000" dirty="0">
                <a:effectLst/>
                <a:ea typeface="Times New Roman"/>
              </a:rPr>
              <a:t>ADD </a:t>
            </a:r>
            <a:r>
              <a:rPr lang="en-US" sz="2000" b="1" dirty="0">
                <a:effectLst/>
                <a:ea typeface="Times New Roman"/>
              </a:rPr>
              <a:t>r7</a:t>
            </a:r>
            <a:r>
              <a:rPr lang="en-US" sz="2000" dirty="0">
                <a:effectLst/>
                <a:ea typeface="Times New Roman"/>
              </a:rPr>
              <a:t>,r8,r9	</a:t>
            </a:r>
            <a:r>
              <a:rPr lang="en-US" sz="2000" dirty="0">
                <a:effectLst/>
                <a:ea typeface="Times New Roman"/>
                <a:cs typeface="Courier New"/>
              </a:rPr>
              <a:t>;no waiting for r8 and r9</a:t>
            </a:r>
            <a:endParaRPr lang="en-US" sz="2000" dirty="0">
              <a:effectLst/>
              <a:ea typeface="Times New Roman"/>
            </a:endParaRPr>
          </a:p>
          <a:p>
            <a:pPr marL="0" marR="0">
              <a:spcBef>
                <a:spcPts val="0"/>
              </a:spcBef>
              <a:spcAft>
                <a:spcPts val="0"/>
              </a:spcAft>
            </a:pPr>
            <a:r>
              <a:rPr lang="en-US" sz="1000" dirty="0">
                <a:effectLst/>
                <a:ea typeface="Times New Roman"/>
              </a:rPr>
              <a:t> </a:t>
            </a:r>
          </a:p>
        </p:txBody>
      </p:sp>
    </p:spTree>
    <p:extLst>
      <p:ext uri="{BB962C8B-B14F-4D97-AF65-F5344CB8AC3E}">
        <p14:creationId xmlns:p14="http://schemas.microsoft.com/office/powerpoint/2010/main" val="3269527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534400" cy="4678204"/>
          </a:xfrm>
          <a:prstGeom prst="rect">
            <a:avLst/>
          </a:prstGeom>
        </p:spPr>
        <p:txBody>
          <a:bodyPr wrap="square">
            <a:spAutoFit/>
          </a:bodyPr>
          <a:lstStyle/>
          <a:p>
            <a:endParaRPr lang="en-US" dirty="0" smtClean="0"/>
          </a:p>
          <a:p>
            <a:r>
              <a:rPr lang="en-US" sz="2800" dirty="0" smtClean="0"/>
              <a:t>The IA64 </a:t>
            </a:r>
            <a:r>
              <a:rPr lang="en-US" sz="2800" i="1" dirty="0" smtClean="0"/>
              <a:t>Itanium</a:t>
            </a:r>
            <a:r>
              <a:rPr lang="en-US" sz="2800" dirty="0" smtClean="0"/>
              <a:t> </a:t>
            </a:r>
            <a:r>
              <a:rPr lang="en-US" sz="2800" dirty="0"/>
              <a:t>architecture</a:t>
            </a:r>
          </a:p>
          <a:p>
            <a:endParaRPr lang="en-US" dirty="0" smtClean="0"/>
          </a:p>
          <a:p>
            <a:endParaRPr lang="en-US" dirty="0"/>
          </a:p>
          <a:p>
            <a:pPr marL="285750" indent="-285750">
              <a:buFont typeface="Wingdings" panose="05000000000000000000" pitchFamily="2" charset="2"/>
              <a:buChar char="§"/>
            </a:pPr>
            <a:r>
              <a:rPr lang="en-US" dirty="0" smtClean="0"/>
              <a:t>We </a:t>
            </a:r>
            <a:r>
              <a:rPr lang="en-US" dirty="0"/>
              <a:t>now introduce the IA64 or </a:t>
            </a:r>
            <a:r>
              <a:rPr lang="en-US" i="1" dirty="0"/>
              <a:t>Itanium</a:t>
            </a:r>
            <a:r>
              <a:rPr lang="en-US" dirty="0"/>
              <a:t> architecture, Intel’s big brother to the IA-32 architecture that encompasses the 80386, 80486 Pentium, and </a:t>
            </a:r>
            <a:r>
              <a:rPr lang="en-US" dirty="0" err="1"/>
              <a:t>iCore</a:t>
            </a:r>
            <a:r>
              <a:rPr lang="en-US" dirty="0"/>
              <a:t> families. </a:t>
            </a:r>
            <a:endParaRPr lang="en-US" dirty="0" smtClean="0"/>
          </a:p>
          <a:p>
            <a:pPr marL="285750" indent="-285750">
              <a:buFont typeface="Wingdings" panose="05000000000000000000" pitchFamily="2" charset="2"/>
              <a:buChar char="§"/>
            </a:pPr>
            <a:endParaRPr lang="en-US" i="1" dirty="0"/>
          </a:p>
          <a:p>
            <a:pPr marL="285750" indent="-285750">
              <a:buFont typeface="Wingdings" panose="05000000000000000000" pitchFamily="2" charset="2"/>
              <a:buChar char="§"/>
            </a:pPr>
            <a:r>
              <a:rPr lang="en-US" i="1" dirty="0" smtClean="0"/>
              <a:t>Successor</a:t>
            </a:r>
            <a:r>
              <a:rPr lang="en-US" dirty="0" smtClean="0"/>
              <a:t> </a:t>
            </a:r>
            <a:r>
              <a:rPr lang="en-US" dirty="0"/>
              <a:t>to the IA-32 it may well be, but </a:t>
            </a:r>
            <a:r>
              <a:rPr lang="en-US" i="1" dirty="0"/>
              <a:t>heir</a:t>
            </a:r>
            <a:r>
              <a:rPr lang="en-US" dirty="0"/>
              <a:t> it </a:t>
            </a:r>
            <a:r>
              <a:rPr lang="en-US" dirty="0" err="1"/>
              <a:t>ain’t</a:t>
            </a:r>
            <a:r>
              <a:rPr lang="en-US" dirty="0"/>
              <a:t>. </a:t>
            </a: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a:solidFill>
                  <a:srgbClr val="FF0000"/>
                </a:solidFill>
              </a:rPr>
              <a:t>The origins of the IA64 architecture lie within HP’s </a:t>
            </a:r>
            <a:r>
              <a:rPr lang="en-US" i="1" dirty="0">
                <a:solidFill>
                  <a:srgbClr val="FF0000"/>
                </a:solidFill>
              </a:rPr>
              <a:t>Explicitly Parallel Instruction Computing</a:t>
            </a:r>
            <a:r>
              <a:rPr lang="en-US" dirty="0">
                <a:solidFill>
                  <a:srgbClr val="FF0000"/>
                </a:solidFill>
              </a:rPr>
              <a:t> (EPIC) program; </a:t>
            </a:r>
          </a:p>
          <a:p>
            <a:pPr marL="285750" indent="-285750">
              <a:buFont typeface="Wingdings" panose="05000000000000000000" pitchFamily="2" charset="2"/>
              <a:buChar char="§"/>
            </a:pPr>
            <a:r>
              <a:rPr lang="en-US" dirty="0">
                <a:solidFill>
                  <a:srgbClr val="0070C0"/>
                </a:solidFill>
              </a:rPr>
              <a:t>EPIC architecture on which Itanium is based employs the long instruction format -&gt; VLIW into a commercially viable product;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introduction of the Itanium processor in 2001 represented one of the most significant developments in microprocessor architecture in a decade</a:t>
            </a:r>
            <a:r>
              <a:rPr lang="en-US" dirty="0" smtClean="0"/>
              <a:t>.</a:t>
            </a:r>
          </a:p>
        </p:txBody>
      </p:sp>
    </p:spTree>
    <p:extLst>
      <p:ext uri="{BB962C8B-B14F-4D97-AF65-F5344CB8AC3E}">
        <p14:creationId xmlns:p14="http://schemas.microsoft.com/office/powerpoint/2010/main" val="594499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88579"/>
            <a:ext cx="8077200" cy="5355312"/>
          </a:xfrm>
          <a:prstGeom prst="rect">
            <a:avLst/>
          </a:prstGeom>
        </p:spPr>
        <p:txBody>
          <a:bodyPr wrap="square">
            <a:spAutoFit/>
          </a:bodyPr>
          <a:lstStyle/>
          <a:p>
            <a:pPr marL="285750" indent="-285750">
              <a:buFont typeface="Wingdings" panose="05000000000000000000" pitchFamily="2" charset="2"/>
              <a:buChar char="§"/>
            </a:pPr>
            <a:r>
              <a:rPr lang="en-US" dirty="0"/>
              <a:t>Itanium is aimed at the </a:t>
            </a:r>
            <a:r>
              <a:rPr lang="en-US" dirty="0">
                <a:solidFill>
                  <a:srgbClr val="FF0000"/>
                </a:solidFill>
              </a:rPr>
              <a:t>high-performance workstation market</a:t>
            </a:r>
            <a:r>
              <a:rPr lang="en-US" dirty="0"/>
              <a:t>. The first version of the Itanium in 2001 proved somewhat disappointing.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 </a:t>
            </a:r>
            <a:r>
              <a:rPr lang="en-US" dirty="0"/>
              <a:t>second version of the Itanium, codenamed </a:t>
            </a:r>
            <a:r>
              <a:rPr lang="en-US" dirty="0">
                <a:solidFill>
                  <a:srgbClr val="FF0000"/>
                </a:solidFill>
              </a:rPr>
              <a:t>McKinley</a:t>
            </a:r>
            <a:r>
              <a:rPr lang="en-US" dirty="0"/>
              <a:t>, was launched in 2002 to better compete with other manufacturers in the RISC workstation market.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McKinley version of Itanium 2 was constructed with 0.18 micron technology. In 2003 Intel launched a second version of the Itanium 2, the </a:t>
            </a:r>
            <a:r>
              <a:rPr lang="en-US" dirty="0">
                <a:solidFill>
                  <a:srgbClr val="FF0000"/>
                </a:solidFill>
              </a:rPr>
              <a:t>Madison</a:t>
            </a:r>
            <a:r>
              <a:rPr lang="en-US" dirty="0"/>
              <a:t>, constructed with 0.13 micron technology and a massive 6 MB on-chip cache. </a:t>
            </a:r>
            <a:r>
              <a:rPr lang="en-US" dirty="0">
                <a:solidFill>
                  <a:srgbClr val="0070C0"/>
                </a:solidFill>
              </a:rPr>
              <a:t>By 2006 a dual-core Itanium was available</a:t>
            </a:r>
            <a:r>
              <a:rPr lang="en-US" dirty="0" smtClean="0">
                <a:solidFill>
                  <a:srgbClr val="0070C0"/>
                </a:solidFill>
              </a:rPr>
              <a:t>.</a:t>
            </a:r>
            <a:endParaRPr lang="en-US" dirty="0">
              <a:solidFill>
                <a:srgbClr val="0070C0"/>
              </a:solidFill>
            </a:endParaRPr>
          </a:p>
          <a:p>
            <a:pPr marL="285750" indent="-285750">
              <a:buFont typeface="Wingdings" panose="05000000000000000000" pitchFamily="2" charset="2"/>
              <a:buChar char="§"/>
            </a:pPr>
            <a:endParaRPr lang="en-GB" dirty="0" smtClean="0"/>
          </a:p>
          <a:p>
            <a:pPr marL="285750" indent="-285750">
              <a:buFont typeface="Wingdings" panose="05000000000000000000" pitchFamily="2" charset="2"/>
              <a:buChar char="§"/>
            </a:pPr>
            <a:r>
              <a:rPr lang="en-US" dirty="0"/>
              <a:t>In 2010 Intel announced its </a:t>
            </a:r>
            <a:r>
              <a:rPr lang="en-US" dirty="0">
                <a:solidFill>
                  <a:srgbClr val="0070C0"/>
                </a:solidFill>
              </a:rPr>
              <a:t>Itanium 9300 series that included multicore technology </a:t>
            </a:r>
            <a:r>
              <a:rPr lang="en-US" dirty="0" smtClean="0">
                <a:solidFill>
                  <a:srgbClr val="0070C0"/>
                </a:solidFill>
              </a:rPr>
              <a:t>plus </a:t>
            </a:r>
            <a:r>
              <a:rPr lang="en-US" dirty="0">
                <a:solidFill>
                  <a:srgbClr val="0070C0"/>
                </a:solidFill>
              </a:rPr>
              <a:t>an enhanced memory interface</a:t>
            </a:r>
            <a:r>
              <a:rPr lang="en-US" dirty="0"/>
              <a:t>. In spite of the Itanium’s pedigree, it has not yet grabbed a large share of the market for workstations.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 </a:t>
            </a:r>
            <a:r>
              <a:rPr lang="en-US" dirty="0"/>
              <a:t>February 2010 Intel announced that 80% of the Global 100 corporations had chosen Itanium-based servers for their most mission-critical applications. In 2011 Intel announced an </a:t>
            </a:r>
            <a:r>
              <a:rPr lang="en-US" dirty="0">
                <a:solidFill>
                  <a:srgbClr val="0070C0"/>
                </a:solidFill>
              </a:rPr>
              <a:t>8 core version of the IA64</a:t>
            </a:r>
            <a:r>
              <a:rPr lang="en-US" dirty="0"/>
              <a:t>.</a:t>
            </a:r>
          </a:p>
          <a:p>
            <a:endParaRPr lang="en-US" dirty="0"/>
          </a:p>
        </p:txBody>
      </p:sp>
    </p:spTree>
    <p:extLst>
      <p:ext uri="{BB962C8B-B14F-4D97-AF65-F5344CB8AC3E}">
        <p14:creationId xmlns:p14="http://schemas.microsoft.com/office/powerpoint/2010/main" val="4192222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838200"/>
            <a:ext cx="8673929" cy="5257800"/>
          </a:xfrm>
          <a:prstGeom prst="rect">
            <a:avLst/>
          </a:prstGeom>
        </p:spPr>
      </p:pic>
      <p:grpSp>
        <p:nvGrpSpPr>
          <p:cNvPr id="5" name="Group 4"/>
          <p:cNvGrpSpPr/>
          <p:nvPr/>
        </p:nvGrpSpPr>
        <p:grpSpPr>
          <a:xfrm>
            <a:off x="674375" y="2971800"/>
            <a:ext cx="8087178" cy="304800"/>
            <a:chOff x="533400" y="914400"/>
            <a:chExt cx="8087178" cy="304800"/>
          </a:xfrm>
        </p:grpSpPr>
        <p:cxnSp>
          <p:nvCxnSpPr>
            <p:cNvPr id="6" name="Straight Connector 5"/>
            <p:cNvCxnSpPr/>
            <p:nvPr/>
          </p:nvCxnSpPr>
          <p:spPr>
            <a:xfrm>
              <a:off x="1524000" y="914400"/>
              <a:ext cx="70965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219200"/>
              <a:ext cx="6477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0085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820056"/>
            <a:ext cx="8250131" cy="5029200"/>
          </a:xfrm>
          <a:prstGeom prst="rect">
            <a:avLst/>
          </a:prstGeom>
        </p:spPr>
      </p:pic>
      <p:pic>
        <p:nvPicPr>
          <p:cNvPr id="5" name="Picture 4"/>
          <p:cNvPicPr>
            <a:picLocks noChangeAspect="1"/>
          </p:cNvPicPr>
          <p:nvPr/>
        </p:nvPicPr>
        <p:blipFill>
          <a:blip r:embed="rId3"/>
          <a:stretch>
            <a:fillRect/>
          </a:stretch>
        </p:blipFill>
        <p:spPr>
          <a:xfrm>
            <a:off x="362503" y="-73701"/>
            <a:ext cx="8344828" cy="1893757"/>
          </a:xfrm>
          <a:prstGeom prst="rect">
            <a:avLst/>
          </a:prstGeom>
        </p:spPr>
      </p:pic>
    </p:spTree>
    <p:extLst>
      <p:ext uri="{BB962C8B-B14F-4D97-AF65-F5344CB8AC3E}">
        <p14:creationId xmlns:p14="http://schemas.microsoft.com/office/powerpoint/2010/main" val="1460699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CengageBook\CengageLectureNotesWebsite\Clements 1e JPG_files\ch08\87046-08-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48612"/>
            <a:ext cx="5334000" cy="35298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76200"/>
            <a:ext cx="8077200" cy="2616101"/>
          </a:xfrm>
          <a:prstGeom prst="rect">
            <a:avLst/>
          </a:prstGeom>
        </p:spPr>
        <p:txBody>
          <a:bodyPr wrap="square">
            <a:spAutoFit/>
          </a:bodyPr>
          <a:lstStyle/>
          <a:p>
            <a:r>
              <a:rPr lang="en-US" sz="2000" b="1" dirty="0" smtClean="0"/>
              <a:t>Performance Increase</a:t>
            </a:r>
          </a:p>
          <a:p>
            <a:endParaRPr lang="en-US" dirty="0"/>
          </a:p>
          <a:p>
            <a:pPr marL="285750" indent="-285750">
              <a:buFont typeface="Wingdings" panose="05000000000000000000" pitchFamily="2" charset="2"/>
              <a:buChar char="§"/>
            </a:pPr>
            <a:r>
              <a:rPr lang="en-US" dirty="0" smtClean="0"/>
              <a:t>Figure </a:t>
            </a:r>
            <a:r>
              <a:rPr lang="en-US" dirty="0"/>
              <a:t>8.20 </a:t>
            </a:r>
            <a:r>
              <a:rPr lang="en-US" dirty="0" smtClean="0"/>
              <a:t>shows </a:t>
            </a:r>
            <a:r>
              <a:rPr lang="en-US" dirty="0"/>
              <a:t>the progression of computing performance over two decades as a </a:t>
            </a:r>
            <a:r>
              <a:rPr lang="en-US" dirty="0">
                <a:solidFill>
                  <a:srgbClr val="FF0000"/>
                </a:solidFill>
              </a:rPr>
              <a:t>function of improvements in semiconductor technology and in architecture and organization</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trace </a:t>
            </a:r>
            <a:r>
              <a:rPr lang="en-US" dirty="0"/>
              <a:t>at the bottom demonstrates the expected increase in performance if RISC technology alone had become standard and no future changes made other than by improving manufacturing techniques. </a:t>
            </a:r>
          </a:p>
        </p:txBody>
      </p:sp>
    </p:spTree>
    <p:extLst>
      <p:ext uri="{BB962C8B-B14F-4D97-AF65-F5344CB8AC3E}">
        <p14:creationId xmlns:p14="http://schemas.microsoft.com/office/powerpoint/2010/main" val="3669307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CengageBook\CengageLectureNotesWebsite\Clements 1e JPG_files\ch08\87046-08-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4724400"/>
            <a:ext cx="8407400" cy="1592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09600"/>
            <a:ext cx="8686800" cy="3416320"/>
          </a:xfrm>
          <a:prstGeom prst="rect">
            <a:avLst/>
          </a:prstGeom>
        </p:spPr>
        <p:txBody>
          <a:bodyPr wrap="square">
            <a:spAutoFit/>
          </a:bodyPr>
          <a:lstStyle/>
          <a:p>
            <a:pPr marL="285750" indent="-285750">
              <a:buFont typeface="Wingdings" panose="05000000000000000000" pitchFamily="2" charset="2"/>
              <a:buChar char="§"/>
            </a:pPr>
            <a:r>
              <a:rPr lang="en-US" dirty="0"/>
              <a:t>Figure 8.21 describes the format of an IA64 instruction, or, to be more precise, </a:t>
            </a:r>
            <a:r>
              <a:rPr lang="en-US" dirty="0">
                <a:solidFill>
                  <a:srgbClr val="FF0000"/>
                </a:solidFill>
              </a:rPr>
              <a:t>a bundle of three 41-bit instructions.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Each </a:t>
            </a:r>
            <a:r>
              <a:rPr lang="en-US" dirty="0"/>
              <a:t>of these instructions has </a:t>
            </a:r>
            <a:r>
              <a:rPr lang="en-US" dirty="0">
                <a:solidFill>
                  <a:srgbClr val="FF0000"/>
                </a:solidFill>
              </a:rPr>
              <a:t>an</a:t>
            </a:r>
            <a:r>
              <a:rPr lang="en-US" dirty="0"/>
              <a:t> </a:t>
            </a:r>
            <a:r>
              <a:rPr lang="en-US" dirty="0">
                <a:solidFill>
                  <a:srgbClr val="FF0000"/>
                </a:solidFill>
              </a:rPr>
              <a:t>op-code</a:t>
            </a:r>
            <a:r>
              <a:rPr lang="en-US" dirty="0"/>
              <a:t>, </a:t>
            </a:r>
            <a:r>
              <a:rPr lang="en-US" dirty="0">
                <a:solidFill>
                  <a:srgbClr val="FF0000"/>
                </a:solidFill>
              </a:rPr>
              <a:t>three register fields </a:t>
            </a:r>
            <a:r>
              <a:rPr lang="en-US" dirty="0"/>
              <a:t>and </a:t>
            </a:r>
            <a:r>
              <a:rPr lang="en-US" dirty="0">
                <a:solidFill>
                  <a:srgbClr val="FF0000"/>
                </a:solidFill>
              </a:rPr>
              <a:t>a predicate field </a:t>
            </a:r>
            <a:r>
              <a:rPr lang="en-US" dirty="0"/>
              <a:t>that is used to implement predicated </a:t>
            </a:r>
            <a:r>
              <a:rPr lang="en-US" dirty="0" smtClean="0"/>
              <a:t>execution, something like ARM.</a:t>
            </a:r>
          </a:p>
          <a:p>
            <a:pPr marL="285750" indent="-285750">
              <a:buFont typeface="Wingdings" panose="05000000000000000000" pitchFamily="2" charset="2"/>
              <a:buChar char="§"/>
            </a:pPr>
            <a:r>
              <a:rPr lang="en-US" dirty="0">
                <a:solidFill>
                  <a:srgbClr val="FF0000"/>
                </a:solidFill>
              </a:rPr>
              <a:t>Predication is the conditional execution of instructions. </a:t>
            </a:r>
            <a:r>
              <a:rPr lang="en-US" dirty="0"/>
              <a:t>Conditional execution is implemented through branches in traditional architectures. </a:t>
            </a:r>
            <a:r>
              <a:rPr lang="en-US" dirty="0">
                <a:solidFill>
                  <a:srgbClr val="FF0000"/>
                </a:solidFill>
              </a:rPr>
              <a:t>Predication removes branches used for conditional execution.</a:t>
            </a:r>
            <a:r>
              <a:rPr lang="en-US" dirty="0"/>
              <a:t> Predicated execution avoids branches, and simplifies compiler optimization by converting a control dependency to a data dependency.</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As </a:t>
            </a:r>
            <a:r>
              <a:rPr lang="en-US" dirty="0"/>
              <a:t>well as the three instructions, there’s </a:t>
            </a:r>
            <a:r>
              <a:rPr lang="en-US" dirty="0">
                <a:solidFill>
                  <a:srgbClr val="FF0000"/>
                </a:solidFill>
              </a:rPr>
              <a:t>a 5-bit template that tells the processor something about the structure of the three following op-codes</a:t>
            </a:r>
            <a:r>
              <a:rPr lang="en-US" dirty="0"/>
              <a:t>. </a:t>
            </a:r>
            <a:endParaRPr lang="en-US" dirty="0" smtClean="0"/>
          </a:p>
        </p:txBody>
      </p:sp>
    </p:spTree>
    <p:extLst>
      <p:ext uri="{BB962C8B-B14F-4D97-AF65-F5344CB8AC3E}">
        <p14:creationId xmlns:p14="http://schemas.microsoft.com/office/powerpoint/2010/main" val="3768405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05902"/>
            <a:ext cx="8763000" cy="3447098"/>
          </a:xfrm>
          <a:prstGeom prst="rect">
            <a:avLst/>
          </a:prstGeom>
        </p:spPr>
        <p:txBody>
          <a:bodyPr wrap="square">
            <a:spAutoFit/>
          </a:bodyPr>
          <a:lstStyle/>
          <a:p>
            <a:pPr marL="285750" indent="-285750">
              <a:buFont typeface="Wingdings" panose="05000000000000000000" pitchFamily="2" charset="2"/>
              <a:buChar char="§"/>
            </a:pPr>
            <a:r>
              <a:rPr lang="en-US" dirty="0"/>
              <a:t>A feature peculiar to the Itanium VLIW is </a:t>
            </a:r>
            <a:r>
              <a:rPr lang="en-US" dirty="0">
                <a:solidFill>
                  <a:srgbClr val="FF0000"/>
                </a:solidFill>
              </a:rPr>
              <a:t>the use of a symbol to indicate the extent of a region of parallelism.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Itanium </a:t>
            </a:r>
            <a:r>
              <a:rPr lang="en-US" dirty="0">
                <a:solidFill>
                  <a:srgbClr val="FF0000"/>
                </a:solidFill>
              </a:rPr>
              <a:t>uses two semicolons to indicate a </a:t>
            </a:r>
            <a:r>
              <a:rPr lang="en-US" i="1" dirty="0">
                <a:solidFill>
                  <a:srgbClr val="FF0000"/>
                </a:solidFill>
              </a:rPr>
              <a:t>stop</a:t>
            </a:r>
            <a:r>
              <a:rPr lang="en-US" dirty="0">
                <a:solidFill>
                  <a:srgbClr val="FF0000"/>
                </a:solidFill>
              </a:rPr>
              <a:t> between regions of parallelism</a:t>
            </a:r>
            <a:r>
              <a:rPr lang="en-US" dirty="0"/>
              <a:t>, and the braces “{” and “}” enclose </a:t>
            </a:r>
            <a:r>
              <a:rPr lang="en-US" dirty="0">
                <a:solidFill>
                  <a:srgbClr val="FF0000"/>
                </a:solidFill>
              </a:rPr>
              <a:t>instruction bundles</a:t>
            </a:r>
            <a:r>
              <a:rPr lang="en-US" dirty="0"/>
              <a:t>. We will cover stops and bundles later. A simple example of a stop is:</a:t>
            </a:r>
          </a:p>
          <a:p>
            <a:r>
              <a:rPr lang="en-US" dirty="0"/>
              <a:t> </a:t>
            </a:r>
          </a:p>
          <a:p>
            <a:pPr>
              <a:tabLst>
                <a:tab pos="2060575" algn="l"/>
              </a:tabLst>
            </a:pPr>
            <a:r>
              <a:rPr lang="en-US" dirty="0"/>
              <a:t>add </a:t>
            </a:r>
            <a:r>
              <a:rPr lang="en-US" b="1" dirty="0"/>
              <a:t>r1 </a:t>
            </a:r>
            <a:r>
              <a:rPr lang="en-US" dirty="0"/>
              <a:t>= </a:t>
            </a:r>
            <a:r>
              <a:rPr lang="en-US" dirty="0" smtClean="0"/>
              <a:t>r2,r3	//</a:t>
            </a:r>
            <a:r>
              <a:rPr lang="en-US" dirty="0"/>
              <a:t>r1 = r2 + r3</a:t>
            </a:r>
          </a:p>
          <a:p>
            <a:pPr>
              <a:tabLst>
                <a:tab pos="2060575" algn="l"/>
              </a:tabLst>
            </a:pPr>
            <a:r>
              <a:rPr lang="en-US" dirty="0"/>
              <a:t>add </a:t>
            </a:r>
            <a:r>
              <a:rPr lang="en-US" b="1" dirty="0"/>
              <a:t>r4 </a:t>
            </a:r>
            <a:r>
              <a:rPr lang="en-US" dirty="0"/>
              <a:t>= </a:t>
            </a:r>
            <a:r>
              <a:rPr lang="en-US" dirty="0" smtClean="0"/>
              <a:t>r6,r7   </a:t>
            </a:r>
            <a:r>
              <a:rPr lang="en-US" sz="2000" b="1" dirty="0" smtClean="0">
                <a:solidFill>
                  <a:srgbClr val="FF0000"/>
                </a:solidFill>
              </a:rPr>
              <a:t>;;</a:t>
            </a:r>
            <a:r>
              <a:rPr lang="en-US" dirty="0" smtClean="0"/>
              <a:t>	//</a:t>
            </a:r>
            <a:r>
              <a:rPr lang="en-US" dirty="0"/>
              <a:t>r4 = r6 + r7 We need a stop because of the RAW 	</a:t>
            </a:r>
            <a:endParaRPr lang="en-US" dirty="0" smtClean="0"/>
          </a:p>
          <a:p>
            <a:pPr>
              <a:tabLst>
                <a:tab pos="2060575" algn="l"/>
              </a:tabLst>
            </a:pPr>
            <a:r>
              <a:rPr lang="en-US" dirty="0"/>
              <a:t>	</a:t>
            </a:r>
            <a:r>
              <a:rPr lang="en-US" dirty="0" smtClean="0"/>
              <a:t>// hazard in </a:t>
            </a:r>
            <a:r>
              <a:rPr lang="en-US" dirty="0"/>
              <a:t>the next instruction</a:t>
            </a:r>
          </a:p>
          <a:p>
            <a:pPr>
              <a:tabLst>
                <a:tab pos="2060575" algn="l"/>
              </a:tabLst>
            </a:pPr>
            <a:r>
              <a:rPr lang="en-US" dirty="0"/>
              <a:t>add </a:t>
            </a:r>
            <a:r>
              <a:rPr lang="en-US" b="1" dirty="0"/>
              <a:t>r5 </a:t>
            </a:r>
            <a:r>
              <a:rPr lang="en-US" dirty="0"/>
              <a:t>= </a:t>
            </a:r>
            <a:r>
              <a:rPr lang="en-US" dirty="0" smtClean="0"/>
              <a:t>r4,r1	//</a:t>
            </a:r>
            <a:r>
              <a:rPr lang="en-US" dirty="0"/>
              <a:t>r4 = r6 + r7</a:t>
            </a:r>
          </a:p>
          <a:p>
            <a:r>
              <a:rPr lang="en-US" dirty="0"/>
              <a:t> </a:t>
            </a:r>
          </a:p>
        </p:txBody>
      </p:sp>
    </p:spTree>
    <p:extLst>
      <p:ext uri="{BB962C8B-B14F-4D97-AF65-F5344CB8AC3E}">
        <p14:creationId xmlns:p14="http://schemas.microsoft.com/office/powerpoint/2010/main" val="2725798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153400" cy="3447098"/>
          </a:xfrm>
          <a:prstGeom prst="rect">
            <a:avLst/>
          </a:prstGeom>
        </p:spPr>
        <p:txBody>
          <a:bodyPr wrap="square">
            <a:spAutoFit/>
          </a:bodyPr>
          <a:lstStyle/>
          <a:p>
            <a:pPr marL="285750" indent="-285750">
              <a:buFont typeface="Wingdings" panose="05000000000000000000" pitchFamily="2" charset="2"/>
              <a:buChar char="§"/>
            </a:pPr>
            <a:r>
              <a:rPr lang="en-US" dirty="0"/>
              <a:t>A feature peculiar to the Itanium VLIW is </a:t>
            </a:r>
            <a:r>
              <a:rPr lang="en-US" dirty="0">
                <a:solidFill>
                  <a:srgbClr val="FF0000"/>
                </a:solidFill>
              </a:rPr>
              <a:t>the use of a symbol to indicate the extent of a region of parallelism.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The Itanium </a:t>
            </a:r>
            <a:r>
              <a:rPr lang="en-US" dirty="0">
                <a:solidFill>
                  <a:srgbClr val="FF0000"/>
                </a:solidFill>
              </a:rPr>
              <a:t>uses two semicolons to indicate a </a:t>
            </a:r>
            <a:r>
              <a:rPr lang="en-US" i="1" dirty="0">
                <a:solidFill>
                  <a:srgbClr val="FF0000"/>
                </a:solidFill>
              </a:rPr>
              <a:t>stop</a:t>
            </a:r>
            <a:r>
              <a:rPr lang="en-US" dirty="0">
                <a:solidFill>
                  <a:srgbClr val="FF0000"/>
                </a:solidFill>
              </a:rPr>
              <a:t> between regions of parallelism</a:t>
            </a:r>
            <a:r>
              <a:rPr lang="en-US" dirty="0"/>
              <a:t>, and the braces “{” and “}” enclose </a:t>
            </a:r>
            <a:r>
              <a:rPr lang="en-US" dirty="0">
                <a:solidFill>
                  <a:srgbClr val="FF0000"/>
                </a:solidFill>
              </a:rPr>
              <a:t>instruction bundles</a:t>
            </a:r>
            <a:r>
              <a:rPr lang="en-US" dirty="0"/>
              <a:t>. We will cover stops and bundles later. A simple example of a stop is:</a:t>
            </a:r>
          </a:p>
          <a:p>
            <a:r>
              <a:rPr lang="en-US" dirty="0"/>
              <a:t> </a:t>
            </a:r>
          </a:p>
          <a:p>
            <a:pPr>
              <a:tabLst>
                <a:tab pos="2060575" algn="l"/>
              </a:tabLst>
            </a:pPr>
            <a:r>
              <a:rPr lang="en-US" dirty="0"/>
              <a:t>add </a:t>
            </a:r>
            <a:r>
              <a:rPr lang="en-US" b="1" dirty="0"/>
              <a:t>r1 </a:t>
            </a:r>
            <a:r>
              <a:rPr lang="en-US" dirty="0"/>
              <a:t>= </a:t>
            </a:r>
            <a:r>
              <a:rPr lang="en-US" dirty="0" smtClean="0"/>
              <a:t>r2,r3	//</a:t>
            </a:r>
            <a:r>
              <a:rPr lang="en-US" dirty="0"/>
              <a:t>r1 = r2 + r3</a:t>
            </a:r>
          </a:p>
          <a:p>
            <a:pPr>
              <a:tabLst>
                <a:tab pos="2060575" algn="l"/>
              </a:tabLst>
            </a:pPr>
            <a:r>
              <a:rPr lang="en-US" dirty="0"/>
              <a:t>add </a:t>
            </a:r>
            <a:r>
              <a:rPr lang="en-US" b="1" dirty="0"/>
              <a:t>r4 </a:t>
            </a:r>
            <a:r>
              <a:rPr lang="en-US" dirty="0"/>
              <a:t>= </a:t>
            </a:r>
            <a:r>
              <a:rPr lang="en-US" dirty="0" smtClean="0"/>
              <a:t>r6,r7   </a:t>
            </a:r>
            <a:r>
              <a:rPr lang="en-US" sz="2000" b="1" dirty="0" smtClean="0">
                <a:solidFill>
                  <a:srgbClr val="FF0000"/>
                </a:solidFill>
              </a:rPr>
              <a:t>;;</a:t>
            </a:r>
            <a:r>
              <a:rPr lang="en-US" dirty="0" smtClean="0"/>
              <a:t>	//</a:t>
            </a:r>
            <a:r>
              <a:rPr lang="en-US" dirty="0"/>
              <a:t>r4 = r6 + r7 We need a stop because of the RAW 	</a:t>
            </a:r>
            <a:endParaRPr lang="en-US" dirty="0" smtClean="0"/>
          </a:p>
          <a:p>
            <a:pPr>
              <a:tabLst>
                <a:tab pos="2060575" algn="l"/>
              </a:tabLst>
            </a:pPr>
            <a:r>
              <a:rPr lang="en-US" dirty="0"/>
              <a:t>	</a:t>
            </a:r>
            <a:r>
              <a:rPr lang="en-US" dirty="0" smtClean="0"/>
              <a:t>// hazard in </a:t>
            </a:r>
            <a:r>
              <a:rPr lang="en-US" dirty="0"/>
              <a:t>the next instruction</a:t>
            </a:r>
          </a:p>
          <a:p>
            <a:pPr>
              <a:tabLst>
                <a:tab pos="2060575" algn="l"/>
              </a:tabLst>
            </a:pPr>
            <a:r>
              <a:rPr lang="en-US" dirty="0"/>
              <a:t>add </a:t>
            </a:r>
            <a:r>
              <a:rPr lang="en-US" b="1" dirty="0"/>
              <a:t>r5 </a:t>
            </a:r>
            <a:r>
              <a:rPr lang="en-US" dirty="0"/>
              <a:t>= </a:t>
            </a:r>
            <a:r>
              <a:rPr lang="en-US" dirty="0" smtClean="0"/>
              <a:t>r4,r1	//</a:t>
            </a:r>
            <a:r>
              <a:rPr lang="en-US" dirty="0"/>
              <a:t>r4 = r6 + r7</a:t>
            </a:r>
          </a:p>
          <a:p>
            <a:r>
              <a:rPr lang="en-US" dirty="0"/>
              <a:t> </a:t>
            </a:r>
          </a:p>
        </p:txBody>
      </p:sp>
      <p:sp>
        <p:nvSpPr>
          <p:cNvPr id="6" name="Oval 5"/>
          <p:cNvSpPr/>
          <p:nvPr/>
        </p:nvSpPr>
        <p:spPr>
          <a:xfrm>
            <a:off x="1905000" y="2819400"/>
            <a:ext cx="457200" cy="457200"/>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2362200" y="3276600"/>
            <a:ext cx="2019300" cy="1981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99893" y="4519136"/>
            <a:ext cx="2171700" cy="1477328"/>
          </a:xfrm>
          <a:prstGeom prst="rect">
            <a:avLst/>
          </a:prstGeom>
          <a:solidFill>
            <a:schemeClr val="accent1">
              <a:alpha val="23000"/>
            </a:schemeClr>
          </a:solidFill>
        </p:spPr>
        <p:txBody>
          <a:bodyPr wrap="square" rtlCol="0">
            <a:spAutoFit/>
          </a:bodyPr>
          <a:lstStyle/>
          <a:p>
            <a:r>
              <a:rPr lang="en-GB" dirty="0" smtClean="0">
                <a:solidFill>
                  <a:srgbClr val="FF0000"/>
                </a:solidFill>
              </a:rPr>
              <a:t>The stop ensures that all instructions are completed prior to proceeding.</a:t>
            </a:r>
            <a:endParaRPr lang="en-US" dirty="0">
              <a:solidFill>
                <a:srgbClr val="FF0000"/>
              </a:solidFill>
            </a:endParaRPr>
          </a:p>
        </p:txBody>
      </p:sp>
    </p:spTree>
    <p:extLst>
      <p:ext uri="{BB962C8B-B14F-4D97-AF65-F5344CB8AC3E}">
        <p14:creationId xmlns:p14="http://schemas.microsoft.com/office/powerpoint/2010/main" val="2543279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0641" y="914400"/>
            <a:ext cx="8382000" cy="4524315"/>
          </a:xfrm>
          <a:prstGeom prst="rect">
            <a:avLst/>
          </a:prstGeom>
        </p:spPr>
        <p:txBody>
          <a:bodyPr wrap="square">
            <a:spAutoFit/>
          </a:bodyPr>
          <a:lstStyle/>
          <a:p>
            <a:pPr marL="285750" indent="-285750">
              <a:buFont typeface="Wingdings" panose="05000000000000000000" pitchFamily="2" charset="2"/>
              <a:buChar char="§"/>
            </a:pPr>
            <a:r>
              <a:rPr lang="en-US" dirty="0"/>
              <a:t>A fragment of IA64 code looks like this:</a:t>
            </a:r>
          </a:p>
          <a:p>
            <a:r>
              <a:rPr lang="en-US" dirty="0"/>
              <a:t> </a:t>
            </a:r>
            <a:endParaRPr lang="en-US" dirty="0" smtClean="0"/>
          </a:p>
          <a:p>
            <a:r>
              <a:rPr lang="en-US" dirty="0" smtClean="0"/>
              <a:t>{</a:t>
            </a:r>
            <a:endParaRPr lang="en-US" dirty="0"/>
          </a:p>
          <a:p>
            <a:pPr>
              <a:tabLst>
                <a:tab pos="2868613" algn="l"/>
              </a:tabLst>
            </a:pPr>
            <a:r>
              <a:rPr lang="en-US" dirty="0"/>
              <a:t>        cmp.ne   </a:t>
            </a:r>
            <a:r>
              <a:rPr lang="en-US" b="1" dirty="0"/>
              <a:t>p1</a:t>
            </a:r>
            <a:r>
              <a:rPr lang="en-US" dirty="0"/>
              <a:t> = </a:t>
            </a:r>
            <a:r>
              <a:rPr lang="en-US" dirty="0" err="1" smtClean="0"/>
              <a:t>rx,ry</a:t>
            </a:r>
            <a:r>
              <a:rPr lang="en-US" dirty="0" smtClean="0"/>
              <a:t>	// </a:t>
            </a:r>
            <a:r>
              <a:rPr lang="en-US" dirty="0"/>
              <a:t>Perform the comparison x == y with result in p1</a:t>
            </a:r>
          </a:p>
          <a:p>
            <a:pPr>
              <a:tabLst>
                <a:tab pos="2868613" algn="l"/>
              </a:tabLst>
            </a:pPr>
            <a:r>
              <a:rPr lang="en-US" dirty="0"/>
              <a:t>   (p1) </a:t>
            </a:r>
            <a:r>
              <a:rPr lang="en-US" dirty="0" err="1"/>
              <a:t>br</a:t>
            </a:r>
            <a:r>
              <a:rPr lang="en-US" dirty="0"/>
              <a:t>  </a:t>
            </a:r>
            <a:r>
              <a:rPr lang="en-US" dirty="0" smtClean="0"/>
              <a:t>      else	// </a:t>
            </a:r>
            <a:r>
              <a:rPr lang="en-US" dirty="0"/>
              <a:t>If true then do the else part</a:t>
            </a:r>
          </a:p>
          <a:p>
            <a:pPr>
              <a:tabLst>
                <a:tab pos="2868613" algn="l"/>
              </a:tabLst>
            </a:pPr>
            <a:r>
              <a:rPr lang="en-US" dirty="0"/>
              <a:t>}</a:t>
            </a:r>
          </a:p>
          <a:p>
            <a:pPr>
              <a:tabLst>
                <a:tab pos="2868613" algn="l"/>
              </a:tabLst>
            </a:pPr>
            <a:r>
              <a:rPr lang="en-US" dirty="0"/>
              <a:t>{.label then</a:t>
            </a:r>
          </a:p>
          <a:p>
            <a:pPr>
              <a:tabLst>
                <a:tab pos="2868613" algn="l"/>
              </a:tabLst>
            </a:pPr>
            <a:r>
              <a:rPr lang="en-US" dirty="0"/>
              <a:t>        add      </a:t>
            </a:r>
            <a:r>
              <a:rPr lang="en-US" b="1" dirty="0" err="1"/>
              <a:t>rp</a:t>
            </a:r>
            <a:r>
              <a:rPr lang="en-US" dirty="0"/>
              <a:t> = </a:t>
            </a:r>
            <a:r>
              <a:rPr lang="en-US" dirty="0" err="1"/>
              <a:t>rz</a:t>
            </a:r>
            <a:r>
              <a:rPr lang="en-US" dirty="0"/>
              <a:t>, </a:t>
            </a:r>
            <a:r>
              <a:rPr lang="en-US" dirty="0" smtClean="0"/>
              <a:t>1	// </a:t>
            </a:r>
            <a:r>
              <a:rPr lang="en-US" dirty="0"/>
              <a:t>z++</a:t>
            </a:r>
          </a:p>
          <a:p>
            <a:pPr>
              <a:tabLst>
                <a:tab pos="2868613" algn="l"/>
              </a:tabLst>
            </a:pPr>
            <a:r>
              <a:rPr lang="en-US" dirty="0"/>
              <a:t>        add      </a:t>
            </a:r>
            <a:r>
              <a:rPr lang="en-US" b="1" dirty="0" err="1"/>
              <a:t>rp</a:t>
            </a:r>
            <a:r>
              <a:rPr lang="en-US" dirty="0"/>
              <a:t> = </a:t>
            </a:r>
            <a:r>
              <a:rPr lang="en-US" dirty="0" err="1"/>
              <a:t>rp</a:t>
            </a:r>
            <a:r>
              <a:rPr lang="en-US" dirty="0"/>
              <a:t>, </a:t>
            </a:r>
            <a:r>
              <a:rPr lang="en-US" dirty="0" err="1" smtClean="0"/>
              <a:t>rq</a:t>
            </a:r>
            <a:r>
              <a:rPr lang="en-US" dirty="0" smtClean="0"/>
              <a:t>	// </a:t>
            </a:r>
            <a:r>
              <a:rPr lang="en-US" dirty="0"/>
              <a:t>p += q</a:t>
            </a:r>
          </a:p>
          <a:p>
            <a:pPr>
              <a:tabLst>
                <a:tab pos="2868613" algn="l"/>
              </a:tabLst>
            </a:pPr>
            <a:r>
              <a:rPr lang="en-US" dirty="0"/>
              <a:t>        </a:t>
            </a:r>
            <a:r>
              <a:rPr lang="en-US" dirty="0" err="1"/>
              <a:t>br</a:t>
            </a:r>
            <a:r>
              <a:rPr lang="en-US" dirty="0"/>
              <a:t>     </a:t>
            </a:r>
            <a:r>
              <a:rPr lang="en-US" dirty="0" smtClean="0"/>
              <a:t>   </a:t>
            </a:r>
            <a:r>
              <a:rPr lang="en-US" dirty="0"/>
              <a:t>exit </a:t>
            </a:r>
            <a:r>
              <a:rPr lang="en-US" dirty="0" smtClean="0"/>
              <a:t>	// </a:t>
            </a:r>
            <a:r>
              <a:rPr lang="en-US" dirty="0"/>
              <a:t>jump over else part</a:t>
            </a:r>
          </a:p>
          <a:p>
            <a:pPr>
              <a:tabLst>
                <a:tab pos="2868613" algn="l"/>
              </a:tabLst>
            </a:pPr>
            <a:r>
              <a:rPr lang="en-US" dirty="0"/>
              <a:t>}</a:t>
            </a:r>
          </a:p>
          <a:p>
            <a:pPr>
              <a:tabLst>
                <a:tab pos="2868613" algn="l"/>
              </a:tabLst>
            </a:pPr>
            <a:r>
              <a:rPr lang="en-US" dirty="0"/>
              <a:t>{</a:t>
            </a:r>
          </a:p>
          <a:p>
            <a:pPr>
              <a:tabLst>
                <a:tab pos="2868613" algn="l"/>
              </a:tabLst>
            </a:pPr>
            <a:r>
              <a:rPr lang="en-US" dirty="0"/>
              <a:t>.label else</a:t>
            </a:r>
          </a:p>
          <a:p>
            <a:pPr>
              <a:tabLst>
                <a:tab pos="2868613" algn="l"/>
              </a:tabLst>
            </a:pPr>
            <a:r>
              <a:rPr lang="en-US" dirty="0"/>
              <a:t>               </a:t>
            </a:r>
            <a:r>
              <a:rPr lang="en-US" dirty="0" smtClean="0"/>
              <a:t>   </a:t>
            </a:r>
            <a:r>
              <a:rPr lang="en-US" dirty="0"/>
              <a:t>add </a:t>
            </a:r>
            <a:r>
              <a:rPr lang="en-US" b="1" dirty="0" err="1"/>
              <a:t>rr</a:t>
            </a:r>
            <a:r>
              <a:rPr lang="en-US" dirty="0"/>
              <a:t> = </a:t>
            </a:r>
            <a:r>
              <a:rPr lang="en-US" dirty="0" err="1"/>
              <a:t>rr</a:t>
            </a:r>
            <a:r>
              <a:rPr lang="en-US" dirty="0"/>
              <a:t>, </a:t>
            </a:r>
            <a:r>
              <a:rPr lang="en-US" dirty="0" smtClean="0"/>
              <a:t>1	// </a:t>
            </a:r>
            <a:r>
              <a:rPr lang="en-US" dirty="0"/>
              <a:t>r++</a:t>
            </a:r>
          </a:p>
          <a:p>
            <a:r>
              <a:rPr lang="en-US" dirty="0"/>
              <a:t>}</a:t>
            </a:r>
          </a:p>
          <a:p>
            <a:endParaRPr lang="en-US" dirty="0"/>
          </a:p>
        </p:txBody>
      </p:sp>
    </p:spTree>
    <p:extLst>
      <p:ext uri="{BB962C8B-B14F-4D97-AF65-F5344CB8AC3E}">
        <p14:creationId xmlns:p14="http://schemas.microsoft.com/office/powerpoint/2010/main" val="38692700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488281"/>
            <a:ext cx="8686800" cy="3693319"/>
          </a:xfrm>
          <a:prstGeom prst="rect">
            <a:avLst/>
          </a:prstGeom>
        </p:spPr>
        <p:txBody>
          <a:bodyPr wrap="square">
            <a:spAutoFit/>
          </a:bodyPr>
          <a:lstStyle/>
          <a:p>
            <a:pPr marL="285750" indent="-285750">
              <a:buFont typeface="Wingdings" panose="05000000000000000000" pitchFamily="2" charset="2"/>
              <a:buChar char="§"/>
            </a:pPr>
            <a:r>
              <a:rPr lang="en-US" dirty="0" smtClean="0"/>
              <a:t>IA64 </a:t>
            </a:r>
            <a:r>
              <a:rPr lang="en-US" dirty="0"/>
              <a:t>instructions can be </a:t>
            </a:r>
            <a:r>
              <a:rPr lang="en-US" i="1" dirty="0"/>
              <a:t>predicated</a:t>
            </a:r>
            <a:r>
              <a:rPr lang="en-US" dirty="0"/>
              <a:t>; </a:t>
            </a:r>
            <a:r>
              <a:rPr lang="en-US" dirty="0">
                <a:solidFill>
                  <a:srgbClr val="FF0000"/>
                </a:solidFill>
              </a:rPr>
              <a:t>that is, they are executed or not executed depending on the contents of a predicate register.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A </a:t>
            </a:r>
            <a:r>
              <a:rPr lang="en-US" dirty="0">
                <a:solidFill>
                  <a:srgbClr val="0070C0"/>
                </a:solidFill>
              </a:rPr>
              <a:t>predicate register</a:t>
            </a:r>
            <a:r>
              <a:rPr lang="en-US" dirty="0"/>
              <a:t>, </a:t>
            </a:r>
            <a:r>
              <a:rPr lang="en-US" dirty="0">
                <a:solidFill>
                  <a:srgbClr val="FF0000"/>
                </a:solidFill>
              </a:rPr>
              <a:t>p0 to p63</a:t>
            </a:r>
            <a:r>
              <a:rPr lang="en-US" dirty="0"/>
              <a:t>, is placed in parentheses in front of the instruction that is predicated; for example, the construct</a:t>
            </a:r>
          </a:p>
          <a:p>
            <a:r>
              <a:rPr lang="en-US" dirty="0"/>
              <a:t> </a:t>
            </a:r>
          </a:p>
          <a:p>
            <a:r>
              <a:rPr lang="en-US" dirty="0"/>
              <a:t>(p1) add </a:t>
            </a:r>
            <a:r>
              <a:rPr lang="en-US" b="1" dirty="0"/>
              <a:t>r1 </a:t>
            </a:r>
            <a:r>
              <a:rPr lang="en-US" dirty="0"/>
              <a:t>= r2,r3</a:t>
            </a:r>
          </a:p>
          <a:p>
            <a:r>
              <a:rPr lang="en-US" dirty="0"/>
              <a:t> </a:t>
            </a:r>
          </a:p>
          <a:p>
            <a:r>
              <a:rPr lang="en-US" dirty="0"/>
              <a:t>means </a:t>
            </a:r>
            <a:r>
              <a:rPr lang="en-US" b="1" dirty="0">
                <a:solidFill>
                  <a:srgbClr val="FF0000"/>
                </a:solidFill>
              </a:rPr>
              <a:t>“</a:t>
            </a:r>
            <a:r>
              <a:rPr lang="en-US" b="1" i="1" dirty="0">
                <a:solidFill>
                  <a:srgbClr val="FF0000"/>
                </a:solidFill>
              </a:rPr>
              <a:t>if the contents of predicate register p1 are true then execute add r1 = r2,r3</a:t>
            </a:r>
            <a:r>
              <a:rPr lang="en-US" b="1" dirty="0">
                <a:solidFill>
                  <a:srgbClr val="FF0000"/>
                </a:solidFill>
              </a:rPr>
              <a:t>”. </a:t>
            </a:r>
            <a:endParaRPr lang="en-US" b="1" dirty="0" smtClean="0">
              <a:solidFill>
                <a:srgbClr val="FF0000"/>
              </a:solidFill>
            </a:endParaRPr>
          </a:p>
          <a:p>
            <a:endParaRPr lang="en-US" dirty="0"/>
          </a:p>
          <a:p>
            <a:pPr marL="285750" indent="-285750">
              <a:buFont typeface="Wingdings" panose="05000000000000000000" pitchFamily="2" charset="2"/>
              <a:buChar char="§"/>
            </a:pPr>
            <a:r>
              <a:rPr lang="en-US" dirty="0" smtClean="0">
                <a:solidFill>
                  <a:srgbClr val="FF0000"/>
                </a:solidFill>
              </a:rPr>
              <a:t>This </a:t>
            </a:r>
            <a:r>
              <a:rPr lang="en-US" dirty="0">
                <a:solidFill>
                  <a:srgbClr val="FF0000"/>
                </a:solidFill>
              </a:rPr>
              <a:t>is analogous to the ARM processor’s conditional execution mechanism, except that the IA64 has 64 predicate registers. </a:t>
            </a:r>
            <a:endParaRPr lang="en-US" dirty="0" smtClean="0">
              <a:solidFill>
                <a:srgbClr val="FF0000"/>
              </a:solidFill>
            </a:endParaRPr>
          </a:p>
          <a:p>
            <a:endParaRPr lang="en-US" dirty="0"/>
          </a:p>
        </p:txBody>
      </p:sp>
    </p:spTree>
    <p:extLst>
      <p:ext uri="{BB962C8B-B14F-4D97-AF65-F5344CB8AC3E}">
        <p14:creationId xmlns:p14="http://schemas.microsoft.com/office/powerpoint/2010/main" val="4118567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1"/>
          <p:cNvSpPr txBox="1">
            <a:spLocks noChangeArrowheads="1"/>
          </p:cNvSpPr>
          <p:nvPr/>
        </p:nvSpPr>
        <p:spPr bwMode="auto">
          <a:xfrm>
            <a:off x="304800" y="838200"/>
            <a:ext cx="8458200" cy="5257800"/>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upright="1">
            <a:noAutofit/>
          </a:bodyPr>
          <a:lstStyle/>
          <a:p>
            <a:r>
              <a:rPr lang="en-US" sz="1600" b="1" dirty="0"/>
              <a:t>Architecture, Organization, Performance, and Challenges</a:t>
            </a:r>
            <a:endParaRPr lang="en-US" sz="1600" dirty="0"/>
          </a:p>
          <a:p>
            <a:r>
              <a:rPr lang="en-US" sz="900" b="1" dirty="0"/>
              <a:t> </a:t>
            </a:r>
            <a:endParaRPr lang="en-US" sz="900" dirty="0"/>
          </a:p>
          <a:p>
            <a:r>
              <a:rPr lang="en-US" dirty="0"/>
              <a:t>The instruction sets of today’s processors are remarkably similar to ISAs </a:t>
            </a:r>
            <a:r>
              <a:rPr lang="en-US" dirty="0" smtClean="0"/>
              <a:t>of the </a:t>
            </a:r>
            <a:r>
              <a:rPr lang="en-US" dirty="0"/>
              <a:t>1980s. </a:t>
            </a:r>
            <a:r>
              <a:rPr lang="en-US" dirty="0" smtClean="0"/>
              <a:t>However, </a:t>
            </a:r>
            <a:r>
              <a:rPr lang="en-US" dirty="0"/>
              <a:t>their </a:t>
            </a:r>
            <a:r>
              <a:rPr lang="en-US" b="1" dirty="0"/>
              <a:t>organization has changed dramatically</a:t>
            </a:r>
            <a:r>
              <a:rPr lang="en-US" dirty="0"/>
              <a:t>. </a:t>
            </a:r>
            <a:r>
              <a:rPr lang="en-US" dirty="0" smtClean="0"/>
              <a:t>Changes in the </a:t>
            </a:r>
            <a:r>
              <a:rPr lang="en-US" dirty="0"/>
              <a:t>way we implement </a:t>
            </a:r>
            <a:r>
              <a:rPr lang="en-US" dirty="0" smtClean="0"/>
              <a:t>processors </a:t>
            </a:r>
            <a:r>
              <a:rPr lang="en-US" dirty="0"/>
              <a:t>has considerably </a:t>
            </a:r>
            <a:r>
              <a:rPr lang="en-US" dirty="0" smtClean="0"/>
              <a:t>increased performance</a:t>
            </a:r>
            <a:r>
              <a:rPr lang="en-US" dirty="0"/>
              <a:t>.  </a:t>
            </a:r>
            <a:endParaRPr lang="en-US" dirty="0" smtClean="0"/>
          </a:p>
          <a:p>
            <a:endParaRPr lang="en-US" sz="1000" dirty="0"/>
          </a:p>
          <a:p>
            <a:r>
              <a:rPr lang="en-US" dirty="0" smtClean="0"/>
              <a:t>A purist </a:t>
            </a:r>
            <a:r>
              <a:rPr lang="en-US" dirty="0"/>
              <a:t>could maintain that organization and architecture are </a:t>
            </a:r>
            <a:r>
              <a:rPr lang="en-US" dirty="0" smtClean="0"/>
              <a:t>independent. However, a particular </a:t>
            </a:r>
            <a:r>
              <a:rPr lang="en-US" dirty="0"/>
              <a:t>architecture may have a preferred </a:t>
            </a:r>
            <a:r>
              <a:rPr lang="en-US" dirty="0" smtClean="0"/>
              <a:t>organization. Pipelining </a:t>
            </a:r>
            <a:r>
              <a:rPr lang="en-US" dirty="0"/>
              <a:t>is easier to implement in RISC than in CISC architectures, although Intel has </a:t>
            </a:r>
            <a:r>
              <a:rPr lang="en-US" dirty="0" smtClean="0"/>
              <a:t>successfully married CISC with pipelining</a:t>
            </a:r>
            <a:r>
              <a:rPr lang="en-US" dirty="0"/>
              <a:t>. </a:t>
            </a:r>
          </a:p>
          <a:p>
            <a:endParaRPr lang="en-US" sz="1000" dirty="0" smtClean="0"/>
          </a:p>
          <a:p>
            <a:r>
              <a:rPr lang="en-US" i="1" dirty="0" smtClean="0"/>
              <a:t>Superscalar </a:t>
            </a:r>
            <a:r>
              <a:rPr lang="en-US" i="1" dirty="0"/>
              <a:t>organization extends the performance gains of pipelining by </a:t>
            </a:r>
            <a:r>
              <a:rPr lang="en-US" i="1" dirty="0" smtClean="0"/>
              <a:t>using </a:t>
            </a:r>
            <a:r>
              <a:rPr lang="en-US" b="1" i="1" dirty="0" smtClean="0"/>
              <a:t>multiple execution </a:t>
            </a:r>
            <a:r>
              <a:rPr lang="en-US" b="1" i="1" dirty="0"/>
              <a:t>units</a:t>
            </a:r>
            <a:r>
              <a:rPr lang="en-US" i="1" dirty="0"/>
              <a:t>. Pipelining and superscalar technologies are orthogonal in the sense that they are independent of each other. </a:t>
            </a:r>
          </a:p>
          <a:p>
            <a:endParaRPr lang="en-US" sz="1000" dirty="0" smtClean="0"/>
          </a:p>
          <a:p>
            <a:r>
              <a:rPr lang="en-US" dirty="0" smtClean="0"/>
              <a:t>Superscalar </a:t>
            </a:r>
            <a:r>
              <a:rPr lang="en-US" dirty="0"/>
              <a:t>organization creates new challenges for the systems designer, because of structural hazards – </a:t>
            </a:r>
            <a:r>
              <a:rPr lang="en-US" b="1" dirty="0"/>
              <a:t>conflicts that occur when different instructions request the same resources</a:t>
            </a:r>
            <a:r>
              <a:rPr lang="en-US" dirty="0"/>
              <a:t>. For example, if two additions are computed sequentially, the state of the zero flag can be tested separately after each addition. However, if the additions are performed in parallel, then what meaning is associated with testing the status flag? </a:t>
            </a:r>
          </a:p>
        </p:txBody>
      </p:sp>
    </p:spTree>
    <p:extLst>
      <p:ext uri="{BB962C8B-B14F-4D97-AF65-F5344CB8AC3E}">
        <p14:creationId xmlns:p14="http://schemas.microsoft.com/office/powerpoint/2010/main" val="755033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CengageBook\CengageLectureNotesWebsite\Clements 1e JPG_files\ch08\87046-08-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69948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15000" y="381000"/>
            <a:ext cx="3276600" cy="3139321"/>
          </a:xfrm>
          <a:prstGeom prst="rect">
            <a:avLst/>
          </a:prstGeom>
        </p:spPr>
        <p:txBody>
          <a:bodyPr wrap="square">
            <a:spAutoFit/>
          </a:bodyPr>
          <a:lstStyle/>
          <a:p>
            <a:pPr marL="285750" indent="-285750">
              <a:buFont typeface="Wingdings" panose="05000000000000000000" pitchFamily="2" charset="2"/>
              <a:buChar char="§"/>
            </a:pPr>
            <a:r>
              <a:rPr lang="en-US" dirty="0"/>
              <a:t>The IA64 has one of the most extensive </a:t>
            </a:r>
            <a:r>
              <a:rPr lang="en-US" i="1" dirty="0"/>
              <a:t>user-visible</a:t>
            </a:r>
            <a:r>
              <a:rPr lang="en-US" dirty="0"/>
              <a:t> register sets of any microprocessor. </a:t>
            </a: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General </a:t>
            </a:r>
            <a:r>
              <a:rPr lang="en-US" dirty="0"/>
              <a:t>registers, Gr</a:t>
            </a:r>
            <a:r>
              <a:rPr lang="en-US" baseline="-25000" dirty="0"/>
              <a:t>0</a:t>
            </a:r>
            <a:r>
              <a:rPr lang="en-US" dirty="0"/>
              <a:t> to Gr</a:t>
            </a:r>
            <a:r>
              <a:rPr lang="en-US" baseline="-25000" dirty="0"/>
              <a:t>127</a:t>
            </a:r>
            <a:r>
              <a:rPr lang="en-US" dirty="0"/>
              <a:t>, can be written </a:t>
            </a:r>
            <a:r>
              <a:rPr lang="en-US" dirty="0" smtClean="0"/>
              <a:t>as </a:t>
            </a:r>
            <a:r>
              <a:rPr lang="en-US" dirty="0"/>
              <a:t>r0 to r127 and provide 128 64-bit-wide integer registers as you’d expect in almost any architecture. </a:t>
            </a:r>
            <a:endParaRPr lang="en-US" dirty="0" smtClean="0"/>
          </a:p>
          <a:p>
            <a:endParaRPr lang="en-US" dirty="0"/>
          </a:p>
        </p:txBody>
      </p:sp>
    </p:spTree>
    <p:extLst>
      <p:ext uri="{BB962C8B-B14F-4D97-AF65-F5344CB8AC3E}">
        <p14:creationId xmlns:p14="http://schemas.microsoft.com/office/powerpoint/2010/main" val="34686353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CengageBook\CengageLectureNotesWebsite\Clements 1e JPG_files\ch08\87046-08-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4114800"/>
            <a:ext cx="7533067"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81000"/>
            <a:ext cx="8763000" cy="3416320"/>
          </a:xfrm>
          <a:prstGeom prst="rect">
            <a:avLst/>
          </a:prstGeom>
        </p:spPr>
        <p:txBody>
          <a:bodyPr wrap="square">
            <a:spAutoFit/>
          </a:bodyPr>
          <a:lstStyle/>
          <a:p>
            <a:r>
              <a:rPr lang="en-US" sz="2000" b="1" dirty="0"/>
              <a:t>IA64 Instruction Format</a:t>
            </a:r>
            <a:endParaRPr lang="en-US" sz="2000" dirty="0"/>
          </a:p>
          <a:p>
            <a:r>
              <a:rPr lang="en-US" dirty="0"/>
              <a:t> </a:t>
            </a:r>
          </a:p>
          <a:p>
            <a:pPr marL="285750" indent="-285750">
              <a:buFont typeface="Wingdings" panose="05000000000000000000" pitchFamily="2" charset="2"/>
              <a:buChar char="§"/>
            </a:pPr>
            <a:r>
              <a:rPr lang="en-US" dirty="0"/>
              <a:t>The IA64 instruction is </a:t>
            </a:r>
            <a:r>
              <a:rPr lang="en-US" dirty="0">
                <a:solidFill>
                  <a:srgbClr val="FF0000"/>
                </a:solidFill>
              </a:rPr>
              <a:t>41 bits </a:t>
            </a:r>
            <a:r>
              <a:rPr lang="en-US" dirty="0" smtClean="0">
                <a:solidFill>
                  <a:srgbClr val="FF0000"/>
                </a:solidFill>
              </a:rPr>
              <a:t>wide.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most-significant 14 bits provide an op-code that defines the operation to be carried out.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Three </a:t>
            </a:r>
            <a:r>
              <a:rPr lang="en-US" dirty="0"/>
              <a:t>7-bit operand fields support three-operand, register-to-register instructions with a set of 128 registers.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least-significant six bits of the op-code select one of 64 predicate registers that determines whether this instruction is to be executed or not.</a:t>
            </a:r>
          </a:p>
        </p:txBody>
      </p:sp>
    </p:spTree>
    <p:extLst>
      <p:ext uri="{BB962C8B-B14F-4D97-AF65-F5344CB8AC3E}">
        <p14:creationId xmlns:p14="http://schemas.microsoft.com/office/powerpoint/2010/main" val="13380214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CengageBook\CengageLectureNotesWebsite\Clements 1e JPG_files\ch08\87046-08-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86" y="4191000"/>
            <a:ext cx="7165428" cy="22947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458200" cy="3477875"/>
          </a:xfrm>
          <a:prstGeom prst="rect">
            <a:avLst/>
          </a:prstGeom>
        </p:spPr>
        <p:txBody>
          <a:bodyPr wrap="square">
            <a:spAutoFit/>
          </a:bodyPr>
          <a:lstStyle/>
          <a:p>
            <a:r>
              <a:rPr lang="en-US" sz="2000" b="1" dirty="0" smtClean="0"/>
              <a:t>IA 64 Instruction Set</a:t>
            </a:r>
          </a:p>
          <a:p>
            <a:endParaRPr lang="en-US" sz="1000" dirty="0"/>
          </a:p>
          <a:p>
            <a:pPr marL="285750" indent="-285750">
              <a:buFont typeface="Wingdings" panose="05000000000000000000" pitchFamily="2" charset="2"/>
              <a:buChar char="§"/>
            </a:pPr>
            <a:r>
              <a:rPr lang="en-US" dirty="0" smtClean="0"/>
              <a:t>We don’t cover the IA64 in detail. Here we mention some interesting instructions.</a:t>
            </a:r>
          </a:p>
          <a:p>
            <a:pPr marL="171450" indent="-171450">
              <a:buFont typeface="Wingdings" panose="05000000000000000000" pitchFamily="2" charset="2"/>
              <a:buChar char="§"/>
            </a:pPr>
            <a:endParaRPr lang="en-US" sz="1000" dirty="0"/>
          </a:p>
          <a:p>
            <a:pPr marL="285750" indent="-285750">
              <a:buFont typeface="Wingdings" panose="05000000000000000000" pitchFamily="2" charset="2"/>
              <a:buChar char="§"/>
            </a:pPr>
            <a:r>
              <a:rPr lang="en-US" dirty="0" smtClean="0"/>
              <a:t>The </a:t>
            </a:r>
            <a:r>
              <a:rPr lang="en-US" i="1" dirty="0"/>
              <a:t>merge</a:t>
            </a:r>
            <a:r>
              <a:rPr lang="en-US" dirty="0"/>
              <a:t> or </a:t>
            </a:r>
            <a:r>
              <a:rPr lang="en-US" i="1" dirty="0"/>
              <a:t>deposit</a:t>
            </a:r>
            <a:r>
              <a:rPr lang="en-US" dirty="0"/>
              <a:t> instruction, </a:t>
            </a:r>
            <a:r>
              <a:rPr lang="en-US" b="1" dirty="0" err="1">
                <a:solidFill>
                  <a:srgbClr val="FF0000"/>
                </a:solidFill>
              </a:rPr>
              <a:t>dep</a:t>
            </a:r>
            <a:r>
              <a:rPr lang="en-US" dirty="0"/>
              <a:t>, </a:t>
            </a:r>
            <a:r>
              <a:rPr lang="en-US" dirty="0" smtClean="0"/>
              <a:t>takes </a:t>
            </a:r>
            <a:r>
              <a:rPr lang="en-US" dirty="0"/>
              <a:t>a right-justified bit field from the source </a:t>
            </a:r>
            <a:r>
              <a:rPr lang="en-US" dirty="0" smtClean="0"/>
              <a:t>and deposits it in </a:t>
            </a:r>
            <a:r>
              <a:rPr lang="en-US" dirty="0"/>
              <a:t>an arbitrary location in the </a:t>
            </a:r>
            <a:r>
              <a:rPr lang="en-US" dirty="0" smtClean="0"/>
              <a:t>destination. </a:t>
            </a:r>
            <a:r>
              <a:rPr lang="en-US" dirty="0"/>
              <a:t>The format of the merge instruction is</a:t>
            </a:r>
          </a:p>
          <a:p>
            <a:r>
              <a:rPr lang="en-US" sz="1000" dirty="0"/>
              <a:t> </a:t>
            </a:r>
          </a:p>
          <a:p>
            <a:r>
              <a:rPr lang="en-US" dirty="0" err="1"/>
              <a:t>dep</a:t>
            </a:r>
            <a:r>
              <a:rPr lang="en-US" dirty="0"/>
              <a:t> </a:t>
            </a:r>
            <a:r>
              <a:rPr lang="en-US" b="1" dirty="0"/>
              <a:t>r1</a:t>
            </a:r>
            <a:r>
              <a:rPr lang="en-US" dirty="0"/>
              <a:t> = r2,r3,start,length </a:t>
            </a:r>
          </a:p>
          <a:p>
            <a:r>
              <a:rPr lang="en-US" sz="1000" dirty="0"/>
              <a:t> </a:t>
            </a:r>
          </a:p>
          <a:p>
            <a:r>
              <a:rPr lang="en-US" dirty="0"/>
              <a:t>where r1 is the destination, r2 the source, </a:t>
            </a:r>
            <a:r>
              <a:rPr lang="en-US" b="1" dirty="0">
                <a:solidFill>
                  <a:srgbClr val="FF0000"/>
                </a:solidFill>
              </a:rPr>
              <a:t>start</a:t>
            </a:r>
            <a:r>
              <a:rPr lang="en-US" dirty="0"/>
              <a:t> a 6-bit integer that defines the beginning of the bit field in </a:t>
            </a:r>
            <a:r>
              <a:rPr lang="en-US" dirty="0" smtClean="0"/>
              <a:t>r1 </a:t>
            </a:r>
            <a:r>
              <a:rPr lang="en-US" dirty="0"/>
              <a:t>and </a:t>
            </a:r>
            <a:r>
              <a:rPr lang="en-US" b="1" dirty="0">
                <a:solidFill>
                  <a:srgbClr val="FF0000"/>
                </a:solidFill>
              </a:rPr>
              <a:t>length</a:t>
            </a:r>
            <a:r>
              <a:rPr lang="en-US" dirty="0"/>
              <a:t> a 4-bit integer that defines its width. Figure 8.24 demonstrates </a:t>
            </a:r>
            <a:r>
              <a:rPr lang="en-US" dirty="0" smtClean="0"/>
              <a:t> </a:t>
            </a:r>
            <a:r>
              <a:rPr lang="en-US" dirty="0" err="1" smtClean="0"/>
              <a:t>dep</a:t>
            </a:r>
            <a:r>
              <a:rPr lang="en-US" dirty="0"/>
              <a:t> </a:t>
            </a:r>
            <a:r>
              <a:rPr lang="en-US" b="1" dirty="0"/>
              <a:t>r1</a:t>
            </a:r>
            <a:r>
              <a:rPr lang="en-US" dirty="0"/>
              <a:t>=r2,r3,36,16 instruction. This operation can be used to pack data structures. </a:t>
            </a:r>
          </a:p>
        </p:txBody>
      </p:sp>
    </p:spTree>
    <p:extLst>
      <p:ext uri="{BB962C8B-B14F-4D97-AF65-F5344CB8AC3E}">
        <p14:creationId xmlns:p14="http://schemas.microsoft.com/office/powerpoint/2010/main" val="31671583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153400" cy="923330"/>
          </a:xfrm>
          <a:prstGeom prst="rect">
            <a:avLst/>
          </a:prstGeom>
        </p:spPr>
        <p:txBody>
          <a:bodyPr wrap="square">
            <a:spAutoFit/>
          </a:bodyPr>
          <a:lstStyle/>
          <a:p>
            <a:pPr marL="285750" indent="-285750">
              <a:buFont typeface="Wingdings" panose="05000000000000000000" pitchFamily="2" charset="2"/>
              <a:buChar char="§"/>
            </a:pPr>
            <a:r>
              <a:rPr lang="en-US" dirty="0"/>
              <a:t>A 16-bit parallel multiplication instruction is provided as part of the Itanium’s </a:t>
            </a:r>
            <a:r>
              <a:rPr lang="en-US" dirty="0">
                <a:solidFill>
                  <a:srgbClr val="FF0000"/>
                </a:solidFill>
              </a:rPr>
              <a:t>multimedia support </a:t>
            </a:r>
            <a:r>
              <a:rPr lang="en-US" dirty="0"/>
              <a:t>that you could use as a </a:t>
            </a:r>
            <a:r>
              <a:rPr lang="en-US" dirty="0">
                <a:solidFill>
                  <a:srgbClr val="FF0000"/>
                </a:solidFill>
              </a:rPr>
              <a:t>conventional multiplication instruction</a:t>
            </a:r>
            <a:r>
              <a:rPr lang="en-US" dirty="0"/>
              <a:t>, as Figure 8.25 demonstrates.</a:t>
            </a:r>
          </a:p>
        </p:txBody>
      </p:sp>
      <p:pic>
        <p:nvPicPr>
          <p:cNvPr id="2" name="Picture 1"/>
          <p:cNvPicPr>
            <a:picLocks noChangeAspect="1"/>
          </p:cNvPicPr>
          <p:nvPr/>
        </p:nvPicPr>
        <p:blipFill>
          <a:blip r:embed="rId2"/>
          <a:stretch>
            <a:fillRect/>
          </a:stretch>
        </p:blipFill>
        <p:spPr>
          <a:xfrm>
            <a:off x="0" y="1600199"/>
            <a:ext cx="9144000" cy="5096721"/>
          </a:xfrm>
          <a:prstGeom prst="rect">
            <a:avLst/>
          </a:prstGeom>
        </p:spPr>
      </p:pic>
    </p:spTree>
    <p:extLst>
      <p:ext uri="{BB962C8B-B14F-4D97-AF65-F5344CB8AC3E}">
        <p14:creationId xmlns:p14="http://schemas.microsoft.com/office/powerpoint/2010/main" val="851185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CengageBook\CengageLectureNotesWebsite\Clements 1e JPG_files\ch08\87046-08-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828800"/>
            <a:ext cx="7810500" cy="46888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81000"/>
            <a:ext cx="8153400" cy="923330"/>
          </a:xfrm>
          <a:prstGeom prst="rect">
            <a:avLst/>
          </a:prstGeom>
        </p:spPr>
        <p:txBody>
          <a:bodyPr wrap="square">
            <a:spAutoFit/>
          </a:bodyPr>
          <a:lstStyle/>
          <a:p>
            <a:pPr marL="285750" indent="-285750">
              <a:buFont typeface="Wingdings" panose="05000000000000000000" pitchFamily="2" charset="2"/>
              <a:buChar char="§"/>
            </a:pPr>
            <a:r>
              <a:rPr lang="en-US" dirty="0"/>
              <a:t>A 16-bit parallel multiplication instruction is provided as part of the Itanium’s </a:t>
            </a:r>
            <a:r>
              <a:rPr lang="en-US" dirty="0">
                <a:solidFill>
                  <a:srgbClr val="FF0000"/>
                </a:solidFill>
              </a:rPr>
              <a:t>multimedia support </a:t>
            </a:r>
            <a:r>
              <a:rPr lang="en-US" dirty="0"/>
              <a:t>that you could use as a </a:t>
            </a:r>
            <a:r>
              <a:rPr lang="en-US" dirty="0">
                <a:solidFill>
                  <a:srgbClr val="FF0000"/>
                </a:solidFill>
              </a:rPr>
              <a:t>conventional multiplication instruction</a:t>
            </a:r>
            <a:r>
              <a:rPr lang="en-US" dirty="0"/>
              <a:t>, as Figure 8.25 demonstrates.</a:t>
            </a:r>
          </a:p>
        </p:txBody>
      </p:sp>
    </p:spTree>
    <p:extLst>
      <p:ext uri="{BB962C8B-B14F-4D97-AF65-F5344CB8AC3E}">
        <p14:creationId xmlns:p14="http://schemas.microsoft.com/office/powerpoint/2010/main" val="11756918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CengageBook\CengageLectureNotesWebsite\Clements 1e JPG_files\ch08\87046-08-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703" y="2440126"/>
            <a:ext cx="5181600" cy="42843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2406" y="685800"/>
            <a:ext cx="8408194" cy="1754326"/>
          </a:xfrm>
          <a:prstGeom prst="rect">
            <a:avLst/>
          </a:prstGeom>
        </p:spPr>
        <p:txBody>
          <a:bodyPr wrap="square">
            <a:spAutoFit/>
          </a:bodyPr>
          <a:lstStyle/>
          <a:p>
            <a:pPr marL="285750" indent="-285750">
              <a:buFont typeface="Wingdings" panose="05000000000000000000" pitchFamily="2" charset="2"/>
              <a:buChar char="§"/>
            </a:pPr>
            <a:r>
              <a:rPr lang="en-US" dirty="0" smtClean="0"/>
              <a:t>The IA64 provides a user programmable </a:t>
            </a:r>
            <a:r>
              <a:rPr lang="en-US" i="1" dirty="0" smtClean="0"/>
              <a:t>multiplex</a:t>
            </a:r>
            <a:r>
              <a:rPr lang="en-US" dirty="0" smtClean="0"/>
              <a:t> instruction, </a:t>
            </a:r>
            <a:r>
              <a:rPr lang="en-US" dirty="0" smtClean="0">
                <a:solidFill>
                  <a:srgbClr val="FF0000"/>
                </a:solidFill>
              </a:rPr>
              <a:t>mux2</a:t>
            </a:r>
            <a:r>
              <a:rPr lang="en-US" dirty="0" smtClean="0"/>
              <a:t>, that allows you to </a:t>
            </a:r>
            <a:r>
              <a:rPr lang="en-US" dirty="0" smtClean="0">
                <a:solidFill>
                  <a:srgbClr val="FF0000"/>
                </a:solidFill>
              </a:rPr>
              <a:t>specify the order of the words in a register</a:t>
            </a:r>
            <a:r>
              <a:rPr lang="en-US" dirty="0" smtClean="0"/>
              <a:t>. The format of the instruction is </a:t>
            </a:r>
          </a:p>
          <a:p>
            <a:r>
              <a:rPr lang="en-US" dirty="0" smtClean="0"/>
              <a:t> </a:t>
            </a:r>
          </a:p>
          <a:p>
            <a:r>
              <a:rPr lang="en-US" dirty="0" smtClean="0"/>
              <a:t>mux2 </a:t>
            </a:r>
            <a:r>
              <a:rPr lang="en-US" b="1" dirty="0"/>
              <a:t>r1</a:t>
            </a:r>
            <a:r>
              <a:rPr lang="en-US" dirty="0"/>
              <a:t> = r2,sequence, </a:t>
            </a:r>
          </a:p>
          <a:p>
            <a:r>
              <a:rPr lang="en-US" dirty="0"/>
              <a:t> </a:t>
            </a:r>
          </a:p>
          <a:p>
            <a:r>
              <a:rPr lang="en-US" dirty="0"/>
              <a:t>where </a:t>
            </a:r>
            <a:r>
              <a:rPr lang="en-US" i="1" dirty="0"/>
              <a:t>sequence</a:t>
            </a:r>
            <a:r>
              <a:rPr lang="en-US" dirty="0"/>
              <a:t> is an integer specifying the order of the words. </a:t>
            </a:r>
          </a:p>
        </p:txBody>
      </p:sp>
    </p:spTree>
    <p:extLst>
      <p:ext uri="{BB962C8B-B14F-4D97-AF65-F5344CB8AC3E}">
        <p14:creationId xmlns:p14="http://schemas.microsoft.com/office/powerpoint/2010/main" val="22421765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838200"/>
            <a:ext cx="8572500" cy="4524315"/>
          </a:xfrm>
          <a:prstGeom prst="rect">
            <a:avLst/>
          </a:prstGeom>
        </p:spPr>
        <p:txBody>
          <a:bodyPr wrap="square">
            <a:spAutoFit/>
          </a:bodyPr>
          <a:lstStyle/>
          <a:p>
            <a:r>
              <a:rPr lang="en-US" sz="2000" b="1" dirty="0"/>
              <a:t>Addressing Modes</a:t>
            </a:r>
            <a:endParaRPr lang="en-US" sz="2000" dirty="0"/>
          </a:p>
          <a:p>
            <a:r>
              <a:rPr lang="en-US" dirty="0"/>
              <a:t> </a:t>
            </a:r>
          </a:p>
          <a:p>
            <a:pPr marL="285750" indent="-285750">
              <a:buFont typeface="Wingdings" panose="05000000000000000000" pitchFamily="2" charset="2"/>
              <a:buChar char="§"/>
            </a:pPr>
            <a:r>
              <a:rPr lang="en-US" dirty="0"/>
              <a:t>The IA64 has a fairly simple memory accessing mechanism and supports only </a:t>
            </a:r>
            <a:r>
              <a:rPr lang="en-US" dirty="0">
                <a:solidFill>
                  <a:srgbClr val="FF0000"/>
                </a:solidFill>
              </a:rPr>
              <a:t>register indirect addressing</a:t>
            </a:r>
            <a:r>
              <a:rPr lang="en-US" dirty="0"/>
              <a:t>. You can also apply an </a:t>
            </a:r>
            <a:r>
              <a:rPr lang="en-US" dirty="0">
                <a:solidFill>
                  <a:srgbClr val="FF0000"/>
                </a:solidFill>
              </a:rPr>
              <a:t>optional post-incrementing</a:t>
            </a:r>
            <a:r>
              <a:rPr lang="en-US" dirty="0"/>
              <a:t>. The remarkable range of memory access operations supported by ARM processors is entirely absent in the IA64. Typical IA64 memory accesses are:</a:t>
            </a:r>
          </a:p>
          <a:p>
            <a:r>
              <a:rPr lang="en-US" dirty="0"/>
              <a:t> </a:t>
            </a:r>
          </a:p>
          <a:p>
            <a:pPr>
              <a:tabLst>
                <a:tab pos="2060575" algn="l"/>
              </a:tabLst>
            </a:pPr>
            <a:r>
              <a:rPr lang="en-US" dirty="0"/>
              <a:t>    ld8 </a:t>
            </a:r>
            <a:r>
              <a:rPr lang="en-US" b="1" dirty="0"/>
              <a:t>r1</a:t>
            </a:r>
            <a:r>
              <a:rPr lang="en-US" dirty="0"/>
              <a:t>   = [r4] 	//load the 8 bytes pointed at by r4 into r1</a:t>
            </a:r>
          </a:p>
          <a:p>
            <a:pPr>
              <a:tabLst>
                <a:tab pos="2060575" algn="l"/>
              </a:tabLst>
            </a:pPr>
            <a:r>
              <a:rPr lang="en-US" dirty="0"/>
              <a:t>    ld8 </a:t>
            </a:r>
            <a:r>
              <a:rPr lang="en-US" b="1" dirty="0"/>
              <a:t>r1</a:t>
            </a:r>
            <a:r>
              <a:rPr lang="en-US" dirty="0"/>
              <a:t>   = [r4],r2 	//load the 8 bytes pointed at by r4 into r1 and </a:t>
            </a:r>
            <a:endParaRPr lang="en-US" dirty="0" smtClean="0"/>
          </a:p>
          <a:p>
            <a:pPr>
              <a:tabLst>
                <a:tab pos="2060575" algn="l"/>
              </a:tabLst>
            </a:pPr>
            <a:r>
              <a:rPr lang="en-US" dirty="0"/>
              <a:t>	</a:t>
            </a:r>
            <a:r>
              <a:rPr lang="en-US" dirty="0" smtClean="0"/>
              <a:t>//update </a:t>
            </a:r>
            <a:r>
              <a:rPr lang="en-US" dirty="0"/>
              <a:t>r4 by adding r2</a:t>
            </a:r>
          </a:p>
          <a:p>
            <a:pPr>
              <a:tabLst>
                <a:tab pos="2060575" algn="l"/>
              </a:tabLst>
            </a:pPr>
            <a:r>
              <a:rPr lang="en-US" dirty="0"/>
              <a:t>    st8 </a:t>
            </a:r>
            <a:r>
              <a:rPr lang="en-US" b="1" dirty="0"/>
              <a:t>[r2]</a:t>
            </a:r>
            <a:r>
              <a:rPr lang="en-US" dirty="0"/>
              <a:t> = r5	//store the 8 bytes in r5 at the location pointed at by r2</a:t>
            </a:r>
          </a:p>
          <a:p>
            <a:pPr>
              <a:tabLst>
                <a:tab pos="2060575" algn="l"/>
              </a:tabLst>
            </a:pPr>
            <a:r>
              <a:rPr lang="en-US" dirty="0"/>
              <a:t>    st4 </a:t>
            </a:r>
            <a:r>
              <a:rPr lang="en-US" b="1" dirty="0"/>
              <a:t>[r6]</a:t>
            </a:r>
            <a:r>
              <a:rPr lang="en-US" dirty="0"/>
              <a:t> = r9,4	//store the 4 bytes in r9 at the location pointed at by </a:t>
            </a:r>
            <a:r>
              <a:rPr lang="en-US" dirty="0" smtClean="0"/>
              <a:t>r6</a:t>
            </a:r>
          </a:p>
          <a:p>
            <a:pPr>
              <a:tabLst>
                <a:tab pos="2060575" algn="l"/>
              </a:tabLst>
            </a:pPr>
            <a:r>
              <a:rPr lang="en-US" dirty="0"/>
              <a:t>	</a:t>
            </a:r>
            <a:r>
              <a:rPr lang="en-US" dirty="0" smtClean="0"/>
              <a:t>// </a:t>
            </a:r>
            <a:r>
              <a:rPr lang="en-US" dirty="0"/>
              <a:t>and post increment r6 by 4</a:t>
            </a:r>
          </a:p>
          <a:p>
            <a:r>
              <a:rPr lang="en-US" dirty="0"/>
              <a:t> </a:t>
            </a:r>
          </a:p>
          <a:p>
            <a:pPr marL="285750" indent="-285750">
              <a:buFont typeface="Wingdings" panose="05000000000000000000" pitchFamily="2" charset="2"/>
              <a:buChar char="§"/>
            </a:pPr>
            <a:r>
              <a:rPr lang="en-US" dirty="0"/>
              <a:t>Note that the load and store operations have a size completer that indicates the number of byte loaded or stored (1, 2, 4, or 8); for example ld4, st8. </a:t>
            </a:r>
          </a:p>
        </p:txBody>
      </p:sp>
    </p:spTree>
    <p:extLst>
      <p:ext uri="{BB962C8B-B14F-4D97-AF65-F5344CB8AC3E}">
        <p14:creationId xmlns:p14="http://schemas.microsoft.com/office/powerpoint/2010/main" val="260564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CengageBook\CengageLectureNotesWebsite\Clements 1e JPG_files\ch08\87046-08-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802" y="4267200"/>
            <a:ext cx="674309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9100" y="285214"/>
            <a:ext cx="8572500" cy="3600986"/>
          </a:xfrm>
          <a:prstGeom prst="rect">
            <a:avLst/>
          </a:prstGeom>
        </p:spPr>
        <p:txBody>
          <a:bodyPr wrap="square">
            <a:spAutoFit/>
          </a:bodyPr>
          <a:lstStyle/>
          <a:p>
            <a:r>
              <a:rPr lang="en-US" sz="2000" b="1" dirty="0"/>
              <a:t>Instructions, Bundles and Breaks</a:t>
            </a:r>
            <a:endParaRPr lang="en-US" sz="2000" b="1" i="1" dirty="0"/>
          </a:p>
          <a:p>
            <a:r>
              <a:rPr lang="en-US" sz="1000" dirty="0"/>
              <a:t> </a:t>
            </a:r>
          </a:p>
          <a:p>
            <a:pPr marL="285750" indent="-285750">
              <a:buFont typeface="Wingdings" panose="05000000000000000000" pitchFamily="2" charset="2"/>
              <a:buChar char="§"/>
            </a:pPr>
            <a:r>
              <a:rPr lang="en-US" dirty="0" smtClean="0"/>
              <a:t>We now return to two concepts that we have already briefly introduced, the </a:t>
            </a:r>
            <a:r>
              <a:rPr lang="en-US" i="1" dirty="0">
                <a:solidFill>
                  <a:srgbClr val="FF0000"/>
                </a:solidFill>
              </a:rPr>
              <a:t>bundle</a:t>
            </a:r>
            <a:r>
              <a:rPr lang="en-US" dirty="0">
                <a:solidFill>
                  <a:srgbClr val="FF0000"/>
                </a:solidFill>
              </a:rPr>
              <a:t> </a:t>
            </a:r>
            <a:r>
              <a:rPr lang="en-US" dirty="0"/>
              <a:t>and the </a:t>
            </a:r>
            <a:r>
              <a:rPr lang="en-US" i="1" dirty="0">
                <a:solidFill>
                  <a:srgbClr val="FF0000"/>
                </a:solidFill>
              </a:rPr>
              <a:t>break</a:t>
            </a:r>
            <a:r>
              <a:rPr lang="en-US" dirty="0">
                <a:solidFill>
                  <a:srgbClr val="FF0000"/>
                </a:solidFill>
              </a:rPr>
              <a:t> </a:t>
            </a:r>
            <a:r>
              <a:rPr lang="en-US" dirty="0"/>
              <a:t>that are related to the IA64’s VLIW-like architecture. </a:t>
            </a:r>
            <a:endParaRPr lang="en-US" dirty="0" smtClean="0"/>
          </a:p>
          <a:p>
            <a:pPr marL="171450" indent="-171450">
              <a:buFont typeface="Wingdings" panose="05000000000000000000" pitchFamily="2" charset="2"/>
              <a:buChar char="§"/>
            </a:pPr>
            <a:endParaRPr lang="en-US" sz="1000" dirty="0"/>
          </a:p>
          <a:p>
            <a:pPr marL="285750" indent="-285750">
              <a:buFont typeface="Wingdings" panose="05000000000000000000" pitchFamily="2" charset="2"/>
              <a:buChar char="§"/>
            </a:pPr>
            <a:r>
              <a:rPr lang="en-US" dirty="0" smtClean="0"/>
              <a:t>IA64 </a:t>
            </a:r>
            <a:r>
              <a:rPr lang="en-US" dirty="0"/>
              <a:t>bundles are </a:t>
            </a:r>
            <a:r>
              <a:rPr lang="en-US" dirty="0">
                <a:solidFill>
                  <a:srgbClr val="FF0000"/>
                </a:solidFill>
              </a:rPr>
              <a:t>128 bits long </a:t>
            </a:r>
            <a:r>
              <a:rPr lang="en-US" dirty="0"/>
              <a:t>and the processor reads a </a:t>
            </a:r>
            <a:r>
              <a:rPr lang="en-US" dirty="0">
                <a:solidFill>
                  <a:srgbClr val="FF0000"/>
                </a:solidFill>
              </a:rPr>
              <a:t>16-byte </a:t>
            </a:r>
            <a:r>
              <a:rPr lang="en-US" i="1" dirty="0">
                <a:solidFill>
                  <a:srgbClr val="FF0000"/>
                </a:solidFill>
              </a:rPr>
              <a:t>instruction bundle</a:t>
            </a:r>
            <a:r>
              <a:rPr lang="en-US" dirty="0">
                <a:solidFill>
                  <a:srgbClr val="FF0000"/>
                </a:solidFill>
              </a:rPr>
              <a:t> containing three </a:t>
            </a:r>
            <a:r>
              <a:rPr lang="en-US" dirty="0" smtClean="0">
                <a:solidFill>
                  <a:srgbClr val="FF0000"/>
                </a:solidFill>
              </a:rPr>
              <a:t>op-codes.</a:t>
            </a:r>
            <a:r>
              <a:rPr lang="en-US" dirty="0" smtClean="0"/>
              <a:t> </a:t>
            </a:r>
          </a:p>
          <a:p>
            <a:pPr marL="171450" indent="-171450">
              <a:buFont typeface="Wingdings" panose="05000000000000000000" pitchFamily="2" charset="2"/>
              <a:buChar char="§"/>
            </a:pPr>
            <a:endParaRPr lang="en-US" sz="1000" dirty="0"/>
          </a:p>
          <a:p>
            <a:pPr marL="285750" indent="-285750">
              <a:buFont typeface="Wingdings" panose="05000000000000000000" pitchFamily="2" charset="2"/>
              <a:buChar char="§"/>
            </a:pPr>
            <a:r>
              <a:rPr lang="en-US" dirty="0" smtClean="0"/>
              <a:t>The </a:t>
            </a:r>
            <a:r>
              <a:rPr lang="en-US" dirty="0"/>
              <a:t>three </a:t>
            </a:r>
            <a:r>
              <a:rPr lang="en-US" dirty="0">
                <a:solidFill>
                  <a:srgbClr val="FF0000"/>
                </a:solidFill>
              </a:rPr>
              <a:t>op-codes occupy positions</a:t>
            </a:r>
            <a:r>
              <a:rPr lang="en-US" i="1" dirty="0">
                <a:solidFill>
                  <a:srgbClr val="FF0000"/>
                </a:solidFill>
              </a:rPr>
              <a:t> </a:t>
            </a:r>
            <a:r>
              <a:rPr lang="en-US" dirty="0">
                <a:solidFill>
                  <a:srgbClr val="FF0000"/>
                </a:solidFill>
              </a:rPr>
              <a:t>slot 1, slot 2, and slot 3</a:t>
            </a:r>
            <a:r>
              <a:rPr lang="en-US" dirty="0"/>
              <a:t>. It’s not always possible to fill each slot with a useful instruction and sometimes you have to pad slots with no operations, NOPs.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Because </a:t>
            </a:r>
            <a:r>
              <a:rPr lang="en-US" dirty="0"/>
              <a:t>an </a:t>
            </a:r>
            <a:r>
              <a:rPr lang="en-US" dirty="0" smtClean="0"/>
              <a:t>IA64 instruction </a:t>
            </a:r>
            <a:r>
              <a:rPr lang="en-US" dirty="0"/>
              <a:t>is 41 bits long, a bundle has 128 – 3 x 41 = </a:t>
            </a:r>
            <a:r>
              <a:rPr lang="en-US" dirty="0">
                <a:solidFill>
                  <a:srgbClr val="FF0000"/>
                </a:solidFill>
              </a:rPr>
              <a:t>5 bits left over to provide extra information about the current bundle</a:t>
            </a:r>
            <a:r>
              <a:rPr lang="en-US" dirty="0"/>
              <a:t>. </a:t>
            </a:r>
          </a:p>
        </p:txBody>
      </p:sp>
    </p:spTree>
    <p:extLst>
      <p:ext uri="{BB962C8B-B14F-4D97-AF65-F5344CB8AC3E}">
        <p14:creationId xmlns:p14="http://schemas.microsoft.com/office/powerpoint/2010/main" val="3301046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381000"/>
            <a:ext cx="8724900" cy="2862322"/>
          </a:xfrm>
          <a:prstGeom prst="rect">
            <a:avLst/>
          </a:prstGeom>
        </p:spPr>
        <p:txBody>
          <a:bodyPr wrap="square">
            <a:spAutoFit/>
          </a:bodyPr>
          <a:lstStyle/>
          <a:p>
            <a:pPr marL="285750" indent="-285750">
              <a:buFont typeface="Wingdings" panose="05000000000000000000" pitchFamily="2" charset="2"/>
              <a:buChar char="§"/>
            </a:pPr>
            <a:r>
              <a:rPr lang="en-US" dirty="0"/>
              <a:t>The five low-order bits of an instruction bundle are called its </a:t>
            </a:r>
            <a:r>
              <a:rPr lang="en-US" i="1" dirty="0">
                <a:solidFill>
                  <a:srgbClr val="FF0000"/>
                </a:solidFill>
              </a:rPr>
              <a:t>template</a:t>
            </a:r>
            <a:r>
              <a:rPr lang="en-US" dirty="0"/>
              <a:t>, because they </a:t>
            </a:r>
            <a:r>
              <a:rPr lang="en-US" dirty="0">
                <a:solidFill>
                  <a:srgbClr val="FF0000"/>
                </a:solidFill>
              </a:rPr>
              <a:t>indicate </a:t>
            </a:r>
            <a:r>
              <a:rPr lang="en-US" dirty="0" smtClean="0">
                <a:solidFill>
                  <a:srgbClr val="FF0000"/>
                </a:solidFill>
              </a:rPr>
              <a:t>the </a:t>
            </a:r>
            <a:r>
              <a:rPr lang="en-US" dirty="0">
                <a:solidFill>
                  <a:srgbClr val="FF0000"/>
                </a:solidFill>
              </a:rPr>
              <a:t>type of the current bundle and map the instruction slots onto the IA64’s processing units</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solidFill>
                  <a:srgbClr val="FF0000"/>
                </a:solidFill>
              </a:rPr>
              <a:t>The IA64 is a highly specific form of a superscalar processor with independent execution units that can deal with individual instructions which permits their parallel execution. </a:t>
            </a:r>
            <a:r>
              <a:rPr lang="en-US" dirty="0"/>
              <a:t>Table 8.1 demonstrates the relationship between instruction type and execution unit. </a:t>
            </a:r>
            <a:r>
              <a:rPr lang="en-US" dirty="0">
                <a:solidFill>
                  <a:srgbClr val="0070C0"/>
                </a:solidFill>
              </a:rPr>
              <a:t>The IA64’s execution units are the I-unit that performs integer operations, the F-unit that performs floating-point operations, the M-unit that performs memory related operations (load and store), and the B-unit that performs branch operations</a:t>
            </a:r>
            <a:r>
              <a:rPr lang="en-US" dirty="0" smtClean="0">
                <a:solidFill>
                  <a:srgbClr val="0070C0"/>
                </a:solidFill>
              </a:rPr>
              <a:t>.</a:t>
            </a:r>
            <a:endParaRPr lang="en-US"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53120422"/>
              </p:ext>
            </p:extLst>
          </p:nvPr>
        </p:nvGraphicFramePr>
        <p:xfrm>
          <a:off x="476251" y="3352800"/>
          <a:ext cx="7543798" cy="2467758"/>
        </p:xfrm>
        <a:graphic>
          <a:graphicData uri="http://schemas.openxmlformats.org/drawingml/2006/table">
            <a:tbl>
              <a:tblPr firstRow="1" firstCol="1" bandRow="1" bandCol="1">
                <a:tableStyleId>{5C22544A-7EE6-4342-B048-85BDC9FD1C3A}</a:tableStyleId>
              </a:tblPr>
              <a:tblGrid>
                <a:gridCol w="2289171"/>
                <a:gridCol w="2368283"/>
                <a:gridCol w="2886344"/>
              </a:tblGrid>
              <a:tr h="447558">
                <a:tc>
                  <a:txBody>
                    <a:bodyPr/>
                    <a:lstStyle/>
                    <a:p>
                      <a:pPr marL="0" marR="0" algn="just">
                        <a:spcBef>
                          <a:spcPts val="0"/>
                        </a:spcBef>
                        <a:spcAft>
                          <a:spcPts val="0"/>
                        </a:spcAft>
                      </a:pPr>
                      <a:r>
                        <a:rPr lang="en-US" sz="1800" dirty="0">
                          <a:effectLst/>
                        </a:rPr>
                        <a:t>Instruction Type</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Description</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Execution Unit Type</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a:effectLst/>
                        </a:rPr>
                        <a:t>A</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Integer ALU</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I-unit or M-unit</a:t>
                      </a:r>
                      <a:endParaRPr lang="en-US" sz="1800" dirty="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a:effectLst/>
                        </a:rPr>
                        <a:t>I</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Non-ALU integer</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I-unit</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a:effectLst/>
                        </a:rPr>
                        <a:t>M</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Memory</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M-unit</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a:effectLst/>
                        </a:rPr>
                        <a:t>F</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Floating-point</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F-unit</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a:effectLst/>
                        </a:rPr>
                        <a:t>B</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Branch</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B-unit</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dirty="0">
                          <a:effectLst/>
                        </a:rPr>
                        <a:t>L+X</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Extended</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I-unit/B-unit</a:t>
                      </a: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7276955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47800"/>
            <a:ext cx="2514600" cy="3693319"/>
          </a:xfrm>
          <a:prstGeom prst="rect">
            <a:avLst/>
          </a:prstGeom>
        </p:spPr>
        <p:txBody>
          <a:bodyPr wrap="square">
            <a:spAutoFit/>
          </a:bodyPr>
          <a:lstStyle/>
          <a:p>
            <a:pPr marL="285750" indent="-285750">
              <a:buFont typeface="Wingdings" panose="05000000000000000000" pitchFamily="2" charset="2"/>
              <a:buChar char="§"/>
            </a:pPr>
            <a:r>
              <a:rPr lang="en-US" dirty="0" smtClean="0"/>
              <a:t>Table </a:t>
            </a:r>
            <a:r>
              <a:rPr lang="en-US" dirty="0"/>
              <a:t>8.2 relates the encoding of each bundle’s template to </a:t>
            </a:r>
            <a:r>
              <a:rPr lang="en-US" dirty="0">
                <a:solidFill>
                  <a:srgbClr val="FF0000"/>
                </a:solidFill>
              </a:rPr>
              <a:t>the instruction type in terms of processing units</a:t>
            </a:r>
            <a:r>
              <a:rPr lang="en-US" dirty="0" smtClean="0">
                <a:solidFill>
                  <a:srgbClr val="FF0000"/>
                </a:solidFill>
              </a:rPr>
              <a:t>.  </a:t>
            </a:r>
            <a:r>
              <a:rPr lang="en-US" dirty="0" smtClean="0"/>
              <a:t>Some of the instructions are in blue to indicate the presence of a </a:t>
            </a:r>
            <a:r>
              <a:rPr lang="en-US" i="1" dirty="0" smtClean="0"/>
              <a:t>stop</a:t>
            </a:r>
            <a:r>
              <a:rPr lang="en-US" dirty="0" smtClean="0"/>
              <a:t> or </a:t>
            </a:r>
            <a:r>
              <a:rPr lang="en-US" i="1" dirty="0" smtClean="0"/>
              <a:t>break</a:t>
            </a:r>
            <a:r>
              <a:rPr lang="en-US" dirty="0" smtClean="0"/>
              <a:t> in the instruction sequence that defines the limit of a region of parallel execution.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89389514"/>
              </p:ext>
            </p:extLst>
          </p:nvPr>
        </p:nvGraphicFramePr>
        <p:xfrm>
          <a:off x="2209799" y="-4763"/>
          <a:ext cx="6934201" cy="6083130"/>
        </p:xfrm>
        <a:graphic>
          <a:graphicData uri="http://schemas.openxmlformats.org/drawingml/2006/table">
            <a:tbl>
              <a:tblPr firstRow="1" firstCol="1" bandRow="1" bandCol="1">
                <a:tableStyleId>{5C22544A-7EE6-4342-B048-85BDC9FD1C3A}</a:tableStyleId>
              </a:tblPr>
              <a:tblGrid>
                <a:gridCol w="1155051"/>
                <a:gridCol w="1155830"/>
                <a:gridCol w="1155830"/>
                <a:gridCol w="1155830"/>
                <a:gridCol w="1155830"/>
                <a:gridCol w="1155830"/>
              </a:tblGrid>
              <a:tr h="180901">
                <a:tc>
                  <a:txBody>
                    <a:bodyPr/>
                    <a:lstStyle/>
                    <a:p>
                      <a:pPr marL="0" marR="0" algn="just">
                        <a:spcBef>
                          <a:spcPts val="0"/>
                        </a:spcBef>
                        <a:spcAft>
                          <a:spcPts val="0"/>
                        </a:spcAft>
                      </a:pPr>
                      <a:r>
                        <a:rPr lang="en-US" sz="1200" dirty="0">
                          <a:effectLst/>
                        </a:rPr>
                        <a:t>Template</a:t>
                      </a:r>
                      <a:endParaRPr lang="en-US" sz="14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Encoding</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Type</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Slot 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Slot 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Slot 2</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00000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MII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I</a:t>
                      </a:r>
                      <a:endParaRPr lang="en-US" sz="14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I</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00001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MII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I</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00010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MI_I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a:solidFill>
                            <a:srgbClr val="0070C0"/>
                          </a:solidFill>
                          <a:effectLst/>
                        </a:rPr>
                        <a:t>I</a:t>
                      </a:r>
                      <a:endParaRPr lang="en-US" sz="1400" b="1">
                        <a:solidFill>
                          <a:srgbClr val="0070C0"/>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I</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3</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00011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MI_I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I</a:t>
                      </a:r>
                      <a:endParaRPr lang="en-US" sz="1400" b="1" dirty="0">
                        <a:solidFill>
                          <a:srgbClr val="0070C0"/>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I</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4</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00100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MLX</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L</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X</a:t>
                      </a:r>
                      <a:endParaRPr lang="en-US" sz="1400" dirty="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5</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00101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MLX</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L</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X</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6</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00110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7</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00111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8</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01000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MII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solidFill>
                            <a:schemeClr val="tx1"/>
                          </a:solidFill>
                          <a:effectLst/>
                        </a:rPr>
                        <a:t>I</a:t>
                      </a:r>
                      <a:endParaRPr lang="en-US" sz="1400">
                        <a:solidFill>
                          <a:schemeClr val="tx1"/>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9</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01001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MII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I</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01010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M_MI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M</a:t>
                      </a:r>
                      <a:endParaRPr lang="en-US" sz="1400" b="1" dirty="0">
                        <a:solidFill>
                          <a:srgbClr val="0070C0"/>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chemeClr val="tx1"/>
                          </a:solidFill>
                          <a:effectLst/>
                        </a:rPr>
                        <a:t>I</a:t>
                      </a:r>
                      <a:endParaRPr lang="en-US" sz="1400" b="1" dirty="0">
                        <a:solidFill>
                          <a:schemeClr val="tx1"/>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01011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M_MI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M</a:t>
                      </a:r>
                      <a:endParaRPr lang="en-US" sz="1400" b="1" dirty="0">
                        <a:solidFill>
                          <a:srgbClr val="0070C0"/>
                        </a:solidFill>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I</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12</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01100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MFF</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F</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chemeClr val="tx1"/>
                          </a:solidFill>
                          <a:effectLst/>
                        </a:rPr>
                        <a:t>I</a:t>
                      </a:r>
                      <a:endParaRPr lang="en-US" sz="1400" b="1" dirty="0">
                        <a:solidFill>
                          <a:schemeClr val="tx1"/>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13</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01101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MFF</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F</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I</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14</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01110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MMF</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F</a:t>
                      </a:r>
                      <a:endParaRPr lang="en-US" sz="1400" dirty="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15</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01111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MMF</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F</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16</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10000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MIB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17</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10001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MIB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I</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B</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18</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10010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MBB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B</a:t>
                      </a:r>
                      <a:endParaRPr lang="en-US" sz="1400" dirty="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19</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10011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MBB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B</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10100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10101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22</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10110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BBB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23</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10111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BBB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B</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24</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11000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MMB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25</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11001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MMB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B</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26</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11010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27</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11011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28</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11100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MFB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F</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B</a:t>
                      </a:r>
                      <a:endParaRPr lang="en-US" sz="1400">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29</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11101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MFB</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F</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b="1" dirty="0">
                          <a:solidFill>
                            <a:srgbClr val="0070C0"/>
                          </a:solidFill>
                          <a:effectLst/>
                        </a:rPr>
                        <a:t>B</a:t>
                      </a:r>
                      <a:endParaRPr lang="en-US" sz="1400" b="1" dirty="0">
                        <a:solidFill>
                          <a:srgbClr val="0070C0"/>
                        </a:solidFill>
                        <a:effectLst/>
                        <a:latin typeface="Times New Roman"/>
                        <a:ea typeface="Times New Roman"/>
                      </a:endParaRPr>
                    </a:p>
                  </a:txBody>
                  <a:tcPr marL="68580" marR="68580" marT="0" marB="0"/>
                </a:tc>
              </a:tr>
              <a:tr h="180901">
                <a:tc>
                  <a:txBody>
                    <a:bodyPr/>
                    <a:lstStyle/>
                    <a:p>
                      <a:pPr marL="0" marR="0" algn="just">
                        <a:spcBef>
                          <a:spcPts val="0"/>
                        </a:spcBef>
                        <a:spcAft>
                          <a:spcPts val="0"/>
                        </a:spcAft>
                      </a:pPr>
                      <a:r>
                        <a:rPr lang="en-US" sz="1200">
                          <a:effectLst/>
                        </a:rPr>
                        <a:t>30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11110</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 </a:t>
                      </a:r>
                      <a:endParaRPr lang="en-US" sz="14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r>
              <a:tr h="230970">
                <a:tc>
                  <a:txBody>
                    <a:bodyPr/>
                    <a:lstStyle/>
                    <a:p>
                      <a:pPr marL="0" marR="0" algn="just">
                        <a:spcBef>
                          <a:spcPts val="0"/>
                        </a:spcBef>
                        <a:spcAft>
                          <a:spcPts val="0"/>
                        </a:spcAft>
                      </a:pPr>
                      <a:r>
                        <a:rPr lang="en-US" sz="1200">
                          <a:effectLst/>
                        </a:rPr>
                        <a:t>31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11111</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 </a:t>
                      </a:r>
                      <a:endParaRPr lang="en-US" sz="14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4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 </a:t>
                      </a:r>
                      <a:endParaRPr lang="en-US" sz="1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41326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engageBook\CengageLectureNotesWebsite\Clements 1e JPG_files\ch08\87046-0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924800" cy="47810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4290" y="381000"/>
            <a:ext cx="8077200" cy="1200329"/>
          </a:xfrm>
          <a:prstGeom prst="rect">
            <a:avLst/>
          </a:prstGeom>
        </p:spPr>
        <p:txBody>
          <a:bodyPr wrap="square">
            <a:spAutoFit/>
          </a:bodyPr>
          <a:lstStyle/>
          <a:p>
            <a:r>
              <a:rPr lang="en-US" b="1" dirty="0"/>
              <a:t>Superscalar Architecture</a:t>
            </a:r>
            <a:endParaRPr lang="en-US" dirty="0"/>
          </a:p>
          <a:p>
            <a:r>
              <a:rPr lang="en-US" dirty="0"/>
              <a:t> </a:t>
            </a:r>
          </a:p>
          <a:p>
            <a:pPr marL="285750" indent="-285750">
              <a:buFont typeface="Wingdings" panose="05000000000000000000" pitchFamily="2" charset="2"/>
              <a:buChar char="§"/>
            </a:pPr>
            <a:r>
              <a:rPr lang="en-US" dirty="0" smtClean="0"/>
              <a:t>Let’s first look </a:t>
            </a:r>
            <a:r>
              <a:rPr lang="en-US" dirty="0"/>
              <a:t>at how pipelining can be extended. Figure 8.1a illustrates </a:t>
            </a:r>
            <a:r>
              <a:rPr lang="en-US" i="1" dirty="0"/>
              <a:t>pipelining </a:t>
            </a:r>
            <a:r>
              <a:rPr lang="en-US" dirty="0"/>
              <a:t>where instruction execution is overlapped. </a:t>
            </a:r>
          </a:p>
        </p:txBody>
      </p:sp>
    </p:spTree>
    <p:extLst>
      <p:ext uri="{BB962C8B-B14F-4D97-AF65-F5344CB8AC3E}">
        <p14:creationId xmlns:p14="http://schemas.microsoft.com/office/powerpoint/2010/main" val="8131602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CengageBook\CengageLectureNotesWebsite\Clements 1e JPG_files\ch08\87046-08-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533900" cy="47799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52400"/>
            <a:ext cx="8382000" cy="1477328"/>
          </a:xfrm>
          <a:prstGeom prst="rect">
            <a:avLst/>
          </a:prstGeom>
        </p:spPr>
        <p:txBody>
          <a:bodyPr wrap="square">
            <a:spAutoFit/>
          </a:bodyPr>
          <a:lstStyle/>
          <a:p>
            <a:pPr marL="285750" indent="-285750">
              <a:buFont typeface="Wingdings" panose="05000000000000000000" pitchFamily="2" charset="2"/>
              <a:buChar char="§"/>
            </a:pPr>
            <a:r>
              <a:rPr lang="en-US" dirty="0">
                <a:solidFill>
                  <a:srgbClr val="0070C0"/>
                </a:solidFill>
              </a:rPr>
              <a:t>A STOP is placed between groups to limit the extent of the parallelism; </a:t>
            </a:r>
            <a:r>
              <a:rPr lang="en-US" dirty="0"/>
              <a:t>for example, the instructions in group 1 must be executed before the instructions in group 2. The sequence in which instructions are executed is determined by the compiler, which places the STOPs in the instruction stream. A STOP ensures that a RAW (read after </a:t>
            </a:r>
            <a:r>
              <a:rPr lang="en-US" dirty="0" smtClean="0"/>
              <a:t>write) </a:t>
            </a:r>
            <a:r>
              <a:rPr lang="en-US" dirty="0"/>
              <a:t>hazard does not take place by ensuring the competition of instructions up to </a:t>
            </a:r>
            <a:r>
              <a:rPr lang="en-US" dirty="0" smtClean="0"/>
              <a:t>the </a:t>
            </a:r>
            <a:r>
              <a:rPr lang="en-US" dirty="0"/>
              <a:t>STOP. </a:t>
            </a:r>
          </a:p>
        </p:txBody>
      </p:sp>
    </p:spTree>
    <p:extLst>
      <p:ext uri="{BB962C8B-B14F-4D97-AF65-F5344CB8AC3E}">
        <p14:creationId xmlns:p14="http://schemas.microsoft.com/office/powerpoint/2010/main" val="34026286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CengageBook\CengageLectureNotesWebsite\Clements 1e JPG_files\ch08\87046-08-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24" y="1676400"/>
            <a:ext cx="83519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15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CengageBook\CengageLectureNotesWebsite\Clements 1e JPG_files\ch08\87046-08-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28091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32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CengageBook\CengageLectureNotesWebsite\Clements 1e JPG_files\ch08\87046-08-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2542"/>
            <a:ext cx="6248400" cy="658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735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8763000" cy="2862322"/>
          </a:xfrm>
          <a:prstGeom prst="rect">
            <a:avLst/>
          </a:prstGeom>
        </p:spPr>
        <p:txBody>
          <a:bodyPr wrap="square">
            <a:spAutoFit/>
          </a:bodyPr>
          <a:lstStyle/>
          <a:p>
            <a:r>
              <a:rPr lang="en-US" dirty="0"/>
              <a:t> </a:t>
            </a:r>
          </a:p>
          <a:p>
            <a:pPr marL="285750" indent="-285750">
              <a:buFont typeface="Wingdings" panose="05000000000000000000" pitchFamily="2" charset="2"/>
              <a:buChar char="§"/>
            </a:pPr>
            <a:r>
              <a:rPr lang="en-US" dirty="0" smtClean="0"/>
              <a:t>Appending (p1) to an IA64 instruction causes it to be executed if and only if the Boolean value in predicate register p1 is true. Consider the following construct:</a:t>
            </a:r>
          </a:p>
          <a:p>
            <a:pPr marL="285750" indent="-285750">
              <a:buFont typeface="Wingdings" panose="05000000000000000000" pitchFamily="2" charset="2"/>
              <a:buChar char="§"/>
            </a:pPr>
            <a:endParaRPr lang="en-US" dirty="0"/>
          </a:p>
          <a:p>
            <a:r>
              <a:rPr lang="en-US" dirty="0" smtClean="0"/>
              <a:t>	if (x != y) s = 4;</a:t>
            </a:r>
          </a:p>
          <a:p>
            <a:r>
              <a:rPr lang="en-US" dirty="0"/>
              <a:t>	</a:t>
            </a:r>
            <a:r>
              <a:rPr lang="en-US" dirty="0" smtClean="0"/>
              <a:t>else s = s + 4;</a:t>
            </a:r>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r>
              <a:rPr lang="en-US" dirty="0" smtClean="0"/>
              <a:t>We can express this construct IA32, 68K, ARM and IA64 forms:</a:t>
            </a:r>
          </a:p>
          <a:p>
            <a:pPr marL="285750" indent="-285750">
              <a:buFont typeface="Wingdings" panose="05000000000000000000" pitchFamily="2" charset="2"/>
              <a:buChar char="§"/>
            </a:pPr>
            <a:endParaRPr lang="en-US" dirty="0"/>
          </a:p>
          <a:p>
            <a:r>
              <a:rPr lang="en-US" dirty="0"/>
              <a:t> </a:t>
            </a:r>
          </a:p>
        </p:txBody>
      </p:sp>
      <p:pic>
        <p:nvPicPr>
          <p:cNvPr id="2" name="Picture 1"/>
          <p:cNvPicPr>
            <a:picLocks noChangeAspect="1"/>
          </p:cNvPicPr>
          <p:nvPr/>
        </p:nvPicPr>
        <p:blipFill>
          <a:blip r:embed="rId2"/>
          <a:stretch>
            <a:fillRect/>
          </a:stretch>
        </p:blipFill>
        <p:spPr>
          <a:xfrm>
            <a:off x="0" y="3505199"/>
            <a:ext cx="9296400" cy="2348529"/>
          </a:xfrm>
          <a:prstGeom prst="rect">
            <a:avLst/>
          </a:prstGeom>
        </p:spPr>
      </p:pic>
    </p:spTree>
    <p:extLst>
      <p:ext uri="{BB962C8B-B14F-4D97-AF65-F5344CB8AC3E}">
        <p14:creationId xmlns:p14="http://schemas.microsoft.com/office/powerpoint/2010/main" val="31462194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8763000" cy="4801314"/>
          </a:xfrm>
          <a:prstGeom prst="rect">
            <a:avLst/>
          </a:prstGeom>
        </p:spPr>
        <p:txBody>
          <a:bodyPr wrap="square">
            <a:spAutoFit/>
          </a:bodyPr>
          <a:lstStyle/>
          <a:p>
            <a:r>
              <a:rPr lang="en-US" dirty="0"/>
              <a:t> </a:t>
            </a:r>
          </a:p>
          <a:p>
            <a:pPr marL="285750" indent="-285750">
              <a:buFont typeface="Wingdings" panose="05000000000000000000" pitchFamily="2" charset="2"/>
              <a:buChar char="§"/>
            </a:pPr>
            <a:r>
              <a:rPr lang="en-US" dirty="0"/>
              <a:t>The IA64 code is </a:t>
            </a:r>
            <a:r>
              <a:rPr lang="en-US" dirty="0">
                <a:solidFill>
                  <a:srgbClr val="FF0000"/>
                </a:solidFill>
              </a:rPr>
              <a:t>branchless</a:t>
            </a:r>
            <a:r>
              <a:rPr lang="en-US" dirty="0"/>
              <a:t>, more compact than the CISC code, and the two predicated instructions can be carried out in parallel in the same cycle. A simple example of the effective uses of predication is provided by </a:t>
            </a:r>
            <a:r>
              <a:rPr lang="en-US" dirty="0" err="1"/>
              <a:t>Geva</a:t>
            </a:r>
            <a:r>
              <a:rPr lang="en-US" dirty="0"/>
              <a:t> and Morris. Consider the code fragment</a:t>
            </a:r>
          </a:p>
          <a:p>
            <a:r>
              <a:rPr lang="en-US" dirty="0"/>
              <a:t> </a:t>
            </a:r>
          </a:p>
          <a:p>
            <a:pPr lvl="2"/>
            <a:r>
              <a:rPr lang="en-US" dirty="0"/>
              <a:t>if (x == y) {</a:t>
            </a:r>
          </a:p>
          <a:p>
            <a:pPr lvl="2"/>
            <a:r>
              <a:rPr lang="en-US" dirty="0"/>
              <a:t>   z++;</a:t>
            </a:r>
          </a:p>
          <a:p>
            <a:pPr lvl="2"/>
            <a:r>
              <a:rPr lang="en-US" dirty="0"/>
              <a:t>   p += q;</a:t>
            </a:r>
          </a:p>
          <a:p>
            <a:pPr lvl="2"/>
            <a:r>
              <a:rPr lang="en-US" dirty="0"/>
              <a:t>} else {</a:t>
            </a:r>
          </a:p>
          <a:p>
            <a:pPr lvl="2"/>
            <a:r>
              <a:rPr lang="en-US" dirty="0"/>
              <a:t>  r++;</a:t>
            </a:r>
          </a:p>
          <a:p>
            <a:pPr lvl="2"/>
            <a:r>
              <a:rPr lang="en-US" dirty="0"/>
              <a:t>}</a:t>
            </a:r>
          </a:p>
          <a:p>
            <a:r>
              <a:rPr lang="en-US" dirty="0"/>
              <a:t> </a:t>
            </a:r>
          </a:p>
          <a:p>
            <a:pPr marL="285750" indent="-285750">
              <a:buFont typeface="Wingdings" panose="05000000000000000000" pitchFamily="2" charset="2"/>
              <a:buChar char="§"/>
            </a:pPr>
            <a:r>
              <a:rPr lang="en-US" dirty="0"/>
              <a:t>This sequence can be translated into the following IA64 code.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To </a:t>
            </a:r>
            <a:r>
              <a:rPr lang="en-US" dirty="0"/>
              <a:t>keep things simple we will use register names consisting of “r” plus the variable name; for example </a:t>
            </a:r>
            <a:r>
              <a:rPr lang="en-US" dirty="0" err="1"/>
              <a:t>rx</a:t>
            </a:r>
            <a:r>
              <a:rPr lang="en-US" dirty="0"/>
              <a:t> is the register that holds </a:t>
            </a:r>
            <a:r>
              <a:rPr lang="en-US" i="1" dirty="0"/>
              <a:t>x</a:t>
            </a:r>
            <a:r>
              <a:rPr lang="en-US" dirty="0"/>
              <a:t>.</a:t>
            </a:r>
          </a:p>
          <a:p>
            <a:r>
              <a:rPr lang="en-US" dirty="0"/>
              <a:t> </a:t>
            </a:r>
          </a:p>
        </p:txBody>
      </p:sp>
    </p:spTree>
    <p:extLst>
      <p:ext uri="{BB962C8B-B14F-4D97-AF65-F5344CB8AC3E}">
        <p14:creationId xmlns:p14="http://schemas.microsoft.com/office/powerpoint/2010/main" val="34728289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67683"/>
            <a:ext cx="8077200" cy="4247317"/>
          </a:xfrm>
          <a:prstGeom prst="rect">
            <a:avLst/>
          </a:prstGeom>
        </p:spPr>
        <p:txBody>
          <a:bodyPr wrap="square">
            <a:spAutoFit/>
          </a:bodyPr>
          <a:lstStyle/>
          <a:p>
            <a:pPr marL="285750" indent="-285750">
              <a:buFont typeface="Wingdings" panose="05000000000000000000" pitchFamily="2" charset="2"/>
              <a:buChar char="§"/>
            </a:pPr>
            <a:r>
              <a:rPr lang="en-US" dirty="0" smtClean="0"/>
              <a:t>This </a:t>
            </a:r>
            <a:r>
              <a:rPr lang="en-US" dirty="0"/>
              <a:t>sequence can be translated into the following IA64 code. </a:t>
            </a:r>
            <a:endParaRPr lang="en-US" dirty="0" smtClean="0"/>
          </a:p>
          <a:p>
            <a:r>
              <a:rPr lang="en-US" dirty="0"/>
              <a:t> </a:t>
            </a:r>
          </a:p>
          <a:p>
            <a:r>
              <a:rPr lang="en-US" dirty="0"/>
              <a:t>{</a:t>
            </a:r>
          </a:p>
          <a:p>
            <a:r>
              <a:rPr lang="en-US" dirty="0"/>
              <a:t>   cmp.ne   </a:t>
            </a:r>
            <a:r>
              <a:rPr lang="en-US" b="1" dirty="0"/>
              <a:t>p1</a:t>
            </a:r>
            <a:r>
              <a:rPr lang="en-US" dirty="0"/>
              <a:t> = </a:t>
            </a:r>
            <a:r>
              <a:rPr lang="en-US" dirty="0" err="1"/>
              <a:t>rx,ry</a:t>
            </a:r>
            <a:r>
              <a:rPr lang="en-US" dirty="0"/>
              <a:t> // Perform the initial compare x == y</a:t>
            </a:r>
          </a:p>
          <a:p>
            <a:r>
              <a:rPr lang="en-US" dirty="0"/>
              <a:t>   (p1) </a:t>
            </a:r>
            <a:r>
              <a:rPr lang="en-US" dirty="0" err="1"/>
              <a:t>br</a:t>
            </a:r>
            <a:r>
              <a:rPr lang="en-US" dirty="0"/>
              <a:t> else        // If true then do the else part</a:t>
            </a:r>
          </a:p>
          <a:p>
            <a:r>
              <a:rPr lang="en-US" dirty="0"/>
              <a:t>}</a:t>
            </a:r>
          </a:p>
          <a:p>
            <a:r>
              <a:rPr lang="en-US" dirty="0"/>
              <a:t>{.label then</a:t>
            </a:r>
          </a:p>
          <a:p>
            <a:r>
              <a:rPr lang="en-US" dirty="0"/>
              <a:t>   add </a:t>
            </a:r>
            <a:r>
              <a:rPr lang="en-US" b="1" dirty="0" err="1"/>
              <a:t>rz</a:t>
            </a:r>
            <a:r>
              <a:rPr lang="en-US" dirty="0"/>
              <a:t> = </a:t>
            </a:r>
            <a:r>
              <a:rPr lang="en-US" dirty="0" err="1"/>
              <a:t>rz</a:t>
            </a:r>
            <a:r>
              <a:rPr lang="en-US" dirty="0"/>
              <a:t>, 1      // z++</a:t>
            </a:r>
          </a:p>
          <a:p>
            <a:r>
              <a:rPr lang="en-US" dirty="0"/>
              <a:t>   add </a:t>
            </a:r>
            <a:r>
              <a:rPr lang="en-US" b="1" dirty="0" err="1"/>
              <a:t>rp</a:t>
            </a:r>
            <a:r>
              <a:rPr lang="en-US" dirty="0"/>
              <a:t> = </a:t>
            </a:r>
            <a:r>
              <a:rPr lang="en-US" dirty="0" err="1"/>
              <a:t>rp</a:t>
            </a:r>
            <a:r>
              <a:rPr lang="en-US" dirty="0"/>
              <a:t>, </a:t>
            </a:r>
            <a:r>
              <a:rPr lang="en-US" dirty="0" err="1"/>
              <a:t>rq</a:t>
            </a:r>
            <a:r>
              <a:rPr lang="en-US" dirty="0"/>
              <a:t>     // p += q</a:t>
            </a:r>
          </a:p>
          <a:p>
            <a:r>
              <a:rPr lang="en-US" dirty="0"/>
              <a:t>   </a:t>
            </a:r>
            <a:r>
              <a:rPr lang="en-US" dirty="0" err="1"/>
              <a:t>br</a:t>
            </a:r>
            <a:r>
              <a:rPr lang="en-US" dirty="0"/>
              <a:t>  exit            // jump over else part</a:t>
            </a:r>
          </a:p>
          <a:p>
            <a:r>
              <a:rPr lang="en-US" dirty="0"/>
              <a:t>}</a:t>
            </a:r>
          </a:p>
          <a:p>
            <a:r>
              <a:rPr lang="en-US" dirty="0"/>
              <a:t>{</a:t>
            </a:r>
          </a:p>
          <a:p>
            <a:r>
              <a:rPr lang="en-US" dirty="0"/>
              <a:t>.label else</a:t>
            </a:r>
          </a:p>
          <a:p>
            <a:r>
              <a:rPr lang="en-US" dirty="0"/>
              <a:t>   add </a:t>
            </a:r>
            <a:r>
              <a:rPr lang="en-US" b="1" dirty="0" err="1"/>
              <a:t>rr</a:t>
            </a:r>
            <a:r>
              <a:rPr lang="en-US" dirty="0"/>
              <a:t> = </a:t>
            </a:r>
            <a:r>
              <a:rPr lang="en-US" dirty="0" err="1"/>
              <a:t>rr</a:t>
            </a:r>
            <a:r>
              <a:rPr lang="en-US" dirty="0"/>
              <a:t>, 1      // r++</a:t>
            </a:r>
          </a:p>
          <a:p>
            <a:r>
              <a:rPr lang="en-US" dirty="0" smtClean="0"/>
              <a:t>}</a:t>
            </a:r>
            <a:endParaRPr lang="en-US" dirty="0"/>
          </a:p>
        </p:txBody>
      </p:sp>
    </p:spTree>
    <p:extLst>
      <p:ext uri="{BB962C8B-B14F-4D97-AF65-F5344CB8AC3E}">
        <p14:creationId xmlns:p14="http://schemas.microsoft.com/office/powerpoint/2010/main" val="19414747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30489"/>
            <a:ext cx="8077200" cy="5632311"/>
          </a:xfrm>
          <a:prstGeom prst="rect">
            <a:avLst/>
          </a:prstGeom>
        </p:spPr>
        <p:txBody>
          <a:bodyPr wrap="square">
            <a:spAutoFit/>
          </a:bodyPr>
          <a:lstStyle/>
          <a:p>
            <a:pPr marL="285750" indent="-285750">
              <a:buFont typeface="Wingdings" panose="05000000000000000000" pitchFamily="2" charset="2"/>
              <a:buChar char="§"/>
            </a:pPr>
            <a:r>
              <a:rPr lang="en-US" dirty="0"/>
              <a:t>This is conventional but inefficient code because it is divided into </a:t>
            </a:r>
            <a:r>
              <a:rPr lang="en-US" dirty="0">
                <a:solidFill>
                  <a:srgbClr val="FF0000"/>
                </a:solidFill>
              </a:rPr>
              <a:t>blocks separated by conditional or unconditional branches</a:t>
            </a:r>
            <a:r>
              <a:rPr lang="en-US" dirty="0"/>
              <a:t>. </a:t>
            </a:r>
            <a:r>
              <a:rPr lang="en-US" dirty="0">
                <a:solidFill>
                  <a:srgbClr val="FF0000"/>
                </a:solidFill>
              </a:rPr>
              <a:t>If the conditional test is </a:t>
            </a:r>
            <a:r>
              <a:rPr lang="en-US" dirty="0" err="1">
                <a:solidFill>
                  <a:srgbClr val="FF0000"/>
                </a:solidFill>
              </a:rPr>
              <a:t>mispredicted</a:t>
            </a:r>
            <a:r>
              <a:rPr lang="en-US" dirty="0">
                <a:solidFill>
                  <a:srgbClr val="FF0000"/>
                </a:solidFill>
              </a:rPr>
              <a:t>, the cost is high</a:t>
            </a:r>
            <a:r>
              <a:rPr lang="en-US" dirty="0"/>
              <a:t>. Why? </a:t>
            </a:r>
            <a:r>
              <a:rPr lang="en-US" dirty="0">
                <a:solidFill>
                  <a:srgbClr val="FF0000"/>
                </a:solidFill>
              </a:rPr>
              <a:t>Because the IA64 is a parallel processor and a lost cycle potentially throws away up to three instructions.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The following version of the algorithm makes better use of prediction by setting</a:t>
            </a:r>
            <a:r>
              <a:rPr lang="en-US" dirty="0">
                <a:solidFill>
                  <a:srgbClr val="FF0000"/>
                </a:solidFill>
              </a:rPr>
              <a:t> </a:t>
            </a:r>
            <a:r>
              <a:rPr lang="en-US" i="1" dirty="0">
                <a:solidFill>
                  <a:srgbClr val="FF0000"/>
                </a:solidFill>
              </a:rPr>
              <a:t>two</a:t>
            </a:r>
            <a:r>
              <a:rPr lang="en-US" dirty="0">
                <a:solidFill>
                  <a:srgbClr val="FF0000"/>
                </a:solidFill>
              </a:rPr>
              <a:t> predicate registers </a:t>
            </a:r>
            <a:r>
              <a:rPr lang="en-US" dirty="0"/>
              <a:t>when </a:t>
            </a:r>
            <a:r>
              <a:rPr lang="en-US" dirty="0">
                <a:solidFill>
                  <a:srgbClr val="FF0000"/>
                </a:solidFill>
              </a:rPr>
              <a:t>the test is performed and then executing three simultaneous operations</a:t>
            </a:r>
            <a:r>
              <a:rPr lang="en-US" dirty="0"/>
              <a:t>; two of which are predicated on true and one on false. The second block performs all the computation in a single cycle.</a:t>
            </a:r>
          </a:p>
          <a:p>
            <a:pPr marL="285750" indent="-285750">
              <a:buFont typeface="Wingdings" panose="05000000000000000000" pitchFamily="2" charset="2"/>
              <a:buChar char="§"/>
            </a:pPr>
            <a:endParaRPr lang="en-US" dirty="0"/>
          </a:p>
          <a:p>
            <a:r>
              <a:rPr lang="en-US" dirty="0"/>
              <a:t>{</a:t>
            </a:r>
          </a:p>
          <a:p>
            <a:r>
              <a:rPr lang="en-US" dirty="0"/>
              <a:t>   cmp.ne   </a:t>
            </a:r>
            <a:r>
              <a:rPr lang="en-US" b="1" dirty="0"/>
              <a:t>p1,p2</a:t>
            </a:r>
            <a:r>
              <a:rPr lang="en-US" dirty="0"/>
              <a:t> = </a:t>
            </a:r>
            <a:r>
              <a:rPr lang="en-US" dirty="0" err="1"/>
              <a:t>rx,ry</a:t>
            </a:r>
            <a:r>
              <a:rPr lang="en-US" dirty="0"/>
              <a:t> // Perform the initial compare x == y</a:t>
            </a:r>
          </a:p>
          <a:p>
            <a:r>
              <a:rPr lang="en-US" dirty="0"/>
              <a:t>                          </a:t>
            </a:r>
          </a:p>
          <a:p>
            <a:r>
              <a:rPr lang="en-US" dirty="0"/>
              <a:t>} {                         //This block executes in one cycle</a:t>
            </a:r>
          </a:p>
          <a:p>
            <a:r>
              <a:rPr lang="en-US" dirty="0"/>
              <a:t>   (p1) add </a:t>
            </a:r>
            <a:r>
              <a:rPr lang="en-US" b="1" dirty="0" err="1"/>
              <a:t>rp</a:t>
            </a:r>
            <a:r>
              <a:rPr lang="en-US" dirty="0"/>
              <a:t> = </a:t>
            </a:r>
            <a:r>
              <a:rPr lang="en-US" dirty="0" err="1"/>
              <a:t>rz</a:t>
            </a:r>
            <a:r>
              <a:rPr lang="en-US" dirty="0"/>
              <a:t>, 1      // z++</a:t>
            </a:r>
          </a:p>
          <a:p>
            <a:r>
              <a:rPr lang="en-US" dirty="0"/>
              <a:t>   (p1) add </a:t>
            </a:r>
            <a:r>
              <a:rPr lang="en-US" b="1" dirty="0" err="1"/>
              <a:t>rp</a:t>
            </a:r>
            <a:r>
              <a:rPr lang="en-US" dirty="0"/>
              <a:t> = </a:t>
            </a:r>
            <a:r>
              <a:rPr lang="en-US" dirty="0" err="1"/>
              <a:t>rp</a:t>
            </a:r>
            <a:r>
              <a:rPr lang="en-US" dirty="0"/>
              <a:t>, </a:t>
            </a:r>
            <a:r>
              <a:rPr lang="en-US" dirty="0" err="1"/>
              <a:t>rq</a:t>
            </a:r>
            <a:r>
              <a:rPr lang="en-US" dirty="0"/>
              <a:t>     // p += q</a:t>
            </a:r>
          </a:p>
          <a:p>
            <a:r>
              <a:rPr lang="en-US" dirty="0"/>
              <a:t>   (p2) add </a:t>
            </a:r>
            <a:r>
              <a:rPr lang="en-US" b="1" dirty="0" err="1"/>
              <a:t>rr</a:t>
            </a:r>
            <a:r>
              <a:rPr lang="en-US" dirty="0"/>
              <a:t> = </a:t>
            </a:r>
            <a:r>
              <a:rPr lang="en-US" dirty="0" err="1"/>
              <a:t>rr</a:t>
            </a:r>
            <a:r>
              <a:rPr lang="en-US" dirty="0"/>
              <a:t>, 1      // r++</a:t>
            </a:r>
          </a:p>
          <a:p>
            <a:r>
              <a:rPr lang="en-US" dirty="0"/>
              <a:t>}</a:t>
            </a:r>
          </a:p>
          <a:p>
            <a:r>
              <a:rPr lang="en-US" dirty="0"/>
              <a:t> </a:t>
            </a:r>
          </a:p>
          <a:p>
            <a:endParaRPr lang="en-US" dirty="0"/>
          </a:p>
        </p:txBody>
      </p:sp>
    </p:spTree>
    <p:extLst>
      <p:ext uri="{BB962C8B-B14F-4D97-AF65-F5344CB8AC3E}">
        <p14:creationId xmlns:p14="http://schemas.microsoft.com/office/powerpoint/2010/main" val="11035582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39083"/>
            <a:ext cx="8077200" cy="3970318"/>
          </a:xfrm>
          <a:prstGeom prst="rect">
            <a:avLst/>
          </a:prstGeom>
        </p:spPr>
        <p:txBody>
          <a:bodyPr wrap="square">
            <a:spAutoFit/>
          </a:bodyPr>
          <a:lstStyle/>
          <a:p>
            <a:endParaRPr lang="en-US" dirty="0"/>
          </a:p>
          <a:p>
            <a:r>
              <a:rPr lang="en-US" dirty="0"/>
              <a:t>{</a:t>
            </a:r>
          </a:p>
          <a:p>
            <a:r>
              <a:rPr lang="en-US" dirty="0"/>
              <a:t>   cmp.ne   </a:t>
            </a:r>
            <a:r>
              <a:rPr lang="en-US" b="1" dirty="0"/>
              <a:t>p1,p2</a:t>
            </a:r>
            <a:r>
              <a:rPr lang="en-US" dirty="0"/>
              <a:t> = </a:t>
            </a:r>
            <a:r>
              <a:rPr lang="en-US" dirty="0" err="1"/>
              <a:t>rx,ry</a:t>
            </a:r>
            <a:r>
              <a:rPr lang="en-US" dirty="0"/>
              <a:t> // Perform the initial compare x == y</a:t>
            </a:r>
          </a:p>
          <a:p>
            <a:r>
              <a:rPr lang="en-US" dirty="0"/>
              <a:t>                          </a:t>
            </a:r>
          </a:p>
          <a:p>
            <a:r>
              <a:rPr lang="en-US" dirty="0"/>
              <a:t>} {                         //This block executes in one cycle</a:t>
            </a:r>
          </a:p>
          <a:p>
            <a:r>
              <a:rPr lang="en-US" dirty="0"/>
              <a:t>   (p1) add </a:t>
            </a:r>
            <a:r>
              <a:rPr lang="en-US" b="1" dirty="0" err="1"/>
              <a:t>rp</a:t>
            </a:r>
            <a:r>
              <a:rPr lang="en-US" dirty="0"/>
              <a:t> = </a:t>
            </a:r>
            <a:r>
              <a:rPr lang="en-US" dirty="0" err="1"/>
              <a:t>rz</a:t>
            </a:r>
            <a:r>
              <a:rPr lang="en-US" dirty="0"/>
              <a:t>, 1      // z++</a:t>
            </a:r>
          </a:p>
          <a:p>
            <a:r>
              <a:rPr lang="en-US" dirty="0"/>
              <a:t>   (p1) add </a:t>
            </a:r>
            <a:r>
              <a:rPr lang="en-US" b="1" dirty="0" err="1"/>
              <a:t>rp</a:t>
            </a:r>
            <a:r>
              <a:rPr lang="en-US" dirty="0"/>
              <a:t> = </a:t>
            </a:r>
            <a:r>
              <a:rPr lang="en-US" dirty="0" err="1"/>
              <a:t>rp</a:t>
            </a:r>
            <a:r>
              <a:rPr lang="en-US" dirty="0"/>
              <a:t>, </a:t>
            </a:r>
            <a:r>
              <a:rPr lang="en-US" dirty="0" err="1"/>
              <a:t>rq</a:t>
            </a:r>
            <a:r>
              <a:rPr lang="en-US" dirty="0"/>
              <a:t>     // p += q</a:t>
            </a:r>
          </a:p>
          <a:p>
            <a:r>
              <a:rPr lang="en-US" dirty="0"/>
              <a:t>   (p2) add </a:t>
            </a:r>
            <a:r>
              <a:rPr lang="en-US" b="1" dirty="0" err="1"/>
              <a:t>rr</a:t>
            </a:r>
            <a:r>
              <a:rPr lang="en-US" dirty="0"/>
              <a:t> = </a:t>
            </a:r>
            <a:r>
              <a:rPr lang="en-US" dirty="0" err="1"/>
              <a:t>rr</a:t>
            </a:r>
            <a:r>
              <a:rPr lang="en-US" dirty="0"/>
              <a:t>, 1      // r++</a:t>
            </a:r>
          </a:p>
          <a:p>
            <a:r>
              <a:rPr lang="en-US" dirty="0"/>
              <a:t>}</a:t>
            </a:r>
          </a:p>
          <a:p>
            <a:r>
              <a:rPr lang="en-US" dirty="0"/>
              <a:t> </a:t>
            </a:r>
          </a:p>
          <a:p>
            <a:r>
              <a:rPr lang="en-US" dirty="0">
                <a:solidFill>
                  <a:srgbClr val="FF0000"/>
                </a:solidFill>
              </a:rPr>
              <a:t>The cmp.ne instruction compares the contents of </a:t>
            </a:r>
            <a:r>
              <a:rPr lang="en-US" dirty="0" err="1">
                <a:solidFill>
                  <a:srgbClr val="FF0000"/>
                </a:solidFill>
              </a:rPr>
              <a:t>rx</a:t>
            </a:r>
            <a:r>
              <a:rPr lang="en-US" dirty="0">
                <a:solidFill>
                  <a:srgbClr val="FF0000"/>
                </a:solidFill>
              </a:rPr>
              <a:t> and </a:t>
            </a:r>
            <a:r>
              <a:rPr lang="en-US" dirty="0" err="1">
                <a:solidFill>
                  <a:srgbClr val="FF0000"/>
                </a:solidFill>
              </a:rPr>
              <a:t>ry</a:t>
            </a:r>
            <a:r>
              <a:rPr lang="en-US" dirty="0">
                <a:solidFill>
                  <a:srgbClr val="FF0000"/>
                </a:solidFill>
              </a:rPr>
              <a:t> </a:t>
            </a:r>
            <a:r>
              <a:rPr lang="en-US" dirty="0"/>
              <a:t>and sets predicate registers p1, p2 to </a:t>
            </a:r>
            <a:r>
              <a:rPr lang="en-US" dirty="0">
                <a:solidFill>
                  <a:srgbClr val="FF0000"/>
                </a:solidFill>
              </a:rPr>
              <a:t>1,0 if the outcome of the test is true and 0,1 if the outcome is false</a:t>
            </a:r>
            <a:r>
              <a:rPr lang="en-US" dirty="0"/>
              <a:t>. </a:t>
            </a:r>
            <a:r>
              <a:rPr lang="en-US" dirty="0">
                <a:solidFill>
                  <a:srgbClr val="FF0000"/>
                </a:solidFill>
              </a:rPr>
              <a:t>The next three instructions are executed if the associated predicate register is true. </a:t>
            </a:r>
          </a:p>
          <a:p>
            <a:endParaRPr lang="en-US" dirty="0"/>
          </a:p>
        </p:txBody>
      </p:sp>
    </p:spTree>
    <p:extLst>
      <p:ext uri="{BB962C8B-B14F-4D97-AF65-F5344CB8AC3E}">
        <p14:creationId xmlns:p14="http://schemas.microsoft.com/office/powerpoint/2010/main" val="1626992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CengageBook\CengageLectureNotesWebsite\Clements 1e JPG_files\ch08\87046-08-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8305801" cy="3814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52400"/>
            <a:ext cx="8382000" cy="2031325"/>
          </a:xfrm>
          <a:prstGeom prst="rect">
            <a:avLst/>
          </a:prstGeom>
        </p:spPr>
        <p:txBody>
          <a:bodyPr wrap="square">
            <a:spAutoFit/>
          </a:bodyPr>
          <a:lstStyle/>
          <a:p>
            <a:pPr marL="285750" indent="-285750">
              <a:buFont typeface="Wingdings" panose="05000000000000000000" pitchFamily="2" charset="2"/>
              <a:buChar char="§"/>
            </a:pPr>
            <a:r>
              <a:rPr lang="en-US" dirty="0"/>
              <a:t>Let’s look at another example of predication from </a:t>
            </a:r>
            <a:r>
              <a:rPr lang="en-US" dirty="0" err="1"/>
              <a:t>Geva</a:t>
            </a:r>
            <a:r>
              <a:rPr lang="en-US" dirty="0"/>
              <a:t> and Morris.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Figure </a:t>
            </a:r>
            <a:r>
              <a:rPr lang="en-US" dirty="0"/>
              <a:t>8.35 illustrates an if-then-else construct with a second nested if-then-else in the first else path.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Predication </a:t>
            </a:r>
            <a:r>
              <a:rPr lang="en-US" dirty="0">
                <a:solidFill>
                  <a:srgbClr val="FF0000"/>
                </a:solidFill>
              </a:rPr>
              <a:t>provides efficient code because compare instructions </a:t>
            </a:r>
            <a:r>
              <a:rPr lang="en-US" i="1" dirty="0">
                <a:solidFill>
                  <a:srgbClr val="FF0000"/>
                </a:solidFill>
              </a:rPr>
              <a:t>themselves</a:t>
            </a:r>
            <a:r>
              <a:rPr lang="en-US" dirty="0">
                <a:solidFill>
                  <a:srgbClr val="FF0000"/>
                </a:solidFill>
              </a:rPr>
              <a:t> may be predicated (as we found with ARM code).</a:t>
            </a:r>
          </a:p>
        </p:txBody>
      </p:sp>
    </p:spTree>
    <p:extLst>
      <p:ext uri="{BB962C8B-B14F-4D97-AF65-F5344CB8AC3E}">
        <p14:creationId xmlns:p14="http://schemas.microsoft.com/office/powerpoint/2010/main" val="870270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engageBook\CengageLectureNotesWebsite\Clements 1e JPG_files\ch08\87046-0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910098"/>
            <a:ext cx="7696200" cy="46431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4290" y="351472"/>
            <a:ext cx="8077200" cy="1477328"/>
          </a:xfrm>
          <a:prstGeom prst="rect">
            <a:avLst/>
          </a:prstGeom>
        </p:spPr>
        <p:txBody>
          <a:bodyPr wrap="square">
            <a:spAutoFit/>
          </a:bodyPr>
          <a:lstStyle/>
          <a:p>
            <a:r>
              <a:rPr lang="en-US" b="1" dirty="0"/>
              <a:t>Superscalar Architecture</a:t>
            </a:r>
            <a:endParaRPr lang="en-US" dirty="0"/>
          </a:p>
          <a:p>
            <a:r>
              <a:rPr lang="en-US" dirty="0"/>
              <a:t> </a:t>
            </a:r>
          </a:p>
          <a:p>
            <a:pPr marL="285750" indent="-285750">
              <a:buFont typeface="Wingdings" panose="05000000000000000000" pitchFamily="2" charset="2"/>
              <a:buChar char="§"/>
            </a:pPr>
            <a:r>
              <a:rPr lang="en-US" dirty="0" smtClean="0"/>
              <a:t>Figure </a:t>
            </a:r>
            <a:r>
              <a:rPr lang="en-US" dirty="0"/>
              <a:t>8.1b illustrates </a:t>
            </a:r>
            <a:r>
              <a:rPr lang="en-US" i="1" dirty="0" err="1"/>
              <a:t>superpipelining</a:t>
            </a:r>
            <a:r>
              <a:rPr lang="en-US" dirty="0"/>
              <a:t> where some stages are subdivided; for example, the fetch stage </a:t>
            </a:r>
            <a:r>
              <a:rPr lang="en-US" dirty="0" smtClean="0"/>
              <a:t>is split </a:t>
            </a:r>
            <a:r>
              <a:rPr lang="en-US" dirty="0"/>
              <a:t>into I</a:t>
            </a:r>
            <a:r>
              <a:rPr lang="en-US" baseline="-25000" dirty="0"/>
              <a:t>fetch1</a:t>
            </a:r>
            <a:r>
              <a:rPr lang="en-US" dirty="0"/>
              <a:t> and I</a:t>
            </a:r>
            <a:r>
              <a:rPr lang="en-US" baseline="-25000" dirty="0"/>
              <a:t>fetch2</a:t>
            </a:r>
            <a:r>
              <a:rPr lang="en-US" dirty="0"/>
              <a:t>, whereas the decode stage remains a single operation.</a:t>
            </a:r>
          </a:p>
        </p:txBody>
      </p:sp>
    </p:spTree>
    <p:extLst>
      <p:ext uri="{BB962C8B-B14F-4D97-AF65-F5344CB8AC3E}">
        <p14:creationId xmlns:p14="http://schemas.microsoft.com/office/powerpoint/2010/main" val="11570178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47800"/>
            <a:ext cx="8382000" cy="3139321"/>
          </a:xfrm>
          <a:prstGeom prst="rect">
            <a:avLst/>
          </a:prstGeom>
        </p:spPr>
        <p:txBody>
          <a:bodyPr wrap="square">
            <a:spAutoFit/>
          </a:bodyPr>
          <a:lstStyle/>
          <a:p>
            <a:r>
              <a:rPr lang="en-US" dirty="0"/>
              <a:t>The construct of Figure 8.35 can be written as.</a:t>
            </a:r>
          </a:p>
          <a:p>
            <a:r>
              <a:rPr lang="en-US" dirty="0"/>
              <a:t> </a:t>
            </a:r>
          </a:p>
          <a:p>
            <a:r>
              <a:rPr lang="en-US" dirty="0"/>
              <a:t>{</a:t>
            </a:r>
          </a:p>
          <a:p>
            <a:r>
              <a:rPr lang="en-US" dirty="0"/>
              <a:t>         cmp.gt </a:t>
            </a:r>
            <a:r>
              <a:rPr lang="en-US" b="1" dirty="0"/>
              <a:t>p1, p2</a:t>
            </a:r>
            <a:r>
              <a:rPr lang="en-US" dirty="0"/>
              <a:t> = </a:t>
            </a:r>
            <a:r>
              <a:rPr lang="en-US" dirty="0" err="1"/>
              <a:t>ra</a:t>
            </a:r>
            <a:r>
              <a:rPr lang="en-US" dirty="0"/>
              <a:t>, </a:t>
            </a:r>
            <a:r>
              <a:rPr lang="en-US" dirty="0" err="1"/>
              <a:t>rb</a:t>
            </a:r>
            <a:r>
              <a:rPr lang="en-US" dirty="0"/>
              <a:t>      // block 1</a:t>
            </a:r>
          </a:p>
          <a:p>
            <a:r>
              <a:rPr lang="en-US" dirty="0"/>
              <a:t>} {</a:t>
            </a:r>
          </a:p>
          <a:p>
            <a:r>
              <a:rPr lang="en-US" dirty="0"/>
              <a:t>   (p1)  add    </a:t>
            </a:r>
            <a:r>
              <a:rPr lang="en-US" b="1" dirty="0" err="1"/>
              <a:t>rc</a:t>
            </a:r>
            <a:r>
              <a:rPr lang="en-US" dirty="0"/>
              <a:t> = rc,1            // block 2</a:t>
            </a:r>
          </a:p>
          <a:p>
            <a:r>
              <a:rPr lang="en-US" dirty="0"/>
              <a:t>   (p2)  add    </a:t>
            </a:r>
            <a:r>
              <a:rPr lang="en-US" b="1" dirty="0" err="1"/>
              <a:t>rd</a:t>
            </a:r>
            <a:r>
              <a:rPr lang="en-US" dirty="0"/>
              <a:t> = </a:t>
            </a:r>
            <a:r>
              <a:rPr lang="en-US" dirty="0" err="1"/>
              <a:t>rd</a:t>
            </a:r>
            <a:r>
              <a:rPr lang="en-US" dirty="0"/>
              <a:t>, </a:t>
            </a:r>
            <a:r>
              <a:rPr lang="en-US" dirty="0" err="1"/>
              <a:t>rc</a:t>
            </a:r>
            <a:r>
              <a:rPr lang="en-US" dirty="0"/>
              <a:t>          // block 3</a:t>
            </a:r>
          </a:p>
          <a:p>
            <a:r>
              <a:rPr lang="en-US" dirty="0"/>
              <a:t>   (p2)  </a:t>
            </a:r>
            <a:r>
              <a:rPr lang="en-US" dirty="0" err="1"/>
              <a:t>cmp.eq.</a:t>
            </a:r>
            <a:r>
              <a:rPr lang="en-US" b="1" dirty="0" err="1"/>
              <a:t>unc</a:t>
            </a:r>
            <a:r>
              <a:rPr lang="en-US" dirty="0"/>
              <a:t> </a:t>
            </a:r>
            <a:r>
              <a:rPr lang="en-US" b="1" dirty="0"/>
              <a:t>p3, p4</a:t>
            </a:r>
            <a:r>
              <a:rPr lang="en-US" dirty="0"/>
              <a:t> = re, </a:t>
            </a:r>
            <a:r>
              <a:rPr lang="en-US" dirty="0" err="1"/>
              <a:t>rf</a:t>
            </a:r>
            <a:r>
              <a:rPr lang="en-US" dirty="0"/>
              <a:t>  // block 3</a:t>
            </a:r>
          </a:p>
          <a:p>
            <a:r>
              <a:rPr lang="en-US" dirty="0"/>
              <a:t>}  {</a:t>
            </a:r>
          </a:p>
          <a:p>
            <a:r>
              <a:rPr lang="en-US" dirty="0"/>
              <a:t>   (p3)  add    </a:t>
            </a:r>
            <a:r>
              <a:rPr lang="en-US" b="1" dirty="0" err="1"/>
              <a:t>rg</a:t>
            </a:r>
            <a:r>
              <a:rPr lang="en-US" b="1" dirty="0"/>
              <a:t> </a:t>
            </a:r>
            <a:r>
              <a:rPr lang="en-US" dirty="0"/>
              <a:t>= </a:t>
            </a:r>
            <a:r>
              <a:rPr lang="en-US" dirty="0" err="1"/>
              <a:t>rg</a:t>
            </a:r>
            <a:r>
              <a:rPr lang="en-US" dirty="0"/>
              <a:t>, 1           // block 4</a:t>
            </a:r>
          </a:p>
          <a:p>
            <a:r>
              <a:rPr lang="en-US" dirty="0"/>
              <a:t>   (p4)  add    </a:t>
            </a:r>
            <a:r>
              <a:rPr lang="en-US" b="1" dirty="0" err="1"/>
              <a:t>rh</a:t>
            </a:r>
            <a:r>
              <a:rPr lang="en-US" dirty="0"/>
              <a:t> = </a:t>
            </a:r>
            <a:r>
              <a:rPr lang="en-US" dirty="0" err="1"/>
              <a:t>rh</a:t>
            </a:r>
            <a:r>
              <a:rPr lang="en-US" dirty="0"/>
              <a:t>, -1          // block 5</a:t>
            </a:r>
          </a:p>
        </p:txBody>
      </p:sp>
    </p:spTree>
    <p:extLst>
      <p:ext uri="{BB962C8B-B14F-4D97-AF65-F5344CB8AC3E}">
        <p14:creationId xmlns:p14="http://schemas.microsoft.com/office/powerpoint/2010/main" val="11471335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0"/>
            <a:ext cx="8763000" cy="4524315"/>
          </a:xfrm>
          <a:prstGeom prst="rect">
            <a:avLst/>
          </a:prstGeom>
        </p:spPr>
        <p:txBody>
          <a:bodyPr wrap="square">
            <a:spAutoFit/>
          </a:bodyPr>
          <a:lstStyle/>
          <a:p>
            <a:pPr marL="285750" indent="-285750">
              <a:buFont typeface="Wingdings" panose="05000000000000000000" pitchFamily="2" charset="2"/>
              <a:buChar char="§"/>
            </a:pPr>
            <a:r>
              <a:rPr lang="en-US" dirty="0"/>
              <a:t>Note how the two components of block 3 are both predicated by p2. The second component of block 3 is the test</a:t>
            </a:r>
          </a:p>
          <a:p>
            <a:r>
              <a:rPr lang="en-US" dirty="0"/>
              <a:t> </a:t>
            </a:r>
          </a:p>
          <a:p>
            <a:r>
              <a:rPr lang="en-US" dirty="0">
                <a:solidFill>
                  <a:srgbClr val="FF0000"/>
                </a:solidFill>
              </a:rPr>
              <a:t>   (p2)  </a:t>
            </a:r>
            <a:r>
              <a:rPr lang="en-US" dirty="0" err="1">
                <a:solidFill>
                  <a:srgbClr val="FF0000"/>
                </a:solidFill>
              </a:rPr>
              <a:t>cmp.eq.</a:t>
            </a:r>
            <a:r>
              <a:rPr lang="en-US" b="1" dirty="0" err="1">
                <a:solidFill>
                  <a:srgbClr val="FF0000"/>
                </a:solidFill>
              </a:rPr>
              <a:t>unc</a:t>
            </a:r>
            <a:r>
              <a:rPr lang="en-US" dirty="0">
                <a:solidFill>
                  <a:srgbClr val="FF0000"/>
                </a:solidFill>
              </a:rPr>
              <a:t> </a:t>
            </a:r>
            <a:r>
              <a:rPr lang="en-US" b="1" dirty="0">
                <a:solidFill>
                  <a:srgbClr val="FF0000"/>
                </a:solidFill>
              </a:rPr>
              <a:t>p3, p4</a:t>
            </a:r>
            <a:r>
              <a:rPr lang="en-US" dirty="0">
                <a:solidFill>
                  <a:srgbClr val="FF0000"/>
                </a:solidFill>
              </a:rPr>
              <a:t> = re, </a:t>
            </a:r>
            <a:r>
              <a:rPr lang="en-US" dirty="0" err="1">
                <a:solidFill>
                  <a:srgbClr val="FF0000"/>
                </a:solidFill>
              </a:rPr>
              <a:t>rf</a:t>
            </a:r>
            <a:endParaRPr lang="en-US" dirty="0">
              <a:solidFill>
                <a:srgbClr val="FF0000"/>
              </a:solidFill>
            </a:endParaRPr>
          </a:p>
          <a:p>
            <a:r>
              <a:rPr lang="en-US" dirty="0"/>
              <a:t> </a:t>
            </a:r>
          </a:p>
          <a:p>
            <a:r>
              <a:rPr lang="en-US" dirty="0"/>
              <a:t>which </a:t>
            </a:r>
            <a:r>
              <a:rPr lang="en-US" dirty="0">
                <a:solidFill>
                  <a:srgbClr val="FF0000"/>
                </a:solidFill>
              </a:rPr>
              <a:t>carries out the test if (e == f) and sets predicate registers p3 and p4. </a:t>
            </a:r>
            <a:endParaRPr lang="en-US" dirty="0" smtClean="0">
              <a:solidFill>
                <a:srgbClr val="FF0000"/>
              </a:solidFill>
            </a:endParaRPr>
          </a:p>
          <a:p>
            <a:endParaRPr lang="en-US" dirty="0"/>
          </a:p>
          <a:p>
            <a:pPr marL="285750" indent="-285750">
              <a:buFont typeface="Wingdings" panose="05000000000000000000" pitchFamily="2" charset="2"/>
              <a:buChar char="§"/>
            </a:pPr>
            <a:r>
              <a:rPr lang="en-US" dirty="0" smtClean="0"/>
              <a:t>However</a:t>
            </a:r>
            <a:r>
              <a:rPr lang="en-US" dirty="0"/>
              <a:t>, the additional completer, </a:t>
            </a:r>
            <a:r>
              <a:rPr lang="en-US" b="1" dirty="0" err="1">
                <a:solidFill>
                  <a:srgbClr val="FF0000"/>
                </a:solidFill>
              </a:rPr>
              <a:t>unc</a:t>
            </a:r>
            <a:r>
              <a:rPr lang="en-US" dirty="0">
                <a:solidFill>
                  <a:srgbClr val="FF0000"/>
                </a:solidFill>
              </a:rPr>
              <a:t> (unconditional) </a:t>
            </a:r>
            <a:r>
              <a:rPr lang="en-US" dirty="0"/>
              <a:t>overrides the normal behavior of the comparison.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If </a:t>
            </a:r>
            <a:r>
              <a:rPr lang="en-US" dirty="0"/>
              <a:t>the qualifying predicate is true, the </a:t>
            </a:r>
            <a:r>
              <a:rPr lang="en-US" dirty="0" err="1"/>
              <a:t>cmp.eq.</a:t>
            </a:r>
            <a:r>
              <a:rPr lang="en-US" b="1" dirty="0" err="1"/>
              <a:t>unc</a:t>
            </a:r>
            <a:r>
              <a:rPr lang="en-US" dirty="0"/>
              <a:t> behaves normally and p3, p4 are set to 0,1 or 1,0 depending whether the outcome of the test was false or true, respectively.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Now</a:t>
            </a:r>
            <a:r>
              <a:rPr lang="en-US" dirty="0"/>
              <a:t>, if the qualifying predicate in p2 is </a:t>
            </a:r>
            <a:r>
              <a:rPr lang="en-US" i="1" dirty="0"/>
              <a:t>false</a:t>
            </a:r>
            <a:r>
              <a:rPr lang="en-US" dirty="0"/>
              <a:t> and the .</a:t>
            </a:r>
            <a:r>
              <a:rPr lang="en-US" dirty="0" err="1"/>
              <a:t>unc</a:t>
            </a:r>
            <a:r>
              <a:rPr lang="en-US" dirty="0"/>
              <a:t> completer is specified, the two predicates are forced to 0. In this case, if (p2) is zero then both (p3) and (p4) are forced to zero. </a:t>
            </a:r>
          </a:p>
        </p:txBody>
      </p:sp>
    </p:spTree>
    <p:extLst>
      <p:ext uri="{BB962C8B-B14F-4D97-AF65-F5344CB8AC3E}">
        <p14:creationId xmlns:p14="http://schemas.microsoft.com/office/powerpoint/2010/main" val="33701564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9600"/>
            <a:ext cx="8382000" cy="5355312"/>
          </a:xfrm>
          <a:prstGeom prst="rect">
            <a:avLst/>
          </a:prstGeom>
        </p:spPr>
        <p:txBody>
          <a:bodyPr wrap="square">
            <a:spAutoFit/>
          </a:bodyPr>
          <a:lstStyle/>
          <a:p>
            <a:pPr marL="285750" indent="-285750">
              <a:buFont typeface="Wingdings" panose="05000000000000000000" pitchFamily="2" charset="2"/>
              <a:buChar char="§"/>
            </a:pPr>
            <a:r>
              <a:rPr lang="en-US" dirty="0" smtClean="0"/>
              <a:t>The </a:t>
            </a:r>
            <a:r>
              <a:rPr lang="en-US" dirty="0"/>
              <a:t>.</a:t>
            </a:r>
            <a:r>
              <a:rPr lang="en-US" dirty="0" err="1"/>
              <a:t>unc</a:t>
            </a:r>
            <a:r>
              <a:rPr lang="en-US" dirty="0"/>
              <a:t> completer can be used to </a:t>
            </a:r>
            <a:r>
              <a:rPr lang="en-US" dirty="0">
                <a:solidFill>
                  <a:srgbClr val="FF0000"/>
                </a:solidFill>
              </a:rPr>
              <a:t>prevent </a:t>
            </a:r>
            <a:r>
              <a:rPr lang="en-US" i="1" dirty="0">
                <a:solidFill>
                  <a:srgbClr val="FF0000"/>
                </a:solidFill>
              </a:rPr>
              <a:t>both</a:t>
            </a:r>
            <a:r>
              <a:rPr lang="en-US" dirty="0">
                <a:solidFill>
                  <a:srgbClr val="FF0000"/>
                </a:solidFill>
              </a:rPr>
              <a:t> paths of a nested conditional being executed</a:t>
            </a:r>
            <a:r>
              <a:rPr lang="en-US" dirty="0"/>
              <a:t>; in this case blocks 4 and 5</a:t>
            </a:r>
            <a:r>
              <a:rPr lang="en-US" dirty="0" smtClean="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Predicated execution can be used as an effective way of implementing </a:t>
            </a:r>
            <a:r>
              <a:rPr lang="en-US" dirty="0" err="1"/>
              <a:t>multiway</a:t>
            </a:r>
            <a:r>
              <a:rPr lang="en-US" dirty="0"/>
              <a:t> braches as the following example demonstrates.</a:t>
            </a:r>
          </a:p>
          <a:p>
            <a:r>
              <a:rPr lang="en-US" dirty="0"/>
              <a:t> </a:t>
            </a:r>
          </a:p>
          <a:p>
            <a:r>
              <a:rPr lang="en-US" dirty="0"/>
              <a:t>{ .mii</a:t>
            </a:r>
          </a:p>
          <a:p>
            <a:r>
              <a:rPr lang="en-US" dirty="0"/>
              <a:t>     </a:t>
            </a:r>
            <a:r>
              <a:rPr lang="en-US" dirty="0" err="1"/>
              <a:t>cmp.eq</a:t>
            </a:r>
            <a:r>
              <a:rPr lang="en-US" dirty="0"/>
              <a:t> </a:t>
            </a:r>
            <a:r>
              <a:rPr lang="en-US" b="1" dirty="0"/>
              <a:t>p1</a:t>
            </a:r>
            <a:r>
              <a:rPr lang="en-US" dirty="0"/>
              <a:t>,</a:t>
            </a:r>
            <a:r>
              <a:rPr lang="en-US" b="1" dirty="0"/>
              <a:t>p2</a:t>
            </a:r>
            <a:r>
              <a:rPr lang="en-US" dirty="0"/>
              <a:t> = r1,r2  </a:t>
            </a:r>
          </a:p>
          <a:p>
            <a:r>
              <a:rPr lang="en-US" dirty="0"/>
              <a:t>     cmp.ne </a:t>
            </a:r>
            <a:r>
              <a:rPr lang="en-US" b="1" dirty="0"/>
              <a:t>p3</a:t>
            </a:r>
            <a:r>
              <a:rPr lang="en-US" dirty="0"/>
              <a:t>,</a:t>
            </a:r>
            <a:r>
              <a:rPr lang="en-US" b="1" dirty="0"/>
              <a:t>p4</a:t>
            </a:r>
            <a:r>
              <a:rPr lang="en-US" dirty="0"/>
              <a:t> = 4, r5</a:t>
            </a:r>
          </a:p>
          <a:p>
            <a:r>
              <a:rPr lang="en-US" dirty="0"/>
              <a:t>     </a:t>
            </a:r>
            <a:r>
              <a:rPr lang="en-US" dirty="0" err="1"/>
              <a:t>cmp.lt</a:t>
            </a:r>
            <a:r>
              <a:rPr lang="en-US" dirty="0"/>
              <a:t> </a:t>
            </a:r>
            <a:r>
              <a:rPr lang="en-US" b="1" dirty="0"/>
              <a:t>p5</a:t>
            </a:r>
            <a:r>
              <a:rPr lang="en-US" dirty="0"/>
              <a:t>,</a:t>
            </a:r>
            <a:r>
              <a:rPr lang="en-US" b="1" dirty="0"/>
              <a:t>p6</a:t>
            </a:r>
            <a:r>
              <a:rPr lang="en-US" dirty="0"/>
              <a:t> = r8,r9</a:t>
            </a:r>
          </a:p>
          <a:p>
            <a:r>
              <a:rPr lang="en-US" dirty="0"/>
              <a:t>}</a:t>
            </a:r>
          </a:p>
          <a:p>
            <a:r>
              <a:rPr lang="en-US" dirty="0"/>
              <a:t>{.</a:t>
            </a:r>
            <a:r>
              <a:rPr lang="en-US" dirty="0" err="1"/>
              <a:t>bbb</a:t>
            </a:r>
            <a:endParaRPr lang="en-US" dirty="0"/>
          </a:p>
          <a:p>
            <a:r>
              <a:rPr lang="en-US" dirty="0"/>
              <a:t>(p1) </a:t>
            </a:r>
            <a:r>
              <a:rPr lang="en-US" dirty="0" err="1"/>
              <a:t>br.cond</a:t>
            </a:r>
            <a:r>
              <a:rPr lang="en-US" dirty="0"/>
              <a:t> label1</a:t>
            </a:r>
          </a:p>
          <a:p>
            <a:r>
              <a:rPr lang="en-US" dirty="0"/>
              <a:t>(p3) </a:t>
            </a:r>
            <a:r>
              <a:rPr lang="en-US" dirty="0" err="1"/>
              <a:t>br.cond</a:t>
            </a:r>
            <a:r>
              <a:rPr lang="en-US" dirty="0"/>
              <a:t> label2</a:t>
            </a:r>
          </a:p>
          <a:p>
            <a:r>
              <a:rPr lang="en-US" dirty="0"/>
              <a:t>(p5) </a:t>
            </a:r>
            <a:r>
              <a:rPr lang="en-US" dirty="0" err="1"/>
              <a:t>br.cond</a:t>
            </a:r>
            <a:r>
              <a:rPr lang="en-US" dirty="0"/>
              <a:t> label3</a:t>
            </a:r>
          </a:p>
          <a:p>
            <a:r>
              <a:rPr lang="en-US" dirty="0"/>
              <a:t>}</a:t>
            </a:r>
          </a:p>
          <a:p>
            <a:r>
              <a:rPr lang="en-US" dirty="0"/>
              <a:t> </a:t>
            </a:r>
          </a:p>
          <a:p>
            <a:r>
              <a:rPr lang="en-US" dirty="0"/>
              <a:t>In this example three comparisons are performed in the first cycle and a branch made in the second cycle if any of the conditions is satisfied</a:t>
            </a:r>
            <a:r>
              <a:rPr lang="en-US" dirty="0" smtClean="0"/>
              <a:t>.</a:t>
            </a:r>
            <a:endParaRPr lang="en-US" dirty="0"/>
          </a:p>
        </p:txBody>
      </p:sp>
    </p:spTree>
    <p:extLst>
      <p:ext uri="{BB962C8B-B14F-4D97-AF65-F5344CB8AC3E}">
        <p14:creationId xmlns:p14="http://schemas.microsoft.com/office/powerpoint/2010/main" val="3764387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74559" cy="3048000"/>
          </a:xfrm>
          <a:prstGeom prst="rect">
            <a:avLst/>
          </a:prstGeom>
        </p:spPr>
      </p:pic>
      <p:pic>
        <p:nvPicPr>
          <p:cNvPr id="5" name="Picture 4"/>
          <p:cNvPicPr>
            <a:picLocks noChangeAspect="1"/>
          </p:cNvPicPr>
          <p:nvPr/>
        </p:nvPicPr>
        <p:blipFill>
          <a:blip r:embed="rId3"/>
          <a:stretch>
            <a:fillRect/>
          </a:stretch>
        </p:blipFill>
        <p:spPr>
          <a:xfrm>
            <a:off x="915618" y="3048000"/>
            <a:ext cx="7393287" cy="3817495"/>
          </a:xfrm>
          <a:prstGeom prst="rect">
            <a:avLst/>
          </a:prstGeom>
        </p:spPr>
      </p:pic>
    </p:spTree>
    <p:extLst>
      <p:ext uri="{BB962C8B-B14F-4D97-AF65-F5344CB8AC3E}">
        <p14:creationId xmlns:p14="http://schemas.microsoft.com/office/powerpoint/2010/main" val="22660690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92" y="1752600"/>
            <a:ext cx="8977140" cy="2971800"/>
          </a:xfrm>
          <a:prstGeom prst="rect">
            <a:avLst/>
          </a:prstGeom>
        </p:spPr>
      </p:pic>
    </p:spTree>
    <p:extLst>
      <p:ext uri="{BB962C8B-B14F-4D97-AF65-F5344CB8AC3E}">
        <p14:creationId xmlns:p14="http://schemas.microsoft.com/office/powerpoint/2010/main" val="19466154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t>
            </a:r>
            <a:br>
              <a:rPr lang="en-US" b="1" dirty="0" smtClean="0"/>
            </a:br>
            <a:r>
              <a:rPr lang="en-US" sz="4900" b="1" dirty="0" smtClean="0"/>
              <a:t>Content</a:t>
            </a:r>
            <a:r>
              <a:rPr lang="en-US" b="1" dirty="0" smtClean="0"/>
              <a:t/>
            </a:r>
            <a:br>
              <a:rPr lang="en-US" b="1" dirty="0" smtClean="0"/>
            </a:br>
            <a:endParaRPr lang="en-US" dirty="0"/>
          </a:p>
        </p:txBody>
      </p:sp>
      <p:sp>
        <p:nvSpPr>
          <p:cNvPr id="48131" name="Content Placeholder 2"/>
          <p:cNvSpPr>
            <a:spLocks noGrp="1"/>
          </p:cNvSpPr>
          <p:nvPr>
            <p:ph sz="quarter" idx="1"/>
          </p:nvPr>
        </p:nvSpPr>
        <p:spPr>
          <a:xfrm>
            <a:off x="107950" y="1600200"/>
            <a:ext cx="8928100" cy="5029200"/>
          </a:xfrm>
        </p:spPr>
        <p:txBody>
          <a:bodyPr/>
          <a:lstStyle/>
          <a:p>
            <a:r>
              <a:rPr lang="en-US" altLang="en-US" sz="3200" dirty="0"/>
              <a:t>Superscalar Architecture</a:t>
            </a:r>
          </a:p>
          <a:p>
            <a:r>
              <a:rPr lang="en-US" altLang="en-US" sz="3200" dirty="0"/>
              <a:t>VLIW Processors</a:t>
            </a:r>
          </a:p>
          <a:p>
            <a:r>
              <a:rPr lang="en-US" altLang="en-US" sz="3200" dirty="0"/>
              <a:t>The IA64 Itanium architecture</a:t>
            </a:r>
          </a:p>
          <a:p>
            <a:pPr eaLnBrk="1" hangingPunct="1"/>
            <a:endParaRPr lang="en-US" altLang="en-US" sz="3200" dirty="0" smtClean="0"/>
          </a:p>
          <a:p>
            <a:pPr eaLnBrk="1" hangingPunct="1"/>
            <a:endParaRPr lang="en-US" altLang="en-US" sz="3200" dirty="0" smtClean="0"/>
          </a:p>
          <a:p>
            <a:pPr lvl="2" eaLnBrk="1" hangingPunct="1">
              <a:buFont typeface="Wingdings" panose="05000000000000000000" pitchFamily="2" charset="2"/>
              <a:buNone/>
            </a:pPr>
            <a:r>
              <a:rPr lang="en-US" altLang="en-US" sz="3200"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0775" y="220663"/>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262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482" y="152400"/>
            <a:ext cx="5570879" cy="3276600"/>
          </a:xfrm>
          <a:prstGeom prst="rect">
            <a:avLst/>
          </a:prstGeom>
        </p:spPr>
      </p:pic>
      <p:pic>
        <p:nvPicPr>
          <p:cNvPr id="4" name="Picture 3"/>
          <p:cNvPicPr>
            <a:picLocks noChangeAspect="1"/>
          </p:cNvPicPr>
          <p:nvPr/>
        </p:nvPicPr>
        <p:blipFill>
          <a:blip r:embed="rId4"/>
          <a:stretch>
            <a:fillRect/>
          </a:stretch>
        </p:blipFill>
        <p:spPr>
          <a:xfrm>
            <a:off x="62459" y="3962400"/>
            <a:ext cx="5581718" cy="609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30" y="4648200"/>
            <a:ext cx="5032792" cy="54506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990" y="3429000"/>
            <a:ext cx="4039272" cy="385774"/>
          </a:xfrm>
          <a:prstGeom prst="rect">
            <a:avLst/>
          </a:prstGeom>
        </p:spPr>
      </p:pic>
    </p:spTree>
    <p:extLst>
      <p:ext uri="{BB962C8B-B14F-4D97-AF65-F5344CB8AC3E}">
        <p14:creationId xmlns:p14="http://schemas.microsoft.com/office/powerpoint/2010/main" val="3712522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engageBook\CengageLectureNotesWebsite\Clements 1e JPG_files\ch08\87046-08-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8511"/>
            <a:ext cx="6705600" cy="56976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581" y="295870"/>
            <a:ext cx="8610600" cy="923330"/>
          </a:xfrm>
          <a:prstGeom prst="rect">
            <a:avLst/>
          </a:prstGeom>
        </p:spPr>
        <p:txBody>
          <a:bodyPr wrap="square">
            <a:spAutoFit/>
          </a:bodyPr>
          <a:lstStyle/>
          <a:p>
            <a:r>
              <a:rPr lang="en-US" dirty="0"/>
              <a:t>Figure 8.1 doesn’t </a:t>
            </a:r>
            <a:r>
              <a:rPr lang="en-US" dirty="0" smtClean="0"/>
              <a:t>tell </a:t>
            </a:r>
            <a:r>
              <a:rPr lang="en-US" dirty="0"/>
              <a:t>you what is happening because it omits </a:t>
            </a:r>
            <a:r>
              <a:rPr lang="en-US" i="1" dirty="0"/>
              <a:t>time</a:t>
            </a:r>
            <a:r>
              <a:rPr lang="en-US" dirty="0"/>
              <a:t>. Figure 8.2 </a:t>
            </a:r>
            <a:r>
              <a:rPr lang="en-US" dirty="0" smtClean="0"/>
              <a:t>demonstrates </a:t>
            </a:r>
            <a:r>
              <a:rPr lang="en-US" dirty="0"/>
              <a:t>the effect of </a:t>
            </a:r>
            <a:r>
              <a:rPr lang="en-US" dirty="0" err="1"/>
              <a:t>superpipelining</a:t>
            </a:r>
            <a:r>
              <a:rPr lang="en-US" dirty="0"/>
              <a:t> by allowing some operations to take place in half a clock cycle. </a:t>
            </a:r>
          </a:p>
        </p:txBody>
      </p:sp>
    </p:spTree>
    <p:extLst>
      <p:ext uri="{BB962C8B-B14F-4D97-AF65-F5344CB8AC3E}">
        <p14:creationId xmlns:p14="http://schemas.microsoft.com/office/powerpoint/2010/main" val="1025625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533400"/>
            <a:ext cx="8763000" cy="4708981"/>
          </a:xfrm>
          <a:prstGeom prst="rect">
            <a:avLst/>
          </a:prstGeom>
        </p:spPr>
        <p:txBody>
          <a:bodyPr wrap="square">
            <a:spAutoFit/>
          </a:bodyPr>
          <a:lstStyle/>
          <a:p>
            <a:pPr marL="342900" indent="-342900">
              <a:buFont typeface="Wingdings" panose="05000000000000000000" pitchFamily="2" charset="2"/>
              <a:buChar char="§"/>
            </a:pPr>
            <a:r>
              <a:rPr lang="en-US" sz="2000" dirty="0" err="1"/>
              <a:t>Superpipelining</a:t>
            </a:r>
            <a:r>
              <a:rPr lang="en-US" sz="2000" dirty="0"/>
              <a:t> reduces the </a:t>
            </a:r>
            <a:r>
              <a:rPr lang="en-US" sz="2000" i="1" dirty="0"/>
              <a:t>granularity</a:t>
            </a:r>
            <a:r>
              <a:rPr lang="en-US" sz="2000" dirty="0"/>
              <a:t> of the processes in the pipeline by </a:t>
            </a:r>
            <a:r>
              <a:rPr lang="en-US" sz="2000" dirty="0">
                <a:solidFill>
                  <a:srgbClr val="FF0000"/>
                </a:solidFill>
              </a:rPr>
              <a:t>reducing the size of the smallest task that a stage can handle. </a:t>
            </a:r>
            <a:endParaRPr lang="en-US" sz="2000" dirty="0" smtClean="0">
              <a:solidFill>
                <a:srgbClr val="FF0000"/>
              </a:solidFill>
            </a:endParaRP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smtClean="0">
                <a:solidFill>
                  <a:srgbClr val="FF0000"/>
                </a:solidFill>
              </a:rPr>
              <a:t>Average </a:t>
            </a:r>
            <a:r>
              <a:rPr lang="en-US" sz="2000" dirty="0">
                <a:solidFill>
                  <a:srgbClr val="FF0000"/>
                </a:solidFill>
              </a:rPr>
              <a:t>instruction throughput is increased at the cost of a higher clock rate.</a:t>
            </a:r>
            <a:r>
              <a:rPr lang="en-US" sz="2000" dirty="0"/>
              <a:t> </a:t>
            </a:r>
            <a:endParaRPr lang="en-US" sz="2000" dirty="0" smtClean="0"/>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smtClean="0"/>
              <a:t>However</a:t>
            </a:r>
            <a:r>
              <a:rPr lang="en-US" sz="2000" dirty="0"/>
              <a:t>, the branch penalty is increased because of the larger number of stages that have to be flushed on a </a:t>
            </a:r>
            <a:r>
              <a:rPr lang="en-US" sz="2000" dirty="0" err="1"/>
              <a:t>mispredicted</a:t>
            </a:r>
            <a:r>
              <a:rPr lang="en-US" sz="2000" dirty="0"/>
              <a:t> branch. </a:t>
            </a:r>
            <a:endParaRPr lang="en-US" sz="2000" dirty="0" smtClean="0"/>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smtClean="0">
                <a:solidFill>
                  <a:srgbClr val="FF0000"/>
                </a:solidFill>
              </a:rPr>
              <a:t>At </a:t>
            </a:r>
            <a:r>
              <a:rPr lang="en-US" sz="2000" dirty="0">
                <a:solidFill>
                  <a:srgbClr val="FF0000"/>
                </a:solidFill>
              </a:rPr>
              <a:t>best, </a:t>
            </a:r>
            <a:r>
              <a:rPr lang="en-US" sz="2000" dirty="0" err="1">
                <a:solidFill>
                  <a:srgbClr val="FF0000"/>
                </a:solidFill>
              </a:rPr>
              <a:t>superepipelining</a:t>
            </a:r>
            <a:r>
              <a:rPr lang="en-US" sz="2000" dirty="0">
                <a:solidFill>
                  <a:srgbClr val="FF0000"/>
                </a:solidFill>
              </a:rPr>
              <a:t> </a:t>
            </a:r>
            <a:r>
              <a:rPr lang="en-US" sz="2000" dirty="0" smtClean="0">
                <a:solidFill>
                  <a:srgbClr val="FF0000"/>
                </a:solidFill>
              </a:rPr>
              <a:t>offers </a:t>
            </a:r>
            <a:r>
              <a:rPr lang="en-US" sz="2000" dirty="0">
                <a:solidFill>
                  <a:srgbClr val="FF0000"/>
                </a:solidFill>
              </a:rPr>
              <a:t>only a modest increase in performance.</a:t>
            </a:r>
            <a:r>
              <a:rPr lang="en-US" sz="2000" dirty="0"/>
              <a:t> </a:t>
            </a:r>
            <a:endParaRPr lang="en-US" sz="2000" dirty="0" smtClean="0"/>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smtClean="0"/>
              <a:t>Moreover</a:t>
            </a:r>
            <a:r>
              <a:rPr lang="en-US" sz="2000" dirty="0"/>
              <a:t>, </a:t>
            </a:r>
            <a:r>
              <a:rPr lang="en-US" sz="2000" dirty="0">
                <a:solidFill>
                  <a:srgbClr val="0070C0"/>
                </a:solidFill>
              </a:rPr>
              <a:t>increasing the number of pipelined states requires a greater </a:t>
            </a:r>
            <a:r>
              <a:rPr lang="en-US" sz="2000" i="1" dirty="0" err="1">
                <a:solidFill>
                  <a:srgbClr val="0070C0"/>
                </a:solidFill>
              </a:rPr>
              <a:t>interstage</a:t>
            </a:r>
            <a:r>
              <a:rPr lang="en-US" sz="2000" i="1" dirty="0">
                <a:solidFill>
                  <a:srgbClr val="0070C0"/>
                </a:solidFill>
              </a:rPr>
              <a:t> delay</a:t>
            </a:r>
            <a:r>
              <a:rPr lang="en-US" sz="2000" dirty="0"/>
              <a:t> because the extra registers have their own setup and hold times. </a:t>
            </a:r>
            <a:endParaRPr lang="en-US" sz="2000" dirty="0" smtClean="0"/>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smtClean="0"/>
              <a:t>A </a:t>
            </a:r>
            <a:r>
              <a:rPr lang="en-US" sz="2000" dirty="0"/>
              <a:t>more radical approach to pipelining is required to break the one instruction per cycle barrier.</a:t>
            </a:r>
          </a:p>
        </p:txBody>
      </p:sp>
    </p:spTree>
    <p:extLst>
      <p:ext uri="{BB962C8B-B14F-4D97-AF65-F5344CB8AC3E}">
        <p14:creationId xmlns:p14="http://schemas.microsoft.com/office/powerpoint/2010/main" val="16261164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HCS12 Architecture" id="{BB64E201-E68D-4C1E-A310-06B75008CBE6}" vid="{37E19E37-DA0F-44CC-99D9-69092F35B1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HCS12</Template>
  <TotalTime>36147</TotalTime>
  <Words>3430</Words>
  <Application>Microsoft Office PowerPoint</Application>
  <PresentationFormat>On-screen Show (4:3)</PresentationFormat>
  <Paragraphs>705</Paragraphs>
  <Slides>76</Slides>
  <Notes>4</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Calibri</vt:lpstr>
      <vt:lpstr>Courier New</vt:lpstr>
      <vt:lpstr>Times New Roman</vt:lpstr>
      <vt:lpstr>Tw Cen MT</vt:lpstr>
      <vt:lpstr>Wingdings</vt:lpstr>
      <vt:lpstr>Wingdings 2</vt:lpstr>
      <vt:lpstr>Student presentation</vt:lpstr>
      <vt:lpstr>Superscalar, VLIW, and Itanium</vt:lpstr>
      <vt:lpstr>  Content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Content </vt:lpstr>
      <vt:lpstr>PowerPoint Presentation</vt:lpstr>
    </vt:vector>
  </TitlesOfParts>
  <Company>NTL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Razvan Bogdan</cp:lastModifiedBy>
  <cp:revision>308</cp:revision>
  <dcterms:created xsi:type="dcterms:W3CDTF">2012-09-07T16:32:26Z</dcterms:created>
  <dcterms:modified xsi:type="dcterms:W3CDTF">2016-04-14T09:57:05Z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659910850</vt:i4>
  </property>
  <property fmtid="{D5CDD505-2E9C-101B-9397-08002B2CF9AE}" pid="3" name="_NewReviewCycle">
    <vt:lpwstr/>
  </property>
  <property fmtid="{D5CDD505-2E9C-101B-9397-08002B2CF9AE}" pid="4" name="_EmailSubject">
    <vt:lpwstr>Lecture notes</vt:lpwstr>
  </property>
  <property fmtid="{D5CDD505-2E9C-101B-9397-08002B2CF9AE}" pid="5" name="_AuthorEmail">
    <vt:lpwstr>swati.meherishi@cengage.com</vt:lpwstr>
  </property>
  <property fmtid="{D5CDD505-2E9C-101B-9397-08002B2CF9AE}" pid="6" name="_AuthorEmailDisplayName">
    <vt:lpwstr>Meherishi, Swati</vt:lpwstr>
  </property>
</Properties>
</file>