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4" r:id="rId1"/>
  </p:sldMasterIdLst>
  <p:notesMasterIdLst>
    <p:notesMasterId r:id="rId32"/>
  </p:notesMasterIdLst>
  <p:handoutMasterIdLst>
    <p:handoutMasterId r:id="rId33"/>
  </p:handoutMasterIdLst>
  <p:sldIdLst>
    <p:sldId id="383" r:id="rId2"/>
    <p:sldId id="384" r:id="rId3"/>
    <p:sldId id="385" r:id="rId4"/>
    <p:sldId id="412" r:id="rId5"/>
    <p:sldId id="413"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6" r:id="rId26"/>
    <p:sldId id="407" r:id="rId27"/>
    <p:sldId id="408" r:id="rId28"/>
    <p:sldId id="409" r:id="rId29"/>
    <p:sldId id="410" r:id="rId30"/>
    <p:sldId id="411" r:id="rId31"/>
  </p:sldIdLst>
  <p:sldSz cx="9144000" cy="6858000" type="screen4x3"/>
  <p:notesSz cx="6894513" cy="9180513"/>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89094" autoAdjust="0"/>
  </p:normalViewPr>
  <p:slideViewPr>
    <p:cSldViewPr snapToGrid="0">
      <p:cViewPr varScale="1">
        <p:scale>
          <a:sx n="64" d="100"/>
          <a:sy n="64" d="100"/>
        </p:scale>
        <p:origin x="15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87676"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23925">
              <a:defRPr sz="1000" i="1"/>
            </a:lvl1pPr>
          </a:lstStyle>
          <a:p>
            <a:pPr>
              <a:defRPr/>
            </a:pPr>
            <a:endParaRPr lang="en-US"/>
          </a:p>
        </p:txBody>
      </p:sp>
      <p:sp>
        <p:nvSpPr>
          <p:cNvPr id="3075" name="Rectangle 3"/>
          <p:cNvSpPr>
            <a:spLocks noGrp="1" noChangeArrowheads="1"/>
          </p:cNvSpPr>
          <p:nvPr>
            <p:ph type="dt" sz="quarter" idx="1"/>
          </p:nvPr>
        </p:nvSpPr>
        <p:spPr bwMode="auto">
          <a:xfrm>
            <a:off x="3906838" y="-1588"/>
            <a:ext cx="2987675"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23925">
              <a:defRPr sz="1000" i="1"/>
            </a:lvl1pPr>
          </a:lstStyle>
          <a:p>
            <a:pPr>
              <a:defRPr/>
            </a:pPr>
            <a:endParaRPr lang="en-US"/>
          </a:p>
        </p:txBody>
      </p:sp>
      <p:sp>
        <p:nvSpPr>
          <p:cNvPr id="3076" name="Rectangle 4"/>
          <p:cNvSpPr>
            <a:spLocks noGrp="1" noChangeArrowheads="1"/>
          </p:cNvSpPr>
          <p:nvPr>
            <p:ph type="ftr" sz="quarter" idx="2"/>
          </p:nvPr>
        </p:nvSpPr>
        <p:spPr bwMode="auto">
          <a:xfrm>
            <a:off x="-1588" y="8720138"/>
            <a:ext cx="2987676"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23925">
              <a:defRPr sz="1000" i="1"/>
            </a:lvl1pPr>
          </a:lstStyle>
          <a:p>
            <a:pPr>
              <a:defRPr/>
            </a:pPr>
            <a:endParaRPr lang="en-US"/>
          </a:p>
        </p:txBody>
      </p:sp>
      <p:sp>
        <p:nvSpPr>
          <p:cNvPr id="3077" name="Rectangle 5"/>
          <p:cNvSpPr>
            <a:spLocks noGrp="1" noChangeArrowheads="1"/>
          </p:cNvSpPr>
          <p:nvPr>
            <p:ph type="sldNum" sz="quarter" idx="3"/>
          </p:nvPr>
        </p:nvSpPr>
        <p:spPr bwMode="auto">
          <a:xfrm>
            <a:off x="3906838" y="8720138"/>
            <a:ext cx="2987675"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23925">
              <a:defRPr sz="1000" i="1"/>
            </a:lvl1pPr>
          </a:lstStyle>
          <a:p>
            <a:fld id="{E67A928F-1318-43AC-B32D-635B473BEFE8}" type="slidenum">
              <a:rPr lang="en-US"/>
              <a:pPr/>
              <a:t>‹#›</a:t>
            </a:fld>
            <a:endParaRPr lang="en-US"/>
          </a:p>
        </p:txBody>
      </p:sp>
    </p:spTree>
    <p:extLst>
      <p:ext uri="{BB962C8B-B14F-4D97-AF65-F5344CB8AC3E}">
        <p14:creationId xmlns:p14="http://schemas.microsoft.com/office/powerpoint/2010/main" val="1572925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87676"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23925">
              <a:defRPr sz="1000" i="1"/>
            </a:lvl1pPr>
          </a:lstStyle>
          <a:p>
            <a:pPr>
              <a:defRPr/>
            </a:pPr>
            <a:endParaRPr lang="en-US"/>
          </a:p>
        </p:txBody>
      </p:sp>
      <p:sp>
        <p:nvSpPr>
          <p:cNvPr id="2051" name="Rectangle 3"/>
          <p:cNvSpPr>
            <a:spLocks noGrp="1" noChangeArrowheads="1"/>
          </p:cNvSpPr>
          <p:nvPr>
            <p:ph type="dt" idx="1"/>
          </p:nvPr>
        </p:nvSpPr>
        <p:spPr bwMode="auto">
          <a:xfrm>
            <a:off x="3906838" y="-1588"/>
            <a:ext cx="2987675"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23925">
              <a:defRPr sz="1000" i="1"/>
            </a:lvl1pPr>
          </a:lstStyle>
          <a:p>
            <a:pPr>
              <a:defRPr/>
            </a:pPr>
            <a:endParaRPr lang="en-US"/>
          </a:p>
        </p:txBody>
      </p:sp>
      <p:sp>
        <p:nvSpPr>
          <p:cNvPr id="2052" name="Rectangle 4"/>
          <p:cNvSpPr>
            <a:spLocks noGrp="1" noChangeArrowheads="1"/>
          </p:cNvSpPr>
          <p:nvPr>
            <p:ph type="ftr" sz="quarter" idx="4"/>
          </p:nvPr>
        </p:nvSpPr>
        <p:spPr bwMode="auto">
          <a:xfrm>
            <a:off x="-1588" y="8720138"/>
            <a:ext cx="2987676"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23925">
              <a:defRPr sz="1000" i="1"/>
            </a:lvl1pPr>
          </a:lstStyle>
          <a:p>
            <a:pPr>
              <a:defRPr/>
            </a:pPr>
            <a:endParaRPr lang="en-US"/>
          </a:p>
        </p:txBody>
      </p:sp>
      <p:sp>
        <p:nvSpPr>
          <p:cNvPr id="2053" name="Rectangle 5"/>
          <p:cNvSpPr>
            <a:spLocks noGrp="1" noChangeArrowheads="1"/>
          </p:cNvSpPr>
          <p:nvPr>
            <p:ph type="sldNum" sz="quarter" idx="5"/>
          </p:nvPr>
        </p:nvSpPr>
        <p:spPr bwMode="auto">
          <a:xfrm>
            <a:off x="3906838" y="8720138"/>
            <a:ext cx="2987675"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23925">
              <a:defRPr sz="1000" i="1"/>
            </a:lvl1pPr>
          </a:lstStyle>
          <a:p>
            <a:fld id="{F7613F32-D3D3-49F0-A3BD-718CEAA551CD}" type="slidenum">
              <a:rPr lang="en-US"/>
              <a:pPr/>
              <a:t>‹#›</a:t>
            </a:fld>
            <a:endParaRPr lang="en-US"/>
          </a:p>
        </p:txBody>
      </p:sp>
      <p:sp>
        <p:nvSpPr>
          <p:cNvPr id="2054" name="Rectangle 6"/>
          <p:cNvSpPr>
            <a:spLocks noGrp="1" noChangeArrowheads="1"/>
          </p:cNvSpPr>
          <p:nvPr>
            <p:ph type="body" sz="quarter" idx="3"/>
          </p:nvPr>
        </p:nvSpPr>
        <p:spPr bwMode="auto">
          <a:xfrm>
            <a:off x="919163" y="4359275"/>
            <a:ext cx="5054600" cy="41322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1" name="Rectangle 7"/>
          <p:cNvSpPr>
            <a:spLocks noGrp="1" noRot="1" noChangeAspect="1" noChangeArrowheads="1" noTextEdit="1"/>
          </p:cNvSpPr>
          <p:nvPr>
            <p:ph type="sldImg" idx="2"/>
          </p:nvPr>
        </p:nvSpPr>
        <p:spPr bwMode="auto">
          <a:xfrm>
            <a:off x="1157288" y="693738"/>
            <a:ext cx="4578350" cy="34305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13237094"/>
      </p:ext>
    </p:extLst>
  </p:cSld>
  <p:clrMap bg1="lt1" tx1="dk1" bg2="lt2" tx2="dk2" accent1="accent1" accent2="accent2" accent3="accent3" accent4="accent4" accent5="accent5" accent6="accent6" hlink="hlink" folHlink="folHlink"/>
  <p:notesStyle>
    <a:lvl1pPr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0375"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9163"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9538"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38325"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58875" y="693738"/>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EB46A4-AA13-4CC2-93C3-31FBF9B92ED8}"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185413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en-US" smtClean="0"/>
              <a:t>Copyright @2010  Delmar Cengage Learning</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FAEEA93-F79B-497D-AA01-E05CB129930E}" type="slidenum">
              <a:rPr lang="en-US" smtClean="0"/>
              <a:pPr/>
              <a:t>‹#›</a:t>
            </a:fld>
            <a:endParaRPr lang="en-US"/>
          </a:p>
        </p:txBody>
      </p:sp>
    </p:spTree>
    <p:extLst>
      <p:ext uri="{BB962C8B-B14F-4D97-AF65-F5344CB8AC3E}">
        <p14:creationId xmlns:p14="http://schemas.microsoft.com/office/powerpoint/2010/main" val="38958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Copyright @ 2005 Delmar Thompson</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F01772D-05BC-42B7-92D9-83582CA9BE32}" type="slidenum">
              <a:rPr lang="en-US" smtClean="0"/>
              <a:pPr/>
              <a:t>‹#›</a:t>
            </a:fld>
            <a:endParaRPr lang="en-US"/>
          </a:p>
        </p:txBody>
      </p:sp>
    </p:spTree>
    <p:extLst>
      <p:ext uri="{BB962C8B-B14F-4D97-AF65-F5344CB8AC3E}">
        <p14:creationId xmlns:p14="http://schemas.microsoft.com/office/powerpoint/2010/main" val="150327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pPr>
              <a:defRPr/>
            </a:pPr>
            <a:r>
              <a:rPr lang="en-US" smtClean="0"/>
              <a:t>Copyright @ 2005 Delmar Thompson</a:t>
            </a: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E4D8D93-744F-451E-91EB-EA05A8557BFB}" type="slidenum">
              <a:rPr lang="en-US" smtClean="0"/>
              <a:pPr/>
              <a:t>‹#›</a:t>
            </a:fld>
            <a:endParaRPr lang="en-US"/>
          </a:p>
        </p:txBody>
      </p:sp>
    </p:spTree>
    <p:extLst>
      <p:ext uri="{BB962C8B-B14F-4D97-AF65-F5344CB8AC3E}">
        <p14:creationId xmlns:p14="http://schemas.microsoft.com/office/powerpoint/2010/main" val="399209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45362098"/>
      </p:ext>
    </p:extLst>
  </p:cSld>
  <p:clrMapOvr>
    <a:masterClrMapping/>
  </p:clrMapOvr>
  <p:transition>
    <p:fade/>
  </p:transition>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7275757"/>
      </p:ext>
    </p:extLst>
  </p:cSld>
  <p:clrMapOvr>
    <a:masterClrMapping/>
  </p:clrMapOvr>
  <p:transition>
    <p:fade/>
  </p:transition>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28683273"/>
      </p:ext>
    </p:extLst>
  </p:cSld>
  <p:clrMapOvr>
    <a:masterClrMapping/>
  </p:clrMapOvr>
  <p:transition>
    <p:fade/>
  </p:transition>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10830713"/>
      </p:ext>
    </p:extLst>
  </p:cSld>
  <p:clrMapOvr>
    <a:masterClrMapping/>
  </p:clrMapOvr>
  <p:transition>
    <p:fade/>
  </p:transition>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13853612"/>
      </p:ext>
    </p:extLst>
  </p:cSld>
  <p:clrMapOvr>
    <a:masterClrMapping/>
  </p:clrMapOvr>
  <p:transition>
    <p:fade/>
  </p:transition>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21849436"/>
      </p:ext>
    </p:extLst>
  </p:cSld>
  <p:clrMapOvr>
    <a:masterClrMapping/>
  </p:clrMapOvr>
  <p:transition>
    <p:fade/>
  </p:transition>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20408903"/>
      </p:ext>
    </p:extLst>
  </p:cSld>
  <p:clrMapOvr>
    <a:masterClrMapping/>
  </p:clrMapOvr>
  <p:transition>
    <p:fade/>
  </p:transition>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92370342"/>
      </p:ext>
    </p:extLst>
  </p:cSld>
  <p:clrMapOvr>
    <a:masterClrMapping/>
  </p:clrMapOvr>
  <p:transition>
    <p:fade/>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defRPr/>
            </a:pPr>
            <a:r>
              <a:rPr lang="en-US" smtClean="0"/>
              <a:t>Copyright @ 2005 Delmar Thompson</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19439BE-D918-4024-850F-DCE4638D131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900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49390400"/>
      </p:ext>
    </p:extLst>
  </p:cSld>
  <p:clrMapOvr>
    <a:masterClrMapping/>
  </p:clrMapOvr>
  <p:transition>
    <p:fade/>
  </p:transition>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816973455"/>
      </p:ext>
    </p:extLst>
  </p:cSld>
  <p:clrMapOvr>
    <a:masterClrMapping/>
  </p:clrMapOvr>
  <p:transition>
    <p:fade/>
  </p:transition>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61768166"/>
      </p:ext>
    </p:extLst>
  </p:cSld>
  <p:clrMapOvr>
    <a:masterClrMapping/>
  </p:clrMapOvr>
  <p:transition>
    <p:fade/>
  </p:transition>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1419729"/>
      </p:ext>
    </p:extLst>
  </p:cSld>
  <p:clrMapOvr>
    <a:masterClrMapping/>
  </p:clrMapOvr>
  <p:transition>
    <p:fade/>
  </p:transition>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55319044"/>
      </p:ext>
    </p:extLst>
  </p:cSld>
  <p:clrMapOvr>
    <a:masterClrMapping/>
  </p:clrMapOvr>
  <p:transition>
    <p:fade/>
  </p:transition>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38641005"/>
      </p:ext>
    </p:extLst>
  </p:cSld>
  <p:clrMapOvr>
    <a:masterClrMapping/>
  </p:clrMapOvr>
  <p:transition>
    <p:fade/>
  </p:transition>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03673808"/>
      </p:ext>
    </p:extLst>
  </p:cSld>
  <p:clrMapOvr>
    <a:masterClrMapping/>
  </p:clrMapOvr>
  <p:transition>
    <p:fade/>
  </p:transition>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476133"/>
      </p:ext>
    </p:extLst>
  </p:cSld>
  <p:clrMapOvr>
    <a:masterClrMapping/>
  </p:clrMapOvr>
  <p:transition>
    <p:fade/>
  </p:transition>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61294308"/>
      </p:ext>
    </p:extLst>
  </p:cSld>
  <p:clrMapOvr>
    <a:masterClrMapping/>
  </p:clrMapOvr>
  <p:transition>
    <p:fade/>
  </p:transition>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41164738"/>
      </p:ext>
    </p:extLst>
  </p:cSld>
  <p:clrMapOvr>
    <a:masterClrMapping/>
  </p:clrMapOvr>
  <p:transition>
    <p:fade/>
  </p:transition>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pPr>
              <a:defRPr/>
            </a:pPr>
            <a:r>
              <a:rPr lang="en-US" smtClean="0"/>
              <a:t>Copyright @ 2010 Delmar Cengage Learning </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D084B2B-4958-432E-8F6D-823F5FAC5D18}" type="slidenum">
              <a:rPr lang="en-US" smtClean="0"/>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3603488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89014256"/>
      </p:ext>
    </p:extLst>
  </p:cSld>
  <p:clrMapOvr>
    <a:masterClrMapping/>
  </p:clrMapOvr>
  <p:transition>
    <p:fade/>
  </p:transition>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56111205"/>
      </p:ext>
    </p:extLst>
  </p:cSld>
  <p:clrMapOvr>
    <a:masterClrMapping/>
  </p:clrMapOvr>
  <p:transition>
    <p:fade/>
  </p:transition>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37879545"/>
      </p:ext>
    </p:extLst>
  </p:cSld>
  <p:clrMapOvr>
    <a:masterClrMapping/>
  </p:clrMapOvr>
  <p:transition>
    <p:fade/>
  </p:transition>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00638484"/>
      </p:ext>
    </p:extLst>
  </p:cSld>
  <p:clrMapOvr>
    <a:masterClrMapping/>
  </p:clrMapOvr>
  <p:transition>
    <p:fade/>
  </p:transition>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336633372"/>
      </p:ext>
    </p:extLst>
  </p:cSld>
  <p:clrMapOvr>
    <a:masterClrMapping/>
  </p:clrMapOvr>
  <p:transition>
    <p:fade/>
  </p:transition>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9764583"/>
      </p:ext>
    </p:extLst>
  </p:cSld>
  <p:clrMapOvr>
    <a:masterClrMapping/>
  </p:clrMapOvr>
  <p:transition>
    <p:fade/>
  </p:transition>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97161825"/>
      </p:ext>
    </p:extLst>
  </p:cSld>
  <p:clrMapOvr>
    <a:masterClrMapping/>
  </p:clrMapOvr>
  <p:transition>
    <p:fade/>
  </p:transition>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92701275"/>
      </p:ext>
    </p:extLst>
  </p:cSld>
  <p:clrMapOvr>
    <a:masterClrMapping/>
  </p:clrMapOvr>
  <p:transition>
    <p:fade/>
  </p:transition>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00904346"/>
      </p:ext>
    </p:extLst>
  </p:cSld>
  <p:clrMapOvr>
    <a:masterClrMapping/>
  </p:clrMapOvr>
  <p:transition>
    <p:fade/>
  </p:transition>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98160136"/>
      </p:ext>
    </p:extLst>
  </p:cSld>
  <p:clrMapOvr>
    <a:masterClrMapping/>
  </p:clrMapOvr>
  <p:transition>
    <p:fade/>
  </p:transition>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pPr>
              <a:defRPr/>
            </a:pPr>
            <a:r>
              <a:rPr lang="en-US" smtClean="0"/>
              <a:t>Copyright @ 2005 Delmar Thompson</a:t>
            </a:r>
            <a:endParaRPr lang="en-US"/>
          </a:p>
        </p:txBody>
      </p:sp>
      <p:sp>
        <p:nvSpPr>
          <p:cNvPr id="10" name="Slide Number Placeholder 9"/>
          <p:cNvSpPr>
            <a:spLocks noGrp="1"/>
          </p:cNvSpPr>
          <p:nvPr>
            <p:ph type="sldNum" sz="quarter" idx="16"/>
          </p:nvPr>
        </p:nvSpPr>
        <p:spPr/>
        <p:txBody>
          <a:bodyPr rtlCol="0"/>
          <a:lstStyle/>
          <a:p>
            <a:fld id="{94A8F157-62D7-4638-844E-944CBB302BB0}" type="slidenum">
              <a:rPr lang="en-US" smtClean="0"/>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extLst>
      <p:ext uri="{BB962C8B-B14F-4D97-AF65-F5344CB8AC3E}">
        <p14:creationId xmlns:p14="http://schemas.microsoft.com/office/powerpoint/2010/main" val="2600958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02652840"/>
      </p:ext>
    </p:extLst>
  </p:cSld>
  <p:clrMapOvr>
    <a:masterClrMapping/>
  </p:clrMapOvr>
  <p:transition>
    <p:fade/>
  </p:transition>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082957512"/>
      </p:ext>
    </p:extLst>
  </p:cSld>
  <p:clrMapOvr>
    <a:masterClrMapping/>
  </p:clrMapOvr>
  <p:transition>
    <p:fade/>
  </p:transition>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873054560"/>
      </p:ext>
    </p:extLst>
  </p:cSld>
  <p:clrMapOvr>
    <a:masterClrMapping/>
  </p:clrMapOvr>
  <p:transition>
    <p:fade/>
  </p:transition>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37535479"/>
      </p:ext>
    </p:extLst>
  </p:cSld>
  <p:clrMapOvr>
    <a:masterClrMapping/>
  </p:clrMapOvr>
  <p:transition>
    <p:fade/>
  </p:transition>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524539586"/>
      </p:ext>
    </p:extLst>
  </p:cSld>
  <p:clrMapOvr>
    <a:masterClrMapping/>
  </p:clrMapOvr>
  <p:transition>
    <p:fade/>
  </p:transition>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59714497"/>
      </p:ext>
    </p:extLst>
  </p:cSld>
  <p:clrMapOvr>
    <a:masterClrMapping/>
  </p:clrMapOvr>
  <p:transition>
    <p:fade/>
  </p:transition>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pPr>
              <a:defRPr/>
            </a:pPr>
            <a:r>
              <a:rPr lang="en-US" smtClean="0"/>
              <a:t>Copyright @ 2005 Delmar Thompson</a:t>
            </a:r>
            <a:endParaRPr lang="en-US"/>
          </a:p>
        </p:txBody>
      </p:sp>
      <p:sp>
        <p:nvSpPr>
          <p:cNvPr id="12" name="Slide Number Placeholder 11"/>
          <p:cNvSpPr>
            <a:spLocks noGrp="1"/>
          </p:cNvSpPr>
          <p:nvPr>
            <p:ph type="sldNum" sz="quarter" idx="16"/>
          </p:nvPr>
        </p:nvSpPr>
        <p:spPr/>
        <p:txBody>
          <a:bodyPr rtlCol="0"/>
          <a:lstStyle/>
          <a:p>
            <a:fld id="{7AB9BB60-3F49-4C3A-916F-7E77EB145175}" type="slidenum">
              <a:rPr lang="en-US" smtClean="0"/>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27379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Copyright @ 2005 Delmar Thompson</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0706079-07F5-40E2-8BCF-F260AD66FECD}" type="slidenum">
              <a:rPr lang="en-US" smtClean="0"/>
              <a:pPr/>
              <a:t>‹#›</a:t>
            </a:fld>
            <a:endParaRPr lang="en-US"/>
          </a:p>
        </p:txBody>
      </p:sp>
    </p:spTree>
    <p:extLst>
      <p:ext uri="{BB962C8B-B14F-4D97-AF65-F5344CB8AC3E}">
        <p14:creationId xmlns:p14="http://schemas.microsoft.com/office/powerpoint/2010/main" val="13687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2/25/2016 4:52 PM</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F869972-4966-4AB1-A348-727C9B5B6A2A}" type="slidenum">
              <a:rPr lang="en-US" smtClean="0"/>
              <a:pPr/>
              <a:t>‹#›</a:t>
            </a:fld>
            <a:endParaRPr lang="en-US"/>
          </a:p>
        </p:txBody>
      </p:sp>
      <p:sp>
        <p:nvSpPr>
          <p:cNvPr id="5" name="TextBox 4"/>
          <p:cNvSpPr txBox="1"/>
          <p:nvPr userDrawn="1"/>
        </p:nvSpPr>
        <p:spPr>
          <a:xfrm>
            <a:off x="557213" y="6473825"/>
            <a:ext cx="3011487" cy="336550"/>
          </a:xfrm>
          <a:prstGeom prst="rect">
            <a:avLst/>
          </a:prstGeom>
          <a:noFill/>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sz="1200"/>
              <a:t>Copyright </a:t>
            </a:r>
            <a:r>
              <a:rPr lang="en-US"/>
              <a:t>© </a:t>
            </a:r>
            <a:r>
              <a:rPr lang="en-US" sz="1200"/>
              <a:t>2010 Delmar Cengage Learning</a:t>
            </a:r>
          </a:p>
        </p:txBody>
      </p:sp>
    </p:spTree>
    <p:extLst>
      <p:ext uri="{BB962C8B-B14F-4D97-AF65-F5344CB8AC3E}">
        <p14:creationId xmlns:p14="http://schemas.microsoft.com/office/powerpoint/2010/main" val="238798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defRPr/>
            </a:pPr>
            <a:r>
              <a:rPr lang="en-US" smtClean="0"/>
              <a:t>Copyright @ 2010 Delmar Cengage Learning</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D0F2741-A5CC-4E9B-B2A2-22B0858224A6}" type="slidenum">
              <a:rPr lang="en-US" smtClean="0"/>
              <a:pPr/>
              <a:t>‹#›</a:t>
            </a:fld>
            <a:endParaRPr lang="en-US"/>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163981103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pPr>
              <a:defRPr/>
            </a:pPr>
            <a:r>
              <a:rPr lang="en-US" smtClean="0"/>
              <a:t>Copyright @ 2005 Delmar Thompson</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AE8BCA8-D3A1-4080-BD54-4FF46E42A96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418891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pPr>
              <a:defRPr/>
            </a:pPr>
            <a:r>
              <a:rPr lang="en-US" smtClean="0"/>
              <a:t>Copyright @ 2010 Delmar Cengage Learning</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4D0F2741-A5CC-4E9B-B2A2-22B0858224A6}" type="slidenum">
              <a:rPr lang="en-US" smtClean="0"/>
              <a:pPr/>
              <a:t>‹#›</a:t>
            </a:fld>
            <a:endParaRPr lang="en-US"/>
          </a:p>
        </p:txBody>
      </p:sp>
    </p:spTree>
    <p:extLst>
      <p:ext uri="{BB962C8B-B14F-4D97-AF65-F5344CB8AC3E}">
        <p14:creationId xmlns:p14="http://schemas.microsoft.com/office/powerpoint/2010/main" val="190344487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Lst>
  <p:hf sldNum="0" hdr="0" ftr="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lectronica-azi.ro/revista.php" TargetMode="External"/><Relationship Id="rId2" Type="http://schemas.openxmlformats.org/officeDocument/2006/relationships/hyperlink" Target="http://www.electronicsweekly.com/Articles/15/05/2006/38623/Choosing-a-microcontroller.htm" TargetMode="External"/><Relationship Id="rId1" Type="http://schemas.openxmlformats.org/officeDocument/2006/relationships/slideLayout" Target="../slideLayouts/slideLayout2.xml"/><Relationship Id="rId4" Type="http://schemas.openxmlformats.org/officeDocument/2006/relationships/hyperlink" Target="http://ee.sharif.edu/~sakhtar3/books/8051%20Microcontrollers%20An%20Applications%20Based%20Introductio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uturelearn.com/" TargetMode="External"/><Relationship Id="rId2" Type="http://schemas.openxmlformats.org/officeDocument/2006/relationships/hyperlink" Target="https://www.khanacademy.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371600" y="2938463"/>
            <a:ext cx="6477000" cy="1447800"/>
          </a:xfrm>
        </p:spPr>
        <p:txBody>
          <a:bodyPr>
            <a:normAutofit/>
          </a:bodyPr>
          <a:lstStyle/>
          <a:p>
            <a:pPr algn="ctr" eaLnBrk="1" fontAlgn="auto" hangingPunct="1">
              <a:spcAft>
                <a:spcPts val="0"/>
              </a:spcAft>
              <a:defRPr/>
            </a:pPr>
            <a:r>
              <a:rPr lang="ro-RO" dirty="0" smtClean="0"/>
              <a:t>SISTEME ÎNCORPORATE</a:t>
            </a:r>
            <a:r>
              <a:rPr lang="en-US" sz="3600" dirty="0" smtClean="0">
                <a:solidFill>
                  <a:srgbClr val="724208"/>
                </a:solidFill>
              </a:rPr>
              <a:t/>
            </a:r>
            <a:br>
              <a:rPr lang="en-US" sz="3600" dirty="0" smtClean="0">
                <a:solidFill>
                  <a:srgbClr val="724208"/>
                </a:solidFill>
              </a:rPr>
            </a:br>
            <a:endParaRPr lang="en-US" dirty="0">
              <a:solidFill>
                <a:srgbClr val="724208"/>
              </a:solidFill>
            </a:endParaRPr>
          </a:p>
        </p:txBody>
      </p:sp>
      <p:sp>
        <p:nvSpPr>
          <p:cNvPr id="13315" name="TextBox 3"/>
          <p:cNvSpPr txBox="1">
            <a:spLocks noChangeArrowheads="1"/>
          </p:cNvSpPr>
          <p:nvPr/>
        </p:nvSpPr>
        <p:spPr bwMode="auto">
          <a:xfrm>
            <a:off x="685800" y="76200"/>
            <a:ext cx="739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w Cen MT" panose="020B0602020104020603" pitchFamily="34" charset="0"/>
              </a:rPr>
              <a:t>“Politehnica” University of Timisoara, Romania </a:t>
            </a:r>
          </a:p>
          <a:p>
            <a:pPr eaLnBrk="1" hangingPunct="1"/>
            <a:r>
              <a:rPr lang="en-US" altLang="en-US" sz="2400">
                <a:latin typeface="Tw Cen MT" panose="020B0602020104020603" pitchFamily="34" charset="0"/>
              </a:rPr>
              <a:t>                  Faculty of Automation and Computers</a:t>
            </a:r>
          </a:p>
          <a:p>
            <a:pPr algn="ctr" eaLnBrk="1" hangingPunct="1"/>
            <a:r>
              <a:rPr lang="en-US" altLang="en-US" sz="2400">
                <a:latin typeface="Tw Cen MT" panose="020B0602020104020603" pitchFamily="34" charset="0"/>
              </a:rPr>
              <a:t>   Computer and Software Engineering Department </a:t>
            </a:r>
          </a:p>
        </p:txBody>
      </p:sp>
      <p:sp>
        <p:nvSpPr>
          <p:cNvPr id="8" name="Rectangle 5"/>
          <p:cNvSpPr>
            <a:spLocks noGrp="1" noChangeArrowheads="1"/>
          </p:cNvSpPr>
          <p:nvPr>
            <p:ph type="subTitle" idx="1"/>
          </p:nvPr>
        </p:nvSpPr>
        <p:spPr>
          <a:xfrm>
            <a:off x="2362200" y="6049963"/>
            <a:ext cx="6705600" cy="685800"/>
          </a:xfrm>
        </p:spPr>
        <p:txBody>
          <a:bodyPr>
            <a:normAutofit/>
          </a:bodyPr>
          <a:lstStyle/>
          <a:p>
            <a:pPr>
              <a:defRPr/>
            </a:pPr>
            <a:r>
              <a:rPr lang="ro-RO" sz="2000" dirty="0" smtClean="0"/>
              <a:t>SL. </a:t>
            </a:r>
            <a:r>
              <a:rPr lang="ro-RO" sz="2000" dirty="0"/>
              <a:t>dr. </a:t>
            </a:r>
            <a:r>
              <a:rPr lang="ro-RO" sz="2000" dirty="0" smtClean="0"/>
              <a:t>Ing</a:t>
            </a:r>
            <a:r>
              <a:rPr lang="ro-RO" sz="2000" dirty="0"/>
              <a:t>. </a:t>
            </a:r>
            <a:r>
              <a:rPr lang="en-US" sz="2000" dirty="0" err="1"/>
              <a:t>Razvan</a:t>
            </a:r>
            <a:r>
              <a:rPr lang="en-US" sz="2000" dirty="0"/>
              <a:t> </a:t>
            </a:r>
            <a:r>
              <a:rPr lang="en-US" sz="2000" dirty="0" err="1" smtClean="0"/>
              <a:t>Bogdan</a:t>
            </a:r>
            <a:r>
              <a:rPr lang="en-US" sz="2000" dirty="0" smtClean="0"/>
              <a:t>; B413A, razvan.bogdan@cs.upt.ro</a:t>
            </a:r>
            <a:endParaRPr lang="en-US" sz="2000" dirty="0"/>
          </a:p>
        </p:txBody>
      </p:sp>
    </p:spTree>
    <p:extLst>
      <p:ext uri="{BB962C8B-B14F-4D97-AF65-F5344CB8AC3E}">
        <p14:creationId xmlns:p14="http://schemas.microsoft.com/office/powerpoint/2010/main" val="2049440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54013"/>
            <a:ext cx="8229600" cy="560387"/>
          </a:xfrm>
        </p:spPr>
        <p:txBody>
          <a:bodyPr>
            <a:normAutofit fontScale="90000"/>
          </a:bodyPr>
          <a:lstStyle/>
          <a:p>
            <a:pPr eaLnBrk="1" hangingPunct="1"/>
            <a:r>
              <a:rPr lang="ro-RO" altLang="en-US" sz="2400" dirty="0" smtClean="0">
                <a:latin typeface="Arial" panose="020B0604020202020204" pitchFamily="34" charset="0"/>
              </a:rPr>
              <a:t>Sisteme Încorporate</a:t>
            </a:r>
            <a:br>
              <a:rPr lang="ro-RO" altLang="en-US" sz="2400" dirty="0" smtClean="0">
                <a:latin typeface="Arial" panose="020B0604020202020204" pitchFamily="34" charset="0"/>
              </a:rPr>
            </a:br>
            <a:endParaRPr lang="ro-RO" altLang="en-US" sz="2400" dirty="0" smtClean="0">
              <a:latin typeface="Arial" panose="020B0604020202020204" pitchFamily="34" charset="0"/>
            </a:endParaRPr>
          </a:p>
        </p:txBody>
      </p:sp>
      <p:sp>
        <p:nvSpPr>
          <p:cNvPr id="25603" name="Rectangle 3"/>
          <p:cNvSpPr>
            <a:spLocks noGrp="1" noChangeArrowheads="1"/>
          </p:cNvSpPr>
          <p:nvPr>
            <p:ph idx="1"/>
          </p:nvPr>
        </p:nvSpPr>
        <p:spPr>
          <a:xfrm>
            <a:off x="457200" y="711200"/>
            <a:ext cx="8229600" cy="5562600"/>
          </a:xfrm>
        </p:spPr>
        <p:txBody>
          <a:bodyPr/>
          <a:lstStyle/>
          <a:p>
            <a:pPr eaLnBrk="1" hangingPunct="1">
              <a:buFont typeface="Wingdings" panose="05000000000000000000" pitchFamily="2" charset="2"/>
              <a:buNone/>
            </a:pPr>
            <a:r>
              <a:rPr lang="ro-RO" altLang="en-US" sz="2400" b="1" dirty="0" smtClean="0">
                <a:latin typeface="Arial" panose="020B0604020202020204" pitchFamily="34" charset="0"/>
                <a:cs typeface="Arial" panose="020B0604020202020204" pitchFamily="34" charset="0"/>
              </a:rPr>
              <a:t>1. Introducere</a:t>
            </a:r>
          </a:p>
          <a:p>
            <a:pPr eaLnBrk="1" hangingPunct="1">
              <a:buFont typeface="Wingdings" panose="05000000000000000000" pitchFamily="2" charset="2"/>
              <a:buNone/>
            </a:pPr>
            <a:endParaRPr lang="ro-RO" altLang="en-US" sz="1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ro-RO" altLang="en-US" sz="2000" dirty="0" smtClean="0">
                <a:latin typeface="Arial" panose="020B0604020202020204" pitchFamily="34" charset="0"/>
                <a:cs typeface="Arial" panose="020B0604020202020204" pitchFamily="34" charset="0"/>
              </a:rPr>
              <a:t>1.1. Ce sunt SI?</a:t>
            </a:r>
          </a:p>
          <a:p>
            <a:pPr lvl="1" eaLnBrk="1" hangingPunct="1"/>
            <a:r>
              <a:rPr lang="en-US" altLang="en-US" sz="2000" dirty="0" smtClean="0">
                <a:latin typeface="Arial" panose="020B0604020202020204" pitchFamily="34" charset="0"/>
                <a:cs typeface="Arial" panose="020B0604020202020204" pitchFamily="34" charset="0"/>
              </a:rPr>
              <a:t> In general, "embedded system" is not a strictly definable term, as most systems have some element of extensibility or programmability. For example, handheld computers share some elements with embedded systems such as the operating systems and microprocessors that power them, but they allow different applications to be loaded and peripherals to be connected. On a continuum from "general purpose" to "embedded", </a:t>
            </a:r>
            <a:r>
              <a:rPr lang="en-US" altLang="en-US" sz="2000" dirty="0" smtClean="0">
                <a:solidFill>
                  <a:srgbClr val="FF0066"/>
                </a:solidFill>
                <a:latin typeface="Arial" panose="020B0604020202020204" pitchFamily="34" charset="0"/>
                <a:cs typeface="Arial" panose="020B0604020202020204" pitchFamily="34" charset="0"/>
              </a:rPr>
              <a:t>large application systems </a:t>
            </a:r>
            <a:r>
              <a:rPr lang="en-US" altLang="en-US" sz="2000" dirty="0" smtClean="0">
                <a:latin typeface="Arial" panose="020B0604020202020204" pitchFamily="34" charset="0"/>
                <a:cs typeface="Arial" panose="020B0604020202020204" pitchFamily="34" charset="0"/>
              </a:rPr>
              <a:t>will have subcomponents at most points even if the system as a whole is "designed to perform one or a few dedicated functions", and </a:t>
            </a:r>
            <a:r>
              <a:rPr lang="en-US" altLang="en-US" sz="2000" dirty="0" smtClean="0">
                <a:solidFill>
                  <a:srgbClr val="FF0066"/>
                </a:solidFill>
                <a:latin typeface="Arial" panose="020B0604020202020204" pitchFamily="34" charset="0"/>
                <a:cs typeface="Arial" panose="020B0604020202020204" pitchFamily="34" charset="0"/>
              </a:rPr>
              <a:t>is thus appropriate to call "embedded". </a:t>
            </a:r>
            <a:endParaRPr lang="ro-RO" altLang="en-US" sz="1800" dirty="0" smtClean="0">
              <a:solidFill>
                <a:srgbClr val="FF0066"/>
              </a:solidFill>
              <a:latin typeface="Arial" panose="020B0604020202020204" pitchFamily="34" charset="0"/>
              <a:cs typeface="Arial" panose="020B0604020202020204" pitchFamily="34" charset="0"/>
            </a:endParaRPr>
          </a:p>
        </p:txBody>
      </p:sp>
      <p:pic>
        <p:nvPicPr>
          <p:cNvPr id="25605" name="Picture 4" descr="D:\Work\Courses\SistemeIncorporate\Info\Pregatire\descărc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257800"/>
            <a:ext cx="309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D:\Work\Courses\SistemeIncorporate\Info\Pregatire\descărca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972050"/>
            <a:ext cx="2971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D:\Work\Courses\SistemeIncorporate\Info\Pregatir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259388"/>
            <a:ext cx="21336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81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26627" name="Rectangle 3"/>
          <p:cNvSpPr>
            <a:spLocks noGrp="1" noChangeArrowheads="1"/>
          </p:cNvSpPr>
          <p:nvPr>
            <p:ph idx="1"/>
          </p:nvPr>
        </p:nvSpPr>
        <p:spPr>
          <a:xfrm>
            <a:off x="457200" y="914400"/>
            <a:ext cx="8229600" cy="5562600"/>
          </a:xfrm>
        </p:spPr>
        <p:txBody>
          <a:bodyPr/>
          <a:lstStyle/>
          <a:p>
            <a:pPr lvl="1" eaLnBrk="1" hangingPunct="1"/>
            <a:endParaRPr lang="ro-RO" altLang="en-US" sz="900" dirty="0" smtClean="0">
              <a:solidFill>
                <a:srgbClr val="FF0066"/>
              </a:solidFill>
              <a:latin typeface="Arial" panose="020B0604020202020204" pitchFamily="34" charset="0"/>
              <a:cs typeface="Arial" panose="020B0604020202020204" pitchFamily="34" charset="0"/>
            </a:endParaRPr>
          </a:p>
          <a:p>
            <a:pPr lvl="1" eaLnBrk="1" hangingPunct="1"/>
            <a:endParaRPr lang="ro-RO" altLang="en-US" sz="1400" dirty="0" smtClean="0">
              <a:solidFill>
                <a:srgbClr val="FF0066"/>
              </a:solidFill>
              <a:latin typeface="Arial" panose="020B0604020202020204" pitchFamily="34" charset="0"/>
              <a:cs typeface="Arial" panose="020B0604020202020204" pitchFamily="34" charset="0"/>
            </a:endParaRPr>
          </a:p>
          <a:p>
            <a:pPr lvl="1" eaLnBrk="1" hangingPunct="1">
              <a:buFont typeface="Wingdings" panose="05000000000000000000" pitchFamily="2" charset="2"/>
              <a:buNone/>
            </a:pPr>
            <a:endParaRPr lang="ro-RO" altLang="en-US" sz="1800" dirty="0" smtClean="0">
              <a:latin typeface="Arial" panose="020B0604020202020204" pitchFamily="34" charset="0"/>
              <a:cs typeface="Arial" panose="020B0604020202020204" pitchFamily="34" charset="0"/>
            </a:endParaRPr>
          </a:p>
          <a:p>
            <a:pPr eaLnBrk="1" hangingPunct="1"/>
            <a:r>
              <a:rPr lang="ro-RO" altLang="en-US" sz="2000" dirty="0" smtClean="0">
                <a:latin typeface="Arial" panose="020B0604020202020204" pitchFamily="34" charset="0"/>
                <a:cs typeface="Arial" panose="020B0604020202020204" pitchFamily="34" charset="0"/>
              </a:rPr>
              <a:t>Circuite logice programabile de utilizator:</a:t>
            </a:r>
          </a:p>
          <a:p>
            <a:pPr lvl="1" eaLnBrk="1" hangingPunct="1"/>
            <a:r>
              <a:rPr lang="ro-RO" altLang="en-US" sz="1800" dirty="0" smtClean="0">
                <a:solidFill>
                  <a:srgbClr val="FF0066"/>
                </a:solidFill>
                <a:latin typeface="Arial" panose="020B0604020202020204" pitchFamily="34" charset="0"/>
                <a:cs typeface="Arial" panose="020B0604020202020204" pitchFamily="34" charset="0"/>
              </a:rPr>
              <a:t>Microprocesorul</a:t>
            </a:r>
            <a:r>
              <a:rPr lang="ro-RO" altLang="en-US" sz="1800" dirty="0" smtClean="0">
                <a:latin typeface="Arial" panose="020B0604020202020204" pitchFamily="34" charset="0"/>
                <a:cs typeface="Arial" panose="020B0604020202020204" pitchFamily="34" charset="0"/>
              </a:rPr>
              <a:t>: un circuit logic programabil de utilizator pentru aplicaţii de uz general;</a:t>
            </a:r>
          </a:p>
          <a:p>
            <a:pPr lvl="1" eaLnBrk="1" hangingPunct="1"/>
            <a:r>
              <a:rPr lang="ro-RO" altLang="en-US" sz="1800" dirty="0" smtClean="0">
                <a:solidFill>
                  <a:srgbClr val="FF0066"/>
                </a:solidFill>
                <a:latin typeface="Arial" panose="020B0604020202020204" pitchFamily="34" charset="0"/>
                <a:cs typeface="Arial" panose="020B0604020202020204" pitchFamily="34" charset="0"/>
              </a:rPr>
              <a:t>Microcontrolerul</a:t>
            </a:r>
            <a:r>
              <a:rPr lang="ro-RO" altLang="en-US" sz="1800" dirty="0" smtClean="0">
                <a:latin typeface="Arial" panose="020B0604020202020204" pitchFamily="34" charset="0"/>
                <a:cs typeface="Arial" panose="020B0604020202020204" pitchFamily="34" charset="0"/>
              </a:rPr>
              <a:t>: un circuit logic programabil de utilizator pentru aplicaţii de timp real.</a:t>
            </a:r>
          </a:p>
          <a:p>
            <a:pPr lvl="1" eaLnBrk="1" hangingPunct="1"/>
            <a:r>
              <a:rPr lang="ro-RO" altLang="en-US" sz="1800" dirty="0" smtClean="0">
                <a:solidFill>
                  <a:srgbClr val="FF0066"/>
                </a:solidFill>
                <a:latin typeface="Arial" panose="020B0604020202020204" pitchFamily="34" charset="0"/>
                <a:cs typeface="Arial" panose="020B0604020202020204" pitchFamily="34" charset="0"/>
              </a:rPr>
              <a:t>DSP</a:t>
            </a:r>
            <a:r>
              <a:rPr lang="ro-RO" altLang="en-US" sz="1800" dirty="0" smtClean="0">
                <a:latin typeface="Arial" panose="020B0604020202020204" pitchFamily="34" charset="0"/>
                <a:cs typeface="Arial" panose="020B0604020202020204" pitchFamily="34" charset="0"/>
              </a:rPr>
              <a:t> - ul: un circuit logic programabil de utilizator pentru procesarea digitală a semnalelor analogice.</a:t>
            </a:r>
          </a:p>
          <a:p>
            <a:pPr eaLnBrk="1" hangingPunct="1"/>
            <a:r>
              <a:rPr lang="ro-RO" altLang="en-US" sz="2000" dirty="0" smtClean="0">
                <a:latin typeface="Arial" panose="020B0604020202020204" pitchFamily="34" charset="0"/>
                <a:cs typeface="Arial" panose="020B0604020202020204" pitchFamily="34" charset="0"/>
              </a:rPr>
              <a:t>Căi de dezvoltare diferite:</a:t>
            </a:r>
          </a:p>
          <a:p>
            <a:pPr lvl="1" eaLnBrk="1" hangingPunct="1"/>
            <a:r>
              <a:rPr lang="ro-RO" altLang="en-US" sz="1800" dirty="0" smtClean="0">
                <a:solidFill>
                  <a:srgbClr val="FF0066"/>
                </a:solidFill>
                <a:latin typeface="Arial" panose="020B0604020202020204" pitchFamily="34" charset="0"/>
                <a:cs typeface="Arial" panose="020B0604020202020204" pitchFamily="34" charset="0"/>
              </a:rPr>
              <a:t>Microprocesoarele</a:t>
            </a:r>
            <a:r>
              <a:rPr lang="ro-RO" altLang="en-US" sz="1800" dirty="0" smtClean="0">
                <a:latin typeface="Arial" panose="020B0604020202020204" pitchFamily="34" charset="0"/>
                <a:cs typeface="Arial" panose="020B0604020202020204" pitchFamily="34" charset="0"/>
              </a:rPr>
              <a:t>: pentru aplicaţii de procesare (viteză cât mai mare şi capacitate de memorie gestionabilă cât mai mare);</a:t>
            </a:r>
          </a:p>
          <a:p>
            <a:pPr lvl="1" eaLnBrk="1" hangingPunct="1"/>
            <a:r>
              <a:rPr lang="ro-RO" altLang="en-US" sz="1800" dirty="0" smtClean="0">
                <a:solidFill>
                  <a:srgbClr val="FF0066"/>
                </a:solidFill>
                <a:latin typeface="Arial" panose="020B0604020202020204" pitchFamily="34" charset="0"/>
                <a:cs typeface="Arial" panose="020B0604020202020204" pitchFamily="34" charset="0"/>
              </a:rPr>
              <a:t>Microcontrolerele + DSP </a:t>
            </a:r>
            <a:r>
              <a:rPr lang="ro-RO" altLang="en-US" sz="1800" dirty="0" smtClean="0">
                <a:latin typeface="Arial" panose="020B0604020202020204" pitchFamily="34" charset="0"/>
                <a:cs typeface="Arial" panose="020B0604020202020204" pitchFamily="34" charset="0"/>
              </a:rPr>
              <a:t>- urile: pentru aplicaţii de uz real (consum mic, dimensiuni mici, cost redus, siguranţă mare, fiabilitate mare).</a:t>
            </a:r>
            <a:endParaRPr lang="ro-RO" altLang="en-US" sz="1800" dirty="0" smtClean="0">
              <a:solidFill>
                <a:srgbClr val="FF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90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30723" name="Rectangle 3"/>
          <p:cNvSpPr>
            <a:spLocks noGrp="1" noChangeArrowheads="1"/>
          </p:cNvSpPr>
          <p:nvPr>
            <p:ph idx="1"/>
          </p:nvPr>
        </p:nvSpPr>
        <p:spPr>
          <a:xfrm>
            <a:off x="609600" y="787400"/>
            <a:ext cx="8229600" cy="1752600"/>
          </a:xfrm>
        </p:spPr>
        <p:txBody>
          <a:bodyPr>
            <a:noAutofit/>
          </a:bodyPr>
          <a:lstStyle/>
          <a:p>
            <a:pPr eaLnBrk="1" hangingPunct="1">
              <a:buFont typeface="Wingdings" panose="05000000000000000000" pitchFamily="2" charset="2"/>
              <a:buChar char="q"/>
              <a:defRPr/>
            </a:pPr>
            <a:r>
              <a:rPr lang="ro-RO" sz="2000" dirty="0" smtClean="0">
                <a:latin typeface="Arial" panose="020B0604020202020204" pitchFamily="34" charset="0"/>
                <a:cs typeface="Arial" panose="020B0604020202020204" pitchFamily="34" charset="0"/>
              </a:rPr>
              <a:t>SI sunt destinate unei aplicaţii sau unei familii de aplicaţii.</a:t>
            </a:r>
          </a:p>
          <a:p>
            <a:pPr eaLnBrk="1" hangingPunct="1">
              <a:buFont typeface="Wingdings" panose="05000000000000000000" pitchFamily="2" charset="2"/>
              <a:buChar char="q"/>
              <a:defRPr/>
            </a:pPr>
            <a:r>
              <a:rPr lang="ro-RO" sz="2000" dirty="0" smtClean="0">
                <a:latin typeface="Arial" panose="020B0604020202020204" pitchFamily="34" charset="0"/>
                <a:cs typeface="Arial" panose="020B0604020202020204" pitchFamily="34" charset="0"/>
              </a:rPr>
              <a:t>SI pot conţine un microcalculator dar, în general, sunt sisteme de sine – stătătoare incluse în dspozitivul pe care îl conduc.</a:t>
            </a:r>
          </a:p>
          <a:p>
            <a:pPr eaLnBrk="1" hangingPunct="1">
              <a:buFont typeface="Wingdings" panose="05000000000000000000" pitchFamily="2" charset="2"/>
              <a:buChar char="q"/>
              <a:defRPr/>
            </a:pPr>
            <a:r>
              <a:rPr lang="ro-RO" sz="2000" dirty="0" smtClean="0">
                <a:solidFill>
                  <a:srgbClr val="FF0066"/>
                </a:solidFill>
                <a:latin typeface="Arial" panose="020B0604020202020204" pitchFamily="34" charset="0"/>
                <a:cs typeface="Arial" panose="020B0604020202020204" pitchFamily="34" charset="0"/>
              </a:rPr>
              <a:t>SI se bazează pe </a:t>
            </a:r>
            <a:r>
              <a:rPr lang="ro-RO" sz="2000" b="1" i="1" u="sng" dirty="0" smtClean="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microcontrolere</a:t>
            </a:r>
            <a:r>
              <a:rPr lang="ro-RO" sz="2000" dirty="0" smtClean="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o-RO" sz="2000" dirty="0" smtClean="0">
                <a:solidFill>
                  <a:srgbClr val="FF0066"/>
                </a:solidFill>
                <a:latin typeface="Arial" panose="020B0604020202020204" pitchFamily="34" charset="0"/>
                <a:cs typeface="Arial" panose="020B0604020202020204" pitchFamily="34" charset="0"/>
              </a:rPr>
              <a:t>sau DSP – uri!</a:t>
            </a:r>
          </a:p>
          <a:p>
            <a:pPr eaLnBrk="1" hangingPunct="1">
              <a:buFont typeface="Arial" charset="0"/>
              <a:buChar char="•"/>
              <a:defRPr/>
            </a:pPr>
            <a:endParaRPr lang="ro-RO" sz="2000" dirty="0" smtClean="0">
              <a:solidFill>
                <a:srgbClr val="FF0066"/>
              </a:solidFill>
              <a:latin typeface="Arial" panose="020B0604020202020204" pitchFamily="34" charset="0"/>
              <a:cs typeface="Arial" panose="020B0604020202020204" pitchFamily="34" charset="0"/>
            </a:endParaRPr>
          </a:p>
          <a:p>
            <a:pPr eaLnBrk="1" hangingPunct="1">
              <a:buFont typeface="Arial" charset="0"/>
              <a:buChar char="•"/>
              <a:defRPr/>
            </a:pPr>
            <a:endParaRPr lang="ro-RO" sz="2000" dirty="0">
              <a:solidFill>
                <a:srgbClr val="FF0066"/>
              </a:solidFill>
              <a:latin typeface="Arial" panose="020B0604020202020204" pitchFamily="34" charset="0"/>
              <a:cs typeface="Arial" panose="020B0604020202020204" pitchFamily="34" charset="0"/>
            </a:endParaRPr>
          </a:p>
        </p:txBody>
      </p:sp>
      <p:pic>
        <p:nvPicPr>
          <p:cNvPr id="27653" name="Picture 6" descr="D:\Work\Courses\SistemeIncorporate\Info\Pregatire\chopp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3825"/>
            <a:ext cx="62484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7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28675" name="Rectangle 3"/>
          <p:cNvSpPr>
            <a:spLocks noGrp="1" noChangeArrowheads="1"/>
          </p:cNvSpPr>
          <p:nvPr>
            <p:ph idx="1"/>
          </p:nvPr>
        </p:nvSpPr>
        <p:spPr>
          <a:xfrm>
            <a:off x="457200" y="914400"/>
            <a:ext cx="8229600" cy="2590800"/>
          </a:xfrm>
        </p:spPr>
        <p:txBody>
          <a:bodyPr/>
          <a:lstStyle/>
          <a:p>
            <a:pPr eaLnBrk="1" hangingPunct="1"/>
            <a:endParaRPr lang="ro-RO" altLang="en-US" sz="2400" dirty="0" smtClean="0">
              <a:latin typeface="Arial" panose="020B0604020202020204" pitchFamily="34" charset="0"/>
              <a:cs typeface="Arial" panose="020B0604020202020204" pitchFamily="34" charset="0"/>
            </a:endParaRPr>
          </a:p>
          <a:p>
            <a:pPr eaLnBrk="1" hangingPunct="1"/>
            <a:r>
              <a:rPr lang="ro-RO" altLang="en-US" sz="2000" dirty="0" smtClean="0">
                <a:latin typeface="Arial" panose="020B0604020202020204" pitchFamily="34" charset="0"/>
                <a:cs typeface="Arial" panose="020B0604020202020204" pitchFamily="34" charset="0"/>
              </a:rPr>
              <a:t>Diferenţe ale SI faţă de calculatoarele de uz general:</a:t>
            </a: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Interfaţa cu omul</a:t>
            </a:r>
            <a:r>
              <a:rPr lang="ro-RO" altLang="en-US" sz="2000" dirty="0" smtClean="0">
                <a:latin typeface="Arial" panose="020B0604020202020204" pitchFamily="34" charset="0"/>
                <a:cs typeface="Arial" panose="020B0604020202020204" pitchFamily="34" charset="0"/>
              </a:rPr>
              <a:t>: led – uri, LCD – uri, comutatoare, minitastaturi;</a:t>
            </a: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Sisteme de intrare/ ieşire </a:t>
            </a:r>
            <a:r>
              <a:rPr lang="ro-RO" altLang="en-US" sz="2000" dirty="0" smtClean="0">
                <a:latin typeface="Arial" panose="020B0604020202020204" pitchFamily="34" charset="0"/>
                <a:cs typeface="Arial" panose="020B0604020202020204" pitchFamily="34" charset="0"/>
              </a:rPr>
              <a:t>simple, fără periferie;</a:t>
            </a:r>
          </a:p>
          <a:p>
            <a:pPr lvl="1" eaLnBrk="1" hangingPunct="1"/>
            <a:r>
              <a:rPr lang="ro-RO" altLang="en-US" sz="2000" dirty="0" smtClean="0">
                <a:latin typeface="Arial" panose="020B0604020202020204" pitchFamily="34" charset="0"/>
                <a:cs typeface="Arial" panose="020B0604020202020204" pitchFamily="34" charset="0"/>
              </a:rPr>
              <a:t>Pot include </a:t>
            </a:r>
            <a:r>
              <a:rPr lang="ro-RO" altLang="en-US" sz="2000" dirty="0" smtClean="0">
                <a:solidFill>
                  <a:srgbClr val="FF0066"/>
                </a:solidFill>
                <a:latin typeface="Arial" panose="020B0604020202020204" pitchFamily="34" charset="0"/>
                <a:cs typeface="Arial" panose="020B0604020202020204" pitchFamily="34" charset="0"/>
              </a:rPr>
              <a:t>porturi de diagnosticare</a:t>
            </a:r>
            <a:r>
              <a:rPr lang="ro-RO" altLang="en-US" sz="2000" dirty="0" smtClean="0">
                <a:latin typeface="Arial" panose="020B0604020202020204" pitchFamily="34" charset="0"/>
                <a:cs typeface="Arial" panose="020B0604020202020204" pitchFamily="34" charset="0"/>
              </a:rPr>
              <a:t>;</a:t>
            </a:r>
          </a:p>
          <a:p>
            <a:pPr lvl="1" eaLnBrk="1" hangingPunct="1"/>
            <a:r>
              <a:rPr lang="ro-RO" altLang="en-US" sz="2000" dirty="0" smtClean="0">
                <a:latin typeface="Arial" panose="020B0604020202020204" pitchFamily="34" charset="0"/>
                <a:cs typeface="Arial" panose="020B0604020202020204" pitchFamily="34" charset="0"/>
              </a:rPr>
              <a:t>Pot include </a:t>
            </a:r>
            <a:r>
              <a:rPr lang="ro-RO" altLang="en-US" sz="2000" dirty="0" smtClean="0">
                <a:solidFill>
                  <a:srgbClr val="FF0066"/>
                </a:solidFill>
                <a:latin typeface="Arial" panose="020B0604020202020204" pitchFamily="34" charset="0"/>
                <a:cs typeface="Arial" panose="020B0604020202020204" pitchFamily="34" charset="0"/>
              </a:rPr>
              <a:t>FPGA</a:t>
            </a:r>
            <a:r>
              <a:rPr lang="ro-RO" altLang="en-US" sz="2000" dirty="0" smtClean="0">
                <a:latin typeface="Arial" panose="020B0604020202020204" pitchFamily="34" charset="0"/>
                <a:cs typeface="Arial" panose="020B0604020202020204" pitchFamily="34" charset="0"/>
              </a:rPr>
              <a:t> – uri, </a:t>
            </a:r>
            <a:r>
              <a:rPr lang="ro-RO" altLang="en-US" sz="2000" dirty="0" smtClean="0">
                <a:solidFill>
                  <a:srgbClr val="FF0066"/>
                </a:solidFill>
                <a:latin typeface="Arial" panose="020B0604020202020204" pitchFamily="34" charset="0"/>
                <a:cs typeface="Arial" panose="020B0604020202020204" pitchFamily="34" charset="0"/>
              </a:rPr>
              <a:t>circuite analogice</a:t>
            </a:r>
            <a:r>
              <a:rPr lang="ro-RO" altLang="en-US" sz="2000" dirty="0" smtClean="0">
                <a:latin typeface="Arial" panose="020B0604020202020204" pitchFamily="34" charset="0"/>
                <a:cs typeface="Arial" panose="020B0604020202020204" pitchFamily="34" charset="0"/>
              </a:rPr>
              <a:t>;</a:t>
            </a:r>
          </a:p>
        </p:txBody>
      </p:sp>
      <p:pic>
        <p:nvPicPr>
          <p:cNvPr id="28677" name="Picture 2" descr="D:\Work\Courses\SistemeIncorporate\Info\Pregatire\descărcar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7400"/>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descr="D:\Work\Courses\SistemeIncorporate\Info\Pregatire\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03600"/>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D:\Work\Courses\SistemeIncorporate\Info\Pregatire\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76600"/>
            <a:ext cx="2733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 descr="D:\Work\Courses\SistemeIncorporate\Info\Pregatire\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6" descr="D:\Work\Courses\SistemeIncorporate\Info\Pregatire\images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4419600"/>
            <a:ext cx="1876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279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29699" name="Rectangle 3"/>
          <p:cNvSpPr>
            <a:spLocks noGrp="1" noChangeArrowheads="1"/>
          </p:cNvSpPr>
          <p:nvPr>
            <p:ph idx="1"/>
          </p:nvPr>
        </p:nvSpPr>
        <p:spPr>
          <a:xfrm>
            <a:off x="457200" y="787400"/>
            <a:ext cx="8229600" cy="2057400"/>
          </a:xfrm>
        </p:spPr>
        <p:txBody>
          <a:bodyPr>
            <a:normAutofit lnSpcReduction="10000"/>
          </a:bodyPr>
          <a:lstStyle/>
          <a:p>
            <a:pPr eaLnBrk="1" hangingPunct="1"/>
            <a:endParaRPr lang="ro-RO" altLang="en-US" sz="2000" dirty="0" smtClean="0"/>
          </a:p>
          <a:p>
            <a:pPr eaLnBrk="1" hangingPunct="1"/>
            <a:endParaRPr lang="ro-RO" altLang="en-US" sz="2000" dirty="0" smtClean="0"/>
          </a:p>
          <a:p>
            <a:pPr eaLnBrk="1" hangingPunct="1"/>
            <a:r>
              <a:rPr lang="ro-RO" altLang="en-US" sz="2000" dirty="0" smtClean="0">
                <a:latin typeface="Arial" panose="020B0604020202020204" pitchFamily="34" charset="0"/>
                <a:cs typeface="Arial" panose="020B0604020202020204" pitchFamily="34" charset="0"/>
              </a:rPr>
              <a:t>Software – ul are o funcţionalitate fixă şi specifică aplicaţiei; un calculator de uz general poate executa mai multe programe, alegerea făcând – o utilizatorul, pe când un SI poate executa mai multe programe dar alegerea o face programatorul.</a:t>
            </a:r>
          </a:p>
          <a:p>
            <a:pPr eaLnBrk="1" hangingPunct="1">
              <a:buFont typeface="Wingdings" panose="05000000000000000000" pitchFamily="2" charset="2"/>
              <a:buNone/>
            </a:pPr>
            <a:endParaRPr lang="ro-RO" altLang="en-US" sz="20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44800"/>
            <a:ext cx="9183688"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033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560387"/>
          </a:xfrm>
        </p:spPr>
        <p:txBody>
          <a:bodyPr/>
          <a:lstStyle/>
          <a:p>
            <a:pPr eaLnBrk="1" hangingPunct="1"/>
            <a:r>
              <a:rPr lang="ro-RO" altLang="en-US" sz="2400" dirty="0" smtClean="0">
                <a:latin typeface="Arial" panose="020B0604020202020204" pitchFamily="34" charset="0"/>
              </a:rPr>
              <a:t>Sisteme Încorporate </a:t>
            </a:r>
            <a:endParaRPr lang="en-US" altLang="en-US" sz="2400" dirty="0" smtClean="0">
              <a:latin typeface="Arial" panose="020B0604020202020204" pitchFamily="34" charset="0"/>
            </a:endParaRPr>
          </a:p>
        </p:txBody>
      </p:sp>
      <p:sp>
        <p:nvSpPr>
          <p:cNvPr id="30723" name="Rectangle 3"/>
          <p:cNvSpPr>
            <a:spLocks noGrp="1" noChangeArrowheads="1"/>
          </p:cNvSpPr>
          <p:nvPr>
            <p:ph idx="1"/>
          </p:nvPr>
        </p:nvSpPr>
        <p:spPr>
          <a:xfrm>
            <a:off x="584200" y="787400"/>
            <a:ext cx="8229600" cy="2895600"/>
          </a:xfrm>
        </p:spPr>
        <p:txBody>
          <a:bodyPr>
            <a:normAutofit/>
          </a:bodyPr>
          <a:lstStyle/>
          <a:p>
            <a:pPr eaLnBrk="1" hangingPunct="1">
              <a:buFont typeface="Wingdings" panose="05000000000000000000" pitchFamily="2" charset="2"/>
              <a:buNone/>
            </a:pPr>
            <a:r>
              <a:rPr lang="ro-RO" altLang="en-US" sz="2000" dirty="0" smtClean="0">
                <a:latin typeface="Arial" panose="020B0604020202020204" pitchFamily="34" charset="0"/>
                <a:cs typeface="Arial" panose="020B0604020202020204" pitchFamily="34" charset="0"/>
              </a:rPr>
              <a:t>1.2. Domenii de aplicabilitate</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Industria automobilelor:</a:t>
            </a:r>
            <a:r>
              <a:rPr lang="ro-RO" altLang="en-US" sz="2000" dirty="0" smtClean="0">
                <a:latin typeface="Arial" panose="020B0604020202020204" pitchFamily="34" charset="0"/>
                <a:cs typeface="Arial" panose="020B0604020202020204" pitchFamily="34" charset="0"/>
              </a:rPr>
              <a:t> numărul SI în automobile este în continuă creştere, infrastructură (cel puţin 65-100);</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Transporturi: </a:t>
            </a:r>
            <a:r>
              <a:rPr lang="ro-RO" altLang="en-US" sz="2000" dirty="0" smtClean="0">
                <a:latin typeface="Arial" panose="020B0604020202020204" pitchFamily="34" charset="0"/>
                <a:cs typeface="Arial" panose="020B0604020202020204" pitchFamily="34" charset="0"/>
              </a:rPr>
              <a:t>trenuri, infrastructură, transportul naval;</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Industria aeronautică: </a:t>
            </a:r>
            <a:r>
              <a:rPr lang="ro-RO" altLang="en-US" sz="2000" dirty="0" smtClean="0">
                <a:latin typeface="Arial" panose="020B0604020202020204" pitchFamily="34" charset="0"/>
                <a:cs typeface="Arial" panose="020B0604020202020204" pitchFamily="34" charset="0"/>
              </a:rPr>
              <a:t>sisteme anticoliziune, sisteme de pilotare, sisteme de control a zborului etc. (Boeing 777: mai mult de 1,200 procesoare şi mai mult de 4 milioane linii cod)</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Industria aerospaţială: </a:t>
            </a:r>
            <a:r>
              <a:rPr lang="ro-RO" altLang="en-US" sz="2000" dirty="0" smtClean="0">
                <a:latin typeface="Arial" panose="020B0604020202020204" pitchFamily="34" charset="0"/>
                <a:cs typeface="Arial" panose="020B0604020202020204" pitchFamily="34" charset="0"/>
              </a:rPr>
              <a:t>...</a:t>
            </a:r>
            <a:endParaRPr lang="en-US" altLang="en-US" sz="2000" dirty="0" smtClean="0">
              <a:latin typeface="Arial" panose="020B0604020202020204" pitchFamily="34" charset="0"/>
              <a:cs typeface="Arial" panose="020B0604020202020204" pitchFamily="34" charset="0"/>
            </a:endParaRPr>
          </a:p>
        </p:txBody>
      </p:sp>
      <p:pic>
        <p:nvPicPr>
          <p:cNvPr id="30725" name="Picture 3" descr="D:\Work\Courses\SistemeIncorporate\Info\Pregatire\get_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3" y="3352800"/>
            <a:ext cx="55006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descr="D:\Work\Courses\SistemeIncorporate\Info\Pregatire\777-k58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2838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5" descr="D:\Work\Courses\SistemeIncorporate\Info\Pregatire\Boeing 7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734050"/>
            <a:ext cx="1498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473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endParaRPr lang="en-US" altLang="en-US" sz="2400" smtClean="0">
              <a:latin typeface="Arial" panose="020B0604020202020204" pitchFamily="34" charset="0"/>
            </a:endParaRPr>
          </a:p>
        </p:txBody>
      </p:sp>
      <p:sp>
        <p:nvSpPr>
          <p:cNvPr id="31747" name="Rectangle 3"/>
          <p:cNvSpPr>
            <a:spLocks noGrp="1" noChangeArrowheads="1"/>
          </p:cNvSpPr>
          <p:nvPr>
            <p:ph idx="1"/>
          </p:nvPr>
        </p:nvSpPr>
        <p:spPr>
          <a:xfrm>
            <a:off x="457200" y="1031875"/>
            <a:ext cx="8229600" cy="5216525"/>
          </a:xfrm>
        </p:spPr>
        <p:txBody>
          <a:bodyPr>
            <a:normAutofit lnSpcReduction="10000"/>
          </a:bodyPr>
          <a:lstStyle/>
          <a:p>
            <a:pPr eaLnBrk="1" hangingPunct="1"/>
            <a:r>
              <a:rPr lang="ro-RO" altLang="en-US" sz="2000" dirty="0" smtClean="0">
                <a:solidFill>
                  <a:srgbClr val="FF0066"/>
                </a:solidFill>
                <a:latin typeface="Arial" panose="020B0604020202020204" pitchFamily="34" charset="0"/>
                <a:cs typeface="Arial" panose="020B0604020202020204" pitchFamily="34" charset="0"/>
              </a:rPr>
              <a:t>Telecomunicaţii: </a:t>
            </a:r>
            <a:r>
              <a:rPr lang="ro-RO" altLang="en-US" sz="2000" dirty="0" smtClean="0">
                <a:latin typeface="Arial" panose="020B0604020202020204" pitchFamily="34" charset="0"/>
                <a:cs typeface="Arial" panose="020B0604020202020204" pitchFamily="34" charset="0"/>
              </a:rPr>
              <a:t>telefoane </a:t>
            </a:r>
            <a:r>
              <a:rPr lang="ro-RO" altLang="en-US" sz="2000" dirty="0" smtClean="0">
                <a:latin typeface="Arial" panose="020B0604020202020204" pitchFamily="34" charset="0"/>
                <a:cs typeface="Arial" panose="020B0604020202020204" pitchFamily="34" charset="0"/>
              </a:rPr>
              <a:t>mobile;</a:t>
            </a:r>
            <a:endParaRPr lang="ro-RO" altLang="en-US" sz="2000" dirty="0" smtClean="0">
              <a:latin typeface="Arial" panose="020B0604020202020204" pitchFamily="34" charset="0"/>
              <a:cs typeface="Arial" panose="020B0604020202020204" pitchFamily="34" charset="0"/>
            </a:endParaRPr>
          </a:p>
          <a:p>
            <a:pPr eaLnBrk="1" hangingPunct="1"/>
            <a:r>
              <a:rPr lang="ro-RO" altLang="en-US" sz="2000" dirty="0" smtClean="0">
                <a:solidFill>
                  <a:srgbClr val="FF0066"/>
                </a:solidFill>
                <a:latin typeface="Arial" panose="020B0604020202020204" pitchFamily="34" charset="0"/>
                <a:cs typeface="Arial" panose="020B0604020202020204" pitchFamily="34" charset="0"/>
              </a:rPr>
              <a:t>Medicină: </a:t>
            </a:r>
            <a:r>
              <a:rPr lang="ro-RO" altLang="en-US" sz="2000" dirty="0" smtClean="0">
                <a:latin typeface="Arial" panose="020B0604020202020204" pitchFamily="34" charset="0"/>
                <a:cs typeface="Arial" panose="020B0604020202020204" pitchFamily="34" charset="0"/>
              </a:rPr>
              <a:t>echipament medical, monitorizarea pacienţilor;</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Aplicaţii domestice: </a:t>
            </a:r>
            <a:r>
              <a:rPr lang="ro-RO" altLang="en-US" sz="2000" dirty="0" smtClean="0">
                <a:latin typeface="Arial" panose="020B0604020202020204" pitchFamily="34" charset="0"/>
                <a:cs typeface="Arial" panose="020B0604020202020204" pitchFamily="34" charset="0"/>
              </a:rPr>
              <a:t>aparatură electrocasnică, jucării, aparatură electronică etc.</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Automatizări domestice (“Smart buildings”): </a:t>
            </a:r>
            <a:r>
              <a:rPr lang="ro-RO" altLang="en-US" sz="2000" dirty="0" smtClean="0">
                <a:latin typeface="Arial" panose="020B0604020202020204" pitchFamily="34" charset="0"/>
                <a:cs typeface="Arial" panose="020B0604020202020204" pitchFamily="34" charset="0"/>
              </a:rPr>
              <a:t>sisteme de alarmă şi protecţie, sisteme de control a luminii, temperaturii, apei, sisteme multimedia etc.; piaţa de software pentru case inteligente a crescut de 100 de ori din 2001 pînă în 2006;</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Robotică:</a:t>
            </a:r>
            <a:r>
              <a:rPr lang="ro-RO" altLang="en-US" sz="2000" dirty="0" smtClean="0">
                <a:latin typeface="Arial" panose="020B0604020202020204" pitchFamily="34" charset="0"/>
                <a:cs typeface="Arial" panose="020B0604020202020204" pitchFamily="34" charset="0"/>
              </a:rPr>
              <a:t> ...</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Industrie: </a:t>
            </a:r>
            <a:r>
              <a:rPr lang="ro-RO" altLang="en-US" sz="2000" dirty="0" smtClean="0">
                <a:latin typeface="Arial" panose="020B0604020202020204" pitchFamily="34" charset="0"/>
                <a:cs typeface="Arial" panose="020B0604020202020204" pitchFamily="34" charset="0"/>
              </a:rPr>
              <a:t>conducerea proceselor, echipamente de fabricaţie, echipamente chimice, automate de vânzare, monitorizarea personalului etc.</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Industria hotelieră: </a:t>
            </a:r>
            <a:r>
              <a:rPr lang="ro-RO" altLang="en-US" sz="2000" dirty="0" smtClean="0">
                <a:latin typeface="Arial" panose="020B0604020202020204" pitchFamily="34" charset="0"/>
                <a:cs typeface="Arial" panose="020B0604020202020204" pitchFamily="34" charset="0"/>
              </a:rPr>
              <a:t>...</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Industria militară:</a:t>
            </a:r>
            <a:r>
              <a:rPr lang="ro-RO" altLang="en-US" sz="2000" dirty="0" smtClean="0">
                <a:latin typeface="Arial" panose="020B0604020202020204" pitchFamily="34" charset="0"/>
                <a:cs typeface="Arial" panose="020B0604020202020204" pitchFamily="34" charset="0"/>
              </a:rPr>
              <a:t> ...</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Agricultură: </a:t>
            </a:r>
            <a:r>
              <a:rPr lang="ro-RO" altLang="en-US" sz="2000" dirty="0" smtClean="0">
                <a:latin typeface="Arial" panose="020B0604020202020204" pitchFamily="34" charset="0"/>
                <a:cs typeface="Arial" panose="020B0604020202020204" pitchFamily="34" charset="0"/>
              </a:rPr>
              <a:t>...</a:t>
            </a:r>
            <a:endParaRPr lang="en-US" altLang="en-US" sz="2000" dirty="0" smtClean="0">
              <a:latin typeface="Arial" panose="020B0604020202020204" pitchFamily="34" charset="0"/>
              <a:cs typeface="Arial" panose="020B0604020202020204" pitchFamily="34" charset="0"/>
            </a:endParaRPr>
          </a:p>
        </p:txBody>
      </p:sp>
      <p:pic>
        <p:nvPicPr>
          <p:cNvPr id="31749" name="Picture 5" descr="D:\Work\Courses\SistemeIncorporate\Info\Pregatire\Smartphones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818063"/>
            <a:ext cx="2714625"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D:\Work\Courses\SistemeIncorporate\Info\Pregatire\nokia-smart-ho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24400"/>
            <a:ext cx="2819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415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endParaRPr lang="en-US" altLang="en-US" sz="2400" smtClean="0">
              <a:latin typeface="Arial" panose="020B0604020202020204" pitchFamily="34" charset="0"/>
            </a:endParaRPr>
          </a:p>
        </p:txBody>
      </p:sp>
      <p:sp>
        <p:nvSpPr>
          <p:cNvPr id="32771" name="Rectangle 3"/>
          <p:cNvSpPr>
            <a:spLocks noGrp="1" noChangeArrowheads="1"/>
          </p:cNvSpPr>
          <p:nvPr>
            <p:ph idx="1"/>
          </p:nvPr>
        </p:nvSpPr>
        <p:spPr>
          <a:xfrm>
            <a:off x="457200" y="904875"/>
            <a:ext cx="8229600" cy="5690797"/>
          </a:xfrm>
        </p:spPr>
        <p:txBody>
          <a:bodyPr>
            <a:normAutofit/>
          </a:bodyPr>
          <a:lstStyle/>
          <a:p>
            <a:pPr eaLnBrk="1" hangingPunct="1">
              <a:lnSpc>
                <a:spcPct val="90000"/>
              </a:lnSpc>
              <a:buFont typeface="Wingdings" panose="05000000000000000000" pitchFamily="2" charset="2"/>
              <a:buNone/>
            </a:pPr>
            <a:r>
              <a:rPr lang="ro-RO" altLang="en-US" sz="2000" dirty="0" smtClean="0">
                <a:latin typeface="Arial" panose="020B0604020202020204" pitchFamily="34" charset="0"/>
                <a:cs typeface="Arial" panose="020B0604020202020204" pitchFamily="34" charset="0"/>
              </a:rPr>
              <a:t>1.3. Caracteristici şi cerinţe</a:t>
            </a:r>
            <a:endParaRPr lang="en-US"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pPr>
            <a:endParaRPr lang="ro-RO" altLang="en-US" sz="2000" dirty="0" smtClean="0">
              <a:latin typeface="Arial" panose="020B0604020202020204" pitchFamily="34" charset="0"/>
              <a:cs typeface="Arial" panose="020B0604020202020204" pitchFamily="34" charset="0"/>
            </a:endParaRPr>
          </a:p>
          <a:p>
            <a:pPr eaLnBrk="1" hangingPunct="1">
              <a:lnSpc>
                <a:spcPct val="90000"/>
              </a:lnSpc>
            </a:pPr>
            <a:r>
              <a:rPr lang="ro-RO" altLang="en-US" sz="2000" dirty="0" smtClean="0">
                <a:latin typeface="Arial" panose="020B0604020202020204" pitchFamily="34" charset="0"/>
                <a:cs typeface="Arial" panose="020B0604020202020204" pitchFamily="34" charset="0"/>
              </a:rPr>
              <a:t>Un SI trebuie să lucreze în condiţii mai restrictive dec</a:t>
            </a:r>
            <a:r>
              <a:rPr lang="en-US" altLang="en-US" sz="2000" dirty="0" smtClean="0">
                <a:latin typeface="Arial" panose="020B0604020202020204" pitchFamily="34" charset="0"/>
                <a:cs typeface="Arial" panose="020B0604020202020204" pitchFamily="34" charset="0"/>
              </a:rPr>
              <a:t>a</a:t>
            </a:r>
            <a:r>
              <a:rPr lang="ro-RO" altLang="en-US" sz="2000" dirty="0" smtClean="0">
                <a:latin typeface="Arial" panose="020B0604020202020204" pitchFamily="34" charset="0"/>
                <a:cs typeface="Arial" panose="020B0604020202020204" pitchFamily="34" charset="0"/>
              </a:rPr>
              <a:t>t un calculator de uz general.</a:t>
            </a:r>
          </a:p>
          <a:p>
            <a:pPr eaLnBrk="1" hangingPunct="1">
              <a:lnSpc>
                <a:spcPct val="90000"/>
              </a:lnSpc>
            </a:pPr>
            <a:r>
              <a:rPr lang="ro-RO" altLang="en-US" sz="2000" dirty="0" smtClean="0">
                <a:latin typeface="Arial" panose="020B0604020202020204" pitchFamily="34" charset="0"/>
                <a:cs typeface="Arial" panose="020B0604020202020204" pitchFamily="34" charset="0"/>
              </a:rPr>
              <a:t>Caracteristici şi cerinţe:</a:t>
            </a:r>
          </a:p>
          <a:p>
            <a:pPr lvl="1" eaLnBrk="1" hangingPunct="1">
              <a:lnSpc>
                <a:spcPct val="90000"/>
              </a:lnSpc>
            </a:pPr>
            <a:r>
              <a:rPr lang="ro-RO" altLang="en-US" sz="1800" b="1" dirty="0" smtClean="0">
                <a:latin typeface="Arial" panose="020B0604020202020204" pitchFamily="34" charset="0"/>
                <a:cs typeface="Arial" panose="020B0604020202020204" pitchFamily="34" charset="0"/>
              </a:rPr>
              <a:t>Conectare la mediul exterior</a:t>
            </a:r>
            <a:r>
              <a:rPr lang="ro-RO" altLang="en-US" sz="1800" dirty="0" smtClean="0">
                <a:latin typeface="Arial" panose="020B0604020202020204" pitchFamily="34" charset="0"/>
                <a:cs typeface="Arial" panose="020B0604020202020204" pitchFamily="34" charset="0"/>
              </a:rPr>
              <a:t>, monitorizându – l, prin intermediul senzorilor şi comandându – l, prin intermediul actuatorilor. Un actuator poate fi definit ca un dispozitiv care converteşte valori numerice în efecte fizice.</a:t>
            </a:r>
          </a:p>
          <a:p>
            <a:pPr lvl="1" eaLnBrk="1" hangingPunct="1">
              <a:lnSpc>
                <a:spcPct val="90000"/>
              </a:lnSpc>
            </a:pPr>
            <a:r>
              <a:rPr lang="ro-RO" altLang="en-US" sz="1800" b="1" dirty="0" smtClean="0">
                <a:latin typeface="Arial" panose="020B0604020202020204" pitchFamily="34" charset="0"/>
                <a:cs typeface="Arial" panose="020B0604020202020204" pitchFamily="34" charset="0"/>
              </a:rPr>
              <a:t>Funcţionare reactivă</a:t>
            </a:r>
            <a:r>
              <a:rPr lang="ro-RO" altLang="en-US" sz="1800" dirty="0" smtClean="0">
                <a:latin typeface="Arial" panose="020B0604020202020204" pitchFamily="34" charset="0"/>
                <a:cs typeface="Arial" panose="020B0604020202020204" pitchFamily="34" charset="0"/>
              </a:rPr>
              <a:t>: un sistem reactiv este în continuă interacţiune cu mediul înconjurător şi execută sarcinile la rata determinată de mediu; un sistem reactiv poate fi gândit ca fiind într – o anumită stare, aşteptând o intrare; pentru fiecare intrare execută una sau mai multe operaţii şi generează o ieşire; un asemenea sistem poate fi modelat foarte bine de un automat;</a:t>
            </a:r>
          </a:p>
          <a:p>
            <a:pPr lvl="1" eaLnBrk="1" hangingPunct="1">
              <a:lnSpc>
                <a:spcPct val="90000"/>
              </a:lnSpc>
            </a:pPr>
            <a:r>
              <a:rPr lang="ro-RO" altLang="en-US" sz="1800" b="1" dirty="0" smtClean="0">
                <a:latin typeface="Arial" panose="020B0604020202020204" pitchFamily="34" charset="0"/>
                <a:cs typeface="Arial" panose="020B0604020202020204" pitchFamily="34" charset="0"/>
              </a:rPr>
              <a:t>Funcţionare în timp real</a:t>
            </a:r>
            <a:r>
              <a:rPr lang="ro-RO" altLang="en-US" sz="1800" dirty="0" smtClean="0">
                <a:latin typeface="Arial" panose="020B0604020202020204" pitchFamily="34" charset="0"/>
                <a:cs typeface="Arial" panose="020B0604020202020204" pitchFamily="34" charset="0"/>
              </a:rPr>
              <a:t>: timpul devine un parametru al execuţiei operaţiilor; există constrângeri de timp hard (produc efecte grave, uneori dezastruoase, la nerespectare) şi soft (produc efecte negative la nerespectare);</a:t>
            </a:r>
            <a:endParaRPr lang="ro-RO" altLang="en-US" sz="1800" b="1" dirty="0" smtClean="0">
              <a:latin typeface="Arial" panose="020B0604020202020204" pitchFamily="34" charset="0"/>
              <a:cs typeface="Arial" panose="020B0604020202020204" pitchFamily="34" charset="0"/>
            </a:endParaRPr>
          </a:p>
          <a:p>
            <a:pPr lvl="1" eaLnBrk="1" hangingPunct="1">
              <a:lnSpc>
                <a:spcPct val="90000"/>
              </a:lnSpc>
            </a:pPr>
            <a:endParaRPr lang="en-US" altLang="en-US" sz="1800" dirty="0" smtClean="0"/>
          </a:p>
        </p:txBody>
      </p:sp>
    </p:spTree>
    <p:extLst>
      <p:ext uri="{BB962C8B-B14F-4D97-AF65-F5344CB8AC3E}">
        <p14:creationId xmlns:p14="http://schemas.microsoft.com/office/powerpoint/2010/main" val="1622492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33795" name="Rectangle 3"/>
          <p:cNvSpPr>
            <a:spLocks noGrp="1" noChangeArrowheads="1"/>
          </p:cNvSpPr>
          <p:nvPr>
            <p:ph idx="1"/>
          </p:nvPr>
        </p:nvSpPr>
        <p:spPr>
          <a:xfrm>
            <a:off x="-152400" y="1574800"/>
            <a:ext cx="8839200" cy="5334000"/>
          </a:xfrm>
        </p:spPr>
        <p:txBody>
          <a:bodyPr>
            <a:normAutofit lnSpcReduction="10000"/>
          </a:bodyPr>
          <a:lstStyle/>
          <a:p>
            <a:pPr lvl="1" eaLnBrk="1" hangingPunct="1"/>
            <a:r>
              <a:rPr lang="ro-RO" altLang="en-US" sz="1800" b="1" dirty="0" smtClean="0">
                <a:latin typeface="Arial" panose="020B0604020202020204" pitchFamily="34" charset="0"/>
                <a:cs typeface="Arial" panose="020B0604020202020204" pitchFamily="34" charset="0"/>
              </a:rPr>
              <a:t>Eficienţa</a:t>
            </a:r>
            <a:r>
              <a:rPr lang="ro-RO" altLang="en-US" sz="1800" dirty="0" smtClean="0">
                <a:latin typeface="Arial" panose="020B0604020202020204" pitchFamily="34" charset="0"/>
                <a:cs typeface="Arial" panose="020B0604020202020204" pitchFamily="34" charset="0"/>
              </a:rPr>
              <a:t>: un SI trebuie să fie eficient; aceasta poate fi evaluată cu următoarele metrici:</a:t>
            </a:r>
          </a:p>
          <a:p>
            <a:pPr lvl="2" eaLnBrk="1" hangingPunct="1"/>
            <a:r>
              <a:rPr lang="ro-RO" altLang="en-US" sz="1600" b="1" dirty="0" smtClean="0">
                <a:latin typeface="Arial" panose="020B0604020202020204" pitchFamily="34" charset="0"/>
                <a:cs typeface="Arial" panose="020B0604020202020204" pitchFamily="34" charset="0"/>
              </a:rPr>
              <a:t>Consumul de energie</a:t>
            </a:r>
            <a:r>
              <a:rPr lang="ro-RO" altLang="en-US" sz="1600" dirty="0" smtClean="0">
                <a:latin typeface="Arial" panose="020B0604020202020204" pitchFamily="34" charset="0"/>
                <a:cs typeface="Arial" panose="020B0604020202020204" pitchFamily="34" charset="0"/>
              </a:rPr>
              <a:t>: trebuie minimizat, mai ales în cazul SI mobile;</a:t>
            </a:r>
          </a:p>
          <a:p>
            <a:pPr lvl="2" eaLnBrk="1" hangingPunct="1"/>
            <a:r>
              <a:rPr lang="ro-RO" altLang="en-US" sz="1600" b="1" dirty="0" smtClean="0">
                <a:latin typeface="Arial" panose="020B0604020202020204" pitchFamily="34" charset="0"/>
                <a:cs typeface="Arial" panose="020B0604020202020204" pitchFamily="34" charset="0"/>
              </a:rPr>
              <a:t>Dimensiunea codului</a:t>
            </a:r>
            <a:r>
              <a:rPr lang="ro-RO" altLang="en-US" sz="1600" dirty="0" smtClean="0">
                <a:latin typeface="Arial" panose="020B0604020202020204" pitchFamily="34" charset="0"/>
                <a:cs typeface="Arial" panose="020B0604020202020204" pitchFamily="34" charset="0"/>
              </a:rPr>
              <a:t>: cod mare → memorie de program mare, posibil externă → circuite suplimentare → dimensiune mai mare a SI, consum mai mare, fiabilitate mai mică;</a:t>
            </a:r>
          </a:p>
          <a:p>
            <a:pPr lvl="2" eaLnBrk="1" hangingPunct="1"/>
            <a:r>
              <a:rPr lang="ro-RO" altLang="en-US" sz="1600" b="1" dirty="0" smtClean="0">
                <a:latin typeface="Arial" panose="020B0604020202020204" pitchFamily="34" charset="0"/>
                <a:cs typeface="Arial" panose="020B0604020202020204" pitchFamily="34" charset="0"/>
              </a:rPr>
              <a:t>Execuţie implicând minim de circuite;</a:t>
            </a:r>
          </a:p>
          <a:p>
            <a:pPr lvl="2" eaLnBrk="1" hangingPunct="1"/>
            <a:r>
              <a:rPr lang="ro-RO" altLang="en-US" sz="1600" b="1" dirty="0" smtClean="0">
                <a:latin typeface="Arial" panose="020B0604020202020204" pitchFamily="34" charset="0"/>
                <a:cs typeface="Arial" panose="020B0604020202020204" pitchFamily="34" charset="0"/>
              </a:rPr>
              <a:t>Greutate şi dimensiune mici;</a:t>
            </a:r>
          </a:p>
          <a:p>
            <a:pPr lvl="2" eaLnBrk="1" hangingPunct="1"/>
            <a:r>
              <a:rPr lang="ro-RO" altLang="en-US" sz="1600" b="1" dirty="0" smtClean="0">
                <a:latin typeface="Arial" panose="020B0604020202020204" pitchFamily="34" charset="0"/>
                <a:cs typeface="Arial" panose="020B0604020202020204" pitchFamily="34" charset="0"/>
              </a:rPr>
              <a:t>Cost redus.</a:t>
            </a:r>
          </a:p>
          <a:p>
            <a:pPr lvl="1" eaLnBrk="1" hangingPunct="1"/>
            <a:r>
              <a:rPr lang="ro-RO" altLang="en-US" sz="1800" b="1" dirty="0" smtClean="0">
                <a:latin typeface="Arial" panose="020B0604020202020204" pitchFamily="34" charset="0"/>
                <a:cs typeface="Arial" panose="020B0604020202020204" pitchFamily="34" charset="0"/>
              </a:rPr>
              <a:t>Funcţionare în medii grele</a:t>
            </a:r>
            <a:r>
              <a:rPr lang="ro-RO" altLang="en-US" sz="1800" dirty="0" smtClean="0">
                <a:latin typeface="Arial" panose="020B0604020202020204" pitchFamily="34" charset="0"/>
                <a:cs typeface="Arial" panose="020B0604020202020204" pitchFamily="34" charset="0"/>
              </a:rPr>
              <a:t>: căldură excesivă, vibraţii, coroziune, fluctuaţii ale tensiunii de alimentare;</a:t>
            </a:r>
            <a:endParaRPr lang="ro-RO" altLang="en-US" sz="1800" b="1" dirty="0" smtClean="0">
              <a:latin typeface="Arial" panose="020B0604020202020204" pitchFamily="34" charset="0"/>
              <a:cs typeface="Arial" panose="020B0604020202020204" pitchFamily="34" charset="0"/>
            </a:endParaRPr>
          </a:p>
          <a:p>
            <a:pPr lvl="1" eaLnBrk="1" hangingPunct="1"/>
            <a:r>
              <a:rPr lang="ro-RO" altLang="en-US" sz="1800" b="1" dirty="0" smtClean="0">
                <a:latin typeface="Arial" panose="020B0604020202020204" pitchFamily="34" charset="0"/>
                <a:cs typeface="Arial" panose="020B0604020202020204" pitchFamily="34" charset="0"/>
              </a:rPr>
              <a:t>Dependabilitate</a:t>
            </a:r>
            <a:r>
              <a:rPr lang="ro-RO" altLang="en-US" sz="1800" dirty="0" smtClean="0">
                <a:latin typeface="Arial" panose="020B0604020202020204" pitchFamily="34" charset="0"/>
                <a:cs typeface="Arial" panose="020B0604020202020204" pitchFamily="34" charset="0"/>
              </a:rPr>
              <a:t>: foarte importantă datorită conexiunii cu mediul exterior; cuprinde următoarele aspecte ale unui sistem:</a:t>
            </a:r>
          </a:p>
          <a:p>
            <a:pPr lvl="2" eaLnBrk="1" hangingPunct="1"/>
            <a:r>
              <a:rPr lang="ro-RO" altLang="en-US" sz="1600" b="1" dirty="0" smtClean="0">
                <a:latin typeface="Arial" panose="020B0604020202020204" pitchFamily="34" charset="0"/>
                <a:cs typeface="Arial" panose="020B0604020202020204" pitchFamily="34" charset="0"/>
              </a:rPr>
              <a:t>Fiabilitate</a:t>
            </a:r>
            <a:r>
              <a:rPr lang="ro-RO" altLang="en-US" sz="1600" dirty="0" smtClean="0">
                <a:latin typeface="Arial" panose="020B0604020202020204" pitchFamily="34" charset="0"/>
                <a:cs typeface="Arial" panose="020B0604020202020204" pitchFamily="34" charset="0"/>
              </a:rPr>
              <a:t>: probabilitatea ca un sistem să nu se defecteze;</a:t>
            </a:r>
          </a:p>
          <a:p>
            <a:pPr lvl="2" eaLnBrk="1" hangingPunct="1"/>
            <a:r>
              <a:rPr lang="ro-RO" altLang="en-US" sz="1600" b="1" dirty="0" smtClean="0">
                <a:latin typeface="Arial" panose="020B0604020202020204" pitchFamily="34" charset="0"/>
                <a:cs typeface="Arial" panose="020B0604020202020204" pitchFamily="34" charset="0"/>
              </a:rPr>
              <a:t>Mentenabilitate</a:t>
            </a:r>
            <a:r>
              <a:rPr lang="ro-RO" altLang="en-US" sz="1600" dirty="0" smtClean="0">
                <a:latin typeface="Arial" panose="020B0604020202020204" pitchFamily="34" charset="0"/>
                <a:cs typeface="Arial" panose="020B0604020202020204" pitchFamily="34" charset="0"/>
              </a:rPr>
              <a:t>: probabilitatea ca o defecţiune să poată fi reparată într – un timp anumit;</a:t>
            </a:r>
          </a:p>
          <a:p>
            <a:pPr lvl="2" eaLnBrk="1" hangingPunct="1"/>
            <a:r>
              <a:rPr lang="ro-RO" altLang="en-US" sz="1600" b="1" dirty="0" smtClean="0">
                <a:latin typeface="Arial" panose="020B0604020202020204" pitchFamily="34" charset="0"/>
                <a:cs typeface="Arial" panose="020B0604020202020204" pitchFamily="34" charset="0"/>
              </a:rPr>
              <a:t>Siguranţă</a:t>
            </a:r>
            <a:r>
              <a:rPr lang="ro-RO" altLang="en-US" sz="1600" dirty="0" smtClean="0">
                <a:latin typeface="Arial" panose="020B0604020202020204" pitchFamily="34" charset="0"/>
                <a:cs typeface="Arial" panose="020B0604020202020204" pitchFamily="34" charset="0"/>
              </a:rPr>
              <a:t>: probabilitatea ca o defecţiune să nu cauzeze efecte catastrofale;</a:t>
            </a:r>
          </a:p>
          <a:p>
            <a:pPr lvl="2" eaLnBrk="1" hangingPunct="1"/>
            <a:r>
              <a:rPr lang="ro-RO" altLang="en-US" sz="1600" b="1" dirty="0" smtClean="0">
                <a:latin typeface="Arial" panose="020B0604020202020204" pitchFamily="34" charset="0"/>
                <a:cs typeface="Arial" panose="020B0604020202020204" pitchFamily="34" charset="0"/>
              </a:rPr>
              <a:t>Disponibilitate</a:t>
            </a:r>
            <a:r>
              <a:rPr lang="ro-RO" altLang="en-US" sz="1600" dirty="0" smtClean="0">
                <a:latin typeface="Arial" panose="020B0604020202020204" pitchFamily="34" charset="0"/>
                <a:cs typeface="Arial" panose="020B0604020202020204" pitchFamily="34" charset="0"/>
              </a:rPr>
              <a:t>: probabilitatea ca un sistem să fie disponibil. </a:t>
            </a:r>
            <a:endParaRPr lang="en-US" altLang="en-US"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220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p>
        </p:txBody>
      </p:sp>
      <p:sp>
        <p:nvSpPr>
          <p:cNvPr id="34819" name="Rectangle 3"/>
          <p:cNvSpPr>
            <a:spLocks noGrp="1" noChangeArrowheads="1"/>
          </p:cNvSpPr>
          <p:nvPr>
            <p:ph idx="1"/>
          </p:nvPr>
        </p:nvSpPr>
        <p:spPr>
          <a:xfrm>
            <a:off x="457200" y="914400"/>
            <a:ext cx="8229600" cy="5216525"/>
          </a:xfrm>
        </p:spPr>
        <p:txBody>
          <a:bodyPr>
            <a:normAutofit/>
          </a:bodyPr>
          <a:lstStyle/>
          <a:p>
            <a:pPr eaLnBrk="1" hangingPunct="1">
              <a:buFont typeface="Wingdings" panose="05000000000000000000" pitchFamily="2" charset="2"/>
              <a:buNone/>
            </a:pPr>
            <a:r>
              <a:rPr lang="ro-RO" altLang="en-US" sz="2200" dirty="0" smtClean="0">
                <a:latin typeface="Arial" panose="020B0604020202020204" pitchFamily="34" charset="0"/>
                <a:cs typeface="Arial" panose="020B0604020202020204" pitchFamily="34" charset="0"/>
              </a:rPr>
              <a:t>1.4. Direcţii în studiul SI</a:t>
            </a:r>
          </a:p>
          <a:p>
            <a:pPr eaLnBrk="1" hangingPunct="1">
              <a:buFont typeface="Wingdings" panose="05000000000000000000" pitchFamily="2" charset="2"/>
              <a:buNone/>
            </a:pPr>
            <a:endParaRPr lang="ro-RO" altLang="en-US" sz="2400" dirty="0" smtClean="0">
              <a:latin typeface="Arial" panose="020B0604020202020204" pitchFamily="34" charset="0"/>
              <a:cs typeface="Arial" panose="020B0604020202020204" pitchFamily="34" charset="0"/>
            </a:endParaRPr>
          </a:p>
          <a:p>
            <a:pPr eaLnBrk="1" hangingPunct="1"/>
            <a:r>
              <a:rPr lang="ro-RO" altLang="en-US" sz="2000" dirty="0" smtClean="0">
                <a:latin typeface="Arial" panose="020B0604020202020204" pitchFamily="34" charset="0"/>
                <a:cs typeface="Arial" panose="020B0604020202020204" pitchFamily="34" charset="0"/>
              </a:rPr>
              <a:t>Hardware şi circuite de bază (microcontrolere, DSP – uri);</a:t>
            </a:r>
          </a:p>
          <a:p>
            <a:pPr eaLnBrk="1" hangingPunct="1">
              <a:buFont typeface="Wingdings" panose="05000000000000000000" pitchFamily="2" charset="2"/>
              <a:buNone/>
            </a:pPr>
            <a:endParaRPr lang="ro-RO" altLang="en-US" sz="2000" dirty="0" smtClean="0">
              <a:latin typeface="Arial" panose="020B0604020202020204" pitchFamily="34" charset="0"/>
              <a:cs typeface="Arial" panose="020B0604020202020204" pitchFamily="34" charset="0"/>
            </a:endParaRPr>
          </a:p>
          <a:p>
            <a:pPr eaLnBrk="1" hangingPunct="1"/>
            <a:r>
              <a:rPr lang="ro-RO" altLang="en-US" sz="2000" dirty="0" smtClean="0">
                <a:latin typeface="Arial" panose="020B0604020202020204" pitchFamily="34" charset="0"/>
                <a:cs typeface="Arial" panose="020B0604020202020204" pitchFamily="34" charset="0"/>
              </a:rPr>
              <a:t>Limbaje de programare;</a:t>
            </a:r>
          </a:p>
          <a:p>
            <a:pPr eaLnBrk="1" hangingPunct="1">
              <a:buFont typeface="Wingdings" panose="05000000000000000000" pitchFamily="2" charset="2"/>
              <a:buNone/>
            </a:pPr>
            <a:endParaRPr lang="ro-RO" altLang="en-US" sz="2000" dirty="0" smtClean="0">
              <a:latin typeface="Arial" panose="020B0604020202020204" pitchFamily="34" charset="0"/>
              <a:cs typeface="Arial" panose="020B0604020202020204" pitchFamily="34" charset="0"/>
            </a:endParaRPr>
          </a:p>
          <a:p>
            <a:pPr eaLnBrk="1" hangingPunct="1"/>
            <a:r>
              <a:rPr lang="ro-RO" altLang="en-US" sz="2000" dirty="0" smtClean="0">
                <a:latin typeface="Arial" panose="020B0604020202020204" pitchFamily="34" charset="0"/>
                <a:cs typeface="Arial" panose="020B0604020202020204" pitchFamily="34" charset="0"/>
              </a:rPr>
              <a:t>Sisteme de operare;</a:t>
            </a:r>
          </a:p>
          <a:p>
            <a:pPr eaLnBrk="1" hangingPunct="1">
              <a:buFont typeface="Wingdings" panose="05000000000000000000" pitchFamily="2" charset="2"/>
              <a:buNone/>
            </a:pPr>
            <a:endParaRPr lang="ro-RO" altLang="en-US" sz="2000" dirty="0" smtClean="0">
              <a:latin typeface="Arial" panose="020B0604020202020204" pitchFamily="34" charset="0"/>
              <a:cs typeface="Arial" panose="020B0604020202020204" pitchFamily="34" charset="0"/>
            </a:endParaRPr>
          </a:p>
          <a:p>
            <a:pPr eaLnBrk="1" hangingPunct="1"/>
            <a:r>
              <a:rPr lang="ro-RO" altLang="en-US" sz="2000" dirty="0" smtClean="0">
                <a:latin typeface="Arial" panose="020B0604020202020204" pitchFamily="34" charset="0"/>
                <a:cs typeface="Arial" panose="020B0604020202020204" pitchFamily="34" charset="0"/>
              </a:rPr>
              <a:t>Reţele de SI;</a:t>
            </a:r>
          </a:p>
          <a:p>
            <a:pPr eaLnBrk="1" hangingPunct="1">
              <a:buFont typeface="Wingdings" panose="05000000000000000000" pitchFamily="2" charset="2"/>
              <a:buNone/>
            </a:pPr>
            <a:endParaRPr lang="ro-RO" altLang="en-US" sz="2000" dirty="0" smtClean="0">
              <a:latin typeface="Arial" panose="020B0604020202020204" pitchFamily="34" charset="0"/>
              <a:cs typeface="Arial" panose="020B0604020202020204" pitchFamily="34" charset="0"/>
            </a:endParaRPr>
          </a:p>
          <a:p>
            <a:pPr eaLnBrk="1" hangingPunct="1"/>
            <a:r>
              <a:rPr lang="ro-RO" altLang="en-US" sz="2000" dirty="0" smtClean="0">
                <a:latin typeface="Arial" panose="020B0604020202020204" pitchFamily="34" charset="0"/>
                <a:cs typeface="Arial" panose="020B0604020202020204" pitchFamily="34" charset="0"/>
              </a:rPr>
              <a:t>Modelare, simulare şi validare;</a:t>
            </a:r>
          </a:p>
          <a:p>
            <a:pPr eaLnBrk="1" hangingPunct="1">
              <a:buFont typeface="Wingdings" panose="05000000000000000000" pitchFamily="2" charset="2"/>
              <a:buNone/>
            </a:pPr>
            <a:endParaRPr lang="ro-RO" altLang="en-US" sz="2000" dirty="0" smtClean="0">
              <a:latin typeface="Arial" panose="020B0604020202020204" pitchFamily="34" charset="0"/>
              <a:cs typeface="Arial" panose="020B0604020202020204" pitchFamily="34" charset="0"/>
            </a:endParaRPr>
          </a:p>
          <a:p>
            <a:pPr eaLnBrk="1" hangingPunct="1"/>
            <a:r>
              <a:rPr lang="ro-RO" altLang="en-US" sz="2000" dirty="0" smtClean="0">
                <a:latin typeface="Arial" panose="020B0604020202020204" pitchFamily="34" charset="0"/>
                <a:cs typeface="Arial" panose="020B0604020202020204" pitchFamily="34" charset="0"/>
              </a:rPr>
              <a:t>Aplicaţii.</a:t>
            </a:r>
          </a:p>
          <a:p>
            <a:pPr eaLnBrk="1" hangingPunct="1">
              <a:buFont typeface="Wingdings" panose="05000000000000000000" pitchFamily="2" charset="2"/>
              <a:buNone/>
            </a:pPr>
            <a:endParaRPr lang="ro-RO"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46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3813"/>
            <a:ext cx="8229600" cy="484187"/>
          </a:xfrm>
        </p:spPr>
        <p:txBody>
          <a:bodyPr/>
          <a:lstStyle/>
          <a:p>
            <a:pPr eaLnBrk="1" hangingPunct="1"/>
            <a:r>
              <a:rPr lang="ro-RO" altLang="en-US" sz="2400" dirty="0" smtClean="0">
                <a:latin typeface="Arial" panose="020B0604020202020204" pitchFamily="34" charset="0"/>
              </a:rPr>
              <a:t>Sisteme Încorporate</a:t>
            </a:r>
          </a:p>
        </p:txBody>
      </p:sp>
      <p:sp>
        <p:nvSpPr>
          <p:cNvPr id="19459" name="Rectangle 3"/>
          <p:cNvSpPr>
            <a:spLocks noGrp="1" noChangeArrowheads="1"/>
          </p:cNvSpPr>
          <p:nvPr>
            <p:ph idx="1"/>
          </p:nvPr>
        </p:nvSpPr>
        <p:spPr>
          <a:xfrm>
            <a:off x="584200" y="584200"/>
            <a:ext cx="8229600" cy="5638800"/>
          </a:xfrm>
        </p:spPr>
        <p:txBody>
          <a:bodyPr>
            <a:noAutofit/>
          </a:bodyPr>
          <a:lstStyle/>
          <a:p>
            <a:pPr eaLnBrk="1" hangingPunct="1">
              <a:lnSpc>
                <a:spcPct val="80000"/>
              </a:lnSpc>
            </a:pPr>
            <a:r>
              <a:rPr lang="ro-RO" altLang="en-US" sz="2000" b="1" dirty="0" smtClean="0"/>
              <a:t>Conţinut:</a:t>
            </a:r>
          </a:p>
          <a:p>
            <a:pPr lvl="1" eaLnBrk="1" hangingPunct="1">
              <a:lnSpc>
                <a:spcPct val="80000"/>
              </a:lnSpc>
            </a:pPr>
            <a:r>
              <a:rPr lang="en-US" altLang="en-US" sz="2000" b="1" dirty="0" smtClean="0"/>
              <a:t>1. </a:t>
            </a:r>
            <a:r>
              <a:rPr lang="ro-RO" altLang="en-US" sz="2000" b="1" dirty="0" smtClean="0"/>
              <a:t>Introducere</a:t>
            </a:r>
          </a:p>
          <a:p>
            <a:pPr lvl="2" eaLnBrk="1" hangingPunct="1">
              <a:lnSpc>
                <a:spcPct val="80000"/>
              </a:lnSpc>
            </a:pPr>
            <a:r>
              <a:rPr lang="ro-RO" altLang="en-US" sz="2000" dirty="0" smtClean="0"/>
              <a:t>Ce sunt sistemele încorporate (SI)?</a:t>
            </a:r>
          </a:p>
          <a:p>
            <a:pPr lvl="2" eaLnBrk="1" hangingPunct="1">
              <a:lnSpc>
                <a:spcPct val="80000"/>
              </a:lnSpc>
            </a:pPr>
            <a:r>
              <a:rPr lang="ro-RO" altLang="en-US" sz="2000" dirty="0" smtClean="0"/>
              <a:t>Domenii de aplicabilitate</a:t>
            </a:r>
          </a:p>
          <a:p>
            <a:pPr lvl="2" eaLnBrk="1" hangingPunct="1">
              <a:lnSpc>
                <a:spcPct val="80000"/>
              </a:lnSpc>
            </a:pPr>
            <a:r>
              <a:rPr lang="ro-RO" altLang="en-US" sz="2000" dirty="0" smtClean="0"/>
              <a:t>Caracteristici şi cerinţe</a:t>
            </a:r>
          </a:p>
          <a:p>
            <a:pPr lvl="2" eaLnBrk="1" hangingPunct="1">
              <a:lnSpc>
                <a:spcPct val="80000"/>
              </a:lnSpc>
            </a:pPr>
            <a:r>
              <a:rPr lang="ro-RO" altLang="en-US" sz="2000" dirty="0" smtClean="0"/>
              <a:t>Direcţii în studiul SI</a:t>
            </a:r>
          </a:p>
          <a:p>
            <a:pPr lvl="2" eaLnBrk="1" hangingPunct="1">
              <a:lnSpc>
                <a:spcPct val="80000"/>
              </a:lnSpc>
            </a:pPr>
            <a:r>
              <a:rPr lang="ro-RO" altLang="en-US" sz="2000" dirty="0" smtClean="0"/>
              <a:t>SI şi “ubiquituous and pervasive computing”</a:t>
            </a:r>
          </a:p>
          <a:p>
            <a:pPr lvl="2" eaLnBrk="1" hangingPunct="1">
              <a:lnSpc>
                <a:spcPct val="80000"/>
              </a:lnSpc>
            </a:pPr>
            <a:r>
              <a:rPr lang="ro-RO" altLang="en-US" sz="2000" dirty="0" smtClean="0"/>
              <a:t>Caracteristici de piaţă</a:t>
            </a:r>
          </a:p>
          <a:p>
            <a:pPr lvl="2" eaLnBrk="1" hangingPunct="1">
              <a:lnSpc>
                <a:spcPct val="80000"/>
              </a:lnSpc>
            </a:pPr>
            <a:r>
              <a:rPr lang="ro-RO" altLang="en-US" sz="2000" dirty="0" smtClean="0"/>
              <a:t>Structura tipică a unui SI</a:t>
            </a:r>
          </a:p>
          <a:p>
            <a:pPr lvl="1" eaLnBrk="1" hangingPunct="1">
              <a:lnSpc>
                <a:spcPct val="80000"/>
              </a:lnSpc>
            </a:pPr>
            <a:r>
              <a:rPr lang="en-US" altLang="en-US" sz="2000" b="1" dirty="0" smtClean="0"/>
              <a:t>2. </a:t>
            </a:r>
            <a:r>
              <a:rPr lang="ro-RO" altLang="en-US" sz="2000" b="1" dirty="0" smtClean="0"/>
              <a:t>Arhitecturi de microcontrolere</a:t>
            </a:r>
          </a:p>
          <a:p>
            <a:pPr lvl="2" eaLnBrk="1" hangingPunct="1">
              <a:lnSpc>
                <a:spcPct val="80000"/>
              </a:lnSpc>
            </a:pPr>
            <a:r>
              <a:rPr lang="ro-RO" altLang="en-US" sz="2000" dirty="0" smtClean="0"/>
              <a:t>Arhitectura 8051</a:t>
            </a:r>
            <a:endParaRPr lang="en-US" altLang="en-US" sz="2000" dirty="0" smtClean="0"/>
          </a:p>
          <a:p>
            <a:pPr lvl="2">
              <a:lnSpc>
                <a:spcPct val="80000"/>
              </a:lnSpc>
            </a:pPr>
            <a:r>
              <a:rPr lang="pt-BR" altLang="en-US" sz="2000" dirty="0"/>
              <a:t>Conectarea memoriei externe</a:t>
            </a:r>
          </a:p>
          <a:p>
            <a:pPr lvl="3">
              <a:lnSpc>
                <a:spcPct val="80000"/>
              </a:lnSpc>
            </a:pPr>
            <a:r>
              <a:rPr lang="pt-BR" altLang="en-US" sz="1600" dirty="0"/>
              <a:t>Conectarea memoriei de program</a:t>
            </a:r>
          </a:p>
          <a:p>
            <a:pPr lvl="3">
              <a:lnSpc>
                <a:spcPct val="80000"/>
              </a:lnSpc>
            </a:pPr>
            <a:r>
              <a:rPr lang="pt-BR" altLang="en-US" sz="1600" dirty="0"/>
              <a:t>Conectarea memoriei de date</a:t>
            </a:r>
          </a:p>
          <a:p>
            <a:pPr lvl="1" eaLnBrk="1" hangingPunct="1">
              <a:lnSpc>
                <a:spcPct val="80000"/>
              </a:lnSpc>
            </a:pPr>
            <a:r>
              <a:rPr lang="en-US" altLang="en-US" sz="2000" b="1" dirty="0" smtClean="0"/>
              <a:t>3. </a:t>
            </a:r>
            <a:r>
              <a:rPr lang="ro-RO" altLang="en-US" sz="2000" b="1" dirty="0" smtClean="0"/>
              <a:t>Programarea microcontrolerelor</a:t>
            </a:r>
          </a:p>
          <a:p>
            <a:pPr lvl="2" eaLnBrk="1" hangingPunct="1">
              <a:lnSpc>
                <a:spcPct val="80000"/>
              </a:lnSpc>
            </a:pPr>
            <a:r>
              <a:rPr lang="ro-RO" altLang="en-US" sz="2000" dirty="0" smtClean="0"/>
              <a:t>Limbajul de asamblare</a:t>
            </a:r>
          </a:p>
          <a:p>
            <a:pPr lvl="2" eaLnBrk="1" hangingPunct="1">
              <a:lnSpc>
                <a:spcPct val="80000"/>
              </a:lnSpc>
            </a:pPr>
            <a:r>
              <a:rPr lang="ro-RO" altLang="en-US" sz="2000" dirty="0" smtClean="0"/>
              <a:t>Limbajul C</a:t>
            </a:r>
          </a:p>
          <a:p>
            <a:pPr lvl="1" eaLnBrk="1" hangingPunct="1">
              <a:lnSpc>
                <a:spcPct val="80000"/>
              </a:lnSpc>
            </a:pPr>
            <a:r>
              <a:rPr lang="en-US" altLang="en-US" sz="2000" b="1" dirty="0" smtClean="0"/>
              <a:t>4. </a:t>
            </a:r>
            <a:r>
              <a:rPr lang="ro-RO" altLang="en-US" sz="2000" b="1" dirty="0" smtClean="0"/>
              <a:t>Aplicaţii</a:t>
            </a:r>
          </a:p>
          <a:p>
            <a:pPr lvl="1" eaLnBrk="1" hangingPunct="1">
              <a:lnSpc>
                <a:spcPct val="80000"/>
              </a:lnSpc>
            </a:pPr>
            <a:r>
              <a:rPr lang="en-US" altLang="en-US" sz="2000" b="1" dirty="0" smtClean="0"/>
              <a:t>5. </a:t>
            </a:r>
            <a:r>
              <a:rPr lang="ro-RO" altLang="en-US" sz="2000" b="1" dirty="0" smtClean="0"/>
              <a:t>Testarea Sistemelor Incorporate</a:t>
            </a:r>
            <a:endParaRPr lang="en-US" altLang="en-US" sz="2000" b="1" dirty="0" smtClean="0"/>
          </a:p>
          <a:p>
            <a:pPr lvl="1" eaLnBrk="1" hangingPunct="1">
              <a:lnSpc>
                <a:spcPct val="80000"/>
              </a:lnSpc>
            </a:pPr>
            <a:r>
              <a:rPr lang="en-US" altLang="en-US" sz="2000" b="1" dirty="0" smtClean="0"/>
              <a:t>6. Arhitecturi avansate de microcontrolere – HCS12</a:t>
            </a:r>
            <a:endParaRPr lang="ro-RO" altLang="en-US" sz="2000" b="1" dirty="0" smtClean="0"/>
          </a:p>
        </p:txBody>
      </p:sp>
    </p:spTree>
    <p:extLst>
      <p:ext uri="{BB962C8B-B14F-4D97-AF65-F5344CB8AC3E}">
        <p14:creationId xmlns:p14="http://schemas.microsoft.com/office/powerpoint/2010/main" val="1517657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p>
        </p:txBody>
      </p:sp>
      <p:sp>
        <p:nvSpPr>
          <p:cNvPr id="35843" name="Rectangle 3"/>
          <p:cNvSpPr>
            <a:spLocks noGrp="1" noChangeArrowheads="1"/>
          </p:cNvSpPr>
          <p:nvPr>
            <p:ph idx="1"/>
          </p:nvPr>
        </p:nvSpPr>
        <p:spPr>
          <a:xfrm>
            <a:off x="457200" y="904875"/>
            <a:ext cx="8229600" cy="5540895"/>
          </a:xfrm>
        </p:spPr>
        <p:txBody>
          <a:bodyPr/>
          <a:lstStyle/>
          <a:p>
            <a:pPr eaLnBrk="1" hangingPunct="1">
              <a:lnSpc>
                <a:spcPct val="90000"/>
              </a:lnSpc>
              <a:buFont typeface="Wingdings" panose="05000000000000000000" pitchFamily="2" charset="2"/>
              <a:buNone/>
            </a:pPr>
            <a:r>
              <a:rPr lang="ro-RO" altLang="en-US" sz="2200" dirty="0" smtClean="0">
                <a:latin typeface="Arial" panose="020B0604020202020204" pitchFamily="34" charset="0"/>
                <a:cs typeface="Arial" panose="020B0604020202020204" pitchFamily="34" charset="0"/>
              </a:rPr>
              <a:t>1.5. SI şi “ubiquitous and pervasive computing”</a:t>
            </a:r>
          </a:p>
          <a:p>
            <a:pPr eaLnBrk="1" hangingPunct="1">
              <a:lnSpc>
                <a:spcPct val="90000"/>
              </a:lnSpc>
            </a:pPr>
            <a:endParaRPr lang="en-US" altLang="en-US" sz="1100" dirty="0" smtClean="0">
              <a:latin typeface="Arial" panose="020B0604020202020204" pitchFamily="34" charset="0"/>
              <a:cs typeface="Arial" panose="020B0604020202020204" pitchFamily="34" charset="0"/>
            </a:endParaRPr>
          </a:p>
          <a:p>
            <a:pPr eaLnBrk="1" hangingPunct="1">
              <a:lnSpc>
                <a:spcPct val="90000"/>
              </a:lnSpc>
            </a:pPr>
            <a:r>
              <a:rPr lang="ro-RO" altLang="en-US" sz="2000" dirty="0" smtClean="0">
                <a:latin typeface="Arial" panose="020B0604020202020204" pitchFamily="34" charset="0"/>
                <a:cs typeface="Arial" panose="020B0604020202020204" pitchFamily="34" charset="0"/>
              </a:rPr>
              <a:t>Primul val în domeniul calculatoarelor: calculatoarele mari, 1 calculator - mai mulţi oameni;</a:t>
            </a:r>
          </a:p>
          <a:p>
            <a:pPr eaLnBrk="1" hangingPunct="1">
              <a:lnSpc>
                <a:spcPct val="90000"/>
              </a:lnSpc>
            </a:pPr>
            <a:r>
              <a:rPr lang="ro-RO" altLang="en-US" sz="2000" dirty="0" smtClean="0">
                <a:latin typeface="Arial" panose="020B0604020202020204" pitchFamily="34" charset="0"/>
                <a:cs typeface="Arial" panose="020B0604020202020204" pitchFamily="34" charset="0"/>
              </a:rPr>
              <a:t>Al 2 – lea val: PC – urile, 1 calculator – 1 om;</a:t>
            </a:r>
          </a:p>
          <a:p>
            <a:pPr eaLnBrk="1" hangingPunct="1">
              <a:lnSpc>
                <a:spcPct val="90000"/>
              </a:lnSpc>
            </a:pPr>
            <a:r>
              <a:rPr lang="ro-RO" altLang="en-US" sz="2000" dirty="0" smtClean="0">
                <a:latin typeface="Arial" panose="020B0604020202020204" pitchFamily="34" charset="0"/>
                <a:cs typeface="Arial" panose="020B0604020202020204" pitchFamily="34" charset="0"/>
              </a:rPr>
              <a:t>Al 3 – lea val (“post PC era”): </a:t>
            </a:r>
            <a:r>
              <a:rPr lang="en-US" altLang="en-US" sz="2000" dirty="0" smtClean="0">
                <a:latin typeface="Arial" panose="020B0604020202020204" pitchFamily="34" charset="0"/>
                <a:cs typeface="Arial" panose="020B0604020202020204" pitchFamily="34" charset="0"/>
              </a:rPr>
              <a:t>“</a:t>
            </a:r>
            <a:r>
              <a:rPr lang="ro-RO" altLang="en-US" sz="2000" dirty="0" smtClean="0">
                <a:latin typeface="Arial" panose="020B0604020202020204" pitchFamily="34" charset="0"/>
                <a:cs typeface="Arial" panose="020B0604020202020204" pitchFamily="34" charset="0"/>
              </a:rPr>
              <a:t>ubiquitous and pervasive computing</a:t>
            </a:r>
            <a:r>
              <a:rPr lang="en-US" altLang="en-US" sz="2000" dirty="0" smtClean="0">
                <a:latin typeface="Arial" panose="020B0604020202020204" pitchFamily="34" charset="0"/>
                <a:cs typeface="Arial" panose="020B0604020202020204" pitchFamily="34" charset="0"/>
              </a:rPr>
              <a:t>”</a:t>
            </a:r>
            <a:r>
              <a:rPr lang="ro-RO" altLang="en-US" sz="2000" dirty="0" smtClean="0">
                <a:latin typeface="Arial" panose="020B0604020202020204" pitchFamily="34" charset="0"/>
                <a:cs typeface="Arial" panose="020B0604020202020204" pitchFamily="34" charset="0"/>
              </a:rPr>
              <a:t>, mai multe calculatoare – 1 om.</a:t>
            </a:r>
          </a:p>
          <a:p>
            <a:pPr eaLnBrk="1" hangingPunct="1">
              <a:lnSpc>
                <a:spcPct val="90000"/>
              </a:lnSpc>
            </a:pPr>
            <a:r>
              <a:rPr lang="en-US" altLang="en-US" sz="2000" dirty="0" smtClean="0">
                <a:latin typeface="Arial" panose="020B0604020202020204" pitchFamily="34" charset="0"/>
                <a:cs typeface="Arial" panose="020B0604020202020204" pitchFamily="34" charset="0"/>
              </a:rPr>
              <a:t>“</a:t>
            </a:r>
            <a:r>
              <a:rPr lang="ro-RO" altLang="en-US" sz="2000" dirty="0" smtClean="0">
                <a:latin typeface="Arial" panose="020B0604020202020204" pitchFamily="34" charset="0"/>
                <a:cs typeface="Arial" panose="020B0604020202020204" pitchFamily="34" charset="0"/>
              </a:rPr>
              <a:t>Ubiquitous computing</a:t>
            </a:r>
            <a:r>
              <a:rPr lang="en-US" altLang="en-US" sz="2000" dirty="0" smtClean="0">
                <a:latin typeface="Arial" panose="020B0604020202020204" pitchFamily="34" charset="0"/>
                <a:cs typeface="Arial" panose="020B0604020202020204" pitchFamily="34" charset="0"/>
              </a:rPr>
              <a:t>”</a:t>
            </a:r>
            <a:r>
              <a:rPr lang="ro-RO"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a:t>
            </a:r>
            <a:r>
              <a:rPr lang="ro-RO" altLang="en-US" sz="2000" dirty="0" smtClean="0">
                <a:latin typeface="Arial" panose="020B0604020202020204" pitchFamily="34" charset="0"/>
                <a:cs typeface="Arial" panose="020B0604020202020204" pitchFamily="34" charset="0"/>
              </a:rPr>
              <a:t>ubicomp</a:t>
            </a:r>
            <a:r>
              <a:rPr lang="en-US" altLang="en-US" sz="2000" dirty="0" smtClean="0">
                <a:latin typeface="Arial" panose="020B0604020202020204" pitchFamily="34" charset="0"/>
                <a:cs typeface="Arial" panose="020B0604020202020204" pitchFamily="34" charset="0"/>
              </a:rPr>
              <a:t>”</a:t>
            </a:r>
            <a:r>
              <a:rPr lang="ro-RO" altLang="en-US" sz="2000" dirty="0" smtClean="0">
                <a:latin typeface="Arial" panose="020B0604020202020204" pitchFamily="34" charset="0"/>
                <a:cs typeface="Arial" panose="020B0604020202020204" pitchFamily="34" charset="0"/>
              </a:rPr>
              <a:t>) şi </a:t>
            </a:r>
            <a:r>
              <a:rPr lang="en-US" altLang="en-US" sz="2000" dirty="0" smtClean="0">
                <a:latin typeface="Arial" panose="020B0604020202020204" pitchFamily="34" charset="0"/>
                <a:cs typeface="Arial" panose="020B0604020202020204" pitchFamily="34" charset="0"/>
              </a:rPr>
              <a:t>“</a:t>
            </a:r>
            <a:r>
              <a:rPr lang="ro-RO" altLang="en-US" sz="2000" dirty="0" smtClean="0">
                <a:latin typeface="Arial" panose="020B0604020202020204" pitchFamily="34" charset="0"/>
                <a:cs typeface="Arial" panose="020B0604020202020204" pitchFamily="34" charset="0"/>
              </a:rPr>
              <a:t>pervasive computing</a:t>
            </a:r>
            <a:r>
              <a:rPr lang="en-US" altLang="en-US" sz="2000" dirty="0" smtClean="0">
                <a:latin typeface="Arial" panose="020B0604020202020204" pitchFamily="34" charset="0"/>
                <a:cs typeface="Arial" panose="020B0604020202020204" pitchFamily="34" charset="0"/>
              </a:rPr>
              <a:t>”</a:t>
            </a:r>
            <a:r>
              <a:rPr lang="ro-RO" altLang="en-US" sz="2000" dirty="0" smtClean="0">
                <a:latin typeface="Arial" panose="020B0604020202020204" pitchFamily="34" charset="0"/>
                <a:cs typeface="Arial" panose="020B0604020202020204" pitchFamily="34" charset="0"/>
              </a:rPr>
              <a:t> (UPC):</a:t>
            </a:r>
          </a:p>
          <a:p>
            <a:pPr lvl="1" eaLnBrk="1" hangingPunct="1">
              <a:lnSpc>
                <a:spcPct val="90000"/>
              </a:lnSpc>
            </a:pPr>
            <a:r>
              <a:rPr lang="ro-RO" altLang="en-US" sz="1800" dirty="0" smtClean="0">
                <a:latin typeface="Arial" panose="020B0604020202020204" pitchFamily="34" charset="0"/>
                <a:cs typeface="Arial" panose="020B0604020202020204" pitchFamily="34" charset="0"/>
              </a:rPr>
              <a:t>Formulate în perioada 2001 - 2003;</a:t>
            </a:r>
          </a:p>
          <a:p>
            <a:pPr lvl="1" eaLnBrk="1" hangingPunct="1">
              <a:lnSpc>
                <a:spcPct val="90000"/>
              </a:lnSpc>
            </a:pPr>
            <a:r>
              <a:rPr lang="ro-RO" altLang="en-US" sz="1800" dirty="0" smtClean="0">
                <a:latin typeface="Arial" panose="020B0604020202020204" pitchFamily="34" charset="0"/>
                <a:cs typeface="Arial" panose="020B0604020202020204" pitchFamily="34" charset="0"/>
              </a:rPr>
              <a:t>Este un nou model de calcul, post desktop, în care sistemele de calcul se află în jurul omului, fiind oricând pregătite să proceseze informaţia;</a:t>
            </a:r>
          </a:p>
          <a:p>
            <a:pPr lvl="1" eaLnBrk="1" hangingPunct="1">
              <a:lnSpc>
                <a:spcPct val="90000"/>
              </a:lnSpc>
            </a:pPr>
            <a:r>
              <a:rPr lang="ro-RO" altLang="en-US" sz="1800" dirty="0" smtClean="0">
                <a:latin typeface="Arial" panose="020B0604020202020204" pitchFamily="34" charset="0"/>
                <a:cs typeface="Arial" panose="020B0604020202020204" pitchFamily="34" charset="0"/>
              </a:rPr>
              <a:t>Spre deosebire de modelul desktop în care un utilizator folosea un sistem de calcul pentru a realiza o sarcină, în UPC omul determină procesarea informaţiei de către mai multe sisteme, în activitatea sa curentă, fără a fi necesar să fie conştient de acest lucru;</a:t>
            </a:r>
          </a:p>
          <a:p>
            <a:pPr lvl="1" eaLnBrk="1" hangingPunct="1">
              <a:lnSpc>
                <a:spcPct val="90000"/>
              </a:lnSpc>
            </a:pPr>
            <a:r>
              <a:rPr lang="ro-RO" altLang="en-US" sz="1800" dirty="0" smtClean="0">
                <a:latin typeface="Arial" panose="020B0604020202020204" pitchFamily="34" charset="0"/>
                <a:cs typeface="Arial" panose="020B0604020202020204" pitchFamily="34" charset="0"/>
              </a:rPr>
              <a:t>Se bazează pe sisteme de calcul de dimensiuni mici, de multe ori nesesizate de om, cu anume sarcini, care comunică între ele şi, eventual, cu un sistem central; se bazează pe SI;</a:t>
            </a:r>
          </a:p>
        </p:txBody>
      </p:sp>
    </p:spTree>
    <p:extLst>
      <p:ext uri="{BB962C8B-B14F-4D97-AF65-F5344CB8AC3E}">
        <p14:creationId xmlns:p14="http://schemas.microsoft.com/office/powerpoint/2010/main" val="2125174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3813"/>
            <a:ext cx="8229600" cy="560387"/>
          </a:xfrm>
        </p:spPr>
        <p:txBody>
          <a:bodyPr/>
          <a:lstStyle/>
          <a:p>
            <a:pPr eaLnBrk="1" hangingPunct="1"/>
            <a:r>
              <a:rPr lang="ro-RO" altLang="en-US" sz="2400" dirty="0" smtClean="0">
                <a:latin typeface="Arial" panose="020B0604020202020204" pitchFamily="34" charset="0"/>
              </a:rPr>
              <a:t>Sisteme Încorporate</a:t>
            </a:r>
          </a:p>
        </p:txBody>
      </p:sp>
      <p:sp>
        <p:nvSpPr>
          <p:cNvPr id="36867" name="Rectangle 3"/>
          <p:cNvSpPr>
            <a:spLocks noGrp="1" noChangeArrowheads="1"/>
          </p:cNvSpPr>
          <p:nvPr>
            <p:ph idx="1"/>
          </p:nvPr>
        </p:nvSpPr>
        <p:spPr>
          <a:xfrm>
            <a:off x="0" y="457200"/>
            <a:ext cx="8229600" cy="5877393"/>
          </a:xfrm>
        </p:spPr>
        <p:txBody>
          <a:bodyPr>
            <a:noAutofit/>
          </a:bodyPr>
          <a:lstStyle/>
          <a:p>
            <a:pPr lvl="1" eaLnBrk="1" hangingPunct="1"/>
            <a:r>
              <a:rPr lang="ro-RO" altLang="en-US" sz="2000" dirty="0" smtClean="0">
                <a:latin typeface="Arial" panose="020B0604020202020204" pitchFamily="34" charset="0"/>
                <a:cs typeface="Arial" panose="020B0604020202020204" pitchFamily="34" charset="0"/>
              </a:rPr>
              <a:t>Domenii de cercetare necesare în UPC:</a:t>
            </a:r>
          </a:p>
          <a:p>
            <a:pPr lvl="2" eaLnBrk="1" hangingPunct="1"/>
            <a:r>
              <a:rPr lang="ro-RO" altLang="en-US" sz="1800" dirty="0" smtClean="0">
                <a:latin typeface="Arial" panose="020B0604020202020204" pitchFamily="34" charset="0"/>
                <a:cs typeface="Arial" panose="020B0604020202020204" pitchFamily="34" charset="0"/>
              </a:rPr>
              <a:t>Sisteme încorporate şi reţele de SI,</a:t>
            </a:r>
          </a:p>
          <a:p>
            <a:pPr lvl="2" eaLnBrk="1" hangingPunct="1"/>
            <a:r>
              <a:rPr lang="ro-RO" altLang="en-US" sz="1800" dirty="0" smtClean="0">
                <a:latin typeface="Arial" panose="020B0604020202020204" pitchFamily="34" charset="0"/>
                <a:cs typeface="Arial" panose="020B0604020202020204" pitchFamily="34" charset="0"/>
              </a:rPr>
              <a:t>Calcul distribuit,</a:t>
            </a:r>
          </a:p>
          <a:p>
            <a:pPr lvl="2" eaLnBrk="1" hangingPunct="1"/>
            <a:r>
              <a:rPr lang="ro-RO" altLang="en-US" sz="1800" dirty="0" smtClean="0">
                <a:latin typeface="Arial" panose="020B0604020202020204" pitchFamily="34" charset="0"/>
                <a:cs typeface="Arial" panose="020B0604020202020204" pitchFamily="34" charset="0"/>
              </a:rPr>
              <a:t>Calcul mobil,</a:t>
            </a:r>
          </a:p>
          <a:p>
            <a:pPr lvl="2" eaLnBrk="1" hangingPunct="1"/>
            <a:r>
              <a:rPr lang="ro-RO" altLang="en-US" sz="1800" dirty="0" smtClean="0">
                <a:latin typeface="Arial" panose="020B0604020202020204" pitchFamily="34" charset="0"/>
                <a:cs typeface="Arial" panose="020B0604020202020204" pitchFamily="34" charset="0"/>
              </a:rPr>
              <a:t>Senzori şi reţele de senzori,</a:t>
            </a:r>
          </a:p>
          <a:p>
            <a:pPr lvl="2" eaLnBrk="1" hangingPunct="1"/>
            <a:r>
              <a:rPr lang="ro-RO" altLang="en-US" sz="1800" dirty="0" smtClean="0">
                <a:latin typeface="Arial" panose="020B0604020202020204" pitchFamily="34" charset="0"/>
                <a:cs typeface="Arial" panose="020B0604020202020204" pitchFamily="34" charset="0"/>
              </a:rPr>
              <a:t>Interacţiune om – maşină,</a:t>
            </a:r>
          </a:p>
          <a:p>
            <a:pPr lvl="2" eaLnBrk="1" hangingPunct="1"/>
            <a:r>
              <a:rPr lang="ro-RO" altLang="en-US" sz="1800" dirty="0" smtClean="0">
                <a:latin typeface="Arial" panose="020B0604020202020204" pitchFamily="34" charset="0"/>
                <a:cs typeface="Arial" panose="020B0604020202020204" pitchFamily="34" charset="0"/>
              </a:rPr>
              <a:t>Inteligenţă artificială.</a:t>
            </a:r>
          </a:p>
          <a:p>
            <a:pPr lvl="1" eaLnBrk="1" hangingPunct="1"/>
            <a:r>
              <a:rPr lang="ro-RO" altLang="en-US" sz="2000" dirty="0" smtClean="0">
                <a:latin typeface="Arial" panose="020B0604020202020204" pitchFamily="34" charset="0"/>
                <a:cs typeface="Arial" panose="020B0604020202020204" pitchFamily="34" charset="0"/>
              </a:rPr>
              <a:t>UPC se află la intersecţia a 3 subdomenii din domeniul TIC:</a:t>
            </a:r>
          </a:p>
          <a:p>
            <a:pPr lvl="2" eaLnBrk="1" hangingPunct="1"/>
            <a:r>
              <a:rPr lang="ro-RO" altLang="en-US" sz="1800" dirty="0" smtClean="0">
                <a:solidFill>
                  <a:srgbClr val="FF0066"/>
                </a:solidFill>
                <a:latin typeface="Arial" panose="020B0604020202020204" pitchFamily="34" charset="0"/>
                <a:cs typeface="Arial" panose="020B0604020202020204" pitchFamily="34" charset="0"/>
              </a:rPr>
              <a:t>Procesarea,</a:t>
            </a:r>
          </a:p>
          <a:p>
            <a:pPr lvl="2" eaLnBrk="1" hangingPunct="1"/>
            <a:r>
              <a:rPr lang="ro-RO" altLang="en-US" sz="1800" dirty="0" smtClean="0">
                <a:solidFill>
                  <a:srgbClr val="FF0066"/>
                </a:solidFill>
                <a:latin typeface="Arial" panose="020B0604020202020204" pitchFamily="34" charset="0"/>
                <a:cs typeface="Arial" panose="020B0604020202020204" pitchFamily="34" charset="0"/>
              </a:rPr>
              <a:t>Comunicaţiile şi</a:t>
            </a:r>
          </a:p>
          <a:p>
            <a:pPr lvl="2" eaLnBrk="1" hangingPunct="1"/>
            <a:r>
              <a:rPr lang="ro-RO" altLang="en-US" sz="1800" dirty="0" smtClean="0">
                <a:solidFill>
                  <a:srgbClr val="FF0066"/>
                </a:solidFill>
                <a:latin typeface="Arial" panose="020B0604020202020204" pitchFamily="34" charset="0"/>
                <a:cs typeface="Arial" panose="020B0604020202020204" pitchFamily="34" charset="0"/>
              </a:rPr>
              <a:t>Interfaţa cu utilizatorul.</a:t>
            </a: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Procesarea: </a:t>
            </a:r>
            <a:r>
              <a:rPr lang="ro-RO" altLang="en-US" sz="2000" dirty="0" smtClean="0">
                <a:latin typeface="Arial" panose="020B0604020202020204" pitchFamily="34" charset="0"/>
                <a:cs typeface="Arial" panose="020B0604020202020204" pitchFamily="34" charset="0"/>
              </a:rPr>
              <a:t>se bazează pe echipamente; există o gamă largă de la Palmcomputers, telefoane inteligente până la sisteme de dimensiuni foarte mici incluse în mediul înconjurător; se împart în 3 tipuri:</a:t>
            </a:r>
          </a:p>
          <a:p>
            <a:pPr lvl="2" eaLnBrk="1" hangingPunct="1"/>
            <a:r>
              <a:rPr lang="ro-RO" altLang="en-US" sz="1800" dirty="0" smtClean="0">
                <a:solidFill>
                  <a:srgbClr val="7030A0"/>
                </a:solidFill>
                <a:latin typeface="Arial" panose="020B0604020202020204" pitchFamily="34" charset="0"/>
                <a:cs typeface="Arial" panose="020B0604020202020204" pitchFamily="34" charset="0"/>
              </a:rPr>
              <a:t>Senzori,</a:t>
            </a:r>
          </a:p>
          <a:p>
            <a:pPr lvl="2" eaLnBrk="1" hangingPunct="1"/>
            <a:r>
              <a:rPr lang="ro-RO" altLang="en-US" sz="1800" dirty="0" smtClean="0">
                <a:solidFill>
                  <a:srgbClr val="7030A0"/>
                </a:solidFill>
                <a:latin typeface="Arial" panose="020B0604020202020204" pitchFamily="34" charset="0"/>
                <a:cs typeface="Arial" panose="020B0604020202020204" pitchFamily="34" charset="0"/>
              </a:rPr>
              <a:t>Procesoare</a:t>
            </a:r>
            <a:r>
              <a:rPr lang="ro-RO" altLang="en-US" sz="1800" dirty="0" smtClean="0">
                <a:latin typeface="Arial" panose="020B0604020202020204" pitchFamily="34" charset="0"/>
                <a:cs typeface="Arial" panose="020B0604020202020204" pitchFamily="34" charset="0"/>
              </a:rPr>
              <a:t> şi</a:t>
            </a:r>
          </a:p>
          <a:p>
            <a:pPr lvl="2" eaLnBrk="1" hangingPunct="1"/>
            <a:r>
              <a:rPr lang="ro-RO" altLang="en-US" sz="1800" dirty="0" smtClean="0">
                <a:solidFill>
                  <a:srgbClr val="7030A0"/>
                </a:solidFill>
                <a:latin typeface="Arial" panose="020B0604020202020204" pitchFamily="34" charset="0"/>
                <a:cs typeface="Arial" panose="020B0604020202020204" pitchFamily="34" charset="0"/>
              </a:rPr>
              <a:t>Actuatoare</a:t>
            </a:r>
            <a:r>
              <a:rPr lang="ro-RO" altLang="en-US" sz="1800" dirty="0" smtClean="0">
                <a:latin typeface="Arial" panose="020B0604020202020204" pitchFamily="34" charset="0"/>
                <a:cs typeface="Arial" panose="020B0604020202020204" pitchFamily="34" charset="0"/>
              </a:rPr>
              <a:t>.</a:t>
            </a:r>
          </a:p>
        </p:txBody>
      </p:sp>
      <p:pic>
        <p:nvPicPr>
          <p:cNvPr id="36869" name="Picture 5" descr="D:\Work\Courses\SistemeIncorporate\Info\Pregatire\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2751"/>
            <a:ext cx="24384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296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37891" name="Rectangle 3"/>
          <p:cNvSpPr>
            <a:spLocks noGrp="1" noChangeArrowheads="1"/>
          </p:cNvSpPr>
          <p:nvPr>
            <p:ph idx="1"/>
          </p:nvPr>
        </p:nvSpPr>
        <p:spPr>
          <a:xfrm>
            <a:off x="-152400" y="685800"/>
            <a:ext cx="8229600" cy="6019800"/>
          </a:xfrm>
        </p:spPr>
        <p:txBody>
          <a:bodyPr/>
          <a:lstStyle/>
          <a:p>
            <a:pPr lvl="2" eaLnBrk="1" hangingPunct="1"/>
            <a:r>
              <a:rPr lang="ro-RO" altLang="en-US" sz="1600" dirty="0" smtClean="0">
                <a:latin typeface="Arial" panose="020B0604020202020204" pitchFamily="34" charset="0"/>
                <a:cs typeface="Arial" panose="020B0604020202020204" pitchFamily="34" charset="0"/>
              </a:rPr>
              <a:t>Echipamentele trebuie să poată lucra singure, să aibă alimentare proprie şi să poată comunica.</a:t>
            </a:r>
          </a:p>
          <a:p>
            <a:pPr lvl="2" eaLnBrk="1" hangingPunct="1"/>
            <a:endParaRPr lang="ro-RO" altLang="en-US" sz="1000" dirty="0" smtClean="0">
              <a:latin typeface="Arial" panose="020B0604020202020204" pitchFamily="34" charset="0"/>
              <a:cs typeface="Arial" panose="020B0604020202020204" pitchFamily="34" charset="0"/>
            </a:endParaRPr>
          </a:p>
          <a:p>
            <a:pPr lvl="1" eaLnBrk="1" hangingPunct="1"/>
            <a:r>
              <a:rPr lang="ro-RO" altLang="en-US" sz="1800" dirty="0" smtClean="0">
                <a:solidFill>
                  <a:srgbClr val="FF0066"/>
                </a:solidFill>
                <a:latin typeface="Arial" panose="020B0604020202020204" pitchFamily="34" charset="0"/>
                <a:cs typeface="Arial" panose="020B0604020202020204" pitchFamily="34" charset="0"/>
              </a:rPr>
              <a:t>Comunicaţiile: </a:t>
            </a:r>
            <a:r>
              <a:rPr lang="ro-RO" altLang="en-US" sz="1800" dirty="0" smtClean="0">
                <a:latin typeface="Arial" panose="020B0604020202020204" pitchFamily="34" charset="0"/>
                <a:cs typeface="Arial" panose="020B0604020202020204" pitchFamily="34" charset="0"/>
              </a:rPr>
              <a:t>echipamentele sunt interconectate, formând reţele, iar comunicarea se poate face:</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Cu fir</a:t>
            </a:r>
            <a:r>
              <a:rPr lang="ro-RO" altLang="en-US" sz="1600" dirty="0" smtClean="0">
                <a:latin typeface="Arial" panose="020B0604020202020204" pitchFamily="34" charset="0"/>
                <a:cs typeface="Arial" panose="020B0604020202020204" pitchFamily="34" charset="0"/>
              </a:rPr>
              <a:t>, de ex. Ethernet sau</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Fără fir</a:t>
            </a:r>
            <a:r>
              <a:rPr lang="ro-RO" altLang="en-US" sz="1600" dirty="0" smtClean="0">
                <a:latin typeface="Arial" panose="020B0604020202020204" pitchFamily="34" charset="0"/>
                <a:cs typeface="Arial" panose="020B0604020202020204" pitchFamily="34" charset="0"/>
              </a:rPr>
              <a:t>, de ex. cu tehnologiile WiFi, Bluetooth, ZigBee etc.</a:t>
            </a:r>
          </a:p>
          <a:p>
            <a:pPr lvl="1" eaLnBrk="1" hangingPunct="1"/>
            <a:r>
              <a:rPr lang="ro-RO" altLang="en-US" sz="1800" dirty="0" smtClean="0">
                <a:solidFill>
                  <a:srgbClr val="FF0066"/>
                </a:solidFill>
                <a:latin typeface="Arial" panose="020B0604020202020204" pitchFamily="34" charset="0"/>
                <a:cs typeface="Arial" panose="020B0604020202020204" pitchFamily="34" charset="0"/>
              </a:rPr>
              <a:t>Interfaţa cu utilizatorul:</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Activă</a:t>
            </a:r>
            <a:r>
              <a:rPr lang="ro-RO" altLang="en-US" sz="1600" dirty="0" smtClean="0">
                <a:latin typeface="Arial" panose="020B0604020202020204" pitchFamily="34" charset="0"/>
                <a:cs typeface="Arial" panose="020B0604020202020204" pitchFamily="34" charset="0"/>
              </a:rPr>
              <a:t>: prin voce, recunoaşterea fizionomiei etc.</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Pasivă</a:t>
            </a:r>
            <a:r>
              <a:rPr lang="ro-RO" altLang="en-US" sz="1600" dirty="0" smtClean="0">
                <a:latin typeface="Arial" panose="020B0604020202020204" pitchFamily="34" charset="0"/>
                <a:cs typeface="Arial" panose="020B0604020202020204" pitchFamily="34" charset="0"/>
              </a:rPr>
              <a:t>: echipamentele sesizează prezenţa omului, activitatea sa şi reacţionează fără a fi necesar ca omul să fie conştient de acest lucru.</a:t>
            </a:r>
          </a:p>
          <a:p>
            <a:pPr lvl="1" eaLnBrk="1" hangingPunct="1"/>
            <a:r>
              <a:rPr lang="ro-RO" altLang="en-US" sz="1800" dirty="0" smtClean="0">
                <a:solidFill>
                  <a:srgbClr val="FF0066"/>
                </a:solidFill>
                <a:latin typeface="Arial" panose="020B0604020202020204" pitchFamily="34" charset="0"/>
                <a:cs typeface="Arial" panose="020B0604020202020204" pitchFamily="34" charset="0"/>
              </a:rPr>
              <a:t>Aplicaţii în multiple domenii: </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Sănătate</a:t>
            </a:r>
            <a:r>
              <a:rPr lang="ro-RO" altLang="en-US" sz="1600" dirty="0" smtClean="0">
                <a:latin typeface="Arial" panose="020B0604020202020204" pitchFamily="34" charset="0"/>
                <a:cs typeface="Arial" panose="020B0604020202020204" pitchFamily="34" charset="0"/>
              </a:rPr>
              <a:t>: monitoritarea stării pacienţilor şi planificarea medicaţiei → scade numărul zilelor de spitalizare;</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Monitorizarea şi îngrijirea la domiciliu</a:t>
            </a:r>
            <a:r>
              <a:rPr lang="ro-RO" altLang="en-US" sz="1600" dirty="0" smtClean="0">
                <a:latin typeface="Arial" panose="020B0604020202020204" pitchFamily="34" charset="0"/>
                <a:cs typeface="Arial" panose="020B0604020202020204" pitchFamily="34" charset="0"/>
              </a:rPr>
              <a:t>: în Anglia</a:t>
            </a:r>
            <a:r>
              <a:rPr lang="en-US" altLang="en-US" sz="1600" dirty="0" smtClean="0">
                <a:latin typeface="Arial" panose="020B0604020202020204" pitchFamily="34" charset="0"/>
                <a:cs typeface="Arial" panose="020B0604020202020204" pitchFamily="34" charset="0"/>
              </a:rPr>
              <a:t>,</a:t>
            </a:r>
            <a:r>
              <a:rPr lang="ro-RO" altLang="en-US" sz="1600" dirty="0" smtClean="0">
                <a:latin typeface="Arial" panose="020B0604020202020204" pitchFamily="34" charset="0"/>
                <a:cs typeface="Arial" panose="020B0604020202020204" pitchFamily="34" charset="0"/>
              </a:rPr>
              <a:t> acum</a:t>
            </a:r>
            <a:r>
              <a:rPr lang="en-US" altLang="en-US" sz="1600" dirty="0" smtClean="0">
                <a:latin typeface="Arial" panose="020B0604020202020204" pitchFamily="34" charset="0"/>
                <a:cs typeface="Arial" panose="020B0604020202020204" pitchFamily="34" charset="0"/>
              </a:rPr>
              <a:t>,</a:t>
            </a:r>
            <a:r>
              <a:rPr lang="ro-RO" altLang="en-US" sz="1600" dirty="0" smtClean="0">
                <a:latin typeface="Arial" panose="020B0604020202020204" pitchFamily="34" charset="0"/>
                <a:cs typeface="Arial" panose="020B0604020202020204" pitchFamily="34" charset="0"/>
              </a:rPr>
              <a:t> 20% din populaţie are peste 65 ani → va creşte la 40% în 2025;</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Monitorizarea mediului ambiant;</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Sisteme de transport inteligente</a:t>
            </a:r>
            <a:r>
              <a:rPr lang="ro-RO" altLang="en-US" sz="1600" dirty="0" smtClean="0">
                <a:latin typeface="Arial" panose="020B0604020202020204" pitchFamily="34" charset="0"/>
                <a:cs typeface="Arial" panose="020B0604020202020204" pitchFamily="34" charset="0"/>
              </a:rPr>
              <a:t>: pentru creşterea securităţii, pentru trasee alternative etc.;</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Case inteligente</a:t>
            </a:r>
            <a:r>
              <a:rPr lang="ro-RO" altLang="en-US" sz="1600" dirty="0" smtClean="0">
                <a:latin typeface="Arial" panose="020B0604020202020204" pitchFamily="34" charset="0"/>
                <a:cs typeface="Arial" panose="020B0604020202020204" pitchFamily="34" charset="0"/>
              </a:rPr>
              <a:t>: de ex. sistemul de iluminare.</a:t>
            </a:r>
          </a:p>
        </p:txBody>
      </p:sp>
      <p:pic>
        <p:nvPicPr>
          <p:cNvPr id="37893" name="Picture 5" descr="D:\Work\Courses\SistemeIncorporate\Info\Pregatire\IntelligentLighting-Main-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063" y="1600200"/>
            <a:ext cx="153193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355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38915" name="Rectangle 3"/>
          <p:cNvSpPr>
            <a:spLocks noGrp="1" noChangeArrowheads="1"/>
          </p:cNvSpPr>
          <p:nvPr>
            <p:ph idx="1"/>
          </p:nvPr>
        </p:nvSpPr>
        <p:spPr>
          <a:xfrm>
            <a:off x="0" y="863600"/>
            <a:ext cx="8979108" cy="5638800"/>
          </a:xfrm>
        </p:spPr>
        <p:txBody>
          <a:bodyPr>
            <a:noAutofit/>
          </a:bodyPr>
          <a:lstStyle/>
          <a:p>
            <a:pPr lvl="1" eaLnBrk="1" hangingPunct="1"/>
            <a:r>
              <a:rPr lang="ro-RO" altLang="en-US" sz="1800" dirty="0" smtClean="0">
                <a:solidFill>
                  <a:srgbClr val="FF0066"/>
                </a:solidFill>
                <a:latin typeface="Arial" panose="020B0604020202020204" pitchFamily="34" charset="0"/>
                <a:cs typeface="Arial" panose="020B0604020202020204" pitchFamily="34" charset="0"/>
              </a:rPr>
              <a:t>Probleme:</a:t>
            </a:r>
          </a:p>
          <a:p>
            <a:pPr lvl="2" eaLnBrk="1" hangingPunct="1"/>
            <a:r>
              <a:rPr lang="ro-RO" altLang="en-US" sz="1800" dirty="0" smtClean="0">
                <a:solidFill>
                  <a:srgbClr val="FF0066"/>
                </a:solidFill>
                <a:latin typeface="Arial" panose="020B0604020202020204" pitchFamily="34" charset="0"/>
                <a:cs typeface="Arial" panose="020B0604020202020204" pitchFamily="34" charset="0"/>
              </a:rPr>
              <a:t>Inginereşti</a:t>
            </a:r>
            <a:r>
              <a:rPr lang="ro-RO" altLang="en-US" sz="1800" dirty="0" smtClean="0">
                <a:latin typeface="Arial" panose="020B0604020202020204" pitchFamily="34" charset="0"/>
                <a:cs typeface="Arial" panose="020B0604020202020204" pitchFamily="34" charset="0"/>
              </a:rPr>
              <a:t>: lipsa tehnologiilor ieftine pentru plasarea echipamentelor; lipsa surselor de alimentare potrivite; defecţiunil</a:t>
            </a:r>
            <a:r>
              <a:rPr lang="en-US" altLang="en-US" sz="1800" dirty="0" smtClean="0">
                <a:latin typeface="Arial" panose="020B0604020202020204" pitchFamily="34" charset="0"/>
                <a:cs typeface="Arial" panose="020B0604020202020204" pitchFamily="34" charset="0"/>
              </a:rPr>
              <a:t>e</a:t>
            </a:r>
            <a:r>
              <a:rPr lang="it-IT" altLang="en-US" sz="1800" dirty="0" smtClean="0">
                <a:latin typeface="Arial" panose="020B0604020202020204" pitchFamily="34" charset="0"/>
                <a:cs typeface="Arial" panose="020B0604020202020204" pitchFamily="34" charset="0"/>
              </a:rPr>
              <a:t> </a:t>
            </a:r>
            <a:r>
              <a:rPr lang="ro-RO" altLang="en-US" sz="1800" dirty="0" smtClean="0">
                <a:latin typeface="Arial" panose="020B0604020202020204" pitchFamily="34" charset="0"/>
                <a:cs typeface="Arial" panose="020B0604020202020204" pitchFamily="34" charset="0"/>
              </a:rPr>
              <a:t>(depanarea va fi dificilă datorită interconectării);</a:t>
            </a:r>
          </a:p>
          <a:p>
            <a:pPr lvl="2" eaLnBrk="1" hangingPunct="1"/>
            <a:r>
              <a:rPr lang="en-US" altLang="en-US" sz="1800" dirty="0" err="1" smtClean="0">
                <a:solidFill>
                  <a:srgbClr val="FF0066"/>
                </a:solidFill>
                <a:latin typeface="Arial" panose="020B0604020202020204" pitchFamily="34" charset="0"/>
                <a:cs typeface="Arial" panose="020B0604020202020204" pitchFamily="34" charset="0"/>
              </a:rPr>
              <a:t>Intimitatea</a:t>
            </a:r>
            <a:r>
              <a:rPr lang="en-US" altLang="en-US" sz="1800" dirty="0" smtClean="0">
                <a:solidFill>
                  <a:srgbClr val="FF0066"/>
                </a:solidFill>
                <a:latin typeface="Arial" panose="020B0604020202020204" pitchFamily="34" charset="0"/>
                <a:cs typeface="Arial" panose="020B0604020202020204" pitchFamily="34" charset="0"/>
              </a:rPr>
              <a:t> personal</a:t>
            </a:r>
            <a:r>
              <a:rPr lang="ro-RO" altLang="en-US" sz="1800" dirty="0" smtClean="0">
                <a:solidFill>
                  <a:srgbClr val="FF0066"/>
                </a:solidFill>
                <a:latin typeface="Arial" panose="020B0604020202020204" pitchFamily="34" charset="0"/>
                <a:cs typeface="Arial" panose="020B0604020202020204" pitchFamily="34" charset="0"/>
              </a:rPr>
              <a:t>ă </a:t>
            </a:r>
            <a:r>
              <a:rPr lang="en-US" altLang="en-US" sz="1800" dirty="0" smtClean="0">
                <a:solidFill>
                  <a:srgbClr val="FF0066"/>
                </a:solidFill>
                <a:latin typeface="Arial" panose="020B0604020202020204" pitchFamily="34" charset="0"/>
                <a:cs typeface="Arial" panose="020B0604020202020204" pitchFamily="34" charset="0"/>
              </a:rPr>
              <a:t>(“</a:t>
            </a:r>
            <a:r>
              <a:rPr lang="ro-RO" altLang="en-US" sz="1800" dirty="0" smtClean="0">
                <a:solidFill>
                  <a:srgbClr val="FF0066"/>
                </a:solidFill>
                <a:latin typeface="Arial" panose="020B0604020202020204" pitchFamily="34" charset="0"/>
                <a:cs typeface="Arial" panose="020B0604020202020204" pitchFamily="34" charset="0"/>
              </a:rPr>
              <a:t>Privacy</a:t>
            </a:r>
            <a:r>
              <a:rPr lang="en-US" altLang="en-US" sz="1800" dirty="0" smtClean="0">
                <a:solidFill>
                  <a:srgbClr val="FF0066"/>
                </a:solidFill>
                <a:latin typeface="Arial" panose="020B0604020202020204" pitchFamily="34" charset="0"/>
                <a:cs typeface="Arial" panose="020B0604020202020204" pitchFamily="34" charset="0"/>
              </a:rPr>
              <a:t>”)</a:t>
            </a:r>
            <a:r>
              <a:rPr lang="ro-RO" altLang="en-US" sz="1800" dirty="0" smtClean="0">
                <a:solidFill>
                  <a:srgbClr val="FF0066"/>
                </a:solidFill>
                <a:latin typeface="Arial" panose="020B0604020202020204" pitchFamily="34" charset="0"/>
                <a:cs typeface="Arial" panose="020B0604020202020204" pitchFamily="34" charset="0"/>
              </a:rPr>
              <a:t>: </a:t>
            </a:r>
            <a:r>
              <a:rPr lang="ro-RO" altLang="en-US" sz="1800" dirty="0" smtClean="0">
                <a:latin typeface="Arial" panose="020B0604020202020204" pitchFamily="34" charset="0"/>
                <a:cs typeface="Arial" panose="020B0604020202020204" pitchFamily="34" charset="0"/>
              </a:rPr>
              <a:t>are 2 aspecte:</a:t>
            </a:r>
          </a:p>
          <a:p>
            <a:pPr lvl="3" eaLnBrk="1" hangingPunct="1"/>
            <a:r>
              <a:rPr lang="ro-RO" altLang="en-US" sz="1800" dirty="0" smtClean="0">
                <a:solidFill>
                  <a:srgbClr val="7030A0"/>
                </a:solidFill>
                <a:latin typeface="Arial" panose="020B0604020202020204" pitchFamily="34" charset="0"/>
                <a:cs typeface="Arial" panose="020B0604020202020204" pitchFamily="34" charset="0"/>
              </a:rPr>
              <a:t>Monitorizarea permanentă a omului va afecta intimitatea sa;</a:t>
            </a:r>
          </a:p>
          <a:p>
            <a:pPr lvl="3" eaLnBrk="1" hangingPunct="1"/>
            <a:r>
              <a:rPr lang="ro-RO" altLang="en-US" sz="1800" dirty="0" smtClean="0">
                <a:solidFill>
                  <a:srgbClr val="7030A0"/>
                </a:solidFill>
                <a:latin typeface="Arial" panose="020B0604020202020204" pitchFamily="34" charset="0"/>
                <a:cs typeface="Arial" panose="020B0604020202020204" pitchFamily="34" charset="0"/>
              </a:rPr>
              <a:t>Transferul de date poate fi interceptat de persoane neautorizate.</a:t>
            </a:r>
          </a:p>
          <a:p>
            <a:pPr lvl="2" eaLnBrk="1" hangingPunct="1"/>
            <a:r>
              <a:rPr lang="ro-RO" altLang="en-US" sz="1800" dirty="0" smtClean="0">
                <a:solidFill>
                  <a:srgbClr val="FF0066"/>
                </a:solidFill>
                <a:latin typeface="Arial" panose="020B0604020202020204" pitchFamily="34" charset="0"/>
                <a:cs typeface="Arial" panose="020B0604020202020204" pitchFamily="34" charset="0"/>
              </a:rPr>
              <a:t>Securitatea</a:t>
            </a:r>
            <a:r>
              <a:rPr lang="ro-RO" altLang="en-US" sz="1800" dirty="0" smtClean="0">
                <a:latin typeface="Arial" panose="020B0604020202020204" pitchFamily="34" charset="0"/>
                <a:cs typeface="Arial" panose="020B0604020202020204" pitchFamily="34" charset="0"/>
              </a:rPr>
              <a:t>: monitorizarea permanentă a omului poate arăta punctele slabe din mediul său;</a:t>
            </a:r>
          </a:p>
          <a:p>
            <a:pPr lvl="2" eaLnBrk="1" hangingPunct="1"/>
            <a:r>
              <a:rPr lang="ro-RO" altLang="en-US" sz="1800" dirty="0" smtClean="0">
                <a:solidFill>
                  <a:srgbClr val="FF0066"/>
                </a:solidFill>
                <a:latin typeface="Arial" panose="020B0604020202020204" pitchFamily="34" charset="0"/>
                <a:cs typeface="Arial" panose="020B0604020202020204" pitchFamily="34" charset="0"/>
              </a:rPr>
              <a:t>Siguranţa</a:t>
            </a:r>
            <a:r>
              <a:rPr lang="ro-RO" altLang="en-US" sz="1800" dirty="0" smtClean="0">
                <a:latin typeface="Arial" panose="020B0604020202020204" pitchFamily="34" charset="0"/>
                <a:cs typeface="Arial" panose="020B0604020202020204" pitchFamily="34" charset="0"/>
              </a:rPr>
              <a:t>: introducerea unor asemenea echipamente poate afecta siguranţa omului; de ex. dacă un asemenea echipament este introdus în automobil şi omul se foloseşte de această facilitate, siguranţa sa va fi afectată în cazul defectării sale;</a:t>
            </a:r>
          </a:p>
          <a:p>
            <a:pPr lvl="2" eaLnBrk="1" hangingPunct="1"/>
            <a:r>
              <a:rPr lang="ro-RO" altLang="en-US" sz="1800" dirty="0" smtClean="0">
                <a:solidFill>
                  <a:srgbClr val="FF0066"/>
                </a:solidFill>
                <a:latin typeface="Arial" panose="020B0604020202020204" pitchFamily="34" charset="0"/>
                <a:cs typeface="Arial" panose="020B0604020202020204" pitchFamily="34" charset="0"/>
              </a:rPr>
              <a:t>Mediul</a:t>
            </a:r>
            <a:r>
              <a:rPr lang="ro-RO" altLang="en-US" sz="1800" dirty="0" smtClean="0">
                <a:latin typeface="Arial" panose="020B0604020202020204" pitchFamily="34" charset="0"/>
                <a:cs typeface="Arial" panose="020B0604020202020204" pitchFamily="34" charset="0"/>
              </a:rPr>
              <a:t>: utilizarea pe scară largă a acestor echipamente ridică probleme de depozitare, reciclare, afectare a mediului;</a:t>
            </a:r>
          </a:p>
          <a:p>
            <a:pPr lvl="2" eaLnBrk="1" hangingPunct="1"/>
            <a:r>
              <a:rPr lang="ro-RO" altLang="en-US" sz="1800" dirty="0" smtClean="0">
                <a:solidFill>
                  <a:srgbClr val="FF0066"/>
                </a:solidFill>
                <a:latin typeface="Arial" panose="020B0604020202020204" pitchFamily="34" charset="0"/>
                <a:cs typeface="Arial" panose="020B0604020202020204" pitchFamily="34" charset="0"/>
              </a:rPr>
              <a:t>Sănătate</a:t>
            </a:r>
            <a:r>
              <a:rPr lang="ro-RO" altLang="en-US" sz="1800" dirty="0" smtClean="0">
                <a:latin typeface="Arial" panose="020B0604020202020204" pitchFamily="34" charset="0"/>
                <a:cs typeface="Arial" panose="020B0604020202020204" pitchFamily="34" charset="0"/>
              </a:rPr>
              <a:t>: datorită comunicării fără fir se pune problema radiaţiilor, mai ales în condiţiile apropierii echipamentelor de corpul uman şi funcţionării lor continue;</a:t>
            </a:r>
          </a:p>
          <a:p>
            <a:pPr lvl="2" eaLnBrk="1" hangingPunct="1"/>
            <a:r>
              <a:rPr lang="ro-RO" altLang="en-US" sz="1800" dirty="0" smtClean="0">
                <a:solidFill>
                  <a:srgbClr val="FF0066"/>
                </a:solidFill>
                <a:latin typeface="Arial" panose="020B0604020202020204" pitchFamily="34" charset="0"/>
                <a:cs typeface="Arial" panose="020B0604020202020204" pitchFamily="34" charset="0"/>
              </a:rPr>
              <a:t>Diviziunea digitală</a:t>
            </a:r>
            <a:r>
              <a:rPr lang="ro-RO" altLang="en-US" sz="1800" dirty="0" smtClean="0">
                <a:latin typeface="Arial" panose="020B0604020202020204" pitchFamily="34" charset="0"/>
                <a:cs typeface="Arial" panose="020B0604020202020204" pitchFamily="34" charset="0"/>
              </a:rPr>
              <a:t>: problema este de natură socială şi constă în posibila izolare a celor care din diferite motive nu folosesc UPC</a:t>
            </a:r>
            <a:endParaRPr lang="it-IT" alt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386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39939" name="Rectangle 3"/>
          <p:cNvSpPr>
            <a:spLocks noGrp="1" noChangeArrowheads="1"/>
          </p:cNvSpPr>
          <p:nvPr>
            <p:ph idx="1"/>
          </p:nvPr>
        </p:nvSpPr>
        <p:spPr>
          <a:xfrm>
            <a:off x="457200" y="914400"/>
            <a:ext cx="8229600" cy="5216525"/>
          </a:xfrm>
        </p:spPr>
        <p:txBody>
          <a:bodyPr>
            <a:noAutofit/>
          </a:bodyPr>
          <a:lstStyle/>
          <a:p>
            <a:pPr eaLnBrk="1" hangingPunct="1">
              <a:buFont typeface="Wingdings" panose="05000000000000000000" pitchFamily="2" charset="2"/>
              <a:buNone/>
            </a:pPr>
            <a:r>
              <a:rPr lang="ro-RO" altLang="en-US" sz="2000" dirty="0" smtClean="0">
                <a:latin typeface="Arial" panose="020B0604020202020204" pitchFamily="34" charset="0"/>
                <a:cs typeface="Arial" panose="020B0604020202020204" pitchFamily="34" charset="0"/>
              </a:rPr>
              <a:t>1.6. Caracteristici de piaţă</a:t>
            </a:r>
          </a:p>
          <a:p>
            <a:pPr eaLnBrk="1" hangingPunct="1"/>
            <a:r>
              <a:rPr lang="ro-RO" altLang="en-US" sz="2000" dirty="0" smtClean="0">
                <a:latin typeface="Arial" panose="020B0604020202020204" pitchFamily="34" charset="0"/>
                <a:cs typeface="Arial" panose="020B0604020202020204" pitchFamily="34" charset="0"/>
              </a:rPr>
              <a:t>La nivelul anului 2000, 8 miliarde de procesoare au fost fabricate din care 2% s - au folosit în PC – uri, laptop – uri, servere, staţii de lucru iar restul de 98% în SI; 5 miliarde dintre acestea au fost pe 8 biţi!</a:t>
            </a:r>
          </a:p>
          <a:p>
            <a:pPr eaLnBrk="1" hangingPunct="1"/>
            <a:r>
              <a:rPr lang="ro-RO" altLang="en-US" sz="2000" dirty="0" smtClean="0">
                <a:latin typeface="Arial" panose="020B0604020202020204" pitchFamily="34" charset="0"/>
                <a:cs typeface="Arial" panose="020B0604020202020204" pitchFamily="34" charset="0"/>
              </a:rPr>
              <a:t>Piaţa globală a SI era de 45,9 miliarde USD în 2004</a:t>
            </a:r>
            <a:r>
              <a:rPr lang="en-US" altLang="en-US" sz="2000" dirty="0" smtClean="0">
                <a:latin typeface="Arial" panose="020B0604020202020204" pitchFamily="34" charset="0"/>
                <a:cs typeface="Arial" panose="020B0604020202020204" pitchFamily="34" charset="0"/>
              </a:rPr>
              <a:t>, </a:t>
            </a:r>
            <a:r>
              <a:rPr lang="ro-RO" altLang="en-US" sz="2000" dirty="0" smtClean="0">
                <a:latin typeface="Arial" panose="020B0604020202020204" pitchFamily="34" charset="0"/>
                <a:cs typeface="Arial" panose="020B0604020202020204" pitchFamily="34" charset="0"/>
              </a:rPr>
              <a:t>o creştere anuală de 14% ajung</a:t>
            </a:r>
            <a:r>
              <a:rPr lang="en-US" altLang="en-US" sz="2000" dirty="0" smtClean="0">
                <a:latin typeface="Arial" panose="020B0604020202020204" pitchFamily="34" charset="0"/>
                <a:cs typeface="Arial" panose="020B0604020202020204" pitchFamily="34" charset="0"/>
              </a:rPr>
              <a:t>a</a:t>
            </a:r>
            <a:r>
              <a:rPr lang="ro-RO" altLang="en-US" sz="2000" dirty="0" smtClean="0">
                <a:latin typeface="Arial" panose="020B0604020202020204" pitchFamily="34" charset="0"/>
                <a:cs typeface="Arial" panose="020B0604020202020204" pitchFamily="34" charset="0"/>
              </a:rPr>
              <a:t>nd la 88 miliarde USD în 20</a:t>
            </a:r>
            <a:r>
              <a:rPr lang="en-US" altLang="en-US" sz="2000" dirty="0" smtClean="0">
                <a:latin typeface="Arial" panose="020B0604020202020204" pitchFamily="34" charset="0"/>
                <a:cs typeface="Arial" panose="020B0604020202020204" pitchFamily="34" charset="0"/>
              </a:rPr>
              <a:t>10</a:t>
            </a:r>
            <a:r>
              <a:rPr lang="ro-RO" altLang="en-US" sz="2000" dirty="0" smtClean="0">
                <a:latin typeface="Arial" panose="020B0604020202020204" pitchFamily="34" charset="0"/>
                <a:cs typeface="Arial" panose="020B0604020202020204" pitchFamily="34" charset="0"/>
              </a:rPr>
              <a:t>!</a:t>
            </a:r>
            <a:endParaRPr lang="en-US" altLang="en-US" sz="2000" dirty="0" smtClean="0">
              <a:latin typeface="Arial" panose="020B0604020202020204" pitchFamily="34" charset="0"/>
              <a:cs typeface="Arial" panose="020B0604020202020204" pitchFamily="34" charset="0"/>
            </a:endParaRPr>
          </a:p>
          <a:p>
            <a:pPr eaLnBrk="1" hangingPunct="1"/>
            <a:r>
              <a:rPr lang="en-US" altLang="en-US" sz="2000" dirty="0" smtClean="0">
                <a:latin typeface="Arial" panose="020B0604020202020204" pitchFamily="34" charset="0"/>
                <a:cs typeface="Arial" panose="020B0604020202020204" pitchFamily="34" charset="0"/>
              </a:rPr>
              <a:t>2015 – </a:t>
            </a:r>
            <a:r>
              <a:rPr lang="en-US" altLang="en-US" sz="2000" dirty="0" err="1" smtClean="0">
                <a:latin typeface="Arial" panose="020B0604020202020204" pitchFamily="34" charset="0"/>
                <a:cs typeface="Arial" panose="020B0604020202020204" pitchFamily="34" charset="0"/>
              </a:rPr>
              <a:t>estimare</a:t>
            </a:r>
            <a:r>
              <a:rPr lang="en-US" altLang="en-US" sz="2000" dirty="0" smtClean="0">
                <a:latin typeface="Arial" panose="020B0604020202020204" pitchFamily="34" charset="0"/>
                <a:cs typeface="Arial" panose="020B0604020202020204" pitchFamily="34" charset="0"/>
              </a:rPr>
              <a:t> de 158 </a:t>
            </a:r>
            <a:r>
              <a:rPr lang="en-US" altLang="en-US" sz="2000" dirty="0" err="1" smtClean="0">
                <a:latin typeface="Arial" panose="020B0604020202020204" pitchFamily="34" charset="0"/>
                <a:cs typeface="Arial" panose="020B0604020202020204" pitchFamily="34" charset="0"/>
              </a:rPr>
              <a:t>miliarde</a:t>
            </a:r>
            <a:r>
              <a:rPr lang="en-US" altLang="en-US" sz="2000" dirty="0" smtClean="0">
                <a:latin typeface="Arial" panose="020B0604020202020204" pitchFamily="34" charset="0"/>
                <a:cs typeface="Arial" panose="020B0604020202020204" pitchFamily="34" charset="0"/>
              </a:rPr>
              <a:t> USD</a:t>
            </a:r>
            <a:endParaRPr lang="ro-RO" altLang="en-US" sz="2000" dirty="0" smtClean="0">
              <a:latin typeface="Arial" panose="020B0604020202020204" pitchFamily="34" charset="0"/>
              <a:cs typeface="Arial" panose="020B0604020202020204" pitchFamily="34" charset="0"/>
            </a:endParaRPr>
          </a:p>
          <a:p>
            <a:pPr eaLnBrk="1" hangingPunct="1"/>
            <a:r>
              <a:rPr lang="ro-RO" altLang="en-US" sz="2000" dirty="0" smtClean="0">
                <a:solidFill>
                  <a:srgbClr val="FF0066"/>
                </a:solidFill>
                <a:latin typeface="Arial" panose="020B0604020202020204" pitchFamily="34" charset="0"/>
                <a:cs typeface="Arial" panose="020B0604020202020204" pitchFamily="34" charset="0"/>
              </a:rPr>
              <a:t>90% din inovaţiile din automobile sunt în zona SI!</a:t>
            </a:r>
          </a:p>
          <a:p>
            <a:pPr eaLnBrk="1" hangingPunct="1"/>
            <a:r>
              <a:rPr lang="ro-RO" altLang="en-US" sz="2000" dirty="0" smtClean="0">
                <a:latin typeface="Arial" panose="020B0604020202020204" pitchFamily="34" charset="0"/>
                <a:cs typeface="Arial" panose="020B0604020202020204" pitchFamily="34" charset="0"/>
              </a:rPr>
              <a:t>Referitor la domeniul domestic există o variantă a legii lui Moore: </a:t>
            </a:r>
            <a:r>
              <a:rPr lang="ro-RO" altLang="en-US" sz="2000" dirty="0" smtClean="0">
                <a:solidFill>
                  <a:srgbClr val="FF0066"/>
                </a:solidFill>
                <a:latin typeface="Arial" panose="020B0604020202020204" pitchFamily="34" charset="0"/>
                <a:cs typeface="Arial" panose="020B0604020202020204" pitchFamily="34" charset="0"/>
              </a:rPr>
              <a:t>“pentru majoritatea produselor din domeniul electronicii de consum capacitatea codului se va dubla la fiecare 2 ani”, </a:t>
            </a:r>
            <a:r>
              <a:rPr lang="ro-RO" altLang="en-US" sz="2000" dirty="0" smtClean="0">
                <a:latin typeface="Arial" panose="020B0604020202020204" pitchFamily="34" charset="0"/>
                <a:cs typeface="Arial" panose="020B0604020202020204" pitchFamily="34" charset="0"/>
              </a:rPr>
              <a:t>emisă de Vaandrager!</a:t>
            </a:r>
          </a:p>
          <a:p>
            <a:pPr eaLnBrk="1" hangingPunct="1"/>
            <a:r>
              <a:rPr lang="ro-RO" altLang="en-US" sz="2000" dirty="0" smtClean="0">
                <a:latin typeface="Arial" panose="020B0604020202020204" pitchFamily="34" charset="0"/>
                <a:cs typeface="Arial" panose="020B0604020202020204" pitchFamily="34" charset="0"/>
              </a:rPr>
              <a:t>Dacă în 1980 un televizor includea cam 1 Ko de cod, azi include </a:t>
            </a:r>
            <a:r>
              <a:rPr lang="en-US" altLang="en-US" sz="2000" dirty="0" smtClean="0">
                <a:latin typeface="Arial" panose="020B0604020202020204" pitchFamily="34" charset="0"/>
                <a:cs typeface="Arial" panose="020B0604020202020204" pitchFamily="34" charset="0"/>
              </a:rPr>
              <a:t>min. </a:t>
            </a:r>
            <a:r>
              <a:rPr lang="ro-RO" altLang="en-US" sz="2000" dirty="0" smtClean="0">
                <a:latin typeface="Arial" panose="020B0604020202020204" pitchFamily="34" charset="0"/>
                <a:cs typeface="Arial" panose="020B0604020202020204" pitchFamily="34" charset="0"/>
              </a:rPr>
              <a:t>2</a:t>
            </a:r>
            <a:r>
              <a:rPr lang="en-US" altLang="en-US" sz="2000" dirty="0" smtClean="0">
                <a:latin typeface="Arial" panose="020B0604020202020204" pitchFamily="34" charset="0"/>
                <a:cs typeface="Arial" panose="020B0604020202020204" pitchFamily="34" charset="0"/>
              </a:rPr>
              <a:t>00</a:t>
            </a:r>
            <a:r>
              <a:rPr lang="ro-RO" altLang="en-US" sz="2000" dirty="0" smtClean="0">
                <a:latin typeface="Arial" panose="020B0604020202020204" pitchFamily="34" charset="0"/>
                <a:cs typeface="Arial" panose="020B0604020202020204" pitchFamily="34" charset="0"/>
              </a:rPr>
              <a:t> </a:t>
            </a:r>
            <a:r>
              <a:rPr lang="ro-RO" altLang="en-US" sz="2000" dirty="0" smtClean="0">
                <a:latin typeface="Arial" panose="020B0604020202020204" pitchFamily="34" charset="0"/>
                <a:cs typeface="Arial" panose="020B0604020202020204" pitchFamily="34" charset="0"/>
              </a:rPr>
              <a:t>Mo de cod</a:t>
            </a:r>
            <a:r>
              <a:rPr lang="en-US" altLang="en-US" sz="2000" dirty="0" smtClean="0">
                <a:latin typeface="Arial" panose="020B0604020202020204" pitchFamily="34" charset="0"/>
                <a:cs typeface="Arial" panose="020B0604020202020204" pitchFamily="34" charset="0"/>
              </a:rPr>
              <a:t>!</a:t>
            </a:r>
            <a:endParaRPr lang="ro-RO" altLang="en-US" sz="2000" dirty="0" smtClean="0">
              <a:latin typeface="Arial" panose="020B0604020202020204" pitchFamily="34" charset="0"/>
              <a:cs typeface="Arial" panose="020B0604020202020204" pitchFamily="34" charset="0"/>
            </a:endParaRPr>
          </a:p>
          <a:p>
            <a:pPr eaLnBrk="1" hangingPunct="1"/>
            <a:r>
              <a:rPr lang="ro-RO" altLang="en-US" sz="2000" dirty="0" smtClean="0">
                <a:latin typeface="Arial" panose="020B0604020202020204" pitchFamily="34" charset="0"/>
                <a:cs typeface="Arial" panose="020B0604020202020204" pitchFamily="34" charset="0"/>
              </a:rPr>
              <a:t>Un telefon mobil actual (mediu ca posibilităţi) conţine </a:t>
            </a:r>
            <a:r>
              <a:rPr lang="en-US" altLang="en-US" sz="2000" dirty="0" smtClean="0">
                <a:latin typeface="Arial" panose="020B0604020202020204" pitchFamily="34" charset="0"/>
                <a:cs typeface="Arial" panose="020B0604020202020204" pitchFamily="34" charset="0"/>
              </a:rPr>
              <a:t>min. </a:t>
            </a:r>
            <a:r>
              <a:rPr lang="ro-RO" altLang="en-US" sz="2000" dirty="0" smtClean="0">
                <a:latin typeface="Arial" panose="020B0604020202020204" pitchFamily="34" charset="0"/>
                <a:cs typeface="Arial" panose="020B0604020202020204" pitchFamily="34" charset="0"/>
              </a:rPr>
              <a:t>1 </a:t>
            </a:r>
            <a:r>
              <a:rPr lang="ro-RO" altLang="en-US" sz="2000" dirty="0" smtClean="0">
                <a:latin typeface="Arial" panose="020B0604020202020204" pitchFamily="34" charset="0"/>
                <a:cs typeface="Arial" panose="020B0604020202020204" pitchFamily="34" charset="0"/>
              </a:rPr>
              <a:t>milion linii de cod în C</a:t>
            </a:r>
            <a:r>
              <a:rPr lang="en-US" altLang="en-US" sz="2000" dirty="0" smtClean="0">
                <a:latin typeface="Arial" panose="020B0604020202020204" pitchFamily="34" charset="0"/>
                <a:cs typeface="Arial" panose="020B0604020202020204" pitchFamily="34" charset="0"/>
              </a:rPr>
              <a:t>!</a:t>
            </a:r>
            <a:endParaRPr lang="ro-RO"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574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41987" name="Rectangle 3"/>
          <p:cNvSpPr>
            <a:spLocks noGrp="1" noChangeArrowheads="1"/>
          </p:cNvSpPr>
          <p:nvPr>
            <p:ph idx="1"/>
          </p:nvPr>
        </p:nvSpPr>
        <p:spPr>
          <a:xfrm>
            <a:off x="584200" y="904875"/>
            <a:ext cx="8229600" cy="5292725"/>
          </a:xfrm>
        </p:spPr>
        <p:txBody>
          <a:bodyPr>
            <a:noAutofit/>
          </a:bodyPr>
          <a:lstStyle/>
          <a:p>
            <a:pPr eaLnBrk="1" hangingPunct="1">
              <a:buFont typeface="Wingdings" panose="05000000000000000000" pitchFamily="2" charset="2"/>
              <a:buNone/>
            </a:pPr>
            <a:r>
              <a:rPr lang="ro-RO" altLang="en-US" sz="2000" dirty="0" smtClean="0">
                <a:latin typeface="Arial" panose="020B0604020202020204" pitchFamily="34" charset="0"/>
                <a:cs typeface="Arial" panose="020B0604020202020204" pitchFamily="34" charset="0"/>
              </a:rPr>
              <a:t>1.7. Structura unui SI</a:t>
            </a:r>
            <a:endParaRPr lang="en-US" altLang="en-US" sz="20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ro-RO" altLang="en-US" sz="400" dirty="0" smtClean="0">
              <a:latin typeface="Arial" panose="020B0604020202020204" pitchFamily="34" charset="0"/>
              <a:cs typeface="Arial" panose="020B0604020202020204" pitchFamily="34" charset="0"/>
            </a:endParaRPr>
          </a:p>
          <a:p>
            <a:pPr eaLnBrk="1" hangingPunct="1"/>
            <a:r>
              <a:rPr lang="en-US" altLang="en-US" sz="2000" dirty="0" err="1" smtClean="0">
                <a:solidFill>
                  <a:srgbClr val="FF0066"/>
                </a:solidFill>
                <a:latin typeface="Arial" panose="020B0604020202020204" pitchFamily="34" charset="0"/>
                <a:cs typeface="Arial" panose="020B0604020202020204" pitchFamily="34" charset="0"/>
              </a:rPr>
              <a:t>Unitatea</a:t>
            </a:r>
            <a:r>
              <a:rPr lang="en-US" altLang="en-US" sz="2000" dirty="0" smtClean="0">
                <a:solidFill>
                  <a:srgbClr val="FF0066"/>
                </a:solidFill>
                <a:latin typeface="Arial" panose="020B0604020202020204" pitchFamily="34" charset="0"/>
                <a:cs typeface="Arial" panose="020B0604020202020204" pitchFamily="34" charset="0"/>
              </a:rPr>
              <a:t> central</a:t>
            </a:r>
            <a:r>
              <a:rPr lang="ro-RO" altLang="en-US" sz="2000" dirty="0" smtClean="0">
                <a:solidFill>
                  <a:srgbClr val="FF0066"/>
                </a:solidFill>
                <a:latin typeface="Arial" panose="020B0604020202020204" pitchFamily="34" charset="0"/>
                <a:cs typeface="Arial" panose="020B0604020202020204" pitchFamily="34" charset="0"/>
              </a:rPr>
              <a:t>ă,</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Memoria,</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Intrări/ ieşiri specifice,</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Software de bază,</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Software aplicativ.</a:t>
            </a:r>
          </a:p>
          <a:p>
            <a:pPr eaLnBrk="1" hangingPunct="1">
              <a:buFont typeface="Wingdings" panose="05000000000000000000" pitchFamily="2" charset="2"/>
              <a:buNone/>
            </a:pPr>
            <a:endParaRPr lang="ro-RO" altLang="en-US" sz="2000" dirty="0" smtClean="0">
              <a:latin typeface="Arial" panose="020B0604020202020204" pitchFamily="34" charset="0"/>
              <a:cs typeface="Arial" panose="020B0604020202020204" pitchFamily="34" charset="0"/>
            </a:endParaRPr>
          </a:p>
          <a:p>
            <a:pPr eaLnBrk="1" hangingPunct="1"/>
            <a:r>
              <a:rPr lang="ro-RO" altLang="en-US" sz="2000" dirty="0" smtClean="0">
                <a:solidFill>
                  <a:srgbClr val="FF0066"/>
                </a:solidFill>
                <a:latin typeface="Arial" panose="020B0604020202020204" pitchFamily="34" charset="0"/>
                <a:cs typeface="Arial" panose="020B0604020202020204" pitchFamily="34" charset="0"/>
              </a:rPr>
              <a:t>Unitatea centrală</a:t>
            </a:r>
            <a:r>
              <a:rPr lang="ro-RO" altLang="en-US" sz="2000" dirty="0" smtClean="0">
                <a:latin typeface="Arial" panose="020B0604020202020204" pitchFamily="34" charset="0"/>
                <a:cs typeface="Arial" panose="020B0604020202020204" pitchFamily="34" charset="0"/>
              </a:rPr>
              <a:t>: pentru a decide dacă un procesor este potrivit pentru un SI trebuiesc luate în considerare câteva trăsături:</a:t>
            </a:r>
          </a:p>
          <a:p>
            <a:pPr lvl="1" eaLnBrk="1" hangingPunct="1"/>
            <a:r>
              <a:rPr lang="ro-RO" altLang="en-US" sz="2000" b="1" dirty="0" smtClean="0">
                <a:latin typeface="Arial" panose="020B0604020202020204" pitchFamily="34" charset="0"/>
                <a:cs typeface="Arial" panose="020B0604020202020204" pitchFamily="34" charset="0"/>
              </a:rPr>
              <a:t>Numărul pinilor de I/ E</a:t>
            </a:r>
            <a:r>
              <a:rPr lang="ro-RO" altLang="en-US" sz="2000" dirty="0" smtClean="0">
                <a:latin typeface="Arial" panose="020B0604020202020204" pitchFamily="34" charset="0"/>
                <a:cs typeface="Arial" panose="020B0604020202020204" pitchFamily="34" charset="0"/>
              </a:rPr>
              <a:t>: numărul pinilor de I/ E t</a:t>
            </a:r>
            <a:r>
              <a:rPr lang="en-US" altLang="en-US" sz="2000" dirty="0" smtClean="0">
                <a:latin typeface="Arial" panose="020B0604020202020204" pitchFamily="34" charset="0"/>
                <a:cs typeface="Arial" panose="020B0604020202020204" pitchFamily="34" charset="0"/>
              </a:rPr>
              <a:t>r</a:t>
            </a:r>
            <a:r>
              <a:rPr lang="ro-RO" altLang="en-US" sz="2000" dirty="0" smtClean="0">
                <a:latin typeface="Arial" panose="020B0604020202020204" pitchFamily="34" charset="0"/>
                <a:cs typeface="Arial" panose="020B0604020202020204" pitchFamily="34" charset="0"/>
              </a:rPr>
              <a:t>ebuie comparat cu cel al liniilor care trebuiesc monitorizate/ comandate; unii pini de I/ E pot fi multiplexaţi;</a:t>
            </a:r>
          </a:p>
          <a:p>
            <a:pPr lvl="1" eaLnBrk="1" hangingPunct="1"/>
            <a:r>
              <a:rPr lang="ro-RO" altLang="en-US" sz="2000" b="1" dirty="0" smtClean="0">
                <a:latin typeface="Arial" panose="020B0604020202020204" pitchFamily="34" charset="0"/>
                <a:cs typeface="Arial" panose="020B0604020202020204" pitchFamily="34" charset="0"/>
              </a:rPr>
              <a:t>Numărul interfeţelor;</a:t>
            </a:r>
          </a:p>
          <a:p>
            <a:pPr lvl="1" eaLnBrk="1" hangingPunct="1"/>
            <a:r>
              <a:rPr lang="ro-RO" altLang="en-US" sz="2000" b="1" dirty="0" smtClean="0">
                <a:latin typeface="Arial" panose="020B0604020202020204" pitchFamily="34" charset="0"/>
                <a:cs typeface="Arial" panose="020B0604020202020204" pitchFamily="34" charset="0"/>
              </a:rPr>
              <a:t>Cerinţele de memorie;</a:t>
            </a:r>
          </a:p>
          <a:p>
            <a:pPr lvl="1" eaLnBrk="1" hangingPunct="1"/>
            <a:r>
              <a:rPr lang="ro-RO" altLang="en-US" sz="2000" b="1" dirty="0" smtClean="0">
                <a:latin typeface="Arial" panose="020B0604020202020204" pitchFamily="34" charset="0"/>
                <a:cs typeface="Arial" panose="020B0604020202020204" pitchFamily="34" charset="0"/>
              </a:rPr>
              <a:t>Numărul liniilor de întrerupere;</a:t>
            </a:r>
          </a:p>
        </p:txBody>
      </p:sp>
      <p:pic>
        <p:nvPicPr>
          <p:cNvPr id="41989" name="Picture 4" descr="D:\Work\Courses\SistemeIncorporate\Info\Pregatire\descărcar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7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778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43011" name="Rectangle 3"/>
          <p:cNvSpPr>
            <a:spLocks noGrp="1" noChangeArrowheads="1"/>
          </p:cNvSpPr>
          <p:nvPr>
            <p:ph idx="1"/>
          </p:nvPr>
        </p:nvSpPr>
        <p:spPr>
          <a:xfrm>
            <a:off x="127000" y="1549400"/>
            <a:ext cx="8229600" cy="5216525"/>
          </a:xfrm>
        </p:spPr>
        <p:txBody>
          <a:bodyPr/>
          <a:lstStyle/>
          <a:p>
            <a:pPr lvl="1" eaLnBrk="1" hangingPunct="1"/>
            <a:r>
              <a:rPr lang="ro-RO" altLang="en-US" sz="1800" b="1" dirty="0" smtClean="0">
                <a:latin typeface="Arial" panose="020B0604020202020204" pitchFamily="34" charset="0"/>
                <a:cs typeface="Arial" panose="020B0604020202020204" pitchFamily="34" charset="0"/>
              </a:rPr>
              <a:t>Facilităţi de timp – real: </a:t>
            </a:r>
            <a:r>
              <a:rPr lang="ro-RO" altLang="en-US" sz="1800" dirty="0" smtClean="0">
                <a:latin typeface="Arial" panose="020B0604020202020204" pitchFamily="34" charset="0"/>
                <a:cs typeface="Arial" panose="020B0604020202020204" pitchFamily="34" charset="0"/>
              </a:rPr>
              <a:t>registre de captare/ comparare, PWM etc.; acestea pot fi realizate şi fără facilităţi specifice dar cu preţul timpului;</a:t>
            </a:r>
          </a:p>
          <a:p>
            <a:pPr lvl="1" eaLnBrk="1" hangingPunct="1"/>
            <a:r>
              <a:rPr lang="ro-RO" altLang="en-US" sz="1800" b="1" dirty="0" smtClean="0">
                <a:latin typeface="Arial" panose="020B0604020202020204" pitchFamily="34" charset="0"/>
                <a:cs typeface="Arial" panose="020B0604020202020204" pitchFamily="34" charset="0"/>
              </a:rPr>
              <a:t>Viteza: </a:t>
            </a:r>
            <a:r>
              <a:rPr lang="ro-RO" altLang="en-US" sz="1800" dirty="0" smtClean="0">
                <a:latin typeface="Arial" panose="020B0604020202020204" pitchFamily="34" charset="0"/>
                <a:cs typeface="Arial" panose="020B0604020202020204" pitchFamily="34" charset="0"/>
              </a:rPr>
              <a:t>nu este dată întotdeauna doar de frecvenţa tactului, trebuie cunoscută şi structura internă: de ex. un microcontroler Atmel la 8 MHz este mai rapid decât un microcontroler PIC la 20 MHz;</a:t>
            </a:r>
          </a:p>
          <a:p>
            <a:pPr lvl="1" eaLnBrk="1" hangingPunct="1"/>
            <a:r>
              <a:rPr lang="ro-RO" altLang="en-US" sz="1800" b="1" dirty="0" smtClean="0">
                <a:latin typeface="Arial" panose="020B0604020202020204" pitchFamily="34" charset="0"/>
                <a:cs typeface="Arial" panose="020B0604020202020204" pitchFamily="34" charset="0"/>
              </a:rPr>
              <a:t>Setul de instrucţiuni: </a:t>
            </a:r>
            <a:r>
              <a:rPr lang="ro-RO" altLang="en-US" sz="1800" dirty="0" smtClean="0">
                <a:latin typeface="Arial" panose="020B0604020202020204" pitchFamily="34" charset="0"/>
                <a:cs typeface="Arial" panose="020B0604020202020204" pitchFamily="34" charset="0"/>
              </a:rPr>
              <a:t>RISC sau CISC; subsetul de instrucţiuni de decizie şi la nivel de bit are importanţă deosebită;</a:t>
            </a:r>
          </a:p>
          <a:p>
            <a:pPr lvl="1" eaLnBrk="1" hangingPunct="1"/>
            <a:r>
              <a:rPr lang="ro-RO" altLang="en-US" sz="1800" b="1" dirty="0" smtClean="0">
                <a:latin typeface="Arial" panose="020B0604020202020204" pitchFamily="34" charset="0"/>
                <a:cs typeface="Arial" panose="020B0604020202020204" pitchFamily="34" charset="0"/>
              </a:rPr>
              <a:t>Instrumente de dezvoltare: </a:t>
            </a:r>
            <a:r>
              <a:rPr lang="ro-RO" altLang="en-US" sz="1800" dirty="0" smtClean="0">
                <a:latin typeface="Arial" panose="020B0604020202020204" pitchFamily="34" charset="0"/>
                <a:cs typeface="Arial" panose="020B0604020202020204" pitchFamily="34" charset="0"/>
              </a:rPr>
              <a:t>decisive în testare şi depanare; costul lor trebuie luat în considerare.</a:t>
            </a:r>
          </a:p>
          <a:p>
            <a:pPr eaLnBrk="1" hangingPunct="1"/>
            <a:r>
              <a:rPr lang="ro-RO" altLang="en-US" sz="2000" dirty="0" smtClean="0">
                <a:solidFill>
                  <a:srgbClr val="FF0066"/>
                </a:solidFill>
                <a:latin typeface="Arial" panose="020B0604020202020204" pitchFamily="34" charset="0"/>
                <a:cs typeface="Arial" panose="020B0604020202020204" pitchFamily="34" charset="0"/>
              </a:rPr>
              <a:t>Memoria</a:t>
            </a:r>
          </a:p>
          <a:p>
            <a:pPr lvl="1" eaLnBrk="1" hangingPunct="1"/>
            <a:r>
              <a:rPr lang="ro-RO" altLang="en-US" sz="1800" dirty="0" smtClean="0">
                <a:latin typeface="Arial" panose="020B0604020202020204" pitchFamily="34" charset="0"/>
                <a:cs typeface="Arial" panose="020B0604020202020204" pitchFamily="34" charset="0"/>
              </a:rPr>
              <a:t>Situaţia ideală: atunci când memoria internă, de date şi de program, este suficientă;</a:t>
            </a:r>
          </a:p>
          <a:p>
            <a:pPr lvl="1" eaLnBrk="1" hangingPunct="1"/>
            <a:r>
              <a:rPr lang="ro-RO" altLang="en-US" sz="1800" dirty="0" smtClean="0">
                <a:latin typeface="Arial" panose="020B0604020202020204" pitchFamily="34" charset="0"/>
                <a:cs typeface="Arial" panose="020B0604020202020204" pitchFamily="34" charset="0"/>
              </a:rPr>
              <a:t>În caz contrar, este necesară memoria externă;</a:t>
            </a:r>
          </a:p>
          <a:p>
            <a:pPr lvl="1" eaLnBrk="1" hangingPunct="1"/>
            <a:r>
              <a:rPr lang="ro-RO" altLang="en-US" sz="1800" dirty="0" smtClean="0">
                <a:latin typeface="Arial" panose="020B0604020202020204" pitchFamily="34" charset="0"/>
                <a:cs typeface="Arial" panose="020B0604020202020204" pitchFamily="34" charset="0"/>
              </a:rPr>
              <a:t>Capacitatea de memorie gestionată de un microcontroler este mai mică decât cea gestionată de un microprocesor, fiind în domeniul nx10 octeţi – nx10 Mo, aplicaţiile de timp real nu cer, în general, multă memorie.</a:t>
            </a:r>
            <a:endParaRPr lang="ro-RO"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270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44035" name="Rectangle 3"/>
          <p:cNvSpPr>
            <a:spLocks noGrp="1" noChangeArrowheads="1"/>
          </p:cNvSpPr>
          <p:nvPr>
            <p:ph idx="1"/>
          </p:nvPr>
        </p:nvSpPr>
        <p:spPr>
          <a:xfrm>
            <a:off x="457200" y="1549400"/>
            <a:ext cx="8229600" cy="5216525"/>
          </a:xfrm>
        </p:spPr>
        <p:txBody>
          <a:bodyPr/>
          <a:lstStyle/>
          <a:p>
            <a:pPr eaLnBrk="1" hangingPunct="1"/>
            <a:r>
              <a:rPr lang="ro-RO" altLang="en-US" sz="2000" dirty="0" smtClean="0">
                <a:solidFill>
                  <a:srgbClr val="FF0066"/>
                </a:solidFill>
                <a:latin typeface="Arial" panose="020B0604020202020204" pitchFamily="34" charset="0"/>
                <a:cs typeface="Arial" panose="020B0604020202020204" pitchFamily="34" charset="0"/>
              </a:rPr>
              <a:t>Intrări/ ieşiri specifice:</a:t>
            </a:r>
          </a:p>
          <a:p>
            <a:pPr lvl="1" eaLnBrk="1" hangingPunct="1"/>
            <a:r>
              <a:rPr lang="ro-RO" altLang="en-US" sz="1800" dirty="0" smtClean="0">
                <a:latin typeface="Arial" panose="020B0604020202020204" pitchFamily="34" charset="0"/>
                <a:cs typeface="Arial" panose="020B0604020202020204" pitchFamily="34" charset="0"/>
              </a:rPr>
              <a:t>Microcontrolerele includ interfeţe şi module periferice ca urmare ele nu mai apar de sine – stătătoare în SI;</a:t>
            </a:r>
          </a:p>
          <a:p>
            <a:pPr lvl="1" eaLnBrk="1" hangingPunct="1"/>
            <a:r>
              <a:rPr lang="ro-RO" altLang="en-US" sz="1800" dirty="0" smtClean="0">
                <a:latin typeface="Arial" panose="020B0604020202020204" pitchFamily="34" charset="0"/>
                <a:cs typeface="Arial" panose="020B0604020202020204" pitchFamily="34" charset="0"/>
              </a:rPr>
              <a:t>SI nu au periferice: harddisk – uri, monitoare, imprimante, mouse etc.</a:t>
            </a:r>
          </a:p>
          <a:p>
            <a:pPr lvl="1" eaLnBrk="1" hangingPunct="1"/>
            <a:r>
              <a:rPr lang="ro-RO" altLang="en-US" sz="1800" dirty="0" smtClean="0">
                <a:solidFill>
                  <a:srgbClr val="7030A0"/>
                </a:solidFill>
                <a:latin typeface="Arial" panose="020B0604020202020204" pitchFamily="34" charset="0"/>
                <a:cs typeface="Arial" panose="020B0604020202020204" pitchFamily="34" charset="0"/>
              </a:rPr>
              <a:t>Intrările/ ieşirile SI sunt specifice:</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Citesc informaţia de la senzori analogici sau digitali,</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Primesc comenzi din exterior, fie pe linii digitale fie de la comutatoare, minitastaturi,</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Afişează informaţia pe led – uri, LCD – uri, afişaje cu 7 segmente,</a:t>
            </a:r>
          </a:p>
          <a:p>
            <a:pPr lvl="2" eaLnBrk="1" hangingPunct="1"/>
            <a:r>
              <a:rPr lang="ro-RO" altLang="en-US" sz="1600" dirty="0" smtClean="0">
                <a:solidFill>
                  <a:srgbClr val="7030A0"/>
                </a:solidFill>
                <a:latin typeface="Arial" panose="020B0604020202020204" pitchFamily="34" charset="0"/>
                <a:cs typeface="Arial" panose="020B0604020202020204" pitchFamily="34" charset="0"/>
              </a:rPr>
              <a:t>Comandă actuatori. </a:t>
            </a:r>
          </a:p>
          <a:p>
            <a:pPr lvl="1" eaLnBrk="1" hangingPunct="1"/>
            <a:r>
              <a:rPr lang="ro-RO" altLang="en-US" sz="1800" dirty="0" smtClean="0">
                <a:latin typeface="Arial" panose="020B0604020202020204" pitchFamily="34" charset="0"/>
                <a:cs typeface="Arial" panose="020B0604020202020204" pitchFamily="34" charset="0"/>
              </a:rPr>
              <a:t>SI pot comunica pe linii seriale, cu sau fără fir, cu alte SI sau calculatoare de uz general;</a:t>
            </a:r>
          </a:p>
          <a:p>
            <a:pPr lvl="1" eaLnBrk="1" hangingPunct="1"/>
            <a:r>
              <a:rPr lang="ro-RO" altLang="en-US" sz="1800" dirty="0" smtClean="0">
                <a:latin typeface="Arial" panose="020B0604020202020204" pitchFamily="34" charset="0"/>
                <a:cs typeface="Arial" panose="020B0604020202020204" pitchFamily="34" charset="0"/>
              </a:rPr>
              <a:t>Pot dispune de port serial pentru programare în sistem;</a:t>
            </a:r>
          </a:p>
          <a:p>
            <a:pPr lvl="1" eaLnBrk="1" hangingPunct="1"/>
            <a:r>
              <a:rPr lang="ro-RO" altLang="en-US" sz="1800" dirty="0" smtClean="0">
                <a:latin typeface="Arial" panose="020B0604020202020204" pitchFamily="34" charset="0"/>
                <a:cs typeface="Arial" panose="020B0604020202020204" pitchFamily="34" charset="0"/>
              </a:rPr>
              <a:t>Pot dispune de port pentru depanare în sistem.</a:t>
            </a:r>
          </a:p>
        </p:txBody>
      </p:sp>
    </p:spTree>
    <p:extLst>
      <p:ext uri="{BB962C8B-B14F-4D97-AF65-F5344CB8AC3E}">
        <p14:creationId xmlns:p14="http://schemas.microsoft.com/office/powerpoint/2010/main" val="686447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45059" name="Rectangle 3"/>
          <p:cNvSpPr>
            <a:spLocks noGrp="1" noChangeArrowheads="1"/>
          </p:cNvSpPr>
          <p:nvPr>
            <p:ph idx="1"/>
          </p:nvPr>
        </p:nvSpPr>
        <p:spPr>
          <a:xfrm>
            <a:off x="457200" y="1031875"/>
            <a:ext cx="8229600" cy="5216525"/>
          </a:xfrm>
        </p:spPr>
        <p:txBody>
          <a:bodyPr/>
          <a:lstStyle/>
          <a:p>
            <a:pPr eaLnBrk="1" hangingPunct="1"/>
            <a:endParaRPr lang="ro-RO" altLang="en-US" sz="2000" smtClean="0"/>
          </a:p>
          <a:p>
            <a:pPr eaLnBrk="1" hangingPunct="1"/>
            <a:r>
              <a:rPr lang="ro-RO" altLang="en-US" sz="2000" smtClean="0">
                <a:solidFill>
                  <a:srgbClr val="FF0066"/>
                </a:solidFill>
                <a:latin typeface="Arial" panose="020B0604020202020204" pitchFamily="34" charset="0"/>
                <a:cs typeface="Arial" panose="020B0604020202020204" pitchFamily="34" charset="0"/>
              </a:rPr>
              <a:t>Software de bază:</a:t>
            </a:r>
          </a:p>
          <a:p>
            <a:pPr lvl="1" eaLnBrk="1" hangingPunct="1"/>
            <a:r>
              <a:rPr lang="ro-RO" altLang="en-US" sz="1800" smtClean="0">
                <a:latin typeface="Arial" panose="020B0604020202020204" pitchFamily="34" charset="0"/>
                <a:cs typeface="Arial" panose="020B0604020202020204" pitchFamily="34" charset="0"/>
              </a:rPr>
              <a:t>Constă în sisteme de operare în timp real (RTOS), necesar pentru SI complexe, de exemplu cele distribuite; </a:t>
            </a:r>
          </a:p>
          <a:p>
            <a:pPr lvl="1" eaLnBrk="1" hangingPunct="1"/>
            <a:r>
              <a:rPr lang="ro-RO" altLang="en-US" sz="1800" smtClean="0">
                <a:latin typeface="Arial" panose="020B0604020202020204" pitchFamily="34" charset="0"/>
                <a:cs typeface="Arial" panose="020B0604020202020204" pitchFamily="34" charset="0"/>
              </a:rPr>
              <a:t>Exemple de RTOS: NetBSD, eCOS, Windows CE, OSEK etc.</a:t>
            </a:r>
          </a:p>
          <a:p>
            <a:pPr lvl="1" eaLnBrk="1" hangingPunct="1"/>
            <a:r>
              <a:rPr lang="ro-RO" altLang="en-US" sz="1800" smtClean="0">
                <a:latin typeface="Arial" panose="020B0604020202020204" pitchFamily="34" charset="0"/>
                <a:cs typeface="Arial" panose="020B0604020202020204" pitchFamily="34" charset="0"/>
              </a:rPr>
              <a:t>SI simple, de exemplu majoritatea din aplicaţiile domestice, nu necesită software de bază.</a:t>
            </a:r>
          </a:p>
          <a:p>
            <a:pPr lvl="1" eaLnBrk="1" hangingPunct="1">
              <a:buFont typeface="Wingdings" panose="05000000000000000000" pitchFamily="2" charset="2"/>
              <a:buNone/>
            </a:pPr>
            <a:endParaRPr lang="ro-RO" altLang="en-US" sz="1800" smtClean="0">
              <a:latin typeface="Arial" panose="020B0604020202020204" pitchFamily="34" charset="0"/>
              <a:cs typeface="Arial" panose="020B0604020202020204" pitchFamily="34" charset="0"/>
            </a:endParaRPr>
          </a:p>
          <a:p>
            <a:pPr eaLnBrk="1" hangingPunct="1"/>
            <a:r>
              <a:rPr lang="ro-RO" altLang="en-US" sz="2000" smtClean="0">
                <a:solidFill>
                  <a:srgbClr val="FF0066"/>
                </a:solidFill>
                <a:latin typeface="Arial" panose="020B0604020202020204" pitchFamily="34" charset="0"/>
                <a:cs typeface="Arial" panose="020B0604020202020204" pitchFamily="34" charset="0"/>
              </a:rPr>
              <a:t>Software aplicativ:</a:t>
            </a:r>
          </a:p>
          <a:p>
            <a:pPr lvl="1" eaLnBrk="1" hangingPunct="1"/>
            <a:r>
              <a:rPr lang="ro-RO" altLang="en-US" sz="1800" smtClean="0">
                <a:latin typeface="Arial" panose="020B0604020202020204" pitchFamily="34" charset="0"/>
                <a:cs typeface="Arial" panose="020B0604020202020204" pitchFamily="34" charset="0"/>
              </a:rPr>
              <a:t>Implementează funcţionalitatea cerută;</a:t>
            </a:r>
          </a:p>
          <a:p>
            <a:pPr lvl="1" eaLnBrk="1" hangingPunct="1"/>
            <a:r>
              <a:rPr lang="ro-RO" altLang="en-US" sz="1800" smtClean="0">
                <a:latin typeface="Arial" panose="020B0604020202020204" pitchFamily="34" charset="0"/>
                <a:cs typeface="Arial" panose="020B0604020202020204" pitchFamily="34" charset="0"/>
              </a:rPr>
              <a:t>Necesită limbajul de programare şi mediul de programare; mediul de programare rulează pe un PC;</a:t>
            </a:r>
          </a:p>
          <a:p>
            <a:pPr lvl="1" eaLnBrk="1" hangingPunct="1"/>
            <a:r>
              <a:rPr lang="ro-RO" altLang="en-US" sz="1800" smtClean="0">
                <a:latin typeface="Arial" panose="020B0604020202020204" pitchFamily="34" charset="0"/>
                <a:cs typeface="Arial" panose="020B0604020202020204" pitchFamily="34" charset="0"/>
              </a:rPr>
              <a:t>Asigură operaţii ca: monitorizare, procesare, comandă şi control.</a:t>
            </a:r>
          </a:p>
        </p:txBody>
      </p:sp>
    </p:spTree>
    <p:extLst>
      <p:ext uri="{BB962C8B-B14F-4D97-AF65-F5344CB8AC3E}">
        <p14:creationId xmlns:p14="http://schemas.microsoft.com/office/powerpoint/2010/main" val="2824945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46083" name="Rectangle 3"/>
          <p:cNvSpPr>
            <a:spLocks noGrp="1" noChangeArrowheads="1"/>
          </p:cNvSpPr>
          <p:nvPr>
            <p:ph idx="1"/>
          </p:nvPr>
        </p:nvSpPr>
        <p:spPr>
          <a:xfrm>
            <a:off x="457200" y="1031875"/>
            <a:ext cx="8229600" cy="5216525"/>
          </a:xfrm>
        </p:spPr>
        <p:txBody>
          <a:bodyPr/>
          <a:lstStyle/>
          <a:p>
            <a:pPr eaLnBrk="1" hangingPunct="1"/>
            <a:endParaRPr lang="ro-RO" altLang="en-US" sz="2000" smtClean="0"/>
          </a:p>
          <a:p>
            <a:pPr eaLnBrk="1" hangingPunct="1"/>
            <a:r>
              <a:rPr lang="ro-RO" altLang="en-US" sz="2000" smtClean="0">
                <a:solidFill>
                  <a:srgbClr val="FF0066"/>
                </a:solidFill>
                <a:latin typeface="Arial" panose="020B0604020202020204" pitchFamily="34" charset="0"/>
                <a:cs typeface="Arial" panose="020B0604020202020204" pitchFamily="34" charset="0"/>
              </a:rPr>
              <a:t>RTOS (Real-Time Operating System):</a:t>
            </a:r>
          </a:p>
          <a:p>
            <a:pPr lvl="1" eaLnBrk="1" hangingPunct="1"/>
            <a:r>
              <a:rPr lang="ro-RO" altLang="en-US" sz="1800" smtClean="0">
                <a:latin typeface="Arial" panose="020B0604020202020204" pitchFamily="34" charset="0"/>
                <a:cs typeface="Arial" panose="020B0604020202020204" pitchFamily="34" charset="0"/>
              </a:rPr>
              <a:t>Sunt proiectate pentru sisteme care sunt caracterizate printr-un control foarte precis al timpului de răspuns şi al performanţei; </a:t>
            </a:r>
          </a:p>
          <a:p>
            <a:pPr lvl="1" eaLnBrk="1" hangingPunct="1"/>
            <a:r>
              <a:rPr lang="ro-RO" altLang="en-US" sz="1800" smtClean="0">
                <a:latin typeface="Arial" panose="020B0604020202020204" pitchFamily="34" charset="0"/>
                <a:cs typeface="Arial" panose="020B0604020202020204" pitchFamily="34" charset="0"/>
              </a:rPr>
              <a:t>În cadrul unui RTOS operaţiile pot fi prioritizate astfel încât părţile cele mai critice ale aplicaţiei să poată lua controlul asupra procesorului exact în momentul în care este nevoie de acest lucru;TOATE celelalte operaţii sunt oprite temporar;</a:t>
            </a:r>
          </a:p>
          <a:p>
            <a:pPr lvl="1" eaLnBrk="1" hangingPunct="1"/>
            <a:r>
              <a:rPr lang="ro-RO" altLang="en-US" sz="1800" smtClean="0">
                <a:latin typeface="Arial" panose="020B0604020202020204" pitchFamily="34" charset="0"/>
                <a:cs typeface="Arial" panose="020B0604020202020204" pitchFamily="34" charset="0"/>
              </a:rPr>
              <a:t>Comportament în timp de tip determinist: serviciile care rulează într-un RTOS consumă doar o anumită perioadă de timp;</a:t>
            </a:r>
          </a:p>
          <a:p>
            <a:pPr lvl="1" eaLnBrk="1" hangingPunct="1"/>
            <a:r>
              <a:rPr lang="ro-RO" altLang="en-US" sz="1800" smtClean="0">
                <a:latin typeface="Arial" panose="020B0604020202020204" pitchFamily="34" charset="0"/>
                <a:cs typeface="Arial" panose="020B0604020202020204" pitchFamily="34" charset="0"/>
              </a:rPr>
              <a:t>Sunt prevăzute cu mecanisme de prioritizare a taskurilor în funcţie de importanţa acestora (exemplu: automotive – fire de execuţie);</a:t>
            </a:r>
          </a:p>
          <a:p>
            <a:pPr lvl="1" eaLnBrk="1" hangingPunct="1"/>
            <a:r>
              <a:rPr lang="ro-RO" altLang="en-US" sz="1800" smtClean="0">
                <a:latin typeface="Arial" panose="020B0604020202020204" pitchFamily="34" charset="0"/>
                <a:cs typeface="Arial" panose="020B0604020202020204" pitchFamily="34" charset="0"/>
              </a:rPr>
              <a:t>Sisteme de operare care nu sunt în timp real  - pot fi injectate întârzieri aleatoare într-o aplicaţie ceea ce poate rezulta într-o funcţionare cu întârzieri la anumite perioade de timp;</a:t>
            </a:r>
          </a:p>
        </p:txBody>
      </p:sp>
    </p:spTree>
    <p:extLst>
      <p:ext uri="{BB962C8B-B14F-4D97-AF65-F5344CB8AC3E}">
        <p14:creationId xmlns:p14="http://schemas.microsoft.com/office/powerpoint/2010/main" val="14543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sp>
        <p:nvSpPr>
          <p:cNvPr id="20483" name="Rectangle 3"/>
          <p:cNvSpPr>
            <a:spLocks noGrp="1" noChangeArrowheads="1"/>
          </p:cNvSpPr>
          <p:nvPr>
            <p:ph idx="1"/>
          </p:nvPr>
        </p:nvSpPr>
        <p:spPr>
          <a:xfrm>
            <a:off x="457200" y="914400"/>
            <a:ext cx="8229600" cy="5216525"/>
          </a:xfrm>
        </p:spPr>
        <p:txBody>
          <a:bodyPr/>
          <a:lstStyle/>
          <a:p>
            <a:pPr eaLnBrk="1" hangingPunct="1"/>
            <a:endParaRPr lang="ro-RO" altLang="en-US" sz="2000" b="1" dirty="0" smtClean="0">
              <a:latin typeface="Arial" panose="020B0604020202020204" pitchFamily="34" charset="0"/>
              <a:cs typeface="Arial" panose="020B0604020202020204" pitchFamily="34" charset="0"/>
            </a:endParaRPr>
          </a:p>
          <a:p>
            <a:pPr eaLnBrk="1" hangingPunct="1"/>
            <a:endParaRPr lang="ro-RO" altLang="en-US" sz="2000" b="1" dirty="0" smtClean="0">
              <a:latin typeface="Arial" panose="020B0604020202020204" pitchFamily="34" charset="0"/>
              <a:cs typeface="Arial" panose="020B0604020202020204" pitchFamily="34" charset="0"/>
            </a:endParaRPr>
          </a:p>
          <a:p>
            <a:pPr eaLnBrk="1" hangingPunct="1"/>
            <a:r>
              <a:rPr lang="ro-RO" altLang="en-US" sz="2000" b="1" dirty="0" smtClean="0">
                <a:latin typeface="Arial" panose="020B0604020202020204" pitchFamily="34" charset="0"/>
                <a:cs typeface="Arial" panose="020B0604020202020204" pitchFamily="34" charset="0"/>
              </a:rPr>
              <a:t>Bibliografie:</a:t>
            </a:r>
          </a:p>
          <a:p>
            <a:pPr lvl="1"/>
            <a:r>
              <a:rPr lang="ro-RO" altLang="en-US" sz="1800" dirty="0">
                <a:latin typeface="Arial" panose="020B0604020202020204" pitchFamily="34" charset="0"/>
                <a:cs typeface="Arial" panose="020B0604020202020204" pitchFamily="34" charset="0"/>
              </a:rPr>
              <a:t>M. Popa, </a:t>
            </a:r>
            <a:r>
              <a:rPr lang="ro-RO" altLang="en-US" sz="1800" i="1" dirty="0">
                <a:solidFill>
                  <a:srgbClr val="FF0066"/>
                </a:solidFill>
                <a:latin typeface="Arial" panose="020B0604020202020204" pitchFamily="34" charset="0"/>
                <a:cs typeface="Arial" panose="020B0604020202020204" pitchFamily="34" charset="0"/>
              </a:rPr>
              <a:t>Sisteme cu microcontrolere orientate pe aplicaţii</a:t>
            </a:r>
            <a:r>
              <a:rPr lang="ro-RO" altLang="en-US" sz="1800" i="1" dirty="0">
                <a:latin typeface="Arial" panose="020B0604020202020204" pitchFamily="34" charset="0"/>
                <a:cs typeface="Arial" panose="020B0604020202020204" pitchFamily="34" charset="0"/>
              </a:rPr>
              <a:t>;</a:t>
            </a:r>
            <a:r>
              <a:rPr lang="ro-RO" altLang="en-US" sz="1800" dirty="0">
                <a:latin typeface="Arial" panose="020B0604020202020204" pitchFamily="34" charset="0"/>
                <a:cs typeface="Arial" panose="020B0604020202020204" pitchFamily="34" charset="0"/>
              </a:rPr>
              <a:t> Orizonturi Universitare, Timişoara, 2003 </a:t>
            </a:r>
            <a:endParaRPr lang="en-US" altLang="en-US" sz="1800" dirty="0">
              <a:latin typeface="Arial" panose="020B0604020202020204" pitchFamily="34" charset="0"/>
              <a:cs typeface="Arial" panose="020B0604020202020204" pitchFamily="34" charset="0"/>
            </a:endParaRPr>
          </a:p>
          <a:p>
            <a:pPr lvl="1"/>
            <a:r>
              <a:rPr lang="en-US" altLang="en-US" sz="1800" dirty="0" smtClean="0">
                <a:latin typeface="Arial" panose="020B0604020202020204" pitchFamily="34" charset="0"/>
                <a:cs typeface="Arial" panose="020B0604020202020204" pitchFamily="34" charset="0"/>
              </a:rPr>
              <a:t>Mahesh </a:t>
            </a:r>
            <a:r>
              <a:rPr lang="en-US" altLang="en-US" sz="1800" dirty="0">
                <a:latin typeface="Arial" panose="020B0604020202020204" pitchFamily="34" charset="0"/>
                <a:cs typeface="Arial" panose="020B0604020202020204" pitchFamily="34" charset="0"/>
              </a:rPr>
              <a:t>Walunjkar</a:t>
            </a:r>
            <a:r>
              <a:rPr lang="ro-RO" altLang="en-US" sz="1800" dirty="0" smtClean="0">
                <a:latin typeface="Arial" panose="020B0604020202020204" pitchFamily="34" charset="0"/>
                <a:cs typeface="Arial" panose="020B0604020202020204" pitchFamily="34" charset="0"/>
              </a:rPr>
              <a:t>, </a:t>
            </a:r>
            <a:r>
              <a:rPr lang="en-US" altLang="en-US" sz="1800" i="1" dirty="0">
                <a:solidFill>
                  <a:srgbClr val="FF0066"/>
                </a:solidFill>
                <a:latin typeface="Arial" panose="020B0604020202020204" pitchFamily="34" charset="0"/>
                <a:cs typeface="Arial" panose="020B0604020202020204" pitchFamily="34" charset="0"/>
              </a:rPr>
              <a:t>Handbook of 8051 Microcontroller</a:t>
            </a:r>
            <a:r>
              <a:rPr lang="en-US" altLang="en-US" sz="1800" i="1" dirty="0" smtClean="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Lambert Academic Publishing, 2015</a:t>
            </a:r>
            <a:endParaRPr lang="ro-RO" altLang="en-US" sz="1800" dirty="0" smtClean="0">
              <a:latin typeface="Arial" panose="020B0604020202020204" pitchFamily="34" charset="0"/>
              <a:cs typeface="Arial" panose="020B0604020202020204" pitchFamily="34" charset="0"/>
            </a:endParaRPr>
          </a:p>
          <a:p>
            <a:pPr lvl="1"/>
            <a:r>
              <a:rPr lang="ro-RO" altLang="en-US" sz="1800" dirty="0" smtClean="0">
                <a:latin typeface="Arial" panose="020B0604020202020204" pitchFamily="34" charset="0"/>
                <a:cs typeface="Arial" panose="020B0604020202020204" pitchFamily="34" charset="0"/>
              </a:rPr>
              <a:t>Han-Way </a:t>
            </a:r>
            <a:r>
              <a:rPr lang="ro-RO" altLang="en-US" sz="1800" dirty="0">
                <a:latin typeface="Arial" panose="020B0604020202020204" pitchFamily="34" charset="0"/>
                <a:cs typeface="Arial" panose="020B0604020202020204" pitchFamily="34" charset="0"/>
              </a:rPr>
              <a:t>Huang</a:t>
            </a:r>
            <a:r>
              <a:rPr lang="en-US" altLang="en-US" sz="1800" dirty="0">
                <a:latin typeface="Arial" panose="020B0604020202020204" pitchFamily="34" charset="0"/>
                <a:cs typeface="Arial" panose="020B0604020202020204" pitchFamily="34" charset="0"/>
              </a:rPr>
              <a:t>, </a:t>
            </a:r>
            <a:r>
              <a:rPr lang="en-US" altLang="en-US" sz="1800" i="1" dirty="0">
                <a:solidFill>
                  <a:srgbClr val="FF0066"/>
                </a:solidFill>
                <a:latin typeface="Arial" panose="020B0604020202020204" pitchFamily="34" charset="0"/>
                <a:cs typeface="Arial" panose="020B0604020202020204" pitchFamily="34" charset="0"/>
              </a:rPr>
              <a:t>The HCS12/9S12: An Introduction to Software and Hardware Interfacing</a:t>
            </a:r>
            <a:r>
              <a:rPr lang="en-US"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Cengage Learning, 2010 (Minnesota State University)</a:t>
            </a:r>
          </a:p>
          <a:p>
            <a:pPr lvl="1" eaLnBrk="1" hangingPunct="1"/>
            <a:endParaRPr lang="ro-RO" altLang="en-US" sz="1800" dirty="0" smtClean="0">
              <a:latin typeface="Arial" panose="020B0604020202020204" pitchFamily="34" charset="0"/>
              <a:cs typeface="Arial" panose="020B0604020202020204" pitchFamily="34" charset="0"/>
            </a:endParaRPr>
          </a:p>
          <a:p>
            <a:pPr lvl="1" eaLnBrk="1" hangingPunct="1"/>
            <a:endParaRPr lang="ro-RO" alt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534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47107" name="Rectangle 3"/>
          <p:cNvSpPr>
            <a:spLocks noGrp="1" noChangeArrowheads="1"/>
          </p:cNvSpPr>
          <p:nvPr>
            <p:ph idx="1"/>
          </p:nvPr>
        </p:nvSpPr>
        <p:spPr>
          <a:xfrm>
            <a:off x="457200" y="1031875"/>
            <a:ext cx="8229600" cy="5216525"/>
          </a:xfrm>
        </p:spPr>
        <p:txBody>
          <a:bodyPr/>
          <a:lstStyle/>
          <a:p>
            <a:pPr eaLnBrk="1" hangingPunct="1"/>
            <a:endParaRPr lang="ro-RO" altLang="en-US" sz="2000" smtClean="0"/>
          </a:p>
          <a:p>
            <a:pPr eaLnBrk="1" hangingPunct="1"/>
            <a:r>
              <a:rPr lang="ro-RO" altLang="en-US" sz="2000" smtClean="0">
                <a:solidFill>
                  <a:srgbClr val="FF0066"/>
                </a:solidFill>
                <a:latin typeface="Arial" panose="020B0604020202020204" pitchFamily="34" charset="0"/>
                <a:cs typeface="Arial" panose="020B0604020202020204" pitchFamily="34" charset="0"/>
              </a:rPr>
              <a:t>Resurse suplimentare:</a:t>
            </a:r>
          </a:p>
          <a:p>
            <a:pPr lvl="1" eaLnBrk="1" hangingPunct="1"/>
            <a:r>
              <a:rPr lang="ro-RO" altLang="en-US" sz="1800" smtClean="0">
                <a:latin typeface="Arial" panose="020B0604020202020204" pitchFamily="34" charset="0"/>
                <a:cs typeface="Arial" panose="020B0604020202020204" pitchFamily="34" charset="0"/>
              </a:rPr>
              <a:t>Articolul lui John Anderson, </a:t>
            </a:r>
            <a:r>
              <a:rPr lang="ro-RO" altLang="en-US" sz="1800" b="1" smtClean="0">
                <a:latin typeface="Arial" panose="020B0604020202020204" pitchFamily="34" charset="0"/>
                <a:cs typeface="Arial" panose="020B0604020202020204" pitchFamily="34" charset="0"/>
              </a:rPr>
              <a:t>Choosing a microcontroller</a:t>
            </a:r>
            <a:r>
              <a:rPr lang="ro-RO" altLang="en-US" sz="1800" smtClean="0">
                <a:latin typeface="Arial" panose="020B0604020202020204" pitchFamily="34" charset="0"/>
                <a:cs typeface="Arial" panose="020B0604020202020204" pitchFamily="34" charset="0"/>
              </a:rPr>
              <a:t>: </a:t>
            </a:r>
            <a:r>
              <a:rPr lang="en-US" altLang="en-US" sz="1800" smtClean="0">
                <a:hlinkClick r:id="rId2"/>
              </a:rPr>
              <a:t>http://www.electronicsweekly.com/Articles/15/05/2006/38623/Choosing-a-microcontroller.htm</a:t>
            </a:r>
            <a:endParaRPr lang="ro-RO" altLang="en-US" sz="1800" smtClean="0">
              <a:latin typeface="Arial" panose="020B0604020202020204" pitchFamily="34" charset="0"/>
              <a:cs typeface="Arial" panose="020B0604020202020204" pitchFamily="34" charset="0"/>
            </a:endParaRPr>
          </a:p>
          <a:p>
            <a:pPr lvl="1" eaLnBrk="1" hangingPunct="1"/>
            <a:r>
              <a:rPr lang="ro-RO" altLang="en-US" sz="1800" smtClean="0">
                <a:latin typeface="Arial" panose="020B0604020202020204" pitchFamily="34" charset="0"/>
                <a:cs typeface="Arial" panose="020B0604020202020204" pitchFamily="34" charset="0"/>
              </a:rPr>
              <a:t>Revista </a:t>
            </a:r>
            <a:r>
              <a:rPr lang="ro-RO" altLang="en-US" sz="1800" b="1" smtClean="0">
                <a:latin typeface="Arial" panose="020B0604020202020204" pitchFamily="34" charset="0"/>
                <a:cs typeface="Arial" panose="020B0604020202020204" pitchFamily="34" charset="0"/>
              </a:rPr>
              <a:t>Electronica Azi</a:t>
            </a:r>
            <a:r>
              <a:rPr lang="ro-RO" altLang="en-US" sz="1800" smtClean="0">
                <a:latin typeface="Arial" panose="020B0604020202020204" pitchFamily="34" charset="0"/>
                <a:cs typeface="Arial" panose="020B0604020202020204" pitchFamily="34" charset="0"/>
              </a:rPr>
              <a:t>: </a:t>
            </a:r>
            <a:r>
              <a:rPr lang="en-US" altLang="en-US" sz="1800" smtClean="0">
                <a:hlinkClick r:id="rId3"/>
              </a:rPr>
              <a:t>http://www.electronica-azi.ro/revista.php</a:t>
            </a:r>
            <a:endParaRPr lang="ro-RO" altLang="en-US" sz="1800" smtClean="0"/>
          </a:p>
          <a:p>
            <a:pPr lvl="1" eaLnBrk="1" hangingPunct="1"/>
            <a:r>
              <a:rPr lang="ro-RO" altLang="en-US" sz="1800" smtClean="0">
                <a:latin typeface="Arial" panose="020B0604020202020204" pitchFamily="34" charset="0"/>
                <a:cs typeface="Arial" panose="020B0604020202020204" pitchFamily="34" charset="0"/>
              </a:rPr>
              <a:t>Cartea lui D</a:t>
            </a:r>
            <a:r>
              <a:rPr lang="en-US" altLang="en-US" sz="1800" smtClean="0">
                <a:latin typeface="Arial" panose="020B0604020202020204" pitchFamily="34" charset="0"/>
                <a:cs typeface="Arial" panose="020B0604020202020204" pitchFamily="34" charset="0"/>
              </a:rPr>
              <a:t>. C</a:t>
            </a:r>
            <a:r>
              <a:rPr lang="ro-RO" altLang="en-US" sz="1800" smtClean="0">
                <a:latin typeface="Arial" panose="020B0604020202020204" pitchFamily="34" charset="0"/>
                <a:cs typeface="Arial" panose="020B0604020202020204" pitchFamily="34" charset="0"/>
              </a:rPr>
              <a:t>alcutt, F. Cowan, H. Parchizadeh</a:t>
            </a:r>
            <a:r>
              <a:rPr lang="en-US" altLang="en-US" sz="1800" smtClean="0">
                <a:latin typeface="Arial" panose="020B0604020202020204" pitchFamily="34" charset="0"/>
                <a:cs typeface="Arial" panose="020B0604020202020204" pitchFamily="34" charset="0"/>
              </a:rPr>
              <a:t>, </a:t>
            </a:r>
            <a:r>
              <a:rPr lang="ro-RO" altLang="en-US" sz="1800" i="1" smtClean="0">
                <a:solidFill>
                  <a:srgbClr val="FF0066"/>
                </a:solidFill>
                <a:latin typeface="Arial" panose="020B0604020202020204" pitchFamily="34" charset="0"/>
                <a:cs typeface="Arial" panose="020B0604020202020204" pitchFamily="34" charset="0"/>
              </a:rPr>
              <a:t>8051 Microcontrollers: An Application Based Introduction:</a:t>
            </a:r>
            <a:r>
              <a:rPr lang="ro-RO" altLang="en-US" sz="1800" i="1" smtClean="0">
                <a:latin typeface="Arial" panose="020B0604020202020204" pitchFamily="34" charset="0"/>
                <a:cs typeface="Arial" panose="020B0604020202020204" pitchFamily="34" charset="0"/>
              </a:rPr>
              <a:t> </a:t>
            </a:r>
            <a:r>
              <a:rPr lang="en-US" altLang="en-US" sz="1800" smtClean="0">
                <a:hlinkClick r:id="rId4"/>
              </a:rPr>
              <a:t>http://ee.sharif.edu/~sakhtar3/books/8051%20Microcontrollers%20An%20Applications%20Based%20Introduction.pdf</a:t>
            </a:r>
            <a:endParaRPr lang="ro-RO" altLang="en-US" sz="1800" smtClean="0"/>
          </a:p>
          <a:p>
            <a:pPr lvl="1" eaLnBrk="1" hangingPunct="1"/>
            <a:endParaRPr lang="ro-RO" altLang="en-US" sz="1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906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en-US" b="1" dirty="0" smtClean="0"/>
              <a:t>Administrative - MOOCs</a:t>
            </a:r>
          </a:p>
        </p:txBody>
      </p:sp>
      <p:sp>
        <p:nvSpPr>
          <p:cNvPr id="15363" name="Content Placeholder 2"/>
          <p:cNvSpPr>
            <a:spLocks noGrp="1"/>
          </p:cNvSpPr>
          <p:nvPr>
            <p:ph sz="quarter" idx="1"/>
          </p:nvPr>
        </p:nvSpPr>
        <p:spPr>
          <a:xfrm>
            <a:off x="612775" y="1600200"/>
            <a:ext cx="8153400" cy="5181600"/>
          </a:xfrm>
        </p:spPr>
        <p:txBody>
          <a:bodyPr/>
          <a:lstStyle/>
          <a:p>
            <a:pPr lvl="1" eaLnBrk="1" hangingPunct="1"/>
            <a:r>
              <a:rPr lang="en-US" altLang="en-US" sz="2100" dirty="0"/>
              <a:t>Massive Open Online Courses (MOOCs) </a:t>
            </a:r>
            <a:endParaRPr lang="en-US" altLang="en-US" sz="2100" dirty="0" smtClean="0"/>
          </a:p>
          <a:p>
            <a:pPr lvl="1" eaLnBrk="1" hangingPunct="1"/>
            <a:r>
              <a:rPr lang="en-US" altLang="en-US" sz="2100" dirty="0" smtClean="0"/>
              <a:t>MOOCs </a:t>
            </a:r>
            <a:r>
              <a:rPr lang="en-US" altLang="en-US" sz="2100" dirty="0"/>
              <a:t>allow large numbers of people across the world to take university courses for free, on many different topics, and to access the course materials at a time and place which is convenient for them.</a:t>
            </a:r>
          </a:p>
          <a:p>
            <a:pPr lvl="1" eaLnBrk="1" hangingPunct="1"/>
            <a:endParaRPr lang="en-US" altLang="en-US" sz="2100" dirty="0"/>
          </a:p>
          <a:p>
            <a:pPr lvl="1" eaLnBrk="1" hangingPunct="1"/>
            <a:r>
              <a:rPr lang="en-US" altLang="en-US" sz="2100" dirty="0"/>
              <a:t>There are several different types of MOOC, some requiring participants to sign up, others with content and activities openly available to anyone with a web connection. Some are based around watching video lectures and reading articles, some </a:t>
            </a:r>
            <a:r>
              <a:rPr lang="en-US" altLang="en-US" sz="2100" dirty="0" smtClean="0"/>
              <a:t>emphasize </a:t>
            </a:r>
            <a:r>
              <a:rPr lang="en-US" altLang="en-US" sz="2100" dirty="0"/>
              <a:t>the use of social media, such as blogs and Twitter, and most make use of some form of discussion among participants</a:t>
            </a:r>
            <a:r>
              <a:rPr lang="en-US" altLang="en-US" sz="2100" dirty="0" smtClean="0"/>
              <a:t>.</a:t>
            </a:r>
          </a:p>
          <a:p>
            <a:pPr lvl="3" eaLnBrk="1" hangingPunct="1"/>
            <a:r>
              <a:rPr lang="en-US" altLang="en-US" sz="1500" dirty="0"/>
              <a:t>Source: https://www.brookes.ac.uk/Studying-at-Brookes/courses/Open-Online/What-are-MOOCs/</a:t>
            </a:r>
            <a:endParaRPr lang="en-US" altLang="en-US" sz="1500" dirty="0" smtClean="0"/>
          </a:p>
        </p:txBody>
      </p:sp>
    </p:spTree>
    <p:extLst>
      <p:ext uri="{BB962C8B-B14F-4D97-AF65-F5344CB8AC3E}">
        <p14:creationId xmlns:p14="http://schemas.microsoft.com/office/powerpoint/2010/main" val="2136967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en-US" b="1" dirty="0" smtClean="0"/>
              <a:t>Administrative - MOOCs</a:t>
            </a:r>
          </a:p>
        </p:txBody>
      </p:sp>
      <p:sp>
        <p:nvSpPr>
          <p:cNvPr id="15363" name="Content Placeholder 2"/>
          <p:cNvSpPr>
            <a:spLocks noGrp="1"/>
          </p:cNvSpPr>
          <p:nvPr>
            <p:ph sz="quarter" idx="1"/>
          </p:nvPr>
        </p:nvSpPr>
        <p:spPr>
          <a:xfrm>
            <a:off x="612774" y="1600200"/>
            <a:ext cx="8455025" cy="5181600"/>
          </a:xfrm>
        </p:spPr>
        <p:txBody>
          <a:bodyPr/>
          <a:lstStyle/>
          <a:p>
            <a:pPr eaLnBrk="1" hangingPunct="1"/>
            <a:r>
              <a:rPr lang="en-US" altLang="en-US" sz="2100" dirty="0"/>
              <a:t>Coursera: https://www.coursera.org/courses?languages=en</a:t>
            </a:r>
          </a:p>
          <a:p>
            <a:pPr eaLnBrk="1" hangingPunct="1"/>
            <a:r>
              <a:rPr lang="en-US" altLang="en-US" sz="2100" dirty="0" err="1"/>
              <a:t>Udemy</a:t>
            </a:r>
            <a:r>
              <a:rPr lang="en-US" altLang="en-US" sz="2100" dirty="0"/>
              <a:t>: https://www.udemy.com/courses/</a:t>
            </a:r>
          </a:p>
          <a:p>
            <a:pPr eaLnBrk="1" hangingPunct="1"/>
            <a:r>
              <a:rPr lang="en-US" altLang="en-US" sz="2100" dirty="0" err="1"/>
              <a:t>Udacity</a:t>
            </a:r>
            <a:r>
              <a:rPr lang="en-US" altLang="en-US" sz="2100" dirty="0"/>
              <a:t>: https://www.udacity.com/</a:t>
            </a:r>
          </a:p>
          <a:p>
            <a:pPr eaLnBrk="1" hangingPunct="1"/>
            <a:r>
              <a:rPr lang="en-US" altLang="en-US" sz="2100" dirty="0"/>
              <a:t>Khan Academy: </a:t>
            </a:r>
            <a:r>
              <a:rPr lang="en-US" altLang="en-US" sz="2100" u="sng" dirty="0">
                <a:hlinkClick r:id="rId2"/>
              </a:rPr>
              <a:t>https://www.khanacademy.org</a:t>
            </a:r>
            <a:r>
              <a:rPr lang="en-US" altLang="en-US" sz="2100" u="sng" dirty="0" smtClean="0">
                <a:hlinkClick r:id="rId2"/>
              </a:rPr>
              <a:t>/</a:t>
            </a:r>
            <a:endParaRPr lang="en-US" altLang="en-US" sz="2100" u="sng" dirty="0" smtClean="0"/>
          </a:p>
          <a:p>
            <a:pPr eaLnBrk="1" hangingPunct="1"/>
            <a:endParaRPr lang="en-US" altLang="en-US" sz="2100" dirty="0"/>
          </a:p>
          <a:p>
            <a:pPr lvl="1" eaLnBrk="1" hangingPunct="1"/>
            <a:r>
              <a:rPr lang="en-US" altLang="en-US" sz="1800" dirty="0"/>
              <a:t>https://www.mooc-list.com/?static=true</a:t>
            </a:r>
          </a:p>
          <a:p>
            <a:pPr lvl="1" eaLnBrk="1" hangingPunct="1"/>
            <a:r>
              <a:rPr lang="en-US" altLang="en-US" sz="1800" dirty="0">
                <a:hlinkClick r:id="rId3"/>
              </a:rPr>
              <a:t>https://www.futurelearn.com</a:t>
            </a:r>
            <a:r>
              <a:rPr lang="en-US" altLang="en-US" sz="1800" dirty="0" smtClean="0">
                <a:hlinkClick r:id="rId3"/>
              </a:rPr>
              <a:t>/</a:t>
            </a:r>
            <a:endParaRPr lang="en-US" altLang="en-US" sz="1800" dirty="0" smtClean="0"/>
          </a:p>
          <a:p>
            <a:pPr eaLnBrk="1" hangingPunct="1"/>
            <a:r>
              <a:rPr lang="en-US" altLang="en-US" sz="2100" dirty="0" smtClean="0"/>
              <a:t>Example</a:t>
            </a:r>
            <a:r>
              <a:rPr lang="en-US" altLang="en-US" sz="2100" dirty="0"/>
              <a:t>: </a:t>
            </a:r>
            <a:endParaRPr lang="en-US" altLang="en-US" sz="2100" dirty="0" smtClean="0"/>
          </a:p>
          <a:p>
            <a:pPr lvl="1" eaLnBrk="1" hangingPunct="1"/>
            <a:r>
              <a:rPr lang="en-US" altLang="en-US" sz="1800" b="1" dirty="0" smtClean="0"/>
              <a:t>Coursera: </a:t>
            </a:r>
            <a:r>
              <a:rPr lang="en-US" altLang="en-US" sz="1800" dirty="0" smtClean="0"/>
              <a:t>An </a:t>
            </a:r>
            <a:r>
              <a:rPr lang="en-US" altLang="en-US" sz="1800" dirty="0"/>
              <a:t>Introduction to Programming the Internet of Things (IOT) </a:t>
            </a:r>
            <a:r>
              <a:rPr lang="en-US" altLang="en-US" sz="1800" dirty="0" smtClean="0"/>
              <a:t>Specialization</a:t>
            </a:r>
            <a:endParaRPr lang="en-US" altLang="en-US" sz="1800" dirty="0"/>
          </a:p>
          <a:p>
            <a:pPr lvl="1" eaLnBrk="1" hangingPunct="1"/>
            <a:r>
              <a:rPr lang="en-US" altLang="en-US" sz="1800" dirty="0" smtClean="0"/>
              <a:t>Introduction </a:t>
            </a:r>
            <a:r>
              <a:rPr lang="en-US" altLang="en-US" sz="1800" dirty="0"/>
              <a:t>to the Internet of Things and Embedded </a:t>
            </a:r>
            <a:r>
              <a:rPr lang="en-US" altLang="en-US" sz="1800" dirty="0" smtClean="0"/>
              <a:t>Systems (4 weeks)</a:t>
            </a:r>
          </a:p>
          <a:p>
            <a:pPr lvl="1" eaLnBrk="1" hangingPunct="1"/>
            <a:r>
              <a:rPr lang="en-US" altLang="en-US" sz="1800" dirty="0"/>
              <a:t>The Arduino Platform and C </a:t>
            </a:r>
            <a:r>
              <a:rPr lang="en-US" altLang="en-US" sz="1800" dirty="0" smtClean="0"/>
              <a:t>Programming (4 weeks)</a:t>
            </a:r>
          </a:p>
          <a:p>
            <a:pPr lvl="1" eaLnBrk="1" hangingPunct="1"/>
            <a:r>
              <a:rPr lang="en-US" altLang="en-US" sz="1800" dirty="0"/>
              <a:t>The Raspberry Pi Platform and Python Programming for the Raspberry </a:t>
            </a:r>
            <a:r>
              <a:rPr lang="en-US" altLang="en-US" sz="1800" dirty="0" smtClean="0"/>
              <a:t>Pi (4 weeks)</a:t>
            </a:r>
          </a:p>
          <a:p>
            <a:pPr lvl="1" eaLnBrk="1" hangingPunct="1"/>
            <a:r>
              <a:rPr lang="en-US" altLang="en-US" sz="1800" dirty="0" smtClean="0"/>
              <a:t>Minimum 60% of 1 such course =&gt; 3 points for theory</a:t>
            </a:r>
          </a:p>
        </p:txBody>
      </p:sp>
    </p:spTree>
    <p:extLst>
      <p:ext uri="{BB962C8B-B14F-4D97-AF65-F5344CB8AC3E}">
        <p14:creationId xmlns:p14="http://schemas.microsoft.com/office/powerpoint/2010/main" val="700040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p>
        </p:txBody>
      </p:sp>
      <p:sp>
        <p:nvSpPr>
          <p:cNvPr id="21507" name="Rectangle 3"/>
          <p:cNvSpPr>
            <a:spLocks noGrp="1" noChangeArrowheads="1"/>
          </p:cNvSpPr>
          <p:nvPr>
            <p:ph idx="1"/>
          </p:nvPr>
        </p:nvSpPr>
        <p:spPr>
          <a:xfrm>
            <a:off x="457200" y="1473200"/>
            <a:ext cx="8229600" cy="5292725"/>
          </a:xfrm>
        </p:spPr>
        <p:txBody>
          <a:bodyPr>
            <a:normAutofit/>
          </a:bodyPr>
          <a:lstStyle/>
          <a:p>
            <a:pPr eaLnBrk="1" hangingPunct="1"/>
            <a:r>
              <a:rPr lang="ro-RO" altLang="en-US" sz="2800" b="1" dirty="0" smtClean="0">
                <a:latin typeface="Arial" panose="020B0604020202020204" pitchFamily="34" charset="0"/>
                <a:cs typeface="Arial" panose="020B0604020202020204" pitchFamily="34" charset="0"/>
              </a:rPr>
              <a:t>Obiectivele cursului:</a:t>
            </a:r>
            <a:endParaRPr lang="en-US" altLang="en-US" sz="2800" b="1" dirty="0" smtClean="0">
              <a:latin typeface="Arial" panose="020B0604020202020204" pitchFamily="34" charset="0"/>
              <a:cs typeface="Arial" panose="020B0604020202020204" pitchFamily="34" charset="0"/>
            </a:endParaRPr>
          </a:p>
          <a:p>
            <a:pPr lvl="1" eaLnBrk="1" hangingPunct="1"/>
            <a:r>
              <a:rPr lang="ro-RO" altLang="en-US" sz="2000" dirty="0" smtClean="0">
                <a:latin typeface="Arial" panose="020B0604020202020204" pitchFamily="34" charset="0"/>
                <a:cs typeface="Arial" panose="020B0604020202020204" pitchFamily="34" charset="0"/>
              </a:rPr>
              <a:t>Cunoaşterea definiţiei, caracteristicilor, structurii şi funcţionării unui sistem încorporat (SI);</a:t>
            </a:r>
          </a:p>
          <a:p>
            <a:pPr lvl="1" eaLnBrk="1" hangingPunct="1"/>
            <a:r>
              <a:rPr lang="ro-RO" altLang="en-US" sz="2000" dirty="0" smtClean="0">
                <a:latin typeface="Arial" panose="020B0604020202020204" pitchFamily="34" charset="0"/>
                <a:cs typeface="Arial" panose="020B0604020202020204" pitchFamily="34" charset="0"/>
              </a:rPr>
              <a:t>Studiul problemelor tipice ce apar la proiectarea unui SI bazat pe microcontroler;</a:t>
            </a:r>
          </a:p>
          <a:p>
            <a:pPr lvl="1" eaLnBrk="1" hangingPunct="1"/>
            <a:r>
              <a:rPr lang="ro-RO" altLang="en-US" sz="2000" dirty="0" smtClean="0">
                <a:latin typeface="Arial" panose="020B0604020202020204" pitchFamily="34" charset="0"/>
                <a:cs typeface="Arial" panose="020B0604020202020204" pitchFamily="34" charset="0"/>
              </a:rPr>
              <a:t>Studiul componentelor şi instrumentelor specifice utilizate în proiectarea SI;</a:t>
            </a:r>
          </a:p>
          <a:p>
            <a:pPr lvl="1" eaLnBrk="1" hangingPunct="1"/>
            <a:r>
              <a:rPr lang="ro-RO" altLang="en-US" sz="2000" dirty="0" smtClean="0">
                <a:latin typeface="Arial" panose="020B0604020202020204" pitchFamily="34" charset="0"/>
                <a:cs typeface="Arial" panose="020B0604020202020204" pitchFamily="34" charset="0"/>
              </a:rPr>
              <a:t>Studiul unor aplicaţii tipice;</a:t>
            </a:r>
          </a:p>
          <a:p>
            <a:pPr lvl="1" eaLnBrk="1" hangingPunct="1"/>
            <a:r>
              <a:rPr lang="ro-RO" altLang="en-US" sz="2000" dirty="0" smtClean="0">
                <a:latin typeface="Arial" panose="020B0604020202020204" pitchFamily="34" charset="0"/>
                <a:cs typeface="Arial" panose="020B0604020202020204" pitchFamily="34" charset="0"/>
              </a:rPr>
              <a:t>Dobândirea de cunoştinţe în vederea proiectării unui SI bazat pe microcontroler cu o funcţionalitate predeterminată.</a:t>
            </a:r>
          </a:p>
        </p:txBody>
      </p:sp>
    </p:spTree>
    <p:extLst>
      <p:ext uri="{BB962C8B-B14F-4D97-AF65-F5344CB8AC3E}">
        <p14:creationId xmlns:p14="http://schemas.microsoft.com/office/powerpoint/2010/main" val="1241650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54013"/>
            <a:ext cx="8229600" cy="560387"/>
          </a:xfrm>
        </p:spPr>
        <p:txBody>
          <a:bodyPr>
            <a:normAutofit fontScale="90000"/>
          </a:bodyPr>
          <a:lstStyle/>
          <a:p>
            <a:pPr eaLnBrk="1" hangingPunct="1"/>
            <a:r>
              <a:rPr lang="ro-RO" altLang="en-US" sz="2400" smtClean="0">
                <a:latin typeface="Arial" panose="020B0604020202020204" pitchFamily="34" charset="0"/>
              </a:rPr>
              <a:t>Sisteme Încorporate</a:t>
            </a:r>
            <a:br>
              <a:rPr lang="ro-RO" altLang="en-US" sz="2400" smtClean="0">
                <a:latin typeface="Arial" panose="020B0604020202020204" pitchFamily="34" charset="0"/>
              </a:rPr>
            </a:br>
            <a:endParaRPr lang="ro-RO" altLang="en-US" sz="2400" smtClean="0">
              <a:latin typeface="Arial" panose="020B0604020202020204" pitchFamily="34" charset="0"/>
            </a:endParaRPr>
          </a:p>
        </p:txBody>
      </p:sp>
      <p:sp>
        <p:nvSpPr>
          <p:cNvPr id="22531" name="Rectangle 3"/>
          <p:cNvSpPr>
            <a:spLocks noGrp="1" noChangeArrowheads="1"/>
          </p:cNvSpPr>
          <p:nvPr>
            <p:ph idx="1"/>
          </p:nvPr>
        </p:nvSpPr>
        <p:spPr>
          <a:xfrm>
            <a:off x="457200" y="838200"/>
            <a:ext cx="8229600" cy="1905000"/>
          </a:xfrm>
        </p:spPr>
        <p:txBody>
          <a:bodyPr/>
          <a:lstStyle/>
          <a:p>
            <a:pPr eaLnBrk="1" hangingPunct="1">
              <a:buFont typeface="Wingdings" panose="05000000000000000000" pitchFamily="2" charset="2"/>
              <a:buNone/>
            </a:pPr>
            <a:r>
              <a:rPr lang="ro-RO" altLang="en-US" sz="2400" b="1" smtClean="0">
                <a:latin typeface="Arial" panose="020B0604020202020204" pitchFamily="34" charset="0"/>
                <a:cs typeface="Arial" panose="020B0604020202020204" pitchFamily="34" charset="0"/>
              </a:rPr>
              <a:t>1. Introducere</a:t>
            </a:r>
          </a:p>
          <a:p>
            <a:pPr eaLnBrk="1" hangingPunct="1">
              <a:buFont typeface="Wingdings" panose="05000000000000000000" pitchFamily="2" charset="2"/>
              <a:buNone/>
            </a:pPr>
            <a:endParaRPr lang="ro-RO" altLang="en-US" sz="140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ro-RO" altLang="en-US" sz="2000" smtClean="0">
                <a:cs typeface="Arial" panose="020B0604020202020204" pitchFamily="34" charset="0"/>
              </a:rPr>
              <a:t>1.1. Ce sunt SI?</a:t>
            </a:r>
          </a:p>
        </p:txBody>
      </p:sp>
      <p:pic>
        <p:nvPicPr>
          <p:cNvPr id="22533" name="Picture 4" descr="D:\Work\Courses\SistemeIncorporate\Info\Pregatire\Embedded_Systems_Usage_In_Gen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5905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D:\Work\Courses\SistemeIncorporate\Info\Pregatire\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888" y="2743200"/>
            <a:ext cx="38211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D:\Work\Courses\SistemeIncorporate\Info\Pregatire\real-time_applic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818063"/>
            <a:ext cx="28194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84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54013"/>
            <a:ext cx="8229600" cy="560387"/>
          </a:xfrm>
        </p:spPr>
        <p:txBody>
          <a:bodyPr>
            <a:normAutofit fontScale="90000"/>
          </a:bodyPr>
          <a:lstStyle/>
          <a:p>
            <a:pPr eaLnBrk="1" hangingPunct="1"/>
            <a:r>
              <a:rPr lang="ro-RO" altLang="en-US" sz="2400" smtClean="0">
                <a:latin typeface="Arial" panose="020B0604020202020204" pitchFamily="34" charset="0"/>
              </a:rPr>
              <a:t>Sisteme Încorporate</a:t>
            </a:r>
            <a:br>
              <a:rPr lang="ro-RO" altLang="en-US" sz="2400" smtClean="0">
                <a:latin typeface="Arial" panose="020B0604020202020204" pitchFamily="34" charset="0"/>
              </a:rPr>
            </a:br>
            <a:endParaRPr lang="ro-RO" altLang="en-US" sz="2400" smtClean="0">
              <a:latin typeface="Arial" panose="020B0604020202020204" pitchFamily="34" charset="0"/>
            </a:endParaRPr>
          </a:p>
        </p:txBody>
      </p:sp>
      <p:sp>
        <p:nvSpPr>
          <p:cNvPr id="23555" name="Rectangle 3"/>
          <p:cNvSpPr>
            <a:spLocks noGrp="1" noChangeArrowheads="1"/>
          </p:cNvSpPr>
          <p:nvPr>
            <p:ph idx="1"/>
          </p:nvPr>
        </p:nvSpPr>
        <p:spPr>
          <a:xfrm>
            <a:off x="457200" y="838200"/>
            <a:ext cx="8229600" cy="5562600"/>
          </a:xfrm>
        </p:spPr>
        <p:txBody>
          <a:bodyPr/>
          <a:lstStyle/>
          <a:p>
            <a:pPr eaLnBrk="1" hangingPunct="1">
              <a:buFont typeface="Wingdings" panose="05000000000000000000" pitchFamily="2" charset="2"/>
              <a:buNone/>
            </a:pPr>
            <a:r>
              <a:rPr lang="ro-RO" altLang="en-US" sz="2400" b="1" dirty="0" smtClean="0">
                <a:latin typeface="Arial" panose="020B0604020202020204" pitchFamily="34" charset="0"/>
                <a:cs typeface="Arial" panose="020B0604020202020204" pitchFamily="34" charset="0"/>
              </a:rPr>
              <a:t>1. Introducere</a:t>
            </a:r>
          </a:p>
          <a:p>
            <a:pPr eaLnBrk="1" hangingPunct="1">
              <a:buFont typeface="Wingdings" panose="05000000000000000000" pitchFamily="2" charset="2"/>
              <a:buNone/>
            </a:pPr>
            <a:endParaRPr lang="ro-RO" altLang="en-US" sz="1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ro-RO" altLang="en-US" sz="2000" dirty="0" smtClean="0">
                <a:latin typeface="Arial" panose="020B0604020202020204" pitchFamily="34" charset="0"/>
                <a:cs typeface="Arial" panose="020B0604020202020204" pitchFamily="34" charset="0"/>
              </a:rPr>
              <a:t>1.1. Ce sunt SI?</a:t>
            </a: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Definiţia 1</a:t>
            </a:r>
            <a:r>
              <a:rPr lang="ro-RO" altLang="en-US" sz="2000" dirty="0" smtClean="0">
                <a:latin typeface="Arial" panose="020B0604020202020204" pitchFamily="34" charset="0"/>
                <a:cs typeface="Arial" panose="020B0604020202020204" pitchFamily="34" charset="0"/>
              </a:rPr>
              <a:t>: Un SI este un sistem integrând hardware şi software şi proiectat pentru o anumită funcţionalitate.</a:t>
            </a: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Definiţia 2</a:t>
            </a:r>
            <a:r>
              <a:rPr lang="ro-RO" altLang="en-US" sz="2000" dirty="0" smtClean="0">
                <a:latin typeface="Arial" panose="020B0604020202020204" pitchFamily="34" charset="0"/>
                <a:cs typeface="Arial" panose="020B0604020202020204" pitchFamily="34" charset="0"/>
              </a:rPr>
              <a:t>: Un SI este un sistem de calcul cu scop predefinit inclus într – un dispozitiv pe care îl conduce.</a:t>
            </a: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Definiţia 3</a:t>
            </a:r>
            <a:r>
              <a:rPr lang="ro-RO" altLang="en-US" sz="2000" dirty="0" smtClean="0">
                <a:latin typeface="Arial" panose="020B0604020202020204" pitchFamily="34" charset="0"/>
                <a:cs typeface="Arial" panose="020B0604020202020204" pitchFamily="34" charset="0"/>
              </a:rPr>
              <a:t>: Un SI este un sistem de calcul cu cerinţe specifice. Spre deosebire de calculatorul de uz general, SI execută sarcini predefinite.</a:t>
            </a: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Definiţia 4</a:t>
            </a:r>
            <a:r>
              <a:rPr lang="ro-RO" altLang="en-US" sz="2000" dirty="0" smtClean="0">
                <a:latin typeface="Arial" panose="020B0604020202020204" pitchFamily="34" charset="0"/>
                <a:cs typeface="Arial" panose="020B0604020202020204" pitchFamily="34" charset="0"/>
              </a:rPr>
              <a:t>: Un SI este un sistem de procesare a informaţiei, parte a unui sistem mai mare sau a unui dispozitiv.</a:t>
            </a: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Definiţia 5</a:t>
            </a:r>
            <a:r>
              <a:rPr lang="ro-RO" altLang="en-US" sz="2000" dirty="0" smtClean="0">
                <a:latin typeface="Arial" panose="020B0604020202020204" pitchFamily="34" charset="0"/>
                <a:cs typeface="Arial" panose="020B0604020202020204" pitchFamily="34" charset="0"/>
              </a:rPr>
              <a:t>: Un SI este este o combinaţie de hardware şi software cu programare şi facilităţi fixe, proiectat pentru un tip de aplicaţii.</a:t>
            </a:r>
          </a:p>
          <a:p>
            <a:pPr lvl="1" eaLnBrk="1" hangingPunct="1"/>
            <a:endParaRPr lang="ro-RO"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933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54013"/>
            <a:ext cx="8229600" cy="560387"/>
          </a:xfrm>
        </p:spPr>
        <p:txBody>
          <a:bodyPr>
            <a:normAutofit fontScale="90000"/>
          </a:bodyPr>
          <a:lstStyle/>
          <a:p>
            <a:pPr eaLnBrk="1" hangingPunct="1"/>
            <a:r>
              <a:rPr lang="ro-RO" altLang="en-US" sz="2400" smtClean="0">
                <a:latin typeface="Arial" panose="020B0604020202020204" pitchFamily="34" charset="0"/>
              </a:rPr>
              <a:t>Sisteme Încorporate</a:t>
            </a:r>
            <a:br>
              <a:rPr lang="ro-RO" altLang="en-US" sz="2400" smtClean="0">
                <a:latin typeface="Arial" panose="020B0604020202020204" pitchFamily="34" charset="0"/>
              </a:rPr>
            </a:br>
            <a:endParaRPr lang="ro-RO" altLang="en-US" sz="2400" smtClean="0">
              <a:latin typeface="Arial" panose="020B0604020202020204" pitchFamily="34" charset="0"/>
            </a:endParaRPr>
          </a:p>
        </p:txBody>
      </p:sp>
      <p:sp>
        <p:nvSpPr>
          <p:cNvPr id="24579" name="Rectangle 3"/>
          <p:cNvSpPr>
            <a:spLocks noGrp="1" noChangeArrowheads="1"/>
          </p:cNvSpPr>
          <p:nvPr>
            <p:ph idx="1"/>
          </p:nvPr>
        </p:nvSpPr>
        <p:spPr>
          <a:xfrm>
            <a:off x="457200" y="838200"/>
            <a:ext cx="8229600" cy="5562600"/>
          </a:xfrm>
        </p:spPr>
        <p:txBody>
          <a:bodyPr/>
          <a:lstStyle/>
          <a:p>
            <a:pPr eaLnBrk="1" hangingPunct="1">
              <a:buFont typeface="Wingdings" panose="05000000000000000000" pitchFamily="2" charset="2"/>
              <a:buNone/>
            </a:pPr>
            <a:r>
              <a:rPr lang="ro-RO" altLang="en-US" sz="2400" b="1" dirty="0" smtClean="0">
                <a:latin typeface="Arial" panose="020B0604020202020204" pitchFamily="34" charset="0"/>
                <a:cs typeface="Arial" panose="020B0604020202020204" pitchFamily="34" charset="0"/>
              </a:rPr>
              <a:t>1. Introducere</a:t>
            </a:r>
          </a:p>
          <a:p>
            <a:pPr eaLnBrk="1" hangingPunct="1">
              <a:buFont typeface="Wingdings" panose="05000000000000000000" pitchFamily="2" charset="2"/>
              <a:buNone/>
            </a:pPr>
            <a:endParaRPr lang="ro-RO" altLang="en-US" sz="1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ro-RO" altLang="en-US" sz="2000" dirty="0" smtClean="0">
                <a:latin typeface="Arial" panose="020B0604020202020204" pitchFamily="34" charset="0"/>
                <a:cs typeface="Arial" panose="020B0604020202020204" pitchFamily="34" charset="0"/>
              </a:rPr>
              <a:t>1.1. Ce sunt SI?</a:t>
            </a: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Definiţia 6</a:t>
            </a:r>
            <a:r>
              <a:rPr lang="ro-RO" altLang="en-US" sz="2000" dirty="0" smtClean="0">
                <a:latin typeface="Arial" panose="020B0604020202020204" pitchFamily="34" charset="0"/>
                <a:cs typeface="Arial" panose="020B0604020202020204" pitchFamily="34" charset="0"/>
              </a:rPr>
              <a:t>: Un SI este o combinaţie de hardware şi software şi, posibil, elemente mecanice sau alte elemente, proiectat pentru a realiza o funcţie dedicată. În unele cazuri, SI sunt părţi ale unui sistem mai mare sau produs, ca de exemplu sistemul ABS (“Antilock Bracking System”) dintr – un automobil.  </a:t>
            </a:r>
          </a:p>
          <a:p>
            <a:pPr lvl="1" eaLnBrk="1" hangingPunct="1"/>
            <a:endParaRPr lang="ro-RO" altLang="en-US" sz="2000" dirty="0" smtClean="0">
              <a:latin typeface="Arial" panose="020B0604020202020204" pitchFamily="34" charset="0"/>
              <a:cs typeface="Arial" panose="020B0604020202020204" pitchFamily="34" charset="0"/>
            </a:endParaRPr>
          </a:p>
          <a:p>
            <a:pPr lvl="1" eaLnBrk="1" hangingPunct="1"/>
            <a:r>
              <a:rPr lang="ro-RO" altLang="en-US" sz="2000" dirty="0" smtClean="0">
                <a:solidFill>
                  <a:srgbClr val="FF0066"/>
                </a:solidFill>
                <a:latin typeface="Arial" panose="020B0604020202020204" pitchFamily="34" charset="0"/>
                <a:cs typeface="Arial" panose="020B0604020202020204" pitchFamily="34" charset="0"/>
              </a:rPr>
              <a:t>Definiţie actualizată</a:t>
            </a:r>
            <a:r>
              <a:rPr lang="ro-RO" altLang="en-US" sz="2000" dirty="0" smtClean="0">
                <a:latin typeface="Arial" panose="020B0604020202020204" pitchFamily="34" charset="0"/>
                <a:cs typeface="Arial" panose="020B0604020202020204" pitchFamily="34" charset="0"/>
              </a:rPr>
              <a:t>: SI constituie un subdomeniu al domeniului ingineriei calculatoarelor, bazat pe </a:t>
            </a:r>
            <a:r>
              <a:rPr lang="ro-RO" altLang="en-US" sz="2000" dirty="0" smtClean="0">
                <a:solidFill>
                  <a:srgbClr val="FF0066"/>
                </a:solidFill>
                <a:latin typeface="Arial" panose="020B0604020202020204" pitchFamily="34" charset="0"/>
                <a:cs typeface="Arial" panose="020B0604020202020204" pitchFamily="34" charset="0"/>
              </a:rPr>
              <a:t>circuite logice programabile </a:t>
            </a:r>
            <a:r>
              <a:rPr lang="ro-RO" altLang="en-US" sz="2000" dirty="0" smtClean="0">
                <a:latin typeface="Arial" panose="020B0604020202020204" pitchFamily="34" charset="0"/>
                <a:cs typeface="Arial" panose="020B0604020202020204" pitchFamily="34" charset="0"/>
              </a:rPr>
              <a:t>de utilizator şi orientat pe aplicaţii de t</a:t>
            </a:r>
            <a:r>
              <a:rPr lang="en-US" altLang="en-US" sz="2000" dirty="0" err="1" smtClean="0">
                <a:latin typeface="Arial" panose="020B0604020202020204" pitchFamily="34" charset="0"/>
                <a:cs typeface="Arial" panose="020B0604020202020204" pitchFamily="34" charset="0"/>
              </a:rPr>
              <a:t>i</a:t>
            </a:r>
            <a:r>
              <a:rPr lang="ro-RO" altLang="en-US" sz="2000" dirty="0" smtClean="0">
                <a:latin typeface="Arial" panose="020B0604020202020204" pitchFamily="34" charset="0"/>
                <a:cs typeface="Arial" panose="020B0604020202020204" pitchFamily="34" charset="0"/>
              </a:rPr>
              <a:t>mp real.</a:t>
            </a:r>
          </a:p>
          <a:p>
            <a:pPr lvl="1" eaLnBrk="1" hangingPunct="1"/>
            <a:endParaRPr lang="ro-RO" alt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0005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HCS12 Architecture" id="{BB64E201-E68D-4C1E-A310-06B75008CBE6}" vid="{37E19E37-DA0F-44CC-99D9-69092F35B1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HCS12</Template>
  <TotalTime>92053113</TotalTime>
  <Pages>25</Pages>
  <Words>3031</Words>
  <Application>Microsoft Office PowerPoint</Application>
  <PresentationFormat>On-screen Show (4:3)</PresentationFormat>
  <Paragraphs>285</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Times New Roman</vt:lpstr>
      <vt:lpstr>Tw Cen MT</vt:lpstr>
      <vt:lpstr>Wingdings</vt:lpstr>
      <vt:lpstr>Wingdings 2</vt:lpstr>
      <vt:lpstr>Student presentation</vt:lpstr>
      <vt:lpstr>SISTEME ÎNCORPORATE </vt:lpstr>
      <vt:lpstr>Sisteme Încorporate</vt:lpstr>
      <vt:lpstr>Sisteme Încorporate</vt:lpstr>
      <vt:lpstr>Administrative - MOOCs</vt:lpstr>
      <vt:lpstr>Administrative - MOOCs</vt:lpstr>
      <vt:lpstr>Sisteme Încorporate </vt:lpstr>
      <vt:lpstr>Sisteme Încorporate </vt:lpstr>
      <vt:lpstr>Sisteme Încorporate </vt:lpstr>
      <vt:lpstr>Sisteme Încorporate </vt:lpstr>
      <vt:lpstr>Sisteme Încorporate </vt:lpstr>
      <vt:lpstr>Sisteme Încorporate</vt:lpstr>
      <vt:lpstr>Sisteme Încorporate </vt:lpstr>
      <vt:lpstr>Sisteme Încorporate </vt:lpstr>
      <vt:lpstr>Sisteme Încorporate </vt:lpstr>
      <vt:lpstr>Sisteme Încorporate </vt:lpstr>
      <vt:lpstr>Sisteme Încorporate</vt:lpstr>
      <vt:lpstr>Sisteme Încorporate</vt:lpstr>
      <vt:lpstr>Sisteme Încorporate </vt:lpstr>
      <vt:lpstr>Sisteme Încorporate </vt:lpstr>
      <vt:lpstr>Sisteme Încorporate </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transparency</dc:title>
  <dc:subject>introduction to Motorola 68HC11</dc:subject>
  <dc:creator>Authorized Gateway Customer</dc:creator>
  <cp:keywords/>
  <dc:description/>
  <cp:lastModifiedBy>Razvan Bogdan</cp:lastModifiedBy>
  <cp:revision>283</cp:revision>
  <cp:lastPrinted>1999-09-08T16:40:36Z</cp:lastPrinted>
  <dcterms:created xsi:type="dcterms:W3CDTF">1995-09-19T12:30:24Z</dcterms:created>
  <dcterms:modified xsi:type="dcterms:W3CDTF">2016-02-25T15:02:03Z</dcterms:modified>
</cp:coreProperties>
</file>