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30"/>
  </p:notesMasterIdLst>
  <p:handoutMasterIdLst>
    <p:handoutMasterId r:id="rId31"/>
  </p:handoutMasterIdLst>
  <p:sldIdLst>
    <p:sldId id="412" r:id="rId2"/>
    <p:sldId id="413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6" r:id="rId26"/>
    <p:sldId id="437" r:id="rId27"/>
    <p:sldId id="438" r:id="rId28"/>
    <p:sldId id="439" r:id="rId29"/>
  </p:sldIdLst>
  <p:sldSz cx="9144000" cy="6858000" type="screen4x3"/>
  <p:notesSz cx="6894513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89094" autoAdjust="0"/>
  </p:normalViewPr>
  <p:slideViewPr>
    <p:cSldViewPr snapToGrid="0"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87676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6838" y="-1588"/>
            <a:ext cx="2987675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20138"/>
            <a:ext cx="2987676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6838" y="8720138"/>
            <a:ext cx="2987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fld id="{E67A928F-1318-43AC-B32D-635B473BE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25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87676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6838" y="-1588"/>
            <a:ext cx="2987675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720138"/>
            <a:ext cx="2987676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6838" y="8720138"/>
            <a:ext cx="2987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fld id="{F7613F32-D3D3-49F0-A3BD-718CEAA551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59275"/>
            <a:ext cx="5054600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3738"/>
            <a:ext cx="4578350" cy="3430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13237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0375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9163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9538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8325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@2010  Delmar Cengage Learning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AEEA93-F79B-497D-AA01-E05CB1299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6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772D-05BC-42B7-92D9-83582CA9B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4D8D93-744F-451E-91EB-EA05A8557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7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362098"/>
      </p:ext>
    </p:extLst>
  </p:cSld>
  <p:clrMapOvr>
    <a:masterClrMapping/>
  </p:clrMapOvr>
  <p:transition>
    <p:fade/>
  </p:transition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75757"/>
      </p:ext>
    </p:extLst>
  </p:cSld>
  <p:clrMapOvr>
    <a:masterClrMapping/>
  </p:clrMapOvr>
  <p:transition>
    <p:fade/>
  </p:transition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8683273"/>
      </p:ext>
    </p:extLst>
  </p:cSld>
  <p:clrMapOvr>
    <a:masterClrMapping/>
  </p:clrMapOvr>
  <p:transition>
    <p:fade/>
  </p:transition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830713"/>
      </p:ext>
    </p:extLst>
  </p:cSld>
  <p:clrMapOvr>
    <a:masterClrMapping/>
  </p:clrMapOvr>
  <p:transition>
    <p:fade/>
  </p:transition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3853612"/>
      </p:ext>
    </p:extLst>
  </p:cSld>
  <p:clrMapOvr>
    <a:masterClrMapping/>
  </p:clrMapOvr>
  <p:transition>
    <p:fade/>
  </p:transition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849436"/>
      </p:ext>
    </p:extLst>
  </p:cSld>
  <p:clrMapOvr>
    <a:masterClrMapping/>
  </p:clrMapOvr>
  <p:transition>
    <p:fade/>
  </p:transition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408903"/>
      </p:ext>
    </p:extLst>
  </p:cSld>
  <p:clrMapOvr>
    <a:masterClrMapping/>
  </p:clrMapOvr>
  <p:transition>
    <p:fade/>
  </p:transition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2370342"/>
      </p:ext>
    </p:extLst>
  </p:cSld>
  <p:clrMapOvr>
    <a:masterClrMapping/>
  </p:clrMapOvr>
  <p:transition>
    <p:fade/>
  </p:transition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9439BE-D918-4024-850F-DCE4638D1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0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9390400"/>
      </p:ext>
    </p:extLst>
  </p:cSld>
  <p:clrMapOvr>
    <a:masterClrMapping/>
  </p:clrMapOvr>
  <p:transition>
    <p:fade/>
  </p:transition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6973455"/>
      </p:ext>
    </p:extLst>
  </p:cSld>
  <p:clrMapOvr>
    <a:masterClrMapping/>
  </p:clrMapOvr>
  <p:transition>
    <p:fade/>
  </p:transition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768166"/>
      </p:ext>
    </p:extLst>
  </p:cSld>
  <p:clrMapOvr>
    <a:masterClrMapping/>
  </p:clrMapOvr>
  <p:transition>
    <p:fade/>
  </p:transition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19729"/>
      </p:ext>
    </p:extLst>
  </p:cSld>
  <p:clrMapOvr>
    <a:masterClrMapping/>
  </p:clrMapOvr>
  <p:transition>
    <p:fade/>
  </p:transition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5319044"/>
      </p:ext>
    </p:extLst>
  </p:cSld>
  <p:clrMapOvr>
    <a:masterClrMapping/>
  </p:clrMapOvr>
  <p:transition>
    <p:fade/>
  </p:transition>
  <p:hf sldNum="0"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641005"/>
      </p:ext>
    </p:extLst>
  </p:cSld>
  <p:clrMapOvr>
    <a:masterClrMapping/>
  </p:clrMapOvr>
  <p:transition>
    <p:fade/>
  </p:transition>
  <p:hf sldNum="0"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3673808"/>
      </p:ext>
    </p:extLst>
  </p:cSld>
  <p:clrMapOvr>
    <a:masterClrMapping/>
  </p:clrMapOvr>
  <p:transition>
    <p:fade/>
  </p:transition>
  <p:hf sldNum="0" hdr="0" ft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199"/>
            <a:ext cx="8229600" cy="121920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57200" y="1524000"/>
            <a:ext cx="8229600" cy="3886199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76133"/>
      </p:ext>
    </p:extLst>
  </p:cSld>
  <p:clrMapOvr>
    <a:masterClrMapping/>
  </p:clrMapOvr>
  <p:transition>
    <p:fade/>
  </p:transition>
  <p:hf sldNum="0" hdr="0" ft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1294308"/>
      </p:ext>
    </p:extLst>
  </p:cSld>
  <p:clrMapOvr>
    <a:masterClrMapping/>
  </p:clrMapOvr>
  <p:transition>
    <p:fade/>
  </p:transition>
  <p:hf sldNum="0" hdr="0" ft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164738"/>
      </p:ext>
    </p:extLst>
  </p:cSld>
  <p:clrMapOvr>
    <a:masterClrMapping/>
  </p:clrMapOvr>
  <p:transition>
    <p:fade/>
  </p:transition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2010 Delmar Cengage Learning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084B2B-4958-432E-8F6D-823F5FAC5D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887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014256"/>
      </p:ext>
    </p:extLst>
  </p:cSld>
  <p:clrMapOvr>
    <a:masterClrMapping/>
  </p:clrMapOvr>
  <p:transition>
    <p:fade/>
  </p:transition>
  <p:hf sldNum="0" hdr="0" ft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6111205"/>
      </p:ext>
    </p:extLst>
  </p:cSld>
  <p:clrMapOvr>
    <a:masterClrMapping/>
  </p:clrMapOvr>
  <p:transition>
    <p:fade/>
  </p:transition>
  <p:hf sldNum="0" hdr="0" ft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879545"/>
      </p:ext>
    </p:extLst>
  </p:cSld>
  <p:clrMapOvr>
    <a:masterClrMapping/>
  </p:clrMapOvr>
  <p:transition>
    <p:fade/>
  </p:transition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0638484"/>
      </p:ext>
    </p:extLst>
  </p:cSld>
  <p:clrMapOvr>
    <a:masterClrMapping/>
  </p:clrMapOvr>
  <p:transition>
    <p:fade/>
  </p:transition>
  <p:hf sldNum="0" hdr="0" ft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633372"/>
      </p:ext>
    </p:extLst>
  </p:cSld>
  <p:clrMapOvr>
    <a:masterClrMapping/>
  </p:clrMapOvr>
  <p:transition>
    <p:fade/>
  </p:transition>
  <p:hf sldNum="0" hdr="0" ft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199"/>
            <a:ext cx="8229600" cy="121920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57200" y="1524000"/>
            <a:ext cx="8229600" cy="3886199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64583"/>
      </p:ext>
    </p:extLst>
  </p:cSld>
  <p:clrMapOvr>
    <a:masterClrMapping/>
  </p:clrMapOvr>
  <p:transition>
    <p:fade/>
  </p:transition>
  <p:hf sldNum="0" hdr="0" ft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7161825"/>
      </p:ext>
    </p:extLst>
  </p:cSld>
  <p:clrMapOvr>
    <a:masterClrMapping/>
  </p:clrMapOvr>
  <p:transition>
    <p:fade/>
  </p:transition>
  <p:hf sldNum="0" hdr="0" ft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01275"/>
      </p:ext>
    </p:extLst>
  </p:cSld>
  <p:clrMapOvr>
    <a:masterClrMapping/>
  </p:clrMapOvr>
  <p:transition>
    <p:fade/>
  </p:transition>
  <p:hf sldNum="0" hdr="0" ft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904346"/>
      </p:ext>
    </p:extLst>
  </p:cSld>
  <p:clrMapOvr>
    <a:masterClrMapping/>
  </p:clrMapOvr>
  <p:transition>
    <p:fade/>
  </p:transition>
  <p:hf sldNum="0" hdr="0" ft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8160136"/>
      </p:ext>
    </p:extLst>
  </p:cSld>
  <p:clrMapOvr>
    <a:masterClrMapping/>
  </p:clrMapOvr>
  <p:transition>
    <p:fade/>
  </p:transition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A8F157-62D7-4638-844E-944CBB302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582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2652840"/>
      </p:ext>
    </p:extLst>
  </p:cSld>
  <p:clrMapOvr>
    <a:masterClrMapping/>
  </p:clrMapOvr>
  <p:transition>
    <p:fade/>
  </p:transition>
  <p:hf sldNum="0" hdr="0" ft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957512"/>
      </p:ext>
    </p:extLst>
  </p:cSld>
  <p:clrMapOvr>
    <a:masterClrMapping/>
  </p:clrMapOvr>
  <p:transition>
    <p:fade/>
  </p:transition>
  <p:hf sldNum="0" hdr="0" ft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054560"/>
      </p:ext>
    </p:extLst>
  </p:cSld>
  <p:clrMapOvr>
    <a:masterClrMapping/>
  </p:clrMapOvr>
  <p:transition>
    <p:fade/>
  </p:transition>
  <p:hf sldNum="0" hdr="0" ft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535479"/>
      </p:ext>
    </p:extLst>
  </p:cSld>
  <p:clrMapOvr>
    <a:masterClrMapping/>
  </p:clrMapOvr>
  <p:transition>
    <p:fade/>
  </p:transition>
  <p:hf sldNum="0" hdr="0" ft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539586"/>
      </p:ext>
    </p:extLst>
  </p:cSld>
  <p:clrMapOvr>
    <a:masterClrMapping/>
  </p:clrMapOvr>
  <p:transition>
    <p:fade/>
  </p:transition>
  <p:hf sldNum="0" hdr="0" ftr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9714497"/>
      </p:ext>
    </p:extLst>
  </p:cSld>
  <p:clrMapOvr>
    <a:masterClrMapping/>
  </p:clrMapOvr>
  <p:transition>
    <p:fade/>
  </p:transition>
  <p:hf sldNum="0" hdr="0" ftr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E94E79-6E56-45E2-8D06-6FA1D8A1CE0A}" type="slidenum">
              <a:rPr lang="ro-RO" altLang="en-US"/>
              <a:pPr>
                <a:defRPr/>
              </a:pPr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19599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B9BB60-3F49-4C3A-916F-7E77EB145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79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706079-07F5-40E2-8BCF-F260AD66FE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1/29/2016 1:40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69972-4966-4AB1-A348-727C9B5B6A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57213" y="6473825"/>
            <a:ext cx="3011487" cy="3365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/>
              <a:t>Copyright </a:t>
            </a:r>
            <a:r>
              <a:rPr lang="en-US"/>
              <a:t>© </a:t>
            </a:r>
            <a:r>
              <a:rPr lang="en-US" sz="1200"/>
              <a:t>2010 Delmar Cengage Learning</a:t>
            </a:r>
          </a:p>
        </p:txBody>
      </p:sp>
    </p:spTree>
    <p:extLst>
      <p:ext uri="{BB962C8B-B14F-4D97-AF65-F5344CB8AC3E}">
        <p14:creationId xmlns:p14="http://schemas.microsoft.com/office/powerpoint/2010/main" val="23879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2010 Delmar Cengage Learning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0F2741-A5CC-4E9B-B2A2-22B0858224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1639811039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E8BCA8-D3A1-4080-BD54-4FF46E42A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1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@ 2010 Delmar Cengage Learning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4D0F2741-A5CC-4E9B-B2A2-22B085822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4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  <p:sldLayoutId id="2147483738" r:id="rId34"/>
    <p:sldLayoutId id="2147483739" r:id="rId35"/>
    <p:sldLayoutId id="2147483740" r:id="rId36"/>
    <p:sldLayoutId id="2147483741" r:id="rId37"/>
    <p:sldLayoutId id="2147483742" r:id="rId38"/>
    <p:sldLayoutId id="2147483743" r:id="rId39"/>
    <p:sldLayoutId id="2147483744" r:id="rId40"/>
    <p:sldLayoutId id="2147483745" r:id="rId41"/>
    <p:sldLayoutId id="2147483746" r:id="rId42"/>
    <p:sldLayoutId id="2147483747" r:id="rId43"/>
    <p:sldLayoutId id="2147483748" r:id="rId44"/>
    <p:sldLayoutId id="2147483749" r:id="rId45"/>
    <p:sldLayoutId id="2147483750" r:id="rId46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o-RO" alt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o-RO" alt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 </a:t>
            </a:r>
            <a:r>
              <a:rPr lang="en-US" alt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o-RO" alt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9075"/>
            <a:ext cx="8229600" cy="5216525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Avantajul adresării memoriei prin intermediul registrelor R0-7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instrucţiuni scurte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ro-RO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entru adresare de registru sunt necesare doar 3 ranguri care se găsesc, împreună cu codul instrucţiunii, în primul octet al acesteia. </a:t>
            </a:r>
            <a:endParaRPr lang="ro-RO" altLang="en-US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A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La adresarea indirectă, prin intermediul registrelor R0 sau R1 este nevoie de un singur rang, aflat, de asemenea, în primul octet al instrucţiunii.</a:t>
            </a:r>
            <a:endParaRPr lang="ro-RO" altLang="en-US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Zona 20H - 2FH din RAM-ul intern este denumită Bit RAM, întruc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 fiecare din cei 128 biţi poate fi adresat individual. </a:t>
            </a:r>
            <a:endParaRPr lang="ro-RO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2 modalităţi de a adresa biţii din această zonă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A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Una foloseşte adresa lor: 00 - 7FH, cu 00 pentru bitul 0 de la locaţia 20H şi 7FH pentru bitul 7 de la locaţia 2FH</a:t>
            </a:r>
            <a:r>
              <a:rPr lang="ro-RO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A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Cealaltă se referă la octeţii 20H - 2FH</a:t>
            </a:r>
            <a:r>
              <a:rPr lang="ro-RO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; a</a:t>
            </a:r>
            <a:r>
              <a:rPr lang="en-A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stfel biţii 00 - 07 pot fi adresaţi ca 20.0 - 20.7, biţii 08 - 0FH ca 21.0 - 21.7 etc. </a:t>
            </a:r>
            <a:endParaRPr lang="ro-RO" altLang="en-US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A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De exemplu instrucţiunea CLR 20.0 va avea în al doilea octet al ei un c</a:t>
            </a:r>
            <a:r>
              <a:rPr lang="ro-RO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mp de 5 ranguri care specifică octetul 20H şi un c</a:t>
            </a:r>
            <a:r>
              <a:rPr lang="ro-RO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mp de 3 ranguri care specifică bitul selectat. </a:t>
            </a:r>
            <a:endParaRPr lang="ro-RO" altLang="en-US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A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Fiecare octet din această zonă poate fi adresat şi ca octet distinct.</a:t>
            </a:r>
            <a:endParaRPr lang="ro-RO" altLang="en-US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8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8813"/>
            <a:ext cx="8521908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521908" cy="5216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Zona 30H - 7FH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denumită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general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Memoria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adresare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directă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combinaţie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domeniul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00 – 7FH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indirectă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R1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locaţiei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de date </a:t>
            </a:r>
            <a:r>
              <a:rPr lang="en-AU" altLang="en-US" sz="20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intermediul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MOVX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foloseşte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indirectă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pot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DPTR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genera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pot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genera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de-al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doilea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puţină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gestionată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pagini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256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octeţi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5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14400"/>
            <a:ext cx="8521909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ro-RO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Ciclurile maşină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Execuţia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desfăşoară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divizat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stări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notate cu S1 - S6, o stare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fiind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2 faze, notate cu P1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P2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Deci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începe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S1P1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încheie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S6P2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</a:t>
            </a:r>
            <a:r>
              <a:rPr lang="ro-RO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tact cu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frecvenţa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12 MHz,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rezultă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1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μs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Majoritatea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câteva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cicluri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implicate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ciclurilor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următoarele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ALE, /PSEN, /EA, /WR, /RD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44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4875"/>
            <a:ext cx="8491928" cy="5690797"/>
          </a:xfrm>
        </p:spPr>
        <p:txBody>
          <a:bodyPr>
            <a:normAutofit/>
          </a:bodyPr>
          <a:lstStyle/>
          <a:p>
            <a:pPr eaLnBrk="1" hangingPunct="1"/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Comanda memoriei externe</a:t>
            </a:r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64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program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64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dispune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16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program </a:t>
            </a:r>
            <a:r>
              <a:rPr lang="en-AU" altLang="en-US" sz="18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comandată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semnalul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/PSEN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comandată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semnalele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/RD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/WR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timpul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transferurilor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constitui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jumătatea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superioară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magistralei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constitui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magistrală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multiplexată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de 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 date.  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demultiplexarea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necesară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informaţiei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extern,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AU" altLang="en-US" sz="20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comanda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frontului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posterior al </a:t>
            </a:r>
            <a:r>
              <a:rPr lang="en-AU" altLang="en-US" sz="20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semnalului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program,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porturilor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P0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P2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generată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numărătorul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program, PC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Conectarea memoriei externe de program şi date, câte 64 Ko: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07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823246"/>
              </p:ext>
            </p:extLst>
          </p:nvPr>
        </p:nvGraphicFramePr>
        <p:xfrm>
          <a:off x="1676400" y="1879600"/>
          <a:ext cx="58674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Picture" r:id="rId3" imgW="5166360" imgH="5963920" progId="Word.Picture.8">
                  <p:embed/>
                </p:oleObj>
              </mc:Choice>
              <mc:Fallback>
                <p:oleObj name="Picture" r:id="rId3" imgW="5166360" imgH="59639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79600"/>
                        <a:ext cx="58674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379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14400"/>
            <a:ext cx="8401987" cy="5334000"/>
          </a:xfrm>
        </p:spPr>
        <p:txBody>
          <a:bodyPr/>
          <a:lstStyle/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aplicaţiilor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necesită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puţină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program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date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64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nu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suprapună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spaţiul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selecţia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face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semnificative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magistrala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 se face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intermediul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DPTR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sau registrelor R0 şi R1;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Varianta cu DPTR: se folosesc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instrucţiunile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MOVX @DPTR,A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MOVX A,@DPTR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Prima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conţinutul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acumulatorului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DPTR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conţinutul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locaţiei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DPTR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timpul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transferurilor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porturilor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P2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DPTR.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0354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1219200"/>
            <a:ext cx="8229600" cy="52927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Varianta cu R0 şi R1: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folosesc instrucţiunile: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MOVX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Ri,A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MOVX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A,@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Ex.: 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MOVX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@R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,A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conţinutul registrului R0 este interpretat ca o adresă (pe 8 biţi)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şi conţinutul registrului A este încărcat la adresa respectivă;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Conţinutul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registrelor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P0.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pagină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256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octeţi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Conţinutul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P2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P2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paginare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asigur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plasarea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paginii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256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octeţi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spaţiul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64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microcontrolerului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neutilizate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P2 pot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funcţiona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întregul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execută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obţine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intrarea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/EA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AU" altLang="en-US" sz="21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conectată</a:t>
            </a:r>
            <a:r>
              <a:rPr lang="en-AU" altLang="en-US" sz="2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0</a:t>
            </a:r>
            <a:r>
              <a:rPr lang="en-AU" alt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262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422400"/>
            <a:ext cx="8446957" cy="5216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doreşte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rularea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necesară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suprapunerea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spatiu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program cu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spaţiu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combinaţie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semnalelor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/PSEN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/RD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Întruc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/PSEN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repede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/RD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 din care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suficient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rapidă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răspunde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cerinţelor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/PSEN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Memoria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 din care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doreşte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execuţia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plasată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spaţiul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diferită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corespunde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at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program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Avantaje: </a:t>
            </a:r>
          </a:p>
          <a:p>
            <a:pPr lvl="1" eaLnBrk="1" hangingPunct="1">
              <a:lnSpc>
                <a:spcPct val="80000"/>
              </a:lnSpc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accesul extern este mai rapid (instrucţiuni doar pe 8 biţi) şi </a:t>
            </a:r>
          </a:p>
          <a:p>
            <a:pPr lvl="1" eaLnBrk="1" hangingPunct="1">
              <a:lnSpc>
                <a:spcPct val="80000"/>
              </a:lnSpc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rămân libere linii ale portului 2 care pot fi folosite în alte scopuri.</a:t>
            </a:r>
          </a:p>
        </p:txBody>
      </p:sp>
    </p:spTree>
    <p:extLst>
      <p:ext uri="{BB962C8B-B14F-4D97-AF65-F5344CB8AC3E}">
        <p14:creationId xmlns:p14="http://schemas.microsoft.com/office/powerpoint/2010/main" val="2153823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1168400"/>
            <a:ext cx="8229600" cy="5216525"/>
          </a:xfrm>
        </p:spPr>
        <p:txBody>
          <a:bodyPr/>
          <a:lstStyle/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conecteze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80C51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EPROM,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din care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program.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821" name="Picture 7" descr="fig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2533650"/>
            <a:ext cx="5805487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773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84199" y="1219200"/>
            <a:ext cx="8551889" cy="5292725"/>
          </a:xfrm>
        </p:spPr>
        <p:txBody>
          <a:bodyPr/>
          <a:lstStyle/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conecteze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80C51 16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EPROM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16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din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care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program.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845" name="Picture 6" descr="fig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08275"/>
            <a:ext cx="56673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63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1600200"/>
            <a:ext cx="8229600" cy="5292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o-RO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Arhitecturi de microcontrolere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2.1. Arhitectura 8051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Microcontroler pe 8 biţi, nucleul unei familii în continuă dezvoltare;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Caracteristici: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tehnologie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CMOS,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4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ROM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128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octeţi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RAM,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procesor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o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unitate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aritmetică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 4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care pot fi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utilizate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general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funcţiuni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64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program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64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 2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contoare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temporizatoare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un port serial UART full duplex,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set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orientat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aplicaţii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timp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real,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rapide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gestiona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cu 2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priorităţi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mic: 16 mA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normal, 3,7 mA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Idle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Power Down.</a:t>
            </a:r>
            <a:endParaRPr lang="ro-RO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7813"/>
            <a:ext cx="8386997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84199" y="1168400"/>
            <a:ext cx="8386997" cy="5216525"/>
          </a:xfrm>
        </p:spPr>
        <p:txBody>
          <a:bodyPr/>
          <a:lstStyle/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conecteze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80C51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EPROM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din care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program.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869" name="Picture 6" descr="fig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563813"/>
            <a:ext cx="7558087" cy="40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687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1168400"/>
            <a:ext cx="8229600" cy="5216525"/>
          </a:xfrm>
        </p:spPr>
        <p:txBody>
          <a:bodyPr/>
          <a:lstStyle/>
          <a:p>
            <a:pPr algn="just"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conecteze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80C51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EPROM, 64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din care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program.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893" name="Picture 7" descr="fig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2682875"/>
            <a:ext cx="56673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248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3124200"/>
          </a:xfrm>
        </p:spPr>
        <p:txBody>
          <a:bodyPr/>
          <a:lstStyle/>
          <a:p>
            <a:pPr algn="just"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conecteze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80C51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EPROM,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din care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program.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conecteze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80C51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EPROM,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din care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program.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32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AU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44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63600"/>
            <a:ext cx="8229600" cy="552221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2.4. Registrele cu funcţiuni speciale:</a:t>
            </a:r>
          </a:p>
          <a:p>
            <a:pPr eaLnBrk="1" hangingPunct="1"/>
            <a:endParaRPr lang="en-AU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80C51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interne,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funcţiuni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SFR (“Special Function Registers”)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anume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general,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corespund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porturilor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modulelor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periferice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datelor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periferice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funcţiuni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adresabile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mod direct,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află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zona 80H – FFH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egistrele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căror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pot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bit.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Tabelul următor prezintă r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egistrele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adresele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lor.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65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pic>
        <p:nvPicPr>
          <p:cNvPr id="40963" name="Picture 6" descr="tabe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057275"/>
            <a:ext cx="6248400" cy="5053013"/>
          </a:xfrm>
          <a:noFill/>
        </p:spPr>
      </p:pic>
    </p:spTree>
    <p:extLst>
      <p:ext uri="{BB962C8B-B14F-4D97-AF65-F5344CB8AC3E}">
        <p14:creationId xmlns:p14="http://schemas.microsoft.com/office/powerpoint/2010/main" val="1615365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412875"/>
            <a:ext cx="8551889" cy="5216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acumulator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î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denumit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AU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predeterminat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înmulţire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împărţire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p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celelalte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general.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AU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 ("Stack Pointer"):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stivă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incrementat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înaintea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depuneri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stivă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intermediul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CALL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PUSH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d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iniţializare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07H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începe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08H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p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program,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AU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PSW ("Program Status Word"):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stare al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condiţii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r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PSW.4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PSW.3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denumite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RS1,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RS0 permit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 – 3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RAM care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suprapune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R0 – 7.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70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4200" y="1168400"/>
            <a:ext cx="8305800" cy="5216525"/>
          </a:xfrm>
        </p:spPr>
        <p:txBody>
          <a:bodyPr>
            <a:normAutofit lnSpcReduction="10000"/>
          </a:bodyPr>
          <a:lstStyle/>
          <a:p>
            <a:pPr eaLnBrk="1" hangingPunct="1"/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Structura registrului de stare PSW: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7                                                                                                         0</a:t>
            </a:r>
          </a:p>
          <a:p>
            <a:pPr eaLnBrk="1" hangingPunct="1"/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PSW.0: indicator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paritate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PSW.1: indicator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dispoziţia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utilizatorului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PSW.2: indicator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depăşire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PSW.4- 3: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 – 3 din RAM intern,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relaţia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00 – bloc 0, 01 – bloc 1, 10 – bloc 2, 11 – bloc 3.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PSW.5: indicator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dispoziţia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utilizatorului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PSW.6: indicator de Carry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operaţii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BCD).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PSW.7: indicator de Carry.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3274" name="Group 2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9326297"/>
              </p:ext>
            </p:extLst>
          </p:nvPr>
        </p:nvGraphicFramePr>
        <p:xfrm>
          <a:off x="838200" y="2311400"/>
          <a:ext cx="7848600" cy="533400"/>
        </p:xfrm>
        <a:graphic>
          <a:graphicData uri="http://schemas.openxmlformats.org/drawingml/2006/table">
            <a:tbl>
              <a:tblPr/>
              <a:tblGrid>
                <a:gridCol w="981075"/>
                <a:gridCol w="981075"/>
                <a:gridCol w="981075"/>
                <a:gridCol w="981075"/>
                <a:gridCol w="981075"/>
                <a:gridCol w="981075"/>
                <a:gridCol w="981075"/>
                <a:gridCol w="98107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911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9875"/>
            <a:ext cx="8229600" cy="5216525"/>
          </a:xfrm>
        </p:spPr>
        <p:txBody>
          <a:bodyPr/>
          <a:lstStyle/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DPH, DPL ("Data Pointer High, Low"):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alcătuiesc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împreună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DPTR ("Data Pointer Register"), DPH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fiind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jumătatea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superioară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DPTR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DPL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fiind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jumătatea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inferioară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DPTR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DPTR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indirectă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locaţii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AU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TH0, TL0 ("Timer 0 Counter"):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alcătuiesc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împreună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  <a:endParaRPr lang="en-GB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TH1, TL1 ("Timer 1 Counter"):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alcătuiesc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împreună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numărător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contorul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temporizatorul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695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539875"/>
            <a:ext cx="8372007" cy="5216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SBUF ("Serial Data Buffer"):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tampon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fizic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un tampon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iniţiată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scrierea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octet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SBUF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primeşte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octet de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tamponul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AU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P0, P1, P2, P3: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P0, P1, P2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P3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port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rang din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registrele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P0 - P3,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terminalul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corespunzător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portului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avea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nivelul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logic 1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 </a:t>
            </a:r>
            <a:endParaRPr lang="ro-RO" altLang="en-US" sz="2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AU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IP, IE, TMOD, TCON, SCON, PCON: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control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prezentate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măsură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periferice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 le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2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  <a:b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o-RO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/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Structura</a:t>
            </a:r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internă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94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372581"/>
              </p:ext>
            </p:extLst>
          </p:nvPr>
        </p:nvGraphicFramePr>
        <p:xfrm>
          <a:off x="1752600" y="1828800"/>
          <a:ext cx="56388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icture" r:id="rId3" imgW="5705856" imgH="4020312" progId="Word.Picture.8">
                  <p:embed/>
                </p:oleObj>
              </mc:Choice>
              <mc:Fallback>
                <p:oleObj name="Picture" r:id="rId3" imgW="5705856" imgH="402031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56388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9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06399" y="1447800"/>
            <a:ext cx="8452787" cy="5216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Diferenţele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membri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bazate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80C51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vitezei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frecvenţei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acceptat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intrările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oscilatorului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intern.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membri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păstrate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caracteristicile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acestora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de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resurse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suplimentare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programabilă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interne,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blocuri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generator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programabile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convertor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analog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digital,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interfeţe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I2C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81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 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2.2. Configuraţia terminalelor: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55800"/>
            <a:ext cx="5791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  <a:endParaRPr lang="en-US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2.3. Organizarea memoriei</a:t>
            </a:r>
          </a:p>
          <a:p>
            <a:pPr eaLnBrk="1" hangingPunct="1"/>
            <a:endParaRPr lang="en-US" altLang="en-U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linii de adrese dar poate gestiona 128 Ko;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Distinge între spaţiul de memorie de program şi cel de memorie de date, activând semnale de comandă diferite:</a:t>
            </a:r>
          </a:p>
          <a:p>
            <a:pPr lvl="1" eaLnBrk="1" hangingPunct="1"/>
            <a:r>
              <a:rPr lang="ro-RO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/PSEN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de program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</a:p>
          <a:p>
            <a:pPr lvl="1" eaLnBrk="1" hangingPunct="1"/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/RD, /WR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de date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Primii 4 Ko din memoria de program sunt interni; accesul la ei se face cu terminalul /EA = 1;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terminalul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/EA =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face la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locaţie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0FFFH,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program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Loca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ţii cu funcţiuni predeterminate din memoria de program:</a:t>
            </a: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0000H pentru RESET,</a:t>
            </a: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Acceptarea unei cereri de întrerupere: 0003H pentru INT0, 000BH pentru T0, 0013H pentru INT1, 001BH pentru T1 şi 0023H pentru interfaţa serială.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8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 </a:t>
            </a:r>
            <a:endParaRPr lang="en-US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4800"/>
            <a:ext cx="82296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Memoria de date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o-RO" altLang="en-US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şi </a:t>
            </a:r>
            <a:r>
              <a:rPr lang="ro-RO" altLang="en-US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00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de date internă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ro-RO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128 octeţi, ocupă zona 0000 – 007FH;</a:t>
            </a:r>
          </a:p>
          <a:p>
            <a:pPr lvl="1" eaLnBrk="1" hangingPunct="1">
              <a:lnSpc>
                <a:spcPct val="90000"/>
              </a:lnSpc>
            </a:pPr>
            <a:r>
              <a:rPr lang="ro-RO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Structura memoriei:</a:t>
            </a:r>
          </a:p>
          <a:p>
            <a:pPr lvl="2" eaLnBrk="1" hangingPunct="1">
              <a:lnSpc>
                <a:spcPct val="90000"/>
              </a:lnSpc>
            </a:pPr>
            <a:r>
              <a:rPr lang="ro-RO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00H – 07H: bloc 0,</a:t>
            </a:r>
          </a:p>
          <a:p>
            <a:pPr lvl="2" eaLnBrk="1" hangingPunct="1">
              <a:lnSpc>
                <a:spcPct val="90000"/>
              </a:lnSpc>
            </a:pPr>
            <a:r>
              <a:rPr lang="ro-RO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08H – 0FH: bloc 1,</a:t>
            </a:r>
          </a:p>
          <a:p>
            <a:pPr lvl="2" eaLnBrk="1" hangingPunct="1">
              <a:lnSpc>
                <a:spcPct val="90000"/>
              </a:lnSpc>
            </a:pPr>
            <a:r>
              <a:rPr lang="ro-RO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10H – 17H: bloc 2,</a:t>
            </a:r>
          </a:p>
          <a:p>
            <a:pPr lvl="2" eaLnBrk="1" hangingPunct="1">
              <a:lnSpc>
                <a:spcPct val="90000"/>
              </a:lnSpc>
            </a:pPr>
            <a:r>
              <a:rPr lang="ro-RO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18H – 1FH: bloc 3,</a:t>
            </a:r>
          </a:p>
          <a:p>
            <a:pPr lvl="2" eaLnBrk="1" hangingPunct="1">
              <a:lnSpc>
                <a:spcPct val="90000"/>
              </a:lnSpc>
            </a:pPr>
            <a:r>
              <a:rPr lang="ro-RO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10H – 2FH: Bit RAM,</a:t>
            </a:r>
          </a:p>
          <a:p>
            <a:pPr lvl="2" eaLnBrk="1" hangingPunct="1">
              <a:lnSpc>
                <a:spcPct val="90000"/>
              </a:lnSpc>
            </a:pPr>
            <a:r>
              <a:rPr lang="ro-RO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30H – 7FH: Data RAM.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Zona 00 - 1FH este divizată în 4 blocuri de c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te 8 octeţi, notate cu Blocul 0 – 3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Există un grup de registre, R0-7 care se suprapune, la un moment dat, peste un singur bloc din cele 4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Blocul care se suprapune peste registrele R0-7 este selectat de programator prin intermediul rangurilor RS1 şi RS0 din registrul de stare al programului, PSW ("Program Status Word")</a:t>
            </a:r>
            <a:r>
              <a:rPr lang="ro-RO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A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0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12875"/>
            <a:ext cx="8229600" cy="5216525"/>
          </a:xfrm>
        </p:spPr>
        <p:txBody>
          <a:bodyPr/>
          <a:lstStyle/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Zona 00 - 1FH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direct,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intermediul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Execuţia instrucţiunii DEC R5: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1" name="Text Box 40"/>
          <p:cNvSpPr txBox="1">
            <a:spLocks noChangeArrowheads="1"/>
          </p:cNvSpPr>
          <p:nvPr/>
        </p:nvSpPr>
        <p:spPr bwMode="auto">
          <a:xfrm>
            <a:off x="8001000" y="46482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o-RO" altLang="en-US" sz="1600" dirty="0">
                <a:latin typeface="Arial" panose="020B0604020202020204" pitchFamily="34" charset="0"/>
              </a:rPr>
              <a:t>Bloc 3</a:t>
            </a:r>
          </a:p>
        </p:txBody>
      </p:sp>
      <p:grpSp>
        <p:nvGrpSpPr>
          <p:cNvPr id="24582" name="Group 43"/>
          <p:cNvGrpSpPr>
            <a:grpSpLocks/>
          </p:cNvGrpSpPr>
          <p:nvPr/>
        </p:nvGrpSpPr>
        <p:grpSpPr bwMode="auto">
          <a:xfrm>
            <a:off x="838200" y="2514600"/>
            <a:ext cx="7010400" cy="3429000"/>
            <a:chOff x="528" y="1344"/>
            <a:chExt cx="4416" cy="2160"/>
          </a:xfrm>
        </p:grpSpPr>
        <p:sp>
          <p:nvSpPr>
            <p:cNvPr id="24585" name="Rectangle 5"/>
            <p:cNvSpPr>
              <a:spLocks noChangeArrowheads="1"/>
            </p:cNvSpPr>
            <p:nvPr/>
          </p:nvSpPr>
          <p:spPr bwMode="auto">
            <a:xfrm>
              <a:off x="672" y="1392"/>
              <a:ext cx="20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4586" name="Line 6"/>
            <p:cNvSpPr>
              <a:spLocks noChangeShapeType="1"/>
            </p:cNvSpPr>
            <p:nvPr/>
          </p:nvSpPr>
          <p:spPr bwMode="auto">
            <a:xfrm>
              <a:off x="1440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7"/>
            <p:cNvSpPr>
              <a:spLocks noChangeShapeType="1"/>
            </p:cNvSpPr>
            <p:nvPr/>
          </p:nvSpPr>
          <p:spPr bwMode="auto">
            <a:xfrm>
              <a:off x="1776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9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1430" y="1372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o-RO" altLang="en-US" sz="1600">
                  <a:latin typeface="Arial" panose="020B0604020202020204" pitchFamily="34" charset="0"/>
                </a:rPr>
                <a:t>RS1</a:t>
              </a: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1766" y="1392"/>
              <a:ext cx="3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o-RO" altLang="en-US" sz="1400">
                  <a:latin typeface="Arial" panose="020B0604020202020204" pitchFamily="34" charset="0"/>
                </a:rPr>
                <a:t>RS0</a:t>
              </a:r>
            </a:p>
          </p:txBody>
        </p:sp>
        <p:sp>
          <p:nvSpPr>
            <p:cNvPr id="24591" name="Line 16"/>
            <p:cNvSpPr>
              <a:spLocks noChangeShapeType="1"/>
            </p:cNvSpPr>
            <p:nvPr/>
          </p:nvSpPr>
          <p:spPr bwMode="auto">
            <a:xfrm>
              <a:off x="1600" y="158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7"/>
            <p:cNvSpPr>
              <a:spLocks noChangeShapeType="1"/>
            </p:cNvSpPr>
            <p:nvPr/>
          </p:nvSpPr>
          <p:spPr bwMode="auto">
            <a:xfrm>
              <a:off x="1920" y="158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18"/>
            <p:cNvSpPr>
              <a:spLocks noChangeShapeType="1"/>
            </p:cNvSpPr>
            <p:nvPr/>
          </p:nvSpPr>
          <p:spPr bwMode="auto">
            <a:xfrm>
              <a:off x="3120" y="1344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19"/>
            <p:cNvSpPr>
              <a:spLocks noChangeShapeType="1"/>
            </p:cNvSpPr>
            <p:nvPr/>
          </p:nvSpPr>
          <p:spPr bwMode="auto">
            <a:xfrm>
              <a:off x="3120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20"/>
            <p:cNvSpPr>
              <a:spLocks noChangeShapeType="1"/>
            </p:cNvSpPr>
            <p:nvPr/>
          </p:nvSpPr>
          <p:spPr bwMode="auto">
            <a:xfrm flipV="1">
              <a:off x="4896" y="1344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21"/>
            <p:cNvSpPr>
              <a:spLocks noChangeShapeType="1"/>
            </p:cNvSpPr>
            <p:nvPr/>
          </p:nvSpPr>
          <p:spPr bwMode="auto">
            <a:xfrm>
              <a:off x="3120" y="134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22"/>
            <p:cNvSpPr>
              <a:spLocks noChangeShapeType="1"/>
            </p:cNvSpPr>
            <p:nvPr/>
          </p:nvSpPr>
          <p:spPr bwMode="auto">
            <a:xfrm>
              <a:off x="3120" y="331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23"/>
            <p:cNvSpPr>
              <a:spLocks noChangeShapeType="1"/>
            </p:cNvSpPr>
            <p:nvPr/>
          </p:nvSpPr>
          <p:spPr bwMode="auto">
            <a:xfrm>
              <a:off x="3120" y="312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24"/>
            <p:cNvSpPr>
              <a:spLocks noChangeShapeType="1"/>
            </p:cNvSpPr>
            <p:nvPr/>
          </p:nvSpPr>
          <p:spPr bwMode="auto">
            <a:xfrm>
              <a:off x="3120" y="290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25"/>
            <p:cNvSpPr>
              <a:spLocks noChangeShapeType="1"/>
            </p:cNvSpPr>
            <p:nvPr/>
          </p:nvSpPr>
          <p:spPr bwMode="auto">
            <a:xfrm>
              <a:off x="3120" y="2688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27"/>
            <p:cNvSpPr>
              <a:spLocks noChangeShapeType="1"/>
            </p:cNvSpPr>
            <p:nvPr/>
          </p:nvSpPr>
          <p:spPr bwMode="auto">
            <a:xfrm>
              <a:off x="1584" y="273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28"/>
            <p:cNvSpPr>
              <a:spLocks noChangeShapeType="1"/>
            </p:cNvSpPr>
            <p:nvPr/>
          </p:nvSpPr>
          <p:spPr bwMode="auto">
            <a:xfrm>
              <a:off x="4032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29"/>
            <p:cNvSpPr>
              <a:spLocks noChangeShapeType="1"/>
            </p:cNvSpPr>
            <p:nvPr/>
          </p:nvSpPr>
          <p:spPr bwMode="auto">
            <a:xfrm>
              <a:off x="3600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30"/>
            <p:cNvSpPr>
              <a:spLocks noChangeShapeType="1"/>
            </p:cNvSpPr>
            <p:nvPr/>
          </p:nvSpPr>
          <p:spPr bwMode="auto">
            <a:xfrm>
              <a:off x="4464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31"/>
            <p:cNvSpPr>
              <a:spLocks noChangeShapeType="1"/>
            </p:cNvSpPr>
            <p:nvPr/>
          </p:nvSpPr>
          <p:spPr bwMode="auto">
            <a:xfrm>
              <a:off x="3360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32"/>
            <p:cNvSpPr>
              <a:spLocks noChangeShapeType="1"/>
            </p:cNvSpPr>
            <p:nvPr/>
          </p:nvSpPr>
          <p:spPr bwMode="auto">
            <a:xfrm>
              <a:off x="3824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33"/>
            <p:cNvSpPr>
              <a:spLocks noChangeShapeType="1"/>
            </p:cNvSpPr>
            <p:nvPr/>
          </p:nvSpPr>
          <p:spPr bwMode="auto">
            <a:xfrm>
              <a:off x="4248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34"/>
            <p:cNvSpPr>
              <a:spLocks noChangeShapeType="1"/>
            </p:cNvSpPr>
            <p:nvPr/>
          </p:nvSpPr>
          <p:spPr bwMode="auto">
            <a:xfrm>
              <a:off x="4680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Text Box 35"/>
            <p:cNvSpPr txBox="1">
              <a:spLocks noChangeArrowheads="1"/>
            </p:cNvSpPr>
            <p:nvPr/>
          </p:nvSpPr>
          <p:spPr bwMode="auto">
            <a:xfrm>
              <a:off x="4237" y="2695"/>
              <a:ext cx="2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o-RO" altLang="en-US" sz="1400">
                  <a:latin typeface="Arial" panose="020B0604020202020204" pitchFamily="34" charset="0"/>
                </a:rPr>
                <a:t>R5</a:t>
              </a:r>
            </a:p>
          </p:txBody>
        </p:sp>
        <p:sp>
          <p:nvSpPr>
            <p:cNvPr id="24610" name="Text Box 37"/>
            <p:cNvSpPr txBox="1">
              <a:spLocks noChangeArrowheads="1"/>
            </p:cNvSpPr>
            <p:nvPr/>
          </p:nvSpPr>
          <p:spPr bwMode="auto">
            <a:xfrm>
              <a:off x="528" y="1872"/>
              <a:ext cx="10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o-RO" altLang="en-US" sz="1600">
                  <a:latin typeface="Arial" panose="020B0604020202020204" pitchFamily="34" charset="0"/>
                </a:rPr>
                <a:t>RS1 = RS0 = 1</a:t>
              </a:r>
            </a:p>
          </p:txBody>
        </p:sp>
        <p:sp>
          <p:nvSpPr>
            <p:cNvPr id="24611" name="Text Box 42"/>
            <p:cNvSpPr txBox="1">
              <a:spLocks noChangeArrowheads="1"/>
            </p:cNvSpPr>
            <p:nvPr/>
          </p:nvSpPr>
          <p:spPr bwMode="auto">
            <a:xfrm>
              <a:off x="624" y="3120"/>
              <a:ext cx="13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o-RO" altLang="en-US" sz="1600">
                  <a:latin typeface="Arial" panose="020B0604020202020204" pitchFamily="34" charset="0"/>
                </a:rPr>
                <a:t>(1D) – 1 </a:t>
              </a:r>
              <a:r>
                <a:rPr lang="ro-RO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→ 1D</a:t>
              </a:r>
            </a:p>
          </p:txBody>
        </p:sp>
      </p:grpSp>
      <p:sp>
        <p:nvSpPr>
          <p:cNvPr id="24583" name="Text Box 44"/>
          <p:cNvSpPr txBox="1">
            <a:spLocks noChangeArrowheads="1"/>
          </p:cNvSpPr>
          <p:nvPr/>
        </p:nvSpPr>
        <p:spPr bwMode="auto">
          <a:xfrm>
            <a:off x="381000" y="2354263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24584" name="Text Box 45"/>
          <p:cNvSpPr txBox="1">
            <a:spLocks noChangeArrowheads="1"/>
          </p:cNvSpPr>
          <p:nvPr/>
        </p:nvSpPr>
        <p:spPr bwMode="auto">
          <a:xfrm>
            <a:off x="304800" y="25654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o-RO" altLang="en-US" sz="1600" dirty="0">
                <a:latin typeface="Arial" panose="020B0604020202020204" pitchFamily="34" charset="0"/>
              </a:rPr>
              <a:t>PSW</a:t>
            </a:r>
          </a:p>
        </p:txBody>
      </p:sp>
    </p:spTree>
    <p:extLst>
      <p:ext uri="{BB962C8B-B14F-4D97-AF65-F5344CB8AC3E}">
        <p14:creationId xmlns:p14="http://schemas.microsoft.com/office/powerpoint/2010/main" val="20787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12875"/>
            <a:ext cx="8382000" cy="52165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Registrele R0 şi R1 pot fi folosite pentru adresarea indirectă a        memoriei de date;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Ex.: instrucţiunea INC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R0: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838200" y="2514600"/>
            <a:ext cx="7010400" cy="3429000"/>
            <a:chOff x="528" y="1344"/>
            <a:chExt cx="4416" cy="2160"/>
          </a:xfrm>
        </p:grpSpPr>
        <p:sp>
          <p:nvSpPr>
            <p:cNvPr id="25611" name="Rectangle 5"/>
            <p:cNvSpPr>
              <a:spLocks noChangeArrowheads="1"/>
            </p:cNvSpPr>
            <p:nvPr/>
          </p:nvSpPr>
          <p:spPr bwMode="auto">
            <a:xfrm>
              <a:off x="672" y="1392"/>
              <a:ext cx="20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2" name="Line 6"/>
            <p:cNvSpPr>
              <a:spLocks noChangeShapeType="1"/>
            </p:cNvSpPr>
            <p:nvPr/>
          </p:nvSpPr>
          <p:spPr bwMode="auto">
            <a:xfrm>
              <a:off x="1440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3" name="Line 7"/>
            <p:cNvSpPr>
              <a:spLocks noChangeShapeType="1"/>
            </p:cNvSpPr>
            <p:nvPr/>
          </p:nvSpPr>
          <p:spPr bwMode="auto">
            <a:xfrm>
              <a:off x="1776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4" name="Line 8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5" name="Text Box 9"/>
            <p:cNvSpPr txBox="1">
              <a:spLocks noChangeArrowheads="1"/>
            </p:cNvSpPr>
            <p:nvPr/>
          </p:nvSpPr>
          <p:spPr bwMode="auto">
            <a:xfrm>
              <a:off x="1430" y="1372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o-RO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RS1</a:t>
              </a:r>
            </a:p>
          </p:txBody>
        </p:sp>
        <p:sp>
          <p:nvSpPr>
            <p:cNvPr id="25616" name="Text Box 10"/>
            <p:cNvSpPr txBox="1">
              <a:spLocks noChangeArrowheads="1"/>
            </p:cNvSpPr>
            <p:nvPr/>
          </p:nvSpPr>
          <p:spPr bwMode="auto">
            <a:xfrm>
              <a:off x="1766" y="1392"/>
              <a:ext cx="3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o-RO" altLang="en-US" sz="1400">
                  <a:latin typeface="Arial" panose="020B0604020202020204" pitchFamily="34" charset="0"/>
                  <a:cs typeface="Arial" panose="020B0604020202020204" pitchFamily="34" charset="0"/>
                </a:rPr>
                <a:t>RS0</a:t>
              </a:r>
            </a:p>
          </p:txBody>
        </p:sp>
        <p:sp>
          <p:nvSpPr>
            <p:cNvPr id="25617" name="Line 11"/>
            <p:cNvSpPr>
              <a:spLocks noChangeShapeType="1"/>
            </p:cNvSpPr>
            <p:nvPr/>
          </p:nvSpPr>
          <p:spPr bwMode="auto">
            <a:xfrm>
              <a:off x="1600" y="158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8" name="Line 12"/>
            <p:cNvSpPr>
              <a:spLocks noChangeShapeType="1"/>
            </p:cNvSpPr>
            <p:nvPr/>
          </p:nvSpPr>
          <p:spPr bwMode="auto">
            <a:xfrm>
              <a:off x="1920" y="158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9" name="Line 13"/>
            <p:cNvSpPr>
              <a:spLocks noChangeShapeType="1"/>
            </p:cNvSpPr>
            <p:nvPr/>
          </p:nvSpPr>
          <p:spPr bwMode="auto">
            <a:xfrm>
              <a:off x="3120" y="1344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0" name="Line 14"/>
            <p:cNvSpPr>
              <a:spLocks noChangeShapeType="1"/>
            </p:cNvSpPr>
            <p:nvPr/>
          </p:nvSpPr>
          <p:spPr bwMode="auto">
            <a:xfrm>
              <a:off x="3120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1" name="Line 15"/>
            <p:cNvSpPr>
              <a:spLocks noChangeShapeType="1"/>
            </p:cNvSpPr>
            <p:nvPr/>
          </p:nvSpPr>
          <p:spPr bwMode="auto">
            <a:xfrm flipV="1">
              <a:off x="4896" y="1344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2" name="Line 16"/>
            <p:cNvSpPr>
              <a:spLocks noChangeShapeType="1"/>
            </p:cNvSpPr>
            <p:nvPr/>
          </p:nvSpPr>
          <p:spPr bwMode="auto">
            <a:xfrm>
              <a:off x="3120" y="134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3" name="Line 17"/>
            <p:cNvSpPr>
              <a:spLocks noChangeShapeType="1"/>
            </p:cNvSpPr>
            <p:nvPr/>
          </p:nvSpPr>
          <p:spPr bwMode="auto">
            <a:xfrm>
              <a:off x="3120" y="331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4" name="Line 18"/>
            <p:cNvSpPr>
              <a:spLocks noChangeShapeType="1"/>
            </p:cNvSpPr>
            <p:nvPr/>
          </p:nvSpPr>
          <p:spPr bwMode="auto">
            <a:xfrm>
              <a:off x="3120" y="312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5" name="Line 19"/>
            <p:cNvSpPr>
              <a:spLocks noChangeShapeType="1"/>
            </p:cNvSpPr>
            <p:nvPr/>
          </p:nvSpPr>
          <p:spPr bwMode="auto">
            <a:xfrm>
              <a:off x="3120" y="290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6" name="Line 20"/>
            <p:cNvSpPr>
              <a:spLocks noChangeShapeType="1"/>
            </p:cNvSpPr>
            <p:nvPr/>
          </p:nvSpPr>
          <p:spPr bwMode="auto">
            <a:xfrm>
              <a:off x="3120" y="2688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7" name="Line 21"/>
            <p:cNvSpPr>
              <a:spLocks noChangeShapeType="1"/>
            </p:cNvSpPr>
            <p:nvPr/>
          </p:nvSpPr>
          <p:spPr bwMode="auto">
            <a:xfrm>
              <a:off x="1584" y="273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8" name="Line 22"/>
            <p:cNvSpPr>
              <a:spLocks noChangeShapeType="1"/>
            </p:cNvSpPr>
            <p:nvPr/>
          </p:nvSpPr>
          <p:spPr bwMode="auto">
            <a:xfrm>
              <a:off x="4032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9" name="Line 23"/>
            <p:cNvSpPr>
              <a:spLocks noChangeShapeType="1"/>
            </p:cNvSpPr>
            <p:nvPr/>
          </p:nvSpPr>
          <p:spPr bwMode="auto">
            <a:xfrm>
              <a:off x="3600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30" name="Line 24"/>
            <p:cNvSpPr>
              <a:spLocks noChangeShapeType="1"/>
            </p:cNvSpPr>
            <p:nvPr/>
          </p:nvSpPr>
          <p:spPr bwMode="auto">
            <a:xfrm>
              <a:off x="4464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31" name="Line 25"/>
            <p:cNvSpPr>
              <a:spLocks noChangeShapeType="1"/>
            </p:cNvSpPr>
            <p:nvPr/>
          </p:nvSpPr>
          <p:spPr bwMode="auto">
            <a:xfrm>
              <a:off x="3360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32" name="Line 26"/>
            <p:cNvSpPr>
              <a:spLocks noChangeShapeType="1"/>
            </p:cNvSpPr>
            <p:nvPr/>
          </p:nvSpPr>
          <p:spPr bwMode="auto">
            <a:xfrm>
              <a:off x="3824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33" name="Line 27"/>
            <p:cNvSpPr>
              <a:spLocks noChangeShapeType="1"/>
            </p:cNvSpPr>
            <p:nvPr/>
          </p:nvSpPr>
          <p:spPr bwMode="auto">
            <a:xfrm>
              <a:off x="4248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34" name="Line 28"/>
            <p:cNvSpPr>
              <a:spLocks noChangeShapeType="1"/>
            </p:cNvSpPr>
            <p:nvPr/>
          </p:nvSpPr>
          <p:spPr bwMode="auto">
            <a:xfrm>
              <a:off x="4680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35" name="Text Box 29"/>
            <p:cNvSpPr txBox="1">
              <a:spLocks noChangeArrowheads="1"/>
            </p:cNvSpPr>
            <p:nvPr/>
          </p:nvSpPr>
          <p:spPr bwMode="auto">
            <a:xfrm>
              <a:off x="4237" y="2695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36" name="Text Box 30"/>
            <p:cNvSpPr txBox="1">
              <a:spLocks noChangeArrowheads="1"/>
            </p:cNvSpPr>
            <p:nvPr/>
          </p:nvSpPr>
          <p:spPr bwMode="auto">
            <a:xfrm>
              <a:off x="528" y="1872"/>
              <a:ext cx="10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o-RO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RS1 = RS0 = 1</a:t>
              </a:r>
            </a:p>
          </p:txBody>
        </p:sp>
        <p:sp>
          <p:nvSpPr>
            <p:cNvPr id="25637" name="Text Box 31"/>
            <p:cNvSpPr txBox="1">
              <a:spLocks noChangeArrowheads="1"/>
            </p:cNvSpPr>
            <p:nvPr/>
          </p:nvSpPr>
          <p:spPr bwMode="auto">
            <a:xfrm>
              <a:off x="624" y="3120"/>
              <a:ext cx="13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606" name="Text Box 32"/>
          <p:cNvSpPr txBox="1">
            <a:spLocks noChangeArrowheads="1"/>
          </p:cNvSpPr>
          <p:nvPr/>
        </p:nvSpPr>
        <p:spPr bwMode="auto">
          <a:xfrm>
            <a:off x="4937125" y="4632325"/>
            <a:ext cx="442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600">
                <a:latin typeface="Arial" panose="020B0604020202020204" pitchFamily="34" charset="0"/>
                <a:cs typeface="Arial" panose="020B0604020202020204" pitchFamily="34" charset="0"/>
              </a:rPr>
              <a:t>R0</a:t>
            </a:r>
          </a:p>
        </p:txBody>
      </p:sp>
      <p:sp>
        <p:nvSpPr>
          <p:cNvPr id="25607" name="Line 33"/>
          <p:cNvSpPr>
            <a:spLocks noChangeShapeType="1"/>
          </p:cNvSpPr>
          <p:nvPr/>
        </p:nvSpPr>
        <p:spPr bwMode="auto">
          <a:xfrm>
            <a:off x="44958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8" name="Line 34"/>
          <p:cNvSpPr>
            <a:spLocks noChangeShapeType="1"/>
          </p:cNvSpPr>
          <p:nvPr/>
        </p:nvSpPr>
        <p:spPr bwMode="auto">
          <a:xfrm flipV="1">
            <a:off x="449580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9" name="Line 35"/>
          <p:cNvSpPr>
            <a:spLocks noChangeShapeType="1"/>
          </p:cNvSpPr>
          <p:nvPr/>
        </p:nvSpPr>
        <p:spPr bwMode="auto">
          <a:xfrm>
            <a:off x="44958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0" name="Text Box 37"/>
          <p:cNvSpPr txBox="1">
            <a:spLocks noChangeArrowheads="1"/>
          </p:cNvSpPr>
          <p:nvPr/>
        </p:nvSpPr>
        <p:spPr bwMode="auto">
          <a:xfrm>
            <a:off x="365125" y="2536825"/>
            <a:ext cx="64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600">
                <a:latin typeface="Arial" panose="020B0604020202020204" pitchFamily="34" charset="0"/>
                <a:cs typeface="Arial" panose="020B0604020202020204" pitchFamily="34" charset="0"/>
              </a:rPr>
              <a:t>PSW</a:t>
            </a:r>
          </a:p>
        </p:txBody>
      </p:sp>
    </p:spTree>
    <p:extLst>
      <p:ext uri="{BB962C8B-B14F-4D97-AF65-F5344CB8AC3E}">
        <p14:creationId xmlns:p14="http://schemas.microsoft.com/office/powerpoint/2010/main" val="31653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S12 Architecture" id="{BB64E201-E68D-4C1E-A310-06B75008CBE6}" vid="{37E19E37-DA0F-44CC-99D9-69092F35B1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HCS12</Template>
  <TotalTime>92053350</TotalTime>
  <Pages>25</Pages>
  <Words>2205</Words>
  <Application>Microsoft Office PowerPoint</Application>
  <PresentationFormat>On-screen Show (4:3)</PresentationFormat>
  <Paragraphs>225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Symbol</vt:lpstr>
      <vt:lpstr>Times New Roman</vt:lpstr>
      <vt:lpstr>Tw Cen MT</vt:lpstr>
      <vt:lpstr>Wingdings</vt:lpstr>
      <vt:lpstr>Wingdings 2</vt:lpstr>
      <vt:lpstr>Student presentation</vt:lpstr>
      <vt:lpstr>Microsoft Word Picture</vt:lpstr>
      <vt:lpstr>Sisteme Încorporate</vt:lpstr>
      <vt:lpstr>Sisteme Încorporate </vt:lpstr>
      <vt:lpstr>Sisteme Încorporate </vt:lpstr>
      <vt:lpstr>Sisteme Încorporate</vt:lpstr>
      <vt:lpstr>Sisteme Încorporate </vt:lpstr>
      <vt:lpstr>Sisteme Încorporate</vt:lpstr>
      <vt:lpstr>Sisteme Încorporate </vt:lpstr>
      <vt:lpstr>Sisteme Încorporate </vt:lpstr>
      <vt:lpstr>Sisteme Încorporate 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transparency</dc:title>
  <dc:subject>introduction to Motorola 68HC11</dc:subject>
  <dc:creator>Authorized Gateway Customer</dc:creator>
  <cp:keywords/>
  <dc:description/>
  <cp:lastModifiedBy>Razvan Bogdan</cp:lastModifiedBy>
  <cp:revision>285</cp:revision>
  <cp:lastPrinted>1999-09-08T16:40:36Z</cp:lastPrinted>
  <dcterms:created xsi:type="dcterms:W3CDTF">1995-09-19T12:30:24Z</dcterms:created>
  <dcterms:modified xsi:type="dcterms:W3CDTF">2016-01-29T16:38:48Z</dcterms:modified>
</cp:coreProperties>
</file>