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4" r:id="rId1"/>
  </p:sldMasterIdLst>
  <p:notesMasterIdLst>
    <p:notesMasterId r:id="rId39"/>
  </p:notesMasterIdLst>
  <p:handoutMasterIdLst>
    <p:handoutMasterId r:id="rId40"/>
  </p:handoutMasterIdLst>
  <p:sldIdLst>
    <p:sldId id="412" r:id="rId2"/>
    <p:sldId id="440" r:id="rId3"/>
    <p:sldId id="441" r:id="rId4"/>
    <p:sldId id="442" r:id="rId5"/>
    <p:sldId id="443" r:id="rId6"/>
    <p:sldId id="444" r:id="rId7"/>
    <p:sldId id="445" r:id="rId8"/>
    <p:sldId id="446" r:id="rId9"/>
    <p:sldId id="447" r:id="rId10"/>
    <p:sldId id="448" r:id="rId11"/>
    <p:sldId id="449" r:id="rId12"/>
    <p:sldId id="450" r:id="rId13"/>
    <p:sldId id="451" r:id="rId14"/>
    <p:sldId id="452" r:id="rId15"/>
    <p:sldId id="453" r:id="rId16"/>
    <p:sldId id="454" r:id="rId17"/>
    <p:sldId id="455" r:id="rId18"/>
    <p:sldId id="456" r:id="rId19"/>
    <p:sldId id="457" r:id="rId20"/>
    <p:sldId id="458" r:id="rId21"/>
    <p:sldId id="459" r:id="rId22"/>
    <p:sldId id="460" r:id="rId23"/>
    <p:sldId id="461" r:id="rId24"/>
    <p:sldId id="462" r:id="rId25"/>
    <p:sldId id="463" r:id="rId26"/>
    <p:sldId id="464" r:id="rId27"/>
    <p:sldId id="465" r:id="rId28"/>
    <p:sldId id="466" r:id="rId29"/>
    <p:sldId id="467" r:id="rId30"/>
    <p:sldId id="468" r:id="rId31"/>
    <p:sldId id="469" r:id="rId32"/>
    <p:sldId id="470" r:id="rId33"/>
    <p:sldId id="471" r:id="rId34"/>
    <p:sldId id="472" r:id="rId35"/>
    <p:sldId id="473" r:id="rId36"/>
    <p:sldId id="474" r:id="rId37"/>
    <p:sldId id="475" r:id="rId38"/>
  </p:sldIdLst>
  <p:sldSz cx="9144000" cy="6858000" type="screen4x3"/>
  <p:notesSz cx="6894513" cy="91805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66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89094" autoAdjust="0"/>
  </p:normalViewPr>
  <p:slideViewPr>
    <p:cSldViewPr snapToGrid="0">
      <p:cViewPr varScale="1">
        <p:scale>
          <a:sx n="64" d="100"/>
          <a:sy n="64" d="100"/>
        </p:scale>
        <p:origin x="156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-1588"/>
            <a:ext cx="2987676" cy="460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923925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6838" y="-1588"/>
            <a:ext cx="2987675" cy="460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923925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588" y="8720138"/>
            <a:ext cx="2987676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923925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6838" y="8720138"/>
            <a:ext cx="29876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923925">
              <a:defRPr sz="1000" i="1"/>
            </a:lvl1pPr>
          </a:lstStyle>
          <a:p>
            <a:fld id="{E67A928F-1318-43AC-B32D-635B473BEF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9251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-1588"/>
            <a:ext cx="2987676" cy="460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923925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6838" y="-1588"/>
            <a:ext cx="2987675" cy="460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923925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588" y="8720138"/>
            <a:ext cx="2987676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923925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6838" y="8720138"/>
            <a:ext cx="29876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923925">
              <a:defRPr sz="1000" i="1"/>
            </a:lvl1pPr>
          </a:lstStyle>
          <a:p>
            <a:fld id="{F7613F32-D3D3-49F0-A3BD-718CEAA551C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359275"/>
            <a:ext cx="5054600" cy="413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831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7288" y="693738"/>
            <a:ext cx="4578350" cy="34305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8132370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239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60375" algn="l" defTabSz="9239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9163" algn="l" defTabSz="9239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9538" algn="l" defTabSz="9239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38325" algn="l" defTabSz="9239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Copyright @2010  Delmar Cengage Learning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FAEEA93-F79B-497D-AA01-E05CB12993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861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@ 2005 Delmar Thompson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1772D-05BC-42B7-92D9-83582CA9BE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277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Copyright @ 2005 Delmar Thompson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E4D8D93-744F-451E-91EB-EA05A8557B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0977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2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/>
          </p:nvPr>
        </p:nvSpPr>
        <p:spPr>
          <a:xfrm>
            <a:off x="457200" y="990600"/>
            <a:ext cx="8229600" cy="381001"/>
          </a:xfrm>
        </p:spPr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45362098"/>
      </p:ext>
    </p:extLst>
  </p:cSld>
  <p:clrMapOvr>
    <a:masterClrMapping/>
  </p:clrMapOvr>
  <p:transition>
    <p:fade/>
  </p:transition>
  <p:hf sldNum="0"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2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/>
          </p:nvPr>
        </p:nvSpPr>
        <p:spPr>
          <a:xfrm>
            <a:off x="457200" y="990600"/>
            <a:ext cx="8229600" cy="381001"/>
          </a:xfrm>
        </p:spPr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7275757"/>
      </p:ext>
    </p:extLst>
  </p:cSld>
  <p:clrMapOvr>
    <a:masterClrMapping/>
  </p:clrMapOvr>
  <p:transition>
    <p:fade/>
  </p:transition>
  <p:hf sldNum="0"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2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/>
          </p:nvPr>
        </p:nvSpPr>
        <p:spPr>
          <a:xfrm>
            <a:off x="457200" y="990600"/>
            <a:ext cx="8229600" cy="381001"/>
          </a:xfrm>
        </p:spPr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8683273"/>
      </p:ext>
    </p:extLst>
  </p:cSld>
  <p:clrMapOvr>
    <a:masterClrMapping/>
  </p:clrMapOvr>
  <p:transition>
    <p:fade/>
  </p:transition>
  <p:hf sldNum="0"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2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/>
          </p:nvPr>
        </p:nvSpPr>
        <p:spPr>
          <a:xfrm>
            <a:off x="457200" y="990600"/>
            <a:ext cx="8229600" cy="381001"/>
          </a:xfrm>
        </p:spPr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10830713"/>
      </p:ext>
    </p:extLst>
  </p:cSld>
  <p:clrMapOvr>
    <a:masterClrMapping/>
  </p:clrMapOvr>
  <p:transition>
    <p:fade/>
  </p:transition>
  <p:hf sldNum="0" hdr="0" ft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2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/>
          </p:nvPr>
        </p:nvSpPr>
        <p:spPr>
          <a:xfrm>
            <a:off x="457200" y="990600"/>
            <a:ext cx="8229600" cy="381001"/>
          </a:xfrm>
        </p:spPr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13853612"/>
      </p:ext>
    </p:extLst>
  </p:cSld>
  <p:clrMapOvr>
    <a:masterClrMapping/>
  </p:clrMapOvr>
  <p:transition>
    <p:fade/>
  </p:transition>
  <p:hf sldNum="0" hdr="0" ft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2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/>
          </p:nvPr>
        </p:nvSpPr>
        <p:spPr>
          <a:xfrm>
            <a:off x="457200" y="990600"/>
            <a:ext cx="8229600" cy="381001"/>
          </a:xfrm>
        </p:spPr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21849436"/>
      </p:ext>
    </p:extLst>
  </p:cSld>
  <p:clrMapOvr>
    <a:masterClrMapping/>
  </p:clrMapOvr>
  <p:transition>
    <p:fade/>
  </p:transition>
  <p:hf sldNum="0" hdr="0" ftr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2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/>
          </p:nvPr>
        </p:nvSpPr>
        <p:spPr>
          <a:xfrm>
            <a:off x="457200" y="990600"/>
            <a:ext cx="8229600" cy="381001"/>
          </a:xfrm>
        </p:spPr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20408903"/>
      </p:ext>
    </p:extLst>
  </p:cSld>
  <p:clrMapOvr>
    <a:masterClrMapping/>
  </p:clrMapOvr>
  <p:transition>
    <p:fade/>
  </p:transition>
  <p:hf sldNum="0" hdr="0" ftr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2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/>
          </p:nvPr>
        </p:nvSpPr>
        <p:spPr>
          <a:xfrm>
            <a:off x="457200" y="990600"/>
            <a:ext cx="8229600" cy="381001"/>
          </a:xfrm>
        </p:spPr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92370342"/>
      </p:ext>
    </p:extLst>
  </p:cSld>
  <p:clrMapOvr>
    <a:masterClrMapping/>
  </p:clrMapOvr>
  <p:transition>
    <p:fade/>
  </p:transition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@ 2005 Delmar Thompson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9439BE-D918-4024-850F-DCE4638D13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000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2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/>
          </p:nvPr>
        </p:nvSpPr>
        <p:spPr>
          <a:xfrm>
            <a:off x="457200" y="990600"/>
            <a:ext cx="8229600" cy="381001"/>
          </a:xfrm>
        </p:spPr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9390400"/>
      </p:ext>
    </p:extLst>
  </p:cSld>
  <p:clrMapOvr>
    <a:masterClrMapping/>
  </p:clrMapOvr>
  <p:transition>
    <p:fade/>
  </p:transition>
  <p:hf sldNum="0" hdr="0" ftr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2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/>
          </p:nvPr>
        </p:nvSpPr>
        <p:spPr>
          <a:xfrm>
            <a:off x="457200" y="990600"/>
            <a:ext cx="8229600" cy="381001"/>
          </a:xfrm>
        </p:spPr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6973455"/>
      </p:ext>
    </p:extLst>
  </p:cSld>
  <p:clrMapOvr>
    <a:masterClrMapping/>
  </p:clrMapOvr>
  <p:transition>
    <p:fade/>
  </p:transition>
  <p:hf sldNum="0" hdr="0" ftr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2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/>
          </p:nvPr>
        </p:nvSpPr>
        <p:spPr>
          <a:xfrm>
            <a:off x="457200" y="990600"/>
            <a:ext cx="8229600" cy="381001"/>
          </a:xfrm>
        </p:spPr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61768166"/>
      </p:ext>
    </p:extLst>
  </p:cSld>
  <p:clrMapOvr>
    <a:masterClrMapping/>
  </p:clrMapOvr>
  <p:transition>
    <p:fade/>
  </p:transition>
  <p:hf sldNum="0" hdr="0" ftr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2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/>
          </p:nvPr>
        </p:nvSpPr>
        <p:spPr>
          <a:xfrm>
            <a:off x="457200" y="990600"/>
            <a:ext cx="8229600" cy="381001"/>
          </a:xfrm>
        </p:spPr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419729"/>
      </p:ext>
    </p:extLst>
  </p:cSld>
  <p:clrMapOvr>
    <a:masterClrMapping/>
  </p:clrMapOvr>
  <p:transition>
    <p:fade/>
  </p:transition>
  <p:hf sldNum="0" hdr="0" ftr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2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/>
          </p:nvPr>
        </p:nvSpPr>
        <p:spPr>
          <a:xfrm>
            <a:off x="457200" y="990600"/>
            <a:ext cx="8229600" cy="381001"/>
          </a:xfrm>
        </p:spPr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55319044"/>
      </p:ext>
    </p:extLst>
  </p:cSld>
  <p:clrMapOvr>
    <a:masterClrMapping/>
  </p:clrMapOvr>
  <p:transition>
    <p:fade/>
  </p:transition>
  <p:hf sldNum="0" hdr="0" ftr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2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/>
          </p:nvPr>
        </p:nvSpPr>
        <p:spPr>
          <a:xfrm>
            <a:off x="457200" y="990600"/>
            <a:ext cx="8229600" cy="381001"/>
          </a:xfrm>
        </p:spPr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8641005"/>
      </p:ext>
    </p:extLst>
  </p:cSld>
  <p:clrMapOvr>
    <a:masterClrMapping/>
  </p:clrMapOvr>
  <p:transition>
    <p:fade/>
  </p:transition>
  <p:hf sldNum="0" hdr="0" ftr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2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/>
          </p:nvPr>
        </p:nvSpPr>
        <p:spPr>
          <a:xfrm>
            <a:off x="457200" y="990600"/>
            <a:ext cx="8229600" cy="381001"/>
          </a:xfrm>
        </p:spPr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03673808"/>
      </p:ext>
    </p:extLst>
  </p:cSld>
  <p:clrMapOvr>
    <a:masterClrMapping/>
  </p:clrMapOvr>
  <p:transition>
    <p:fade/>
  </p:transition>
  <p:hf sldNum="0" hdr="0" ftr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10199"/>
            <a:ext cx="8229600" cy="1219201"/>
          </a:xfrm>
        </p:spPr>
        <p:txBody>
          <a:bodyPr>
            <a:normAutofit/>
          </a:bodyPr>
          <a:lstStyle>
            <a:lvl1pPr>
              <a:spcBef>
                <a:spcPts val="24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/>
          </p:nvPr>
        </p:nvSpPr>
        <p:spPr>
          <a:xfrm>
            <a:off x="457200" y="990600"/>
            <a:ext cx="8229600" cy="381001"/>
          </a:xfrm>
        </p:spPr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57200" y="1524000"/>
            <a:ext cx="8229600" cy="3886199"/>
          </a:xfrm>
        </p:spPr>
        <p:txBody>
          <a:bodyPr>
            <a:normAutofit/>
          </a:bodyPr>
          <a:lstStyle>
            <a:lvl1pPr>
              <a:spcBef>
                <a:spcPts val="24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476133"/>
      </p:ext>
    </p:extLst>
  </p:cSld>
  <p:clrMapOvr>
    <a:masterClrMapping/>
  </p:clrMapOvr>
  <p:transition>
    <p:fade/>
  </p:transition>
  <p:hf sldNum="0" hdr="0" ftr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2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/>
          </p:nvPr>
        </p:nvSpPr>
        <p:spPr>
          <a:xfrm>
            <a:off x="457200" y="990600"/>
            <a:ext cx="8229600" cy="381001"/>
          </a:xfrm>
        </p:spPr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61294308"/>
      </p:ext>
    </p:extLst>
  </p:cSld>
  <p:clrMapOvr>
    <a:masterClrMapping/>
  </p:clrMapOvr>
  <p:transition>
    <p:fade/>
  </p:transition>
  <p:hf sldNum="0" hdr="0" ftr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2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/>
          </p:nvPr>
        </p:nvSpPr>
        <p:spPr>
          <a:xfrm>
            <a:off x="457200" y="990600"/>
            <a:ext cx="8229600" cy="381001"/>
          </a:xfrm>
        </p:spPr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1164738"/>
      </p:ext>
    </p:extLst>
  </p:cSld>
  <p:clrMapOvr>
    <a:masterClrMapping/>
  </p:clrMapOvr>
  <p:transition>
    <p:fade/>
  </p:transition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@ 2010 Delmar Cengage Learning 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D084B2B-4958-432E-8F6D-823F5FAC5D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4887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2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/>
          </p:nvPr>
        </p:nvSpPr>
        <p:spPr>
          <a:xfrm>
            <a:off x="457200" y="990600"/>
            <a:ext cx="8229600" cy="381001"/>
          </a:xfrm>
        </p:spPr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89014256"/>
      </p:ext>
    </p:extLst>
  </p:cSld>
  <p:clrMapOvr>
    <a:masterClrMapping/>
  </p:clrMapOvr>
  <p:transition>
    <p:fade/>
  </p:transition>
  <p:hf sldNum="0" hdr="0" ftr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2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/>
          </p:nvPr>
        </p:nvSpPr>
        <p:spPr>
          <a:xfrm>
            <a:off x="457200" y="990600"/>
            <a:ext cx="8229600" cy="381001"/>
          </a:xfrm>
        </p:spPr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56111205"/>
      </p:ext>
    </p:extLst>
  </p:cSld>
  <p:clrMapOvr>
    <a:masterClrMapping/>
  </p:clrMapOvr>
  <p:transition>
    <p:fade/>
  </p:transition>
  <p:hf sldNum="0" hdr="0" ftr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2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/>
          </p:nvPr>
        </p:nvSpPr>
        <p:spPr>
          <a:xfrm>
            <a:off x="457200" y="990600"/>
            <a:ext cx="8229600" cy="381001"/>
          </a:xfrm>
        </p:spPr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37879545"/>
      </p:ext>
    </p:extLst>
  </p:cSld>
  <p:clrMapOvr>
    <a:masterClrMapping/>
  </p:clrMapOvr>
  <p:transition>
    <p:fade/>
  </p:transition>
  <p:hf sldNum="0" hdr="0" ftr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2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/>
          </p:nvPr>
        </p:nvSpPr>
        <p:spPr>
          <a:xfrm>
            <a:off x="457200" y="990600"/>
            <a:ext cx="8229600" cy="381001"/>
          </a:xfrm>
        </p:spPr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00638484"/>
      </p:ext>
    </p:extLst>
  </p:cSld>
  <p:clrMapOvr>
    <a:masterClrMapping/>
  </p:clrMapOvr>
  <p:transition>
    <p:fade/>
  </p:transition>
  <p:hf sldNum="0" hdr="0" ftr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2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/>
          </p:nvPr>
        </p:nvSpPr>
        <p:spPr>
          <a:xfrm>
            <a:off x="457200" y="990600"/>
            <a:ext cx="8229600" cy="381001"/>
          </a:xfrm>
        </p:spPr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36633372"/>
      </p:ext>
    </p:extLst>
  </p:cSld>
  <p:clrMapOvr>
    <a:masterClrMapping/>
  </p:clrMapOvr>
  <p:transition>
    <p:fade/>
  </p:transition>
  <p:hf sldNum="0" hdr="0" ftr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10199"/>
            <a:ext cx="8229600" cy="1219201"/>
          </a:xfrm>
        </p:spPr>
        <p:txBody>
          <a:bodyPr>
            <a:normAutofit/>
          </a:bodyPr>
          <a:lstStyle>
            <a:lvl1pPr>
              <a:spcBef>
                <a:spcPts val="24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/>
          </p:nvPr>
        </p:nvSpPr>
        <p:spPr>
          <a:xfrm>
            <a:off x="457200" y="990600"/>
            <a:ext cx="8229600" cy="381001"/>
          </a:xfrm>
        </p:spPr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57200" y="1524000"/>
            <a:ext cx="8229600" cy="3886199"/>
          </a:xfrm>
        </p:spPr>
        <p:txBody>
          <a:bodyPr>
            <a:normAutofit/>
          </a:bodyPr>
          <a:lstStyle>
            <a:lvl1pPr>
              <a:spcBef>
                <a:spcPts val="24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764583"/>
      </p:ext>
    </p:extLst>
  </p:cSld>
  <p:clrMapOvr>
    <a:masterClrMapping/>
  </p:clrMapOvr>
  <p:transition>
    <p:fade/>
  </p:transition>
  <p:hf sldNum="0" hdr="0" ftr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2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/>
          </p:nvPr>
        </p:nvSpPr>
        <p:spPr>
          <a:xfrm>
            <a:off x="457200" y="990600"/>
            <a:ext cx="8229600" cy="381001"/>
          </a:xfrm>
        </p:spPr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97161825"/>
      </p:ext>
    </p:extLst>
  </p:cSld>
  <p:clrMapOvr>
    <a:masterClrMapping/>
  </p:clrMapOvr>
  <p:transition>
    <p:fade/>
  </p:transition>
  <p:hf sldNum="0" hdr="0" ftr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2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/>
          </p:nvPr>
        </p:nvSpPr>
        <p:spPr>
          <a:xfrm>
            <a:off x="457200" y="990600"/>
            <a:ext cx="8229600" cy="381001"/>
          </a:xfrm>
        </p:spPr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2701275"/>
      </p:ext>
    </p:extLst>
  </p:cSld>
  <p:clrMapOvr>
    <a:masterClrMapping/>
  </p:clrMapOvr>
  <p:transition>
    <p:fade/>
  </p:transition>
  <p:hf sldNum="0" hdr="0" ftr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2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/>
          </p:nvPr>
        </p:nvSpPr>
        <p:spPr>
          <a:xfrm>
            <a:off x="457200" y="990600"/>
            <a:ext cx="8229600" cy="381001"/>
          </a:xfrm>
        </p:spPr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00904346"/>
      </p:ext>
    </p:extLst>
  </p:cSld>
  <p:clrMapOvr>
    <a:masterClrMapping/>
  </p:clrMapOvr>
  <p:transition>
    <p:fade/>
  </p:transition>
  <p:hf sldNum="0" hdr="0" ftr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2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/>
          </p:nvPr>
        </p:nvSpPr>
        <p:spPr>
          <a:xfrm>
            <a:off x="457200" y="990600"/>
            <a:ext cx="8229600" cy="381001"/>
          </a:xfrm>
        </p:spPr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98160136"/>
      </p:ext>
    </p:extLst>
  </p:cSld>
  <p:clrMapOvr>
    <a:masterClrMapping/>
  </p:clrMapOvr>
  <p:transition>
    <p:fade/>
  </p:transition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r>
              <a:rPr lang="en-US" smtClean="0"/>
              <a:t>Copyright @ 2005 Delmar Thompson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4A8F157-62D7-4638-844E-944CBB302B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95820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2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/>
          </p:nvPr>
        </p:nvSpPr>
        <p:spPr>
          <a:xfrm>
            <a:off x="457200" y="990600"/>
            <a:ext cx="8229600" cy="381001"/>
          </a:xfrm>
        </p:spPr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02652840"/>
      </p:ext>
    </p:extLst>
  </p:cSld>
  <p:clrMapOvr>
    <a:masterClrMapping/>
  </p:clrMapOvr>
  <p:transition>
    <p:fade/>
  </p:transition>
  <p:hf sldNum="0" hdr="0" ftr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2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/>
          </p:nvPr>
        </p:nvSpPr>
        <p:spPr>
          <a:xfrm>
            <a:off x="457200" y="990600"/>
            <a:ext cx="8229600" cy="381001"/>
          </a:xfrm>
        </p:spPr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82957512"/>
      </p:ext>
    </p:extLst>
  </p:cSld>
  <p:clrMapOvr>
    <a:masterClrMapping/>
  </p:clrMapOvr>
  <p:transition>
    <p:fade/>
  </p:transition>
  <p:hf sldNum="0" hdr="0" ftr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2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/>
          </p:nvPr>
        </p:nvSpPr>
        <p:spPr>
          <a:xfrm>
            <a:off x="457200" y="990600"/>
            <a:ext cx="8229600" cy="381001"/>
          </a:xfrm>
        </p:spPr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73054560"/>
      </p:ext>
    </p:extLst>
  </p:cSld>
  <p:clrMapOvr>
    <a:masterClrMapping/>
  </p:clrMapOvr>
  <p:transition>
    <p:fade/>
  </p:transition>
  <p:hf sldNum="0" hdr="0" ftr="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2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/>
          </p:nvPr>
        </p:nvSpPr>
        <p:spPr>
          <a:xfrm>
            <a:off x="457200" y="990600"/>
            <a:ext cx="8229600" cy="381001"/>
          </a:xfrm>
        </p:spPr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7535479"/>
      </p:ext>
    </p:extLst>
  </p:cSld>
  <p:clrMapOvr>
    <a:masterClrMapping/>
  </p:clrMapOvr>
  <p:transition>
    <p:fade/>
  </p:transition>
  <p:hf sldNum="0" hdr="0" ftr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2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/>
          </p:nvPr>
        </p:nvSpPr>
        <p:spPr>
          <a:xfrm>
            <a:off x="457200" y="990600"/>
            <a:ext cx="8229600" cy="381001"/>
          </a:xfrm>
        </p:spPr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4539586"/>
      </p:ext>
    </p:extLst>
  </p:cSld>
  <p:clrMapOvr>
    <a:masterClrMapping/>
  </p:clrMapOvr>
  <p:transition>
    <p:fade/>
  </p:transition>
  <p:hf sldNum="0" hdr="0" ftr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2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spcAft>
                <a:spcPts val="0"/>
              </a:spcAf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/>
          </p:nvPr>
        </p:nvSpPr>
        <p:spPr>
          <a:xfrm>
            <a:off x="457200" y="990600"/>
            <a:ext cx="8229600" cy="381001"/>
          </a:xfrm>
        </p:spPr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9714497"/>
      </p:ext>
    </p:extLst>
  </p:cSld>
  <p:clrMapOvr>
    <a:masterClrMapping/>
  </p:clrMapOvr>
  <p:transition>
    <p:fade/>
  </p:transition>
  <p:hf sldNum="0" hdr="0" ftr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4E94E79-6E56-45E2-8D06-6FA1D8A1CE0A}" type="slidenum">
              <a:rPr lang="ro-RO" altLang="en-US"/>
              <a:pPr>
                <a:defRPr/>
              </a:pPr>
              <a:t>‹#›</a:t>
            </a:fld>
            <a:endParaRPr lang="ro-RO" altLang="en-US"/>
          </a:p>
        </p:txBody>
      </p:sp>
    </p:spTree>
    <p:extLst>
      <p:ext uri="{BB962C8B-B14F-4D97-AF65-F5344CB8AC3E}">
        <p14:creationId xmlns:p14="http://schemas.microsoft.com/office/powerpoint/2010/main" val="3195999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r>
              <a:rPr lang="en-US" smtClean="0"/>
              <a:t>Copyright @ 2005 Delmar Thompson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AB9BB60-3F49-4C3A-916F-7E77EB1451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73791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@ 2005 Delmar Thompson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0706079-07F5-40E2-8BCF-F260AD66FE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78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0FA0-5B31-4864-A2BB-719EA5A679C6}" type="datetime8">
              <a:rPr lang="en-US" smtClean="0"/>
              <a:pPr/>
              <a:t>1/29/2016 2:35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F869972-4966-4AB1-A348-727C9B5B6A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557213" y="6473825"/>
            <a:ext cx="3011487" cy="336550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/>
              <a:t>Copyright </a:t>
            </a:r>
            <a:r>
              <a:rPr lang="en-US"/>
              <a:t>© </a:t>
            </a:r>
            <a:r>
              <a:rPr lang="en-US" sz="1200"/>
              <a:t>2010 Delmar Cengage Learning</a:t>
            </a:r>
          </a:p>
        </p:txBody>
      </p:sp>
    </p:spTree>
    <p:extLst>
      <p:ext uri="{BB962C8B-B14F-4D97-AF65-F5344CB8AC3E}">
        <p14:creationId xmlns:p14="http://schemas.microsoft.com/office/powerpoint/2010/main" val="2387983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@ 2010 Delmar Cengage Learning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0F2741-A5CC-4E9B-B2A2-22B0858224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8" name="Picture 7" descr="sm_boo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648" y="1755648"/>
            <a:ext cx="1615307" cy="1688453"/>
          </a:xfrm>
          <a:prstGeom prst="rect">
            <a:avLst/>
          </a:prstGeom>
          <a:ln w="50800" cap="sq" cmpd="dbl">
            <a:solidFill>
              <a:schemeClr val="accent2"/>
            </a:solidFill>
            <a:miter lim="800000"/>
          </a:ln>
        </p:spPr>
      </p:pic>
    </p:spTree>
    <p:extLst>
      <p:ext uri="{BB962C8B-B14F-4D97-AF65-F5344CB8AC3E}">
        <p14:creationId xmlns:p14="http://schemas.microsoft.com/office/powerpoint/2010/main" val="1639811039"/>
      </p:ext>
    </p:extLst>
  </p:cSld>
  <p:clrMapOvr>
    <a:masterClrMapping/>
  </p:clrMapOvr>
  <p:hf sldNum="0"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r>
              <a:rPr lang="en-US" smtClean="0"/>
              <a:t>Copyright @ 2005 Delmar Thompson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AE8BCA8-D3A1-4080-BD54-4FF46E42A9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916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Copyright @ 2010 Delmar Cengage Learning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fld id="{4D0F2741-A5CC-4E9B-B2A2-22B0858224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444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  <p:sldLayoutId id="2147483719" r:id="rId15"/>
    <p:sldLayoutId id="2147483720" r:id="rId16"/>
    <p:sldLayoutId id="2147483721" r:id="rId17"/>
    <p:sldLayoutId id="2147483722" r:id="rId18"/>
    <p:sldLayoutId id="2147483723" r:id="rId19"/>
    <p:sldLayoutId id="2147483724" r:id="rId20"/>
    <p:sldLayoutId id="2147483725" r:id="rId21"/>
    <p:sldLayoutId id="2147483726" r:id="rId22"/>
    <p:sldLayoutId id="2147483727" r:id="rId23"/>
    <p:sldLayoutId id="2147483728" r:id="rId24"/>
    <p:sldLayoutId id="2147483729" r:id="rId25"/>
    <p:sldLayoutId id="2147483730" r:id="rId26"/>
    <p:sldLayoutId id="2147483731" r:id="rId27"/>
    <p:sldLayoutId id="2147483732" r:id="rId28"/>
    <p:sldLayoutId id="2147483733" r:id="rId29"/>
    <p:sldLayoutId id="2147483734" r:id="rId30"/>
    <p:sldLayoutId id="2147483735" r:id="rId31"/>
    <p:sldLayoutId id="2147483736" r:id="rId32"/>
    <p:sldLayoutId id="2147483737" r:id="rId33"/>
    <p:sldLayoutId id="2147483738" r:id="rId34"/>
    <p:sldLayoutId id="2147483739" r:id="rId35"/>
    <p:sldLayoutId id="2147483740" r:id="rId36"/>
    <p:sldLayoutId id="2147483741" r:id="rId37"/>
    <p:sldLayoutId id="2147483742" r:id="rId38"/>
    <p:sldLayoutId id="2147483743" r:id="rId39"/>
    <p:sldLayoutId id="2147483744" r:id="rId40"/>
    <p:sldLayoutId id="2147483745" r:id="rId41"/>
    <p:sldLayoutId id="2147483746" r:id="rId42"/>
    <p:sldLayoutId id="2147483747" r:id="rId43"/>
    <p:sldLayoutId id="2147483748" r:id="rId44"/>
    <p:sldLayoutId id="2147483749" r:id="rId45"/>
    <p:sldLayoutId id="2147483750" r:id="rId46"/>
  </p:sldLayoutIdLst>
  <p:hf sldNum="0" hdr="0" ftr="0"/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4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1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46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2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0387"/>
          </a:xfrm>
        </p:spPr>
        <p:txBody>
          <a:bodyPr/>
          <a:lstStyle/>
          <a:p>
            <a:pPr eaLnBrk="1" hangingPunct="1"/>
            <a:r>
              <a:rPr lang="ro-RO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Sisteme Încorporate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ro-RO" altLang="en-US" sz="6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ro-RO" alt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Curs </a:t>
            </a:r>
            <a:r>
              <a:rPr lang="en-US" alt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o-RO" altLang="en-US" sz="6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ro-RO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27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0387"/>
          </a:xfrm>
        </p:spPr>
        <p:txBody>
          <a:bodyPr/>
          <a:lstStyle/>
          <a:p>
            <a:pPr eaLnBrk="1" hangingPunct="1"/>
            <a:r>
              <a:rPr lang="ro-RO" alt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Sisteme Încorporate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>
          <a:xfrm>
            <a:off x="457199" y="1412875"/>
            <a:ext cx="8386997" cy="5216525"/>
          </a:xfrm>
        </p:spPr>
        <p:txBody>
          <a:bodyPr/>
          <a:lstStyle/>
          <a:p>
            <a:pPr eaLnBrk="1" hangingPunct="1"/>
            <a:r>
              <a:rPr lang="ro-RO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Modul 3:</a:t>
            </a:r>
          </a:p>
          <a:p>
            <a:pPr lvl="1" eaLnBrk="1" hangingPunct="1"/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od</a:t>
            </a: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ul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poate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fi 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cerut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doar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TIMER 0</a:t>
            </a: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; d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acă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cere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lui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TIMER 1, 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acesta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nu 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număra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(se 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obţine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acelaşi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efect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ca 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c</a:t>
            </a: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TR1 = 0); </a:t>
            </a:r>
          </a:p>
          <a:p>
            <a:pPr lvl="1" eaLnBrk="1" hangingPunct="1"/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TIMER 0 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modul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3 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lucrează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ca 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două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numărătoare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independente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8 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biţi</a:t>
            </a: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TL0 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foloseşte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rangurile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de control ale 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lui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TIMER 0, 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adică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C/ /T, GATE, TR0 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/INT0 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comandă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TF0 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iar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TH0 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foloseşte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TR1 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comandă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TF1</a:t>
            </a: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AU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/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od</a:t>
            </a: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ul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util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aplicaţii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care se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cere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numărător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suplimentar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; TIMER 0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furnizează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contoare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8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biţi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iar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TIMER 1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poate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fi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folosit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modurile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0, 1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fără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putea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însă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să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poziţioneze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TF1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deci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nu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putea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să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genereze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cerere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întrerupere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o-RO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ro-RO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8255706"/>
              </p:ext>
            </p:extLst>
          </p:nvPr>
        </p:nvGraphicFramePr>
        <p:xfrm>
          <a:off x="1638300" y="4927600"/>
          <a:ext cx="5753100" cy="165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Picture" r:id="rId3" imgW="4384040" imgH="1259840" progId="Word.Picture.8">
                  <p:embed/>
                </p:oleObj>
              </mc:Choice>
              <mc:Fallback>
                <p:oleObj name="Picture" r:id="rId3" imgW="4384040" imgH="125984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8300" y="4927600"/>
                        <a:ext cx="5753100" cy="165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390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3813"/>
            <a:ext cx="8229600" cy="1139825"/>
          </a:xfrm>
        </p:spPr>
        <p:txBody>
          <a:bodyPr/>
          <a:lstStyle/>
          <a:p>
            <a:pPr eaLnBrk="1" hangingPunct="1"/>
            <a:r>
              <a:rPr lang="ro-RO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Sisteme Încorporate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12875"/>
            <a:ext cx="8476938" cy="5216525"/>
          </a:xfrm>
        </p:spPr>
        <p:txBody>
          <a:bodyPr/>
          <a:lstStyle/>
          <a:p>
            <a:pPr eaLnBrk="1" hangingPunct="1"/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Un exemplu de contor/ temporizator cu facilităţi de captare şi comparare: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ro-RO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ro-RO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ro-RO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122" name="Object 8"/>
          <p:cNvGraphicFramePr>
            <a:graphicFrameLocks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05083843"/>
              </p:ext>
            </p:extLst>
          </p:nvPr>
        </p:nvGraphicFramePr>
        <p:xfrm>
          <a:off x="762000" y="2281238"/>
          <a:ext cx="7696200" cy="401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Picture" r:id="rId3" imgW="6365240" imgH="3322320" progId="Word.Picture.8">
                  <p:embed/>
                </p:oleObj>
              </mc:Choice>
              <mc:Fallback>
                <p:oleObj name="Picture" r:id="rId3" imgW="6365240" imgH="332232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281238"/>
                        <a:ext cx="7696200" cy="4016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037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0387"/>
          </a:xfrm>
        </p:spPr>
        <p:txBody>
          <a:bodyPr/>
          <a:lstStyle/>
          <a:p>
            <a:pPr eaLnBrk="1" hangingPunct="1"/>
            <a:r>
              <a:rPr lang="ro-RO" alt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Sisteme Încorporate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55675"/>
            <a:ext cx="8229600" cy="52165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o-RO" alt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Interfaţa serială</a:t>
            </a:r>
            <a:endParaRPr lang="en-US" altLang="en-U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 tip </a:t>
            </a:r>
            <a:r>
              <a:rPr lang="en-US" altLang="en-US" sz="2000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UART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 schema bloc este: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ro-RO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ro-RO" alt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9701" name="Picture 5" descr="des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133600"/>
            <a:ext cx="6554788" cy="437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714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0387"/>
          </a:xfrm>
        </p:spPr>
        <p:txBody>
          <a:bodyPr/>
          <a:lstStyle/>
          <a:p>
            <a:pPr eaLnBrk="1" hangingPunct="1"/>
            <a:r>
              <a:rPr lang="ro-RO" alt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Sisteme Încorporate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57199" y="1447800"/>
            <a:ext cx="8386997" cy="5334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uprinde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o-RO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AU" altLang="en-US" sz="18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logica</a:t>
            </a:r>
            <a:r>
              <a:rPr lang="en-AU" altLang="en-US" sz="18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control </a:t>
            </a:r>
            <a:r>
              <a:rPr lang="en-AU" altLang="en-US" sz="18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AU" altLang="en-US" sz="18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transmisie</a:t>
            </a:r>
            <a:r>
              <a:rPr lang="en-AU" altLang="en-US" sz="18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18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recepţie</a:t>
            </a:r>
            <a:r>
              <a:rPr lang="en-AU" altLang="en-US" sz="18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ro-RO" altLang="en-US" sz="1800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registrul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de control </a:t>
            </a:r>
            <a:r>
              <a:rPr lang="en-AU" altLang="en-US" sz="1800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SCON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("Serial Control Register"), </a:t>
            </a:r>
            <a:endParaRPr lang="ro-RO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registrele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tampon </a:t>
            </a:r>
            <a:r>
              <a:rPr lang="en-AU" altLang="en-US" sz="1800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SBUF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("Serial Buffer Register")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o-RO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rangul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SMOD</a:t>
            </a: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AU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Registrul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SCON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conţine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biţi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control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specifica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modurile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operare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activarea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dezactivarea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recepţiei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date,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memorarea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celui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de-al 9-lea bit de date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starea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interfeţei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seriale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 f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iecare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rang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poate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fi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adresat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individual.</a:t>
            </a:r>
          </a:p>
          <a:p>
            <a:pPr eaLnBrk="1" hangingPunct="1">
              <a:lnSpc>
                <a:spcPct val="90000"/>
              </a:lnSpc>
            </a:pP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Registrul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SBUF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tamponul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date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 d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eşi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corespunde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singură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adresă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alcătuit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din 2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registre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unul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transmisie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unul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recepţie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 c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orespunzător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SBUF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poate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fi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specificat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instrucţiuni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ca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registru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sursă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ca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registru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destinaţie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 t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ransmisia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anclanşată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înscrierea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datei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SBUF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iar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recepţie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data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citită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din SBUF.</a:t>
            </a:r>
          </a:p>
          <a:p>
            <a:pPr eaLnBrk="1" hangingPunct="1">
              <a:lnSpc>
                <a:spcPct val="90000"/>
              </a:lnSpc>
            </a:pP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Rangul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SMOD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rangul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7 din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registrul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PCON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("</a:t>
            </a:r>
            <a:r>
              <a:rPr lang="en-AU" altLang="en-US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 Control Register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")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are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rolul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divizeze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cu 2 ( SMOD = 1)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nu (SMOD = 0), rata de transfer.</a:t>
            </a:r>
            <a:endParaRPr lang="ro-RO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78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/>
          <a:lstStyle/>
          <a:p>
            <a:pPr eaLnBrk="1" hangingPunct="1"/>
            <a:r>
              <a:rPr lang="ro-RO" alt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Sisteme Încorporate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49400"/>
            <a:ext cx="8305800" cy="5216525"/>
          </a:xfrm>
        </p:spPr>
        <p:txBody>
          <a:bodyPr>
            <a:normAutofit lnSpcReduction="10000"/>
          </a:bodyPr>
          <a:lstStyle/>
          <a:p>
            <a:pPr algn="just" eaLnBrk="1" hangingPunct="1"/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Structura registrului </a:t>
            </a:r>
            <a:r>
              <a:rPr lang="ro-RO" alt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7								           0</a:t>
            </a:r>
          </a:p>
          <a:p>
            <a:pPr algn="just" eaLnBrk="1" hangingPunct="1"/>
            <a:endParaRPr lang="ro-RO" alt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ro-RO" alt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/>
            <a:r>
              <a:rPr lang="en-GB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SCON.0: RI: </a:t>
            </a:r>
            <a:r>
              <a:rPr lang="en-GB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GB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un indicator </a:t>
            </a:r>
            <a:r>
              <a:rPr lang="en-GB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activat</a:t>
            </a:r>
            <a:r>
              <a:rPr lang="en-GB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interfaţa</a:t>
            </a:r>
            <a:r>
              <a:rPr lang="en-GB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serială</a:t>
            </a:r>
            <a:r>
              <a:rPr lang="en-GB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atunci</a:t>
            </a:r>
            <a:r>
              <a:rPr lang="en-GB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c</a:t>
            </a:r>
            <a:r>
              <a:rPr lang="ro-RO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GB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GB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terminat</a:t>
            </a:r>
            <a:r>
              <a:rPr lang="en-GB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asamblat</a:t>
            </a:r>
            <a:r>
              <a:rPr lang="en-GB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GB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caracter</a:t>
            </a:r>
            <a:r>
              <a:rPr lang="en-GB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GB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îl</a:t>
            </a:r>
            <a:r>
              <a:rPr lang="en-GB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poate</a:t>
            </a:r>
            <a:r>
              <a:rPr lang="en-GB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oferi</a:t>
            </a:r>
            <a:r>
              <a:rPr lang="en-GB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unităţii</a:t>
            </a:r>
            <a:r>
              <a:rPr lang="en-GB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centrale</a:t>
            </a:r>
            <a:r>
              <a:rPr lang="en-GB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GB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împreun</a:t>
            </a:r>
            <a:r>
              <a:rPr lang="ro-RO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ă</a:t>
            </a:r>
            <a:r>
              <a:rPr lang="en-GB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cu </a:t>
            </a:r>
            <a:r>
              <a:rPr lang="en-GB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rangul</a:t>
            </a:r>
            <a:r>
              <a:rPr lang="en-GB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TI </a:t>
            </a:r>
            <a:r>
              <a:rPr lang="ro-RO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sunt</a:t>
            </a:r>
            <a:r>
              <a:rPr lang="en-GB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intrări</a:t>
            </a:r>
            <a:r>
              <a:rPr lang="en-GB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GB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poartă</a:t>
            </a:r>
            <a:r>
              <a:rPr lang="en-GB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SAU, a </a:t>
            </a:r>
            <a:r>
              <a:rPr lang="en-GB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cărei</a:t>
            </a:r>
            <a:r>
              <a:rPr lang="en-GB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ieşire</a:t>
            </a:r>
            <a:r>
              <a:rPr lang="en-GB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poate</a:t>
            </a:r>
            <a:r>
              <a:rPr lang="en-GB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fi </a:t>
            </a:r>
            <a:r>
              <a:rPr lang="en-GB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folosită</a:t>
            </a:r>
            <a:r>
              <a:rPr lang="en-GB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ca </a:t>
            </a:r>
            <a:r>
              <a:rPr lang="en-GB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cerere</a:t>
            </a:r>
            <a:r>
              <a:rPr lang="en-GB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întrerupere</a:t>
            </a:r>
            <a:r>
              <a:rPr lang="en-GB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GB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ştergerea</a:t>
            </a:r>
            <a:r>
              <a:rPr lang="en-GB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se face </a:t>
            </a:r>
            <a:r>
              <a:rPr lang="en-GB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doar</a:t>
            </a:r>
            <a:r>
              <a:rPr lang="en-GB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</a:t>
            </a:r>
            <a:r>
              <a:rPr lang="en-GB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program</a:t>
            </a:r>
            <a:r>
              <a:rPr lang="ro-RO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AU" alt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/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SCON.1: TI: indicator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activat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interfaţa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serială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atunci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c</a:t>
            </a:r>
            <a:r>
              <a:rPr lang="ro-RO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terminat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transmis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caracter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poate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primi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altul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unitatea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centrală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împreună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cu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rangul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RI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constituie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intrări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poartă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SAU a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cărei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ieşire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poate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fi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folosită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ca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cerere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întrerupere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ştergerea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se face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doar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program</a:t>
            </a:r>
            <a:r>
              <a:rPr lang="ro-RO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AU" alt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/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SCON.2: RB8: rang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memorarea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celui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de-al 9-lea bit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recepţionat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dintr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-un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caracter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11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biţi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folosit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modurile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3;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modul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reţine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bitul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STOP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dacă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rangul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SM2 = 0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iar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modul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0 nu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folosit</a:t>
            </a:r>
            <a:r>
              <a:rPr lang="ro-RO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AU" alt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/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SCON.3: TB8: rang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memorarea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celui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de-al 9-lea bit de date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transmite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într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-un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caracter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11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biţi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folosit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modurile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3;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poziţionat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program.</a:t>
            </a:r>
          </a:p>
          <a:p>
            <a:pPr lvl="1" eaLnBrk="1" hangingPunct="1"/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SCON.4: REN: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trebuie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să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fie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setat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ca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recepţia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să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fie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activată</a:t>
            </a:r>
            <a:r>
              <a:rPr lang="ro-RO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AU" alt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9963" name="Group 2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64802568"/>
              </p:ext>
            </p:extLst>
          </p:nvPr>
        </p:nvGraphicFramePr>
        <p:xfrm>
          <a:off x="533400" y="2298700"/>
          <a:ext cx="8153400" cy="381000"/>
        </p:xfrm>
        <a:graphic>
          <a:graphicData uri="http://schemas.openxmlformats.org/drawingml/2006/table">
            <a:tbl>
              <a:tblPr/>
              <a:tblGrid>
                <a:gridCol w="1019175"/>
                <a:gridCol w="1019175"/>
                <a:gridCol w="1019175"/>
                <a:gridCol w="1019175"/>
                <a:gridCol w="1019175"/>
                <a:gridCol w="1019175"/>
                <a:gridCol w="1019175"/>
                <a:gridCol w="1019175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SM0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SM1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SM2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TB8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RB8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944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0387"/>
          </a:xfrm>
        </p:spPr>
        <p:txBody>
          <a:bodyPr/>
          <a:lstStyle/>
          <a:p>
            <a:pPr eaLnBrk="1" hangingPunct="1"/>
            <a:r>
              <a:rPr lang="ro-RO" alt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Sisteme Încorporate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12875"/>
            <a:ext cx="8521908" cy="5140325"/>
          </a:xfrm>
        </p:spPr>
        <p:txBody>
          <a:bodyPr/>
          <a:lstStyle/>
          <a:p>
            <a:pPr lvl="1" eaLnBrk="1" hangingPunct="1"/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SCON.5: SM2: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validează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facilitatea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comunicare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multiprocesor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modurile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3;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dacă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SM2 = 1,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modurile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3 (cu 11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biţi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caracter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al 9-lea bit de date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atunci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data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recepţionată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acceptată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încărcată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SBUF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RB8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indicatorul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RI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activat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dacă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al 9-lea bit de date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0, data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ignorată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SBUF, RB8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RI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răm</a:t>
            </a:r>
            <a:r>
              <a:rPr lang="ro-RO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nemodificate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dacă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SM2 = 1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modul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1 (cu 10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biţi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caracter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), se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încărca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bitul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de STOP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RB8, data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preluată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indicatorul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RI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activat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dacă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SM2 = 0, data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acceptată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indiferent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valoarea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celui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de-al 9-lea bit de date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bitului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de STOP</a:t>
            </a:r>
            <a:r>
              <a:rPr lang="ro-RO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1" eaLnBrk="1" hangingPunct="1"/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SCON. 6-7: SM1, SM0: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setează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modul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lucru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al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interfeţei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seriale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conform tab.</a:t>
            </a:r>
            <a:r>
              <a:rPr lang="ro-RO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 algn="ctr" eaLnBrk="1" hangingPunct="1">
              <a:buFont typeface="Wingdings" panose="05000000000000000000" pitchFamily="2" charset="2"/>
              <a:buNone/>
            </a:pPr>
            <a:endParaRPr lang="ro-RO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4567" name="Group 5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87399901"/>
              </p:ext>
            </p:extLst>
          </p:nvPr>
        </p:nvGraphicFramePr>
        <p:xfrm>
          <a:off x="1219200" y="3968750"/>
          <a:ext cx="7467600" cy="2406723"/>
        </p:xfrm>
        <a:graphic>
          <a:graphicData uri="http://schemas.openxmlformats.org/drawingml/2006/table">
            <a:tbl>
              <a:tblPr/>
              <a:tblGrid>
                <a:gridCol w="1066800"/>
                <a:gridCol w="1219200"/>
                <a:gridCol w="1219200"/>
                <a:gridCol w="1981200"/>
                <a:gridCol w="1981200"/>
              </a:tblGrid>
              <a:tr h="4412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SM0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SM1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Mod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Descriere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Rata de transfer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8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I/E extins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r>
                        <a:rPr kumimoji="0" lang="ro-RO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OSC</a:t>
                      </a:r>
                      <a:r>
                        <a:rPr kumimoji="0" lang="ro-R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 12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2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UART cu 10 biţi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variabilă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9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UART cu 11 biţi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r>
                        <a:rPr kumimoji="0" lang="ro-RO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OSC</a:t>
                      </a:r>
                      <a:r>
                        <a:rPr kumimoji="0" lang="ro-R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 12 sau f</a:t>
                      </a:r>
                      <a:r>
                        <a:rPr kumimoji="0" lang="ro-RO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OSC</a:t>
                      </a:r>
                      <a:r>
                        <a:rPr kumimoji="0" lang="ro-R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 64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2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UART cu 11 biţi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variabilă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778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0387"/>
          </a:xfrm>
        </p:spPr>
        <p:txBody>
          <a:bodyPr/>
          <a:lstStyle/>
          <a:p>
            <a:pPr eaLnBrk="1" hangingPunct="1"/>
            <a:r>
              <a:rPr lang="ro-RO" alt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Sisteme Încorporate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9075"/>
            <a:ext cx="8476938" cy="5216525"/>
          </a:xfrm>
        </p:spPr>
        <p:txBody>
          <a:bodyPr/>
          <a:lstStyle/>
          <a:p>
            <a:pPr algn="just" eaLnBrk="1" hangingPunct="1"/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Interfaţa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serie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poate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lucra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modu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rile:</a:t>
            </a:r>
          </a:p>
          <a:p>
            <a:pPr lvl="1" algn="just" eaLnBrk="1" hangingPunct="1"/>
            <a:r>
              <a:rPr lang="en-AU" altLang="en-US" sz="18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I/ E (</a:t>
            </a:r>
            <a:r>
              <a:rPr lang="en-AU" altLang="en-US" sz="18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intrare</a:t>
            </a:r>
            <a:r>
              <a:rPr lang="en-AU" altLang="en-US" sz="18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AU" altLang="en-US" sz="18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ieşire</a:t>
            </a:r>
            <a:r>
              <a:rPr lang="en-AU" altLang="en-US" sz="18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AU" altLang="en-US" sz="18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extins</a:t>
            </a:r>
            <a:r>
              <a:rPr lang="en-AU" altLang="en-US" sz="18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o-RO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/>
            <a:r>
              <a:rPr lang="en-AU" altLang="en-US" sz="18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UART</a:t>
            </a: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lvl="1" algn="just" eaLnBrk="1" hangingPunct="1"/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Î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modul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I/ E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extins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transferul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se face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sincron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cu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tactul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microcontrolerului</a:t>
            </a: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1" algn="just" eaLnBrk="1" hangingPunct="1"/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modul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UART se pot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transfera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caractere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10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11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biţi</a:t>
            </a: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; c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aracterul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11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biţi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alcătuit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dintr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-un bit de START, 8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biţi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de date, un al 9-lea bit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programabil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bitul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de STOP</a:t>
            </a: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1" algn="just" eaLnBrk="1" hangingPunct="1">
              <a:buFont typeface="Wingdings" panose="05000000000000000000" pitchFamily="2" charset="2"/>
              <a:buNone/>
            </a:pPr>
            <a:endParaRPr lang="ro-RO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/>
            <a:r>
              <a:rPr lang="ro-RO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Modul 0:</a:t>
            </a:r>
          </a:p>
          <a:p>
            <a:pPr lvl="1" algn="just" eaLnBrk="1" hangingPunct="1"/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Este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modul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numit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I/ E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extins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care se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transferă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date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8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biţi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sincronizate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cu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tactul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microcontrolerului</a:t>
            </a: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1" algn="just" eaLnBrk="1" hangingPunct="1"/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Terminalul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TxD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folosit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doar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a genera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tactul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iar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terminalul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RxD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folosit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transfera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date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ambele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sensuri</a:t>
            </a: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1" algn="just" eaLnBrk="1" hangingPunct="1"/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Rata de transfer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: R = f</a:t>
            </a: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OSC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/ 12.</a:t>
            </a:r>
            <a:endParaRPr lang="ro-RO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91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0387"/>
          </a:xfrm>
        </p:spPr>
        <p:txBody>
          <a:bodyPr/>
          <a:lstStyle/>
          <a:p>
            <a:pPr eaLnBrk="1" hangingPunct="1"/>
            <a:r>
              <a:rPr lang="ro-RO" altLang="en-US" sz="2400" smtClean="0"/>
              <a:t>Sisteme Încorporate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875"/>
            <a:ext cx="8229600" cy="5216525"/>
          </a:xfrm>
        </p:spPr>
        <p:txBody>
          <a:bodyPr/>
          <a:lstStyle/>
          <a:p>
            <a:pPr eaLnBrk="1" hangingPunct="1"/>
            <a:r>
              <a:rPr lang="en-US" alt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Modul</a:t>
            </a:r>
            <a:r>
              <a:rPr lang="en-US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r>
              <a:rPr lang="ro-RO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 eaLnBrk="1" hangingPunct="1"/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Este un mod UART 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care se 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transferă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caractere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10 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biţi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: 1 bit de START, 8 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biţi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de date, 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primul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fiind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cel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mai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puţin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semnificativ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1 bit de STOP</a:t>
            </a: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1" eaLnBrk="1" hangingPunct="1"/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recepţie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bitul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de STOP se 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încarcă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RB8</a:t>
            </a: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1" eaLnBrk="1" hangingPunct="1"/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Rata de transfer 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determinată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frecvenţa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semnalului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ieşirea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depăşire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lui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TIMER 1, 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fTIM</a:t>
            </a: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1" eaLnBrk="1" hangingPunct="1"/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Dacă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TIMER 1 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lucrează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modul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0 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atunci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rata de transfer 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o-RO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ro-RO" altLang="en-US" sz="18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 = 2</a:t>
            </a:r>
            <a:r>
              <a:rPr lang="ro-RO" altLang="en-US" sz="1800" baseline="30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SMOD </a:t>
            </a:r>
            <a:r>
              <a:rPr lang="ro-RO" altLang="en-US" sz="18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 f</a:t>
            </a:r>
            <a:r>
              <a:rPr lang="ro-RO" altLang="en-US" sz="1800" baseline="-25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</a:t>
            </a:r>
            <a:r>
              <a:rPr lang="ro-RO" altLang="en-US" sz="18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32</a:t>
            </a: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1" eaLnBrk="1" hangingPunct="1"/>
            <a:endParaRPr lang="ro-RO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/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Dacă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TIMER 1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lucrează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modul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atunci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rata de transfer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o-RO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ro-RO" altLang="en-US" sz="18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 = 2</a:t>
            </a:r>
            <a:r>
              <a:rPr lang="ro-RO" altLang="en-US" sz="1800" baseline="30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SMOD </a:t>
            </a:r>
            <a:r>
              <a:rPr lang="ro-RO" altLang="en-US" sz="18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 f</a:t>
            </a:r>
            <a:r>
              <a:rPr lang="ro-RO" altLang="en-US" sz="1800" baseline="-25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osc</a:t>
            </a:r>
            <a:r>
              <a:rPr lang="ro-RO" altLang="en-US" sz="18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32 x </a:t>
            </a:r>
            <a:r>
              <a:rPr lang="en-AU" altLang="en-US" sz="18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</a:t>
            </a:r>
            <a:r>
              <a:rPr lang="ro-RO" altLang="en-US" sz="18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</a:t>
            </a:r>
            <a:r>
              <a:rPr lang="en-AU" altLang="en-US" sz="18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altLang="en-US" sz="18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(256 - (TH1))</a:t>
            </a: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TH1)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constanta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preîncărcare</a:t>
            </a: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9705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0387"/>
          </a:xfrm>
        </p:spPr>
        <p:txBody>
          <a:bodyPr/>
          <a:lstStyle/>
          <a:p>
            <a:pPr eaLnBrk="1" hangingPunct="1"/>
            <a:r>
              <a:rPr lang="ro-RO" altLang="en-US" sz="2400" smtClean="0"/>
              <a:t>Sisteme Încorporate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457199" y="1447800"/>
            <a:ext cx="8566879" cy="5334000"/>
          </a:xfrm>
        </p:spPr>
        <p:txBody>
          <a:bodyPr/>
          <a:lstStyle/>
          <a:p>
            <a:pPr lvl="1" eaLnBrk="1" hangingPunct="1"/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TIMER 1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poate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lucra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ca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contor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ca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temporizator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necesară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dezactivarea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întreruperii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generată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de TF1</a:t>
            </a: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ro-RO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/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Transmisia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realizează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terminalul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TxD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anclanşată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de o 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scriere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tamponul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SBUF 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iar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recepţia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realizează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terminalul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RxD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anclanşată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apariţia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bitului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de START</a:t>
            </a: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1" eaLnBrk="1" hangingPunct="1"/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Data se 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preia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din 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tamponul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SBUF</a:t>
            </a: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1" eaLnBrk="1" hangingPunct="1"/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Încărcarea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datei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SBUF, a 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bitului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de STOP 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RB8 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activarea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indicatorului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RI se 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realizează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doar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dacă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momentul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respectiv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sunt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îndeplinite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condiţiile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AU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/>
            <a:r>
              <a:rPr lang="en-AU" altLang="en-US" sz="1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 = 0 </a:t>
            </a:r>
            <a:r>
              <a:rPr lang="en-AU" altLang="en-US" sz="16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endParaRPr lang="en-AU" altLang="en-US" sz="1600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/>
            <a:r>
              <a:rPr lang="en-AU" altLang="en-US" sz="1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SM2 = 0 </a:t>
            </a:r>
            <a:r>
              <a:rPr lang="en-AU" altLang="en-US" sz="16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AU" altLang="en-US" sz="1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SM2 = 1 </a:t>
            </a:r>
            <a:r>
              <a:rPr lang="en-AU" altLang="en-US" sz="16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1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bitul</a:t>
            </a:r>
            <a:r>
              <a:rPr lang="en-AU" altLang="en-US" sz="1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STOP = 1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 eaLnBrk="1" hangingPunct="1"/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Dacă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vreuna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din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aceste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condiţii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nu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îndeplinită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atunci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data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ignorată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SBUF, RB8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RI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răm</a:t>
            </a: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nemodificate</a:t>
            </a: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0973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0387"/>
          </a:xfrm>
        </p:spPr>
        <p:txBody>
          <a:bodyPr/>
          <a:lstStyle/>
          <a:p>
            <a:pPr eaLnBrk="1" hangingPunct="1"/>
            <a:r>
              <a:rPr lang="ro-RO" alt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Sisteme Încorporate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9075"/>
            <a:ext cx="8506918" cy="529272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ro-RO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Modul 2</a:t>
            </a:r>
          </a:p>
          <a:p>
            <a:pPr lvl="1" eaLnBrk="1" hangingPunct="1">
              <a:lnSpc>
                <a:spcPct val="90000"/>
              </a:lnSpc>
            </a:pP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od UART cu 11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biţi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caracter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: 1 bit de START, 8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biţi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de date, 1 bit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programabil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1 bit de STOP</a:t>
            </a: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1" eaLnBrk="1" hangingPunct="1">
              <a:lnSpc>
                <a:spcPct val="90000"/>
              </a:lnSpc>
            </a:pP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transmisie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bitul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al 9-lea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TB8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poate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fi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programat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iar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recepţie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bitul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al 9-lea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încărcat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RB8</a:t>
            </a: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1" eaLnBrk="1" hangingPunct="1">
              <a:lnSpc>
                <a:spcPct val="90000"/>
              </a:lnSpc>
            </a:pP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Rata de transfer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o-RO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 </a:t>
            </a:r>
            <a:r>
              <a:rPr lang="ro-RO" altLang="en-US" sz="18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 = 2</a:t>
            </a:r>
            <a:r>
              <a:rPr lang="ro-RO" altLang="en-US" sz="1800" baseline="30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SMOD </a:t>
            </a:r>
            <a:r>
              <a:rPr lang="ro-RO" altLang="en-US" sz="18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 f</a:t>
            </a:r>
            <a:r>
              <a:rPr lang="ro-RO" altLang="en-US" sz="1800" baseline="-25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OSC</a:t>
            </a:r>
            <a:r>
              <a:rPr lang="ro-RO" altLang="en-US" sz="18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64</a:t>
            </a: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1" eaLnBrk="1" hangingPunct="1">
              <a:lnSpc>
                <a:spcPct val="90000"/>
              </a:lnSpc>
            </a:pPr>
            <a:r>
              <a:rPr lang="en-AU" altLang="en-US" sz="1800" dirty="0" err="1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Transmisia</a:t>
            </a: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bit de START</a:t>
            </a: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8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biţi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de date, </a:t>
            </a: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bit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9</a:t>
            </a: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TB8, care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poate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fi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bitul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paritate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dacă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prealabil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acesta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fost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încărcat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TB8</a:t>
            </a: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bit de STOP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activare a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indicatorul</a:t>
            </a: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TI</a:t>
            </a: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1" eaLnBrk="1" hangingPunct="1">
              <a:lnSpc>
                <a:spcPct val="90000"/>
              </a:lnSpc>
            </a:pP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AU" altLang="en-US" sz="1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recepţie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după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preluarea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bitului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de START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biţilor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de date,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preluat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al 9-lea bit, care se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încarcă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RB8,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apoi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preluat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bitul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de STOP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activează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indicatorul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RI</a:t>
            </a: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; p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reluarea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datei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încărcarea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celui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de-al 9-lea bit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RB8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activarea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indicatorului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RI au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loc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dacă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sunt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îndeplinite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la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momentul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respectiv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condiţiile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o-RO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AU" altLang="en-US" sz="1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 = 0 </a:t>
            </a:r>
            <a:r>
              <a:rPr lang="en-AU" altLang="en-US" sz="16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1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o-RO" altLang="en-US" sz="1600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AU" altLang="en-US" sz="1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SM2 = 0 </a:t>
            </a:r>
            <a:r>
              <a:rPr lang="en-AU" altLang="en-US" sz="16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AU" altLang="en-US" sz="1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SM2 = 1 </a:t>
            </a:r>
            <a:r>
              <a:rPr lang="en-AU" altLang="en-US" sz="16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1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bitul</a:t>
            </a:r>
            <a:r>
              <a:rPr lang="en-AU" altLang="en-US" sz="1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 9-lea = 1</a:t>
            </a:r>
            <a:r>
              <a:rPr lang="ro-RO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1" eaLnBrk="1" hangingPunct="1">
              <a:lnSpc>
                <a:spcPct val="90000"/>
              </a:lnSpc>
            </a:pP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Dacă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vreuna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din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aceste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condiţii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nu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îndeplinită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atunci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data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ignorată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SBUF, RB8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RI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răm</a:t>
            </a: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nemodificate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o-RO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165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0387"/>
          </a:xfrm>
        </p:spPr>
        <p:txBody>
          <a:bodyPr/>
          <a:lstStyle/>
          <a:p>
            <a:pPr eaLnBrk="1" hangingPunct="1"/>
            <a:r>
              <a:rPr lang="ro-RO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Sisteme Încorporate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199" y="990600"/>
            <a:ext cx="8401987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o-RO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2.5. Periferia internă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o-RO" altLang="en-US" sz="2400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Contoarele/ temporizatoarele 0,1</a:t>
            </a:r>
          </a:p>
          <a:p>
            <a:pPr eaLnBrk="1" hangingPunct="1">
              <a:lnSpc>
                <a:spcPct val="90000"/>
              </a:lnSpc>
            </a:pP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Microcontrolerul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80C51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dispune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2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contoare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temporizatoare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implementate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cu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două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numărătoare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independente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16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biţi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notate cu </a:t>
            </a:r>
            <a:r>
              <a:rPr lang="en-AU" altLang="en-US" sz="2000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TIMER 0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TIMER 1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eaLnBrk="1" hangingPunct="1">
              <a:lnSpc>
                <a:spcPct val="90000"/>
              </a:lnSpc>
            </a:pPr>
            <a:r>
              <a:rPr lang="en-AU" altLang="en-US" sz="2000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TIMER 0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alcătuit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din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numărătoarele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TH0 </a:t>
            </a:r>
            <a:r>
              <a:rPr lang="en-AU" altLang="en-US" sz="20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TL0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iar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TIMER 1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alcătuit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din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numărătoarele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TH1 </a:t>
            </a:r>
            <a:r>
              <a:rPr lang="en-AU" altLang="en-US" sz="20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TL1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eaLnBrk="1" hangingPunct="1">
              <a:lnSpc>
                <a:spcPct val="90000"/>
              </a:lnSpc>
            </a:pP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Există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surse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tact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fiecare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din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cele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două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contoare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temporizatoare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eaLnBrk="1" hangingPunct="1">
              <a:lnSpc>
                <a:spcPct val="90000"/>
              </a:lnSpc>
            </a:pP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Dacă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funcţia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îndeplinită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altLang="en-US" sz="2000" dirty="0" err="1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temporizator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atunci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sursa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tactul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microcontrolerului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altLang="en-US" sz="2000" dirty="0" err="1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AU" altLang="en-US" sz="2000" baseline="-25000" dirty="0" err="1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OSC</a:t>
            </a:r>
            <a:r>
              <a:rPr lang="en-AU" altLang="en-US" sz="2000" baseline="-25000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divizat</a:t>
            </a:r>
            <a:r>
              <a:rPr lang="en-AU" altLang="en-US" sz="2000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12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deci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numărătorul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fi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incrementat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fiecare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ciclu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maşină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eaLnBrk="1" hangingPunct="1">
              <a:lnSpc>
                <a:spcPct val="90000"/>
              </a:lnSpc>
            </a:pP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Dacă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funcţia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îndeplinită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altLang="en-US" sz="20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contor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atunci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sursa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AU" altLang="en-US" sz="20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semnal</a:t>
            </a:r>
            <a:r>
              <a:rPr lang="en-AU" altLang="en-US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extern, T0, </a:t>
            </a:r>
            <a:r>
              <a:rPr lang="en-AU" altLang="en-US" sz="20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respectiv</a:t>
            </a:r>
            <a:r>
              <a:rPr lang="en-AU" altLang="en-US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T1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eaLnBrk="1" hangingPunct="1">
              <a:lnSpc>
                <a:spcPct val="90000"/>
              </a:lnSpc>
            </a:pP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testat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fiecare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S5P2 a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unui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ciclu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maşină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un front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căzător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al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acestui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semnal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incrementa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numărătorul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o-RO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19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0387"/>
          </a:xfrm>
        </p:spPr>
        <p:txBody>
          <a:bodyPr/>
          <a:lstStyle/>
          <a:p>
            <a:pPr eaLnBrk="1" hangingPunct="1"/>
            <a:r>
              <a:rPr lang="ro-RO" alt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Sisteme Încorporate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875"/>
            <a:ext cx="8229600" cy="5216525"/>
          </a:xfrm>
        </p:spPr>
        <p:txBody>
          <a:bodyPr/>
          <a:lstStyle/>
          <a:p>
            <a:pPr eaLnBrk="1" hangingPunct="1"/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Modul 3</a:t>
            </a:r>
          </a:p>
          <a:p>
            <a:pPr lvl="1" eaLnBrk="1" hangingPunct="1"/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od UART cu 11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biţi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caracter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care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diferă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modul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doar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rata de transfer care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aici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depinde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AU" altLang="en-US" sz="18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TIM</a:t>
            </a: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; a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stfel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o-RO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/>
            <a:r>
              <a:rPr lang="ro-RO" altLang="en-US" sz="1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 = 2</a:t>
            </a:r>
            <a:r>
              <a:rPr lang="ro-RO" altLang="en-US" sz="1600" baseline="30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SMOD </a:t>
            </a:r>
            <a:r>
              <a:rPr lang="ro-RO" altLang="en-US" sz="1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 f</a:t>
            </a:r>
            <a:r>
              <a:rPr lang="ro-RO" altLang="en-US" sz="1600" baseline="-25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</a:t>
            </a:r>
            <a:r>
              <a:rPr lang="ro-RO" altLang="en-US" sz="1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32 dacă TIMER 1 lucrează în modul 0 sau 1 şi</a:t>
            </a:r>
          </a:p>
          <a:p>
            <a:pPr lvl="2" eaLnBrk="1" hangingPunct="1"/>
            <a:r>
              <a:rPr lang="ro-RO" altLang="en-US" sz="18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 = 2</a:t>
            </a:r>
            <a:r>
              <a:rPr lang="ro-RO" altLang="en-US" sz="1800" baseline="30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SMOD </a:t>
            </a:r>
            <a:r>
              <a:rPr lang="ro-RO" altLang="en-US" sz="18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 f</a:t>
            </a:r>
            <a:r>
              <a:rPr lang="ro-RO" altLang="en-US" sz="1800" baseline="-25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osc</a:t>
            </a:r>
            <a:r>
              <a:rPr lang="ro-RO" altLang="en-US" sz="18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32 x </a:t>
            </a:r>
            <a:r>
              <a:rPr lang="en-AU" altLang="en-US" sz="18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</a:t>
            </a:r>
            <a:r>
              <a:rPr lang="ro-RO" altLang="en-US" sz="18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</a:t>
            </a:r>
            <a:r>
              <a:rPr lang="en-AU" altLang="en-US" sz="18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altLang="en-US" sz="18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(256 - (TH1))</a:t>
            </a:r>
            <a:r>
              <a:rPr lang="ro-RO" altLang="en-US" sz="18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dacă TIMER 1 lucrează în modul 2.</a:t>
            </a:r>
          </a:p>
          <a:p>
            <a:pPr lvl="1" eaLnBrk="1" hangingPunct="1"/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Ratele de transfer uzuale şi obţinerea lor din TIMER 1:</a:t>
            </a:r>
          </a:p>
          <a:p>
            <a:pPr lvl="1" algn="ctr" eaLnBrk="1" hangingPunct="1">
              <a:buFont typeface="Wingdings" panose="05000000000000000000" pitchFamily="2" charset="2"/>
              <a:buNone/>
            </a:pPr>
            <a:endParaRPr lang="ro-RO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7893" name="Picture 4" descr="rate de transf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860800"/>
            <a:ext cx="6096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987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0387"/>
          </a:xfrm>
        </p:spPr>
        <p:txBody>
          <a:bodyPr/>
          <a:lstStyle/>
          <a:p>
            <a:pPr eaLnBrk="1" hangingPunct="1"/>
            <a:r>
              <a:rPr lang="ro-RO" alt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Sisteme Încorporate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9075"/>
            <a:ext cx="8476938" cy="5216525"/>
          </a:xfrm>
        </p:spPr>
        <p:txBody>
          <a:bodyPr/>
          <a:lstStyle/>
          <a:p>
            <a:pPr eaLnBrk="1" hangingPunct="1"/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Aplicaţie:</a:t>
            </a:r>
          </a:p>
          <a:p>
            <a:pPr lvl="1" eaLnBrk="1" hangingPunct="1"/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acilitatea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comunicare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multiprocesor</a:t>
            </a: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bazează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existenţa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celui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de-al 9-lea bit de date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modurile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1" eaLnBrk="1" hangingPunct="1"/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Dacă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rangul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SM2 = 1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bitul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al 9-lea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atunci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data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preluată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iar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dacă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bitul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al 9-lea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0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atunci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data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neglijată</a:t>
            </a: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1" eaLnBrk="1" hangingPunct="1"/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Fie un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multiprocesor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cu un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microcontroler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master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multe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microcontrolere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slave</a:t>
            </a: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1" eaLnBrk="1" hangingPunct="1"/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Datele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vor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fi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transmise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doar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de la master la slave. </a:t>
            </a:r>
            <a:endParaRPr lang="ro-RO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ctr" eaLnBrk="1" hangingPunct="1">
              <a:buFont typeface="Wingdings" panose="05000000000000000000" pitchFamily="2" charset="2"/>
              <a:buNone/>
            </a:pPr>
            <a:endParaRPr lang="ro-RO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50" name="Rectangle 10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6146" name="Object 10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6412523"/>
              </p:ext>
            </p:extLst>
          </p:nvPr>
        </p:nvGraphicFramePr>
        <p:xfrm>
          <a:off x="1600200" y="4419600"/>
          <a:ext cx="6096000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Picture" r:id="rId3" imgW="5410200" imgH="1407160" progId="Word.Picture.8">
                  <p:embed/>
                </p:oleObj>
              </mc:Choice>
              <mc:Fallback>
                <p:oleObj name="Picture" r:id="rId3" imgW="5410200" imgH="140716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419600"/>
                        <a:ext cx="6096000" cy="198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6935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0387"/>
          </a:xfrm>
        </p:spPr>
        <p:txBody>
          <a:bodyPr/>
          <a:lstStyle/>
          <a:p>
            <a:pPr eaLnBrk="1" hangingPunct="1"/>
            <a:r>
              <a:rPr lang="ro-RO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Sisteme Încorporate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-152400" y="1489075"/>
            <a:ext cx="9296400" cy="5216525"/>
          </a:xfrm>
        </p:spPr>
        <p:txBody>
          <a:bodyPr>
            <a:normAutofit/>
          </a:bodyPr>
          <a:lstStyle/>
          <a:p>
            <a:pPr lvl="1" eaLnBrk="1" hangingPunct="1"/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faza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iniţială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toate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microcontrolerele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slave au SM2 = 1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aşteaptă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să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fie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selectate</a:t>
            </a: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1" eaLnBrk="1" hangingPunct="1"/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Microcontrolerul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master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emite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adresa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microcontrolerului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slave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selectat</a:t>
            </a: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; a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dresa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diferă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de date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aceea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că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are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rangul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al 9-lea, TB8,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egal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cu 1</a:t>
            </a: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1" eaLnBrk="1" hangingPunct="1"/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Toate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microcontrolerele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slave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vor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prelua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adresa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îşi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vor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genera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întreruperi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rutinele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tratare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vor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verifica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propria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adresă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cu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cea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sosită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microcontrolerul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master</a:t>
            </a: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1" eaLnBrk="1" hangingPunct="1"/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Microcontrolerul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slave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selectat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modifica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SM2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deci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doar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acesta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exista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SM2 = 0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iar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toate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celelalte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microcontrolere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slave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exista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SM2 = 1; </a:t>
            </a: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î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continuare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microcontrolerul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master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emite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datele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cu TB8 = 0</a:t>
            </a: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1" eaLnBrk="1" hangingPunct="1"/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Doar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acel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microcontroler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slave care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avea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SM2 = 0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prelua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datele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iar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toate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celelalte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microcontrolere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slave le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vor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ignora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întruc</a:t>
            </a: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 la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acestea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SM2 = 1. </a:t>
            </a:r>
            <a:endParaRPr lang="ro-RO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/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După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microcontrolerul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master a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emis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toate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datele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el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emite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un  cod  de  final, 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predeterminat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 care 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avea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ca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efect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setarea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lui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SM2 de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către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microcontrolerul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slave care a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fost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selectat</a:t>
            </a: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; î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acest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fel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s-a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revenit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starea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iniţială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care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toate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microcontrolerele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slave au SM2 = 1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aşteaptă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să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fie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selectate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o-RO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74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0387"/>
          </a:xfrm>
        </p:spPr>
        <p:txBody>
          <a:bodyPr/>
          <a:lstStyle/>
          <a:p>
            <a:pPr eaLnBrk="1" hangingPunct="1"/>
            <a:r>
              <a:rPr lang="ro-RO" alt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Sisteme Încorporate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39875"/>
            <a:ext cx="8536898" cy="5140325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o-RO" alt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Sistemul de întreruperi</a:t>
            </a:r>
          </a:p>
          <a:p>
            <a:pPr eaLnBrk="1" hangingPunct="1"/>
            <a:r>
              <a:rPr lang="en-AU" altLang="en-US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en-AU" altLang="en-US" sz="20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surse</a:t>
            </a:r>
            <a:r>
              <a:rPr lang="en-AU" altLang="en-US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AU" altLang="en-US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întreruperi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o-RO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/>
            <a:r>
              <a:rPr lang="en-AU" altLang="en-US" sz="1800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AU" altLang="en-US" sz="1800" dirty="0" err="1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întreruperi</a:t>
            </a:r>
            <a:r>
              <a:rPr lang="en-AU" altLang="en-US" sz="1800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externe</a:t>
            </a:r>
            <a:r>
              <a:rPr lang="en-AU" altLang="en-US" sz="1800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generate la </a:t>
            </a:r>
            <a:r>
              <a:rPr lang="en-AU" altLang="en-US" sz="1800" dirty="0" err="1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intrările</a:t>
            </a:r>
            <a:r>
              <a:rPr lang="en-AU" altLang="en-US" sz="1800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/INT0 </a:t>
            </a:r>
            <a:r>
              <a:rPr lang="en-AU" altLang="en-US" sz="1800" dirty="0" err="1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1800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/INT1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o-RO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/>
            <a:r>
              <a:rPr lang="en-AU" altLang="en-US" sz="18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AU" altLang="en-US" sz="18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întreruperi</a:t>
            </a:r>
            <a:r>
              <a:rPr lang="en-AU" altLang="en-US" sz="18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interne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AU" altLang="en-US" sz="18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de la </a:t>
            </a:r>
            <a:r>
              <a:rPr lang="en-AU" altLang="en-US" sz="18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circuitele</a:t>
            </a:r>
            <a:r>
              <a:rPr lang="en-AU" altLang="en-US" sz="18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contoare</a:t>
            </a:r>
            <a:r>
              <a:rPr lang="en-AU" altLang="en-US" sz="18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AU" altLang="en-US" sz="18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temporizatoare</a:t>
            </a:r>
            <a:r>
              <a:rPr lang="en-AU" altLang="en-US" sz="18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18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en-AU" altLang="en-US" sz="18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AU" altLang="en-US" sz="18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întreruperea</a:t>
            </a:r>
            <a:r>
              <a:rPr lang="en-AU" altLang="en-US" sz="18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serială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Cererile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întrerupere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setează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indicatori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care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sunt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ranguri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din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registrele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TCON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SCON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care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generează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de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fapt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întreruperile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eaLnBrk="1" hangingPunct="1"/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Astfel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întreruperile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externe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setează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indicatorii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IE0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(TCON.1)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2000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IE1 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(TCON.3),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întreruperile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contoare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setează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rangurile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TF0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(TCON.5)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TF1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(TCON.7)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iar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întreruperea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serială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setează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fie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rangul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 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(SCON.0) fie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rangul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(SCON.1)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eaLnBrk="1" hangingPunct="1"/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RI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TI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sunt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intrări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într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-o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poartă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SAU a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cărei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ieşire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cererea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întrerupere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interfaţa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serială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pot fi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controlaţi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program. </a:t>
            </a:r>
            <a:endParaRPr lang="ro-RO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Dacă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încarcă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unul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din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aceşti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indicatori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efectul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fi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acelaşi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ca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cel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produs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cererea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corespunzătoare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hardware. </a:t>
            </a:r>
            <a:endParaRPr lang="ro-RO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351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0387"/>
          </a:xfrm>
        </p:spPr>
        <p:txBody>
          <a:bodyPr/>
          <a:lstStyle/>
          <a:p>
            <a:pPr eaLnBrk="1" hangingPunct="1"/>
            <a:r>
              <a:rPr lang="ro-RO" alt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Sisteme Încorporate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304799" y="930275"/>
            <a:ext cx="8704289" cy="592772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Dacă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există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cerere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hardware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aşteptare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care nu a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fost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încă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tratată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poate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fi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anulată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ştergerea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indicatorului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corespunzător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Întreruperile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sunt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controlate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2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registre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o-RO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IE ("Interrupt Register")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endParaRPr lang="ro-RO" altLang="en-US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IP ("Priority Register")</a:t>
            </a:r>
            <a:r>
              <a:rPr lang="ro-RO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1" eaLnBrk="1" hangingPunct="1">
              <a:lnSpc>
                <a:spcPct val="80000"/>
              </a:lnSpc>
            </a:pP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Rolul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registrului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IE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acela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de a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valida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invalida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întreruperile</a:t>
            </a:r>
            <a:r>
              <a:rPr lang="ro-RO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; p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entru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valida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întrerupere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bitul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corespunzător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trebuie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să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fie 1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iar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a o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dezactiva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bitul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corespunzător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trebuie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să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fie 0</a:t>
            </a:r>
            <a:r>
              <a:rPr lang="ro-RO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; î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n plus,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există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un rang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dezactivarea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generală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întreruperilor</a:t>
            </a:r>
            <a:r>
              <a:rPr lang="ro-RO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1" eaLnBrk="1" hangingPunct="1">
              <a:lnSpc>
                <a:spcPct val="80000"/>
              </a:lnSpc>
            </a:pP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Rolul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registrului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IP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acela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de a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aloca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priorităţi</a:t>
            </a:r>
            <a:r>
              <a:rPr lang="ro-RO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2" eaLnBrk="1" hangingPunct="1">
              <a:lnSpc>
                <a:spcPct val="80000"/>
              </a:lnSpc>
            </a:pP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Există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nivele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prioritate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scăzut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ridicat</a:t>
            </a:r>
            <a:r>
              <a:rPr lang="ro-RO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; f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iecărei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surse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poate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aloca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,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mod independent,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oricare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nivel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prioritate</a:t>
            </a:r>
            <a:r>
              <a:rPr lang="ro-RO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2" eaLnBrk="1" hangingPunct="1">
              <a:lnSpc>
                <a:spcPct val="80000"/>
              </a:lnSpc>
            </a:pPr>
            <a:r>
              <a:rPr lang="ro-RO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iecărei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întreruperi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îi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corespunde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un rang: 1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rangul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respectiv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înseamnă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prioritate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ridicată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iar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0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rangul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respectiv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înseamnă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prioritate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scăzută</a:t>
            </a:r>
            <a:r>
              <a:rPr lang="ro-RO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lvl="2" eaLnBrk="1" hangingPunct="1">
              <a:lnSpc>
                <a:spcPct val="80000"/>
              </a:lnSpc>
            </a:pPr>
            <a:r>
              <a:rPr lang="ro-RO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acă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apar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simultan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cereri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întrerupere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, de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priorităţi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diferite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fi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tratată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cererea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prioritate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mare</a:t>
            </a:r>
            <a:r>
              <a:rPr lang="ro-RO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lvl="2" eaLnBrk="1" hangingPunct="1">
              <a:lnSpc>
                <a:spcPct val="80000"/>
              </a:lnSpc>
            </a:pPr>
            <a:r>
              <a:rPr lang="ro-RO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acă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apar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simultan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mai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multe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cereri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aceeaşi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prioritate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microcontrolerul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le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lua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considerare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într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-o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ordine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prestabilită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care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: IE0, TF0, IE1, TF1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, ultima, RI + TI</a:t>
            </a:r>
            <a:r>
              <a:rPr lang="ro-RO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2" eaLnBrk="1" hangingPunct="1">
              <a:lnSpc>
                <a:spcPct val="80000"/>
              </a:lnSpc>
            </a:pP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Rutina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tratare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unei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întreruperi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prioritate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scăzută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poate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fi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întreruptă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de o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cerere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prioritate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ridicată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nu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invers</a:t>
            </a:r>
            <a:r>
              <a:rPr lang="ro-RO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; r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utina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tratare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unei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întreruperi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nu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poate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fi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întreruptă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de o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cerere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aceeaşi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prioritate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o-RO" altLang="en-US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99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/>
          <a:lstStyle/>
          <a:p>
            <a:pPr eaLnBrk="1" hangingPunct="1"/>
            <a:r>
              <a:rPr lang="ro-RO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Sisteme Încorporate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98600"/>
            <a:ext cx="8229600" cy="5140325"/>
          </a:xfrm>
        </p:spPr>
        <p:txBody>
          <a:bodyPr/>
          <a:lstStyle/>
          <a:p>
            <a:pPr eaLnBrk="1" hangingPunct="1"/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Structura registrului IE: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7								            0</a:t>
            </a:r>
            <a:endParaRPr lang="ro-RO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ro-RO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ro-RO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ro-RO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IE.0: EX0: bit de control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întreruperea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externă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0.</a:t>
            </a:r>
          </a:p>
          <a:p>
            <a:pPr eaLnBrk="1" hangingPunct="1"/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IE.1: ET0: bit de control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contorul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temporizatorul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0.</a:t>
            </a:r>
          </a:p>
          <a:p>
            <a:pPr eaLnBrk="1" hangingPunct="1"/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IE.2: EX1: bit de control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întreruperea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externă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1.</a:t>
            </a:r>
          </a:p>
          <a:p>
            <a:pPr eaLnBrk="1" hangingPunct="1"/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IE.3: ET1: bit de control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contorul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temporizatorul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1.</a:t>
            </a:r>
          </a:p>
          <a:p>
            <a:pPr eaLnBrk="1" hangingPunct="1"/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IE.4: ES: bit de control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întreruperea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serială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/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IE.7: EA: bit de control general: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dacă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0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atunci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întrerupere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nu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poate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fi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tratată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dacă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1, o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întrerupere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poate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fi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tratată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dacă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bitul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control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corespunzător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1.</a:t>
            </a:r>
            <a:endParaRPr lang="ro-RO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9180" name="Group 2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70202674"/>
              </p:ext>
            </p:extLst>
          </p:nvPr>
        </p:nvGraphicFramePr>
        <p:xfrm>
          <a:off x="609600" y="2336800"/>
          <a:ext cx="8077200" cy="457200"/>
        </p:xfrm>
        <a:graphic>
          <a:graphicData uri="http://schemas.openxmlformats.org/drawingml/2006/table">
            <a:tbl>
              <a:tblPr/>
              <a:tblGrid>
                <a:gridCol w="1009650"/>
                <a:gridCol w="1009650"/>
                <a:gridCol w="1009650"/>
                <a:gridCol w="1009650"/>
                <a:gridCol w="1009650"/>
                <a:gridCol w="1009650"/>
                <a:gridCol w="1009650"/>
                <a:gridCol w="100965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ET1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ET0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843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/>
          <a:lstStyle/>
          <a:p>
            <a:pPr eaLnBrk="1" hangingPunct="1"/>
            <a:r>
              <a:rPr lang="ro-RO" alt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Sisteme Încorporate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98600"/>
            <a:ext cx="8229600" cy="5140325"/>
          </a:xfrm>
        </p:spPr>
        <p:txBody>
          <a:bodyPr/>
          <a:lstStyle/>
          <a:p>
            <a:pPr eaLnBrk="1" hangingPunct="1"/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Structura registrului IP: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7								            0</a:t>
            </a:r>
            <a:endParaRPr lang="ro-RO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ro-RO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ro-RO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ro-RO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IP.0: PX0: rang de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prioritate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întreruperea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externă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0.</a:t>
            </a:r>
          </a:p>
          <a:p>
            <a:pPr eaLnBrk="1" hangingPunct="1"/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IP.1: PT0: rang de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prioritate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întreruperea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contorul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temporizatorul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0.</a:t>
            </a:r>
          </a:p>
          <a:p>
            <a:pPr eaLnBrk="1" hangingPunct="1"/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IP.2: PX1: rang de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prioritate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prntru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întreruperea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externă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1.</a:t>
            </a:r>
          </a:p>
          <a:p>
            <a:pPr eaLnBrk="1" hangingPunct="1"/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IP.3: PT1: rang de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prioritate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întreruperea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contorul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temporizatorul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1.</a:t>
            </a:r>
          </a:p>
          <a:p>
            <a:pPr eaLnBrk="1" hangingPunct="1"/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IP.4: PS: rang de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prioritate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întreruperea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serială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o-RO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9636" name="Group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87531802"/>
              </p:ext>
            </p:extLst>
          </p:nvPr>
        </p:nvGraphicFramePr>
        <p:xfrm>
          <a:off x="609600" y="2336800"/>
          <a:ext cx="8077200" cy="457200"/>
        </p:xfrm>
        <a:graphic>
          <a:graphicData uri="http://schemas.openxmlformats.org/drawingml/2006/table">
            <a:tbl>
              <a:tblPr/>
              <a:tblGrid>
                <a:gridCol w="1009650"/>
                <a:gridCol w="1009650"/>
                <a:gridCol w="1009650"/>
                <a:gridCol w="1009650"/>
                <a:gridCol w="1009650"/>
                <a:gridCol w="1009650"/>
                <a:gridCol w="1009650"/>
                <a:gridCol w="100965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PT1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PX1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PT0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PX0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419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0387"/>
          </a:xfrm>
        </p:spPr>
        <p:txBody>
          <a:bodyPr/>
          <a:lstStyle/>
          <a:p>
            <a:pPr eaLnBrk="1" hangingPunct="1"/>
            <a:r>
              <a:rPr lang="ro-RO" alt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Sisteme Încorporate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22400"/>
            <a:ext cx="8521908" cy="5216525"/>
          </a:xfrm>
        </p:spPr>
        <p:txBody>
          <a:bodyPr/>
          <a:lstStyle/>
          <a:p>
            <a:pPr eaLnBrk="1" hangingPunct="1"/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Întreruperile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sunt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citite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timpul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lui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S5P2 al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fiecărui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ciclu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maşină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eaLnBrk="1" hangingPunct="1"/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Apoi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are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loc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testare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ceea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s-a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citit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timpul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următorului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ciclu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maşină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eaLnBrk="1" hangingPunct="1"/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Dacă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vreunul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din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indicatorii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întrerupere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fost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găsit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activ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dacă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întreruperea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respectivă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validată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atunci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sistemul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întreruperi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genera o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instrucţiune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LCALL ("Long CALL") ADR,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unde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ADR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depinde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tipul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întreruperii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conform tab.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ro-RO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0207" name="Group 3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44639218"/>
              </p:ext>
            </p:extLst>
          </p:nvPr>
        </p:nvGraphicFramePr>
        <p:xfrm>
          <a:off x="685800" y="3860800"/>
          <a:ext cx="7924800" cy="2747990"/>
        </p:xfrm>
        <a:graphic>
          <a:graphicData uri="http://schemas.openxmlformats.org/drawingml/2006/table">
            <a:tbl>
              <a:tblPr/>
              <a:tblGrid>
                <a:gridCol w="3962400"/>
                <a:gridCol w="3962400"/>
              </a:tblGrid>
              <a:tr h="3352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Tip de întrerupere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Adresă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IE0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0003H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TF0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000BH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IE1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0013H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TF1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001BH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 + TI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0023H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482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0387"/>
          </a:xfrm>
        </p:spPr>
        <p:txBody>
          <a:bodyPr/>
          <a:lstStyle/>
          <a:p>
            <a:pPr eaLnBrk="1" hangingPunct="1"/>
            <a:r>
              <a:rPr lang="ro-RO" alt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Sisteme Încorporate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49400"/>
            <a:ext cx="8476938" cy="521652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Instrucţiunea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LCALL nu se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genera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din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următoarele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situaţii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 eaLnBrk="1" hangingPunct="1">
              <a:lnSpc>
                <a:spcPct val="80000"/>
              </a:lnSpc>
            </a:pP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1. o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întrerupere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prioritate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egală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mai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mare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deja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tratare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1" eaLnBrk="1" hangingPunct="1">
              <a:lnSpc>
                <a:spcPct val="80000"/>
              </a:lnSpc>
            </a:pP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ciclul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curent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testare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nu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ultimul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ciclu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al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instrucţiunii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curente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endParaRPr lang="en-AU" altLang="en-US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instrucţiunea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curentă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RETI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instrucţiune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scrie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registrele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IE </a:t>
            </a:r>
            <a:r>
              <a:rPr lang="en-AU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AU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IP</a:t>
            </a:r>
            <a:r>
              <a:rPr lang="ro-RO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AU" altLang="en-US" sz="2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Condiţia</a:t>
            </a:r>
            <a:r>
              <a:rPr lang="en-AU" alt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asigură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luarea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considerare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unei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cereri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întrerupere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doar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sfirşitul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unei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instrucţiuni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iar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condiţia</a:t>
            </a:r>
            <a:r>
              <a:rPr lang="en-AU" alt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asigură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luarea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considerare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unei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cereri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întrerupere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doar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după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execută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încă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instrucţiune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după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RETI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după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care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scrie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registrele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IP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eaLnBrk="1" hangingPunct="1">
              <a:lnSpc>
                <a:spcPct val="80000"/>
              </a:lnSpc>
            </a:pP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Dacă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există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singură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sursă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întrerupere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atunci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timpul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răspuns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între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3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8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cicluri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maşină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o-RO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Instrucţiunea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LCALL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depune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conţinutul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lui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PC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stivă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încărca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PC cu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adresa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salt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eaLnBrk="1" hangingPunct="1">
              <a:lnSpc>
                <a:spcPct val="80000"/>
              </a:lnSpc>
            </a:pP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Î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unele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cazuri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are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loc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ştergerea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hardware, a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indicatorului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corespunde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întreruperii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tratate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indicatorii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TF0, TF1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IE0, IE1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numai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dacă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întreruperea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externă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activă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front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eaLnBrk="1" hangingPunct="1">
              <a:lnSpc>
                <a:spcPct val="80000"/>
              </a:lnSpc>
            </a:pP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ndicatorul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corespunde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întreruperii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seriale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trebuie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fie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şters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doar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program.</a:t>
            </a:r>
            <a:endParaRPr lang="ro-RO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5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0387"/>
          </a:xfrm>
        </p:spPr>
        <p:txBody>
          <a:bodyPr/>
          <a:lstStyle/>
          <a:p>
            <a:pPr eaLnBrk="1" hangingPunct="1"/>
            <a:r>
              <a:rPr lang="ro-RO" alt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Sisteme Încorporate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457199" y="1616075"/>
            <a:ext cx="8416977" cy="521652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Execuţia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rutinei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tratare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cererii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întrerupere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încheie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înt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lnirea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instrucţiunii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RETI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încarcă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PC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adresa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revenire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iniţializează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sistemul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întreruperi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 r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utina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poate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încheia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cu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instrucţiunea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RET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nu 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iniţializa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sistemul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întreruperi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eaLnBrk="1" hangingPunct="1"/>
            <a:r>
              <a:rPr lang="en-GB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Întreruperile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externe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pot fi </a:t>
            </a:r>
            <a:r>
              <a:rPr lang="en-GB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programate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rangurile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IT0, </a:t>
            </a:r>
            <a:r>
              <a:rPr lang="en-GB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respectiv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IT1 din </a:t>
            </a:r>
            <a:r>
              <a:rPr lang="en-GB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registrul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TCON, </a:t>
            </a:r>
            <a:r>
              <a:rPr lang="en-GB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să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fie active </a:t>
            </a:r>
            <a:r>
              <a:rPr lang="en-GB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nivel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front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eaLnBrk="1" hangingPunct="1"/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GB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tranziţie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1 →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0 </a:t>
            </a:r>
            <a:r>
              <a:rPr lang="en-GB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din </a:t>
            </a:r>
            <a:r>
              <a:rPr lang="en-GB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intrările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/INT0 </a:t>
            </a:r>
            <a:r>
              <a:rPr lang="en-GB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/INT1 </a:t>
            </a:r>
            <a:r>
              <a:rPr lang="en-GB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poziţiona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indicatorul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IE0 </a:t>
            </a:r>
            <a:r>
              <a:rPr lang="en-GB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IE1, </a:t>
            </a:r>
            <a:r>
              <a:rPr lang="en-GB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dacă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întreruperea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validată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și </a:t>
            </a:r>
            <a:r>
              <a:rPr lang="en-GB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dacă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cererea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are o </a:t>
            </a:r>
            <a:r>
              <a:rPr lang="en-GB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durată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minimă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12 </a:t>
            </a:r>
            <a:r>
              <a:rPr lang="en-GB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perioade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tact </a:t>
            </a:r>
            <a:r>
              <a:rPr lang="en-GB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nivel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n-GB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12 </a:t>
            </a:r>
            <a:r>
              <a:rPr lang="en-GB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perioade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tact </a:t>
            </a:r>
            <a:r>
              <a:rPr lang="en-GB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nivel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0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eaLnBrk="1" hangingPunct="1"/>
            <a:r>
              <a:rPr lang="en-GB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Această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condiţie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rezultă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din </a:t>
            </a:r>
            <a:r>
              <a:rPr lang="en-GB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faptul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că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terminalele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/INT0 </a:t>
            </a:r>
            <a:r>
              <a:rPr lang="en-GB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/INT1 </a:t>
            </a:r>
            <a:r>
              <a:rPr lang="en-GB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sunt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citite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doar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singură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dată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fiecare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ciclu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maşină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eaLnBrk="1" hangingPunct="1"/>
            <a:r>
              <a:rPr lang="en-GB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Dacă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cererea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externă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activă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nivel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trebuie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să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răm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GB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nă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activă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GB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nă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GB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începerea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execuţiei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rutinei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tratare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după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care </a:t>
            </a:r>
            <a:r>
              <a:rPr lang="en-GB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trebuie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dezactivată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înainte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încheierea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rutinei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evita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nouă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tratare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o-RO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3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o-RO" alt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Sisteme Încorporate</a:t>
            </a:r>
            <a:br>
              <a:rPr lang="ro-RO" altLang="en-US" sz="240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o-RO" altLang="en-US" sz="24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399" y="1447800"/>
            <a:ext cx="8736767" cy="5216525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Frontul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căzător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detectat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dacă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într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-un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ciclu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maşină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citeşte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valoarea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1 la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terminalul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ciclul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următor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citeşte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valoarea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0 la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acelaşi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terminal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 î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ntruc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sunt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necesare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cicluri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maşină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detectare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rezultă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frecvenţa</a:t>
            </a:r>
            <a:r>
              <a:rPr lang="en-AU" altLang="en-US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maximă</a:t>
            </a:r>
            <a:r>
              <a:rPr lang="en-AU" altLang="en-US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altLang="en-US" sz="20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numărare</a:t>
            </a:r>
            <a:r>
              <a:rPr lang="en-AU" altLang="en-US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1/ 24 din </a:t>
            </a:r>
            <a:r>
              <a:rPr lang="en-AU" altLang="en-US" sz="20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frecvenţa</a:t>
            </a:r>
            <a:r>
              <a:rPr lang="en-AU" altLang="en-US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tactului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eaLnBrk="1" hangingPunct="1"/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Funcţionarea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contoarelor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TIMER 0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TIMER 1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controlată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2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registre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o-RO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/>
            <a:r>
              <a:rPr lang="en-AU" altLang="en-US" sz="1600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TMOD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("Timer Mode Register") </a:t>
            </a:r>
            <a:r>
              <a:rPr lang="ro-RO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cu structura:</a:t>
            </a:r>
          </a:p>
          <a:p>
            <a:pPr lvl="1" eaLnBrk="1" hangingPunct="1"/>
            <a:endParaRPr lang="ro-RO" alt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ro-RO" alt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/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TMOD.0-1: M0, M1: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fixează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modul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lucru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TIMER 0.</a:t>
            </a:r>
          </a:p>
          <a:p>
            <a:pPr lvl="1" eaLnBrk="1" hangingPunct="1"/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TMOD.2: C/ /T: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stabileşte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sursa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tactului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numărare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2" eaLnBrk="1" hangingPunct="1"/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0: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sursa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tactului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AU" altLang="en-US" sz="16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OSC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divizat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la 12,  1: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sursa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tactului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T0.</a:t>
            </a:r>
          </a:p>
          <a:p>
            <a:pPr lvl="1" eaLnBrk="1" hangingPunct="1"/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TMOD.3: GATE: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controlează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pornirea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oprirea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numărării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2" eaLnBrk="1" hangingPunct="1"/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0: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pornirea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oprirea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controlată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rangul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TR0, 1: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numărarea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pornită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dacă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TR0 = /INT0 = 1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oprită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dacă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TR0 = 0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/INT0 = 0.</a:t>
            </a:r>
          </a:p>
          <a:p>
            <a:pPr lvl="1" eaLnBrk="1" hangingPunct="1"/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TMOD.4-5: idem cu TMOD.0-1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TIMER 1.</a:t>
            </a:r>
          </a:p>
          <a:p>
            <a:pPr lvl="1" eaLnBrk="1" hangingPunct="1"/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TMOD.6: idem cu TMOD.2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TIMER 1.</a:t>
            </a:r>
          </a:p>
          <a:p>
            <a:pPr lvl="1" eaLnBrk="1" hangingPunct="1"/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TMOD.7: idem cu TMOD.3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TIMER 1.</a:t>
            </a:r>
            <a:r>
              <a:rPr lang="ro-RO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</p:txBody>
      </p:sp>
      <p:graphicFrame>
        <p:nvGraphicFramePr>
          <p:cNvPr id="28696" name="Group 2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19770306"/>
              </p:ext>
            </p:extLst>
          </p:nvPr>
        </p:nvGraphicFramePr>
        <p:xfrm>
          <a:off x="914400" y="3479800"/>
          <a:ext cx="7772400" cy="381000"/>
        </p:xfrm>
        <a:graphic>
          <a:graphicData uri="http://schemas.openxmlformats.org/drawingml/2006/table">
            <a:tbl>
              <a:tblPr/>
              <a:tblGrid>
                <a:gridCol w="971550"/>
                <a:gridCol w="971550"/>
                <a:gridCol w="971550"/>
                <a:gridCol w="971550"/>
                <a:gridCol w="971550"/>
                <a:gridCol w="971550"/>
                <a:gridCol w="971550"/>
                <a:gridCol w="97155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GATE</a:t>
                      </a:r>
                      <a:endParaRPr kumimoji="0" lang="ro-RO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r>
                        <a:rPr kumimoji="0" lang="ro-RO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//T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C//T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109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0387"/>
          </a:xfrm>
        </p:spPr>
        <p:txBody>
          <a:bodyPr/>
          <a:lstStyle/>
          <a:p>
            <a:pPr eaLnBrk="1" hangingPunct="1"/>
            <a:r>
              <a:rPr lang="ro-RO" alt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Sisteme Încorporate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49400"/>
            <a:ext cx="8229600" cy="5216525"/>
          </a:xfrm>
        </p:spPr>
        <p:txBody>
          <a:bodyPr/>
          <a:lstStyle/>
          <a:p>
            <a:pPr eaLnBrk="1" hangingPunct="1"/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Aplicaţie: execuţia unui program în mod pas cu pas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ro-RO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/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cerere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întrerupere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nu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fi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luată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considerare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dacă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apare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timpul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tratării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unei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întreruperi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aceeaşi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prioritate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nici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dacă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apare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timpul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instrucţiunii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RETI,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caz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care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necesară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execuţia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încă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unei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instrucţiuni</a:t>
            </a: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1" eaLnBrk="1" hangingPunct="1"/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Aceasta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înseamnă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că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dacă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s-a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intrat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rutina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tratare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cererii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întrerupere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o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nouă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intrare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această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rutină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posibilă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doar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dacă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execută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instrucţiune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din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programul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principal</a:t>
            </a: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1" eaLnBrk="1" hangingPunct="1"/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această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trăsătură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bazează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tehnica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realizare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modului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pas cu pas</a:t>
            </a: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1" eaLnBrk="1" hangingPunct="1"/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aceasta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programează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activarea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unei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întreruperi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externe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de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exemplu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/INT0, pin P3.2,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nivel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iar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rutina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tratare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trebui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să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încheie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cu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secvenţa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o-RO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28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0387"/>
          </a:xfrm>
        </p:spPr>
        <p:txBody>
          <a:bodyPr/>
          <a:lstStyle/>
          <a:p>
            <a:pPr eaLnBrk="1" hangingPunct="1"/>
            <a:r>
              <a:rPr lang="ro-RO" alt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Sisteme Încorporate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461948" cy="5216525"/>
          </a:xfrm>
        </p:spPr>
        <p:txBody>
          <a:bodyPr/>
          <a:lstStyle/>
          <a:p>
            <a:pPr lvl="1" eaLnBrk="1" hangingPunct="1">
              <a:buFont typeface="Wingdings" panose="05000000000000000000" pitchFamily="2" charset="2"/>
              <a:buNone/>
            </a:pP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JNB   P3.2,$   - se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aşteaptă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p</a:t>
            </a: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nă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c</a:t>
            </a: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/INT0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devine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1;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JB    P3.2,$   - se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aşteaptă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p</a:t>
            </a: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nă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c</a:t>
            </a: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/INT0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devine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0;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RETI   -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întoarcere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programul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principal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execuţia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încă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unei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instrucţiuni</a:t>
            </a: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ro-RO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/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Dacă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/INT0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starea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0, CPU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intra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rutina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tratare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întreruperii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externe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0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răm</a:t>
            </a: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ne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acolo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p</a:t>
            </a: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nă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apare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impuls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linia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/INT0 (o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trecere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la 1,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adică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dezactivarea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cererii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curente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urmată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de o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nouă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trecere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la 0,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adică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nouă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activare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1" eaLnBrk="1" hangingPunct="1"/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Apoi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executa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RETI, se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întoarce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programul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principal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unde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executa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instrucţiune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reintra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rutina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tratare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după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care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totul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repetă</a:t>
            </a: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1" eaLnBrk="1" hangingPunct="1"/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Deci un pas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realizat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impuls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linia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P3.2.</a:t>
            </a:r>
            <a:endParaRPr lang="ro-RO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630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/>
          <a:lstStyle/>
          <a:p>
            <a:pPr eaLnBrk="1" hangingPunct="1"/>
            <a:r>
              <a:rPr lang="ro-RO" alt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Sisteme Încorporate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22400"/>
            <a:ext cx="8153400" cy="52165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o-RO" alt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Modurile de lucru cu consum redus</a:t>
            </a:r>
          </a:p>
          <a:p>
            <a:pPr eaLnBrk="1" hangingPunct="1"/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 moduri: Idle şi Power – Down;</a:t>
            </a:r>
          </a:p>
          <a:p>
            <a:pPr eaLnBrk="1" hangingPunct="1"/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tile 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în aplicaţii în care consumul este un factor critic;</a:t>
            </a:r>
          </a:p>
          <a:p>
            <a:pPr eaLnBrk="1" hangingPunct="1"/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Instalarea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se face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program,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acţion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asupra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 c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unui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rang din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registrul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PCON ("Power Control Register")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7                                                                                                            0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ro-RO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ro-RO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ro-RO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PCON.0: IDL: 1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acest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rang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instalează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modul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Idle.</a:t>
            </a:r>
          </a:p>
          <a:p>
            <a:pPr eaLnBrk="1" hangingPunct="1"/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PCON.1: PD: 1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acest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rang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instalează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modul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Power - Down.</a:t>
            </a:r>
            <a:endParaRPr lang="en-GB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PCON.2, 3: GF0, GF1: </a:t>
            </a:r>
            <a:r>
              <a:rPr lang="en-GB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ranguri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uz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general.</a:t>
            </a:r>
            <a:endParaRPr lang="en-AU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PCON.7: SMOD: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utilizat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interfaţa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serială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72731" name="Group 2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31707997"/>
              </p:ext>
            </p:extLst>
          </p:nvPr>
        </p:nvGraphicFramePr>
        <p:xfrm>
          <a:off x="609600" y="3784600"/>
          <a:ext cx="8077200" cy="381000"/>
        </p:xfrm>
        <a:graphic>
          <a:graphicData uri="http://schemas.openxmlformats.org/drawingml/2006/table">
            <a:tbl>
              <a:tblPr/>
              <a:tblGrid>
                <a:gridCol w="1009650"/>
                <a:gridCol w="1009650"/>
                <a:gridCol w="1009650"/>
                <a:gridCol w="1009650"/>
                <a:gridCol w="1009650"/>
                <a:gridCol w="1009650"/>
                <a:gridCol w="1009650"/>
                <a:gridCol w="100965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SMOD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GF1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GF0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897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/>
          <a:lstStyle/>
          <a:p>
            <a:pPr eaLnBrk="1" hangingPunct="1"/>
            <a:r>
              <a:rPr lang="ro-RO" alt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Sisteme Încorporate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22400"/>
            <a:ext cx="8153400" cy="5216525"/>
          </a:xfrm>
        </p:spPr>
        <p:txBody>
          <a:bodyPr/>
          <a:lstStyle/>
          <a:p>
            <a:pPr eaLnBrk="1" hangingPunct="1"/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Modul Idle:</a:t>
            </a:r>
          </a:p>
          <a:p>
            <a:pPr lvl="1" eaLnBrk="1" hangingPunct="1"/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Microcontrolerul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intră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acest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mod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după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activarea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de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către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instrucţiune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a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rangului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IDL</a:t>
            </a: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1" eaLnBrk="1" hangingPunct="1"/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Oscilatorul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interfaţa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serială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contoarele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temporizatoarele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sistemul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întreruperi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continuă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să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funcţioneze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tactul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nu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ajunge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la CPU.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Întregul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CPU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îşi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păstrează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starea</a:t>
            </a: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1" eaLnBrk="1" hangingPunct="1"/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Ieşirea: prin întrerupere validată sau RST;</a:t>
            </a:r>
          </a:p>
          <a:p>
            <a:pPr eaLnBrk="1" hangingPunct="1"/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Modul Power – Down:</a:t>
            </a:r>
          </a:p>
          <a:p>
            <a:pPr lvl="1" eaLnBrk="1" hangingPunct="1"/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Este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instalat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de o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instrucţiune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activează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rangul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PD</a:t>
            </a: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1" eaLnBrk="1" hangingPunct="1"/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Oscilatorul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opreşte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ca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urmare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starea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întregului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microcontroler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răm</a:t>
            </a: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ne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nemodificată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microcontrolerul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"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îngheaţă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")</a:t>
            </a: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1" eaLnBrk="1" hangingPunct="1"/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Singura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ieşire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din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acest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mod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activarea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intrării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RST</a:t>
            </a: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1" eaLnBrk="1" hangingPunct="1"/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acest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mod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Vcc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poate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fi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redus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la 2 V</a:t>
            </a: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; t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rebuie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însă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avut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grijă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ca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reducerea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să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facă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după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microcontrolerul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intrat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modul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Power - Down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iar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activarea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lui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RST care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provoacă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ieşirea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din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modul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Power - Down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să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facă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după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Vcc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revenit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valoarea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lucru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o-RO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59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/>
          <a:lstStyle/>
          <a:p>
            <a:pPr eaLnBrk="1" hangingPunct="1"/>
            <a:r>
              <a:rPr lang="ro-RO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Sisteme Încorporate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22400"/>
            <a:ext cx="8461948" cy="52165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o-RO" alt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Porturile</a:t>
            </a:r>
          </a:p>
          <a:p>
            <a:pPr eaLnBrk="1" hangingPunct="1"/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Este resursa direct utilizată în aplicaţiile de timp real, de monitorizare, comandă şi control;</a:t>
            </a:r>
          </a:p>
          <a:p>
            <a:pPr eaLnBrk="1" hangingPunct="1"/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Microcontrolerul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8051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dispune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4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porturi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bidirectionale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8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biţi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notate cu P0, P1, P2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P3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eaLnBrk="1" hangingPunct="1"/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Fiecare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port are un circuit de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intrare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un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registru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intern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notat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tot cu P0, P1, P2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respectiv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P3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etaj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ieşire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eaLnBrk="1" hangingPunct="1"/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Porturile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sunt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uz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general,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fiecare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rang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poate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fi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programat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independent ca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intrare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ieşire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plus,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porturile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P0, P2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P3 au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funcţiuni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alternative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eaLnBrk="1" hangingPunct="1"/>
            <a:r>
              <a:rPr lang="en-AU" altLang="en-US" sz="2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Astfel</a:t>
            </a:r>
            <a:r>
              <a:rPr lang="en-AU" alt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AU" alt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ciclurile</a:t>
            </a:r>
            <a:r>
              <a:rPr lang="en-AU" alt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AU" alt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care se face </a:t>
            </a:r>
            <a:r>
              <a:rPr lang="en-AU" altLang="en-US" sz="2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</a:t>
            </a:r>
            <a:r>
              <a:rPr lang="en-AU" alt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AU" altLang="en-US" sz="2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memoria</a:t>
            </a:r>
            <a:r>
              <a:rPr lang="en-AU" alt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externă</a:t>
            </a:r>
            <a:r>
              <a:rPr lang="en-AU" alt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altLang="en-US" sz="2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liniile</a:t>
            </a:r>
            <a:r>
              <a:rPr lang="en-AU" alt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portului</a:t>
            </a:r>
            <a:r>
              <a:rPr lang="en-AU" alt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P0 </a:t>
            </a:r>
            <a:r>
              <a:rPr lang="en-AU" altLang="en-US" sz="2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constituie</a:t>
            </a:r>
            <a:r>
              <a:rPr lang="en-AU" alt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AU" altLang="en-US" sz="2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magistrală</a:t>
            </a:r>
            <a:r>
              <a:rPr lang="en-AU" alt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multiplexată</a:t>
            </a:r>
            <a:r>
              <a:rPr lang="en-AU" alt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altLang="en-US" sz="2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adrese</a:t>
            </a:r>
            <a:r>
              <a:rPr lang="en-AU" alt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date, AD0 - 7, </a:t>
            </a:r>
            <a:r>
              <a:rPr lang="en-AU" altLang="en-US" sz="2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între</a:t>
            </a:r>
            <a:r>
              <a:rPr lang="en-AU" alt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jumătatea</a:t>
            </a:r>
            <a:r>
              <a:rPr lang="en-AU" alt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</a:t>
            </a:r>
            <a:r>
              <a:rPr lang="en-AU" alt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puţin</a:t>
            </a:r>
            <a:r>
              <a:rPr lang="en-AU" alt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semnificativă</a:t>
            </a:r>
            <a:r>
              <a:rPr lang="en-AU" alt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din </a:t>
            </a:r>
            <a:r>
              <a:rPr lang="en-AU" altLang="en-US" sz="2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magistrala</a:t>
            </a:r>
            <a:r>
              <a:rPr lang="en-AU" alt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altLang="en-US" sz="2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adrese</a:t>
            </a:r>
            <a:r>
              <a:rPr lang="en-AU" alt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cea</a:t>
            </a:r>
            <a:r>
              <a:rPr lang="en-AU" alt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date </a:t>
            </a:r>
            <a:r>
              <a:rPr lang="en-AU" altLang="en-US" sz="2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iar</a:t>
            </a:r>
            <a:r>
              <a:rPr lang="en-AU" alt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liniile</a:t>
            </a:r>
            <a:r>
              <a:rPr lang="en-AU" alt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portului</a:t>
            </a:r>
            <a:r>
              <a:rPr lang="en-AU" alt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P2 </a:t>
            </a:r>
            <a:r>
              <a:rPr lang="en-AU" altLang="en-US" sz="2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vor</a:t>
            </a:r>
            <a:r>
              <a:rPr lang="en-AU" alt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transfera</a:t>
            </a:r>
            <a:r>
              <a:rPr lang="en-AU" alt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jumătatea</a:t>
            </a:r>
            <a:r>
              <a:rPr lang="en-AU" alt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</a:t>
            </a:r>
            <a:r>
              <a:rPr lang="en-AU" alt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semnificativă</a:t>
            </a:r>
            <a:r>
              <a:rPr lang="en-AU" alt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AU" altLang="en-US" sz="2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magistralei</a:t>
            </a:r>
            <a:r>
              <a:rPr lang="en-AU" alt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altLang="en-US" sz="2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adrese</a:t>
            </a:r>
            <a:r>
              <a:rPr lang="ro-RO" alt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4131940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/>
          <a:lstStyle/>
          <a:p>
            <a:pPr eaLnBrk="1" hangingPunct="1"/>
            <a:r>
              <a:rPr lang="ro-RO" alt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Sisteme Încorporate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14400"/>
            <a:ext cx="8153400" cy="5216525"/>
          </a:xfrm>
        </p:spPr>
        <p:txBody>
          <a:bodyPr/>
          <a:lstStyle/>
          <a:p>
            <a:pPr eaLnBrk="1" hangingPunct="1"/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Atunci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aduce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un cod de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instrucţiune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din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memoria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program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externă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liniile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porturilor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P0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P2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vor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fi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comandate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PC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iar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atunci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transferă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dată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cu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memoria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date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externă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liniile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porturilor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P0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P2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vor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fi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comandate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registrul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DPTR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eaLnBrk="1" hangingPunct="1"/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Dacă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adresa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datei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externe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8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biţi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atunci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adresa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obţine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liniile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portului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P0 care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fi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comandat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registrul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R0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R1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eaLnBrk="1" hangingPunct="1"/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Rangurile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portului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P3 au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funcţiuni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specifice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individuale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conform tab.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ro-RO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6856" name="Group 5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27348141"/>
              </p:ext>
            </p:extLst>
          </p:nvPr>
        </p:nvGraphicFramePr>
        <p:xfrm>
          <a:off x="990600" y="3606800"/>
          <a:ext cx="7772400" cy="2743200"/>
        </p:xfrm>
        <a:graphic>
          <a:graphicData uri="http://schemas.openxmlformats.org/drawingml/2006/table">
            <a:tbl>
              <a:tblPr/>
              <a:tblGrid>
                <a:gridCol w="1371600"/>
                <a:gridCol w="6400800"/>
              </a:tblGrid>
              <a:tr h="261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Funcţia specifică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P3.0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RxD: intrare serială</a:t>
                      </a:r>
                      <a:r>
                        <a:rPr kumimoji="0" lang="ro-R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P3.1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TxD</a:t>
                      </a: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 </a:t>
                      </a:r>
                      <a:r>
                        <a:rPr kumimoji="0" lang="en-A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ieşire</a:t>
                      </a: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A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serială</a:t>
                      </a:r>
                      <a:r>
                        <a:rPr kumimoji="0" lang="ro-RO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P3.2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/INT0: întrerupere externă 0</a:t>
                      </a:r>
                      <a:r>
                        <a:rPr kumimoji="0" lang="ro-R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P3.3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/INT1: întrerupere externă 1</a:t>
                      </a:r>
                      <a:r>
                        <a:rPr kumimoji="0" lang="ro-R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P3.4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T0: intrare de numărare pentru contorul 0</a:t>
                      </a:r>
                      <a:r>
                        <a:rPr kumimoji="0" lang="ro-R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P3.5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T1: intrare de numărare pentru contorul 1</a:t>
                      </a:r>
                      <a:r>
                        <a:rPr kumimoji="0" lang="ro-R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P3.6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/WR: semnal de comandă pentru scrierea în memoria de date externă</a:t>
                      </a:r>
                      <a:r>
                        <a:rPr kumimoji="0" lang="ro-R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P3.7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/RD: </a:t>
                      </a:r>
                      <a:r>
                        <a:rPr kumimoji="0" lang="en-A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semnal</a:t>
                      </a: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de </a:t>
                      </a:r>
                      <a:r>
                        <a:rPr kumimoji="0" lang="en-A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comandă</a:t>
                      </a: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A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pentru</a:t>
                      </a: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A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citirea</a:t>
                      </a: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din </a:t>
                      </a:r>
                      <a:r>
                        <a:rPr kumimoji="0" lang="en-A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memoria</a:t>
                      </a: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de date </a:t>
                      </a:r>
                      <a:r>
                        <a:rPr kumimoji="0" lang="en-A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externă</a:t>
                      </a:r>
                      <a:r>
                        <a:rPr kumimoji="0" lang="ro-RO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572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/>
          <a:lstStyle/>
          <a:p>
            <a:pPr eaLnBrk="1" hangingPunct="1"/>
            <a:r>
              <a:rPr lang="ro-RO" alt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Sisteme Încorporate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49400"/>
            <a:ext cx="8461948" cy="52165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o-RO" alt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Modul PWM (Pulse Width Modulator)</a:t>
            </a:r>
          </a:p>
          <a:p>
            <a:pPr eaLnBrk="1" hangingPunct="1">
              <a:lnSpc>
                <a:spcPct val="80000"/>
              </a:lnSpc>
            </a:pP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Generează ieşiri modulate în durată;</a:t>
            </a:r>
          </a:p>
          <a:p>
            <a:pPr eaLnBrk="1" hangingPunct="1">
              <a:lnSpc>
                <a:spcPct val="80000"/>
              </a:lnSpc>
            </a:pP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Facilitate utilă pentru comanda motoarelor de curent continuu;</a:t>
            </a:r>
          </a:p>
          <a:p>
            <a:pPr eaLnBrk="1" hangingPunct="1">
              <a:lnSpc>
                <a:spcPct val="80000"/>
              </a:lnSpc>
            </a:pP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Implementat cu un contor/ temporizator pe 32 biţi cu un divizor int</a:t>
            </a:r>
            <a:r>
              <a:rPr lang="en-US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 de 32 biţi;</a:t>
            </a:r>
          </a:p>
          <a:p>
            <a:pPr eaLnBrk="1" hangingPunct="1">
              <a:lnSpc>
                <a:spcPct val="80000"/>
              </a:lnSpc>
            </a:pP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Facilitatea PWM poate fi dezactivată;</a:t>
            </a:r>
          </a:p>
          <a:p>
            <a:pPr eaLnBrk="1" hangingPunct="1">
              <a:lnSpc>
                <a:spcPct val="80000"/>
              </a:lnSpc>
            </a:pP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Perioada şi durata pot fi programate;</a:t>
            </a:r>
          </a:p>
          <a:p>
            <a:pPr eaLnBrk="1" hangingPunct="1">
              <a:lnSpc>
                <a:spcPct val="80000"/>
              </a:lnSpc>
            </a:pP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 poate genera cerere de întrerupere la generarea duratei prescrise;</a:t>
            </a:r>
          </a:p>
          <a:p>
            <a:pPr eaLnBrk="1" hangingPunct="1">
              <a:lnSpc>
                <a:spcPct val="80000"/>
              </a:lnSpc>
            </a:pP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Facilitate de control individual al fronturilor ridicător şi coborâtor; utilă pentru comanda motoarelor de curent continuu multi – fază care cer 3 impulsuri cu posibilitate de poziţionare distinctă a fronturilor ridicător şi coborător ale fi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căruia;</a:t>
            </a:r>
          </a:p>
          <a:p>
            <a:pPr eaLnBrk="1" hangingPunct="1">
              <a:lnSpc>
                <a:spcPct val="80000"/>
              </a:lnSpc>
            </a:pP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Posibilitate de a genera:</a:t>
            </a:r>
          </a:p>
          <a:p>
            <a:pPr lvl="1" eaLnBrk="1" hangingPunct="1">
              <a:lnSpc>
                <a:spcPct val="80000"/>
              </a:lnSpc>
            </a:pP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Ieşire activă la 1 la fiecare început de ciclu;</a:t>
            </a:r>
          </a:p>
          <a:p>
            <a:pPr lvl="1" eaLnBrk="1" hangingPunct="1">
              <a:lnSpc>
                <a:spcPct val="80000"/>
              </a:lnSpc>
            </a:pP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Ieşire activă la 1 sau la 0 în timpul ciclului;</a:t>
            </a:r>
          </a:p>
          <a:p>
            <a:pPr eaLnBrk="1" hangingPunct="1">
              <a:lnSpc>
                <a:spcPct val="80000"/>
              </a:lnSpc>
            </a:pP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Registre care stabilesc durata semnalului activ şi poziţia sa;</a:t>
            </a:r>
          </a:p>
        </p:txBody>
      </p:sp>
    </p:spTree>
    <p:extLst>
      <p:ext uri="{BB962C8B-B14F-4D97-AF65-F5344CB8AC3E}">
        <p14:creationId xmlns:p14="http://schemas.microsoft.com/office/powerpoint/2010/main" val="148595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/>
          <a:lstStyle/>
          <a:p>
            <a:pPr eaLnBrk="1" hangingPunct="1"/>
            <a:r>
              <a:rPr lang="ro-RO" alt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Sisteme Încorporate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14400"/>
            <a:ext cx="8153400" cy="5216525"/>
          </a:xfrm>
        </p:spPr>
        <p:txBody>
          <a:bodyPr/>
          <a:lstStyle/>
          <a:p>
            <a:pPr eaLnBrk="1" hangingPunct="1"/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Un exemplu de modul PWM: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ro-RO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20589363"/>
              </p:ext>
            </p:extLst>
          </p:nvPr>
        </p:nvGraphicFramePr>
        <p:xfrm>
          <a:off x="1371600" y="1625600"/>
          <a:ext cx="6400800" cy="465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Picture" r:id="rId3" imgW="6141720" imgH="4465320" progId="Word.Picture.8">
                  <p:embed/>
                </p:oleObj>
              </mc:Choice>
              <mc:Fallback>
                <p:oleObj name="Picture" r:id="rId3" imgW="6141720" imgH="446532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625600"/>
                        <a:ext cx="6400800" cy="465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064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0387"/>
          </a:xfrm>
        </p:spPr>
        <p:txBody>
          <a:bodyPr/>
          <a:lstStyle/>
          <a:p>
            <a:pPr eaLnBrk="1" hangingPunct="1"/>
            <a:r>
              <a:rPr lang="ro-RO" alt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Sisteme Încorporate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549400"/>
            <a:ext cx="8382000" cy="5216525"/>
          </a:xfrm>
        </p:spPr>
        <p:txBody>
          <a:bodyPr>
            <a:normAutofit lnSpcReduction="10000"/>
          </a:bodyPr>
          <a:lstStyle/>
          <a:p>
            <a:pPr lvl="1" eaLnBrk="1" hangingPunct="1"/>
            <a:r>
              <a:rPr lang="en-AU" altLang="en-US" sz="1600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TCON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("Timer Control Register")</a:t>
            </a:r>
            <a:r>
              <a:rPr lang="ro-RO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cu structura: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ro-RO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7                                                                                                                      0</a:t>
            </a:r>
          </a:p>
          <a:p>
            <a:pPr lvl="1" eaLnBrk="1" hangingPunct="1"/>
            <a:endParaRPr lang="ro-RO" alt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/>
            <a:endParaRPr lang="ro-RO" alt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/>
            <a:endParaRPr lang="ro-RO" alt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/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TCON.0: IT0: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stabileşte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dacă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întreruperea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externă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care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soseşte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intrarea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/INTO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fi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luată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considerare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frontul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căzător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(1)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nivel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(0).</a:t>
            </a:r>
          </a:p>
          <a:p>
            <a:pPr lvl="1" eaLnBrk="1" hangingPunct="1"/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TCON.1: IE0: indicator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întreruperea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externă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0;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setat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dacă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s-a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detectat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întreruperea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externă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/INT0;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anulat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dacă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întreruperea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deservită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atunci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c</a:t>
            </a:r>
            <a:r>
              <a:rPr lang="ro-RO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aceasta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luată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considerare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front,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adică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IT0 = 1.</a:t>
            </a:r>
          </a:p>
          <a:p>
            <a:pPr lvl="1" eaLnBrk="1" hangingPunct="1"/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TCON.2-3: idem cu TCON.0-1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TIMER 1.</a:t>
            </a:r>
          </a:p>
          <a:p>
            <a:pPr lvl="1" eaLnBrk="1" hangingPunct="1"/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TCON.4: TR0: rang de control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pornirea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oprirea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numărării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la TIMER 0: 1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porneşte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numărarea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iar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0 o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opreşte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 eaLnBrk="1" hangingPunct="1"/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TCON.5: TF0: indicator de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depăşire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numărătorului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poziţionat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depăşirea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capacităţii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numărătorului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provocată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de o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incrementare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din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starea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FFFFH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starea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0000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sursă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cererea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întrerupere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de la TIMER 0;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anulat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automat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atunci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c</a:t>
            </a:r>
            <a:r>
              <a:rPr lang="ro-RO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întreruperea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deservită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 eaLnBrk="1" hangingPunct="1"/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TCON.6-7: idem cu TCON.4-5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A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TIMER 1.</a:t>
            </a:r>
            <a:endParaRPr lang="ro-RO" alt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9723" name="Group 2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51947675"/>
              </p:ext>
            </p:extLst>
          </p:nvPr>
        </p:nvGraphicFramePr>
        <p:xfrm>
          <a:off x="838200" y="2235200"/>
          <a:ext cx="7848600" cy="381000"/>
        </p:xfrm>
        <a:graphic>
          <a:graphicData uri="http://schemas.openxmlformats.org/drawingml/2006/table">
            <a:tbl>
              <a:tblPr/>
              <a:tblGrid>
                <a:gridCol w="981075"/>
                <a:gridCol w="981075"/>
                <a:gridCol w="981075"/>
                <a:gridCol w="981075"/>
                <a:gridCol w="981075"/>
                <a:gridCol w="981075"/>
                <a:gridCol w="981075"/>
                <a:gridCol w="981075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TF1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TF0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IE1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IT1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IE0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IT0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67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781738" cy="560387"/>
          </a:xfrm>
        </p:spPr>
        <p:txBody>
          <a:bodyPr/>
          <a:lstStyle/>
          <a:p>
            <a:pPr eaLnBrk="1" hangingPunct="1"/>
            <a:r>
              <a:rPr lang="ro-RO" alt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Sisteme Încorporate </a:t>
            </a:r>
            <a:endParaRPr lang="en-US" altLang="en-US" sz="24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524000"/>
            <a:ext cx="8571875" cy="5181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AU" alt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Controlul</a:t>
            </a:r>
            <a:r>
              <a:rPr lang="en-AU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numărării</a:t>
            </a:r>
            <a:r>
              <a:rPr lang="en-AU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realizat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rangurile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TMOD.3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TMOD.7, GATE,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TIMER 0,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respectiv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TIMER 1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eaLnBrk="1" hangingPunct="1">
              <a:lnSpc>
                <a:spcPct val="90000"/>
              </a:lnSpc>
            </a:pP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Dacă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GATE = 0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atunci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rangurile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TCON.4, TRO,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respectiv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TCON.6, TR1,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vor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controla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numărarea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 d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= 1,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numărarea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porneşte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iar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dacă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= 0,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numărarea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opreşte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eaLnBrk="1" hangingPunct="1">
              <a:lnSpc>
                <a:spcPct val="90000"/>
              </a:lnSpc>
            </a:pP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Dacă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GATE = 1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atunci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numărarea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porneşte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dacă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&amp; /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= 1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opreşte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dacă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= 0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/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= 0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 î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acest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caz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controlul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numărării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poate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fi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realizat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extern,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/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INTi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ro-RO" altLang="en-US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AU" altLang="en-US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aplicaţie</a:t>
            </a:r>
            <a:r>
              <a:rPr lang="en-AU" altLang="en-US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aceea</a:t>
            </a:r>
            <a:r>
              <a:rPr lang="en-AU" altLang="en-US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că</a:t>
            </a:r>
            <a:r>
              <a:rPr lang="en-AU" altLang="en-US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 pot </a:t>
            </a:r>
            <a:r>
              <a:rPr lang="en-AU" altLang="en-US" sz="20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astfel</a:t>
            </a:r>
            <a:r>
              <a:rPr lang="en-AU" altLang="en-US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măsura</a:t>
            </a:r>
            <a:r>
              <a:rPr lang="en-AU" altLang="en-US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durate</a:t>
            </a:r>
            <a:r>
              <a:rPr lang="en-AU" altLang="en-US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altLang="en-US" sz="20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semnale</a:t>
            </a:r>
            <a:r>
              <a:rPr lang="en-AU" altLang="en-US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externe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o-RO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Selectarea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tactului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realizată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TMOD.2,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respectiv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TMOD.6, C/ /T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eaLnBrk="1" hangingPunct="1">
              <a:lnSpc>
                <a:spcPct val="90000"/>
              </a:lnSpc>
            </a:pP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Dacă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C/ /T = 0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atunci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sursa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tactului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AU" altLang="en-US" sz="20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OSC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 12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iar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dacă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C/ /T = 1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atunci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sursa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tactului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semnal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extern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aplicat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terminalele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T0,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respectiv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T1.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ro-RO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Există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4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moduri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lucru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TIMER 0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1,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selectabile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rangurile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corespunzătoare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M1 </a:t>
            </a:r>
            <a:r>
              <a:rPr lang="en-AU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M0.</a:t>
            </a:r>
            <a:r>
              <a:rPr lang="ro-RO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29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0387"/>
          </a:xfrm>
        </p:spPr>
        <p:txBody>
          <a:bodyPr/>
          <a:lstStyle/>
          <a:p>
            <a:pPr eaLnBrk="1" hangingPunct="1"/>
            <a:r>
              <a:rPr lang="ro-RO" alt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Sisteme Încorporate</a:t>
            </a:r>
            <a:endParaRPr lang="en-US" altLang="en-US" sz="24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8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39875"/>
            <a:ext cx="8229600" cy="5216525"/>
          </a:xfrm>
        </p:spPr>
        <p:txBody>
          <a:bodyPr/>
          <a:lstStyle/>
          <a:p>
            <a:pPr eaLnBrk="1" hangingPunct="1"/>
            <a:r>
              <a:rPr lang="ro-RO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Modul 0:</a:t>
            </a:r>
          </a:p>
          <a:p>
            <a:pPr lvl="1" eaLnBrk="1" hangingPunct="1"/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TIMER 0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sunt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configurate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ca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numărătoare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13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biţi</a:t>
            </a: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TL0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TL1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sunt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numărătoare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alcătuite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din 5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ranguri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cele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puţin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semnificative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iar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TH0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TH1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sunt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numărătoare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8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biţi</a:t>
            </a: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; i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ndicatorii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depăşire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TF0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TF1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sunt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poziţionaţi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atunci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c</a:t>
            </a: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numărătorul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corespunzător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conţine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valoarea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maximă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incrementat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anul</a:t>
            </a: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ndu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-se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astfel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conţinutul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său</a:t>
            </a: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1" eaLnBrk="1" hangingPunct="1"/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Semnalul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care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apare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ieşirea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depăşire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lui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TIMER 1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sursă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tactul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serial. </a:t>
            </a:r>
            <a:endParaRPr lang="ro-RO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en-US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6665087"/>
              </p:ext>
            </p:extLst>
          </p:nvPr>
        </p:nvGraphicFramePr>
        <p:xfrm>
          <a:off x="2133600" y="4318000"/>
          <a:ext cx="4943475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Picture" r:id="rId3" imgW="5186680" imgH="1823720" progId="Word.Picture.8">
                  <p:embed/>
                </p:oleObj>
              </mc:Choice>
              <mc:Fallback>
                <p:oleObj name="Picture" r:id="rId3" imgW="5186680" imgH="182372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318000"/>
                        <a:ext cx="4943475" cy="213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193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0387"/>
          </a:xfrm>
        </p:spPr>
        <p:txBody>
          <a:bodyPr/>
          <a:lstStyle/>
          <a:p>
            <a:pPr eaLnBrk="1" hangingPunct="1"/>
            <a:r>
              <a:rPr lang="ro-RO" alt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Sisteme Încorporate</a:t>
            </a:r>
            <a:endParaRPr lang="en-US" altLang="en-US" sz="24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9075"/>
            <a:ext cx="8229600" cy="5216525"/>
          </a:xfrm>
        </p:spPr>
        <p:txBody>
          <a:bodyPr/>
          <a:lstStyle/>
          <a:p>
            <a:pPr eaLnBrk="1" hangingPunct="1"/>
            <a:r>
              <a:rPr lang="ro-RO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Modul 1:</a:t>
            </a:r>
          </a:p>
          <a:p>
            <a:pPr lvl="1" eaLnBrk="1" hangingPunct="1"/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Este identic cu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modul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0, cu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excepţia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faptului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că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numărătoarele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sunt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16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biţi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o-RO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en-US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1219200" y="2590800"/>
          <a:ext cx="6781800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Picture" r:id="rId3" imgW="5187696" imgH="1822704" progId="Word.Picture.8">
                  <p:embed/>
                </p:oleObj>
              </mc:Choice>
              <mc:Fallback>
                <p:oleObj name="Picture" r:id="rId3" imgW="5187696" imgH="1822704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590800"/>
                        <a:ext cx="6781800" cy="304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463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0387"/>
          </a:xfrm>
        </p:spPr>
        <p:txBody>
          <a:bodyPr/>
          <a:lstStyle/>
          <a:p>
            <a:pPr eaLnBrk="1" hangingPunct="1"/>
            <a:r>
              <a:rPr lang="ro-RO" alt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Sisteme Încorporate </a:t>
            </a:r>
            <a:endParaRPr lang="en-US" altLang="en-US" sz="24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199" y="1422400"/>
            <a:ext cx="8416977" cy="5334000"/>
          </a:xfrm>
        </p:spPr>
        <p:txBody>
          <a:bodyPr/>
          <a:lstStyle/>
          <a:p>
            <a:pPr eaLnBrk="1" hangingPunct="1"/>
            <a:r>
              <a:rPr lang="ro-RO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Modul 2</a:t>
            </a:r>
            <a:r>
              <a:rPr lang="ro-RO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altLang="en-U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altLang="en-US" sz="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/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TIMER 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0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sunt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configurate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ca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numărătoare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8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biţi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cu auto-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încărcare</a:t>
            </a: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1" eaLnBrk="1" hangingPunct="1"/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TL0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TL1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sunt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folosite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ca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numărătoare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iar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TH0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TH1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sunt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folosite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ca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registre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păstrarea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constantei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care se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încărca</a:t>
            </a: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1" eaLnBrk="1" hangingPunct="1"/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Semnalul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depăşire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generat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de TL0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TL1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provoca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preîncărcarea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acestora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numărarea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continua de la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această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valoare</a:t>
            </a: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1" eaLnBrk="1" hangingPunct="1"/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TH0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TH1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sunt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încărcate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program;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indicatorii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TF0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TF1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sunt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poziţionaţi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semnalele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depăşire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numărătoarele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TL0,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respectiv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TL1</a:t>
            </a: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1" eaLnBrk="1" hangingPunct="1"/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Semnalul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depăşire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generat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numărătorul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TL1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sursă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tactul</a:t>
            </a:r>
            <a:r>
              <a:rPr lang="en-A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serial</a:t>
            </a:r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1" eaLnBrk="1" hangingPunct="1"/>
            <a:r>
              <a:rPr lang="ro-RO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Figura următoare prezintă pe TIMER 0 şi 1 în modul 2:</a:t>
            </a:r>
            <a:endParaRPr lang="en-US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67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0387"/>
          </a:xfrm>
        </p:spPr>
        <p:txBody>
          <a:bodyPr/>
          <a:lstStyle/>
          <a:p>
            <a:pPr eaLnBrk="1" hangingPunct="1"/>
            <a:r>
              <a:rPr lang="ro-RO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Sisteme Încorporate 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229600" cy="5216525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endParaRPr lang="en-US" altLang="en-US" sz="2000" smtClean="0"/>
          </a:p>
        </p:txBody>
      </p:sp>
      <p:sp>
        <p:nvSpPr>
          <p:cNvPr id="307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4219729"/>
              </p:ext>
            </p:extLst>
          </p:nvPr>
        </p:nvGraphicFramePr>
        <p:xfrm>
          <a:off x="1524000" y="1651000"/>
          <a:ext cx="5943600" cy="396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Picture" r:id="rId3" imgW="5394960" imgH="3119120" progId="Word.Picture.8">
                  <p:embed/>
                </p:oleObj>
              </mc:Choice>
              <mc:Fallback>
                <p:oleObj name="Picture" r:id="rId3" imgW="5394960" imgH="311912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651000"/>
                        <a:ext cx="5943600" cy="3962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07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udent presentation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CS12 Architecture" id="{BB64E201-E68D-4C1E-A310-06B75008CBE6}" vid="{37E19E37-DA0F-44CC-99D9-69092F35B12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HCS12</Template>
  <TotalTime>92053256</TotalTime>
  <Pages>25</Pages>
  <Words>4101</Words>
  <Application>Microsoft Office PowerPoint</Application>
  <PresentationFormat>On-screen Show (4:3)</PresentationFormat>
  <Paragraphs>391</Paragraphs>
  <Slides>37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4" baseType="lpstr">
      <vt:lpstr>Arial</vt:lpstr>
      <vt:lpstr>Times New Roman</vt:lpstr>
      <vt:lpstr>Tw Cen MT</vt:lpstr>
      <vt:lpstr>Wingdings</vt:lpstr>
      <vt:lpstr>Wingdings 2</vt:lpstr>
      <vt:lpstr>Student presentation</vt:lpstr>
      <vt:lpstr>Microsoft Word Picture</vt:lpstr>
      <vt:lpstr>Sisteme Încorporate</vt:lpstr>
      <vt:lpstr>Sisteme Încorporate </vt:lpstr>
      <vt:lpstr>Sisteme Încorporate </vt:lpstr>
      <vt:lpstr>Sisteme Încorporate</vt:lpstr>
      <vt:lpstr>Sisteme Încorporate </vt:lpstr>
      <vt:lpstr>Sisteme Încorporate</vt:lpstr>
      <vt:lpstr>Sisteme Încorporate</vt:lpstr>
      <vt:lpstr>Sisteme Încorporate </vt:lpstr>
      <vt:lpstr>Sisteme Încorporate </vt:lpstr>
      <vt:lpstr>Sisteme Încorporate</vt:lpstr>
      <vt:lpstr>Sisteme Încorporate</vt:lpstr>
      <vt:lpstr>Sisteme Încorporate</vt:lpstr>
      <vt:lpstr>Sisteme Încorporate</vt:lpstr>
      <vt:lpstr>Sisteme Încorporate</vt:lpstr>
      <vt:lpstr>Sisteme Încorporate</vt:lpstr>
      <vt:lpstr>Sisteme Încorporate</vt:lpstr>
      <vt:lpstr>Sisteme Încorporate</vt:lpstr>
      <vt:lpstr>Sisteme Încorporate</vt:lpstr>
      <vt:lpstr>Sisteme Încorporate</vt:lpstr>
      <vt:lpstr>Sisteme Încorporate</vt:lpstr>
      <vt:lpstr>Sisteme Încorporate</vt:lpstr>
      <vt:lpstr>Sisteme Încorporate</vt:lpstr>
      <vt:lpstr>Sisteme Încorporate</vt:lpstr>
      <vt:lpstr>Sisteme Încorporate</vt:lpstr>
      <vt:lpstr>Sisteme Încorporate</vt:lpstr>
      <vt:lpstr>Sisteme Încorporate</vt:lpstr>
      <vt:lpstr>Sisteme Încorporate</vt:lpstr>
      <vt:lpstr>Sisteme Încorporate</vt:lpstr>
      <vt:lpstr>Sisteme Încorporate</vt:lpstr>
      <vt:lpstr>Sisteme Încorporate</vt:lpstr>
      <vt:lpstr>Sisteme Încorporate</vt:lpstr>
      <vt:lpstr>Sisteme Încorporate</vt:lpstr>
      <vt:lpstr>Sisteme Încorporate</vt:lpstr>
      <vt:lpstr>Sisteme Încorporate</vt:lpstr>
      <vt:lpstr>Sisteme Încorporate</vt:lpstr>
      <vt:lpstr>Sisteme Încorporate</vt:lpstr>
      <vt:lpstr>Sisteme Încorporate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one transparency</dc:title>
  <dc:subject>introduction to Motorola 68HC11</dc:subject>
  <dc:creator>Authorized Gateway Customer</dc:creator>
  <cp:keywords/>
  <dc:description/>
  <cp:lastModifiedBy>Razvan Bogdan</cp:lastModifiedBy>
  <cp:revision>291</cp:revision>
  <cp:lastPrinted>1999-09-08T16:40:36Z</cp:lastPrinted>
  <dcterms:created xsi:type="dcterms:W3CDTF">1995-09-19T12:30:24Z</dcterms:created>
  <dcterms:modified xsi:type="dcterms:W3CDTF">2016-01-29T15:09:13Z</dcterms:modified>
</cp:coreProperties>
</file>