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4" r:id="rId1"/>
  </p:sldMasterIdLst>
  <p:notesMasterIdLst>
    <p:notesMasterId r:id="rId34"/>
  </p:notesMasterIdLst>
  <p:handoutMasterIdLst>
    <p:handoutMasterId r:id="rId35"/>
  </p:handoutMasterIdLst>
  <p:sldIdLst>
    <p:sldId id="412" r:id="rId2"/>
    <p:sldId id="476" r:id="rId3"/>
    <p:sldId id="477" r:id="rId4"/>
    <p:sldId id="478" r:id="rId5"/>
    <p:sldId id="479" r:id="rId6"/>
    <p:sldId id="480" r:id="rId7"/>
    <p:sldId id="481" r:id="rId8"/>
    <p:sldId id="482"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7" r:id="rId24"/>
    <p:sldId id="498" r:id="rId25"/>
    <p:sldId id="499" r:id="rId26"/>
    <p:sldId id="500" r:id="rId27"/>
    <p:sldId id="501" r:id="rId28"/>
    <p:sldId id="502" r:id="rId29"/>
    <p:sldId id="503" r:id="rId30"/>
    <p:sldId id="504" r:id="rId31"/>
    <p:sldId id="505" r:id="rId32"/>
    <p:sldId id="506" r:id="rId33"/>
  </p:sldIdLst>
  <p:sldSz cx="9144000" cy="6858000" type="screen4x3"/>
  <p:notesSz cx="6894513" cy="9180513"/>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89094" autoAdjust="0"/>
  </p:normalViewPr>
  <p:slideViewPr>
    <p:cSldViewPr snapToGrid="0">
      <p:cViewPr varScale="1">
        <p:scale>
          <a:sx n="64" d="100"/>
          <a:sy n="64" d="100"/>
        </p:scale>
        <p:origin x="156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1588"/>
            <a:ext cx="2987676"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23925">
              <a:defRPr sz="1000" i="1"/>
            </a:lvl1pPr>
          </a:lstStyle>
          <a:p>
            <a:pPr>
              <a:defRPr/>
            </a:pPr>
            <a:endParaRPr lang="en-US"/>
          </a:p>
        </p:txBody>
      </p:sp>
      <p:sp>
        <p:nvSpPr>
          <p:cNvPr id="3075" name="Rectangle 3"/>
          <p:cNvSpPr>
            <a:spLocks noGrp="1" noChangeArrowheads="1"/>
          </p:cNvSpPr>
          <p:nvPr>
            <p:ph type="dt" sz="quarter" idx="1"/>
          </p:nvPr>
        </p:nvSpPr>
        <p:spPr bwMode="auto">
          <a:xfrm>
            <a:off x="3906838" y="-1588"/>
            <a:ext cx="2987675"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23925">
              <a:defRPr sz="1000" i="1"/>
            </a:lvl1pPr>
          </a:lstStyle>
          <a:p>
            <a:pPr>
              <a:defRPr/>
            </a:pPr>
            <a:endParaRPr lang="en-US"/>
          </a:p>
        </p:txBody>
      </p:sp>
      <p:sp>
        <p:nvSpPr>
          <p:cNvPr id="3076" name="Rectangle 4"/>
          <p:cNvSpPr>
            <a:spLocks noGrp="1" noChangeArrowheads="1"/>
          </p:cNvSpPr>
          <p:nvPr>
            <p:ph type="ftr" sz="quarter" idx="2"/>
          </p:nvPr>
        </p:nvSpPr>
        <p:spPr bwMode="auto">
          <a:xfrm>
            <a:off x="-1588" y="8720138"/>
            <a:ext cx="2987676"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23925">
              <a:defRPr sz="1000" i="1"/>
            </a:lvl1pPr>
          </a:lstStyle>
          <a:p>
            <a:pPr>
              <a:defRPr/>
            </a:pPr>
            <a:endParaRPr lang="en-US"/>
          </a:p>
        </p:txBody>
      </p:sp>
      <p:sp>
        <p:nvSpPr>
          <p:cNvPr id="3077" name="Rectangle 5"/>
          <p:cNvSpPr>
            <a:spLocks noGrp="1" noChangeArrowheads="1"/>
          </p:cNvSpPr>
          <p:nvPr>
            <p:ph type="sldNum" sz="quarter" idx="3"/>
          </p:nvPr>
        </p:nvSpPr>
        <p:spPr bwMode="auto">
          <a:xfrm>
            <a:off x="3906838" y="8720138"/>
            <a:ext cx="2987675"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23925">
              <a:defRPr sz="1000" i="1"/>
            </a:lvl1pPr>
          </a:lstStyle>
          <a:p>
            <a:fld id="{E67A928F-1318-43AC-B32D-635B473BEFE8}" type="slidenum">
              <a:rPr lang="en-US"/>
              <a:pPr/>
              <a:t>‹#›</a:t>
            </a:fld>
            <a:endParaRPr lang="en-US"/>
          </a:p>
        </p:txBody>
      </p:sp>
    </p:spTree>
    <p:extLst>
      <p:ext uri="{BB962C8B-B14F-4D97-AF65-F5344CB8AC3E}">
        <p14:creationId xmlns:p14="http://schemas.microsoft.com/office/powerpoint/2010/main" val="1572925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2987676"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23925">
              <a:defRPr sz="1000" i="1"/>
            </a:lvl1pPr>
          </a:lstStyle>
          <a:p>
            <a:pPr>
              <a:defRPr/>
            </a:pPr>
            <a:endParaRPr lang="en-US"/>
          </a:p>
        </p:txBody>
      </p:sp>
      <p:sp>
        <p:nvSpPr>
          <p:cNvPr id="2051" name="Rectangle 3"/>
          <p:cNvSpPr>
            <a:spLocks noGrp="1" noChangeArrowheads="1"/>
          </p:cNvSpPr>
          <p:nvPr>
            <p:ph type="dt" idx="1"/>
          </p:nvPr>
        </p:nvSpPr>
        <p:spPr bwMode="auto">
          <a:xfrm>
            <a:off x="3906838" y="-1588"/>
            <a:ext cx="2987675"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23925">
              <a:defRPr sz="1000" i="1"/>
            </a:lvl1pPr>
          </a:lstStyle>
          <a:p>
            <a:pPr>
              <a:defRPr/>
            </a:pPr>
            <a:endParaRPr lang="en-US"/>
          </a:p>
        </p:txBody>
      </p:sp>
      <p:sp>
        <p:nvSpPr>
          <p:cNvPr id="2052" name="Rectangle 4"/>
          <p:cNvSpPr>
            <a:spLocks noGrp="1" noChangeArrowheads="1"/>
          </p:cNvSpPr>
          <p:nvPr>
            <p:ph type="ftr" sz="quarter" idx="4"/>
          </p:nvPr>
        </p:nvSpPr>
        <p:spPr bwMode="auto">
          <a:xfrm>
            <a:off x="-1588" y="8720138"/>
            <a:ext cx="2987676"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23925">
              <a:defRPr sz="1000" i="1"/>
            </a:lvl1pPr>
          </a:lstStyle>
          <a:p>
            <a:pPr>
              <a:defRPr/>
            </a:pPr>
            <a:endParaRPr lang="en-US"/>
          </a:p>
        </p:txBody>
      </p:sp>
      <p:sp>
        <p:nvSpPr>
          <p:cNvPr id="2053" name="Rectangle 5"/>
          <p:cNvSpPr>
            <a:spLocks noGrp="1" noChangeArrowheads="1"/>
          </p:cNvSpPr>
          <p:nvPr>
            <p:ph type="sldNum" sz="quarter" idx="5"/>
          </p:nvPr>
        </p:nvSpPr>
        <p:spPr bwMode="auto">
          <a:xfrm>
            <a:off x="3906838" y="8720138"/>
            <a:ext cx="2987675"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23925">
              <a:defRPr sz="1000" i="1"/>
            </a:lvl1pPr>
          </a:lstStyle>
          <a:p>
            <a:fld id="{F7613F32-D3D3-49F0-A3BD-718CEAA551CD}" type="slidenum">
              <a:rPr lang="en-US"/>
              <a:pPr/>
              <a:t>‹#›</a:t>
            </a:fld>
            <a:endParaRPr lang="en-US"/>
          </a:p>
        </p:txBody>
      </p:sp>
      <p:sp>
        <p:nvSpPr>
          <p:cNvPr id="2054" name="Rectangle 6"/>
          <p:cNvSpPr>
            <a:spLocks noGrp="1" noChangeArrowheads="1"/>
          </p:cNvSpPr>
          <p:nvPr>
            <p:ph type="body" sz="quarter" idx="3"/>
          </p:nvPr>
        </p:nvSpPr>
        <p:spPr bwMode="auto">
          <a:xfrm>
            <a:off x="919163" y="4359275"/>
            <a:ext cx="5054600" cy="41322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1" name="Rectangle 7"/>
          <p:cNvSpPr>
            <a:spLocks noGrp="1" noRot="1" noChangeAspect="1" noChangeArrowheads="1" noTextEdit="1"/>
          </p:cNvSpPr>
          <p:nvPr>
            <p:ph type="sldImg" idx="2"/>
          </p:nvPr>
        </p:nvSpPr>
        <p:spPr bwMode="auto">
          <a:xfrm>
            <a:off x="1157288" y="693738"/>
            <a:ext cx="4578350" cy="3430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13237094"/>
      </p:ext>
    </p:extLst>
  </p:cSld>
  <p:clrMap bg1="lt1" tx1="dk1" bg2="lt2" tx2="dk2" accent1="accent1" accent2="accent2" accent3="accent3" accent4="accent4" accent5="accent5" accent6="accent6" hlink="hlink" folHlink="folHlink"/>
  <p:notesStyle>
    <a:lvl1pPr algn="l" defTabSz="9239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0375" algn="l" defTabSz="9239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9163" algn="l" defTabSz="9239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9538" algn="l" defTabSz="9239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38325" algn="l" defTabSz="9239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r>
              <a:rPr lang="en-US" smtClean="0"/>
              <a:t>Copyright @2010  Delmar Cengage Learning</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FAEEA93-F79B-497D-AA01-E05CB129930E}" type="slidenum">
              <a:rPr lang="en-US" smtClean="0"/>
              <a:pPr/>
              <a:t>‹#›</a:t>
            </a:fld>
            <a:endParaRPr lang="en-US"/>
          </a:p>
        </p:txBody>
      </p:sp>
    </p:spTree>
    <p:extLst>
      <p:ext uri="{BB962C8B-B14F-4D97-AF65-F5344CB8AC3E}">
        <p14:creationId xmlns:p14="http://schemas.microsoft.com/office/powerpoint/2010/main" val="38958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Copyright @ 2005 Delmar Thompson</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F01772D-05BC-42B7-92D9-83582CA9BE32}" type="slidenum">
              <a:rPr lang="en-US" smtClean="0"/>
              <a:pPr/>
              <a:t>‹#›</a:t>
            </a:fld>
            <a:endParaRPr lang="en-US"/>
          </a:p>
        </p:txBody>
      </p:sp>
    </p:spTree>
    <p:extLst>
      <p:ext uri="{BB962C8B-B14F-4D97-AF65-F5344CB8AC3E}">
        <p14:creationId xmlns:p14="http://schemas.microsoft.com/office/powerpoint/2010/main" val="150327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pPr>
              <a:defRPr/>
            </a:pPr>
            <a:r>
              <a:rPr lang="en-US" smtClean="0"/>
              <a:t>Copyright @ 2005 Delmar Thompson</a:t>
            </a: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E4D8D93-744F-451E-91EB-EA05A8557BFB}" type="slidenum">
              <a:rPr lang="en-US" smtClean="0"/>
              <a:pPr/>
              <a:t>‹#›</a:t>
            </a:fld>
            <a:endParaRPr lang="en-US"/>
          </a:p>
        </p:txBody>
      </p:sp>
    </p:spTree>
    <p:extLst>
      <p:ext uri="{BB962C8B-B14F-4D97-AF65-F5344CB8AC3E}">
        <p14:creationId xmlns:p14="http://schemas.microsoft.com/office/powerpoint/2010/main" val="3992097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645362098"/>
      </p:ext>
    </p:extLst>
  </p:cSld>
  <p:clrMapOvr>
    <a:masterClrMapping/>
  </p:clrMapOvr>
  <p:transition>
    <p:fade/>
  </p:transition>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87275757"/>
      </p:ext>
    </p:extLst>
  </p:cSld>
  <p:clrMapOvr>
    <a:masterClrMapping/>
  </p:clrMapOvr>
  <p:transition>
    <p:fade/>
  </p:transition>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928683273"/>
      </p:ext>
    </p:extLst>
  </p:cSld>
  <p:clrMapOvr>
    <a:masterClrMapping/>
  </p:clrMapOvr>
  <p:transition>
    <p:fade/>
  </p:transition>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910830713"/>
      </p:ext>
    </p:extLst>
  </p:cSld>
  <p:clrMapOvr>
    <a:masterClrMapping/>
  </p:clrMapOvr>
  <p:transition>
    <p:fade/>
  </p:transition>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213853612"/>
      </p:ext>
    </p:extLst>
  </p:cSld>
  <p:clrMapOvr>
    <a:masterClrMapping/>
  </p:clrMapOvr>
  <p:transition>
    <p:fade/>
  </p:transition>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721849436"/>
      </p:ext>
    </p:extLst>
  </p:cSld>
  <p:clrMapOvr>
    <a:masterClrMapping/>
  </p:clrMapOvr>
  <p:transition>
    <p:fade/>
  </p:transition>
  <p:hf sldNum="0"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220408903"/>
      </p:ext>
    </p:extLst>
  </p:cSld>
  <p:clrMapOvr>
    <a:masterClrMapping/>
  </p:clrMapOvr>
  <p:transition>
    <p:fade/>
  </p:transition>
  <p:hf sldNum="0"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92370342"/>
      </p:ext>
    </p:extLst>
  </p:cSld>
  <p:clrMapOvr>
    <a:masterClrMapping/>
  </p:clrMapOvr>
  <p:transition>
    <p:fade/>
  </p:transition>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pPr>
              <a:defRPr/>
            </a:pPr>
            <a:r>
              <a:rPr lang="en-US" smtClean="0"/>
              <a:t>Copyright @ 2005 Delmar Thompson</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19439BE-D918-4024-850F-DCE4638D131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9900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949390400"/>
      </p:ext>
    </p:extLst>
  </p:cSld>
  <p:clrMapOvr>
    <a:masterClrMapping/>
  </p:clrMapOvr>
  <p:transition>
    <p:fade/>
  </p:transition>
  <p:hf sldNum="0"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816973455"/>
      </p:ext>
    </p:extLst>
  </p:cSld>
  <p:clrMapOvr>
    <a:masterClrMapping/>
  </p:clrMapOvr>
  <p:transition>
    <p:fade/>
  </p:transition>
  <p:hf sldNum="0"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661768166"/>
      </p:ext>
    </p:extLst>
  </p:cSld>
  <p:clrMapOvr>
    <a:masterClrMapping/>
  </p:clrMapOvr>
  <p:transition>
    <p:fade/>
  </p:transition>
  <p:hf sldNum="0"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71419729"/>
      </p:ext>
    </p:extLst>
  </p:cSld>
  <p:clrMapOvr>
    <a:masterClrMapping/>
  </p:clrMapOvr>
  <p:transition>
    <p:fade/>
  </p:transition>
  <p:hf sldNum="0"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955319044"/>
      </p:ext>
    </p:extLst>
  </p:cSld>
  <p:clrMapOvr>
    <a:masterClrMapping/>
  </p:clrMapOvr>
  <p:transition>
    <p:fade/>
  </p:transition>
  <p:hf sldNum="0"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738641005"/>
      </p:ext>
    </p:extLst>
  </p:cSld>
  <p:clrMapOvr>
    <a:masterClrMapping/>
  </p:clrMapOvr>
  <p:transition>
    <p:fade/>
  </p:transition>
  <p:hf sldNum="0"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003673808"/>
      </p:ext>
    </p:extLst>
  </p:cSld>
  <p:clrMapOvr>
    <a:masterClrMapping/>
  </p:clrMapOvr>
  <p:transition>
    <p:fade/>
  </p:transition>
  <p:hf sldNum="0"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5410199"/>
            <a:ext cx="8229600" cy="1219201"/>
          </a:xfrm>
        </p:spPr>
        <p:txBody>
          <a:bodyPr>
            <a:normAutofit/>
          </a:bodyPr>
          <a:lstStyle>
            <a:lvl1pPr>
              <a:spcBef>
                <a:spcPts val="24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Content Placeholder 2"/>
          <p:cNvSpPr>
            <a:spLocks noGrp="1"/>
          </p:cNvSpPr>
          <p:nvPr>
            <p:ph idx="11"/>
          </p:nvPr>
        </p:nvSpPr>
        <p:spPr>
          <a:xfrm>
            <a:off x="457200" y="1524000"/>
            <a:ext cx="8229600" cy="3886199"/>
          </a:xfrm>
        </p:spPr>
        <p:txBody>
          <a:bodyPr>
            <a:normAutofit/>
          </a:bodyPr>
          <a:lstStyle>
            <a:lvl1pPr>
              <a:spcBef>
                <a:spcPts val="24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31476133"/>
      </p:ext>
    </p:extLst>
  </p:cSld>
  <p:clrMapOvr>
    <a:masterClrMapping/>
  </p:clrMapOvr>
  <p:transition>
    <p:fade/>
  </p:transition>
  <p:hf sldNum="0" hdr="0" ftr="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161294308"/>
      </p:ext>
    </p:extLst>
  </p:cSld>
  <p:clrMapOvr>
    <a:masterClrMapping/>
  </p:clrMapOvr>
  <p:transition>
    <p:fade/>
  </p:transition>
  <p:hf sldNum="0" hdr="0" ftr="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741164738"/>
      </p:ext>
    </p:extLst>
  </p:cSld>
  <p:clrMapOvr>
    <a:masterClrMapping/>
  </p:clrMapOvr>
  <p:transition>
    <p:fade/>
  </p:transition>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pPr>
              <a:defRPr/>
            </a:pPr>
            <a:r>
              <a:rPr lang="en-US" smtClean="0"/>
              <a:t>Copyright @ 2010 Delmar Cengage Learning </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084B2B-4958-432E-8F6D-823F5FAC5D18}" type="slidenum">
              <a:rPr lang="en-US" smtClean="0"/>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extLst>
      <p:ext uri="{BB962C8B-B14F-4D97-AF65-F5344CB8AC3E}">
        <p14:creationId xmlns:p14="http://schemas.microsoft.com/office/powerpoint/2010/main" val="3603488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289014256"/>
      </p:ext>
    </p:extLst>
  </p:cSld>
  <p:clrMapOvr>
    <a:masterClrMapping/>
  </p:clrMapOvr>
  <p:transition>
    <p:fade/>
  </p:transition>
  <p:hf sldNum="0" hdr="0" ftr="0"/>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556111205"/>
      </p:ext>
    </p:extLst>
  </p:cSld>
  <p:clrMapOvr>
    <a:masterClrMapping/>
  </p:clrMapOvr>
  <p:transition>
    <p:fade/>
  </p:transition>
  <p:hf sldNum="0" hdr="0" ftr="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837879545"/>
      </p:ext>
    </p:extLst>
  </p:cSld>
  <p:clrMapOvr>
    <a:masterClrMapping/>
  </p:clrMapOvr>
  <p:transition>
    <p:fade/>
  </p:transition>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800638484"/>
      </p:ext>
    </p:extLst>
  </p:cSld>
  <p:clrMapOvr>
    <a:masterClrMapping/>
  </p:clrMapOvr>
  <p:transition>
    <p:fade/>
  </p:transition>
  <p:hf sldNum="0" hdr="0" ftr="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336633372"/>
      </p:ext>
    </p:extLst>
  </p:cSld>
  <p:clrMapOvr>
    <a:masterClrMapping/>
  </p:clrMapOvr>
  <p:transition>
    <p:fade/>
  </p:transition>
  <p:hf sldNum="0" hdr="0" ftr="0"/>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5410199"/>
            <a:ext cx="8229600" cy="1219201"/>
          </a:xfrm>
        </p:spPr>
        <p:txBody>
          <a:bodyPr>
            <a:normAutofit/>
          </a:bodyPr>
          <a:lstStyle>
            <a:lvl1pPr>
              <a:spcBef>
                <a:spcPts val="24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Content Placeholder 2"/>
          <p:cNvSpPr>
            <a:spLocks noGrp="1"/>
          </p:cNvSpPr>
          <p:nvPr>
            <p:ph idx="11"/>
          </p:nvPr>
        </p:nvSpPr>
        <p:spPr>
          <a:xfrm>
            <a:off x="457200" y="1524000"/>
            <a:ext cx="8229600" cy="3886199"/>
          </a:xfrm>
        </p:spPr>
        <p:txBody>
          <a:bodyPr>
            <a:normAutofit/>
          </a:bodyPr>
          <a:lstStyle>
            <a:lvl1pPr>
              <a:spcBef>
                <a:spcPts val="24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29764583"/>
      </p:ext>
    </p:extLst>
  </p:cSld>
  <p:clrMapOvr>
    <a:masterClrMapping/>
  </p:clrMapOvr>
  <p:transition>
    <p:fade/>
  </p:transition>
  <p:hf sldNum="0" hdr="0" ftr="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097161825"/>
      </p:ext>
    </p:extLst>
  </p:cSld>
  <p:clrMapOvr>
    <a:masterClrMapping/>
  </p:clrMapOvr>
  <p:transition>
    <p:fade/>
  </p:transition>
  <p:hf sldNum="0" hdr="0" ftr="0"/>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92701275"/>
      </p:ext>
    </p:extLst>
  </p:cSld>
  <p:clrMapOvr>
    <a:masterClrMapping/>
  </p:clrMapOvr>
  <p:transition>
    <p:fade/>
  </p:transition>
  <p:hf sldNum="0" hdr="0" ftr="0"/>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200904346"/>
      </p:ext>
    </p:extLst>
  </p:cSld>
  <p:clrMapOvr>
    <a:masterClrMapping/>
  </p:clrMapOvr>
  <p:transition>
    <p:fade/>
  </p:transition>
  <p:hf sldNum="0" hdr="0" ftr="0"/>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898160136"/>
      </p:ext>
    </p:extLst>
  </p:cSld>
  <p:clrMapOvr>
    <a:masterClrMapping/>
  </p:clrMapOvr>
  <p:transition>
    <p:fade/>
  </p:transition>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pPr>
              <a:defRPr/>
            </a:pPr>
            <a:r>
              <a:rPr lang="en-US" smtClean="0"/>
              <a:t>Copyright @ 2005 Delmar Thompson</a:t>
            </a:r>
            <a:endParaRPr lang="en-US"/>
          </a:p>
        </p:txBody>
      </p:sp>
      <p:sp>
        <p:nvSpPr>
          <p:cNvPr id="10" name="Slide Number Placeholder 9"/>
          <p:cNvSpPr>
            <a:spLocks noGrp="1"/>
          </p:cNvSpPr>
          <p:nvPr>
            <p:ph type="sldNum" sz="quarter" idx="16"/>
          </p:nvPr>
        </p:nvSpPr>
        <p:spPr/>
        <p:txBody>
          <a:bodyPr rtlCol="0"/>
          <a:lstStyle/>
          <a:p>
            <a:fld id="{94A8F157-62D7-4638-844E-944CBB302BB0}" type="slidenum">
              <a:rPr lang="en-US" smtClean="0"/>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extLst>
      <p:ext uri="{BB962C8B-B14F-4D97-AF65-F5344CB8AC3E}">
        <p14:creationId xmlns:p14="http://schemas.microsoft.com/office/powerpoint/2010/main" val="26009582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202652840"/>
      </p:ext>
    </p:extLst>
  </p:cSld>
  <p:clrMapOvr>
    <a:masterClrMapping/>
  </p:clrMapOvr>
  <p:transition>
    <p:fade/>
  </p:transition>
  <p:hf sldNum="0" hdr="0" ftr="0"/>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082957512"/>
      </p:ext>
    </p:extLst>
  </p:cSld>
  <p:clrMapOvr>
    <a:masterClrMapping/>
  </p:clrMapOvr>
  <p:transition>
    <p:fade/>
  </p:transition>
  <p:hf sldNum="0" hdr="0" ftr="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873054560"/>
      </p:ext>
    </p:extLst>
  </p:cSld>
  <p:clrMapOvr>
    <a:masterClrMapping/>
  </p:clrMapOvr>
  <p:transition>
    <p:fade/>
  </p:transition>
  <p:hf sldNum="0" hdr="0" ftr="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537535479"/>
      </p:ext>
    </p:extLst>
  </p:cSld>
  <p:clrMapOvr>
    <a:masterClrMapping/>
  </p:clrMapOvr>
  <p:transition>
    <p:fade/>
  </p:transition>
  <p:hf sldNum="0" hdr="0" ftr="0"/>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524539586"/>
      </p:ext>
    </p:extLst>
  </p:cSld>
  <p:clrMapOvr>
    <a:masterClrMapping/>
  </p:clrMapOvr>
  <p:transition>
    <p:fade/>
  </p:transition>
  <p:hf sldNum="0" hdr="0" ftr="0"/>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5029200"/>
          </a:xfrm>
        </p:spPr>
        <p:txBody>
          <a:bodyPr>
            <a:normAutofit/>
          </a:bodyPr>
          <a:lstStyle>
            <a:lvl1pPr>
              <a:spcBef>
                <a:spcPts val="2000"/>
              </a:spcBef>
              <a:defRPr sz="2000"/>
            </a:lvl1pPr>
            <a:lvl2pPr>
              <a:defRPr sz="1800"/>
            </a:lvl2pPr>
            <a:lvl3pPr>
              <a:defRPr sz="1600"/>
            </a:lvl3pPr>
            <a:lvl4pPr>
              <a:defRPr sz="1400"/>
            </a:lvl4pPr>
            <a:lvl5pPr>
              <a:spcAft>
                <a:spcPts val="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0"/>
          </p:nvPr>
        </p:nvSpPr>
        <p:spPr>
          <a:xfrm>
            <a:off x="457200" y="990600"/>
            <a:ext cx="8229600" cy="381001"/>
          </a:xfrm>
        </p:spPr>
        <p:txBody>
          <a:bodyPr anchor="ct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259714497"/>
      </p:ext>
    </p:extLst>
  </p:cSld>
  <p:clrMapOvr>
    <a:masterClrMapping/>
  </p:clrMapOvr>
  <p:transition>
    <p:fade/>
  </p:transition>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pPr>
              <a:defRPr/>
            </a:pPr>
            <a:r>
              <a:rPr lang="en-US" smtClean="0"/>
              <a:t>Copyright @ 2005 Delmar Thompson</a:t>
            </a:r>
            <a:endParaRPr lang="en-US"/>
          </a:p>
        </p:txBody>
      </p:sp>
      <p:sp>
        <p:nvSpPr>
          <p:cNvPr id="12" name="Slide Number Placeholder 11"/>
          <p:cNvSpPr>
            <a:spLocks noGrp="1"/>
          </p:cNvSpPr>
          <p:nvPr>
            <p:ph type="sldNum" sz="quarter" idx="16"/>
          </p:nvPr>
        </p:nvSpPr>
        <p:spPr/>
        <p:txBody>
          <a:bodyPr rtlCol="0"/>
          <a:lstStyle/>
          <a:p>
            <a:fld id="{7AB9BB60-3F49-4C3A-916F-7E77EB145175}" type="slidenum">
              <a:rPr lang="en-US" smtClean="0"/>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extLst>
      <p:ext uri="{BB962C8B-B14F-4D97-AF65-F5344CB8AC3E}">
        <p14:creationId xmlns:p14="http://schemas.microsoft.com/office/powerpoint/2010/main" val="327379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Copyright @ 2005 Delmar Thompson</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0706079-07F5-40E2-8BCF-F260AD66FECD}" type="slidenum">
              <a:rPr lang="en-US" smtClean="0"/>
              <a:pPr/>
              <a:t>‹#›</a:t>
            </a:fld>
            <a:endParaRPr lang="en-US"/>
          </a:p>
        </p:txBody>
      </p:sp>
    </p:spTree>
    <p:extLst>
      <p:ext uri="{BB962C8B-B14F-4D97-AF65-F5344CB8AC3E}">
        <p14:creationId xmlns:p14="http://schemas.microsoft.com/office/powerpoint/2010/main" val="13687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1/29/2016 5:27 PM</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F869972-4966-4AB1-A348-727C9B5B6A2A}" type="slidenum">
              <a:rPr lang="en-US" smtClean="0"/>
              <a:pPr/>
              <a:t>‹#›</a:t>
            </a:fld>
            <a:endParaRPr lang="en-US"/>
          </a:p>
        </p:txBody>
      </p:sp>
      <p:sp>
        <p:nvSpPr>
          <p:cNvPr id="5" name="TextBox 4"/>
          <p:cNvSpPr txBox="1"/>
          <p:nvPr userDrawn="1"/>
        </p:nvSpPr>
        <p:spPr>
          <a:xfrm>
            <a:off x="557213" y="6473825"/>
            <a:ext cx="3011487" cy="336550"/>
          </a:xfrm>
          <a:prstGeom prst="rect">
            <a:avLst/>
          </a:prstGeom>
          <a:noFill/>
        </p:spPr>
        <p:txBody>
          <a:bodyPr wrap="none">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r>
              <a:rPr lang="en-US" sz="1200"/>
              <a:t>Copyright </a:t>
            </a:r>
            <a:r>
              <a:rPr lang="en-US"/>
              <a:t>© </a:t>
            </a:r>
            <a:r>
              <a:rPr lang="en-US" sz="1200"/>
              <a:t>2010 Delmar Cengage Learning</a:t>
            </a:r>
          </a:p>
        </p:txBody>
      </p:sp>
    </p:spTree>
    <p:extLst>
      <p:ext uri="{BB962C8B-B14F-4D97-AF65-F5344CB8AC3E}">
        <p14:creationId xmlns:p14="http://schemas.microsoft.com/office/powerpoint/2010/main" val="238798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pPr>
              <a:defRPr/>
            </a:pPr>
            <a:r>
              <a:rPr lang="en-US" smtClean="0"/>
              <a:t>Copyright @ 2010 Delmar Cengage Learning</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D0F2741-A5CC-4E9B-B2A2-22B0858224A6}" type="slidenum">
              <a:rPr lang="en-US" smtClean="0"/>
              <a:pPr/>
              <a:t>‹#›</a:t>
            </a:fld>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extLst>
      <p:ext uri="{BB962C8B-B14F-4D97-AF65-F5344CB8AC3E}">
        <p14:creationId xmlns:p14="http://schemas.microsoft.com/office/powerpoint/2010/main" val="1639811039"/>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pPr>
              <a:defRPr/>
            </a:pPr>
            <a:r>
              <a:rPr lang="en-US" smtClean="0"/>
              <a:t>Copyright @ 2005 Delmar Thompson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E8BCA8-D3A1-4080-BD54-4FF46E42A96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extLst>
      <p:ext uri="{BB962C8B-B14F-4D97-AF65-F5344CB8AC3E}">
        <p14:creationId xmlns:p14="http://schemas.microsoft.com/office/powerpoint/2010/main" val="418891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pPr>
              <a:defRPr/>
            </a:pPr>
            <a:r>
              <a:rPr lang="en-US" smtClean="0"/>
              <a:t>Copyright @ 2010 Delmar Cengage Learning</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4D0F2741-A5CC-4E9B-B2A2-22B0858224A6}" type="slidenum">
              <a:rPr lang="en-US" smtClean="0"/>
              <a:pPr/>
              <a:t>‹#›</a:t>
            </a:fld>
            <a:endParaRPr lang="en-US"/>
          </a:p>
        </p:txBody>
      </p:sp>
    </p:spTree>
    <p:extLst>
      <p:ext uri="{BB962C8B-B14F-4D97-AF65-F5344CB8AC3E}">
        <p14:creationId xmlns:p14="http://schemas.microsoft.com/office/powerpoint/2010/main" val="190344487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 id="2147483724" r:id="rId20"/>
    <p:sldLayoutId id="2147483725" r:id="rId21"/>
    <p:sldLayoutId id="2147483726" r:id="rId22"/>
    <p:sldLayoutId id="2147483727" r:id="rId23"/>
    <p:sldLayoutId id="2147483728" r:id="rId24"/>
    <p:sldLayoutId id="2147483729" r:id="rId25"/>
    <p:sldLayoutId id="2147483730" r:id="rId26"/>
    <p:sldLayoutId id="2147483731" r:id="rId27"/>
    <p:sldLayoutId id="2147483732" r:id="rId28"/>
    <p:sldLayoutId id="2147483733" r:id="rId29"/>
    <p:sldLayoutId id="2147483734" r:id="rId30"/>
    <p:sldLayoutId id="2147483735" r:id="rId31"/>
    <p:sldLayoutId id="2147483736" r:id="rId32"/>
    <p:sldLayoutId id="2147483737" r:id="rId33"/>
    <p:sldLayoutId id="2147483738" r:id="rId34"/>
    <p:sldLayoutId id="2147483739" r:id="rId35"/>
    <p:sldLayoutId id="2147483740" r:id="rId36"/>
    <p:sldLayoutId id="2147483741" r:id="rId37"/>
    <p:sldLayoutId id="2147483742" r:id="rId38"/>
    <p:sldLayoutId id="2147483743" r:id="rId39"/>
    <p:sldLayoutId id="2147483744" r:id="rId40"/>
    <p:sldLayoutId id="2147483745" r:id="rId41"/>
    <p:sldLayoutId id="2147483746" r:id="rId42"/>
    <p:sldLayoutId id="2147483747" r:id="rId43"/>
    <p:sldLayoutId id="2147483748" r:id="rId44"/>
    <p:sldLayoutId id="2147483749" r:id="rId45"/>
  </p:sldLayoutIdLst>
  <p:hf sldNum="0" hdr="0" ftr="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17411" name="Rectangle 3"/>
          <p:cNvSpPr>
            <a:spLocks noGrp="1" noChangeArrowheads="1"/>
          </p:cNvSpPr>
          <p:nvPr>
            <p:ph idx="1"/>
          </p:nvPr>
        </p:nvSpPr>
        <p:spPr/>
        <p:txBody>
          <a:bodyPr/>
          <a:lstStyle/>
          <a:p>
            <a:pPr eaLnBrk="1" hangingPunct="1">
              <a:buFont typeface="Wingdings" panose="05000000000000000000" pitchFamily="2" charset="2"/>
              <a:buNone/>
            </a:pPr>
            <a:endParaRPr lang="ro-RO" altLang="en-US" sz="6000" b="1" dirty="0" smtClean="0">
              <a:latin typeface="Arial" panose="020B0604020202020204" pitchFamily="34" charset="0"/>
              <a:cs typeface="Arial" panose="020B0604020202020204" pitchFamily="34" charset="0"/>
            </a:endParaRPr>
          </a:p>
          <a:p>
            <a:pPr algn="ctr" eaLnBrk="1" hangingPunct="1">
              <a:buFont typeface="Wingdings" panose="05000000000000000000" pitchFamily="2" charset="2"/>
              <a:buNone/>
            </a:pPr>
            <a:r>
              <a:rPr lang="ro-RO" altLang="en-US" sz="6000" b="1" dirty="0" smtClean="0">
                <a:latin typeface="Arial" panose="020B0604020202020204" pitchFamily="34" charset="0"/>
                <a:cs typeface="Arial" panose="020B0604020202020204" pitchFamily="34" charset="0"/>
              </a:rPr>
              <a:t>Curs </a:t>
            </a:r>
            <a:r>
              <a:rPr lang="en-US" altLang="en-US" sz="6000" b="1" dirty="0" smtClean="0">
                <a:latin typeface="Arial" panose="020B0604020202020204" pitchFamily="34" charset="0"/>
                <a:cs typeface="Arial" panose="020B0604020202020204" pitchFamily="34" charset="0"/>
              </a:rPr>
              <a:t>4</a:t>
            </a:r>
            <a:endParaRPr lang="ro-RO" altLang="en-US" sz="6000" b="1"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ro-RO"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277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25603" name="Rectangle 3"/>
          <p:cNvSpPr>
            <a:spLocks noGrp="1" noChangeArrowheads="1"/>
          </p:cNvSpPr>
          <p:nvPr>
            <p:ph idx="1"/>
          </p:nvPr>
        </p:nvSpPr>
        <p:spPr>
          <a:xfrm>
            <a:off x="457199" y="1489075"/>
            <a:ext cx="8446957" cy="5216525"/>
          </a:xfrm>
        </p:spPr>
        <p:txBody>
          <a:bodyPr/>
          <a:lstStyle/>
          <a:p>
            <a:pPr eaLnBrk="1" hangingPunct="1"/>
            <a:r>
              <a:rPr lang="ro-RO" altLang="en-US" sz="2000" dirty="0" smtClean="0">
                <a:solidFill>
                  <a:srgbClr val="FF0000"/>
                </a:solidFill>
                <a:latin typeface="Arial" panose="020B0604020202020204" pitchFamily="34" charset="0"/>
                <a:cs typeface="Arial" panose="020B0604020202020204" pitchFamily="34" charset="0"/>
              </a:rPr>
              <a:t>Instrucţiuni la nivel de bit:</a:t>
            </a:r>
          </a:p>
          <a:p>
            <a:pPr lvl="1" eaLnBrk="1" hangingPunct="1"/>
            <a:r>
              <a:rPr lang="en-AU" altLang="en-US" sz="1800" dirty="0" err="1" smtClean="0">
                <a:latin typeface="Arial" panose="020B0604020202020204" pitchFamily="34" charset="0"/>
                <a:cs typeface="Arial" panose="020B0604020202020204" pitchFamily="34" charset="0"/>
              </a:rPr>
              <a:t>Sunt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foarte</a:t>
            </a:r>
            <a:r>
              <a:rPr lang="en-AU" altLang="en-US" sz="1800" dirty="0" smtClean="0">
                <a:latin typeface="Arial" panose="020B0604020202020204" pitchFamily="34" charset="0"/>
                <a:cs typeface="Arial" panose="020B0604020202020204" pitchFamily="34" charset="0"/>
              </a:rPr>
              <a:t> utile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aplicaţii</a:t>
            </a:r>
            <a:r>
              <a:rPr lang="en-AU" altLang="en-US" sz="1800" dirty="0" smtClean="0">
                <a:latin typeface="Arial" panose="020B0604020202020204" pitchFamily="34" charset="0"/>
                <a:cs typeface="Arial" panose="020B0604020202020204" pitchFamily="34" charset="0"/>
              </a:rPr>
              <a:t> de control,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care se </a:t>
            </a:r>
            <a:r>
              <a:rPr lang="en-AU" altLang="en-US" sz="1800" dirty="0" err="1" smtClean="0">
                <a:latin typeface="Arial" panose="020B0604020202020204" pitchFamily="34" charset="0"/>
                <a:cs typeface="Arial" panose="020B0604020202020204" pitchFamily="34" charset="0"/>
              </a:rPr>
              <a:t>realizează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comenzi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intermediul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unor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ranguri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individuale</a:t>
            </a:r>
            <a:r>
              <a:rPr lang="en-AU" altLang="en-US" sz="1800" dirty="0" smtClean="0">
                <a:latin typeface="Arial" panose="020B0604020202020204" pitchFamily="34" charset="0"/>
                <a:cs typeface="Arial" panose="020B0604020202020204" pitchFamily="34" charset="0"/>
              </a:rPr>
              <a:t> ale </a:t>
            </a:r>
            <a:r>
              <a:rPr lang="en-AU" altLang="en-US" sz="1800" dirty="0" err="1" smtClean="0">
                <a:latin typeface="Arial" panose="020B0604020202020204" pitchFamily="34" charset="0"/>
                <a:cs typeface="Arial" panose="020B0604020202020204" pitchFamily="34" charset="0"/>
              </a:rPr>
              <a:t>porturilor</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Operanzii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sunt</a:t>
            </a:r>
            <a:r>
              <a:rPr lang="en-AU" altLang="en-US" sz="1800" dirty="0" smtClean="0">
                <a:latin typeface="Arial" panose="020B0604020202020204" pitchFamily="34" charset="0"/>
                <a:cs typeface="Arial" panose="020B0604020202020204" pitchFamily="34" charset="0"/>
              </a:rPr>
              <a:t> fie </a:t>
            </a:r>
            <a:r>
              <a:rPr lang="en-AU" altLang="en-US" sz="1800" dirty="0" err="1" smtClean="0">
                <a:latin typeface="Arial" panose="020B0604020202020204" pitchFamily="34" charset="0"/>
                <a:cs typeface="Arial" panose="020B0604020202020204" pitchFamily="34" charset="0"/>
              </a:rPr>
              <a:t>indicatorul</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condiţii</a:t>
            </a:r>
            <a:r>
              <a:rPr lang="en-AU" altLang="en-US" sz="1800" dirty="0" smtClean="0">
                <a:latin typeface="Arial" panose="020B0604020202020204" pitchFamily="34" charset="0"/>
                <a:cs typeface="Arial" panose="020B0604020202020204" pitchFamily="34" charset="0"/>
              </a:rPr>
              <a:t> C fie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accesaţi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directă</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Adresele</a:t>
            </a:r>
            <a:r>
              <a:rPr lang="en-AU" altLang="en-US" sz="1800" dirty="0" smtClean="0">
                <a:latin typeface="Arial" panose="020B0604020202020204" pitchFamily="34" charset="0"/>
                <a:cs typeface="Arial" panose="020B0604020202020204" pitchFamily="34" charset="0"/>
              </a:rPr>
              <a:t> sub 80H se </a:t>
            </a:r>
            <a:r>
              <a:rPr lang="en-AU" altLang="en-US" sz="1800" dirty="0" err="1" smtClean="0">
                <a:latin typeface="Arial" panose="020B0604020202020204" pitchFamily="34" charset="0"/>
                <a:cs typeface="Arial" panose="020B0604020202020204" pitchFamily="34" charset="0"/>
              </a:rPr>
              <a:t>referă</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RAM </a:t>
            </a:r>
            <a:r>
              <a:rPr lang="en-AU" altLang="en-US" sz="1800" dirty="0" err="1" smtClean="0">
                <a:latin typeface="Arial" panose="020B0604020202020204" pitchFamily="34" charset="0"/>
                <a:cs typeface="Arial" panose="020B0604020202020204" pitchFamily="34" charset="0"/>
              </a:rPr>
              <a:t>internă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adresele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peste</a:t>
            </a:r>
            <a:r>
              <a:rPr lang="en-AU" altLang="en-US" sz="1800" dirty="0" smtClean="0">
                <a:latin typeface="Arial" panose="020B0604020202020204" pitchFamily="34" charset="0"/>
                <a:cs typeface="Arial" panose="020B0604020202020204" pitchFamily="34" charset="0"/>
              </a:rPr>
              <a:t> 80H, </a:t>
            </a:r>
            <a:r>
              <a:rPr lang="en-AU" altLang="en-US" sz="1800" dirty="0" err="1" smtClean="0">
                <a:latin typeface="Arial" panose="020B0604020202020204" pitchFamily="34" charset="0"/>
                <a:cs typeface="Arial" panose="020B0604020202020204" pitchFamily="34" charset="0"/>
              </a:rPr>
              <a:t>inclusiv</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referă</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din SFR</a:t>
            </a:r>
            <a:r>
              <a:rPr lang="ro-RO" altLang="en-US" sz="1800" dirty="0" smtClean="0">
                <a:latin typeface="Arial" panose="020B0604020202020204" pitchFamily="34" charset="0"/>
                <a:cs typeface="Arial" panose="020B0604020202020204" pitchFamily="34" charset="0"/>
              </a:rPr>
              <a:t>;</a:t>
            </a:r>
          </a:p>
          <a:p>
            <a:pPr lvl="1" eaLnBrk="1" hangingPunct="1"/>
            <a:endParaRPr lang="ro-RO" altLang="en-US" sz="1800" dirty="0" smtClean="0">
              <a:latin typeface="Arial" panose="020B0604020202020204" pitchFamily="34" charset="0"/>
              <a:cs typeface="Arial" panose="020B0604020202020204" pitchFamily="34" charset="0"/>
            </a:endParaRPr>
          </a:p>
          <a:p>
            <a:pPr lvl="1" eaLnBrk="1" hangingPunct="1"/>
            <a:r>
              <a:rPr lang="en-AU" altLang="en-US" sz="1800" dirty="0" err="1" smtClean="0">
                <a:latin typeface="Arial" panose="020B0604020202020204" pitchFamily="34" charset="0"/>
                <a:cs typeface="Arial" panose="020B0604020202020204" pitchFamily="34" charset="0"/>
              </a:rPr>
              <a:t>Instrucţiun</a:t>
            </a:r>
            <a:r>
              <a:rPr lang="ro-RO" altLang="en-US" sz="1800" dirty="0" smtClean="0">
                <a:latin typeface="Arial" panose="020B0604020202020204" pitchFamily="34" charset="0"/>
                <a:cs typeface="Arial" panose="020B0604020202020204" pitchFamily="34" charset="0"/>
              </a:rPr>
              <a:t>i:</a:t>
            </a:r>
          </a:p>
          <a:p>
            <a:pPr lvl="2" eaLnBrk="1" hangingPunct="1"/>
            <a:r>
              <a:rPr lang="en-AU" altLang="en-US" sz="1600" dirty="0" smtClean="0">
                <a:latin typeface="Arial" panose="020B0604020202020204" pitchFamily="34" charset="0"/>
                <a:cs typeface="Arial" panose="020B0604020202020204" pitchFamily="34" charset="0"/>
              </a:rPr>
              <a:t>CLR </a:t>
            </a:r>
            <a:r>
              <a:rPr lang="en-AU" altLang="en-US" sz="1600" dirty="0" err="1" smtClean="0">
                <a:latin typeface="Arial" panose="020B0604020202020204" pitchFamily="34" charset="0"/>
                <a:cs typeface="Arial" panose="020B0604020202020204" pitchFamily="34" charset="0"/>
              </a:rPr>
              <a:t>anulează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indicatorul</a:t>
            </a:r>
            <a:r>
              <a:rPr lang="en-AU" altLang="en-US" sz="1600" dirty="0" smtClean="0">
                <a:latin typeface="Arial" panose="020B0604020202020204" pitchFamily="34" charset="0"/>
                <a:cs typeface="Arial" panose="020B0604020202020204" pitchFamily="34" charset="0"/>
              </a:rPr>
              <a:t> C </a:t>
            </a:r>
            <a:r>
              <a:rPr lang="en-AU" altLang="en-US" sz="1600" dirty="0" err="1" smtClean="0">
                <a:latin typeface="Arial" panose="020B0604020202020204" pitchFamily="34" charset="0"/>
                <a:cs typeface="Arial" panose="020B0604020202020204" pitchFamily="34" charset="0"/>
              </a:rPr>
              <a:t>sau</a:t>
            </a:r>
            <a:r>
              <a:rPr lang="en-AU" altLang="en-US" sz="1600" dirty="0" smtClean="0">
                <a:latin typeface="Arial" panose="020B0604020202020204" pitchFamily="34" charset="0"/>
                <a:cs typeface="Arial" panose="020B0604020202020204" pitchFamily="34" charset="0"/>
              </a:rPr>
              <a:t> un bit </a:t>
            </a:r>
            <a:r>
              <a:rPr lang="en-AU" altLang="en-US" sz="1600" dirty="0" err="1" smtClean="0">
                <a:latin typeface="Arial" panose="020B0604020202020204" pitchFamily="34" charset="0"/>
                <a:cs typeface="Arial" panose="020B0604020202020204" pitchFamily="34" charset="0"/>
              </a:rPr>
              <a:t>accesat</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prin</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indirectă</a:t>
            </a:r>
            <a:r>
              <a:rPr lang="en-AU" altLang="en-US" sz="1600" dirty="0" smtClean="0">
                <a:latin typeface="Arial" panose="020B0604020202020204" pitchFamily="34" charset="0"/>
                <a:cs typeface="Arial" panose="020B0604020202020204" pitchFamily="34" charset="0"/>
              </a:rPr>
              <a:t>,</a:t>
            </a:r>
            <a:endParaRPr lang="ro-RO" altLang="en-US" sz="1600" dirty="0" smtClean="0">
              <a:latin typeface="Arial" panose="020B0604020202020204" pitchFamily="34" charset="0"/>
              <a:cs typeface="Arial" panose="020B0604020202020204" pitchFamily="34" charset="0"/>
            </a:endParaRPr>
          </a:p>
          <a:p>
            <a:pPr lvl="2" eaLnBrk="1" hangingPunct="1"/>
            <a:r>
              <a:rPr lang="en-AU" altLang="en-US" sz="1600" dirty="0" smtClean="0">
                <a:latin typeface="Arial" panose="020B0604020202020204" pitchFamily="34" charset="0"/>
                <a:cs typeface="Arial" panose="020B0604020202020204" pitchFamily="34" charset="0"/>
              </a:rPr>
              <a:t>SETB </a:t>
            </a:r>
            <a:r>
              <a:rPr lang="en-AU" altLang="en-US" sz="1600" dirty="0" err="1" smtClean="0">
                <a:latin typeface="Arial" panose="020B0604020202020204" pitchFamily="34" charset="0"/>
                <a:cs typeface="Arial" panose="020B0604020202020204" pitchFamily="34" charset="0"/>
              </a:rPr>
              <a:t>pune</a:t>
            </a:r>
            <a:r>
              <a:rPr lang="en-AU" altLang="en-US" sz="1600" dirty="0" smtClean="0">
                <a:latin typeface="Arial" panose="020B0604020202020204" pitchFamily="34" charset="0"/>
                <a:cs typeface="Arial" panose="020B0604020202020204" pitchFamily="34" charset="0"/>
              </a:rPr>
              <a:t> la 1 </a:t>
            </a:r>
            <a:r>
              <a:rPr lang="en-AU" altLang="en-US" sz="1600" dirty="0" err="1" smtClean="0">
                <a:latin typeface="Arial" panose="020B0604020202020204" pitchFamily="34" charset="0"/>
                <a:cs typeface="Arial" panose="020B0604020202020204" pitchFamily="34" charset="0"/>
              </a:rPr>
              <a:t>aceiaşi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operanzi</a:t>
            </a:r>
            <a:r>
              <a:rPr lang="ro-RO" altLang="en-US" sz="1600" dirty="0" smtClean="0">
                <a:latin typeface="Arial" panose="020B0604020202020204" pitchFamily="34" charset="0"/>
                <a:cs typeface="Arial" panose="020B0604020202020204" pitchFamily="34" charset="0"/>
              </a:rPr>
              <a:t>,</a:t>
            </a:r>
          </a:p>
          <a:p>
            <a:pPr lvl="2" eaLnBrk="1" hangingPunct="1"/>
            <a:r>
              <a:rPr lang="en-AU" altLang="en-US" sz="1600" dirty="0" smtClean="0">
                <a:latin typeface="Arial" panose="020B0604020202020204" pitchFamily="34" charset="0"/>
                <a:cs typeface="Arial" panose="020B0604020202020204" pitchFamily="34" charset="0"/>
              </a:rPr>
              <a:t>CPL </a:t>
            </a:r>
            <a:r>
              <a:rPr lang="en-AU" altLang="en-US" sz="1600" dirty="0" err="1" smtClean="0">
                <a:latin typeface="Arial" panose="020B0604020202020204" pitchFamily="34" charset="0"/>
                <a:cs typeface="Arial" panose="020B0604020202020204" pitchFamily="34" charset="0"/>
              </a:rPr>
              <a:t>complementează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aceeaşi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operanzi</a:t>
            </a:r>
            <a:r>
              <a:rPr lang="ro-RO" altLang="en-US" sz="1600" dirty="0" smtClean="0">
                <a:latin typeface="Arial" panose="020B0604020202020204" pitchFamily="34" charset="0"/>
                <a:cs typeface="Arial" panose="020B0604020202020204" pitchFamily="34" charset="0"/>
              </a:rPr>
              <a:t>,</a:t>
            </a:r>
          </a:p>
          <a:p>
            <a:pPr lvl="2" eaLnBrk="1" hangingPunct="1"/>
            <a:r>
              <a:rPr lang="en-AU" altLang="en-US" sz="1600" dirty="0" smtClean="0">
                <a:latin typeface="Arial" panose="020B0604020202020204" pitchFamily="34" charset="0"/>
                <a:cs typeface="Arial" panose="020B0604020202020204" pitchFamily="34" charset="0"/>
              </a:rPr>
              <a:t>ANL </a:t>
            </a:r>
            <a:r>
              <a:rPr lang="en-AU" altLang="en-US" sz="1600" dirty="0" err="1" smtClean="0">
                <a:latin typeface="Arial" panose="020B0604020202020204" pitchFamily="34" charset="0"/>
                <a:cs typeface="Arial" panose="020B0604020202020204" pitchFamily="34" charset="0"/>
              </a:rPr>
              <a:t>şi</a:t>
            </a:r>
            <a:r>
              <a:rPr lang="en-AU" altLang="en-US" sz="1600" dirty="0" smtClean="0">
                <a:latin typeface="Arial" panose="020B0604020202020204" pitchFamily="34" charset="0"/>
                <a:cs typeface="Arial" panose="020B0604020202020204" pitchFamily="34" charset="0"/>
              </a:rPr>
              <a:t> ORL </a:t>
            </a:r>
            <a:r>
              <a:rPr lang="en-AU" altLang="en-US" sz="1600" dirty="0" err="1" smtClean="0">
                <a:latin typeface="Arial" panose="020B0604020202020204" pitchFamily="34" charset="0"/>
                <a:cs typeface="Arial" panose="020B0604020202020204" pitchFamily="34" charset="0"/>
              </a:rPr>
              <a:t>realizează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operaţia</a:t>
            </a:r>
            <a:r>
              <a:rPr lang="en-AU" altLang="en-US" sz="1600" dirty="0" smtClean="0">
                <a:latin typeface="Arial" panose="020B0604020202020204" pitchFamily="34" charset="0"/>
                <a:cs typeface="Arial" panose="020B0604020202020204" pitchFamily="34" charset="0"/>
              </a:rPr>
              <a:t> ŞI, </a:t>
            </a:r>
            <a:r>
              <a:rPr lang="en-AU" altLang="en-US" sz="1600" dirty="0" err="1" smtClean="0">
                <a:latin typeface="Arial" panose="020B0604020202020204" pitchFamily="34" charset="0"/>
                <a:cs typeface="Arial" panose="020B0604020202020204" pitchFamily="34" charset="0"/>
              </a:rPr>
              <a:t>respectiv</a:t>
            </a:r>
            <a:r>
              <a:rPr lang="en-AU" altLang="en-US" sz="1600" dirty="0" smtClean="0">
                <a:latin typeface="Arial" panose="020B0604020202020204" pitchFamily="34" charset="0"/>
                <a:cs typeface="Arial" panose="020B0604020202020204" pitchFamily="34" charset="0"/>
              </a:rPr>
              <a:t> SAU, </a:t>
            </a:r>
            <a:r>
              <a:rPr lang="en-AU" altLang="en-US" sz="1600" dirty="0" err="1" smtClean="0">
                <a:latin typeface="Arial" panose="020B0604020202020204" pitchFamily="34" charset="0"/>
                <a:cs typeface="Arial" panose="020B0604020202020204" pitchFamily="34" charset="0"/>
              </a:rPr>
              <a:t>între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indicatorul</a:t>
            </a:r>
            <a:r>
              <a:rPr lang="en-AU" altLang="en-US" sz="1600" dirty="0" smtClean="0">
                <a:latin typeface="Arial" panose="020B0604020202020204" pitchFamily="34" charset="0"/>
                <a:cs typeface="Arial" panose="020B0604020202020204" pitchFamily="34" charset="0"/>
              </a:rPr>
              <a:t> C </a:t>
            </a:r>
            <a:r>
              <a:rPr lang="en-AU" altLang="en-US" sz="1600" dirty="0" err="1" smtClean="0">
                <a:latin typeface="Arial" panose="020B0604020202020204" pitchFamily="34" charset="0"/>
                <a:cs typeface="Arial" panose="020B0604020202020204" pitchFamily="34" charset="0"/>
              </a:rPr>
              <a:t>şi</a:t>
            </a:r>
            <a:r>
              <a:rPr lang="en-AU" altLang="en-US" sz="1600" dirty="0" smtClean="0">
                <a:latin typeface="Arial" panose="020B0604020202020204" pitchFamily="34" charset="0"/>
                <a:cs typeface="Arial" panose="020B0604020202020204" pitchFamily="34" charset="0"/>
              </a:rPr>
              <a:t> un bit </a:t>
            </a:r>
            <a:r>
              <a:rPr lang="en-AU" altLang="en-US" sz="1600" dirty="0" err="1" smtClean="0">
                <a:latin typeface="Arial" panose="020B0604020202020204" pitchFamily="34" charset="0"/>
                <a:cs typeface="Arial" panose="020B0604020202020204" pitchFamily="34" charset="0"/>
              </a:rPr>
              <a:t>accesat</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prin</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directă</a:t>
            </a:r>
            <a:r>
              <a:rPr lang="ro-RO" altLang="en-US" sz="1600" dirty="0" smtClean="0">
                <a:latin typeface="Arial" panose="020B0604020202020204" pitchFamily="34" charset="0"/>
                <a:cs typeface="Arial" panose="020B0604020202020204" pitchFamily="34" charset="0"/>
              </a:rPr>
              <a:t>,</a:t>
            </a:r>
          </a:p>
          <a:p>
            <a:pPr lvl="2" eaLnBrk="1" hangingPunct="1"/>
            <a:r>
              <a:rPr lang="en-AU" altLang="en-US" sz="1600" dirty="0" smtClean="0">
                <a:latin typeface="Arial" panose="020B0604020202020204" pitchFamily="34" charset="0"/>
                <a:cs typeface="Arial" panose="020B0604020202020204" pitchFamily="34" charset="0"/>
              </a:rPr>
              <a:t>MOV </a:t>
            </a:r>
            <a:r>
              <a:rPr lang="en-AU" altLang="en-US" sz="1600" dirty="0" err="1" smtClean="0">
                <a:latin typeface="Arial" panose="020B0604020202020204" pitchFamily="34" charset="0"/>
                <a:cs typeface="Arial" panose="020B0604020202020204" pitchFamily="34" charset="0"/>
              </a:rPr>
              <a:t>realizează</a:t>
            </a:r>
            <a:r>
              <a:rPr lang="en-AU" altLang="en-US" sz="1600" dirty="0" smtClean="0">
                <a:latin typeface="Arial" panose="020B0604020202020204" pitchFamily="34" charset="0"/>
                <a:cs typeface="Arial" panose="020B0604020202020204" pitchFamily="34" charset="0"/>
              </a:rPr>
              <a:t> transfer </a:t>
            </a:r>
            <a:r>
              <a:rPr lang="en-AU" altLang="en-US" sz="1600" dirty="0" err="1" smtClean="0">
                <a:latin typeface="Arial" panose="020B0604020202020204" pitchFamily="34" charset="0"/>
                <a:cs typeface="Arial" panose="020B0604020202020204" pitchFamily="34" charset="0"/>
              </a:rPr>
              <a:t>între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aceeaşi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operanzi</a:t>
            </a:r>
            <a:r>
              <a:rPr lang="ro-RO" altLang="en-US" sz="1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50618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26627" name="Rectangle 3"/>
          <p:cNvSpPr>
            <a:spLocks noGrp="1" noChangeArrowheads="1"/>
          </p:cNvSpPr>
          <p:nvPr>
            <p:ph idx="1"/>
          </p:nvPr>
        </p:nvSpPr>
        <p:spPr>
          <a:xfrm>
            <a:off x="203200" y="1539875"/>
            <a:ext cx="8611016" cy="5216525"/>
          </a:xfrm>
        </p:spPr>
        <p:txBody>
          <a:bodyPr/>
          <a:lstStyle/>
          <a:p>
            <a:pPr lvl="1" algn="just" eaLnBrk="1" hangingPunct="1"/>
            <a:r>
              <a:rPr lang="ro-RO" altLang="en-US" sz="1800" dirty="0" smtClean="0">
                <a:latin typeface="Arial" panose="020B0604020202020204" pitchFamily="34" charset="0"/>
                <a:cs typeface="Arial" panose="020B0604020202020204" pitchFamily="34" charset="0"/>
              </a:rPr>
              <a:t>Transferul</a:t>
            </a:r>
            <a:r>
              <a:rPr lang="en-AU" altLang="en-US" sz="1800" dirty="0" smtClean="0">
                <a:latin typeface="Arial" panose="020B0604020202020204" pitchFamily="34" charset="0"/>
                <a:cs typeface="Arial" panose="020B0604020202020204" pitchFamily="34" charset="0"/>
              </a:rPr>
              <a:t> un</a:t>
            </a:r>
            <a:r>
              <a:rPr lang="ro-RO" altLang="en-US" sz="1800" dirty="0" smtClean="0">
                <a:latin typeface="Arial" panose="020B0604020202020204" pitchFamily="34" charset="0"/>
                <a:cs typeface="Arial" panose="020B0604020202020204" pitchFamily="34" charset="0"/>
              </a:rPr>
              <a:t>ui</a:t>
            </a:r>
            <a:r>
              <a:rPr lang="en-AU" altLang="en-US" sz="1800" dirty="0" smtClean="0">
                <a:latin typeface="Arial" panose="020B0604020202020204" pitchFamily="34" charset="0"/>
                <a:cs typeface="Arial" panose="020B0604020202020204" pitchFamily="34" charset="0"/>
              </a:rPr>
              <a:t> bit din </a:t>
            </a:r>
            <a:r>
              <a:rPr lang="en-AU" altLang="en-US" sz="1800" dirty="0" err="1" smtClean="0">
                <a:latin typeface="Arial" panose="020B0604020202020204" pitchFamily="34" charset="0"/>
                <a:cs typeface="Arial" panose="020B0604020202020204" pitchFamily="34" charset="0"/>
              </a:rPr>
              <a:t>memorie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dintr</a:t>
            </a:r>
            <a:r>
              <a:rPr lang="en-AU" altLang="en-US" sz="1800" dirty="0" smtClean="0">
                <a:latin typeface="Arial" panose="020B0604020202020204" pitchFamily="34" charset="0"/>
                <a:cs typeface="Arial" panose="020B0604020202020204" pitchFamily="34" charset="0"/>
              </a:rPr>
              <a:t>-un SFR la un port (de </a:t>
            </a:r>
            <a:r>
              <a:rPr lang="en-AU" altLang="en-US" sz="1800" dirty="0" err="1" smtClean="0">
                <a:latin typeface="Arial" panose="020B0604020202020204" pitchFamily="34" charset="0"/>
                <a:cs typeface="Arial" panose="020B0604020202020204" pitchFamily="34" charset="0"/>
              </a:rPr>
              <a:t>exemplu</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portul</a:t>
            </a:r>
            <a:r>
              <a:rPr lang="en-AU" altLang="en-US" sz="1800" dirty="0" smtClean="0">
                <a:latin typeface="Arial" panose="020B0604020202020204" pitchFamily="34" charset="0"/>
                <a:cs typeface="Arial" panose="020B0604020202020204" pitchFamily="34" charset="0"/>
              </a:rPr>
              <a:t> P1, </a:t>
            </a:r>
            <a:r>
              <a:rPr lang="en-AU" altLang="en-US" sz="1800" dirty="0" err="1" smtClean="0">
                <a:latin typeface="Arial" panose="020B0604020202020204" pitchFamily="34" charset="0"/>
                <a:cs typeface="Arial" panose="020B0604020202020204" pitchFamily="34" charset="0"/>
              </a:rPr>
              <a:t>rangul</a:t>
            </a:r>
            <a:r>
              <a:rPr lang="en-AU" altLang="en-US" sz="1800" dirty="0" smtClean="0">
                <a:latin typeface="Arial" panose="020B0604020202020204" pitchFamily="34" charset="0"/>
                <a:cs typeface="Arial" panose="020B0604020202020204" pitchFamily="34" charset="0"/>
              </a:rPr>
              <a:t> 7):</a:t>
            </a:r>
            <a:endParaRPr lang="ro-RO" altLang="en-US" sz="18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C,BIT; se </a:t>
            </a:r>
            <a:r>
              <a:rPr lang="en-AU" altLang="en-US" sz="1800" dirty="0" err="1" smtClean="0">
                <a:latin typeface="Arial" panose="020B0604020202020204" pitchFamily="34" charset="0"/>
                <a:cs typeface="Arial" panose="020B0604020202020204" pitchFamily="34" charset="0"/>
              </a:rPr>
              <a:t>transferă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bitul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indicatorul</a:t>
            </a:r>
            <a:r>
              <a:rPr lang="en-AU" altLang="en-US" sz="1800" dirty="0" smtClean="0">
                <a:latin typeface="Arial" panose="020B0604020202020204" pitchFamily="34" charset="0"/>
                <a:cs typeface="Arial" panose="020B0604020202020204" pitchFamily="34" charset="0"/>
              </a:rPr>
              <a:t> C</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P1.7,C; se </a:t>
            </a:r>
            <a:r>
              <a:rPr lang="en-AU" altLang="en-US" sz="1800" dirty="0" err="1" smtClean="0">
                <a:latin typeface="Arial" panose="020B0604020202020204" pitchFamily="34" charset="0"/>
                <a:cs typeface="Arial" panose="020B0604020202020204" pitchFamily="34" charset="0"/>
              </a:rPr>
              <a:t>transferă</a:t>
            </a:r>
            <a:r>
              <a:rPr lang="en-AU" altLang="en-US" sz="1800" dirty="0" smtClean="0">
                <a:latin typeface="Arial" panose="020B0604020202020204" pitchFamily="34" charset="0"/>
                <a:cs typeface="Arial" panose="020B0604020202020204" pitchFamily="34" charset="0"/>
              </a:rPr>
              <a:t> C la port</a:t>
            </a:r>
            <a:r>
              <a:rPr lang="ro-RO" altLang="en-US" sz="1800" dirty="0" smtClean="0">
                <a:latin typeface="Arial" panose="020B0604020202020204" pitchFamily="34" charset="0"/>
                <a:cs typeface="Arial" panose="020B0604020202020204" pitchFamily="34" charset="0"/>
              </a:rPr>
              <a:t>;</a:t>
            </a:r>
          </a:p>
          <a:p>
            <a:pPr lvl="1" eaLnBrk="1" hangingPunct="1"/>
            <a:r>
              <a:rPr lang="ro-RO" altLang="en-US" sz="1800" dirty="0" smtClean="0">
                <a:latin typeface="Arial" panose="020B0604020202020204" pitchFamily="34" charset="0"/>
                <a:cs typeface="Arial" panose="020B0604020202020204" pitchFamily="34" charset="0"/>
              </a:rPr>
              <a:t>S</a:t>
            </a:r>
            <a:r>
              <a:rPr lang="en-AU" altLang="en-US" sz="1800" dirty="0" smtClean="0">
                <a:latin typeface="Arial" panose="020B0604020202020204" pitchFamily="34" charset="0"/>
                <a:cs typeface="Arial" panose="020B0604020202020204" pitchFamily="34" charset="0"/>
              </a:rPr>
              <a:t>e pot </a:t>
            </a:r>
            <a:r>
              <a:rPr lang="en-AU" altLang="en-US" sz="1800" dirty="0" err="1" smtClean="0">
                <a:latin typeface="Arial" panose="020B0604020202020204" pitchFamily="34" charset="0"/>
                <a:cs typeface="Arial" panose="020B0604020202020204" pitchFamily="34" charset="0"/>
              </a:rPr>
              <a:t>realiza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toate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operaţiile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logice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asupra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unor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individuali</a:t>
            </a:r>
            <a:r>
              <a:rPr lang="en-AU" altLang="en-US" sz="1800" dirty="0" smtClean="0">
                <a:latin typeface="Arial" panose="020B0604020202020204" pitchFamily="34" charset="0"/>
                <a:cs typeface="Arial" panose="020B0604020202020204" pitchFamily="34" charset="0"/>
              </a:rPr>
              <a:t> cu </a:t>
            </a:r>
            <a:r>
              <a:rPr lang="en-AU" altLang="en-US" sz="1800" dirty="0" err="1" smtClean="0">
                <a:latin typeface="Arial" panose="020B0604020202020204" pitchFamily="34" charset="0"/>
                <a:cs typeface="Arial" panose="020B0604020202020204" pitchFamily="34" charset="0"/>
              </a:rPr>
              <a:t>excepţia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operaţiei</a:t>
            </a:r>
            <a:r>
              <a:rPr lang="en-AU" altLang="en-US" sz="1800" dirty="0" smtClean="0">
                <a:latin typeface="Arial" panose="020B0604020202020204" pitchFamily="34" charset="0"/>
                <a:cs typeface="Arial" panose="020B0604020202020204" pitchFamily="34" charset="0"/>
              </a:rPr>
              <a:t> SAU EXCLUSIV</a:t>
            </a:r>
            <a:r>
              <a:rPr lang="ro-RO" altLang="en-US" sz="1800" dirty="0" smtClean="0">
                <a:latin typeface="Arial" panose="020B0604020202020204" pitchFamily="34" charset="0"/>
                <a:cs typeface="Arial" panose="020B0604020202020204" pitchFamily="34" charset="0"/>
              </a:rPr>
              <a:t>; </a:t>
            </a:r>
          </a:p>
          <a:p>
            <a:pPr lvl="1" eaLnBrk="1" hangingPunct="1"/>
            <a:r>
              <a:rPr lang="ro-RO" altLang="en-US" sz="1800" dirty="0" smtClean="0">
                <a:latin typeface="Arial" panose="020B0604020202020204" pitchFamily="34" charset="0"/>
                <a:cs typeface="Arial" panose="020B0604020202020204" pitchFamily="34" charset="0"/>
              </a:rPr>
              <a:t>O</a:t>
            </a:r>
            <a:r>
              <a:rPr lang="en-AU" altLang="en-US" sz="1800" dirty="0" err="1" smtClean="0">
                <a:latin typeface="Arial" panose="020B0604020202020204" pitchFamily="34" charset="0"/>
                <a:cs typeface="Arial" panose="020B0604020202020204" pitchFamily="34" charset="0"/>
              </a:rPr>
              <a:t>peraţia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poate</a:t>
            </a:r>
            <a:r>
              <a:rPr lang="en-AU" altLang="en-US" sz="1800" dirty="0" smtClean="0">
                <a:latin typeface="Arial" panose="020B0604020202020204" pitchFamily="34" charset="0"/>
                <a:cs typeface="Arial" panose="020B0604020202020204" pitchFamily="34" charset="0"/>
              </a:rPr>
              <a:t> fi </a:t>
            </a:r>
            <a:r>
              <a:rPr lang="en-AU" altLang="en-US" sz="1800" dirty="0" err="1" smtClean="0">
                <a:latin typeface="Arial" panose="020B0604020202020204" pitchFamily="34" charset="0"/>
                <a:cs typeface="Arial" panose="020B0604020202020204" pitchFamily="34" charset="0"/>
              </a:rPr>
              <a:t>realizată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următoarea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rutină</a:t>
            </a:r>
            <a:r>
              <a:rPr lang="en-AU" altLang="en-US" sz="1800" dirty="0" smtClean="0">
                <a:latin typeface="Arial" panose="020B0604020202020204" pitchFamily="34" charset="0"/>
                <a:cs typeface="Arial" panose="020B0604020202020204" pitchFamily="34" charset="0"/>
              </a:rPr>
              <a:t>:</a:t>
            </a:r>
            <a:endParaRPr lang="ro-RO" altLang="en-US" sz="18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C,BIT1; se </a:t>
            </a:r>
            <a:r>
              <a:rPr lang="en-AU" altLang="en-US" sz="1800" dirty="0" err="1" smtClean="0">
                <a:latin typeface="Arial" panose="020B0604020202020204" pitchFamily="34" charset="0"/>
                <a:cs typeface="Arial" panose="020B0604020202020204" pitchFamily="34" charset="0"/>
              </a:rPr>
              <a:t>transferă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C </a:t>
            </a:r>
            <a:r>
              <a:rPr lang="en-AU" altLang="en-US" sz="1800" dirty="0" err="1" smtClean="0">
                <a:latin typeface="Arial" panose="020B0604020202020204" pitchFamily="34" charset="0"/>
                <a:cs typeface="Arial" panose="020B0604020202020204" pitchFamily="34" charset="0"/>
              </a:rPr>
              <a:t>bitul</a:t>
            </a:r>
            <a:r>
              <a:rPr lang="en-AU" altLang="en-US" sz="1800" dirty="0" smtClean="0">
                <a:latin typeface="Arial" panose="020B0604020202020204" pitchFamily="34" charset="0"/>
                <a:cs typeface="Arial" panose="020B0604020202020204" pitchFamily="34" charset="0"/>
              </a:rPr>
              <a:t> 1</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JNB       BIT2,CONT; </a:t>
            </a:r>
            <a:r>
              <a:rPr lang="en-AU" altLang="en-US" sz="1800" dirty="0" err="1" smtClean="0">
                <a:latin typeface="Arial" panose="020B0604020202020204" pitchFamily="34" charset="0"/>
                <a:cs typeface="Arial" panose="020B0604020202020204" pitchFamily="34" charset="0"/>
              </a:rPr>
              <a:t>dacă</a:t>
            </a:r>
            <a:r>
              <a:rPr lang="en-AU" altLang="en-US" sz="1800" dirty="0" smtClean="0">
                <a:latin typeface="Arial" panose="020B0604020202020204" pitchFamily="34" charset="0"/>
                <a:cs typeface="Arial" panose="020B0604020202020204" pitchFamily="34" charset="0"/>
              </a:rPr>
              <a:t> al 2-lea bit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0 </a:t>
            </a:r>
            <a:r>
              <a:rPr lang="en-AU" altLang="en-US" sz="1800" dirty="0" err="1" smtClean="0">
                <a:latin typeface="Arial" panose="020B0604020202020204" pitchFamily="34" charset="0"/>
                <a:cs typeface="Arial" panose="020B0604020202020204" pitchFamily="34" charset="0"/>
              </a:rPr>
              <a:t>atunci</a:t>
            </a:r>
            <a:r>
              <a:rPr lang="en-AU" altLang="en-US" sz="1800" dirty="0" smtClean="0">
                <a:latin typeface="Arial" panose="020B0604020202020204" pitchFamily="34" charset="0"/>
                <a:cs typeface="Arial" panose="020B0604020202020204" pitchFamily="34" charset="0"/>
              </a:rPr>
              <a:t> se face </a:t>
            </a:r>
            <a:r>
              <a:rPr lang="en-AU" altLang="en-US" sz="1800" dirty="0" err="1" smtClean="0">
                <a:latin typeface="Arial" panose="020B0604020202020204" pitchFamily="34" charset="0"/>
                <a:cs typeface="Arial" panose="020B0604020202020204" pitchFamily="34" charset="0"/>
              </a:rPr>
              <a:t>saltul</a:t>
            </a:r>
            <a:r>
              <a:rPr lang="en-AU" altLang="en-US" sz="1800" dirty="0" smtClean="0">
                <a:latin typeface="Arial" panose="020B0604020202020204" pitchFamily="34" charset="0"/>
                <a:cs typeface="Arial" panose="020B0604020202020204" pitchFamily="34" charset="0"/>
              </a:rPr>
              <a:t> la </a:t>
            </a:r>
            <a:r>
              <a:rPr lang="ro-RO" altLang="en-US" sz="1800" dirty="0" smtClean="0">
                <a:latin typeface="Arial" panose="020B0604020202020204" pitchFamily="34" charset="0"/>
                <a:cs typeface="Arial" panose="020B0604020202020204" pitchFamily="34" charset="0"/>
              </a:rPr>
              <a:t>			; </a:t>
            </a:r>
            <a:r>
              <a:rPr lang="en-AU" altLang="en-US" sz="1800" dirty="0" smtClean="0">
                <a:latin typeface="Arial" panose="020B0604020202020204" pitchFamily="34" charset="0"/>
                <a:cs typeface="Arial" panose="020B0604020202020204" pitchFamily="34" charset="0"/>
              </a:rPr>
              <a:t>CONT</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CPL       C; </a:t>
            </a:r>
            <a:r>
              <a:rPr lang="en-AU" altLang="en-US" sz="1800" dirty="0" err="1" smtClean="0">
                <a:latin typeface="Arial" panose="020B0604020202020204" pitchFamily="34" charset="0"/>
                <a:cs typeface="Arial" panose="020B0604020202020204" pitchFamily="34" charset="0"/>
              </a:rPr>
              <a:t>bitul</a:t>
            </a:r>
            <a:r>
              <a:rPr lang="en-AU" altLang="en-US" sz="1800" dirty="0" smtClean="0">
                <a:latin typeface="Arial" panose="020B0604020202020204" pitchFamily="34" charset="0"/>
                <a:cs typeface="Arial" panose="020B0604020202020204" pitchFamily="34" charset="0"/>
              </a:rPr>
              <a:t> 2 a </a:t>
            </a:r>
            <a:r>
              <a:rPr lang="en-AU" altLang="en-US" sz="1800" dirty="0" err="1" smtClean="0">
                <a:latin typeface="Arial" panose="020B0604020202020204" pitchFamily="34" charset="0"/>
                <a:cs typeface="Arial" panose="020B0604020202020204" pitchFamily="34" charset="0"/>
              </a:rPr>
              <a:t>fost</a:t>
            </a:r>
            <a:r>
              <a:rPr lang="en-AU" altLang="en-US" sz="1800" dirty="0" smtClean="0">
                <a:latin typeface="Arial" panose="020B0604020202020204" pitchFamily="34" charset="0"/>
                <a:cs typeface="Arial" panose="020B0604020202020204" pitchFamily="34" charset="0"/>
              </a:rPr>
              <a:t> 1, ca </a:t>
            </a:r>
            <a:r>
              <a:rPr lang="en-AU" altLang="en-US" sz="1800" dirty="0" err="1" smtClean="0">
                <a:latin typeface="Arial" panose="020B0604020202020204" pitchFamily="34" charset="0"/>
                <a:cs typeface="Arial" panose="020B0604020202020204" pitchFamily="34" charset="0"/>
              </a:rPr>
              <a:t>urmare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rezultatul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trebuie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să</a:t>
            </a:r>
            <a:r>
              <a:rPr lang="en-AU" altLang="en-US" sz="1800" dirty="0" smtClean="0">
                <a:latin typeface="Arial" panose="020B0604020202020204" pitchFamily="34" charset="0"/>
                <a:cs typeface="Arial" panose="020B0604020202020204" pitchFamily="34" charset="0"/>
              </a:rPr>
              <a:t> fie 0</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CONT: ____</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            ____</a:t>
            </a:r>
          </a:p>
          <a:p>
            <a:pPr lvl="1" eaLnBrk="1" hangingPunct="1"/>
            <a:r>
              <a:rPr lang="en-AU" altLang="en-US" sz="1800" dirty="0" err="1" smtClean="0">
                <a:latin typeface="Arial" panose="020B0604020202020204" pitchFamily="34" charset="0"/>
                <a:cs typeface="Arial" panose="020B0604020202020204" pitchFamily="34" charset="0"/>
              </a:rPr>
              <a:t>Rezultatul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operaţiei</a:t>
            </a:r>
            <a:r>
              <a:rPr lang="en-AU" altLang="en-US" sz="1800" dirty="0" smtClean="0">
                <a:latin typeface="Arial" panose="020B0604020202020204" pitchFamily="34" charset="0"/>
                <a:cs typeface="Arial" panose="020B0604020202020204" pitchFamily="34" charset="0"/>
              </a:rPr>
              <a:t> SAU EXCLUSIV </a:t>
            </a:r>
            <a:r>
              <a:rPr lang="en-AU" altLang="en-US" sz="1800" dirty="0" err="1" smtClean="0">
                <a:latin typeface="Arial" panose="020B0604020202020204" pitchFamily="34" charset="0"/>
                <a:cs typeface="Arial" panose="020B0604020202020204" pitchFamily="34" charset="0"/>
              </a:rPr>
              <a:t>între</a:t>
            </a:r>
            <a:r>
              <a:rPr lang="en-AU" altLang="en-US" sz="1800" dirty="0" smtClean="0">
                <a:latin typeface="Arial" panose="020B0604020202020204" pitchFamily="34" charset="0"/>
                <a:cs typeface="Arial" panose="020B0604020202020204" pitchFamily="34" charset="0"/>
              </a:rPr>
              <a:t> BIT1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BIT2 se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afla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C;</a:t>
            </a:r>
            <a:endParaRPr lang="ro-RO"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289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27651" name="Rectangle 3"/>
          <p:cNvSpPr>
            <a:spLocks noGrp="1" noChangeArrowheads="1"/>
          </p:cNvSpPr>
          <p:nvPr>
            <p:ph idx="1"/>
          </p:nvPr>
        </p:nvSpPr>
        <p:spPr>
          <a:xfrm>
            <a:off x="457199" y="1447800"/>
            <a:ext cx="8446957" cy="5334000"/>
          </a:xfrm>
        </p:spPr>
        <p:txBody>
          <a:bodyPr/>
          <a:lstStyle/>
          <a:p>
            <a:pPr eaLnBrk="1" hangingPunct="1"/>
            <a:r>
              <a:rPr lang="ro-RO" altLang="en-US" sz="2000" dirty="0" smtClean="0">
                <a:solidFill>
                  <a:srgbClr val="FF0000"/>
                </a:solidFill>
                <a:latin typeface="Arial" panose="020B0604020202020204" pitchFamily="34" charset="0"/>
                <a:cs typeface="Arial" panose="020B0604020202020204" pitchFamily="34" charset="0"/>
              </a:rPr>
              <a:t>Instrucţiuni de salt:</a:t>
            </a:r>
          </a:p>
          <a:p>
            <a:pPr lvl="1" eaLnBrk="1" hangingPunct="1"/>
            <a:r>
              <a:rPr lang="en-AU" altLang="en-US" sz="1800" dirty="0" err="1" smtClean="0">
                <a:latin typeface="Arial" panose="020B0604020202020204" pitchFamily="34" charset="0"/>
                <a:cs typeface="Arial" panose="020B0604020202020204" pitchFamily="34" charset="0"/>
              </a:rPr>
              <a:t>Există</a:t>
            </a:r>
            <a:r>
              <a:rPr lang="en-AU" altLang="en-US" sz="1800" dirty="0" smtClean="0">
                <a:latin typeface="Arial" panose="020B0604020202020204" pitchFamily="34" charset="0"/>
                <a:cs typeface="Arial" panose="020B0604020202020204" pitchFamily="34" charset="0"/>
              </a:rPr>
              <a:t> un subset </a:t>
            </a:r>
            <a:r>
              <a:rPr lang="en-AU" altLang="en-US" sz="1800" dirty="0" err="1" smtClean="0">
                <a:latin typeface="Arial" panose="020B0604020202020204" pitchFamily="34" charset="0"/>
                <a:cs typeface="Arial" panose="020B0604020202020204" pitchFamily="34" charset="0"/>
              </a:rPr>
              <a:t>puternic</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instrucţiuni</a:t>
            </a:r>
            <a:r>
              <a:rPr lang="en-AU" altLang="en-US" sz="1800" dirty="0" smtClean="0">
                <a:latin typeface="Arial" panose="020B0604020202020204" pitchFamily="34" charset="0"/>
                <a:cs typeface="Arial" panose="020B0604020202020204" pitchFamily="34" charset="0"/>
              </a:rPr>
              <a:t> de salt care </a:t>
            </a:r>
            <a:r>
              <a:rPr lang="en-AU" altLang="en-US" sz="1800" dirty="0" err="1" smtClean="0">
                <a:latin typeface="Arial" panose="020B0604020202020204" pitchFamily="34" charset="0"/>
                <a:cs typeface="Arial" panose="020B0604020202020204" pitchFamily="34" charset="0"/>
              </a:rPr>
              <a:t>confirmă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orientarea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microcontrolerelor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spre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aplicaţii</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monitorizare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comandă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control;</a:t>
            </a:r>
            <a:endParaRPr lang="ro-RO" altLang="en-US" sz="1800" dirty="0" smtClean="0">
              <a:latin typeface="Arial" panose="020B0604020202020204" pitchFamily="34" charset="0"/>
              <a:cs typeface="Arial" panose="020B0604020202020204" pitchFamily="34" charset="0"/>
            </a:endParaRPr>
          </a:p>
          <a:p>
            <a:pPr lvl="1" eaLnBrk="1" hangingPunct="1"/>
            <a:r>
              <a:rPr lang="en-AU" altLang="en-US" sz="1800" dirty="0" err="1" smtClean="0">
                <a:latin typeface="Arial" panose="020B0604020202020204" pitchFamily="34" charset="0"/>
                <a:cs typeface="Arial" panose="020B0604020202020204" pitchFamily="34" charset="0"/>
              </a:rPr>
              <a:t>Există</a:t>
            </a:r>
            <a:r>
              <a:rPr lang="en-AU" altLang="en-US" sz="1800" dirty="0" smtClean="0">
                <a:latin typeface="Arial" panose="020B0604020202020204" pitchFamily="34" charset="0"/>
                <a:cs typeface="Arial" panose="020B0604020202020204" pitchFamily="34" charset="0"/>
              </a:rPr>
              <a:t> 4 </a:t>
            </a:r>
            <a:r>
              <a:rPr lang="en-AU" altLang="en-US" sz="1800" dirty="0" err="1" smtClean="0">
                <a:latin typeface="Arial" panose="020B0604020202020204" pitchFamily="34" charset="0"/>
                <a:cs typeface="Arial" panose="020B0604020202020204" pitchFamily="34" charset="0"/>
              </a:rPr>
              <a:t>variante</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instrucţiuni</a:t>
            </a:r>
            <a:r>
              <a:rPr lang="en-AU" altLang="en-US" sz="1800" dirty="0" smtClean="0">
                <a:latin typeface="Arial" panose="020B0604020202020204" pitchFamily="34" charset="0"/>
                <a:cs typeface="Arial" panose="020B0604020202020204" pitchFamily="34" charset="0"/>
              </a:rPr>
              <a:t> de salt </a:t>
            </a:r>
            <a:r>
              <a:rPr lang="en-AU" altLang="en-US" sz="1800" dirty="0" err="1" smtClean="0">
                <a:latin typeface="Arial" panose="020B0604020202020204" pitchFamily="34" charset="0"/>
                <a:cs typeface="Arial" panose="020B0604020202020204" pitchFamily="34" charset="0"/>
              </a:rPr>
              <a:t>necondiţionat</a:t>
            </a:r>
            <a:r>
              <a:rPr lang="en-AU" altLang="en-US" sz="1800" dirty="0" smtClean="0">
                <a:latin typeface="Arial" panose="020B0604020202020204" pitchFamily="34" charset="0"/>
                <a:cs typeface="Arial" panose="020B0604020202020204" pitchFamily="34" charset="0"/>
              </a:rPr>
              <a:t>:</a:t>
            </a:r>
            <a:endParaRPr lang="ro-RO" altLang="en-US" sz="1800" dirty="0" smtClean="0">
              <a:latin typeface="Arial" panose="020B0604020202020204" pitchFamily="34" charset="0"/>
              <a:cs typeface="Arial" panose="020B0604020202020204" pitchFamily="34" charset="0"/>
            </a:endParaRPr>
          </a:p>
          <a:p>
            <a:pPr lvl="2" eaLnBrk="1" hangingPunct="1"/>
            <a:r>
              <a:rPr lang="en-AU" altLang="en-US" sz="1600" dirty="0" smtClean="0">
                <a:solidFill>
                  <a:srgbClr val="7030A0"/>
                </a:solidFill>
                <a:latin typeface="Arial" panose="020B0604020202020204" pitchFamily="34" charset="0"/>
                <a:cs typeface="Arial" panose="020B0604020202020204" pitchFamily="34" charset="0"/>
              </a:rPr>
              <a:t>LJMP (“Long JMP”):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o </a:t>
            </a:r>
            <a:r>
              <a:rPr lang="en-AU" altLang="en-US" sz="1600" dirty="0" err="1" smtClean="0">
                <a:latin typeface="Arial" panose="020B0604020202020204" pitchFamily="34" charset="0"/>
                <a:cs typeface="Arial" panose="020B0604020202020204" pitchFamily="34" charset="0"/>
              </a:rPr>
              <a:t>instrucţiune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pe</a:t>
            </a:r>
            <a:r>
              <a:rPr lang="en-AU" altLang="en-US" sz="1600" dirty="0" smtClean="0">
                <a:latin typeface="Arial" panose="020B0604020202020204" pitchFamily="34" charset="0"/>
                <a:cs typeface="Arial" panose="020B0604020202020204" pitchFamily="34" charset="0"/>
              </a:rPr>
              <a:t> 3 </a:t>
            </a:r>
            <a:r>
              <a:rPr lang="en-AU" altLang="en-US" sz="1600" dirty="0" err="1" smtClean="0">
                <a:latin typeface="Arial" panose="020B0604020202020204" pitchFamily="34" charset="0"/>
                <a:cs typeface="Arial" panose="020B0604020202020204" pitchFamily="34" charset="0"/>
              </a:rPr>
              <a:t>octeţi</a:t>
            </a:r>
            <a:r>
              <a:rPr lang="en-AU" altLang="en-US" sz="1600" dirty="0" smtClean="0">
                <a:latin typeface="Arial" panose="020B0604020202020204" pitchFamily="34" charset="0"/>
                <a:cs typeface="Arial" panose="020B0604020202020204" pitchFamily="34" charset="0"/>
              </a:rPr>
              <a:t> din care </a:t>
            </a:r>
            <a:r>
              <a:rPr lang="en-AU" altLang="en-US" sz="1600" dirty="0" err="1" smtClean="0">
                <a:latin typeface="Arial" panose="020B0604020202020204" pitchFamily="34" charset="0"/>
                <a:cs typeface="Arial" panose="020B0604020202020204" pitchFamily="34" charset="0"/>
              </a:rPr>
              <a:t>ultimii</a:t>
            </a:r>
            <a:r>
              <a:rPr lang="en-AU" altLang="en-US" sz="1600" dirty="0" smtClean="0">
                <a:latin typeface="Arial" panose="020B0604020202020204" pitchFamily="34" charset="0"/>
                <a:cs typeface="Arial" panose="020B0604020202020204" pitchFamily="34" charset="0"/>
              </a:rPr>
              <a:t> 2 </a:t>
            </a:r>
            <a:r>
              <a:rPr lang="en-AU" altLang="en-US" sz="1600" dirty="0" err="1" smtClean="0">
                <a:latin typeface="Arial" panose="020B0604020202020204" pitchFamily="34" charset="0"/>
                <a:cs typeface="Arial" panose="020B0604020202020204" pitchFamily="34" charset="0"/>
              </a:rPr>
              <a:t>sunt</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destinaţie</a:t>
            </a:r>
            <a:r>
              <a:rPr lang="en-AU" altLang="en-US" sz="1600" dirty="0" smtClean="0">
                <a:latin typeface="Arial" panose="020B0604020202020204" pitchFamily="34" charset="0"/>
                <a:cs typeface="Arial" panose="020B0604020202020204" pitchFamily="34" charset="0"/>
              </a:rPr>
              <a:t>; cu </a:t>
            </a:r>
            <a:r>
              <a:rPr lang="en-AU" altLang="en-US" sz="1600" dirty="0" err="1" smtClean="0">
                <a:latin typeface="Arial" panose="020B0604020202020204" pitchFamily="34" charset="0"/>
                <a:cs typeface="Arial" panose="020B0604020202020204" pitchFamily="34" charset="0"/>
              </a:rPr>
              <a:t>această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instrucţiune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poate</a:t>
            </a:r>
            <a:r>
              <a:rPr lang="en-AU" altLang="en-US" sz="1600" dirty="0" smtClean="0">
                <a:latin typeface="Arial" panose="020B0604020202020204" pitchFamily="34" charset="0"/>
                <a:cs typeface="Arial" panose="020B0604020202020204" pitchFamily="34" charset="0"/>
              </a:rPr>
              <a:t> fi </a:t>
            </a:r>
            <a:r>
              <a:rPr lang="en-AU" altLang="en-US" sz="1600" dirty="0" err="1" smtClean="0">
                <a:latin typeface="Arial" panose="020B0604020202020204" pitchFamily="34" charset="0"/>
                <a:cs typeface="Arial" panose="020B0604020202020204" pitchFamily="34" charset="0"/>
              </a:rPr>
              <a:t>accesată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orice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locaţie</a:t>
            </a:r>
            <a:r>
              <a:rPr lang="en-AU" altLang="en-US" sz="1600" dirty="0" smtClean="0">
                <a:latin typeface="Arial" panose="020B0604020202020204" pitchFamily="34" charset="0"/>
                <a:cs typeface="Arial" panose="020B0604020202020204" pitchFamily="34" charset="0"/>
              </a:rPr>
              <a:t> din </a:t>
            </a:r>
            <a:r>
              <a:rPr lang="en-AU" altLang="en-US" sz="1600" dirty="0" err="1" smtClean="0">
                <a:latin typeface="Arial" panose="020B0604020202020204" pitchFamily="34" charset="0"/>
                <a:cs typeface="Arial" panose="020B0604020202020204" pitchFamily="34" charset="0"/>
              </a:rPr>
              <a:t>spaţiul</a:t>
            </a:r>
            <a:r>
              <a:rPr lang="en-AU" altLang="en-US" sz="1600" dirty="0" smtClean="0">
                <a:latin typeface="Arial" panose="020B0604020202020204" pitchFamily="34" charset="0"/>
                <a:cs typeface="Arial" panose="020B0604020202020204" pitchFamily="34" charset="0"/>
              </a:rPr>
              <a:t> de </a:t>
            </a:r>
            <a:r>
              <a:rPr lang="en-AU" altLang="en-US" sz="1600" dirty="0" err="1" smtClean="0">
                <a:latin typeface="Arial" panose="020B0604020202020204" pitchFamily="34" charset="0"/>
                <a:cs typeface="Arial" panose="020B0604020202020204" pitchFamily="34" charset="0"/>
              </a:rPr>
              <a:t>memorie</a:t>
            </a:r>
            <a:r>
              <a:rPr lang="en-AU" altLang="en-US" sz="1600" dirty="0" smtClean="0">
                <a:latin typeface="Arial" panose="020B0604020202020204" pitchFamily="34" charset="0"/>
                <a:cs typeface="Arial" panose="020B0604020202020204" pitchFamily="34" charset="0"/>
              </a:rPr>
              <a:t> de 64 </a:t>
            </a:r>
            <a:r>
              <a:rPr lang="en-AU" altLang="en-US" sz="1600" dirty="0" err="1" smtClean="0">
                <a:latin typeface="Arial" panose="020B0604020202020204" pitchFamily="34" charset="0"/>
                <a:cs typeface="Arial" panose="020B0604020202020204" pitchFamily="34" charset="0"/>
              </a:rPr>
              <a:t>ko</a:t>
            </a:r>
            <a:r>
              <a:rPr lang="en-AU" altLang="en-US" sz="1600" dirty="0" smtClean="0">
                <a:latin typeface="Arial" panose="020B0604020202020204" pitchFamily="34" charset="0"/>
                <a:cs typeface="Arial" panose="020B0604020202020204" pitchFamily="34" charset="0"/>
              </a:rPr>
              <a:t>;</a:t>
            </a:r>
          </a:p>
          <a:p>
            <a:pPr lvl="2" eaLnBrk="1" hangingPunct="1"/>
            <a:r>
              <a:rPr lang="en-AU" altLang="en-US" sz="1600" dirty="0" smtClean="0">
                <a:solidFill>
                  <a:srgbClr val="7030A0"/>
                </a:solidFill>
                <a:latin typeface="Arial" panose="020B0604020202020204" pitchFamily="34" charset="0"/>
                <a:cs typeface="Arial" panose="020B0604020202020204" pitchFamily="34" charset="0"/>
              </a:rPr>
              <a:t>SJMP (“Short JMP”):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o </a:t>
            </a:r>
            <a:r>
              <a:rPr lang="en-AU" altLang="en-US" sz="1600" dirty="0" err="1" smtClean="0">
                <a:latin typeface="Arial" panose="020B0604020202020204" pitchFamily="34" charset="0"/>
                <a:cs typeface="Arial" panose="020B0604020202020204" pitchFamily="34" charset="0"/>
              </a:rPr>
              <a:t>instrucţiune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pe</a:t>
            </a:r>
            <a:r>
              <a:rPr lang="en-AU" altLang="en-US" sz="1600" dirty="0" smtClean="0">
                <a:latin typeface="Arial" panose="020B0604020202020204" pitchFamily="34" charset="0"/>
                <a:cs typeface="Arial" panose="020B0604020202020204" pitchFamily="34" charset="0"/>
              </a:rPr>
              <a:t> 2 </a:t>
            </a:r>
            <a:r>
              <a:rPr lang="en-AU" altLang="en-US" sz="1600" dirty="0" err="1" smtClean="0">
                <a:latin typeface="Arial" panose="020B0604020202020204" pitchFamily="34" charset="0"/>
                <a:cs typeface="Arial" panose="020B0604020202020204" pitchFamily="34" charset="0"/>
              </a:rPr>
              <a:t>octeţi</a:t>
            </a:r>
            <a:r>
              <a:rPr lang="en-AU" altLang="en-US" sz="1600" dirty="0" smtClean="0">
                <a:latin typeface="Arial" panose="020B0604020202020204" pitchFamily="34" charset="0"/>
                <a:cs typeface="Arial" panose="020B0604020202020204" pitchFamily="34" charset="0"/>
              </a:rPr>
              <a:t> din care al 2 – lea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destinaţie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şi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ea</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relativă</a:t>
            </a:r>
            <a:r>
              <a:rPr lang="en-AU" altLang="en-US" sz="1600" dirty="0" smtClean="0">
                <a:latin typeface="Arial" panose="020B0604020202020204" pitchFamily="34" charset="0"/>
                <a:cs typeface="Arial" panose="020B0604020202020204" pitchFamily="34" charset="0"/>
              </a:rPr>
              <a:t> la </a:t>
            </a:r>
            <a:r>
              <a:rPr lang="en-AU" altLang="en-US" sz="1600" dirty="0" err="1" smtClean="0">
                <a:latin typeface="Arial" panose="020B0604020202020204" pitchFamily="34" charset="0"/>
                <a:cs typeface="Arial" panose="020B0604020202020204" pitchFamily="34" charset="0"/>
              </a:rPr>
              <a:t>conţinutul</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lui</a:t>
            </a:r>
            <a:r>
              <a:rPr lang="en-AU" altLang="en-US" sz="1600" dirty="0" smtClean="0">
                <a:latin typeface="Arial" panose="020B0604020202020204" pitchFamily="34" charset="0"/>
                <a:cs typeface="Arial" panose="020B0604020202020204" pitchFamily="34" charset="0"/>
              </a:rPr>
              <a:t> PC; </a:t>
            </a:r>
            <a:r>
              <a:rPr lang="en-AU" altLang="en-US" sz="1600" dirty="0" err="1" smtClean="0">
                <a:latin typeface="Arial" panose="020B0604020202020204" pitchFamily="34" charset="0"/>
                <a:cs typeface="Arial" panose="020B0604020202020204" pitchFamily="34" charset="0"/>
              </a:rPr>
              <a:t>spaţiul</a:t>
            </a:r>
            <a:r>
              <a:rPr lang="en-AU" altLang="en-US" sz="1600" dirty="0" smtClean="0">
                <a:latin typeface="Arial" panose="020B0604020202020204" pitchFamily="34" charset="0"/>
                <a:cs typeface="Arial" panose="020B0604020202020204" pitchFamily="34" charset="0"/>
              </a:rPr>
              <a:t> de </a:t>
            </a:r>
            <a:r>
              <a:rPr lang="en-AU" altLang="en-US" sz="1600" dirty="0" err="1" smtClean="0">
                <a:latin typeface="Arial" panose="020B0604020202020204" pitchFamily="34" charset="0"/>
                <a:cs typeface="Arial" panose="020B0604020202020204" pitchFamily="34" charset="0"/>
              </a:rPr>
              <a:t>memorie</a:t>
            </a:r>
            <a:r>
              <a:rPr lang="en-AU" altLang="en-US" sz="1600" dirty="0" smtClean="0">
                <a:latin typeface="Arial" panose="020B0604020202020204" pitchFamily="34" charset="0"/>
                <a:cs typeface="Arial" panose="020B0604020202020204" pitchFamily="34" charset="0"/>
              </a:rPr>
              <a:t> care </a:t>
            </a:r>
            <a:r>
              <a:rPr lang="en-AU" altLang="en-US" sz="1600" dirty="0" err="1" smtClean="0">
                <a:latin typeface="Arial" panose="020B0604020202020204" pitchFamily="34" charset="0"/>
                <a:cs typeface="Arial" panose="020B0604020202020204" pitchFamily="34" charset="0"/>
              </a:rPr>
              <a:t>poate</a:t>
            </a:r>
            <a:r>
              <a:rPr lang="en-AU" altLang="en-US" sz="1600" dirty="0" smtClean="0">
                <a:latin typeface="Arial" panose="020B0604020202020204" pitchFamily="34" charset="0"/>
                <a:cs typeface="Arial" panose="020B0604020202020204" pitchFamily="34" charset="0"/>
              </a:rPr>
              <a:t> fi </a:t>
            </a:r>
            <a:r>
              <a:rPr lang="en-AU" altLang="en-US" sz="1600" dirty="0" err="1" smtClean="0">
                <a:latin typeface="Arial" panose="020B0604020202020204" pitchFamily="34" charset="0"/>
                <a:cs typeface="Arial" panose="020B0604020202020204" pitchFamily="34" charset="0"/>
              </a:rPr>
              <a:t>accesat</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limitat</a:t>
            </a:r>
            <a:r>
              <a:rPr lang="en-AU" altLang="en-US" sz="1600" dirty="0" smtClean="0">
                <a:latin typeface="Arial" panose="020B0604020202020204" pitchFamily="34" charset="0"/>
                <a:cs typeface="Arial" panose="020B0604020202020204" pitchFamily="34" charset="0"/>
              </a:rPr>
              <a:t> la – 128 p</a:t>
            </a:r>
            <a:r>
              <a:rPr lang="ro-RO" altLang="en-US" sz="1600" dirty="0" smtClean="0">
                <a:latin typeface="Arial" panose="020B0604020202020204" pitchFamily="34" charset="0"/>
                <a:cs typeface="Arial" panose="020B0604020202020204" pitchFamily="34" charset="0"/>
              </a:rPr>
              <a:t>â</a:t>
            </a:r>
            <a:r>
              <a:rPr lang="en-AU" altLang="en-US" sz="1600" dirty="0" err="1" smtClean="0">
                <a:latin typeface="Arial" panose="020B0604020202020204" pitchFamily="34" charset="0"/>
                <a:cs typeface="Arial" panose="020B0604020202020204" pitchFamily="34" charset="0"/>
              </a:rPr>
              <a:t>nă</a:t>
            </a:r>
            <a:r>
              <a:rPr lang="en-AU" altLang="en-US" sz="1600" dirty="0" smtClean="0">
                <a:latin typeface="Arial" panose="020B0604020202020204" pitchFamily="34" charset="0"/>
                <a:cs typeface="Arial" panose="020B0604020202020204" pitchFamily="34" charset="0"/>
              </a:rPr>
              <a:t> la +127 </a:t>
            </a:r>
            <a:r>
              <a:rPr lang="en-AU" altLang="en-US" sz="1600" dirty="0" err="1" smtClean="0">
                <a:latin typeface="Arial" panose="020B0604020202020204" pitchFamily="34" charset="0"/>
                <a:cs typeface="Arial" panose="020B0604020202020204" pitchFamily="34" charset="0"/>
              </a:rPr>
              <a:t>faţă</a:t>
            </a:r>
            <a:r>
              <a:rPr lang="en-AU" altLang="en-US" sz="1600" dirty="0" smtClean="0">
                <a:latin typeface="Arial" panose="020B0604020202020204" pitchFamily="34" charset="0"/>
                <a:cs typeface="Arial" panose="020B0604020202020204" pitchFamily="34" charset="0"/>
              </a:rPr>
              <a:t> de </a:t>
            </a:r>
            <a:r>
              <a:rPr lang="en-AU" altLang="en-US" sz="1600" dirty="0" err="1" smtClean="0">
                <a:latin typeface="Arial" panose="020B0604020202020204" pitchFamily="34" charset="0"/>
                <a:cs typeface="Arial" panose="020B0604020202020204" pitchFamily="34" charset="0"/>
              </a:rPr>
              <a:t>adresa</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instrucţiunii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următoare</a:t>
            </a:r>
            <a:r>
              <a:rPr lang="en-AU" altLang="en-US" sz="1600" dirty="0" smtClean="0">
                <a:latin typeface="Arial" panose="020B0604020202020204" pitchFamily="34" charset="0"/>
                <a:cs typeface="Arial" panose="020B0604020202020204" pitchFamily="34" charset="0"/>
              </a:rPr>
              <a:t>;</a:t>
            </a:r>
          </a:p>
          <a:p>
            <a:pPr lvl="2" eaLnBrk="1" hangingPunct="1"/>
            <a:r>
              <a:rPr lang="en-AU" altLang="en-US" sz="1600" dirty="0" smtClean="0">
                <a:solidFill>
                  <a:srgbClr val="7030A0"/>
                </a:solidFill>
                <a:latin typeface="Arial" panose="020B0604020202020204" pitchFamily="34" charset="0"/>
                <a:cs typeface="Arial" panose="020B0604020202020204" pitchFamily="34" charset="0"/>
              </a:rPr>
              <a:t>AJMP: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o </a:t>
            </a:r>
            <a:r>
              <a:rPr lang="en-AU" altLang="en-US" sz="1600" dirty="0" err="1" smtClean="0">
                <a:latin typeface="Arial" panose="020B0604020202020204" pitchFamily="34" charset="0"/>
                <a:cs typeface="Arial" panose="020B0604020202020204" pitchFamily="34" charset="0"/>
              </a:rPr>
              <a:t>instrucţiune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pe</a:t>
            </a:r>
            <a:r>
              <a:rPr lang="en-AU" altLang="en-US" sz="1600" dirty="0" smtClean="0">
                <a:latin typeface="Arial" panose="020B0604020202020204" pitchFamily="34" charset="0"/>
                <a:cs typeface="Arial" panose="020B0604020202020204" pitchFamily="34" charset="0"/>
              </a:rPr>
              <a:t> 2 </a:t>
            </a:r>
            <a:r>
              <a:rPr lang="en-AU" altLang="en-US" sz="1600" dirty="0" err="1" smtClean="0">
                <a:latin typeface="Arial" panose="020B0604020202020204" pitchFamily="34" charset="0"/>
                <a:cs typeface="Arial" panose="020B0604020202020204" pitchFamily="34" charset="0"/>
              </a:rPr>
              <a:t>octeţi</a:t>
            </a:r>
            <a:r>
              <a:rPr lang="en-AU" altLang="en-US" sz="1600" dirty="0" smtClean="0">
                <a:latin typeface="Arial" panose="020B0604020202020204" pitchFamily="34" charset="0"/>
                <a:cs typeface="Arial" panose="020B0604020202020204" pitchFamily="34" charset="0"/>
              </a:rPr>
              <a:t> care </a:t>
            </a:r>
            <a:r>
              <a:rPr lang="en-AU" altLang="en-US" sz="1600" dirty="0" err="1" smtClean="0">
                <a:latin typeface="Arial" panose="020B0604020202020204" pitchFamily="34" charset="0"/>
                <a:cs typeface="Arial" panose="020B0604020202020204" pitchFamily="34" charset="0"/>
              </a:rPr>
              <a:t>conţin</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destinaţie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pe</a:t>
            </a:r>
            <a:r>
              <a:rPr lang="en-AU" altLang="en-US" sz="1600" dirty="0" smtClean="0">
                <a:latin typeface="Arial" panose="020B0604020202020204" pitchFamily="34" charset="0"/>
                <a:cs typeface="Arial" panose="020B0604020202020204" pitchFamily="34" charset="0"/>
              </a:rPr>
              <a:t> 11 </a:t>
            </a:r>
            <a:r>
              <a:rPr lang="en-AU" altLang="en-US" sz="1600" dirty="0" err="1" smtClean="0">
                <a:latin typeface="Arial" panose="020B0604020202020204" pitchFamily="34" charset="0"/>
                <a:cs typeface="Arial" panose="020B0604020202020204" pitchFamily="34" charset="0"/>
              </a:rPr>
              <a:t>biţi</a:t>
            </a:r>
            <a:r>
              <a:rPr lang="en-AU" altLang="en-US" sz="1600" dirty="0" smtClean="0">
                <a:latin typeface="Arial" panose="020B0604020202020204" pitchFamily="34" charset="0"/>
                <a:cs typeface="Arial" panose="020B0604020202020204" pitchFamily="34" charset="0"/>
              </a:rPr>
              <a:t> (3 </a:t>
            </a:r>
            <a:r>
              <a:rPr lang="en-AU" altLang="en-US" sz="1600" dirty="0" err="1" smtClean="0">
                <a:latin typeface="Arial" panose="020B0604020202020204" pitchFamily="34" charset="0"/>
                <a:cs typeface="Arial" panose="020B0604020202020204" pitchFamily="34" charset="0"/>
              </a:rPr>
              <a:t>biţi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în</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primul</a:t>
            </a:r>
            <a:r>
              <a:rPr lang="en-AU" altLang="en-US" sz="1600" dirty="0" smtClean="0">
                <a:latin typeface="Arial" panose="020B0604020202020204" pitchFamily="34" charset="0"/>
                <a:cs typeface="Arial" panose="020B0604020202020204" pitchFamily="34" charset="0"/>
              </a:rPr>
              <a:t> octet </a:t>
            </a:r>
            <a:r>
              <a:rPr lang="en-AU" altLang="en-US" sz="1600" dirty="0" err="1" smtClean="0">
                <a:latin typeface="Arial" panose="020B0604020202020204" pitchFamily="34" charset="0"/>
                <a:cs typeface="Arial" panose="020B0604020202020204" pitchFamily="34" charset="0"/>
              </a:rPr>
              <a:t>şi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cei</a:t>
            </a:r>
            <a:r>
              <a:rPr lang="en-AU" altLang="en-US" sz="1600" dirty="0" smtClean="0">
                <a:latin typeface="Arial" panose="020B0604020202020204" pitchFamily="34" charset="0"/>
                <a:cs typeface="Arial" panose="020B0604020202020204" pitchFamily="34" charset="0"/>
              </a:rPr>
              <a:t> 8 </a:t>
            </a:r>
            <a:r>
              <a:rPr lang="en-AU" altLang="en-US" sz="1600" dirty="0" err="1" smtClean="0">
                <a:latin typeface="Arial" panose="020B0604020202020204" pitchFamily="34" charset="0"/>
                <a:cs typeface="Arial" panose="020B0604020202020204" pitchFamily="34" charset="0"/>
              </a:rPr>
              <a:t>mai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puţin</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semnificativi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în</a:t>
            </a:r>
            <a:r>
              <a:rPr lang="en-AU" altLang="en-US" sz="1600" dirty="0" smtClean="0">
                <a:latin typeface="Arial" panose="020B0604020202020204" pitchFamily="34" charset="0"/>
                <a:cs typeface="Arial" panose="020B0604020202020204" pitchFamily="34" charset="0"/>
              </a:rPr>
              <a:t> al 2 – lea octet); </a:t>
            </a:r>
            <a:r>
              <a:rPr lang="en-AU" altLang="en-US" sz="1600" dirty="0" err="1" smtClean="0">
                <a:latin typeface="Arial" panose="020B0604020202020204" pitchFamily="34" charset="0"/>
                <a:cs typeface="Arial" panose="020B0604020202020204" pitchFamily="34" charset="0"/>
              </a:rPr>
              <a:t>spaţiul</a:t>
            </a:r>
            <a:r>
              <a:rPr lang="en-AU" altLang="en-US" sz="1600" dirty="0" smtClean="0">
                <a:latin typeface="Arial" panose="020B0604020202020204" pitchFamily="34" charset="0"/>
                <a:cs typeface="Arial" panose="020B0604020202020204" pitchFamily="34" charset="0"/>
              </a:rPr>
              <a:t> care </a:t>
            </a:r>
            <a:r>
              <a:rPr lang="en-AU" altLang="en-US" sz="1600" dirty="0" err="1" smtClean="0">
                <a:latin typeface="Arial" panose="020B0604020202020204" pitchFamily="34" charset="0"/>
                <a:cs typeface="Arial" panose="020B0604020202020204" pitchFamily="34" charset="0"/>
              </a:rPr>
              <a:t>poate</a:t>
            </a:r>
            <a:r>
              <a:rPr lang="en-AU" altLang="en-US" sz="1600" dirty="0" smtClean="0">
                <a:latin typeface="Arial" panose="020B0604020202020204" pitchFamily="34" charset="0"/>
                <a:cs typeface="Arial" panose="020B0604020202020204" pitchFamily="34" charset="0"/>
              </a:rPr>
              <a:t> fi </a:t>
            </a:r>
            <a:r>
              <a:rPr lang="en-AU" altLang="en-US" sz="1600" dirty="0" err="1" smtClean="0">
                <a:latin typeface="Arial" panose="020B0604020202020204" pitchFamily="34" charset="0"/>
                <a:cs typeface="Arial" panose="020B0604020202020204" pitchFamily="34" charset="0"/>
              </a:rPr>
              <a:t>adresat</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constă</a:t>
            </a:r>
            <a:r>
              <a:rPr lang="en-AU" altLang="en-US" sz="1600" dirty="0" smtClean="0">
                <a:latin typeface="Arial" panose="020B0604020202020204" pitchFamily="34" charset="0"/>
                <a:cs typeface="Arial" panose="020B0604020202020204" pitchFamily="34" charset="0"/>
              </a:rPr>
              <a:t> din </a:t>
            </a:r>
            <a:r>
              <a:rPr lang="en-AU" altLang="en-US" sz="1600" dirty="0" err="1" smtClean="0">
                <a:latin typeface="Arial" panose="020B0604020202020204" pitchFamily="34" charset="0"/>
                <a:cs typeface="Arial" panose="020B0604020202020204" pitchFamily="34" charset="0"/>
              </a:rPr>
              <a:t>pagina</a:t>
            </a:r>
            <a:r>
              <a:rPr lang="en-AU" altLang="en-US" sz="1600" dirty="0" smtClean="0">
                <a:latin typeface="Arial" panose="020B0604020202020204" pitchFamily="34" charset="0"/>
                <a:cs typeface="Arial" panose="020B0604020202020204" pitchFamily="34" charset="0"/>
              </a:rPr>
              <a:t> de 2 </a:t>
            </a:r>
            <a:r>
              <a:rPr lang="en-AU" altLang="en-US" sz="1600" dirty="0" err="1" smtClean="0">
                <a:latin typeface="Arial" panose="020B0604020202020204" pitchFamily="34" charset="0"/>
                <a:cs typeface="Arial" panose="020B0604020202020204" pitchFamily="34" charset="0"/>
              </a:rPr>
              <a:t>ko</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în</a:t>
            </a:r>
            <a:r>
              <a:rPr lang="en-AU" altLang="en-US" sz="1600" dirty="0" smtClean="0">
                <a:latin typeface="Arial" panose="020B0604020202020204" pitchFamily="34" charset="0"/>
                <a:cs typeface="Arial" panose="020B0604020202020204" pitchFamily="34" charset="0"/>
              </a:rPr>
              <a:t> care se </a:t>
            </a:r>
            <a:r>
              <a:rPr lang="en-AU" altLang="en-US" sz="1600" dirty="0" err="1" smtClean="0">
                <a:latin typeface="Arial" panose="020B0604020202020204" pitchFamily="34" charset="0"/>
                <a:cs typeface="Arial" panose="020B0604020202020204" pitchFamily="34" charset="0"/>
              </a:rPr>
              <a:t>află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şi</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instrucţiunea</a:t>
            </a:r>
            <a:r>
              <a:rPr lang="en-AU" altLang="en-US" sz="1600" dirty="0" smtClean="0">
                <a:latin typeface="Arial" panose="020B0604020202020204" pitchFamily="34" charset="0"/>
                <a:cs typeface="Arial" panose="020B0604020202020204" pitchFamily="34" charset="0"/>
              </a:rPr>
              <a:t> AJMP;</a:t>
            </a:r>
          </a:p>
          <a:p>
            <a:pPr lvl="2" eaLnBrk="1" hangingPunct="1"/>
            <a:r>
              <a:rPr lang="en-AU" altLang="en-US" sz="1600" dirty="0" smtClean="0">
                <a:solidFill>
                  <a:srgbClr val="7030A0"/>
                </a:solidFill>
                <a:latin typeface="Arial" panose="020B0604020202020204" pitchFamily="34" charset="0"/>
                <a:cs typeface="Arial" panose="020B0604020202020204" pitchFamily="34" charset="0"/>
              </a:rPr>
              <a:t>JMP </a:t>
            </a:r>
            <a:r>
              <a:rPr lang="en-US" altLang="en-US" sz="1600" dirty="0" smtClean="0">
                <a:solidFill>
                  <a:srgbClr val="7030A0"/>
                </a:solidFill>
                <a:latin typeface="Arial" panose="020B0604020202020204" pitchFamily="34" charset="0"/>
                <a:cs typeface="Arial" panose="020B0604020202020204" pitchFamily="34" charset="0"/>
              </a:rPr>
              <a:t>@</a:t>
            </a:r>
            <a:r>
              <a:rPr lang="ro-RO" altLang="en-US" sz="1600" dirty="0" smtClean="0">
                <a:solidFill>
                  <a:srgbClr val="7030A0"/>
                </a:solidFill>
                <a:latin typeface="Arial" panose="020B0604020202020204" pitchFamily="34" charset="0"/>
                <a:cs typeface="Arial" panose="020B0604020202020204" pitchFamily="34" charset="0"/>
              </a:rPr>
              <a:t>A+DPTR </a:t>
            </a:r>
            <a:r>
              <a:rPr lang="ro-RO" altLang="en-US" sz="1600" dirty="0" smtClean="0">
                <a:latin typeface="Arial" panose="020B0604020202020204" pitchFamily="34" charset="0"/>
                <a:cs typeface="Arial" panose="020B0604020202020204" pitchFamily="34" charset="0"/>
              </a:rPr>
              <a:t>este o instrucţiune complexă care funcţionează ca un comutator, similar cu instrucţiunea CASE din limbajul C; adresa destinaţie va fi conţinutul registrului A plus cel al registrului DPTR ca urmare poate fi implementată uşor o tabelă de salturi;</a:t>
            </a:r>
          </a:p>
        </p:txBody>
      </p:sp>
    </p:spTree>
    <p:extLst>
      <p:ext uri="{BB962C8B-B14F-4D97-AF65-F5344CB8AC3E}">
        <p14:creationId xmlns:p14="http://schemas.microsoft.com/office/powerpoint/2010/main" val="4186679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04800"/>
            <a:ext cx="8229600" cy="560388"/>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28675" name="Rectangle 3"/>
          <p:cNvSpPr>
            <a:spLocks noGrp="1" noChangeArrowheads="1"/>
          </p:cNvSpPr>
          <p:nvPr>
            <p:ph idx="1"/>
          </p:nvPr>
        </p:nvSpPr>
        <p:spPr>
          <a:xfrm>
            <a:off x="-76201" y="1524000"/>
            <a:ext cx="8950377" cy="5216525"/>
          </a:xfrm>
        </p:spPr>
        <p:txBody>
          <a:bodyPr>
            <a:normAutofit lnSpcReduction="10000"/>
          </a:bodyPr>
          <a:lstStyle/>
          <a:p>
            <a:pPr lvl="1" eaLnBrk="1" hangingPunct="1"/>
            <a:r>
              <a:rPr lang="ro-RO" altLang="en-US" sz="1800" dirty="0" smtClean="0">
                <a:latin typeface="Arial" panose="020B0604020202020204" pitchFamily="34" charset="0"/>
                <a:cs typeface="Arial" panose="020B0604020202020204" pitchFamily="34" charset="0"/>
              </a:rPr>
              <a:t>De exemplu, se consideră că în memorie, la adresa TABELA_SALT se află o tabelă cu mai multe adrese destinaţie, fiecare ocupând 2 octeţi; următoarea rutină realizează saltul la una din aceste adrese destinaţie în funcţie de valoarea unui index care îi este furnizat rutinei:</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DPTR,TABELA_SALT; se încarcă în DPTR adresa de 				                             ; început a tabelei</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A,INDEX; se încarcă în A indexul</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RL          A; indexul este înmulţit cu 2 fiindcă o adresă ocupă 2 octeţi</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JMP        </a:t>
            </a:r>
            <a:r>
              <a:rPr lang="en-US" altLang="en-US" sz="1600" dirty="0" smtClean="0">
                <a:latin typeface="Arial" panose="020B0604020202020204" pitchFamily="34" charset="0"/>
                <a:cs typeface="Arial" panose="020B0604020202020204" pitchFamily="34" charset="0"/>
              </a:rPr>
              <a:t>@</a:t>
            </a:r>
            <a:r>
              <a:rPr lang="ro-RO" altLang="en-US" sz="1600" dirty="0" smtClean="0">
                <a:latin typeface="Arial" panose="020B0604020202020204" pitchFamily="34" charset="0"/>
                <a:cs typeface="Arial" panose="020B0604020202020204" pitchFamily="34" charset="0"/>
              </a:rPr>
              <a:t>A+DPTR; se realizează saltul;</a:t>
            </a:r>
          </a:p>
          <a:p>
            <a:pPr lvl="1" eaLnBrk="1" hangingPunct="1"/>
            <a:r>
              <a:rPr lang="ro-RO" altLang="en-US" sz="1800" dirty="0" smtClean="0">
                <a:latin typeface="Arial" panose="020B0604020202020204" pitchFamily="34" charset="0"/>
                <a:cs typeface="Arial" panose="020B0604020202020204" pitchFamily="34" charset="0"/>
              </a:rPr>
              <a:t>Grupa conţine şi instrucţiuni de salt condiţionat; adresele lor destinaţie sunt relative la conţinutul lui PC:</a:t>
            </a:r>
          </a:p>
          <a:p>
            <a:pPr lvl="2" eaLnBrk="1" hangingPunct="1"/>
            <a:r>
              <a:rPr lang="ro-RO" altLang="en-US" sz="1600" dirty="0" smtClean="0">
                <a:latin typeface="Arial" panose="020B0604020202020204" pitchFamily="34" charset="0"/>
                <a:cs typeface="Arial" panose="020B0604020202020204" pitchFamily="34" charset="0"/>
              </a:rPr>
              <a:t>JZ şi JNZ realizează saltul dacă acumulatorul este 0, respectiv diferit de 0;</a:t>
            </a:r>
          </a:p>
          <a:p>
            <a:pPr lvl="2" eaLnBrk="1" hangingPunct="1"/>
            <a:r>
              <a:rPr lang="ro-RO" altLang="en-US" sz="1600" dirty="0" smtClean="0">
                <a:latin typeface="Arial" panose="020B0604020202020204" pitchFamily="34" charset="0"/>
                <a:cs typeface="Arial" panose="020B0604020202020204" pitchFamily="34" charset="0"/>
              </a:rPr>
              <a:t>JC şi JNC realizează saltul dacă indicatorul C este 1, respectiv 0;</a:t>
            </a:r>
          </a:p>
          <a:p>
            <a:pPr lvl="2" eaLnBrk="1" hangingPunct="1"/>
            <a:r>
              <a:rPr lang="ro-RO" altLang="en-US" sz="1600" dirty="0" smtClean="0">
                <a:latin typeface="Arial" panose="020B0604020202020204" pitchFamily="34" charset="0"/>
                <a:cs typeface="Arial" panose="020B0604020202020204" pitchFamily="34" charset="0"/>
              </a:rPr>
              <a:t>JB</a:t>
            </a:r>
            <a:r>
              <a:rPr lang="en-US" altLang="en-US" sz="1600" dirty="0" smtClean="0">
                <a:latin typeface="Arial" panose="020B0604020202020204" pitchFamily="34" charset="0"/>
                <a:cs typeface="Arial" panose="020B0604020202020204" pitchFamily="34" charset="0"/>
              </a:rPr>
              <a:t> (</a:t>
            </a:r>
            <a:r>
              <a:rPr lang="en-US" altLang="en-US" sz="1600" dirty="0" smtClean="0">
                <a:solidFill>
                  <a:srgbClr val="FF0000"/>
                </a:solidFill>
                <a:latin typeface="Arial" panose="020B0604020202020204" pitchFamily="34" charset="0"/>
                <a:cs typeface="Arial" panose="020B0604020202020204" pitchFamily="34" charset="0"/>
              </a:rPr>
              <a:t>Jump if Bit Set</a:t>
            </a:r>
            <a:r>
              <a:rPr lang="en-US" altLang="en-US" sz="1600" dirty="0" smtClean="0">
                <a:latin typeface="Arial" panose="020B0604020202020204" pitchFamily="34" charset="0"/>
                <a:cs typeface="Arial" panose="020B0604020202020204" pitchFamily="34" charset="0"/>
              </a:rPr>
              <a:t>)</a:t>
            </a:r>
            <a:r>
              <a:rPr lang="ro-RO" altLang="en-US" sz="1600" dirty="0" smtClean="0">
                <a:latin typeface="Arial" panose="020B0604020202020204" pitchFamily="34" charset="0"/>
                <a:cs typeface="Arial" panose="020B0604020202020204" pitchFamily="34" charset="0"/>
              </a:rPr>
              <a:t> şi JNB realizează saltul dacă bitul indicat prin adresare directă este 1, respectiv 0; cu aceste instrucţiuni se pot lua decizii în funcţie de starea unor biţi individuali din memoria internă sau din registre, inclusiv porturi;</a:t>
            </a:r>
          </a:p>
          <a:p>
            <a:pPr lvl="2" eaLnBrk="1" hangingPunct="1"/>
            <a:r>
              <a:rPr lang="ro-RO" altLang="en-US" sz="1600" dirty="0" smtClean="0">
                <a:latin typeface="Arial" panose="020B0604020202020204" pitchFamily="34" charset="0"/>
                <a:cs typeface="Arial" panose="020B0604020202020204" pitchFamily="34" charset="0"/>
              </a:rPr>
              <a:t>JBC realizează saltul dacă bitul este 1 şi apoi anulează bitul, indicat prin adresare directă</a:t>
            </a:r>
            <a:r>
              <a:rPr lang="en-US" altLang="en-US" sz="1600" dirty="0" smtClean="0">
                <a:latin typeface="Arial" panose="020B0604020202020204" pitchFamily="34" charset="0"/>
                <a:cs typeface="Arial" panose="020B0604020202020204" pitchFamily="34" charset="0"/>
              </a:rPr>
              <a:t>;</a:t>
            </a:r>
            <a:endParaRPr lang="ro-RO" alt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217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29699" name="Rectangle 3"/>
          <p:cNvSpPr>
            <a:spLocks noGrp="1" noChangeArrowheads="1"/>
          </p:cNvSpPr>
          <p:nvPr>
            <p:ph idx="1"/>
          </p:nvPr>
        </p:nvSpPr>
        <p:spPr>
          <a:xfrm>
            <a:off x="-152400" y="1447800"/>
            <a:ext cx="9116518" cy="5334000"/>
          </a:xfrm>
        </p:spPr>
        <p:txBody>
          <a:bodyPr>
            <a:normAutofit lnSpcReduction="10000"/>
          </a:bodyPr>
          <a:lstStyle/>
          <a:p>
            <a:pPr lvl="1" eaLnBrk="1" hangingPunct="1"/>
            <a:r>
              <a:rPr lang="ro-RO" altLang="en-US" sz="1800" dirty="0" smtClean="0">
                <a:latin typeface="Arial" panose="020B0604020202020204" pitchFamily="34" charset="0"/>
                <a:cs typeface="Arial" panose="020B0604020202020204" pitchFamily="34" charset="0"/>
              </a:rPr>
              <a:t>Grupa mai conţine 2 instrucţiuni complexe;</a:t>
            </a:r>
          </a:p>
          <a:p>
            <a:pPr lvl="1" eaLnBrk="1" hangingPunct="1"/>
            <a:r>
              <a:rPr lang="ro-RO" altLang="en-US" sz="1800" dirty="0" smtClean="0">
                <a:latin typeface="Arial" panose="020B0604020202020204" pitchFamily="34" charset="0"/>
                <a:cs typeface="Arial" panose="020B0604020202020204" pitchFamily="34" charset="0"/>
              </a:rPr>
              <a:t>Prima este </a:t>
            </a:r>
            <a:r>
              <a:rPr lang="ro-RO" altLang="en-US" sz="1800" dirty="0" smtClean="0">
                <a:solidFill>
                  <a:srgbClr val="7030A0"/>
                </a:solidFill>
                <a:latin typeface="Arial" panose="020B0604020202020204" pitchFamily="34" charset="0"/>
                <a:cs typeface="Arial" panose="020B0604020202020204" pitchFamily="34" charset="0"/>
              </a:rPr>
              <a:t>CJNE (“Compare and Jump if Not Equal”): </a:t>
            </a:r>
            <a:r>
              <a:rPr lang="ro-RO" altLang="en-US" sz="1800" dirty="0" smtClean="0">
                <a:latin typeface="Arial" panose="020B0604020202020204" pitchFamily="34" charset="0"/>
                <a:cs typeface="Arial" panose="020B0604020202020204" pitchFamily="34" charset="0"/>
              </a:rPr>
              <a:t>instrucţiunea are 2 operanzi şi se realizează saltul doar dacă cei 2 operanzi nu sunt egali; este utilă în controlul executării buclelor;</a:t>
            </a:r>
          </a:p>
          <a:p>
            <a:pPr lvl="1" eaLnBrk="1" hangingPunct="1"/>
            <a:r>
              <a:rPr lang="ro-RO" altLang="en-US" sz="1800" dirty="0" smtClean="0">
                <a:latin typeface="Arial" panose="020B0604020202020204" pitchFamily="34" charset="0"/>
                <a:cs typeface="Arial" panose="020B0604020202020204" pitchFamily="34" charset="0"/>
              </a:rPr>
              <a:t>Un alt efect al instrucţiunii este acela că poziţionează indicatorul C: dacă primul operand este mai mic ca al 2 – lea atunci C va conţine pe 1 iar în caz contrar îl va conţine pe 0; acest efect este folosit pentru a realiza operaţiile “mai mare ca” sau “mai mic ca”; </a:t>
            </a:r>
          </a:p>
          <a:p>
            <a:pPr lvl="1" eaLnBrk="1" hangingPunct="1"/>
            <a:r>
              <a:rPr lang="ro-RO" altLang="en-US" sz="1800" dirty="0" smtClean="0">
                <a:latin typeface="Arial" panose="020B0604020202020204" pitchFamily="34" charset="0"/>
                <a:cs typeface="Arial" panose="020B0604020202020204" pitchFamily="34" charset="0"/>
              </a:rPr>
              <a:t>A doua este</a:t>
            </a:r>
            <a:r>
              <a:rPr lang="ro-RO" altLang="en-US" sz="1800" dirty="0" smtClean="0">
                <a:solidFill>
                  <a:srgbClr val="7030A0"/>
                </a:solidFill>
                <a:latin typeface="Arial" panose="020B0604020202020204" pitchFamily="34" charset="0"/>
                <a:cs typeface="Arial" panose="020B0604020202020204" pitchFamily="34" charset="0"/>
              </a:rPr>
              <a:t> DJNZ (“Decrement and Jump if Not Zero”): </a:t>
            </a:r>
            <a:r>
              <a:rPr lang="ro-RO" altLang="en-US" sz="1800" dirty="0" smtClean="0">
                <a:latin typeface="Arial" panose="020B0604020202020204" pitchFamily="34" charset="0"/>
                <a:cs typeface="Arial" panose="020B0604020202020204" pitchFamily="34" charset="0"/>
              </a:rPr>
              <a:t>este decrementat un registru sau o locaţie de memorie din RAM – ul intern şi dacă nu s-a ajuns la 0, se face saltul;</a:t>
            </a:r>
          </a:p>
          <a:p>
            <a:pPr lvl="1" eaLnBrk="1" hangingPunct="1"/>
            <a:r>
              <a:rPr lang="ro-RO" altLang="en-US" sz="1800" dirty="0" smtClean="0">
                <a:latin typeface="Arial" panose="020B0604020202020204" pitchFamily="34" charset="0"/>
                <a:cs typeface="Arial" panose="020B0604020202020204" pitchFamily="34" charset="0"/>
              </a:rPr>
              <a:t>Principala utilizare a instrucţiunii este pentru controlul executării buclelor; în operandul instrucţiunii se încarcă contorul care va arăta de câte ori să se execute o buclă iar aceasta va trebui să se încheie cu DJNZ;</a:t>
            </a:r>
          </a:p>
          <a:p>
            <a:pPr lvl="1" eaLnBrk="1" hangingPunct="1"/>
            <a:r>
              <a:rPr lang="ro-RO" altLang="en-US" sz="1800" dirty="0" smtClean="0">
                <a:latin typeface="Arial" panose="020B0604020202020204" pitchFamily="34" charset="0"/>
                <a:cs typeface="Arial" panose="020B0604020202020204" pitchFamily="34" charset="0"/>
              </a:rPr>
              <a:t>Adresa destinaţie pentru ambele instrucţiuni este relativă la PC;</a:t>
            </a:r>
          </a:p>
          <a:p>
            <a:pPr lvl="1" eaLnBrk="1" hangingPunct="1"/>
            <a:r>
              <a:rPr lang="ro-RO" altLang="en-US" sz="1800" dirty="0" smtClean="0">
                <a:latin typeface="Arial" panose="020B0604020202020204" pitchFamily="34" charset="0"/>
                <a:cs typeface="Arial" panose="020B0604020202020204" pitchFamily="34" charset="0"/>
              </a:rPr>
              <a:t>La toate instrucţiunile de salt, destinaţia este dată de programator sub formă simbolică, de etichetă, programului asamblor revenindu-i sarcina de a da o valoare concretă etichetei</a:t>
            </a:r>
            <a:r>
              <a:rPr lang="en-US" altLang="en-US" sz="1800" dirty="0" smtClean="0">
                <a:latin typeface="Arial" panose="020B0604020202020204" pitchFamily="34" charset="0"/>
                <a:cs typeface="Arial" panose="020B0604020202020204" pitchFamily="34" charset="0"/>
              </a:rPr>
              <a:t>;</a:t>
            </a:r>
            <a:endParaRPr lang="ro-RO"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9775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30723" name="Rectangle 3"/>
          <p:cNvSpPr>
            <a:spLocks noGrp="1" noChangeArrowheads="1"/>
          </p:cNvSpPr>
          <p:nvPr>
            <p:ph idx="1"/>
          </p:nvPr>
        </p:nvSpPr>
        <p:spPr>
          <a:xfrm>
            <a:off x="457199" y="1524000"/>
            <a:ext cx="8446957" cy="5334000"/>
          </a:xfrm>
        </p:spPr>
        <p:txBody>
          <a:bodyPr/>
          <a:lstStyle/>
          <a:p>
            <a:pPr eaLnBrk="1" hangingPunct="1"/>
            <a:r>
              <a:rPr lang="ro-RO" altLang="en-US" sz="2000" dirty="0" smtClean="0">
                <a:solidFill>
                  <a:srgbClr val="FF0000"/>
                </a:solidFill>
                <a:latin typeface="Arial" panose="020B0604020202020204" pitchFamily="34" charset="0"/>
                <a:cs typeface="Arial" panose="020B0604020202020204" pitchFamily="34" charset="0"/>
              </a:rPr>
              <a:t>Instrucţiuni de lucru cu subrutinele</a:t>
            </a:r>
          </a:p>
          <a:p>
            <a:pPr lvl="1" eaLnBrk="1" hangingPunct="1"/>
            <a:r>
              <a:rPr lang="ro-RO" altLang="en-US" sz="1800" dirty="0" smtClean="0">
                <a:latin typeface="Arial" panose="020B0604020202020204" pitchFamily="34" charset="0"/>
                <a:cs typeface="Arial" panose="020B0604020202020204" pitchFamily="34" charset="0"/>
              </a:rPr>
              <a:t>Instrucţiuni de apel de subrutină:</a:t>
            </a:r>
          </a:p>
          <a:p>
            <a:pPr lvl="2" eaLnBrk="1" hangingPunct="1"/>
            <a:r>
              <a:rPr lang="ro-RO" altLang="en-US" sz="1600" dirty="0" smtClean="0">
                <a:latin typeface="Arial" panose="020B0604020202020204" pitchFamily="34" charset="0"/>
                <a:cs typeface="Arial" panose="020B0604020202020204" pitchFamily="34" charset="0"/>
              </a:rPr>
              <a:t>ACALL, la care destinaţia trebuie să se afle în aceeaşi pagină ca şi instrucţiunea de apel (2 octeţi)</a:t>
            </a:r>
            <a:r>
              <a:rPr lang="en-US" altLang="en-US" sz="1600" dirty="0" smtClean="0">
                <a:latin typeface="Arial" panose="020B0604020202020204" pitchFamily="34" charset="0"/>
                <a:cs typeface="Arial" panose="020B0604020202020204" pitchFamily="34" charset="0"/>
              </a:rPr>
              <a:t>;</a:t>
            </a:r>
            <a:endParaRPr lang="ro-RO" altLang="en-US" sz="1600" dirty="0" smtClean="0">
              <a:latin typeface="Arial" panose="020B0604020202020204" pitchFamily="34" charset="0"/>
              <a:cs typeface="Arial" panose="020B0604020202020204" pitchFamily="34" charset="0"/>
            </a:endParaRPr>
          </a:p>
          <a:p>
            <a:pPr lvl="2" eaLnBrk="1" hangingPunct="1"/>
            <a:r>
              <a:rPr lang="ro-RO" altLang="en-US" sz="1600" dirty="0" smtClean="0">
                <a:latin typeface="Arial" panose="020B0604020202020204" pitchFamily="34" charset="0"/>
                <a:cs typeface="Arial" panose="020B0604020202020204" pitchFamily="34" charset="0"/>
              </a:rPr>
              <a:t>LCALL la care destinaţia poate fi oriunde în spaţiul de memorie extern de program (3 octeţi);</a:t>
            </a:r>
          </a:p>
          <a:p>
            <a:pPr lvl="2" eaLnBrk="1" hangingPunct="1"/>
            <a:r>
              <a:rPr lang="ro-RO" altLang="en-US" sz="1600" dirty="0" smtClean="0">
                <a:latin typeface="Arial" panose="020B0604020202020204" pitchFamily="34" charset="0"/>
                <a:cs typeface="Arial" panose="020B0604020202020204" pitchFamily="34" charset="0"/>
              </a:rPr>
              <a:t>Destinaţiile instrucţiunilor de apel de subrutină pot fi date de programator sub formă simbolică, de etichetă</a:t>
            </a:r>
          </a:p>
          <a:p>
            <a:pPr lvl="1" eaLnBrk="1" hangingPunct="1"/>
            <a:r>
              <a:rPr lang="ro-RO" altLang="en-US" sz="1800" dirty="0" smtClean="0">
                <a:latin typeface="Arial" panose="020B0604020202020204" pitchFamily="34" charset="0"/>
                <a:cs typeface="Arial" panose="020B0604020202020204" pitchFamily="34" charset="0"/>
              </a:rPr>
              <a:t>Instrucţiunide revenire din subrutină: RET şi RETI;</a:t>
            </a:r>
          </a:p>
          <a:p>
            <a:pPr lvl="1" eaLnBrk="1" hangingPunct="1"/>
            <a:r>
              <a:rPr lang="ro-RO" altLang="en-US" sz="1800" dirty="0" smtClean="0">
                <a:latin typeface="Arial" panose="020B0604020202020204" pitchFamily="34" charset="0"/>
                <a:cs typeface="Arial" panose="020B0604020202020204" pitchFamily="34" charset="0"/>
              </a:rPr>
              <a:t>Instrucţiunea RETI este recomandată la încheierea subrutinelor de tratare a cererilor de întrerupere întrucât, în plus faţă de instrucţiunea RET, reface starea sistemului de întreruperi la ieşirea din rutina de tratare; </a:t>
            </a:r>
          </a:p>
          <a:p>
            <a:pPr eaLnBrk="1" hangingPunct="1"/>
            <a:r>
              <a:rPr lang="ro-RO" altLang="en-US" sz="2000" dirty="0" smtClean="0">
                <a:solidFill>
                  <a:srgbClr val="FF0000"/>
                </a:solidFill>
                <a:latin typeface="Arial" panose="020B0604020202020204" pitchFamily="34" charset="0"/>
                <a:cs typeface="Arial" panose="020B0604020202020204" pitchFamily="34" charset="0"/>
              </a:rPr>
              <a:t>Instrucţiunea NOP</a:t>
            </a:r>
          </a:p>
          <a:p>
            <a:pPr lvl="1" eaLnBrk="1" hangingPunct="1"/>
            <a:r>
              <a:rPr lang="ro-RO" altLang="en-US" sz="1800" dirty="0" smtClean="0">
                <a:latin typeface="Arial" panose="020B0604020202020204" pitchFamily="34" charset="0"/>
                <a:cs typeface="Arial" panose="020B0604020202020204" pitchFamily="34" charset="0"/>
              </a:rPr>
              <a:t>Este o instrucţiune fără efect;</a:t>
            </a:r>
          </a:p>
          <a:p>
            <a:pPr lvl="1" eaLnBrk="1" hangingPunct="1"/>
            <a:r>
              <a:rPr lang="ro-RO" altLang="en-US" sz="1800" dirty="0" smtClean="0">
                <a:latin typeface="Arial" panose="020B0604020202020204" pitchFamily="34" charset="0"/>
                <a:cs typeface="Arial" panose="020B0604020202020204" pitchFamily="34" charset="0"/>
              </a:rPr>
              <a:t>În mod uzual este folosită pentru întârzieri sau pentru a înlocui instrucţiuni care trebuiesc eliminate din program;</a:t>
            </a:r>
          </a:p>
        </p:txBody>
      </p:sp>
    </p:spTree>
    <p:extLst>
      <p:ext uri="{BB962C8B-B14F-4D97-AF65-F5344CB8AC3E}">
        <p14:creationId xmlns:p14="http://schemas.microsoft.com/office/powerpoint/2010/main" val="1592621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31747" name="Rectangle 3"/>
          <p:cNvSpPr>
            <a:spLocks noGrp="1" noChangeArrowheads="1"/>
          </p:cNvSpPr>
          <p:nvPr>
            <p:ph idx="1"/>
          </p:nvPr>
        </p:nvSpPr>
        <p:spPr>
          <a:xfrm>
            <a:off x="457199" y="1539875"/>
            <a:ext cx="5057775" cy="5140325"/>
          </a:xfrm>
        </p:spPr>
        <p:txBody>
          <a:bodyPr/>
          <a:lstStyle/>
          <a:p>
            <a:pPr eaLnBrk="1" hangingPunct="1"/>
            <a:r>
              <a:rPr lang="ro-RO" altLang="en-US" sz="2000" b="1" dirty="0" smtClean="0">
                <a:solidFill>
                  <a:srgbClr val="FF0000"/>
                </a:solidFill>
                <a:latin typeface="Arial" panose="020B0604020202020204" pitchFamily="34" charset="0"/>
                <a:cs typeface="Arial" panose="020B0604020202020204" pitchFamily="34" charset="0"/>
              </a:rPr>
              <a:t>A</a:t>
            </a:r>
            <a:r>
              <a:rPr lang="en-US" altLang="en-US" sz="2000" b="1" dirty="0" err="1" smtClean="0">
                <a:solidFill>
                  <a:srgbClr val="FF0000"/>
                </a:solidFill>
                <a:latin typeface="Arial" panose="020B0604020202020204" pitchFamily="34" charset="0"/>
                <a:cs typeface="Arial" panose="020B0604020202020204" pitchFamily="34" charset="0"/>
              </a:rPr>
              <a:t>pli</a:t>
            </a:r>
            <a:r>
              <a:rPr lang="ro-RO" altLang="en-US" sz="2000" b="1" dirty="0" smtClean="0">
                <a:solidFill>
                  <a:srgbClr val="FF0000"/>
                </a:solidFill>
                <a:latin typeface="Arial" panose="020B0604020202020204" pitchFamily="34" charset="0"/>
                <a:cs typeface="Arial" panose="020B0604020202020204" pitchFamily="34" charset="0"/>
              </a:rPr>
              <a:t>caţii</a:t>
            </a:r>
          </a:p>
          <a:p>
            <a:pPr eaLnBrk="1" hangingPunct="1">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1.	Testarea unor întrerupătoare (la acţionare să se genereze un semnal dreptunghiular):</a:t>
            </a:r>
          </a:p>
          <a:p>
            <a:pPr lvl="1" eaLnBrk="1" hangingPunct="1"/>
            <a:r>
              <a:rPr lang="ro-RO" altLang="en-US" sz="1800" dirty="0" smtClean="0">
                <a:solidFill>
                  <a:srgbClr val="7030A0"/>
                </a:solidFill>
                <a:latin typeface="Arial" panose="020B0604020202020204" pitchFamily="34" charset="0"/>
                <a:cs typeface="Arial" panose="020B0604020202020204" pitchFamily="34" charset="0"/>
              </a:rPr>
              <a:t>Cazul 1: </a:t>
            </a:r>
            <a:r>
              <a:rPr lang="ro-RO" altLang="en-US" sz="1800" dirty="0" smtClean="0">
                <a:latin typeface="Arial" panose="020B0604020202020204" pitchFamily="34" charset="0"/>
                <a:cs typeface="Arial" panose="020B0604020202020204" pitchFamily="34" charset="0"/>
              </a:rPr>
              <a:t>dacă întrerupătorul nu este apăsat, la terminalul portului (pin) va fi 0V; dacă întrerupătorul este activat </a:t>
            </a:r>
            <a:r>
              <a:rPr lang="en-US" altLang="en-US" sz="1800" dirty="0" smtClean="0">
                <a:latin typeface="Arial" panose="020B0604020202020204" pitchFamily="34" charset="0"/>
                <a:cs typeface="Arial" panose="020B0604020202020204" pitchFamily="34" charset="0"/>
              </a:rPr>
              <a:t>=&gt; </a:t>
            </a:r>
            <a:r>
              <a:rPr lang="ro-RO" altLang="en-US" sz="1800" dirty="0" smtClean="0">
                <a:latin typeface="Arial" panose="020B0604020202020204" pitchFamily="34" charset="0"/>
                <a:cs typeface="Arial" panose="020B0604020202020204" pitchFamily="34" charset="0"/>
              </a:rPr>
              <a:t>la pin vor fi 5V (circuit ce produce în mod normal 0V)</a:t>
            </a:r>
          </a:p>
          <a:p>
            <a:pPr lvl="1" eaLnBrk="1" hangingPunct="1"/>
            <a:endParaRPr lang="ro-RO" altLang="en-US" sz="1800" dirty="0" smtClean="0">
              <a:solidFill>
                <a:srgbClr val="7030A0"/>
              </a:solidFill>
              <a:latin typeface="Arial" panose="020B0604020202020204" pitchFamily="34" charset="0"/>
              <a:cs typeface="Arial" panose="020B0604020202020204" pitchFamily="34" charset="0"/>
            </a:endParaRPr>
          </a:p>
          <a:p>
            <a:pPr lvl="1" eaLnBrk="1" hangingPunct="1"/>
            <a:endParaRPr lang="ro-RO" altLang="en-US" sz="1800" dirty="0" smtClean="0">
              <a:solidFill>
                <a:srgbClr val="7030A0"/>
              </a:solidFill>
              <a:latin typeface="Arial" panose="020B0604020202020204" pitchFamily="34" charset="0"/>
              <a:cs typeface="Arial" panose="020B0604020202020204" pitchFamily="34" charset="0"/>
            </a:endParaRPr>
          </a:p>
          <a:p>
            <a:pPr lvl="1" eaLnBrk="1" hangingPunct="1"/>
            <a:r>
              <a:rPr lang="ro-RO" altLang="en-US" sz="1800" dirty="0" smtClean="0">
                <a:solidFill>
                  <a:srgbClr val="7030A0"/>
                </a:solidFill>
                <a:latin typeface="Arial" panose="020B0604020202020204" pitchFamily="34" charset="0"/>
                <a:cs typeface="Arial" panose="020B0604020202020204" pitchFamily="34" charset="0"/>
              </a:rPr>
              <a:t>Cazul 2: </a:t>
            </a:r>
            <a:r>
              <a:rPr lang="ro-RO" altLang="en-US" sz="1800" dirty="0" smtClean="0">
                <a:latin typeface="Arial" panose="020B0604020202020204" pitchFamily="34" charset="0"/>
                <a:cs typeface="Arial" panose="020B0604020202020204" pitchFamily="34" charset="0"/>
              </a:rPr>
              <a:t>dacă întrerupătorul nu este apăsat, la terminalul portului (pin) va fi 5V; dacă întrerupătorul este activat </a:t>
            </a:r>
            <a:r>
              <a:rPr lang="en-US" altLang="en-US" sz="1800" dirty="0" smtClean="0">
                <a:latin typeface="Arial" panose="020B0604020202020204" pitchFamily="34" charset="0"/>
                <a:cs typeface="Arial" panose="020B0604020202020204" pitchFamily="34" charset="0"/>
              </a:rPr>
              <a:t>=&gt; </a:t>
            </a:r>
            <a:r>
              <a:rPr lang="ro-RO" altLang="en-US" sz="1800" dirty="0" smtClean="0">
                <a:latin typeface="Arial" panose="020B0604020202020204" pitchFamily="34" charset="0"/>
                <a:cs typeface="Arial" panose="020B0604020202020204" pitchFamily="34" charset="0"/>
              </a:rPr>
              <a:t>la pin va fi 0V (circuit ce produce în mod normal 5V)</a:t>
            </a:r>
          </a:p>
          <a:p>
            <a:pPr lvl="1" eaLnBrk="1" hangingPunct="1"/>
            <a:endParaRPr lang="ro-RO" altLang="en-US" sz="1800" dirty="0" smtClean="0">
              <a:latin typeface="Arial" panose="020B0604020202020204" pitchFamily="34" charset="0"/>
              <a:cs typeface="Arial" panose="020B0604020202020204" pitchFamily="34" charset="0"/>
            </a:endParaRPr>
          </a:p>
        </p:txBody>
      </p:sp>
      <p:pic>
        <p:nvPicPr>
          <p:cNvPr id="3174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838200"/>
            <a:ext cx="1628775"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267200"/>
            <a:ext cx="1687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578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32771" name="Rectangle 3"/>
          <p:cNvSpPr>
            <a:spLocks noGrp="1" noChangeArrowheads="1"/>
          </p:cNvSpPr>
          <p:nvPr>
            <p:ph idx="1"/>
          </p:nvPr>
        </p:nvSpPr>
        <p:spPr>
          <a:xfrm>
            <a:off x="457200" y="889000"/>
            <a:ext cx="8476938" cy="5867400"/>
          </a:xfrm>
        </p:spPr>
        <p:txBody>
          <a:bodyPr>
            <a:normAutofit lnSpcReduction="10000"/>
          </a:bodyPr>
          <a:lstStyle/>
          <a:p>
            <a:pPr lvl="1" eaLnBrk="1" hangingPunct="1"/>
            <a:r>
              <a:rPr lang="ro-RO" altLang="en-US" sz="1800" dirty="0" smtClean="0">
                <a:latin typeface="Arial" panose="020B0604020202020204" pitchFamily="34" charset="0"/>
                <a:cs typeface="Arial" panose="020B0604020202020204" pitchFamily="34" charset="0"/>
              </a:rPr>
              <a:t>Cazul 1:</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ORG 0 ; setează adresa de start la 0</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SJMP START ; short jump la eticheta START </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ORG 0040H ; pune următoarea linie de program la adresa 0040H</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START: </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JB P1.0,PULSE ; sare la PULSE dacă pin 0 port 1 are nivelul logic 1</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CLR P1.7 	; altfel pune la 0 pin 7 port 1</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SJMP START 	; du-te la eticheta START pt verificare întrerupător</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PULSE: </a:t>
            </a:r>
            <a:r>
              <a:rPr lang="ro-RO" altLang="en-US" sz="1800" b="1" dirty="0" smtClean="0">
                <a:latin typeface="Arial" panose="020B0604020202020204" pitchFamily="34" charset="0"/>
                <a:cs typeface="Arial" panose="020B0604020202020204" pitchFamily="34" charset="0"/>
              </a:rPr>
              <a:t>; am apăsat </a:t>
            </a:r>
            <a:r>
              <a:rPr lang="en-US" altLang="en-US" sz="1800" b="1" dirty="0" smtClean="0">
                <a:latin typeface="Arial" panose="020B0604020202020204" pitchFamily="34" charset="0"/>
                <a:cs typeface="Arial" panose="020B0604020202020204" pitchFamily="34" charset="0"/>
              </a:rPr>
              <a:t>=&gt;</a:t>
            </a:r>
            <a:r>
              <a:rPr lang="ro-RO" altLang="en-US" sz="1800" b="1" dirty="0" smtClean="0">
                <a:latin typeface="Arial" panose="020B0604020202020204" pitchFamily="34" charset="0"/>
                <a:cs typeface="Arial" panose="020B0604020202020204" pitchFamily="34" charset="0"/>
              </a:rPr>
              <a:t> generează un semnal dreptunghiular </a:t>
            </a:r>
            <a:r>
              <a:rPr lang="ro-RO" altLang="en-US" sz="1800" b="1" dirty="0" smtClean="0">
                <a:solidFill>
                  <a:srgbClr val="FF0000"/>
                </a:solidFill>
                <a:latin typeface="Arial" panose="020B0604020202020204" pitchFamily="34" charset="0"/>
                <a:cs typeface="Arial" panose="020B0604020202020204" pitchFamily="34" charset="0"/>
              </a:rPr>
              <a:t>:-)</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SETB P1.7  	; setează pin 7 port 1 la 1 logic</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CLR P1.7 	; pune pin 7 port 1 la 0 logic</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AJMP START 	; du-te la eticheta START pt verificare întrerupător</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END ; terminare program</a:t>
            </a:r>
          </a:p>
          <a:p>
            <a:pPr lvl="1" eaLnBrk="1" hangingPunct="1">
              <a:buFont typeface="Wingdings" panose="05000000000000000000" pitchFamily="2" charset="2"/>
              <a:buNone/>
            </a:pPr>
            <a:endParaRPr lang="ro-RO" altLang="en-US" sz="1800" dirty="0" smtClean="0">
              <a:latin typeface="Arial" panose="020B0604020202020204" pitchFamily="34" charset="0"/>
              <a:cs typeface="Arial" panose="020B0604020202020204" pitchFamily="34" charset="0"/>
            </a:endParaRPr>
          </a:p>
          <a:p>
            <a:pPr lvl="1" eaLnBrk="1" hangingPunct="1">
              <a:buFontTx/>
              <a:buChar char="-"/>
            </a:pPr>
            <a:r>
              <a:rPr lang="ro-RO" altLang="en-US" sz="1800" dirty="0" smtClean="0">
                <a:latin typeface="Arial" panose="020B0604020202020204" pitchFamily="34" charset="0"/>
                <a:cs typeface="Arial" panose="020B0604020202020204" pitchFamily="34" charset="0"/>
              </a:rPr>
              <a:t>Cazul 2:</a:t>
            </a:r>
          </a:p>
          <a:p>
            <a:pPr lvl="1" eaLnBrk="1" hangingPunct="1">
              <a:buFont typeface="Arial" panose="020B0604020202020204" pitchFamily="34" charset="0"/>
              <a:buNone/>
            </a:pPr>
            <a:r>
              <a:rPr lang="en-US" altLang="en-US" sz="1800" dirty="0" smtClean="0">
                <a:latin typeface="Arial" panose="020B0604020202020204" pitchFamily="34" charset="0"/>
                <a:cs typeface="Arial" panose="020B0604020202020204" pitchFamily="34" charset="0"/>
              </a:rPr>
              <a:t>CHECK: JNB P1.0,PULSE ; </a:t>
            </a:r>
            <a:r>
              <a:rPr lang="ro-RO" altLang="en-US" sz="1800" dirty="0" smtClean="0">
                <a:latin typeface="Arial" panose="020B0604020202020204" pitchFamily="34" charset="0"/>
                <a:cs typeface="Arial" panose="020B0604020202020204" pitchFamily="34" charset="0"/>
              </a:rPr>
              <a:t>du-te la etich. </a:t>
            </a:r>
            <a:r>
              <a:rPr lang="en-US" altLang="en-US" sz="1800" dirty="0" smtClean="0">
                <a:latin typeface="Arial" panose="020B0604020202020204" pitchFamily="34" charset="0"/>
                <a:cs typeface="Arial" panose="020B0604020202020204" pitchFamily="34" charset="0"/>
              </a:rPr>
              <a:t>PULSE </a:t>
            </a:r>
            <a:r>
              <a:rPr lang="ro-RO" altLang="en-US" sz="1800" dirty="0" smtClean="0">
                <a:latin typeface="Arial" panose="020B0604020202020204" pitchFamily="34" charset="0"/>
                <a:cs typeface="Arial" panose="020B0604020202020204" pitchFamily="34" charset="0"/>
              </a:rPr>
              <a:t>dacă</a:t>
            </a:r>
            <a:r>
              <a:rPr lang="en-US" altLang="en-US" sz="1800" dirty="0" smtClean="0">
                <a:latin typeface="Arial" panose="020B0604020202020204" pitchFamily="34" charset="0"/>
                <a:cs typeface="Arial" panose="020B0604020202020204" pitchFamily="34" charset="0"/>
              </a:rPr>
              <a:t> pin 0 port 1 </a:t>
            </a:r>
            <a:r>
              <a:rPr lang="ro-RO" altLang="en-US" sz="1800" dirty="0" smtClean="0">
                <a:latin typeface="Arial" panose="020B0604020202020204" pitchFamily="34" charset="0"/>
                <a:cs typeface="Arial" panose="020B0604020202020204" pitchFamily="34" charset="0"/>
              </a:rPr>
              <a:t>e </a:t>
            </a:r>
            <a:r>
              <a:rPr lang="en-US" altLang="en-US" sz="1800" dirty="0" smtClean="0">
                <a:latin typeface="Arial" panose="020B0604020202020204" pitchFamily="34" charset="0"/>
                <a:cs typeface="Arial" panose="020B0604020202020204" pitchFamily="34" charset="0"/>
              </a:rPr>
              <a:t>0</a:t>
            </a:r>
          </a:p>
          <a:p>
            <a:pPr lvl="1" eaLnBrk="1" hangingPunct="1">
              <a:buFont typeface="Arial" panose="020B0604020202020204" pitchFamily="34" charset="0"/>
              <a:buNone/>
            </a:pPr>
            <a:r>
              <a:rPr lang="en-US" altLang="en-US" sz="1800" dirty="0" smtClean="0">
                <a:latin typeface="Arial" panose="020B0604020202020204" pitchFamily="34" charset="0"/>
                <a:cs typeface="Arial" panose="020B0604020202020204" pitchFamily="34" charset="0"/>
              </a:rPr>
              <a:t>SJMP CHECK</a:t>
            </a:r>
          </a:p>
          <a:p>
            <a:pPr lvl="1" eaLnBrk="1" hangingPunct="1">
              <a:buFont typeface="Arial" panose="020B0604020202020204" pitchFamily="34" charset="0"/>
              <a:buNone/>
            </a:pPr>
            <a:r>
              <a:rPr lang="en-US" altLang="en-US" sz="1800" dirty="0" smtClean="0">
                <a:latin typeface="Arial" panose="020B0604020202020204" pitchFamily="34" charset="0"/>
                <a:cs typeface="Arial" panose="020B0604020202020204" pitchFamily="34" charset="0"/>
              </a:rPr>
              <a:t>PULSE:</a:t>
            </a:r>
            <a:r>
              <a:rPr lang="ro-RO" altLang="en-US" sz="1800" dirty="0" smtClean="0">
                <a:latin typeface="Arial" panose="020B0604020202020204" pitchFamily="34" charset="0"/>
                <a:cs typeface="Arial" panose="020B0604020202020204" pitchFamily="34" charset="0"/>
              </a:rPr>
              <a:t> ;..........</a:t>
            </a:r>
          </a:p>
          <a:p>
            <a:pPr lvl="1" eaLnBrk="1" hangingPunct="1">
              <a:buFont typeface="Wingdings" panose="05000000000000000000" pitchFamily="2" charset="2"/>
              <a:buNone/>
            </a:pPr>
            <a:endParaRPr lang="ro-RO" altLang="en-US" sz="18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ro-RO" altLang="en-US" sz="6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555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33795" name="Rectangle 3"/>
          <p:cNvSpPr>
            <a:spLocks noGrp="1" noChangeArrowheads="1"/>
          </p:cNvSpPr>
          <p:nvPr>
            <p:ph idx="1"/>
          </p:nvPr>
        </p:nvSpPr>
        <p:spPr>
          <a:xfrm>
            <a:off x="584200" y="1235075"/>
            <a:ext cx="8382000" cy="1025525"/>
          </a:xfrm>
        </p:spPr>
        <p:txBody>
          <a:bodyPr/>
          <a:lstStyle/>
          <a:p>
            <a:pPr eaLnBrk="1" hangingPunct="1">
              <a:lnSpc>
                <a:spcPct val="90000"/>
              </a:lnSpc>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2.	Un microcontroler bazat pe 80C51 (ex. P89C664) are o </a:t>
            </a:r>
          </a:p>
          <a:p>
            <a:pPr eaLnBrk="1" hangingPunct="1">
              <a:lnSpc>
                <a:spcPct val="90000"/>
              </a:lnSpc>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	frecvenţă de clock de 11.0592 Mhz. Care este perioada pentru fiecare ciclu</a:t>
            </a:r>
            <a:r>
              <a:rPr lang="en-US" altLang="en-US" sz="2000" dirty="0" smtClean="0">
                <a:solidFill>
                  <a:srgbClr val="FF0000"/>
                </a:solidFill>
                <a:latin typeface="Arial" panose="020B0604020202020204" pitchFamily="34" charset="0"/>
                <a:cs typeface="Arial" panose="020B0604020202020204" pitchFamily="34" charset="0"/>
              </a:rPr>
              <a:t>?</a:t>
            </a:r>
            <a:endParaRPr lang="ro-RO" altLang="en-US" sz="2000" dirty="0" smtClean="0">
              <a:solidFill>
                <a:srgbClr val="FF0000"/>
              </a:solidFill>
              <a:latin typeface="Arial" panose="020B0604020202020204" pitchFamily="34" charset="0"/>
              <a:cs typeface="Arial" panose="020B0604020202020204" pitchFamily="34" charset="0"/>
            </a:endParaRPr>
          </a:p>
        </p:txBody>
      </p:sp>
      <p:pic>
        <p:nvPicPr>
          <p:cNvPr id="3379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09800"/>
            <a:ext cx="37147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457200" y="3581400"/>
            <a:ext cx="2819400" cy="1219200"/>
          </a:xfrm>
          <a:prstGeom prst="rect">
            <a:avLst/>
          </a:prstGeom>
          <a:noFill/>
          <a:ln w="9525">
            <a:noFill/>
            <a:miter lim="800000"/>
            <a:headEnd/>
            <a:tailEnd/>
          </a:ln>
        </p:spPr>
        <p:txBody>
          <a:bodyPr/>
          <a:lstStyle/>
          <a:p>
            <a:pPr marL="742950" lvl="1" indent="-285750" eaLnBrk="1" hangingPunct="1">
              <a:spcBef>
                <a:spcPct val="20000"/>
              </a:spcBef>
              <a:buFont typeface="Wingdings" pitchFamily="2" charset="2"/>
              <a:buNone/>
              <a:defRPr/>
            </a:pPr>
            <a:endParaRPr lang="ro-RO" dirty="0">
              <a:latin typeface="Arial" panose="020B0604020202020204" pitchFamily="34" charset="0"/>
              <a:cs typeface="Arial" panose="020B0604020202020204" pitchFamily="34" charset="0"/>
            </a:endParaRPr>
          </a:p>
          <a:p>
            <a:pPr marL="742950" lvl="1" indent="-285750" eaLnBrk="1" hangingPunct="1">
              <a:spcBef>
                <a:spcPct val="20000"/>
              </a:spcBef>
              <a:buFont typeface="Wingdings" pitchFamily="2" charset="2"/>
              <a:buNone/>
              <a:defRPr/>
            </a:pPr>
            <a:r>
              <a:rPr lang="ro-RO" dirty="0">
                <a:latin typeface="Arial" panose="020B0604020202020204" pitchFamily="34" charset="0"/>
                <a:cs typeface="Arial" panose="020B0604020202020204" pitchFamily="34" charset="0"/>
              </a:rPr>
              <a:t>Durata unui ciclu (T)</a:t>
            </a:r>
          </a:p>
          <a:p>
            <a:pPr marL="742950" lvl="1" indent="-285750" eaLnBrk="1" hangingPunct="1">
              <a:spcBef>
                <a:spcPct val="20000"/>
              </a:spcBef>
              <a:buFont typeface="Wingdings" pitchFamily="2" charset="2"/>
              <a:buNone/>
              <a:defRPr/>
            </a:pPr>
            <a:endParaRPr lang="ro-RO" sz="6600" dirty="0">
              <a:latin typeface="Arial" panose="020B0604020202020204" pitchFamily="34" charset="0"/>
              <a:cs typeface="Arial" panose="020B0604020202020204" pitchFamily="34" charset="0"/>
            </a:endParaRPr>
          </a:p>
        </p:txBody>
      </p:sp>
      <p:pic>
        <p:nvPicPr>
          <p:cNvPr id="337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829050"/>
            <a:ext cx="447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txBox="1">
            <a:spLocks noChangeArrowheads="1"/>
          </p:cNvSpPr>
          <p:nvPr/>
        </p:nvSpPr>
        <p:spPr bwMode="auto">
          <a:xfrm>
            <a:off x="457200" y="4648200"/>
            <a:ext cx="8382000" cy="1600200"/>
          </a:xfrm>
          <a:prstGeom prst="rect">
            <a:avLst/>
          </a:prstGeom>
          <a:noFill/>
          <a:ln w="9525">
            <a:noFill/>
            <a:miter lim="800000"/>
            <a:headEnd/>
            <a:tailEnd/>
          </a:ln>
        </p:spPr>
        <p:txBody>
          <a:bodyPr/>
          <a:lstStyle/>
          <a:p>
            <a:pPr marL="742950" lvl="1" indent="-285750" eaLnBrk="1" hangingPunct="1">
              <a:spcBef>
                <a:spcPct val="20000"/>
              </a:spcBef>
              <a:defRPr/>
            </a:pPr>
            <a:r>
              <a:rPr lang="ro-RO" dirty="0">
                <a:solidFill>
                  <a:srgbClr val="7030A0"/>
                </a:solidFill>
                <a:latin typeface="Arial" panose="020B0604020202020204" pitchFamily="34" charset="0"/>
                <a:cs typeface="Arial" panose="020B0604020202020204" pitchFamily="34" charset="0"/>
              </a:rPr>
              <a:t>Analiza exemplului </a:t>
            </a:r>
            <a:r>
              <a:rPr lang="vi-VN" dirty="0">
                <a:solidFill>
                  <a:srgbClr val="7030A0"/>
                </a:solidFill>
                <a:latin typeface="Arial" panose="020B0604020202020204" pitchFamily="34" charset="0"/>
                <a:cs typeface="Arial" panose="020B0604020202020204" pitchFamily="34" charset="0"/>
              </a:rPr>
              <a:t>Testarea unor întrerupătoare</a:t>
            </a:r>
            <a:r>
              <a:rPr lang="ro-RO" dirty="0">
                <a:solidFill>
                  <a:srgbClr val="7030A0"/>
                </a:solidFill>
                <a:latin typeface="Arial" panose="020B0604020202020204" pitchFamily="34" charset="0"/>
                <a:cs typeface="Arial" panose="020B0604020202020204" pitchFamily="34" charset="0"/>
              </a:rPr>
              <a:t>:</a:t>
            </a:r>
          </a:p>
          <a:p>
            <a:pPr marL="742950" lvl="1" indent="-285750" eaLnBrk="1" hangingPunct="1">
              <a:spcBef>
                <a:spcPct val="20000"/>
              </a:spcBef>
              <a:defRPr/>
            </a:pPr>
            <a:r>
              <a:rPr lang="ro-RO" dirty="0">
                <a:latin typeface="Arial" panose="020B0604020202020204" pitchFamily="34" charset="0"/>
                <a:cs typeface="Arial" panose="020B0604020202020204" pitchFamily="34" charset="0"/>
              </a:rPr>
              <a:t>SETB durează 6 cicluri de clock a microcontrolerului</a:t>
            </a:r>
          </a:p>
          <a:p>
            <a:pPr marL="742950" lvl="1" indent="-285750" eaLnBrk="1" hangingPunct="1">
              <a:spcBef>
                <a:spcPct val="20000"/>
              </a:spcBef>
              <a:defRPr/>
            </a:pPr>
            <a:r>
              <a:rPr lang="ro-RO" dirty="0">
                <a:latin typeface="Arial" panose="020B0604020202020204" pitchFamily="34" charset="0"/>
                <a:cs typeface="Arial" panose="020B0604020202020204" pitchFamily="34" charset="0"/>
              </a:rPr>
              <a:t>CLR durează 6 cicluri de clock a microcontrolerului</a:t>
            </a:r>
          </a:p>
          <a:p>
            <a:pPr marL="742950" lvl="1" indent="-285750" eaLnBrk="1" hangingPunct="1">
              <a:spcBef>
                <a:spcPct val="20000"/>
              </a:spcBef>
              <a:defRPr/>
            </a:pPr>
            <a:r>
              <a:rPr lang="ro-RO" dirty="0">
                <a:latin typeface="Arial" panose="020B0604020202020204" pitchFamily="34" charset="0"/>
                <a:cs typeface="Arial" panose="020B0604020202020204" pitchFamily="34" charset="0"/>
              </a:rPr>
              <a:t>AJMP durează 12 cicluri de clock a microcontrolerului</a:t>
            </a:r>
          </a:p>
          <a:p>
            <a:pPr marL="742950" lvl="1" indent="-285750" eaLnBrk="1" hangingPunct="1">
              <a:spcBef>
                <a:spcPct val="20000"/>
              </a:spcBef>
              <a:defRPr/>
            </a:pPr>
            <a:r>
              <a:rPr lang="ro-RO" dirty="0">
                <a:latin typeface="Arial" panose="020B0604020202020204" pitchFamily="34" charset="0"/>
                <a:cs typeface="Arial" panose="020B0604020202020204" pitchFamily="34" charset="0"/>
              </a:rPr>
              <a:t>JB durează 12 cicluri de clock a microcontrolerului</a:t>
            </a:r>
          </a:p>
          <a:p>
            <a:pPr marL="742950" lvl="1" indent="-285750" eaLnBrk="1" hangingPunct="1">
              <a:spcBef>
                <a:spcPct val="20000"/>
              </a:spcBef>
              <a:defRPr/>
            </a:pPr>
            <a:endParaRPr lang="ro-RO" dirty="0">
              <a:latin typeface="Arial" panose="020B0604020202020204" pitchFamily="34" charset="0"/>
              <a:cs typeface="Arial" panose="020B0604020202020204" pitchFamily="34" charset="0"/>
            </a:endParaRPr>
          </a:p>
          <a:p>
            <a:pPr marL="742950" lvl="1" indent="-285750" eaLnBrk="1" hangingPunct="1">
              <a:spcBef>
                <a:spcPct val="20000"/>
              </a:spcBef>
              <a:buFont typeface="Wingdings" pitchFamily="2" charset="2"/>
              <a:buNone/>
              <a:defRPr/>
            </a:pPr>
            <a:endParaRPr lang="ro-RO"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8994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34819" name="Rectangle 3"/>
          <p:cNvSpPr>
            <a:spLocks noGrp="1" noChangeArrowheads="1"/>
          </p:cNvSpPr>
          <p:nvPr>
            <p:ph idx="1"/>
          </p:nvPr>
        </p:nvSpPr>
        <p:spPr>
          <a:xfrm>
            <a:off x="457200" y="1616075"/>
            <a:ext cx="8229600" cy="1711325"/>
          </a:xfrm>
        </p:spPr>
        <p:txBody>
          <a:bodyPr>
            <a:normAutofit lnSpcReduction="10000"/>
          </a:bodyPr>
          <a:lstStyle/>
          <a:p>
            <a:pPr eaLnBrk="1" hangingPunct="1">
              <a:lnSpc>
                <a:spcPct val="90000"/>
              </a:lnSpc>
              <a:buFont typeface="Arial" panose="020B0604020202020204" pitchFamily="34" charset="0"/>
              <a:buNone/>
            </a:pPr>
            <a:r>
              <a:rPr lang="en-US" altLang="en-US" sz="2000" dirty="0" smtClean="0">
                <a:solidFill>
                  <a:srgbClr val="FF0000"/>
                </a:solidFill>
                <a:latin typeface="Arial" panose="020B0604020202020204" pitchFamily="34" charset="0"/>
                <a:cs typeface="Arial" panose="020B0604020202020204" pitchFamily="34" charset="0"/>
              </a:rPr>
              <a:t>=&gt;</a:t>
            </a:r>
            <a:r>
              <a:rPr lang="ro-RO" altLang="en-US" sz="2000" dirty="0" smtClean="0">
                <a:solidFill>
                  <a:srgbClr val="FF0000"/>
                </a:solidFill>
                <a:latin typeface="Arial" panose="020B0604020202020204" pitchFamily="34" charset="0"/>
                <a:cs typeface="Arial" panose="020B0604020202020204" pitchFamily="34" charset="0"/>
              </a:rPr>
              <a:t>Obţinem un semnal inegal ON/OFF, 1/0 (deci nu un semnal dreptunghiular egal pe durata 1/0)</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SETB durează 6 cicluri de clock</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CLR durează în cazul nostru 30 de cicluri de clock deoarece (!) o analiză mai atentă arată că această instrucţiune este activată şi pe durata lui AJMP şi JB</a:t>
            </a:r>
          </a:p>
        </p:txBody>
      </p:sp>
      <p:pic>
        <p:nvPicPr>
          <p:cNvPr id="348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00" y="3352800"/>
            <a:ext cx="49657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609600" y="4800600"/>
            <a:ext cx="8229600" cy="1711325"/>
          </a:xfrm>
          <a:prstGeom prst="rect">
            <a:avLst/>
          </a:prstGeom>
          <a:noFill/>
          <a:ln w="9525">
            <a:noFill/>
            <a:miter lim="800000"/>
            <a:headEnd/>
            <a:tailEnd/>
          </a:ln>
        </p:spPr>
        <p:txBody>
          <a:bodyPr/>
          <a:lstStyle/>
          <a:p>
            <a:pPr marL="342900" indent="-342900" eaLnBrk="1" hangingPunct="1">
              <a:lnSpc>
                <a:spcPct val="90000"/>
              </a:lnSpc>
              <a:spcBef>
                <a:spcPct val="20000"/>
              </a:spcBef>
              <a:buFont typeface="Arial" charset="0"/>
              <a:buNone/>
              <a:defRPr/>
            </a:pPr>
            <a:r>
              <a:rPr lang="ro-RO" sz="2000" dirty="0">
                <a:solidFill>
                  <a:srgbClr val="FF0000"/>
                </a:solidFill>
                <a:latin typeface="Arial" panose="020B0604020202020204" pitchFamily="34" charset="0"/>
                <a:cs typeface="Arial" panose="020B0604020202020204" pitchFamily="34" charset="0"/>
              </a:rPr>
              <a:t>SOLUŢIE:</a:t>
            </a:r>
          </a:p>
          <a:p>
            <a:pPr marL="742950" lvl="1" indent="-285750" eaLnBrk="1" hangingPunct="1">
              <a:lnSpc>
                <a:spcPct val="90000"/>
              </a:lnSpc>
              <a:spcBef>
                <a:spcPct val="20000"/>
              </a:spcBef>
              <a:buFont typeface="Arial" charset="0"/>
              <a:buChar char="–"/>
              <a:defRPr/>
            </a:pPr>
            <a:r>
              <a:rPr lang="ro-RO" dirty="0">
                <a:latin typeface="Arial" panose="020B0604020202020204" pitchFamily="34" charset="0"/>
                <a:cs typeface="Arial" panose="020B0604020202020204" pitchFamily="34" charset="0"/>
              </a:rPr>
              <a:t>Folosirea instrucţiunii NOP (</a:t>
            </a:r>
            <a:r>
              <a:rPr lang="ro-RO" b="1" dirty="0">
                <a:latin typeface="Arial" panose="020B0604020202020204" pitchFamily="34" charset="0"/>
                <a:cs typeface="Arial" panose="020B0604020202020204" pitchFamily="34" charset="0"/>
              </a:rPr>
              <a:t>N</a:t>
            </a:r>
            <a:r>
              <a:rPr lang="ro-RO" dirty="0">
                <a:latin typeface="Arial" panose="020B0604020202020204" pitchFamily="34" charset="0"/>
                <a:cs typeface="Arial" panose="020B0604020202020204" pitchFamily="34" charset="0"/>
              </a:rPr>
              <a:t>o </a:t>
            </a:r>
            <a:r>
              <a:rPr lang="ro-RO" b="1" dirty="0">
                <a:latin typeface="Arial" panose="020B0604020202020204" pitchFamily="34" charset="0"/>
                <a:cs typeface="Arial" panose="020B0604020202020204" pitchFamily="34" charset="0"/>
              </a:rPr>
              <a:t>OP</a:t>
            </a:r>
            <a:r>
              <a:rPr lang="ro-RO" dirty="0">
                <a:latin typeface="Arial" panose="020B0604020202020204" pitchFamily="34" charset="0"/>
                <a:cs typeface="Arial" panose="020B0604020202020204" pitchFamily="34" charset="0"/>
              </a:rPr>
              <a:t>eration)</a:t>
            </a:r>
          </a:p>
          <a:p>
            <a:pPr marL="742950" lvl="1" indent="-285750" eaLnBrk="1" hangingPunct="1">
              <a:lnSpc>
                <a:spcPct val="90000"/>
              </a:lnSpc>
              <a:spcBef>
                <a:spcPct val="20000"/>
              </a:spcBef>
              <a:buFont typeface="Arial" charset="0"/>
              <a:buChar char="–"/>
              <a:defRPr/>
            </a:pPr>
            <a:r>
              <a:rPr lang="ro-RO" dirty="0">
                <a:latin typeface="Arial" panose="020B0604020202020204" pitchFamily="34" charset="0"/>
                <a:cs typeface="Arial" panose="020B0604020202020204" pitchFamily="34" charset="0"/>
              </a:rPr>
              <a:t>NOP durează 6 cicluri de clock ale microcontrolerului</a:t>
            </a:r>
          </a:p>
        </p:txBody>
      </p:sp>
    </p:spTree>
    <p:extLst>
      <p:ext uri="{BB962C8B-B14F-4D97-AF65-F5344CB8AC3E}">
        <p14:creationId xmlns:p14="http://schemas.microsoft.com/office/powerpoint/2010/main" val="1399150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 </a:t>
            </a:r>
          </a:p>
        </p:txBody>
      </p:sp>
      <p:sp>
        <p:nvSpPr>
          <p:cNvPr id="17411" name="Rectangle 3"/>
          <p:cNvSpPr>
            <a:spLocks noGrp="1" noChangeArrowheads="1"/>
          </p:cNvSpPr>
          <p:nvPr>
            <p:ph idx="1"/>
          </p:nvPr>
        </p:nvSpPr>
        <p:spPr>
          <a:xfrm>
            <a:off x="457199" y="1473200"/>
            <a:ext cx="8566879" cy="5292725"/>
          </a:xfrm>
        </p:spPr>
        <p:txBody>
          <a:bodyPr/>
          <a:lstStyle/>
          <a:p>
            <a:pPr eaLnBrk="1" hangingPunct="1">
              <a:buFont typeface="Wingdings" panose="05000000000000000000" pitchFamily="2" charset="2"/>
              <a:buNone/>
            </a:pPr>
            <a:r>
              <a:rPr lang="en-US" altLang="en-US" b="1" dirty="0" smtClean="0">
                <a:latin typeface="Arial" panose="020B0604020202020204" pitchFamily="34" charset="0"/>
                <a:cs typeface="Arial" panose="020B0604020202020204" pitchFamily="34" charset="0"/>
              </a:rPr>
              <a:t>3. </a:t>
            </a:r>
            <a:r>
              <a:rPr lang="en-US" altLang="en-US" b="1" dirty="0" err="1" smtClean="0">
                <a:latin typeface="Arial" panose="020B0604020202020204" pitchFamily="34" charset="0"/>
                <a:cs typeface="Arial" panose="020B0604020202020204" pitchFamily="34" charset="0"/>
              </a:rPr>
              <a:t>Programarea</a:t>
            </a:r>
            <a:r>
              <a:rPr lang="en-US" altLang="en-US" b="1" dirty="0" smtClean="0">
                <a:latin typeface="Arial" panose="020B0604020202020204" pitchFamily="34" charset="0"/>
                <a:cs typeface="Arial" panose="020B0604020202020204" pitchFamily="34" charset="0"/>
              </a:rPr>
              <a:t> </a:t>
            </a:r>
            <a:r>
              <a:rPr lang="ro-RO" altLang="en-US" b="1" dirty="0" smtClean="0">
                <a:latin typeface="Arial" panose="020B0604020202020204" pitchFamily="34" charset="0"/>
                <a:cs typeface="Arial" panose="020B0604020202020204" pitchFamily="34" charset="0"/>
              </a:rPr>
              <a:t>microcontrolerelor</a:t>
            </a:r>
          </a:p>
          <a:p>
            <a:pPr eaLnBrk="1" hangingPunct="1">
              <a:buFont typeface="Wingdings" panose="05000000000000000000" pitchFamily="2" charset="2"/>
              <a:buNone/>
            </a:pPr>
            <a:r>
              <a:rPr lang="ro-RO" altLang="en-US" sz="2400" b="1" dirty="0" smtClean="0">
                <a:latin typeface="Arial" panose="020B0604020202020204" pitchFamily="34" charset="0"/>
                <a:cs typeface="Arial" panose="020B0604020202020204" pitchFamily="34" charset="0"/>
              </a:rPr>
              <a:t>3.1. Limbajul de asamblare al microcontrolerului 8051</a:t>
            </a:r>
          </a:p>
          <a:p>
            <a:pPr eaLnBrk="1" hangingPunct="1"/>
            <a:endParaRPr lang="ro-RO" altLang="en-US" sz="2000" dirty="0" smtClean="0">
              <a:latin typeface="Arial" panose="020B0604020202020204" pitchFamily="34" charset="0"/>
              <a:cs typeface="Arial" panose="020B0604020202020204" pitchFamily="34" charset="0"/>
            </a:endParaRPr>
          </a:p>
          <a:p>
            <a:pPr eaLnBrk="1" hangingPunct="1"/>
            <a:r>
              <a:rPr lang="en-AU" altLang="en-US" sz="2000" dirty="0" err="1" smtClean="0">
                <a:latin typeface="Arial" panose="020B0604020202020204" pitchFamily="34" charset="0"/>
                <a:cs typeface="Arial" panose="020B0604020202020204" pitchFamily="34" charset="0"/>
              </a:rPr>
              <a:t>Microcontrolerul</a:t>
            </a:r>
            <a:r>
              <a:rPr lang="en-AU" altLang="en-US" sz="2000" dirty="0" smtClean="0">
                <a:latin typeface="Arial" panose="020B0604020202020204" pitchFamily="34" charset="0"/>
                <a:cs typeface="Arial" panose="020B0604020202020204" pitchFamily="34" charset="0"/>
              </a:rPr>
              <a:t> 80C51 </a:t>
            </a:r>
            <a:r>
              <a:rPr lang="en-AU" altLang="en-US" sz="2000" dirty="0" err="1" smtClean="0">
                <a:latin typeface="Arial" panose="020B0604020202020204" pitchFamily="34" charset="0"/>
                <a:cs typeface="Arial" panose="020B0604020202020204" pitchFamily="34" charset="0"/>
              </a:rPr>
              <a:t>posedă</a:t>
            </a:r>
            <a:r>
              <a:rPr lang="en-AU" altLang="en-US" sz="2000" dirty="0" smtClean="0">
                <a:latin typeface="Arial" panose="020B0604020202020204" pitchFamily="34" charset="0"/>
                <a:cs typeface="Arial" panose="020B0604020202020204" pitchFamily="34" charset="0"/>
              </a:rPr>
              <a:t> un set de </a:t>
            </a:r>
            <a:r>
              <a:rPr lang="en-AU" altLang="en-US" sz="2000" dirty="0" err="1" smtClean="0">
                <a:latin typeface="Arial" panose="020B0604020202020204" pitchFamily="34" charset="0"/>
                <a:cs typeface="Arial" panose="020B0604020202020204" pitchFamily="34" charset="0"/>
              </a:rPr>
              <a:t>instrucţiuni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orientat</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pe</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aplicaţii</a:t>
            </a:r>
            <a:r>
              <a:rPr lang="en-AU" altLang="en-US" sz="2000" dirty="0" smtClean="0">
                <a:latin typeface="Arial" panose="020B0604020202020204" pitchFamily="34" charset="0"/>
                <a:cs typeface="Arial" panose="020B0604020202020204" pitchFamily="34" charset="0"/>
              </a:rPr>
              <a:t> de </a:t>
            </a:r>
            <a:r>
              <a:rPr lang="en-AU" altLang="en-US" sz="2000" dirty="0" err="1" smtClean="0">
                <a:latin typeface="Arial" panose="020B0604020202020204" pitchFamily="34" charset="0"/>
                <a:cs typeface="Arial" panose="020B0604020202020204" pitchFamily="34" charset="0"/>
              </a:rPr>
              <a:t>monitorizare</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şi</a:t>
            </a:r>
            <a:r>
              <a:rPr lang="en-AU" altLang="en-US" sz="2000" dirty="0" smtClean="0">
                <a:latin typeface="Arial" panose="020B0604020202020204" pitchFamily="34" charset="0"/>
                <a:cs typeface="Arial" panose="020B0604020202020204" pitchFamily="34" charset="0"/>
              </a:rPr>
              <a:t> control</a:t>
            </a:r>
            <a:r>
              <a:rPr lang="ro-RO" altLang="en-US" sz="2000" dirty="0" smtClean="0">
                <a:latin typeface="Arial" panose="020B0604020202020204" pitchFamily="34" charset="0"/>
                <a:cs typeface="Arial" panose="020B0604020202020204" pitchFamily="34" charset="0"/>
              </a:rPr>
              <a:t>;</a:t>
            </a:r>
          </a:p>
          <a:p>
            <a:pPr eaLnBrk="1" hangingPunct="1"/>
            <a:endParaRPr lang="ro-RO" altLang="en-US" sz="2000" dirty="0" smtClean="0">
              <a:latin typeface="Arial" panose="020B0604020202020204" pitchFamily="34" charset="0"/>
              <a:cs typeface="Arial" panose="020B0604020202020204" pitchFamily="34" charset="0"/>
            </a:endParaRPr>
          </a:p>
          <a:p>
            <a:pPr eaLnBrk="1" hangingPunct="1"/>
            <a:r>
              <a:rPr lang="en-AU" altLang="en-US" sz="2000" dirty="0" err="1" smtClean="0">
                <a:latin typeface="Arial" panose="020B0604020202020204" pitchFamily="34" charset="0"/>
                <a:cs typeface="Arial" panose="020B0604020202020204" pitchFamily="34" charset="0"/>
              </a:rPr>
              <a:t>Există</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instrucţiuni</a:t>
            </a:r>
            <a:r>
              <a:rPr lang="en-AU" altLang="en-US" sz="2000" dirty="0" smtClean="0">
                <a:latin typeface="Arial" panose="020B0604020202020204" pitchFamily="34" charset="0"/>
                <a:cs typeface="Arial" panose="020B0604020202020204" pitchFamily="34" charset="0"/>
              </a:rPr>
              <a:t> la </a:t>
            </a:r>
            <a:r>
              <a:rPr lang="en-AU" altLang="en-US" sz="2000" dirty="0" err="1" smtClean="0">
                <a:latin typeface="Arial" panose="020B0604020202020204" pitchFamily="34" charset="0"/>
                <a:cs typeface="Arial" panose="020B0604020202020204" pitchFamily="34" charset="0"/>
              </a:rPr>
              <a:t>nivel</a:t>
            </a:r>
            <a:r>
              <a:rPr lang="en-AU" altLang="en-US" sz="2000" dirty="0" smtClean="0">
                <a:latin typeface="Arial" panose="020B0604020202020204" pitchFamily="34" charset="0"/>
                <a:cs typeface="Arial" panose="020B0604020202020204" pitchFamily="34" charset="0"/>
              </a:rPr>
              <a:t> de bit care permit </a:t>
            </a:r>
            <a:r>
              <a:rPr lang="en-AU" altLang="en-US" sz="2000" dirty="0" err="1" smtClean="0">
                <a:latin typeface="Arial" panose="020B0604020202020204" pitchFamily="34" charset="0"/>
                <a:cs typeface="Arial" panose="020B0604020202020204" pitchFamily="34" charset="0"/>
              </a:rPr>
              <a:t>comanda</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individuală</a:t>
            </a:r>
            <a:r>
              <a:rPr lang="en-AU" altLang="en-US" sz="2000" dirty="0" smtClean="0">
                <a:latin typeface="Arial" panose="020B0604020202020204" pitchFamily="34" charset="0"/>
                <a:cs typeface="Arial" panose="020B0604020202020204" pitchFamily="34" charset="0"/>
              </a:rPr>
              <a:t> a </a:t>
            </a:r>
            <a:r>
              <a:rPr lang="en-AU" altLang="en-US" sz="2000" dirty="0" err="1" smtClean="0">
                <a:latin typeface="Arial" panose="020B0604020202020204" pitchFamily="34" charset="0"/>
                <a:cs typeface="Arial" panose="020B0604020202020204" pitchFamily="34" charset="0"/>
              </a:rPr>
              <a:t>rangurilor</a:t>
            </a:r>
            <a:r>
              <a:rPr lang="en-AU" altLang="en-US" sz="2000" dirty="0" smtClean="0">
                <a:latin typeface="Arial" panose="020B0604020202020204" pitchFamily="34" charset="0"/>
                <a:cs typeface="Arial" panose="020B0604020202020204" pitchFamily="34" charset="0"/>
              </a:rPr>
              <a:t> din </a:t>
            </a:r>
            <a:r>
              <a:rPr lang="en-AU" altLang="en-US" sz="2000" dirty="0" err="1" smtClean="0">
                <a:latin typeface="Arial" panose="020B0604020202020204" pitchFamily="34" charset="0"/>
                <a:cs typeface="Arial" panose="020B0604020202020204" pitchFamily="34" charset="0"/>
              </a:rPr>
              <a:t>registre</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şi</a:t>
            </a:r>
            <a:r>
              <a:rPr lang="en-AU" altLang="en-US" sz="2000" dirty="0" smtClean="0">
                <a:latin typeface="Arial" panose="020B0604020202020204" pitchFamily="34" charset="0"/>
                <a:cs typeface="Arial" panose="020B0604020202020204" pitchFamily="34" charset="0"/>
              </a:rPr>
              <a:t> din </a:t>
            </a:r>
            <a:r>
              <a:rPr lang="en-AU" altLang="en-US" sz="2000" dirty="0" err="1" smtClean="0">
                <a:latin typeface="Arial" panose="020B0604020202020204" pitchFamily="34" charset="0"/>
                <a:cs typeface="Arial" panose="020B0604020202020204" pitchFamily="34" charset="0"/>
              </a:rPr>
              <a:t>porturi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fără</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afectarea</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restului</a:t>
            </a:r>
            <a:r>
              <a:rPr lang="en-AU" altLang="en-US" sz="2000" dirty="0" smtClean="0">
                <a:latin typeface="Arial" panose="020B0604020202020204" pitchFamily="34" charset="0"/>
                <a:cs typeface="Arial" panose="020B0604020202020204" pitchFamily="34" charset="0"/>
              </a:rPr>
              <a:t> de </a:t>
            </a:r>
            <a:r>
              <a:rPr lang="en-AU" altLang="en-US" sz="2000" dirty="0" err="1" smtClean="0">
                <a:latin typeface="Arial" panose="020B0604020202020204" pitchFamily="34" charset="0"/>
                <a:cs typeface="Arial" panose="020B0604020202020204" pitchFamily="34" charset="0"/>
              </a:rPr>
              <a:t>ranguri</a:t>
            </a:r>
            <a:r>
              <a:rPr lang="ro-RO" altLang="en-US" sz="2000" dirty="0" smtClean="0">
                <a:latin typeface="Arial" panose="020B0604020202020204" pitchFamily="34" charset="0"/>
                <a:cs typeface="Arial" panose="020B0604020202020204" pitchFamily="34" charset="0"/>
              </a:rPr>
              <a:t>;</a:t>
            </a:r>
          </a:p>
          <a:p>
            <a:pPr eaLnBrk="1" hangingPunct="1"/>
            <a:endParaRPr lang="ro-RO" altLang="en-US" sz="2000" dirty="0" smtClean="0">
              <a:latin typeface="Arial" panose="020B0604020202020204" pitchFamily="34" charset="0"/>
              <a:cs typeface="Arial" panose="020B0604020202020204" pitchFamily="34" charset="0"/>
            </a:endParaRPr>
          </a:p>
          <a:p>
            <a:pPr eaLnBrk="1" hangingPunct="1"/>
            <a:r>
              <a:rPr lang="en-AU" altLang="en-US" sz="2000" dirty="0" err="1" smtClean="0">
                <a:latin typeface="Arial" panose="020B0604020202020204" pitchFamily="34" charset="0"/>
                <a:cs typeface="Arial" panose="020B0604020202020204" pitchFamily="34" charset="0"/>
              </a:rPr>
              <a:t>Pentru</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accesul</a:t>
            </a:r>
            <a:r>
              <a:rPr lang="en-AU" altLang="en-US" sz="2000" dirty="0" smtClean="0">
                <a:latin typeface="Arial" panose="020B0604020202020204" pitchFamily="34" charset="0"/>
                <a:cs typeface="Arial" panose="020B0604020202020204" pitchFamily="34" charset="0"/>
              </a:rPr>
              <a:t> rapid </a:t>
            </a:r>
            <a:r>
              <a:rPr lang="en-AU" altLang="en-US" sz="2000" dirty="0" err="1" smtClean="0">
                <a:latin typeface="Arial" panose="020B0604020202020204" pitchFamily="34" charset="0"/>
                <a:cs typeface="Arial" panose="020B0604020202020204" pitchFamily="34" charset="0"/>
              </a:rPr>
              <a:t>în</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cadrul</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unor</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structuri</a:t>
            </a:r>
            <a:r>
              <a:rPr lang="en-AU" altLang="en-US" sz="2000" dirty="0" smtClean="0">
                <a:latin typeface="Arial" panose="020B0604020202020204" pitchFamily="34" charset="0"/>
                <a:cs typeface="Arial" panose="020B0604020202020204" pitchFamily="34" charset="0"/>
              </a:rPr>
              <a:t> de date de </a:t>
            </a:r>
            <a:r>
              <a:rPr lang="en-AU" altLang="en-US" sz="2000" dirty="0" err="1" smtClean="0">
                <a:latin typeface="Arial" panose="020B0604020202020204" pitchFamily="34" charset="0"/>
                <a:cs typeface="Arial" panose="020B0604020202020204" pitchFamily="34" charset="0"/>
              </a:rPr>
              <a:t>dimensiuni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mici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există</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mai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multe</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moduri</a:t>
            </a:r>
            <a:r>
              <a:rPr lang="en-AU" altLang="en-US" sz="2000" dirty="0" smtClean="0">
                <a:latin typeface="Arial" panose="020B0604020202020204" pitchFamily="34" charset="0"/>
                <a:cs typeface="Arial" panose="020B0604020202020204" pitchFamily="34" charset="0"/>
              </a:rPr>
              <a:t> de </a:t>
            </a:r>
            <a:r>
              <a:rPr lang="en-AU" altLang="en-US" sz="2000" dirty="0" err="1" smtClean="0">
                <a:latin typeface="Arial" panose="020B0604020202020204" pitchFamily="34" charset="0"/>
                <a:cs typeface="Arial" panose="020B0604020202020204" pitchFamily="34" charset="0"/>
              </a:rPr>
              <a:t>adresare</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şi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mai</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multe</a:t>
            </a:r>
            <a:r>
              <a:rPr lang="en-AU" altLang="en-US" sz="2000" dirty="0" smtClean="0">
                <a:latin typeface="Arial" panose="020B0604020202020204" pitchFamily="34" charset="0"/>
                <a:cs typeface="Arial" panose="020B0604020202020204" pitchFamily="34" charset="0"/>
              </a:rPr>
              <a:t> </a:t>
            </a:r>
            <a:r>
              <a:rPr lang="en-AU" altLang="en-US" sz="2000" dirty="0" err="1" smtClean="0">
                <a:latin typeface="Arial" panose="020B0604020202020204" pitchFamily="34" charset="0"/>
                <a:cs typeface="Arial" panose="020B0604020202020204" pitchFamily="34" charset="0"/>
              </a:rPr>
              <a:t>tipuri</a:t>
            </a:r>
            <a:r>
              <a:rPr lang="en-AU" altLang="en-US" sz="2000" dirty="0" smtClean="0">
                <a:latin typeface="Arial" panose="020B0604020202020204" pitchFamily="34" charset="0"/>
                <a:cs typeface="Arial" panose="020B0604020202020204" pitchFamily="34" charset="0"/>
              </a:rPr>
              <a:t> de </a:t>
            </a:r>
            <a:r>
              <a:rPr lang="en-AU" altLang="en-US" sz="2000" dirty="0" err="1" smtClean="0">
                <a:latin typeface="Arial" panose="020B0604020202020204" pitchFamily="34" charset="0"/>
                <a:cs typeface="Arial" panose="020B0604020202020204" pitchFamily="34" charset="0"/>
              </a:rPr>
              <a:t>instrucţiuni</a:t>
            </a:r>
            <a:r>
              <a:rPr lang="en-AU" altLang="en-US" sz="2000" dirty="0" smtClean="0">
                <a:latin typeface="Arial" panose="020B0604020202020204" pitchFamily="34" charset="0"/>
                <a:cs typeface="Arial" panose="020B0604020202020204" pitchFamily="34" charset="0"/>
              </a:rPr>
              <a:t> de transfer; </a:t>
            </a:r>
            <a:endParaRPr lang="ro-RO" alt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388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35843" name="Rectangle 3"/>
          <p:cNvSpPr>
            <a:spLocks noGrp="1" noChangeArrowheads="1"/>
          </p:cNvSpPr>
          <p:nvPr>
            <p:ph idx="1"/>
          </p:nvPr>
        </p:nvSpPr>
        <p:spPr>
          <a:xfrm>
            <a:off x="457199" y="889000"/>
            <a:ext cx="8431967" cy="5867400"/>
          </a:xfrm>
        </p:spPr>
        <p:txBody>
          <a:bodyPr/>
          <a:lstStyle/>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ORG 0 ; setează adresa de start la 0</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SJMP START ; short jump la eticheta START </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ORG 0040H ; pune următoarea linie de program la adresa 0040H</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START: </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JB P1.0,PULSE ; sare la PULSE dacă pin 0 port 1 are nivelul logic 1</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CLR P1.7 	; altfel pune la 0 pin 7 port 1</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SJMP START 	; du-te la eticheta START pt verificare întrerupător</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PULSE: </a:t>
            </a:r>
            <a:r>
              <a:rPr lang="ro-RO" altLang="en-US" sz="1800" b="1" dirty="0" smtClean="0">
                <a:latin typeface="Arial" panose="020B0604020202020204" pitchFamily="34" charset="0"/>
                <a:cs typeface="Arial" panose="020B0604020202020204" pitchFamily="34" charset="0"/>
              </a:rPr>
              <a:t>; am apăsat </a:t>
            </a:r>
            <a:r>
              <a:rPr lang="en-US" altLang="en-US" sz="1800" b="1" dirty="0" smtClean="0">
                <a:latin typeface="Arial" panose="020B0604020202020204" pitchFamily="34" charset="0"/>
                <a:cs typeface="Arial" panose="020B0604020202020204" pitchFamily="34" charset="0"/>
              </a:rPr>
              <a:t>=&gt;</a:t>
            </a:r>
            <a:r>
              <a:rPr lang="ro-RO" altLang="en-US" sz="1800" b="1" dirty="0" smtClean="0">
                <a:latin typeface="Arial" panose="020B0604020202020204" pitchFamily="34" charset="0"/>
                <a:cs typeface="Arial" panose="020B0604020202020204" pitchFamily="34" charset="0"/>
              </a:rPr>
              <a:t> generează un semnal dreptunghiular :-)</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SETB P1.7  	; setează pin 7 port 1 la 1 logic</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ro-RO" altLang="en-US" sz="1800" dirty="0" smtClean="0">
                <a:solidFill>
                  <a:srgbClr val="FF0000"/>
                </a:solidFill>
                <a:latin typeface="Arial" panose="020B0604020202020204" pitchFamily="34" charset="0"/>
                <a:cs typeface="Arial" panose="020B0604020202020204" pitchFamily="34" charset="0"/>
              </a:rPr>
              <a:t>NOP		; menţine 1 logic pe pinul 7, port 1</a:t>
            </a:r>
          </a:p>
          <a:p>
            <a:pPr lvl="2" eaLnBrk="1" hangingPunct="1">
              <a:buFont typeface="Wingdings" panose="05000000000000000000" pitchFamily="2" charset="2"/>
              <a:buNone/>
            </a:pPr>
            <a:r>
              <a:rPr lang="ro-RO" altLang="en-US" sz="1800" dirty="0" smtClean="0">
                <a:solidFill>
                  <a:srgbClr val="FF0000"/>
                </a:solidFill>
                <a:latin typeface="Arial" panose="020B0604020202020204" pitchFamily="34" charset="0"/>
                <a:cs typeface="Arial" panose="020B0604020202020204" pitchFamily="34" charset="0"/>
              </a:rPr>
              <a:t>	NOP</a:t>
            </a:r>
          </a:p>
          <a:p>
            <a:pPr lvl="2" eaLnBrk="1" hangingPunct="1">
              <a:buFont typeface="Wingdings" panose="05000000000000000000" pitchFamily="2" charset="2"/>
              <a:buNone/>
            </a:pPr>
            <a:r>
              <a:rPr lang="ro-RO" altLang="en-US" sz="1800" dirty="0" smtClean="0">
                <a:solidFill>
                  <a:srgbClr val="FF0000"/>
                </a:solidFill>
                <a:latin typeface="Arial" panose="020B0604020202020204" pitchFamily="34" charset="0"/>
                <a:cs typeface="Arial" panose="020B0604020202020204" pitchFamily="34" charset="0"/>
              </a:rPr>
              <a:t>	NOP</a:t>
            </a:r>
          </a:p>
          <a:p>
            <a:pPr lvl="2" eaLnBrk="1" hangingPunct="1">
              <a:buFont typeface="Wingdings" panose="05000000000000000000" pitchFamily="2" charset="2"/>
              <a:buNone/>
            </a:pPr>
            <a:r>
              <a:rPr lang="ro-RO" altLang="en-US" sz="1800" dirty="0" smtClean="0">
                <a:solidFill>
                  <a:srgbClr val="FF0000"/>
                </a:solidFill>
                <a:latin typeface="Arial" panose="020B0604020202020204" pitchFamily="34" charset="0"/>
                <a:cs typeface="Arial" panose="020B0604020202020204" pitchFamily="34" charset="0"/>
              </a:rPr>
              <a:t>	NOP</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CLR P1.7 	; pune pin 7 port 1 la 0 logic</a:t>
            </a:r>
          </a:p>
          <a:p>
            <a:pPr lvl="2"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AJMP START 	; du-te la eticheta START pt verificare întrerupător</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END ; terminare program</a:t>
            </a:r>
          </a:p>
          <a:p>
            <a:pPr lvl="1" eaLnBrk="1" hangingPunct="1">
              <a:buFont typeface="Wingdings" panose="05000000000000000000" pitchFamily="2" charset="2"/>
              <a:buNone/>
            </a:pPr>
            <a:endParaRPr lang="ro-RO"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921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36867" name="Rectangle 3"/>
          <p:cNvSpPr>
            <a:spLocks noGrp="1" noChangeArrowheads="1"/>
          </p:cNvSpPr>
          <p:nvPr>
            <p:ph idx="1"/>
          </p:nvPr>
        </p:nvSpPr>
        <p:spPr>
          <a:xfrm>
            <a:off x="228600" y="1828800"/>
            <a:ext cx="8229600" cy="990600"/>
          </a:xfrm>
        </p:spPr>
        <p:txBody>
          <a:bodyPr/>
          <a:lstStyle/>
          <a:p>
            <a:pPr lvl="1" eaLnBrk="1" hangingPunct="1">
              <a:buFontTx/>
              <a:buChar char="-"/>
            </a:pPr>
            <a:r>
              <a:rPr lang="ro-RO" altLang="en-US" sz="1800" dirty="0" smtClean="0">
                <a:latin typeface="Arial" panose="020B0604020202020204" pitchFamily="34" charset="0"/>
                <a:cs typeface="Arial" panose="020B0604020202020204" pitchFamily="34" charset="0"/>
              </a:rPr>
              <a:t>Semnalul obţinut: 60 cicluri de clock, adică 60 x 90.423 ns = 5.43 us, deci frecvenţa acestui semnal este 1/5.43 = 184 kHz </a:t>
            </a:r>
            <a:r>
              <a:rPr lang="en-US" altLang="en-US" sz="1800" dirty="0" smtClean="0">
                <a:latin typeface="Arial" panose="020B0604020202020204" pitchFamily="34" charset="0"/>
                <a:cs typeface="Arial" panose="020B0604020202020204" pitchFamily="34" charset="0"/>
              </a:rPr>
              <a:t>=&gt; </a:t>
            </a:r>
            <a:r>
              <a:rPr lang="ro-RO" altLang="en-US" sz="1800" dirty="0" smtClean="0">
                <a:latin typeface="Arial" panose="020B0604020202020204" pitchFamily="34" charset="0"/>
                <a:cs typeface="Arial" panose="020B0604020202020204" pitchFamily="34" charset="0"/>
              </a:rPr>
              <a:t>limitare la frecvenţa maximă a microcontrolerului</a:t>
            </a:r>
          </a:p>
          <a:p>
            <a:pPr lvl="1" eaLnBrk="1" hangingPunct="1">
              <a:buFont typeface="Arial" panose="020B0604020202020204" pitchFamily="34" charset="0"/>
              <a:buNone/>
            </a:pPr>
            <a:endParaRPr lang="ro-RO" altLang="en-US" sz="18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ro-RO" altLang="en-US" sz="1800" dirty="0" smtClean="0">
              <a:latin typeface="Arial" panose="020B0604020202020204" pitchFamily="34" charset="0"/>
              <a:cs typeface="Arial" panose="020B0604020202020204" pitchFamily="34" charset="0"/>
            </a:endParaRPr>
          </a:p>
        </p:txBody>
      </p:sp>
      <p:pic>
        <p:nvPicPr>
          <p:cNvPr id="368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124200"/>
            <a:ext cx="7073900"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457200" y="2743200"/>
            <a:ext cx="8229600" cy="3581400"/>
          </a:xfrm>
          <a:prstGeom prst="rect">
            <a:avLst/>
          </a:prstGeom>
          <a:noFill/>
          <a:ln w="9525">
            <a:noFill/>
            <a:miter lim="800000"/>
            <a:headEnd/>
            <a:tailEnd/>
          </a:ln>
        </p:spPr>
        <p:txBody>
          <a:bodyPr/>
          <a:lstStyle/>
          <a:p>
            <a:pPr marL="742950" lvl="1" indent="-285750" eaLnBrk="1" hangingPunct="1">
              <a:spcBef>
                <a:spcPct val="20000"/>
              </a:spcBef>
              <a:buFont typeface="Arial" charset="0"/>
              <a:buNone/>
              <a:defRPr/>
            </a:pPr>
            <a:endParaRPr lang="ro-RO" dirty="0">
              <a:latin typeface="+mn-lt"/>
            </a:endParaRPr>
          </a:p>
          <a:p>
            <a:pPr marL="742950" lvl="1" indent="-285750" eaLnBrk="1" hangingPunct="1">
              <a:spcBef>
                <a:spcPct val="20000"/>
              </a:spcBef>
              <a:buFont typeface="Wingdings" pitchFamily="2" charset="2"/>
              <a:buNone/>
              <a:defRPr/>
            </a:pPr>
            <a:endParaRPr lang="ro-RO" dirty="0">
              <a:latin typeface="+mn-lt"/>
            </a:endParaRPr>
          </a:p>
        </p:txBody>
      </p:sp>
      <p:sp>
        <p:nvSpPr>
          <p:cNvPr id="7" name="Rectangle 3"/>
          <p:cNvSpPr txBox="1">
            <a:spLocks noChangeArrowheads="1"/>
          </p:cNvSpPr>
          <p:nvPr/>
        </p:nvSpPr>
        <p:spPr bwMode="auto">
          <a:xfrm>
            <a:off x="228600" y="4470400"/>
            <a:ext cx="8229600" cy="685800"/>
          </a:xfrm>
          <a:prstGeom prst="rect">
            <a:avLst/>
          </a:prstGeom>
          <a:noFill/>
          <a:ln w="9525">
            <a:noFill/>
            <a:miter lim="800000"/>
            <a:headEnd/>
            <a:tailEnd/>
          </a:ln>
        </p:spPr>
        <p:txBody>
          <a:bodyPr/>
          <a:lstStyle/>
          <a:p>
            <a:pPr marL="742950" lvl="1" indent="-285750" eaLnBrk="1" hangingPunct="1">
              <a:spcBef>
                <a:spcPct val="20000"/>
              </a:spcBef>
              <a:buFontTx/>
              <a:buChar char="-"/>
              <a:defRPr/>
            </a:pPr>
            <a:r>
              <a:rPr lang="ro-RO" dirty="0">
                <a:latin typeface="Arial" panose="020B0604020202020204" pitchFamily="34" charset="0"/>
                <a:cs typeface="Arial" panose="020B0604020202020204" pitchFamily="34" charset="0"/>
              </a:rPr>
              <a:t>Alte aplicaţii la care poate fi folosit NOP?</a:t>
            </a:r>
          </a:p>
          <a:p>
            <a:pPr marL="742950" lvl="1" indent="-285750" eaLnBrk="1" hangingPunct="1">
              <a:spcBef>
                <a:spcPct val="20000"/>
              </a:spcBef>
              <a:buFont typeface="Arial" charset="0"/>
              <a:buNone/>
              <a:defRPr/>
            </a:pPr>
            <a:endParaRPr lang="ro-RO" dirty="0">
              <a:latin typeface="Arial" panose="020B0604020202020204" pitchFamily="34" charset="0"/>
              <a:cs typeface="Arial" panose="020B0604020202020204" pitchFamily="34" charset="0"/>
            </a:endParaRPr>
          </a:p>
          <a:p>
            <a:pPr marL="742950" lvl="1" indent="-285750" eaLnBrk="1" hangingPunct="1">
              <a:spcBef>
                <a:spcPct val="20000"/>
              </a:spcBef>
              <a:buFont typeface="Wingdings" pitchFamily="2" charset="2"/>
              <a:buNone/>
              <a:defRPr/>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377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37891" name="Rectangle 3"/>
          <p:cNvSpPr>
            <a:spLocks noGrp="1" noChangeArrowheads="1"/>
          </p:cNvSpPr>
          <p:nvPr>
            <p:ph idx="1"/>
          </p:nvPr>
        </p:nvSpPr>
        <p:spPr>
          <a:xfrm>
            <a:off x="457200" y="1539875"/>
            <a:ext cx="8229600" cy="3768725"/>
          </a:xfrm>
        </p:spPr>
        <p:txBody>
          <a:bodyPr>
            <a:normAutofit lnSpcReduction="10000"/>
          </a:bodyPr>
          <a:lstStyle/>
          <a:p>
            <a:pPr eaLnBrk="1" hangingPunct="1">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3.	Generarea unor întârzieri (time delays):</a:t>
            </a:r>
          </a:p>
          <a:p>
            <a:pPr lvl="1" eaLnBrk="1" hangingPunct="1"/>
            <a:r>
              <a:rPr lang="ro-RO" altLang="en-US" sz="1800" dirty="0" smtClean="0">
                <a:solidFill>
                  <a:srgbClr val="7030A0"/>
                </a:solidFill>
                <a:latin typeface="Arial" panose="020B0604020202020204" pitchFamily="34" charset="0"/>
                <a:cs typeface="Arial" panose="020B0604020202020204" pitchFamily="34" charset="0"/>
              </a:rPr>
              <a:t>Metodă: decrementarea valorilor din registre</a:t>
            </a:r>
          </a:p>
          <a:p>
            <a:pPr lvl="1" eaLnBrk="1" hangingPunct="1">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DELAY: MOV R0,#number ; </a:t>
            </a:r>
            <a:r>
              <a:rPr lang="ro-RO" altLang="en-US" sz="1600" dirty="0" smtClean="0">
                <a:latin typeface="Arial" panose="020B0604020202020204" pitchFamily="34" charset="0"/>
                <a:cs typeface="Arial" panose="020B0604020202020204" pitchFamily="34" charset="0"/>
              </a:rPr>
              <a:t>mută un număr într-un registru pe </a:t>
            </a:r>
            <a:r>
              <a:rPr lang="en-US" altLang="en-US" sz="1600" dirty="0" smtClean="0">
                <a:latin typeface="Arial" panose="020B0604020202020204" pitchFamily="34" charset="0"/>
                <a:cs typeface="Arial" panose="020B0604020202020204" pitchFamily="34" charset="0"/>
              </a:rPr>
              <a:t>8</a:t>
            </a:r>
            <a:r>
              <a:rPr lang="ro-RO" altLang="en-US" sz="16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bi</a:t>
            </a:r>
            <a:r>
              <a:rPr lang="ro-RO" altLang="en-US" sz="1600" dirty="0" smtClean="0">
                <a:latin typeface="Arial" panose="020B0604020202020204" pitchFamily="34" charset="0"/>
                <a:cs typeface="Arial" panose="020B0604020202020204" pitchFamily="34" charset="0"/>
              </a:rPr>
              <a:t>ţi</a:t>
            </a:r>
            <a:endParaRPr lang="en-US" altLang="en-US" sz="16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 </a:t>
            </a:r>
            <a:r>
              <a:rPr lang="en-US" altLang="en-US" sz="1600" dirty="0" err="1" smtClean="0">
                <a:latin typeface="Arial" panose="020B0604020202020204" pitchFamily="34" charset="0"/>
                <a:cs typeface="Arial" panose="020B0604020202020204" pitchFamily="34" charset="0"/>
              </a:rPr>
              <a:t>registr</a:t>
            </a:r>
            <a:r>
              <a:rPr lang="ro-RO" altLang="en-US" sz="1600" dirty="0" smtClean="0">
                <a:latin typeface="Arial" panose="020B0604020202020204" pitchFamily="34" charset="0"/>
                <a:cs typeface="Arial" panose="020B0604020202020204" pitchFamily="34" charset="0"/>
              </a:rPr>
              <a:t>ul</a:t>
            </a:r>
            <a:r>
              <a:rPr lang="en-US" altLang="en-US" sz="1600" dirty="0" smtClean="0">
                <a:latin typeface="Arial" panose="020B0604020202020204" pitchFamily="34" charset="0"/>
                <a:cs typeface="Arial" panose="020B0604020202020204" pitchFamily="34" charset="0"/>
              </a:rPr>
              <a:t> R0</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TAKE: DJNZ R0,TAKE ; </a:t>
            </a:r>
            <a:r>
              <a:rPr lang="ro-RO" altLang="en-US" sz="1600" dirty="0" smtClean="0">
                <a:latin typeface="Arial" panose="020B0604020202020204" pitchFamily="34" charset="0"/>
                <a:cs typeface="Arial" panose="020B0604020202020204" pitchFamily="34" charset="0"/>
              </a:rPr>
              <a:t>decrementează </a:t>
            </a:r>
            <a:r>
              <a:rPr lang="en-US" altLang="en-US" sz="1600" dirty="0" smtClean="0">
                <a:latin typeface="Arial" panose="020B0604020202020204" pitchFamily="34" charset="0"/>
                <a:cs typeface="Arial" panose="020B0604020202020204" pitchFamily="34" charset="0"/>
              </a:rPr>
              <a:t>R0 </a:t>
            </a:r>
            <a:r>
              <a:rPr lang="ro-RO" altLang="en-US" sz="1600" dirty="0" smtClean="0">
                <a:latin typeface="Arial" panose="020B0604020202020204" pitchFamily="34" charset="0"/>
                <a:cs typeface="Arial" panose="020B0604020202020204" pitchFamily="34" charset="0"/>
              </a:rPr>
              <a:t>până când devine 0</a:t>
            </a:r>
            <a:endParaRPr lang="en-US" altLang="en-US" sz="16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RET</a:t>
            </a:r>
            <a:r>
              <a:rPr lang="ro-RO" altLang="en-US" sz="16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 ; </a:t>
            </a:r>
            <a:r>
              <a:rPr lang="ro-RO" altLang="en-US" sz="1600" dirty="0" smtClean="0">
                <a:latin typeface="Arial" panose="020B0604020202020204" pitchFamily="34" charset="0"/>
                <a:cs typeface="Arial" panose="020B0604020202020204" pitchFamily="34" charset="0"/>
              </a:rPr>
              <a:t>întoarcere din subrutina </a:t>
            </a:r>
            <a:r>
              <a:rPr lang="en-US" altLang="en-US" sz="1600" dirty="0" smtClean="0">
                <a:latin typeface="Arial" panose="020B0604020202020204" pitchFamily="34" charset="0"/>
                <a:cs typeface="Arial" panose="020B0604020202020204" pitchFamily="34" charset="0"/>
              </a:rPr>
              <a:t>DELAY</a:t>
            </a:r>
            <a:endParaRPr lang="ro-RO" altLang="en-US" sz="16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ro-RO" altLang="en-US" sz="1600" dirty="0" smtClean="0">
              <a:latin typeface="Arial" panose="020B0604020202020204" pitchFamily="34" charset="0"/>
              <a:cs typeface="Arial" panose="020B0604020202020204" pitchFamily="34" charset="0"/>
            </a:endParaRPr>
          </a:p>
          <a:p>
            <a:pPr lvl="1" eaLnBrk="1" hangingPunct="1">
              <a:buFontTx/>
              <a:buChar char="-"/>
            </a:pPr>
            <a:r>
              <a:rPr lang="ro-RO" altLang="en-US" sz="1600" dirty="0" smtClean="0">
                <a:solidFill>
                  <a:srgbClr val="7030A0"/>
                </a:solidFill>
                <a:latin typeface="Arial" panose="020B0604020202020204" pitchFamily="34" charset="0"/>
                <a:cs typeface="Arial" panose="020B0604020202020204" pitchFamily="34" charset="0"/>
              </a:rPr>
              <a:t>Analiza codului:</a:t>
            </a:r>
          </a:p>
          <a:p>
            <a:pPr lvl="1" eaLnBrk="1" hangingPunct="1">
              <a:buFont typeface="Arial" panose="020B0604020202020204" pitchFamily="34" charset="0"/>
              <a:buChar char="•"/>
            </a:pPr>
            <a:r>
              <a:rPr lang="ro-RO" altLang="en-US" sz="1600" dirty="0" smtClean="0">
                <a:latin typeface="Arial" panose="020B0604020202020204" pitchFamily="34" charset="0"/>
                <a:cs typeface="Arial" panose="020B0604020202020204" pitchFamily="34" charset="0"/>
              </a:rPr>
              <a:t>MOV durează 6 cicluri de clock; DJNZ, RET, ACALL câte 12 cicluri de clock; </a:t>
            </a:r>
          </a:p>
          <a:p>
            <a:pPr lvl="1" eaLnBrk="1" hangingPunct="1">
              <a:buFont typeface="Arial" panose="020B0604020202020204" pitchFamily="34" charset="0"/>
              <a:buChar char="•"/>
            </a:pPr>
            <a:r>
              <a:rPr lang="ro-RO" altLang="en-US" sz="1600" dirty="0" smtClean="0">
                <a:latin typeface="Arial" panose="020B0604020202020204" pitchFamily="34" charset="0"/>
                <a:cs typeface="Arial" panose="020B0604020202020204" pitchFamily="34" charset="0"/>
              </a:rPr>
              <a:t>Când variabila “number” are o valoare redusă =</a:t>
            </a:r>
            <a:r>
              <a:rPr lang="en-US" altLang="en-US" sz="1600" dirty="0" smtClean="0">
                <a:latin typeface="Arial" panose="020B0604020202020204" pitchFamily="34" charset="0"/>
                <a:cs typeface="Arial" panose="020B0604020202020204" pitchFamily="34" charset="0"/>
              </a:rPr>
              <a:t>&gt;</a:t>
            </a:r>
            <a:r>
              <a:rPr lang="ro-RO" altLang="en-US" sz="1600" dirty="0" smtClean="0">
                <a:latin typeface="Arial" panose="020B0604020202020204" pitchFamily="34" charset="0"/>
                <a:cs typeface="Arial" panose="020B0604020202020204" pitchFamily="34" charset="0"/>
              </a:rPr>
              <a:t> introducere de NOPs (un total de 24 cicluri de clock):</a:t>
            </a:r>
          </a:p>
          <a:p>
            <a:pPr lvl="1" eaLnBrk="1" hangingPunct="1">
              <a:buFont typeface="Wingdings" panose="05000000000000000000" pitchFamily="2" charset="2"/>
              <a:buNone/>
            </a:pPr>
            <a:endParaRPr lang="ro-RO" altLang="en-US" sz="6000" dirty="0" smtClean="0">
              <a:latin typeface="Arial" panose="020B0604020202020204" pitchFamily="34" charset="0"/>
              <a:cs typeface="Arial" panose="020B0604020202020204" pitchFamily="34" charset="0"/>
            </a:endParaRPr>
          </a:p>
        </p:txBody>
      </p:sp>
      <p:pic>
        <p:nvPicPr>
          <p:cNvPr id="378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334000"/>
            <a:ext cx="639603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6592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38915" name="Rectangle 3"/>
          <p:cNvSpPr>
            <a:spLocks noGrp="1" noChangeArrowheads="1"/>
          </p:cNvSpPr>
          <p:nvPr>
            <p:ph idx="1"/>
          </p:nvPr>
        </p:nvSpPr>
        <p:spPr>
          <a:xfrm>
            <a:off x="457200" y="1539875"/>
            <a:ext cx="8536898" cy="3616325"/>
          </a:xfrm>
        </p:spPr>
        <p:txBody>
          <a:bodyPr>
            <a:normAutofit lnSpcReduction="10000"/>
          </a:bodyPr>
          <a:lstStyle/>
          <a:p>
            <a:pPr eaLnBrk="1" hangingPunct="1">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4.	Pentru un microcontroler 80C51 care are un semnal de clock controlat de un cristal de 11.0592 Mhz, să se scrie un program în limbaj de asamblare care va genera un semnal dreptunghiular de 5kHz la pinul 7 al portului 1, în momentul în care un întrerupător cauzează un 1 logic la pinul 0 al portului 1.</a:t>
            </a:r>
          </a:p>
          <a:p>
            <a:pPr lvl="1" eaLnBrk="1" hangingPunct="1"/>
            <a:r>
              <a:rPr lang="ro-RO" altLang="en-US" sz="1800" dirty="0" smtClean="0">
                <a:latin typeface="Arial" panose="020B0604020202020204" pitchFamily="34" charset="0"/>
                <a:cs typeface="Arial" panose="020B0604020202020204" pitchFamily="34" charset="0"/>
              </a:rPr>
              <a:t>Frecvenţa semnalului de clock: 11.0592 Mhz</a:t>
            </a:r>
          </a:p>
          <a:p>
            <a:pPr lvl="1" eaLnBrk="1" hangingPunct="1"/>
            <a:r>
              <a:rPr lang="ro-RO" altLang="en-US" sz="1800" dirty="0" smtClean="0">
                <a:latin typeface="Arial" panose="020B0604020202020204" pitchFamily="34" charset="0"/>
                <a:cs typeface="Arial" panose="020B0604020202020204" pitchFamily="34" charset="0"/>
              </a:rPr>
              <a:t>Perioada unui ciclu de clock: 1/11.0592 = 90.423 ns</a:t>
            </a:r>
          </a:p>
          <a:p>
            <a:pPr lvl="1" eaLnBrk="1" hangingPunct="1"/>
            <a:r>
              <a:rPr lang="ro-RO" altLang="en-US" sz="1800" dirty="0" smtClean="0">
                <a:latin typeface="Arial" panose="020B0604020202020204" pitchFamily="34" charset="0"/>
                <a:cs typeface="Arial" panose="020B0604020202020204" pitchFamily="34" charset="0"/>
              </a:rPr>
              <a:t>Frecvenţa semnalului: 5 kHz</a:t>
            </a:r>
          </a:p>
          <a:p>
            <a:pPr lvl="1" eaLnBrk="1" hangingPunct="1"/>
            <a:r>
              <a:rPr lang="ro-RO" altLang="en-US" sz="1800" dirty="0" smtClean="0">
                <a:latin typeface="Arial" panose="020B0604020202020204" pitchFamily="34" charset="0"/>
                <a:cs typeface="Arial" panose="020B0604020202020204" pitchFamily="34" charset="0"/>
              </a:rPr>
              <a:t>Perioada unui ciclu a semnalului: 1/5 kHz = 200 us</a:t>
            </a:r>
          </a:p>
          <a:p>
            <a:pPr lvl="1" eaLnBrk="1" hangingPunct="1"/>
            <a:r>
              <a:rPr lang="ro-RO" altLang="en-US" sz="1800" dirty="0" smtClean="0">
                <a:latin typeface="Arial" panose="020B0604020202020204" pitchFamily="34" charset="0"/>
                <a:cs typeface="Arial" panose="020B0604020202020204" pitchFamily="34" charset="0"/>
              </a:rPr>
              <a:t>Întârzierea cerută este jumătate din această valoare pt. că semnalul dreptunghiular are o perioadă egală pe 1 şi pe 0;</a:t>
            </a:r>
          </a:p>
          <a:p>
            <a:pPr lvl="1" eaLnBrk="1" hangingPunct="1">
              <a:buFont typeface="Wingdings" panose="05000000000000000000" pitchFamily="2" charset="2"/>
              <a:buNone/>
            </a:pPr>
            <a:endParaRPr lang="ro-RO" altLang="en-US" sz="6000" dirty="0" smtClean="0">
              <a:latin typeface="Arial" panose="020B0604020202020204" pitchFamily="34" charset="0"/>
              <a:cs typeface="Arial" panose="020B0604020202020204" pitchFamily="34" charset="0"/>
            </a:endParaRPr>
          </a:p>
        </p:txBody>
      </p:sp>
      <p:pic>
        <p:nvPicPr>
          <p:cNvPr id="389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8025" y="4929188"/>
            <a:ext cx="2009775"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1547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82863"/>
            <a:ext cx="8229600" cy="6521138"/>
          </a:xfrm>
        </p:spPr>
        <p:txBody>
          <a:bodyPr>
            <a:noAutofit/>
          </a:bodyPr>
          <a:lstStyle/>
          <a:p>
            <a:pPr lvl="1" eaLnBrk="1" hangingPunct="1"/>
            <a:r>
              <a:rPr lang="ro-RO" altLang="en-US" sz="1400" dirty="0" smtClean="0">
                <a:latin typeface="Arial" panose="020B0604020202020204" pitchFamily="34" charset="0"/>
                <a:cs typeface="Arial" panose="020B0604020202020204" pitchFamily="34" charset="0"/>
              </a:rPr>
              <a:t>Prin urmare: </a:t>
            </a:r>
          </a:p>
          <a:p>
            <a:pPr lvl="2" eaLnBrk="1" hangingPunct="1"/>
            <a:r>
              <a:rPr lang="ro-RO" altLang="en-US" sz="1400" dirty="0" smtClean="0">
                <a:latin typeface="Arial" panose="020B0604020202020204" pitchFamily="34" charset="0"/>
                <a:cs typeface="Arial" panose="020B0604020202020204" pitchFamily="34" charset="0"/>
              </a:rPr>
              <a:t>Delay = 100 us = (54 + (12 x number)) x 90.423 ns</a:t>
            </a:r>
          </a:p>
          <a:p>
            <a:pPr lvl="2" eaLnBrk="1" hangingPunct="1">
              <a:buFont typeface="Symbol" panose="05050102010706020507" pitchFamily="18" charset="2"/>
              <a:buChar char="Þ"/>
            </a:pPr>
            <a:r>
              <a:rPr lang="ro-RO" altLang="en-US" sz="1400" b="1" dirty="0" smtClean="0">
                <a:latin typeface="Arial" panose="020B0604020202020204" pitchFamily="34" charset="0"/>
                <a:cs typeface="Arial" panose="020B0604020202020204" pitchFamily="34" charset="0"/>
              </a:rPr>
              <a:t>Number = ((100 us / 90.423 ns) – 54)/12 </a:t>
            </a:r>
            <a:r>
              <a:rPr lang="en-US" altLang="en-US" sz="1400" b="1" dirty="0" smtClean="0">
                <a:latin typeface="Arial" panose="020B0604020202020204" pitchFamily="34" charset="0"/>
                <a:cs typeface="Arial" panose="020B0604020202020204" pitchFamily="34" charset="0"/>
              </a:rPr>
              <a:t>= </a:t>
            </a:r>
            <a:r>
              <a:rPr lang="ro-RO" altLang="en-US" sz="1400" b="1" dirty="0" smtClean="0">
                <a:latin typeface="Arial" panose="020B0604020202020204" pitchFamily="34" charset="0"/>
                <a:cs typeface="Arial" panose="020B0604020202020204" pitchFamily="34" charset="0"/>
              </a:rPr>
              <a:t>aprox. 88 (zecimal)</a:t>
            </a:r>
          </a:p>
          <a:p>
            <a:pPr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ORG 0 ; setează adresa de start la 0</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SJMP START ; short jump la eticheta START </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ORG 0040H ; pune următoarea linie de program la adresa 0040H</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START: </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JB P1.0,PULSE 	; sare la PULSE dacă pin 0 port 1 are nivelul logic 1</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CLR P1.7 		; altfel pune la 0 pin 7 port 1</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SJMP START 	; du-te la eticheta START pt verificare întrerupător</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PULSE: </a:t>
            </a:r>
            <a:r>
              <a:rPr lang="ro-RO" altLang="en-US" sz="1400" b="1" dirty="0" smtClean="0">
                <a:latin typeface="Arial" panose="020B0604020202020204" pitchFamily="34" charset="0"/>
                <a:cs typeface="Arial" panose="020B0604020202020204" pitchFamily="34" charset="0"/>
              </a:rPr>
              <a:t>; am apăsat </a:t>
            </a:r>
            <a:r>
              <a:rPr lang="en-US" altLang="en-US" sz="1400" b="1" dirty="0" smtClean="0">
                <a:latin typeface="Arial" panose="020B0604020202020204" pitchFamily="34" charset="0"/>
                <a:cs typeface="Arial" panose="020B0604020202020204" pitchFamily="34" charset="0"/>
              </a:rPr>
              <a:t>=&gt;</a:t>
            </a:r>
            <a:r>
              <a:rPr lang="ro-RO" altLang="en-US" sz="1400" b="1" dirty="0" smtClean="0">
                <a:latin typeface="Arial" panose="020B0604020202020204" pitchFamily="34" charset="0"/>
                <a:cs typeface="Arial" panose="020B0604020202020204" pitchFamily="34" charset="0"/>
              </a:rPr>
              <a:t> generează un semnal dreptunghiular :-)</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SETB P1.7  	; setează pin 7 port 1 la 1 logic</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ACALL DELAY</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a:t>
            </a:r>
            <a:r>
              <a:rPr lang="ro-RO" altLang="en-US" sz="1400" dirty="0" smtClean="0">
                <a:solidFill>
                  <a:srgbClr val="FF0000"/>
                </a:solidFill>
                <a:latin typeface="Arial" panose="020B0604020202020204" pitchFamily="34" charset="0"/>
                <a:cs typeface="Arial" panose="020B0604020202020204" pitchFamily="34" charset="0"/>
              </a:rPr>
              <a:t>NOP		; menţine 1 logic pe pinul 7, port 1</a:t>
            </a:r>
          </a:p>
          <a:p>
            <a:pPr lvl="1" eaLnBrk="1" hangingPunct="1">
              <a:buFont typeface="Wingdings" panose="05000000000000000000" pitchFamily="2" charset="2"/>
              <a:buNone/>
            </a:pPr>
            <a:r>
              <a:rPr lang="ro-RO" altLang="en-US" sz="1400" dirty="0" smtClean="0">
                <a:solidFill>
                  <a:srgbClr val="FF0000"/>
                </a:solidFill>
                <a:latin typeface="Arial" panose="020B0604020202020204" pitchFamily="34" charset="0"/>
                <a:cs typeface="Arial" panose="020B0604020202020204" pitchFamily="34" charset="0"/>
              </a:rPr>
              <a:t>	NOP</a:t>
            </a:r>
          </a:p>
          <a:p>
            <a:pPr lvl="1" eaLnBrk="1" hangingPunct="1">
              <a:buFont typeface="Wingdings" panose="05000000000000000000" pitchFamily="2" charset="2"/>
              <a:buNone/>
            </a:pPr>
            <a:r>
              <a:rPr lang="ro-RO" altLang="en-US" sz="1400" dirty="0" smtClean="0">
                <a:solidFill>
                  <a:srgbClr val="FF0000"/>
                </a:solidFill>
                <a:latin typeface="Arial" panose="020B0604020202020204" pitchFamily="34" charset="0"/>
                <a:cs typeface="Arial" panose="020B0604020202020204" pitchFamily="34" charset="0"/>
              </a:rPr>
              <a:t>	NOP</a:t>
            </a:r>
          </a:p>
          <a:p>
            <a:pPr lvl="1" eaLnBrk="1" hangingPunct="1">
              <a:buFont typeface="Wingdings" panose="05000000000000000000" pitchFamily="2" charset="2"/>
              <a:buNone/>
            </a:pPr>
            <a:r>
              <a:rPr lang="ro-RO" altLang="en-US" sz="1400" dirty="0" smtClean="0">
                <a:solidFill>
                  <a:srgbClr val="FF0000"/>
                </a:solidFill>
                <a:latin typeface="Arial" panose="020B0604020202020204" pitchFamily="34" charset="0"/>
                <a:cs typeface="Arial" panose="020B0604020202020204" pitchFamily="34" charset="0"/>
              </a:rPr>
              <a:t>	NOP</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CLR P1.7 		; pune pin 7 port 1 la 0 logic</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ACALL DELAY</a:t>
            </a:r>
          </a:p>
          <a:p>
            <a:pPr lvl="1" eaLnBrk="1" hangingPunct="1">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AJMP START 	; du-te la eticheta START pt verificare întrerupător</a:t>
            </a:r>
          </a:p>
          <a:p>
            <a:pPr marL="0" lvl="1" eaLnBrk="1" hangingPunct="1">
              <a:spcBef>
                <a:spcPts val="0"/>
              </a:spcBef>
              <a:buFont typeface="Wingdings" panose="05000000000000000000" pitchFamily="2" charset="2"/>
              <a:buNone/>
            </a:pPr>
            <a:r>
              <a:rPr lang="ro-RO" altLang="en-US" sz="1400" b="1" dirty="0" smtClean="0">
                <a:latin typeface="Arial" panose="020B0604020202020204" pitchFamily="34" charset="0"/>
                <a:cs typeface="Arial" panose="020B0604020202020204" pitchFamily="34" charset="0"/>
              </a:rPr>
              <a:t>DELAY: MOV R0</a:t>
            </a:r>
            <a:r>
              <a:rPr lang="ro-RO" altLang="en-US" sz="1400" b="1" dirty="0" smtClean="0">
                <a:solidFill>
                  <a:srgbClr val="FF0000"/>
                </a:solidFill>
                <a:latin typeface="Arial" panose="020B0604020202020204" pitchFamily="34" charset="0"/>
                <a:cs typeface="Arial" panose="020B0604020202020204" pitchFamily="34" charset="0"/>
              </a:rPr>
              <a:t>, #88</a:t>
            </a:r>
          </a:p>
          <a:p>
            <a:pPr marL="0" lvl="1" eaLnBrk="1" hangingPunct="1">
              <a:spcBef>
                <a:spcPts val="0"/>
              </a:spcBef>
              <a:buFont typeface="Wingdings" panose="05000000000000000000" pitchFamily="2" charset="2"/>
              <a:buNone/>
            </a:pPr>
            <a:r>
              <a:rPr lang="ro-RO" altLang="en-US" sz="1400" b="1" dirty="0" smtClean="0">
                <a:latin typeface="Arial" panose="020B0604020202020204" pitchFamily="34" charset="0"/>
                <a:cs typeface="Arial" panose="020B0604020202020204" pitchFamily="34" charset="0"/>
              </a:rPr>
              <a:t>TAKE: DJNZ R0, TAKE</a:t>
            </a:r>
          </a:p>
          <a:p>
            <a:pPr marL="0" lvl="1" eaLnBrk="1" hangingPunct="1">
              <a:spcBef>
                <a:spcPts val="0"/>
              </a:spcBef>
              <a:buFont typeface="Wingdings" panose="05000000000000000000" pitchFamily="2" charset="2"/>
              <a:buNone/>
            </a:pPr>
            <a:r>
              <a:rPr lang="ro-RO" altLang="en-US" sz="1400" b="1" dirty="0" smtClean="0">
                <a:latin typeface="Arial" panose="020B0604020202020204" pitchFamily="34" charset="0"/>
                <a:cs typeface="Arial" panose="020B0604020202020204" pitchFamily="34" charset="0"/>
              </a:rPr>
              <a:t>	      RET</a:t>
            </a:r>
          </a:p>
          <a:p>
            <a:pPr marL="0" eaLnBrk="1" hangingPunct="1">
              <a:spcBef>
                <a:spcPts val="0"/>
              </a:spcBef>
              <a:buFont typeface="Wingdings" panose="05000000000000000000" pitchFamily="2" charset="2"/>
              <a:buNone/>
            </a:pPr>
            <a:r>
              <a:rPr lang="ro-RO" altLang="en-US" sz="1400" dirty="0" smtClean="0">
                <a:latin typeface="Arial" panose="020B0604020202020204" pitchFamily="34" charset="0"/>
                <a:cs typeface="Arial" panose="020B0604020202020204" pitchFamily="34" charset="0"/>
              </a:rPr>
              <a:t>	END ; terminare program</a:t>
            </a:r>
          </a:p>
          <a:p>
            <a:pPr lvl="2" eaLnBrk="1" hangingPunct="1">
              <a:buFont typeface="Arial" panose="020B0604020202020204" pitchFamily="34" charset="0"/>
              <a:buNone/>
            </a:pPr>
            <a:endParaRPr lang="ro-RO" altLang="en-US" sz="14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ro-RO" altLang="en-US"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0346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40963" name="Rectangle 3"/>
          <p:cNvSpPr>
            <a:spLocks noGrp="1" noChangeArrowheads="1"/>
          </p:cNvSpPr>
          <p:nvPr>
            <p:ph idx="1"/>
          </p:nvPr>
        </p:nvSpPr>
        <p:spPr>
          <a:xfrm>
            <a:off x="457200" y="1539875"/>
            <a:ext cx="8229600" cy="5292725"/>
          </a:xfrm>
        </p:spPr>
        <p:txBody>
          <a:bodyPr>
            <a:normAutofit lnSpcReduction="10000"/>
          </a:bodyPr>
          <a:lstStyle/>
          <a:p>
            <a:pPr eaLnBrk="1" hangingPunct="1">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5.	Delay în buclă dublă (domeniul milisecundelor): folosind         tehnica prezentată anterior, presupunând că frecvenţa de clock este de 11.0592 MHz, să se scrie un program care generează un puls de 20 kHz pe pinul 7 al portului 1 al microcontrolerului.</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DELAY: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R1,#number1</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INNER: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R0,#number2</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TAKE: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DJNZ R0,TAKE</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DJNZ R1,INNER</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RET</a:t>
            </a:r>
          </a:p>
          <a:p>
            <a:pPr lvl="1" eaLnBrk="1" hangingPunct="1">
              <a:buFontTx/>
              <a:buChar char="-"/>
            </a:pPr>
            <a:endParaRPr lang="ro-RO" altLang="en-US" sz="1600" dirty="0" smtClean="0">
              <a:latin typeface="Arial" panose="020B0604020202020204" pitchFamily="34" charset="0"/>
              <a:cs typeface="Arial" panose="020B0604020202020204" pitchFamily="34" charset="0"/>
            </a:endParaRPr>
          </a:p>
          <a:p>
            <a:pPr lvl="1" eaLnBrk="1" hangingPunct="1">
              <a:buFontTx/>
              <a:buChar char="-"/>
            </a:pPr>
            <a:r>
              <a:rPr lang="ro-RO" altLang="en-US" sz="1600" dirty="0" smtClean="0">
                <a:solidFill>
                  <a:srgbClr val="7030A0"/>
                </a:solidFill>
                <a:latin typeface="Arial" panose="020B0604020202020204" pitchFamily="34" charset="0"/>
                <a:cs typeface="Arial" panose="020B0604020202020204" pitchFamily="34" charset="0"/>
              </a:rPr>
              <a:t>Întârzierea aproximativă = (number 1) x (number 2) x 12 cicluri de clock</a:t>
            </a:r>
          </a:p>
          <a:p>
            <a:pPr lvl="1" eaLnBrk="1" hangingPunct="1">
              <a:buFontTx/>
              <a:buChar char="-"/>
            </a:pPr>
            <a:r>
              <a:rPr lang="ro-RO" altLang="en-US" sz="1600" dirty="0" smtClean="0">
                <a:latin typeface="Arial" panose="020B0604020202020204" pitchFamily="34" charset="0"/>
                <a:cs typeface="Arial" panose="020B0604020202020204" pitchFamily="34" charset="0"/>
              </a:rPr>
              <a:t>Exemplu: number 1 = 200, number 2 = 240, 1 ciclu de clock = 90.423 ns</a:t>
            </a:r>
          </a:p>
          <a:p>
            <a:pPr lvl="1" eaLnBrk="1" hangingPunct="1">
              <a:buFont typeface="Arial" panose="020B0604020202020204" pitchFamily="34" charset="0"/>
              <a:buNone/>
            </a:pPr>
            <a:endParaRPr lang="ro-RO" altLang="en-US" sz="1600" dirty="0" smtClean="0">
              <a:latin typeface="Arial" panose="020B0604020202020204" pitchFamily="34" charset="0"/>
              <a:cs typeface="Arial" panose="020B0604020202020204" pitchFamily="34" charset="0"/>
            </a:endParaRPr>
          </a:p>
          <a:p>
            <a:pPr lvl="1" eaLnBrk="1" hangingPunct="1">
              <a:buFont typeface="Arial" panose="020B0604020202020204" pitchFamily="34" charset="0"/>
              <a:buNone/>
            </a:pPr>
            <a:r>
              <a:rPr lang="ro-RO" altLang="en-US" sz="1600" dirty="0" smtClean="0">
                <a:latin typeface="Arial" panose="020B0604020202020204" pitchFamily="34" charset="0"/>
                <a:cs typeface="Arial" panose="020B0604020202020204" pitchFamily="34" charset="0"/>
              </a:rPr>
              <a:t>=</a:t>
            </a:r>
            <a:r>
              <a:rPr lang="en-US" altLang="en-US" sz="1600" dirty="0" smtClean="0">
                <a:latin typeface="Arial" panose="020B0604020202020204" pitchFamily="34" charset="0"/>
                <a:cs typeface="Arial" panose="020B0604020202020204" pitchFamily="34" charset="0"/>
              </a:rPr>
              <a:t>&gt; </a:t>
            </a:r>
            <a:r>
              <a:rPr lang="ro-RO" altLang="en-US" sz="1600" dirty="0" smtClean="0">
                <a:latin typeface="Arial" panose="020B0604020202020204" pitchFamily="34" charset="0"/>
                <a:cs typeface="Arial" panose="020B0604020202020204" pitchFamily="34" charset="0"/>
              </a:rPr>
              <a:t>Delay = 200 x 240 x 12 x 90.423ns = 52.1 ms</a:t>
            </a:r>
          </a:p>
          <a:p>
            <a:pPr lvl="1" eaLnBrk="1" hangingPunct="1">
              <a:buFontTx/>
              <a:buChar char="-"/>
            </a:pPr>
            <a:endParaRPr lang="ro-RO" altLang="en-US" sz="1600" dirty="0" smtClean="0">
              <a:latin typeface="Arial" panose="020B0604020202020204" pitchFamily="34" charset="0"/>
              <a:cs typeface="Arial" panose="020B0604020202020204" pitchFamily="34" charset="0"/>
            </a:endParaRPr>
          </a:p>
          <a:p>
            <a:pPr lvl="1" eaLnBrk="1" hangingPunct="1">
              <a:buFontTx/>
              <a:buChar char="-"/>
            </a:pPr>
            <a:endParaRPr lang="ro-RO" altLang="en-US" sz="16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ro-RO" altLang="en-US" sz="6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051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41987" name="Rectangle 3"/>
          <p:cNvSpPr>
            <a:spLocks noGrp="1" noChangeArrowheads="1"/>
          </p:cNvSpPr>
          <p:nvPr>
            <p:ph idx="1"/>
          </p:nvPr>
        </p:nvSpPr>
        <p:spPr>
          <a:xfrm>
            <a:off x="457199" y="904875"/>
            <a:ext cx="8416977" cy="5521325"/>
          </a:xfrm>
        </p:spPr>
        <p:txBody>
          <a:bodyPr>
            <a:normAutofit lnSpcReduction="10000"/>
          </a:bodyPr>
          <a:lstStyle/>
          <a:p>
            <a:pPr eaLnBrk="1" hangingPunct="1">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6.	Delay în buclă triplă (domeniul secundelor):</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DELAY: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R2,#number1</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OUTER:</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R1, #number2</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INNER: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MOV R0,#number3</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TAKE: </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DJNZ R0,TAKE</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DJNZ R1,INNER</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DJNZ R2,OUTER</a:t>
            </a:r>
          </a:p>
          <a:p>
            <a:pPr lvl="1" eaLnBrk="1" hangingPunct="1">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RET</a:t>
            </a:r>
          </a:p>
          <a:p>
            <a:pPr lvl="1" eaLnBrk="1" hangingPunct="1">
              <a:buFontTx/>
              <a:buChar char="-"/>
            </a:pPr>
            <a:endParaRPr lang="ro-RO" altLang="en-US" sz="1600" dirty="0" smtClean="0">
              <a:latin typeface="Arial" panose="020B0604020202020204" pitchFamily="34" charset="0"/>
              <a:cs typeface="Arial" panose="020B0604020202020204" pitchFamily="34" charset="0"/>
            </a:endParaRPr>
          </a:p>
          <a:p>
            <a:pPr lvl="1" eaLnBrk="1" hangingPunct="1">
              <a:buFontTx/>
              <a:buChar char="-"/>
            </a:pPr>
            <a:r>
              <a:rPr lang="ro-RO" altLang="en-US" sz="1600" dirty="0" smtClean="0">
                <a:solidFill>
                  <a:srgbClr val="7030A0"/>
                </a:solidFill>
                <a:latin typeface="Arial" panose="020B0604020202020204" pitchFamily="34" charset="0"/>
                <a:cs typeface="Arial" panose="020B0604020202020204" pitchFamily="34" charset="0"/>
              </a:rPr>
              <a:t>Întârzierea aproximativă = (number 1) x (number 2) x (number 3) x 12 cicluri de clock</a:t>
            </a:r>
          </a:p>
          <a:p>
            <a:pPr lvl="1" eaLnBrk="1" hangingPunct="1">
              <a:buFontTx/>
              <a:buChar char="-"/>
            </a:pPr>
            <a:r>
              <a:rPr lang="ro-RO" altLang="en-US" sz="1600" dirty="0" smtClean="0">
                <a:latin typeface="Arial" panose="020B0604020202020204" pitchFamily="34" charset="0"/>
                <a:cs typeface="Arial" panose="020B0604020202020204" pitchFamily="34" charset="0"/>
              </a:rPr>
              <a:t>Exemplu: number 1 = 40, number 2 = 200, number 3 = 240, 1 ciclu de clock = 90.423 ns</a:t>
            </a:r>
          </a:p>
          <a:p>
            <a:pPr lvl="1" eaLnBrk="1" hangingPunct="1">
              <a:buFont typeface="Arial" panose="020B0604020202020204" pitchFamily="34" charset="0"/>
              <a:buNone/>
            </a:pPr>
            <a:r>
              <a:rPr lang="ro-RO" altLang="en-US" sz="1600" dirty="0" smtClean="0">
                <a:latin typeface="Arial" panose="020B0604020202020204" pitchFamily="34" charset="0"/>
                <a:cs typeface="Arial" panose="020B0604020202020204" pitchFamily="34" charset="0"/>
              </a:rPr>
              <a:t>=</a:t>
            </a:r>
            <a:r>
              <a:rPr lang="en-US" altLang="en-US" sz="1600" dirty="0" smtClean="0">
                <a:latin typeface="Arial" panose="020B0604020202020204" pitchFamily="34" charset="0"/>
                <a:cs typeface="Arial" panose="020B0604020202020204" pitchFamily="34" charset="0"/>
              </a:rPr>
              <a:t>&gt; </a:t>
            </a:r>
            <a:r>
              <a:rPr lang="ro-RO" altLang="en-US" sz="1600" dirty="0" smtClean="0">
                <a:latin typeface="Arial" panose="020B0604020202020204" pitchFamily="34" charset="0"/>
                <a:cs typeface="Arial" panose="020B0604020202020204" pitchFamily="34" charset="0"/>
              </a:rPr>
              <a:t>Delay = 40 x 200 x 240 x 12 x 90.423ns = aprox. 2s (suficient pt a observa aprinderea/stingerea unui LED)</a:t>
            </a:r>
          </a:p>
          <a:p>
            <a:pPr lvl="1" eaLnBrk="1" hangingPunct="1">
              <a:buFontTx/>
              <a:buChar char="-"/>
            </a:pPr>
            <a:endParaRPr lang="ro-RO" altLang="en-US" sz="1600" dirty="0" smtClean="0">
              <a:latin typeface="Arial" panose="020B0604020202020204" pitchFamily="34" charset="0"/>
              <a:cs typeface="Arial" panose="020B0604020202020204" pitchFamily="34" charset="0"/>
            </a:endParaRPr>
          </a:p>
          <a:p>
            <a:pPr lvl="1" eaLnBrk="1" hangingPunct="1">
              <a:buFontTx/>
              <a:buChar char="-"/>
            </a:pPr>
            <a:endParaRPr lang="ro-RO" altLang="en-US" sz="1600" dirty="0" smtClean="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ro-RO" altLang="en-US" sz="6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078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43011" name="Rectangle 3"/>
          <p:cNvSpPr>
            <a:spLocks noGrp="1" noChangeArrowheads="1"/>
          </p:cNvSpPr>
          <p:nvPr>
            <p:ph idx="1"/>
          </p:nvPr>
        </p:nvSpPr>
        <p:spPr>
          <a:xfrm>
            <a:off x="635000" y="904875"/>
            <a:ext cx="8229600" cy="720725"/>
          </a:xfrm>
        </p:spPr>
        <p:txBody>
          <a:bodyPr>
            <a:normAutofit lnSpcReduction="10000"/>
          </a:bodyPr>
          <a:lstStyle/>
          <a:p>
            <a:pPr eaLnBrk="1" hangingPunct="1">
              <a:buFont typeface="Arial" panose="020B0604020202020204" pitchFamily="34" charset="0"/>
              <a:buNone/>
            </a:pPr>
            <a:r>
              <a:rPr lang="ro-RO" altLang="en-US" sz="2000" dirty="0" smtClean="0">
                <a:solidFill>
                  <a:srgbClr val="FF0000"/>
                </a:solidFill>
                <a:latin typeface="Arial" panose="020B0604020202020204" pitchFamily="34" charset="0"/>
                <a:cs typeface="Arial" panose="020B0604020202020204" pitchFamily="34" charset="0"/>
              </a:rPr>
              <a:t>7.	</a:t>
            </a:r>
            <a:r>
              <a:rPr lang="it-IT" altLang="en-US" sz="2000" dirty="0" smtClean="0">
                <a:solidFill>
                  <a:srgbClr val="FF0000"/>
                </a:solidFill>
                <a:latin typeface="Arial" panose="020B0604020202020204" pitchFamily="34" charset="0"/>
                <a:cs typeface="Arial" panose="020B0604020202020204" pitchFamily="34" charset="0"/>
              </a:rPr>
              <a:t>Conectarea unui circuit LCD LM016L la microcontrolerul 80C51 </a:t>
            </a:r>
            <a:endParaRPr lang="ro-RO" altLang="en-US" sz="2000" dirty="0" smtClean="0">
              <a:solidFill>
                <a:srgbClr val="FF000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r>
              <a:rPr lang="ro-RO" altLang="en-US" sz="1800" dirty="0" smtClean="0">
                <a:latin typeface="Arial" panose="020B0604020202020204" pitchFamily="34" charset="0"/>
                <a:cs typeface="Arial" panose="020B0604020202020204" pitchFamily="34" charset="0"/>
              </a:rPr>
              <a:t>-	14 terminale</a:t>
            </a:r>
          </a:p>
        </p:txBody>
      </p:sp>
      <p:pic>
        <p:nvPicPr>
          <p:cNvPr id="43013" name="Picture 5" descr="L3_Fig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70150"/>
            <a:ext cx="4511675"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4495800" y="2133600"/>
          <a:ext cx="4511675" cy="3925888"/>
        </p:xfrm>
        <a:graphic>
          <a:graphicData uri="http://schemas.openxmlformats.org/drawingml/2006/table">
            <a:tbl>
              <a:tblPr/>
              <a:tblGrid>
                <a:gridCol w="766763"/>
                <a:gridCol w="901700"/>
                <a:gridCol w="812800"/>
                <a:gridCol w="2030412"/>
              </a:tblGrid>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cs typeface="Times New Roman" pitchFamily="18" charset="0"/>
                        </a:rPr>
                        <a:t>Terminal</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cs typeface="Times New Roman" pitchFamily="18" charset="0"/>
                        </a:rPr>
                        <a:t>Simbol</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cs typeface="Times New Roman" pitchFamily="18" charset="0"/>
                        </a:rPr>
                        <a:t>Descriere</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GND</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Masă</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Vcc</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+5V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V</a:t>
                      </a:r>
                      <a:r>
                        <a:rPr kumimoji="0" lang="en-US" sz="1400" b="1" i="0" u="none" strike="noStrike" cap="none" normalizeH="0" baseline="-25000" smtClean="0">
                          <a:ln>
                            <a:noFill/>
                          </a:ln>
                          <a:solidFill>
                            <a:srgbClr val="000000"/>
                          </a:solidFill>
                          <a:effectLst/>
                          <a:latin typeface="Times New Roman" pitchFamily="18" charset="0"/>
                          <a:cs typeface="Times New Roman" pitchFamily="18" charset="0"/>
                        </a:rPr>
                        <a:t>EE</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Control contrast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49073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RS</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Selecţie registru comandă/date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R/W</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Selecţie write/read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Activare</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7</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D0</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D1</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9</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D2</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10</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D3</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11</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D4</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12</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D5</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13</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D6</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453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14</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D7</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I/O</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Magistrala de date pe 8 biţi</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763548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44036" name="Rectangle 3"/>
          <p:cNvSpPr>
            <a:spLocks noGrp="1" noChangeArrowheads="1"/>
          </p:cNvSpPr>
          <p:nvPr>
            <p:ph type="body" idx="1"/>
          </p:nvPr>
        </p:nvSpPr>
        <p:spPr>
          <a:xfrm>
            <a:off x="76200" y="1489075"/>
            <a:ext cx="8915400" cy="4302125"/>
          </a:xfrm>
        </p:spPr>
        <p:txBody>
          <a:bodyPr>
            <a:noAutofit/>
          </a:bodyPr>
          <a:lstStyle/>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Vcc, VEE</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	Vcc este utilizat pentru a se conecta alimentarea la LCD, iar VEE este folosit pentru controlul contrastului LCD-ului.</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RS – selecţie registru</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	Circuitul LCD dispune de două registre importante. Terminalul RS este folosit pentru selecţia acestor registre, după cum urmează: dacă RS = 0, este selectat registrul de comandă al instrucţiunii, permiţând utilizatorului să trimită o comandă, ca de exemplu “clear display”, “cursor at home” etc. Dacă RS = 1, este selectat registrul de date, permiţând utilizatorului să trimită datele care vor fi afişate pe LCD.</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R/W – read/write</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	Acest terminal permite ca utilizatorul să scrie informaţie la LCD sau să citească informaţie de la acesta. R/W = 1 când se citeşte; R/W = 0 când se scrie.</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 E – enable </a:t>
            </a:r>
          </a:p>
          <a:p>
            <a:pPr eaLnBrk="1" hangingPunct="1">
              <a:buFont typeface="Arial" panose="020B0604020202020204" pitchFamily="34" charset="0"/>
              <a:buNone/>
            </a:pPr>
            <a:r>
              <a:rPr lang="ro-RO" altLang="en-US" sz="1500" dirty="0" smtClean="0">
                <a:latin typeface="Arial" panose="020B0604020202020204" pitchFamily="34" charset="0"/>
                <a:cs typeface="Arial" panose="020B0604020202020204" pitchFamily="34" charset="0"/>
              </a:rPr>
              <a:t>	</a:t>
            </a:r>
            <a:r>
              <a:rPr lang="vi-VN" altLang="en-US" sz="1500" dirty="0" smtClean="0">
                <a:latin typeface="Arial" panose="020B0604020202020204" pitchFamily="34" charset="0"/>
                <a:cs typeface="Arial" panose="020B0604020202020204" pitchFamily="34" charset="0"/>
              </a:rPr>
              <a:t>Acest terminal este folosit de LCD pentru a reţine informatia furnizată la terminalele de date. C</a:t>
            </a:r>
            <a:r>
              <a:rPr lang="ro-RO" altLang="en-US" sz="1500" dirty="0" smtClean="0">
                <a:latin typeface="Arial" panose="020B0604020202020204" pitchFamily="34" charset="0"/>
                <a:cs typeface="Arial" panose="020B0604020202020204" pitchFamily="34" charset="0"/>
              </a:rPr>
              <a:t>â</a:t>
            </a:r>
            <a:r>
              <a:rPr lang="vi-VN" altLang="en-US" sz="1500" dirty="0" smtClean="0">
                <a:latin typeface="Arial" panose="020B0604020202020204" pitchFamily="34" charset="0"/>
                <a:cs typeface="Arial" panose="020B0604020202020204" pitchFamily="34" charset="0"/>
              </a:rPr>
              <a:t>nd datele sunt furnizate către terminalele de date, trebuie aplicat un puls “high-to-low” pentru ca LCD-ul să reţină informaţia de la aceste terminale. </a:t>
            </a:r>
          </a:p>
          <a:p>
            <a:pPr eaLnBrk="1" hangingPunct="1">
              <a:buFont typeface="Arial" panose="020B0604020202020204" pitchFamily="34" charset="0"/>
              <a:buNone/>
            </a:pPr>
            <a:r>
              <a:rPr lang="vi-VN" altLang="en-US" sz="1500" dirty="0" smtClean="0">
                <a:latin typeface="Arial" panose="020B0604020202020204" pitchFamily="34" charset="0"/>
                <a:cs typeface="Arial" panose="020B0604020202020204" pitchFamily="34" charset="0"/>
              </a:rPr>
              <a:t> D0 – D7</a:t>
            </a:r>
          </a:p>
          <a:p>
            <a:pPr eaLnBrk="1" hangingPunct="1">
              <a:buFont typeface="Arial" panose="020B0604020202020204" pitchFamily="34" charset="0"/>
              <a:buNone/>
            </a:pPr>
            <a:r>
              <a:rPr lang="ro-RO" altLang="en-US" sz="1500" dirty="0" smtClean="0">
                <a:latin typeface="Arial" panose="020B0604020202020204" pitchFamily="34" charset="0"/>
                <a:cs typeface="Arial" panose="020B0604020202020204" pitchFamily="34" charset="0"/>
              </a:rPr>
              <a:t>	</a:t>
            </a:r>
            <a:r>
              <a:rPr lang="vi-VN" altLang="en-US" sz="1500" dirty="0" smtClean="0">
                <a:latin typeface="Arial" panose="020B0604020202020204" pitchFamily="34" charset="0"/>
                <a:cs typeface="Arial" panose="020B0604020202020204" pitchFamily="34" charset="0"/>
              </a:rPr>
              <a:t>Terminalele de date pe 8 biţi, D0-D7 sunt folosite pentru a trimite informatia la LCD sau pentru a trimite conţinuturile regiştrilor interni ai LCD-ului</a:t>
            </a:r>
            <a:endParaRPr lang="ro-RO" altLang="en-US" sz="1500" dirty="0" smtClean="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bwMode="auto">
          <a:xfrm>
            <a:off x="152400" y="879475"/>
            <a:ext cx="8229600" cy="720725"/>
          </a:xfrm>
          <a:prstGeom prst="rect">
            <a:avLst/>
          </a:prstGeom>
          <a:noFill/>
          <a:ln w="9525">
            <a:noFill/>
            <a:miter lim="800000"/>
            <a:headEnd/>
            <a:tailEnd/>
          </a:ln>
        </p:spPr>
        <p:txBody>
          <a:bodyPr/>
          <a:lstStyle/>
          <a:p>
            <a:pPr marL="342900" indent="-342900" eaLnBrk="1" hangingPunct="1">
              <a:spcBef>
                <a:spcPct val="20000"/>
              </a:spcBef>
              <a:buFont typeface="Arial" pitchFamily="34" charset="0"/>
              <a:buNone/>
              <a:defRPr/>
            </a:pPr>
            <a:r>
              <a:rPr lang="ro-RO" sz="2000" dirty="0">
                <a:solidFill>
                  <a:srgbClr val="FF0000"/>
                </a:solidFill>
                <a:latin typeface="Arial" panose="020B0604020202020204" pitchFamily="34" charset="0"/>
                <a:cs typeface="Arial" panose="020B0604020202020204" pitchFamily="34" charset="0"/>
              </a:rPr>
              <a:t>7.	</a:t>
            </a:r>
            <a:r>
              <a:rPr lang="it-IT" sz="2000" dirty="0">
                <a:solidFill>
                  <a:srgbClr val="FF0000"/>
                </a:solidFill>
                <a:latin typeface="Arial" panose="020B0604020202020204" pitchFamily="34" charset="0"/>
                <a:cs typeface="Arial" panose="020B0604020202020204" pitchFamily="34" charset="0"/>
              </a:rPr>
              <a:t>Conectarea unui circuit LCD LM016L la microcontrolerul 80C51 </a:t>
            </a:r>
            <a:endParaRPr lang="ro-RO" sz="2000" dirty="0">
              <a:solidFill>
                <a:srgbClr val="FF0000"/>
              </a:solidFill>
              <a:latin typeface="Arial" panose="020B0604020202020204" pitchFamily="34" charset="0"/>
              <a:cs typeface="Arial" panose="020B0604020202020204" pitchFamily="34" charset="0"/>
            </a:endParaRPr>
          </a:p>
          <a:p>
            <a:pPr marL="342900" indent="-342900" eaLnBrk="1" hangingPunct="1">
              <a:spcBef>
                <a:spcPct val="20000"/>
              </a:spcBef>
              <a:buFont typeface="Arial" pitchFamily="34" charset="0"/>
              <a:buNone/>
              <a:defRPr/>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9776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6" name="Rectangle 3"/>
          <p:cNvSpPr txBox="1">
            <a:spLocks noChangeArrowheads="1"/>
          </p:cNvSpPr>
          <p:nvPr/>
        </p:nvSpPr>
        <p:spPr bwMode="auto">
          <a:xfrm>
            <a:off x="0" y="1574800"/>
            <a:ext cx="5257800" cy="5105400"/>
          </a:xfrm>
          <a:prstGeom prst="rect">
            <a:avLst/>
          </a:prstGeom>
          <a:noFill/>
          <a:ln w="9525">
            <a:noFill/>
            <a:miter lim="800000"/>
            <a:headEnd/>
            <a:tailEnd/>
          </a:ln>
        </p:spPr>
        <p:txBody>
          <a:bodyPr/>
          <a:lstStyle/>
          <a:p>
            <a:pPr marL="342900" indent="-342900" eaLnBrk="1" hangingPunct="1">
              <a:spcBef>
                <a:spcPct val="20000"/>
              </a:spcBef>
              <a:buFontTx/>
              <a:buChar char="-"/>
              <a:defRPr/>
            </a:pPr>
            <a:r>
              <a:rPr lang="en-US" dirty="0" err="1">
                <a:latin typeface="Arial" panose="020B0604020202020204" pitchFamily="34" charset="0"/>
                <a:cs typeface="Arial" panose="020B0604020202020204" pitchFamily="34" charset="0"/>
              </a:rPr>
              <a:t>Pentru</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afişa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litere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şi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numere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trimitem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coduri</a:t>
            </a:r>
            <a:r>
              <a:rPr lang="en-US" dirty="0">
                <a:latin typeface="Arial" panose="020B0604020202020204" pitchFamily="34" charset="0"/>
                <a:cs typeface="Arial" panose="020B0604020202020204" pitchFamily="34" charset="0"/>
              </a:rPr>
              <a:t> ASCII </a:t>
            </a:r>
            <a:r>
              <a:rPr lang="en-US" dirty="0" err="1">
                <a:latin typeface="Arial" panose="020B0604020202020204" pitchFamily="34" charset="0"/>
                <a:cs typeface="Arial" panose="020B0604020202020204" pitchFamily="34" charset="0"/>
              </a:rPr>
              <a:t>pentru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literele</a:t>
            </a:r>
            <a:r>
              <a:rPr lang="en-US" dirty="0">
                <a:latin typeface="Arial" panose="020B0604020202020204" pitchFamily="34" charset="0"/>
                <a:cs typeface="Arial" panose="020B0604020202020204" pitchFamily="34" charset="0"/>
              </a:rPr>
              <a:t> de la A la Z, a la z, </a:t>
            </a:r>
            <a:r>
              <a:rPr lang="en-US" dirty="0" err="1">
                <a:latin typeface="Arial" panose="020B0604020202020204" pitchFamily="34" charset="0"/>
                <a:cs typeface="Arial" panose="020B0604020202020204" pitchFamily="34" charset="0"/>
              </a:rPr>
              <a:t>şi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cifrele</a:t>
            </a:r>
            <a:r>
              <a:rPr lang="en-US" dirty="0">
                <a:latin typeface="Arial" panose="020B0604020202020204" pitchFamily="34" charset="0"/>
                <a:cs typeface="Arial" panose="020B0604020202020204" pitchFamily="34" charset="0"/>
              </a:rPr>
              <a:t> 0-9 la </a:t>
            </a:r>
            <a:r>
              <a:rPr lang="en-US" dirty="0" err="1">
                <a:latin typeface="Arial" panose="020B0604020202020204" pitchFamily="34" charset="0"/>
                <a:cs typeface="Arial" panose="020B0604020202020204" pitchFamily="34" charset="0"/>
              </a:rPr>
              <a:t>aceşti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pini</a:t>
            </a:r>
            <a:r>
              <a:rPr lang="en-US" dirty="0">
                <a:latin typeface="Arial" panose="020B0604020202020204" pitchFamily="34" charset="0"/>
                <a:cs typeface="Arial" panose="020B0604020202020204" pitchFamily="34" charset="0"/>
              </a:rPr>
              <a:t> </a:t>
            </a:r>
            <a:r>
              <a:rPr lang="ro-RO" dirty="0">
                <a:latin typeface="Arial" panose="020B0604020202020204" pitchFamily="34" charset="0"/>
                <a:cs typeface="Arial" panose="020B0604020202020204" pitchFamily="34" charset="0"/>
              </a:rPr>
              <a:t>î</a:t>
            </a:r>
            <a:r>
              <a:rPr lang="en-US" dirty="0">
                <a:latin typeface="Arial" panose="020B0604020202020204" pitchFamily="34" charset="0"/>
                <a:cs typeface="Arial" panose="020B0604020202020204" pitchFamily="34" charset="0"/>
              </a:rPr>
              <a:t>n </a:t>
            </a:r>
            <a:r>
              <a:rPr lang="en-US" dirty="0" err="1">
                <a:latin typeface="Arial" panose="020B0604020202020204" pitchFamily="34" charset="0"/>
                <a:cs typeface="Arial" panose="020B0604020202020204" pitchFamily="34" charset="0"/>
              </a:rPr>
              <a:t>timp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ce</a:t>
            </a:r>
            <a:r>
              <a:rPr lang="en-US" dirty="0">
                <a:latin typeface="Arial" panose="020B0604020202020204" pitchFamily="34" charset="0"/>
                <a:cs typeface="Arial" panose="020B0604020202020204" pitchFamily="34" charset="0"/>
              </a:rPr>
              <a:t> RS = 1</a:t>
            </a:r>
            <a:endParaRPr lang="ro-RO" dirty="0">
              <a:latin typeface="Arial" panose="020B0604020202020204" pitchFamily="34" charset="0"/>
              <a:cs typeface="Arial" panose="020B0604020202020204" pitchFamily="34" charset="0"/>
            </a:endParaRPr>
          </a:p>
          <a:p>
            <a:pPr marL="342900" indent="-342900" eaLnBrk="1" hangingPunct="1">
              <a:spcBef>
                <a:spcPct val="20000"/>
              </a:spcBef>
              <a:buFontTx/>
              <a:buChar char="-"/>
              <a:defRPr/>
            </a:pPr>
            <a:r>
              <a:rPr lang="en-US" dirty="0" err="1">
                <a:solidFill>
                  <a:srgbClr val="7030A0"/>
                </a:solidFill>
                <a:latin typeface="Arial" panose="020B0604020202020204" pitchFamily="34" charset="0"/>
                <a:cs typeface="Arial" panose="020B0604020202020204" pitchFamily="34" charset="0"/>
              </a:rPr>
              <a:t>coduri</a:t>
            </a:r>
            <a:r>
              <a:rPr lang="en-US" dirty="0">
                <a:solidFill>
                  <a:srgbClr val="7030A0"/>
                </a:solidFill>
                <a:latin typeface="Arial" panose="020B0604020202020204" pitchFamily="34" charset="0"/>
                <a:cs typeface="Arial" panose="020B0604020202020204" pitchFamily="34" charset="0"/>
              </a:rPr>
              <a:t> de </a:t>
            </a:r>
            <a:r>
              <a:rPr lang="en-US" dirty="0" err="1">
                <a:solidFill>
                  <a:srgbClr val="7030A0"/>
                </a:solidFill>
                <a:latin typeface="Arial" panose="020B0604020202020204" pitchFamily="34" charset="0"/>
                <a:cs typeface="Arial" panose="020B0604020202020204" pitchFamily="34" charset="0"/>
              </a:rPr>
              <a:t>comandă</a:t>
            </a:r>
            <a:r>
              <a:rPr lang="en-US" dirty="0">
                <a:solidFill>
                  <a:srgbClr val="7030A0"/>
                </a:solidFill>
                <a:latin typeface="Arial" panose="020B0604020202020204" pitchFamily="34" charset="0"/>
                <a:cs typeface="Arial" panose="020B0604020202020204" pitchFamily="34" charset="0"/>
              </a:rPr>
              <a:t> de </a:t>
            </a:r>
            <a:r>
              <a:rPr lang="en-US" dirty="0" err="1">
                <a:solidFill>
                  <a:srgbClr val="7030A0"/>
                </a:solidFill>
                <a:latin typeface="Arial" panose="020B0604020202020204" pitchFamily="34" charset="0"/>
                <a:cs typeface="Arial" panose="020B0604020202020204" pitchFamily="34" charset="0"/>
              </a:rPr>
              <a:t>instrucţiuni</a:t>
            </a:r>
            <a:r>
              <a:rPr lang="en-US" dirty="0">
                <a:solidFill>
                  <a:srgbClr val="7030A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care pot </a:t>
            </a:r>
            <a:r>
              <a:rPr lang="en-US" dirty="0" err="1">
                <a:latin typeface="Arial" panose="020B0604020202020204" pitchFamily="34" charset="0"/>
                <a:cs typeface="Arial" panose="020B0604020202020204" pitchFamily="34" charset="0"/>
              </a:rPr>
              <a:t>fi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trimise</a:t>
            </a:r>
            <a:r>
              <a:rPr lang="en-US" dirty="0">
                <a:latin typeface="Arial" panose="020B0604020202020204" pitchFamily="34" charset="0"/>
                <a:cs typeface="Arial" panose="020B0604020202020204" pitchFamily="34" charset="0"/>
              </a:rPr>
              <a:t> la LCD </a:t>
            </a:r>
            <a:r>
              <a:rPr lang="en-US" dirty="0" err="1">
                <a:latin typeface="Arial" panose="020B0604020202020204" pitchFamily="34" charset="0"/>
                <a:cs typeface="Arial" panose="020B0604020202020204" pitchFamily="34" charset="0"/>
              </a:rPr>
              <a:t>pentru</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şterge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informaţia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prezentă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a:t>
            </a:r>
            <a:r>
              <a:rPr lang="en-US" dirty="0">
                <a:latin typeface="Arial" panose="020B0604020202020204" pitchFamily="34" charset="0"/>
                <a:cs typeface="Arial" panose="020B0604020202020204" pitchFamily="34" charset="0"/>
              </a:rPr>
              <a:t> display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pentru</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forţa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cursorul</a:t>
            </a:r>
            <a:r>
              <a:rPr lang="en-US" dirty="0">
                <a:latin typeface="Arial" panose="020B0604020202020204" pitchFamily="34" charset="0"/>
                <a:cs typeface="Arial" panose="020B0604020202020204" pitchFamily="34" charset="0"/>
              </a:rPr>
              <a:t> la </a:t>
            </a:r>
            <a:r>
              <a:rPr lang="en-US" dirty="0" err="1">
                <a:latin typeface="Arial" panose="020B0604020202020204" pitchFamily="34" charset="0"/>
                <a:cs typeface="Arial" panose="020B0604020202020204" pitchFamily="34" charset="0"/>
              </a:rPr>
              <a:t>poziţia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iniţială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pentru</a:t>
            </a:r>
            <a:r>
              <a:rPr lang="en-US" dirty="0">
                <a:latin typeface="Arial" panose="020B0604020202020204" pitchFamily="34" charset="0"/>
                <a:cs typeface="Arial" panose="020B0604020202020204" pitchFamily="34" charset="0"/>
              </a:rPr>
              <a:t> a face </a:t>
            </a:r>
            <a:r>
              <a:rPr lang="en-US" dirty="0" err="1">
                <a:latin typeface="Arial" panose="020B0604020202020204" pitchFamily="34" charset="0"/>
                <a:cs typeface="Arial" panose="020B0604020202020204" pitchFamily="34" charset="0"/>
              </a:rPr>
              <a:t>să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clipească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cursorul</a:t>
            </a:r>
            <a:r>
              <a:rPr lang="ro-RO" dirty="0">
                <a:latin typeface="Arial" panose="020B0604020202020204" pitchFamily="34" charset="0"/>
                <a:cs typeface="Arial" panose="020B0604020202020204" pitchFamily="34" charset="0"/>
              </a:rPr>
              <a:t> etc.</a:t>
            </a:r>
          </a:p>
          <a:p>
            <a:pPr marL="342900" indent="-342900" eaLnBrk="1" hangingPunct="1">
              <a:spcBef>
                <a:spcPct val="20000"/>
              </a:spcBef>
              <a:buFontTx/>
              <a:buChar char="-"/>
              <a:defRPr/>
            </a:pPr>
            <a:r>
              <a:rPr lang="vi-VN" dirty="0">
                <a:latin typeface="Arial" panose="020B0604020202020204" pitchFamily="34" charset="0"/>
                <a:cs typeface="Arial" panose="020B0604020202020204" pitchFamily="34" charset="0"/>
              </a:rPr>
              <a:t>Folosim, de asemenea RS=0 pentru a verifica bit-ul ce reprezintă busy flag, pentru a vedea dacă LCD-ul este pregătit să primească informaţia. </a:t>
            </a:r>
          </a:p>
          <a:p>
            <a:pPr marL="342900" indent="-342900" eaLnBrk="1" hangingPunct="1">
              <a:spcBef>
                <a:spcPct val="20000"/>
              </a:spcBef>
              <a:buFontTx/>
              <a:buChar char="-"/>
              <a:defRPr/>
            </a:pPr>
            <a:r>
              <a:rPr lang="vi-VN" dirty="0">
                <a:latin typeface="Arial" panose="020B0604020202020204" pitchFamily="34" charset="0"/>
                <a:cs typeface="Arial" panose="020B0604020202020204" pitchFamily="34" charset="0"/>
              </a:rPr>
              <a:t>Busy flag-ul este D7 si poate fi citit când R/W = 1 şi RS=0. Când D7 = 1 (busy flag = 1), LCD-ul este ocupat cu diferite operaţii interne şi prin urmare nu va accepta informaţie nouă. Când D7 = 0, LCD-ul este gata să primească o nouă informaţie.</a:t>
            </a:r>
            <a:endParaRPr lang="ro-RO" dirty="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bwMode="auto">
          <a:xfrm>
            <a:off x="152400" y="803275"/>
            <a:ext cx="8229600" cy="720725"/>
          </a:xfrm>
          <a:prstGeom prst="rect">
            <a:avLst/>
          </a:prstGeom>
          <a:noFill/>
          <a:ln w="9525">
            <a:noFill/>
            <a:miter lim="800000"/>
            <a:headEnd/>
            <a:tailEnd/>
          </a:ln>
        </p:spPr>
        <p:txBody>
          <a:bodyPr/>
          <a:lstStyle/>
          <a:p>
            <a:pPr marL="342900" indent="-342900" eaLnBrk="1" hangingPunct="1">
              <a:spcBef>
                <a:spcPct val="20000"/>
              </a:spcBef>
              <a:buFont typeface="Arial" pitchFamily="34" charset="0"/>
              <a:buNone/>
              <a:defRPr/>
            </a:pPr>
            <a:r>
              <a:rPr lang="ro-RO" sz="2000" dirty="0">
                <a:solidFill>
                  <a:srgbClr val="FF0000"/>
                </a:solidFill>
                <a:latin typeface="Arial" panose="020B0604020202020204" pitchFamily="34" charset="0"/>
                <a:cs typeface="Arial" panose="020B0604020202020204" pitchFamily="34" charset="0"/>
              </a:rPr>
              <a:t>7.	</a:t>
            </a:r>
            <a:r>
              <a:rPr lang="it-IT" sz="2000" dirty="0">
                <a:solidFill>
                  <a:srgbClr val="FF0000"/>
                </a:solidFill>
                <a:latin typeface="Arial" panose="020B0604020202020204" pitchFamily="34" charset="0"/>
                <a:cs typeface="Arial" panose="020B0604020202020204" pitchFamily="34" charset="0"/>
              </a:rPr>
              <a:t>Conectarea unui circuit LCD LM016L la microcontrolerul 80C51 </a:t>
            </a:r>
            <a:endParaRPr lang="ro-RO" sz="2000" dirty="0">
              <a:solidFill>
                <a:srgbClr val="FF0000"/>
              </a:solidFill>
              <a:latin typeface="Arial" panose="020B0604020202020204" pitchFamily="34" charset="0"/>
              <a:cs typeface="Arial" panose="020B0604020202020204" pitchFamily="34" charset="0"/>
            </a:endParaRPr>
          </a:p>
          <a:p>
            <a:pPr marL="342900" indent="-342900" eaLnBrk="1" hangingPunct="1">
              <a:spcBef>
                <a:spcPct val="20000"/>
              </a:spcBef>
              <a:buFont typeface="Arial" pitchFamily="34" charset="0"/>
              <a:buNone/>
              <a:defRPr/>
            </a:pPr>
            <a:endParaRPr lang="ro-RO" dirty="0">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115935630"/>
              </p:ext>
            </p:extLst>
          </p:nvPr>
        </p:nvGraphicFramePr>
        <p:xfrm>
          <a:off x="5334000" y="1574800"/>
          <a:ext cx="3657600" cy="3995928"/>
        </p:xfrm>
        <a:graphic>
          <a:graphicData uri="http://schemas.openxmlformats.org/drawingml/2006/table">
            <a:tbl>
              <a:tblPr/>
              <a:tblGrid>
                <a:gridCol w="804863"/>
                <a:gridCol w="2852737"/>
              </a:tblGrid>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cs typeface="Times New Roman" pitchFamily="18" charset="0"/>
                        </a:rPr>
                        <a:t>Cod (hexa)</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cs typeface="Times New Roman" pitchFamily="18" charset="0"/>
                        </a:rPr>
                        <a:t>Comandă pentru registrul de instrucţiune </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Clear display screen</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Return home</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cursor to left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display right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cursor to right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7</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display left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Display off, Cursor off</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Display off, Cursor on</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C</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Display on, cursor off</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Display on, cursor blinking </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F</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Display on, cursor blinking</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cursor position to left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14</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cursor position to right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18</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the entire display to the left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1C</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Shift the entire display to the right</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80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Force cursor to beginning of 1st line</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C0</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Force cursor to beginning of 2nd line</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r h="2103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38</a:t>
                      </a: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2 lines, 5x7 matrix</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208981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560387"/>
          </a:xfrm>
        </p:spPr>
        <p:txBody>
          <a:bodyPr>
            <a:normAutofit fontScale="90000"/>
          </a:bodyPr>
          <a:lstStyle/>
          <a:p>
            <a:pPr eaLnBrk="1" hangingPunct="1"/>
            <a:r>
              <a:rPr lang="ro-RO" altLang="en-US" sz="2400" smtClean="0">
                <a:latin typeface="Arial" panose="020B0604020202020204" pitchFamily="34" charset="0"/>
                <a:cs typeface="Arial" panose="020B0604020202020204" pitchFamily="34" charset="0"/>
              </a:rPr>
              <a:t>Sisteme Încorporate</a:t>
            </a:r>
            <a:br>
              <a:rPr lang="ro-RO" altLang="en-US" sz="2400" smtClean="0">
                <a:latin typeface="Arial" panose="020B0604020202020204" pitchFamily="34" charset="0"/>
                <a:cs typeface="Arial" panose="020B0604020202020204" pitchFamily="34" charset="0"/>
              </a:rPr>
            </a:br>
            <a:endParaRPr lang="ro-RO" altLang="en-US" sz="2400" smtClean="0">
              <a:latin typeface="Arial" panose="020B0604020202020204" pitchFamily="34" charset="0"/>
              <a:cs typeface="Arial" panose="020B0604020202020204" pitchFamily="34" charset="0"/>
            </a:endParaRPr>
          </a:p>
        </p:txBody>
      </p:sp>
      <p:sp>
        <p:nvSpPr>
          <p:cNvPr id="18435" name="Rectangle 3"/>
          <p:cNvSpPr>
            <a:spLocks noGrp="1" noChangeArrowheads="1"/>
          </p:cNvSpPr>
          <p:nvPr>
            <p:ph idx="1"/>
          </p:nvPr>
        </p:nvSpPr>
        <p:spPr>
          <a:xfrm>
            <a:off x="76199" y="1473200"/>
            <a:ext cx="8917899" cy="5410200"/>
          </a:xfrm>
        </p:spPr>
        <p:txBody>
          <a:bodyPr/>
          <a:lstStyle/>
          <a:p>
            <a:pPr eaLnBrk="1" hangingPunct="1">
              <a:lnSpc>
                <a:spcPct val="80000"/>
              </a:lnSpc>
            </a:pPr>
            <a:r>
              <a:rPr lang="ro-RO" altLang="en-US" sz="2000" dirty="0" smtClean="0">
                <a:latin typeface="Arial" panose="020B0604020202020204" pitchFamily="34" charset="0"/>
                <a:cs typeface="Arial" panose="020B0604020202020204" pitchFamily="34" charset="0"/>
              </a:rPr>
              <a:t>Moduri de adresare</a:t>
            </a:r>
          </a:p>
          <a:p>
            <a:pPr lvl="1" eaLnBrk="1" hangingPunct="1">
              <a:lnSpc>
                <a:spcPct val="80000"/>
              </a:lnSpc>
            </a:pPr>
            <a:r>
              <a:rPr lang="en-AU" altLang="en-US" sz="1800" b="1" dirty="0" err="1" smtClean="0">
                <a:latin typeface="Arial" panose="020B0604020202020204" pitchFamily="34" charset="0"/>
                <a:cs typeface="Arial" panose="020B0604020202020204" pitchFamily="34" charset="0"/>
              </a:rPr>
              <a:t>Adresarea</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direc</a:t>
            </a:r>
            <a:r>
              <a:rPr lang="ro-RO" altLang="en-US" sz="1800" b="1" dirty="0" smtClean="0">
                <a:latin typeface="Arial" panose="020B0604020202020204" pitchFamily="34" charset="0"/>
                <a:cs typeface="Arial" panose="020B0604020202020204" pitchFamily="34" charset="0"/>
              </a:rPr>
              <a:t>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operandul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specificat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printr</a:t>
            </a:r>
            <a:r>
              <a:rPr lang="en-AU" altLang="en-US" sz="1800" dirty="0" smtClean="0">
                <a:latin typeface="Arial" panose="020B0604020202020204" pitchFamily="34" charset="0"/>
                <a:cs typeface="Arial" panose="020B0604020202020204" pitchFamily="34" charset="0"/>
              </a:rPr>
              <a:t>-o </a:t>
            </a:r>
            <a:r>
              <a:rPr lang="en-AU" altLang="en-US" sz="1800" dirty="0" err="1" smtClean="0">
                <a:latin typeface="Arial" panose="020B0604020202020204" pitchFamily="34" charset="0"/>
                <a:cs typeface="Arial" panose="020B0604020202020204" pitchFamily="34" charset="0"/>
              </a:rPr>
              <a:t>adresă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a:t>
            </a:r>
            <a:r>
              <a:rPr lang="en-AU" altLang="en-US" sz="1800" dirty="0" smtClean="0">
                <a:latin typeface="Arial" panose="020B0604020202020204" pitchFamily="34" charset="0"/>
                <a:cs typeface="Arial" panose="020B0604020202020204" pitchFamily="34" charset="0"/>
              </a:rPr>
              <a:t> 8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cadrul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instrucţiunii</a:t>
            </a:r>
            <a:r>
              <a:rPr lang="ro-RO" altLang="en-US" sz="1800" dirty="0" smtClean="0">
                <a:latin typeface="Arial" panose="020B0604020202020204" pitchFamily="34" charset="0"/>
                <a:cs typeface="Arial" panose="020B0604020202020204" pitchFamily="34" charset="0"/>
              </a:rPr>
              <a:t>; s</a:t>
            </a:r>
            <a:r>
              <a:rPr lang="en-AU" altLang="en-US" sz="1800" dirty="0" smtClean="0">
                <a:latin typeface="Arial" panose="020B0604020202020204" pitchFamily="34" charset="0"/>
                <a:cs typeface="Arial" panose="020B0604020202020204" pitchFamily="34" charset="0"/>
              </a:rPr>
              <a:t>e </a:t>
            </a:r>
            <a:r>
              <a:rPr lang="en-AU" altLang="en-US" sz="1800" dirty="0" err="1" smtClean="0">
                <a:latin typeface="Arial" panose="020B0604020202020204" pitchFamily="34" charset="0"/>
                <a:cs typeface="Arial" panose="020B0604020202020204" pitchFamily="34" charset="0"/>
              </a:rPr>
              <a:t>foloseşte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doar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pentru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memoriei</a:t>
            </a:r>
            <a:r>
              <a:rPr lang="en-AU" altLang="en-US" sz="1800" dirty="0" smtClean="0">
                <a:latin typeface="Arial" panose="020B0604020202020204" pitchFamily="34" charset="0"/>
                <a:cs typeface="Arial" panose="020B0604020202020204" pitchFamily="34" charset="0"/>
              </a:rPr>
              <a:t> RAM interne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registrelor</a:t>
            </a:r>
            <a:r>
              <a:rPr lang="en-AU" altLang="en-US" sz="1800" dirty="0" smtClean="0">
                <a:latin typeface="Arial" panose="020B0604020202020204" pitchFamily="34" charset="0"/>
                <a:cs typeface="Arial" panose="020B0604020202020204" pitchFamily="34" charset="0"/>
              </a:rPr>
              <a:t> cu </a:t>
            </a:r>
            <a:r>
              <a:rPr lang="en-AU" altLang="en-US" sz="1800" dirty="0" err="1" smtClean="0">
                <a:latin typeface="Arial" panose="020B0604020202020204" pitchFamily="34" charset="0"/>
                <a:cs typeface="Arial" panose="020B0604020202020204" pitchFamily="34" charset="0"/>
              </a:rPr>
              <a:t>funcţiuni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speciale</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xemplu</a:t>
            </a:r>
            <a:r>
              <a:rPr lang="en-AU" altLang="en-US" sz="1800" dirty="0" smtClean="0">
                <a:latin typeface="Arial" panose="020B0604020202020204" pitchFamily="34" charset="0"/>
                <a:cs typeface="Arial" panose="020B0604020202020204" pitchFamily="34" charset="0"/>
              </a:rPr>
              <a:t>: MOV A,09H</a:t>
            </a:r>
            <a:r>
              <a:rPr lang="ro-RO" altLang="en-US" sz="1800" dirty="0" smtClean="0">
                <a:latin typeface="Arial" panose="020B0604020202020204" pitchFamily="34" charset="0"/>
                <a:cs typeface="Arial" panose="020B0604020202020204" pitchFamily="34" charset="0"/>
              </a:rPr>
              <a:t>;</a:t>
            </a:r>
            <a:endParaRPr lang="en-AU" altLang="en-US" sz="1800" b="1" dirty="0" smtClean="0">
              <a:latin typeface="Arial" panose="020B0604020202020204" pitchFamily="34" charset="0"/>
              <a:cs typeface="Arial" panose="020B0604020202020204" pitchFamily="34" charset="0"/>
            </a:endParaRPr>
          </a:p>
          <a:p>
            <a:pPr lvl="1" eaLnBrk="1" hangingPunct="1">
              <a:lnSpc>
                <a:spcPct val="80000"/>
              </a:lnSpc>
            </a:pPr>
            <a:r>
              <a:rPr lang="en-AU" altLang="en-US" sz="1800" b="1" dirty="0" err="1" smtClean="0">
                <a:latin typeface="Arial" panose="020B0604020202020204" pitchFamily="34" charset="0"/>
                <a:cs typeface="Arial" panose="020B0604020202020204" pitchFamily="34" charset="0"/>
              </a:rPr>
              <a:t>Adresarea</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indirectă</a:t>
            </a:r>
            <a:r>
              <a:rPr lang="ro-RO" altLang="en-US" sz="1800" b="1"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î</a:t>
            </a:r>
            <a:r>
              <a:rPr lang="en-AU" altLang="en-US" sz="1800" dirty="0" smtClean="0">
                <a:latin typeface="Arial" panose="020B0604020202020204" pitchFamily="34" charset="0"/>
                <a:cs typeface="Arial" panose="020B0604020202020204" pitchFamily="34" charset="0"/>
              </a:rPr>
              <a:t>n </a:t>
            </a:r>
            <a:r>
              <a:rPr lang="en-AU" altLang="en-US" sz="1800" dirty="0" err="1" smtClean="0">
                <a:latin typeface="Arial" panose="020B0604020202020204" pitchFamily="34" charset="0"/>
                <a:cs typeface="Arial" panose="020B0604020202020204" pitchFamily="34" charset="0"/>
              </a:rPr>
              <a:t>cadrul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instrucţiunii</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specifică</a:t>
            </a:r>
            <a:r>
              <a:rPr lang="en-AU" altLang="en-US" sz="1800" dirty="0" smtClean="0">
                <a:latin typeface="Arial" panose="020B0604020202020204" pitchFamily="34" charset="0"/>
                <a:cs typeface="Arial" panose="020B0604020202020204" pitchFamily="34" charset="0"/>
              </a:rPr>
              <a:t> un </a:t>
            </a:r>
            <a:r>
              <a:rPr lang="en-AU" altLang="en-US" sz="1800" dirty="0" err="1" smtClean="0">
                <a:latin typeface="Arial" panose="020B0604020202020204" pitchFamily="34" charset="0"/>
                <a:cs typeface="Arial" panose="020B0604020202020204" pitchFamily="34" charset="0"/>
              </a:rPr>
              <a:t>registru</a:t>
            </a:r>
            <a:r>
              <a:rPr lang="en-AU" altLang="en-US" sz="1800" dirty="0" smtClean="0">
                <a:latin typeface="Arial" panose="020B0604020202020204" pitchFamily="34" charset="0"/>
                <a:cs typeface="Arial" panose="020B0604020202020204" pitchFamily="34" charset="0"/>
              </a:rPr>
              <a:t> care </a:t>
            </a:r>
            <a:r>
              <a:rPr lang="en-AU" altLang="en-US" sz="1800" dirty="0" err="1" smtClean="0">
                <a:latin typeface="Arial" panose="020B0604020202020204" pitchFamily="34" charset="0"/>
                <a:cs typeface="Arial" panose="020B0604020202020204" pitchFamily="34" charset="0"/>
              </a:rPr>
              <a:t>conţine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operandului</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xemplu</a:t>
            </a:r>
            <a:r>
              <a:rPr lang="en-AU" altLang="en-US" sz="1800" dirty="0" smtClean="0">
                <a:latin typeface="Arial" panose="020B0604020202020204" pitchFamily="34" charset="0"/>
                <a:cs typeface="Arial" panose="020B0604020202020204" pitchFamily="34" charset="0"/>
              </a:rPr>
              <a:t>: ADD A,@</a:t>
            </a:r>
            <a:r>
              <a:rPr lang="en-AU" altLang="en-US" sz="1800" dirty="0" err="1" smtClean="0">
                <a:latin typeface="Arial" panose="020B0604020202020204" pitchFamily="34" charset="0"/>
                <a:cs typeface="Arial" panose="020B0604020202020204" pitchFamily="34" charset="0"/>
              </a:rPr>
              <a:t>Ri</a:t>
            </a:r>
            <a:r>
              <a:rPr lang="ro-RO" altLang="en-US" sz="1800" dirty="0" smtClean="0">
                <a:latin typeface="Arial" panose="020B0604020202020204" pitchFamily="34" charset="0"/>
                <a:cs typeface="Arial" panose="020B0604020202020204" pitchFamily="34" charset="0"/>
              </a:rPr>
              <a:t>;</a:t>
            </a:r>
            <a:endParaRPr lang="en-AU" altLang="en-US" sz="1800" b="1" dirty="0" smtClean="0">
              <a:latin typeface="Arial" panose="020B0604020202020204" pitchFamily="34" charset="0"/>
              <a:cs typeface="Arial" panose="020B0604020202020204" pitchFamily="34" charset="0"/>
            </a:endParaRPr>
          </a:p>
          <a:p>
            <a:pPr lvl="1" eaLnBrk="1" hangingPunct="1">
              <a:lnSpc>
                <a:spcPct val="80000"/>
              </a:lnSpc>
            </a:pPr>
            <a:r>
              <a:rPr lang="en-AU" altLang="en-US" sz="1800" b="1" dirty="0" err="1" smtClean="0">
                <a:latin typeface="Arial" panose="020B0604020202020204" pitchFamily="34" charset="0"/>
                <a:cs typeface="Arial" panose="020B0604020202020204" pitchFamily="34" charset="0"/>
              </a:rPr>
              <a:t>Adresarea</a:t>
            </a:r>
            <a:r>
              <a:rPr lang="en-AU" altLang="en-US" sz="1800" b="1" dirty="0" smtClean="0">
                <a:latin typeface="Arial" panose="020B0604020202020204" pitchFamily="34" charset="0"/>
                <a:cs typeface="Arial" panose="020B0604020202020204" pitchFamily="34" charset="0"/>
              </a:rPr>
              <a:t> de </a:t>
            </a:r>
            <a:r>
              <a:rPr lang="en-AU" altLang="en-US" sz="1800" b="1" dirty="0" err="1" smtClean="0">
                <a:latin typeface="Arial" panose="020B0604020202020204" pitchFamily="34" charset="0"/>
                <a:cs typeface="Arial" panose="020B0604020202020204" pitchFamily="34" charset="0"/>
              </a:rPr>
              <a:t>registru</a:t>
            </a:r>
            <a:r>
              <a:rPr lang="ro-RO" altLang="en-US" sz="1800" b="1"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e</a:t>
            </a:r>
            <a:r>
              <a:rPr lang="en-AU" altLang="en-US" sz="1800" dirty="0" err="1" smtClean="0">
                <a:latin typeface="Arial" panose="020B0604020202020204" pitchFamily="34" charset="0"/>
                <a:cs typeface="Arial" panose="020B0604020202020204" pitchFamily="34" charset="0"/>
              </a:rPr>
              <a:t>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folosită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pentru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unui</a:t>
            </a:r>
            <a:r>
              <a:rPr lang="en-AU" altLang="en-US" sz="1800" dirty="0" smtClean="0">
                <a:latin typeface="Arial" panose="020B0604020202020204" pitchFamily="34" charset="0"/>
                <a:cs typeface="Arial" panose="020B0604020202020204" pitchFamily="34" charset="0"/>
              </a:rPr>
              <a:t> operand </a:t>
            </a:r>
            <a:r>
              <a:rPr lang="en-AU" altLang="en-US" sz="1800" dirty="0" err="1" smtClean="0">
                <a:latin typeface="Arial" panose="020B0604020202020204" pitchFamily="34" charset="0"/>
                <a:cs typeface="Arial" panose="020B0604020202020204" pitchFamily="34" charset="0"/>
              </a:rPr>
              <a:t>aflat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unul</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registrele</a:t>
            </a:r>
            <a:r>
              <a:rPr lang="en-AU" altLang="en-US" sz="1800" dirty="0" smtClean="0">
                <a:latin typeface="Arial" panose="020B0604020202020204" pitchFamily="34" charset="0"/>
                <a:cs typeface="Arial" panose="020B0604020202020204" pitchFamily="34" charset="0"/>
              </a:rPr>
              <a:t> R0 - R7</a:t>
            </a:r>
            <a:r>
              <a:rPr lang="ro-RO" altLang="en-US" sz="1800" dirty="0" smtClean="0">
                <a:latin typeface="Arial" panose="020B0604020202020204" pitchFamily="34" charset="0"/>
                <a:cs typeface="Arial" panose="020B0604020202020204" pitchFamily="34" charset="0"/>
              </a:rPr>
              <a:t>; cod eficient;</a:t>
            </a:r>
          </a:p>
          <a:p>
            <a:pPr lvl="1" eaLnBrk="1" hangingPunct="1">
              <a:lnSpc>
                <a:spcPct val="80000"/>
              </a:lnSpc>
            </a:pPr>
            <a:r>
              <a:rPr lang="en-AU" altLang="en-US" sz="1800" b="1" dirty="0" err="1" smtClean="0">
                <a:latin typeface="Arial" panose="020B0604020202020204" pitchFamily="34" charset="0"/>
                <a:cs typeface="Arial" panose="020B0604020202020204" pitchFamily="34" charset="0"/>
              </a:rPr>
              <a:t>Adresarea</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implicită</a:t>
            </a:r>
            <a:r>
              <a:rPr lang="ro-RO" altLang="en-US" sz="1800" b="1"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e</a:t>
            </a:r>
            <a:r>
              <a:rPr lang="en-AU" altLang="en-US" sz="1800" dirty="0" err="1" smtClean="0">
                <a:latin typeface="Arial" panose="020B0604020202020204" pitchFamily="34" charset="0"/>
                <a:cs typeface="Arial" panose="020B0604020202020204" pitchFamily="34" charset="0"/>
              </a:rPr>
              <a:t>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folosită</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instrucţiuni</a:t>
            </a:r>
            <a:r>
              <a:rPr lang="en-AU" altLang="en-US" sz="1800" dirty="0" smtClean="0">
                <a:latin typeface="Arial" panose="020B0604020202020204" pitchFamily="34" charset="0"/>
                <a:cs typeface="Arial" panose="020B0604020202020204" pitchFamily="34" charset="0"/>
              </a:rPr>
              <a:t> care au un operand </a:t>
            </a:r>
            <a:r>
              <a:rPr lang="en-AU" altLang="en-US" sz="1800" dirty="0" err="1" smtClean="0">
                <a:latin typeface="Arial" panose="020B0604020202020204" pitchFamily="34" charset="0"/>
                <a:cs typeface="Arial" panose="020B0604020202020204" pitchFamily="34" charset="0"/>
              </a:rPr>
              <a:t>într</a:t>
            </a:r>
            <a:r>
              <a:rPr lang="en-AU" altLang="en-US" sz="1800" dirty="0" smtClean="0">
                <a:latin typeface="Arial" panose="020B0604020202020204" pitchFamily="34" charset="0"/>
                <a:cs typeface="Arial" panose="020B0604020202020204" pitchFamily="34" charset="0"/>
              </a:rPr>
              <a:t>-un </a:t>
            </a:r>
            <a:r>
              <a:rPr lang="en-AU" altLang="en-US" sz="1800" dirty="0" err="1" smtClean="0">
                <a:latin typeface="Arial" panose="020B0604020202020204" pitchFamily="34" charset="0"/>
                <a:cs typeface="Arial" panose="020B0604020202020204" pitchFamily="34" charset="0"/>
              </a:rPr>
              <a:t>registru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predeterminat</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exemplu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acumulatorul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registrul</a:t>
            </a:r>
            <a:r>
              <a:rPr lang="en-AU" altLang="en-US" sz="1800" dirty="0" smtClean="0">
                <a:latin typeface="Arial" panose="020B0604020202020204" pitchFamily="34" charset="0"/>
                <a:cs typeface="Arial" panose="020B0604020202020204" pitchFamily="34" charset="0"/>
              </a:rPr>
              <a:t> DPTR</a:t>
            </a:r>
            <a:r>
              <a:rPr lang="ro-RO" altLang="en-US" sz="1800" dirty="0" smtClean="0">
                <a:latin typeface="Arial" panose="020B0604020202020204" pitchFamily="34" charset="0"/>
                <a:cs typeface="Arial" panose="020B0604020202020204" pitchFamily="34" charset="0"/>
              </a:rPr>
              <a:t>; î</a:t>
            </a:r>
            <a:r>
              <a:rPr lang="en-AU" altLang="en-US" sz="1800" dirty="0" smtClean="0">
                <a:latin typeface="Arial" panose="020B0604020202020204" pitchFamily="34" charset="0"/>
                <a:cs typeface="Arial" panose="020B0604020202020204" pitchFamily="34" charset="0"/>
              </a:rPr>
              <a:t>n </a:t>
            </a:r>
            <a:r>
              <a:rPr lang="en-AU" altLang="en-US" sz="1800" dirty="0" err="1" smtClean="0">
                <a:latin typeface="Arial" panose="020B0604020202020204" pitchFamily="34" charset="0"/>
                <a:cs typeface="Arial" panose="020B0604020202020204" pitchFamily="34" charset="0"/>
              </a:rPr>
              <a:t>aceste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cazuri</a:t>
            </a:r>
            <a:r>
              <a:rPr lang="en-AU" altLang="en-US" sz="1800" dirty="0" smtClean="0">
                <a:latin typeface="Arial" panose="020B0604020202020204" pitchFamily="34" charset="0"/>
                <a:cs typeface="Arial" panose="020B0604020202020204" pitchFamily="34" charset="0"/>
              </a:rPr>
              <a:t> nu </a:t>
            </a:r>
            <a:r>
              <a:rPr lang="en-AU" altLang="en-US" sz="1800" dirty="0" err="1" smtClean="0">
                <a:latin typeface="Arial" panose="020B0604020202020204" pitchFamily="34" charset="0"/>
                <a:cs typeface="Arial" panose="020B0604020202020204" pitchFamily="34" charset="0"/>
              </a:rPr>
              <a:t>mai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necesară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specificarea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operandului</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xemplu</a:t>
            </a:r>
            <a:r>
              <a:rPr lang="en-AU" altLang="en-US" sz="1800" dirty="0" smtClean="0">
                <a:latin typeface="Arial" panose="020B0604020202020204" pitchFamily="34" charset="0"/>
                <a:cs typeface="Arial" panose="020B0604020202020204" pitchFamily="34" charset="0"/>
              </a:rPr>
              <a:t>: ADD </a:t>
            </a:r>
            <a:r>
              <a:rPr lang="en-AU" altLang="en-US" sz="1800" dirty="0" err="1" smtClean="0">
                <a:latin typeface="Arial" panose="020B0604020202020204" pitchFamily="34" charset="0"/>
                <a:cs typeface="Arial" panose="020B0604020202020204" pitchFamily="34" charset="0"/>
              </a:rPr>
              <a:t>A,Rn</a:t>
            </a:r>
            <a:r>
              <a:rPr lang="ro-RO" altLang="en-US" sz="1800" dirty="0" smtClean="0">
                <a:latin typeface="Arial" panose="020B0604020202020204" pitchFamily="34" charset="0"/>
                <a:cs typeface="Arial" panose="020B0604020202020204" pitchFamily="34" charset="0"/>
              </a:rPr>
              <a:t>;</a:t>
            </a:r>
            <a:endParaRPr lang="en-AU" altLang="en-US" sz="1800" b="1" dirty="0" smtClean="0">
              <a:latin typeface="Arial" panose="020B0604020202020204" pitchFamily="34" charset="0"/>
              <a:cs typeface="Arial" panose="020B0604020202020204" pitchFamily="34" charset="0"/>
            </a:endParaRPr>
          </a:p>
          <a:p>
            <a:pPr lvl="1" eaLnBrk="1" hangingPunct="1">
              <a:lnSpc>
                <a:spcPct val="80000"/>
              </a:lnSpc>
            </a:pPr>
            <a:r>
              <a:rPr lang="en-AU" altLang="en-US" sz="1800" b="1" dirty="0" err="1" smtClean="0">
                <a:latin typeface="Arial" panose="020B0604020202020204" pitchFamily="34" charset="0"/>
                <a:cs typeface="Arial" panose="020B0604020202020204" pitchFamily="34" charset="0"/>
              </a:rPr>
              <a:t>Adresarea</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imediată</a:t>
            </a:r>
            <a:r>
              <a:rPr lang="ro-RO" altLang="en-US" sz="1800" b="1"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î</a:t>
            </a:r>
            <a:r>
              <a:rPr lang="en-AU" altLang="en-US" sz="1800" dirty="0" smtClean="0">
                <a:latin typeface="Arial" panose="020B0604020202020204" pitchFamily="34" charset="0"/>
                <a:cs typeface="Arial" panose="020B0604020202020204" pitchFamily="34" charset="0"/>
              </a:rPr>
              <a:t>n </a:t>
            </a:r>
            <a:r>
              <a:rPr lang="en-AU" altLang="en-US" sz="1800" dirty="0" err="1" smtClean="0">
                <a:latin typeface="Arial" panose="020B0604020202020204" pitchFamily="34" charset="0"/>
                <a:cs typeface="Arial" panose="020B0604020202020204" pitchFamily="34" charset="0"/>
              </a:rPr>
              <a:t>cadrul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instrucţiunii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după</a:t>
            </a:r>
            <a:r>
              <a:rPr lang="en-AU" altLang="en-US" sz="1800" dirty="0" smtClean="0">
                <a:latin typeface="Arial" panose="020B0604020202020204" pitchFamily="34" charset="0"/>
                <a:cs typeface="Arial" panose="020B0604020202020204" pitchFamily="34" charset="0"/>
              </a:rPr>
              <a:t> cod </a:t>
            </a:r>
            <a:r>
              <a:rPr lang="en-AU" altLang="en-US" sz="1800" dirty="0" err="1" smtClean="0">
                <a:latin typeface="Arial" panose="020B0604020202020204" pitchFamily="34" charset="0"/>
                <a:cs typeface="Arial" panose="020B0604020202020204" pitchFamily="34" charset="0"/>
              </a:rPr>
              <a:t>urmează</a:t>
            </a:r>
            <a:r>
              <a:rPr lang="ro-RO" altLang="en-US" sz="1800" dirty="0" smtClean="0">
                <a:latin typeface="Arial" panose="020B0604020202020204" pitchFamily="34" charset="0"/>
                <a:cs typeface="Arial" panose="020B0604020202020204" pitchFamily="34" charset="0"/>
              </a:rPr>
              <a:t> o </a:t>
            </a:r>
            <a:r>
              <a:rPr lang="en-AU" altLang="en-US" sz="1800" dirty="0" smtClean="0">
                <a:latin typeface="Arial" panose="020B0604020202020204" pitchFamily="34" charset="0"/>
                <a:cs typeface="Arial" panose="020B0604020202020204" pitchFamily="34" charset="0"/>
              </a:rPr>
              <a:t>constant</a:t>
            </a:r>
            <a:r>
              <a:rPr lang="ro-RO" altLang="en-US" sz="1800" dirty="0" smtClean="0">
                <a:latin typeface="Arial" panose="020B0604020202020204" pitchFamily="34" charset="0"/>
                <a:cs typeface="Arial" panose="020B0604020202020204" pitchFamily="34" charset="0"/>
              </a:rPr>
              <a:t>ă; e</a:t>
            </a:r>
            <a:r>
              <a:rPr lang="en-AU" altLang="en-US" sz="1800" dirty="0" err="1" smtClean="0">
                <a:latin typeface="Arial" panose="020B0604020202020204" pitchFamily="34" charset="0"/>
                <a:cs typeface="Arial" panose="020B0604020202020204" pitchFamily="34" charset="0"/>
              </a:rPr>
              <a:t>xemplu</a:t>
            </a:r>
            <a:r>
              <a:rPr lang="en-AU" altLang="en-US" sz="1800" dirty="0" smtClean="0">
                <a:latin typeface="Arial" panose="020B0604020202020204" pitchFamily="34" charset="0"/>
                <a:cs typeface="Arial" panose="020B0604020202020204" pitchFamily="34" charset="0"/>
              </a:rPr>
              <a:t>: ADD A,#64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ADD A,#64H</a:t>
            </a:r>
            <a:r>
              <a:rPr lang="ro-RO" altLang="en-US" sz="1800" dirty="0" smtClean="0">
                <a:latin typeface="Arial" panose="020B0604020202020204" pitchFamily="34" charset="0"/>
                <a:cs typeface="Arial" panose="020B0604020202020204" pitchFamily="34" charset="0"/>
              </a:rPr>
              <a:t>;</a:t>
            </a:r>
            <a:endParaRPr lang="en-AU" altLang="en-US" sz="1800" b="1" dirty="0" smtClean="0">
              <a:latin typeface="Arial" panose="020B0604020202020204" pitchFamily="34" charset="0"/>
              <a:cs typeface="Arial" panose="020B0604020202020204" pitchFamily="34" charset="0"/>
            </a:endParaRPr>
          </a:p>
          <a:p>
            <a:pPr lvl="1" eaLnBrk="1" hangingPunct="1">
              <a:lnSpc>
                <a:spcPct val="80000"/>
              </a:lnSpc>
            </a:pPr>
            <a:r>
              <a:rPr lang="en-AU" altLang="en-US" sz="1800" b="1" dirty="0" err="1" smtClean="0">
                <a:latin typeface="Arial" panose="020B0604020202020204" pitchFamily="34" charset="0"/>
                <a:cs typeface="Arial" panose="020B0604020202020204" pitchFamily="34" charset="0"/>
              </a:rPr>
              <a:t>Adresarea</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indexată</a:t>
            </a:r>
            <a:r>
              <a:rPr lang="ro-RO" altLang="en-US" sz="1800" b="1" dirty="0" smtClean="0">
                <a:latin typeface="Arial" panose="020B0604020202020204" pitchFamily="34" charset="0"/>
                <a:cs typeface="Arial" panose="020B0604020202020204" pitchFamily="34" charset="0"/>
              </a:rPr>
              <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poate</a:t>
            </a:r>
            <a:r>
              <a:rPr lang="en-AU" altLang="en-US" sz="1800" dirty="0" smtClean="0">
                <a:latin typeface="Arial" panose="020B0604020202020204" pitchFamily="34" charset="0"/>
                <a:cs typeface="Arial" panose="020B0604020202020204" pitchFamily="34" charset="0"/>
              </a:rPr>
              <a:t> fi </a:t>
            </a:r>
            <a:r>
              <a:rPr lang="en-AU" altLang="en-US" sz="1800" dirty="0" err="1" smtClean="0">
                <a:latin typeface="Arial" panose="020B0604020202020204" pitchFamily="34" charset="0"/>
                <a:cs typeface="Arial" panose="020B0604020202020204" pitchFamily="34" charset="0"/>
              </a:rPr>
              <a:t>folosită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doar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pentru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citirea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memoriei</a:t>
            </a:r>
            <a:r>
              <a:rPr lang="en-AU" altLang="en-US" sz="1800" dirty="0" smtClean="0">
                <a:latin typeface="Arial" panose="020B0604020202020204" pitchFamily="34" charset="0"/>
                <a:cs typeface="Arial" panose="020B0604020202020204" pitchFamily="34" charset="0"/>
              </a:rPr>
              <a:t> de program</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foarte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utilă</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citirea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tabelelor</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căutare</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de program</a:t>
            </a:r>
            <a:r>
              <a:rPr lang="ro-RO" altLang="en-US" sz="1800" dirty="0" smtClean="0">
                <a:latin typeface="Arial" panose="020B0604020202020204" pitchFamily="34" charset="0"/>
                <a:cs typeface="Arial" panose="020B0604020202020204" pitchFamily="34" charset="0"/>
              </a:rPr>
              <a:t>; u</a:t>
            </a:r>
            <a:r>
              <a:rPr lang="en-AU" altLang="en-US" sz="1800" dirty="0" smtClean="0">
                <a:latin typeface="Arial" panose="020B0604020202020204" pitchFamily="34" charset="0"/>
                <a:cs typeface="Arial" panose="020B0604020202020204" pitchFamily="34" charset="0"/>
              </a:rPr>
              <a:t>n </a:t>
            </a:r>
            <a:r>
              <a:rPr lang="en-AU" altLang="en-US" sz="1800" dirty="0" err="1" smtClean="0">
                <a:latin typeface="Arial" panose="020B0604020202020204" pitchFamily="34" charset="0"/>
                <a:cs typeface="Arial" panose="020B0604020202020204" pitchFamily="34" charset="0"/>
              </a:rPr>
              <a:t>registru</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bază</a:t>
            </a:r>
            <a:r>
              <a:rPr lang="en-AU" altLang="en-US" sz="1800" dirty="0" smtClean="0">
                <a:latin typeface="Arial" panose="020B0604020202020204" pitchFamily="34" charset="0"/>
                <a:cs typeface="Arial" panose="020B0604020202020204" pitchFamily="34" charset="0"/>
              </a:rPr>
              <a:t> de 16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DPTR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PC, </a:t>
            </a:r>
            <a:r>
              <a:rPr lang="en-AU" altLang="en-US" sz="1800" dirty="0" err="1" smtClean="0">
                <a:latin typeface="Arial" panose="020B0604020202020204" pitchFamily="34" charset="0"/>
                <a:cs typeface="Arial" panose="020B0604020202020204" pitchFamily="34" charset="0"/>
              </a:rPr>
              <a:t>indică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baza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tabelei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acumulatorul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intrarea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tabelă</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xemplu</a:t>
            </a:r>
            <a:r>
              <a:rPr lang="en-AU" altLang="en-US" sz="1800" dirty="0" smtClean="0">
                <a:latin typeface="Arial" panose="020B0604020202020204" pitchFamily="34" charset="0"/>
                <a:cs typeface="Arial" panose="020B0604020202020204" pitchFamily="34" charset="0"/>
              </a:rPr>
              <a:t>: MOVC A,@A + DPTR</a:t>
            </a:r>
            <a:r>
              <a:rPr lang="ro-RO" altLang="en-US" sz="1800" dirty="0" smtClean="0">
                <a:latin typeface="Arial" panose="020B0604020202020204" pitchFamily="34" charset="0"/>
                <a:cs typeface="Arial" panose="020B0604020202020204" pitchFamily="34" charset="0"/>
              </a:rPr>
              <a:t>; a</a:t>
            </a:r>
            <a:r>
              <a:rPr lang="en-AU" altLang="en-US" sz="1800" dirty="0" err="1" smtClean="0">
                <a:latin typeface="Arial" panose="020B0604020202020204" pitchFamily="34" charset="0"/>
                <a:cs typeface="Arial" panose="020B0604020202020204" pitchFamily="34" charset="0"/>
              </a:rPr>
              <a:t>dresarea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indexată</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foloseşte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instrucţiunile</a:t>
            </a:r>
            <a:r>
              <a:rPr lang="en-AU" altLang="en-US" sz="1800" dirty="0" smtClean="0">
                <a:latin typeface="Arial" panose="020B0604020202020204" pitchFamily="34" charset="0"/>
                <a:cs typeface="Arial" panose="020B0604020202020204" pitchFamily="34" charset="0"/>
              </a:rPr>
              <a:t> de salt cu </a:t>
            </a:r>
            <a:r>
              <a:rPr lang="en-AU" altLang="en-US" sz="1800" dirty="0" err="1" smtClean="0">
                <a:latin typeface="Arial" panose="020B0604020202020204" pitchFamily="34" charset="0"/>
                <a:cs typeface="Arial" panose="020B0604020202020204" pitchFamily="34" charset="0"/>
              </a:rPr>
              <a:t>selecţie</a:t>
            </a:r>
            <a:r>
              <a:rPr lang="ro-RO" altLang="en-US" sz="1800" dirty="0" smtClean="0">
                <a:latin typeface="Arial" panose="020B0604020202020204" pitchFamily="34" charset="0"/>
                <a:cs typeface="Arial" panose="020B0604020202020204" pitchFamily="34" charset="0"/>
              </a:rPr>
              <a:t>: a</a:t>
            </a:r>
            <a:r>
              <a:rPr lang="en-AU" altLang="en-US" sz="1800" dirty="0" err="1" smtClean="0">
                <a:latin typeface="Arial" panose="020B0604020202020204" pitchFamily="34" charset="0"/>
                <a:cs typeface="Arial" panose="020B0604020202020204" pitchFamily="34" charset="0"/>
              </a:rPr>
              <a:t>dresa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destinaţie</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unei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instrucţiuni</a:t>
            </a:r>
            <a:r>
              <a:rPr lang="en-AU" altLang="en-US" sz="1800" dirty="0" smtClean="0">
                <a:latin typeface="Arial" panose="020B0604020202020204" pitchFamily="34" charset="0"/>
                <a:cs typeface="Arial" panose="020B0604020202020204" pitchFamily="34" charset="0"/>
              </a:rPr>
              <a:t> de salt se </a:t>
            </a:r>
            <a:r>
              <a:rPr lang="en-AU" altLang="en-US" sz="1800" dirty="0" err="1" smtClean="0">
                <a:latin typeface="Arial" panose="020B0604020202020204" pitchFamily="34" charset="0"/>
                <a:cs typeface="Arial" panose="020B0604020202020204" pitchFamily="34" charset="0"/>
              </a:rPr>
              <a:t>obţine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adun</a:t>
            </a:r>
            <a:r>
              <a:rPr lang="ro-RO" altLang="en-US" sz="1800" dirty="0" smtClean="0">
                <a:latin typeface="Arial" panose="020B0604020202020204" pitchFamily="34" charset="0"/>
                <a:cs typeface="Arial" panose="020B0604020202020204" pitchFamily="34" charset="0"/>
              </a:rPr>
              <a:t>â</a:t>
            </a:r>
            <a:r>
              <a:rPr lang="en-AU" altLang="en-US" sz="1800" dirty="0" err="1" smtClean="0">
                <a:latin typeface="Arial" panose="020B0604020202020204" pitchFamily="34" charset="0"/>
                <a:cs typeface="Arial" panose="020B0604020202020204" pitchFamily="34" charset="0"/>
              </a:rPr>
              <a:t>nd</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conţinutul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registrului</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bază</a:t>
            </a:r>
            <a:r>
              <a:rPr lang="en-AU" altLang="en-US" sz="1800" dirty="0" smtClean="0">
                <a:latin typeface="Arial" panose="020B0604020202020204" pitchFamily="34" charset="0"/>
                <a:cs typeface="Arial" panose="020B0604020202020204" pitchFamily="34" charset="0"/>
              </a:rPr>
              <a:t> cu </a:t>
            </a:r>
            <a:r>
              <a:rPr lang="en-AU" altLang="en-US" sz="1800" dirty="0" err="1" smtClean="0">
                <a:latin typeface="Arial" panose="020B0604020202020204" pitchFamily="34" charset="0"/>
                <a:cs typeface="Arial" panose="020B0604020202020204" pitchFamily="34" charset="0"/>
              </a:rPr>
              <a:t>cel</a:t>
            </a:r>
            <a:r>
              <a:rPr lang="en-AU" altLang="en-US" sz="1800" dirty="0" smtClean="0">
                <a:latin typeface="Arial" panose="020B0604020202020204" pitchFamily="34" charset="0"/>
                <a:cs typeface="Arial" panose="020B0604020202020204" pitchFamily="34" charset="0"/>
              </a:rPr>
              <a:t> al </a:t>
            </a:r>
            <a:r>
              <a:rPr lang="en-AU" altLang="en-US" sz="1800" dirty="0" err="1" smtClean="0">
                <a:latin typeface="Arial" panose="020B0604020202020204" pitchFamily="34" charset="0"/>
                <a:cs typeface="Arial" panose="020B0604020202020204" pitchFamily="34" charset="0"/>
              </a:rPr>
              <a:t>acumulatorului</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xemplu</a:t>
            </a:r>
            <a:r>
              <a:rPr lang="en-AU" altLang="en-US" sz="1800" dirty="0" smtClean="0">
                <a:latin typeface="Arial" panose="020B0604020202020204" pitchFamily="34" charset="0"/>
                <a:cs typeface="Arial" panose="020B0604020202020204" pitchFamily="34" charset="0"/>
              </a:rPr>
              <a:t>: JMP @A + DPTR.</a:t>
            </a:r>
            <a:endParaRPr lang="ro-RO"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311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6" name="Rectangle 3"/>
          <p:cNvSpPr txBox="1">
            <a:spLocks noChangeArrowheads="1"/>
          </p:cNvSpPr>
          <p:nvPr/>
        </p:nvSpPr>
        <p:spPr bwMode="auto">
          <a:xfrm>
            <a:off x="0" y="1447800"/>
            <a:ext cx="8686800" cy="1066800"/>
          </a:xfrm>
          <a:prstGeom prst="rect">
            <a:avLst/>
          </a:prstGeom>
          <a:noFill/>
          <a:ln w="9525">
            <a:noFill/>
            <a:miter lim="800000"/>
            <a:headEnd/>
            <a:tailEnd/>
          </a:ln>
        </p:spPr>
        <p:txBody>
          <a:bodyPr/>
          <a:lstStyle/>
          <a:p>
            <a:pPr marL="342900" indent="-342900" eaLnBrk="1" hangingPunct="1">
              <a:spcBef>
                <a:spcPct val="20000"/>
              </a:spcBef>
              <a:buFontTx/>
              <a:buChar char="-"/>
              <a:defRPr/>
            </a:pPr>
            <a:r>
              <a:rPr lang="en-US" dirty="0" err="1">
                <a:latin typeface="Arial" panose="020B0604020202020204" pitchFamily="34" charset="0"/>
                <a:cs typeface="Arial" panose="020B0604020202020204" pitchFamily="34" charset="0"/>
              </a:rPr>
              <a:t>Terminalele</a:t>
            </a:r>
            <a:r>
              <a:rPr lang="en-US" dirty="0">
                <a:latin typeface="Arial" panose="020B0604020202020204" pitchFamily="34" charset="0"/>
                <a:cs typeface="Arial" panose="020B0604020202020204" pitchFamily="34" charset="0"/>
              </a:rPr>
              <a:t> de date D0-D7 </a:t>
            </a:r>
            <a:r>
              <a:rPr lang="en-US" dirty="0" err="1">
                <a:latin typeface="Arial" panose="020B0604020202020204" pitchFamily="34" charset="0"/>
                <a:cs typeface="Arial" panose="020B0604020202020204" pitchFamily="34" charset="0"/>
              </a:rPr>
              <a:t>sunt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conectate</a:t>
            </a:r>
            <a:r>
              <a:rPr lang="en-US" dirty="0">
                <a:latin typeface="Arial" panose="020B0604020202020204" pitchFamily="34" charset="0"/>
                <a:cs typeface="Arial" panose="020B0604020202020204" pitchFamily="34" charset="0"/>
              </a:rPr>
              <a:t> la </a:t>
            </a:r>
            <a:r>
              <a:rPr lang="en-US" dirty="0" err="1">
                <a:latin typeface="Arial" panose="020B0604020202020204" pitchFamily="34" charset="0"/>
                <a:cs typeface="Arial" panose="020B0604020202020204" pitchFamily="34" charset="0"/>
              </a:rPr>
              <a:t>portul</a:t>
            </a:r>
            <a:r>
              <a:rPr lang="en-US" dirty="0">
                <a:latin typeface="Arial" panose="020B0604020202020204" pitchFamily="34" charset="0"/>
                <a:cs typeface="Arial" panose="020B0604020202020204" pitchFamily="34" charset="0"/>
              </a:rPr>
              <a:t>  P1.0- P1.7 ale </a:t>
            </a:r>
            <a:r>
              <a:rPr lang="en-US" dirty="0" err="1">
                <a:latin typeface="Arial" panose="020B0604020202020204" pitchFamily="34" charset="0"/>
                <a:cs typeface="Arial" panose="020B0604020202020204" pitchFamily="34" charset="0"/>
              </a:rPr>
              <a:t>microcontrolerului</a:t>
            </a:r>
            <a:r>
              <a:rPr lang="en-US" dirty="0">
                <a:latin typeface="Arial" panose="020B0604020202020204" pitchFamily="34" charset="0"/>
                <a:cs typeface="Arial" panose="020B0604020202020204" pitchFamily="34" charset="0"/>
              </a:rPr>
              <a:t> 80C51. </a:t>
            </a:r>
            <a:endParaRPr lang="ro-RO" dirty="0">
              <a:latin typeface="Arial" panose="020B0604020202020204" pitchFamily="34" charset="0"/>
              <a:cs typeface="Arial" panose="020B0604020202020204" pitchFamily="34" charset="0"/>
            </a:endParaRPr>
          </a:p>
          <a:p>
            <a:pPr marL="342900" indent="-342900" eaLnBrk="1" hangingPunct="1">
              <a:spcBef>
                <a:spcPct val="20000"/>
              </a:spcBef>
              <a:buFontTx/>
              <a:buChar char="-"/>
              <a:defRPr/>
            </a:pPr>
            <a:r>
              <a:rPr lang="en-US" dirty="0" err="1">
                <a:latin typeface="Arial" panose="020B0604020202020204" pitchFamily="34" charset="0"/>
                <a:cs typeface="Arial" panose="020B0604020202020204" pitchFamily="34" charset="0"/>
              </a:rPr>
              <a:t>Terminalul</a:t>
            </a:r>
            <a:r>
              <a:rPr lang="en-US" dirty="0">
                <a:latin typeface="Arial" panose="020B0604020202020204" pitchFamily="34" charset="0"/>
                <a:cs typeface="Arial" panose="020B0604020202020204" pitchFamily="34" charset="0"/>
              </a:rPr>
              <a:t> Enable </a:t>
            </a:r>
            <a:r>
              <a:rPr lang="en-US" dirty="0" err="1">
                <a:latin typeface="Arial" panose="020B0604020202020204" pitchFamily="34" charset="0"/>
                <a:cs typeface="Arial" panose="020B0604020202020204" pitchFamily="34" charset="0"/>
              </a:rPr>
              <a:t>şi</a:t>
            </a:r>
            <a:r>
              <a:rPr lang="en-US" dirty="0">
                <a:latin typeface="Arial" panose="020B0604020202020204" pitchFamily="34" charset="0"/>
                <a:cs typeface="Arial" panose="020B0604020202020204" pitchFamily="34" charset="0"/>
              </a:rPr>
              <a:t> RS la P3.3, </a:t>
            </a:r>
            <a:r>
              <a:rPr lang="en-US" dirty="0" err="1">
                <a:latin typeface="Arial" panose="020B0604020202020204" pitchFamily="34" charset="0"/>
                <a:cs typeface="Arial" panose="020B0604020202020204" pitchFamily="34" charset="0"/>
              </a:rPr>
              <a:t>respectiv</a:t>
            </a:r>
            <a:r>
              <a:rPr lang="en-US" dirty="0">
                <a:latin typeface="Arial" panose="020B0604020202020204" pitchFamily="34" charset="0"/>
                <a:cs typeface="Arial" panose="020B0604020202020204" pitchFamily="34" charset="0"/>
              </a:rPr>
              <a:t> P3.4, </a:t>
            </a:r>
            <a:r>
              <a:rPr lang="en-US" dirty="0" err="1">
                <a:latin typeface="Arial" panose="020B0604020202020204" pitchFamily="34" charset="0"/>
                <a:cs typeface="Arial" panose="020B0604020202020204" pitchFamily="34" charset="0"/>
              </a:rPr>
              <a:t>iar</a:t>
            </a:r>
            <a:r>
              <a:rPr lang="en-US" dirty="0">
                <a:latin typeface="Arial" panose="020B0604020202020204" pitchFamily="34" charset="0"/>
                <a:cs typeface="Arial" panose="020B0604020202020204" pitchFamily="34" charset="0"/>
              </a:rPr>
              <a:t> R/W la P3.5.</a:t>
            </a:r>
            <a:endParaRPr lang="ro-RO" dirty="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bwMode="auto">
          <a:xfrm>
            <a:off x="152400" y="803275"/>
            <a:ext cx="8229600" cy="720725"/>
          </a:xfrm>
          <a:prstGeom prst="rect">
            <a:avLst/>
          </a:prstGeom>
          <a:noFill/>
          <a:ln w="9525">
            <a:noFill/>
            <a:miter lim="800000"/>
            <a:headEnd/>
            <a:tailEnd/>
          </a:ln>
        </p:spPr>
        <p:txBody>
          <a:bodyPr/>
          <a:lstStyle/>
          <a:p>
            <a:pPr marL="342900" indent="-342900" eaLnBrk="1" hangingPunct="1">
              <a:spcBef>
                <a:spcPct val="20000"/>
              </a:spcBef>
              <a:buFont typeface="Arial" pitchFamily="34" charset="0"/>
              <a:buNone/>
              <a:defRPr/>
            </a:pPr>
            <a:r>
              <a:rPr lang="ro-RO" sz="2000" dirty="0">
                <a:solidFill>
                  <a:srgbClr val="FF0000"/>
                </a:solidFill>
                <a:latin typeface="Arial" panose="020B0604020202020204" pitchFamily="34" charset="0"/>
                <a:cs typeface="Arial" panose="020B0604020202020204" pitchFamily="34" charset="0"/>
              </a:rPr>
              <a:t>7.	</a:t>
            </a:r>
            <a:r>
              <a:rPr lang="it-IT" sz="2000" dirty="0">
                <a:solidFill>
                  <a:srgbClr val="FF0000"/>
                </a:solidFill>
                <a:latin typeface="Arial" panose="020B0604020202020204" pitchFamily="34" charset="0"/>
                <a:cs typeface="Arial" panose="020B0604020202020204" pitchFamily="34" charset="0"/>
              </a:rPr>
              <a:t>Conectarea unui circuit LCD LM016L la microcontrolerul 80C51 </a:t>
            </a:r>
            <a:endParaRPr lang="ro-RO" sz="2000" dirty="0">
              <a:solidFill>
                <a:srgbClr val="FF0000"/>
              </a:solidFill>
              <a:latin typeface="Arial" panose="020B0604020202020204" pitchFamily="34" charset="0"/>
              <a:cs typeface="Arial" panose="020B0604020202020204" pitchFamily="34" charset="0"/>
            </a:endParaRPr>
          </a:p>
          <a:p>
            <a:pPr marL="342900" indent="-342900" eaLnBrk="1" hangingPunct="1">
              <a:spcBef>
                <a:spcPct val="20000"/>
              </a:spcBef>
              <a:buFont typeface="Arial" pitchFamily="34" charset="0"/>
              <a:buNone/>
              <a:defRPr/>
            </a:pPr>
            <a:endParaRPr lang="ro-RO" dirty="0">
              <a:latin typeface="Arial" panose="020B0604020202020204" pitchFamily="34" charset="0"/>
              <a:cs typeface="Arial" panose="020B0604020202020204" pitchFamily="34" charset="0"/>
            </a:endParaRPr>
          </a:p>
        </p:txBody>
      </p:sp>
      <p:pic>
        <p:nvPicPr>
          <p:cNvPr id="460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438400"/>
            <a:ext cx="65516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6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7" name="Rectangle 3"/>
          <p:cNvSpPr txBox="1">
            <a:spLocks noChangeArrowheads="1"/>
          </p:cNvSpPr>
          <p:nvPr/>
        </p:nvSpPr>
        <p:spPr bwMode="auto">
          <a:xfrm>
            <a:off x="228600" y="879475"/>
            <a:ext cx="8229600" cy="720725"/>
          </a:xfrm>
          <a:prstGeom prst="rect">
            <a:avLst/>
          </a:prstGeom>
          <a:noFill/>
          <a:ln w="9525">
            <a:noFill/>
            <a:miter lim="800000"/>
            <a:headEnd/>
            <a:tailEnd/>
          </a:ln>
        </p:spPr>
        <p:txBody>
          <a:bodyPr/>
          <a:lstStyle/>
          <a:p>
            <a:pPr marL="342900" indent="-342900" eaLnBrk="1" hangingPunct="1">
              <a:spcBef>
                <a:spcPct val="20000"/>
              </a:spcBef>
              <a:buFont typeface="Arial" pitchFamily="34" charset="0"/>
              <a:buNone/>
              <a:defRPr/>
            </a:pPr>
            <a:r>
              <a:rPr lang="ro-RO" sz="2000" dirty="0">
                <a:solidFill>
                  <a:srgbClr val="FF0000"/>
                </a:solidFill>
                <a:latin typeface="Arial" panose="020B0604020202020204" pitchFamily="34" charset="0"/>
                <a:cs typeface="Arial" panose="020B0604020202020204" pitchFamily="34" charset="0"/>
              </a:rPr>
              <a:t>7.	</a:t>
            </a:r>
            <a:r>
              <a:rPr lang="it-IT" sz="2000" dirty="0">
                <a:solidFill>
                  <a:srgbClr val="FF0000"/>
                </a:solidFill>
                <a:latin typeface="Arial" panose="020B0604020202020204" pitchFamily="34" charset="0"/>
                <a:cs typeface="Arial" panose="020B0604020202020204" pitchFamily="34" charset="0"/>
              </a:rPr>
              <a:t>Conectarea unui circuit LCD LM016L la microcontrolerul 80C51 </a:t>
            </a:r>
            <a:endParaRPr lang="ro-RO" sz="2000" dirty="0">
              <a:solidFill>
                <a:srgbClr val="FF0000"/>
              </a:solidFill>
              <a:latin typeface="Arial" panose="020B0604020202020204" pitchFamily="34" charset="0"/>
              <a:cs typeface="Arial" panose="020B0604020202020204" pitchFamily="34" charset="0"/>
            </a:endParaRPr>
          </a:p>
          <a:p>
            <a:pPr marL="342900" indent="-342900" eaLnBrk="1" hangingPunct="1">
              <a:spcBef>
                <a:spcPct val="20000"/>
              </a:spcBef>
              <a:buFont typeface="Arial" pitchFamily="34" charset="0"/>
              <a:buNone/>
              <a:defRPr/>
            </a:pPr>
            <a:endParaRPr lang="ro-RO" dirty="0">
              <a:latin typeface="Arial" panose="020B0604020202020204" pitchFamily="34" charset="0"/>
              <a:cs typeface="Arial" panose="020B0604020202020204" pitchFamily="34" charset="0"/>
            </a:endParaRPr>
          </a:p>
        </p:txBody>
      </p:sp>
      <p:sp>
        <p:nvSpPr>
          <p:cNvPr id="9" name="Rectangle 3"/>
          <p:cNvSpPr txBox="1">
            <a:spLocks noChangeArrowheads="1"/>
          </p:cNvSpPr>
          <p:nvPr/>
        </p:nvSpPr>
        <p:spPr bwMode="auto">
          <a:xfrm>
            <a:off x="0" y="1473200"/>
            <a:ext cx="4648200" cy="5105400"/>
          </a:xfrm>
          <a:prstGeom prst="rect">
            <a:avLst/>
          </a:prstGeom>
          <a:noFill/>
          <a:ln w="9525">
            <a:noFill/>
            <a:miter lim="800000"/>
            <a:headEnd/>
            <a:tailEnd/>
          </a:ln>
        </p:spPr>
        <p:txBody>
          <a:bodyPr/>
          <a:lstStyle/>
          <a:p>
            <a:pPr marL="342900" indent="-342900" eaLnBrk="1" hangingPunct="1">
              <a:spcBef>
                <a:spcPct val="20000"/>
              </a:spcBef>
              <a:defRPr/>
            </a:pPr>
            <a:r>
              <a:rPr lang="ro-RO" sz="1200" dirty="0">
                <a:latin typeface="Arial" panose="020B0604020202020204" pitchFamily="34" charset="0"/>
                <a:cs typeface="Arial" panose="020B0604020202020204" pitchFamily="34" charset="0"/>
              </a:rPr>
              <a:t>org 0000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MOV A,#38H                           ; initializare LCD 2 linii, matrice 5x7</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COMMAND               ; apeleaza subrutina command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DELAY                          ; apeleaza subrutina delay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MOV A,#0EH                           ; display on, cursor on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COMMAND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DELAY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MOV A,#01H                           ; Clear LCD</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COMMAND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DELAY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MOV A,#06H                           ; shift cursor right</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COMMAND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DELAY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MOV A,#80H                           ; cursorul la inceputul primei linii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COMMAND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DELAY </a:t>
            </a:r>
          </a:p>
          <a:p>
            <a:pPr marL="342900" indent="-342900" eaLnBrk="1" hangingPunct="1">
              <a:spcBef>
                <a:spcPct val="20000"/>
              </a:spcBef>
              <a:defRPr/>
            </a:pPr>
            <a:endParaRPr lang="ro-RO" sz="1200" dirty="0">
              <a:latin typeface="Arial" panose="020B0604020202020204" pitchFamily="34" charset="0"/>
              <a:cs typeface="Arial" panose="020B0604020202020204" pitchFamily="34" charset="0"/>
            </a:endParaRP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MOV A,#'L'                           ; afiseaza litera L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data1 </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ACALL DELAY </a:t>
            </a:r>
          </a:p>
          <a:p>
            <a:pPr marL="342900" indent="-342900" eaLnBrk="1" hangingPunct="1">
              <a:spcBef>
                <a:spcPct val="20000"/>
              </a:spcBef>
              <a:defRPr/>
            </a:pPr>
            <a:r>
              <a:rPr lang="ro-RO" sz="1200" dirty="0" smtClean="0">
                <a:latin typeface="Arial" panose="020B0604020202020204" pitchFamily="34" charset="0"/>
                <a:cs typeface="Arial" panose="020B0604020202020204" pitchFamily="34" charset="0"/>
              </a:rPr>
              <a:t>     </a:t>
            </a:r>
            <a:endParaRPr lang="ro-RO" sz="1200" dirty="0">
              <a:latin typeface="Arial" panose="020B0604020202020204" pitchFamily="34" charset="0"/>
              <a:cs typeface="Arial" panose="020B0604020202020204" pitchFamily="34" charset="0"/>
            </a:endParaRP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HERE:  JMP HERE</a:t>
            </a:r>
          </a:p>
          <a:p>
            <a:pPr marL="342900" indent="-342900" eaLnBrk="1" hangingPunct="1">
              <a:spcBef>
                <a:spcPct val="20000"/>
              </a:spcBef>
              <a:defRPr/>
            </a:pPr>
            <a:r>
              <a:rPr lang="ro-RO" sz="1200" dirty="0">
                <a:latin typeface="Arial" panose="020B0604020202020204" pitchFamily="34" charset="0"/>
                <a:cs typeface="Arial" panose="020B0604020202020204" pitchFamily="34" charset="0"/>
              </a:rPr>
              <a:t> </a:t>
            </a:r>
          </a:p>
        </p:txBody>
      </p:sp>
      <p:sp>
        <p:nvSpPr>
          <p:cNvPr id="47110" name="Rectangle 10"/>
          <p:cNvSpPr>
            <a:spLocks noChangeArrowheads="1"/>
          </p:cNvSpPr>
          <p:nvPr/>
        </p:nvSpPr>
        <p:spPr bwMode="auto">
          <a:xfrm>
            <a:off x="4724400" y="1701800"/>
            <a:ext cx="4572000" cy="5152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buFontTx/>
              <a:buNone/>
            </a:pPr>
            <a:r>
              <a:rPr lang="ro-RO" altLang="en-US" sz="1200" dirty="0">
                <a:solidFill>
                  <a:srgbClr val="000000"/>
                </a:solidFill>
                <a:cs typeface="Arial" panose="020B0604020202020204" pitchFamily="34" charset="0"/>
              </a:rPr>
              <a:t>COMMAND:   MOV P1,A        ; Trimite comanda la LCD</a:t>
            </a:r>
          </a:p>
          <a:p>
            <a:pPr eaLnBrk="1" hangingPunct="1">
              <a:buFontTx/>
              <a:buNone/>
            </a:pPr>
            <a:r>
              <a:rPr lang="ro-RO" altLang="en-US" sz="1200" dirty="0">
                <a:solidFill>
                  <a:srgbClr val="000000"/>
                </a:solidFill>
                <a:cs typeface="Arial" panose="020B0604020202020204" pitchFamily="34" charset="0"/>
              </a:rPr>
              <a:t>                       </a:t>
            </a:r>
          </a:p>
          <a:p>
            <a:pPr eaLnBrk="1" hangingPunct="1">
              <a:buFontTx/>
              <a:buNone/>
            </a:pPr>
            <a:r>
              <a:rPr lang="ro-RO" altLang="en-US" sz="1200" dirty="0">
                <a:solidFill>
                  <a:srgbClr val="000000"/>
                </a:solidFill>
                <a:cs typeface="Arial" panose="020B0604020202020204" pitchFamily="34" charset="0"/>
              </a:rPr>
              <a:t>		MOV C,0</a:t>
            </a:r>
          </a:p>
          <a:p>
            <a:pPr eaLnBrk="1" hangingPunct="1">
              <a:buFontTx/>
              <a:buNone/>
            </a:pPr>
            <a:r>
              <a:rPr lang="ro-RO" altLang="en-US" sz="1200" dirty="0">
                <a:solidFill>
                  <a:srgbClr val="000000"/>
                </a:solidFill>
                <a:cs typeface="Arial" panose="020B0604020202020204" pitchFamily="34" charset="0"/>
              </a:rPr>
              <a:t>		MOV P3.4,C</a:t>
            </a:r>
          </a:p>
          <a:p>
            <a:pPr eaLnBrk="1" hangingPunct="1">
              <a:buFontTx/>
              <a:buNone/>
            </a:pPr>
            <a:r>
              <a:rPr lang="ro-RO" altLang="en-US" sz="1200" dirty="0">
                <a:solidFill>
                  <a:srgbClr val="000000"/>
                </a:solidFill>
                <a:cs typeface="Arial" panose="020B0604020202020204" pitchFamily="34" charset="0"/>
              </a:rPr>
              <a:t>		CLR P3.4          ; RS=0 pentru comanda</a:t>
            </a:r>
          </a:p>
          <a:p>
            <a:pPr eaLnBrk="1" hangingPunct="1">
              <a:buFontTx/>
              <a:buNone/>
            </a:pPr>
            <a:r>
              <a:rPr lang="ro-RO" altLang="en-US" sz="1200" dirty="0">
                <a:solidFill>
                  <a:srgbClr val="000000"/>
                </a:solidFill>
                <a:cs typeface="Arial" panose="020B0604020202020204" pitchFamily="34" charset="0"/>
              </a:rPr>
              <a:t>                       CLR P3.5          ; R/W=0 pentru scriere</a:t>
            </a:r>
          </a:p>
          <a:p>
            <a:pPr eaLnBrk="1" hangingPunct="1">
              <a:buFontTx/>
              <a:buNone/>
            </a:pPr>
            <a:r>
              <a:rPr lang="ro-RO" altLang="en-US" sz="1200" dirty="0">
                <a:solidFill>
                  <a:srgbClr val="000000"/>
                </a:solidFill>
                <a:cs typeface="Arial" panose="020B0604020202020204" pitchFamily="34" charset="0"/>
              </a:rPr>
              <a:t>                       SETB P3.3        ; E=1 pentru puls H</a:t>
            </a:r>
          </a:p>
          <a:p>
            <a:pPr eaLnBrk="1" hangingPunct="1">
              <a:buFontTx/>
              <a:buNone/>
            </a:pPr>
            <a:r>
              <a:rPr lang="ro-RO" altLang="en-US" sz="1200" dirty="0">
                <a:solidFill>
                  <a:srgbClr val="000000"/>
                </a:solidFill>
                <a:cs typeface="Arial" panose="020B0604020202020204" pitchFamily="34" charset="0"/>
              </a:rPr>
              <a:t>                       CLR P3.3          ; E=0 pentru puls H-to-L</a:t>
            </a:r>
          </a:p>
          <a:p>
            <a:pPr eaLnBrk="1" hangingPunct="1">
              <a:buFontTx/>
              <a:buNone/>
            </a:pPr>
            <a:r>
              <a:rPr lang="ro-RO" altLang="en-US" sz="1200" dirty="0">
                <a:solidFill>
                  <a:srgbClr val="000000"/>
                </a:solidFill>
                <a:cs typeface="Arial" panose="020B0604020202020204" pitchFamily="34" charset="0"/>
              </a:rPr>
              <a:t>                       RET</a:t>
            </a:r>
          </a:p>
          <a:p>
            <a:pPr eaLnBrk="1" hangingPunct="1">
              <a:buFontTx/>
              <a:buNone/>
            </a:pPr>
            <a:endParaRPr lang="ro-RO" altLang="en-US" sz="1200" dirty="0">
              <a:solidFill>
                <a:srgbClr val="000000"/>
              </a:solidFill>
              <a:cs typeface="Arial" panose="020B0604020202020204" pitchFamily="34" charset="0"/>
            </a:endParaRPr>
          </a:p>
          <a:p>
            <a:pPr eaLnBrk="1" hangingPunct="1">
              <a:buFontTx/>
              <a:buNone/>
            </a:pPr>
            <a:r>
              <a:rPr lang="ro-RO" altLang="en-US" sz="1200" dirty="0">
                <a:solidFill>
                  <a:srgbClr val="000000"/>
                </a:solidFill>
                <a:cs typeface="Arial" panose="020B0604020202020204" pitchFamily="34" charset="0"/>
              </a:rPr>
              <a:t>data1:             MOV P1,A        ; Scrie data1 la LCD</a:t>
            </a:r>
          </a:p>
          <a:p>
            <a:pPr eaLnBrk="1" hangingPunct="1">
              <a:buFontTx/>
              <a:buNone/>
            </a:pPr>
            <a:r>
              <a:rPr lang="ro-RO" altLang="en-US" sz="1200" dirty="0">
                <a:solidFill>
                  <a:srgbClr val="000000"/>
                </a:solidFill>
                <a:cs typeface="Arial" panose="020B0604020202020204" pitchFamily="34" charset="0"/>
              </a:rPr>
              <a:t>                       SETB P3.4        ; RS=1 pentru data1</a:t>
            </a:r>
          </a:p>
          <a:p>
            <a:pPr eaLnBrk="1" hangingPunct="1">
              <a:buFontTx/>
              <a:buNone/>
            </a:pPr>
            <a:r>
              <a:rPr lang="ro-RO" altLang="en-US" sz="1200" dirty="0">
                <a:solidFill>
                  <a:srgbClr val="000000"/>
                </a:solidFill>
                <a:cs typeface="Arial" panose="020B0604020202020204" pitchFamily="34" charset="0"/>
              </a:rPr>
              <a:t>                       CLR P3.5          ; R/W=0 pentru scriere</a:t>
            </a:r>
          </a:p>
          <a:p>
            <a:pPr eaLnBrk="1" hangingPunct="1">
              <a:buFontTx/>
              <a:buNone/>
            </a:pPr>
            <a:r>
              <a:rPr lang="ro-RO" altLang="en-US" sz="1200" dirty="0">
                <a:solidFill>
                  <a:srgbClr val="000000"/>
                </a:solidFill>
                <a:cs typeface="Arial" panose="020B0604020202020204" pitchFamily="34" charset="0"/>
              </a:rPr>
              <a:t>                       SETB P3.3        ; E=1 pentru puls H</a:t>
            </a:r>
          </a:p>
          <a:p>
            <a:pPr eaLnBrk="1" hangingPunct="1">
              <a:buFontTx/>
              <a:buNone/>
            </a:pPr>
            <a:r>
              <a:rPr lang="ro-RO" altLang="en-US" sz="1200" dirty="0">
                <a:solidFill>
                  <a:srgbClr val="000000"/>
                </a:solidFill>
                <a:cs typeface="Arial" panose="020B0604020202020204" pitchFamily="34" charset="0"/>
              </a:rPr>
              <a:t>                       CLR P3.3          ; E=0 for H-to-L pulse</a:t>
            </a:r>
          </a:p>
          <a:p>
            <a:pPr eaLnBrk="1" hangingPunct="1">
              <a:buFontTx/>
              <a:buNone/>
            </a:pPr>
            <a:r>
              <a:rPr lang="ro-RO" altLang="en-US" sz="1200" dirty="0">
                <a:solidFill>
                  <a:srgbClr val="000000"/>
                </a:solidFill>
                <a:cs typeface="Arial" panose="020B0604020202020204" pitchFamily="34" charset="0"/>
              </a:rPr>
              <a:t>                       RET</a:t>
            </a:r>
          </a:p>
          <a:p>
            <a:pPr eaLnBrk="1" hangingPunct="1">
              <a:buFontTx/>
              <a:buNone/>
            </a:pPr>
            <a:endParaRPr lang="ro-RO" altLang="en-US" sz="1200" dirty="0">
              <a:solidFill>
                <a:srgbClr val="000000"/>
              </a:solidFill>
              <a:cs typeface="Arial" panose="020B0604020202020204" pitchFamily="34" charset="0"/>
            </a:endParaRPr>
          </a:p>
          <a:p>
            <a:pPr eaLnBrk="1" hangingPunct="1">
              <a:buFontTx/>
              <a:buNone/>
            </a:pPr>
            <a:r>
              <a:rPr lang="ro-RO" altLang="en-US" sz="1200" dirty="0">
                <a:solidFill>
                  <a:srgbClr val="000000"/>
                </a:solidFill>
                <a:cs typeface="Arial" panose="020B0604020202020204" pitchFamily="34" charset="0"/>
              </a:rPr>
              <a:t>DELAY:          MOV R2,#50</a:t>
            </a:r>
          </a:p>
          <a:p>
            <a:pPr eaLnBrk="1" hangingPunct="1">
              <a:buFontTx/>
              <a:buNone/>
            </a:pPr>
            <a:r>
              <a:rPr lang="ro-RO" altLang="en-US" sz="1200" dirty="0">
                <a:solidFill>
                  <a:srgbClr val="000000"/>
                </a:solidFill>
                <a:cs typeface="Arial" panose="020B0604020202020204" pitchFamily="34" charset="0"/>
              </a:rPr>
              <a:t>D1:                  MOV R3,#0FFH</a:t>
            </a:r>
          </a:p>
          <a:p>
            <a:pPr eaLnBrk="1" hangingPunct="1">
              <a:buFontTx/>
              <a:buNone/>
            </a:pPr>
            <a:r>
              <a:rPr lang="ro-RO" altLang="en-US" sz="1200" dirty="0">
                <a:solidFill>
                  <a:srgbClr val="000000"/>
                </a:solidFill>
                <a:cs typeface="Arial" panose="020B0604020202020204" pitchFamily="34" charset="0"/>
              </a:rPr>
              <a:t>D2:                  DJNZ R3,D2</a:t>
            </a:r>
          </a:p>
          <a:p>
            <a:pPr eaLnBrk="1" hangingPunct="1">
              <a:buFontTx/>
              <a:buNone/>
            </a:pPr>
            <a:r>
              <a:rPr lang="ro-RO" altLang="en-US" sz="1200" dirty="0">
                <a:solidFill>
                  <a:srgbClr val="000000"/>
                </a:solidFill>
                <a:cs typeface="Arial" panose="020B0604020202020204" pitchFamily="34" charset="0"/>
              </a:rPr>
              <a:t>                       DJNZ R2,D1  </a:t>
            </a:r>
          </a:p>
          <a:p>
            <a:pPr eaLnBrk="1" hangingPunct="1">
              <a:buFontTx/>
              <a:buNone/>
            </a:pPr>
            <a:r>
              <a:rPr lang="ro-RO" altLang="en-US" sz="1200" dirty="0">
                <a:solidFill>
                  <a:srgbClr val="000000"/>
                </a:solidFill>
                <a:cs typeface="Arial" panose="020B0604020202020204" pitchFamily="34" charset="0"/>
              </a:rPr>
              <a:t>                       RET</a:t>
            </a:r>
          </a:p>
          <a:p>
            <a:pPr eaLnBrk="1" hangingPunct="1">
              <a:buFontTx/>
              <a:buNone/>
            </a:pPr>
            <a:r>
              <a:rPr lang="ro-RO" altLang="en-US" sz="1200" dirty="0">
                <a:solidFill>
                  <a:srgbClr val="000000"/>
                </a:solidFill>
                <a:cs typeface="Arial" panose="020B0604020202020204" pitchFamily="34" charset="0"/>
              </a:rPr>
              <a:t>END</a:t>
            </a:r>
          </a:p>
        </p:txBody>
      </p:sp>
    </p:spTree>
    <p:extLst>
      <p:ext uri="{BB962C8B-B14F-4D97-AF65-F5344CB8AC3E}">
        <p14:creationId xmlns:p14="http://schemas.microsoft.com/office/powerpoint/2010/main" val="689530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p>
        </p:txBody>
      </p:sp>
      <p:sp>
        <p:nvSpPr>
          <p:cNvPr id="6" name="Rectangle 3"/>
          <p:cNvSpPr txBox="1">
            <a:spLocks noChangeArrowheads="1"/>
          </p:cNvSpPr>
          <p:nvPr/>
        </p:nvSpPr>
        <p:spPr bwMode="auto">
          <a:xfrm>
            <a:off x="0" y="1651000"/>
            <a:ext cx="8229600" cy="1676400"/>
          </a:xfrm>
          <a:prstGeom prst="rect">
            <a:avLst/>
          </a:prstGeom>
          <a:noFill/>
          <a:ln w="9525">
            <a:noFill/>
            <a:miter lim="800000"/>
            <a:headEnd/>
            <a:tailEnd/>
          </a:ln>
        </p:spPr>
        <p:txBody>
          <a:bodyPr/>
          <a:lstStyle/>
          <a:p>
            <a:pPr marL="342900" indent="-342900" eaLnBrk="1" hangingPunct="1">
              <a:spcBef>
                <a:spcPct val="20000"/>
              </a:spcBef>
              <a:defRPr/>
            </a:pPr>
            <a:r>
              <a:rPr lang="ro-RO" sz="1600" i="1" dirty="0">
                <a:latin typeface="Arial" panose="020B0604020202020204" pitchFamily="34" charset="0"/>
                <a:cs typeface="Arial" panose="020B0604020202020204" pitchFamily="34" charset="0"/>
              </a:rPr>
              <a:t>	Exerciţiul 1: </a:t>
            </a:r>
            <a:r>
              <a:rPr lang="vi-VN" sz="1600" i="1" dirty="0">
                <a:latin typeface="Arial" panose="020B0604020202020204" pitchFamily="34" charset="0"/>
                <a:cs typeface="Arial" panose="020B0604020202020204" pitchFamily="34" charset="0"/>
              </a:rPr>
              <a:t>Să se construiască un program care să afişeze pe LCD textul L</a:t>
            </a:r>
            <a:r>
              <a:rPr lang="ro-RO" sz="1600" i="1" dirty="0">
                <a:latin typeface="Arial" panose="020B0604020202020204" pitchFamily="34" charset="0"/>
                <a:cs typeface="Arial" panose="020B0604020202020204" pitchFamily="34" charset="0"/>
              </a:rPr>
              <a:t>CD</a:t>
            </a:r>
          </a:p>
          <a:p>
            <a:pPr marL="342900" indent="-342900" eaLnBrk="1" hangingPunct="1">
              <a:spcBef>
                <a:spcPct val="20000"/>
              </a:spcBef>
              <a:defRPr/>
            </a:pPr>
            <a:endParaRPr lang="ro-RO" sz="1600" i="1" dirty="0">
              <a:latin typeface="Arial" panose="020B0604020202020204" pitchFamily="34" charset="0"/>
              <a:cs typeface="Arial" panose="020B0604020202020204" pitchFamily="34" charset="0"/>
            </a:endParaRPr>
          </a:p>
          <a:p>
            <a:pPr marL="342900" indent="-342900" eaLnBrk="1" hangingPunct="1">
              <a:spcBef>
                <a:spcPct val="20000"/>
              </a:spcBef>
              <a:defRPr/>
            </a:pPr>
            <a:r>
              <a:rPr lang="ro-RO" sz="1600" i="1" dirty="0">
                <a:latin typeface="Arial" panose="020B0604020202020204" pitchFamily="34" charset="0"/>
                <a:cs typeface="Arial" panose="020B0604020202020204" pitchFamily="34" charset="0"/>
              </a:rPr>
              <a:t>	Exerciţiul 2: </a:t>
            </a:r>
            <a:r>
              <a:rPr lang="vi-VN" sz="1600" i="1" dirty="0">
                <a:latin typeface="Arial" panose="020B0604020202020204" pitchFamily="34" charset="0"/>
                <a:cs typeface="Arial" panose="020B0604020202020204" pitchFamily="34" charset="0"/>
              </a:rPr>
              <a:t>Să se construiască un program care să afişeze pe primul rând al LCD-ului textul </a:t>
            </a:r>
            <a:r>
              <a:rPr lang="ro-RO" sz="1600" i="1" dirty="0">
                <a:latin typeface="Arial" panose="020B0604020202020204" pitchFamily="34" charset="0"/>
                <a:cs typeface="Arial" panose="020B0604020202020204" pitchFamily="34" charset="0"/>
              </a:rPr>
              <a:t>LCD</a:t>
            </a:r>
            <a:r>
              <a:rPr lang="vi-VN" sz="1600" i="1" dirty="0">
                <a:latin typeface="Arial" panose="020B0604020202020204" pitchFamily="34" charset="0"/>
                <a:cs typeface="Arial" panose="020B0604020202020204" pitchFamily="34" charset="0"/>
              </a:rPr>
              <a:t>, iar pe rândul următor LM016L.</a:t>
            </a:r>
            <a:endParaRPr lang="ro-RO" sz="1600" i="1" dirty="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bwMode="auto">
          <a:xfrm>
            <a:off x="228600" y="955675"/>
            <a:ext cx="8229600" cy="720725"/>
          </a:xfrm>
          <a:prstGeom prst="rect">
            <a:avLst/>
          </a:prstGeom>
          <a:noFill/>
          <a:ln w="9525">
            <a:noFill/>
            <a:miter lim="800000"/>
            <a:headEnd/>
            <a:tailEnd/>
          </a:ln>
        </p:spPr>
        <p:txBody>
          <a:bodyPr/>
          <a:lstStyle/>
          <a:p>
            <a:pPr marL="342900" indent="-342900" eaLnBrk="1" hangingPunct="1">
              <a:spcBef>
                <a:spcPct val="20000"/>
              </a:spcBef>
              <a:buFont typeface="Arial" pitchFamily="34" charset="0"/>
              <a:buNone/>
              <a:defRPr/>
            </a:pPr>
            <a:r>
              <a:rPr lang="ro-RO" sz="2000" dirty="0">
                <a:solidFill>
                  <a:srgbClr val="FF0000"/>
                </a:solidFill>
                <a:latin typeface="Arial" panose="020B0604020202020204" pitchFamily="34" charset="0"/>
                <a:cs typeface="Arial" panose="020B0604020202020204" pitchFamily="34" charset="0"/>
              </a:rPr>
              <a:t>7.	</a:t>
            </a:r>
            <a:r>
              <a:rPr lang="it-IT" sz="2000" dirty="0">
                <a:solidFill>
                  <a:srgbClr val="FF0000"/>
                </a:solidFill>
                <a:latin typeface="Arial" panose="020B0604020202020204" pitchFamily="34" charset="0"/>
                <a:cs typeface="Arial" panose="020B0604020202020204" pitchFamily="34" charset="0"/>
              </a:rPr>
              <a:t>Conectarea unui circuit LCD LM016L la microcontrolerul 80C51 </a:t>
            </a:r>
            <a:endParaRPr lang="ro-RO" sz="2000" dirty="0">
              <a:solidFill>
                <a:srgbClr val="FF0000"/>
              </a:solidFill>
              <a:latin typeface="Arial" panose="020B0604020202020204" pitchFamily="34" charset="0"/>
              <a:cs typeface="Arial" panose="020B0604020202020204" pitchFamily="34" charset="0"/>
            </a:endParaRPr>
          </a:p>
          <a:p>
            <a:pPr marL="342900" indent="-342900" eaLnBrk="1" hangingPunct="1">
              <a:spcBef>
                <a:spcPct val="20000"/>
              </a:spcBef>
              <a:buFont typeface="Arial" pitchFamily="34" charset="0"/>
              <a:buNone/>
              <a:defRPr/>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21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560387"/>
          </a:xfrm>
        </p:spPr>
        <p:txBody>
          <a:bodyPr/>
          <a:lstStyle/>
          <a:p>
            <a:pPr eaLnBrk="1" hangingPunct="1"/>
            <a:r>
              <a:rPr lang="ro-RO" altLang="en-US" sz="2400" dirty="0" smtClean="0">
                <a:latin typeface="Arial" panose="020B0604020202020204" pitchFamily="34" charset="0"/>
                <a:cs typeface="Arial" panose="020B0604020202020204" pitchFamily="34" charset="0"/>
              </a:rPr>
              <a:t>Sisteme Încorporate</a:t>
            </a:r>
          </a:p>
        </p:txBody>
      </p:sp>
      <p:sp>
        <p:nvSpPr>
          <p:cNvPr id="19459" name="Rectangle 3"/>
          <p:cNvSpPr>
            <a:spLocks noGrp="1" noChangeArrowheads="1"/>
          </p:cNvSpPr>
          <p:nvPr>
            <p:ph idx="1"/>
          </p:nvPr>
        </p:nvSpPr>
        <p:spPr>
          <a:xfrm>
            <a:off x="457199" y="1489075"/>
            <a:ext cx="8566879" cy="5216525"/>
          </a:xfrm>
        </p:spPr>
        <p:txBody>
          <a:bodyPr/>
          <a:lstStyle/>
          <a:p>
            <a:pPr eaLnBrk="1" hangingPunct="1">
              <a:lnSpc>
                <a:spcPct val="90000"/>
              </a:lnSpc>
            </a:pPr>
            <a:r>
              <a:rPr lang="ro-RO" altLang="en-US" sz="2000" dirty="0" smtClean="0">
                <a:latin typeface="Arial" panose="020B0604020202020204" pitchFamily="34" charset="0"/>
                <a:cs typeface="Arial" panose="020B0604020202020204" pitchFamily="34" charset="0"/>
              </a:rPr>
              <a:t>Setul de instrucţiuni</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Sintaxa:</a:t>
            </a:r>
          </a:p>
          <a:p>
            <a:pPr lvl="1" eaLnBrk="1" hangingPunct="1">
              <a:lnSpc>
                <a:spcPct val="90000"/>
              </a:lnSpc>
              <a:buFont typeface="Wingdings" panose="05000000000000000000" pitchFamily="2" charset="2"/>
              <a:buNone/>
            </a:pPr>
            <a:r>
              <a:rPr lang="en-AU" altLang="en-US" sz="1800" b="1" dirty="0" smtClean="0">
                <a:latin typeface="Arial" panose="020B0604020202020204" pitchFamily="34" charset="0"/>
                <a:cs typeface="Arial" panose="020B0604020202020204" pitchFamily="34" charset="0"/>
              </a:rPr>
              <a:t>etic:        </a:t>
            </a:r>
            <a:r>
              <a:rPr lang="en-AU" altLang="en-US" sz="1800" b="1" dirty="0" err="1" smtClean="0">
                <a:latin typeface="Arial" panose="020B0604020202020204" pitchFamily="34" charset="0"/>
                <a:cs typeface="Arial" panose="020B0604020202020204" pitchFamily="34" charset="0"/>
              </a:rPr>
              <a:t>mnemonică</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destinaţie</a:t>
            </a:r>
            <a:r>
              <a:rPr lang="en-AU" altLang="en-US" sz="1800" b="1" dirty="0" smtClean="0">
                <a:latin typeface="Arial" panose="020B0604020202020204" pitchFamily="34" charset="0"/>
                <a:cs typeface="Arial" panose="020B0604020202020204" pitchFamily="34" charset="0"/>
              </a:rPr>
              <a:t>, </a:t>
            </a:r>
            <a:r>
              <a:rPr lang="en-AU" altLang="en-US" sz="1800" b="1" dirty="0" err="1" smtClean="0">
                <a:latin typeface="Arial" panose="020B0604020202020204" pitchFamily="34" charset="0"/>
                <a:cs typeface="Arial" panose="020B0604020202020204" pitchFamily="34" charset="0"/>
              </a:rPr>
              <a:t>sursă</a:t>
            </a:r>
            <a:r>
              <a:rPr lang="en-AU" altLang="en-US" sz="1800" b="1" dirty="0" smtClean="0">
                <a:latin typeface="Arial" panose="020B0604020202020204" pitchFamily="34" charset="0"/>
                <a:cs typeface="Arial" panose="020B0604020202020204" pitchFamily="34" charset="0"/>
              </a:rPr>
              <a:t> ;  </a:t>
            </a:r>
            <a:r>
              <a:rPr lang="en-AU" altLang="en-US" sz="1800" b="1" dirty="0" err="1" smtClean="0">
                <a:latin typeface="Arial" panose="020B0604020202020204" pitchFamily="34" charset="0"/>
                <a:cs typeface="Arial" panose="020B0604020202020204" pitchFamily="34" charset="0"/>
              </a:rPr>
              <a:t>comentariu</a:t>
            </a:r>
            <a:endParaRPr lang="ro-RO" altLang="en-US" sz="1800" b="1" dirty="0" smtClean="0">
              <a:latin typeface="Arial" panose="020B0604020202020204" pitchFamily="34" charset="0"/>
              <a:cs typeface="Arial" panose="020B0604020202020204" pitchFamily="34" charset="0"/>
            </a:endParaRPr>
          </a:p>
          <a:p>
            <a:pPr lvl="1" eaLnBrk="1" hangingPunct="1">
              <a:lnSpc>
                <a:spcPct val="90000"/>
              </a:lnSpc>
            </a:pPr>
            <a:r>
              <a:rPr lang="en-AU" altLang="en-US" sz="1800" dirty="0" smtClean="0">
                <a:latin typeface="Arial" panose="020B0604020202020204" pitchFamily="34" charset="0"/>
                <a:cs typeface="Arial" panose="020B0604020202020204" pitchFamily="34" charset="0"/>
              </a:rPr>
              <a:t>Etic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eticheta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instrucţiunii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mnemonica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denumeşte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destinaţia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sursa</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obţin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moduri</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comentariul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util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programatorului</a:t>
            </a:r>
            <a:r>
              <a:rPr lang="ro-RO"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pentru</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urmări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modul</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realizare</a:t>
            </a:r>
            <a:r>
              <a:rPr lang="en-AU" altLang="en-US" sz="1800" dirty="0" smtClean="0">
                <a:latin typeface="Arial" panose="020B0604020202020204" pitchFamily="34" charset="0"/>
                <a:cs typeface="Arial" panose="020B0604020202020204" pitchFamily="34" charset="0"/>
              </a:rPr>
              <a:t> al </a:t>
            </a:r>
            <a:r>
              <a:rPr lang="en-AU" altLang="en-US" sz="1800" dirty="0" err="1" smtClean="0">
                <a:latin typeface="Arial" panose="020B0604020202020204" pitchFamily="34" charset="0"/>
                <a:cs typeface="Arial" panose="020B0604020202020204" pitchFamily="34" charset="0"/>
              </a:rPr>
              <a:t>programului</a:t>
            </a:r>
            <a:r>
              <a:rPr lang="ro-RO" altLang="en-US" sz="1800" dirty="0" smtClean="0">
                <a:latin typeface="Arial" panose="020B0604020202020204" pitchFamily="34" charset="0"/>
                <a:cs typeface="Arial" panose="020B0604020202020204" pitchFamily="34" charset="0"/>
              </a:rPr>
              <a:t>;</a:t>
            </a:r>
            <a:r>
              <a:rPr lang="en-AU" altLang="en-US" sz="1800"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e</a:t>
            </a:r>
            <a:r>
              <a:rPr lang="en-AU" altLang="en-US" sz="1800" dirty="0" err="1" smtClean="0">
                <a:latin typeface="Arial" panose="020B0604020202020204" pitchFamily="34" charset="0"/>
                <a:cs typeface="Arial" panose="020B0604020202020204" pitchFamily="34" charset="0"/>
              </a:rPr>
              <a:t>ticheta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comentariul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sunt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opţionale</a:t>
            </a:r>
            <a:r>
              <a:rPr lang="en-AU" altLang="en-US" sz="1800" dirty="0" smtClean="0">
                <a:latin typeface="Arial" panose="020B0604020202020204" pitchFamily="34" charset="0"/>
                <a:cs typeface="Arial" panose="020B0604020202020204" pitchFamily="34" charset="0"/>
              </a:rPr>
              <a:t>.</a:t>
            </a:r>
          </a:p>
          <a:p>
            <a:pPr eaLnBrk="1" hangingPunct="1">
              <a:lnSpc>
                <a:spcPct val="90000"/>
              </a:lnSpc>
            </a:pPr>
            <a:r>
              <a:rPr lang="ro-RO" altLang="en-US" sz="2000" dirty="0" smtClean="0">
                <a:latin typeface="Arial" panose="020B0604020202020204" pitchFamily="34" charset="0"/>
                <a:cs typeface="Arial" panose="020B0604020202020204" pitchFamily="34" charset="0"/>
              </a:rPr>
              <a:t>Instrucţiuni aritmetice</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Instrucţiuni cu 2 operanzi: ADD, ADDC, SUBB, MUL şi DIV; utilizează registrul A;</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Instrucţiuni cu 1 operand: INC, DEC;</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Instrucţiune cu operand implicit: DAA;</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Utilizează mai multe moduri de adresare:</a:t>
            </a:r>
          </a:p>
          <a:p>
            <a:pPr lvl="2" eaLnBrk="1" hangingPunct="1">
              <a:lnSpc>
                <a:spcPct val="90000"/>
              </a:lnSpc>
            </a:pPr>
            <a:r>
              <a:rPr lang="en-AU" altLang="en-US" sz="1600" dirty="0" smtClean="0">
                <a:latin typeface="Arial" panose="020B0604020202020204" pitchFamily="34" charset="0"/>
                <a:cs typeface="Arial" panose="020B0604020202020204" pitchFamily="34" charset="0"/>
              </a:rPr>
              <a:t>ADD A,10H  -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directă</a:t>
            </a:r>
            <a:r>
              <a:rPr lang="en-AU" altLang="en-US" sz="1600" dirty="0" smtClean="0">
                <a:latin typeface="Arial" panose="020B0604020202020204" pitchFamily="34" charset="0"/>
                <a:cs typeface="Arial" panose="020B0604020202020204" pitchFamily="34" charset="0"/>
              </a:rPr>
              <a:t>,</a:t>
            </a:r>
          </a:p>
          <a:p>
            <a:pPr lvl="2" eaLnBrk="1" hangingPunct="1">
              <a:lnSpc>
                <a:spcPct val="90000"/>
              </a:lnSpc>
            </a:pPr>
            <a:r>
              <a:rPr lang="en-AU" altLang="en-US" sz="1600" dirty="0" smtClean="0">
                <a:latin typeface="Arial" panose="020B0604020202020204" pitchFamily="34" charset="0"/>
                <a:cs typeface="Arial" panose="020B0604020202020204" pitchFamily="34" charset="0"/>
              </a:rPr>
              <a:t>ADD A,#80 -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implicită</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operandul</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în</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zecimal</a:t>
            </a:r>
            <a:r>
              <a:rPr lang="en-AU" altLang="en-US" sz="1600" dirty="0" smtClean="0">
                <a:latin typeface="Arial" panose="020B0604020202020204" pitchFamily="34" charset="0"/>
                <a:cs typeface="Arial" panose="020B0604020202020204" pitchFamily="34" charset="0"/>
              </a:rPr>
              <a:t>)</a:t>
            </a:r>
            <a:r>
              <a:rPr lang="ro-RO" altLang="en-US" sz="1600" dirty="0" smtClean="0">
                <a:latin typeface="Arial" panose="020B0604020202020204" pitchFamily="34" charset="0"/>
                <a:cs typeface="Arial" panose="020B0604020202020204" pitchFamily="34" charset="0"/>
              </a:rPr>
              <a:t>,</a:t>
            </a:r>
            <a:endParaRPr lang="en-AU" altLang="en-US" sz="1600" dirty="0" smtClean="0">
              <a:latin typeface="Arial" panose="020B0604020202020204" pitchFamily="34" charset="0"/>
              <a:cs typeface="Arial" panose="020B0604020202020204" pitchFamily="34" charset="0"/>
            </a:endParaRPr>
          </a:p>
          <a:p>
            <a:pPr lvl="2" eaLnBrk="1" hangingPunct="1">
              <a:lnSpc>
                <a:spcPct val="90000"/>
              </a:lnSpc>
            </a:pPr>
            <a:r>
              <a:rPr lang="en-AU" altLang="en-US" sz="1600" dirty="0" smtClean="0">
                <a:latin typeface="Arial" panose="020B0604020202020204" pitchFamily="34" charset="0"/>
                <a:cs typeface="Arial" panose="020B0604020202020204" pitchFamily="34" charset="0"/>
              </a:rPr>
              <a:t>ADD A,R0 -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adresare</a:t>
            </a:r>
            <a:r>
              <a:rPr lang="en-AU" altLang="en-US" sz="1600" dirty="0" smtClean="0">
                <a:latin typeface="Arial" panose="020B0604020202020204" pitchFamily="34" charset="0"/>
                <a:cs typeface="Arial" panose="020B0604020202020204" pitchFamily="34" charset="0"/>
              </a:rPr>
              <a:t> de </a:t>
            </a:r>
            <a:r>
              <a:rPr lang="en-AU" altLang="en-US" sz="1600" dirty="0" err="1" smtClean="0">
                <a:latin typeface="Arial" panose="020B0604020202020204" pitchFamily="34" charset="0"/>
                <a:cs typeface="Arial" panose="020B0604020202020204" pitchFamily="34" charset="0"/>
              </a:rPr>
              <a:t>registru</a:t>
            </a:r>
            <a:r>
              <a:rPr lang="ro-RO" altLang="en-US" sz="1600" dirty="0" smtClean="0">
                <a:latin typeface="Arial" panose="020B0604020202020204" pitchFamily="34" charset="0"/>
                <a:cs typeface="Arial" panose="020B0604020202020204" pitchFamily="34" charset="0"/>
              </a:rPr>
              <a:t>,</a:t>
            </a:r>
            <a:endParaRPr lang="en-AU" altLang="en-US" sz="1600" dirty="0" smtClean="0">
              <a:latin typeface="Arial" panose="020B0604020202020204" pitchFamily="34" charset="0"/>
              <a:cs typeface="Arial" panose="020B0604020202020204" pitchFamily="34" charset="0"/>
            </a:endParaRPr>
          </a:p>
          <a:p>
            <a:pPr lvl="2" eaLnBrk="1" hangingPunct="1">
              <a:lnSpc>
                <a:spcPct val="90000"/>
              </a:lnSpc>
            </a:pPr>
            <a:r>
              <a:rPr lang="en-AU" altLang="en-US" sz="1600" dirty="0" smtClean="0">
                <a:latin typeface="Arial" panose="020B0604020202020204" pitchFamily="34" charset="0"/>
                <a:cs typeface="Arial" panose="020B0604020202020204" pitchFamily="34" charset="0"/>
              </a:rPr>
              <a:t>ADD A,</a:t>
            </a:r>
            <a:r>
              <a:rPr lang="en-US" altLang="en-US" sz="1600" dirty="0" smtClean="0">
                <a:latin typeface="Arial" panose="020B0604020202020204" pitchFamily="34" charset="0"/>
                <a:cs typeface="Arial" panose="020B0604020202020204" pitchFamily="34" charset="0"/>
              </a:rPr>
              <a:t>@</a:t>
            </a:r>
            <a:r>
              <a:rPr lang="en-AU" altLang="en-US" sz="1600" dirty="0" smtClean="0">
                <a:latin typeface="Arial" panose="020B0604020202020204" pitchFamily="34" charset="0"/>
                <a:cs typeface="Arial" panose="020B0604020202020204" pitchFamily="34" charset="0"/>
              </a:rPr>
              <a:t>R1 - </a:t>
            </a:r>
            <a:r>
              <a:rPr lang="en-AU" altLang="en-US" sz="1600" dirty="0" err="1" smtClean="0">
                <a:latin typeface="Arial" panose="020B0604020202020204" pitchFamily="34" charset="0"/>
                <a:cs typeface="Arial" panose="020B0604020202020204" pitchFamily="34" charset="0"/>
              </a:rPr>
              <a:t>este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adresare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indirectă</a:t>
            </a:r>
            <a:r>
              <a:rPr lang="en-AU" altLang="en-US" sz="1600" dirty="0" smtClean="0">
                <a:latin typeface="Arial" panose="020B0604020202020204" pitchFamily="34" charset="0"/>
                <a:cs typeface="Arial" panose="020B0604020202020204" pitchFamily="34" charset="0"/>
              </a:rPr>
              <a:t>. </a:t>
            </a:r>
            <a:endParaRPr lang="ro-RO" alt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87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 </a:t>
            </a:r>
            <a:endParaRPr lang="en-US" altLang="en-US" sz="2400" smtClean="0">
              <a:latin typeface="Arial" panose="020B0604020202020204" pitchFamily="34" charset="0"/>
              <a:cs typeface="Arial" panose="020B0604020202020204" pitchFamily="34" charset="0"/>
            </a:endParaRPr>
          </a:p>
        </p:txBody>
      </p:sp>
      <p:sp>
        <p:nvSpPr>
          <p:cNvPr id="20483" name="Rectangle 3"/>
          <p:cNvSpPr>
            <a:spLocks noGrp="1" noChangeArrowheads="1"/>
          </p:cNvSpPr>
          <p:nvPr>
            <p:ph idx="1"/>
          </p:nvPr>
        </p:nvSpPr>
        <p:spPr>
          <a:xfrm>
            <a:off x="457200" y="1574800"/>
            <a:ext cx="8401987" cy="5410200"/>
          </a:xfrm>
        </p:spPr>
        <p:txBody>
          <a:bodyPr>
            <a:normAutofit lnSpcReduction="10000"/>
          </a:bodyPr>
          <a:lstStyle/>
          <a:p>
            <a:pPr eaLnBrk="1" hangingPunct="1">
              <a:lnSpc>
                <a:spcPct val="90000"/>
              </a:lnSpc>
            </a:pPr>
            <a:r>
              <a:rPr lang="ro-RO" altLang="en-US" sz="2000" dirty="0" smtClean="0">
                <a:solidFill>
                  <a:srgbClr val="FF0000"/>
                </a:solidFill>
                <a:latin typeface="Arial" panose="020B0604020202020204" pitchFamily="34" charset="0"/>
                <a:cs typeface="Arial" panose="020B0604020202020204" pitchFamily="34" charset="0"/>
              </a:rPr>
              <a:t>Instrucţiuni logice:</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Instrucţiuni care implementează funcţiile logice de bază: CPL, ANL, ORL şi XRL;</a:t>
            </a:r>
          </a:p>
          <a:p>
            <a:pPr lvl="1" eaLnBrk="1" hangingPunct="1">
              <a:lnSpc>
                <a:spcPct val="90000"/>
              </a:lnSpc>
            </a:pPr>
            <a:r>
              <a:rPr lang="en-AU" altLang="en-US" sz="1800" dirty="0" err="1" smtClean="0">
                <a:latin typeface="Arial" panose="020B0604020202020204" pitchFamily="34" charset="0"/>
                <a:cs typeface="Arial" panose="020B0604020202020204" pitchFamily="34" charset="0"/>
              </a:rPr>
              <a:t>Operanzii</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găsesc</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registrul</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pot fi </a:t>
            </a:r>
            <a:r>
              <a:rPr lang="en-AU" altLang="en-US" sz="1800" dirty="0" err="1" smtClean="0">
                <a:latin typeface="Arial" panose="020B0604020202020204" pitchFamily="34" charset="0"/>
                <a:cs typeface="Arial" panose="020B0604020202020204" pitchFamily="34" charset="0"/>
              </a:rPr>
              <a:t>furnizaţi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directă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înseamnă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că</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referă</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RAM </a:t>
            </a:r>
            <a:r>
              <a:rPr lang="en-AU" altLang="en-US" sz="1800" dirty="0" err="1" smtClean="0">
                <a:latin typeface="Arial" panose="020B0604020202020204" pitchFamily="34" charset="0"/>
                <a:cs typeface="Arial" panose="020B0604020202020204" pitchFamily="34" charset="0"/>
              </a:rPr>
              <a:t>internă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la SFR,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imediată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indirectă</a:t>
            </a:r>
            <a:r>
              <a:rPr lang="ro-RO" altLang="en-US" sz="1800" dirty="0" smtClean="0">
                <a:latin typeface="Arial" panose="020B0604020202020204" pitchFamily="34" charset="0"/>
                <a:cs typeface="Arial" panose="020B0604020202020204" pitchFamily="34" charset="0"/>
              </a:rPr>
              <a:t>;</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Instrucţiuni de rotire a acumulatorului: RR, RRC, RL şi RLC;</a:t>
            </a:r>
          </a:p>
          <a:p>
            <a:pPr lvl="1" eaLnBrk="1" hangingPunct="1">
              <a:lnSpc>
                <a:spcPct val="90000"/>
              </a:lnSpc>
            </a:pPr>
            <a:r>
              <a:rPr lang="ro-RO" altLang="en-US" sz="1800" dirty="0" smtClean="0">
                <a:latin typeface="Arial" panose="020B0604020202020204" pitchFamily="34" charset="0"/>
                <a:cs typeface="Arial" panose="020B0604020202020204" pitchFamily="34" charset="0"/>
              </a:rPr>
              <a:t>Instrucţiune de interschimbare a celor 2 jumătăţi ale acumulatorului: SWAP; o aplicaţie este conversia unui număr din binar în BCD; </a:t>
            </a:r>
            <a:r>
              <a:rPr lang="en-US" altLang="en-US" sz="1800" dirty="0" smtClean="0">
                <a:latin typeface="Arial" panose="020B0604020202020204" pitchFamily="34" charset="0"/>
                <a:cs typeface="Arial" panose="020B0604020202020204" pitchFamily="34" charset="0"/>
              </a:rPr>
              <a:t>        </a:t>
            </a:r>
            <a:r>
              <a:rPr lang="en-US" altLang="en-US" sz="1800" i="1" dirty="0" err="1" smtClean="0">
                <a:latin typeface="Arial" panose="020B0604020202020204" pitchFamily="34" charset="0"/>
                <a:cs typeface="Arial" panose="020B0604020202020204" pitchFamily="34" charset="0"/>
              </a:rPr>
              <a:t>Exemplu</a:t>
            </a:r>
            <a:r>
              <a:rPr lang="en-US" altLang="en-US" sz="1800" i="1" dirty="0" smtClean="0">
                <a:latin typeface="Arial" panose="020B0604020202020204" pitchFamily="34" charset="0"/>
                <a:cs typeface="Arial" panose="020B0604020202020204" pitchFamily="34" charset="0"/>
              </a:rPr>
              <a:t>:</a:t>
            </a:r>
            <a:endParaRPr lang="ro-RO" altLang="en-US" sz="1800" i="1" dirty="0" smtClean="0">
              <a:latin typeface="Arial" panose="020B0604020202020204" pitchFamily="34" charset="0"/>
              <a:cs typeface="Arial" panose="020B0604020202020204" pitchFamily="34" charset="0"/>
            </a:endParaRPr>
          </a:p>
          <a:p>
            <a:pPr lvl="1" eaLnBrk="1" hangingPunct="1">
              <a:lnSpc>
                <a:spcPct val="90000"/>
              </a:lnSpc>
              <a:buFont typeface="Wingdings" panose="05000000000000000000" pitchFamily="2" charset="2"/>
              <a:buNone/>
            </a:pPr>
            <a:r>
              <a:rPr lang="ro-RO" altLang="en-US" sz="16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B,#10</a:t>
            </a:r>
          </a:p>
          <a:p>
            <a:pPr lvl="1" eaLnBrk="1" hangingPunct="1">
              <a:lnSpc>
                <a:spcPct val="9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DIV </a:t>
            </a: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AB</a:t>
            </a:r>
          </a:p>
          <a:p>
            <a:pPr lvl="1" eaLnBrk="1" hangingPunct="1">
              <a:lnSpc>
                <a:spcPct val="9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SWAP  A</a:t>
            </a:r>
          </a:p>
          <a:p>
            <a:pPr lvl="1" eaLnBrk="1" hangingPunct="1">
              <a:lnSpc>
                <a:spcPct val="9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ADD    A,B.</a:t>
            </a:r>
            <a:r>
              <a:rPr lang="en-AU" altLang="en-US" sz="1600" dirty="0" smtClean="0">
                <a:latin typeface="Arial" panose="020B0604020202020204" pitchFamily="34" charset="0"/>
                <a:cs typeface="Arial" panose="020B0604020202020204" pitchFamily="34" charset="0"/>
              </a:rPr>
              <a:t> </a:t>
            </a:r>
            <a:endParaRPr lang="ro-RO" altLang="en-US" sz="1600" dirty="0" smtClean="0">
              <a:latin typeface="Arial" panose="020B0604020202020204" pitchFamily="34" charset="0"/>
              <a:cs typeface="Arial" panose="020B0604020202020204" pitchFamily="34" charset="0"/>
            </a:endParaRPr>
          </a:p>
          <a:p>
            <a:pPr lvl="1" eaLnBrk="1" hangingPunct="1">
              <a:lnSpc>
                <a:spcPct val="90000"/>
              </a:lnSpc>
            </a:pPr>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divizare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oferă</a:t>
            </a:r>
            <a:r>
              <a:rPr lang="en-AU" altLang="en-US" sz="1800" dirty="0" smtClean="0">
                <a:latin typeface="Arial" panose="020B0604020202020204" pitchFamily="34" charset="0"/>
                <a:cs typeface="Arial" panose="020B0604020202020204" pitchFamily="34" charset="0"/>
              </a:rPr>
              <a:t> c</a:t>
            </a:r>
            <a:r>
              <a:rPr lang="ro-RO" altLang="en-US" sz="1800" dirty="0" smtClean="0">
                <a:latin typeface="Arial" panose="020B0604020202020204" pitchFamily="34" charset="0"/>
                <a:cs typeface="Arial" panose="020B0604020202020204" pitchFamily="34" charset="0"/>
              </a:rPr>
              <a:t>â</a:t>
            </a:r>
            <a:r>
              <a:rPr lang="en-AU" altLang="en-US" sz="1800" dirty="0" err="1" smtClean="0">
                <a:latin typeface="Arial" panose="020B0604020202020204" pitchFamily="34" charset="0"/>
                <a:cs typeface="Arial" panose="020B0604020202020204" pitchFamily="34" charset="0"/>
              </a:rPr>
              <a:t>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restul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B; c</a:t>
            </a:r>
            <a:r>
              <a:rPr lang="ro-RO" altLang="en-US" sz="1800" dirty="0" smtClean="0">
                <a:latin typeface="Arial" panose="020B0604020202020204" pitchFamily="34" charset="0"/>
                <a:cs typeface="Arial" panose="020B0604020202020204" pitchFamily="34" charset="0"/>
              </a:rPr>
              <a:t>â</a:t>
            </a:r>
            <a:r>
              <a:rPr lang="en-AU" altLang="en-US" sz="1800" dirty="0" err="1" smtClean="0">
                <a:latin typeface="Arial" panose="020B0604020202020204" pitchFamily="34" charset="0"/>
                <a:cs typeface="Arial" panose="020B0604020202020204" pitchFamily="34" charset="0"/>
              </a:rPr>
              <a:t>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cifra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zecilor</a:t>
            </a:r>
            <a:r>
              <a:rPr lang="en-AU" altLang="en-US" sz="1800" dirty="0" smtClean="0">
                <a:latin typeface="Arial" panose="020B0604020202020204" pitchFamily="34" charset="0"/>
                <a:cs typeface="Arial" panose="020B0604020202020204" pitchFamily="34" charset="0"/>
              </a:rPr>
              <a:t>, ca </a:t>
            </a:r>
            <a:r>
              <a:rPr lang="en-AU" altLang="en-US" sz="1800" dirty="0" err="1" smtClean="0">
                <a:latin typeface="Arial" panose="020B0604020202020204" pitchFamily="34" charset="0"/>
                <a:cs typeface="Arial" panose="020B0604020202020204" pitchFamily="34" charset="0"/>
              </a:rPr>
              <a:t>urmare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trebuie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ajungă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jumătatea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mai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semnificativă</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lui</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operaţia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realizată</a:t>
            </a:r>
            <a:r>
              <a:rPr lang="en-AU" altLang="en-US" sz="1800" dirty="0" smtClean="0">
                <a:latin typeface="Arial" panose="020B0604020202020204" pitchFamily="34" charset="0"/>
                <a:cs typeface="Arial" panose="020B0604020202020204" pitchFamily="34" charset="0"/>
              </a:rPr>
              <a:t> de SWAP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adunare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duce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jumătatea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mai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puţin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semnificativă</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lui</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cifra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unităţilor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rezultatul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adică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numărul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convertit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BCD, se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afla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registrul</a:t>
            </a:r>
            <a:r>
              <a:rPr lang="en-AU" altLang="en-US" sz="1800" dirty="0" smtClean="0">
                <a:latin typeface="Arial" panose="020B0604020202020204" pitchFamily="34" charset="0"/>
                <a:cs typeface="Arial" panose="020B0604020202020204" pitchFamily="34" charset="0"/>
              </a:rPr>
              <a:t> A;	</a:t>
            </a:r>
            <a:r>
              <a:rPr lang="ro-RO" altLang="en-US" sz="1800" dirty="0" smtClean="0">
                <a:latin typeface="Arial" panose="020B0604020202020204" pitchFamily="34" charset="0"/>
                <a:cs typeface="Arial" panose="020B0604020202020204" pitchFamily="34" charset="0"/>
              </a:rPr>
              <a:t> </a:t>
            </a:r>
            <a:endParaRPr lang="en-US"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6134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endParaRPr lang="en-US" altLang="en-US" sz="2400" smtClean="0">
              <a:latin typeface="Arial" panose="020B0604020202020204" pitchFamily="34" charset="0"/>
              <a:cs typeface="Arial" panose="020B0604020202020204" pitchFamily="34" charset="0"/>
            </a:endParaRPr>
          </a:p>
        </p:txBody>
      </p:sp>
      <p:sp>
        <p:nvSpPr>
          <p:cNvPr id="21507" name="Rectangle 3"/>
          <p:cNvSpPr>
            <a:spLocks noGrp="1" noChangeArrowheads="1"/>
          </p:cNvSpPr>
          <p:nvPr>
            <p:ph idx="1"/>
          </p:nvPr>
        </p:nvSpPr>
        <p:spPr>
          <a:xfrm>
            <a:off x="457200" y="1489075"/>
            <a:ext cx="8476938" cy="5216525"/>
          </a:xfrm>
        </p:spPr>
        <p:txBody>
          <a:bodyPr/>
          <a:lstStyle/>
          <a:p>
            <a:pPr eaLnBrk="1" hangingPunct="1"/>
            <a:r>
              <a:rPr lang="ro-RO" altLang="en-US" sz="2000" dirty="0" smtClean="0">
                <a:solidFill>
                  <a:srgbClr val="FF0000"/>
                </a:solidFill>
                <a:latin typeface="Arial" panose="020B0604020202020204" pitchFamily="34" charset="0"/>
                <a:cs typeface="Arial" panose="020B0604020202020204" pitchFamily="34" charset="0"/>
              </a:rPr>
              <a:t>Instrucţiuni de transfer:</a:t>
            </a:r>
          </a:p>
          <a:p>
            <a:pPr lvl="1" eaLnBrk="1" hangingPunct="1"/>
            <a:r>
              <a:rPr lang="ro-RO" altLang="en-US" sz="1800" dirty="0" smtClean="0">
                <a:latin typeface="Arial" panose="020B0604020202020204" pitchFamily="34" charset="0"/>
                <a:cs typeface="Arial" panose="020B0604020202020204" pitchFamily="34" charset="0"/>
              </a:rPr>
              <a:t>Transfer cu memoria RAM internă;</a:t>
            </a:r>
          </a:p>
          <a:p>
            <a:pPr lvl="1" eaLnBrk="1" hangingPunct="1"/>
            <a:r>
              <a:rPr lang="ro-RO" altLang="en-US" sz="1800" dirty="0" smtClean="0">
                <a:latin typeface="Arial" panose="020B0604020202020204" pitchFamily="34" charset="0"/>
                <a:cs typeface="Arial" panose="020B0604020202020204" pitchFamily="34" charset="0"/>
              </a:rPr>
              <a:t>Transfer cu memoria externă;</a:t>
            </a:r>
          </a:p>
          <a:p>
            <a:pPr lvl="1" eaLnBrk="1" hangingPunct="1"/>
            <a:r>
              <a:rPr lang="ro-RO" altLang="en-US" sz="1800" dirty="0" smtClean="0">
                <a:latin typeface="Arial" panose="020B0604020202020204" pitchFamily="34" charset="0"/>
                <a:cs typeface="Arial" panose="020B0604020202020204" pitchFamily="34" charset="0"/>
              </a:rPr>
              <a:t>Transfer cu memoria RAM internă:</a:t>
            </a:r>
          </a:p>
          <a:p>
            <a:pPr lvl="2" eaLnBrk="1" hangingPunct="1"/>
            <a:r>
              <a:rPr lang="ro-RO" altLang="en-US" sz="1600" dirty="0" smtClean="0">
                <a:solidFill>
                  <a:srgbClr val="7030A0"/>
                </a:solidFill>
                <a:latin typeface="Arial" panose="020B0604020202020204" pitchFamily="34" charset="0"/>
                <a:cs typeface="Arial" panose="020B0604020202020204" pitchFamily="34" charset="0"/>
              </a:rPr>
              <a:t>De transfer</a:t>
            </a:r>
            <a:r>
              <a:rPr lang="ro-RO" altLang="en-US" sz="1600" dirty="0" smtClean="0">
                <a:latin typeface="Arial" panose="020B0604020202020204" pitchFamily="34" charset="0"/>
                <a:cs typeface="Arial" panose="020B0604020202020204" pitchFamily="34" charset="0"/>
              </a:rPr>
              <a:t>,</a:t>
            </a:r>
          </a:p>
          <a:p>
            <a:pPr lvl="2" eaLnBrk="1" hangingPunct="1"/>
            <a:r>
              <a:rPr lang="ro-RO" altLang="en-US" sz="1600" dirty="0" smtClean="0">
                <a:solidFill>
                  <a:srgbClr val="7030A0"/>
                </a:solidFill>
                <a:latin typeface="Arial" panose="020B0604020202020204" pitchFamily="34" charset="0"/>
                <a:cs typeface="Arial" panose="020B0604020202020204" pitchFamily="34" charset="0"/>
              </a:rPr>
              <a:t>De lucru cu stiva</a:t>
            </a:r>
            <a:r>
              <a:rPr lang="ro-RO" altLang="en-US" sz="1600" dirty="0" smtClean="0">
                <a:latin typeface="Arial" panose="020B0604020202020204" pitchFamily="34" charset="0"/>
                <a:cs typeface="Arial" panose="020B0604020202020204" pitchFamily="34" charset="0"/>
              </a:rPr>
              <a:t>,</a:t>
            </a:r>
          </a:p>
          <a:p>
            <a:pPr lvl="2" eaLnBrk="1" hangingPunct="1"/>
            <a:r>
              <a:rPr lang="ro-RO" altLang="en-US" sz="1600" dirty="0" smtClean="0">
                <a:solidFill>
                  <a:srgbClr val="7030A0"/>
                </a:solidFill>
                <a:latin typeface="Arial" panose="020B0604020202020204" pitchFamily="34" charset="0"/>
                <a:cs typeface="Arial" panose="020B0604020202020204" pitchFamily="34" charset="0"/>
              </a:rPr>
              <a:t>De interschimbare;</a:t>
            </a:r>
          </a:p>
          <a:p>
            <a:pPr lvl="1" eaLnBrk="1" hangingPunct="1"/>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de transfer are </a:t>
            </a:r>
            <a:r>
              <a:rPr lang="en-AU" altLang="en-US" sz="1800" dirty="0" err="1" smtClean="0">
                <a:latin typeface="Arial" panose="020B0604020202020204" pitchFamily="34" charset="0"/>
                <a:cs typeface="Arial" panose="020B0604020202020204" pitchFamily="34" charset="0"/>
              </a:rPr>
              <a:t>mnemonica</a:t>
            </a:r>
            <a:r>
              <a:rPr lang="en-AU" altLang="en-US" sz="1800" dirty="0" smtClean="0">
                <a:latin typeface="Arial" panose="020B0604020202020204" pitchFamily="34" charset="0"/>
                <a:cs typeface="Arial" panose="020B0604020202020204" pitchFamily="34" charset="0"/>
              </a:rPr>
              <a:t> MOV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operanzii</a:t>
            </a:r>
            <a:r>
              <a:rPr lang="en-AU" altLang="en-US" sz="1800" dirty="0" smtClean="0">
                <a:latin typeface="Arial" panose="020B0604020202020204" pitchFamily="34" charset="0"/>
                <a:cs typeface="Arial" panose="020B0604020202020204" pitchFamily="34" charset="0"/>
              </a:rPr>
              <a:t> pot fi </a:t>
            </a:r>
            <a:r>
              <a:rPr lang="en-AU" altLang="en-US" sz="1800" dirty="0" err="1" smtClean="0">
                <a:latin typeface="Arial" panose="020B0604020202020204" pitchFamily="34" charset="0"/>
                <a:cs typeface="Arial" panose="020B0604020202020204" pitchFamily="34" charset="0"/>
              </a:rPr>
              <a:t>acumulatorul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furnizaţi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mod direct, </a:t>
            </a:r>
            <a:r>
              <a:rPr lang="en-AU" altLang="en-US" sz="1800" dirty="0" err="1" smtClean="0">
                <a:latin typeface="Arial" panose="020B0604020202020204" pitchFamily="34" charset="0"/>
                <a:cs typeface="Arial" panose="020B0604020202020204" pitchFamily="34" charset="0"/>
              </a:rPr>
              <a:t>imediat</a:t>
            </a:r>
            <a:r>
              <a:rPr lang="en-AU" altLang="en-US" sz="1800" dirty="0" smtClean="0">
                <a:latin typeface="Arial" panose="020B0604020202020204" pitchFamily="34" charset="0"/>
                <a:cs typeface="Arial" panose="020B0604020202020204" pitchFamily="34" charset="0"/>
              </a:rPr>
              <a:t>, indirect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a:t>
            </a:r>
            <a:r>
              <a:rPr lang="ro-RO" altLang="en-US" sz="1800" dirty="0" smtClean="0">
                <a:latin typeface="Arial" panose="020B0604020202020204" pitchFamily="34" charset="0"/>
                <a:cs typeface="Arial" panose="020B0604020202020204" pitchFamily="34" charset="0"/>
              </a:rPr>
              <a:t>;</a:t>
            </a:r>
          </a:p>
          <a:p>
            <a:pPr lvl="1" eaLnBrk="1" hangingPunct="1"/>
            <a:r>
              <a:rPr lang="ro-RO" altLang="en-US" sz="1800" dirty="0" smtClean="0">
                <a:latin typeface="Arial" panose="020B0604020202020204" pitchFamily="34" charset="0"/>
                <a:cs typeface="Arial" panose="020B0604020202020204" pitchFamily="34" charset="0"/>
              </a:rPr>
              <a:t>P</a:t>
            </a:r>
            <a:r>
              <a:rPr lang="en-AU" altLang="en-US" sz="1800" dirty="0" err="1" smtClean="0">
                <a:latin typeface="Arial" panose="020B0604020202020204" pitchFamily="34" charset="0"/>
                <a:cs typeface="Arial" panose="020B0604020202020204" pitchFamily="34" charset="0"/>
              </a:rPr>
              <a:t>rimii</a:t>
            </a:r>
            <a:r>
              <a:rPr lang="en-AU" altLang="en-US" sz="1800" dirty="0" smtClean="0">
                <a:latin typeface="Arial" panose="020B0604020202020204" pitchFamily="34" charset="0"/>
                <a:cs typeface="Arial" panose="020B0604020202020204" pitchFamily="34" charset="0"/>
              </a:rPr>
              <a:t> 128 </a:t>
            </a:r>
            <a:r>
              <a:rPr lang="en-AU" altLang="en-US" sz="1800" dirty="0" err="1" smtClean="0">
                <a:latin typeface="Arial" panose="020B0604020202020204" pitchFamily="34" charset="0"/>
                <a:cs typeface="Arial" panose="020B0604020202020204" pitchFamily="34" charset="0"/>
              </a:rPr>
              <a:t>octeţi</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RAM </a:t>
            </a:r>
            <a:r>
              <a:rPr lang="en-AU" altLang="en-US" sz="1800" dirty="0" err="1" smtClean="0">
                <a:latin typeface="Arial" panose="020B0604020202020204" pitchFamily="34" charset="0"/>
                <a:cs typeface="Arial" panose="020B0604020202020204" pitchFamily="34" charset="0"/>
              </a:rPr>
              <a:t>internă</a:t>
            </a:r>
            <a:r>
              <a:rPr lang="en-AU" altLang="en-US" sz="1800" dirty="0" smtClean="0">
                <a:latin typeface="Arial" panose="020B0604020202020204" pitchFamily="34" charset="0"/>
                <a:cs typeface="Arial" panose="020B0604020202020204" pitchFamily="34" charset="0"/>
              </a:rPr>
              <a:t> pot fi </a:t>
            </a:r>
            <a:r>
              <a:rPr lang="en-AU" altLang="en-US" sz="1800" dirty="0" err="1" smtClean="0">
                <a:latin typeface="Arial" panose="020B0604020202020204" pitchFamily="34" charset="0"/>
                <a:cs typeface="Arial" panose="020B0604020202020204" pitchFamily="34" charset="0"/>
              </a:rPr>
              <a:t>accesaţi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directă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indirectă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următorii</a:t>
            </a:r>
            <a:r>
              <a:rPr lang="en-AU" altLang="en-US" sz="1800" dirty="0" smtClean="0">
                <a:latin typeface="Arial" panose="020B0604020202020204" pitchFamily="34" charset="0"/>
                <a:cs typeface="Arial" panose="020B0604020202020204" pitchFamily="34" charset="0"/>
              </a:rPr>
              <a:t> 128 </a:t>
            </a:r>
            <a:r>
              <a:rPr lang="en-AU" altLang="en-US" sz="1800" dirty="0" err="1" smtClean="0">
                <a:latin typeface="Arial" panose="020B0604020202020204" pitchFamily="34" charset="0"/>
                <a:cs typeface="Arial" panose="020B0604020202020204" pitchFamily="34" charset="0"/>
              </a:rPr>
              <a:t>octeţi</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RAM </a:t>
            </a:r>
            <a:r>
              <a:rPr lang="en-AU" altLang="en-US" sz="1800" dirty="0" err="1" smtClean="0">
                <a:latin typeface="Arial" panose="020B0604020202020204" pitchFamily="34" charset="0"/>
                <a:cs typeface="Arial" panose="020B0604020202020204" pitchFamily="34" charset="0"/>
              </a:rPr>
              <a:t>internă</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microcontrolerele</a:t>
            </a:r>
            <a:r>
              <a:rPr lang="en-AU" altLang="en-US" sz="1800" dirty="0" smtClean="0">
                <a:latin typeface="Arial" panose="020B0604020202020204" pitchFamily="34" charset="0"/>
                <a:cs typeface="Arial" panose="020B0604020202020204" pitchFamily="34" charset="0"/>
              </a:rPr>
              <a:t> la care </a:t>
            </a:r>
            <a:r>
              <a:rPr lang="en-AU" altLang="en-US" sz="1800" dirty="0" err="1" smtClean="0">
                <a:latin typeface="Arial" panose="020B0604020202020204" pitchFamily="34" charset="0"/>
                <a:cs typeface="Arial" panose="020B0604020202020204" pitchFamily="34" charset="0"/>
              </a:rPr>
              <a:t>sunt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implementaţi</a:t>
            </a:r>
            <a:r>
              <a:rPr lang="en-AU" altLang="en-US" sz="1800" dirty="0" smtClean="0">
                <a:latin typeface="Arial" panose="020B0604020202020204" pitchFamily="34" charset="0"/>
                <a:cs typeface="Arial" panose="020B0604020202020204" pitchFamily="34" charset="0"/>
              </a:rPr>
              <a:t>, pot fi </a:t>
            </a:r>
            <a:r>
              <a:rPr lang="en-AU" altLang="en-US" sz="1800" dirty="0" err="1" smtClean="0">
                <a:latin typeface="Arial" panose="020B0604020202020204" pitchFamily="34" charset="0"/>
                <a:cs typeface="Arial" panose="020B0604020202020204" pitchFamily="34" charset="0"/>
              </a:rPr>
              <a:t>accesaţi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indirectă</a:t>
            </a:r>
            <a:r>
              <a:rPr lang="ro-RO" altLang="en-US" sz="1800" dirty="0" smtClean="0">
                <a:latin typeface="Arial" panose="020B0604020202020204" pitchFamily="34" charset="0"/>
                <a:cs typeface="Arial" panose="020B0604020202020204" pitchFamily="34" charset="0"/>
              </a:rPr>
              <a:t>; a</a:t>
            </a:r>
            <a:r>
              <a:rPr lang="en-AU" altLang="en-US" sz="1800" dirty="0" err="1" smtClean="0">
                <a:latin typeface="Arial" panose="020B0604020202020204" pitchFamily="34" charset="0"/>
                <a:cs typeface="Arial" panose="020B0604020202020204" pitchFamily="34" charset="0"/>
              </a:rPr>
              <a:t>dresarea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directă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acest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spaţiu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duce</a:t>
            </a:r>
            <a:r>
              <a:rPr lang="en-AU" altLang="en-US" sz="1800" dirty="0" smtClean="0">
                <a:latin typeface="Arial" panose="020B0604020202020204" pitchFamily="34" charset="0"/>
                <a:cs typeface="Arial" panose="020B0604020202020204" pitchFamily="34" charset="0"/>
              </a:rPr>
              <a:t> la SFR;</a:t>
            </a:r>
            <a:endParaRPr lang="ro-RO" altLang="en-US" sz="1800" dirty="0" smtClean="0">
              <a:latin typeface="Arial" panose="020B0604020202020204" pitchFamily="34" charset="0"/>
              <a:cs typeface="Arial" panose="020B0604020202020204" pitchFamily="34" charset="0"/>
            </a:endParaRPr>
          </a:p>
          <a:p>
            <a:pPr lvl="1" eaLnBrk="1" hangingPunct="1"/>
            <a:r>
              <a:rPr lang="en-AU" altLang="en-US" sz="1800" dirty="0" err="1" smtClean="0">
                <a:latin typeface="Arial" panose="020B0604020202020204" pitchFamily="34" charset="0"/>
                <a:cs typeface="Arial" panose="020B0604020202020204" pitchFamily="34" charset="0"/>
              </a:rPr>
              <a:t>Există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o </a:t>
            </a:r>
            <a:r>
              <a:rPr lang="en-AU" altLang="en-US" sz="1800" dirty="0" err="1" smtClean="0">
                <a:latin typeface="Arial" panose="020B0604020202020204" pitchFamily="34" charset="0"/>
                <a:cs typeface="Arial" panose="020B0604020202020204" pitchFamily="34" charset="0"/>
              </a:rPr>
              <a:t>instrucţiune</a:t>
            </a:r>
            <a:r>
              <a:rPr lang="en-AU" altLang="en-US" sz="1800" dirty="0" smtClean="0">
                <a:latin typeface="Arial" panose="020B0604020202020204" pitchFamily="34" charset="0"/>
                <a:cs typeface="Arial" panose="020B0604020202020204" pitchFamily="34" charset="0"/>
              </a:rPr>
              <a:t> de transfer </a:t>
            </a:r>
            <a:r>
              <a:rPr lang="en-AU" altLang="en-US" sz="1800" dirty="0" err="1" smtClean="0">
                <a:latin typeface="Arial" panose="020B0604020202020204" pitchFamily="34" charset="0"/>
                <a:cs typeface="Arial" panose="020B0604020202020204" pitchFamily="34" charset="0"/>
              </a:rPr>
              <a:t>pe</a:t>
            </a:r>
            <a:r>
              <a:rPr lang="en-AU" altLang="en-US" sz="1800" dirty="0" smtClean="0">
                <a:latin typeface="Arial" panose="020B0604020202020204" pitchFamily="34" charset="0"/>
                <a:cs typeface="Arial" panose="020B0604020202020204" pitchFamily="34" charset="0"/>
              </a:rPr>
              <a:t> 16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care </a:t>
            </a:r>
            <a:r>
              <a:rPr lang="en-AU" altLang="en-US" sz="1800" dirty="0" err="1" smtClean="0">
                <a:latin typeface="Arial" panose="020B0604020202020204" pitchFamily="34" charset="0"/>
                <a:cs typeface="Arial" panose="020B0604020202020204" pitchFamily="34" charset="0"/>
              </a:rPr>
              <a:t>încarcă</a:t>
            </a:r>
            <a:r>
              <a:rPr lang="en-AU" altLang="en-US" sz="1800" dirty="0" smtClean="0">
                <a:latin typeface="Arial" panose="020B0604020202020204" pitchFamily="34" charset="0"/>
                <a:cs typeface="Arial" panose="020B0604020202020204" pitchFamily="34" charset="0"/>
              </a:rPr>
              <a:t> o </a:t>
            </a:r>
            <a:r>
              <a:rPr lang="en-AU" altLang="en-US" sz="1800" dirty="0" err="1" smtClean="0">
                <a:latin typeface="Arial" panose="020B0604020202020204" pitchFamily="34" charset="0"/>
                <a:cs typeface="Arial" panose="020B0604020202020204" pitchFamily="34" charset="0"/>
              </a:rPr>
              <a:t>valoare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imediată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registrul</a:t>
            </a:r>
            <a:r>
              <a:rPr lang="en-AU" altLang="en-US" sz="1800" dirty="0" smtClean="0">
                <a:latin typeface="Arial" panose="020B0604020202020204" pitchFamily="34" charset="0"/>
                <a:cs typeface="Arial" panose="020B0604020202020204" pitchFamily="34" charset="0"/>
              </a:rPr>
              <a:t> DPTR;</a:t>
            </a:r>
            <a:endParaRPr lang="en-US"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81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a:t>
            </a:r>
            <a:endParaRPr lang="en-US" altLang="en-US" sz="2400" smtClean="0">
              <a:latin typeface="Arial" panose="020B0604020202020204" pitchFamily="34" charset="0"/>
              <a:cs typeface="Arial" panose="020B0604020202020204" pitchFamily="34" charset="0"/>
            </a:endParaRPr>
          </a:p>
        </p:txBody>
      </p:sp>
      <p:sp>
        <p:nvSpPr>
          <p:cNvPr id="22531" name="Rectangle 3"/>
          <p:cNvSpPr>
            <a:spLocks noGrp="1" noChangeArrowheads="1"/>
          </p:cNvSpPr>
          <p:nvPr>
            <p:ph idx="1"/>
          </p:nvPr>
        </p:nvSpPr>
        <p:spPr>
          <a:xfrm>
            <a:off x="457200" y="1447800"/>
            <a:ext cx="8476938" cy="5216525"/>
          </a:xfrm>
        </p:spPr>
        <p:txBody>
          <a:bodyPr/>
          <a:lstStyle/>
          <a:p>
            <a:pPr eaLnBrk="1" hangingPunct="1">
              <a:lnSpc>
                <a:spcPct val="90000"/>
              </a:lnSpc>
            </a:pPr>
            <a:r>
              <a:rPr lang="en-AU" altLang="en-US" sz="2000" dirty="0" err="1" smtClean="0">
                <a:solidFill>
                  <a:srgbClr val="FF0000"/>
                </a:solidFill>
                <a:latin typeface="Arial" panose="020B0604020202020204" pitchFamily="34" charset="0"/>
                <a:cs typeface="Arial" panose="020B0604020202020204" pitchFamily="34" charset="0"/>
              </a:rPr>
              <a:t>Instrucţiunile</a:t>
            </a:r>
            <a:r>
              <a:rPr lang="en-AU" altLang="en-US" sz="2000" dirty="0" smtClean="0">
                <a:solidFill>
                  <a:srgbClr val="FF0000"/>
                </a:solidFill>
                <a:latin typeface="Arial" panose="020B0604020202020204" pitchFamily="34" charset="0"/>
                <a:cs typeface="Arial" panose="020B0604020202020204" pitchFamily="34" charset="0"/>
              </a:rPr>
              <a:t> de </a:t>
            </a:r>
            <a:r>
              <a:rPr lang="en-AU" altLang="en-US" sz="2000" dirty="0" err="1" smtClean="0">
                <a:solidFill>
                  <a:srgbClr val="FF0000"/>
                </a:solidFill>
                <a:latin typeface="Arial" panose="020B0604020202020204" pitchFamily="34" charset="0"/>
                <a:cs typeface="Arial" panose="020B0604020202020204" pitchFamily="34" charset="0"/>
              </a:rPr>
              <a:t>lucru</a:t>
            </a:r>
            <a:r>
              <a:rPr lang="en-AU" altLang="en-US" sz="2000" dirty="0" smtClean="0">
                <a:solidFill>
                  <a:srgbClr val="FF0000"/>
                </a:solidFill>
                <a:latin typeface="Arial" panose="020B0604020202020204" pitchFamily="34" charset="0"/>
                <a:cs typeface="Arial" panose="020B0604020202020204" pitchFamily="34" charset="0"/>
              </a:rPr>
              <a:t> cu </a:t>
            </a:r>
            <a:r>
              <a:rPr lang="en-AU" altLang="en-US" sz="2000" dirty="0" err="1" smtClean="0">
                <a:solidFill>
                  <a:srgbClr val="FF0000"/>
                </a:solidFill>
                <a:latin typeface="Arial" panose="020B0604020202020204" pitchFamily="34" charset="0"/>
                <a:cs typeface="Arial" panose="020B0604020202020204" pitchFamily="34" charset="0"/>
              </a:rPr>
              <a:t>stiva</a:t>
            </a:r>
            <a:r>
              <a:rPr lang="en-AU" altLang="en-US" sz="2000" dirty="0" smtClean="0">
                <a:solidFill>
                  <a:srgbClr val="FF0000"/>
                </a:solidFill>
                <a:latin typeface="Arial" panose="020B0604020202020204" pitchFamily="34" charset="0"/>
                <a:cs typeface="Arial" panose="020B0604020202020204" pitchFamily="34" charset="0"/>
              </a:rPr>
              <a:t> </a:t>
            </a:r>
            <a:r>
              <a:rPr lang="en-AU" altLang="en-US" sz="2000" dirty="0" err="1" smtClean="0">
                <a:solidFill>
                  <a:srgbClr val="FF0000"/>
                </a:solidFill>
                <a:latin typeface="Arial" panose="020B0604020202020204" pitchFamily="34" charset="0"/>
                <a:cs typeface="Arial" panose="020B0604020202020204" pitchFamily="34" charset="0"/>
              </a:rPr>
              <a:t>sunt</a:t>
            </a:r>
            <a:r>
              <a:rPr lang="ro-RO" altLang="en-US" sz="2000" dirty="0" smtClean="0">
                <a:solidFill>
                  <a:srgbClr val="FF0000"/>
                </a:solidFill>
                <a:latin typeface="Arial" panose="020B0604020202020204" pitchFamily="34" charset="0"/>
                <a:cs typeface="Arial" panose="020B0604020202020204" pitchFamily="34" charset="0"/>
              </a:rPr>
              <a:t>:</a:t>
            </a:r>
          </a:p>
          <a:p>
            <a:pPr lvl="2" eaLnBrk="1" hangingPunct="1">
              <a:lnSpc>
                <a:spcPct val="90000"/>
              </a:lnSpc>
            </a:pPr>
            <a:r>
              <a:rPr lang="en-AU" altLang="en-US" sz="1700" dirty="0" smtClean="0">
                <a:solidFill>
                  <a:srgbClr val="FF0000"/>
                </a:solidFill>
                <a:latin typeface="Arial" panose="020B0604020202020204" pitchFamily="34" charset="0"/>
                <a:cs typeface="Arial" panose="020B0604020202020204" pitchFamily="34" charset="0"/>
              </a:rPr>
              <a:t>PUSH</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pentru</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depunere</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în</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stivă</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şi</a:t>
            </a:r>
            <a:r>
              <a:rPr lang="en-AU" altLang="en-US" sz="1700" dirty="0" smtClean="0">
                <a:latin typeface="Arial" panose="020B0604020202020204" pitchFamily="34" charset="0"/>
                <a:cs typeface="Arial" panose="020B0604020202020204" pitchFamily="34" charset="0"/>
              </a:rPr>
              <a:t> </a:t>
            </a:r>
            <a:endParaRPr lang="ro-RO" altLang="en-US" sz="1700" dirty="0" smtClean="0">
              <a:latin typeface="Arial" panose="020B0604020202020204" pitchFamily="34" charset="0"/>
              <a:cs typeface="Arial" panose="020B0604020202020204" pitchFamily="34" charset="0"/>
            </a:endParaRPr>
          </a:p>
          <a:p>
            <a:pPr lvl="2" eaLnBrk="1" hangingPunct="1">
              <a:lnSpc>
                <a:spcPct val="90000"/>
              </a:lnSpc>
            </a:pPr>
            <a:r>
              <a:rPr lang="en-AU" altLang="en-US" sz="1700" dirty="0" smtClean="0">
                <a:solidFill>
                  <a:srgbClr val="FF0000"/>
                </a:solidFill>
                <a:latin typeface="Arial" panose="020B0604020202020204" pitchFamily="34" charset="0"/>
                <a:cs typeface="Arial" panose="020B0604020202020204" pitchFamily="34" charset="0"/>
              </a:rPr>
              <a:t>POP</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pentru</a:t>
            </a:r>
            <a:r>
              <a:rPr lang="en-AU" altLang="en-US" sz="1700" dirty="0" smtClean="0">
                <a:latin typeface="Arial" panose="020B0604020202020204" pitchFamily="34" charset="0"/>
                <a:cs typeface="Arial" panose="020B0604020202020204" pitchFamily="34" charset="0"/>
              </a:rPr>
              <a:t> </a:t>
            </a:r>
            <a:r>
              <a:rPr lang="en-AU" altLang="en-US" sz="1700" dirty="0" err="1" smtClean="0">
                <a:latin typeface="Arial" panose="020B0604020202020204" pitchFamily="34" charset="0"/>
                <a:cs typeface="Arial" panose="020B0604020202020204" pitchFamily="34" charset="0"/>
              </a:rPr>
              <a:t>extragere</a:t>
            </a:r>
            <a:r>
              <a:rPr lang="en-AU" altLang="en-US" sz="1700" dirty="0" smtClean="0">
                <a:latin typeface="Arial" panose="020B0604020202020204" pitchFamily="34" charset="0"/>
                <a:cs typeface="Arial" panose="020B0604020202020204" pitchFamily="34" charset="0"/>
              </a:rPr>
              <a:t> din </a:t>
            </a:r>
            <a:r>
              <a:rPr lang="en-AU" altLang="en-US" sz="1700" dirty="0" err="1" smtClean="0">
                <a:latin typeface="Arial" panose="020B0604020202020204" pitchFamily="34" charset="0"/>
                <a:cs typeface="Arial" panose="020B0604020202020204" pitchFamily="34" charset="0"/>
              </a:rPr>
              <a:t>stivă</a:t>
            </a:r>
            <a:r>
              <a:rPr lang="ro-RO" altLang="en-US" sz="1700" dirty="0" smtClean="0">
                <a:latin typeface="Arial" panose="020B0604020202020204" pitchFamily="34" charset="0"/>
                <a:cs typeface="Arial" panose="020B0604020202020204" pitchFamily="34" charset="0"/>
              </a:rPr>
              <a:t>;</a:t>
            </a:r>
            <a:r>
              <a:rPr lang="en-AU" altLang="en-US" sz="1700" dirty="0" smtClean="0">
                <a:latin typeface="Arial" panose="020B0604020202020204" pitchFamily="34" charset="0"/>
                <a:cs typeface="Arial" panose="020B0604020202020204" pitchFamily="34" charset="0"/>
              </a:rPr>
              <a:t> </a:t>
            </a:r>
            <a:endParaRPr lang="ro-RO" altLang="en-US" sz="1700" dirty="0" smtClean="0">
              <a:latin typeface="Arial" panose="020B0604020202020204" pitchFamily="34" charset="0"/>
              <a:cs typeface="Arial" panose="020B0604020202020204" pitchFamily="34" charset="0"/>
            </a:endParaRPr>
          </a:p>
          <a:p>
            <a:pPr lvl="1" eaLnBrk="1" hangingPunct="1">
              <a:lnSpc>
                <a:spcPct val="90000"/>
              </a:lnSpc>
            </a:pPr>
            <a:r>
              <a:rPr lang="en-AU" altLang="en-US" sz="1800" dirty="0" smtClean="0">
                <a:latin typeface="Arial" panose="020B0604020202020204" pitchFamily="34" charset="0"/>
                <a:cs typeface="Arial" panose="020B0604020202020204" pitchFamily="34" charset="0"/>
              </a:rPr>
              <a:t>PUSH </a:t>
            </a:r>
            <a:r>
              <a:rPr lang="en-AU" altLang="en-US" sz="1800" dirty="0" err="1" smtClean="0">
                <a:latin typeface="Arial" panose="020B0604020202020204" pitchFamily="34" charset="0"/>
                <a:cs typeface="Arial" panose="020B0604020202020204" pitchFamily="34" charset="0"/>
              </a:rPr>
              <a:t>incrementează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indicatorul</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stivă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apoi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depune</a:t>
            </a:r>
            <a:r>
              <a:rPr lang="en-AU" altLang="en-US" sz="1800" dirty="0" smtClean="0">
                <a:latin typeface="Arial" panose="020B0604020202020204" pitchFamily="34" charset="0"/>
                <a:cs typeface="Arial" panose="020B0604020202020204" pitchFamily="34" charset="0"/>
              </a:rPr>
              <a:t> un octet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POP </a:t>
            </a:r>
            <a:r>
              <a:rPr lang="en-AU" altLang="en-US" sz="1800" dirty="0" err="1" smtClean="0">
                <a:latin typeface="Arial" panose="020B0604020202020204" pitchFamily="34" charset="0"/>
                <a:cs typeface="Arial" panose="020B0604020202020204" pitchFamily="34" charset="0"/>
              </a:rPr>
              <a:t>extrage</a:t>
            </a:r>
            <a:r>
              <a:rPr lang="en-AU" altLang="en-US" sz="1800" dirty="0" smtClean="0">
                <a:latin typeface="Arial" panose="020B0604020202020204" pitchFamily="34" charset="0"/>
                <a:cs typeface="Arial" panose="020B0604020202020204" pitchFamily="34" charset="0"/>
              </a:rPr>
              <a:t> un octet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apoi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decrementează</a:t>
            </a:r>
            <a:r>
              <a:rPr lang="en-AU" altLang="en-US" sz="1800" dirty="0" smtClean="0">
                <a:latin typeface="Arial" panose="020B0604020202020204" pitchFamily="34" charset="0"/>
                <a:cs typeface="Arial" panose="020B0604020202020204" pitchFamily="34" charset="0"/>
              </a:rPr>
              <a:t> SP</a:t>
            </a:r>
            <a:r>
              <a:rPr lang="ro-RO" altLang="en-US" sz="1800" dirty="0" smtClean="0">
                <a:latin typeface="Arial" panose="020B0604020202020204" pitchFamily="34" charset="0"/>
                <a:cs typeface="Arial" panose="020B0604020202020204" pitchFamily="34" charset="0"/>
              </a:rPr>
              <a:t>;</a:t>
            </a:r>
          </a:p>
          <a:p>
            <a:pPr lvl="1" eaLnBrk="1" hangingPunct="1">
              <a:lnSpc>
                <a:spcPct val="90000"/>
              </a:lnSpc>
            </a:pPr>
            <a:endParaRPr lang="ro-RO" altLang="en-US" sz="1800" dirty="0" smtClean="0">
              <a:latin typeface="Arial" panose="020B0604020202020204" pitchFamily="34" charset="0"/>
              <a:cs typeface="Arial" panose="020B0604020202020204" pitchFamily="34" charset="0"/>
            </a:endParaRPr>
          </a:p>
          <a:p>
            <a:pPr lvl="1" eaLnBrk="1" hangingPunct="1">
              <a:lnSpc>
                <a:spcPct val="90000"/>
              </a:lnSpc>
            </a:pPr>
            <a:r>
              <a:rPr lang="en-AU" altLang="en-US" sz="1800" dirty="0" smtClean="0">
                <a:latin typeface="Arial" panose="020B0604020202020204" pitchFamily="34" charset="0"/>
                <a:cs typeface="Arial" panose="020B0604020202020204" pitchFamily="34" charset="0"/>
              </a:rPr>
              <a:t>La </a:t>
            </a:r>
            <a:r>
              <a:rPr lang="en-AU" altLang="en-US" sz="1800" dirty="0" err="1" smtClean="0">
                <a:latin typeface="Arial" panose="020B0604020202020204" pitchFamily="34" charset="0"/>
                <a:cs typeface="Arial" panose="020B0604020202020204" pitchFamily="34" charset="0"/>
              </a:rPr>
              <a:t>iniţializare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microcontrolerul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încarcă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valoarea</a:t>
            </a:r>
            <a:r>
              <a:rPr lang="en-AU" altLang="en-US" sz="1800" dirty="0" smtClean="0">
                <a:latin typeface="Arial" panose="020B0604020202020204" pitchFamily="34" charset="0"/>
                <a:cs typeface="Arial" panose="020B0604020202020204" pitchFamily="34" charset="0"/>
              </a:rPr>
              <a:t> 07H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SP ca </a:t>
            </a:r>
            <a:r>
              <a:rPr lang="en-AU" altLang="en-US" sz="1800" dirty="0" err="1" smtClean="0">
                <a:latin typeface="Arial" panose="020B0604020202020204" pitchFamily="34" charset="0"/>
                <a:cs typeface="Arial" panose="020B0604020202020204" pitchFamily="34" charset="0"/>
              </a:rPr>
              <a:t>urmare</a:t>
            </a:r>
            <a:r>
              <a:rPr lang="en-AU" altLang="en-US" sz="1800" dirty="0" smtClean="0">
                <a:latin typeface="Arial" panose="020B0604020202020204" pitchFamily="34" charset="0"/>
                <a:cs typeface="Arial" panose="020B0604020202020204" pitchFamily="34" charset="0"/>
              </a:rPr>
              <a:t> prima </a:t>
            </a:r>
            <a:r>
              <a:rPr lang="en-AU" altLang="en-US" sz="1800" dirty="0" err="1" smtClean="0">
                <a:latin typeface="Arial" panose="020B0604020202020204" pitchFamily="34" charset="0"/>
                <a:cs typeface="Arial" panose="020B0604020202020204" pitchFamily="34" charset="0"/>
              </a:rPr>
              <a:t>locaţie</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stivă</a:t>
            </a:r>
            <a:r>
              <a:rPr lang="en-AU" altLang="en-US" sz="1800" dirty="0" smtClean="0">
                <a:latin typeface="Arial" panose="020B0604020202020204" pitchFamily="34" charset="0"/>
                <a:cs typeface="Arial" panose="020B0604020202020204" pitchFamily="34" charset="0"/>
              </a:rPr>
              <a:t> la care se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face </a:t>
            </a:r>
            <a:r>
              <a:rPr lang="en-AU" altLang="en-US" sz="1800" dirty="0" err="1" smtClean="0">
                <a:latin typeface="Arial" panose="020B0604020202020204" pitchFamily="34" charset="0"/>
                <a:cs typeface="Arial" panose="020B0604020202020204" pitchFamily="34" charset="0"/>
              </a:rPr>
              <a:t>depunerea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08H</a:t>
            </a:r>
            <a:r>
              <a:rPr lang="ro-RO" altLang="en-US" sz="1800" dirty="0" smtClean="0">
                <a:latin typeface="Arial" panose="020B0604020202020204" pitchFamily="34" charset="0"/>
                <a:cs typeface="Arial" panose="020B0604020202020204" pitchFamily="34" charset="0"/>
              </a:rPr>
              <a:t>;</a:t>
            </a:r>
          </a:p>
          <a:p>
            <a:pPr lvl="1" eaLnBrk="1" hangingPunct="1">
              <a:lnSpc>
                <a:spcPct val="90000"/>
              </a:lnSpc>
            </a:pPr>
            <a:endParaRPr lang="ro-RO" altLang="en-US" sz="1800" dirty="0" smtClean="0">
              <a:latin typeface="Arial" panose="020B0604020202020204" pitchFamily="34" charset="0"/>
              <a:cs typeface="Arial" panose="020B0604020202020204" pitchFamily="34" charset="0"/>
            </a:endParaRPr>
          </a:p>
          <a:p>
            <a:pPr lvl="1" eaLnBrk="1" hangingPunct="1">
              <a:lnSpc>
                <a:spcPct val="90000"/>
              </a:lnSpc>
            </a:pPr>
            <a:r>
              <a:rPr lang="en-AU" altLang="en-US" sz="1800" dirty="0" smtClean="0">
                <a:latin typeface="Arial" panose="020B0604020202020204" pitchFamily="34" charset="0"/>
                <a:cs typeface="Arial" panose="020B0604020202020204" pitchFamily="34" charset="0"/>
              </a:rPr>
              <a:t>De </a:t>
            </a:r>
            <a:r>
              <a:rPr lang="en-AU" altLang="en-US" sz="1800" dirty="0" err="1" smtClean="0">
                <a:latin typeface="Arial" panose="020B0604020202020204" pitchFamily="34" charset="0"/>
                <a:cs typeface="Arial" panose="020B0604020202020204" pitchFamily="34" charset="0"/>
              </a:rPr>
              <a:t>remarcat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fiind</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faptul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depunerile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stivă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duc</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creşterea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conţinutului</a:t>
            </a:r>
            <a:r>
              <a:rPr lang="en-AU" altLang="en-US" sz="1800" dirty="0" smtClean="0">
                <a:latin typeface="Arial" panose="020B0604020202020204" pitchFamily="34" charset="0"/>
                <a:cs typeface="Arial" panose="020B0604020202020204" pitchFamily="34" charset="0"/>
              </a:rPr>
              <a:t> SP, </a:t>
            </a:r>
            <a:r>
              <a:rPr lang="en-AU" altLang="en-US" sz="1800" dirty="0" err="1" smtClean="0">
                <a:latin typeface="Arial" panose="020B0604020202020204" pitchFamily="34" charset="0"/>
                <a:cs typeface="Arial" panose="020B0604020202020204" pitchFamily="34" charset="0"/>
              </a:rPr>
              <a:t>există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riscul</a:t>
            </a:r>
            <a:r>
              <a:rPr lang="en-AU" altLang="en-US" sz="1800" dirty="0" smtClean="0">
                <a:latin typeface="Arial" panose="020B0604020202020204" pitchFamily="34" charset="0"/>
                <a:cs typeface="Arial" panose="020B0604020202020204" pitchFamily="34" charset="0"/>
              </a:rPr>
              <a:t> ca </a:t>
            </a:r>
            <a:r>
              <a:rPr lang="en-AU" altLang="en-US" sz="1800" dirty="0" err="1" smtClean="0">
                <a:latin typeface="Arial" panose="020B0604020202020204" pitchFamily="34" charset="0"/>
                <a:cs typeface="Arial" panose="020B0604020202020204" pitchFamily="34" charset="0"/>
              </a:rPr>
              <a:t>stiva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ocupe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zona din RAM – </a:t>
            </a:r>
            <a:r>
              <a:rPr lang="en-AU" altLang="en-US" sz="1800" dirty="0" err="1" smtClean="0">
                <a:latin typeface="Arial" panose="020B0604020202020204" pitchFamily="34" charset="0"/>
                <a:cs typeface="Arial" panose="020B0604020202020204" pitchFamily="34" charset="0"/>
              </a:rPr>
              <a:t>ul</a:t>
            </a:r>
            <a:r>
              <a:rPr lang="en-AU" altLang="en-US" sz="1800" dirty="0" smtClean="0">
                <a:latin typeface="Arial" panose="020B0604020202020204" pitchFamily="34" charset="0"/>
                <a:cs typeface="Arial" panose="020B0604020202020204" pitchFamily="34" charset="0"/>
              </a:rPr>
              <a:t> intern </a:t>
            </a:r>
            <a:r>
              <a:rPr lang="en-AU" altLang="en-US" sz="1800" dirty="0" err="1" smtClean="0">
                <a:latin typeface="Arial" panose="020B0604020202020204" pitchFamily="34" charset="0"/>
                <a:cs typeface="Arial" panose="020B0604020202020204" pitchFamily="34" charset="0"/>
              </a:rPr>
              <a:t>alocată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utilizatorului</a:t>
            </a:r>
            <a:r>
              <a:rPr lang="en-AU" altLang="en-US" sz="1800" dirty="0" smtClean="0">
                <a:latin typeface="Arial" panose="020B0604020202020204" pitchFamily="34" charset="0"/>
                <a:cs typeface="Arial" panose="020B0604020202020204" pitchFamily="34" charset="0"/>
              </a:rPr>
              <a:t>, ca </a:t>
            </a:r>
            <a:r>
              <a:rPr lang="en-AU" altLang="en-US" sz="1800" dirty="0" err="1" smtClean="0">
                <a:latin typeface="Arial" panose="020B0604020202020204" pitchFamily="34" charset="0"/>
                <a:cs typeface="Arial" panose="020B0604020202020204" pitchFamily="34" charset="0"/>
              </a:rPr>
              <a:t>urmare</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recomandă</a:t>
            </a:r>
            <a:r>
              <a:rPr lang="en-AU" altLang="en-US" sz="1800" dirty="0" smtClean="0">
                <a:latin typeface="Arial" panose="020B0604020202020204" pitchFamily="34" charset="0"/>
                <a:cs typeface="Arial" panose="020B0604020202020204" pitchFamily="34" charset="0"/>
              </a:rPr>
              <a:t> ca </a:t>
            </a:r>
            <a:r>
              <a:rPr lang="en-AU" altLang="en-US" sz="1800" dirty="0" err="1" smtClean="0">
                <a:latin typeface="Arial" panose="020B0604020202020204" pitchFamily="34" charset="0"/>
                <a:cs typeface="Arial" panose="020B0604020202020204" pitchFamily="34" charset="0"/>
              </a:rPr>
              <a:t>începutul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stivei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să</a:t>
            </a:r>
            <a:r>
              <a:rPr lang="en-AU" altLang="en-US" sz="1800" dirty="0" smtClean="0">
                <a:latin typeface="Arial" panose="020B0604020202020204" pitchFamily="34" charset="0"/>
                <a:cs typeface="Arial" panose="020B0604020202020204" pitchFamily="34" charset="0"/>
              </a:rPr>
              <a:t> fie </a:t>
            </a:r>
            <a:r>
              <a:rPr lang="en-AU" altLang="en-US" sz="1800" dirty="0" err="1" smtClean="0">
                <a:latin typeface="Arial" panose="020B0604020202020204" pitchFamily="34" charset="0"/>
                <a:cs typeface="Arial" panose="020B0604020202020204" pitchFamily="34" charset="0"/>
              </a:rPr>
              <a:t>deplasat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spre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partea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superioară</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spaţiului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ocupat</a:t>
            </a:r>
            <a:r>
              <a:rPr lang="en-AU" altLang="en-US" sz="1800" dirty="0" smtClean="0">
                <a:latin typeface="Arial" panose="020B0604020202020204" pitchFamily="34" charset="0"/>
                <a:cs typeface="Arial" panose="020B0604020202020204" pitchFamily="34" charset="0"/>
              </a:rPr>
              <a:t> de RAM – </a:t>
            </a:r>
            <a:r>
              <a:rPr lang="en-AU" altLang="en-US" sz="1800" dirty="0" err="1" smtClean="0">
                <a:latin typeface="Arial" panose="020B0604020202020204" pitchFamily="34" charset="0"/>
                <a:cs typeface="Arial" panose="020B0604020202020204" pitchFamily="34" charset="0"/>
              </a:rPr>
              <a:t>ul</a:t>
            </a:r>
            <a:r>
              <a:rPr lang="en-AU" altLang="en-US" sz="1800" dirty="0" smtClean="0">
                <a:latin typeface="Arial" panose="020B0604020202020204" pitchFamily="34" charset="0"/>
                <a:cs typeface="Arial" panose="020B0604020202020204" pitchFamily="34" charset="0"/>
              </a:rPr>
              <a:t> intern</a:t>
            </a:r>
            <a:r>
              <a:rPr lang="ro-RO" altLang="en-US" sz="1800" dirty="0" smtClean="0">
                <a:latin typeface="Arial" panose="020B0604020202020204" pitchFamily="34" charset="0"/>
                <a:cs typeface="Arial" panose="020B0604020202020204" pitchFamily="34" charset="0"/>
              </a:rPr>
              <a:t>;</a:t>
            </a:r>
          </a:p>
          <a:p>
            <a:pPr lvl="1" eaLnBrk="1" hangingPunct="1">
              <a:lnSpc>
                <a:spcPct val="90000"/>
              </a:lnSpc>
            </a:pPr>
            <a:endParaRPr lang="ro-RO" altLang="en-US" sz="1800" dirty="0" smtClean="0">
              <a:latin typeface="Arial" panose="020B0604020202020204" pitchFamily="34" charset="0"/>
              <a:cs typeface="Arial" panose="020B0604020202020204" pitchFamily="34" charset="0"/>
            </a:endParaRPr>
          </a:p>
          <a:p>
            <a:pPr lvl="1" eaLnBrk="1" hangingPunct="1">
              <a:lnSpc>
                <a:spcPct val="90000"/>
              </a:lnSpc>
            </a:pPr>
            <a:r>
              <a:rPr lang="en-AU" altLang="en-US" sz="1800" dirty="0" err="1" smtClean="0">
                <a:latin typeface="Arial" panose="020B0604020202020204" pitchFamily="34" charset="0"/>
                <a:cs typeface="Arial" panose="020B0604020202020204" pitchFamily="34" charset="0"/>
              </a:rPr>
              <a:t>Instrucţiunile</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interschimbare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sunt</a:t>
            </a:r>
            <a:r>
              <a:rPr lang="en-AU" altLang="en-US" sz="1800" dirty="0" smtClean="0">
                <a:latin typeface="Arial" panose="020B0604020202020204" pitchFamily="34" charset="0"/>
                <a:cs typeface="Arial" panose="020B0604020202020204" pitchFamily="34" charset="0"/>
              </a:rPr>
              <a:t> XCH la care </a:t>
            </a:r>
            <a:r>
              <a:rPr lang="en-AU" altLang="en-US" sz="1800" dirty="0" err="1" smtClean="0">
                <a:latin typeface="Arial" panose="020B0604020202020204" pitchFamily="34" charset="0"/>
                <a:cs typeface="Arial" panose="020B0604020202020204" pitchFamily="34" charset="0"/>
              </a:rPr>
              <a:t>acumulatorul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interschimbat</a:t>
            </a:r>
            <a:r>
              <a:rPr lang="en-AU" altLang="en-US" sz="1800" dirty="0" smtClean="0">
                <a:latin typeface="Arial" panose="020B0604020202020204" pitchFamily="34" charset="0"/>
                <a:cs typeface="Arial" panose="020B0604020202020204" pitchFamily="34" charset="0"/>
              </a:rPr>
              <a:t> cu un alt operand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XCHD la care </a:t>
            </a:r>
            <a:r>
              <a:rPr lang="en-AU" altLang="en-US" sz="1800" dirty="0" err="1" smtClean="0">
                <a:latin typeface="Arial" panose="020B0604020202020204" pitchFamily="34" charset="0"/>
                <a:cs typeface="Arial" panose="020B0604020202020204" pitchFamily="34" charset="0"/>
              </a:rPr>
              <a:t>interschimbarea</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realiza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doar</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nivelul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jumătăţii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inferioare</a:t>
            </a:r>
            <a:r>
              <a:rPr lang="ro-RO" altLang="en-US" sz="1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9670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 </a:t>
            </a:r>
          </a:p>
        </p:txBody>
      </p:sp>
      <p:sp>
        <p:nvSpPr>
          <p:cNvPr id="23555" name="Rectangle 3"/>
          <p:cNvSpPr>
            <a:spLocks noGrp="1" noChangeArrowheads="1"/>
          </p:cNvSpPr>
          <p:nvPr>
            <p:ph idx="1"/>
          </p:nvPr>
        </p:nvSpPr>
        <p:spPr>
          <a:xfrm>
            <a:off x="457200" y="1489075"/>
            <a:ext cx="8536898" cy="5216525"/>
          </a:xfrm>
        </p:spPr>
        <p:txBody>
          <a:bodyPr/>
          <a:lstStyle/>
          <a:p>
            <a:pPr eaLnBrk="1" hangingPunct="1"/>
            <a:r>
              <a:rPr lang="ro-RO" altLang="en-US" sz="2000" dirty="0" smtClean="0">
                <a:solidFill>
                  <a:srgbClr val="FF0000"/>
                </a:solidFill>
                <a:latin typeface="Arial" panose="020B0604020202020204" pitchFamily="34" charset="0"/>
                <a:cs typeface="Arial" panose="020B0604020202020204" pitchFamily="34" charset="0"/>
              </a:rPr>
              <a:t>Transfer cu memoria externă: </a:t>
            </a:r>
          </a:p>
          <a:p>
            <a:pPr lvl="2" eaLnBrk="1" hangingPunct="1"/>
            <a:r>
              <a:rPr lang="ro-RO" altLang="en-US" sz="1600" dirty="0" smtClean="0">
                <a:solidFill>
                  <a:srgbClr val="7030A0"/>
                </a:solidFill>
                <a:latin typeface="Arial" panose="020B0604020202020204" pitchFamily="34" charset="0"/>
                <a:cs typeface="Arial" panose="020B0604020202020204" pitchFamily="34" charset="0"/>
              </a:rPr>
              <a:t>I</a:t>
            </a:r>
            <a:r>
              <a:rPr lang="en-AU" altLang="en-US" sz="1600" dirty="0" err="1" smtClean="0">
                <a:solidFill>
                  <a:srgbClr val="7030A0"/>
                </a:solidFill>
                <a:latin typeface="Arial" panose="020B0604020202020204" pitchFamily="34" charset="0"/>
                <a:cs typeface="Arial" panose="020B0604020202020204" pitchFamily="34" charset="0"/>
              </a:rPr>
              <a:t>nstrucţiuni</a:t>
            </a:r>
            <a:r>
              <a:rPr lang="en-AU" altLang="en-US" sz="1600" dirty="0" smtClean="0">
                <a:solidFill>
                  <a:srgbClr val="7030A0"/>
                </a:solidFill>
                <a:latin typeface="Arial" panose="020B0604020202020204" pitchFamily="34" charset="0"/>
                <a:cs typeface="Arial" panose="020B0604020202020204" pitchFamily="34" charset="0"/>
              </a:rPr>
              <a:t> de transfer cu </a:t>
            </a:r>
            <a:r>
              <a:rPr lang="en-AU" altLang="en-US" sz="1600" dirty="0" err="1" smtClean="0">
                <a:solidFill>
                  <a:srgbClr val="7030A0"/>
                </a:solidFill>
                <a:latin typeface="Arial" panose="020B0604020202020204" pitchFamily="34" charset="0"/>
                <a:cs typeface="Arial" panose="020B0604020202020204" pitchFamily="34" charset="0"/>
              </a:rPr>
              <a:t>memoria</a:t>
            </a:r>
            <a:r>
              <a:rPr lang="en-AU" altLang="en-US" sz="1600" dirty="0" smtClean="0">
                <a:solidFill>
                  <a:srgbClr val="7030A0"/>
                </a:solidFill>
                <a:latin typeface="Arial" panose="020B0604020202020204" pitchFamily="34" charset="0"/>
                <a:cs typeface="Arial" panose="020B0604020202020204" pitchFamily="34" charset="0"/>
              </a:rPr>
              <a:t> </a:t>
            </a:r>
            <a:r>
              <a:rPr lang="en-AU" altLang="en-US" sz="1600" dirty="0" err="1" smtClean="0">
                <a:solidFill>
                  <a:srgbClr val="7030A0"/>
                </a:solidFill>
                <a:latin typeface="Arial" panose="020B0604020202020204" pitchFamily="34" charset="0"/>
                <a:cs typeface="Arial" panose="020B0604020202020204" pitchFamily="34" charset="0"/>
              </a:rPr>
              <a:t>externă</a:t>
            </a:r>
            <a:r>
              <a:rPr lang="en-AU" altLang="en-US" sz="1600" dirty="0" smtClean="0">
                <a:solidFill>
                  <a:srgbClr val="7030A0"/>
                </a:solidFill>
                <a:latin typeface="Arial" panose="020B0604020202020204" pitchFamily="34" charset="0"/>
                <a:cs typeface="Arial" panose="020B0604020202020204" pitchFamily="34" charset="0"/>
              </a:rPr>
              <a:t> de date</a:t>
            </a:r>
            <a:r>
              <a:rPr lang="en-AU" altLang="en-US" sz="1600" dirty="0" smtClean="0">
                <a:latin typeface="Arial" panose="020B0604020202020204" pitchFamily="34" charset="0"/>
                <a:cs typeface="Arial" panose="020B0604020202020204" pitchFamily="34" charset="0"/>
              </a:rPr>
              <a:t> </a:t>
            </a:r>
            <a:r>
              <a:rPr lang="en-AU" altLang="en-US" sz="1600" dirty="0" err="1" smtClean="0">
                <a:latin typeface="Arial" panose="020B0604020202020204" pitchFamily="34" charset="0"/>
                <a:cs typeface="Arial" panose="020B0604020202020204" pitchFamily="34" charset="0"/>
              </a:rPr>
              <a:t>şi</a:t>
            </a:r>
            <a:r>
              <a:rPr lang="en-AU" altLang="en-US" sz="1600" dirty="0" smtClean="0">
                <a:latin typeface="Arial" panose="020B0604020202020204" pitchFamily="34" charset="0"/>
                <a:cs typeface="Arial" panose="020B0604020202020204" pitchFamily="34" charset="0"/>
              </a:rPr>
              <a:t> </a:t>
            </a:r>
            <a:endParaRPr lang="ro-RO" altLang="en-US" sz="1600" dirty="0" smtClean="0">
              <a:latin typeface="Arial" panose="020B0604020202020204" pitchFamily="34" charset="0"/>
              <a:cs typeface="Arial" panose="020B0604020202020204" pitchFamily="34" charset="0"/>
            </a:endParaRPr>
          </a:p>
          <a:p>
            <a:pPr lvl="2" eaLnBrk="1" hangingPunct="1"/>
            <a:r>
              <a:rPr lang="ro-RO" altLang="en-US" sz="1600" dirty="0" smtClean="0">
                <a:solidFill>
                  <a:srgbClr val="7030A0"/>
                </a:solidFill>
                <a:latin typeface="Arial" panose="020B0604020202020204" pitchFamily="34" charset="0"/>
                <a:cs typeface="Arial" panose="020B0604020202020204" pitchFamily="34" charset="0"/>
              </a:rPr>
              <a:t>I</a:t>
            </a:r>
            <a:r>
              <a:rPr lang="en-AU" altLang="en-US" sz="1600" dirty="0" err="1" smtClean="0">
                <a:solidFill>
                  <a:srgbClr val="7030A0"/>
                </a:solidFill>
                <a:latin typeface="Arial" panose="020B0604020202020204" pitchFamily="34" charset="0"/>
                <a:cs typeface="Arial" panose="020B0604020202020204" pitchFamily="34" charset="0"/>
              </a:rPr>
              <a:t>nstrucţiuni</a:t>
            </a:r>
            <a:r>
              <a:rPr lang="en-AU" altLang="en-US" sz="1600" dirty="0" smtClean="0">
                <a:solidFill>
                  <a:srgbClr val="7030A0"/>
                </a:solidFill>
                <a:latin typeface="Arial" panose="020B0604020202020204" pitchFamily="34" charset="0"/>
                <a:cs typeface="Arial" panose="020B0604020202020204" pitchFamily="34" charset="0"/>
              </a:rPr>
              <a:t> de transfer cu </a:t>
            </a:r>
            <a:r>
              <a:rPr lang="en-AU" altLang="en-US" sz="1600" dirty="0" err="1" smtClean="0">
                <a:solidFill>
                  <a:srgbClr val="7030A0"/>
                </a:solidFill>
                <a:latin typeface="Arial" panose="020B0604020202020204" pitchFamily="34" charset="0"/>
                <a:cs typeface="Arial" panose="020B0604020202020204" pitchFamily="34" charset="0"/>
              </a:rPr>
              <a:t>memoria</a:t>
            </a:r>
            <a:r>
              <a:rPr lang="en-AU" altLang="en-US" sz="1600" dirty="0" smtClean="0">
                <a:solidFill>
                  <a:srgbClr val="7030A0"/>
                </a:solidFill>
                <a:latin typeface="Arial" panose="020B0604020202020204" pitchFamily="34" charset="0"/>
                <a:cs typeface="Arial" panose="020B0604020202020204" pitchFamily="34" charset="0"/>
              </a:rPr>
              <a:t> </a:t>
            </a:r>
            <a:r>
              <a:rPr lang="en-AU" altLang="en-US" sz="1600" dirty="0" err="1" smtClean="0">
                <a:solidFill>
                  <a:srgbClr val="7030A0"/>
                </a:solidFill>
                <a:latin typeface="Arial" panose="020B0604020202020204" pitchFamily="34" charset="0"/>
                <a:cs typeface="Arial" panose="020B0604020202020204" pitchFamily="34" charset="0"/>
              </a:rPr>
              <a:t>externă</a:t>
            </a:r>
            <a:r>
              <a:rPr lang="en-AU" altLang="en-US" sz="1600" dirty="0" smtClean="0">
                <a:solidFill>
                  <a:srgbClr val="7030A0"/>
                </a:solidFill>
                <a:latin typeface="Arial" panose="020B0604020202020204" pitchFamily="34" charset="0"/>
                <a:cs typeface="Arial" panose="020B0604020202020204" pitchFamily="34" charset="0"/>
              </a:rPr>
              <a:t> de program</a:t>
            </a:r>
            <a:r>
              <a:rPr lang="ro-RO" altLang="en-US" sz="16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prima </a:t>
            </a:r>
            <a:r>
              <a:rPr lang="en-AU" altLang="en-US" sz="1800" dirty="0" err="1" smtClean="0">
                <a:latin typeface="Arial" panose="020B0604020202020204" pitchFamily="34" charset="0"/>
                <a:cs typeface="Arial" panose="020B0604020202020204" pitchFamily="34" charset="0"/>
              </a:rPr>
              <a:t>categorie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intră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MOVX care are un operand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acumulator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celălalt</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obţine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indirectă</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Dacă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externă</a:t>
            </a:r>
            <a:r>
              <a:rPr lang="en-AU" altLang="en-US" sz="1800" dirty="0" smtClean="0">
                <a:latin typeface="Arial" panose="020B0604020202020204" pitchFamily="34" charset="0"/>
                <a:cs typeface="Arial" panose="020B0604020202020204" pitchFamily="34" charset="0"/>
              </a:rPr>
              <a:t> de date </a:t>
            </a:r>
            <a:r>
              <a:rPr lang="en-AU" altLang="en-US" sz="1800" dirty="0" err="1" smtClean="0">
                <a:latin typeface="Arial" panose="020B0604020202020204" pitchFamily="34" charset="0"/>
                <a:cs typeface="Arial" panose="020B0604020202020204" pitchFamily="34" charset="0"/>
              </a:rPr>
              <a:t>cere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a:t>
            </a:r>
            <a:r>
              <a:rPr lang="en-AU" altLang="en-US" sz="1800" dirty="0" smtClean="0">
                <a:latin typeface="Arial" panose="020B0604020202020204" pitchFamily="34" charset="0"/>
                <a:cs typeface="Arial" panose="020B0604020202020204" pitchFamily="34" charset="0"/>
              </a:rPr>
              <a:t> 16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atunci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folosit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pentru</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indirectă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fi DPTR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dacă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externă</a:t>
            </a:r>
            <a:r>
              <a:rPr lang="en-AU" altLang="en-US" sz="1800" dirty="0" smtClean="0">
                <a:latin typeface="Arial" panose="020B0604020202020204" pitchFamily="34" charset="0"/>
                <a:cs typeface="Arial" panose="020B0604020202020204" pitchFamily="34" charset="0"/>
              </a:rPr>
              <a:t> de date </a:t>
            </a:r>
            <a:r>
              <a:rPr lang="en-AU" altLang="en-US" sz="1800" dirty="0" err="1" smtClean="0">
                <a:latin typeface="Arial" panose="020B0604020202020204" pitchFamily="34" charset="0"/>
                <a:cs typeface="Arial" panose="020B0604020202020204" pitchFamily="34" charset="0"/>
              </a:rPr>
              <a:t>cere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doar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pe</a:t>
            </a:r>
            <a:r>
              <a:rPr lang="en-AU" altLang="en-US" sz="1800" dirty="0" smtClean="0">
                <a:latin typeface="Arial" panose="020B0604020202020204" pitchFamily="34" charset="0"/>
                <a:cs typeface="Arial" panose="020B0604020202020204" pitchFamily="34" charset="0"/>
              </a:rPr>
              <a:t> 8 </a:t>
            </a:r>
            <a:r>
              <a:rPr lang="en-AU" altLang="en-US" sz="1800" dirty="0" err="1" smtClean="0">
                <a:latin typeface="Arial" panose="020B0604020202020204" pitchFamily="34" charset="0"/>
                <a:cs typeface="Arial" panose="020B0604020202020204" pitchFamily="34" charset="0"/>
              </a:rPr>
              <a:t>biţi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atunci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registrele</a:t>
            </a:r>
            <a:r>
              <a:rPr lang="en-AU" altLang="en-US" sz="1800" dirty="0" smtClean="0">
                <a:latin typeface="Arial" panose="020B0604020202020204" pitchFamily="34" charset="0"/>
                <a:cs typeface="Arial" panose="020B0604020202020204" pitchFamily="34" charset="0"/>
              </a:rPr>
              <a:t> implicate </a:t>
            </a:r>
            <a:r>
              <a:rPr lang="en-AU" altLang="en-US" sz="1800" dirty="0" err="1" smtClean="0">
                <a:latin typeface="Arial" panose="020B0604020202020204" pitchFamily="34" charset="0"/>
                <a:cs typeface="Arial" panose="020B0604020202020204" pitchFamily="34" charset="0"/>
              </a:rPr>
              <a:t>vor</a:t>
            </a:r>
            <a:r>
              <a:rPr lang="en-AU" altLang="en-US" sz="1800" dirty="0" smtClean="0">
                <a:latin typeface="Arial" panose="020B0604020202020204" pitchFamily="34" charset="0"/>
                <a:cs typeface="Arial" panose="020B0604020202020204" pitchFamily="34" charset="0"/>
              </a:rPr>
              <a:t> fi </a:t>
            </a:r>
            <a:r>
              <a:rPr lang="en-AU" altLang="en-US" sz="1800" dirty="0" err="1" smtClean="0">
                <a:latin typeface="Arial" panose="020B0604020202020204" pitchFamily="34" charset="0"/>
                <a:cs typeface="Arial" panose="020B0604020202020204" pitchFamily="34" charset="0"/>
              </a:rPr>
              <a:t>Ri</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Avantajul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celei</a:t>
            </a:r>
            <a:r>
              <a:rPr lang="en-AU" altLang="en-US" sz="1800" dirty="0" smtClean="0">
                <a:latin typeface="Arial" panose="020B0604020202020204" pitchFamily="34" charset="0"/>
                <a:cs typeface="Arial" panose="020B0604020202020204" pitchFamily="34" charset="0"/>
              </a:rPr>
              <a:t> de-a </a:t>
            </a:r>
            <a:r>
              <a:rPr lang="en-AU" altLang="en-US" sz="1800" dirty="0" err="1" smtClean="0">
                <a:latin typeface="Arial" panose="020B0604020202020204" pitchFamily="34" charset="0"/>
                <a:cs typeface="Arial" panose="020B0604020202020204" pitchFamily="34" charset="0"/>
              </a:rPr>
              <a:t>doua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variante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cod </a:t>
            </a:r>
            <a:r>
              <a:rPr lang="en-AU" altLang="en-US" sz="1800" dirty="0" err="1" smtClean="0">
                <a:latin typeface="Arial" panose="020B0604020202020204" pitchFamily="34" charset="0"/>
                <a:cs typeface="Arial" panose="020B0604020202020204" pitchFamily="34" charset="0"/>
              </a:rPr>
              <a:t>mai</a:t>
            </a:r>
            <a:r>
              <a:rPr lang="en-AU" altLang="en-US" sz="1800"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compactat;</a:t>
            </a:r>
          </a:p>
          <a:p>
            <a:pPr lvl="1" eaLnBrk="1" hangingPunct="1"/>
            <a:r>
              <a:rPr lang="ro-RO" altLang="en-US" sz="1800" dirty="0" smtClean="0">
                <a:latin typeface="Arial" panose="020B0604020202020204" pitchFamily="34" charset="0"/>
                <a:cs typeface="Arial" panose="020B0604020202020204" pitchFamily="34" charset="0"/>
              </a:rPr>
              <a:t>I</a:t>
            </a:r>
            <a:r>
              <a:rPr lang="en-AU" altLang="en-US" sz="1800" dirty="0" err="1" smtClean="0">
                <a:latin typeface="Arial" panose="020B0604020202020204" pitchFamily="34" charset="0"/>
                <a:cs typeface="Arial" panose="020B0604020202020204" pitchFamily="34" charset="0"/>
              </a:rPr>
              <a:t>nstrucţiunea</a:t>
            </a:r>
            <a:r>
              <a:rPr lang="en-AU" altLang="en-US" sz="1800" dirty="0" smtClean="0">
                <a:latin typeface="Arial" panose="020B0604020202020204" pitchFamily="34" charset="0"/>
                <a:cs typeface="Arial" panose="020B0604020202020204" pitchFamily="34" charset="0"/>
              </a:rPr>
              <a:t> MOVX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singura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cale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care </a:t>
            </a:r>
            <a:r>
              <a:rPr lang="en-AU" altLang="en-US" sz="1800" dirty="0" err="1" smtClean="0">
                <a:latin typeface="Arial" panose="020B0604020202020204" pitchFamily="34" charset="0"/>
                <a:cs typeface="Arial" panose="020B0604020202020204" pitchFamily="34" charset="0"/>
              </a:rPr>
              <a:t>programatorul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poate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avea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acces</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externă</a:t>
            </a:r>
            <a:r>
              <a:rPr lang="en-AU" altLang="en-US" sz="1800" dirty="0" smtClean="0">
                <a:latin typeface="Arial" panose="020B0604020202020204" pitchFamily="34" charset="0"/>
                <a:cs typeface="Arial" panose="020B0604020202020204" pitchFamily="34" charset="0"/>
              </a:rPr>
              <a:t> de date</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smtClean="0">
                <a:latin typeface="Arial" panose="020B0604020202020204" pitchFamily="34" charset="0"/>
                <a:cs typeface="Arial" panose="020B0604020202020204" pitchFamily="34" charset="0"/>
              </a:rPr>
              <a:t>A </a:t>
            </a:r>
            <a:r>
              <a:rPr lang="en-AU" altLang="en-US" sz="1800" dirty="0" err="1" smtClean="0">
                <a:latin typeface="Arial" panose="020B0604020202020204" pitchFamily="34" charset="0"/>
                <a:cs typeface="Arial" panose="020B0604020202020204" pitchFamily="34" charset="0"/>
              </a:rPr>
              <a:t>doua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categorie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alcătuită</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MOVC</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Spre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deosebire</a:t>
            </a:r>
            <a:r>
              <a:rPr lang="en-AU" altLang="en-US" sz="1800" dirty="0" smtClean="0">
                <a:latin typeface="Arial" panose="020B0604020202020204" pitchFamily="34" charset="0"/>
                <a:cs typeface="Arial" panose="020B0604020202020204" pitchFamily="34" charset="0"/>
              </a:rPr>
              <a:t> de MOVX, MOVC nu </a:t>
            </a:r>
            <a:r>
              <a:rPr lang="en-AU" altLang="en-US" sz="1800" dirty="0" err="1" smtClean="0">
                <a:latin typeface="Arial" panose="020B0604020202020204" pitchFamily="34" charset="0"/>
                <a:cs typeface="Arial" panose="020B0604020202020204" pitchFamily="34" charset="0"/>
              </a:rPr>
              <a:t>permite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dec</a:t>
            </a:r>
            <a:r>
              <a:rPr lang="ro-RO" altLang="en-US" sz="1800" dirty="0" smtClean="0">
                <a:latin typeface="Arial" panose="020B0604020202020204" pitchFamily="34" charset="0"/>
                <a:cs typeface="Arial" panose="020B0604020202020204" pitchFamily="34" charset="0"/>
              </a:rPr>
              <a:t>â</a:t>
            </a:r>
            <a:r>
              <a:rPr lang="en-AU" altLang="en-US" sz="1800" dirty="0" smtClean="0">
                <a:latin typeface="Arial" panose="020B0604020202020204" pitchFamily="34" charset="0"/>
                <a:cs typeface="Arial" panose="020B0604020202020204" pitchFamily="34" charset="0"/>
              </a:rPr>
              <a:t>t </a:t>
            </a:r>
            <a:r>
              <a:rPr lang="en-AU" altLang="en-US" sz="1800" dirty="0" err="1" smtClean="0">
                <a:latin typeface="Arial" panose="020B0604020202020204" pitchFamily="34" charset="0"/>
                <a:cs typeface="Arial" panose="020B0604020202020204" pitchFamily="34" charset="0"/>
              </a:rPr>
              <a:t>citire</a:t>
            </a:r>
            <a:r>
              <a:rPr lang="en-AU" altLang="en-US" sz="1800" dirty="0" smtClean="0">
                <a:latin typeface="Arial" panose="020B0604020202020204" pitchFamily="34" charset="0"/>
                <a:cs typeface="Arial" panose="020B0604020202020204" pitchFamily="34" charset="0"/>
              </a:rPr>
              <a:t> din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externă</a:t>
            </a:r>
            <a:r>
              <a:rPr lang="en-AU" altLang="en-US" sz="1800" dirty="0" smtClean="0">
                <a:latin typeface="Arial" panose="020B0604020202020204" pitchFamily="34" charset="0"/>
                <a:cs typeface="Arial" panose="020B0604020202020204" pitchFamily="34" charset="0"/>
              </a:rPr>
              <a:t> de cod</a:t>
            </a:r>
            <a:r>
              <a:rPr lang="ro-RO" altLang="en-US" sz="1800" dirty="0" smtClean="0">
                <a:latin typeface="Arial" panose="020B0604020202020204" pitchFamily="34" charset="0"/>
                <a:cs typeface="Arial" panose="020B0604020202020204" pitchFamily="34" charset="0"/>
              </a:rPr>
              <a:t>;</a:t>
            </a:r>
          </a:p>
          <a:p>
            <a:pPr lvl="1" eaLnBrk="1" hangingPunct="1"/>
            <a:r>
              <a:rPr lang="en-AU" altLang="en-US" sz="1800" dirty="0" err="1" smtClean="0">
                <a:latin typeface="Arial" panose="020B0604020202020204" pitchFamily="34" charset="0"/>
                <a:cs typeface="Arial" panose="020B0604020202020204" pitchFamily="34" charset="0"/>
              </a:rPr>
              <a:t>Foloseşte</a:t>
            </a:r>
            <a:r>
              <a:rPr lang="en-AU" altLang="en-US" sz="1800" dirty="0" smtClean="0">
                <a:latin typeface="Arial" panose="020B0604020202020204" pitchFamily="34" charset="0"/>
                <a:cs typeface="Arial" panose="020B0604020202020204" pitchFamily="34" charset="0"/>
              </a:rPr>
              <a:t> un operand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celălalt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accesat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indirectă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regiştrii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implicaţi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fiind</a:t>
            </a:r>
            <a:r>
              <a:rPr lang="en-AU" altLang="en-US" sz="1800" dirty="0" smtClean="0">
                <a:latin typeface="Arial" panose="020B0604020202020204" pitchFamily="34" charset="0"/>
                <a:cs typeface="Arial" panose="020B0604020202020204" pitchFamily="34" charset="0"/>
              </a:rPr>
              <a:t> A + DPTR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A + PC</a:t>
            </a:r>
            <a:r>
              <a:rPr lang="ro-RO" altLang="en-US" sz="1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37825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560387"/>
          </a:xfrm>
        </p:spPr>
        <p:txBody>
          <a:bodyPr/>
          <a:lstStyle/>
          <a:p>
            <a:pPr eaLnBrk="1" hangingPunct="1"/>
            <a:r>
              <a:rPr lang="ro-RO" altLang="en-US" sz="2400" smtClean="0">
                <a:latin typeface="Arial" panose="020B0604020202020204" pitchFamily="34" charset="0"/>
                <a:cs typeface="Arial" panose="020B0604020202020204" pitchFamily="34" charset="0"/>
              </a:rPr>
              <a:t>Sisteme Încorporate </a:t>
            </a:r>
          </a:p>
        </p:txBody>
      </p:sp>
      <p:sp>
        <p:nvSpPr>
          <p:cNvPr id="24579" name="Rectangle 3"/>
          <p:cNvSpPr>
            <a:spLocks noGrp="1" noChangeArrowheads="1"/>
          </p:cNvSpPr>
          <p:nvPr>
            <p:ph idx="1"/>
          </p:nvPr>
        </p:nvSpPr>
        <p:spPr>
          <a:xfrm>
            <a:off x="152400" y="1514475"/>
            <a:ext cx="8766748" cy="5216525"/>
          </a:xfrm>
        </p:spPr>
        <p:txBody>
          <a:bodyPr>
            <a:normAutofit lnSpcReduction="10000"/>
          </a:bodyPr>
          <a:lstStyle/>
          <a:p>
            <a:pPr lvl="1" eaLnBrk="1" hangingPunct="1">
              <a:lnSpc>
                <a:spcPct val="80000"/>
              </a:lnSpc>
            </a:pPr>
            <a:r>
              <a:rPr lang="en-AU" altLang="en-US" sz="1800" dirty="0" err="1" smtClean="0">
                <a:latin typeface="Arial" panose="020B0604020202020204" pitchFamily="34" charset="0"/>
                <a:cs typeface="Arial" panose="020B0604020202020204" pitchFamily="34" charset="0"/>
              </a:rPr>
              <a:t>Instrucţiunea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foarte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utilă</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implementarea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tabelelor</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căutare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memoria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externă</a:t>
            </a:r>
            <a:r>
              <a:rPr lang="en-AU" altLang="en-US" sz="1800" dirty="0" smtClean="0">
                <a:latin typeface="Arial" panose="020B0604020202020204" pitchFamily="34" charset="0"/>
                <a:cs typeface="Arial" panose="020B0604020202020204" pitchFamily="34" charset="0"/>
              </a:rPr>
              <a:t> de program </a:t>
            </a:r>
            <a:r>
              <a:rPr lang="en-AU" altLang="en-US" sz="1800" dirty="0" err="1" smtClean="0">
                <a:latin typeface="Arial" panose="020B0604020202020204" pitchFamily="34" charset="0"/>
                <a:cs typeface="Arial" panose="020B0604020202020204" pitchFamily="34" charset="0"/>
              </a:rPr>
              <a:t>prin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adresare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indexată</a:t>
            </a:r>
            <a:r>
              <a:rPr lang="ro-RO" altLang="en-US" sz="1800" dirty="0" smtClean="0">
                <a:latin typeface="Arial" panose="020B0604020202020204" pitchFamily="34" charset="0"/>
                <a:cs typeface="Arial" panose="020B0604020202020204" pitchFamily="34" charset="0"/>
              </a:rPr>
              <a:t>;</a:t>
            </a:r>
          </a:p>
          <a:p>
            <a:pPr lvl="1" eaLnBrk="1" hangingPunct="1">
              <a:lnSpc>
                <a:spcPct val="80000"/>
              </a:lnSpc>
            </a:pPr>
            <a:r>
              <a:rPr lang="en-AU" altLang="en-US" sz="1800" dirty="0" err="1" smtClean="0">
                <a:latin typeface="Arial" panose="020B0604020202020204" pitchFamily="34" charset="0"/>
                <a:cs typeface="Arial" panose="020B0604020202020204" pitchFamily="34" charset="0"/>
              </a:rPr>
              <a:t>Adresa</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început</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tabelei</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afla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DPTR </a:t>
            </a:r>
            <a:r>
              <a:rPr lang="en-AU" altLang="en-US" sz="1800" dirty="0" err="1" smtClean="0">
                <a:latin typeface="Arial" panose="020B0604020202020204" pitchFamily="34" charset="0"/>
                <a:cs typeface="Arial" panose="020B0604020202020204" pitchFamily="34" charset="0"/>
              </a:rPr>
              <a:t>sau</a:t>
            </a:r>
            <a:r>
              <a:rPr lang="en-AU" altLang="en-US" sz="1800" dirty="0" smtClean="0">
                <a:latin typeface="Arial" panose="020B0604020202020204" pitchFamily="34" charset="0"/>
                <a:cs typeface="Arial" panose="020B0604020202020204" pitchFamily="34" charset="0"/>
              </a:rPr>
              <a:t> PC </a:t>
            </a:r>
            <a:r>
              <a:rPr lang="en-AU" altLang="en-US" sz="1800" dirty="0" err="1" smtClean="0">
                <a:latin typeface="Arial" panose="020B0604020202020204" pitchFamily="34" charset="0"/>
                <a:cs typeface="Arial" panose="020B0604020202020204" pitchFamily="34" charset="0"/>
              </a:rPr>
              <a:t>iar</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indexul</a:t>
            </a:r>
            <a:r>
              <a:rPr lang="en-AU" altLang="en-US" sz="1800" dirty="0" smtClean="0">
                <a:latin typeface="Arial" panose="020B0604020202020204" pitchFamily="34" charset="0"/>
                <a:cs typeface="Arial" panose="020B0604020202020204" pitchFamily="34" charset="0"/>
              </a:rPr>
              <a:t>, care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indica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intrarea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tabel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dorită</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va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afla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a:t>
            </a:r>
            <a:r>
              <a:rPr lang="ro-RO" altLang="en-US" sz="1800" dirty="0" smtClean="0">
                <a:latin typeface="Arial" panose="020B0604020202020204" pitchFamily="34" charset="0"/>
                <a:cs typeface="Arial" panose="020B0604020202020204" pitchFamily="34" charset="0"/>
              </a:rPr>
              <a:t>;</a:t>
            </a:r>
          </a:p>
          <a:p>
            <a:pPr lvl="1" eaLnBrk="1" hangingPunct="1">
              <a:lnSpc>
                <a:spcPct val="80000"/>
              </a:lnSpc>
            </a:pPr>
            <a:r>
              <a:rPr lang="en-AU" altLang="en-US" sz="1800" dirty="0" smtClean="0">
                <a:latin typeface="Arial" panose="020B0604020202020204" pitchFamily="34" charset="0"/>
                <a:cs typeface="Arial" panose="020B0604020202020204" pitchFamily="34" charset="0"/>
              </a:rPr>
              <a:t>Fie </a:t>
            </a:r>
            <a:r>
              <a:rPr lang="en-AU" altLang="en-US" sz="1800" dirty="0" err="1" smtClean="0">
                <a:latin typeface="Arial" panose="020B0604020202020204" pitchFamily="34" charset="0"/>
                <a:cs typeface="Arial" panose="020B0604020202020204" pitchFamily="34" charset="0"/>
              </a:rPr>
              <a:t>următorul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exemplu</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consideră</a:t>
            </a:r>
            <a:r>
              <a:rPr lang="en-AU" altLang="en-US" sz="1800" dirty="0" smtClean="0">
                <a:latin typeface="Arial" panose="020B0604020202020204" pitchFamily="34" charset="0"/>
                <a:cs typeface="Arial" panose="020B0604020202020204" pitchFamily="34" charset="0"/>
              </a:rPr>
              <a:t> un </a:t>
            </a:r>
            <a:r>
              <a:rPr lang="en-AU" altLang="en-US" sz="1800" dirty="0" err="1" smtClean="0">
                <a:latin typeface="Arial" panose="020B0604020202020204" pitchFamily="34" charset="0"/>
                <a:cs typeface="Arial" panose="020B0604020202020204" pitchFamily="34" charset="0"/>
              </a:rPr>
              <a:t>şir</a:t>
            </a:r>
            <a:r>
              <a:rPr lang="en-AU" altLang="en-US" sz="1800" dirty="0" smtClean="0">
                <a:latin typeface="Arial" panose="020B0604020202020204" pitchFamily="34" charset="0"/>
                <a:cs typeface="Arial" panose="020B0604020202020204" pitchFamily="34" charset="0"/>
              </a:rPr>
              <a:t> de 10 </a:t>
            </a:r>
            <a:r>
              <a:rPr lang="en-AU" altLang="en-US" sz="1800" dirty="0" err="1" smtClean="0">
                <a:latin typeface="Arial" panose="020B0604020202020204" pitchFamily="34" charset="0"/>
                <a:cs typeface="Arial" panose="020B0604020202020204" pitchFamily="34" charset="0"/>
              </a:rPr>
              <a:t>octeţi</a:t>
            </a:r>
            <a:r>
              <a:rPr lang="en-AU" altLang="en-US" sz="1800" dirty="0" smtClean="0">
                <a:latin typeface="Arial" panose="020B0604020202020204" pitchFamily="34" charset="0"/>
                <a:cs typeface="Arial" panose="020B0604020202020204" pitchFamily="34" charset="0"/>
              </a:rPr>
              <a:t> ASCII </a:t>
            </a:r>
            <a:r>
              <a:rPr lang="en-AU" altLang="en-US" sz="1800" dirty="0" err="1" smtClean="0">
                <a:latin typeface="Arial" panose="020B0604020202020204" pitchFamily="34" charset="0"/>
                <a:cs typeface="Arial" panose="020B0604020202020204" pitchFamily="34" charset="0"/>
              </a:rPr>
              <a:t>aflaţi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memorie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încep</a:t>
            </a:r>
            <a:r>
              <a:rPr lang="ro-RO" altLang="en-US" sz="1800" dirty="0" smtClean="0">
                <a:latin typeface="Arial" panose="020B0604020202020204" pitchFamily="34" charset="0"/>
                <a:cs typeface="Arial" panose="020B0604020202020204" pitchFamily="34" charset="0"/>
              </a:rPr>
              <a:t>â</a:t>
            </a:r>
            <a:r>
              <a:rPr lang="en-AU" altLang="en-US" sz="1800" dirty="0" err="1" smtClean="0">
                <a:latin typeface="Arial" panose="020B0604020202020204" pitchFamily="34" charset="0"/>
                <a:cs typeface="Arial" panose="020B0604020202020204" pitchFamily="34" charset="0"/>
              </a:rPr>
              <a:t>nd</a:t>
            </a:r>
            <a:r>
              <a:rPr lang="en-AU" altLang="en-US" sz="1800" dirty="0" smtClean="0">
                <a:latin typeface="Arial" panose="020B0604020202020204" pitchFamily="34" charset="0"/>
                <a:cs typeface="Arial" panose="020B0604020202020204" pitchFamily="34" charset="0"/>
              </a:rPr>
              <a:t> cu </a:t>
            </a:r>
            <a:r>
              <a:rPr lang="en-AU" altLang="en-US" sz="1800" dirty="0" err="1" smtClean="0">
                <a:latin typeface="Arial" panose="020B0604020202020204" pitchFamily="34" charset="0"/>
                <a:cs typeface="Arial" panose="020B0604020202020204" pitchFamily="34" charset="0"/>
              </a:rPr>
              <a:t>adresa</a:t>
            </a:r>
            <a:r>
              <a:rPr lang="en-AU" altLang="en-US" sz="1800" dirty="0" smtClean="0">
                <a:latin typeface="Arial" panose="020B0604020202020204" pitchFamily="34" charset="0"/>
                <a:cs typeface="Arial" panose="020B0604020202020204" pitchFamily="34" charset="0"/>
              </a:rPr>
              <a:t> ADR_BAZA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se </a:t>
            </a:r>
            <a:r>
              <a:rPr lang="en-AU" altLang="en-US" sz="1800" dirty="0" err="1" smtClean="0">
                <a:latin typeface="Arial" panose="020B0604020202020204" pitchFamily="34" charset="0"/>
                <a:cs typeface="Arial" panose="020B0604020202020204" pitchFamily="34" charset="0"/>
              </a:rPr>
              <a:t>doreşte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trimiterea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lor</a:t>
            </a:r>
            <a:r>
              <a:rPr lang="en-AU" altLang="en-US" sz="1800" dirty="0" smtClean="0">
                <a:latin typeface="Arial" panose="020B0604020202020204" pitchFamily="34" charset="0"/>
                <a:cs typeface="Arial" panose="020B0604020202020204" pitchFamily="34" charset="0"/>
              </a:rPr>
              <a:t> la o </a:t>
            </a:r>
            <a:r>
              <a:rPr lang="en-AU" altLang="en-US" sz="1800" dirty="0" err="1" smtClean="0">
                <a:latin typeface="Arial" panose="020B0604020202020204" pitchFamily="34" charset="0"/>
                <a:cs typeface="Arial" panose="020B0604020202020204" pitchFamily="34" charset="0"/>
              </a:rPr>
              <a:t>interfaţă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serie</a:t>
            </a:r>
            <a:r>
              <a:rPr lang="ro-RO" altLang="en-US" sz="1800" dirty="0" smtClean="0">
                <a:latin typeface="Arial" panose="020B0604020202020204" pitchFamily="34" charset="0"/>
                <a:cs typeface="Arial" panose="020B0604020202020204" pitchFamily="34" charset="0"/>
              </a:rPr>
              <a:t>; e</a:t>
            </a:r>
            <a:r>
              <a:rPr lang="en-AU" altLang="en-US" sz="1800" dirty="0" err="1" smtClean="0">
                <a:latin typeface="Arial" panose="020B0604020202020204" pitchFamily="34" charset="0"/>
                <a:cs typeface="Arial" panose="020B0604020202020204" pitchFamily="34" charset="0"/>
              </a:rPr>
              <a:t>xistă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subrutina</a:t>
            </a:r>
            <a:r>
              <a:rPr lang="en-AU" altLang="en-US" sz="1800" dirty="0" smtClean="0">
                <a:latin typeface="Arial" panose="020B0604020202020204" pitchFamily="34" charset="0"/>
                <a:cs typeface="Arial" panose="020B0604020202020204" pitchFamily="34" charset="0"/>
              </a:rPr>
              <a:t> EMISIE care </a:t>
            </a:r>
            <a:r>
              <a:rPr lang="en-AU" altLang="en-US" sz="1800" dirty="0" err="1" smtClean="0">
                <a:latin typeface="Arial" panose="020B0604020202020204" pitchFamily="34" charset="0"/>
                <a:cs typeface="Arial" panose="020B0604020202020204" pitchFamily="34" charset="0"/>
              </a:rPr>
              <a:t>preia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conţinutul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acumulatorului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îl</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trimite</a:t>
            </a:r>
            <a:r>
              <a:rPr lang="en-AU" altLang="en-US" sz="1800" dirty="0" smtClean="0">
                <a:latin typeface="Arial" panose="020B0604020202020204" pitchFamily="34" charset="0"/>
                <a:cs typeface="Arial" panose="020B0604020202020204" pitchFamily="34" charset="0"/>
              </a:rPr>
              <a:t> la </a:t>
            </a:r>
            <a:r>
              <a:rPr lang="en-AU" altLang="en-US" sz="1800" dirty="0" err="1" smtClean="0">
                <a:latin typeface="Arial" panose="020B0604020202020204" pitchFamily="34" charset="0"/>
                <a:cs typeface="Arial" panose="020B0604020202020204" pitchFamily="34" charset="0"/>
              </a:rPr>
              <a:t>interfaţa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serie</a:t>
            </a:r>
            <a:r>
              <a:rPr lang="ro-RO" altLang="en-US" sz="1800" dirty="0" smtClean="0">
                <a:latin typeface="Arial" panose="020B0604020202020204" pitchFamily="34" charset="0"/>
                <a:cs typeface="Arial" panose="020B0604020202020204" pitchFamily="34" charset="0"/>
              </a:rPr>
              <a:t>; r</a:t>
            </a:r>
            <a:r>
              <a:rPr lang="en-AU" altLang="en-US" sz="1800" dirty="0" err="1" smtClean="0">
                <a:latin typeface="Arial" panose="020B0604020202020204" pitchFamily="34" charset="0"/>
                <a:cs typeface="Arial" panose="020B0604020202020204" pitchFamily="34" charset="0"/>
              </a:rPr>
              <a:t>utina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este</a:t>
            </a:r>
            <a:r>
              <a:rPr lang="en-AU" altLang="en-US" sz="1800" dirty="0" smtClean="0">
                <a:latin typeface="Arial" panose="020B0604020202020204" pitchFamily="34" charset="0"/>
                <a:cs typeface="Arial" panose="020B0604020202020204" pitchFamily="34" charset="0"/>
              </a:rPr>
              <a:t>:</a:t>
            </a:r>
          </a:p>
          <a:p>
            <a:pPr lvl="1" eaLnBrk="1" hangingPunct="1">
              <a:lnSpc>
                <a:spcPct val="80000"/>
              </a:lnSpc>
              <a:buFont typeface="Wingdings" panose="05000000000000000000" pitchFamily="2" charset="2"/>
              <a:buNone/>
            </a:pPr>
            <a:endParaRPr lang="ro-RO" altLang="en-US" sz="1800" dirty="0" smtClean="0">
              <a:latin typeface="Arial" panose="020B0604020202020204" pitchFamily="34" charset="0"/>
              <a:cs typeface="Arial" panose="020B0604020202020204" pitchFamily="34" charset="0"/>
            </a:endParaRP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DPTR,#ADR_BAZA</a:t>
            </a: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B,#10; se </a:t>
            </a:r>
            <a:r>
              <a:rPr lang="en-AU" altLang="en-US" sz="1800" dirty="0" err="1" smtClean="0">
                <a:latin typeface="Arial" panose="020B0604020202020204" pitchFamily="34" charset="0"/>
                <a:cs typeface="Arial" panose="020B0604020202020204" pitchFamily="34" charset="0"/>
              </a:rPr>
              <a:t>iniţializează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contorul</a:t>
            </a:r>
            <a:r>
              <a:rPr lang="en-AU" altLang="en-US" sz="1800" dirty="0" smtClean="0">
                <a:latin typeface="Arial" panose="020B0604020202020204" pitchFamily="34" charset="0"/>
                <a:cs typeface="Arial" panose="020B0604020202020204" pitchFamily="34" charset="0"/>
              </a:rPr>
              <a:t> care </a:t>
            </a:r>
            <a:r>
              <a:rPr lang="en-AU" altLang="en-US" sz="1800" dirty="0" err="1" smtClean="0">
                <a:latin typeface="Arial" panose="020B0604020202020204" pitchFamily="34" charset="0"/>
                <a:cs typeface="Arial" panose="020B0604020202020204" pitchFamily="34" charset="0"/>
              </a:rPr>
              <a:t>indică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numărul</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octeţi</a:t>
            </a:r>
            <a:r>
              <a:rPr lang="en-AU" altLang="en-US" sz="1800" dirty="0" smtClean="0">
                <a:latin typeface="Arial" panose="020B0604020202020204" pitchFamily="34" charset="0"/>
                <a:cs typeface="Arial" panose="020B0604020202020204" pitchFamily="34" charset="0"/>
              </a:rPr>
              <a:t> de </a:t>
            </a:r>
            <a:r>
              <a:rPr lang="en-AU" altLang="en-US" sz="1800" dirty="0" err="1" smtClean="0">
                <a:latin typeface="Arial" panose="020B0604020202020204" pitchFamily="34" charset="0"/>
                <a:cs typeface="Arial" panose="020B0604020202020204" pitchFamily="34" charset="0"/>
              </a:rPr>
              <a:t>trimis</a:t>
            </a:r>
            <a:endParaRPr lang="en-AU" altLang="en-US" sz="1800" dirty="0" smtClean="0">
              <a:latin typeface="Arial" panose="020B0604020202020204" pitchFamily="34" charset="0"/>
              <a:cs typeface="Arial" panose="020B0604020202020204" pitchFamily="34" charset="0"/>
            </a:endParaRP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      R0,#0; se </a:t>
            </a:r>
            <a:r>
              <a:rPr lang="en-AU" altLang="en-US" sz="1800" dirty="0" err="1" smtClean="0">
                <a:latin typeface="Arial" panose="020B0604020202020204" pitchFamily="34" charset="0"/>
                <a:cs typeface="Arial" panose="020B0604020202020204" pitchFamily="34" charset="0"/>
              </a:rPr>
              <a:t>iniţializează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indexul</a:t>
            </a:r>
            <a:endParaRPr lang="en-AU" altLang="en-US" sz="1800" dirty="0" smtClean="0">
              <a:latin typeface="Arial" panose="020B0604020202020204" pitchFamily="34" charset="0"/>
              <a:cs typeface="Arial" panose="020B0604020202020204" pitchFamily="34" charset="0"/>
            </a:endParaRP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ETIC:	MOV      A,R0; se </a:t>
            </a:r>
            <a:r>
              <a:rPr lang="en-AU" altLang="en-US" sz="1800" dirty="0" err="1" smtClean="0">
                <a:latin typeface="Arial" panose="020B0604020202020204" pitchFamily="34" charset="0"/>
                <a:cs typeface="Arial" panose="020B0604020202020204" pitchFamily="34" charset="0"/>
              </a:rPr>
              <a:t>transferă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în</a:t>
            </a:r>
            <a:r>
              <a:rPr lang="en-AU" altLang="en-US" sz="1800" dirty="0" smtClean="0">
                <a:latin typeface="Arial" panose="020B0604020202020204" pitchFamily="34" charset="0"/>
                <a:cs typeface="Arial" panose="020B0604020202020204" pitchFamily="34" charset="0"/>
              </a:rPr>
              <a:t> A </a:t>
            </a:r>
            <a:r>
              <a:rPr lang="en-AU" altLang="en-US" sz="1800" dirty="0" err="1" smtClean="0">
                <a:latin typeface="Arial" panose="020B0604020202020204" pitchFamily="34" charset="0"/>
                <a:cs typeface="Arial" panose="020B0604020202020204" pitchFamily="34" charset="0"/>
              </a:rPr>
              <a:t>indexul</a:t>
            </a:r>
            <a:endParaRPr lang="en-AU" altLang="en-US" sz="1800" dirty="0" smtClean="0">
              <a:latin typeface="Arial" panose="020B0604020202020204" pitchFamily="34" charset="0"/>
              <a:cs typeface="Arial" panose="020B0604020202020204" pitchFamily="34" charset="0"/>
            </a:endParaRP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MOVC   A,</a:t>
            </a:r>
            <a:r>
              <a:rPr lang="en-US" altLang="en-US" sz="1800" dirty="0" smtClean="0">
                <a:latin typeface="Arial" panose="020B0604020202020204" pitchFamily="34" charset="0"/>
                <a:cs typeface="Arial" panose="020B0604020202020204" pitchFamily="34" charset="0"/>
              </a:rPr>
              <a:t>@</a:t>
            </a:r>
            <a:r>
              <a:rPr lang="ro-RO" altLang="en-US" sz="1800" dirty="0" smtClean="0">
                <a:latin typeface="Arial" panose="020B0604020202020204" pitchFamily="34" charset="0"/>
                <a:cs typeface="Arial" panose="020B0604020202020204" pitchFamily="34" charset="0"/>
              </a:rPr>
              <a:t>A+DPTR; se transferă în A octetul ce trebuie </a:t>
            </a:r>
            <a:r>
              <a:rPr lang="en-US" altLang="en-US" sz="1800"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trimis </a:t>
            </a: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CALL     EMISIE; se transferă octetul la interfaţa serie</a:t>
            </a: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ro-RO" altLang="en-US" sz="1800" dirty="0" smtClean="0">
                <a:latin typeface="Arial" panose="020B0604020202020204" pitchFamily="34" charset="0"/>
                <a:cs typeface="Arial" panose="020B0604020202020204" pitchFamily="34" charset="0"/>
              </a:rPr>
              <a:t>INC        R0; se actualizează indexul </a:t>
            </a:r>
            <a:endParaRPr lang="en-AU" altLang="en-US" sz="1800" dirty="0" smtClean="0">
              <a:latin typeface="Arial" panose="020B0604020202020204" pitchFamily="34" charset="0"/>
              <a:cs typeface="Arial" panose="020B0604020202020204" pitchFamily="34" charset="0"/>
            </a:endParaRPr>
          </a:p>
          <a:p>
            <a:pPr lvl="1" eaLnBrk="1" hangingPunct="1">
              <a:lnSpc>
                <a:spcPct val="80000"/>
              </a:lnSpc>
              <a:buFont typeface="Wingdings" panose="05000000000000000000" pitchFamily="2" charset="2"/>
              <a:buNone/>
            </a:pPr>
            <a:r>
              <a:rPr lang="ro-RO" altLang="en-US" sz="1800" dirty="0" smtClean="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		</a:t>
            </a:r>
            <a:r>
              <a:rPr lang="en-AU" altLang="en-US" sz="1800" dirty="0" smtClean="0">
                <a:latin typeface="Arial" panose="020B0604020202020204" pitchFamily="34" charset="0"/>
                <a:cs typeface="Arial" panose="020B0604020202020204" pitchFamily="34" charset="0"/>
              </a:rPr>
              <a:t>DJNZ     B,ETIC; se </a:t>
            </a:r>
            <a:r>
              <a:rPr lang="en-AU" altLang="en-US" sz="1800" dirty="0" err="1" smtClean="0">
                <a:latin typeface="Arial" panose="020B0604020202020204" pitchFamily="34" charset="0"/>
                <a:cs typeface="Arial" panose="020B0604020202020204" pitchFamily="34" charset="0"/>
              </a:rPr>
              <a:t>repetă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secvenţa</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pînă</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sunt</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trimişi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toţi</a:t>
            </a:r>
            <a:r>
              <a:rPr lang="en-AU" altLang="en-US" sz="1800" dirty="0" smtClean="0">
                <a:latin typeface="Arial" panose="020B0604020202020204" pitchFamily="34" charset="0"/>
                <a:cs typeface="Arial" panose="020B0604020202020204" pitchFamily="34" charset="0"/>
              </a:rPr>
              <a:t> 				;</a:t>
            </a:r>
            <a:r>
              <a:rPr lang="en-AU" altLang="en-US" sz="1800" dirty="0" err="1" smtClean="0">
                <a:latin typeface="Arial" panose="020B0604020202020204" pitchFamily="34" charset="0"/>
                <a:cs typeface="Arial" panose="020B0604020202020204" pitchFamily="34" charset="0"/>
              </a:rPr>
              <a:t>cei</a:t>
            </a:r>
            <a:r>
              <a:rPr lang="en-AU" altLang="en-US" sz="1800" dirty="0" smtClean="0">
                <a:latin typeface="Arial" panose="020B0604020202020204" pitchFamily="34" charset="0"/>
                <a:cs typeface="Arial" panose="020B0604020202020204" pitchFamily="34" charset="0"/>
              </a:rPr>
              <a:t> 10 </a:t>
            </a:r>
            <a:r>
              <a:rPr lang="en-AU" altLang="en-US" sz="1800" dirty="0" err="1" smtClean="0">
                <a:latin typeface="Arial" panose="020B0604020202020204" pitchFamily="34" charset="0"/>
                <a:cs typeface="Arial" panose="020B0604020202020204" pitchFamily="34" charset="0"/>
              </a:rPr>
              <a:t>octeţi</a:t>
            </a:r>
            <a:endParaRPr lang="ro-RO"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7236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HCS12 Architecture" id="{BB64E201-E68D-4C1E-A310-06B75008CBE6}" vid="{37E19E37-DA0F-44CC-99D9-69092F35B1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HCS12</Template>
  <TotalTime>92053326</TotalTime>
  <Pages>25</Pages>
  <Words>2739</Words>
  <Application>Microsoft Office PowerPoint</Application>
  <PresentationFormat>On-screen Show (4:3)</PresentationFormat>
  <Paragraphs>470</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Symbol</vt:lpstr>
      <vt:lpstr>Times New Roman</vt:lpstr>
      <vt:lpstr>Tw Cen MT</vt:lpstr>
      <vt:lpstr>Wingdings</vt:lpstr>
      <vt:lpstr>Wingdings 2</vt:lpstr>
      <vt:lpstr>Student presentation</vt:lpstr>
      <vt:lpstr>Sisteme Încorporate</vt:lpstr>
      <vt:lpstr>Sisteme Încorporate </vt:lpstr>
      <vt:lpstr>Sisteme Încorporate </vt:lpstr>
      <vt:lpstr>Sisteme Încorporate</vt:lpstr>
      <vt:lpstr>Sisteme Încorporate </vt:lpstr>
      <vt:lpstr>Sisteme Încorporate</vt:lpstr>
      <vt:lpstr>Sisteme Încorporate</vt:lpstr>
      <vt:lpstr>Sisteme Încorporate </vt:lpstr>
      <vt:lpstr>Sisteme Încorporate </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lpstr>PowerPoint Presentation</vt:lpstr>
      <vt:lpstr>Sisteme Încorporate</vt:lpstr>
      <vt:lpstr>Sisteme Încorporate</vt:lpstr>
      <vt:lpstr>Sisteme Încorporate</vt:lpstr>
      <vt:lpstr>Sisteme Încorporate</vt:lpstr>
      <vt:lpstr>Sisteme Încorporate</vt:lpstr>
      <vt:lpstr>Sisteme Încorporate</vt:lpstr>
      <vt:lpstr>Sisteme Încorporate</vt:lpstr>
      <vt:lpstr>Sisteme Încorporate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transparency</dc:title>
  <dc:subject>introduction to Motorola 68HC11</dc:subject>
  <dc:creator>Authorized Gateway Customer</dc:creator>
  <cp:keywords/>
  <dc:description/>
  <cp:lastModifiedBy>Razvan Bogdan</cp:lastModifiedBy>
  <cp:revision>298</cp:revision>
  <cp:lastPrinted>1999-09-08T16:40:36Z</cp:lastPrinted>
  <dcterms:created xsi:type="dcterms:W3CDTF">1995-09-19T12:30:24Z</dcterms:created>
  <dcterms:modified xsi:type="dcterms:W3CDTF">2016-01-29T16:38:03Z</dcterms:modified>
</cp:coreProperties>
</file>