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33"/>
  </p:notesMasterIdLst>
  <p:handoutMasterIdLst>
    <p:handoutMasterId r:id="rId34"/>
  </p:handoutMasterIdLst>
  <p:sldIdLst>
    <p:sldId id="412" r:id="rId2"/>
    <p:sldId id="507" r:id="rId3"/>
    <p:sldId id="508" r:id="rId4"/>
    <p:sldId id="509" r:id="rId5"/>
    <p:sldId id="510" r:id="rId6"/>
    <p:sldId id="511" r:id="rId7"/>
    <p:sldId id="512" r:id="rId8"/>
    <p:sldId id="513" r:id="rId9"/>
    <p:sldId id="514" r:id="rId10"/>
    <p:sldId id="515" r:id="rId11"/>
    <p:sldId id="516" r:id="rId12"/>
    <p:sldId id="517" r:id="rId13"/>
    <p:sldId id="518" r:id="rId14"/>
    <p:sldId id="519" r:id="rId15"/>
    <p:sldId id="520" r:id="rId16"/>
    <p:sldId id="521" r:id="rId17"/>
    <p:sldId id="522" r:id="rId18"/>
    <p:sldId id="523" r:id="rId19"/>
    <p:sldId id="524" r:id="rId20"/>
    <p:sldId id="525" r:id="rId21"/>
    <p:sldId id="526" r:id="rId22"/>
    <p:sldId id="527" r:id="rId23"/>
    <p:sldId id="528" r:id="rId24"/>
    <p:sldId id="529" r:id="rId25"/>
    <p:sldId id="530" r:id="rId26"/>
    <p:sldId id="531" r:id="rId27"/>
    <p:sldId id="532" r:id="rId28"/>
    <p:sldId id="533" r:id="rId29"/>
    <p:sldId id="534" r:id="rId30"/>
    <p:sldId id="535" r:id="rId31"/>
    <p:sldId id="536" r:id="rId32"/>
  </p:sldIdLst>
  <p:sldSz cx="9144000" cy="6858000" type="screen4x3"/>
  <p:notesSz cx="6894513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89094" autoAdjust="0"/>
  </p:normalViewPr>
  <p:slideViewPr>
    <p:cSldViewPr snapToGrid="0"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87676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6838" y="-1588"/>
            <a:ext cx="2987675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20138"/>
            <a:ext cx="2987676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6838" y="8720138"/>
            <a:ext cx="2987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fld id="{E67A928F-1318-43AC-B32D-635B473BE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25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87676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6838" y="-1588"/>
            <a:ext cx="2987675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720138"/>
            <a:ext cx="2987676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6838" y="8720138"/>
            <a:ext cx="2987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fld id="{F7613F32-D3D3-49F0-A3BD-718CEAA551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59275"/>
            <a:ext cx="5054600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3738"/>
            <a:ext cx="4578350" cy="3430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13237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0375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9163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9538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8325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@2010  Delmar Cengage Learning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AEEA93-F79B-497D-AA01-E05CB1299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6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772D-05BC-42B7-92D9-83582CA9B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4D8D93-744F-451E-91EB-EA05A8557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7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362098"/>
      </p:ext>
    </p:extLst>
  </p:cSld>
  <p:clrMapOvr>
    <a:masterClrMapping/>
  </p:clrMapOvr>
  <p:transition>
    <p:fade/>
  </p:transition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75757"/>
      </p:ext>
    </p:extLst>
  </p:cSld>
  <p:clrMapOvr>
    <a:masterClrMapping/>
  </p:clrMapOvr>
  <p:transition>
    <p:fade/>
  </p:transition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8683273"/>
      </p:ext>
    </p:extLst>
  </p:cSld>
  <p:clrMapOvr>
    <a:masterClrMapping/>
  </p:clrMapOvr>
  <p:transition>
    <p:fade/>
  </p:transition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830713"/>
      </p:ext>
    </p:extLst>
  </p:cSld>
  <p:clrMapOvr>
    <a:masterClrMapping/>
  </p:clrMapOvr>
  <p:transition>
    <p:fade/>
  </p:transition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3853612"/>
      </p:ext>
    </p:extLst>
  </p:cSld>
  <p:clrMapOvr>
    <a:masterClrMapping/>
  </p:clrMapOvr>
  <p:transition>
    <p:fade/>
  </p:transition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849436"/>
      </p:ext>
    </p:extLst>
  </p:cSld>
  <p:clrMapOvr>
    <a:masterClrMapping/>
  </p:clrMapOvr>
  <p:transition>
    <p:fade/>
  </p:transition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408903"/>
      </p:ext>
    </p:extLst>
  </p:cSld>
  <p:clrMapOvr>
    <a:masterClrMapping/>
  </p:clrMapOvr>
  <p:transition>
    <p:fade/>
  </p:transition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2370342"/>
      </p:ext>
    </p:extLst>
  </p:cSld>
  <p:clrMapOvr>
    <a:masterClrMapping/>
  </p:clrMapOvr>
  <p:transition>
    <p:fade/>
  </p:transition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9439BE-D918-4024-850F-DCE4638D1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0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9390400"/>
      </p:ext>
    </p:extLst>
  </p:cSld>
  <p:clrMapOvr>
    <a:masterClrMapping/>
  </p:clrMapOvr>
  <p:transition>
    <p:fade/>
  </p:transition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6973455"/>
      </p:ext>
    </p:extLst>
  </p:cSld>
  <p:clrMapOvr>
    <a:masterClrMapping/>
  </p:clrMapOvr>
  <p:transition>
    <p:fade/>
  </p:transition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768166"/>
      </p:ext>
    </p:extLst>
  </p:cSld>
  <p:clrMapOvr>
    <a:masterClrMapping/>
  </p:clrMapOvr>
  <p:transition>
    <p:fade/>
  </p:transition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19729"/>
      </p:ext>
    </p:extLst>
  </p:cSld>
  <p:clrMapOvr>
    <a:masterClrMapping/>
  </p:clrMapOvr>
  <p:transition>
    <p:fade/>
  </p:transition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5319044"/>
      </p:ext>
    </p:extLst>
  </p:cSld>
  <p:clrMapOvr>
    <a:masterClrMapping/>
  </p:clrMapOvr>
  <p:transition>
    <p:fade/>
  </p:transition>
  <p:hf sldNum="0"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641005"/>
      </p:ext>
    </p:extLst>
  </p:cSld>
  <p:clrMapOvr>
    <a:masterClrMapping/>
  </p:clrMapOvr>
  <p:transition>
    <p:fade/>
  </p:transition>
  <p:hf sldNum="0"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3673808"/>
      </p:ext>
    </p:extLst>
  </p:cSld>
  <p:clrMapOvr>
    <a:masterClrMapping/>
  </p:clrMapOvr>
  <p:transition>
    <p:fade/>
  </p:transition>
  <p:hf sldNum="0" hdr="0" ft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199"/>
            <a:ext cx="8229600" cy="121920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57200" y="1524000"/>
            <a:ext cx="8229600" cy="3886199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76133"/>
      </p:ext>
    </p:extLst>
  </p:cSld>
  <p:clrMapOvr>
    <a:masterClrMapping/>
  </p:clrMapOvr>
  <p:transition>
    <p:fade/>
  </p:transition>
  <p:hf sldNum="0" hdr="0" ft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1294308"/>
      </p:ext>
    </p:extLst>
  </p:cSld>
  <p:clrMapOvr>
    <a:masterClrMapping/>
  </p:clrMapOvr>
  <p:transition>
    <p:fade/>
  </p:transition>
  <p:hf sldNum="0" hdr="0" ft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164738"/>
      </p:ext>
    </p:extLst>
  </p:cSld>
  <p:clrMapOvr>
    <a:masterClrMapping/>
  </p:clrMapOvr>
  <p:transition>
    <p:fade/>
  </p:transition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2010 Delmar Cengage Learning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084B2B-4958-432E-8F6D-823F5FAC5D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887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014256"/>
      </p:ext>
    </p:extLst>
  </p:cSld>
  <p:clrMapOvr>
    <a:masterClrMapping/>
  </p:clrMapOvr>
  <p:transition>
    <p:fade/>
  </p:transition>
  <p:hf sldNum="0" hdr="0" ft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6111205"/>
      </p:ext>
    </p:extLst>
  </p:cSld>
  <p:clrMapOvr>
    <a:masterClrMapping/>
  </p:clrMapOvr>
  <p:transition>
    <p:fade/>
  </p:transition>
  <p:hf sldNum="0" hdr="0" ft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879545"/>
      </p:ext>
    </p:extLst>
  </p:cSld>
  <p:clrMapOvr>
    <a:masterClrMapping/>
  </p:clrMapOvr>
  <p:transition>
    <p:fade/>
  </p:transition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0638484"/>
      </p:ext>
    </p:extLst>
  </p:cSld>
  <p:clrMapOvr>
    <a:masterClrMapping/>
  </p:clrMapOvr>
  <p:transition>
    <p:fade/>
  </p:transition>
  <p:hf sldNum="0" hdr="0" ft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633372"/>
      </p:ext>
    </p:extLst>
  </p:cSld>
  <p:clrMapOvr>
    <a:masterClrMapping/>
  </p:clrMapOvr>
  <p:transition>
    <p:fade/>
  </p:transition>
  <p:hf sldNum="0" hdr="0" ft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199"/>
            <a:ext cx="8229600" cy="121920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57200" y="1524000"/>
            <a:ext cx="8229600" cy="3886199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64583"/>
      </p:ext>
    </p:extLst>
  </p:cSld>
  <p:clrMapOvr>
    <a:masterClrMapping/>
  </p:clrMapOvr>
  <p:transition>
    <p:fade/>
  </p:transition>
  <p:hf sldNum="0" hdr="0" ft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7161825"/>
      </p:ext>
    </p:extLst>
  </p:cSld>
  <p:clrMapOvr>
    <a:masterClrMapping/>
  </p:clrMapOvr>
  <p:transition>
    <p:fade/>
  </p:transition>
  <p:hf sldNum="0" hdr="0" ft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01275"/>
      </p:ext>
    </p:extLst>
  </p:cSld>
  <p:clrMapOvr>
    <a:masterClrMapping/>
  </p:clrMapOvr>
  <p:transition>
    <p:fade/>
  </p:transition>
  <p:hf sldNum="0" hdr="0" ft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904346"/>
      </p:ext>
    </p:extLst>
  </p:cSld>
  <p:clrMapOvr>
    <a:masterClrMapping/>
  </p:clrMapOvr>
  <p:transition>
    <p:fade/>
  </p:transition>
  <p:hf sldNum="0" hdr="0" ft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8160136"/>
      </p:ext>
    </p:extLst>
  </p:cSld>
  <p:clrMapOvr>
    <a:masterClrMapping/>
  </p:clrMapOvr>
  <p:transition>
    <p:fade/>
  </p:transition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A8F157-62D7-4638-844E-944CBB302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582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2652840"/>
      </p:ext>
    </p:extLst>
  </p:cSld>
  <p:clrMapOvr>
    <a:masterClrMapping/>
  </p:clrMapOvr>
  <p:transition>
    <p:fade/>
  </p:transition>
  <p:hf sldNum="0" hdr="0" ft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957512"/>
      </p:ext>
    </p:extLst>
  </p:cSld>
  <p:clrMapOvr>
    <a:masterClrMapping/>
  </p:clrMapOvr>
  <p:transition>
    <p:fade/>
  </p:transition>
  <p:hf sldNum="0" hdr="0" ft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054560"/>
      </p:ext>
    </p:extLst>
  </p:cSld>
  <p:clrMapOvr>
    <a:masterClrMapping/>
  </p:clrMapOvr>
  <p:transition>
    <p:fade/>
  </p:transition>
  <p:hf sldNum="0" hdr="0" ft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535479"/>
      </p:ext>
    </p:extLst>
  </p:cSld>
  <p:clrMapOvr>
    <a:masterClrMapping/>
  </p:clrMapOvr>
  <p:transition>
    <p:fade/>
  </p:transition>
  <p:hf sldNum="0" hdr="0" ft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539586"/>
      </p:ext>
    </p:extLst>
  </p:cSld>
  <p:clrMapOvr>
    <a:masterClrMapping/>
  </p:clrMapOvr>
  <p:transition>
    <p:fade/>
  </p:transition>
  <p:hf sldNum="0" hdr="0" ftr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9714497"/>
      </p:ext>
    </p:extLst>
  </p:cSld>
  <p:clrMapOvr>
    <a:masterClrMapping/>
  </p:clrMapOvr>
  <p:transition>
    <p:fade/>
  </p:transition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B9BB60-3F49-4C3A-916F-7E77EB145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79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706079-07F5-40E2-8BCF-F260AD66FE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2/3/2016 11:24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69972-4966-4AB1-A348-727C9B5B6A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57213" y="6473825"/>
            <a:ext cx="3011487" cy="3365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/>
              <a:t>Copyright </a:t>
            </a:r>
            <a:r>
              <a:rPr lang="en-US"/>
              <a:t>© </a:t>
            </a:r>
            <a:r>
              <a:rPr lang="en-US" sz="1200"/>
              <a:t>2010 Delmar Cengage Learning</a:t>
            </a:r>
          </a:p>
        </p:txBody>
      </p:sp>
    </p:spTree>
    <p:extLst>
      <p:ext uri="{BB962C8B-B14F-4D97-AF65-F5344CB8AC3E}">
        <p14:creationId xmlns:p14="http://schemas.microsoft.com/office/powerpoint/2010/main" val="23879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2010 Delmar Cengage Learning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0F2741-A5CC-4E9B-B2A2-22B0858224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1639811039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E8BCA8-D3A1-4080-BD54-4FF46E42A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1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@ 2010 Delmar Cengage Learning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4D0F2741-A5CC-4E9B-B2A2-22B085822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4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  <p:sldLayoutId id="2147483738" r:id="rId34"/>
    <p:sldLayoutId id="2147483739" r:id="rId35"/>
    <p:sldLayoutId id="2147483740" r:id="rId36"/>
    <p:sldLayoutId id="2147483741" r:id="rId37"/>
    <p:sldLayoutId id="2147483742" r:id="rId38"/>
    <p:sldLayoutId id="2147483743" r:id="rId39"/>
    <p:sldLayoutId id="2147483744" r:id="rId40"/>
    <p:sldLayoutId id="2147483745" r:id="rId41"/>
    <p:sldLayoutId id="2147483746" r:id="rId42"/>
    <p:sldLayoutId id="2147483747" r:id="rId43"/>
    <p:sldLayoutId id="2147483748" r:id="rId44"/>
    <p:sldLayoutId id="2147483749" r:id="rId45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o-RO" alt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o-RO" alt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 </a:t>
            </a:r>
            <a:r>
              <a:rPr lang="en-US" alt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o-RO" alt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199" y="685800"/>
            <a:ext cx="8446957" cy="220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de curent continuu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	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Când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întrerupătoarele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pereche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îşi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schimba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direcţia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sens,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activează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"High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right",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curentul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străbate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traseul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alimentare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miezul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motorului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rotind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acelor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ceasornic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când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activează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"High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right",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va fi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rotit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invers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acelor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ceasornic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81" name="Picture 2" descr="basic-brid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2908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3" descr="current-fw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2800"/>
            <a:ext cx="386873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2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685800"/>
            <a:ext cx="8407400" cy="2057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de curent continuu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	Circuitul L293D este o punte H dublă, prin urmare cu acest circuit se pot interfaţa două motoare de curent continuu. Pentru conectarea unui astfel de motor, este nevoie de 3 terminale (A, B, Enable). Ieşirea OUT1 se contectează la borna pozitivă a motorului, iar ieşirea OUT2 se contectează la borna negativă.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354997"/>
              </p:ext>
            </p:extLst>
          </p:nvPr>
        </p:nvGraphicFramePr>
        <p:xfrm>
          <a:off x="381000" y="3048000"/>
          <a:ext cx="4419600" cy="2895600"/>
        </p:xfrm>
        <a:graphic>
          <a:graphicData uri="http://schemas.openxmlformats.org/drawingml/2006/table">
            <a:tbl>
              <a:tblPr/>
              <a:tblGrid>
                <a:gridCol w="592805"/>
                <a:gridCol w="628902"/>
                <a:gridCol w="628902"/>
                <a:gridCol w="628902"/>
                <a:gridCol w="1940089"/>
              </a:tblGrid>
              <a:tr h="460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High Left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High Right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Low Left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Low Right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Description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75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dirty="0" err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Motorul</a:t>
                      </a:r>
                      <a:r>
                        <a:rPr lang="es-ES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s-ES" sz="1200" dirty="0" err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roteşte</a:t>
                      </a:r>
                      <a:r>
                        <a:rPr lang="es-ES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dirty="0" err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s-ES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dirty="0" err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sensul</a:t>
                      </a:r>
                      <a:r>
                        <a:rPr lang="es-ES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dirty="0" err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acelor</a:t>
                      </a:r>
                      <a:r>
                        <a:rPr lang="es-ES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s-ES" sz="1200" dirty="0" err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ceasornic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75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Motorul se roteşte în sensul invers acelor de ceasornic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60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Motorul se opreşte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71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dirty="0" err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dirty="0" err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Motorul</a:t>
                      </a:r>
                      <a:r>
                        <a:rPr lang="es-ES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s-ES" sz="1200" dirty="0" err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opreşte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pic>
        <p:nvPicPr>
          <p:cNvPr id="25643" name="Picture 1" descr="l29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79725"/>
            <a:ext cx="4038600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2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685800"/>
            <a:ext cx="8229600" cy="129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de curent continuu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	Schema de conexiune la 80C51 (Simulatorul </a:t>
            </a:r>
            <a:r>
              <a:rPr lang="ro-R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Proteus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pic>
        <p:nvPicPr>
          <p:cNvPr id="26629" name="Picture 2" descr="fig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6756400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8382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de curent continuu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04800" y="14478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2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#include &lt;AT89X51.H&gt;</a:t>
            </a:r>
            <a:endParaRPr lang="ro-RO" sz="12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2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#define L293D_A P2_0       </a:t>
            </a:r>
            <a:r>
              <a:rPr lang="ro-RO" sz="12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//</a:t>
            </a:r>
            <a:r>
              <a:rPr lang="it-IT" sz="1200" dirty="0">
                <a:solidFill>
                  <a:srgbClr val="339933"/>
                </a:solidFill>
                <a:latin typeface="Courier New"/>
              </a:rPr>
              <a:t>Terminal al portului aferent terminalului pozitiv al motorului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339933"/>
                </a:solidFill>
                <a:latin typeface="Courier New"/>
              </a:rPr>
              <a:t>#define L293D_B P2_1        //</a:t>
            </a:r>
            <a:r>
              <a:rPr lang="it-IT" sz="1200" dirty="0">
                <a:solidFill>
                  <a:srgbClr val="339933"/>
                </a:solidFill>
                <a:latin typeface="Courier New"/>
              </a:rPr>
              <a:t>Terminal al portului aferent terminalului </a:t>
            </a:r>
            <a:r>
              <a:rPr lang="ro-RO" sz="1200" dirty="0">
                <a:solidFill>
                  <a:srgbClr val="339933"/>
                </a:solidFill>
                <a:latin typeface="Courier New"/>
              </a:rPr>
              <a:t>negativ </a:t>
            </a:r>
            <a:r>
              <a:rPr lang="it-IT" sz="1200" dirty="0">
                <a:solidFill>
                  <a:srgbClr val="339933"/>
                </a:solidFill>
                <a:latin typeface="Courier New"/>
              </a:rPr>
              <a:t>al motorului 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339933"/>
                </a:solidFill>
                <a:latin typeface="Courier New"/>
              </a:rPr>
              <a:t>#define L293D_E P2_2       // Terminal al </a:t>
            </a:r>
            <a:r>
              <a:rPr lang="en-US" sz="1200" dirty="0" err="1">
                <a:solidFill>
                  <a:srgbClr val="339933"/>
                </a:solidFill>
                <a:latin typeface="Courier New"/>
              </a:rPr>
              <a:t>portului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200" dirty="0" err="1">
                <a:solidFill>
                  <a:srgbClr val="339933"/>
                </a:solidFill>
                <a:latin typeface="Courier New"/>
              </a:rPr>
              <a:t>aferent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200" dirty="0" err="1">
                <a:solidFill>
                  <a:srgbClr val="339933"/>
                </a:solidFill>
                <a:latin typeface="Courier New"/>
              </a:rPr>
              <a:t>terminalului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 de Enable de la L293D 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endParaRPr lang="en-US" sz="1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200" dirty="0">
                <a:solidFill>
                  <a:srgbClr val="339933"/>
                </a:solidFill>
                <a:latin typeface="Courier New"/>
              </a:rPr>
              <a:t>	void </a:t>
            </a:r>
            <a:r>
              <a:rPr lang="en-US" sz="1200" dirty="0" err="1">
                <a:solidFill>
                  <a:srgbClr val="339933"/>
                </a:solidFill>
                <a:latin typeface="Courier New"/>
              </a:rPr>
              <a:t>rotate_f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();		// </a:t>
            </a:r>
            <a:r>
              <a:rPr lang="en-US" sz="1200" dirty="0" err="1">
                <a:solidFill>
                  <a:srgbClr val="339933"/>
                </a:solidFill>
                <a:latin typeface="Courier New"/>
              </a:rPr>
              <a:t>Prototipuri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 de </a:t>
            </a:r>
            <a:r>
              <a:rPr lang="en-US" sz="1200" dirty="0" err="1">
                <a:solidFill>
                  <a:srgbClr val="339933"/>
                </a:solidFill>
                <a:latin typeface="Courier New"/>
              </a:rPr>
              <a:t>functii</a:t>
            </a:r>
            <a:endParaRPr lang="en-US" sz="12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200" dirty="0">
                <a:solidFill>
                  <a:srgbClr val="339933"/>
                </a:solidFill>
                <a:latin typeface="Courier New"/>
              </a:rPr>
              <a:t>	void breaks();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endParaRPr lang="en-US" sz="1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200" dirty="0">
                <a:solidFill>
                  <a:srgbClr val="993333"/>
                </a:solidFill>
                <a:latin typeface="Courier New"/>
              </a:rPr>
              <a:t>	void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main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(){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        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200" i="1" dirty="0">
                <a:solidFill>
                  <a:srgbClr val="666666"/>
                </a:solidFill>
                <a:latin typeface="Courier New"/>
              </a:rPr>
              <a:t>funcţia main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 </a:t>
            </a:r>
            <a:r>
              <a:rPr lang="en-US" sz="1200" dirty="0">
                <a:solidFill>
                  <a:srgbClr val="B1B100"/>
                </a:solidFill>
                <a:latin typeface="Courier New"/>
              </a:rPr>
              <a:t>while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2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){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       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200" i="1" dirty="0">
                <a:solidFill>
                  <a:srgbClr val="666666"/>
                </a:solidFill>
                <a:latin typeface="Courier New"/>
              </a:rPr>
              <a:t>ciclu infinit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         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rotate_f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 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200" i="1" dirty="0">
                <a:solidFill>
                  <a:srgbClr val="666666"/>
                </a:solidFill>
                <a:latin typeface="Courier New"/>
              </a:rPr>
              <a:t>Rotire în sensul acelor de ceasornic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    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200" i="1" dirty="0">
                <a:solidFill>
                  <a:srgbClr val="666666"/>
                </a:solidFill>
                <a:latin typeface="Courier New"/>
              </a:rPr>
              <a:t>Întârziere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          breaks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   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//Stop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    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200" i="1" dirty="0">
                <a:solidFill>
                  <a:srgbClr val="666666"/>
                </a:solidFill>
                <a:latin typeface="Courier New"/>
              </a:rPr>
              <a:t>Întârziere 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                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rotate_f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(){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 L293D_A 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2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it-IT" sz="1200" i="1" dirty="0">
                <a:solidFill>
                  <a:srgbClr val="666666"/>
                </a:solidFill>
                <a:latin typeface="Courier New"/>
              </a:rPr>
              <a:t> Trimite 1 la terminalul pozitiv al motorului 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       L293D_B 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2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     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it-IT" sz="1200" i="1" dirty="0">
                <a:solidFill>
                  <a:srgbClr val="666666"/>
                </a:solidFill>
                <a:latin typeface="Courier New"/>
              </a:rPr>
              <a:t> Trimite 0 la terminalul negativ al motorului 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 L293D_E 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2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    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200" i="1" dirty="0">
                <a:solidFill>
                  <a:srgbClr val="666666"/>
                </a:solidFill>
                <a:latin typeface="Courier New"/>
              </a:rPr>
              <a:t>Activează 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L293D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9900"/>
                </a:solidFill>
                <a:latin typeface="Courier New"/>
              </a:rPr>
              <a:t>}</a:t>
            </a:r>
            <a:endParaRPr lang="ro-RO" sz="1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en-US" sz="12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breaks</a:t>
            </a:r>
            <a:r>
              <a:rPr lang="en-US" sz="1200" dirty="0">
                <a:solidFill>
                  <a:srgbClr val="009900"/>
                </a:solidFill>
                <a:latin typeface="Courier New"/>
              </a:rPr>
              <a:t>(){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L293D_A 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2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it-IT" sz="1200" i="1" dirty="0">
                <a:solidFill>
                  <a:srgbClr val="666666"/>
                </a:solidFill>
                <a:latin typeface="Courier New"/>
              </a:rPr>
              <a:t> Trimite 0 la terminalul pozitiv al motorului 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L293D_B 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2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it-IT" sz="1200" i="1" dirty="0">
                <a:solidFill>
                  <a:srgbClr val="666666"/>
                </a:solidFill>
                <a:latin typeface="Courier New"/>
              </a:rPr>
              <a:t> Trimite 0 la terminalul </a:t>
            </a:r>
            <a:r>
              <a:rPr lang="ro-RO" sz="1200" i="1" dirty="0">
                <a:solidFill>
                  <a:srgbClr val="666666"/>
                </a:solidFill>
                <a:latin typeface="Courier New"/>
              </a:rPr>
              <a:t>negativ </a:t>
            </a:r>
            <a:r>
              <a:rPr lang="it-IT" sz="1200" i="1" dirty="0">
                <a:solidFill>
                  <a:srgbClr val="666666"/>
                </a:solidFill>
                <a:latin typeface="Courier New"/>
              </a:rPr>
              <a:t>al motorului 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0000"/>
                </a:solidFill>
                <a:latin typeface="Courier New"/>
              </a:rPr>
              <a:t>      L293D_E 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2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             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200" i="1" dirty="0">
                <a:solidFill>
                  <a:srgbClr val="666666"/>
                </a:solidFill>
                <a:latin typeface="Courier New"/>
              </a:rPr>
              <a:t>Dezactivează </a:t>
            </a:r>
            <a:r>
              <a:rPr lang="en-US" sz="1200" i="1" dirty="0">
                <a:solidFill>
                  <a:srgbClr val="666666"/>
                </a:solidFill>
                <a:latin typeface="Courier New"/>
              </a:rPr>
              <a:t>L293D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solidFill>
                  <a:srgbClr val="009900"/>
                </a:solidFill>
                <a:latin typeface="Courier New"/>
              </a:rPr>
              <a:t>}</a:t>
            </a:r>
            <a:endParaRPr lang="ro-RO" sz="1200" dirty="0">
              <a:solidFill>
                <a:srgbClr val="009900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ro-RO" sz="1200" dirty="0">
                <a:solidFill>
                  <a:srgbClr val="009900"/>
                </a:solidFill>
                <a:latin typeface="Courier New"/>
              </a:rPr>
              <a:t>//implementare funcţie delay – a se vedea Aplicaţia 1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2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58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0200"/>
            <a:ext cx="8229600" cy="8382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de curent continuu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14478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L293D_A   </a:t>
            </a:r>
            <a:r>
              <a:rPr lang="en-US" sz="1400" dirty="0" err="1">
                <a:latin typeface="+mn-lt"/>
              </a:rPr>
              <a:t>equ</a:t>
            </a:r>
            <a:r>
              <a:rPr lang="en-US" sz="1400" dirty="0">
                <a:latin typeface="+mn-lt"/>
              </a:rPr>
              <a:t> P2.0          ;L293D A - </a:t>
            </a:r>
            <a:r>
              <a:rPr lang="it-IT" sz="1400" dirty="0">
                <a:latin typeface="+mn-lt"/>
              </a:rPr>
              <a:t>Terminal al portului aferent terminalului pozitiv al motorului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L293D_B   </a:t>
            </a:r>
            <a:r>
              <a:rPr lang="en-US" sz="1400" dirty="0" err="1">
                <a:latin typeface="+mn-lt"/>
              </a:rPr>
              <a:t>equ</a:t>
            </a:r>
            <a:r>
              <a:rPr lang="en-US" sz="1400" dirty="0">
                <a:latin typeface="+mn-lt"/>
              </a:rPr>
              <a:t> P2.1          ;L293D B - </a:t>
            </a:r>
            <a:r>
              <a:rPr lang="it-IT" sz="1400" dirty="0">
                <a:latin typeface="+mn-lt"/>
              </a:rPr>
              <a:t>Terminal al portului aferent terminalului negativ al motorului 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L293D_E   </a:t>
            </a:r>
            <a:r>
              <a:rPr lang="en-US" sz="1400" dirty="0" err="1">
                <a:latin typeface="+mn-lt"/>
              </a:rPr>
              <a:t>equ</a:t>
            </a:r>
            <a:r>
              <a:rPr lang="en-US" sz="1400" dirty="0">
                <a:latin typeface="+mn-lt"/>
              </a:rPr>
              <a:t> P2.2          ;L293D E – Terminal al </a:t>
            </a:r>
            <a:r>
              <a:rPr lang="en-US" sz="1400" dirty="0" err="1">
                <a:latin typeface="+mn-lt"/>
              </a:rPr>
              <a:t>portului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aferent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terminalului</a:t>
            </a:r>
            <a:r>
              <a:rPr lang="en-US" sz="1400" dirty="0">
                <a:latin typeface="+mn-lt"/>
              </a:rPr>
              <a:t> de Enable de la L293D 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org 0H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Main: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acall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rotate_f</a:t>
            </a:r>
            <a:r>
              <a:rPr lang="en-US" sz="1400" dirty="0">
                <a:latin typeface="+mn-lt"/>
              </a:rPr>
              <a:t>     ;</a:t>
            </a:r>
            <a:r>
              <a:rPr lang="en-US" sz="1400" dirty="0" err="1">
                <a:latin typeface="+mn-lt"/>
              </a:rPr>
              <a:t>Roteste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motorul</a:t>
            </a:r>
            <a:r>
              <a:rPr lang="en-US" sz="1400" dirty="0">
                <a:latin typeface="+mn-lt"/>
              </a:rPr>
              <a:t> in </a:t>
            </a:r>
            <a:r>
              <a:rPr lang="en-US" sz="1400" dirty="0" err="1">
                <a:latin typeface="+mn-lt"/>
              </a:rPr>
              <a:t>sensul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acelor</a:t>
            </a:r>
            <a:r>
              <a:rPr lang="en-US" sz="1400" dirty="0">
                <a:latin typeface="+mn-lt"/>
              </a:rPr>
              <a:t> de </a:t>
            </a:r>
            <a:r>
              <a:rPr lang="en-US" sz="1400" dirty="0" err="1">
                <a:latin typeface="+mn-lt"/>
              </a:rPr>
              <a:t>ceasornic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acall</a:t>
            </a:r>
            <a:r>
              <a:rPr lang="en-US" sz="1400" dirty="0">
                <a:latin typeface="+mn-lt"/>
              </a:rPr>
              <a:t> delay        ;</a:t>
            </a:r>
            <a:r>
              <a:rPr lang="en-US" sz="1400" dirty="0" err="1">
                <a:latin typeface="+mn-lt"/>
              </a:rPr>
              <a:t>Motorul</a:t>
            </a:r>
            <a:r>
              <a:rPr lang="en-US" sz="1400" dirty="0">
                <a:latin typeface="+mn-lt"/>
              </a:rPr>
              <a:t> se </a:t>
            </a:r>
            <a:r>
              <a:rPr lang="en-US" sz="1400" dirty="0" err="1">
                <a:latin typeface="+mn-lt"/>
              </a:rPr>
              <a:t>roteste</a:t>
            </a:r>
            <a:r>
              <a:rPr lang="en-US" sz="1400" dirty="0">
                <a:latin typeface="+mn-lt"/>
              </a:rPr>
              <a:t> un </a:t>
            </a:r>
            <a:r>
              <a:rPr lang="en-US" sz="1400" dirty="0" err="1">
                <a:latin typeface="+mn-lt"/>
              </a:rPr>
              <a:t>anumit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timp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acall</a:t>
            </a:r>
            <a:r>
              <a:rPr lang="en-US" sz="1400" dirty="0">
                <a:latin typeface="+mn-lt"/>
              </a:rPr>
              <a:t> break        ;</a:t>
            </a:r>
            <a:r>
              <a:rPr lang="en-US" sz="1400" dirty="0" err="1">
                <a:latin typeface="+mn-lt"/>
              </a:rPr>
              <a:t>Oprire</a:t>
            </a:r>
            <a:r>
              <a:rPr lang="en-US" sz="1400" dirty="0">
                <a:latin typeface="+mn-lt"/>
              </a:rPr>
              <a:t> motor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acall</a:t>
            </a:r>
            <a:r>
              <a:rPr lang="en-US" sz="1400" dirty="0">
                <a:latin typeface="+mn-lt"/>
              </a:rPr>
              <a:t> delay        ;</a:t>
            </a:r>
            <a:r>
              <a:rPr lang="en-US" sz="1400" dirty="0" err="1">
                <a:latin typeface="Arial" charset="0"/>
              </a:rPr>
              <a:t>Asteptare</a:t>
            </a:r>
            <a:r>
              <a:rPr lang="en-US" sz="1400" dirty="0">
                <a:latin typeface="Arial" charset="0"/>
              </a:rPr>
              <a:t> un </a:t>
            </a:r>
            <a:r>
              <a:rPr lang="en-US" sz="1400" dirty="0" err="1">
                <a:latin typeface="Arial" charset="0"/>
              </a:rPr>
              <a:t>anumit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timp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sjmp</a:t>
            </a:r>
            <a:r>
              <a:rPr lang="en-US" sz="1400" dirty="0">
                <a:latin typeface="+mn-lt"/>
              </a:rPr>
              <a:t>  Main         ;</a:t>
            </a:r>
            <a:r>
              <a:rPr lang="en-US" sz="1400" dirty="0" err="1">
                <a:latin typeface="+mn-lt"/>
              </a:rPr>
              <a:t>Ciclu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      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 err="1">
                <a:latin typeface="+mn-lt"/>
              </a:rPr>
              <a:t>rotate_f</a:t>
            </a:r>
            <a:r>
              <a:rPr lang="en-US" sz="1400" dirty="0">
                <a:latin typeface="+mn-lt"/>
              </a:rPr>
              <a:t>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setb</a:t>
            </a:r>
            <a:r>
              <a:rPr lang="en-US" sz="1400" dirty="0">
                <a:latin typeface="+mn-lt"/>
              </a:rPr>
              <a:t>  L293D_A      ;</a:t>
            </a:r>
            <a:r>
              <a:rPr lang="it-IT" sz="1400" i="1" dirty="0">
                <a:solidFill>
                  <a:srgbClr val="666666"/>
                </a:solidFill>
                <a:latin typeface="Courier New"/>
              </a:rPr>
              <a:t> Trimite 1 la terminalul pozitiv al motorului 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clr</a:t>
            </a:r>
            <a:r>
              <a:rPr lang="en-US" sz="1400" dirty="0">
                <a:latin typeface="+mn-lt"/>
              </a:rPr>
              <a:t>   L293D_B      ;</a:t>
            </a:r>
            <a:r>
              <a:rPr lang="it-IT" sz="1400" i="1" dirty="0">
                <a:solidFill>
                  <a:srgbClr val="666666"/>
                </a:solidFill>
                <a:latin typeface="Courier New"/>
              </a:rPr>
              <a:t> Trimite 0 la terminalul negativ al motorului 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setb</a:t>
            </a:r>
            <a:r>
              <a:rPr lang="en-US" sz="1400" dirty="0">
                <a:latin typeface="+mn-lt"/>
              </a:rPr>
              <a:t>  L293D_E      ;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 Activează 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L293D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ret                     ; </a:t>
            </a:r>
            <a:r>
              <a:rPr lang="en-US" sz="1400" dirty="0" err="1">
                <a:latin typeface="+mn-lt"/>
              </a:rPr>
              <a:t>intoarcere</a:t>
            </a:r>
            <a:r>
              <a:rPr lang="en-US" sz="1400" dirty="0">
                <a:latin typeface="+mn-lt"/>
              </a:rPr>
              <a:t> din </a:t>
            </a:r>
            <a:r>
              <a:rPr lang="en-US" sz="1400" dirty="0" err="1">
                <a:latin typeface="+mn-lt"/>
              </a:rPr>
              <a:t>rutina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break: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clr</a:t>
            </a:r>
            <a:r>
              <a:rPr lang="en-US" sz="1400" dirty="0">
                <a:latin typeface="+mn-lt"/>
              </a:rPr>
              <a:t>   L293D_A      ;</a:t>
            </a:r>
            <a:r>
              <a:rPr lang="it-IT" sz="1400" i="1" dirty="0">
                <a:solidFill>
                  <a:srgbClr val="666666"/>
                </a:solidFill>
                <a:latin typeface="Courier New"/>
              </a:rPr>
              <a:t> Trimite 0 la terminalul pozitiv al motorului 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clr</a:t>
            </a:r>
            <a:r>
              <a:rPr lang="en-US" sz="1400" dirty="0">
                <a:latin typeface="+mn-lt"/>
              </a:rPr>
              <a:t>   L293D_B      ;</a:t>
            </a:r>
            <a:r>
              <a:rPr lang="it-IT" sz="1400" i="1" dirty="0">
                <a:solidFill>
                  <a:srgbClr val="666666"/>
                </a:solidFill>
                <a:latin typeface="Courier New"/>
              </a:rPr>
              <a:t> Trimite 0 la terminalul 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negativ </a:t>
            </a:r>
            <a:r>
              <a:rPr lang="it-IT" sz="1400" i="1" dirty="0">
                <a:solidFill>
                  <a:srgbClr val="666666"/>
                </a:solidFill>
                <a:latin typeface="Courier New"/>
              </a:rPr>
              <a:t>al motorului 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</a:t>
            </a:r>
            <a:r>
              <a:rPr lang="en-US" sz="1400" dirty="0" err="1">
                <a:latin typeface="+mn-lt"/>
              </a:rPr>
              <a:t>clr</a:t>
            </a:r>
            <a:r>
              <a:rPr lang="en-US" sz="1400" dirty="0">
                <a:latin typeface="+mn-lt"/>
              </a:rPr>
              <a:t>   L293D_E      ;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 Dezactivează 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L293D</a:t>
            </a: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400" dirty="0">
                <a:latin typeface="+mn-lt"/>
              </a:rPr>
              <a:t>         ret                	</a:t>
            </a:r>
            <a:r>
              <a:rPr lang="en-US" sz="1400" dirty="0">
                <a:latin typeface="Arial" charset="0"/>
              </a:rPr>
              <a:t> ; </a:t>
            </a:r>
            <a:r>
              <a:rPr lang="en-US" sz="1400" dirty="0" err="1">
                <a:latin typeface="Arial" charset="0"/>
              </a:rPr>
              <a:t>intoarcere</a:t>
            </a:r>
            <a:r>
              <a:rPr lang="en-US" sz="1400" dirty="0">
                <a:latin typeface="Arial" charset="0"/>
              </a:rPr>
              <a:t> din </a:t>
            </a:r>
            <a:r>
              <a:rPr lang="en-US" sz="1400" dirty="0" err="1">
                <a:latin typeface="Arial" charset="0"/>
              </a:rPr>
              <a:t>rutina</a:t>
            </a:r>
            <a:endParaRPr lang="ro-RO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68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812800"/>
            <a:ext cx="8229600" cy="3048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curent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continuu</a:t>
            </a:r>
            <a:endParaRPr lang="ro-R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o-RO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Exerciţiul 1: Să se realizeze comanda motorului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curent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continuu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în sensul invers acelor de ceasornic (schemă + cod C + cod asamblare + comentarii)</a:t>
            </a:r>
          </a:p>
          <a:p>
            <a:pPr eaLnBrk="1" hangingPunct="1">
              <a:buFont typeface="Arial" charset="0"/>
              <a:buNone/>
              <a:defRPr/>
            </a:pPr>
            <a:endParaRPr lang="ro-RO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Exerciţiul 2: Să se realizeze un program care permite comanda motorului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curent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continuu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în sensul acelor de ceasornic, se va aştepta un anumit timp introdus printr-o metodă delay(), apoi motorul se va roti în sens invers acelor de ceasornic (schemă + cod C + cod asamblare + comentarii)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1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9398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Comunicarea serială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Interfaţa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UART (Universal Asynchronous Receiver Transmitter) </a:t>
            </a:r>
            <a:r>
              <a:rPr lang="ro-R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USART (Universal Synchronous Asynchronous Receiver Transmitter) </a:t>
            </a:r>
            <a:endParaRPr lang="ro-RO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Eficientă dpdv al costului, simplă şi fiabilă; 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Comunicare microcontroler cu alte microcontrolere, microcontroler cu PC etc.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ro-RO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RS-232 (Recommended Standard 232)</a:t>
            </a:r>
            <a:r>
              <a:rPr lang="ro-RO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este un standard pentru semnale seriale binare care conectează un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DTE (Data terminal equipment) </a:t>
            </a:r>
            <a:r>
              <a:rPr lang="ro-R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şi un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DCE (Data Circuit-terminating Equipment)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Acest standard defineşte nivelele de tensiune care corespund la 1 şi 0 logic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Semnale valide sunt de la +/- 3 V până la +/- 25 V; “Space” – semnificaţie ON; “Mark” – semnificaţie OFF; </a:t>
            </a:r>
          </a:p>
          <a:p>
            <a:pPr lvl="1" eaLnBrk="1" hangingPunct="1">
              <a:buFontTx/>
              <a:buChar char="-"/>
              <a:defRPr/>
            </a:pPr>
            <a:r>
              <a:rPr lang="ro-RO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0 logic este definit de la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+3V </a:t>
            </a:r>
            <a:r>
              <a:rPr lang="ro-RO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+25V</a:t>
            </a:r>
            <a:endParaRPr lang="ro-RO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Tx/>
              <a:buChar char="-"/>
              <a:defRPr/>
            </a:pPr>
            <a:r>
              <a:rPr lang="ro-RO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 logic este definit de la -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3V </a:t>
            </a:r>
            <a:r>
              <a:rPr lang="ro-RO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25V</a:t>
            </a:r>
            <a:endParaRPr lang="ro-RO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Tx/>
              <a:buChar char="-"/>
              <a:defRPr/>
            </a:pPr>
            <a:endParaRPr lang="ro-RO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4724400"/>
            <a:ext cx="43243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27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812800"/>
            <a:ext cx="8334948" cy="3200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Comunicarea serială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Convertoare de nivel RS-232: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regulă, circuitele integrate funcţionează bazându-se pe nivele de tensiune TTL sau CMOS care nu pot fi folosite să comunice cu protocolul RS-232; prin urmare este necesar a folosi un aşa-numit </a:t>
            </a:r>
            <a:r>
              <a:rPr lang="ro-R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convertor de tensiune sau nivel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care poate converti nivel TTL în RS-232 şi nivel RS-232 în TTL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Cel mai des folosit convertor de nivel RS-232 este </a:t>
            </a:r>
            <a:r>
              <a:rPr lang="ro-R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MAX232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acest circuit poate genera nivele de tensiune RS-232 (de la -10V la 10V) de la o sursă de 5V;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două receptoare şi două transmiţătoare, fiind capabil de comunicare UART/USART full-duplex;</a:t>
            </a:r>
          </a:p>
          <a:p>
            <a:pPr lvl="1" eaLnBrk="1" hangingPunct="1">
              <a:buFontTx/>
              <a:buChar char="-"/>
              <a:defRPr/>
            </a:pPr>
            <a:endParaRPr lang="ro-RO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3400"/>
            <a:ext cx="22955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2971800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3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812799"/>
            <a:ext cx="8229600" cy="258996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Comunicarea serială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Conectarea MAX232 la microcontrolere: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a comunica prin intermediul interfeţei UART sau USART sunt utilizate 3 semnale: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RXD (receive)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TXD (transmit)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GND (ground)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a conecta orice microcontroler la MAX232, avem nevoie de aceste 3 semnale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75000"/>
            <a:ext cx="5257800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812800"/>
            <a:ext cx="8686800" cy="2133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Comunicarea serială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80C51: </a:t>
            </a:r>
            <a: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folosim Timer 1 pentru a genera rata de baud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9600 </a:t>
            </a:r>
            <a: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un tact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11.0592MHz</a:t>
            </a:r>
            <a:endParaRPr lang="ro-RO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a comunica prin UART folosim registrele: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TMOD, SCON, TCON, TH1 şi TL1 (registre pentru Timer 1, determinând rata de baud a UART)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81000" y="2946400"/>
            <a:ext cx="6781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#include &lt;reg51.h&gt;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serial_init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(){</a:t>
            </a:r>
            <a:endParaRPr lang="ro-RO" sz="1400" dirty="0">
              <a:solidFill>
                <a:srgbClr val="009900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009900"/>
                </a:solidFill>
                <a:latin typeface="Courier New"/>
              </a:rPr>
              <a:t>		// setează Timer 1 la modul 8-bit Auto-Reload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TMOD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0x20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	</a:t>
            </a:r>
            <a:r>
              <a:rPr lang="ro-RO" sz="1400" dirty="0">
                <a:solidFill>
                  <a:srgbClr val="009900"/>
                </a:solidFill>
                <a:latin typeface="Courier New"/>
              </a:rPr>
              <a:t>// activează recepţia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009900"/>
                </a:solidFill>
                <a:latin typeface="Courier New"/>
              </a:rPr>
              <a:t>		// setează modul portului serial la 8-bit UART</a:t>
            </a:r>
            <a:endParaRPr lang="ro-RO" sz="1400" dirty="0">
              <a:solidFill>
                <a:srgbClr val="000000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000000"/>
                </a:solidFill>
                <a:latin typeface="Courier New"/>
              </a:rPr>
              <a:t>		   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SCON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0x50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009900"/>
                </a:solidFill>
                <a:latin typeface="Courier New"/>
              </a:rPr>
              <a:t>		// setează rata de baud la 9600 şi tact 11.0592 MHz 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TH1 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0xFD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TL1 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0xFD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	// porneşte timerul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TR1 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24600" y="3429000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Serial_Init: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mov TMOD,#20H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mov SCON,#50H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mov TH1,#0FDH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mov TL1,#0FDH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;Start Timer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setb TR1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ret</a:t>
            </a:r>
          </a:p>
        </p:txBody>
      </p:sp>
    </p:spTree>
    <p:extLst>
      <p:ext uri="{BB962C8B-B14F-4D97-AF65-F5344CB8AC3E}">
        <p14:creationId xmlns:p14="http://schemas.microsoft.com/office/powerpoint/2010/main" val="20593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812800"/>
            <a:ext cx="8229600" cy="3810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pas cu pas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realizează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conversia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impulsurilor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fazelor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motorului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mişcare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rotaţie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deplasări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unghiulare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mărime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egală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reprezintă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paşii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motorului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Principala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deosebire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dintre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motoarele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pas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pas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curent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continuu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motoarele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DC),  este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aceea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motoarele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curent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continuu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nu pot fi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poziţionate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acurateţe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chiar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li se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stop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Când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energizează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bobina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arborele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motorului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defapt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este un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magnet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permanent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se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aliniază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corespunzător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polii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bobinei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energizate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Respectând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realizează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rotirea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motorului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ublarea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rezoluţiei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motorului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este un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numit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semipas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stepping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Există motoare pas cu pas unipolare şi bipolare</a:t>
            </a:r>
          </a:p>
        </p:txBody>
      </p:sp>
      <p:pic>
        <p:nvPicPr>
          <p:cNvPr id="16389" name="Picture 5" descr="D:\Work\Courses\SistemeIncorporate\Info\Pregatire\step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0535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D:\Work\Courses\SistemeIncorporate\Info\Pregatire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29150"/>
            <a:ext cx="204787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D:\Work\Courses\SistemeIncorporate\Info\Pregatire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7244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800600" y="4953000"/>
            <a:ext cx="2133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ro-RO" sz="160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o-RO" sz="1600" dirty="0">
                <a:latin typeface="+mn-lt"/>
              </a:rPr>
              <a:t>...Roboţi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o-RO" sz="1600" dirty="0">
                <a:latin typeface="+mn-lt"/>
              </a:rPr>
              <a:t>Tahografe...</a:t>
            </a:r>
          </a:p>
        </p:txBody>
      </p:sp>
    </p:spTree>
    <p:extLst>
      <p:ext uri="{BB962C8B-B14F-4D97-AF65-F5344CB8AC3E}">
        <p14:creationId xmlns:p14="http://schemas.microsoft.com/office/powerpoint/2010/main" val="3736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812800"/>
            <a:ext cx="8686800" cy="1828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Comunicarea serială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a trimite date la portul serial trebuie să mutăm datele în SBUF (serial buffer register) şi aşteptat a.î. flagul Transmit Interrupt să fie setat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La recepţie, se aşteaptă ca Receive Interrupt flag să fie setat, apoi se citeşte data din registrul SBUF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28600" y="2819400"/>
            <a:ext cx="6781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 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serial_send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unsigned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dat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){</a:t>
            </a:r>
            <a:endParaRPr lang="ro-RO" sz="1400" dirty="0">
              <a:solidFill>
                <a:srgbClr val="009900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009900"/>
                </a:solidFill>
                <a:latin typeface="Courier New"/>
              </a:rPr>
              <a:t>	// aşteptare până când ultima dată este trimisă complet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while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!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TI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// Flagul de Transmit Interrupt este pus pe 0 (clear)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TI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// Mutare data de transmis in SBUF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SBUF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dat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unsigned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serial_read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(){</a:t>
            </a:r>
            <a:endParaRPr lang="ro-RO" sz="1400" dirty="0">
              <a:solidFill>
                <a:srgbClr val="009900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009900"/>
                </a:solidFill>
                <a:latin typeface="Courier New"/>
              </a:rPr>
              <a:t>	// aşteptare după Receive interrupt flag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while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!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RI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// dacă flagul este setat, atunci setare la 0 (clear)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RI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// se citeşte data din SBUF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SBUF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 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24600" y="3149600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Serial_Send: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jnb TI,Serial_Send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clr TI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mov SBUF,A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ret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Serial_Read: 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jnb RI,Serial_Read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clr RI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mov A,SBUF</a:t>
            </a:r>
            <a:b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        ret</a:t>
            </a:r>
          </a:p>
        </p:txBody>
      </p:sp>
    </p:spTree>
    <p:extLst>
      <p:ext uri="{BB962C8B-B14F-4D97-AF65-F5344CB8AC3E}">
        <p14:creationId xmlns:p14="http://schemas.microsoft.com/office/powerpoint/2010/main" val="5076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812800"/>
            <a:ext cx="8534400" cy="1981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Programarea în C a întreruperilor microcontrolerului 80C51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întrerupere este un semnal asincron care necesită o anumită atenţie; 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opreşte CPU-ul microcontrolerului, acesta oprind execuţia taskului curent pentru a trata întreruperea;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după ce întreruperea a fost tratată CPU-ul microcontrolerului reia execuţia taskului oprit.</a:t>
            </a: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8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17800"/>
            <a:ext cx="42322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47752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Activarea unei întreruperi: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Iniţializarea surselor de întreruperi, cum ar fi temporizatoarele (Timers), întreruperile externe sau UART;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Setarea biţilor din registrul IE care corespund surselor de întreruperi care doresc a fi activate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ro-RO" sz="1600" i="1" dirty="0">
                <a:latin typeface="Arial" panose="020B0604020202020204" pitchFamily="34" charset="0"/>
                <a:cs typeface="Arial" panose="020B0604020202020204" pitchFamily="34" charset="0"/>
              </a:rPr>
              <a:t>Exemplu: activarea întreruperilor portului serial sau UART: ES = 1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Activarea întreruperii globale prin setarea bitului EA din registrul IE (EA = 1)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685800"/>
            <a:ext cx="853440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Programarea în C a întreruperilor microcontrolerului 80C51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Programarea rutinei de tratare a întreruperii (ISR, interrupt service routine) 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Rutina de tratare a întreruperii (ISR)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este acea rutină pe care microcontrolerul o apelează de fiecare dată când apare o întrerupere; poate apărea sub forma unei metode în C;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void </a:t>
            </a:r>
            <a:r>
              <a:rPr lang="en-US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your_ISR_name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(void) interrupt </a:t>
            </a:r>
            <a:r>
              <a:rPr lang="en-US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interrupt_priority_number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charset="0"/>
              <a:buNone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ro-R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//your routine here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charset="0"/>
              <a:buNone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Programarea unei întreruperi introduse de modulul </a:t>
            </a:r>
            <a:r>
              <a:rPr lang="ro-RO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ontor/</a:t>
            </a:r>
            <a:r>
              <a:rPr lang="ro-RO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emporizator (counter/timer)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Iniţializarea modulului C/T prin încărcarea în TMOD a unei valori corespunzătoare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Încărcarea în THx şi TLx a unor valori iniţiale de numărare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Setarea biţilor ET1 şi ET0 din registrul IE pentru a activa întreruperile Timer 1 şi Timer 0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Activarea întreruperilor globale prin setarea bitului EA din registrul IE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Pornirea modulului prin setarea TRx.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685800"/>
            <a:ext cx="8534400" cy="144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Programarea în C a întreruperilor microcontrolerului 80C51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Exemplu: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Să se scrie un program C care va genera un semnal dreptunghiular cu o perioadă de 20ms la pinul P3.0. Frecvenţa de lucru: 11.0592 MHz.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381000" y="21844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#include&lt;reg51.h&gt;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</a:t>
            </a:r>
            <a:r>
              <a:rPr lang="en-US" sz="1400" dirty="0" err="1">
                <a:solidFill>
                  <a:srgbClr val="993333"/>
                </a:solidFill>
                <a:latin typeface="Courier New"/>
              </a:rPr>
              <a:t>sbit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 pulse = P3^0;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void </a:t>
            </a:r>
            <a:r>
              <a:rPr lang="en-US" sz="1400" dirty="0" err="1">
                <a:latin typeface="Courier New"/>
              </a:rPr>
              <a:t>toggle_pin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(void) </a:t>
            </a:r>
            <a:r>
              <a:rPr lang="en-US" sz="1400" dirty="0">
                <a:solidFill>
                  <a:srgbClr val="0070C0"/>
                </a:solidFill>
                <a:latin typeface="Courier New"/>
              </a:rPr>
              <a:t>interrupt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latin typeface="Courier New"/>
              </a:rPr>
              <a:t>3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 {  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	</a:t>
            </a:r>
            <a:r>
              <a:rPr lang="en-US" sz="1400" dirty="0">
                <a:latin typeface="Courier New"/>
              </a:rPr>
              <a:t>pulse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 = ~</a:t>
            </a:r>
            <a:r>
              <a:rPr lang="en-US" sz="1400" dirty="0">
                <a:latin typeface="Courier New"/>
              </a:rPr>
              <a:t>pulse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;  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//complement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are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 P3.0 </a:t>
            </a:r>
            <a:endParaRPr lang="ro-RO" sz="1400" dirty="0">
              <a:solidFill>
                <a:srgbClr val="00B050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}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void </a:t>
            </a:r>
            <a:r>
              <a:rPr lang="en-US" sz="1400" dirty="0">
                <a:latin typeface="Courier New"/>
              </a:rPr>
              <a:t>main(void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) {   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	</a:t>
            </a:r>
            <a:r>
              <a:rPr lang="en-US" sz="1400" dirty="0">
                <a:latin typeface="Courier New"/>
              </a:rPr>
              <a:t>TMOD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 = </a:t>
            </a:r>
            <a:r>
              <a:rPr lang="en-US" sz="1400" dirty="0">
                <a:solidFill>
                  <a:srgbClr val="0070C0"/>
                </a:solidFill>
                <a:latin typeface="Courier New"/>
              </a:rPr>
              <a:t>0b00010000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; 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//Timer 1, mode 1 (16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-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bit)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  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	</a:t>
            </a:r>
            <a:r>
              <a:rPr lang="en-US" sz="1400" dirty="0">
                <a:latin typeface="Courier New"/>
              </a:rPr>
              <a:t>TL1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=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urier New"/>
              </a:rPr>
              <a:t>0x00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;    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// 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încărcare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 TL 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cu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 0x00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  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	</a:t>
            </a:r>
            <a:r>
              <a:rPr lang="en-US" sz="1400" dirty="0">
                <a:latin typeface="Courier New"/>
              </a:rPr>
              <a:t>TH1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=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urier New"/>
              </a:rPr>
              <a:t>0xDC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;    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//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 încărcare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 TH 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cu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 0xDC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  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	</a:t>
            </a:r>
            <a:r>
              <a:rPr lang="en-US" sz="1400" dirty="0">
                <a:latin typeface="Courier New"/>
              </a:rPr>
              <a:t>ET1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=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;     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//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 activare întrerupere 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Timer 1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  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	</a:t>
            </a:r>
            <a:r>
              <a:rPr lang="en-US" sz="1400" dirty="0">
                <a:latin typeface="Courier New"/>
              </a:rPr>
              <a:t>EA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=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;      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//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 activare î</a:t>
            </a:r>
            <a:r>
              <a:rPr lang="en-US" sz="1400" dirty="0" err="1">
                <a:solidFill>
                  <a:srgbClr val="00B050"/>
                </a:solidFill>
                <a:latin typeface="Courier New"/>
              </a:rPr>
              <a:t>nt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re</a:t>
            </a:r>
            <a:r>
              <a:rPr lang="en-US" sz="1400" dirty="0" err="1">
                <a:solidFill>
                  <a:srgbClr val="00B050"/>
                </a:solidFill>
                <a:latin typeface="Courier New"/>
              </a:rPr>
              <a:t>rup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ere globală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  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	</a:t>
            </a:r>
            <a:r>
              <a:rPr lang="en-US" sz="1400" dirty="0">
                <a:latin typeface="Courier New"/>
              </a:rPr>
              <a:t>TR1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=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;     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//start Timer1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  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	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while(1)</a:t>
            </a:r>
            <a:r>
              <a:rPr lang="ro-RO" sz="1400" dirty="0">
                <a:solidFill>
                  <a:srgbClr val="9933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   </a:t>
            </a:r>
            <a:r>
              <a:rPr lang="en-US" sz="1400" dirty="0">
                <a:solidFill>
                  <a:srgbClr val="00B050"/>
                </a:solidFill>
                <a:latin typeface="Courier New"/>
              </a:rPr>
              <a:t>//</a:t>
            </a:r>
            <a:r>
              <a:rPr lang="ro-RO" sz="1400" dirty="0">
                <a:solidFill>
                  <a:srgbClr val="00B050"/>
                </a:solidFill>
                <a:latin typeface="Courier New"/>
              </a:rPr>
              <a:t>ciclu infinit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   </a:t>
            </a:r>
            <a:endParaRPr lang="ro-RO" sz="1400" dirty="0">
              <a:solidFill>
                <a:srgbClr val="9933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9933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}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72200" y="2133600"/>
            <a:ext cx="2971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Observaţie: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Flagul pentru Timer nu este monitorizat în program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minimizare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încărcare MCU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Flagul pentru Timer este automat pus la 0 de către hardware de fiecare dată după ce ISR este apelată.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895" name="Picture 2" descr="D:\Work\Courses\SistemeIncorporate\Info\Pregatire\form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61000"/>
            <a:ext cx="487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3" descr="D:\Work\Courses\SistemeIncorporate\Info\Pregatire\ex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994400"/>
            <a:ext cx="487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8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482600"/>
            <a:ext cx="8534400" cy="3124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Programarea în C a întreruperilor microcontrolerului 80C51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Programarea unei întreruperi introduse de UART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Setarea Timer 1 pentru a funcţiona în modul 8-bit auto reload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Încărcarea în registrul TH1 a unei valori corespunzătoare baud rate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Încărcare registrul SCON pt a seta UART să funcţioneze în modul dorit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Pornire Timer 1 prin setare TR1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Ştergere flag RI sau TI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Activarea întreruperii pe portul serial prin setarea ES (ES = 1)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Activarea întreruperii globale prin setarea EA (EA = 1)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3733800"/>
            <a:ext cx="8839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solidFill>
                  <a:srgbClr val="339933"/>
                </a:solidFill>
                <a:latin typeface="Courier New"/>
              </a:rPr>
              <a:t>void </a:t>
            </a:r>
            <a:r>
              <a:rPr lang="en-US" sz="1400" dirty="0" err="1">
                <a:latin typeface="Courier New"/>
              </a:rPr>
              <a:t>your_uart_isr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(</a:t>
            </a:r>
            <a:r>
              <a:rPr lang="en-US" sz="1400" dirty="0">
                <a:latin typeface="Courier New"/>
              </a:rPr>
              <a:t>void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) </a:t>
            </a:r>
            <a:r>
              <a:rPr lang="en-US" sz="1400" dirty="0">
                <a:solidFill>
                  <a:srgbClr val="FF0000"/>
                </a:solidFill>
                <a:latin typeface="Courier New"/>
              </a:rPr>
              <a:t>interrupt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urier New"/>
              </a:rPr>
              <a:t>4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 { 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latin typeface="Courier New"/>
              </a:rPr>
              <a:t>if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(</a:t>
            </a:r>
            <a:r>
              <a:rPr lang="en-US" sz="1400" dirty="0">
                <a:latin typeface="Courier New"/>
              </a:rPr>
              <a:t>TI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)         //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verificare dacă </a:t>
            </a:r>
            <a:r>
              <a:rPr lang="en-US" sz="1400" dirty="0" err="1">
                <a:solidFill>
                  <a:srgbClr val="339933"/>
                </a:solidFill>
                <a:latin typeface="Courier New"/>
              </a:rPr>
              <a:t>intr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e</a:t>
            </a:r>
            <a:r>
              <a:rPr lang="en-US" sz="1400" dirty="0" err="1">
                <a:solidFill>
                  <a:srgbClr val="339933"/>
                </a:solidFill>
                <a:latin typeface="Courier New"/>
              </a:rPr>
              <a:t>rup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erea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e cauzată de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 Transmit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Flag  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{   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//your routine here   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	</a:t>
            </a:r>
            <a:r>
              <a:rPr lang="en-US" sz="1400" dirty="0">
                <a:latin typeface="Courier New"/>
              </a:rPr>
              <a:t>TI=0;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         //clear TI  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} 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latin typeface="Courier New"/>
              </a:rPr>
              <a:t>else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     //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 verificare dacă </a:t>
            </a:r>
            <a:r>
              <a:rPr lang="en-US" sz="1400" dirty="0" err="1">
                <a:solidFill>
                  <a:srgbClr val="339933"/>
                </a:solidFill>
                <a:latin typeface="Courier New"/>
              </a:rPr>
              <a:t>intr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e</a:t>
            </a:r>
            <a:r>
              <a:rPr lang="en-US" sz="1400" dirty="0" err="1">
                <a:solidFill>
                  <a:srgbClr val="339933"/>
                </a:solidFill>
                <a:latin typeface="Courier New"/>
              </a:rPr>
              <a:t>rup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erea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e cauzată de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 Receive Flag  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{   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//your routine here   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	</a:t>
            </a:r>
            <a:r>
              <a:rPr lang="en-US" sz="1400" dirty="0">
                <a:latin typeface="Courier New"/>
              </a:rPr>
              <a:t>RI=0; 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      //clear RI   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} </a:t>
            </a:r>
            <a:endParaRPr lang="ro-RO" sz="14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solidFill>
                  <a:srgbClr val="339933"/>
                </a:solidFill>
                <a:latin typeface="Courier New"/>
              </a:rPr>
              <a:t>}</a:t>
            </a:r>
            <a:endParaRPr lang="ro-RO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75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482600"/>
            <a:ext cx="8534400" cy="1676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Programarea în C a întreruperilor microcontrolerului 80C51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Exemplu: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Să se scrie un program care va permite microcontrolerului 80C51 să primească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date via UART şi să mute datele recepţionate la pinii portului 1. Se foloseşte Mode 1, 8-bits,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 bit de start, 1 bit de stop, fără bit de paritate, 9600bps, tact 11.0592 MHz.</a:t>
            </a: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286000"/>
            <a:ext cx="708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void </a:t>
            </a:r>
            <a:r>
              <a:rPr lang="en-US" sz="1300" dirty="0" err="1">
                <a:latin typeface="Courier New"/>
              </a:rPr>
              <a:t>my_uart_isr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(</a:t>
            </a:r>
            <a:r>
              <a:rPr lang="en-US" sz="1300" dirty="0">
                <a:latin typeface="Courier New"/>
              </a:rPr>
              <a:t>void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) </a:t>
            </a:r>
            <a:r>
              <a:rPr lang="en-US" sz="1300" dirty="0">
                <a:solidFill>
                  <a:srgbClr val="FF0000"/>
                </a:solidFill>
                <a:latin typeface="Courier New"/>
              </a:rPr>
              <a:t>interrupt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0070C0"/>
                </a:solidFill>
                <a:latin typeface="Courier New"/>
              </a:rPr>
              <a:t>4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{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if(</a:t>
            </a:r>
            <a:r>
              <a:rPr lang="en-US" sz="1300" dirty="0">
                <a:latin typeface="Courier New"/>
              </a:rPr>
              <a:t>TI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)  //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verifică dacă întreruperea e cauzată de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Transmit Flag   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	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TI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0;         //clear TI  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else     //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dacă întreruperea e cauzată de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Receive Flag   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{    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	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P1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0070C0"/>
                </a:solidFill>
                <a:latin typeface="Courier New"/>
              </a:rPr>
              <a:t>SBUF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;    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	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RI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0;        //clear RI   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}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}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void </a:t>
            </a:r>
            <a:r>
              <a:rPr lang="en-US" sz="1300" dirty="0">
                <a:latin typeface="Courier New"/>
              </a:rPr>
              <a:t>main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(</a:t>
            </a:r>
            <a:r>
              <a:rPr lang="en-US" sz="1300" dirty="0">
                <a:latin typeface="Courier New"/>
              </a:rPr>
              <a:t>void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) {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TMOD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= 0x20;    //Timer 1, mode 2 (auto-reload)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TH1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= 0xFD;     //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încarcă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TH cu -3 </a:t>
            </a:r>
            <a:r>
              <a:rPr lang="en-US" sz="1300" dirty="0" err="1">
                <a:solidFill>
                  <a:srgbClr val="339933"/>
                </a:solidFill>
                <a:latin typeface="Courier New"/>
              </a:rPr>
              <a:t>sau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 err="1">
                <a:solidFill>
                  <a:srgbClr val="339933"/>
                </a:solidFill>
                <a:latin typeface="Courier New"/>
              </a:rPr>
              <a:t>FDh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SCON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= 0x50;    //UART mode 1, receive enabled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TR1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= 1;        //start Timer1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RI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= 0;         //clear RI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ES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1;           //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activează întreruperea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UART 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EA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1;           //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 activează întreruperea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global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ă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while(1)</a:t>
            </a:r>
            <a:r>
              <a:rPr lang="ro-RO" sz="1300" dirty="0">
                <a:latin typeface="Courier New"/>
              </a:rPr>
              <a:t>;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       //loop forever  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}</a:t>
            </a:r>
            <a:endParaRPr lang="ro-RO" sz="1300" dirty="0"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72200" y="3657600"/>
            <a:ext cx="2971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Observaţie: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Spre deosebire de întreruperile de la contoare / temporizatoare, TI sau RI trebuie puse la 0 în ISR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36600"/>
            <a:ext cx="8534400" cy="5943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Programarea în C a întreruperilor microcontrolerului 80C51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Programarea în cazul întreruperilor externe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Microcontrolerul 80C51 are două intrări pt întreruperi externe, fiind localizate la pinii P3.2 şi P3.3;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pinii P3.2 şi P3.3 sunt denumiţi şi INT0 şi INT1;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Întreruperile externe sunt activate fie pe front, fie pe nivel; 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dacă o întrerupere este activată pe nivel, atunci întreruperea apare când un semnal “low” este aplicat la intrarea întreruperii externe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dacă o întrerupere este activată pe front, atunci întreruperea apare când o tranziţie “high-to-low” este aplicată la intrarea întreruperii externe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Paşii care trebuie realizaţi:</a:t>
            </a:r>
          </a:p>
          <a:p>
            <a:pPr algn="just"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Iniţializare a întreruperilor externe care vor fi folosite; selectarea dacă întreruperea externă este activată pe front sau pe nivel se realizează prin setarea la 1 sau 0 a </a:t>
            </a: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IT0 pt întreruperea externă 0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sau </a:t>
            </a: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IT1 pentru întreruperea externă 1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Activarea unei anumite întreruperi externe care va fi folosit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prin setarea EX0 sau EX1 a registrului IE;</a:t>
            </a:r>
          </a:p>
          <a:p>
            <a:pPr algn="just" eaLnBrk="1" hangingPunct="1">
              <a:buFont typeface="+mj-lt"/>
              <a:buAutoNum type="arabicPeriod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Activarea întreruperilor globale prin setarea EA din registrul IE.</a:t>
            </a: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0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609600"/>
            <a:ext cx="8534400" cy="1371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Programarea în C a întreruperilor microcontrolerului 80C51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Exemplu: Dat fiind circuitul de mai jos, să se scrie un program care va porni LED-ul când S1 este apăsat şi 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va opri LED-ul când S2 este apăsat.</a:t>
            </a: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286000"/>
            <a:ext cx="7239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#include&lt;reg51.h&gt;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 err="1">
                <a:solidFill>
                  <a:srgbClr val="0070C0"/>
                </a:solidFill>
                <a:latin typeface="Courier New"/>
              </a:rPr>
              <a:t>sbit</a:t>
            </a:r>
            <a:r>
              <a:rPr lang="en-US" sz="1300" dirty="0">
                <a:solidFill>
                  <a:srgbClr val="0070C0"/>
                </a:solidFill>
                <a:latin typeface="Courier New"/>
              </a:rPr>
              <a:t> LED = P1^7;</a:t>
            </a:r>
            <a:endParaRPr lang="ro-RO" sz="1300" dirty="0">
              <a:solidFill>
                <a:srgbClr val="0070C0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pt-BR" sz="1300" dirty="0">
                <a:solidFill>
                  <a:srgbClr val="339933"/>
                </a:solidFill>
                <a:latin typeface="Courier New"/>
              </a:rPr>
              <a:t>//ISR 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pentru întreruperea externă </a:t>
            </a:r>
            <a:r>
              <a:rPr lang="pt-BR" sz="1300" dirty="0">
                <a:solidFill>
                  <a:srgbClr val="339933"/>
                </a:solidFill>
                <a:latin typeface="Courier New"/>
              </a:rPr>
              <a:t>0</a:t>
            </a:r>
            <a:endParaRPr lang="ro-RO" sz="1300" dirty="0"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void </a:t>
            </a:r>
            <a:r>
              <a:rPr lang="en-US" sz="1300" dirty="0" err="1">
                <a:latin typeface="Courier New"/>
              </a:rPr>
              <a:t>turn_on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(void) </a:t>
            </a:r>
            <a:r>
              <a:rPr lang="en-US" sz="1300" dirty="0">
                <a:solidFill>
                  <a:srgbClr val="FF0000"/>
                </a:solidFill>
                <a:latin typeface="Courier New"/>
              </a:rPr>
              <a:t>interrupt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b="1" dirty="0">
                <a:solidFill>
                  <a:srgbClr val="0070C0"/>
                </a:solidFill>
                <a:latin typeface="Courier New"/>
              </a:rPr>
              <a:t>0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{  </a:t>
            </a:r>
            <a:r>
              <a:rPr lang="pt-BR" sz="1300" dirty="0">
                <a:solidFill>
                  <a:srgbClr val="339933"/>
                </a:solidFill>
                <a:latin typeface="Courier New"/>
              </a:rPr>
              <a:t>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LED=1; </a:t>
            </a:r>
            <a:endParaRPr lang="ro-RO" sz="1300" dirty="0"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}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pt-BR" sz="1300" dirty="0">
                <a:solidFill>
                  <a:srgbClr val="339933"/>
                </a:solidFill>
                <a:latin typeface="Courier New"/>
              </a:rPr>
              <a:t>//ISR 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pentru întreruperea externă 1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void </a:t>
            </a:r>
            <a:r>
              <a:rPr lang="en-US" sz="1300" dirty="0" err="1">
                <a:latin typeface="Courier New"/>
              </a:rPr>
              <a:t>turn_off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(void) </a:t>
            </a:r>
            <a:r>
              <a:rPr lang="en-US" sz="1300" dirty="0">
                <a:solidFill>
                  <a:srgbClr val="FF0000"/>
                </a:solidFill>
                <a:latin typeface="Courier New"/>
              </a:rPr>
              <a:t>interrupt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300" b="1" dirty="0">
                <a:solidFill>
                  <a:srgbClr val="0070C0"/>
                </a:solidFill>
                <a:latin typeface="Courier New"/>
              </a:rPr>
              <a:t>2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{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LED=0; </a:t>
            </a:r>
            <a:endParaRPr lang="ro-RO" sz="1300" dirty="0"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}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void main(void) {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LED=0;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      //Turn LED off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IT0=1;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 //set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are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întrerupere externă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0 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activată pe front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IT1=1;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 //set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are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întrerupere externă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1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activată pe front 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EX0=1;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         //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activare întrerupere externă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0  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EX1=1;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         //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activare întrerupere externă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1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  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EA=1;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          //</a:t>
            </a:r>
            <a:r>
              <a:rPr lang="ro-RO" sz="1300" dirty="0">
                <a:solidFill>
                  <a:srgbClr val="339933"/>
                </a:solidFill>
                <a:latin typeface="Courier New"/>
              </a:rPr>
              <a:t>activare întrerupere globală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3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300" dirty="0">
                <a:latin typeface="Courier New"/>
              </a:rPr>
              <a:t>while(1)</a:t>
            </a:r>
            <a:r>
              <a:rPr lang="ro-RO" sz="1300" dirty="0">
                <a:latin typeface="Courier New"/>
              </a:rPr>
              <a:t>;</a:t>
            </a:r>
            <a:r>
              <a:rPr lang="en-US" sz="1300" dirty="0">
                <a:latin typeface="Courier New"/>
              </a:rPr>
              <a:t> </a:t>
            </a:r>
            <a:r>
              <a:rPr lang="en-US" sz="1300" dirty="0">
                <a:solidFill>
                  <a:srgbClr val="339933"/>
                </a:solidFill>
                <a:latin typeface="Courier New"/>
              </a:rPr>
              <a:t>       //loop forever   </a:t>
            </a:r>
            <a:endParaRPr lang="ro-RO" sz="1300" dirty="0">
              <a:solidFill>
                <a:srgbClr val="339933"/>
              </a:solidFill>
              <a:latin typeface="Courier New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dirty="0">
                <a:solidFill>
                  <a:srgbClr val="339933"/>
                </a:solidFill>
                <a:latin typeface="Courier New"/>
              </a:rPr>
              <a:t>}</a:t>
            </a:r>
            <a:endParaRPr lang="ro-RO" sz="1300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72200" y="46482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Observaţie: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Flagul pentru întrerupere externă nu este monitorizat în program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minimizare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încărcare MCU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Flagul pentru întrerupere externă este automat pus la 0 de către hardware de fiecare dată după ce ISR este apelată.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991" name="Picture 2" descr="D:\Work\Courses\SistemeIncorporate\Info\Pregatire\intrerupereEx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90700"/>
            <a:ext cx="3876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0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431800"/>
            <a:ext cx="8534400" cy="1981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Generarea unor semnale PWM folosind 80C51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PWM 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Pulse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idth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Modulation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reprezintă o tehnică de generare a unui semnal dreptunghiular a cărui factor de umplere este schimbat pt a obţine o ieşire în tensiune variabilă;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este folosit în aplicaţii de control: controlul vitezei, a puterii, în comunicaţii etc</a:t>
            </a: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49530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ro-RO" alt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Se observă că tensiunea de ieşire variază în funcţie de </a:t>
            </a:r>
            <a:r>
              <a:rPr lang="ro-RO" altLang="en-US" sz="1600" b="1" dirty="0">
                <a:solidFill>
                  <a:srgbClr val="FF0000"/>
                </a:solidFill>
                <a:cs typeface="Arial" panose="020B0604020202020204" pitchFamily="34" charset="0"/>
              </a:rPr>
              <a:t>factorul de umplere D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ro-RO" altLang="en-US" sz="1600" dirty="0">
                <a:cs typeface="Arial" panose="020B0604020202020204" pitchFamily="34" charset="0"/>
              </a:rPr>
              <a:t>Din ultima ecuaţie rezultă că tensiun</a:t>
            </a:r>
            <a:r>
              <a:rPr lang="en-US" altLang="en-US" sz="1600" dirty="0">
                <a:cs typeface="Arial" panose="020B0604020202020204" pitchFamily="34" charset="0"/>
              </a:rPr>
              <a:t>e</a:t>
            </a:r>
            <a:r>
              <a:rPr lang="ro-RO" altLang="en-US" sz="1600" dirty="0">
                <a:cs typeface="Arial" panose="020B0604020202020204" pitchFamily="34" charset="0"/>
              </a:rPr>
              <a:t>a de ieşire poate fi variată prin variaţia valorii T</a:t>
            </a:r>
            <a:r>
              <a:rPr lang="ro-RO" altLang="en-US" sz="1600" baseline="-25000" dirty="0">
                <a:cs typeface="Arial" panose="020B0604020202020204" pitchFamily="34" charset="0"/>
              </a:rPr>
              <a:t>on</a:t>
            </a:r>
            <a:r>
              <a:rPr lang="ro-RO" altLang="en-US" sz="1600" dirty="0">
                <a:cs typeface="Arial" panose="020B0604020202020204" pitchFamily="34" charset="0"/>
              </a:rPr>
              <a:t> (adică a perioadei cât semnalul generat este pe 1)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ro-RO" altLang="en-US" sz="1600" dirty="0">
                <a:cs typeface="Arial" panose="020B0604020202020204" pitchFamily="34" charset="0"/>
              </a:rPr>
              <a:t>dacă T</a:t>
            </a:r>
            <a:r>
              <a:rPr lang="ro-RO" altLang="en-US" sz="1600" baseline="-25000" dirty="0">
                <a:cs typeface="Arial" panose="020B0604020202020204" pitchFamily="34" charset="0"/>
              </a:rPr>
              <a:t>on </a:t>
            </a:r>
            <a:r>
              <a:rPr lang="ro-RO" altLang="en-US" sz="1600" dirty="0">
                <a:cs typeface="Arial" panose="020B0604020202020204" pitchFamily="34" charset="0"/>
              </a:rPr>
              <a:t>=0 atunci V</a:t>
            </a:r>
            <a:r>
              <a:rPr lang="ro-RO" altLang="en-US" sz="1600" baseline="-25000" dirty="0">
                <a:cs typeface="Arial" panose="020B0604020202020204" pitchFamily="34" charset="0"/>
              </a:rPr>
              <a:t>out</a:t>
            </a:r>
            <a:r>
              <a:rPr lang="ro-RO" altLang="en-US" sz="1600" dirty="0">
                <a:cs typeface="Arial" panose="020B0604020202020204" pitchFamily="34" charset="0"/>
              </a:rPr>
              <a:t> este 0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ro-RO" altLang="en-US" sz="1600" dirty="0">
                <a:cs typeface="Arial" panose="020B0604020202020204" pitchFamily="34" charset="0"/>
              </a:rPr>
              <a:t>dacă T</a:t>
            </a:r>
            <a:r>
              <a:rPr lang="ro-RO" altLang="en-US" sz="1600" baseline="-25000" dirty="0">
                <a:cs typeface="Arial" panose="020B0604020202020204" pitchFamily="34" charset="0"/>
              </a:rPr>
              <a:t>on </a:t>
            </a:r>
            <a:r>
              <a:rPr lang="ro-RO" altLang="en-US" sz="1600" dirty="0">
                <a:cs typeface="Arial" panose="020B0604020202020204" pitchFamily="34" charset="0"/>
              </a:rPr>
              <a:t>= T</a:t>
            </a:r>
            <a:r>
              <a:rPr lang="ro-RO" altLang="en-US" sz="1600" baseline="-25000" dirty="0">
                <a:cs typeface="Arial" panose="020B0604020202020204" pitchFamily="34" charset="0"/>
              </a:rPr>
              <a:t>total</a:t>
            </a:r>
            <a:r>
              <a:rPr lang="ro-RO" altLang="en-US" sz="1600" dirty="0">
                <a:cs typeface="Arial" panose="020B0604020202020204" pitchFamily="34" charset="0"/>
              </a:rPr>
              <a:t> atunci V</a:t>
            </a:r>
            <a:r>
              <a:rPr lang="ro-RO" altLang="en-US" sz="1600" baseline="-25000" dirty="0">
                <a:cs typeface="Arial" panose="020B0604020202020204" pitchFamily="34" charset="0"/>
              </a:rPr>
              <a:t>out</a:t>
            </a:r>
            <a:r>
              <a:rPr lang="ro-RO" altLang="en-US" sz="1600" dirty="0">
                <a:cs typeface="Arial" panose="020B0604020202020204" pitchFamily="34" charset="0"/>
              </a:rPr>
              <a:t> este V</a:t>
            </a:r>
            <a:r>
              <a:rPr lang="ro-RO" altLang="en-US" sz="1600" baseline="-25000" dirty="0">
                <a:cs typeface="Arial" panose="020B0604020202020204" pitchFamily="34" charset="0"/>
              </a:rPr>
              <a:t>in </a:t>
            </a:r>
            <a:r>
              <a:rPr lang="ro-RO" altLang="en-US" sz="1600" dirty="0">
                <a:cs typeface="Arial" panose="020B0604020202020204" pitchFamily="34" charset="0"/>
              </a:rPr>
              <a:t>adică maxim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endParaRPr lang="ro-RO" altLang="en-US" sz="16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-"/>
            </a:pPr>
            <a:endParaRPr lang="ro-RO" altLang="en-US" sz="16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-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endParaRPr lang="ro-RO" altLang="en-US" sz="1600" dirty="0">
              <a:cs typeface="Arial" panose="020B0604020202020204" pitchFamily="34" charset="0"/>
            </a:endParaRPr>
          </a:p>
        </p:txBody>
      </p:sp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537051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3" descr="D:\Work\Courses\SistemeIncorporate\Info\Pregatire\eq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182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4" descr="D:\Work\Courses\SistemeIncorporate\Info\Pregatire\duty-cycl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24200"/>
            <a:ext cx="2133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7" name="Picture 5" descr="D:\Work\Courses\SistemeIncorporate\Info\Pregatire\eq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8" name="Picture 6" descr="D:\Work\Courses\SistemeIncorporate\Info\Pregatire\eq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144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3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482600"/>
            <a:ext cx="8534400" cy="2743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Generarea unor semnale PWM folosind 80C51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Implementarea se bazează pe modulele contor/temporizator (timers) şi pe alternarea high/low la pinul la care se doreşte generarea semnalului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vom folosi Timer 0, Mode 0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nivel “high” vom încărca o valoare X în TH0, iar pt nivel “low” va fi incărcată în TH0 valoarea 255 – X, a.î. totalul e 255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pwm_width = 0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tensiunea de ieşire va fi 0V, iar pt pwm_width = 255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tensiunea de ieşire va fi 5V; poate fi setată orice valoare de la 0 la 255;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381000" y="3505200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#define PWMPIN P1_0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 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ro-RO" sz="1400" dirty="0">
                <a:solidFill>
                  <a:srgbClr val="339933"/>
                </a:solidFill>
                <a:latin typeface="Courier New"/>
              </a:rPr>
              <a:t> //pinul pe care se generează semnal PWM 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unsigned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pwm_width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bit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pwm_flag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pwm_setup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(){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TMOD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 // Timer 0, Mode 0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 p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wm_width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160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 /*valoare ce determină tensiunea de ieşire*/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EA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 // activare întreruperi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ET0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 // activare întreruperi Timer 0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TR0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ro-RO" sz="1400" dirty="0">
                <a:solidFill>
                  <a:srgbClr val="339933"/>
                </a:solidFill>
                <a:latin typeface="Courier New"/>
              </a:rPr>
              <a:t> // pornire Timer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endParaRPr lang="ro-RO" sz="1400" dirty="0"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419600" y="3276600"/>
            <a:ext cx="5105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timer0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interrupt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{</a:t>
            </a:r>
            <a:endParaRPr lang="ro-RO" sz="1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B1B100"/>
                </a:solidFill>
                <a:latin typeface="Courier New"/>
              </a:rPr>
              <a:t>  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if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!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pwm_flag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{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//Start 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al nivelului High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pwm_flag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//Set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are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 flag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PWMPIN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  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//Set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are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 PWM o/p pin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ro-RO" sz="1400" dirty="0">
                <a:latin typeface="Arial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TH0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pwm_width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//Load timer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TF0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 </a:t>
            </a:r>
            <a:r>
              <a:rPr lang="en-US" sz="13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300" i="1" dirty="0">
                <a:solidFill>
                  <a:srgbClr val="666666"/>
                </a:solidFill>
                <a:latin typeface="Courier New"/>
              </a:rPr>
              <a:t>Ştergere</a:t>
            </a:r>
            <a:r>
              <a:rPr lang="en-US" sz="1300" i="1" dirty="0">
                <a:solidFill>
                  <a:srgbClr val="666666"/>
                </a:solidFill>
                <a:latin typeface="Courier New"/>
              </a:rPr>
              <a:t> </a:t>
            </a:r>
            <a:r>
              <a:rPr lang="ro-RO" sz="1300" i="1" dirty="0">
                <a:solidFill>
                  <a:srgbClr val="666666"/>
                </a:solidFill>
                <a:latin typeface="Courier New"/>
              </a:rPr>
              <a:t>flag de întrerupere</a:t>
            </a:r>
            <a:r>
              <a:rPr lang="en-US" sz="1300" dirty="0">
                <a:latin typeface="Arial" charset="0"/>
              </a:rPr>
              <a:t/>
            </a:r>
            <a:br>
              <a:rPr lang="en-US" sz="13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return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// întoarcere din ISR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      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B1B100"/>
                </a:solidFill>
                <a:latin typeface="Courier New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{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//Start 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al nivelului Low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pwm_flag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Ştergere 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flag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PWMPIN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Pune pe 0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 PWM o/p pin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TH0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255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-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pwm_width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//Load timer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TF0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3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300" i="1" dirty="0">
                <a:solidFill>
                  <a:srgbClr val="666666"/>
                </a:solidFill>
                <a:latin typeface="Courier New"/>
              </a:rPr>
              <a:t>Ştergere</a:t>
            </a:r>
            <a:r>
              <a:rPr lang="en-US" sz="1300" i="1" dirty="0">
                <a:solidFill>
                  <a:srgbClr val="666666"/>
                </a:solidFill>
                <a:latin typeface="Courier New"/>
              </a:rPr>
              <a:t> </a:t>
            </a:r>
            <a:r>
              <a:rPr lang="ro-RO" sz="1300" i="1" dirty="0">
                <a:solidFill>
                  <a:srgbClr val="666666"/>
                </a:solidFill>
                <a:latin typeface="Courier New"/>
              </a:rPr>
              <a:t>flag de întrerupere </a:t>
            </a:r>
            <a:r>
              <a:rPr lang="en-US" sz="1300" dirty="0">
                <a:latin typeface="Arial" charset="0"/>
              </a:rPr>
              <a:t/>
            </a:r>
            <a:br>
              <a:rPr lang="en-US" sz="13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return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   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// întoarcere din ISR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    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endParaRPr lang="ro-RO" sz="1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endParaRPr lang="ro-RO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3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812800"/>
            <a:ext cx="8229600" cy="1905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4. 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pas cu pas</a:t>
            </a:r>
          </a:p>
          <a:p>
            <a:pPr algn="just" eaLnBrk="1" hangingPunct="1">
              <a:buFontTx/>
              <a:buChar char="-"/>
              <a:defRPr/>
            </a:pP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Exemplu: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când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este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alimentată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bobina A,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polaritatea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-sud este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generată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“A+A\”,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arborele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aliniază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corespunzător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Când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următoarea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bobină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este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alimentată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arborele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rearanjează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urmare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realiza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deplasarea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arborelui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construită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anumită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secvenţă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alimentare a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bobinelor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3" name="Picture 2" descr="wor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22600"/>
            <a:ext cx="3070225" cy="332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17800"/>
            <a:ext cx="3097213" cy="364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7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736600"/>
            <a:ext cx="8534400" cy="106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Generarea unor semnale PWM folosind 80C51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2159000"/>
            <a:ext cx="6858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timer0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interrupt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{</a:t>
            </a:r>
            <a:endParaRPr lang="ro-RO" sz="1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B1B100"/>
                </a:solidFill>
                <a:latin typeface="Courier New"/>
              </a:rPr>
              <a:t>  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if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!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pwm_flag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{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//Start 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al nivelului High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pwm_flag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//Set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are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 flag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PWMPIN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  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//Set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are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 PWM o/p pin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ro-RO" sz="1400" dirty="0">
                <a:latin typeface="Arial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TH0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pwm_width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//Load timer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TF0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 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Ştergere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 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flag de întrerupere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return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	// întoarcere din ISR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      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B1B100"/>
                </a:solidFill>
                <a:latin typeface="Courier New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{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//Start 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al nivelului Low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pwm_flag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Ştergere 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flag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PWMPIN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Pune pe 0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 PWM o/p pin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TH0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255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-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pwm_width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//Load timer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TF0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Ştergere</a:t>
            </a:r>
            <a:r>
              <a:rPr lang="en-US" sz="1400" i="1" dirty="0">
                <a:solidFill>
                  <a:srgbClr val="666666"/>
                </a:solidFill>
                <a:latin typeface="Courier New"/>
              </a:rPr>
              <a:t> </a:t>
            </a:r>
            <a:r>
              <a:rPr lang="ro-RO" sz="1400" i="1" dirty="0">
                <a:solidFill>
                  <a:srgbClr val="666666"/>
                </a:solidFill>
                <a:latin typeface="Courier New"/>
              </a:rPr>
              <a:t>flag de întrerupere 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return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    </a:t>
            </a:r>
            <a:r>
              <a:rPr lang="ro-RO" sz="1400" dirty="0">
                <a:solidFill>
                  <a:srgbClr val="000000"/>
                </a:solidFill>
                <a:latin typeface="Courier New"/>
              </a:rPr>
              <a:t>	// întoarcere din ISR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    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endParaRPr lang="ro-RO" sz="1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endParaRPr lang="ro-RO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33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  <a:b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o-RO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Header reg51.h: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085" name="Picture 4" descr="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562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3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812800"/>
            <a:ext cx="8229600" cy="1828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pas cu pas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	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Interfaţarea MPP cu microcontrolerul 80C51 se poate face prin două metode: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Interfaţare folosind L293D</a:t>
            </a: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punte H de comandă a motoarelor</a:t>
            </a:r>
            <a:endParaRPr lang="en-US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ro-RO" sz="16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Interfaţare folosind ULN2003</a:t>
            </a:r>
            <a:r>
              <a:rPr 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configuraţie Darlington de tranzistoare</a:t>
            </a:r>
            <a:endParaRPr lang="en-US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7" name="Picture 2" descr="stepper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335597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90800"/>
            <a:ext cx="5141913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5715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a) Conectare motor unipolar		b) Conectare motor bipolar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12800"/>
            <a:ext cx="8229600" cy="2209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pas cu pas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MPP pot fi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comandate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secvenţe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comandă</a:t>
            </a: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Secvenţă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pas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complet</a:t>
            </a: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primul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două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bobine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alimentate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acelaşi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timp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arborele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motorului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deplasează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Ordinea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bobinele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alimentate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dată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tabelul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Luând în discuţie cazul motorului unipolar</a:t>
            </a: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49530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600" i="1" dirty="0">
                <a:latin typeface="Arial" panose="020B0604020202020204" pitchFamily="34" charset="0"/>
                <a:cs typeface="Arial" panose="020B0604020202020204" pitchFamily="34" charset="0"/>
              </a:rPr>
              <a:t>b) 	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Secvenţă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i="1" dirty="0">
                <a:latin typeface="Arial" panose="020B0604020202020204" pitchFamily="34" charset="0"/>
                <a:cs typeface="Arial" panose="020B0604020202020204" pitchFamily="34" charset="0"/>
              </a:rPr>
              <a:t>semipas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În acest caz, unghiul de rotire al arborelui se reduce la jumătate. Prin urmare numărul de paşi se dublează faţă de secvenţa cu pas complet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ro-R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Observatie: 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În cazul motoarelor bipolare, se activează de fiecare dată câte o bobină. 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767340"/>
              </p:ext>
            </p:extLst>
          </p:nvPr>
        </p:nvGraphicFramePr>
        <p:xfrm>
          <a:off x="1828800" y="3022600"/>
          <a:ext cx="5638800" cy="1752598"/>
        </p:xfrm>
        <a:graphic>
          <a:graphicData uri="http://schemas.openxmlformats.org/drawingml/2006/table">
            <a:tbl>
              <a:tblPr/>
              <a:tblGrid>
                <a:gridCol w="1127760"/>
                <a:gridCol w="1127760"/>
                <a:gridCol w="1127760"/>
                <a:gridCol w="1127760"/>
                <a:gridCol w="1127760"/>
              </a:tblGrid>
              <a:tr h="25315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Secvenţă</a:t>
                      </a:r>
                      <a:r>
                        <a:rPr lang="en-US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pas </a:t>
                      </a:r>
                      <a:r>
                        <a:rPr lang="en-US" sz="12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complet</a:t>
                      </a:r>
                      <a:endParaRPr lang="en-US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9215" marR="0" marT="17145" marB="17145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15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Step</a:t>
                      </a:r>
                      <a:endParaRPr lang="en-US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9215" marR="0" marT="17145" marB="17145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</a:t>
                      </a:r>
                      <a:endParaRPr lang="en-US" sz="1200" b="1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9215" marR="0" marT="17145" marB="17145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</a:t>
                      </a:r>
                      <a:endParaRPr lang="en-US" sz="1200" b="1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9215" marR="0" marT="17145" marB="17145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A\</a:t>
                      </a:r>
                      <a:endParaRPr lang="en-US" sz="1200" b="1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9215" marR="0" marT="17145" marB="17145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B\</a:t>
                      </a:r>
                      <a:endParaRPr lang="en-US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9215" marR="0" marT="17145" marB="17145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5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US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5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5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en-US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5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en-US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3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685800"/>
            <a:ext cx="82296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pas cu pas</a:t>
            </a:r>
          </a:p>
          <a:p>
            <a:pPr marL="0" indent="0" eaLnBrk="1" hangingPunct="1">
              <a:buNone/>
              <a:defRPr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Secvenţă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pas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complet</a:t>
            </a: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pt motor unipolar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879600"/>
            <a:ext cx="533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#include &lt;REG2051.H&gt;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339933"/>
                </a:solidFill>
                <a:latin typeface="Courier New"/>
              </a:rPr>
              <a:t>#define stepper P1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main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(){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while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){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stepper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0x0C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stepper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0x06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stepper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0x03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stepper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0x09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(){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unsigned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 err="1">
                <a:solidFill>
                  <a:srgbClr val="339933"/>
                </a:solidFill>
                <a:latin typeface="Courier New"/>
              </a:rPr>
              <a:t>,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j</a:t>
            </a:r>
            <a:r>
              <a:rPr lang="en-US" sz="1400" dirty="0" err="1">
                <a:solidFill>
                  <a:srgbClr val="339933"/>
                </a:solidFill>
                <a:latin typeface="Courier New"/>
              </a:rPr>
              <a:t>,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k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for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&lt;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6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++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for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j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j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&lt;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255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j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++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for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&lt;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255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++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477000" y="1219200"/>
            <a:ext cx="266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ok        org 0H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stepper equ P1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main: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stepper, #0CH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acall delay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stepper, #06H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acall delay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stepper, #03H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acall delay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stepper, #09H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acall delay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sjmp main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delay: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r7,#4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wait2: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r6,#0FFH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wait1: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r5,#0FFH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wait: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djnz r5,wait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djnz r6,wait1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djnz r7,wait2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ret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end</a:t>
            </a:r>
          </a:p>
        </p:txBody>
      </p:sp>
    </p:spTree>
    <p:extLst>
      <p:ext uri="{BB962C8B-B14F-4D97-AF65-F5344CB8AC3E}">
        <p14:creationId xmlns:p14="http://schemas.microsoft.com/office/powerpoint/2010/main" val="34705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pas cu pas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	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Secvenţă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pas complet pt motor bipolar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879600"/>
            <a:ext cx="533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o-RO" sz="1400" dirty="0">
                <a:solidFill>
                  <a:srgbClr val="339933"/>
                </a:solidFill>
                <a:latin typeface="Courier New"/>
              </a:rPr>
              <a:t>	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#include &lt;REG2051.H&gt;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339933"/>
                </a:solidFill>
                <a:latin typeface="Courier New"/>
              </a:rPr>
              <a:t>#define stepper P1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main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(){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while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1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){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stepper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0x08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stepper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0x02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stepper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0x04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stepper 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208080"/>
                </a:solidFill>
                <a:latin typeface="Courier New"/>
              </a:rPr>
              <a:t>0x01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delay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(){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unsigned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>
                <a:solidFill>
                  <a:srgbClr val="993333"/>
                </a:solidFill>
                <a:latin typeface="Courier New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 err="1">
                <a:solidFill>
                  <a:srgbClr val="339933"/>
                </a:solidFill>
                <a:latin typeface="Courier New"/>
              </a:rPr>
              <a:t>,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j</a:t>
            </a:r>
            <a:r>
              <a:rPr lang="en-US" sz="1400" dirty="0" err="1">
                <a:solidFill>
                  <a:srgbClr val="339933"/>
                </a:solidFill>
                <a:latin typeface="Courier New"/>
              </a:rPr>
              <a:t>,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k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for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&lt;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6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++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for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j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j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&lt;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255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j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++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/>
              </a:rPr>
              <a:t>                        </a:t>
            </a:r>
            <a:r>
              <a:rPr lang="en-US" sz="1400" dirty="0">
                <a:solidFill>
                  <a:srgbClr val="B1B100"/>
                </a:solidFill>
                <a:latin typeface="Courier New"/>
              </a:rPr>
              <a:t>for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0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&lt;</a:t>
            </a:r>
            <a:r>
              <a:rPr lang="en-US" sz="1400" dirty="0">
                <a:solidFill>
                  <a:srgbClr val="0000DD"/>
                </a:solidFill>
                <a:latin typeface="Courier New"/>
              </a:rPr>
              <a:t>255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++</a:t>
            </a:r>
            <a:r>
              <a:rPr lang="en-US" sz="1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400" dirty="0">
                <a:latin typeface="Arial" charset="0"/>
              </a:rPr>
              <a:t/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solidFill>
                  <a:srgbClr val="009900"/>
                </a:solidFill>
                <a:latin typeface="Courier New"/>
              </a:rPr>
              <a:t>}</a:t>
            </a: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en-US" sz="1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  <a:defRPr/>
            </a:pPr>
            <a:endParaRPr lang="ro-RO" sz="1400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477000" y="1219200"/>
            <a:ext cx="266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org 0H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stepper equ P1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main: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stepper, #08H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acall delay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stepper, #02H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acall delay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stepper, #04H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acall delay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stepper, #01H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acall delay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sjmp main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delay: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r7,#4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wait2: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r6,#0FFH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wait1: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mov r5,#0FFH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wait: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djnz r5,wait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djnz r6,wait1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djnz r7,wait2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ret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o-RO" sz="1200" dirty="0">
                <a:latin typeface="Arial" panose="020B0604020202020204" pitchFamily="34" charset="0"/>
                <a:cs typeface="Arial" panose="020B0604020202020204" pitchFamily="34" charset="0"/>
              </a:rPr>
              <a:t>        end</a:t>
            </a:r>
          </a:p>
        </p:txBody>
      </p:sp>
    </p:spTree>
    <p:extLst>
      <p:ext uri="{BB962C8B-B14F-4D97-AF65-F5344CB8AC3E}">
        <p14:creationId xmlns:p14="http://schemas.microsoft.com/office/powerpoint/2010/main" val="17797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190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motoarelor pas cu pas</a:t>
            </a:r>
          </a:p>
          <a:p>
            <a:pPr eaLnBrk="1" hangingPunct="1">
              <a:buFont typeface="Arial" charset="0"/>
              <a:buNone/>
              <a:defRPr/>
            </a:pPr>
            <a:endParaRPr lang="ro-RO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Exerciţiu: Să se realizeze comanda motorului pas cu pas unipolar în regim de semipas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o-R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(schemă + cod C + cod asamblare + comentarii)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4199" y="685800"/>
            <a:ext cx="8581869" cy="304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ţii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	Comanda motoarelor de curent continuu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vi-V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În termeni de viteză, marime, cost, motoarele de curent continuu sunt întotdeauna preferate motoarelor pas cu pas. Şi la motoarele de curent continuu se poate controla viteza, direcţia de rotaţie etc.</a:t>
            </a: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conectarea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curent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continuu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80C51, se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utilizează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punte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tip H, ca de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exemplu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integrat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L293D,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16 terminale.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Denumirea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punte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H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provine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forma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circuitului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controlează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mişcarea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motorului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configuraţie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mai este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denumită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punte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completă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("Full Bridge"). De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punte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tip H este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formată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întrerupătoare</a:t>
            </a:r>
            <a:endParaRPr lang="ro-R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557" name="Picture 2" descr="D:\Work\Courses\SistemeIncorporate\Info\Pregatire\auto-part-radiator-fan-51738718-46737732-for-fiat-doblo-1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94238"/>
            <a:ext cx="2895600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37338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Motor de curent continuu folosit la Fiat Doblo</a:t>
            </a:r>
          </a:p>
        </p:txBody>
      </p:sp>
      <p:pic>
        <p:nvPicPr>
          <p:cNvPr id="23559" name="Picture 3" descr="D:\Work\Courses\SistemeIncorporate\Info\Pregatire\DC-Motor-Defrost-F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57763"/>
            <a:ext cx="2505075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4" descr="D:\Work\Courses\SistemeIncorporate\Info\Pregatire\panason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3700463"/>
            <a:ext cx="2371725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0" y="37338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Motoare de curent continuu folosite la produse Panasonic</a:t>
            </a:r>
          </a:p>
        </p:txBody>
      </p:sp>
    </p:spTree>
    <p:extLst>
      <p:ext uri="{BB962C8B-B14F-4D97-AF65-F5344CB8AC3E}">
        <p14:creationId xmlns:p14="http://schemas.microsoft.com/office/powerpoint/2010/main" val="26557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S12 Architecture" id="{BB64E201-E68D-4C1E-A310-06B75008CBE6}" vid="{37E19E37-DA0F-44CC-99D9-69092F35B1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HCS12</Template>
  <TotalTime>92053378</TotalTime>
  <Pages>25</Pages>
  <Words>1578</Words>
  <Application>Microsoft Office PowerPoint</Application>
  <PresentationFormat>On-screen Show (4:3)</PresentationFormat>
  <Paragraphs>508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Tw Cen MT</vt:lpstr>
      <vt:lpstr>Wingdings</vt:lpstr>
      <vt:lpstr>Wingdings 2</vt:lpstr>
      <vt:lpstr>Student presentation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PowerPoint Presentation</vt:lpstr>
      <vt:lpstr>PowerPoint Presentation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transparency</dc:title>
  <dc:subject>introduction to Motorola 68HC11</dc:subject>
  <dc:creator>Authorized Gateway Customer</dc:creator>
  <cp:keywords/>
  <dc:description/>
  <cp:lastModifiedBy>Razvan Bogdan</cp:lastModifiedBy>
  <cp:revision>303</cp:revision>
  <cp:lastPrinted>1999-09-08T16:40:36Z</cp:lastPrinted>
  <dcterms:created xsi:type="dcterms:W3CDTF">1995-09-19T12:30:24Z</dcterms:created>
  <dcterms:modified xsi:type="dcterms:W3CDTF">2016-02-03T09:32:40Z</dcterms:modified>
</cp:coreProperties>
</file>